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4"/>
  </p:notesMasterIdLst>
  <p:sldIdLst>
    <p:sldId id="824" r:id="rId2"/>
    <p:sldId id="783" r:id="rId3"/>
    <p:sldId id="801" r:id="rId4"/>
    <p:sldId id="780" r:id="rId5"/>
    <p:sldId id="799" r:id="rId6"/>
    <p:sldId id="800" r:id="rId7"/>
    <p:sldId id="849" r:id="rId8"/>
    <p:sldId id="806" r:id="rId9"/>
    <p:sldId id="404" r:id="rId10"/>
    <p:sldId id="405" r:id="rId11"/>
    <p:sldId id="668" r:id="rId12"/>
    <p:sldId id="406" r:id="rId13"/>
    <p:sldId id="652" r:id="rId14"/>
    <p:sldId id="802" r:id="rId15"/>
    <p:sldId id="637" r:id="rId16"/>
    <p:sldId id="701" r:id="rId17"/>
    <p:sldId id="325" r:id="rId18"/>
    <p:sldId id="525" r:id="rId19"/>
    <p:sldId id="640" r:id="rId20"/>
    <p:sldId id="641" r:id="rId21"/>
    <p:sldId id="267" r:id="rId22"/>
    <p:sldId id="271" r:id="rId23"/>
    <p:sldId id="829" r:id="rId24"/>
    <p:sldId id="825" r:id="rId25"/>
    <p:sldId id="448" r:id="rId26"/>
    <p:sldId id="709" r:id="rId27"/>
    <p:sldId id="850" r:id="rId28"/>
    <p:sldId id="808" r:id="rId29"/>
    <p:sldId id="833" r:id="rId30"/>
    <p:sldId id="834" r:id="rId31"/>
    <p:sldId id="634" r:id="rId32"/>
    <p:sldId id="856" r:id="rId33"/>
    <p:sldId id="545" r:id="rId34"/>
    <p:sldId id="613" r:id="rId35"/>
    <p:sldId id="807" r:id="rId36"/>
    <p:sldId id="727" r:id="rId37"/>
    <p:sldId id="552" r:id="rId38"/>
    <p:sldId id="551" r:id="rId39"/>
    <p:sldId id="706" r:id="rId40"/>
    <p:sldId id="708" r:id="rId41"/>
    <p:sldId id="716" r:id="rId42"/>
    <p:sldId id="717" r:id="rId43"/>
    <p:sldId id="719" r:id="rId44"/>
    <p:sldId id="855" r:id="rId45"/>
    <p:sldId id="712" r:id="rId46"/>
    <p:sldId id="857" r:id="rId47"/>
    <p:sldId id="859" r:id="rId48"/>
    <p:sldId id="694" r:id="rId49"/>
    <p:sldId id="612" r:id="rId50"/>
    <p:sldId id="828" r:id="rId51"/>
    <p:sldId id="755" r:id="rId52"/>
    <p:sldId id="851" r:id="rId53"/>
    <p:sldId id="852" r:id="rId54"/>
    <p:sldId id="826" r:id="rId55"/>
    <p:sldId id="830" r:id="rId56"/>
    <p:sldId id="823" r:id="rId57"/>
    <p:sldId id="739" r:id="rId58"/>
    <p:sldId id="626" r:id="rId59"/>
    <p:sldId id="627" r:id="rId60"/>
    <p:sldId id="831" r:id="rId61"/>
    <p:sldId id="260" r:id="rId62"/>
    <p:sldId id="835" r:id="rId63"/>
    <p:sldId id="836" r:id="rId64"/>
    <p:sldId id="844" r:id="rId65"/>
    <p:sldId id="845" r:id="rId66"/>
    <p:sldId id="846" r:id="rId67"/>
    <p:sldId id="847" r:id="rId68"/>
    <p:sldId id="848" r:id="rId69"/>
    <p:sldId id="805" r:id="rId70"/>
    <p:sldId id="644" r:id="rId71"/>
    <p:sldId id="353" r:id="rId72"/>
    <p:sldId id="793"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urt Donaldson" initials="KD" lastIdx="2" clrIdx="0">
    <p:extLst>
      <p:ext uri="{19B8F6BF-5375-455C-9EA6-DF929625EA0E}">
        <p15:presenceInfo xmlns:p15="http://schemas.microsoft.com/office/powerpoint/2012/main" userId="S::kdonalds@mail.wvu.edu::fe141ba2-bca8-4959-9566-e00d78cf11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10" autoAdjust="0"/>
    <p:restoredTop sz="94660"/>
  </p:normalViewPr>
  <p:slideViewPr>
    <p:cSldViewPr snapToGrid="0">
      <p:cViewPr varScale="1">
        <p:scale>
          <a:sx n="104" d="100"/>
          <a:sy n="104" d="100"/>
        </p:scale>
        <p:origin x="204" y="132"/>
      </p:cViewPr>
      <p:guideLst/>
    </p:cSldViewPr>
  </p:slideViewPr>
  <p:notesTextViewPr>
    <p:cViewPr>
      <p:scale>
        <a:sx n="1" d="1"/>
        <a:sy n="1" d="1"/>
      </p:scale>
      <p:origin x="0" y="0"/>
    </p:cViewPr>
  </p:notesTextViewPr>
  <p:sorterViewPr>
    <p:cViewPr>
      <p:scale>
        <a:sx n="71" d="100"/>
        <a:sy n="71" d="100"/>
      </p:scale>
      <p:origin x="0" y="-84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donalds\AppData\Local\Microsoft\Windows\INetCache\Content.Outlook\D78BSUEG\flood_quarterlie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Total Visits</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562783236996215"/>
          <c:y val="1.5283292689500171E-2"/>
          <c:w val="0.82258937799128251"/>
          <c:h val="0.84763901545422182"/>
        </c:manualLayout>
      </c:layout>
      <c:lineChart>
        <c:grouping val="standard"/>
        <c:varyColors val="0"/>
        <c:ser>
          <c:idx val="0"/>
          <c:order val="0"/>
          <c:tx>
            <c:v>Flood Tool</c:v>
          </c:tx>
          <c:spPr>
            <a:ln w="95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c:spPr>
          </c:marker>
          <c:dLbls>
            <c:delete val="1"/>
          </c:dLbls>
          <c:cat>
            <c:strRef>
              <c:f>Flood!$A$35:$A$42</c:f>
              <c:strCache>
                <c:ptCount val="8"/>
                <c:pt idx="0">
                  <c:v>2017, Q4</c:v>
                </c:pt>
                <c:pt idx="1">
                  <c:v>2018, Q1</c:v>
                </c:pt>
                <c:pt idx="2">
                  <c:v>2018, Q2</c:v>
                </c:pt>
                <c:pt idx="3">
                  <c:v>2018, Q3</c:v>
                </c:pt>
                <c:pt idx="4">
                  <c:v>2018, Q4</c:v>
                </c:pt>
                <c:pt idx="5">
                  <c:v>2019, Q1</c:v>
                </c:pt>
                <c:pt idx="6">
                  <c:v>2019, Q2</c:v>
                </c:pt>
                <c:pt idx="7">
                  <c:v>2019, Q3</c:v>
                </c:pt>
              </c:strCache>
            </c:strRef>
          </c:cat>
          <c:val>
            <c:numRef>
              <c:f>Flood!$D$35:$D$42</c:f>
              <c:numCache>
                <c:formatCode>_(* #,##0_);_(* \(#,##0\);_(* "-"??_);_(@_)</c:formatCode>
                <c:ptCount val="8"/>
                <c:pt idx="0">
                  <c:v>28911</c:v>
                </c:pt>
                <c:pt idx="1">
                  <c:v>33601</c:v>
                </c:pt>
                <c:pt idx="2">
                  <c:v>36216</c:v>
                </c:pt>
                <c:pt idx="3">
                  <c:v>38080</c:v>
                </c:pt>
                <c:pt idx="4">
                  <c:v>28954</c:v>
                </c:pt>
                <c:pt idx="5">
                  <c:v>34226</c:v>
                </c:pt>
                <c:pt idx="6">
                  <c:v>31978</c:v>
                </c:pt>
                <c:pt idx="7">
                  <c:v>30546</c:v>
                </c:pt>
              </c:numCache>
            </c:numRef>
          </c:val>
          <c:smooth val="0"/>
          <c:extLst>
            <c:ext xmlns:c16="http://schemas.microsoft.com/office/drawing/2014/chart" uri="{C3380CC4-5D6E-409C-BE32-E72D297353CC}">
              <c16:uniqueId val="{00000000-FA2A-44EF-92FF-9B1BC098EACE}"/>
            </c:ext>
          </c:extLst>
        </c:ser>
        <c:ser>
          <c:idx val="1"/>
          <c:order val="1"/>
          <c:tx>
            <c:v>Parcel Viewer</c:v>
          </c:tx>
          <c:spPr>
            <a:ln w="9525" cap="rnd">
              <a:solidFill>
                <a:schemeClr val="tx1"/>
              </a:solid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cap="rnd">
                <a:solidFill>
                  <a:schemeClr val="tx1"/>
                </a:solidFill>
                <a:round/>
              </a:ln>
              <a:effectLst>
                <a:outerShdw blurRad="57150" dist="19050" dir="5400000" algn="ctr" rotWithShape="0">
                  <a:srgbClr val="000000">
                    <a:alpha val="63000"/>
                  </a:srgbClr>
                </a:outerShdw>
              </a:effectLst>
            </c:spPr>
          </c:marker>
          <c:dLbls>
            <c:delete val="1"/>
          </c:dLbls>
          <c:val>
            <c:numRef>
              <c:f>Parcels!$D$4:$D$11</c:f>
              <c:numCache>
                <c:formatCode>_(* #,##0_);_(* \(#,##0\);_(* "-"??_);_(@_)</c:formatCode>
                <c:ptCount val="8"/>
                <c:pt idx="0">
                  <c:v>64</c:v>
                </c:pt>
                <c:pt idx="1">
                  <c:v>333</c:v>
                </c:pt>
                <c:pt idx="2">
                  <c:v>844</c:v>
                </c:pt>
                <c:pt idx="3">
                  <c:v>3782</c:v>
                </c:pt>
                <c:pt idx="4">
                  <c:v>16595</c:v>
                </c:pt>
                <c:pt idx="5">
                  <c:v>41391</c:v>
                </c:pt>
                <c:pt idx="6">
                  <c:v>48942</c:v>
                </c:pt>
                <c:pt idx="7">
                  <c:v>65507</c:v>
                </c:pt>
              </c:numCache>
            </c:numRef>
          </c:val>
          <c:smooth val="0"/>
          <c:extLst>
            <c:ext xmlns:c16="http://schemas.microsoft.com/office/drawing/2014/chart" uri="{C3380CC4-5D6E-409C-BE32-E72D297353CC}">
              <c16:uniqueId val="{00000001-FA2A-44EF-92FF-9B1BC098EACE}"/>
            </c:ext>
          </c:extLst>
        </c:ser>
        <c:dLbls>
          <c:dLblPos val="ctr"/>
          <c:showLegendKey val="0"/>
          <c:showVal val="1"/>
          <c:showCatName val="0"/>
          <c:showSerName val="0"/>
          <c:showPercent val="0"/>
          <c:showBubbleSize val="0"/>
        </c:dLbls>
        <c:marker val="1"/>
        <c:smooth val="0"/>
        <c:axId val="603244368"/>
        <c:axId val="603243384"/>
      </c:lineChart>
      <c:catAx>
        <c:axId val="6032443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3243384"/>
        <c:crosses val="autoZero"/>
        <c:auto val="1"/>
        <c:lblAlgn val="ctr"/>
        <c:lblOffset val="100"/>
        <c:noMultiLvlLbl val="0"/>
      </c:catAx>
      <c:valAx>
        <c:axId val="603243384"/>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3244368"/>
        <c:crosses val="autoZero"/>
        <c:crossBetween val="between"/>
      </c:valAx>
      <c:spPr>
        <a:solidFill>
          <a:schemeClr val="accent4">
            <a:lumMod val="20000"/>
            <a:lumOff val="80000"/>
          </a:schemeClr>
        </a:solidFill>
        <a:ln w="12700" cap="flat" cmpd="sng" algn="ctr">
          <a:solidFill>
            <a:schemeClr val="tx1"/>
          </a:solidFill>
          <a:prstDash val="solid"/>
          <a:miter lim="800000"/>
        </a:ln>
        <a:effectLst/>
      </c:spPr>
    </c:plotArea>
    <c:plotVisOnly val="1"/>
    <c:dispBlanksAs val="gap"/>
    <c:showDLblsOverMax val="0"/>
  </c:chart>
  <c:spPr>
    <a:solidFill>
      <a:schemeClr val="bg1">
        <a:lumMod val="95000"/>
      </a:schemeClr>
    </a:solidFill>
    <a:ln>
      <a:solidFill>
        <a:schemeClr val="tx1"/>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4CCE12-ABCE-4441-B828-28CAEC5B8481}" type="doc">
      <dgm:prSet loTypeId="urn:microsoft.com/office/officeart/2005/8/layout/process1" loCatId="process" qsTypeId="urn:microsoft.com/office/officeart/2005/8/quickstyle/simple1" qsCatId="simple" csTypeId="urn:microsoft.com/office/officeart/2005/8/colors/colorful2" csCatId="colorful" phldr="1"/>
      <dgm:spPr/>
    </dgm:pt>
    <dgm:pt modelId="{13226DB7-4B6E-48DF-9594-B0C8BECCD2F5}">
      <dgm:prSet phldrT="[Text]" custT="1"/>
      <dgm:spPr>
        <a:solidFill>
          <a:srgbClr val="C00000"/>
        </a:solidFill>
      </dgm:spPr>
      <dgm:t>
        <a:bodyPr/>
        <a:lstStyle/>
        <a:p>
          <a:r>
            <a:rPr lang="en-US" sz="1100" b="1" u="sng" dirty="0"/>
            <a:t>HIGH:</a:t>
          </a:r>
          <a:br>
            <a:rPr lang="en-US" sz="1100" dirty="0"/>
          </a:br>
          <a:endParaRPr lang="en-US" sz="1100" dirty="0"/>
        </a:p>
        <a:p>
          <a:r>
            <a:rPr lang="en-US" sz="1100" dirty="0"/>
            <a:t>100-YR Effective Floodplain</a:t>
          </a:r>
        </a:p>
      </dgm:t>
    </dgm:pt>
    <dgm:pt modelId="{4F2CBA8F-FB73-4672-9A81-B0B288718B5F}" type="parTrans" cxnId="{7EAB6C3B-85EA-4739-BF85-DB99D7B050AC}">
      <dgm:prSet/>
      <dgm:spPr/>
      <dgm:t>
        <a:bodyPr/>
        <a:lstStyle/>
        <a:p>
          <a:endParaRPr lang="en-US"/>
        </a:p>
      </dgm:t>
    </dgm:pt>
    <dgm:pt modelId="{968E08FB-C26D-421E-898B-3A0D1703EFC0}" type="sibTrans" cxnId="{7EAB6C3B-85EA-4739-BF85-DB99D7B050AC}">
      <dgm:prSet/>
      <dgm:spPr/>
      <dgm:t>
        <a:bodyPr/>
        <a:lstStyle/>
        <a:p>
          <a:endParaRPr lang="en-US" dirty="0"/>
        </a:p>
      </dgm:t>
    </dgm:pt>
    <dgm:pt modelId="{F15E6B0D-6C46-4898-A8C3-85D17D80E0F0}">
      <dgm:prSet phldrT="[Text]" custT="1"/>
      <dgm:spPr>
        <a:solidFill>
          <a:schemeClr val="accent2">
            <a:lumMod val="75000"/>
          </a:schemeClr>
        </a:solidFill>
      </dgm:spPr>
      <dgm:t>
        <a:bodyPr/>
        <a:lstStyle/>
        <a:p>
          <a:r>
            <a:rPr lang="en-US" sz="1100" b="1" u="sng" dirty="0"/>
            <a:t>HIGH:</a:t>
          </a:r>
        </a:p>
        <a:p>
          <a:r>
            <a:rPr lang="en-US" sz="1100" dirty="0"/>
            <a:t>Preliminary NFHL</a:t>
          </a:r>
          <a:br>
            <a:rPr lang="en-US" sz="1100" dirty="0"/>
          </a:br>
          <a:br>
            <a:rPr lang="en-US" sz="1100" dirty="0"/>
          </a:br>
          <a:r>
            <a:rPr lang="en-US" sz="1100" dirty="0"/>
            <a:t> (AE  or A)</a:t>
          </a:r>
        </a:p>
      </dgm:t>
    </dgm:pt>
    <dgm:pt modelId="{F15850C0-7C6D-4000-817F-8F3AFF5578C6}" type="parTrans" cxnId="{813677FD-625F-4838-A948-3F7E28B2ED47}">
      <dgm:prSet/>
      <dgm:spPr/>
      <dgm:t>
        <a:bodyPr/>
        <a:lstStyle/>
        <a:p>
          <a:endParaRPr lang="en-US"/>
        </a:p>
      </dgm:t>
    </dgm:pt>
    <dgm:pt modelId="{9C97CBF2-46C7-408B-840D-1AF3347FE7FA}" type="sibTrans" cxnId="{813677FD-625F-4838-A948-3F7E28B2ED47}">
      <dgm:prSet/>
      <dgm:spPr/>
      <dgm:t>
        <a:bodyPr/>
        <a:lstStyle/>
        <a:p>
          <a:endParaRPr lang="en-US"/>
        </a:p>
      </dgm:t>
    </dgm:pt>
    <dgm:pt modelId="{73951C67-4CF6-401B-BE6D-1BF780A1445D}">
      <dgm:prSet phldrT="[Text]" custT="1"/>
      <dgm:spPr>
        <a:solidFill>
          <a:srgbClr val="FFFF00"/>
        </a:solidFill>
      </dgm:spPr>
      <dgm:t>
        <a:bodyPr/>
        <a:lstStyle/>
        <a:p>
          <a:r>
            <a:rPr lang="en-US" sz="1100" b="1" u="sng" dirty="0">
              <a:solidFill>
                <a:schemeClr val="tx1"/>
              </a:solidFill>
            </a:rPr>
            <a:t>MODERATE:</a:t>
          </a:r>
          <a:br>
            <a:rPr lang="en-US" sz="1100" b="1" u="sng" dirty="0">
              <a:solidFill>
                <a:schemeClr val="tx1"/>
              </a:solidFill>
            </a:rPr>
          </a:br>
          <a:r>
            <a:rPr lang="en-US" sz="1100" dirty="0">
              <a:solidFill>
                <a:schemeClr val="tx1"/>
              </a:solidFill>
            </a:rPr>
            <a:t>500-YR Effective</a:t>
          </a:r>
          <a:br>
            <a:rPr lang="en-US" sz="1100" dirty="0">
              <a:solidFill>
                <a:schemeClr val="tx1"/>
              </a:solidFill>
            </a:rPr>
          </a:br>
          <a:r>
            <a:rPr lang="en-US" sz="1100" dirty="0">
              <a:solidFill>
                <a:schemeClr val="tx1"/>
              </a:solidFill>
            </a:rPr>
            <a:t>Floodplain &amp; Levee Reduced Risk</a:t>
          </a:r>
        </a:p>
      </dgm:t>
    </dgm:pt>
    <dgm:pt modelId="{9979D351-DC08-4ED3-91D8-6B9A19CD025C}" type="parTrans" cxnId="{CB311F54-0EA8-4E69-8BF1-699D8A37A6BA}">
      <dgm:prSet/>
      <dgm:spPr/>
      <dgm:t>
        <a:bodyPr/>
        <a:lstStyle/>
        <a:p>
          <a:endParaRPr lang="en-US"/>
        </a:p>
      </dgm:t>
    </dgm:pt>
    <dgm:pt modelId="{1C002680-6CFE-45FB-8887-033462CF20FD}" type="sibTrans" cxnId="{CB311F54-0EA8-4E69-8BF1-699D8A37A6BA}">
      <dgm:prSet/>
      <dgm:spPr/>
      <dgm:t>
        <a:bodyPr/>
        <a:lstStyle/>
        <a:p>
          <a:endParaRPr lang="en-US"/>
        </a:p>
      </dgm:t>
    </dgm:pt>
    <dgm:pt modelId="{CD5D6620-C3EA-4135-A5A0-BF817C5BD3E6}">
      <dgm:prSet custT="1"/>
      <dgm:spPr>
        <a:solidFill>
          <a:srgbClr val="FFFF00"/>
        </a:solidFill>
      </dgm:spPr>
      <dgm:t>
        <a:bodyPr/>
        <a:lstStyle/>
        <a:p>
          <a:r>
            <a:rPr lang="en-US" sz="1100" b="1" u="sng" dirty="0">
              <a:solidFill>
                <a:schemeClr val="tx1"/>
              </a:solidFill>
            </a:rPr>
            <a:t>MODERATE:</a:t>
          </a:r>
        </a:p>
        <a:p>
          <a:r>
            <a:rPr lang="en-US" sz="1100" dirty="0">
              <a:solidFill>
                <a:schemeClr val="tx1"/>
              </a:solidFill>
            </a:rPr>
            <a:t>Within 75-ft of Flood Zone</a:t>
          </a:r>
        </a:p>
      </dgm:t>
    </dgm:pt>
    <dgm:pt modelId="{174DB35D-BFEF-4339-ADC2-0CAFC42E443D}" type="parTrans" cxnId="{85CD7A43-B8B1-4469-988A-FC28D876E81B}">
      <dgm:prSet/>
      <dgm:spPr/>
      <dgm:t>
        <a:bodyPr/>
        <a:lstStyle/>
        <a:p>
          <a:endParaRPr lang="en-US"/>
        </a:p>
      </dgm:t>
    </dgm:pt>
    <dgm:pt modelId="{A2ECAECE-0BC3-4984-9514-FF52517BC0A2}" type="sibTrans" cxnId="{85CD7A43-B8B1-4469-988A-FC28D876E81B}">
      <dgm:prSet/>
      <dgm:spPr/>
      <dgm:t>
        <a:bodyPr/>
        <a:lstStyle/>
        <a:p>
          <a:endParaRPr lang="en-US"/>
        </a:p>
      </dgm:t>
    </dgm:pt>
    <dgm:pt modelId="{0F4AEEE7-3AF8-41C8-9B83-CB3A7691D675}">
      <dgm:prSet custT="1"/>
      <dgm:spPr>
        <a:solidFill>
          <a:schemeClr val="accent6">
            <a:lumMod val="50000"/>
          </a:schemeClr>
        </a:solidFill>
      </dgm:spPr>
      <dgm:t>
        <a:bodyPr/>
        <a:lstStyle/>
        <a:p>
          <a:r>
            <a:rPr lang="en-US" sz="1100" b="1" u="sng" dirty="0"/>
            <a:t>LOW:</a:t>
          </a:r>
        </a:p>
        <a:p>
          <a:br>
            <a:rPr lang="en-US" sz="1100" dirty="0"/>
          </a:br>
          <a:r>
            <a:rPr lang="en-US" sz="1100" dirty="0"/>
            <a:t>No identified Flood Risk</a:t>
          </a:r>
        </a:p>
      </dgm:t>
    </dgm:pt>
    <dgm:pt modelId="{044F9079-A09C-4671-8CC0-EC23BA358940}" type="parTrans" cxnId="{211F78DE-C079-42AE-AF08-D1AA7B0EC899}">
      <dgm:prSet/>
      <dgm:spPr/>
      <dgm:t>
        <a:bodyPr/>
        <a:lstStyle/>
        <a:p>
          <a:endParaRPr lang="en-US"/>
        </a:p>
      </dgm:t>
    </dgm:pt>
    <dgm:pt modelId="{0983AF2E-EF81-4848-982A-C070B14EADA3}" type="sibTrans" cxnId="{211F78DE-C079-42AE-AF08-D1AA7B0EC899}">
      <dgm:prSet/>
      <dgm:spPr/>
      <dgm:t>
        <a:bodyPr/>
        <a:lstStyle/>
        <a:p>
          <a:endParaRPr lang="en-US"/>
        </a:p>
      </dgm:t>
    </dgm:pt>
    <dgm:pt modelId="{7781C100-667E-4478-9F93-A80FDB1A0AFE}">
      <dgm:prSet custT="1"/>
      <dgm:spPr>
        <a:solidFill>
          <a:schemeClr val="accent2">
            <a:lumMod val="75000"/>
          </a:schemeClr>
        </a:solidFill>
      </dgm:spPr>
      <dgm:t>
        <a:bodyPr/>
        <a:lstStyle/>
        <a:p>
          <a:r>
            <a:rPr lang="en-US" sz="1100" b="1" u="sng" dirty="0"/>
            <a:t>HIGH</a:t>
          </a:r>
        </a:p>
        <a:p>
          <a:r>
            <a:rPr lang="en-US" sz="1100" dirty="0"/>
            <a:t>Draft NFHL</a:t>
          </a:r>
          <a:br>
            <a:rPr lang="en-US" sz="1100" dirty="0"/>
          </a:br>
          <a:br>
            <a:rPr lang="en-US" sz="1100" dirty="0"/>
          </a:br>
          <a:r>
            <a:rPr lang="en-US" sz="1100" dirty="0"/>
            <a:t> (AE  or A)</a:t>
          </a:r>
        </a:p>
      </dgm:t>
    </dgm:pt>
    <dgm:pt modelId="{826EC733-6414-4CDA-BEFA-14F98AADAAEF}" type="parTrans" cxnId="{AE1B3DF7-CC0C-41C3-AD91-801F8E570779}">
      <dgm:prSet/>
      <dgm:spPr/>
      <dgm:t>
        <a:bodyPr/>
        <a:lstStyle/>
        <a:p>
          <a:endParaRPr lang="en-US"/>
        </a:p>
      </dgm:t>
    </dgm:pt>
    <dgm:pt modelId="{C6C26E91-CCEC-47F0-A4C6-8D6FE4905B17}" type="sibTrans" cxnId="{AE1B3DF7-CC0C-41C3-AD91-801F8E570779}">
      <dgm:prSet/>
      <dgm:spPr/>
      <dgm:t>
        <a:bodyPr/>
        <a:lstStyle/>
        <a:p>
          <a:endParaRPr lang="en-US"/>
        </a:p>
      </dgm:t>
    </dgm:pt>
    <dgm:pt modelId="{DBD61211-8025-43A2-B237-7D864D2DEBE9}">
      <dgm:prSet custT="1"/>
      <dgm:spPr>
        <a:solidFill>
          <a:schemeClr val="accent2">
            <a:lumMod val="75000"/>
          </a:schemeClr>
        </a:solidFill>
      </dgm:spPr>
      <dgm:t>
        <a:bodyPr/>
        <a:lstStyle/>
        <a:p>
          <a:r>
            <a:rPr lang="en-US" sz="1100" b="1" u="sng" dirty="0"/>
            <a:t>HIGH</a:t>
          </a:r>
        </a:p>
        <a:p>
          <a:r>
            <a:rPr lang="en-US" sz="1100" dirty="0"/>
            <a:t>Advisory A</a:t>
          </a:r>
        </a:p>
        <a:p>
          <a:endParaRPr lang="en-US" sz="1100" dirty="0"/>
        </a:p>
        <a:p>
          <a:r>
            <a:rPr lang="en-US" sz="1100" dirty="0"/>
            <a:t>Non-Regulatory</a:t>
          </a:r>
        </a:p>
      </dgm:t>
    </dgm:pt>
    <dgm:pt modelId="{14B7F7BF-25E0-4EA7-AD22-0A2D25A9E3F7}" type="parTrans" cxnId="{28ABC37D-2B94-4865-BCA2-240361CA4E3F}">
      <dgm:prSet/>
      <dgm:spPr/>
      <dgm:t>
        <a:bodyPr/>
        <a:lstStyle/>
        <a:p>
          <a:endParaRPr lang="en-US"/>
        </a:p>
      </dgm:t>
    </dgm:pt>
    <dgm:pt modelId="{AB0DE83C-3AA1-43C0-A270-9E5518F3CB36}" type="sibTrans" cxnId="{28ABC37D-2B94-4865-BCA2-240361CA4E3F}">
      <dgm:prSet/>
      <dgm:spPr/>
      <dgm:t>
        <a:bodyPr/>
        <a:lstStyle/>
        <a:p>
          <a:endParaRPr lang="en-US"/>
        </a:p>
      </dgm:t>
    </dgm:pt>
    <dgm:pt modelId="{360E5478-7165-4EF8-9E05-2A2D845B4829}">
      <dgm:prSet custT="1"/>
      <dgm:spPr>
        <a:solidFill>
          <a:schemeClr val="accent2">
            <a:lumMod val="75000"/>
          </a:schemeClr>
        </a:solidFill>
      </dgm:spPr>
      <dgm:t>
        <a:bodyPr/>
        <a:lstStyle/>
        <a:p>
          <a:r>
            <a:rPr lang="en-US" sz="1100" b="1" u="sng" dirty="0"/>
            <a:t>HIGH</a:t>
          </a:r>
        </a:p>
        <a:p>
          <a:r>
            <a:rPr lang="en-US" sz="1100" dirty="0"/>
            <a:t>Updated AE</a:t>
          </a:r>
        </a:p>
        <a:p>
          <a:endParaRPr lang="en-US" sz="1100" dirty="0"/>
        </a:p>
        <a:p>
          <a:r>
            <a:rPr lang="en-US" sz="1100" dirty="0"/>
            <a:t>Non-Regulatory</a:t>
          </a:r>
        </a:p>
        <a:p>
          <a:endParaRPr lang="en-US" sz="800" b="1" u="sng" dirty="0"/>
        </a:p>
      </dgm:t>
    </dgm:pt>
    <dgm:pt modelId="{485C33BD-2A46-4F9F-98D6-0FB118750A02}" type="parTrans" cxnId="{A3FE2E87-3489-44BB-B2E3-1E9695294E2E}">
      <dgm:prSet/>
      <dgm:spPr/>
      <dgm:t>
        <a:bodyPr/>
        <a:lstStyle/>
        <a:p>
          <a:endParaRPr lang="en-US"/>
        </a:p>
      </dgm:t>
    </dgm:pt>
    <dgm:pt modelId="{9269F137-EBFE-45D0-95E3-01DAC569E3E2}" type="sibTrans" cxnId="{A3FE2E87-3489-44BB-B2E3-1E9695294E2E}">
      <dgm:prSet/>
      <dgm:spPr/>
      <dgm:t>
        <a:bodyPr/>
        <a:lstStyle/>
        <a:p>
          <a:endParaRPr lang="en-US"/>
        </a:p>
      </dgm:t>
    </dgm:pt>
    <dgm:pt modelId="{CEE559A3-0D94-4959-BEAE-D4FD301F1BCD}" type="pres">
      <dgm:prSet presAssocID="{074CCE12-ABCE-4441-B828-28CAEC5B8481}" presName="Name0" presStyleCnt="0">
        <dgm:presLayoutVars>
          <dgm:dir/>
          <dgm:resizeHandles val="exact"/>
        </dgm:presLayoutVars>
      </dgm:prSet>
      <dgm:spPr/>
    </dgm:pt>
    <dgm:pt modelId="{2046C497-CA07-4A10-84C3-760E72A20103}" type="pres">
      <dgm:prSet presAssocID="{13226DB7-4B6E-48DF-9594-B0C8BECCD2F5}" presName="node" presStyleLbl="node1" presStyleIdx="0" presStyleCnt="8" custScaleX="175799" custLinFactY="-93224" custLinFactNeighborX="10096" custLinFactNeighborY="-100000">
        <dgm:presLayoutVars>
          <dgm:bulletEnabled val="1"/>
        </dgm:presLayoutVars>
      </dgm:prSet>
      <dgm:spPr/>
    </dgm:pt>
    <dgm:pt modelId="{F2BD0086-82E1-433D-8126-0B37D06E2B39}" type="pres">
      <dgm:prSet presAssocID="{968E08FB-C26D-421E-898B-3A0D1703EFC0}" presName="sibTrans" presStyleLbl="sibTrans2D1" presStyleIdx="0" presStyleCnt="7"/>
      <dgm:spPr/>
    </dgm:pt>
    <dgm:pt modelId="{8A00E599-438E-4EF3-A344-A1912D8C35AD}" type="pres">
      <dgm:prSet presAssocID="{968E08FB-C26D-421E-898B-3A0D1703EFC0}" presName="connectorText" presStyleLbl="sibTrans2D1" presStyleIdx="0" presStyleCnt="7"/>
      <dgm:spPr/>
    </dgm:pt>
    <dgm:pt modelId="{557C9FDE-491D-466A-A5F4-CC018A2E5E54}" type="pres">
      <dgm:prSet presAssocID="{F15E6B0D-6C46-4898-A8C3-85D17D80E0F0}" presName="node" presStyleLbl="node1" presStyleIdx="1" presStyleCnt="8" custScaleX="172350" custLinFactY="-3772" custLinFactNeighborX="25005" custLinFactNeighborY="-100000">
        <dgm:presLayoutVars>
          <dgm:bulletEnabled val="1"/>
        </dgm:presLayoutVars>
      </dgm:prSet>
      <dgm:spPr/>
    </dgm:pt>
    <dgm:pt modelId="{EF87B22C-FF6F-4C49-B439-630636EB1A22}" type="pres">
      <dgm:prSet presAssocID="{9C97CBF2-46C7-408B-840D-1AF3347FE7FA}" presName="sibTrans" presStyleLbl="sibTrans2D1" presStyleIdx="1" presStyleCnt="7"/>
      <dgm:spPr/>
    </dgm:pt>
    <dgm:pt modelId="{E496A7FA-6CD6-4387-B11E-21C9F6717968}" type="pres">
      <dgm:prSet presAssocID="{9C97CBF2-46C7-408B-840D-1AF3347FE7FA}" presName="connectorText" presStyleLbl="sibTrans2D1" presStyleIdx="1" presStyleCnt="7"/>
      <dgm:spPr/>
    </dgm:pt>
    <dgm:pt modelId="{1831B8B3-CD2C-480C-9F5F-9E6365DBE4FC}" type="pres">
      <dgm:prSet presAssocID="{7781C100-667E-4478-9F93-A80FDB1A0AFE}" presName="node" presStyleLbl="node1" presStyleIdx="2" presStyleCnt="8" custScaleX="163424" custLinFactNeighborX="55708" custLinFactNeighborY="-89300">
        <dgm:presLayoutVars>
          <dgm:bulletEnabled val="1"/>
        </dgm:presLayoutVars>
      </dgm:prSet>
      <dgm:spPr/>
    </dgm:pt>
    <dgm:pt modelId="{AC2F6264-B81C-4824-959A-308FB4267A5D}" type="pres">
      <dgm:prSet presAssocID="{C6C26E91-CCEC-47F0-A4C6-8D6FE4905B17}" presName="sibTrans" presStyleLbl="sibTrans2D1" presStyleIdx="2" presStyleCnt="7"/>
      <dgm:spPr/>
    </dgm:pt>
    <dgm:pt modelId="{3102E7A2-56CC-4667-81A2-2CF994802F73}" type="pres">
      <dgm:prSet presAssocID="{C6C26E91-CCEC-47F0-A4C6-8D6FE4905B17}" presName="connectorText" presStyleLbl="sibTrans2D1" presStyleIdx="2" presStyleCnt="7"/>
      <dgm:spPr/>
    </dgm:pt>
    <dgm:pt modelId="{97E3209C-EF51-4390-A4C7-971EAEB99CFC}" type="pres">
      <dgm:prSet presAssocID="{360E5478-7165-4EF8-9E05-2A2D845B4829}" presName="node" presStyleLbl="node1" presStyleIdx="3" presStyleCnt="8" custScaleX="184681" custLinFactX="1733" custLinFactNeighborX="100000" custLinFactNeighborY="-72965">
        <dgm:presLayoutVars>
          <dgm:bulletEnabled val="1"/>
        </dgm:presLayoutVars>
      </dgm:prSet>
      <dgm:spPr/>
    </dgm:pt>
    <dgm:pt modelId="{DED3C07E-BA0D-466C-A448-F8D94C4690E6}" type="pres">
      <dgm:prSet presAssocID="{9269F137-EBFE-45D0-95E3-01DAC569E3E2}" presName="sibTrans" presStyleLbl="sibTrans2D1" presStyleIdx="3" presStyleCnt="7"/>
      <dgm:spPr/>
    </dgm:pt>
    <dgm:pt modelId="{D843EF3A-B945-4634-AFE3-353B42C2AA9A}" type="pres">
      <dgm:prSet presAssocID="{9269F137-EBFE-45D0-95E3-01DAC569E3E2}" presName="connectorText" presStyleLbl="sibTrans2D1" presStyleIdx="3" presStyleCnt="7"/>
      <dgm:spPr/>
    </dgm:pt>
    <dgm:pt modelId="{67F695CC-C38D-4690-8311-4356DA54FE25}" type="pres">
      <dgm:prSet presAssocID="{DBD61211-8025-43A2-B237-7D864D2DEBE9}" presName="node" presStyleLbl="node1" presStyleIdx="4" presStyleCnt="8" custScaleX="163638" custScaleY="99686" custLinFactX="19244" custLinFactNeighborX="100000" custLinFactNeighborY="-72766">
        <dgm:presLayoutVars>
          <dgm:bulletEnabled val="1"/>
        </dgm:presLayoutVars>
      </dgm:prSet>
      <dgm:spPr/>
    </dgm:pt>
    <dgm:pt modelId="{CF097D60-1F59-45CC-AFC0-F038F2B07FA6}" type="pres">
      <dgm:prSet presAssocID="{AB0DE83C-3AA1-43C0-A270-9E5518F3CB36}" presName="sibTrans" presStyleLbl="sibTrans2D1" presStyleIdx="4" presStyleCnt="7" custScaleX="70417" custScaleY="95883" custLinFactNeighborX="-26802" custLinFactNeighborY="9185"/>
      <dgm:spPr/>
    </dgm:pt>
    <dgm:pt modelId="{A6964673-B3F3-45E7-9531-25BAF4834383}" type="pres">
      <dgm:prSet presAssocID="{AB0DE83C-3AA1-43C0-A270-9E5518F3CB36}" presName="connectorText" presStyleLbl="sibTrans2D1" presStyleIdx="4" presStyleCnt="7"/>
      <dgm:spPr/>
    </dgm:pt>
    <dgm:pt modelId="{3482CC7E-E8E8-4155-8817-956DAAC72549}" type="pres">
      <dgm:prSet presAssocID="{73951C67-4CF6-401B-BE6D-1BF780A1445D}" presName="node" presStyleLbl="node1" presStyleIdx="5" presStyleCnt="8" custScaleX="176903" custLinFactX="76686" custLinFactNeighborX="100000" custLinFactNeighborY="-65111">
        <dgm:presLayoutVars>
          <dgm:bulletEnabled val="1"/>
        </dgm:presLayoutVars>
      </dgm:prSet>
      <dgm:spPr/>
    </dgm:pt>
    <dgm:pt modelId="{116976CF-3B69-4377-A2DC-A48623A8FAC2}" type="pres">
      <dgm:prSet presAssocID="{1C002680-6CFE-45FB-8887-033462CF20FD}" presName="sibTrans" presStyleLbl="sibTrans2D1" presStyleIdx="5" presStyleCnt="7"/>
      <dgm:spPr/>
    </dgm:pt>
    <dgm:pt modelId="{5C95357C-960C-4CE0-B5B5-2E9AB1C6EAAC}" type="pres">
      <dgm:prSet presAssocID="{1C002680-6CFE-45FB-8887-033462CF20FD}" presName="connectorText" presStyleLbl="sibTrans2D1" presStyleIdx="5" presStyleCnt="7"/>
      <dgm:spPr/>
    </dgm:pt>
    <dgm:pt modelId="{B139B83D-2FA5-4763-BF61-2C498DDEB941}" type="pres">
      <dgm:prSet presAssocID="{CD5D6620-C3EA-4135-A5A0-BF817C5BD3E6}" presName="node" presStyleLbl="node1" presStyleIdx="6" presStyleCnt="8" custScaleX="187545" custScaleY="93073" custLinFactX="23494" custLinFactNeighborX="100000" custLinFactNeighborY="54323">
        <dgm:presLayoutVars>
          <dgm:bulletEnabled val="1"/>
        </dgm:presLayoutVars>
      </dgm:prSet>
      <dgm:spPr/>
    </dgm:pt>
    <dgm:pt modelId="{A2755418-655E-4418-B810-B15AFCAC001E}" type="pres">
      <dgm:prSet presAssocID="{A2ECAECE-0BC3-4984-9514-FF52517BC0A2}" presName="sibTrans" presStyleLbl="sibTrans2D1" presStyleIdx="6" presStyleCnt="7"/>
      <dgm:spPr/>
    </dgm:pt>
    <dgm:pt modelId="{2DC31458-0F28-4D91-8136-56DED91B29DB}" type="pres">
      <dgm:prSet presAssocID="{A2ECAECE-0BC3-4984-9514-FF52517BC0A2}" presName="connectorText" presStyleLbl="sibTrans2D1" presStyleIdx="6" presStyleCnt="7"/>
      <dgm:spPr/>
    </dgm:pt>
    <dgm:pt modelId="{373EF5AF-72B5-4A29-A866-0DAEF1C3ADBA}" type="pres">
      <dgm:prSet presAssocID="{0F4AEEE7-3AF8-41C8-9B83-CB3A7691D675}" presName="node" presStyleLbl="node1" presStyleIdx="7" presStyleCnt="8" custScaleX="149491" custScaleY="93861" custLinFactY="100000" custLinFactNeighborX="-78709" custLinFactNeighborY="131503">
        <dgm:presLayoutVars>
          <dgm:bulletEnabled val="1"/>
        </dgm:presLayoutVars>
      </dgm:prSet>
      <dgm:spPr/>
    </dgm:pt>
  </dgm:ptLst>
  <dgm:cxnLst>
    <dgm:cxn modelId="{4285FD08-636E-4A11-94D7-730F5627FF92}" type="presOf" srcId="{A2ECAECE-0BC3-4984-9514-FF52517BC0A2}" destId="{2DC31458-0F28-4D91-8136-56DED91B29DB}" srcOrd="1" destOrd="0" presId="urn:microsoft.com/office/officeart/2005/8/layout/process1"/>
    <dgm:cxn modelId="{CFAE6A15-FBE8-4854-962A-17C5E0E3ED96}" type="presOf" srcId="{968E08FB-C26D-421E-898B-3A0D1703EFC0}" destId="{F2BD0086-82E1-433D-8126-0B37D06E2B39}" srcOrd="0" destOrd="0" presId="urn:microsoft.com/office/officeart/2005/8/layout/process1"/>
    <dgm:cxn modelId="{32824128-3C6B-44CC-B001-4243CCFE71ED}" type="presOf" srcId="{73951C67-4CF6-401B-BE6D-1BF780A1445D}" destId="{3482CC7E-E8E8-4155-8817-956DAAC72549}" srcOrd="0" destOrd="0" presId="urn:microsoft.com/office/officeart/2005/8/layout/process1"/>
    <dgm:cxn modelId="{747C592A-B282-4578-8B9E-D8C73C4293E8}" type="presOf" srcId="{13226DB7-4B6E-48DF-9594-B0C8BECCD2F5}" destId="{2046C497-CA07-4A10-84C3-760E72A20103}" srcOrd="0" destOrd="0" presId="urn:microsoft.com/office/officeart/2005/8/layout/process1"/>
    <dgm:cxn modelId="{EF8ED62F-7D6B-470A-8AE1-E9EDC64C31EB}" type="presOf" srcId="{9269F137-EBFE-45D0-95E3-01DAC569E3E2}" destId="{DED3C07E-BA0D-466C-A448-F8D94C4690E6}" srcOrd="0" destOrd="0" presId="urn:microsoft.com/office/officeart/2005/8/layout/process1"/>
    <dgm:cxn modelId="{B56F9437-E04F-4CB4-8ADD-F18AA35BB534}" type="presOf" srcId="{1C002680-6CFE-45FB-8887-033462CF20FD}" destId="{116976CF-3B69-4377-A2DC-A48623A8FAC2}" srcOrd="0" destOrd="0" presId="urn:microsoft.com/office/officeart/2005/8/layout/process1"/>
    <dgm:cxn modelId="{E031F438-967C-4F61-BDD5-BF4C210C8690}" type="presOf" srcId="{0F4AEEE7-3AF8-41C8-9B83-CB3A7691D675}" destId="{373EF5AF-72B5-4A29-A866-0DAEF1C3ADBA}" srcOrd="0" destOrd="0" presId="urn:microsoft.com/office/officeart/2005/8/layout/process1"/>
    <dgm:cxn modelId="{7EAB6C3B-85EA-4739-BF85-DB99D7B050AC}" srcId="{074CCE12-ABCE-4441-B828-28CAEC5B8481}" destId="{13226DB7-4B6E-48DF-9594-B0C8BECCD2F5}" srcOrd="0" destOrd="0" parTransId="{4F2CBA8F-FB73-4672-9A81-B0B288718B5F}" sibTransId="{968E08FB-C26D-421E-898B-3A0D1703EFC0}"/>
    <dgm:cxn modelId="{E5C90F42-3260-4CCC-96FF-276D3E1DC46A}" type="presOf" srcId="{AB0DE83C-3AA1-43C0-A270-9E5518F3CB36}" destId="{A6964673-B3F3-45E7-9531-25BAF4834383}" srcOrd="1" destOrd="0" presId="urn:microsoft.com/office/officeart/2005/8/layout/process1"/>
    <dgm:cxn modelId="{85CD7A43-B8B1-4469-988A-FC28D876E81B}" srcId="{074CCE12-ABCE-4441-B828-28CAEC5B8481}" destId="{CD5D6620-C3EA-4135-A5A0-BF817C5BD3E6}" srcOrd="6" destOrd="0" parTransId="{174DB35D-BFEF-4339-ADC2-0CAFC42E443D}" sibTransId="{A2ECAECE-0BC3-4984-9514-FF52517BC0A2}"/>
    <dgm:cxn modelId="{2B5D8C43-09B8-4D58-9B21-56480138C7D9}" type="presOf" srcId="{7781C100-667E-4478-9F93-A80FDB1A0AFE}" destId="{1831B8B3-CD2C-480C-9F5F-9E6365DBE4FC}" srcOrd="0" destOrd="0" presId="urn:microsoft.com/office/officeart/2005/8/layout/process1"/>
    <dgm:cxn modelId="{7F8AEC43-9373-41BC-8451-FC755970654D}" type="presOf" srcId="{A2ECAECE-0BC3-4984-9514-FF52517BC0A2}" destId="{A2755418-655E-4418-B810-B15AFCAC001E}" srcOrd="0" destOrd="0" presId="urn:microsoft.com/office/officeart/2005/8/layout/process1"/>
    <dgm:cxn modelId="{E261CF49-686A-40C9-A90F-F80070955624}" type="presOf" srcId="{9269F137-EBFE-45D0-95E3-01DAC569E3E2}" destId="{D843EF3A-B945-4634-AFE3-353B42C2AA9A}" srcOrd="1" destOrd="0" presId="urn:microsoft.com/office/officeart/2005/8/layout/process1"/>
    <dgm:cxn modelId="{C8D68A51-5C0A-454A-9E10-997590E333B4}" type="presOf" srcId="{C6C26E91-CCEC-47F0-A4C6-8D6FE4905B17}" destId="{AC2F6264-B81C-4824-959A-308FB4267A5D}" srcOrd="0" destOrd="0" presId="urn:microsoft.com/office/officeart/2005/8/layout/process1"/>
    <dgm:cxn modelId="{CB311F54-0EA8-4E69-8BF1-699D8A37A6BA}" srcId="{074CCE12-ABCE-4441-B828-28CAEC5B8481}" destId="{73951C67-4CF6-401B-BE6D-1BF780A1445D}" srcOrd="5" destOrd="0" parTransId="{9979D351-DC08-4ED3-91D8-6B9A19CD025C}" sibTransId="{1C002680-6CFE-45FB-8887-033462CF20FD}"/>
    <dgm:cxn modelId="{28ABC37D-2B94-4865-BCA2-240361CA4E3F}" srcId="{074CCE12-ABCE-4441-B828-28CAEC5B8481}" destId="{DBD61211-8025-43A2-B237-7D864D2DEBE9}" srcOrd="4" destOrd="0" parTransId="{14B7F7BF-25E0-4EA7-AD22-0A2D25A9E3F7}" sibTransId="{AB0DE83C-3AA1-43C0-A270-9E5518F3CB36}"/>
    <dgm:cxn modelId="{A3FE2E87-3489-44BB-B2E3-1E9695294E2E}" srcId="{074CCE12-ABCE-4441-B828-28CAEC5B8481}" destId="{360E5478-7165-4EF8-9E05-2A2D845B4829}" srcOrd="3" destOrd="0" parTransId="{485C33BD-2A46-4F9F-98D6-0FB118750A02}" sibTransId="{9269F137-EBFE-45D0-95E3-01DAC569E3E2}"/>
    <dgm:cxn modelId="{307EC1A3-C687-4C04-920D-347F730A8817}" type="presOf" srcId="{DBD61211-8025-43A2-B237-7D864D2DEBE9}" destId="{67F695CC-C38D-4690-8311-4356DA54FE25}" srcOrd="0" destOrd="0" presId="urn:microsoft.com/office/officeart/2005/8/layout/process1"/>
    <dgm:cxn modelId="{C6CF59B6-AC77-4C60-B369-7CA0E3B5ED32}" type="presOf" srcId="{074CCE12-ABCE-4441-B828-28CAEC5B8481}" destId="{CEE559A3-0D94-4959-BEAE-D4FD301F1BCD}" srcOrd="0" destOrd="0" presId="urn:microsoft.com/office/officeart/2005/8/layout/process1"/>
    <dgm:cxn modelId="{AFA4EFBA-6898-498F-97C0-BB60A3ED8D79}" type="presOf" srcId="{360E5478-7165-4EF8-9E05-2A2D845B4829}" destId="{97E3209C-EF51-4390-A4C7-971EAEB99CFC}" srcOrd="0" destOrd="0" presId="urn:microsoft.com/office/officeart/2005/8/layout/process1"/>
    <dgm:cxn modelId="{E35C02CA-0234-45A3-B656-781600195857}" type="presOf" srcId="{9C97CBF2-46C7-408B-840D-1AF3347FE7FA}" destId="{EF87B22C-FF6F-4C49-B439-630636EB1A22}" srcOrd="0" destOrd="0" presId="urn:microsoft.com/office/officeart/2005/8/layout/process1"/>
    <dgm:cxn modelId="{611CBFCA-6264-47CD-A722-D38542580FCC}" type="presOf" srcId="{9C97CBF2-46C7-408B-840D-1AF3347FE7FA}" destId="{E496A7FA-6CD6-4387-B11E-21C9F6717968}" srcOrd="1" destOrd="0" presId="urn:microsoft.com/office/officeart/2005/8/layout/process1"/>
    <dgm:cxn modelId="{79ED69D4-93ED-4EA7-B437-552EF4582076}" type="presOf" srcId="{968E08FB-C26D-421E-898B-3A0D1703EFC0}" destId="{8A00E599-438E-4EF3-A344-A1912D8C35AD}" srcOrd="1" destOrd="0" presId="urn:microsoft.com/office/officeart/2005/8/layout/process1"/>
    <dgm:cxn modelId="{9C7867D5-E90C-4F8E-95E5-C5A58DF44FDF}" type="presOf" srcId="{F15E6B0D-6C46-4898-A8C3-85D17D80E0F0}" destId="{557C9FDE-491D-466A-A5F4-CC018A2E5E54}" srcOrd="0" destOrd="0" presId="urn:microsoft.com/office/officeart/2005/8/layout/process1"/>
    <dgm:cxn modelId="{28E750DB-D965-4AA4-9D70-4693262A6B64}" type="presOf" srcId="{C6C26E91-CCEC-47F0-A4C6-8D6FE4905B17}" destId="{3102E7A2-56CC-4667-81A2-2CF994802F73}" srcOrd="1" destOrd="0" presId="urn:microsoft.com/office/officeart/2005/8/layout/process1"/>
    <dgm:cxn modelId="{211F78DE-C079-42AE-AF08-D1AA7B0EC899}" srcId="{074CCE12-ABCE-4441-B828-28CAEC5B8481}" destId="{0F4AEEE7-3AF8-41C8-9B83-CB3A7691D675}" srcOrd="7" destOrd="0" parTransId="{044F9079-A09C-4671-8CC0-EC23BA358940}" sibTransId="{0983AF2E-EF81-4848-982A-C070B14EADA3}"/>
    <dgm:cxn modelId="{29411AE0-2167-498B-AB9D-7DB57FF5767E}" type="presOf" srcId="{CD5D6620-C3EA-4135-A5A0-BF817C5BD3E6}" destId="{B139B83D-2FA5-4763-BF61-2C498DDEB941}" srcOrd="0" destOrd="0" presId="urn:microsoft.com/office/officeart/2005/8/layout/process1"/>
    <dgm:cxn modelId="{97644EE0-8E25-44E2-A052-B1A719C36F22}" type="presOf" srcId="{1C002680-6CFE-45FB-8887-033462CF20FD}" destId="{5C95357C-960C-4CE0-B5B5-2E9AB1C6EAAC}" srcOrd="1" destOrd="0" presId="urn:microsoft.com/office/officeart/2005/8/layout/process1"/>
    <dgm:cxn modelId="{86AB57E0-34B1-47C7-B34A-A7A87482F583}" type="presOf" srcId="{AB0DE83C-3AA1-43C0-A270-9E5518F3CB36}" destId="{CF097D60-1F59-45CC-AFC0-F038F2B07FA6}" srcOrd="0" destOrd="0" presId="urn:microsoft.com/office/officeart/2005/8/layout/process1"/>
    <dgm:cxn modelId="{AE1B3DF7-CC0C-41C3-AD91-801F8E570779}" srcId="{074CCE12-ABCE-4441-B828-28CAEC5B8481}" destId="{7781C100-667E-4478-9F93-A80FDB1A0AFE}" srcOrd="2" destOrd="0" parTransId="{826EC733-6414-4CDA-BEFA-14F98AADAAEF}" sibTransId="{C6C26E91-CCEC-47F0-A4C6-8D6FE4905B17}"/>
    <dgm:cxn modelId="{813677FD-625F-4838-A948-3F7E28B2ED47}" srcId="{074CCE12-ABCE-4441-B828-28CAEC5B8481}" destId="{F15E6B0D-6C46-4898-A8C3-85D17D80E0F0}" srcOrd="1" destOrd="0" parTransId="{F15850C0-7C6D-4000-817F-8F3AFF5578C6}" sibTransId="{9C97CBF2-46C7-408B-840D-1AF3347FE7FA}"/>
    <dgm:cxn modelId="{2AC1639F-657A-4757-951E-2CBFEA4F1F8E}" type="presParOf" srcId="{CEE559A3-0D94-4959-BEAE-D4FD301F1BCD}" destId="{2046C497-CA07-4A10-84C3-760E72A20103}" srcOrd="0" destOrd="0" presId="urn:microsoft.com/office/officeart/2005/8/layout/process1"/>
    <dgm:cxn modelId="{76C47FF6-8C43-46B5-8DDB-383CF7D1203F}" type="presParOf" srcId="{CEE559A3-0D94-4959-BEAE-D4FD301F1BCD}" destId="{F2BD0086-82E1-433D-8126-0B37D06E2B39}" srcOrd="1" destOrd="0" presId="urn:microsoft.com/office/officeart/2005/8/layout/process1"/>
    <dgm:cxn modelId="{ABE373AA-E9FF-4ABE-8B97-635B20F24900}" type="presParOf" srcId="{F2BD0086-82E1-433D-8126-0B37D06E2B39}" destId="{8A00E599-438E-4EF3-A344-A1912D8C35AD}" srcOrd="0" destOrd="0" presId="urn:microsoft.com/office/officeart/2005/8/layout/process1"/>
    <dgm:cxn modelId="{B07E24C2-16EF-49DD-AD60-0A783FB77D3E}" type="presParOf" srcId="{CEE559A3-0D94-4959-BEAE-D4FD301F1BCD}" destId="{557C9FDE-491D-466A-A5F4-CC018A2E5E54}" srcOrd="2" destOrd="0" presId="urn:microsoft.com/office/officeart/2005/8/layout/process1"/>
    <dgm:cxn modelId="{8A7063F6-9C25-418D-A658-E9E6756C227F}" type="presParOf" srcId="{CEE559A3-0D94-4959-BEAE-D4FD301F1BCD}" destId="{EF87B22C-FF6F-4C49-B439-630636EB1A22}" srcOrd="3" destOrd="0" presId="urn:microsoft.com/office/officeart/2005/8/layout/process1"/>
    <dgm:cxn modelId="{DFEE7232-A1F9-4667-8AA0-F680454D425A}" type="presParOf" srcId="{EF87B22C-FF6F-4C49-B439-630636EB1A22}" destId="{E496A7FA-6CD6-4387-B11E-21C9F6717968}" srcOrd="0" destOrd="0" presId="urn:microsoft.com/office/officeart/2005/8/layout/process1"/>
    <dgm:cxn modelId="{CEFC16FB-F757-48E1-BD0E-62F40207C04F}" type="presParOf" srcId="{CEE559A3-0D94-4959-BEAE-D4FD301F1BCD}" destId="{1831B8B3-CD2C-480C-9F5F-9E6365DBE4FC}" srcOrd="4" destOrd="0" presId="urn:microsoft.com/office/officeart/2005/8/layout/process1"/>
    <dgm:cxn modelId="{504E997A-0301-4AE9-9D15-D13AA90A1575}" type="presParOf" srcId="{CEE559A3-0D94-4959-BEAE-D4FD301F1BCD}" destId="{AC2F6264-B81C-4824-959A-308FB4267A5D}" srcOrd="5" destOrd="0" presId="urn:microsoft.com/office/officeart/2005/8/layout/process1"/>
    <dgm:cxn modelId="{2018442C-06BC-4E17-84AE-EFB84B188CBB}" type="presParOf" srcId="{AC2F6264-B81C-4824-959A-308FB4267A5D}" destId="{3102E7A2-56CC-4667-81A2-2CF994802F73}" srcOrd="0" destOrd="0" presId="urn:microsoft.com/office/officeart/2005/8/layout/process1"/>
    <dgm:cxn modelId="{C03D75D9-7016-4543-8D57-B8AB632C5C74}" type="presParOf" srcId="{CEE559A3-0D94-4959-BEAE-D4FD301F1BCD}" destId="{97E3209C-EF51-4390-A4C7-971EAEB99CFC}" srcOrd="6" destOrd="0" presId="urn:microsoft.com/office/officeart/2005/8/layout/process1"/>
    <dgm:cxn modelId="{DB4FDB4E-166D-43CB-8FC5-3C66B284C604}" type="presParOf" srcId="{CEE559A3-0D94-4959-BEAE-D4FD301F1BCD}" destId="{DED3C07E-BA0D-466C-A448-F8D94C4690E6}" srcOrd="7" destOrd="0" presId="urn:microsoft.com/office/officeart/2005/8/layout/process1"/>
    <dgm:cxn modelId="{7573C25D-9023-47F1-80E2-06758697D741}" type="presParOf" srcId="{DED3C07E-BA0D-466C-A448-F8D94C4690E6}" destId="{D843EF3A-B945-4634-AFE3-353B42C2AA9A}" srcOrd="0" destOrd="0" presId="urn:microsoft.com/office/officeart/2005/8/layout/process1"/>
    <dgm:cxn modelId="{ACE26118-CC2E-4EA1-B41D-A5A23DC4A9BF}" type="presParOf" srcId="{CEE559A3-0D94-4959-BEAE-D4FD301F1BCD}" destId="{67F695CC-C38D-4690-8311-4356DA54FE25}" srcOrd="8" destOrd="0" presId="urn:microsoft.com/office/officeart/2005/8/layout/process1"/>
    <dgm:cxn modelId="{3BEFC51E-AB6C-4146-8484-12FB8885367C}" type="presParOf" srcId="{CEE559A3-0D94-4959-BEAE-D4FD301F1BCD}" destId="{CF097D60-1F59-45CC-AFC0-F038F2B07FA6}" srcOrd="9" destOrd="0" presId="urn:microsoft.com/office/officeart/2005/8/layout/process1"/>
    <dgm:cxn modelId="{AB7EA28D-B3A7-484C-8702-4CFECA5DD5ED}" type="presParOf" srcId="{CF097D60-1F59-45CC-AFC0-F038F2B07FA6}" destId="{A6964673-B3F3-45E7-9531-25BAF4834383}" srcOrd="0" destOrd="0" presId="urn:microsoft.com/office/officeart/2005/8/layout/process1"/>
    <dgm:cxn modelId="{60FA6F61-12F9-4581-A3B5-D70766C3242D}" type="presParOf" srcId="{CEE559A3-0D94-4959-BEAE-D4FD301F1BCD}" destId="{3482CC7E-E8E8-4155-8817-956DAAC72549}" srcOrd="10" destOrd="0" presId="urn:microsoft.com/office/officeart/2005/8/layout/process1"/>
    <dgm:cxn modelId="{A1C5C04B-5FEF-4F17-B16E-C262187BA459}" type="presParOf" srcId="{CEE559A3-0D94-4959-BEAE-D4FD301F1BCD}" destId="{116976CF-3B69-4377-A2DC-A48623A8FAC2}" srcOrd="11" destOrd="0" presId="urn:microsoft.com/office/officeart/2005/8/layout/process1"/>
    <dgm:cxn modelId="{A17E9F40-E148-45C0-A50B-A67204B741B4}" type="presParOf" srcId="{116976CF-3B69-4377-A2DC-A48623A8FAC2}" destId="{5C95357C-960C-4CE0-B5B5-2E9AB1C6EAAC}" srcOrd="0" destOrd="0" presId="urn:microsoft.com/office/officeart/2005/8/layout/process1"/>
    <dgm:cxn modelId="{0491847D-7675-46C9-8DA5-33A8D6C40065}" type="presParOf" srcId="{CEE559A3-0D94-4959-BEAE-D4FD301F1BCD}" destId="{B139B83D-2FA5-4763-BF61-2C498DDEB941}" srcOrd="12" destOrd="0" presId="urn:microsoft.com/office/officeart/2005/8/layout/process1"/>
    <dgm:cxn modelId="{2DFAEB63-7792-4DDA-99A8-0DD41D425A8C}" type="presParOf" srcId="{CEE559A3-0D94-4959-BEAE-D4FD301F1BCD}" destId="{A2755418-655E-4418-B810-B15AFCAC001E}" srcOrd="13" destOrd="0" presId="urn:microsoft.com/office/officeart/2005/8/layout/process1"/>
    <dgm:cxn modelId="{B16CCBAA-B876-4CAD-9C92-EBFFEE548C56}" type="presParOf" srcId="{A2755418-655E-4418-B810-B15AFCAC001E}" destId="{2DC31458-0F28-4D91-8136-56DED91B29DB}" srcOrd="0" destOrd="0" presId="urn:microsoft.com/office/officeart/2005/8/layout/process1"/>
    <dgm:cxn modelId="{B9104AB3-DE12-486D-AB3A-29704E5E2902}" type="presParOf" srcId="{CEE559A3-0D94-4959-BEAE-D4FD301F1BCD}" destId="{373EF5AF-72B5-4A29-A866-0DAEF1C3ADBA}" srcOrd="1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46C497-CA07-4A10-84C3-760E72A20103}">
      <dsp:nvSpPr>
        <dsp:cNvPr id="0" name=""/>
        <dsp:cNvSpPr/>
      </dsp:nvSpPr>
      <dsp:spPr>
        <a:xfrm>
          <a:off x="27680" y="0"/>
          <a:ext cx="900053" cy="1181608"/>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br>
            <a:rPr lang="en-US" sz="1100" kern="1200" dirty="0"/>
          </a:br>
          <a:endParaRPr lang="en-US" sz="1100" kern="1200" dirty="0"/>
        </a:p>
        <a:p>
          <a:pPr marL="0" lvl="0" indent="0" algn="ctr" defTabSz="488950">
            <a:lnSpc>
              <a:spcPct val="90000"/>
            </a:lnSpc>
            <a:spcBef>
              <a:spcPct val="0"/>
            </a:spcBef>
            <a:spcAft>
              <a:spcPct val="35000"/>
            </a:spcAft>
            <a:buNone/>
          </a:pPr>
          <a:r>
            <a:rPr lang="en-US" sz="1100" kern="1200" dirty="0"/>
            <a:t>100-YR Effective Floodplain</a:t>
          </a:r>
        </a:p>
      </dsp:txBody>
      <dsp:txXfrm>
        <a:off x="54042" y="26362"/>
        <a:ext cx="847329" cy="1128884"/>
      </dsp:txXfrm>
    </dsp:sp>
    <dsp:sp modelId="{F2BD0086-82E1-433D-8126-0B37D06E2B39}">
      <dsp:nvSpPr>
        <dsp:cNvPr id="0" name=""/>
        <dsp:cNvSpPr/>
      </dsp:nvSpPr>
      <dsp:spPr>
        <a:xfrm rot="2208811">
          <a:off x="971031" y="954854"/>
          <a:ext cx="155787" cy="12697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974829" y="968836"/>
        <a:ext cx="117696" cy="76182"/>
      </dsp:txXfrm>
    </dsp:sp>
    <dsp:sp modelId="{557C9FDE-491D-466A-A5F4-CC018A2E5E54}">
      <dsp:nvSpPr>
        <dsp:cNvPr id="0" name=""/>
        <dsp:cNvSpPr/>
      </dsp:nvSpPr>
      <dsp:spPr>
        <a:xfrm>
          <a:off x="1163057" y="843179"/>
          <a:ext cx="882395"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p>
        <a:p>
          <a:pPr marL="0" lvl="0" indent="0" algn="ctr" defTabSz="488950">
            <a:lnSpc>
              <a:spcPct val="90000"/>
            </a:lnSpc>
            <a:spcBef>
              <a:spcPct val="0"/>
            </a:spcBef>
            <a:spcAft>
              <a:spcPct val="35000"/>
            </a:spcAft>
            <a:buNone/>
          </a:pPr>
          <a:r>
            <a:rPr lang="en-US" sz="1100" kern="1200" dirty="0"/>
            <a:t>Preliminary NFHL</a:t>
          </a:r>
          <a:br>
            <a:rPr lang="en-US" sz="1100" kern="1200" dirty="0"/>
          </a:br>
          <a:br>
            <a:rPr lang="en-US" sz="1100" kern="1200" dirty="0"/>
          </a:br>
          <a:r>
            <a:rPr lang="en-US" sz="1100" kern="1200" dirty="0"/>
            <a:t> (AE  or A)</a:t>
          </a:r>
        </a:p>
      </dsp:txBody>
      <dsp:txXfrm>
        <a:off x="1188901" y="869023"/>
        <a:ext cx="830707" cy="1129920"/>
      </dsp:txXfrm>
    </dsp:sp>
    <dsp:sp modelId="{EF87B22C-FF6F-4C49-B439-630636EB1A22}">
      <dsp:nvSpPr>
        <dsp:cNvPr id="0" name=""/>
        <dsp:cNvSpPr/>
      </dsp:nvSpPr>
      <dsp:spPr>
        <a:xfrm rot="517572">
          <a:off x="2111557" y="1458342"/>
          <a:ext cx="143487" cy="126970"/>
        </a:xfrm>
        <a:prstGeom prst="rightArrow">
          <a:avLst>
            <a:gd name="adj1" fmla="val 60000"/>
            <a:gd name="adj2" fmla="val 50000"/>
          </a:avLst>
        </a:prstGeom>
        <a:solidFill>
          <a:schemeClr val="accent2">
            <a:hueOff val="-242561"/>
            <a:satOff val="-13988"/>
            <a:lumOff val="143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11772" y="1480879"/>
        <a:ext cx="105396" cy="76182"/>
      </dsp:txXfrm>
    </dsp:sp>
    <dsp:sp modelId="{1831B8B3-CD2C-480C-9F5F-9E6365DBE4FC}">
      <dsp:nvSpPr>
        <dsp:cNvPr id="0" name=""/>
        <dsp:cNvSpPr/>
      </dsp:nvSpPr>
      <dsp:spPr>
        <a:xfrm>
          <a:off x="2313120" y="1014182"/>
          <a:ext cx="836695"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p>
        <a:p>
          <a:pPr marL="0" lvl="0" indent="0" algn="ctr" defTabSz="488950">
            <a:lnSpc>
              <a:spcPct val="90000"/>
            </a:lnSpc>
            <a:spcBef>
              <a:spcPct val="0"/>
            </a:spcBef>
            <a:spcAft>
              <a:spcPct val="35000"/>
            </a:spcAft>
            <a:buNone/>
          </a:pPr>
          <a:r>
            <a:rPr lang="en-US" sz="1100" kern="1200" dirty="0"/>
            <a:t>Draft NFHL</a:t>
          </a:r>
          <a:br>
            <a:rPr lang="en-US" sz="1100" kern="1200" dirty="0"/>
          </a:br>
          <a:br>
            <a:rPr lang="en-US" sz="1100" kern="1200" dirty="0"/>
          </a:br>
          <a:r>
            <a:rPr lang="en-US" sz="1100" kern="1200" dirty="0"/>
            <a:t> (AE  or A)</a:t>
          </a:r>
        </a:p>
      </dsp:txBody>
      <dsp:txXfrm>
        <a:off x="2337626" y="1038688"/>
        <a:ext cx="787683" cy="1132596"/>
      </dsp:txXfrm>
    </dsp:sp>
    <dsp:sp modelId="{AC2F6264-B81C-4824-959A-308FB4267A5D}">
      <dsp:nvSpPr>
        <dsp:cNvPr id="0" name=""/>
        <dsp:cNvSpPr/>
      </dsp:nvSpPr>
      <dsp:spPr>
        <a:xfrm rot="550290">
          <a:off x="3224864" y="1634353"/>
          <a:ext cx="163405" cy="126970"/>
        </a:xfrm>
        <a:prstGeom prst="rightArrow">
          <a:avLst>
            <a:gd name="adj1" fmla="val 60000"/>
            <a:gd name="adj2" fmla="val 50000"/>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25107" y="1656711"/>
        <a:ext cx="125314" cy="76182"/>
      </dsp:txXfrm>
    </dsp:sp>
    <dsp:sp modelId="{97E3209C-EF51-4390-A4C7-971EAEB99CFC}">
      <dsp:nvSpPr>
        <dsp:cNvPr id="0" name=""/>
        <dsp:cNvSpPr/>
      </dsp:nvSpPr>
      <dsp:spPr>
        <a:xfrm>
          <a:off x="3454186" y="1207198"/>
          <a:ext cx="945527"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p>
        <a:p>
          <a:pPr marL="0" lvl="0" indent="0" algn="ctr" defTabSz="488950">
            <a:lnSpc>
              <a:spcPct val="90000"/>
            </a:lnSpc>
            <a:spcBef>
              <a:spcPct val="0"/>
            </a:spcBef>
            <a:spcAft>
              <a:spcPct val="35000"/>
            </a:spcAft>
            <a:buNone/>
          </a:pPr>
          <a:r>
            <a:rPr lang="en-US" sz="1100" kern="1200" dirty="0"/>
            <a:t>Updated AE</a:t>
          </a:r>
        </a:p>
        <a:p>
          <a:pPr marL="0" lvl="0" indent="0" algn="ctr" defTabSz="488950">
            <a:lnSpc>
              <a:spcPct val="90000"/>
            </a:lnSpc>
            <a:spcBef>
              <a:spcPct val="0"/>
            </a:spcBef>
            <a:spcAft>
              <a:spcPct val="35000"/>
            </a:spcAft>
            <a:buNone/>
          </a:pPr>
          <a:endParaRPr lang="en-US" sz="1100" kern="1200" dirty="0"/>
        </a:p>
        <a:p>
          <a:pPr marL="0" lvl="0" indent="0" algn="ctr" defTabSz="488950">
            <a:lnSpc>
              <a:spcPct val="90000"/>
            </a:lnSpc>
            <a:spcBef>
              <a:spcPct val="0"/>
            </a:spcBef>
            <a:spcAft>
              <a:spcPct val="35000"/>
            </a:spcAft>
            <a:buNone/>
          </a:pPr>
          <a:r>
            <a:rPr lang="en-US" sz="1100" kern="1200" dirty="0"/>
            <a:t>Non-Regulatory</a:t>
          </a:r>
        </a:p>
        <a:p>
          <a:pPr marL="0" lvl="0" indent="0" algn="ctr" defTabSz="488950">
            <a:lnSpc>
              <a:spcPct val="90000"/>
            </a:lnSpc>
            <a:spcBef>
              <a:spcPct val="0"/>
            </a:spcBef>
            <a:spcAft>
              <a:spcPct val="35000"/>
            </a:spcAft>
            <a:buNone/>
          </a:pPr>
          <a:endParaRPr lang="en-US" sz="800" b="1" u="sng" kern="1200" dirty="0"/>
        </a:p>
      </dsp:txBody>
      <dsp:txXfrm>
        <a:off x="3481880" y="1234892"/>
        <a:ext cx="890139" cy="1126220"/>
      </dsp:txXfrm>
    </dsp:sp>
    <dsp:sp modelId="{DED3C07E-BA0D-466C-A448-F8D94C4690E6}">
      <dsp:nvSpPr>
        <dsp:cNvPr id="0" name=""/>
        <dsp:cNvSpPr/>
      </dsp:nvSpPr>
      <dsp:spPr>
        <a:xfrm rot="6354">
          <a:off x="4494833" y="1735753"/>
          <a:ext cx="201654" cy="126970"/>
        </a:xfrm>
        <a:prstGeom prs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94833" y="1761112"/>
        <a:ext cx="163563" cy="76182"/>
      </dsp:txXfrm>
    </dsp:sp>
    <dsp:sp modelId="{67F695CC-C38D-4690-8311-4356DA54FE25}">
      <dsp:nvSpPr>
        <dsp:cNvPr id="0" name=""/>
        <dsp:cNvSpPr/>
      </dsp:nvSpPr>
      <dsp:spPr>
        <a:xfrm>
          <a:off x="4780193" y="1211404"/>
          <a:ext cx="837791" cy="117789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p>
        <a:p>
          <a:pPr marL="0" lvl="0" indent="0" algn="ctr" defTabSz="488950">
            <a:lnSpc>
              <a:spcPct val="90000"/>
            </a:lnSpc>
            <a:spcBef>
              <a:spcPct val="0"/>
            </a:spcBef>
            <a:spcAft>
              <a:spcPct val="35000"/>
            </a:spcAft>
            <a:buNone/>
          </a:pPr>
          <a:r>
            <a:rPr lang="en-US" sz="1100" kern="1200" dirty="0"/>
            <a:t>Advisory A</a:t>
          </a:r>
        </a:p>
        <a:p>
          <a:pPr marL="0" lvl="0" indent="0" algn="ctr" defTabSz="488950">
            <a:lnSpc>
              <a:spcPct val="90000"/>
            </a:lnSpc>
            <a:spcBef>
              <a:spcPct val="0"/>
            </a:spcBef>
            <a:spcAft>
              <a:spcPct val="35000"/>
            </a:spcAft>
            <a:buNone/>
          </a:pPr>
          <a:endParaRPr lang="en-US" sz="1100" kern="1200" dirty="0"/>
        </a:p>
        <a:p>
          <a:pPr marL="0" lvl="0" indent="0" algn="ctr" defTabSz="488950">
            <a:lnSpc>
              <a:spcPct val="90000"/>
            </a:lnSpc>
            <a:spcBef>
              <a:spcPct val="0"/>
            </a:spcBef>
            <a:spcAft>
              <a:spcPct val="35000"/>
            </a:spcAft>
            <a:buNone/>
          </a:pPr>
          <a:r>
            <a:rPr lang="en-US" sz="1100" kern="1200" dirty="0"/>
            <a:t>Non-Regulatory</a:t>
          </a:r>
        </a:p>
      </dsp:txBody>
      <dsp:txXfrm>
        <a:off x="4804731" y="1235942"/>
        <a:ext cx="788715" cy="1128822"/>
      </dsp:txXfrm>
    </dsp:sp>
    <dsp:sp modelId="{CF097D60-1F59-45CC-AFC0-F038F2B07FA6}">
      <dsp:nvSpPr>
        <dsp:cNvPr id="0" name=""/>
        <dsp:cNvSpPr/>
      </dsp:nvSpPr>
      <dsp:spPr>
        <a:xfrm rot="241663">
          <a:off x="5694580" y="1795610"/>
          <a:ext cx="154460" cy="121743"/>
        </a:xfrm>
        <a:prstGeom prst="rightArrow">
          <a:avLst>
            <a:gd name="adj1" fmla="val 60000"/>
            <a:gd name="adj2" fmla="val 50000"/>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94625" y="1818676"/>
        <a:ext cx="117937" cy="73045"/>
      </dsp:txXfrm>
    </dsp:sp>
    <dsp:sp modelId="{3482CC7E-E8E8-4155-8817-956DAAC72549}">
      <dsp:nvSpPr>
        <dsp:cNvPr id="0" name=""/>
        <dsp:cNvSpPr/>
      </dsp:nvSpPr>
      <dsp:spPr>
        <a:xfrm>
          <a:off x="6030831" y="1300001"/>
          <a:ext cx="905705" cy="1181608"/>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solidFill>
                <a:schemeClr val="tx1"/>
              </a:solidFill>
            </a:rPr>
            <a:t>MODERATE:</a:t>
          </a:r>
          <a:br>
            <a:rPr lang="en-US" sz="1100" b="1" u="sng" kern="1200" dirty="0">
              <a:solidFill>
                <a:schemeClr val="tx1"/>
              </a:solidFill>
            </a:rPr>
          </a:br>
          <a:r>
            <a:rPr lang="en-US" sz="1100" kern="1200" dirty="0">
              <a:solidFill>
                <a:schemeClr val="tx1"/>
              </a:solidFill>
            </a:rPr>
            <a:t>500-YR Effective</a:t>
          </a:r>
          <a:br>
            <a:rPr lang="en-US" sz="1100" kern="1200" dirty="0">
              <a:solidFill>
                <a:schemeClr val="tx1"/>
              </a:solidFill>
            </a:rPr>
          </a:br>
          <a:r>
            <a:rPr lang="en-US" sz="1100" kern="1200" dirty="0">
              <a:solidFill>
                <a:schemeClr val="tx1"/>
              </a:solidFill>
            </a:rPr>
            <a:t>Floodplain &amp; Levee Reduced Risk</a:t>
          </a:r>
        </a:p>
      </dsp:txBody>
      <dsp:txXfrm>
        <a:off x="6057358" y="1326528"/>
        <a:ext cx="852651" cy="1128554"/>
      </dsp:txXfrm>
    </dsp:sp>
    <dsp:sp modelId="{116976CF-3B69-4377-A2DC-A48623A8FAC2}">
      <dsp:nvSpPr>
        <dsp:cNvPr id="0" name=""/>
        <dsp:cNvSpPr/>
      </dsp:nvSpPr>
      <dsp:spPr>
        <a:xfrm rot="3508943">
          <a:off x="6847319" y="2557462"/>
          <a:ext cx="168210" cy="126970"/>
        </a:xfrm>
        <a:prstGeom prst="rightArrow">
          <a:avLst>
            <a:gd name="adj1" fmla="val 60000"/>
            <a:gd name="adj2" fmla="val 50000"/>
          </a:avLst>
        </a:prstGeom>
        <a:solidFill>
          <a:schemeClr val="accent2">
            <a:hueOff val="-1212803"/>
            <a:satOff val="-69940"/>
            <a:lumOff val="71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856408" y="2566620"/>
        <a:ext cx="130119" cy="76182"/>
      </dsp:txXfrm>
    </dsp:sp>
    <dsp:sp modelId="{B139B83D-2FA5-4763-BF61-2C498DDEB941}">
      <dsp:nvSpPr>
        <dsp:cNvPr id="0" name=""/>
        <dsp:cNvSpPr/>
      </dsp:nvSpPr>
      <dsp:spPr>
        <a:xfrm>
          <a:off x="6868996" y="2752168"/>
          <a:ext cx="960190" cy="1099758"/>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solidFill>
                <a:schemeClr val="tx1"/>
              </a:solidFill>
            </a:rPr>
            <a:t>MODERATE:</a:t>
          </a:r>
        </a:p>
        <a:p>
          <a:pPr marL="0" lvl="0" indent="0" algn="ctr" defTabSz="488950">
            <a:lnSpc>
              <a:spcPct val="90000"/>
            </a:lnSpc>
            <a:spcBef>
              <a:spcPct val="0"/>
            </a:spcBef>
            <a:spcAft>
              <a:spcPct val="35000"/>
            </a:spcAft>
            <a:buNone/>
          </a:pPr>
          <a:r>
            <a:rPr lang="en-US" sz="1100" kern="1200" dirty="0">
              <a:solidFill>
                <a:schemeClr val="tx1"/>
              </a:solidFill>
            </a:rPr>
            <a:t>Within 75-ft of Flood Zone</a:t>
          </a:r>
        </a:p>
      </dsp:txBody>
      <dsp:txXfrm>
        <a:off x="6897119" y="2780291"/>
        <a:ext cx="903944" cy="1043512"/>
      </dsp:txXfrm>
    </dsp:sp>
    <dsp:sp modelId="{A2755418-655E-4418-B810-B15AFCAC001E}">
      <dsp:nvSpPr>
        <dsp:cNvPr id="0" name=""/>
        <dsp:cNvSpPr/>
      </dsp:nvSpPr>
      <dsp:spPr>
        <a:xfrm rot="4100417">
          <a:off x="7538502" y="3973496"/>
          <a:ext cx="204912" cy="126970"/>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550518" y="3981189"/>
        <a:ext cx="166821" cy="76182"/>
      </dsp:txXfrm>
    </dsp:sp>
    <dsp:sp modelId="{373EF5AF-72B5-4A29-A866-0DAEF1C3ADBA}">
      <dsp:nvSpPr>
        <dsp:cNvPr id="0" name=""/>
        <dsp:cNvSpPr/>
      </dsp:nvSpPr>
      <dsp:spPr>
        <a:xfrm>
          <a:off x="7547713" y="4211256"/>
          <a:ext cx="765361" cy="1109069"/>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LOW:</a:t>
          </a:r>
        </a:p>
        <a:p>
          <a:pPr marL="0" lvl="0" indent="0" algn="ctr" defTabSz="488950">
            <a:lnSpc>
              <a:spcPct val="90000"/>
            </a:lnSpc>
            <a:spcBef>
              <a:spcPct val="0"/>
            </a:spcBef>
            <a:spcAft>
              <a:spcPct val="35000"/>
            </a:spcAft>
            <a:buNone/>
          </a:pPr>
          <a:br>
            <a:rPr lang="en-US" sz="1100" kern="1200" dirty="0"/>
          </a:br>
          <a:r>
            <a:rPr lang="en-US" sz="1100" kern="1200" dirty="0"/>
            <a:t>No identified Flood Risk</a:t>
          </a:r>
        </a:p>
      </dsp:txBody>
      <dsp:txXfrm>
        <a:off x="7570130" y="4233673"/>
        <a:ext cx="720527" cy="106423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0.61368</cdr:x>
      <cdr:y>0.05208</cdr:y>
    </cdr:from>
    <cdr:to>
      <cdr:x>0.89624</cdr:x>
      <cdr:y>0.24992</cdr:y>
    </cdr:to>
    <cdr:sp macro="" textlink="">
      <cdr:nvSpPr>
        <cdr:cNvPr id="2" name="TextBox 17">
          <a:extLst xmlns:a="http://schemas.openxmlformats.org/drawingml/2006/main">
            <a:ext uri="{FF2B5EF4-FFF2-40B4-BE49-F238E27FC236}">
              <a16:creationId xmlns:a16="http://schemas.microsoft.com/office/drawing/2014/main" id="{28C0E090-FEB6-4815-91E3-7110E184A640}"/>
            </a:ext>
          </a:extLst>
        </cdr:cNvPr>
        <cdr:cNvSpPr txBox="1"/>
      </cdr:nvSpPr>
      <cdr:spPr>
        <a:xfrm xmlns:a="http://schemas.openxmlformats.org/drawingml/2006/main">
          <a:off x="2681707" y="153949"/>
          <a:ext cx="1234764" cy="5847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sz="1600" dirty="0">
              <a:solidFill>
                <a:srgbClr val="C00000"/>
              </a:solidFill>
            </a:rPr>
            <a:t>Property</a:t>
          </a:r>
          <a:br>
            <a:rPr lang="en-US" sz="1600" dirty="0">
              <a:solidFill>
                <a:srgbClr val="C00000"/>
              </a:solidFill>
            </a:rPr>
          </a:br>
          <a:r>
            <a:rPr lang="en-US" sz="1600" dirty="0">
              <a:solidFill>
                <a:srgbClr val="C00000"/>
              </a:solidFill>
            </a:rPr>
            <a:t> Viewer</a:t>
          </a:r>
        </a:p>
      </cdr:txBody>
    </cdr:sp>
  </cdr:relSizeAnchor>
  <cdr:relSizeAnchor xmlns:cdr="http://schemas.openxmlformats.org/drawingml/2006/chartDrawing">
    <cdr:from>
      <cdr:x>0.2452</cdr:x>
      <cdr:y>0.43854</cdr:y>
    </cdr:from>
    <cdr:to>
      <cdr:x>0.52776</cdr:x>
      <cdr:y>0.55308</cdr:y>
    </cdr:to>
    <cdr:sp macro="" textlink="">
      <cdr:nvSpPr>
        <cdr:cNvPr id="3" name="TextBox 17">
          <a:extLst xmlns:a="http://schemas.openxmlformats.org/drawingml/2006/main">
            <a:ext uri="{FF2B5EF4-FFF2-40B4-BE49-F238E27FC236}">
              <a16:creationId xmlns:a16="http://schemas.microsoft.com/office/drawing/2014/main" id="{28C0E090-FEB6-4815-91E3-7110E184A640}"/>
            </a:ext>
          </a:extLst>
        </cdr:cNvPr>
        <cdr:cNvSpPr txBox="1"/>
      </cdr:nvSpPr>
      <cdr:spPr>
        <a:xfrm xmlns:a="http://schemas.openxmlformats.org/drawingml/2006/main">
          <a:off x="1071509" y="1296228"/>
          <a:ext cx="1234764"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600" dirty="0">
              <a:solidFill>
                <a:schemeClr val="accent1">
                  <a:lumMod val="75000"/>
                </a:schemeClr>
              </a:solidFill>
            </a:rPr>
            <a:t>Flood Tool</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357A1E-253C-450E-A688-8C3F9D9C3A28}" type="datetimeFigureOut">
              <a:rPr lang="en-US" smtClean="0"/>
              <a:t>11/9/2020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C81395-A343-4812-A0D8-7CA7826478CB}" type="slidenum">
              <a:rPr lang="en-US" smtClean="0"/>
              <a:t>‹#›</a:t>
            </a:fld>
            <a:endParaRPr lang="en-US"/>
          </a:p>
        </p:txBody>
      </p:sp>
    </p:spTree>
    <p:extLst>
      <p:ext uri="{BB962C8B-B14F-4D97-AF65-F5344CB8AC3E}">
        <p14:creationId xmlns:p14="http://schemas.microsoft.com/office/powerpoint/2010/main" val="3062191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a:t>
            </a:fld>
            <a:endParaRPr lang="en-US"/>
          </a:p>
        </p:txBody>
      </p:sp>
    </p:spTree>
    <p:extLst>
      <p:ext uri="{BB962C8B-B14F-4D97-AF65-F5344CB8AC3E}">
        <p14:creationId xmlns:p14="http://schemas.microsoft.com/office/powerpoint/2010/main" val="2177811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28</a:t>
            </a:fld>
            <a:endParaRPr lang="en-US"/>
          </a:p>
        </p:txBody>
      </p:sp>
    </p:spTree>
    <p:extLst>
      <p:ext uri="{BB962C8B-B14F-4D97-AF65-F5344CB8AC3E}">
        <p14:creationId xmlns:p14="http://schemas.microsoft.com/office/powerpoint/2010/main" val="107976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33</a:t>
            </a:fld>
            <a:endParaRPr lang="en-US"/>
          </a:p>
        </p:txBody>
      </p:sp>
    </p:spTree>
    <p:extLst>
      <p:ext uri="{BB962C8B-B14F-4D97-AF65-F5344CB8AC3E}">
        <p14:creationId xmlns:p14="http://schemas.microsoft.com/office/powerpoint/2010/main" val="1409912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35</a:t>
            </a:fld>
            <a:endParaRPr lang="en-US"/>
          </a:p>
        </p:txBody>
      </p:sp>
    </p:spTree>
    <p:extLst>
      <p:ext uri="{BB962C8B-B14F-4D97-AF65-F5344CB8AC3E}">
        <p14:creationId xmlns:p14="http://schemas.microsoft.com/office/powerpoint/2010/main" val="34744881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44</a:t>
            </a:fld>
            <a:endParaRPr lang="en-US"/>
          </a:p>
        </p:txBody>
      </p:sp>
    </p:spTree>
    <p:extLst>
      <p:ext uri="{BB962C8B-B14F-4D97-AF65-F5344CB8AC3E}">
        <p14:creationId xmlns:p14="http://schemas.microsoft.com/office/powerpoint/2010/main" val="2177811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46</a:t>
            </a:fld>
            <a:endParaRPr lang="en-US"/>
          </a:p>
        </p:txBody>
      </p:sp>
    </p:spTree>
    <p:extLst>
      <p:ext uri="{BB962C8B-B14F-4D97-AF65-F5344CB8AC3E}">
        <p14:creationId xmlns:p14="http://schemas.microsoft.com/office/powerpoint/2010/main" val="1952792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47</a:t>
            </a:fld>
            <a:endParaRPr lang="en-US"/>
          </a:p>
        </p:txBody>
      </p:sp>
    </p:spTree>
    <p:extLst>
      <p:ext uri="{BB962C8B-B14F-4D97-AF65-F5344CB8AC3E}">
        <p14:creationId xmlns:p14="http://schemas.microsoft.com/office/powerpoint/2010/main" val="30227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48</a:t>
            </a:fld>
            <a:endParaRPr lang="en-US"/>
          </a:p>
        </p:txBody>
      </p:sp>
    </p:spTree>
    <p:extLst>
      <p:ext uri="{BB962C8B-B14F-4D97-AF65-F5344CB8AC3E}">
        <p14:creationId xmlns:p14="http://schemas.microsoft.com/office/powerpoint/2010/main" val="2018603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49</a:t>
            </a:fld>
            <a:endParaRPr lang="en-US"/>
          </a:p>
        </p:txBody>
      </p:sp>
    </p:spTree>
    <p:extLst>
      <p:ext uri="{BB962C8B-B14F-4D97-AF65-F5344CB8AC3E}">
        <p14:creationId xmlns:p14="http://schemas.microsoft.com/office/powerpoint/2010/main" val="596511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54</a:t>
            </a:fld>
            <a:endParaRPr lang="en-US"/>
          </a:p>
        </p:txBody>
      </p:sp>
    </p:spTree>
    <p:extLst>
      <p:ext uri="{BB962C8B-B14F-4D97-AF65-F5344CB8AC3E}">
        <p14:creationId xmlns:p14="http://schemas.microsoft.com/office/powerpoint/2010/main" val="2931123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58</a:t>
            </a:fld>
            <a:endParaRPr lang="en-US"/>
          </a:p>
        </p:txBody>
      </p:sp>
    </p:spTree>
    <p:extLst>
      <p:ext uri="{BB962C8B-B14F-4D97-AF65-F5344CB8AC3E}">
        <p14:creationId xmlns:p14="http://schemas.microsoft.com/office/powerpoint/2010/main" val="1564131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8</a:t>
            </a:fld>
            <a:endParaRPr lang="en-US"/>
          </a:p>
        </p:txBody>
      </p:sp>
    </p:spTree>
    <p:extLst>
      <p:ext uri="{BB962C8B-B14F-4D97-AF65-F5344CB8AC3E}">
        <p14:creationId xmlns:p14="http://schemas.microsoft.com/office/powerpoint/2010/main" val="39569333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59</a:t>
            </a:fld>
            <a:endParaRPr lang="en-US"/>
          </a:p>
        </p:txBody>
      </p:sp>
    </p:spTree>
    <p:extLst>
      <p:ext uri="{BB962C8B-B14F-4D97-AF65-F5344CB8AC3E}">
        <p14:creationId xmlns:p14="http://schemas.microsoft.com/office/powerpoint/2010/main" val="788794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69</a:t>
            </a:fld>
            <a:endParaRPr lang="en-US"/>
          </a:p>
        </p:txBody>
      </p:sp>
    </p:spTree>
    <p:extLst>
      <p:ext uri="{BB962C8B-B14F-4D97-AF65-F5344CB8AC3E}">
        <p14:creationId xmlns:p14="http://schemas.microsoft.com/office/powerpoint/2010/main" val="3201420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71</a:t>
            </a:fld>
            <a:endParaRPr lang="en-US"/>
          </a:p>
        </p:txBody>
      </p:sp>
    </p:spTree>
    <p:extLst>
      <p:ext uri="{BB962C8B-B14F-4D97-AF65-F5344CB8AC3E}">
        <p14:creationId xmlns:p14="http://schemas.microsoft.com/office/powerpoint/2010/main" val="4004281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9</a:t>
            </a:fld>
            <a:endParaRPr lang="en-US"/>
          </a:p>
        </p:txBody>
      </p:sp>
    </p:spTree>
    <p:extLst>
      <p:ext uri="{BB962C8B-B14F-4D97-AF65-F5344CB8AC3E}">
        <p14:creationId xmlns:p14="http://schemas.microsoft.com/office/powerpoint/2010/main" val="4169518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10</a:t>
            </a:fld>
            <a:endParaRPr lang="en-US"/>
          </a:p>
        </p:txBody>
      </p:sp>
    </p:spTree>
    <p:extLst>
      <p:ext uri="{BB962C8B-B14F-4D97-AF65-F5344CB8AC3E}">
        <p14:creationId xmlns:p14="http://schemas.microsoft.com/office/powerpoint/2010/main" val="1206629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Grp="1" noChangeArrowheads="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967407" eaLnBrk="0" hangingPunct="0">
              <a:defRPr sz="2400">
                <a:solidFill>
                  <a:srgbClr val="FF0000"/>
                </a:solidFill>
                <a:latin typeface="Arial" pitchFamily="34" charset="0"/>
              </a:defRPr>
            </a:lvl1pPr>
            <a:lvl2pPr marL="771288" indent="-296649" algn="ctr" defTabSz="967407" eaLnBrk="0" hangingPunct="0">
              <a:defRPr sz="2400">
                <a:solidFill>
                  <a:srgbClr val="FF0000"/>
                </a:solidFill>
                <a:latin typeface="Arial" pitchFamily="34" charset="0"/>
              </a:defRPr>
            </a:lvl2pPr>
            <a:lvl3pPr marL="1186596" indent="-237319" algn="ctr" defTabSz="967407" eaLnBrk="0" hangingPunct="0">
              <a:defRPr sz="2400">
                <a:solidFill>
                  <a:srgbClr val="FF0000"/>
                </a:solidFill>
                <a:latin typeface="Arial" pitchFamily="34" charset="0"/>
              </a:defRPr>
            </a:lvl3pPr>
            <a:lvl4pPr marL="1661236" indent="-237319" algn="ctr" defTabSz="967407" eaLnBrk="0" hangingPunct="0">
              <a:defRPr sz="2400">
                <a:solidFill>
                  <a:srgbClr val="FF0000"/>
                </a:solidFill>
                <a:latin typeface="Arial" pitchFamily="34" charset="0"/>
              </a:defRPr>
            </a:lvl4pPr>
            <a:lvl5pPr marL="2135874" indent="-237319" algn="ctr" defTabSz="967407" eaLnBrk="0" hangingPunct="0">
              <a:defRPr sz="2400">
                <a:solidFill>
                  <a:srgbClr val="FF0000"/>
                </a:solidFill>
                <a:latin typeface="Arial" pitchFamily="34" charset="0"/>
              </a:defRPr>
            </a:lvl5pPr>
            <a:lvl6pPr marL="2610514" indent="-237319" algn="ctr" defTabSz="967407" eaLnBrk="0" fontAlgn="base" hangingPunct="0">
              <a:spcBef>
                <a:spcPct val="0"/>
              </a:spcBef>
              <a:spcAft>
                <a:spcPct val="0"/>
              </a:spcAft>
              <a:defRPr sz="2400">
                <a:solidFill>
                  <a:srgbClr val="FF0000"/>
                </a:solidFill>
                <a:latin typeface="Arial" pitchFamily="34" charset="0"/>
              </a:defRPr>
            </a:lvl6pPr>
            <a:lvl7pPr marL="3085153" indent="-237319" algn="ctr" defTabSz="967407" eaLnBrk="0" fontAlgn="base" hangingPunct="0">
              <a:spcBef>
                <a:spcPct val="0"/>
              </a:spcBef>
              <a:spcAft>
                <a:spcPct val="0"/>
              </a:spcAft>
              <a:defRPr sz="2400">
                <a:solidFill>
                  <a:srgbClr val="FF0000"/>
                </a:solidFill>
                <a:latin typeface="Arial" pitchFamily="34" charset="0"/>
              </a:defRPr>
            </a:lvl7pPr>
            <a:lvl8pPr marL="3559792" indent="-237319" algn="ctr" defTabSz="967407" eaLnBrk="0" fontAlgn="base" hangingPunct="0">
              <a:spcBef>
                <a:spcPct val="0"/>
              </a:spcBef>
              <a:spcAft>
                <a:spcPct val="0"/>
              </a:spcAft>
              <a:defRPr sz="2400">
                <a:solidFill>
                  <a:srgbClr val="FF0000"/>
                </a:solidFill>
                <a:latin typeface="Arial" pitchFamily="34" charset="0"/>
              </a:defRPr>
            </a:lvl8pPr>
            <a:lvl9pPr marL="4034431" indent="-237319" algn="ctr" defTabSz="967407" eaLnBrk="0" fontAlgn="base" hangingPunct="0">
              <a:spcBef>
                <a:spcPct val="0"/>
              </a:spcBef>
              <a:spcAft>
                <a:spcPct val="0"/>
              </a:spcAft>
              <a:defRPr sz="2400">
                <a:solidFill>
                  <a:srgbClr val="FF0000"/>
                </a:solidFill>
                <a:latin typeface="Arial" pitchFamily="34" charset="0"/>
              </a:defRPr>
            </a:lvl9pPr>
          </a:lstStyle>
          <a:p>
            <a:pPr algn="l">
              <a:defRPr/>
            </a:pPr>
            <a:r>
              <a:rPr lang="en-US" sz="1200" dirty="0">
                <a:solidFill>
                  <a:schemeClr val="tx1"/>
                </a:solidFill>
                <a:latin typeface="Times New Roman" pitchFamily="18" charset="0"/>
              </a:rPr>
              <a:t>For more information - CRSResources.org</a:t>
            </a:r>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 name="Date Placeholder 1"/>
          <p:cNvSpPr>
            <a:spLocks noGrp="1"/>
          </p:cNvSpPr>
          <p:nvPr>
            <p:ph type="dt" sz="quarter" idx="1"/>
          </p:nvPr>
        </p:nvSpPr>
        <p:spPr/>
        <p:txBody>
          <a:bodyPr/>
          <a:lstStyle/>
          <a:p>
            <a:pPr>
              <a:defRPr/>
            </a:pPr>
            <a:r>
              <a:rPr lang="en-US" dirty="0"/>
              <a:t>February 19, 2014</a:t>
            </a:r>
          </a:p>
        </p:txBody>
      </p:sp>
      <p:sp>
        <p:nvSpPr>
          <p:cNvPr id="3" name="Header Placeholder 2"/>
          <p:cNvSpPr>
            <a:spLocks noGrp="1"/>
          </p:cNvSpPr>
          <p:nvPr>
            <p:ph type="hdr" sz="quarter"/>
          </p:nvPr>
        </p:nvSpPr>
        <p:spPr/>
        <p:txBody>
          <a:bodyPr/>
          <a:lstStyle/>
          <a:p>
            <a:pPr>
              <a:defRPr/>
            </a:pPr>
            <a:r>
              <a:rPr lang="en-US"/>
              <a:t>Developing Outreach Projects</a:t>
            </a:r>
          </a:p>
        </p:txBody>
      </p:sp>
    </p:spTree>
    <p:extLst>
      <p:ext uri="{BB962C8B-B14F-4D97-AF65-F5344CB8AC3E}">
        <p14:creationId xmlns:p14="http://schemas.microsoft.com/office/powerpoint/2010/main" val="3902985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15</a:t>
            </a:fld>
            <a:endParaRPr lang="en-US"/>
          </a:p>
        </p:txBody>
      </p:sp>
    </p:spTree>
    <p:extLst>
      <p:ext uri="{BB962C8B-B14F-4D97-AF65-F5344CB8AC3E}">
        <p14:creationId xmlns:p14="http://schemas.microsoft.com/office/powerpoint/2010/main" val="2417152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19</a:t>
            </a:fld>
            <a:endParaRPr lang="en-US"/>
          </a:p>
        </p:txBody>
      </p:sp>
    </p:spTree>
    <p:extLst>
      <p:ext uri="{BB962C8B-B14F-4D97-AF65-F5344CB8AC3E}">
        <p14:creationId xmlns:p14="http://schemas.microsoft.com/office/powerpoint/2010/main" val="18579668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20</a:t>
            </a:fld>
            <a:endParaRPr lang="en-US"/>
          </a:p>
        </p:txBody>
      </p:sp>
    </p:spTree>
    <p:extLst>
      <p:ext uri="{BB962C8B-B14F-4D97-AF65-F5344CB8AC3E}">
        <p14:creationId xmlns:p14="http://schemas.microsoft.com/office/powerpoint/2010/main" val="495234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68E02A-DC5B-42DD-897E-06D8301A16EE}" type="slidenum">
              <a:rPr lang="en-US" smtClean="0"/>
              <a:t>26</a:t>
            </a:fld>
            <a:endParaRPr lang="en-US"/>
          </a:p>
        </p:txBody>
      </p:sp>
    </p:spTree>
    <p:extLst>
      <p:ext uri="{BB962C8B-B14F-4D97-AF65-F5344CB8AC3E}">
        <p14:creationId xmlns:p14="http://schemas.microsoft.com/office/powerpoint/2010/main" val="116421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B4E1940-E5E9-4264-B057-E0436354D93A}" type="datetimeFigureOut">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667638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4E1940-E5E9-4264-B057-E0436354D93A}" type="datetimeFigureOut">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1619747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4E1940-E5E9-4264-B057-E0436354D93A}" type="datetimeFigureOut">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3101453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B4E1940-E5E9-4264-B057-E0436354D93A}" type="datetimeFigureOut">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973128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4E1940-E5E9-4264-B057-E0436354D93A}" type="datetimeFigureOut">
              <a:rPr lang="en-US" smtClean="0"/>
              <a:t>11/9/2020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288292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4E1940-E5E9-4264-B057-E0436354D93A}" type="datetimeFigureOut">
              <a:rPr lang="en-US" smtClean="0"/>
              <a:t>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769611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B4E1940-E5E9-4264-B057-E0436354D93A}" type="datetimeFigureOut">
              <a:rPr lang="en-US" smtClean="0"/>
              <a:t>11/9/2020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1688187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B4E1940-E5E9-4264-B057-E0436354D93A}" type="datetimeFigureOut">
              <a:rPr lang="en-US" smtClean="0"/>
              <a:t>11/9/2020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2004961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4E1940-E5E9-4264-B057-E0436354D93A}" type="datetimeFigureOut">
              <a:rPr lang="en-US" smtClean="0"/>
              <a:t>11/9/2020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352348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4E1940-E5E9-4264-B057-E0436354D93A}" type="datetimeFigureOut">
              <a:rPr lang="en-US" smtClean="0"/>
              <a:t>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101759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B4E1940-E5E9-4264-B057-E0436354D93A}" type="datetimeFigureOut">
              <a:rPr lang="en-US" smtClean="0"/>
              <a:t>11/9/2020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C2E276-A3C3-4EDD-9FBE-78B335CE074D}" type="slidenum">
              <a:rPr lang="en-US" smtClean="0"/>
              <a:t>‹#›</a:t>
            </a:fld>
            <a:endParaRPr lang="en-US"/>
          </a:p>
        </p:txBody>
      </p:sp>
    </p:spTree>
    <p:extLst>
      <p:ext uri="{BB962C8B-B14F-4D97-AF65-F5344CB8AC3E}">
        <p14:creationId xmlns:p14="http://schemas.microsoft.com/office/powerpoint/2010/main" val="2495822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4E1940-E5E9-4264-B057-E0436354D93A}" type="datetimeFigureOut">
              <a:rPr lang="en-US" smtClean="0"/>
              <a:t>11/9/2020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C2E276-A3C3-4EDD-9FBE-78B335CE074D}" type="slidenum">
              <a:rPr lang="en-US" smtClean="0"/>
              <a:t>‹#›</a:t>
            </a:fld>
            <a:endParaRPr lang="en-US"/>
          </a:p>
        </p:txBody>
      </p:sp>
    </p:spTree>
    <p:extLst>
      <p:ext uri="{BB962C8B-B14F-4D97-AF65-F5344CB8AC3E}">
        <p14:creationId xmlns:p14="http://schemas.microsoft.com/office/powerpoint/2010/main" val="28821315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www.mapwv.gov/flood/mmap" TargetMode="External"/><Relationship Id="rId7" Type="http://schemas.openxmlformats.org/officeDocument/2006/relationships/image" Target="../media/image4.png"/><Relationship Id="rId2" Type="http://schemas.openxmlformats.org/officeDocument/2006/relationships/hyperlink" Target="https://www.mapwv.gov/flood"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hyperlink" Target="https://www.mapwv.gov/property"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mapwv.gov/flood/map/?v=1&amp;pid=19-07-022B-0021-0000"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mapwv.gov/flood/map/?v=1&amp;pid=19-07-022B-0021-0000" TargetMode="Externa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hyperlink" Target="http://www.mapwv.gov/Assessment/?PID=33010010003300000000"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http://www.mapwv.gov/flood/Map/?wkid=102100&amp;x=-8708116&amp;y=4812109&amp;l=12&amp;v=0" TargetMode="External"/><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mapwv.gov/flood/Map/?wkid=102100&amp;x=-8664959&amp;y=4808537&amp;l=13&amp;v=1" TargetMode="External"/><Relationship Id="rId5" Type="http://schemas.openxmlformats.org/officeDocument/2006/relationships/image" Target="../media/image36.png"/><Relationship Id="rId10" Type="http://schemas.openxmlformats.org/officeDocument/2006/relationships/hyperlink" Target="http://www.mapwv.gov/flood/Map/?wkid=102100&amp;x=-8678444&amp;y=4788935&amp;l=13&amp;v=1" TargetMode="External"/><Relationship Id="rId4" Type="http://schemas.openxmlformats.org/officeDocument/2006/relationships/image" Target="../media/image35.png"/><Relationship Id="rId9" Type="http://schemas.openxmlformats.org/officeDocument/2006/relationships/hyperlink" Target="http://www.mapwv.gov/flood/Map/?wkid=102100&amp;x=-8708265&amp;y=4811168&amp;l=12&amp;v=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cid:image008.jpg@01D2CFBC.CBB8E8A0" TargetMode="External"/><Relationship Id="rId3" Type="http://schemas.openxmlformats.org/officeDocument/2006/relationships/hyperlink" Target="https://www.mapwv.gov/flood/map/?v=1&amp;pid=05-07-W22P-0161-0000" TargetMode="External"/><Relationship Id="rId7"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mapwv.gov/flood/map/?v=0&amp;pid=49-05-0003-0031-0000" TargetMode="External"/><Relationship Id="rId5" Type="http://schemas.openxmlformats.org/officeDocument/2006/relationships/image" Target="cid:image002.png@01D2CFBC.CBB8E8A0" TargetMode="Externa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mapwv.gov/flood/map/?wkid=102100&amp;x=-8909292&amp;y=4742427&amp;l=12&amp;v=1"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mapwv.gov/Assessment/Detail/?PID=01080011006900000000" TargetMode="Externa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mapwv.gov/flood/map/?v=0&amp;pid=19-07-022B-0021-0000"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www.mapwv.gov/floodtest/?wkid=102100&amp;x=-8899682&amp;y=4811867&amp;l=13&amp;v=1" TargetMode="Externa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hyperlink" Target="http://www.mapwv.gov/floodtest/?wkid=102100&amp;x=-8679232&amp;y=4773901&amp;l=12&amp;v=0"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www.mapwv.gov/flood/map/?v=1&amp;pid=19-07-022B-0021-0000" TargetMode="External"/><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http://www.mapwv.gov/flood/content/documents/AFHhandout.pdf"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s://wvgis.wvu.edu/data/dataset.php?ID=494"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fema.gov/media-library-data/1469146645661-31ad3f73def7066084e7ac5bfa145949/Flood_Risk_Assessment_Guidance_May_2016.pdf"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mapwv.gov/flood/map/?v=1&amp;pid=19-07-022B-0021-0000"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mapwv.gov/floodtest/?wkid=102100&amp;x=-8916536&amp;y=4610651&amp;l=13&amp;v=1" TargetMode="Externa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mapwv.gov/flood/map/?wkid=102100&amp;x=-9177701&amp;y=4611497&amp;l=13&amp;v=1" TargetMode="External"/><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hyperlink" Target="https://www.mapwv.gov/floodtest/docs/WV_FloodTool_ElevationSource_Metadata.pdf"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mapwv.gov/flood/map/?wkid=102100&amp;x=-8771562&amp;y=4715438&amp;l=7&amp;v=2" TargetMode="Externa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7.png"/><Relationship Id="rId7" Type="http://schemas.openxmlformats.org/officeDocument/2006/relationships/hyperlink" Target="http://www.mapwv.gov/flood"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www.mapwv.gov/flood%20(mobile)" TargetMode="External"/><Relationship Id="rId5" Type="http://schemas.openxmlformats.org/officeDocument/2006/relationships/hyperlink" Target="http://www.mapwv.gov/property" TargetMode="External"/><Relationship Id="rId10" Type="http://schemas.openxmlformats.org/officeDocument/2006/relationships/image" Target="../media/image81.png"/><Relationship Id="rId4" Type="http://schemas.openxmlformats.org/officeDocument/2006/relationships/image" Target="../media/image78.png"/><Relationship Id="rId9" Type="http://schemas.openxmlformats.org/officeDocument/2006/relationships/image" Target="../media/image80.png"/></Relationships>
</file>

<file path=ppt/slides/_rels/slide59.xml.rels><?xml version="1.0" encoding="UTF-8" standalone="yes"?>
<Relationships xmlns="http://schemas.openxmlformats.org/package/2006/relationships"><Relationship Id="rId8" Type="http://schemas.openxmlformats.org/officeDocument/2006/relationships/hyperlink" Target="http://www.mapwv.gov/property" TargetMode="External"/><Relationship Id="rId3" Type="http://schemas.openxmlformats.org/officeDocument/2006/relationships/image" Target="../media/image77.png"/><Relationship Id="rId7"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10" Type="http://schemas.openxmlformats.org/officeDocument/2006/relationships/hyperlink" Target="http://www.mapwv.gov/flood" TargetMode="External"/><Relationship Id="rId4" Type="http://schemas.openxmlformats.org/officeDocument/2006/relationships/image" Target="../media/image82.png"/><Relationship Id="rId9" Type="http://schemas.openxmlformats.org/officeDocument/2006/relationships/hyperlink" Target="http://www.mapwv.gov/flood%20(mobile)"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mapwv.gov/flood/map/?v=1&amp;pid=19-07-022B-0021-0000"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77.png"/><Relationship Id="rId4" Type="http://schemas.openxmlformats.org/officeDocument/2006/relationships/image" Target="../media/image86.png"/></Relationships>
</file>

<file path=ppt/slides/_rels/slide6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mapwv.gov/assessment/Assessment?Counties=39&amp;PropertyClass=R&amp;MinimumBuildingValue=50000&amp;BuildingYearMin=2017&amp;FloodRisk=High" TargetMode="External"/><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hyperlink" Target="https://mapwv.gov/flood/map/?wkid=102100&amp;x=-8873789&amp;y=4820097&amp;l=13&amp;v=0" TargetMode="External"/><Relationship Id="rId4" Type="http://schemas.openxmlformats.org/officeDocument/2006/relationships/image" Target="../media/image90.png"/></Relationships>
</file>

<file path=ppt/slides/_rels/slide6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hyperlink" Target="https://map1.msc.fema.gov/data/54/L/97-03-298A-540160.pdf?LOC=d08f245a47f18e659f1b75b1515425b6"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hyperlink" Target="https://mapwv.gov/assessment/Detail/?PID=39020013008400010000"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www.mapwv.gov/flood/map/?wkid=102100&amp;x=-8882817&amp;y=4797874&amp;l=11&amp;v=1" TargetMode="External"/><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www.mapwv.gov/flood/map/?wkid=102100&amp;x=-8882817&amp;y=4797874&amp;l=11&amp;v=1" TargetMode="External"/><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mapwv.gov/flood/map/?v=1&amp;pid=19-07-022B-0021-0000" TargetMode="Externa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image" Target="../media/image109.jpeg"/><Relationship Id="rId13" Type="http://schemas.openxmlformats.org/officeDocument/2006/relationships/image" Target="../media/image114.png"/><Relationship Id="rId3" Type="http://schemas.openxmlformats.org/officeDocument/2006/relationships/hyperlink" Target="http://wvgis.wvu.edu/" TargetMode="External"/><Relationship Id="rId7" Type="http://schemas.openxmlformats.org/officeDocument/2006/relationships/image" Target="../media/image108.jpeg"/><Relationship Id="rId12" Type="http://schemas.openxmlformats.org/officeDocument/2006/relationships/image" Target="../media/image11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7.jpeg"/><Relationship Id="rId11" Type="http://schemas.openxmlformats.org/officeDocument/2006/relationships/image" Target="../media/image112.png"/><Relationship Id="rId5" Type="http://schemas.openxmlformats.org/officeDocument/2006/relationships/image" Target="../media/image106.jpeg"/><Relationship Id="rId10" Type="http://schemas.openxmlformats.org/officeDocument/2006/relationships/image" Target="../media/image111.jpeg"/><Relationship Id="rId4" Type="http://schemas.openxmlformats.org/officeDocument/2006/relationships/image" Target="../media/image105.jpeg"/><Relationship Id="rId9" Type="http://schemas.openxmlformats.org/officeDocument/2006/relationships/image" Target="../media/image110.jpeg"/></Relationships>
</file>

<file path=ppt/slides/_rels/slide72.xml.rels><?xml version="1.0" encoding="UTF-8" standalone="yes"?>
<Relationships xmlns="http://schemas.openxmlformats.org/package/2006/relationships"><Relationship Id="rId3" Type="http://schemas.openxmlformats.org/officeDocument/2006/relationships/hyperlink" Target="mailto:Maneesh.Sharma@mail.wvu.edu" TargetMode="External"/><Relationship Id="rId2" Type="http://schemas.openxmlformats.org/officeDocument/2006/relationships/hyperlink" Target="mailto:kurt.donaldson@mail.wvu.edu" TargetMode="External"/><Relationship Id="rId1" Type="http://schemas.openxmlformats.org/officeDocument/2006/relationships/slideLayout" Target="../slideLayouts/slideLayout2.xml"/><Relationship Id="rId4" Type="http://schemas.openxmlformats.org/officeDocument/2006/relationships/hyperlink" Target="mailto:Eric.Hopkins@mail.wvu.ed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DEC411EC-4258-4369-A1C2-E01BE7B2E483}"/>
              </a:ext>
            </a:extLst>
          </p:cNvPr>
          <p:cNvSpPr txBox="1"/>
          <p:nvPr/>
        </p:nvSpPr>
        <p:spPr>
          <a:xfrm>
            <a:off x="5686142" y="1052164"/>
            <a:ext cx="3227039" cy="2339102"/>
          </a:xfrm>
          <a:prstGeom prst="rect">
            <a:avLst/>
          </a:prstGeom>
          <a:solidFill>
            <a:schemeClr val="accent5">
              <a:lumMod val="20000"/>
              <a:lumOff val="80000"/>
            </a:schemeClr>
          </a:solidFill>
          <a:ln>
            <a:solidFill>
              <a:schemeClr val="accent1">
                <a:lumMod val="50000"/>
              </a:schemeClr>
            </a:solidFill>
          </a:ln>
        </p:spPr>
        <p:txBody>
          <a:bodyPr wrap="square" rtlCol="0">
            <a:spAutoFit/>
          </a:bodyPr>
          <a:lstStyle/>
          <a:p>
            <a:r>
              <a:rPr lang="en-US" b="1" dirty="0">
                <a:latin typeface="Calibri" panose="020F0502020204030204" pitchFamily="34" charset="0"/>
                <a:ea typeface="Calibri" panose="020F0502020204030204" pitchFamily="34" charset="0"/>
              </a:rPr>
              <a:t>(1) Flood Tool: Desktop Version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2"/>
              </a:rPr>
              <a:t>https://www.mapwv.gov/flood</a:t>
            </a:r>
            <a:endPar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endParaRPr>
          </a:p>
          <a:p>
            <a:endParaRPr lang="en-US" sz="2000" u="sng" dirty="0">
              <a:solidFill>
                <a:srgbClr val="0563C1"/>
              </a:solidFill>
              <a:latin typeface="Calibri" panose="020F0502020204030204" pitchFamily="34" charset="0"/>
              <a:cs typeface="Times New Roman" panose="02020603050405020304" pitchFamily="18" charset="0"/>
            </a:endParaRPr>
          </a:p>
          <a:p>
            <a:r>
              <a:rPr lang="en-US" b="1" dirty="0">
                <a:latin typeface="Calibri" panose="020F0502020204030204" pitchFamily="34" charset="0"/>
                <a:ea typeface="Calibri" panose="020F0502020204030204" pitchFamily="34" charset="0"/>
              </a:rPr>
              <a:t>(2) Flood Tool: Mobile Version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https://www.mapwv.gov/flood/mmap</a:t>
            </a:r>
            <a:endParaRPr lang="en-US" sz="1600" dirty="0"/>
          </a:p>
          <a:p>
            <a:endParaRPr lang="en-US" sz="2000" u="sng" dirty="0">
              <a:solidFill>
                <a:srgbClr val="0563C1"/>
              </a:solidFill>
              <a:latin typeface="Calibri" panose="020F0502020204030204" pitchFamily="34" charset="0"/>
              <a:cs typeface="Times New Roman" panose="02020603050405020304" pitchFamily="18" charset="0"/>
            </a:endParaRPr>
          </a:p>
          <a:p>
            <a:r>
              <a:rPr lang="en-US" sz="1400" i="1" dirty="0"/>
              <a:t>Public resource applications that support floodplain management and flood reduction activities</a:t>
            </a:r>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pic>
        <p:nvPicPr>
          <p:cNvPr id="7" name="Picture 6">
            <a:extLst>
              <a:ext uri="{FF2B5EF4-FFF2-40B4-BE49-F238E27FC236}">
                <a16:creationId xmlns:a16="http://schemas.microsoft.com/office/drawing/2014/main" id="{ECB8EF02-A76A-4027-A5D9-DFA3D1B4DF5E}"/>
              </a:ext>
            </a:extLst>
          </p:cNvPr>
          <p:cNvPicPr>
            <a:picLocks noChangeAspect="1"/>
          </p:cNvPicPr>
          <p:nvPr/>
        </p:nvPicPr>
        <p:blipFill>
          <a:blip r:embed="rId4"/>
          <a:stretch>
            <a:fillRect/>
          </a:stretch>
        </p:blipFill>
        <p:spPr>
          <a:xfrm>
            <a:off x="438642" y="1052164"/>
            <a:ext cx="3689988" cy="2170142"/>
          </a:xfrm>
          <a:prstGeom prst="rect">
            <a:avLst/>
          </a:prstGeom>
        </p:spPr>
      </p:pic>
      <p:pic>
        <p:nvPicPr>
          <p:cNvPr id="2" name="Picture 1">
            <a:extLst>
              <a:ext uri="{FF2B5EF4-FFF2-40B4-BE49-F238E27FC236}">
                <a16:creationId xmlns:a16="http://schemas.microsoft.com/office/drawing/2014/main" id="{E96F7106-2D2D-40EC-A1CB-EA730678839D}"/>
              </a:ext>
            </a:extLst>
          </p:cNvPr>
          <p:cNvPicPr>
            <a:picLocks noChangeAspect="1"/>
          </p:cNvPicPr>
          <p:nvPr/>
        </p:nvPicPr>
        <p:blipFill>
          <a:blip r:embed="rId5"/>
          <a:stretch>
            <a:fillRect/>
          </a:stretch>
        </p:blipFill>
        <p:spPr>
          <a:xfrm>
            <a:off x="4380928" y="1028322"/>
            <a:ext cx="1222245" cy="2251505"/>
          </a:xfrm>
          <a:prstGeom prst="rect">
            <a:avLst/>
          </a:prstGeom>
        </p:spPr>
      </p:pic>
      <p:pic>
        <p:nvPicPr>
          <p:cNvPr id="12" name="Picture 11">
            <a:extLst>
              <a:ext uri="{FF2B5EF4-FFF2-40B4-BE49-F238E27FC236}">
                <a16:creationId xmlns:a16="http://schemas.microsoft.com/office/drawing/2014/main" id="{43569665-1BE1-4BC9-B884-EDC24241DC10}"/>
              </a:ext>
            </a:extLst>
          </p:cNvPr>
          <p:cNvPicPr>
            <a:picLocks noChangeAspect="1"/>
          </p:cNvPicPr>
          <p:nvPr/>
        </p:nvPicPr>
        <p:blipFill>
          <a:blip r:embed="rId6"/>
          <a:stretch>
            <a:fillRect/>
          </a:stretch>
        </p:blipFill>
        <p:spPr>
          <a:xfrm>
            <a:off x="460999" y="3750978"/>
            <a:ext cx="5327242" cy="2759276"/>
          </a:xfrm>
          <a:prstGeom prst="rect">
            <a:avLst/>
          </a:prstGeom>
        </p:spPr>
      </p:pic>
      <p:pic>
        <p:nvPicPr>
          <p:cNvPr id="13" name="Picture 12">
            <a:extLst>
              <a:ext uri="{FF2B5EF4-FFF2-40B4-BE49-F238E27FC236}">
                <a16:creationId xmlns:a16="http://schemas.microsoft.com/office/drawing/2014/main" id="{0C8AD1F5-31BE-4FE4-A5DA-33E8F2249730}"/>
              </a:ext>
            </a:extLst>
          </p:cNvPr>
          <p:cNvPicPr>
            <a:picLocks noChangeAspect="1"/>
          </p:cNvPicPr>
          <p:nvPr/>
        </p:nvPicPr>
        <p:blipFill>
          <a:blip r:embed="rId7"/>
          <a:stretch>
            <a:fillRect/>
          </a:stretch>
        </p:blipFill>
        <p:spPr>
          <a:xfrm>
            <a:off x="447519" y="5985434"/>
            <a:ext cx="5327242" cy="782157"/>
          </a:xfrm>
          <a:prstGeom prst="rect">
            <a:avLst/>
          </a:prstGeom>
        </p:spPr>
      </p:pic>
      <p:pic>
        <p:nvPicPr>
          <p:cNvPr id="17" name="Picture 16">
            <a:extLst>
              <a:ext uri="{FF2B5EF4-FFF2-40B4-BE49-F238E27FC236}">
                <a16:creationId xmlns:a16="http://schemas.microsoft.com/office/drawing/2014/main" id="{EC0D22BD-3565-4696-B0D6-72393EF29A87}"/>
              </a:ext>
            </a:extLst>
          </p:cNvPr>
          <p:cNvPicPr>
            <a:picLocks noChangeAspect="1"/>
          </p:cNvPicPr>
          <p:nvPr/>
        </p:nvPicPr>
        <p:blipFill>
          <a:blip r:embed="rId8"/>
          <a:stretch>
            <a:fillRect/>
          </a:stretch>
        </p:blipFill>
        <p:spPr>
          <a:xfrm>
            <a:off x="6036154" y="3707644"/>
            <a:ext cx="2669055" cy="3059947"/>
          </a:xfrm>
          <a:prstGeom prst="rect">
            <a:avLst/>
          </a:prstGeom>
          <a:ln>
            <a:solidFill>
              <a:schemeClr val="tx1"/>
            </a:solidFill>
          </a:ln>
        </p:spPr>
      </p:pic>
      <p:sp>
        <p:nvSpPr>
          <p:cNvPr id="4" name="Rectangle 3">
            <a:extLst>
              <a:ext uri="{FF2B5EF4-FFF2-40B4-BE49-F238E27FC236}">
                <a16:creationId xmlns:a16="http://schemas.microsoft.com/office/drawing/2014/main" id="{688EA8F0-4B13-46A9-8856-E2B8B481B4D6}"/>
              </a:ext>
            </a:extLst>
          </p:cNvPr>
          <p:cNvSpPr/>
          <p:nvPr/>
        </p:nvSpPr>
        <p:spPr>
          <a:xfrm>
            <a:off x="1429306" y="3786490"/>
            <a:ext cx="4314546" cy="584775"/>
          </a:xfrm>
          <a:prstGeom prst="rect">
            <a:avLst/>
          </a:prstGeom>
          <a:solidFill>
            <a:schemeClr val="accent5">
              <a:lumMod val="20000"/>
              <a:lumOff val="80000"/>
            </a:schemeClr>
          </a:solidFill>
          <a:ln>
            <a:solidFill>
              <a:schemeClr val="accent1">
                <a:lumMod val="50000"/>
              </a:schemeClr>
            </a:solidFill>
          </a:ln>
        </p:spPr>
        <p:txBody>
          <a:bodyPr wrap="square">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(3) Property Search and Assessment Report</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14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9"/>
              </a:rPr>
              <a:t>https://www.mapwv.gov/property</a:t>
            </a:r>
            <a:endParaRPr lang="en-US" dirty="0"/>
          </a:p>
        </p:txBody>
      </p:sp>
      <p:sp>
        <p:nvSpPr>
          <p:cNvPr id="18" name="Rectangle 17">
            <a:extLst>
              <a:ext uri="{FF2B5EF4-FFF2-40B4-BE49-F238E27FC236}">
                <a16:creationId xmlns:a16="http://schemas.microsoft.com/office/drawing/2014/main" id="{8E89B517-6417-4138-AF9F-E9370B94DD12}"/>
              </a:ext>
            </a:extLst>
          </p:cNvPr>
          <p:cNvSpPr/>
          <p:nvPr/>
        </p:nvSpPr>
        <p:spPr>
          <a:xfrm>
            <a:off x="2301386" y="5758809"/>
            <a:ext cx="2892048" cy="892552"/>
          </a:xfrm>
          <a:prstGeom prst="rect">
            <a:avLst/>
          </a:prstGeom>
          <a:solidFill>
            <a:schemeClr val="accent5">
              <a:lumMod val="20000"/>
              <a:lumOff val="80000"/>
            </a:schemeClr>
          </a:solidFill>
          <a:ln>
            <a:solidFill>
              <a:schemeClr val="accent1">
                <a:lumMod val="50000"/>
              </a:schemeClr>
            </a:solidFill>
          </a:ln>
        </p:spPr>
        <p:txBody>
          <a:bodyPr wrap="square">
            <a:spAutoFit/>
          </a:bodyPr>
          <a:lstStyle/>
          <a:p>
            <a:r>
              <a:rPr lang="en-US" sz="1400" b="1" dirty="0">
                <a:solidFill>
                  <a:schemeClr val="accent1">
                    <a:lumMod val="50000"/>
                  </a:schemeClr>
                </a:solidFill>
                <a:latin typeface="Calibri" panose="020F0502020204030204" pitchFamily="34" charset="0"/>
                <a:cs typeface="Times New Roman" panose="02020603050405020304" pitchFamily="18" charset="0"/>
              </a:rPr>
              <a:t>Query search on flood hazard zones and state assessment records</a:t>
            </a:r>
          </a:p>
          <a:p>
            <a:pPr marL="285750" indent="-285750">
              <a:buFont typeface="Arial" panose="020B0604020202020204" pitchFamily="34" charset="0"/>
              <a:buChar char="•"/>
            </a:pPr>
            <a:r>
              <a:rPr lang="en-US" sz="1200" b="1" dirty="0">
                <a:solidFill>
                  <a:schemeClr val="accent1">
                    <a:lumMod val="50000"/>
                  </a:schemeClr>
                </a:solidFill>
                <a:latin typeface="Calibri" panose="020F0502020204030204" pitchFamily="34" charset="0"/>
                <a:cs typeface="Times New Roman" panose="02020603050405020304" pitchFamily="18" charset="0"/>
              </a:rPr>
              <a:t>New development</a:t>
            </a:r>
          </a:p>
          <a:p>
            <a:pPr marL="285750" indent="-285750">
              <a:buFont typeface="Arial" panose="020B0604020202020204" pitchFamily="34" charset="0"/>
              <a:buChar char="•"/>
            </a:pPr>
            <a:r>
              <a:rPr lang="en-US" sz="1200" b="1" dirty="0">
                <a:solidFill>
                  <a:schemeClr val="accent1">
                    <a:lumMod val="50000"/>
                  </a:schemeClr>
                </a:solidFill>
                <a:latin typeface="Calibri" panose="020F0502020204030204" pitchFamily="34" charset="0"/>
                <a:cs typeface="Times New Roman" panose="02020603050405020304" pitchFamily="18" charset="0"/>
              </a:rPr>
              <a:t>Prior ownership</a:t>
            </a:r>
            <a:endParaRPr lang="en-US" sz="1600" dirty="0">
              <a:solidFill>
                <a:schemeClr val="accent1">
                  <a:lumMod val="50000"/>
                </a:schemeClr>
              </a:solidFill>
            </a:endParaRPr>
          </a:p>
        </p:txBody>
      </p:sp>
      <p:sp>
        <p:nvSpPr>
          <p:cNvPr id="19" name="Rectangle 18">
            <a:extLst>
              <a:ext uri="{FF2B5EF4-FFF2-40B4-BE49-F238E27FC236}">
                <a16:creationId xmlns:a16="http://schemas.microsoft.com/office/drawing/2014/main" id="{C868B6CB-1867-47AF-B00A-805EAA536F7C}"/>
              </a:ext>
            </a:extLst>
          </p:cNvPr>
          <p:cNvSpPr/>
          <p:nvPr/>
        </p:nvSpPr>
        <p:spPr>
          <a:xfrm>
            <a:off x="6937649" y="4632825"/>
            <a:ext cx="1603305" cy="307777"/>
          </a:xfrm>
          <a:prstGeom prst="rect">
            <a:avLst/>
          </a:prstGeom>
          <a:solidFill>
            <a:schemeClr val="accent5">
              <a:lumMod val="20000"/>
              <a:lumOff val="80000"/>
            </a:schemeClr>
          </a:solidFill>
          <a:ln>
            <a:solidFill>
              <a:schemeClr val="accent1">
                <a:lumMod val="50000"/>
              </a:schemeClr>
            </a:solidFill>
          </a:ln>
        </p:spPr>
        <p:txBody>
          <a:bodyPr wrap="square">
            <a:spAutoFit/>
          </a:bodyPr>
          <a:lstStyle/>
          <a:p>
            <a:r>
              <a:rPr lang="en-US" sz="1400" b="1" dirty="0">
                <a:solidFill>
                  <a:schemeClr val="accent1">
                    <a:lumMod val="50000"/>
                  </a:schemeClr>
                </a:solidFill>
                <a:latin typeface="Calibri" panose="020F0502020204030204" pitchFamily="34" charset="0"/>
                <a:cs typeface="Times New Roman" panose="02020603050405020304" pitchFamily="18" charset="0"/>
              </a:rPr>
              <a:t>Web Parcel Report</a:t>
            </a:r>
            <a:endParaRPr lang="en-US" sz="1600" dirty="0">
              <a:solidFill>
                <a:schemeClr val="accent1">
                  <a:lumMod val="50000"/>
                </a:schemeClr>
              </a:solidFill>
            </a:endParaRPr>
          </a:p>
        </p:txBody>
      </p:sp>
      <p:sp>
        <p:nvSpPr>
          <p:cNvPr id="20" name="Rectangle 19">
            <a:extLst>
              <a:ext uri="{FF2B5EF4-FFF2-40B4-BE49-F238E27FC236}">
                <a16:creationId xmlns:a16="http://schemas.microsoft.com/office/drawing/2014/main" id="{F5166BBD-E827-4546-97B5-C8779F95F2C8}"/>
              </a:ext>
            </a:extLst>
          </p:cNvPr>
          <p:cNvSpPr/>
          <p:nvPr/>
        </p:nvSpPr>
        <p:spPr>
          <a:xfrm>
            <a:off x="1893759" y="1077774"/>
            <a:ext cx="1692820" cy="307777"/>
          </a:xfrm>
          <a:prstGeom prst="rect">
            <a:avLst/>
          </a:prstGeom>
          <a:solidFill>
            <a:schemeClr val="accent5">
              <a:lumMod val="20000"/>
              <a:lumOff val="80000"/>
            </a:schemeClr>
          </a:solidFill>
          <a:ln>
            <a:solidFill>
              <a:schemeClr val="accent1">
                <a:lumMod val="50000"/>
              </a:schemeClr>
            </a:solidFill>
          </a:ln>
        </p:spPr>
        <p:txBody>
          <a:bodyPr wrap="square">
            <a:spAutoFit/>
          </a:bodyPr>
          <a:lstStyle/>
          <a:p>
            <a:r>
              <a:rPr lang="en-US" sz="1400" b="1" dirty="0">
                <a:solidFill>
                  <a:schemeClr val="accent1">
                    <a:lumMod val="50000"/>
                  </a:schemeClr>
                </a:solidFill>
                <a:latin typeface="Calibri" panose="020F0502020204030204" pitchFamily="34" charset="0"/>
                <a:cs typeface="Times New Roman" panose="02020603050405020304" pitchFamily="18" charset="0"/>
              </a:rPr>
              <a:t>Flood Tool: Desktop</a:t>
            </a:r>
            <a:endParaRPr lang="en-US" sz="1600" dirty="0">
              <a:solidFill>
                <a:schemeClr val="accent1">
                  <a:lumMod val="50000"/>
                </a:schemeClr>
              </a:solidFill>
            </a:endParaRPr>
          </a:p>
        </p:txBody>
      </p:sp>
      <p:sp>
        <p:nvSpPr>
          <p:cNvPr id="21" name="Rectangle 20">
            <a:extLst>
              <a:ext uri="{FF2B5EF4-FFF2-40B4-BE49-F238E27FC236}">
                <a16:creationId xmlns:a16="http://schemas.microsoft.com/office/drawing/2014/main" id="{D27BD225-026B-47AE-8AAE-BD8C1B62220A}"/>
              </a:ext>
            </a:extLst>
          </p:cNvPr>
          <p:cNvSpPr/>
          <p:nvPr/>
        </p:nvSpPr>
        <p:spPr>
          <a:xfrm>
            <a:off x="4612457" y="1551111"/>
            <a:ext cx="759185" cy="307777"/>
          </a:xfrm>
          <a:prstGeom prst="rect">
            <a:avLst/>
          </a:prstGeom>
          <a:solidFill>
            <a:schemeClr val="accent5">
              <a:lumMod val="20000"/>
              <a:lumOff val="80000"/>
            </a:schemeClr>
          </a:solidFill>
          <a:ln>
            <a:solidFill>
              <a:schemeClr val="accent1">
                <a:lumMod val="50000"/>
              </a:schemeClr>
            </a:solidFill>
          </a:ln>
        </p:spPr>
        <p:txBody>
          <a:bodyPr wrap="square">
            <a:spAutoFit/>
          </a:bodyPr>
          <a:lstStyle/>
          <a:p>
            <a:r>
              <a:rPr lang="en-US" sz="1400" b="1" dirty="0">
                <a:solidFill>
                  <a:schemeClr val="accent1">
                    <a:lumMod val="50000"/>
                  </a:schemeClr>
                </a:solidFill>
                <a:latin typeface="Calibri" panose="020F0502020204030204" pitchFamily="34" charset="0"/>
                <a:cs typeface="Times New Roman" panose="02020603050405020304" pitchFamily="18" charset="0"/>
              </a:rPr>
              <a:t>Mobile</a:t>
            </a:r>
            <a:endParaRPr lang="en-US" sz="1600" dirty="0">
              <a:solidFill>
                <a:schemeClr val="accent1">
                  <a:lumMod val="50000"/>
                </a:schemeClr>
              </a:solidFill>
            </a:endParaRPr>
          </a:p>
        </p:txBody>
      </p:sp>
      <p:sp>
        <p:nvSpPr>
          <p:cNvPr id="15" name="TextBox 14">
            <a:extLst>
              <a:ext uri="{FF2B5EF4-FFF2-40B4-BE49-F238E27FC236}">
                <a16:creationId xmlns:a16="http://schemas.microsoft.com/office/drawing/2014/main" id="{B7E5AB9C-7A16-46BA-88C1-DE3B460D6740}"/>
              </a:ext>
            </a:extLst>
          </p:cNvPr>
          <p:cNvSpPr txBox="1"/>
          <p:nvPr/>
        </p:nvSpPr>
        <p:spPr>
          <a:xfrm>
            <a:off x="6746242" y="323120"/>
            <a:ext cx="1986117"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11/07/2020</a:t>
            </a:r>
          </a:p>
        </p:txBody>
      </p:sp>
    </p:spTree>
    <p:extLst>
      <p:ext uri="{BB962C8B-B14F-4D97-AF65-F5344CB8AC3E}">
        <p14:creationId xmlns:p14="http://schemas.microsoft.com/office/powerpoint/2010/main" val="12099080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19-07-022B-0021-0000_7170</a:t>
            </a:r>
          </a:p>
        </p:txBody>
      </p:sp>
      <p:pic>
        <p:nvPicPr>
          <p:cNvPr id="2" name="Picture 1">
            <a:extLst>
              <a:ext uri="{FF2B5EF4-FFF2-40B4-BE49-F238E27FC236}">
                <a16:creationId xmlns:a16="http://schemas.microsoft.com/office/drawing/2014/main" id="{241435B9-4232-417E-99CA-A27D5FB3E2D0}"/>
              </a:ext>
            </a:extLst>
          </p:cNvPr>
          <p:cNvPicPr>
            <a:picLocks noChangeAspect="1"/>
          </p:cNvPicPr>
          <p:nvPr/>
        </p:nvPicPr>
        <p:blipFill>
          <a:blip r:embed="rId3"/>
          <a:stretch>
            <a:fillRect/>
          </a:stretch>
        </p:blipFill>
        <p:spPr>
          <a:xfrm>
            <a:off x="214685" y="1253955"/>
            <a:ext cx="8714629" cy="4350089"/>
          </a:xfrm>
          <a:prstGeom prst="rect">
            <a:avLst/>
          </a:prstGeom>
          <a:ln>
            <a:solidFill>
              <a:schemeClr val="tx1"/>
            </a:solidFill>
          </a:ln>
        </p:spPr>
      </p:pic>
      <p:sp>
        <p:nvSpPr>
          <p:cNvPr id="8" name="TextBox 7">
            <a:extLst>
              <a:ext uri="{FF2B5EF4-FFF2-40B4-BE49-F238E27FC236}">
                <a16:creationId xmlns:a16="http://schemas.microsoft.com/office/drawing/2014/main" id="{897A2E60-F604-4F72-AF9B-3E2478B329D9}"/>
              </a:ext>
            </a:extLst>
          </p:cNvPr>
          <p:cNvSpPr txBox="1"/>
          <p:nvPr/>
        </p:nvSpPr>
        <p:spPr>
          <a:xfrm>
            <a:off x="291831" y="5873883"/>
            <a:ext cx="8511702" cy="646331"/>
          </a:xfrm>
          <a:prstGeom prst="rect">
            <a:avLst/>
          </a:prstGeom>
          <a:solidFill>
            <a:schemeClr val="accent1">
              <a:lumMod val="50000"/>
            </a:schemeClr>
          </a:solidFill>
        </p:spPr>
        <p:txBody>
          <a:bodyPr wrap="square" rtlCol="0">
            <a:spAutoFit/>
          </a:bodyPr>
          <a:lstStyle/>
          <a:p>
            <a:r>
              <a:rPr lang="en-US" b="1" dirty="0">
                <a:solidFill>
                  <a:schemeClr val="bg1"/>
                </a:solidFill>
              </a:rPr>
              <a:t>Building Sketches</a:t>
            </a:r>
            <a:r>
              <a:rPr lang="en-US" dirty="0">
                <a:solidFill>
                  <a:schemeClr val="bg1"/>
                </a:solidFill>
              </a:rPr>
              <a:t> from parcel assessment records are available for all </a:t>
            </a:r>
            <a:r>
              <a:rPr lang="en-US" b="1" dirty="0">
                <a:solidFill>
                  <a:schemeClr val="bg1"/>
                </a:solidFill>
              </a:rPr>
              <a:t>Residential</a:t>
            </a:r>
            <a:r>
              <a:rPr lang="en-US" dirty="0">
                <a:solidFill>
                  <a:schemeClr val="bg1"/>
                </a:solidFill>
              </a:rPr>
              <a:t> and </a:t>
            </a:r>
            <a:r>
              <a:rPr lang="en-US" b="1" dirty="0">
                <a:solidFill>
                  <a:schemeClr val="bg1"/>
                </a:solidFill>
              </a:rPr>
              <a:t>Farm</a:t>
            </a:r>
            <a:r>
              <a:rPr lang="en-US" dirty="0">
                <a:solidFill>
                  <a:schemeClr val="bg1"/>
                </a:solidFill>
              </a:rPr>
              <a:t> properties.  Very useful for Building Identification.</a:t>
            </a:r>
          </a:p>
        </p:txBody>
      </p:sp>
      <p:sp>
        <p:nvSpPr>
          <p:cNvPr id="6" name="TextBox 5">
            <a:extLst>
              <a:ext uri="{FF2B5EF4-FFF2-40B4-BE49-F238E27FC236}">
                <a16:creationId xmlns:a16="http://schemas.microsoft.com/office/drawing/2014/main" id="{28C0E090-FEB6-4815-91E3-7110E184A640}"/>
              </a:ext>
            </a:extLst>
          </p:cNvPr>
          <p:cNvSpPr txBox="1"/>
          <p:nvPr/>
        </p:nvSpPr>
        <p:spPr>
          <a:xfrm>
            <a:off x="4571999" y="1383892"/>
            <a:ext cx="3968885" cy="307777"/>
          </a:xfrm>
          <a:prstGeom prst="rect">
            <a:avLst/>
          </a:prstGeom>
          <a:solidFill>
            <a:schemeClr val="tx1"/>
          </a:solidFill>
        </p:spPr>
        <p:txBody>
          <a:bodyPr wrap="square" rtlCol="0">
            <a:spAutoFit/>
          </a:bodyPr>
          <a:lstStyle/>
          <a:p>
            <a:pPr algn="ctr"/>
            <a:r>
              <a:rPr lang="en-US" sz="1400" b="1" dirty="0">
                <a:solidFill>
                  <a:srgbClr val="FFFF00"/>
                </a:solidFill>
              </a:rPr>
              <a:t>Building Sketch Diagram (main area and additions)</a:t>
            </a:r>
          </a:p>
        </p:txBody>
      </p:sp>
    </p:spTree>
    <p:extLst>
      <p:ext uri="{BB962C8B-B14F-4D97-AF65-F5344CB8AC3E}">
        <p14:creationId xmlns:p14="http://schemas.microsoft.com/office/powerpoint/2010/main" val="1010030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 Data Privacy at State Level</a:t>
            </a:r>
          </a:p>
        </p:txBody>
      </p:sp>
      <p:sp>
        <p:nvSpPr>
          <p:cNvPr id="3" name="Rectangle 2"/>
          <p:cNvSpPr/>
          <p:nvPr/>
        </p:nvSpPr>
        <p:spPr>
          <a:xfrm>
            <a:off x="878596" y="1906550"/>
            <a:ext cx="7210540" cy="2862322"/>
          </a:xfrm>
          <a:prstGeom prst="rect">
            <a:avLst/>
          </a:prstGeom>
        </p:spPr>
        <p:txBody>
          <a:bodyPr wrap="square">
            <a:spAutoFit/>
          </a:bodyPr>
          <a:lstStyle/>
          <a:p>
            <a:r>
              <a:rPr lang="en-US" b="1" dirty="0">
                <a:solidFill>
                  <a:srgbClr val="1F497D"/>
                </a:solidFill>
                <a:latin typeface="Calibri" panose="020F0502020204030204" pitchFamily="34" charset="0"/>
                <a:ea typeface="Calibri" panose="020F0502020204030204" pitchFamily="34" charset="0"/>
              </a:rPr>
              <a:t>West Virginia Statewide Parcel Files and Attributes in Public Domain:  </a:t>
            </a:r>
            <a:r>
              <a:rPr lang="en-US" dirty="0">
                <a:solidFill>
                  <a:srgbClr val="1F497D"/>
                </a:solidFill>
                <a:latin typeface="Calibri" panose="020F0502020204030204" pitchFamily="34" charset="0"/>
                <a:ea typeface="Calibri" panose="020F0502020204030204" pitchFamily="34" charset="0"/>
              </a:rPr>
              <a:t>The local and state governments have the authority to share property owner names and addresses with the public (2017 Senate Bill 588).  For example, West Virginia’s parcel assessment data which includes names and addresses is publicly accessible; only sensitive information like phone numbers or security alarm information are redacted by the WV Property Tax Division before release.  Both the WV Property Tax Division and county assessors are co-custodians of the parcel map files and assessment records.  All the West Virginia parcel data and assessment information can be downloaded from the State Data Clearinghouse.</a:t>
            </a:r>
            <a:endParaRPr lang="en-US" sz="20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920887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19-07-022B-0021-0000_7170</a:t>
            </a:r>
          </a:p>
        </p:txBody>
      </p:sp>
      <p:sp>
        <p:nvSpPr>
          <p:cNvPr id="8" name="TextBox 7">
            <a:extLst>
              <a:ext uri="{FF2B5EF4-FFF2-40B4-BE49-F238E27FC236}">
                <a16:creationId xmlns:a16="http://schemas.microsoft.com/office/drawing/2014/main" id="{897A2E60-F604-4F72-AF9B-3E2478B329D9}"/>
              </a:ext>
            </a:extLst>
          </p:cNvPr>
          <p:cNvSpPr txBox="1"/>
          <p:nvPr/>
        </p:nvSpPr>
        <p:spPr>
          <a:xfrm>
            <a:off x="2342969" y="5943600"/>
            <a:ext cx="4991686"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Flood Tool External Link to Google </a:t>
            </a:r>
            <a:r>
              <a:rPr lang="en-US" b="1" dirty="0">
                <a:solidFill>
                  <a:schemeClr val="bg1"/>
                </a:solidFill>
              </a:rPr>
              <a:t>Street View</a:t>
            </a:r>
          </a:p>
        </p:txBody>
      </p:sp>
      <p:pic>
        <p:nvPicPr>
          <p:cNvPr id="3" name="Picture 2">
            <a:extLst>
              <a:ext uri="{FF2B5EF4-FFF2-40B4-BE49-F238E27FC236}">
                <a16:creationId xmlns:a16="http://schemas.microsoft.com/office/drawing/2014/main" id="{DDEAEEEF-320A-455E-B78D-D1AE77E6FD8F}"/>
              </a:ext>
            </a:extLst>
          </p:cNvPr>
          <p:cNvPicPr>
            <a:picLocks noChangeAspect="1"/>
          </p:cNvPicPr>
          <p:nvPr/>
        </p:nvPicPr>
        <p:blipFill>
          <a:blip r:embed="rId2"/>
          <a:stretch>
            <a:fillRect/>
          </a:stretch>
        </p:blipFill>
        <p:spPr>
          <a:xfrm>
            <a:off x="111674" y="1210733"/>
            <a:ext cx="8621118" cy="4436534"/>
          </a:xfrm>
          <a:prstGeom prst="rect">
            <a:avLst/>
          </a:prstGeom>
        </p:spPr>
      </p:pic>
      <p:sp>
        <p:nvSpPr>
          <p:cNvPr id="6" name="Title 1">
            <a:extLst>
              <a:ext uri="{FF2B5EF4-FFF2-40B4-BE49-F238E27FC236}">
                <a16:creationId xmlns:a16="http://schemas.microsoft.com/office/drawing/2014/main" id="{9D114388-3F18-41B7-BEE4-82D2513FBEBF}"/>
              </a:ext>
            </a:extLst>
          </p:cNvPr>
          <p:cNvSpPr txBox="1">
            <a:spLocks/>
          </p:cNvSpPr>
          <p:nvPr/>
        </p:nvSpPr>
        <p:spPr>
          <a:xfrm>
            <a:off x="0" y="-28694"/>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19-07-022B-0021-0000_7170</a:t>
            </a:r>
          </a:p>
        </p:txBody>
      </p:sp>
      <p:sp>
        <p:nvSpPr>
          <p:cNvPr id="7" name="TextBox 6">
            <a:extLst>
              <a:ext uri="{FF2B5EF4-FFF2-40B4-BE49-F238E27FC236}">
                <a16:creationId xmlns:a16="http://schemas.microsoft.com/office/drawing/2014/main" id="{DE8A2731-A9FE-44BE-AAA6-D424669108D5}"/>
              </a:ext>
            </a:extLst>
          </p:cNvPr>
          <p:cNvSpPr txBox="1"/>
          <p:nvPr/>
        </p:nvSpPr>
        <p:spPr>
          <a:xfrm>
            <a:off x="2342969" y="5914905"/>
            <a:ext cx="4991686"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Flood Tool External Link to Google </a:t>
            </a:r>
            <a:r>
              <a:rPr lang="en-US" b="1" dirty="0">
                <a:solidFill>
                  <a:schemeClr val="bg1"/>
                </a:solidFill>
              </a:rPr>
              <a:t>Street View</a:t>
            </a:r>
          </a:p>
        </p:txBody>
      </p:sp>
      <p:pic>
        <p:nvPicPr>
          <p:cNvPr id="9" name="Picture 8">
            <a:extLst>
              <a:ext uri="{FF2B5EF4-FFF2-40B4-BE49-F238E27FC236}">
                <a16:creationId xmlns:a16="http://schemas.microsoft.com/office/drawing/2014/main" id="{89A3C00D-5C40-4180-97C4-7F78CD42E664}"/>
              </a:ext>
            </a:extLst>
          </p:cNvPr>
          <p:cNvPicPr>
            <a:picLocks noChangeAspect="1"/>
          </p:cNvPicPr>
          <p:nvPr/>
        </p:nvPicPr>
        <p:blipFill>
          <a:blip r:embed="rId2"/>
          <a:stretch>
            <a:fillRect/>
          </a:stretch>
        </p:blipFill>
        <p:spPr>
          <a:xfrm>
            <a:off x="111674" y="1182038"/>
            <a:ext cx="8621118" cy="4436534"/>
          </a:xfrm>
          <a:prstGeom prst="rect">
            <a:avLst/>
          </a:prstGeom>
        </p:spPr>
      </p:pic>
    </p:spTree>
    <p:extLst>
      <p:ext uri="{BB962C8B-B14F-4D97-AF65-F5344CB8AC3E}">
        <p14:creationId xmlns:p14="http://schemas.microsoft.com/office/powerpoint/2010/main" val="1630803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3E6E78-051E-48EA-B456-1104C6A4A150}"/>
              </a:ext>
            </a:extLst>
          </p:cNvPr>
          <p:cNvPicPr>
            <a:picLocks noChangeAspect="1"/>
          </p:cNvPicPr>
          <p:nvPr/>
        </p:nvPicPr>
        <p:blipFill>
          <a:blip r:embed="rId2"/>
          <a:stretch>
            <a:fillRect/>
          </a:stretch>
        </p:blipFill>
        <p:spPr>
          <a:xfrm>
            <a:off x="221761" y="1424070"/>
            <a:ext cx="8836667" cy="485266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Information Links</a:t>
            </a:r>
          </a:p>
        </p:txBody>
      </p:sp>
      <p:sp>
        <p:nvSpPr>
          <p:cNvPr id="6" name="Rectangle 5">
            <a:extLst>
              <a:ext uri="{FF2B5EF4-FFF2-40B4-BE49-F238E27FC236}">
                <a16:creationId xmlns:a16="http://schemas.microsoft.com/office/drawing/2014/main" id="{2F1282C6-1B95-4537-9A4D-EFBAB600715D}"/>
              </a:ext>
            </a:extLst>
          </p:cNvPr>
          <p:cNvSpPr/>
          <p:nvPr/>
        </p:nvSpPr>
        <p:spPr>
          <a:xfrm>
            <a:off x="2197187" y="6451608"/>
            <a:ext cx="5007055" cy="461665"/>
          </a:xfrm>
          <a:prstGeom prst="rect">
            <a:avLst/>
          </a:prstGeom>
        </p:spPr>
        <p:txBody>
          <a:bodyPr wrap="square">
            <a:spAutoFit/>
          </a:bodyPr>
          <a:lstStyle/>
          <a:p>
            <a:r>
              <a:rPr lang="en-US" sz="1200" dirty="0">
                <a:hlinkClick r:id="rId3"/>
              </a:rPr>
              <a:t>https://www.mapwv.gov/flood/map/?v=1&amp;pid=19-07-022B-0021-0000</a:t>
            </a:r>
            <a:endParaRPr lang="en-US" sz="1200" dirty="0"/>
          </a:p>
          <a:p>
            <a:endParaRPr lang="en-US" sz="1200" dirty="0"/>
          </a:p>
        </p:txBody>
      </p:sp>
      <p:sp>
        <p:nvSpPr>
          <p:cNvPr id="10" name="TextBox 9">
            <a:extLst>
              <a:ext uri="{FF2B5EF4-FFF2-40B4-BE49-F238E27FC236}">
                <a16:creationId xmlns:a16="http://schemas.microsoft.com/office/drawing/2014/main" id="{4237AEBA-6E4D-4119-B0D6-6FE94D577235}"/>
              </a:ext>
            </a:extLst>
          </p:cNvPr>
          <p:cNvSpPr txBox="1"/>
          <p:nvPr/>
        </p:nvSpPr>
        <p:spPr>
          <a:xfrm>
            <a:off x="4575719" y="2908286"/>
            <a:ext cx="2113490" cy="369332"/>
          </a:xfrm>
          <a:prstGeom prst="rect">
            <a:avLst/>
          </a:prstGeom>
          <a:solidFill>
            <a:schemeClr val="tx1"/>
          </a:solidFill>
        </p:spPr>
        <p:txBody>
          <a:bodyPr wrap="square" rtlCol="0">
            <a:spAutoFit/>
          </a:bodyPr>
          <a:lstStyle/>
          <a:p>
            <a:pPr algn="ctr"/>
            <a:r>
              <a:rPr lang="en-US" b="1" dirty="0">
                <a:solidFill>
                  <a:srgbClr val="FFFF00"/>
                </a:solidFill>
              </a:rPr>
              <a:t>FEMA Flood Maps</a:t>
            </a:r>
          </a:p>
        </p:txBody>
      </p:sp>
      <p:sp>
        <p:nvSpPr>
          <p:cNvPr id="16" name="TextBox 15">
            <a:extLst>
              <a:ext uri="{FF2B5EF4-FFF2-40B4-BE49-F238E27FC236}">
                <a16:creationId xmlns:a16="http://schemas.microsoft.com/office/drawing/2014/main" id="{1AA4AFAB-6B53-46C0-A8A6-A431874ED4D0}"/>
              </a:ext>
            </a:extLst>
          </p:cNvPr>
          <p:cNvSpPr txBox="1"/>
          <p:nvPr/>
        </p:nvSpPr>
        <p:spPr>
          <a:xfrm>
            <a:off x="4575719" y="3834838"/>
            <a:ext cx="2113490" cy="369332"/>
          </a:xfrm>
          <a:prstGeom prst="rect">
            <a:avLst/>
          </a:prstGeom>
          <a:solidFill>
            <a:schemeClr val="tx1"/>
          </a:solidFill>
        </p:spPr>
        <p:txBody>
          <a:bodyPr wrap="square" rtlCol="0">
            <a:spAutoFit/>
          </a:bodyPr>
          <a:lstStyle/>
          <a:p>
            <a:pPr algn="ctr"/>
            <a:r>
              <a:rPr lang="en-US" b="1" dirty="0">
                <a:solidFill>
                  <a:srgbClr val="FFFF00"/>
                </a:solidFill>
              </a:rPr>
              <a:t>Flood Profile</a:t>
            </a:r>
          </a:p>
        </p:txBody>
      </p:sp>
      <p:sp>
        <p:nvSpPr>
          <p:cNvPr id="17" name="TextBox 16">
            <a:extLst>
              <a:ext uri="{FF2B5EF4-FFF2-40B4-BE49-F238E27FC236}">
                <a16:creationId xmlns:a16="http://schemas.microsoft.com/office/drawing/2014/main" id="{F2B1681A-8851-4DDA-99F0-AD5156C323C9}"/>
              </a:ext>
            </a:extLst>
          </p:cNvPr>
          <p:cNvSpPr txBox="1"/>
          <p:nvPr/>
        </p:nvSpPr>
        <p:spPr>
          <a:xfrm>
            <a:off x="4575719" y="4798497"/>
            <a:ext cx="2113490" cy="369332"/>
          </a:xfrm>
          <a:prstGeom prst="rect">
            <a:avLst/>
          </a:prstGeom>
          <a:solidFill>
            <a:schemeClr val="tx1"/>
          </a:solidFill>
        </p:spPr>
        <p:txBody>
          <a:bodyPr wrap="square" rtlCol="0">
            <a:spAutoFit/>
          </a:bodyPr>
          <a:lstStyle/>
          <a:p>
            <a:pPr algn="ctr"/>
            <a:r>
              <a:rPr lang="en-US" b="1" dirty="0">
                <a:solidFill>
                  <a:srgbClr val="FFFF00"/>
                </a:solidFill>
              </a:rPr>
              <a:t>Elevation Metadata</a:t>
            </a:r>
          </a:p>
        </p:txBody>
      </p:sp>
      <p:sp>
        <p:nvSpPr>
          <p:cNvPr id="18" name="Rectangle 17">
            <a:extLst>
              <a:ext uri="{FF2B5EF4-FFF2-40B4-BE49-F238E27FC236}">
                <a16:creationId xmlns:a16="http://schemas.microsoft.com/office/drawing/2014/main" id="{82A42C68-B6F3-40D7-998D-E5D14C7C5608}"/>
              </a:ext>
            </a:extLst>
          </p:cNvPr>
          <p:cNvSpPr/>
          <p:nvPr/>
        </p:nvSpPr>
        <p:spPr>
          <a:xfrm>
            <a:off x="527787" y="1932976"/>
            <a:ext cx="443418" cy="468659"/>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2D814F6-E795-40E7-AB29-EA9F0BBD4FA8}"/>
              </a:ext>
            </a:extLst>
          </p:cNvPr>
          <p:cNvSpPr txBox="1"/>
          <p:nvPr/>
        </p:nvSpPr>
        <p:spPr>
          <a:xfrm>
            <a:off x="4575719" y="4343953"/>
            <a:ext cx="2113490" cy="369332"/>
          </a:xfrm>
          <a:prstGeom prst="rect">
            <a:avLst/>
          </a:prstGeom>
          <a:solidFill>
            <a:schemeClr val="tx1"/>
          </a:solidFill>
        </p:spPr>
        <p:txBody>
          <a:bodyPr wrap="square" rtlCol="0">
            <a:spAutoFit/>
          </a:bodyPr>
          <a:lstStyle/>
          <a:p>
            <a:pPr algn="ctr"/>
            <a:r>
              <a:rPr lang="en-US" b="1" dirty="0">
                <a:solidFill>
                  <a:srgbClr val="FFFF00"/>
                </a:solidFill>
              </a:rPr>
              <a:t>Street View Picture</a:t>
            </a:r>
          </a:p>
        </p:txBody>
      </p:sp>
      <p:sp>
        <p:nvSpPr>
          <p:cNvPr id="30" name="TextBox 29">
            <a:extLst>
              <a:ext uri="{FF2B5EF4-FFF2-40B4-BE49-F238E27FC236}">
                <a16:creationId xmlns:a16="http://schemas.microsoft.com/office/drawing/2014/main" id="{7A9FC870-EEB9-40EA-8F5E-A0F5ED370960}"/>
              </a:ext>
            </a:extLst>
          </p:cNvPr>
          <p:cNvSpPr txBox="1"/>
          <p:nvPr/>
        </p:nvSpPr>
        <p:spPr>
          <a:xfrm>
            <a:off x="4575719" y="5647891"/>
            <a:ext cx="2113490" cy="369332"/>
          </a:xfrm>
          <a:prstGeom prst="rect">
            <a:avLst/>
          </a:prstGeom>
          <a:solidFill>
            <a:schemeClr val="tx1"/>
          </a:solidFill>
        </p:spPr>
        <p:txBody>
          <a:bodyPr wrap="square" rtlCol="0">
            <a:spAutoFit/>
          </a:bodyPr>
          <a:lstStyle/>
          <a:p>
            <a:pPr algn="ctr"/>
            <a:r>
              <a:rPr lang="en-US" b="1" dirty="0">
                <a:solidFill>
                  <a:srgbClr val="FFFF00"/>
                </a:solidFill>
              </a:rPr>
              <a:t>Bldg. Flood Risk</a:t>
            </a:r>
          </a:p>
        </p:txBody>
      </p:sp>
      <p:sp>
        <p:nvSpPr>
          <p:cNvPr id="31" name="TextBox 30">
            <a:extLst>
              <a:ext uri="{FF2B5EF4-FFF2-40B4-BE49-F238E27FC236}">
                <a16:creationId xmlns:a16="http://schemas.microsoft.com/office/drawing/2014/main" id="{3692C6A2-BD15-4465-9202-8C5C991511B8}"/>
              </a:ext>
            </a:extLst>
          </p:cNvPr>
          <p:cNvSpPr txBox="1"/>
          <p:nvPr/>
        </p:nvSpPr>
        <p:spPr>
          <a:xfrm>
            <a:off x="4572000" y="5222955"/>
            <a:ext cx="2113490" cy="369332"/>
          </a:xfrm>
          <a:prstGeom prst="rect">
            <a:avLst/>
          </a:prstGeom>
          <a:solidFill>
            <a:schemeClr val="tx1"/>
          </a:solidFill>
        </p:spPr>
        <p:txBody>
          <a:bodyPr wrap="square" rtlCol="0">
            <a:spAutoFit/>
          </a:bodyPr>
          <a:lstStyle/>
          <a:p>
            <a:pPr algn="ctr"/>
            <a:r>
              <a:rPr lang="en-US" b="1" dirty="0">
                <a:solidFill>
                  <a:srgbClr val="FFFF00"/>
                </a:solidFill>
              </a:rPr>
              <a:t>Property Info</a:t>
            </a:r>
          </a:p>
        </p:txBody>
      </p:sp>
      <p:sp>
        <p:nvSpPr>
          <p:cNvPr id="12" name="TextBox 11">
            <a:extLst>
              <a:ext uri="{FF2B5EF4-FFF2-40B4-BE49-F238E27FC236}">
                <a16:creationId xmlns:a16="http://schemas.microsoft.com/office/drawing/2014/main" id="{AA7A56E1-85A5-4DA7-993B-A37F8AEBBC1B}"/>
              </a:ext>
            </a:extLst>
          </p:cNvPr>
          <p:cNvSpPr txBox="1"/>
          <p:nvPr/>
        </p:nvSpPr>
        <p:spPr>
          <a:xfrm>
            <a:off x="4572000" y="6072349"/>
            <a:ext cx="2113490" cy="369332"/>
          </a:xfrm>
          <a:prstGeom prst="rect">
            <a:avLst/>
          </a:prstGeom>
          <a:solidFill>
            <a:schemeClr val="tx1"/>
          </a:solidFill>
        </p:spPr>
        <p:txBody>
          <a:bodyPr wrap="square" rtlCol="0">
            <a:spAutoFit/>
          </a:bodyPr>
          <a:lstStyle/>
          <a:p>
            <a:pPr algn="ctr"/>
            <a:r>
              <a:rPr lang="en-US" b="1" dirty="0">
                <a:solidFill>
                  <a:srgbClr val="FFFF00"/>
                </a:solidFill>
              </a:rPr>
              <a:t>Flood Visualization</a:t>
            </a:r>
          </a:p>
        </p:txBody>
      </p:sp>
    </p:spTree>
    <p:extLst>
      <p:ext uri="{BB962C8B-B14F-4D97-AF65-F5344CB8AC3E}">
        <p14:creationId xmlns:p14="http://schemas.microsoft.com/office/powerpoint/2010/main" val="844191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Information Links</a:t>
            </a:r>
          </a:p>
        </p:txBody>
      </p:sp>
      <p:sp>
        <p:nvSpPr>
          <p:cNvPr id="6" name="Rectangle 5">
            <a:extLst>
              <a:ext uri="{FF2B5EF4-FFF2-40B4-BE49-F238E27FC236}">
                <a16:creationId xmlns:a16="http://schemas.microsoft.com/office/drawing/2014/main" id="{2F1282C6-1B95-4537-9A4D-EFBAB600715D}"/>
              </a:ext>
            </a:extLst>
          </p:cNvPr>
          <p:cNvSpPr/>
          <p:nvPr/>
        </p:nvSpPr>
        <p:spPr>
          <a:xfrm>
            <a:off x="2247983" y="6533745"/>
            <a:ext cx="5007055" cy="461665"/>
          </a:xfrm>
          <a:prstGeom prst="rect">
            <a:avLst/>
          </a:prstGeom>
        </p:spPr>
        <p:txBody>
          <a:bodyPr wrap="square">
            <a:spAutoFit/>
          </a:bodyPr>
          <a:lstStyle/>
          <a:p>
            <a:r>
              <a:rPr lang="en-US" sz="1200" dirty="0">
                <a:hlinkClick r:id="rId2"/>
              </a:rPr>
              <a:t>https://www.mapwv.gov/flood/map/?v=1&amp;pid=19-07-022B-0021-0000</a:t>
            </a:r>
            <a:endParaRPr lang="en-US" sz="1200" dirty="0"/>
          </a:p>
          <a:p>
            <a:endParaRPr lang="en-US" sz="1200" dirty="0"/>
          </a:p>
        </p:txBody>
      </p:sp>
      <p:sp>
        <p:nvSpPr>
          <p:cNvPr id="14" name="TextBox 13">
            <a:extLst>
              <a:ext uri="{FF2B5EF4-FFF2-40B4-BE49-F238E27FC236}">
                <a16:creationId xmlns:a16="http://schemas.microsoft.com/office/drawing/2014/main" id="{3EA610F1-4376-498F-AB59-70A3F0C6C973}"/>
              </a:ext>
            </a:extLst>
          </p:cNvPr>
          <p:cNvSpPr txBox="1"/>
          <p:nvPr/>
        </p:nvSpPr>
        <p:spPr>
          <a:xfrm>
            <a:off x="789041" y="3242958"/>
            <a:ext cx="2298031" cy="369332"/>
          </a:xfrm>
          <a:prstGeom prst="rect">
            <a:avLst/>
          </a:prstGeom>
          <a:noFill/>
        </p:spPr>
        <p:txBody>
          <a:bodyPr wrap="square" rtlCol="0">
            <a:spAutoFit/>
          </a:bodyPr>
          <a:lstStyle/>
          <a:p>
            <a:r>
              <a:rPr lang="en-US" b="1" dirty="0">
                <a:solidFill>
                  <a:schemeClr val="accent1">
                    <a:lumMod val="50000"/>
                  </a:schemeClr>
                </a:solidFill>
              </a:rPr>
              <a:t>FEMA’s NFHL Viewer</a:t>
            </a:r>
          </a:p>
        </p:txBody>
      </p:sp>
      <p:sp>
        <p:nvSpPr>
          <p:cNvPr id="15" name="TextBox 14">
            <a:extLst>
              <a:ext uri="{FF2B5EF4-FFF2-40B4-BE49-F238E27FC236}">
                <a16:creationId xmlns:a16="http://schemas.microsoft.com/office/drawing/2014/main" id="{1CF9A542-0ACF-4105-AF55-97CAFA307DEA}"/>
              </a:ext>
            </a:extLst>
          </p:cNvPr>
          <p:cNvSpPr txBox="1"/>
          <p:nvPr/>
        </p:nvSpPr>
        <p:spPr>
          <a:xfrm>
            <a:off x="789041" y="5848273"/>
            <a:ext cx="2518611" cy="369332"/>
          </a:xfrm>
          <a:prstGeom prst="rect">
            <a:avLst/>
          </a:prstGeom>
          <a:noFill/>
        </p:spPr>
        <p:txBody>
          <a:bodyPr wrap="square" rtlCol="0">
            <a:spAutoFit/>
          </a:bodyPr>
          <a:lstStyle/>
          <a:p>
            <a:r>
              <a:rPr lang="en-US" b="1" dirty="0">
                <a:solidFill>
                  <a:schemeClr val="accent1">
                    <a:lumMod val="50000"/>
                  </a:schemeClr>
                </a:solidFill>
              </a:rPr>
              <a:t>FEMA Issued Flood Map</a:t>
            </a:r>
          </a:p>
        </p:txBody>
      </p:sp>
      <p:sp>
        <p:nvSpPr>
          <p:cNvPr id="16" name="TextBox 15">
            <a:extLst>
              <a:ext uri="{FF2B5EF4-FFF2-40B4-BE49-F238E27FC236}">
                <a16:creationId xmlns:a16="http://schemas.microsoft.com/office/drawing/2014/main" id="{501D4F5B-00B1-45AB-9DCB-E7215CA2DE93}"/>
              </a:ext>
            </a:extLst>
          </p:cNvPr>
          <p:cNvSpPr txBox="1"/>
          <p:nvPr/>
        </p:nvSpPr>
        <p:spPr>
          <a:xfrm>
            <a:off x="5974655" y="3242958"/>
            <a:ext cx="1612232" cy="369332"/>
          </a:xfrm>
          <a:prstGeom prst="rect">
            <a:avLst/>
          </a:prstGeom>
          <a:noFill/>
        </p:spPr>
        <p:txBody>
          <a:bodyPr wrap="square" rtlCol="0">
            <a:spAutoFit/>
          </a:bodyPr>
          <a:lstStyle/>
          <a:p>
            <a:r>
              <a:rPr lang="en-US" b="1" dirty="0">
                <a:solidFill>
                  <a:schemeClr val="accent1">
                    <a:lumMod val="50000"/>
                  </a:schemeClr>
                </a:solidFill>
              </a:rPr>
              <a:t>Flood Profile</a:t>
            </a:r>
          </a:p>
        </p:txBody>
      </p:sp>
      <p:sp>
        <p:nvSpPr>
          <p:cNvPr id="17" name="TextBox 16">
            <a:extLst>
              <a:ext uri="{FF2B5EF4-FFF2-40B4-BE49-F238E27FC236}">
                <a16:creationId xmlns:a16="http://schemas.microsoft.com/office/drawing/2014/main" id="{5000BD66-8918-4518-86A6-F8A3C09EF07F}"/>
              </a:ext>
            </a:extLst>
          </p:cNvPr>
          <p:cNvSpPr txBox="1"/>
          <p:nvPr/>
        </p:nvSpPr>
        <p:spPr>
          <a:xfrm>
            <a:off x="5762134" y="5848358"/>
            <a:ext cx="2518611" cy="369332"/>
          </a:xfrm>
          <a:prstGeom prst="rect">
            <a:avLst/>
          </a:prstGeom>
          <a:noFill/>
        </p:spPr>
        <p:txBody>
          <a:bodyPr wrap="square" rtlCol="0">
            <a:spAutoFit/>
          </a:bodyPr>
          <a:lstStyle/>
          <a:p>
            <a:r>
              <a:rPr lang="en-US" b="1" dirty="0">
                <a:solidFill>
                  <a:schemeClr val="accent1">
                    <a:lumMod val="50000"/>
                  </a:schemeClr>
                </a:solidFill>
              </a:rPr>
              <a:t>Street View Image</a:t>
            </a:r>
          </a:p>
        </p:txBody>
      </p:sp>
      <p:pic>
        <p:nvPicPr>
          <p:cNvPr id="4" name="Picture 3">
            <a:extLst>
              <a:ext uri="{FF2B5EF4-FFF2-40B4-BE49-F238E27FC236}">
                <a16:creationId xmlns:a16="http://schemas.microsoft.com/office/drawing/2014/main" id="{72811D06-A0E5-4457-BC1D-9D48B57C14D4}"/>
              </a:ext>
            </a:extLst>
          </p:cNvPr>
          <p:cNvPicPr>
            <a:picLocks noChangeAspect="1"/>
          </p:cNvPicPr>
          <p:nvPr/>
        </p:nvPicPr>
        <p:blipFill>
          <a:blip r:embed="rId3"/>
          <a:stretch>
            <a:fillRect/>
          </a:stretch>
        </p:blipFill>
        <p:spPr>
          <a:xfrm>
            <a:off x="319999" y="1078550"/>
            <a:ext cx="3808344" cy="2146321"/>
          </a:xfrm>
          <a:prstGeom prst="rect">
            <a:avLst/>
          </a:prstGeom>
        </p:spPr>
      </p:pic>
      <p:pic>
        <p:nvPicPr>
          <p:cNvPr id="7" name="Picture 6">
            <a:extLst>
              <a:ext uri="{FF2B5EF4-FFF2-40B4-BE49-F238E27FC236}">
                <a16:creationId xmlns:a16="http://schemas.microsoft.com/office/drawing/2014/main" id="{1A3789C9-0099-43B2-BF95-552983E4AC4A}"/>
              </a:ext>
            </a:extLst>
          </p:cNvPr>
          <p:cNvPicPr>
            <a:picLocks noChangeAspect="1"/>
          </p:cNvPicPr>
          <p:nvPr/>
        </p:nvPicPr>
        <p:blipFill>
          <a:blip r:embed="rId4"/>
          <a:stretch>
            <a:fillRect/>
          </a:stretch>
        </p:blipFill>
        <p:spPr>
          <a:xfrm>
            <a:off x="4775217" y="1086133"/>
            <a:ext cx="3808344" cy="2138738"/>
          </a:xfrm>
          <a:prstGeom prst="rect">
            <a:avLst/>
          </a:prstGeom>
        </p:spPr>
      </p:pic>
      <p:pic>
        <p:nvPicPr>
          <p:cNvPr id="8" name="Picture 7">
            <a:extLst>
              <a:ext uri="{FF2B5EF4-FFF2-40B4-BE49-F238E27FC236}">
                <a16:creationId xmlns:a16="http://schemas.microsoft.com/office/drawing/2014/main" id="{7C355FB7-F312-4001-AA1B-4B4A46408B51}"/>
              </a:ext>
            </a:extLst>
          </p:cNvPr>
          <p:cNvPicPr>
            <a:picLocks noChangeAspect="1"/>
          </p:cNvPicPr>
          <p:nvPr/>
        </p:nvPicPr>
        <p:blipFill>
          <a:blip r:embed="rId5"/>
          <a:stretch>
            <a:fillRect/>
          </a:stretch>
        </p:blipFill>
        <p:spPr>
          <a:xfrm>
            <a:off x="430741" y="3942734"/>
            <a:ext cx="3715456" cy="1905539"/>
          </a:xfrm>
          <a:prstGeom prst="rect">
            <a:avLst/>
          </a:prstGeom>
        </p:spPr>
      </p:pic>
      <p:pic>
        <p:nvPicPr>
          <p:cNvPr id="12" name="Picture 11">
            <a:extLst>
              <a:ext uri="{FF2B5EF4-FFF2-40B4-BE49-F238E27FC236}">
                <a16:creationId xmlns:a16="http://schemas.microsoft.com/office/drawing/2014/main" id="{7F70C8DB-DD53-4C41-8709-E10961AD2144}"/>
              </a:ext>
            </a:extLst>
          </p:cNvPr>
          <p:cNvPicPr>
            <a:picLocks noChangeAspect="1"/>
          </p:cNvPicPr>
          <p:nvPr/>
        </p:nvPicPr>
        <p:blipFill>
          <a:blip r:embed="rId6"/>
          <a:stretch>
            <a:fillRect/>
          </a:stretch>
        </p:blipFill>
        <p:spPr>
          <a:xfrm>
            <a:off x="4775217" y="3918208"/>
            <a:ext cx="3938042" cy="1987520"/>
          </a:xfrm>
          <a:prstGeom prst="rect">
            <a:avLst/>
          </a:prstGeom>
        </p:spPr>
      </p:pic>
      <p:sp>
        <p:nvSpPr>
          <p:cNvPr id="2" name="Rectangle 1">
            <a:extLst>
              <a:ext uri="{FF2B5EF4-FFF2-40B4-BE49-F238E27FC236}">
                <a16:creationId xmlns:a16="http://schemas.microsoft.com/office/drawing/2014/main" id="{634A2E56-5D22-4051-8541-B41029027A3C}"/>
              </a:ext>
            </a:extLst>
          </p:cNvPr>
          <p:cNvSpPr/>
          <p:nvPr/>
        </p:nvSpPr>
        <p:spPr>
          <a:xfrm>
            <a:off x="2524003" y="6271292"/>
            <a:ext cx="4095993" cy="369332"/>
          </a:xfrm>
          <a:prstGeom prst="rect">
            <a:avLst/>
          </a:prstGeom>
        </p:spPr>
        <p:txBody>
          <a:bodyPr wrap="none">
            <a:spAutoFit/>
          </a:bodyPr>
          <a:lstStyle/>
          <a:p>
            <a:pPr algn="ctr"/>
            <a:r>
              <a:rPr lang="en-US" dirty="0">
                <a:latin typeface="Arial" panose="020B0604020202020204" pitchFamily="34" charset="0"/>
                <a:cs typeface="Arial" panose="020B0604020202020204" pitchFamily="34" charset="0"/>
              </a:rPr>
              <a:t>Building 19-07-022B-0021-0000_7170</a:t>
            </a:r>
          </a:p>
        </p:txBody>
      </p:sp>
    </p:spTree>
    <p:extLst>
      <p:ext uri="{BB962C8B-B14F-4D97-AF65-F5344CB8AC3E}">
        <p14:creationId xmlns:p14="http://schemas.microsoft.com/office/powerpoint/2010/main" val="78096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C64EB2-FBE7-44C0-9B40-C7A02803211F}"/>
              </a:ext>
            </a:extLst>
          </p:cNvPr>
          <p:cNvPicPr>
            <a:picLocks noChangeAspect="1"/>
          </p:cNvPicPr>
          <p:nvPr/>
        </p:nvPicPr>
        <p:blipFill rotWithShape="1">
          <a:blip r:embed="rId3"/>
          <a:srcRect b="48115"/>
          <a:stretch/>
        </p:blipFill>
        <p:spPr>
          <a:xfrm>
            <a:off x="158348" y="1050656"/>
            <a:ext cx="4324201" cy="2150424"/>
          </a:xfrm>
          <a:prstGeom prst="rect">
            <a:avLst/>
          </a:prstGeom>
        </p:spPr>
      </p:pic>
      <p:sp>
        <p:nvSpPr>
          <p:cNvPr id="14" name="TextBox 13">
            <a:extLst>
              <a:ext uri="{FF2B5EF4-FFF2-40B4-BE49-F238E27FC236}">
                <a16:creationId xmlns:a16="http://schemas.microsoft.com/office/drawing/2014/main" id="{D8349A4A-1907-4537-AECD-B8F669FEEE1C}"/>
              </a:ext>
            </a:extLst>
          </p:cNvPr>
          <p:cNvSpPr txBox="1"/>
          <p:nvPr/>
        </p:nvSpPr>
        <p:spPr>
          <a:xfrm>
            <a:off x="2320448" y="1166428"/>
            <a:ext cx="2003074" cy="369332"/>
          </a:xfrm>
          <a:prstGeom prst="rect">
            <a:avLst/>
          </a:prstGeom>
          <a:solidFill>
            <a:schemeClr val="tx1"/>
          </a:solidFill>
        </p:spPr>
        <p:txBody>
          <a:bodyPr wrap="square" rtlCol="0">
            <a:spAutoFit/>
          </a:bodyPr>
          <a:lstStyle/>
          <a:p>
            <a:r>
              <a:rPr lang="en-US" b="1" dirty="0">
                <a:solidFill>
                  <a:srgbClr val="FFFF00"/>
                </a:solidFill>
              </a:rPr>
              <a:t>Google Street View</a:t>
            </a:r>
          </a:p>
        </p:txBody>
      </p:sp>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High-Risk Advisory A Zone</a:t>
            </a:r>
          </a:p>
        </p:txBody>
      </p:sp>
      <p:pic>
        <p:nvPicPr>
          <p:cNvPr id="2" name="Picture 1">
            <a:extLst>
              <a:ext uri="{FF2B5EF4-FFF2-40B4-BE49-F238E27FC236}">
                <a16:creationId xmlns:a16="http://schemas.microsoft.com/office/drawing/2014/main" id="{09C9BF31-F9AD-4D63-BAE3-F14304692E07}"/>
              </a:ext>
            </a:extLst>
          </p:cNvPr>
          <p:cNvPicPr>
            <a:picLocks noChangeAspect="1"/>
          </p:cNvPicPr>
          <p:nvPr/>
        </p:nvPicPr>
        <p:blipFill>
          <a:blip r:embed="rId4"/>
          <a:stretch>
            <a:fillRect/>
          </a:stretch>
        </p:blipFill>
        <p:spPr>
          <a:xfrm>
            <a:off x="4595250" y="1428338"/>
            <a:ext cx="4390402" cy="3429000"/>
          </a:xfrm>
          <a:prstGeom prst="rect">
            <a:avLst/>
          </a:prstGeom>
          <a:ln>
            <a:solidFill>
              <a:schemeClr val="tx1"/>
            </a:solidFill>
          </a:ln>
        </p:spPr>
      </p:pic>
      <p:pic>
        <p:nvPicPr>
          <p:cNvPr id="5" name="Picture 4">
            <a:extLst>
              <a:ext uri="{FF2B5EF4-FFF2-40B4-BE49-F238E27FC236}">
                <a16:creationId xmlns:a16="http://schemas.microsoft.com/office/drawing/2014/main" id="{0A5D7F29-2487-4EC5-96ED-645704448EA3}"/>
              </a:ext>
            </a:extLst>
          </p:cNvPr>
          <p:cNvPicPr>
            <a:picLocks noChangeAspect="1"/>
          </p:cNvPicPr>
          <p:nvPr/>
        </p:nvPicPr>
        <p:blipFill>
          <a:blip r:embed="rId5"/>
          <a:stretch>
            <a:fillRect/>
          </a:stretch>
        </p:blipFill>
        <p:spPr>
          <a:xfrm>
            <a:off x="208205" y="3356535"/>
            <a:ext cx="4224486" cy="3121854"/>
          </a:xfrm>
          <a:prstGeom prst="rect">
            <a:avLst/>
          </a:prstGeom>
          <a:ln>
            <a:solidFill>
              <a:schemeClr val="tx1"/>
            </a:solidFill>
          </a:ln>
        </p:spPr>
      </p:pic>
      <p:pic>
        <p:nvPicPr>
          <p:cNvPr id="9" name="Picture 8">
            <a:extLst>
              <a:ext uri="{FF2B5EF4-FFF2-40B4-BE49-F238E27FC236}">
                <a16:creationId xmlns:a16="http://schemas.microsoft.com/office/drawing/2014/main" id="{429B6C18-A7CF-4E87-A17E-AC7FE5903942}"/>
              </a:ext>
            </a:extLst>
          </p:cNvPr>
          <p:cNvPicPr>
            <a:picLocks noChangeAspect="1"/>
          </p:cNvPicPr>
          <p:nvPr/>
        </p:nvPicPr>
        <p:blipFill>
          <a:blip r:embed="rId6"/>
          <a:stretch>
            <a:fillRect/>
          </a:stretch>
        </p:blipFill>
        <p:spPr>
          <a:xfrm>
            <a:off x="4687755" y="5076483"/>
            <a:ext cx="4205391" cy="1438953"/>
          </a:xfrm>
          <a:prstGeom prst="rect">
            <a:avLst/>
          </a:prstGeom>
        </p:spPr>
      </p:pic>
      <p:sp>
        <p:nvSpPr>
          <p:cNvPr id="12" name="TextBox 11">
            <a:extLst>
              <a:ext uri="{FF2B5EF4-FFF2-40B4-BE49-F238E27FC236}">
                <a16:creationId xmlns:a16="http://schemas.microsoft.com/office/drawing/2014/main" id="{DE563DF1-F9A9-4BD7-9CB7-96830F564FDA}"/>
              </a:ext>
            </a:extLst>
          </p:cNvPr>
          <p:cNvSpPr txBox="1"/>
          <p:nvPr/>
        </p:nvSpPr>
        <p:spPr>
          <a:xfrm>
            <a:off x="4595250" y="1020839"/>
            <a:ext cx="4390402" cy="369332"/>
          </a:xfrm>
          <a:prstGeom prst="rect">
            <a:avLst/>
          </a:prstGeom>
          <a:solidFill>
            <a:schemeClr val="tx2"/>
          </a:solidFill>
        </p:spPr>
        <p:txBody>
          <a:bodyPr wrap="square" rtlCol="0">
            <a:spAutoFit/>
          </a:bodyPr>
          <a:lstStyle/>
          <a:p>
            <a:pPr algn="ctr"/>
            <a:r>
              <a:rPr lang="en-US" dirty="0">
                <a:solidFill>
                  <a:srgbClr val="FFFF00"/>
                </a:solidFill>
                <a:cs typeface="Arial" panose="020B0604020202020204" pitchFamily="34" charset="0"/>
              </a:rPr>
              <a:t>Parcel ID:  </a:t>
            </a:r>
            <a:r>
              <a:rPr lang="en-US" dirty="0">
                <a:solidFill>
                  <a:srgbClr val="FFFF00"/>
                </a:solidFill>
              </a:rPr>
              <a:t>33-01-0010-0033-0000</a:t>
            </a:r>
            <a:endParaRPr lang="en-US" dirty="0">
              <a:solidFill>
                <a:srgbClr val="FFFF00"/>
              </a:solidFill>
              <a:cs typeface="Arial" panose="020B0604020202020204" pitchFamily="34" charset="0"/>
            </a:endParaRPr>
          </a:p>
        </p:txBody>
      </p:sp>
      <p:sp>
        <p:nvSpPr>
          <p:cNvPr id="13" name="Rectangle 12">
            <a:extLst>
              <a:ext uri="{FF2B5EF4-FFF2-40B4-BE49-F238E27FC236}">
                <a16:creationId xmlns:a16="http://schemas.microsoft.com/office/drawing/2014/main" id="{050F4E11-46BF-4C42-A1E5-FA3FA89452EC}"/>
              </a:ext>
            </a:extLst>
          </p:cNvPr>
          <p:cNvSpPr/>
          <p:nvPr/>
        </p:nvSpPr>
        <p:spPr>
          <a:xfrm>
            <a:off x="115754" y="6515436"/>
            <a:ext cx="4595557" cy="461665"/>
          </a:xfrm>
          <a:prstGeom prst="rect">
            <a:avLst/>
          </a:prstGeom>
        </p:spPr>
        <p:txBody>
          <a:bodyPr wrap="square">
            <a:spAutoFit/>
          </a:bodyPr>
          <a:lstStyle/>
          <a:p>
            <a:r>
              <a:rPr lang="en-US" sz="1200" dirty="0">
                <a:hlinkClick r:id="rId7"/>
              </a:rPr>
              <a:t>http://www.mapwv.gov/Assessment/?PID=33010010003300000000</a:t>
            </a:r>
            <a:endParaRPr lang="en-US" sz="1200" dirty="0"/>
          </a:p>
          <a:p>
            <a:endParaRPr lang="en-US" sz="1200" dirty="0"/>
          </a:p>
        </p:txBody>
      </p:sp>
      <p:sp>
        <p:nvSpPr>
          <p:cNvPr id="15" name="TextBox 14">
            <a:extLst>
              <a:ext uri="{FF2B5EF4-FFF2-40B4-BE49-F238E27FC236}">
                <a16:creationId xmlns:a16="http://schemas.microsoft.com/office/drawing/2014/main" id="{97D5155A-BF36-453E-9708-BD9B4885A04D}"/>
              </a:ext>
            </a:extLst>
          </p:cNvPr>
          <p:cNvSpPr txBox="1"/>
          <p:nvPr/>
        </p:nvSpPr>
        <p:spPr>
          <a:xfrm>
            <a:off x="6011179" y="1468094"/>
            <a:ext cx="2003074" cy="369332"/>
          </a:xfrm>
          <a:prstGeom prst="rect">
            <a:avLst/>
          </a:prstGeom>
          <a:solidFill>
            <a:schemeClr val="tx1"/>
          </a:solidFill>
        </p:spPr>
        <p:txBody>
          <a:bodyPr wrap="square" rtlCol="0">
            <a:spAutoFit/>
          </a:bodyPr>
          <a:lstStyle/>
          <a:p>
            <a:r>
              <a:rPr lang="en-US" b="1" dirty="0">
                <a:solidFill>
                  <a:srgbClr val="FFFF00"/>
                </a:solidFill>
              </a:rPr>
              <a:t>Flood Visualization</a:t>
            </a:r>
          </a:p>
        </p:txBody>
      </p:sp>
      <p:sp>
        <p:nvSpPr>
          <p:cNvPr id="16" name="TextBox 15">
            <a:extLst>
              <a:ext uri="{FF2B5EF4-FFF2-40B4-BE49-F238E27FC236}">
                <a16:creationId xmlns:a16="http://schemas.microsoft.com/office/drawing/2014/main" id="{727AE137-E4F3-4D60-A7A3-EE5D2BA40E6A}"/>
              </a:ext>
            </a:extLst>
          </p:cNvPr>
          <p:cNvSpPr txBox="1"/>
          <p:nvPr/>
        </p:nvSpPr>
        <p:spPr>
          <a:xfrm>
            <a:off x="2320448" y="4125155"/>
            <a:ext cx="2003074" cy="369332"/>
          </a:xfrm>
          <a:prstGeom prst="rect">
            <a:avLst/>
          </a:prstGeom>
          <a:solidFill>
            <a:schemeClr val="tx1"/>
          </a:solidFill>
        </p:spPr>
        <p:txBody>
          <a:bodyPr wrap="square" rtlCol="0">
            <a:spAutoFit/>
          </a:bodyPr>
          <a:lstStyle/>
          <a:p>
            <a:pPr algn="ctr"/>
            <a:r>
              <a:rPr lang="en-US" b="1" dirty="0">
                <a:solidFill>
                  <a:srgbClr val="FFFF00"/>
                </a:solidFill>
              </a:rPr>
              <a:t>Web Parcel Report</a:t>
            </a:r>
          </a:p>
        </p:txBody>
      </p:sp>
      <p:sp>
        <p:nvSpPr>
          <p:cNvPr id="17" name="TextBox 16">
            <a:extLst>
              <a:ext uri="{FF2B5EF4-FFF2-40B4-BE49-F238E27FC236}">
                <a16:creationId xmlns:a16="http://schemas.microsoft.com/office/drawing/2014/main" id="{6A0E3AC3-036B-4A14-828E-9B0DCDCF7796}"/>
              </a:ext>
            </a:extLst>
          </p:cNvPr>
          <p:cNvSpPr txBox="1"/>
          <p:nvPr/>
        </p:nvSpPr>
        <p:spPr>
          <a:xfrm>
            <a:off x="5931666" y="5132389"/>
            <a:ext cx="2003074" cy="369332"/>
          </a:xfrm>
          <a:prstGeom prst="rect">
            <a:avLst/>
          </a:prstGeom>
          <a:solidFill>
            <a:schemeClr val="tx1"/>
          </a:solidFill>
        </p:spPr>
        <p:txBody>
          <a:bodyPr wrap="square" rtlCol="0">
            <a:spAutoFit/>
          </a:bodyPr>
          <a:lstStyle/>
          <a:p>
            <a:pPr algn="ctr"/>
            <a:r>
              <a:rPr lang="en-US" b="1" dirty="0">
                <a:solidFill>
                  <a:srgbClr val="FFFF00"/>
                </a:solidFill>
              </a:rPr>
              <a:t>Flood Zone Map</a:t>
            </a:r>
          </a:p>
        </p:txBody>
      </p:sp>
    </p:spTree>
    <p:extLst>
      <p:ext uri="{BB962C8B-B14F-4D97-AF65-F5344CB8AC3E}">
        <p14:creationId xmlns:p14="http://schemas.microsoft.com/office/powerpoint/2010/main" val="3127083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2" grpId="0" animBg="1"/>
      <p:bldP spid="13" grpId="0"/>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830231" y="3306069"/>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3D Flood Visualizations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1973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RiskMAP View – 3D Visualization</a:t>
            </a:r>
          </a:p>
        </p:txBody>
      </p:sp>
      <p:pic>
        <p:nvPicPr>
          <p:cNvPr id="2" name="Picture 1">
            <a:extLst>
              <a:ext uri="{FF2B5EF4-FFF2-40B4-BE49-F238E27FC236}">
                <a16:creationId xmlns:a16="http://schemas.microsoft.com/office/drawing/2014/main" id="{01307062-9D91-410F-9A28-DBF535302A4A}"/>
              </a:ext>
            </a:extLst>
          </p:cNvPr>
          <p:cNvPicPr>
            <a:picLocks noChangeAspect="1"/>
          </p:cNvPicPr>
          <p:nvPr/>
        </p:nvPicPr>
        <p:blipFill>
          <a:blip r:embed="rId2"/>
          <a:stretch>
            <a:fillRect/>
          </a:stretch>
        </p:blipFill>
        <p:spPr>
          <a:xfrm>
            <a:off x="169606" y="962528"/>
            <a:ext cx="4585212" cy="4102017"/>
          </a:xfrm>
          <a:prstGeom prst="rect">
            <a:avLst/>
          </a:prstGeom>
        </p:spPr>
      </p:pic>
      <p:pic>
        <p:nvPicPr>
          <p:cNvPr id="4" name="Picture 3">
            <a:extLst>
              <a:ext uri="{FF2B5EF4-FFF2-40B4-BE49-F238E27FC236}">
                <a16:creationId xmlns:a16="http://schemas.microsoft.com/office/drawing/2014/main" id="{C7BDA397-BA42-469C-BE78-34FCB2C17CE4}"/>
              </a:ext>
            </a:extLst>
          </p:cNvPr>
          <p:cNvPicPr>
            <a:picLocks noChangeAspect="1"/>
          </p:cNvPicPr>
          <p:nvPr/>
        </p:nvPicPr>
        <p:blipFill rotWithShape="1">
          <a:blip r:embed="rId3"/>
          <a:srcRect l="1" r="480"/>
          <a:stretch/>
        </p:blipFill>
        <p:spPr>
          <a:xfrm>
            <a:off x="216567" y="4848728"/>
            <a:ext cx="4538251" cy="1955829"/>
          </a:xfrm>
          <a:prstGeom prst="rect">
            <a:avLst/>
          </a:prstGeom>
        </p:spPr>
      </p:pic>
      <p:pic>
        <p:nvPicPr>
          <p:cNvPr id="7" name="Picture 6">
            <a:extLst>
              <a:ext uri="{FF2B5EF4-FFF2-40B4-BE49-F238E27FC236}">
                <a16:creationId xmlns:a16="http://schemas.microsoft.com/office/drawing/2014/main" id="{C5E0E2DD-2B0D-4E4C-9DE6-8DA3EAF3B6A0}"/>
              </a:ext>
            </a:extLst>
          </p:cNvPr>
          <p:cNvPicPr>
            <a:picLocks noChangeAspect="1"/>
          </p:cNvPicPr>
          <p:nvPr/>
        </p:nvPicPr>
        <p:blipFill rotWithShape="1">
          <a:blip r:embed="rId4"/>
          <a:srcRect t="1267"/>
          <a:stretch/>
        </p:blipFill>
        <p:spPr>
          <a:xfrm>
            <a:off x="5225280" y="1107223"/>
            <a:ext cx="3444180" cy="2430164"/>
          </a:xfrm>
          <a:prstGeom prst="rect">
            <a:avLst/>
          </a:prstGeom>
          <a:ln>
            <a:solidFill>
              <a:schemeClr val="tx1"/>
            </a:solidFill>
          </a:ln>
        </p:spPr>
      </p:pic>
      <p:pic>
        <p:nvPicPr>
          <p:cNvPr id="8" name="Picture 7">
            <a:extLst>
              <a:ext uri="{FF2B5EF4-FFF2-40B4-BE49-F238E27FC236}">
                <a16:creationId xmlns:a16="http://schemas.microsoft.com/office/drawing/2014/main" id="{4D7BD1E0-7C9F-49DD-84EF-62ED3C4A5389}"/>
              </a:ext>
            </a:extLst>
          </p:cNvPr>
          <p:cNvPicPr>
            <a:picLocks noChangeAspect="1"/>
          </p:cNvPicPr>
          <p:nvPr/>
        </p:nvPicPr>
        <p:blipFill>
          <a:blip r:embed="rId5"/>
          <a:stretch>
            <a:fillRect/>
          </a:stretch>
        </p:blipFill>
        <p:spPr>
          <a:xfrm>
            <a:off x="5225281" y="4461346"/>
            <a:ext cx="3463546" cy="1746949"/>
          </a:xfrm>
          <a:prstGeom prst="rect">
            <a:avLst/>
          </a:prstGeom>
          <a:ln>
            <a:solidFill>
              <a:schemeClr val="tx1"/>
            </a:solidFill>
          </a:ln>
        </p:spPr>
      </p:pic>
      <p:sp>
        <p:nvSpPr>
          <p:cNvPr id="9" name="TextBox 8">
            <a:extLst>
              <a:ext uri="{FF2B5EF4-FFF2-40B4-BE49-F238E27FC236}">
                <a16:creationId xmlns:a16="http://schemas.microsoft.com/office/drawing/2014/main" id="{0F8AB394-8503-4A5C-8E19-2DBB82CF28E4}"/>
              </a:ext>
            </a:extLst>
          </p:cNvPr>
          <p:cNvSpPr txBox="1"/>
          <p:nvPr/>
        </p:nvSpPr>
        <p:spPr>
          <a:xfrm>
            <a:off x="5457217" y="3513323"/>
            <a:ext cx="3212243" cy="369332"/>
          </a:xfrm>
          <a:prstGeom prst="rect">
            <a:avLst/>
          </a:prstGeom>
          <a:noFill/>
        </p:spPr>
        <p:txBody>
          <a:bodyPr wrap="square" rtlCol="0">
            <a:spAutoFit/>
          </a:bodyPr>
          <a:lstStyle/>
          <a:p>
            <a:r>
              <a:rPr lang="en-US" b="1" dirty="0">
                <a:solidFill>
                  <a:schemeClr val="accent1">
                    <a:lumMod val="50000"/>
                  </a:schemeClr>
                </a:solidFill>
              </a:rPr>
              <a:t>Flood Depth – 3D Visualization</a:t>
            </a:r>
          </a:p>
        </p:txBody>
      </p:sp>
      <p:sp>
        <p:nvSpPr>
          <p:cNvPr id="10" name="TextBox 9">
            <a:extLst>
              <a:ext uri="{FF2B5EF4-FFF2-40B4-BE49-F238E27FC236}">
                <a16:creationId xmlns:a16="http://schemas.microsoft.com/office/drawing/2014/main" id="{7FB59C6F-B42D-4702-B19A-F6F4E58BF47A}"/>
              </a:ext>
            </a:extLst>
          </p:cNvPr>
          <p:cNvSpPr txBox="1"/>
          <p:nvPr/>
        </p:nvSpPr>
        <p:spPr>
          <a:xfrm>
            <a:off x="6150849" y="6209526"/>
            <a:ext cx="2518611" cy="369332"/>
          </a:xfrm>
          <a:prstGeom prst="rect">
            <a:avLst/>
          </a:prstGeom>
          <a:noFill/>
        </p:spPr>
        <p:txBody>
          <a:bodyPr wrap="square" rtlCol="0">
            <a:spAutoFit/>
          </a:bodyPr>
          <a:lstStyle/>
          <a:p>
            <a:r>
              <a:rPr lang="en-US" b="1" dirty="0">
                <a:solidFill>
                  <a:schemeClr val="accent1">
                    <a:lumMod val="50000"/>
                  </a:schemeClr>
                </a:solidFill>
              </a:rPr>
              <a:t>Street View Image</a:t>
            </a:r>
          </a:p>
        </p:txBody>
      </p:sp>
      <p:sp>
        <p:nvSpPr>
          <p:cNvPr id="11" name="TextBox 10">
            <a:extLst>
              <a:ext uri="{FF2B5EF4-FFF2-40B4-BE49-F238E27FC236}">
                <a16:creationId xmlns:a16="http://schemas.microsoft.com/office/drawing/2014/main" id="{EB86194F-8C49-48B4-B1A0-7E736DC0FA7F}"/>
              </a:ext>
            </a:extLst>
          </p:cNvPr>
          <p:cNvSpPr txBox="1"/>
          <p:nvPr/>
        </p:nvSpPr>
        <p:spPr>
          <a:xfrm>
            <a:off x="2814042" y="5347767"/>
            <a:ext cx="1450672" cy="646331"/>
          </a:xfrm>
          <a:prstGeom prst="rect">
            <a:avLst/>
          </a:prstGeom>
          <a:noFill/>
        </p:spPr>
        <p:txBody>
          <a:bodyPr wrap="square" rtlCol="0">
            <a:spAutoFit/>
          </a:bodyPr>
          <a:lstStyle/>
          <a:p>
            <a:pPr algn="ctr"/>
            <a:r>
              <a:rPr lang="en-US" b="1" dirty="0">
                <a:solidFill>
                  <a:schemeClr val="accent1">
                    <a:lumMod val="50000"/>
                  </a:schemeClr>
                </a:solidFill>
              </a:rPr>
              <a:t>HAZUS Loss Estimate</a:t>
            </a:r>
          </a:p>
        </p:txBody>
      </p:sp>
      <p:sp>
        <p:nvSpPr>
          <p:cNvPr id="12" name="TextBox 11">
            <a:extLst>
              <a:ext uri="{FF2B5EF4-FFF2-40B4-BE49-F238E27FC236}">
                <a16:creationId xmlns:a16="http://schemas.microsoft.com/office/drawing/2014/main" id="{110060D1-F716-46B8-B46F-8AB5D60A50EF}"/>
              </a:ext>
            </a:extLst>
          </p:cNvPr>
          <p:cNvSpPr txBox="1"/>
          <p:nvPr/>
        </p:nvSpPr>
        <p:spPr>
          <a:xfrm>
            <a:off x="2814042" y="2782669"/>
            <a:ext cx="1450672" cy="646331"/>
          </a:xfrm>
          <a:prstGeom prst="rect">
            <a:avLst/>
          </a:prstGeom>
          <a:noFill/>
        </p:spPr>
        <p:txBody>
          <a:bodyPr wrap="square" rtlCol="0">
            <a:spAutoFit/>
          </a:bodyPr>
          <a:lstStyle/>
          <a:p>
            <a:pPr algn="ctr"/>
            <a:r>
              <a:rPr lang="en-US" b="1" dirty="0">
                <a:solidFill>
                  <a:schemeClr val="accent1">
                    <a:lumMod val="50000"/>
                  </a:schemeClr>
                </a:solidFill>
              </a:rPr>
              <a:t>Building</a:t>
            </a:r>
            <a:br>
              <a:rPr lang="en-US" b="1" dirty="0">
                <a:solidFill>
                  <a:schemeClr val="accent1">
                    <a:lumMod val="50000"/>
                  </a:schemeClr>
                </a:solidFill>
              </a:rPr>
            </a:br>
            <a:r>
              <a:rPr lang="en-US" b="1" dirty="0">
                <a:solidFill>
                  <a:schemeClr val="accent1">
                    <a:lumMod val="50000"/>
                  </a:schemeClr>
                </a:solidFill>
              </a:rPr>
              <a:t>Exposure</a:t>
            </a:r>
          </a:p>
        </p:txBody>
      </p:sp>
    </p:spTree>
    <p:extLst>
      <p:ext uri="{BB962C8B-B14F-4D97-AF65-F5344CB8AC3E}">
        <p14:creationId xmlns:p14="http://schemas.microsoft.com/office/powerpoint/2010/main" val="2416106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07D463-7374-4E1D-8F04-070699B7A55C}"/>
              </a:ext>
            </a:extLst>
          </p:cNvPr>
          <p:cNvPicPr>
            <a:picLocks noChangeAspect="1"/>
          </p:cNvPicPr>
          <p:nvPr/>
        </p:nvPicPr>
        <p:blipFill rotWithShape="1">
          <a:blip r:embed="rId2"/>
          <a:srcRect b="3368"/>
          <a:stretch/>
        </p:blipFill>
        <p:spPr>
          <a:xfrm>
            <a:off x="481825" y="656295"/>
            <a:ext cx="7805265" cy="6023905"/>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7170:19-07-022B-0021-0000</a:t>
            </a:r>
          </a:p>
        </p:txBody>
      </p:sp>
      <p:sp>
        <p:nvSpPr>
          <p:cNvPr id="8" name="TextBox 7">
            <a:extLst>
              <a:ext uri="{FF2B5EF4-FFF2-40B4-BE49-F238E27FC236}">
                <a16:creationId xmlns:a16="http://schemas.microsoft.com/office/drawing/2014/main" id="{897A2E60-F604-4F72-AF9B-3E2478B329D9}"/>
              </a:ext>
            </a:extLst>
          </p:cNvPr>
          <p:cNvSpPr txBox="1"/>
          <p:nvPr/>
        </p:nvSpPr>
        <p:spPr>
          <a:xfrm>
            <a:off x="1770309" y="4125833"/>
            <a:ext cx="1388532" cy="646331"/>
          </a:xfrm>
          <a:prstGeom prst="rect">
            <a:avLst/>
          </a:prstGeom>
          <a:solidFill>
            <a:schemeClr val="accent1">
              <a:lumMod val="50000"/>
            </a:schemeClr>
          </a:solidFill>
        </p:spPr>
        <p:txBody>
          <a:bodyPr wrap="square" rtlCol="0">
            <a:spAutoFit/>
          </a:bodyPr>
          <a:lstStyle/>
          <a:p>
            <a:pPr algn="ctr"/>
            <a:r>
              <a:rPr lang="en-US" dirty="0">
                <a:solidFill>
                  <a:schemeClr val="bg1"/>
                </a:solidFill>
              </a:rPr>
              <a:t>3D Flood Visualization</a:t>
            </a:r>
          </a:p>
        </p:txBody>
      </p:sp>
    </p:spTree>
    <p:extLst>
      <p:ext uri="{BB962C8B-B14F-4D97-AF65-F5344CB8AC3E}">
        <p14:creationId xmlns:p14="http://schemas.microsoft.com/office/powerpoint/2010/main" val="1365217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3D Flood Visualizations</a:t>
            </a:r>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179" y="3252787"/>
            <a:ext cx="2514600" cy="22828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ontent Placeholder 2"/>
          <p:cNvSpPr>
            <a:spLocks noGrp="1"/>
          </p:cNvSpPr>
          <p:nvPr>
            <p:ph idx="1"/>
          </p:nvPr>
        </p:nvSpPr>
        <p:spPr>
          <a:xfrm>
            <a:off x="457200" y="5674830"/>
            <a:ext cx="3480620" cy="1071733"/>
          </a:xfrm>
          <a:solidFill>
            <a:schemeClr val="tx2">
              <a:lumMod val="5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a:noAutofit/>
          </a:bodyPr>
          <a:lstStyle/>
          <a:p>
            <a:pPr marL="0" indent="0">
              <a:buNone/>
            </a:pPr>
            <a:r>
              <a:rPr lang="en-US" sz="1200" dirty="0">
                <a:solidFill>
                  <a:schemeClr val="bg1"/>
                </a:solidFill>
              </a:rPr>
              <a:t>3D flood visualizations are available statewide for locations where </a:t>
            </a:r>
            <a:r>
              <a:rPr lang="en-US" sz="1200" b="1" dirty="0">
                <a:solidFill>
                  <a:schemeClr val="bg1"/>
                </a:solidFill>
              </a:rPr>
              <a:t>flood depth grids </a:t>
            </a:r>
            <a:r>
              <a:rPr lang="en-US" sz="1200" dirty="0">
                <a:solidFill>
                  <a:schemeClr val="bg1"/>
                </a:solidFill>
              </a:rPr>
              <a:t>exist.  The parcel assessment data fields (land use, stories) are necessary to identify the correct property type: residential one- or two-story homes, mobile home, commercial/industrial, etc. </a:t>
            </a:r>
            <a:br>
              <a:rPr lang="en-US" sz="1200" dirty="0">
                <a:latin typeface="Arial" panose="020B0604020202020204" pitchFamily="34" charset="0"/>
                <a:cs typeface="Arial" panose="020B0604020202020204" pitchFamily="34" charset="0"/>
              </a:rPr>
            </a:br>
            <a:endParaRPr lang="en-US" sz="12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261704" y="1654447"/>
            <a:ext cx="3107572" cy="22383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stretch>
            <a:fillRect/>
          </a:stretch>
        </p:blipFill>
        <p:spPr>
          <a:xfrm>
            <a:off x="4841773" y="1781175"/>
            <a:ext cx="3571875" cy="2943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a:off x="6019800" y="1856924"/>
            <a:ext cx="1465773" cy="369332"/>
          </a:xfrm>
          <a:prstGeom prst="rect">
            <a:avLst/>
          </a:prstGeom>
          <a:solidFill>
            <a:schemeClr val="bg1"/>
          </a:solidFill>
        </p:spPr>
        <p:txBody>
          <a:bodyPr wrap="square" rtlCol="0">
            <a:spAutoFit/>
          </a:bodyPr>
          <a:lstStyle/>
          <a:p>
            <a:r>
              <a:rPr lang="en-US" dirty="0">
                <a:hlinkClick r:id="rId6"/>
              </a:rPr>
              <a:t>Mobile Home</a:t>
            </a:r>
            <a:endParaRPr lang="en-US" dirty="0"/>
          </a:p>
        </p:txBody>
      </p:sp>
      <p:pic>
        <p:nvPicPr>
          <p:cNvPr id="13" name="Picture 12"/>
          <p:cNvPicPr>
            <a:picLocks noChangeAspect="1"/>
          </p:cNvPicPr>
          <p:nvPr/>
        </p:nvPicPr>
        <p:blipFill>
          <a:blip r:embed="rId7"/>
          <a:stretch>
            <a:fillRect/>
          </a:stretch>
        </p:blipFill>
        <p:spPr>
          <a:xfrm>
            <a:off x="2474928" y="2790847"/>
            <a:ext cx="2695575" cy="2203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4572000" y="3932875"/>
            <a:ext cx="4345860" cy="2800767"/>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lvl="3"/>
            <a:r>
              <a:rPr lang="en-US" sz="1400" dirty="0"/>
              <a:t>"The 3D visualization is really cool.  Our citizen comes to the counter and says 'there is no way there can be a flood like that.'  Then we show them how much water you will get in your house and how much it will cost to repair it. The 3d visual is really good!  And then we like the way you can click on a parcel ID and it brings up all the information as far as property owner, tax map and parcel number, deed book, page number - everything is right there.  And the building information is really good too because it tells what the structure is made of, whether it has a basement - all the information that we would have to go to another system to pull is right there.“  </a:t>
            </a:r>
            <a:r>
              <a:rPr lang="en-US" sz="800" dirty="0"/>
              <a:t>Source: 3D Flood Visualization Comment from Debbie Robinson, Kanawha County Planning and Development Office</a:t>
            </a:r>
            <a:endParaRPr lang="en-US" sz="800" dirty="0">
              <a:latin typeface="Arial" panose="020B0604020202020204" pitchFamily="34" charset="0"/>
              <a:cs typeface="Arial" panose="020B0604020202020204" pitchFamily="34" charset="0"/>
            </a:endParaRPr>
          </a:p>
        </p:txBody>
      </p:sp>
      <p:sp>
        <p:nvSpPr>
          <p:cNvPr id="16" name="TextBox 15"/>
          <p:cNvSpPr txBox="1"/>
          <p:nvPr/>
        </p:nvSpPr>
        <p:spPr>
          <a:xfrm>
            <a:off x="288743" y="980864"/>
            <a:ext cx="8303189" cy="646331"/>
          </a:xfrm>
          <a:prstGeom prst="rect">
            <a:avLst/>
          </a:prstGeom>
          <a:noFill/>
        </p:spPr>
        <p:txBody>
          <a:bodyPr wrap="square" rtlCol="0">
            <a:spAutoFit/>
          </a:bodyPr>
          <a:lstStyle/>
          <a:p>
            <a:pPr algn="ctr"/>
            <a:r>
              <a:rPr lang="en-US" i="1" dirty="0"/>
              <a:t>Visualizations are easier for non-technical users to understand flood risks to their property in feet of water rather than comprehending the adjacent base flood elevation</a:t>
            </a:r>
          </a:p>
        </p:txBody>
      </p:sp>
      <p:sp>
        <p:nvSpPr>
          <p:cNvPr id="17" name="TextBox 16"/>
          <p:cNvSpPr txBox="1"/>
          <p:nvPr/>
        </p:nvSpPr>
        <p:spPr>
          <a:xfrm>
            <a:off x="3222255" y="2862851"/>
            <a:ext cx="1315333" cy="369332"/>
          </a:xfrm>
          <a:prstGeom prst="rect">
            <a:avLst/>
          </a:prstGeom>
          <a:solidFill>
            <a:schemeClr val="bg1"/>
          </a:solidFill>
        </p:spPr>
        <p:txBody>
          <a:bodyPr wrap="square" rtlCol="0">
            <a:spAutoFit/>
          </a:bodyPr>
          <a:lstStyle/>
          <a:p>
            <a:r>
              <a:rPr lang="en-US" dirty="0">
                <a:hlinkClick r:id="rId8"/>
              </a:rPr>
              <a:t>Commercial</a:t>
            </a:r>
            <a:endParaRPr lang="en-US" dirty="0"/>
          </a:p>
        </p:txBody>
      </p:sp>
      <p:sp>
        <p:nvSpPr>
          <p:cNvPr id="18" name="TextBox 17"/>
          <p:cNvSpPr txBox="1"/>
          <p:nvPr/>
        </p:nvSpPr>
        <p:spPr>
          <a:xfrm>
            <a:off x="787253" y="4984975"/>
            <a:ext cx="1465773" cy="369332"/>
          </a:xfrm>
          <a:prstGeom prst="rect">
            <a:avLst/>
          </a:prstGeom>
          <a:solidFill>
            <a:schemeClr val="bg1"/>
          </a:solidFill>
        </p:spPr>
        <p:txBody>
          <a:bodyPr wrap="square" rtlCol="0">
            <a:spAutoFit/>
          </a:bodyPr>
          <a:lstStyle/>
          <a:p>
            <a:r>
              <a:rPr lang="en-US" dirty="0">
                <a:hlinkClick r:id="rId9"/>
              </a:rPr>
              <a:t>2-Story Home</a:t>
            </a:r>
            <a:endParaRPr lang="en-US" dirty="0"/>
          </a:p>
        </p:txBody>
      </p:sp>
      <p:sp>
        <p:nvSpPr>
          <p:cNvPr id="19" name="TextBox 18"/>
          <p:cNvSpPr txBox="1"/>
          <p:nvPr/>
        </p:nvSpPr>
        <p:spPr>
          <a:xfrm>
            <a:off x="1219395" y="1775157"/>
            <a:ext cx="1465773" cy="369332"/>
          </a:xfrm>
          <a:prstGeom prst="rect">
            <a:avLst/>
          </a:prstGeom>
          <a:solidFill>
            <a:schemeClr val="bg1"/>
          </a:solidFill>
        </p:spPr>
        <p:txBody>
          <a:bodyPr wrap="square" rtlCol="0">
            <a:spAutoFit/>
          </a:bodyPr>
          <a:lstStyle/>
          <a:p>
            <a:r>
              <a:rPr lang="en-US" dirty="0">
                <a:hlinkClick r:id="rId10"/>
              </a:rPr>
              <a:t>1-Story Home</a:t>
            </a:r>
            <a:endParaRPr lang="en-US" dirty="0"/>
          </a:p>
        </p:txBody>
      </p:sp>
    </p:spTree>
    <p:extLst>
      <p:ext uri="{BB962C8B-B14F-4D97-AF65-F5344CB8AC3E}">
        <p14:creationId xmlns:p14="http://schemas.microsoft.com/office/powerpoint/2010/main" val="317852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698035" y="1460033"/>
            <a:ext cx="7747929" cy="1138773"/>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Flood Tool Views</a:t>
            </a:r>
          </a:p>
          <a:p>
            <a:pPr algn="ctr"/>
            <a:r>
              <a:rPr lang="en-US" sz="2800" dirty="0">
                <a:solidFill>
                  <a:schemeClr val="accent1">
                    <a:lumMod val="50000"/>
                  </a:schemeClr>
                </a:solidFill>
                <a:latin typeface="Arial" panose="020B0604020202020204" pitchFamily="34" charset="0"/>
                <a:cs typeface="Arial" panose="020B0604020202020204" pitchFamily="34" charset="0"/>
              </a:rPr>
              <a:t>(www.mapwv.gov/flood)</a:t>
            </a:r>
            <a:endParaRPr lang="en-US" sz="20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8399DDE-B34E-47E5-B4E4-C698CA4820CE}"/>
              </a:ext>
            </a:extLst>
          </p:cNvPr>
          <p:cNvSpPr txBox="1"/>
          <p:nvPr/>
        </p:nvSpPr>
        <p:spPr>
          <a:xfrm>
            <a:off x="698036" y="3329105"/>
            <a:ext cx="7747928" cy="2554545"/>
          </a:xfrm>
          <a:prstGeom prst="rect">
            <a:avLst/>
          </a:prstGeom>
          <a:solidFill>
            <a:schemeClr val="tx2">
              <a:lumMod val="20000"/>
              <a:lumOff val="80000"/>
            </a:schemeClr>
          </a:solidFill>
        </p:spPr>
        <p:txBody>
          <a:bodyPr wrap="square" rtlCol="0">
            <a:spAutoFit/>
          </a:bodyPr>
          <a:lstStyle/>
          <a:p>
            <a:pPr marL="571500" indent="-571500">
              <a:buFont typeface="Arial" panose="020B0604020202020204" pitchFamily="34" charset="0"/>
              <a:buChar char="•"/>
            </a:pPr>
            <a:r>
              <a:rPr lang="en-US" sz="2800" b="1" dirty="0">
                <a:solidFill>
                  <a:schemeClr val="accent1">
                    <a:lumMod val="50000"/>
                  </a:schemeClr>
                </a:solidFill>
                <a:latin typeface="Arial" panose="020B0604020202020204" pitchFamily="34" charset="0"/>
                <a:cs typeface="Arial" panose="020B0604020202020204" pitchFamily="34" charset="0"/>
              </a:rPr>
              <a:t>Public View </a:t>
            </a:r>
            <a:r>
              <a:rPr lang="en-US" sz="2800" dirty="0">
                <a:solidFill>
                  <a:schemeClr val="accent1">
                    <a:lumMod val="50000"/>
                  </a:schemeClr>
                </a:solidFill>
                <a:latin typeface="Arial" panose="020B0604020202020204" pitchFamily="34" charset="0"/>
                <a:cs typeface="Arial" panose="020B0604020202020204" pitchFamily="34" charset="0"/>
              </a:rPr>
              <a:t>for general public</a:t>
            </a:r>
            <a:br>
              <a:rPr lang="en-US" sz="2800" b="1" dirty="0">
                <a:solidFill>
                  <a:schemeClr val="accent1">
                    <a:lumMod val="50000"/>
                  </a:schemeClr>
                </a:solidFill>
                <a:latin typeface="Arial" panose="020B0604020202020204" pitchFamily="34" charset="0"/>
                <a:cs typeface="Arial" panose="020B0604020202020204" pitchFamily="34" charset="0"/>
              </a:rPr>
            </a:br>
            <a:endParaRPr lang="en-US" sz="2800" b="1" dirty="0">
              <a:solidFill>
                <a:schemeClr val="accent1">
                  <a:lumMod val="50000"/>
                </a:schemeClr>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2800" b="1" dirty="0">
                <a:solidFill>
                  <a:schemeClr val="accent1">
                    <a:lumMod val="50000"/>
                  </a:schemeClr>
                </a:solidFill>
                <a:latin typeface="Arial" panose="020B0604020202020204" pitchFamily="34" charset="0"/>
                <a:cs typeface="Arial" panose="020B0604020202020204" pitchFamily="34" charset="0"/>
              </a:rPr>
              <a:t>Expert View </a:t>
            </a:r>
            <a:r>
              <a:rPr lang="en-US" sz="2800" dirty="0">
                <a:solidFill>
                  <a:schemeClr val="accent1">
                    <a:lumMod val="50000"/>
                  </a:schemeClr>
                </a:solidFill>
                <a:latin typeface="Arial" panose="020B0604020202020204" pitchFamily="34" charset="0"/>
                <a:cs typeface="Arial" panose="020B0604020202020204" pitchFamily="34" charset="0"/>
              </a:rPr>
              <a:t>for floodplain managers</a:t>
            </a:r>
          </a:p>
          <a:p>
            <a:pPr marL="571500" indent="-571500">
              <a:buFont typeface="Arial" panose="020B0604020202020204" pitchFamily="34" charset="0"/>
              <a:buChar char="•"/>
            </a:pPr>
            <a:endParaRPr lang="en-US" sz="2800" b="1" dirty="0">
              <a:solidFill>
                <a:schemeClr val="accent1">
                  <a:lumMod val="50000"/>
                </a:schemeClr>
              </a:solidFill>
              <a:latin typeface="Arial" panose="020B0604020202020204" pitchFamily="34" charset="0"/>
              <a:cs typeface="Arial" panose="020B0604020202020204" pitchFamily="34" charset="0"/>
            </a:endParaRPr>
          </a:p>
          <a:p>
            <a:pPr marL="571500" indent="-571500">
              <a:buFont typeface="Arial" panose="020B0604020202020204" pitchFamily="34" charset="0"/>
              <a:buChar char="•"/>
            </a:pPr>
            <a:r>
              <a:rPr lang="en-US" sz="2800" b="1" dirty="0">
                <a:solidFill>
                  <a:schemeClr val="accent1">
                    <a:lumMod val="50000"/>
                  </a:schemeClr>
                </a:solidFill>
                <a:latin typeface="Arial" panose="020B0604020202020204" pitchFamily="34" charset="0"/>
                <a:cs typeface="Arial" panose="020B0604020202020204" pitchFamily="34" charset="0"/>
              </a:rPr>
              <a:t>RiskMAP View </a:t>
            </a:r>
            <a:r>
              <a:rPr lang="en-US" sz="2800" dirty="0">
                <a:solidFill>
                  <a:schemeClr val="accent1">
                    <a:lumMod val="50000"/>
                  </a:schemeClr>
                </a:solidFill>
                <a:latin typeface="Arial" panose="020B0604020202020204" pitchFamily="34" charset="0"/>
                <a:cs typeface="Arial" panose="020B0604020202020204" pitchFamily="34" charset="0"/>
              </a:rPr>
              <a:t>for flood risk planners</a:t>
            </a:r>
            <a:br>
              <a:rPr lang="en-US" sz="4000" b="1" dirty="0">
                <a:solidFill>
                  <a:schemeClr val="accent1">
                    <a:lumMod val="50000"/>
                  </a:schemeClr>
                </a:solidFill>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1979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3D Flood Visualizations</a:t>
            </a:r>
          </a:p>
        </p:txBody>
      </p:sp>
      <p:sp>
        <p:nvSpPr>
          <p:cNvPr id="10" name="TextBox 9"/>
          <p:cNvSpPr txBox="1"/>
          <p:nvPr/>
        </p:nvSpPr>
        <p:spPr>
          <a:xfrm>
            <a:off x="7086600" y="1498277"/>
            <a:ext cx="1781320" cy="2862322"/>
          </a:xfrm>
          <a:prstGeom prst="rect">
            <a:avLst/>
          </a:prstGeom>
          <a:solidFill>
            <a:schemeClr val="tx2">
              <a:lumMod val="20000"/>
              <a:lumOff val="8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lvl="3"/>
            <a:r>
              <a:rPr lang="en-US" sz="2400" dirty="0"/>
              <a:t>“This is the coolest thing ever….thank you!!!”</a:t>
            </a:r>
            <a:br>
              <a:rPr lang="en-US" sz="2400" dirty="0"/>
            </a:br>
            <a:endParaRPr lang="en-US" sz="2400" dirty="0"/>
          </a:p>
          <a:p>
            <a:pPr marL="0" lvl="3"/>
            <a:r>
              <a:rPr lang="en-US" sz="1000" dirty="0"/>
              <a:t>Source: 3D Flood Visualization Comment from Terri Jo Bennett, CFM, Upshur County Building Permit, Floodplain and Addressing and Mapping Coordinator</a:t>
            </a:r>
            <a:endParaRPr lang="en-US" sz="1000" dirty="0">
              <a:latin typeface="Arial" panose="020B0604020202020204" pitchFamily="34" charset="0"/>
              <a:cs typeface="Arial" panose="020B0604020202020204" pitchFamily="34" charset="0"/>
            </a:endParaRPr>
          </a:p>
        </p:txBody>
      </p:sp>
      <p:sp>
        <p:nvSpPr>
          <p:cNvPr id="3" name="Rectangle 2"/>
          <p:cNvSpPr>
            <a:spLocks noChangeArrowheads="1"/>
          </p:cNvSpPr>
          <p:nvPr/>
        </p:nvSpPr>
        <p:spPr bwMode="auto">
          <a:xfrm>
            <a:off x="390331" y="1021139"/>
            <a:ext cx="483651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Brooke County</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3"/>
              </a:rPr>
              <a:t>https://www.mapwv.gov/flood/map/?v=1&amp;pid=05-07-W22P-0161-0000</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1412 Charles St, Wellsburg, WV, 26070, Parcel ID:  05-07-W22P-0161-0000</a:t>
            </a:r>
            <a:endParaRPr kumimoji="0" lang="en-US" altLang="en-US" sz="1200" b="0" i="0" u="none" strike="noStrike" cap="none" normalizeH="0" baseline="0" dirty="0">
              <a:ln>
                <a:noFill/>
              </a:ln>
              <a:solidFill>
                <a:schemeClr val="tx1"/>
              </a:solidFill>
              <a:effectLst/>
            </a:endParaRPr>
          </a:p>
        </p:txBody>
      </p:sp>
      <p:pic>
        <p:nvPicPr>
          <p:cNvPr id="1025" name="Picture 17" descr="cid:image002.png@01D2CFBC.CBB8E8A0"/>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90331" y="1676400"/>
            <a:ext cx="6315075" cy="22574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1533701" y="4038600"/>
            <a:ext cx="5041701"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Upshur County</a:t>
            </a:r>
            <a:endParaRPr kumimoji="0" lang="en-US" altLang="en-US"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hlinkClick r:id="rId6"/>
              </a:rPr>
              <a:t>https://www.mapwv.gov/flood/map/?v=0&amp;pid=49-05-0003-0031-0000</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Times New Roman" panose="02020603050405020304" pitchFamily="18" charset="0"/>
              </a:rPr>
              <a:t>673 Vicksburg RD, Buckhannon, WV, 26201, Parcel ID:  49-05-0003-0031-0000</a:t>
            </a:r>
            <a:endParaRPr kumimoji="0" lang="en-US" altLang="en-US" sz="6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7" name="Picture 11" descr="cid:image008.jpg@01D2CFBC.CBB8E8A0"/>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1533701" y="4682598"/>
            <a:ext cx="6314899" cy="208682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5"/>
          <p:cNvSpPr>
            <a:spLocks noChangeArrowheads="1"/>
          </p:cNvSpPr>
          <p:nvPr/>
        </p:nvSpPr>
        <p:spPr bwMode="auto">
          <a:xfrm>
            <a:off x="367004" y="558336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44977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3" name="TextBox 2"/>
          <p:cNvSpPr txBox="1"/>
          <p:nvPr/>
        </p:nvSpPr>
        <p:spPr>
          <a:xfrm>
            <a:off x="561975" y="5682346"/>
            <a:ext cx="3933825" cy="923330"/>
          </a:xfrm>
          <a:prstGeom prst="rect">
            <a:avLst/>
          </a:prstGeom>
          <a:solidFill>
            <a:schemeClr val="tx2">
              <a:lumMod val="75000"/>
            </a:schemeClr>
          </a:solidFill>
        </p:spPr>
        <p:txBody>
          <a:bodyPr wrap="square" rtlCol="0">
            <a:spAutoFit/>
          </a:bodyPr>
          <a:lstStyle/>
          <a:p>
            <a:pPr algn="ctr"/>
            <a:r>
              <a:rPr lang="en-US" b="1" i="1" dirty="0">
                <a:solidFill>
                  <a:schemeClr val="bg1"/>
                </a:solidFill>
              </a:rPr>
              <a:t>The objective is to make the 3D visualizations as realistic as possible in a minimal amount of processing time</a:t>
            </a: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3D Flood Visualization - Community</a:t>
            </a:r>
          </a:p>
        </p:txBody>
      </p:sp>
      <p:sp>
        <p:nvSpPr>
          <p:cNvPr id="24" name="Content Placeholder 4"/>
          <p:cNvSpPr txBox="1">
            <a:spLocks/>
          </p:cNvSpPr>
          <p:nvPr/>
        </p:nvSpPr>
        <p:spPr>
          <a:xfrm>
            <a:off x="524147" y="1206003"/>
            <a:ext cx="8229600" cy="3847207"/>
          </a:xfrm>
          <a:prstGeom prst="rect">
            <a:avLst/>
          </a:prstGeom>
          <a:solidFill>
            <a:schemeClr val="accent1">
              <a:lumMod val="20000"/>
              <a:lumOff val="80000"/>
            </a:schemeClr>
          </a:solidFill>
        </p:spPr>
        <p:txBody>
          <a:bodyPr vert="horz" wrap="square" lIns="91440" tIns="45720" rIns="91440" bIns="45720" rtlCol="0">
            <a:sp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800" i="1" dirty="0">
                <a:solidFill>
                  <a:schemeClr val="tx1"/>
                </a:solidFill>
              </a:rPr>
              <a:t>Basic Steps for Creating 3D Flood Visualizations</a:t>
            </a:r>
            <a:endParaRPr lang="en-US" sz="2000" dirty="0">
              <a:solidFill>
                <a:schemeClr val="tx1"/>
              </a:solidFill>
            </a:endParaRPr>
          </a:p>
          <a:p>
            <a:pPr marL="457200" indent="-457200" algn="l">
              <a:buFont typeface="Arial" panose="020B0604020202020204" pitchFamily="34" charset="0"/>
              <a:buChar char="•"/>
            </a:pPr>
            <a:r>
              <a:rPr lang="en-US" sz="2000" dirty="0">
                <a:solidFill>
                  <a:schemeClr val="tx1"/>
                </a:solidFill>
              </a:rPr>
              <a:t>Start with High-Resolution Digital Terrain Model</a:t>
            </a:r>
          </a:p>
          <a:p>
            <a:pPr marL="457200" indent="-457200" algn="l">
              <a:buFont typeface="Arial" panose="020B0604020202020204" pitchFamily="34" charset="0"/>
              <a:buChar char="•"/>
            </a:pPr>
            <a:r>
              <a:rPr lang="en-US" sz="2000" dirty="0">
                <a:solidFill>
                  <a:schemeClr val="tx1"/>
                </a:solidFill>
              </a:rPr>
              <a:t>Overlay High-Resolution Aerial Image</a:t>
            </a:r>
          </a:p>
          <a:p>
            <a:pPr marL="457200" indent="-457200" algn="l">
              <a:buFont typeface="Arial" panose="020B0604020202020204" pitchFamily="34" charset="0"/>
              <a:buChar char="•"/>
            </a:pPr>
            <a:r>
              <a:rPr lang="en-US" sz="2000" dirty="0">
                <a:solidFill>
                  <a:schemeClr val="tx1"/>
                </a:solidFill>
              </a:rPr>
              <a:t>Then add Streets</a:t>
            </a:r>
          </a:p>
          <a:p>
            <a:pPr marL="457200" indent="-457200" algn="l">
              <a:buFont typeface="Arial" panose="020B0604020202020204" pitchFamily="34" charset="0"/>
              <a:buChar char="•"/>
            </a:pPr>
            <a:r>
              <a:rPr lang="en-US" sz="2000" dirty="0">
                <a:solidFill>
                  <a:schemeClr val="tx1"/>
                </a:solidFill>
              </a:rPr>
              <a:t>Then add Building Footprints</a:t>
            </a:r>
          </a:p>
          <a:p>
            <a:pPr marL="457200" indent="-457200" algn="l">
              <a:buFont typeface="Arial" panose="020B0604020202020204" pitchFamily="34" charset="0"/>
              <a:buChar char="•"/>
            </a:pPr>
            <a:r>
              <a:rPr lang="en-US" sz="2000" dirty="0">
                <a:solidFill>
                  <a:schemeClr val="tx1"/>
                </a:solidFill>
              </a:rPr>
              <a:t>Extrude Building Footprints to Known Heights (“sugar-cube” 3D buildings)</a:t>
            </a:r>
          </a:p>
          <a:p>
            <a:pPr marL="457200" indent="-457200" algn="l">
              <a:buFont typeface="Arial" panose="020B0604020202020204" pitchFamily="34" charset="0"/>
              <a:buChar char="•"/>
            </a:pPr>
            <a:r>
              <a:rPr lang="en-US" sz="2000" dirty="0">
                <a:solidFill>
                  <a:schemeClr val="tx1"/>
                </a:solidFill>
              </a:rPr>
              <a:t>Generate Detailed 3D Building Models</a:t>
            </a:r>
          </a:p>
          <a:p>
            <a:pPr marL="457200" indent="-457200" algn="l">
              <a:buFont typeface="Arial" panose="020B0604020202020204" pitchFamily="34" charset="0"/>
              <a:buChar char="•"/>
            </a:pPr>
            <a:r>
              <a:rPr lang="en-US" sz="2000" dirty="0">
                <a:solidFill>
                  <a:schemeClr val="tx1"/>
                </a:solidFill>
              </a:rPr>
              <a:t>Photo-Texture the 3D Building Models</a:t>
            </a:r>
          </a:p>
          <a:p>
            <a:pPr marL="457200" indent="-457200" algn="l">
              <a:buFont typeface="Arial" panose="020B0604020202020204" pitchFamily="34" charset="0"/>
              <a:buChar char="•"/>
            </a:pPr>
            <a:r>
              <a:rPr lang="en-US" sz="2000" dirty="0">
                <a:solidFill>
                  <a:schemeClr val="tx1"/>
                </a:solidFill>
              </a:rPr>
              <a:t>Add Trees and other Landscape/Streetscape Features</a:t>
            </a:r>
          </a:p>
          <a:p>
            <a:pPr marL="457200" indent="-457200" algn="l">
              <a:buFont typeface="Arial" panose="020B0604020202020204" pitchFamily="34" charset="0"/>
              <a:buChar char="•"/>
            </a:pPr>
            <a:r>
              <a:rPr lang="en-US" sz="2000" dirty="0">
                <a:solidFill>
                  <a:schemeClr val="tx1"/>
                </a:solidFill>
              </a:rPr>
              <a:t>Add Flood Overlay (Riverine 1% Annual Chance Flood)            </a:t>
            </a:r>
            <a:r>
              <a:rPr lang="en-US" sz="1400" i="1" dirty="0">
                <a:solidFill>
                  <a:schemeClr val="tx1"/>
                </a:solidFill>
              </a:rPr>
              <a:t>Source:  NEMAC</a:t>
            </a:r>
          </a:p>
        </p:txBody>
      </p:sp>
      <p:pic>
        <p:nvPicPr>
          <p:cNvPr id="25" name="Picture 24"/>
          <p:cNvPicPr>
            <a:picLocks noChangeAspect="1"/>
          </p:cNvPicPr>
          <p:nvPr/>
        </p:nvPicPr>
        <p:blipFill rotWithShape="1">
          <a:blip r:embed="rId2" cstate="print">
            <a:extLst>
              <a:ext uri="{28A0092B-C50C-407E-A947-70E740481C1C}">
                <a14:useLocalDpi xmlns:a14="http://schemas.microsoft.com/office/drawing/2010/main" val="0"/>
              </a:ext>
            </a:extLst>
          </a:blip>
          <a:srcRect t="13260"/>
          <a:stretch/>
        </p:blipFill>
        <p:spPr>
          <a:xfrm>
            <a:off x="5353955" y="5181600"/>
            <a:ext cx="3409045" cy="14954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670667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11034" y="1013462"/>
            <a:ext cx="8728166" cy="5311138"/>
            <a:chOff x="718457" y="796836"/>
            <a:chExt cx="10496731" cy="5904411"/>
          </a:xfrm>
        </p:grpSpPr>
        <p:pic>
          <p:nvPicPr>
            <p:cNvPr id="22" name="Picture 21"/>
            <p:cNvPicPr>
              <a:picLocks noChangeAspect="1"/>
            </p:cNvPicPr>
            <p:nvPr/>
          </p:nvPicPr>
          <p:blipFill>
            <a:blip r:embed="rId2" cstate="print"/>
            <a:stretch>
              <a:fillRect/>
            </a:stretch>
          </p:blipFill>
          <p:spPr>
            <a:xfrm>
              <a:off x="718457" y="796836"/>
              <a:ext cx="10496731" cy="5904411"/>
            </a:xfrm>
            <a:prstGeom prst="rect">
              <a:avLst/>
            </a:prstGeom>
          </p:spPr>
        </p:pic>
        <p:pic>
          <p:nvPicPr>
            <p:cNvPr id="4" name="Picture 3"/>
            <p:cNvPicPr>
              <a:picLocks noChangeAspect="1"/>
            </p:cNvPicPr>
            <p:nvPr/>
          </p:nvPicPr>
          <p:blipFill>
            <a:blip r:embed="rId3" cstate="print"/>
            <a:stretch>
              <a:fillRect/>
            </a:stretch>
          </p:blipFill>
          <p:spPr>
            <a:xfrm>
              <a:off x="735332" y="1645601"/>
              <a:ext cx="1498418" cy="255224"/>
            </a:xfrm>
            <a:prstGeom prst="rect">
              <a:avLst/>
            </a:prstGeom>
          </p:spPr>
        </p:pic>
      </p:grpSp>
      <p:grpSp>
        <p:nvGrpSpPr>
          <p:cNvPr id="21" name="Group 20"/>
          <p:cNvGrpSpPr/>
          <p:nvPr/>
        </p:nvGrpSpPr>
        <p:grpSpPr>
          <a:xfrm rot="2124112">
            <a:off x="1389636" y="4331598"/>
            <a:ext cx="1723073" cy="1025552"/>
            <a:chOff x="8001000" y="-1438456"/>
            <a:chExt cx="2297430" cy="1367402"/>
          </a:xfrm>
        </p:grpSpPr>
        <p:sp>
          <p:nvSpPr>
            <p:cNvPr id="5" name="Arc 4"/>
            <p:cNvSpPr/>
            <p:nvPr/>
          </p:nvSpPr>
          <p:spPr>
            <a:xfrm rot="14907401">
              <a:off x="8564882" y="-1257304"/>
              <a:ext cx="1038225" cy="781050"/>
            </a:xfrm>
            <a:prstGeom prst="arc">
              <a:avLst/>
            </a:prstGeom>
            <a:ln w="635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cxnSp>
          <p:nvCxnSpPr>
            <p:cNvPr id="7" name="Straight Connector 6"/>
            <p:cNvCxnSpPr/>
            <p:nvPr/>
          </p:nvCxnSpPr>
          <p:spPr>
            <a:xfrm rot="14907401" flipH="1">
              <a:off x="9036331" y="-1187244"/>
              <a:ext cx="111442" cy="75438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4907401" flipH="1">
              <a:off x="8863086" y="-1305107"/>
              <a:ext cx="630554" cy="363855"/>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9475888">
              <a:off x="8952585" y="-625051"/>
              <a:ext cx="706098" cy="553997"/>
            </a:xfrm>
            <a:prstGeom prst="rect">
              <a:avLst/>
            </a:prstGeom>
            <a:noFill/>
            <a:ln>
              <a:solidFill>
                <a:schemeClr val="accent4"/>
              </a:solidFill>
            </a:ln>
          </p:spPr>
          <p:txBody>
            <a:bodyPr wrap="square" rtlCol="0">
              <a:spAutoFit/>
            </a:bodyPr>
            <a:lstStyle/>
            <a:p>
              <a:r>
                <a:rPr lang="en-US" sz="2100" b="1" dirty="0">
                  <a:solidFill>
                    <a:srgbClr val="FFC000"/>
                  </a:solidFill>
                </a:rPr>
                <a:t>3D</a:t>
              </a:r>
            </a:p>
          </p:txBody>
        </p:sp>
        <p:cxnSp>
          <p:nvCxnSpPr>
            <p:cNvPr id="17" name="Straight Connector 16"/>
            <p:cNvCxnSpPr/>
            <p:nvPr/>
          </p:nvCxnSpPr>
          <p:spPr>
            <a:xfrm>
              <a:off x="8001000" y="-1122993"/>
              <a:ext cx="2297430" cy="359870"/>
            </a:xfrm>
            <a:prstGeom prst="line">
              <a:avLst/>
            </a:prstGeom>
            <a:ln w="50800">
              <a:solidFill>
                <a:srgbClr val="FFC000"/>
              </a:solidFill>
              <a:prstDash val="sysDot"/>
            </a:ln>
          </p:spPr>
          <p:style>
            <a:lnRef idx="1">
              <a:schemeClr val="accent1"/>
            </a:lnRef>
            <a:fillRef idx="0">
              <a:schemeClr val="accent1"/>
            </a:fillRef>
            <a:effectRef idx="0">
              <a:schemeClr val="accent1"/>
            </a:effectRef>
            <a:fontRef idx="minor">
              <a:schemeClr val="tx1"/>
            </a:fontRef>
          </p:style>
        </p:cxnSp>
      </p:grpSp>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rotWithShape="1">
          <a:blip r:embed="rId4" cstate="print"/>
          <a:srcRect l="12892" r="13163"/>
          <a:stretch/>
        </p:blipFill>
        <p:spPr>
          <a:xfrm>
            <a:off x="2895600" y="2252082"/>
            <a:ext cx="5684598" cy="172754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2" name="TextBox 11"/>
          <p:cNvSpPr txBox="1"/>
          <p:nvPr/>
        </p:nvSpPr>
        <p:spPr>
          <a:xfrm>
            <a:off x="330586" y="5402508"/>
            <a:ext cx="1803013" cy="707886"/>
          </a:xfrm>
          <a:prstGeom prst="rect">
            <a:avLst/>
          </a:prstGeom>
          <a:solidFill>
            <a:schemeClr val="tx1"/>
          </a:solidFill>
        </p:spPr>
        <p:txBody>
          <a:bodyPr wrap="square" rtlCol="0">
            <a:spAutoFit/>
          </a:bodyPr>
          <a:lstStyle/>
          <a:p>
            <a:pPr algn="ctr"/>
            <a:r>
              <a:rPr lang="en-US" sz="2000" b="1" dirty="0">
                <a:solidFill>
                  <a:schemeClr val="bg1"/>
                </a:solidFill>
              </a:rPr>
              <a:t>3D Northwest View</a:t>
            </a:r>
          </a:p>
        </p:txBody>
      </p:sp>
      <p:sp>
        <p:nvSpPr>
          <p:cNvPr id="14" name="Rectangle 13"/>
          <p:cNvSpPr/>
          <p:nvPr/>
        </p:nvSpPr>
        <p:spPr>
          <a:xfrm>
            <a:off x="5562600" y="2407284"/>
            <a:ext cx="2890052" cy="331245"/>
          </a:xfrm>
          <a:prstGeom prst="rect">
            <a:avLst/>
          </a:prstGeom>
          <a:solidFill>
            <a:schemeClr val="bg1"/>
          </a:solidFill>
        </p:spPr>
        <p:txBody>
          <a:bodyPr wrap="square">
            <a:spAutoFit/>
          </a:bodyPr>
          <a:lstStyle/>
          <a:p>
            <a:pPr>
              <a:lnSpc>
                <a:spcPct val="115000"/>
              </a:lnSpc>
              <a:spcAft>
                <a:spcPts val="750"/>
              </a:spcAft>
            </a:pPr>
            <a:r>
              <a:rPr lang="en-US" sz="1350" dirty="0">
                <a:latin typeface="Calibri" panose="020F0502020204030204" pitchFamily="34" charset="0"/>
                <a:ea typeface="Times New Roman" panose="02020603050405020304" pitchFamily="18" charset="0"/>
                <a:cs typeface="Times New Roman" panose="02020603050405020304" pitchFamily="18" charset="0"/>
              </a:rPr>
              <a:t>Baltimore Street, Martinsburg, WV</a:t>
            </a:r>
          </a:p>
        </p:txBody>
      </p:sp>
      <p:sp>
        <p:nvSpPr>
          <p:cNvPr id="3" name="TextBox 2"/>
          <p:cNvSpPr txBox="1"/>
          <p:nvPr/>
        </p:nvSpPr>
        <p:spPr>
          <a:xfrm>
            <a:off x="3276600" y="5864173"/>
            <a:ext cx="3282043" cy="369332"/>
          </a:xfrm>
          <a:prstGeom prst="rect">
            <a:avLst/>
          </a:prstGeom>
          <a:solidFill>
            <a:schemeClr val="tx1"/>
          </a:solidFill>
        </p:spPr>
        <p:txBody>
          <a:bodyPr wrap="square" rtlCol="0">
            <a:spAutoFit/>
          </a:bodyPr>
          <a:lstStyle/>
          <a:p>
            <a:r>
              <a:rPr lang="en-US" b="1" dirty="0">
                <a:solidFill>
                  <a:schemeClr val="bg1"/>
                </a:solidFill>
              </a:rPr>
              <a:t>WV Flood Tool Conceptual Slide</a:t>
            </a: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3D Flood Visualization - Community</a:t>
            </a:r>
          </a:p>
        </p:txBody>
      </p:sp>
    </p:spTree>
    <p:extLst>
      <p:ext uri="{BB962C8B-B14F-4D97-AF65-F5344CB8AC3E}">
        <p14:creationId xmlns:p14="http://schemas.microsoft.com/office/powerpoint/2010/main" val="1195265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847808" y="3429000"/>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Property Identification</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1010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53C567-52F3-4876-8F56-F3887DC8B327}"/>
              </a:ext>
            </a:extLst>
          </p:cNvPr>
          <p:cNvPicPr>
            <a:picLocks noChangeAspect="1"/>
          </p:cNvPicPr>
          <p:nvPr/>
        </p:nvPicPr>
        <p:blipFill>
          <a:blip r:embed="rId2"/>
          <a:stretch>
            <a:fillRect/>
          </a:stretch>
        </p:blipFill>
        <p:spPr>
          <a:xfrm>
            <a:off x="289821" y="989026"/>
            <a:ext cx="8639175" cy="5598745"/>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Property Identification – Bldg. ID</a:t>
            </a:r>
          </a:p>
        </p:txBody>
      </p:sp>
      <p:sp>
        <p:nvSpPr>
          <p:cNvPr id="4" name="Rectangle 3">
            <a:extLst>
              <a:ext uri="{FF2B5EF4-FFF2-40B4-BE49-F238E27FC236}">
                <a16:creationId xmlns:a16="http://schemas.microsoft.com/office/drawing/2014/main" id="{2D64B0CC-EB9F-4FBD-BCF0-3D278F8AAEF5}"/>
              </a:ext>
            </a:extLst>
          </p:cNvPr>
          <p:cNvSpPr/>
          <p:nvPr/>
        </p:nvSpPr>
        <p:spPr>
          <a:xfrm>
            <a:off x="1238250" y="6579820"/>
            <a:ext cx="5601215" cy="246221"/>
          </a:xfrm>
          <a:prstGeom prst="rect">
            <a:avLst/>
          </a:prstGeom>
          <a:solidFill>
            <a:schemeClr val="bg1"/>
          </a:solidFill>
        </p:spPr>
        <p:txBody>
          <a:bodyPr wrap="square">
            <a:spAutoFit/>
          </a:bodyPr>
          <a:lstStyle/>
          <a:p>
            <a:r>
              <a:rPr lang="en-US" sz="1000" dirty="0"/>
              <a:t>Share Link: </a:t>
            </a:r>
            <a:r>
              <a:rPr lang="en-US" sz="1000" dirty="0">
                <a:hlinkClick r:id="rId3"/>
              </a:rPr>
              <a:t>https://www.mapwv.gov/flood/map/?wkid=102100&amp;x=-8909292&amp;y=4742427&amp;l=12&amp;v=1</a:t>
            </a:r>
            <a:endParaRPr lang="en-US" sz="1000" dirty="0"/>
          </a:p>
        </p:txBody>
      </p:sp>
      <p:sp>
        <p:nvSpPr>
          <p:cNvPr id="7" name="TextBox 6">
            <a:extLst>
              <a:ext uri="{FF2B5EF4-FFF2-40B4-BE49-F238E27FC236}">
                <a16:creationId xmlns:a16="http://schemas.microsoft.com/office/drawing/2014/main" id="{091617F0-91D1-4D09-933E-960DEAFA5260}"/>
              </a:ext>
            </a:extLst>
          </p:cNvPr>
          <p:cNvSpPr txBox="1"/>
          <p:nvPr/>
        </p:nvSpPr>
        <p:spPr>
          <a:xfrm>
            <a:off x="4943172" y="4406561"/>
            <a:ext cx="1304435" cy="369332"/>
          </a:xfrm>
          <a:prstGeom prst="rect">
            <a:avLst/>
          </a:prstGeom>
          <a:solidFill>
            <a:schemeClr val="tx1"/>
          </a:solidFill>
        </p:spPr>
        <p:txBody>
          <a:bodyPr wrap="square" rtlCol="0">
            <a:spAutoFit/>
          </a:bodyPr>
          <a:lstStyle/>
          <a:p>
            <a:pPr algn="ctr"/>
            <a:r>
              <a:rPr lang="en-US" b="1" dirty="0">
                <a:solidFill>
                  <a:srgbClr val="FFFF00"/>
                </a:solidFill>
              </a:rPr>
              <a:t>X,Y COORD.</a:t>
            </a:r>
          </a:p>
        </p:txBody>
      </p:sp>
      <p:sp>
        <p:nvSpPr>
          <p:cNvPr id="8" name="TextBox 7">
            <a:extLst>
              <a:ext uri="{FF2B5EF4-FFF2-40B4-BE49-F238E27FC236}">
                <a16:creationId xmlns:a16="http://schemas.microsoft.com/office/drawing/2014/main" id="{FC7B9439-BEA1-4BE9-8317-1612B88A863F}"/>
              </a:ext>
            </a:extLst>
          </p:cNvPr>
          <p:cNvSpPr txBox="1"/>
          <p:nvPr/>
        </p:nvSpPr>
        <p:spPr>
          <a:xfrm>
            <a:off x="4949046" y="5115983"/>
            <a:ext cx="1304435" cy="369332"/>
          </a:xfrm>
          <a:prstGeom prst="rect">
            <a:avLst/>
          </a:prstGeom>
          <a:solidFill>
            <a:schemeClr val="tx1"/>
          </a:solidFill>
        </p:spPr>
        <p:txBody>
          <a:bodyPr wrap="square" rtlCol="0">
            <a:spAutoFit/>
          </a:bodyPr>
          <a:lstStyle/>
          <a:p>
            <a:pPr algn="ctr"/>
            <a:r>
              <a:rPr lang="en-US" b="1" dirty="0">
                <a:solidFill>
                  <a:srgbClr val="FFFF00"/>
                </a:solidFill>
              </a:rPr>
              <a:t>ADDRESS</a:t>
            </a:r>
          </a:p>
        </p:txBody>
      </p:sp>
      <p:sp>
        <p:nvSpPr>
          <p:cNvPr id="9" name="TextBox 8">
            <a:extLst>
              <a:ext uri="{FF2B5EF4-FFF2-40B4-BE49-F238E27FC236}">
                <a16:creationId xmlns:a16="http://schemas.microsoft.com/office/drawing/2014/main" id="{571E874B-F50A-42ED-B23B-DCB1C4291533}"/>
              </a:ext>
            </a:extLst>
          </p:cNvPr>
          <p:cNvSpPr txBox="1"/>
          <p:nvPr/>
        </p:nvSpPr>
        <p:spPr>
          <a:xfrm>
            <a:off x="7000503" y="1318285"/>
            <a:ext cx="1810122" cy="369332"/>
          </a:xfrm>
          <a:prstGeom prst="rect">
            <a:avLst/>
          </a:prstGeom>
          <a:solidFill>
            <a:schemeClr val="tx1"/>
          </a:solidFill>
        </p:spPr>
        <p:txBody>
          <a:bodyPr wrap="square" rtlCol="0">
            <a:spAutoFit/>
          </a:bodyPr>
          <a:lstStyle/>
          <a:p>
            <a:pPr algn="ctr"/>
            <a:r>
              <a:rPr lang="en-US" b="1" dirty="0">
                <a:solidFill>
                  <a:srgbClr val="FFFF00"/>
                </a:solidFill>
              </a:rPr>
              <a:t>SHARE LINK</a:t>
            </a:r>
          </a:p>
        </p:txBody>
      </p:sp>
      <p:sp>
        <p:nvSpPr>
          <p:cNvPr id="10" name="TextBox 9">
            <a:extLst>
              <a:ext uri="{FF2B5EF4-FFF2-40B4-BE49-F238E27FC236}">
                <a16:creationId xmlns:a16="http://schemas.microsoft.com/office/drawing/2014/main" id="{28C0E090-FEB6-4815-91E3-7110E184A640}"/>
              </a:ext>
            </a:extLst>
          </p:cNvPr>
          <p:cNvSpPr txBox="1"/>
          <p:nvPr/>
        </p:nvSpPr>
        <p:spPr>
          <a:xfrm>
            <a:off x="4943173" y="5574434"/>
            <a:ext cx="1304435" cy="369332"/>
          </a:xfrm>
          <a:prstGeom prst="rect">
            <a:avLst/>
          </a:prstGeom>
          <a:solidFill>
            <a:schemeClr val="tx1"/>
          </a:solidFill>
        </p:spPr>
        <p:txBody>
          <a:bodyPr wrap="square" rtlCol="0">
            <a:spAutoFit/>
          </a:bodyPr>
          <a:lstStyle/>
          <a:p>
            <a:pPr algn="ctr"/>
            <a:r>
              <a:rPr lang="en-US" b="1" dirty="0">
                <a:solidFill>
                  <a:srgbClr val="FFFF00"/>
                </a:solidFill>
              </a:rPr>
              <a:t>PARCEL</a:t>
            </a:r>
          </a:p>
        </p:txBody>
      </p:sp>
      <p:sp>
        <p:nvSpPr>
          <p:cNvPr id="11" name="TextBox 10">
            <a:extLst>
              <a:ext uri="{FF2B5EF4-FFF2-40B4-BE49-F238E27FC236}">
                <a16:creationId xmlns:a16="http://schemas.microsoft.com/office/drawing/2014/main" id="{7A793ECD-B493-4B9C-AAB1-A56EFE02D915}"/>
              </a:ext>
            </a:extLst>
          </p:cNvPr>
          <p:cNvSpPr txBox="1"/>
          <p:nvPr/>
        </p:nvSpPr>
        <p:spPr>
          <a:xfrm>
            <a:off x="1585154" y="2675329"/>
            <a:ext cx="2920178" cy="276999"/>
          </a:xfrm>
          <a:prstGeom prst="rect">
            <a:avLst/>
          </a:prstGeom>
          <a:solidFill>
            <a:schemeClr val="accent1">
              <a:lumMod val="50000"/>
            </a:schemeClr>
          </a:solidFill>
        </p:spPr>
        <p:txBody>
          <a:bodyPr wrap="square" rtlCol="0">
            <a:spAutoFit/>
          </a:bodyPr>
          <a:lstStyle/>
          <a:p>
            <a:r>
              <a:rPr lang="en-US" sz="1200" b="1" dirty="0">
                <a:solidFill>
                  <a:schemeClr val="bg1"/>
                </a:solidFill>
              </a:rPr>
              <a:t>Address:  </a:t>
            </a:r>
            <a:r>
              <a:rPr lang="en-US" sz="1200" b="1" dirty="0">
                <a:solidFill>
                  <a:srgbClr val="FFFF00"/>
                </a:solidFill>
              </a:rPr>
              <a:t>604 </a:t>
            </a:r>
            <a:r>
              <a:rPr lang="en-US" sz="1200" b="1" dirty="0">
                <a:solidFill>
                  <a:schemeClr val="accent2">
                    <a:lumMod val="40000"/>
                    <a:lumOff val="60000"/>
                  </a:schemeClr>
                </a:solidFill>
              </a:rPr>
              <a:t>Main St, Philippi, WV  26416</a:t>
            </a:r>
          </a:p>
        </p:txBody>
      </p:sp>
      <p:sp>
        <p:nvSpPr>
          <p:cNvPr id="15" name="Oval 14">
            <a:extLst>
              <a:ext uri="{FF2B5EF4-FFF2-40B4-BE49-F238E27FC236}">
                <a16:creationId xmlns:a16="http://schemas.microsoft.com/office/drawing/2014/main" id="{5B79BD0B-7D0E-4FC3-B2C4-C5E66BDA6AFC}"/>
              </a:ext>
            </a:extLst>
          </p:cNvPr>
          <p:cNvSpPr/>
          <p:nvPr/>
        </p:nvSpPr>
        <p:spPr>
          <a:xfrm flipV="1">
            <a:off x="7856617" y="1748096"/>
            <a:ext cx="348916" cy="361060"/>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E644B80-5657-4908-954D-9DF9A51068CA}"/>
              </a:ext>
            </a:extLst>
          </p:cNvPr>
          <p:cNvSpPr/>
          <p:nvPr/>
        </p:nvSpPr>
        <p:spPr>
          <a:xfrm>
            <a:off x="6348285" y="4424518"/>
            <a:ext cx="2462340" cy="383707"/>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178CBB1-A1F0-4768-9765-1D9B6BDB73AD}"/>
              </a:ext>
            </a:extLst>
          </p:cNvPr>
          <p:cNvSpPr/>
          <p:nvPr/>
        </p:nvSpPr>
        <p:spPr>
          <a:xfrm>
            <a:off x="6391839" y="5192202"/>
            <a:ext cx="2462340" cy="309015"/>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31230F-7254-40C8-96FE-73A9AE2EEBB5}"/>
              </a:ext>
            </a:extLst>
          </p:cNvPr>
          <p:cNvSpPr/>
          <p:nvPr/>
        </p:nvSpPr>
        <p:spPr>
          <a:xfrm>
            <a:off x="6391839" y="5574434"/>
            <a:ext cx="2462340" cy="383707"/>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95E7B12-DA2F-4665-9844-C575D8DF8FD4}"/>
              </a:ext>
            </a:extLst>
          </p:cNvPr>
          <p:cNvSpPr txBox="1"/>
          <p:nvPr/>
        </p:nvSpPr>
        <p:spPr>
          <a:xfrm>
            <a:off x="1585154" y="5501217"/>
            <a:ext cx="2986846" cy="923330"/>
          </a:xfrm>
          <a:prstGeom prst="rect">
            <a:avLst/>
          </a:prstGeom>
          <a:solidFill>
            <a:srgbClr val="FF0000"/>
          </a:solidFill>
        </p:spPr>
        <p:txBody>
          <a:bodyPr wrap="square" rtlCol="0">
            <a:spAutoFit/>
          </a:bodyPr>
          <a:lstStyle/>
          <a:p>
            <a:pPr algn="ctr"/>
            <a:r>
              <a:rPr lang="en-US" b="1" dirty="0">
                <a:solidFill>
                  <a:schemeClr val="bg1"/>
                </a:solidFill>
              </a:rPr>
              <a:t>Building ID:</a:t>
            </a:r>
          </a:p>
          <a:p>
            <a:pPr algn="ctr"/>
            <a:r>
              <a:rPr lang="en-US" b="1" dirty="0">
                <a:solidFill>
                  <a:schemeClr val="bg1"/>
                </a:solidFill>
              </a:rPr>
              <a:t> (Parcel ID + Address No.)</a:t>
            </a:r>
          </a:p>
          <a:p>
            <a:pPr algn="ctr"/>
            <a:r>
              <a:rPr lang="en-US" b="1" dirty="0">
                <a:solidFill>
                  <a:schemeClr val="bg1"/>
                </a:solidFill>
              </a:rPr>
              <a:t> </a:t>
            </a:r>
            <a:r>
              <a:rPr lang="en-US" b="1" dirty="0">
                <a:solidFill>
                  <a:srgbClr val="FFFF00"/>
                </a:solidFill>
              </a:rPr>
              <a:t>01-08-0011-0069-0000_604</a:t>
            </a:r>
          </a:p>
        </p:txBody>
      </p:sp>
      <p:sp>
        <p:nvSpPr>
          <p:cNvPr id="19" name="TextBox 18">
            <a:extLst>
              <a:ext uri="{FF2B5EF4-FFF2-40B4-BE49-F238E27FC236}">
                <a16:creationId xmlns:a16="http://schemas.microsoft.com/office/drawing/2014/main" id="{2A389D5F-3B87-4596-BA15-E98CCC04333D}"/>
              </a:ext>
            </a:extLst>
          </p:cNvPr>
          <p:cNvSpPr txBox="1"/>
          <p:nvPr/>
        </p:nvSpPr>
        <p:spPr>
          <a:xfrm>
            <a:off x="4572000" y="1807169"/>
            <a:ext cx="2021397" cy="230832"/>
          </a:xfrm>
          <a:prstGeom prst="rect">
            <a:avLst/>
          </a:prstGeom>
          <a:solidFill>
            <a:srgbClr val="FFFF00"/>
          </a:solidFill>
        </p:spPr>
        <p:txBody>
          <a:bodyPr wrap="square" rtlCol="0">
            <a:spAutoFit/>
          </a:bodyPr>
          <a:lstStyle/>
          <a:p>
            <a:r>
              <a:rPr lang="en-US" sz="900" dirty="0">
                <a:solidFill>
                  <a:schemeClr val="accent1">
                    <a:lumMod val="50000"/>
                  </a:schemeClr>
                </a:solidFill>
              </a:rPr>
              <a:t>604 S Main Street, Philippi, WV</a:t>
            </a:r>
          </a:p>
        </p:txBody>
      </p:sp>
      <p:sp>
        <p:nvSpPr>
          <p:cNvPr id="20" name="TextBox 19">
            <a:extLst>
              <a:ext uri="{FF2B5EF4-FFF2-40B4-BE49-F238E27FC236}">
                <a16:creationId xmlns:a16="http://schemas.microsoft.com/office/drawing/2014/main" id="{9693FF29-9E0C-4B95-A8DC-64CFCBBF6DBA}"/>
              </a:ext>
            </a:extLst>
          </p:cNvPr>
          <p:cNvSpPr txBox="1"/>
          <p:nvPr/>
        </p:nvSpPr>
        <p:spPr>
          <a:xfrm>
            <a:off x="1585154" y="3206576"/>
            <a:ext cx="2920178" cy="276999"/>
          </a:xfrm>
          <a:prstGeom prst="rect">
            <a:avLst/>
          </a:prstGeom>
          <a:solidFill>
            <a:schemeClr val="accent1">
              <a:lumMod val="50000"/>
            </a:schemeClr>
          </a:solidFill>
        </p:spPr>
        <p:txBody>
          <a:bodyPr wrap="square" rtlCol="0">
            <a:spAutoFit/>
          </a:bodyPr>
          <a:lstStyle/>
          <a:p>
            <a:r>
              <a:rPr lang="en-US" sz="1200" b="1" dirty="0">
                <a:solidFill>
                  <a:schemeClr val="bg1"/>
                </a:solidFill>
              </a:rPr>
              <a:t>Parcel ID: </a:t>
            </a:r>
            <a:r>
              <a:rPr lang="en-US" sz="1200" b="1" dirty="0">
                <a:solidFill>
                  <a:srgbClr val="FFFF00"/>
                </a:solidFill>
              </a:rPr>
              <a:t>01-08-0011-0069-0000</a:t>
            </a:r>
          </a:p>
        </p:txBody>
      </p:sp>
      <p:sp>
        <p:nvSpPr>
          <p:cNvPr id="21" name="Oval 20">
            <a:extLst>
              <a:ext uri="{FF2B5EF4-FFF2-40B4-BE49-F238E27FC236}">
                <a16:creationId xmlns:a16="http://schemas.microsoft.com/office/drawing/2014/main" id="{E572A8D9-0FDB-4666-B59A-1FA0C036FAC9}"/>
              </a:ext>
            </a:extLst>
          </p:cNvPr>
          <p:cNvSpPr/>
          <p:nvPr/>
        </p:nvSpPr>
        <p:spPr>
          <a:xfrm>
            <a:off x="2795716" y="3831574"/>
            <a:ext cx="1405113" cy="1055058"/>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127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5" grpId="0" animBg="1"/>
      <p:bldP spid="16" grpId="0" animBg="1"/>
      <p:bldP spid="17"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Property Parcels and Assessment Reports</a:t>
            </a:r>
          </a:p>
        </p:txBody>
      </p:sp>
      <p:sp>
        <p:nvSpPr>
          <p:cNvPr id="4" name="Rectangle 3">
            <a:extLst>
              <a:ext uri="{FF2B5EF4-FFF2-40B4-BE49-F238E27FC236}">
                <a16:creationId xmlns:a16="http://schemas.microsoft.com/office/drawing/2014/main" id="{2D64B0CC-EB9F-4FBD-BCF0-3D278F8AAEF5}"/>
              </a:ext>
            </a:extLst>
          </p:cNvPr>
          <p:cNvSpPr/>
          <p:nvPr/>
        </p:nvSpPr>
        <p:spPr>
          <a:xfrm>
            <a:off x="1875961" y="6569362"/>
            <a:ext cx="5601215" cy="261610"/>
          </a:xfrm>
          <a:prstGeom prst="rect">
            <a:avLst/>
          </a:prstGeom>
          <a:solidFill>
            <a:schemeClr val="bg1"/>
          </a:solidFill>
        </p:spPr>
        <p:txBody>
          <a:bodyPr wrap="square">
            <a:spAutoFit/>
          </a:bodyPr>
          <a:lstStyle/>
          <a:p>
            <a:r>
              <a:rPr lang="en-US" sz="1100" dirty="0"/>
              <a:t>Share Link:  </a:t>
            </a:r>
            <a:r>
              <a:rPr lang="en-US" sz="1100" dirty="0">
                <a:hlinkClick r:id="rId2"/>
              </a:rPr>
              <a:t>https://mapwv.gov/Assessment/Detail/?PID=01080011006900000000</a:t>
            </a:r>
            <a:endParaRPr lang="en-US" sz="1000" dirty="0"/>
          </a:p>
        </p:txBody>
      </p:sp>
      <p:sp>
        <p:nvSpPr>
          <p:cNvPr id="12" name="TextBox 11">
            <a:extLst>
              <a:ext uri="{FF2B5EF4-FFF2-40B4-BE49-F238E27FC236}">
                <a16:creationId xmlns:a16="http://schemas.microsoft.com/office/drawing/2014/main" id="{E55BE910-4AB6-4AF2-B273-6668B146FFAF}"/>
              </a:ext>
            </a:extLst>
          </p:cNvPr>
          <p:cNvSpPr txBox="1"/>
          <p:nvPr/>
        </p:nvSpPr>
        <p:spPr>
          <a:xfrm>
            <a:off x="1317457" y="838137"/>
            <a:ext cx="6509084" cy="369332"/>
          </a:xfrm>
          <a:prstGeom prst="rect">
            <a:avLst/>
          </a:prstGeom>
          <a:noFill/>
        </p:spPr>
        <p:txBody>
          <a:bodyPr wrap="square" rtlCol="0">
            <a:spAutoFit/>
          </a:bodyPr>
          <a:lstStyle/>
          <a:p>
            <a:r>
              <a:rPr lang="en-US" b="1" dirty="0">
                <a:solidFill>
                  <a:schemeClr val="accent1">
                    <a:lumMod val="50000"/>
                  </a:schemeClr>
                </a:solidFill>
              </a:rPr>
              <a:t>E-911 and County Assessor report location at 604 S Main Street</a:t>
            </a:r>
          </a:p>
        </p:txBody>
      </p:sp>
      <p:pic>
        <p:nvPicPr>
          <p:cNvPr id="3" name="Picture 2">
            <a:extLst>
              <a:ext uri="{FF2B5EF4-FFF2-40B4-BE49-F238E27FC236}">
                <a16:creationId xmlns:a16="http://schemas.microsoft.com/office/drawing/2014/main" id="{6366213C-390F-4D12-AAB9-BD6F4E8F324F}"/>
              </a:ext>
            </a:extLst>
          </p:cNvPr>
          <p:cNvPicPr>
            <a:picLocks noChangeAspect="1"/>
          </p:cNvPicPr>
          <p:nvPr/>
        </p:nvPicPr>
        <p:blipFill>
          <a:blip r:embed="rId3"/>
          <a:stretch>
            <a:fillRect/>
          </a:stretch>
        </p:blipFill>
        <p:spPr>
          <a:xfrm>
            <a:off x="234953" y="1158979"/>
            <a:ext cx="4640826" cy="5382510"/>
          </a:xfrm>
          <a:prstGeom prst="rect">
            <a:avLst/>
          </a:prstGeom>
          <a:ln>
            <a:solidFill>
              <a:schemeClr val="tx1"/>
            </a:solidFill>
          </a:ln>
        </p:spPr>
      </p:pic>
      <p:pic>
        <p:nvPicPr>
          <p:cNvPr id="6" name="Picture 5">
            <a:extLst>
              <a:ext uri="{FF2B5EF4-FFF2-40B4-BE49-F238E27FC236}">
                <a16:creationId xmlns:a16="http://schemas.microsoft.com/office/drawing/2014/main" id="{77122DF1-F5C5-434D-8467-DDEA6B493407}"/>
              </a:ext>
            </a:extLst>
          </p:cNvPr>
          <p:cNvPicPr>
            <a:picLocks noChangeAspect="1"/>
          </p:cNvPicPr>
          <p:nvPr/>
        </p:nvPicPr>
        <p:blipFill>
          <a:blip r:embed="rId4"/>
          <a:stretch>
            <a:fillRect/>
          </a:stretch>
        </p:blipFill>
        <p:spPr>
          <a:xfrm>
            <a:off x="5696133" y="1154627"/>
            <a:ext cx="2734251" cy="2650378"/>
          </a:xfrm>
          <a:prstGeom prst="rect">
            <a:avLst/>
          </a:prstGeom>
          <a:ln>
            <a:solidFill>
              <a:schemeClr val="tx1"/>
            </a:solidFill>
          </a:ln>
        </p:spPr>
      </p:pic>
      <p:sp>
        <p:nvSpPr>
          <p:cNvPr id="8" name="TextBox 7">
            <a:extLst>
              <a:ext uri="{FF2B5EF4-FFF2-40B4-BE49-F238E27FC236}">
                <a16:creationId xmlns:a16="http://schemas.microsoft.com/office/drawing/2014/main" id="{FC7B9439-BEA1-4BE9-8317-1612B88A863F}"/>
              </a:ext>
            </a:extLst>
          </p:cNvPr>
          <p:cNvSpPr txBox="1"/>
          <p:nvPr/>
        </p:nvSpPr>
        <p:spPr>
          <a:xfrm>
            <a:off x="7330720" y="2787374"/>
            <a:ext cx="991643" cy="830997"/>
          </a:xfrm>
          <a:prstGeom prst="rect">
            <a:avLst/>
          </a:prstGeom>
          <a:solidFill>
            <a:schemeClr val="tx1"/>
          </a:solidFill>
        </p:spPr>
        <p:txBody>
          <a:bodyPr wrap="square" rtlCol="0">
            <a:spAutoFit/>
          </a:bodyPr>
          <a:lstStyle/>
          <a:p>
            <a:pPr algn="ctr"/>
            <a:r>
              <a:rPr lang="en-US" sz="1600" b="1" dirty="0">
                <a:solidFill>
                  <a:srgbClr val="FFFF00"/>
                </a:solidFill>
              </a:rPr>
              <a:t>Building</a:t>
            </a:r>
          </a:p>
          <a:p>
            <a:pPr algn="ctr"/>
            <a:r>
              <a:rPr lang="en-US" sz="1600" b="1" dirty="0">
                <a:solidFill>
                  <a:srgbClr val="FFFF00"/>
                </a:solidFill>
              </a:rPr>
              <a:t>Sketch Diagram</a:t>
            </a:r>
          </a:p>
        </p:txBody>
      </p:sp>
      <p:sp>
        <p:nvSpPr>
          <p:cNvPr id="10" name="TextBox 9">
            <a:extLst>
              <a:ext uri="{FF2B5EF4-FFF2-40B4-BE49-F238E27FC236}">
                <a16:creationId xmlns:a16="http://schemas.microsoft.com/office/drawing/2014/main" id="{28C0E090-FEB6-4815-91E3-7110E184A640}"/>
              </a:ext>
            </a:extLst>
          </p:cNvPr>
          <p:cNvSpPr txBox="1"/>
          <p:nvPr/>
        </p:nvSpPr>
        <p:spPr>
          <a:xfrm>
            <a:off x="2849063" y="2598003"/>
            <a:ext cx="1722937" cy="830997"/>
          </a:xfrm>
          <a:prstGeom prst="rect">
            <a:avLst/>
          </a:prstGeom>
          <a:solidFill>
            <a:schemeClr val="tx1"/>
          </a:solidFill>
        </p:spPr>
        <p:txBody>
          <a:bodyPr wrap="square" rtlCol="0">
            <a:spAutoFit/>
          </a:bodyPr>
          <a:lstStyle/>
          <a:p>
            <a:pPr algn="ctr"/>
            <a:r>
              <a:rPr lang="en-US" sz="1600" b="1" dirty="0">
                <a:solidFill>
                  <a:srgbClr val="FFFF00"/>
                </a:solidFill>
              </a:rPr>
              <a:t>Property Assessment Report</a:t>
            </a:r>
          </a:p>
        </p:txBody>
      </p:sp>
      <p:pic>
        <p:nvPicPr>
          <p:cNvPr id="11" name="Picture 10">
            <a:extLst>
              <a:ext uri="{FF2B5EF4-FFF2-40B4-BE49-F238E27FC236}">
                <a16:creationId xmlns:a16="http://schemas.microsoft.com/office/drawing/2014/main" id="{07813B0E-D759-4BF8-B027-CC7EB992FB8C}"/>
              </a:ext>
            </a:extLst>
          </p:cNvPr>
          <p:cNvPicPr>
            <a:picLocks noChangeAspect="1"/>
          </p:cNvPicPr>
          <p:nvPr/>
        </p:nvPicPr>
        <p:blipFill>
          <a:blip r:embed="rId5"/>
          <a:stretch>
            <a:fillRect/>
          </a:stretch>
        </p:blipFill>
        <p:spPr>
          <a:xfrm>
            <a:off x="6942297" y="5097932"/>
            <a:ext cx="1768490" cy="1167960"/>
          </a:xfrm>
          <a:prstGeom prst="rect">
            <a:avLst/>
          </a:prstGeom>
        </p:spPr>
      </p:pic>
      <p:pic>
        <p:nvPicPr>
          <p:cNvPr id="7" name="Picture 6">
            <a:extLst>
              <a:ext uri="{FF2B5EF4-FFF2-40B4-BE49-F238E27FC236}">
                <a16:creationId xmlns:a16="http://schemas.microsoft.com/office/drawing/2014/main" id="{240A81F7-ED7C-4791-B4C9-35436A3B0C4F}"/>
              </a:ext>
            </a:extLst>
          </p:cNvPr>
          <p:cNvPicPr>
            <a:picLocks noChangeAspect="1"/>
          </p:cNvPicPr>
          <p:nvPr/>
        </p:nvPicPr>
        <p:blipFill rotWithShape="1">
          <a:blip r:embed="rId6"/>
          <a:srcRect l="1" r="90"/>
          <a:stretch/>
        </p:blipFill>
        <p:spPr>
          <a:xfrm>
            <a:off x="5296932" y="3921841"/>
            <a:ext cx="3612115" cy="2596744"/>
          </a:xfrm>
          <a:prstGeom prst="rect">
            <a:avLst/>
          </a:prstGeom>
          <a:ln>
            <a:solidFill>
              <a:schemeClr val="tx1"/>
            </a:solidFill>
          </a:ln>
        </p:spPr>
      </p:pic>
      <p:sp>
        <p:nvSpPr>
          <p:cNvPr id="13" name="TextBox 12">
            <a:extLst>
              <a:ext uri="{FF2B5EF4-FFF2-40B4-BE49-F238E27FC236}">
                <a16:creationId xmlns:a16="http://schemas.microsoft.com/office/drawing/2014/main" id="{AE49EF04-8140-425B-8131-06D0181C62FF}"/>
              </a:ext>
            </a:extLst>
          </p:cNvPr>
          <p:cNvSpPr txBox="1"/>
          <p:nvPr/>
        </p:nvSpPr>
        <p:spPr>
          <a:xfrm>
            <a:off x="5487172" y="5816974"/>
            <a:ext cx="991643" cy="584775"/>
          </a:xfrm>
          <a:prstGeom prst="rect">
            <a:avLst/>
          </a:prstGeom>
          <a:solidFill>
            <a:schemeClr val="tx1"/>
          </a:solidFill>
        </p:spPr>
        <p:txBody>
          <a:bodyPr wrap="square" rtlCol="0">
            <a:spAutoFit/>
          </a:bodyPr>
          <a:lstStyle/>
          <a:p>
            <a:pPr algn="ctr"/>
            <a:r>
              <a:rPr lang="en-US" sz="1600" b="1" dirty="0">
                <a:solidFill>
                  <a:srgbClr val="FFFF00"/>
                </a:solidFill>
              </a:rPr>
              <a:t>Parcel Map</a:t>
            </a:r>
          </a:p>
        </p:txBody>
      </p:sp>
      <p:sp>
        <p:nvSpPr>
          <p:cNvPr id="9" name="TextBox 8">
            <a:extLst>
              <a:ext uri="{FF2B5EF4-FFF2-40B4-BE49-F238E27FC236}">
                <a16:creationId xmlns:a16="http://schemas.microsoft.com/office/drawing/2014/main" id="{2474633F-C8D0-4730-AA32-121D163FA3EA}"/>
              </a:ext>
            </a:extLst>
          </p:cNvPr>
          <p:cNvSpPr txBox="1"/>
          <p:nvPr/>
        </p:nvSpPr>
        <p:spPr>
          <a:xfrm>
            <a:off x="1094523" y="2104761"/>
            <a:ext cx="1012788" cy="107722"/>
          </a:xfrm>
          <a:prstGeom prst="rect">
            <a:avLst/>
          </a:prstGeom>
          <a:solidFill>
            <a:schemeClr val="bg1"/>
          </a:solidFill>
        </p:spPr>
        <p:txBody>
          <a:bodyPr wrap="square" rtlCol="0">
            <a:spAutoFit/>
          </a:bodyPr>
          <a:lstStyle/>
          <a:p>
            <a:r>
              <a:rPr lang="en-US" sz="100" dirty="0"/>
              <a:t>                </a:t>
            </a:r>
          </a:p>
        </p:txBody>
      </p:sp>
      <p:sp>
        <p:nvSpPr>
          <p:cNvPr id="14" name="TextBox 13">
            <a:extLst>
              <a:ext uri="{FF2B5EF4-FFF2-40B4-BE49-F238E27FC236}">
                <a16:creationId xmlns:a16="http://schemas.microsoft.com/office/drawing/2014/main" id="{97F86327-5057-4B0F-BDC1-C010F5B07B97}"/>
              </a:ext>
            </a:extLst>
          </p:cNvPr>
          <p:cNvSpPr txBox="1"/>
          <p:nvPr/>
        </p:nvSpPr>
        <p:spPr>
          <a:xfrm>
            <a:off x="5506193" y="4034950"/>
            <a:ext cx="1461992" cy="230832"/>
          </a:xfrm>
          <a:prstGeom prst="rect">
            <a:avLst/>
          </a:prstGeom>
          <a:solidFill>
            <a:schemeClr val="bg1"/>
          </a:solidFill>
        </p:spPr>
        <p:txBody>
          <a:bodyPr wrap="square" rtlCol="0">
            <a:spAutoFit/>
          </a:bodyPr>
          <a:lstStyle/>
          <a:p>
            <a:r>
              <a:rPr lang="en-US" sz="900" i="1" dirty="0">
                <a:solidFill>
                  <a:schemeClr val="tx1">
                    <a:lumMod val="65000"/>
                    <a:lumOff val="35000"/>
                  </a:schemeClr>
                </a:solidFill>
              </a:rPr>
              <a:t>Map-Parcel Number 11-69</a:t>
            </a:r>
          </a:p>
        </p:txBody>
      </p:sp>
    </p:spTree>
    <p:extLst>
      <p:ext uri="{BB962C8B-B14F-4D97-AF65-F5344CB8AC3E}">
        <p14:creationId xmlns:p14="http://schemas.microsoft.com/office/powerpoint/2010/main" val="341183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 y="32477"/>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Unique Building Identifier</a:t>
            </a:r>
          </a:p>
        </p:txBody>
      </p:sp>
      <p:sp>
        <p:nvSpPr>
          <p:cNvPr id="4" name="TextBox 3">
            <a:extLst>
              <a:ext uri="{FF2B5EF4-FFF2-40B4-BE49-F238E27FC236}">
                <a16:creationId xmlns:a16="http://schemas.microsoft.com/office/drawing/2014/main" id="{1BDA2272-AFC4-4AF9-9C23-CACCAD15BC6E}"/>
              </a:ext>
            </a:extLst>
          </p:cNvPr>
          <p:cNvSpPr txBox="1"/>
          <p:nvPr/>
        </p:nvSpPr>
        <p:spPr>
          <a:xfrm>
            <a:off x="698035" y="1017819"/>
            <a:ext cx="7747929" cy="461665"/>
          </a:xfrm>
          <a:prstGeom prst="rect">
            <a:avLst/>
          </a:prstGeom>
          <a:solidFill>
            <a:schemeClr val="tx2">
              <a:lumMod val="20000"/>
              <a:lumOff val="80000"/>
            </a:schemeClr>
          </a:solidFill>
        </p:spPr>
        <p:txBody>
          <a:bodyPr wrap="square" rtlCol="0">
            <a:spAutoFit/>
          </a:bodyPr>
          <a:lstStyle/>
          <a:p>
            <a:pPr algn="ctr"/>
            <a:r>
              <a:rPr lang="en-US" sz="2400" b="1" dirty="0">
                <a:solidFill>
                  <a:schemeClr val="accent1">
                    <a:lumMod val="50000"/>
                  </a:schemeClr>
                </a:solidFill>
                <a:latin typeface="Arial" panose="020B0604020202020204" pitchFamily="34" charset="0"/>
                <a:cs typeface="Arial" panose="020B0604020202020204" pitchFamily="34" charset="0"/>
              </a:rPr>
              <a:t>Collect multiple spatial identifiers to verify location</a:t>
            </a:r>
            <a:endParaRPr lang="en-US" sz="2000" dirty="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F1C6ED5D-0E41-4031-9718-C214F753C723}"/>
              </a:ext>
            </a:extLst>
          </p:cNvPr>
          <p:cNvGraphicFramePr>
            <a:graphicFrameLocks noGrp="1"/>
          </p:cNvGraphicFramePr>
          <p:nvPr/>
        </p:nvGraphicFramePr>
        <p:xfrm>
          <a:off x="698034" y="1687397"/>
          <a:ext cx="7747929" cy="396240"/>
        </p:xfrm>
        <a:graphic>
          <a:graphicData uri="http://schemas.openxmlformats.org/drawingml/2006/table">
            <a:tbl>
              <a:tblPr firstRow="1" bandRow="1">
                <a:tableStyleId>{5C22544A-7EE6-4342-B048-85BDC9FD1C3A}</a:tableStyleId>
              </a:tblPr>
              <a:tblGrid>
                <a:gridCol w="2835741">
                  <a:extLst>
                    <a:ext uri="{9D8B030D-6E8A-4147-A177-3AD203B41FA5}">
                      <a16:colId xmlns:a16="http://schemas.microsoft.com/office/drawing/2014/main" val="3149001430"/>
                    </a:ext>
                  </a:extLst>
                </a:gridCol>
                <a:gridCol w="4912188">
                  <a:extLst>
                    <a:ext uri="{9D8B030D-6E8A-4147-A177-3AD203B41FA5}">
                      <a16:colId xmlns:a16="http://schemas.microsoft.com/office/drawing/2014/main" val="3113211989"/>
                    </a:ext>
                  </a:extLst>
                </a:gridCol>
              </a:tblGrid>
              <a:tr h="310357">
                <a:tc>
                  <a:txBody>
                    <a:bodyPr/>
                    <a:lstStyle/>
                    <a:p>
                      <a:r>
                        <a:rPr lang="en-US" sz="2000" dirty="0"/>
                        <a:t>Parcel </a:t>
                      </a:r>
                    </a:p>
                  </a:txBody>
                  <a:tcPr/>
                </a:tc>
                <a:tc>
                  <a:txBody>
                    <a:bodyPr/>
                    <a:lstStyle/>
                    <a:p>
                      <a:r>
                        <a:rPr lang="en-US" sz="2000" b="0" i="0" u="none" kern="1200" dirty="0">
                          <a:solidFill>
                            <a:schemeClr val="lt1"/>
                          </a:solidFill>
                          <a:effectLst/>
                          <a:latin typeface="+mn-lt"/>
                          <a:ea typeface="+mn-ea"/>
                          <a:cs typeface="+mn-cs"/>
                        </a:rPr>
                        <a:t>01-08-0011-0069-0000</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9" name="Table 8">
            <a:extLst>
              <a:ext uri="{FF2B5EF4-FFF2-40B4-BE49-F238E27FC236}">
                <a16:creationId xmlns:a16="http://schemas.microsoft.com/office/drawing/2014/main" id="{DE4D8791-F0E7-4C9F-9868-DD11711DACD7}"/>
              </a:ext>
            </a:extLst>
          </p:cNvPr>
          <p:cNvGraphicFramePr>
            <a:graphicFrameLocks noGrp="1"/>
          </p:cNvGraphicFramePr>
          <p:nvPr/>
        </p:nvGraphicFramePr>
        <p:xfrm>
          <a:off x="729926" y="2497917"/>
          <a:ext cx="7747929" cy="3962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Address</a:t>
                      </a:r>
                    </a:p>
                  </a:txBody>
                  <a:tcPr/>
                </a:tc>
                <a:tc>
                  <a:txBody>
                    <a:bodyPr/>
                    <a:lstStyle/>
                    <a:p>
                      <a:r>
                        <a:rPr lang="en-US" sz="2000" b="0" i="0" u="none" kern="1200" dirty="0">
                          <a:solidFill>
                            <a:schemeClr val="lt1"/>
                          </a:solidFill>
                          <a:effectLst/>
                          <a:latin typeface="+mn-lt"/>
                          <a:ea typeface="+mn-ea"/>
                          <a:cs typeface="+mn-cs"/>
                        </a:rPr>
                        <a:t>604 S Main St, Philippi, West Virginia, 26416</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10" name="Table 9">
            <a:extLst>
              <a:ext uri="{FF2B5EF4-FFF2-40B4-BE49-F238E27FC236}">
                <a16:creationId xmlns:a16="http://schemas.microsoft.com/office/drawing/2014/main" id="{80E7CD25-F1C9-4951-87F8-F0E927D1B6A7}"/>
              </a:ext>
            </a:extLst>
          </p:cNvPr>
          <p:cNvGraphicFramePr>
            <a:graphicFrameLocks noGrp="1"/>
          </p:cNvGraphicFramePr>
          <p:nvPr/>
        </p:nvGraphicFramePr>
        <p:xfrm>
          <a:off x="698034" y="3774320"/>
          <a:ext cx="7747929" cy="30480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275028">
                <a:tc>
                  <a:txBody>
                    <a:bodyPr/>
                    <a:lstStyle/>
                    <a:p>
                      <a:r>
                        <a:rPr lang="en-US" sz="1400" dirty="0"/>
                        <a:t>X,Y Coordinate</a:t>
                      </a:r>
                    </a:p>
                  </a:txBody>
                  <a:tcPr>
                    <a:solidFill>
                      <a:schemeClr val="accent2">
                        <a:lumMod val="50000"/>
                      </a:schemeClr>
                    </a:solidFill>
                  </a:tcPr>
                </a:tc>
                <a:tc>
                  <a:txBody>
                    <a:bodyPr/>
                    <a:lstStyle/>
                    <a:p>
                      <a:r>
                        <a:rPr lang="en-US" sz="1400" b="0" i="0" kern="1200" dirty="0">
                          <a:solidFill>
                            <a:schemeClr val="lt1"/>
                          </a:solidFill>
                          <a:effectLst/>
                          <a:latin typeface="+mn-lt"/>
                          <a:ea typeface="+mn-ea"/>
                          <a:cs typeface="+mn-cs"/>
                        </a:rPr>
                        <a:t>39.144752, -80.033529</a:t>
                      </a:r>
                      <a:endParaRPr lang="en-US" sz="1600" u="none" dirty="0"/>
                    </a:p>
                  </a:txBody>
                  <a:tcPr>
                    <a:solidFill>
                      <a:schemeClr val="accent2">
                        <a:lumMod val="50000"/>
                      </a:schemeClr>
                    </a:solidFill>
                  </a:tcPr>
                </a:tc>
                <a:extLst>
                  <a:ext uri="{0D108BD9-81ED-4DB2-BD59-A6C34878D82A}">
                    <a16:rowId xmlns:a16="http://schemas.microsoft.com/office/drawing/2014/main" val="2578656347"/>
                  </a:ext>
                </a:extLst>
              </a:tr>
            </a:tbl>
          </a:graphicData>
        </a:graphic>
      </p:graphicFrame>
      <p:graphicFrame>
        <p:nvGraphicFramePr>
          <p:cNvPr id="11" name="Table 10">
            <a:extLst>
              <a:ext uri="{FF2B5EF4-FFF2-40B4-BE49-F238E27FC236}">
                <a16:creationId xmlns:a16="http://schemas.microsoft.com/office/drawing/2014/main" id="{5DB5B9CB-FBE0-4475-B7E1-9CD0CF2886E5}"/>
              </a:ext>
            </a:extLst>
          </p:cNvPr>
          <p:cNvGraphicFramePr>
            <a:graphicFrameLocks noGrp="1"/>
          </p:cNvGraphicFramePr>
          <p:nvPr/>
        </p:nvGraphicFramePr>
        <p:xfrm>
          <a:off x="698031" y="4494602"/>
          <a:ext cx="7747929" cy="564512"/>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564512">
                <a:tc>
                  <a:txBody>
                    <a:bodyPr/>
                    <a:lstStyle/>
                    <a:p>
                      <a:r>
                        <a:rPr lang="en-US" sz="1400" dirty="0"/>
                        <a:t>Share MAP URL Link</a:t>
                      </a:r>
                    </a:p>
                  </a:txBody>
                  <a:tcPr>
                    <a:solidFill>
                      <a:schemeClr val="accent3">
                        <a:lumMod val="50000"/>
                      </a:schemeClr>
                    </a:solidFill>
                  </a:tcPr>
                </a:tc>
                <a:tc>
                  <a:txBody>
                    <a:bodyPr/>
                    <a:lstStyle/>
                    <a:p>
                      <a:r>
                        <a:rPr lang="en-US" sz="1200" b="0" u="none" dirty="0">
                          <a:solidFill>
                            <a:schemeClr val="bg1"/>
                          </a:solidFill>
                        </a:rPr>
                        <a:t>https://www.mapwv.gov/flood/map/?wkid=102100&amp;x=-8909292&amp;y=4742427&amp;l=12&amp;v=1</a:t>
                      </a:r>
                    </a:p>
                  </a:txBody>
                  <a:tcPr>
                    <a:solidFill>
                      <a:schemeClr val="accent3">
                        <a:lumMod val="50000"/>
                      </a:schemeClr>
                    </a:solidFill>
                  </a:tcPr>
                </a:tc>
                <a:extLst>
                  <a:ext uri="{0D108BD9-81ED-4DB2-BD59-A6C34878D82A}">
                    <a16:rowId xmlns:a16="http://schemas.microsoft.com/office/drawing/2014/main" val="2578656347"/>
                  </a:ext>
                </a:extLst>
              </a:tr>
            </a:tbl>
          </a:graphicData>
        </a:graphic>
      </p:graphicFrame>
      <p:graphicFrame>
        <p:nvGraphicFramePr>
          <p:cNvPr id="3" name="Table 2"/>
          <p:cNvGraphicFramePr>
            <a:graphicFrameLocks noGrp="1"/>
          </p:cNvGraphicFramePr>
          <p:nvPr/>
        </p:nvGraphicFramePr>
        <p:xfrm>
          <a:off x="3516617" y="2059478"/>
          <a:ext cx="2732809" cy="381000"/>
        </p:xfrm>
        <a:graphic>
          <a:graphicData uri="http://schemas.openxmlformats.org/drawingml/2006/table">
            <a:tbl>
              <a:tblPr>
                <a:tableStyleId>{5C22544A-7EE6-4342-B048-85BDC9FD1C3A}</a:tableStyleId>
              </a:tblPr>
              <a:tblGrid>
                <a:gridCol w="521891">
                  <a:extLst>
                    <a:ext uri="{9D8B030D-6E8A-4147-A177-3AD203B41FA5}">
                      <a16:colId xmlns:a16="http://schemas.microsoft.com/office/drawing/2014/main" val="4282892354"/>
                    </a:ext>
                  </a:extLst>
                </a:gridCol>
                <a:gridCol w="58662">
                  <a:extLst>
                    <a:ext uri="{9D8B030D-6E8A-4147-A177-3AD203B41FA5}">
                      <a16:colId xmlns:a16="http://schemas.microsoft.com/office/drawing/2014/main" val="41484127"/>
                    </a:ext>
                  </a:extLst>
                </a:gridCol>
                <a:gridCol w="539140">
                  <a:extLst>
                    <a:ext uri="{9D8B030D-6E8A-4147-A177-3AD203B41FA5}">
                      <a16:colId xmlns:a16="http://schemas.microsoft.com/office/drawing/2014/main" val="359974847"/>
                    </a:ext>
                  </a:extLst>
                </a:gridCol>
                <a:gridCol w="101215">
                  <a:extLst>
                    <a:ext uri="{9D8B030D-6E8A-4147-A177-3AD203B41FA5}">
                      <a16:colId xmlns:a16="http://schemas.microsoft.com/office/drawing/2014/main" val="918634740"/>
                    </a:ext>
                  </a:extLst>
                </a:gridCol>
                <a:gridCol w="468120">
                  <a:extLst>
                    <a:ext uri="{9D8B030D-6E8A-4147-A177-3AD203B41FA5}">
                      <a16:colId xmlns:a16="http://schemas.microsoft.com/office/drawing/2014/main" val="504532957"/>
                    </a:ext>
                  </a:extLst>
                </a:gridCol>
                <a:gridCol w="101215">
                  <a:extLst>
                    <a:ext uri="{9D8B030D-6E8A-4147-A177-3AD203B41FA5}">
                      <a16:colId xmlns:a16="http://schemas.microsoft.com/office/drawing/2014/main" val="1421159694"/>
                    </a:ext>
                  </a:extLst>
                </a:gridCol>
                <a:gridCol w="430164">
                  <a:extLst>
                    <a:ext uri="{9D8B030D-6E8A-4147-A177-3AD203B41FA5}">
                      <a16:colId xmlns:a16="http://schemas.microsoft.com/office/drawing/2014/main" val="3177079869"/>
                    </a:ext>
                  </a:extLst>
                </a:gridCol>
                <a:gridCol w="142334">
                  <a:extLst>
                    <a:ext uri="{9D8B030D-6E8A-4147-A177-3AD203B41FA5}">
                      <a16:colId xmlns:a16="http://schemas.microsoft.com/office/drawing/2014/main" val="3627578931"/>
                    </a:ext>
                  </a:extLst>
                </a:gridCol>
                <a:gridCol w="370068">
                  <a:extLst>
                    <a:ext uri="{9D8B030D-6E8A-4147-A177-3AD203B41FA5}">
                      <a16:colId xmlns:a16="http://schemas.microsoft.com/office/drawing/2014/main" val="3100743191"/>
                    </a:ext>
                  </a:extLst>
                </a:gridCol>
              </a:tblGrid>
              <a:tr h="190500">
                <a:tc>
                  <a:txBody>
                    <a:bodyPr/>
                    <a:lstStyle/>
                    <a:p>
                      <a:pPr algn="ctr" fontAlgn="b"/>
                      <a:r>
                        <a:rPr lang="en-US" sz="1100" u="none" strike="noStrike" dirty="0">
                          <a:effectLst/>
                        </a:rPr>
                        <a:t>01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08</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0011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0069</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0000</a:t>
                      </a:r>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80811718"/>
                  </a:ext>
                </a:extLst>
              </a:tr>
              <a:tr h="190500">
                <a:tc>
                  <a:txBody>
                    <a:bodyPr/>
                    <a:lstStyle/>
                    <a:p>
                      <a:pPr algn="ctr" fontAlgn="b"/>
                      <a:r>
                        <a:rPr lang="en-US" sz="1100" u="none" strike="noStrike">
                          <a:effectLst/>
                        </a:rPr>
                        <a:t>County</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District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Map</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Parcel</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Suffix</a:t>
                      </a:r>
                      <a:endParaRPr lang="en-US"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03492608"/>
                  </a:ext>
                </a:extLst>
              </a:tr>
            </a:tbl>
          </a:graphicData>
        </a:graphic>
      </p:graphicFrame>
      <p:graphicFrame>
        <p:nvGraphicFramePr>
          <p:cNvPr id="12" name="Table 11">
            <a:extLst>
              <a:ext uri="{FF2B5EF4-FFF2-40B4-BE49-F238E27FC236}">
                <a16:creationId xmlns:a16="http://schemas.microsoft.com/office/drawing/2014/main" id="{DE4D8791-F0E7-4C9F-9868-DD11711DACD7}"/>
              </a:ext>
            </a:extLst>
          </p:cNvPr>
          <p:cNvGraphicFramePr>
            <a:graphicFrameLocks noGrp="1"/>
          </p:cNvGraphicFramePr>
          <p:nvPr/>
        </p:nvGraphicFramePr>
        <p:xfrm>
          <a:off x="698029" y="3272992"/>
          <a:ext cx="7747929" cy="3962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Building Identifier</a:t>
                      </a:r>
                    </a:p>
                  </a:txBody>
                  <a:tcPr>
                    <a:solidFill>
                      <a:srgbClr val="C0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u="none" kern="1200" dirty="0">
                          <a:solidFill>
                            <a:schemeClr val="lt1"/>
                          </a:solidFill>
                          <a:effectLst/>
                          <a:latin typeface="+mn-lt"/>
                          <a:ea typeface="+mn-ea"/>
                          <a:cs typeface="+mn-cs"/>
                        </a:rPr>
                        <a:t>01-08-0011-0069-0000_604</a:t>
                      </a:r>
                      <a:endParaRPr lang="en-US" sz="2000" u="none" dirty="0"/>
                    </a:p>
                  </a:txBody>
                  <a:tcPr>
                    <a:solidFill>
                      <a:srgbClr val="C00000"/>
                    </a:solidFill>
                  </a:tcPr>
                </a:tc>
                <a:extLst>
                  <a:ext uri="{0D108BD9-81ED-4DB2-BD59-A6C34878D82A}">
                    <a16:rowId xmlns:a16="http://schemas.microsoft.com/office/drawing/2014/main" val="2578656347"/>
                  </a:ext>
                </a:extLst>
              </a:tr>
            </a:tbl>
          </a:graphicData>
        </a:graphic>
      </p:graphicFrame>
      <p:graphicFrame>
        <p:nvGraphicFramePr>
          <p:cNvPr id="6" name="Table 5"/>
          <p:cNvGraphicFramePr>
            <a:graphicFrameLocks noGrp="1"/>
          </p:cNvGraphicFramePr>
          <p:nvPr/>
        </p:nvGraphicFramePr>
        <p:xfrm>
          <a:off x="698031" y="5086615"/>
          <a:ext cx="7747929" cy="3708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726240428"/>
                    </a:ext>
                  </a:extLst>
                </a:gridCol>
                <a:gridCol w="4903523">
                  <a:extLst>
                    <a:ext uri="{9D8B030D-6E8A-4147-A177-3AD203B41FA5}">
                      <a16:colId xmlns:a16="http://schemas.microsoft.com/office/drawing/2014/main" val="3362910738"/>
                    </a:ext>
                  </a:extLst>
                </a:gridCol>
              </a:tblGrid>
              <a:tr h="370840">
                <a:tc>
                  <a:txBody>
                    <a:bodyPr/>
                    <a:lstStyle/>
                    <a:p>
                      <a:r>
                        <a:rPr lang="en-US" sz="1400" dirty="0"/>
                        <a:t>Share Parcel Assessment URL Link</a:t>
                      </a:r>
                    </a:p>
                  </a:txBody>
                  <a:tcPr>
                    <a:solidFill>
                      <a:schemeClr val="accent3">
                        <a:lumMod val="50000"/>
                      </a:schemeClr>
                    </a:solidFill>
                  </a:tcPr>
                </a:tc>
                <a:tc>
                  <a:txBody>
                    <a:bodyPr/>
                    <a:lstStyle/>
                    <a:p>
                      <a:r>
                        <a:rPr lang="en-US" sz="1200" b="0" u="none" dirty="0">
                          <a:solidFill>
                            <a:schemeClr val="bg1"/>
                          </a:solidFill>
                        </a:rPr>
                        <a:t>http://www.mapwv.gov/Assessment/Detail/?PID=01080011006900000000</a:t>
                      </a:r>
                    </a:p>
                  </a:txBody>
                  <a:tcPr>
                    <a:solidFill>
                      <a:schemeClr val="accent3">
                        <a:lumMod val="50000"/>
                      </a:schemeClr>
                    </a:solidFill>
                  </a:tcPr>
                </a:tc>
                <a:extLst>
                  <a:ext uri="{0D108BD9-81ED-4DB2-BD59-A6C34878D82A}">
                    <a16:rowId xmlns:a16="http://schemas.microsoft.com/office/drawing/2014/main" val="102949761"/>
                  </a:ext>
                </a:extLst>
              </a:tr>
            </a:tbl>
          </a:graphicData>
        </a:graphic>
      </p:graphicFrame>
      <p:graphicFrame>
        <p:nvGraphicFramePr>
          <p:cNvPr id="13" name="Table 12">
            <a:extLst>
              <a:ext uri="{FF2B5EF4-FFF2-40B4-BE49-F238E27FC236}">
                <a16:creationId xmlns:a16="http://schemas.microsoft.com/office/drawing/2014/main" id="{80E7CD25-F1C9-4951-87F8-F0E927D1B6A7}"/>
              </a:ext>
            </a:extLst>
          </p:cNvPr>
          <p:cNvGraphicFramePr>
            <a:graphicFrameLocks noGrp="1"/>
          </p:cNvGraphicFramePr>
          <p:nvPr/>
        </p:nvGraphicFramePr>
        <p:xfrm>
          <a:off x="698030" y="4118859"/>
          <a:ext cx="7747929" cy="30480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275028">
                <a:tc>
                  <a:txBody>
                    <a:bodyPr/>
                    <a:lstStyle/>
                    <a:p>
                      <a:r>
                        <a:rPr lang="en-US" sz="1400" dirty="0"/>
                        <a:t>Google Plus Code (11-digit)</a:t>
                      </a:r>
                    </a:p>
                  </a:txBody>
                  <a:tcPr>
                    <a:solidFill>
                      <a:schemeClr val="accent2">
                        <a:lumMod val="50000"/>
                      </a:schemeClr>
                    </a:solidFill>
                  </a:tcPr>
                </a:tc>
                <a:tc>
                  <a:txBody>
                    <a:bodyPr/>
                    <a:lstStyle/>
                    <a:p>
                      <a:r>
                        <a:rPr lang="en-US" sz="1400" b="0" i="0" kern="1200" dirty="0">
                          <a:solidFill>
                            <a:schemeClr val="lt1"/>
                          </a:solidFill>
                          <a:effectLst/>
                          <a:latin typeface="+mn-lt"/>
                          <a:ea typeface="+mn-ea"/>
                          <a:cs typeface="+mn-cs"/>
                        </a:rPr>
                        <a:t>86FX4XV8+VHF</a:t>
                      </a:r>
                      <a:endParaRPr lang="en-US" sz="1600" u="none" dirty="0"/>
                    </a:p>
                  </a:txBody>
                  <a:tcPr>
                    <a:solidFill>
                      <a:schemeClr val="accent2">
                        <a:lumMod val="50000"/>
                      </a:schemeClr>
                    </a:solidFill>
                  </a:tcPr>
                </a:tc>
                <a:extLst>
                  <a:ext uri="{0D108BD9-81ED-4DB2-BD59-A6C34878D82A}">
                    <a16:rowId xmlns:a16="http://schemas.microsoft.com/office/drawing/2014/main" val="2578656347"/>
                  </a:ext>
                </a:extLst>
              </a:tr>
            </a:tbl>
          </a:graphicData>
        </a:graphic>
      </p:graphicFrame>
      <p:sp>
        <p:nvSpPr>
          <p:cNvPr id="7" name="5-Point Star 6"/>
          <p:cNvSpPr/>
          <p:nvPr/>
        </p:nvSpPr>
        <p:spPr>
          <a:xfrm>
            <a:off x="214008" y="3320205"/>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214008" y="3745136"/>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214008" y="4105052"/>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214008" y="4602420"/>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214008" y="6005075"/>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91834" y="5966163"/>
            <a:ext cx="2125426" cy="369332"/>
          </a:xfrm>
          <a:prstGeom prst="rect">
            <a:avLst/>
          </a:prstGeom>
          <a:noFill/>
        </p:spPr>
        <p:txBody>
          <a:bodyPr wrap="square" rtlCol="0">
            <a:spAutoFit/>
          </a:bodyPr>
          <a:lstStyle/>
          <a:p>
            <a:r>
              <a:rPr lang="en-US" b="1" dirty="0">
                <a:solidFill>
                  <a:schemeClr val="tx2">
                    <a:lumMod val="50000"/>
                  </a:schemeClr>
                </a:solidFill>
              </a:rPr>
              <a:t>= Unique Identifiers</a:t>
            </a:r>
          </a:p>
        </p:txBody>
      </p:sp>
      <p:sp>
        <p:nvSpPr>
          <p:cNvPr id="18" name="TextBox 17"/>
          <p:cNvSpPr txBox="1"/>
          <p:nvPr/>
        </p:nvSpPr>
        <p:spPr>
          <a:xfrm>
            <a:off x="2803256" y="5575591"/>
            <a:ext cx="5566572" cy="1200329"/>
          </a:xfrm>
          <a:prstGeom prst="rect">
            <a:avLst/>
          </a:prstGeom>
          <a:noFill/>
        </p:spPr>
        <p:txBody>
          <a:bodyPr wrap="square" rtlCol="0">
            <a:spAutoFit/>
          </a:bodyPr>
          <a:lstStyle/>
          <a:p>
            <a:r>
              <a:rPr lang="en-US" sz="1200" dirty="0">
                <a:solidFill>
                  <a:schemeClr val="bg1">
                    <a:lumMod val="50000"/>
                  </a:schemeClr>
                </a:solidFill>
              </a:rPr>
              <a:t>Notes:  Owner Name from assessment records and Building Pictures (elevation certificates) can be helpful for property identification purposes</a:t>
            </a:r>
          </a:p>
          <a:p>
            <a:endParaRPr lang="en-US" sz="1200" dirty="0">
              <a:solidFill>
                <a:schemeClr val="bg1">
                  <a:lumMod val="50000"/>
                </a:schemeClr>
              </a:solidFill>
            </a:endParaRPr>
          </a:p>
          <a:p>
            <a:r>
              <a:rPr lang="en-US" sz="1200" dirty="0">
                <a:solidFill>
                  <a:schemeClr val="bg1">
                    <a:lumMod val="50000"/>
                  </a:schemeClr>
                </a:solidFill>
              </a:rPr>
              <a:t>Proper Building and Property Identifiers are important for exchanging building-level data efficiently among local, state, and federal partners (including UDFs, LOMAs, Mitigated Buyout Properties, Elevation Certificates, Repetitive Loss Structures, etc.)</a:t>
            </a:r>
          </a:p>
        </p:txBody>
      </p:sp>
    </p:spTree>
    <p:extLst>
      <p:ext uri="{BB962C8B-B14F-4D97-AF65-F5344CB8AC3E}">
        <p14:creationId xmlns:p14="http://schemas.microsoft.com/office/powerpoint/2010/main" val="28699666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Building Unique Identifier</a:t>
            </a:r>
          </a:p>
        </p:txBody>
      </p:sp>
      <p:pic>
        <p:nvPicPr>
          <p:cNvPr id="2" name="Picture 1">
            <a:extLst>
              <a:ext uri="{FF2B5EF4-FFF2-40B4-BE49-F238E27FC236}">
                <a16:creationId xmlns:a16="http://schemas.microsoft.com/office/drawing/2014/main" id="{A4F90ACE-ADBA-439B-9A60-7AE71640F771}"/>
              </a:ext>
            </a:extLst>
          </p:cNvPr>
          <p:cNvPicPr>
            <a:picLocks noChangeAspect="1"/>
          </p:cNvPicPr>
          <p:nvPr/>
        </p:nvPicPr>
        <p:blipFill>
          <a:blip r:embed="rId2"/>
          <a:stretch>
            <a:fillRect/>
          </a:stretch>
        </p:blipFill>
        <p:spPr>
          <a:xfrm>
            <a:off x="505838" y="3578826"/>
            <a:ext cx="3521791" cy="2585144"/>
          </a:xfrm>
          <a:prstGeom prst="rect">
            <a:avLst/>
          </a:prstGeom>
        </p:spPr>
      </p:pic>
      <p:graphicFrame>
        <p:nvGraphicFramePr>
          <p:cNvPr id="9" name="Table 8">
            <a:extLst>
              <a:ext uri="{FF2B5EF4-FFF2-40B4-BE49-F238E27FC236}">
                <a16:creationId xmlns:a16="http://schemas.microsoft.com/office/drawing/2014/main" id="{31869F61-EC15-49E3-9AE2-C6C82B9D6A86}"/>
              </a:ext>
            </a:extLst>
          </p:cNvPr>
          <p:cNvGraphicFramePr>
            <a:graphicFrameLocks noGrp="1"/>
          </p:cNvGraphicFramePr>
          <p:nvPr/>
        </p:nvGraphicFramePr>
        <p:xfrm>
          <a:off x="698034" y="1166291"/>
          <a:ext cx="7747929" cy="396240"/>
        </p:xfrm>
        <a:graphic>
          <a:graphicData uri="http://schemas.openxmlformats.org/drawingml/2006/table">
            <a:tbl>
              <a:tblPr firstRow="1" bandRow="1">
                <a:tableStyleId>{5C22544A-7EE6-4342-B048-85BDC9FD1C3A}</a:tableStyleId>
              </a:tblPr>
              <a:tblGrid>
                <a:gridCol w="2835741">
                  <a:extLst>
                    <a:ext uri="{9D8B030D-6E8A-4147-A177-3AD203B41FA5}">
                      <a16:colId xmlns:a16="http://schemas.microsoft.com/office/drawing/2014/main" val="3149001430"/>
                    </a:ext>
                  </a:extLst>
                </a:gridCol>
                <a:gridCol w="4912188">
                  <a:extLst>
                    <a:ext uri="{9D8B030D-6E8A-4147-A177-3AD203B41FA5}">
                      <a16:colId xmlns:a16="http://schemas.microsoft.com/office/drawing/2014/main" val="3113211989"/>
                    </a:ext>
                  </a:extLst>
                </a:gridCol>
              </a:tblGrid>
              <a:tr h="310357">
                <a:tc>
                  <a:txBody>
                    <a:bodyPr/>
                    <a:lstStyle/>
                    <a:p>
                      <a:r>
                        <a:rPr lang="en-US" sz="2000" dirty="0"/>
                        <a:t>Parcel ID</a:t>
                      </a:r>
                    </a:p>
                  </a:txBody>
                  <a:tcPr/>
                </a:tc>
                <a:tc>
                  <a:txBody>
                    <a:bodyPr/>
                    <a:lstStyle/>
                    <a:p>
                      <a:r>
                        <a:rPr lang="en-US" sz="2000" b="1" i="0" u="none" kern="1200" dirty="0">
                          <a:solidFill>
                            <a:srgbClr val="FFFF00"/>
                          </a:solidFill>
                          <a:effectLst/>
                          <a:latin typeface="+mn-lt"/>
                          <a:ea typeface="+mn-ea"/>
                          <a:cs typeface="+mn-cs"/>
                        </a:rPr>
                        <a:t>01-08-0011-0069-0000</a:t>
                      </a:r>
                      <a:endParaRPr lang="en-US" sz="2000" b="1" u="none" dirty="0">
                        <a:solidFill>
                          <a:srgbClr val="FFFF00"/>
                        </a:solidFill>
                      </a:endParaRPr>
                    </a:p>
                  </a:txBody>
                  <a:tcPr/>
                </a:tc>
                <a:extLst>
                  <a:ext uri="{0D108BD9-81ED-4DB2-BD59-A6C34878D82A}">
                    <a16:rowId xmlns:a16="http://schemas.microsoft.com/office/drawing/2014/main" val="2578656347"/>
                  </a:ext>
                </a:extLst>
              </a:tr>
            </a:tbl>
          </a:graphicData>
        </a:graphic>
      </p:graphicFrame>
      <p:graphicFrame>
        <p:nvGraphicFramePr>
          <p:cNvPr id="10" name="Table 9">
            <a:extLst>
              <a:ext uri="{FF2B5EF4-FFF2-40B4-BE49-F238E27FC236}">
                <a16:creationId xmlns:a16="http://schemas.microsoft.com/office/drawing/2014/main" id="{8E617802-3F15-4594-8C92-65F1DD709F91}"/>
              </a:ext>
            </a:extLst>
          </p:cNvPr>
          <p:cNvGraphicFramePr>
            <a:graphicFrameLocks noGrp="1"/>
          </p:cNvGraphicFramePr>
          <p:nvPr/>
        </p:nvGraphicFramePr>
        <p:xfrm>
          <a:off x="729926" y="1976811"/>
          <a:ext cx="7747929" cy="39624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Address</a:t>
                      </a:r>
                    </a:p>
                  </a:txBody>
                  <a:tcPr/>
                </a:tc>
                <a:tc>
                  <a:txBody>
                    <a:bodyPr/>
                    <a:lstStyle/>
                    <a:p>
                      <a:r>
                        <a:rPr lang="en-US" sz="2000" b="1" i="0" u="none" kern="1200" dirty="0">
                          <a:solidFill>
                            <a:schemeClr val="bg1"/>
                          </a:solidFill>
                          <a:effectLst/>
                          <a:latin typeface="+mn-lt"/>
                          <a:ea typeface="+mn-ea"/>
                          <a:cs typeface="+mn-cs"/>
                        </a:rPr>
                        <a:t>604</a:t>
                      </a:r>
                      <a:r>
                        <a:rPr lang="en-US" sz="2000" b="0" i="0" u="none" kern="1200" dirty="0">
                          <a:solidFill>
                            <a:schemeClr val="lt1"/>
                          </a:solidFill>
                          <a:effectLst/>
                          <a:latin typeface="+mn-lt"/>
                          <a:ea typeface="+mn-ea"/>
                          <a:cs typeface="+mn-cs"/>
                        </a:rPr>
                        <a:t> S Main St, Philippi, West Virginia, 26416</a:t>
                      </a:r>
                      <a:endParaRPr lang="en-US" sz="2000" u="none" dirty="0"/>
                    </a:p>
                  </a:txBody>
                  <a:tcPr/>
                </a:tc>
                <a:extLst>
                  <a:ext uri="{0D108BD9-81ED-4DB2-BD59-A6C34878D82A}">
                    <a16:rowId xmlns:a16="http://schemas.microsoft.com/office/drawing/2014/main" val="2578656347"/>
                  </a:ext>
                </a:extLst>
              </a:tr>
            </a:tbl>
          </a:graphicData>
        </a:graphic>
      </p:graphicFrame>
      <p:graphicFrame>
        <p:nvGraphicFramePr>
          <p:cNvPr id="11" name="Table 10">
            <a:extLst>
              <a:ext uri="{FF2B5EF4-FFF2-40B4-BE49-F238E27FC236}">
                <a16:creationId xmlns:a16="http://schemas.microsoft.com/office/drawing/2014/main" id="{E162F9C2-FD24-411B-88D3-738F2F4F28F5}"/>
              </a:ext>
            </a:extLst>
          </p:cNvPr>
          <p:cNvGraphicFramePr>
            <a:graphicFrameLocks noGrp="1"/>
          </p:cNvGraphicFramePr>
          <p:nvPr/>
        </p:nvGraphicFramePr>
        <p:xfrm>
          <a:off x="3516617" y="1538372"/>
          <a:ext cx="2732809" cy="381000"/>
        </p:xfrm>
        <a:graphic>
          <a:graphicData uri="http://schemas.openxmlformats.org/drawingml/2006/table">
            <a:tbl>
              <a:tblPr>
                <a:tableStyleId>{5C22544A-7EE6-4342-B048-85BDC9FD1C3A}</a:tableStyleId>
              </a:tblPr>
              <a:tblGrid>
                <a:gridCol w="521891">
                  <a:extLst>
                    <a:ext uri="{9D8B030D-6E8A-4147-A177-3AD203B41FA5}">
                      <a16:colId xmlns:a16="http://schemas.microsoft.com/office/drawing/2014/main" val="4282892354"/>
                    </a:ext>
                  </a:extLst>
                </a:gridCol>
                <a:gridCol w="58662">
                  <a:extLst>
                    <a:ext uri="{9D8B030D-6E8A-4147-A177-3AD203B41FA5}">
                      <a16:colId xmlns:a16="http://schemas.microsoft.com/office/drawing/2014/main" val="41484127"/>
                    </a:ext>
                  </a:extLst>
                </a:gridCol>
                <a:gridCol w="539140">
                  <a:extLst>
                    <a:ext uri="{9D8B030D-6E8A-4147-A177-3AD203B41FA5}">
                      <a16:colId xmlns:a16="http://schemas.microsoft.com/office/drawing/2014/main" val="359974847"/>
                    </a:ext>
                  </a:extLst>
                </a:gridCol>
                <a:gridCol w="101215">
                  <a:extLst>
                    <a:ext uri="{9D8B030D-6E8A-4147-A177-3AD203B41FA5}">
                      <a16:colId xmlns:a16="http://schemas.microsoft.com/office/drawing/2014/main" val="918634740"/>
                    </a:ext>
                  </a:extLst>
                </a:gridCol>
                <a:gridCol w="468120">
                  <a:extLst>
                    <a:ext uri="{9D8B030D-6E8A-4147-A177-3AD203B41FA5}">
                      <a16:colId xmlns:a16="http://schemas.microsoft.com/office/drawing/2014/main" val="504532957"/>
                    </a:ext>
                  </a:extLst>
                </a:gridCol>
                <a:gridCol w="101215">
                  <a:extLst>
                    <a:ext uri="{9D8B030D-6E8A-4147-A177-3AD203B41FA5}">
                      <a16:colId xmlns:a16="http://schemas.microsoft.com/office/drawing/2014/main" val="1421159694"/>
                    </a:ext>
                  </a:extLst>
                </a:gridCol>
                <a:gridCol w="430164">
                  <a:extLst>
                    <a:ext uri="{9D8B030D-6E8A-4147-A177-3AD203B41FA5}">
                      <a16:colId xmlns:a16="http://schemas.microsoft.com/office/drawing/2014/main" val="3177079869"/>
                    </a:ext>
                  </a:extLst>
                </a:gridCol>
                <a:gridCol w="142334">
                  <a:extLst>
                    <a:ext uri="{9D8B030D-6E8A-4147-A177-3AD203B41FA5}">
                      <a16:colId xmlns:a16="http://schemas.microsoft.com/office/drawing/2014/main" val="3627578931"/>
                    </a:ext>
                  </a:extLst>
                </a:gridCol>
                <a:gridCol w="370068">
                  <a:extLst>
                    <a:ext uri="{9D8B030D-6E8A-4147-A177-3AD203B41FA5}">
                      <a16:colId xmlns:a16="http://schemas.microsoft.com/office/drawing/2014/main" val="3100743191"/>
                    </a:ext>
                  </a:extLst>
                </a:gridCol>
              </a:tblGrid>
              <a:tr h="190500">
                <a:tc>
                  <a:txBody>
                    <a:bodyPr/>
                    <a:lstStyle/>
                    <a:p>
                      <a:pPr algn="ctr" fontAlgn="b"/>
                      <a:r>
                        <a:rPr lang="en-US" sz="1100" u="none" strike="noStrike" dirty="0">
                          <a:effectLst/>
                        </a:rPr>
                        <a:t>01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08</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0011</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0069</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0000</a:t>
                      </a:r>
                      <a:endParaRPr lang="en-US"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080811718"/>
                  </a:ext>
                </a:extLst>
              </a:tr>
              <a:tr h="190500">
                <a:tc>
                  <a:txBody>
                    <a:bodyPr/>
                    <a:lstStyle/>
                    <a:p>
                      <a:pPr algn="ctr" fontAlgn="b"/>
                      <a:r>
                        <a:rPr lang="en-US" sz="1100" u="none" strike="noStrike" dirty="0">
                          <a:effectLst/>
                        </a:rPr>
                        <a:t>County</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District</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a:effectLst/>
                        </a:rPr>
                        <a:t>Map</a:t>
                      </a:r>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Parcel</a:t>
                      </a:r>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endParaRPr lang="en-US" sz="1100" b="0" i="0" u="none" strike="noStrike">
                        <a:solidFill>
                          <a:srgbClr val="000000"/>
                        </a:solidFill>
                        <a:effectLst/>
                        <a:latin typeface="Calibri" panose="020F0502020204030204" pitchFamily="34" charset="0"/>
                      </a:endParaRPr>
                    </a:p>
                  </a:txBody>
                  <a:tcPr marL="0" marR="0" marT="0" marB="0" anchor="b"/>
                </a:tc>
                <a:tc>
                  <a:txBody>
                    <a:bodyPr/>
                    <a:lstStyle/>
                    <a:p>
                      <a:pPr algn="ctr" fontAlgn="b"/>
                      <a:r>
                        <a:rPr lang="en-US" sz="1100" u="none" strike="noStrike" dirty="0">
                          <a:effectLst/>
                        </a:rPr>
                        <a:t>Suffix</a:t>
                      </a:r>
                      <a:endParaRPr lang="en-US"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203492608"/>
                  </a:ext>
                </a:extLst>
              </a:tr>
            </a:tbl>
          </a:graphicData>
        </a:graphic>
      </p:graphicFrame>
      <p:graphicFrame>
        <p:nvGraphicFramePr>
          <p:cNvPr id="13" name="Table 12">
            <a:extLst>
              <a:ext uri="{FF2B5EF4-FFF2-40B4-BE49-F238E27FC236}">
                <a16:creationId xmlns:a16="http://schemas.microsoft.com/office/drawing/2014/main" id="{8AD95164-5B8E-4791-9A64-90C3C01CCF98}"/>
              </a:ext>
            </a:extLst>
          </p:cNvPr>
          <p:cNvGraphicFramePr>
            <a:graphicFrameLocks noGrp="1"/>
          </p:cNvGraphicFramePr>
          <p:nvPr/>
        </p:nvGraphicFramePr>
        <p:xfrm>
          <a:off x="698029" y="2694136"/>
          <a:ext cx="7747929" cy="640080"/>
        </p:xfrm>
        <a:graphic>
          <a:graphicData uri="http://schemas.openxmlformats.org/drawingml/2006/table">
            <a:tbl>
              <a:tblPr firstRow="1" bandRow="1">
                <a:tableStyleId>{5C22544A-7EE6-4342-B048-85BDC9FD1C3A}</a:tableStyleId>
              </a:tblPr>
              <a:tblGrid>
                <a:gridCol w="2844406">
                  <a:extLst>
                    <a:ext uri="{9D8B030D-6E8A-4147-A177-3AD203B41FA5}">
                      <a16:colId xmlns:a16="http://schemas.microsoft.com/office/drawing/2014/main" val="3149001430"/>
                    </a:ext>
                  </a:extLst>
                </a:gridCol>
                <a:gridCol w="4903523">
                  <a:extLst>
                    <a:ext uri="{9D8B030D-6E8A-4147-A177-3AD203B41FA5}">
                      <a16:colId xmlns:a16="http://schemas.microsoft.com/office/drawing/2014/main" val="3113211989"/>
                    </a:ext>
                  </a:extLst>
                </a:gridCol>
              </a:tblGrid>
              <a:tr h="370840">
                <a:tc>
                  <a:txBody>
                    <a:bodyPr/>
                    <a:lstStyle/>
                    <a:p>
                      <a:r>
                        <a:rPr lang="en-US" sz="2000" dirty="0"/>
                        <a:t>Building Identifier</a:t>
                      </a:r>
                      <a:br>
                        <a:rPr lang="en-US" sz="2000" dirty="0"/>
                      </a:br>
                      <a:r>
                        <a:rPr lang="en-US" sz="1600" dirty="0"/>
                        <a:t>(Parcel ID + Address No.)</a:t>
                      </a:r>
                      <a:endParaRPr lang="en-US" sz="2000" dirty="0"/>
                    </a:p>
                  </a:txBody>
                  <a:tcPr>
                    <a:solidFill>
                      <a:srgbClr val="C00000"/>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000" b="1" i="0" u="none" kern="1200" dirty="0">
                          <a:solidFill>
                            <a:srgbClr val="FFFF00"/>
                          </a:solidFill>
                          <a:effectLst/>
                          <a:latin typeface="+mn-lt"/>
                          <a:ea typeface="+mn-ea"/>
                          <a:cs typeface="+mn-cs"/>
                        </a:rPr>
                        <a:t>01-08-0011-0069-0000</a:t>
                      </a:r>
                      <a:r>
                        <a:rPr lang="en-US" sz="2000" b="0" i="0" u="none" kern="1200" dirty="0">
                          <a:solidFill>
                            <a:schemeClr val="bg1">
                              <a:lumMod val="75000"/>
                            </a:schemeClr>
                          </a:solidFill>
                          <a:effectLst/>
                          <a:latin typeface="+mn-lt"/>
                          <a:ea typeface="+mn-ea"/>
                          <a:cs typeface="+mn-cs"/>
                        </a:rPr>
                        <a:t>_</a:t>
                      </a:r>
                      <a:r>
                        <a:rPr lang="en-US" sz="2000" b="1" i="0" u="none" kern="1200" dirty="0">
                          <a:solidFill>
                            <a:schemeClr val="bg1"/>
                          </a:solidFill>
                          <a:effectLst/>
                          <a:latin typeface="+mn-lt"/>
                          <a:ea typeface="+mn-ea"/>
                          <a:cs typeface="+mn-cs"/>
                        </a:rPr>
                        <a:t>604</a:t>
                      </a:r>
                      <a:endParaRPr lang="en-US" sz="2000" b="1" u="none" dirty="0">
                        <a:solidFill>
                          <a:schemeClr val="bg1"/>
                        </a:solidFill>
                      </a:endParaRPr>
                    </a:p>
                  </a:txBody>
                  <a:tcPr>
                    <a:solidFill>
                      <a:srgbClr val="C00000"/>
                    </a:solidFill>
                  </a:tcPr>
                </a:tc>
                <a:extLst>
                  <a:ext uri="{0D108BD9-81ED-4DB2-BD59-A6C34878D82A}">
                    <a16:rowId xmlns:a16="http://schemas.microsoft.com/office/drawing/2014/main" val="2578656347"/>
                  </a:ext>
                </a:extLst>
              </a:tr>
            </a:tbl>
          </a:graphicData>
        </a:graphic>
      </p:graphicFrame>
      <p:sp>
        <p:nvSpPr>
          <p:cNvPr id="14" name="5-Point Star 6">
            <a:extLst>
              <a:ext uri="{FF2B5EF4-FFF2-40B4-BE49-F238E27FC236}">
                <a16:creationId xmlns:a16="http://schemas.microsoft.com/office/drawing/2014/main" id="{DAD85DFB-B227-4C42-8415-23BF7AD98BF2}"/>
              </a:ext>
            </a:extLst>
          </p:cNvPr>
          <p:cNvSpPr/>
          <p:nvPr/>
        </p:nvSpPr>
        <p:spPr>
          <a:xfrm>
            <a:off x="214008" y="2799099"/>
            <a:ext cx="291830" cy="305124"/>
          </a:xfrm>
          <a:prstGeom prst="star5">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EDE986B-4B1A-448A-AF48-1EAC7594FD3B}"/>
              </a:ext>
            </a:extLst>
          </p:cNvPr>
          <p:cNvPicPr>
            <a:picLocks noChangeAspect="1"/>
          </p:cNvPicPr>
          <p:nvPr/>
        </p:nvPicPr>
        <p:blipFill>
          <a:blip r:embed="rId3"/>
          <a:stretch>
            <a:fillRect/>
          </a:stretch>
        </p:blipFill>
        <p:spPr>
          <a:xfrm>
            <a:off x="4442522" y="3401081"/>
            <a:ext cx="4003436" cy="2940635"/>
          </a:xfrm>
          <a:prstGeom prst="rect">
            <a:avLst/>
          </a:prstGeom>
        </p:spPr>
      </p:pic>
      <p:sp>
        <p:nvSpPr>
          <p:cNvPr id="6" name="TextBox 5">
            <a:extLst>
              <a:ext uri="{FF2B5EF4-FFF2-40B4-BE49-F238E27FC236}">
                <a16:creationId xmlns:a16="http://schemas.microsoft.com/office/drawing/2014/main" id="{D421412B-C054-4DA9-85CC-8623151DE902}"/>
              </a:ext>
            </a:extLst>
          </p:cNvPr>
          <p:cNvSpPr txBox="1"/>
          <p:nvPr/>
        </p:nvSpPr>
        <p:spPr>
          <a:xfrm>
            <a:off x="1174283" y="6320166"/>
            <a:ext cx="2213815" cy="338554"/>
          </a:xfrm>
          <a:prstGeom prst="rect">
            <a:avLst/>
          </a:prstGeom>
          <a:noFill/>
        </p:spPr>
        <p:txBody>
          <a:bodyPr wrap="square" rtlCol="0">
            <a:spAutoFit/>
          </a:bodyPr>
          <a:lstStyle/>
          <a:p>
            <a:r>
              <a:rPr lang="en-US" sz="1600" dirty="0"/>
              <a:t>Link to </a:t>
            </a:r>
            <a:r>
              <a:rPr lang="en-US" sz="1600" b="1" dirty="0"/>
              <a:t>Property</a:t>
            </a:r>
            <a:r>
              <a:rPr lang="en-US" sz="1600" dirty="0"/>
              <a:t> Record</a:t>
            </a:r>
          </a:p>
        </p:txBody>
      </p:sp>
      <p:sp>
        <p:nvSpPr>
          <p:cNvPr id="15" name="TextBox 14">
            <a:extLst>
              <a:ext uri="{FF2B5EF4-FFF2-40B4-BE49-F238E27FC236}">
                <a16:creationId xmlns:a16="http://schemas.microsoft.com/office/drawing/2014/main" id="{969C7219-816F-442F-8BFF-9A43B7C5F7CD}"/>
              </a:ext>
            </a:extLst>
          </p:cNvPr>
          <p:cNvSpPr txBox="1"/>
          <p:nvPr/>
        </p:nvSpPr>
        <p:spPr>
          <a:xfrm>
            <a:off x="5370892" y="6318204"/>
            <a:ext cx="2213815" cy="338554"/>
          </a:xfrm>
          <a:prstGeom prst="rect">
            <a:avLst/>
          </a:prstGeom>
          <a:noFill/>
        </p:spPr>
        <p:txBody>
          <a:bodyPr wrap="square" rtlCol="0">
            <a:spAutoFit/>
          </a:bodyPr>
          <a:lstStyle/>
          <a:p>
            <a:r>
              <a:rPr lang="en-US" sz="1600" dirty="0"/>
              <a:t>Link to </a:t>
            </a:r>
            <a:r>
              <a:rPr lang="en-US" sz="1600" b="1" dirty="0"/>
              <a:t>Structure</a:t>
            </a:r>
            <a:r>
              <a:rPr lang="en-US" sz="1600" dirty="0"/>
              <a:t> Record</a:t>
            </a:r>
          </a:p>
        </p:txBody>
      </p:sp>
      <p:sp>
        <p:nvSpPr>
          <p:cNvPr id="12" name="Title 1">
            <a:extLst>
              <a:ext uri="{FF2B5EF4-FFF2-40B4-BE49-F238E27FC236}">
                <a16:creationId xmlns:a16="http://schemas.microsoft.com/office/drawing/2014/main" id="{9BDA832A-042F-4521-8B82-63FB12EA2D27}"/>
              </a:ext>
            </a:extLst>
          </p:cNvPr>
          <p:cNvSpPr txBox="1">
            <a:spLocks/>
          </p:cNvSpPr>
          <p:nvPr/>
        </p:nvSpPr>
        <p:spPr>
          <a:xfrm>
            <a:off x="0" y="-66906"/>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Building Unique Identifier</a:t>
            </a:r>
          </a:p>
        </p:txBody>
      </p:sp>
      <p:sp>
        <p:nvSpPr>
          <p:cNvPr id="16" name="TextBox 15">
            <a:extLst>
              <a:ext uri="{FF2B5EF4-FFF2-40B4-BE49-F238E27FC236}">
                <a16:creationId xmlns:a16="http://schemas.microsoft.com/office/drawing/2014/main" id="{4F6E7AB3-1273-487A-8B42-4DEA0F809224}"/>
              </a:ext>
            </a:extLst>
          </p:cNvPr>
          <p:cNvSpPr txBox="1"/>
          <p:nvPr/>
        </p:nvSpPr>
        <p:spPr>
          <a:xfrm>
            <a:off x="7584707" y="393835"/>
            <a:ext cx="1369722" cy="369332"/>
          </a:xfrm>
          <a:prstGeom prst="rect">
            <a:avLst/>
          </a:prstGeom>
          <a:solidFill>
            <a:schemeClr val="accent1">
              <a:lumMod val="50000"/>
            </a:schemeClr>
          </a:solidFill>
        </p:spPr>
        <p:txBody>
          <a:bodyPr wrap="square" rtlCol="0">
            <a:spAutoFit/>
          </a:bodyPr>
          <a:lstStyle/>
          <a:p>
            <a:pPr algn="ctr"/>
            <a:r>
              <a:rPr lang="en-US" dirty="0">
                <a:solidFill>
                  <a:schemeClr val="bg1"/>
                </a:solidFill>
              </a:rPr>
              <a:t>10/11/2020</a:t>
            </a:r>
          </a:p>
        </p:txBody>
      </p:sp>
    </p:spTree>
    <p:extLst>
      <p:ext uri="{BB962C8B-B14F-4D97-AF65-F5344CB8AC3E}">
        <p14:creationId xmlns:p14="http://schemas.microsoft.com/office/powerpoint/2010/main" val="141616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Other WV Flood Tool Features</a:t>
            </a:r>
          </a:p>
        </p:txBody>
      </p:sp>
      <p:sp>
        <p:nvSpPr>
          <p:cNvPr id="3" name="TextBox 2"/>
          <p:cNvSpPr txBox="1"/>
          <p:nvPr/>
        </p:nvSpPr>
        <p:spPr>
          <a:xfrm>
            <a:off x="340655" y="1056482"/>
            <a:ext cx="8430483" cy="5324535"/>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WV Flood Tool</a:t>
            </a: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endParaRPr lang="en-US" sz="2000" dirty="0">
              <a:latin typeface="Arial" panose="020B0604020202020204" pitchFamily="34" charset="0"/>
              <a:cs typeface="Arial" panose="020B0604020202020204" pitchFamily="34" charset="0"/>
            </a:endParaRPr>
          </a:p>
        </p:txBody>
      </p:sp>
      <p:sp>
        <p:nvSpPr>
          <p:cNvPr id="2" name="TextBox 1"/>
          <p:cNvSpPr txBox="1"/>
          <p:nvPr/>
        </p:nvSpPr>
        <p:spPr>
          <a:xfrm>
            <a:off x="1434829" y="1844895"/>
            <a:ext cx="6274341" cy="4678204"/>
          </a:xfrm>
          <a:prstGeom prst="rect">
            <a:avLst/>
          </a:prstGeom>
          <a:noFill/>
        </p:spPr>
        <p:txBody>
          <a:bodyPr wrap="square" rtlCol="0">
            <a:spAutoFit/>
          </a:bodyPr>
          <a:lstStyle/>
          <a:p>
            <a:pPr marL="285750" indent="-285750">
              <a:buFont typeface="Wingdings" panose="05000000000000000000" pitchFamily="2" charset="2"/>
              <a:buChar char="§"/>
            </a:pPr>
            <a:r>
              <a:rPr lang="en-US" sz="2000" dirty="0">
                <a:solidFill>
                  <a:schemeClr val="tx2">
                    <a:lumMod val="50000"/>
                  </a:schemeClr>
                </a:solidFill>
              </a:rPr>
              <a:t>Flood Operational Layers</a:t>
            </a:r>
          </a:p>
          <a:p>
            <a:pPr marL="285750" indent="-285750">
              <a:buFont typeface="Wingdings" panose="05000000000000000000" pitchFamily="2" charset="2"/>
              <a:buChar char="§"/>
            </a:pPr>
            <a:endParaRPr lang="en-US" sz="2000" dirty="0">
              <a:solidFill>
                <a:schemeClr val="tx2">
                  <a:lumMod val="50000"/>
                </a:schemeClr>
              </a:solidFill>
            </a:endParaRPr>
          </a:p>
          <a:p>
            <a:pPr marL="285750" indent="-285750">
              <a:buFont typeface="Wingdings" panose="05000000000000000000" pitchFamily="2" charset="2"/>
              <a:buChar char="§"/>
            </a:pPr>
            <a:r>
              <a:rPr lang="en-US" sz="2000" dirty="0">
                <a:solidFill>
                  <a:schemeClr val="tx2">
                    <a:lumMod val="50000"/>
                  </a:schemeClr>
                </a:solidFill>
              </a:rPr>
              <a:t>Flood Zones and Symbology Types</a:t>
            </a:r>
            <a:br>
              <a:rPr lang="en-US" sz="2000" dirty="0">
                <a:solidFill>
                  <a:schemeClr val="tx2">
                    <a:lumMod val="50000"/>
                  </a:schemeClr>
                </a:solidFill>
              </a:rPr>
            </a:br>
            <a:endParaRPr lang="en-US" sz="2000" dirty="0">
              <a:solidFill>
                <a:schemeClr val="tx2">
                  <a:lumMod val="50000"/>
                </a:schemeClr>
              </a:solidFill>
            </a:endParaRPr>
          </a:p>
          <a:p>
            <a:pPr marL="285750" indent="-285750">
              <a:buFont typeface="Wingdings" panose="05000000000000000000" pitchFamily="2" charset="2"/>
              <a:buChar char="§"/>
            </a:pPr>
            <a:r>
              <a:rPr lang="en-US" sz="2000" dirty="0">
                <a:solidFill>
                  <a:schemeClr val="tx2">
                    <a:lumMod val="50000"/>
                  </a:schemeClr>
                </a:solidFill>
              </a:rPr>
              <a:t>Programming Logic (Flood Zone, Flood Height, Water Depth) for Flood Query Result Panel</a:t>
            </a:r>
          </a:p>
          <a:p>
            <a:pPr marL="285750" indent="-285750">
              <a:buFont typeface="Wingdings" panose="05000000000000000000" pitchFamily="2" charset="2"/>
              <a:buChar char="§"/>
            </a:pPr>
            <a:endParaRPr lang="en-US" sz="2000" dirty="0">
              <a:solidFill>
                <a:schemeClr val="tx2">
                  <a:lumMod val="50000"/>
                </a:schemeClr>
              </a:solidFill>
            </a:endParaRPr>
          </a:p>
          <a:p>
            <a:pPr marL="285750" indent="-285750">
              <a:buFont typeface="Wingdings" panose="05000000000000000000" pitchFamily="2" charset="2"/>
              <a:buChar char="§"/>
            </a:pPr>
            <a:r>
              <a:rPr lang="en-US" sz="2000" dirty="0">
                <a:solidFill>
                  <a:schemeClr val="tx2">
                    <a:lumMod val="50000"/>
                  </a:schemeClr>
                </a:solidFill>
              </a:rPr>
              <a:t>High Resolution Ground Elevation Data</a:t>
            </a:r>
            <a:br>
              <a:rPr lang="en-US" sz="2000" dirty="0">
                <a:solidFill>
                  <a:schemeClr val="tx2">
                    <a:lumMod val="50000"/>
                  </a:schemeClr>
                </a:solidFill>
              </a:rPr>
            </a:br>
            <a:endParaRPr lang="en-US" sz="2000" dirty="0">
              <a:solidFill>
                <a:schemeClr val="tx2">
                  <a:lumMod val="50000"/>
                </a:schemeClr>
              </a:solidFill>
            </a:endParaRPr>
          </a:p>
          <a:p>
            <a:pPr marL="285750" indent="-285750">
              <a:buFont typeface="Wingdings" panose="05000000000000000000" pitchFamily="2" charset="2"/>
              <a:buChar char="§"/>
            </a:pPr>
            <a:r>
              <a:rPr lang="en-US" sz="2000" dirty="0">
                <a:solidFill>
                  <a:schemeClr val="tx2">
                    <a:lumMod val="50000"/>
                  </a:schemeClr>
                </a:solidFill>
              </a:rPr>
              <a:t>Property Identification / Unique Building Identifier</a:t>
            </a:r>
          </a:p>
          <a:p>
            <a:pPr marL="285750" indent="-285750">
              <a:buFont typeface="Wingdings" panose="05000000000000000000" pitchFamily="2" charset="2"/>
              <a:buChar char="§"/>
            </a:pPr>
            <a:endParaRPr lang="en-US" sz="2000" dirty="0">
              <a:solidFill>
                <a:schemeClr val="tx2">
                  <a:lumMod val="50000"/>
                </a:schemeClr>
              </a:solidFill>
            </a:endParaRPr>
          </a:p>
          <a:p>
            <a:pPr marL="285750" indent="-285750">
              <a:buFont typeface="Wingdings" panose="05000000000000000000" pitchFamily="2" charset="2"/>
              <a:buChar char="§"/>
            </a:pPr>
            <a:r>
              <a:rPr lang="en-US" sz="2000" dirty="0">
                <a:solidFill>
                  <a:schemeClr val="tx2">
                    <a:lumMod val="50000"/>
                  </a:schemeClr>
                </a:solidFill>
              </a:rPr>
              <a:t>WV Property Viewer &amp; Search </a:t>
            </a:r>
            <a:br>
              <a:rPr lang="en-US" sz="2000" dirty="0">
                <a:solidFill>
                  <a:schemeClr val="tx2">
                    <a:lumMod val="50000"/>
                  </a:schemeClr>
                </a:solidFill>
              </a:rPr>
            </a:br>
            <a:endParaRPr lang="en-US" sz="2000" dirty="0">
              <a:solidFill>
                <a:schemeClr val="tx2">
                  <a:lumMod val="50000"/>
                </a:schemeClr>
              </a:solidFill>
            </a:endParaRPr>
          </a:p>
          <a:p>
            <a:pPr marL="285750" indent="-285750">
              <a:buFont typeface="Wingdings" panose="05000000000000000000" pitchFamily="2" charset="2"/>
              <a:buChar char="§"/>
            </a:pPr>
            <a:r>
              <a:rPr lang="en-US" sz="2000" dirty="0">
                <a:solidFill>
                  <a:schemeClr val="tx2">
                    <a:lumMod val="50000"/>
                  </a:schemeClr>
                </a:solidFill>
              </a:rPr>
              <a:t>Uses of Flood Tool</a:t>
            </a:r>
          </a:p>
          <a:p>
            <a:pPr lvl="1"/>
            <a:endParaRPr lang="en-US" dirty="0">
              <a:solidFill>
                <a:schemeClr val="tx2">
                  <a:lumMod val="50000"/>
                </a:schemeClr>
              </a:solidFill>
            </a:endParaRPr>
          </a:p>
        </p:txBody>
      </p:sp>
    </p:spTree>
    <p:extLst>
      <p:ext uri="{BB962C8B-B14F-4D97-AF65-F5344CB8AC3E}">
        <p14:creationId xmlns:p14="http://schemas.microsoft.com/office/powerpoint/2010/main" val="491196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1571168" y="1231664"/>
            <a:ext cx="6493062"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Search and Zoom Tools</a:t>
            </a:r>
            <a:endParaRPr lang="en-US"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4CA25D5-8A95-4035-B79A-F2D1CF190FD8}"/>
              </a:ext>
            </a:extLst>
          </p:cNvPr>
          <p:cNvPicPr>
            <a:picLocks noChangeAspect="1"/>
          </p:cNvPicPr>
          <p:nvPr/>
        </p:nvPicPr>
        <p:blipFill>
          <a:blip r:embed="rId2"/>
          <a:stretch>
            <a:fillRect/>
          </a:stretch>
        </p:blipFill>
        <p:spPr>
          <a:xfrm>
            <a:off x="218871" y="2258199"/>
            <a:ext cx="8433881" cy="4490953"/>
          </a:xfrm>
          <a:prstGeom prst="rect">
            <a:avLst/>
          </a:prstGeom>
          <a:ln>
            <a:solidFill>
              <a:schemeClr val="tx1"/>
            </a:solidFill>
          </a:ln>
        </p:spPr>
      </p:pic>
      <p:pic>
        <p:nvPicPr>
          <p:cNvPr id="4" name="Picture 3">
            <a:extLst>
              <a:ext uri="{FF2B5EF4-FFF2-40B4-BE49-F238E27FC236}">
                <a16:creationId xmlns:a16="http://schemas.microsoft.com/office/drawing/2014/main" id="{58B3FD88-A1D4-4E6B-8E5E-28FD903FEDA5}"/>
              </a:ext>
            </a:extLst>
          </p:cNvPr>
          <p:cNvPicPr>
            <a:picLocks noChangeAspect="1"/>
          </p:cNvPicPr>
          <p:nvPr/>
        </p:nvPicPr>
        <p:blipFill>
          <a:blip r:embed="rId3"/>
          <a:stretch>
            <a:fillRect/>
          </a:stretch>
        </p:blipFill>
        <p:spPr>
          <a:xfrm>
            <a:off x="218871" y="679649"/>
            <a:ext cx="885825" cy="1419225"/>
          </a:xfrm>
          <a:prstGeom prst="rect">
            <a:avLst/>
          </a:prstGeom>
          <a:ln>
            <a:solidFill>
              <a:schemeClr val="tx1"/>
            </a:solidFill>
          </a:ln>
        </p:spPr>
      </p:pic>
    </p:spTree>
    <p:extLst>
      <p:ext uri="{BB962C8B-B14F-4D97-AF65-F5344CB8AC3E}">
        <p14:creationId xmlns:p14="http://schemas.microsoft.com/office/powerpoint/2010/main" val="517391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25144"/>
            <a:ext cx="9144000" cy="1192212"/>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Views</a:t>
            </a:r>
          </a:p>
        </p:txBody>
      </p:sp>
      <p:sp>
        <p:nvSpPr>
          <p:cNvPr id="12" name="TextBox 11">
            <a:extLst>
              <a:ext uri="{FF2B5EF4-FFF2-40B4-BE49-F238E27FC236}">
                <a16:creationId xmlns:a16="http://schemas.microsoft.com/office/drawing/2014/main" id="{D8349A4A-1907-4537-AECD-B8F669FEEE1C}"/>
              </a:ext>
            </a:extLst>
          </p:cNvPr>
          <p:cNvSpPr txBox="1"/>
          <p:nvPr/>
        </p:nvSpPr>
        <p:spPr>
          <a:xfrm>
            <a:off x="832979" y="1227265"/>
            <a:ext cx="1478978" cy="369332"/>
          </a:xfrm>
          <a:prstGeom prst="rect">
            <a:avLst/>
          </a:prstGeom>
          <a:solidFill>
            <a:schemeClr val="tx1"/>
          </a:solidFill>
        </p:spPr>
        <p:txBody>
          <a:bodyPr wrap="square" rtlCol="0">
            <a:spAutoFit/>
          </a:bodyPr>
          <a:lstStyle/>
          <a:p>
            <a:pPr algn="ctr"/>
            <a:r>
              <a:rPr lang="en-US" b="1" dirty="0">
                <a:solidFill>
                  <a:srgbClr val="FFFF00"/>
                </a:solidFill>
              </a:rPr>
              <a:t>Public View</a:t>
            </a:r>
          </a:p>
        </p:txBody>
      </p:sp>
      <p:sp>
        <p:nvSpPr>
          <p:cNvPr id="13" name="TextBox 12">
            <a:extLst>
              <a:ext uri="{FF2B5EF4-FFF2-40B4-BE49-F238E27FC236}">
                <a16:creationId xmlns:a16="http://schemas.microsoft.com/office/drawing/2014/main" id="{D8349A4A-1907-4537-AECD-B8F669FEEE1C}"/>
              </a:ext>
            </a:extLst>
          </p:cNvPr>
          <p:cNvSpPr txBox="1"/>
          <p:nvPr/>
        </p:nvSpPr>
        <p:spPr>
          <a:xfrm>
            <a:off x="3664631" y="1227265"/>
            <a:ext cx="1456848" cy="369332"/>
          </a:xfrm>
          <a:prstGeom prst="rect">
            <a:avLst/>
          </a:prstGeom>
          <a:solidFill>
            <a:schemeClr val="tx1"/>
          </a:solidFill>
        </p:spPr>
        <p:txBody>
          <a:bodyPr wrap="square" rtlCol="0">
            <a:spAutoFit/>
          </a:bodyPr>
          <a:lstStyle/>
          <a:p>
            <a:pPr algn="ctr"/>
            <a:r>
              <a:rPr lang="en-US" b="1" dirty="0">
                <a:solidFill>
                  <a:srgbClr val="FFFF00"/>
                </a:solidFill>
              </a:rPr>
              <a:t>Expert View</a:t>
            </a:r>
          </a:p>
        </p:txBody>
      </p:sp>
      <p:sp>
        <p:nvSpPr>
          <p:cNvPr id="14" name="TextBox 13">
            <a:extLst>
              <a:ext uri="{FF2B5EF4-FFF2-40B4-BE49-F238E27FC236}">
                <a16:creationId xmlns:a16="http://schemas.microsoft.com/office/drawing/2014/main" id="{D8349A4A-1907-4537-AECD-B8F669FEEE1C}"/>
              </a:ext>
            </a:extLst>
          </p:cNvPr>
          <p:cNvSpPr txBox="1"/>
          <p:nvPr/>
        </p:nvSpPr>
        <p:spPr>
          <a:xfrm>
            <a:off x="6347850" y="1227265"/>
            <a:ext cx="1814230" cy="369332"/>
          </a:xfrm>
          <a:prstGeom prst="rect">
            <a:avLst/>
          </a:prstGeom>
          <a:solidFill>
            <a:schemeClr val="tx1"/>
          </a:solidFill>
        </p:spPr>
        <p:txBody>
          <a:bodyPr wrap="square" rtlCol="0">
            <a:spAutoFit/>
          </a:bodyPr>
          <a:lstStyle/>
          <a:p>
            <a:pPr algn="ctr"/>
            <a:r>
              <a:rPr lang="en-US" b="1" dirty="0">
                <a:solidFill>
                  <a:srgbClr val="FFFF00"/>
                </a:solidFill>
              </a:rPr>
              <a:t>RiskMAP View</a:t>
            </a:r>
          </a:p>
        </p:txBody>
      </p:sp>
      <p:sp>
        <p:nvSpPr>
          <p:cNvPr id="11" name="TextBox 10">
            <a:extLst>
              <a:ext uri="{FF2B5EF4-FFF2-40B4-BE49-F238E27FC236}">
                <a16:creationId xmlns:a16="http://schemas.microsoft.com/office/drawing/2014/main" id="{E9206F8A-8BB6-4B79-B5EF-DBF1C1346046}"/>
              </a:ext>
            </a:extLst>
          </p:cNvPr>
          <p:cNvSpPr txBox="1"/>
          <p:nvPr/>
        </p:nvSpPr>
        <p:spPr>
          <a:xfrm>
            <a:off x="97971" y="6000551"/>
            <a:ext cx="2732314" cy="646331"/>
          </a:xfrm>
          <a:prstGeom prst="rect">
            <a:avLst/>
          </a:prstGeom>
          <a:solidFill>
            <a:schemeClr val="bg1"/>
          </a:solidFill>
        </p:spPr>
        <p:txBody>
          <a:bodyPr wrap="square" rtlCol="0">
            <a:spAutoFit/>
          </a:bodyPr>
          <a:lstStyle/>
          <a:p>
            <a:pPr algn="ctr"/>
            <a:r>
              <a:rPr lang="en-US" dirty="0"/>
              <a:t>Quick Determination if</a:t>
            </a:r>
            <a:br>
              <a:rPr lang="en-US" dirty="0"/>
            </a:br>
            <a:r>
              <a:rPr lang="en-US" dirty="0"/>
              <a:t> IN or Out of Flood Zone</a:t>
            </a:r>
          </a:p>
        </p:txBody>
      </p:sp>
      <p:sp>
        <p:nvSpPr>
          <p:cNvPr id="15" name="TextBox 14">
            <a:extLst>
              <a:ext uri="{FF2B5EF4-FFF2-40B4-BE49-F238E27FC236}">
                <a16:creationId xmlns:a16="http://schemas.microsoft.com/office/drawing/2014/main" id="{2BBC25F2-5555-4130-A73C-6F18637FAC63}"/>
              </a:ext>
            </a:extLst>
          </p:cNvPr>
          <p:cNvSpPr txBox="1"/>
          <p:nvPr/>
        </p:nvSpPr>
        <p:spPr>
          <a:xfrm>
            <a:off x="2830285" y="6000552"/>
            <a:ext cx="3074737" cy="646331"/>
          </a:xfrm>
          <a:prstGeom prst="rect">
            <a:avLst/>
          </a:prstGeom>
          <a:solidFill>
            <a:schemeClr val="bg1"/>
          </a:solidFill>
        </p:spPr>
        <p:txBody>
          <a:bodyPr wrap="square" rtlCol="0">
            <a:spAutoFit/>
          </a:bodyPr>
          <a:lstStyle/>
          <a:p>
            <a:pPr algn="ctr"/>
            <a:r>
              <a:rPr lang="en-US" dirty="0"/>
              <a:t>Floodplain Management and Permits, Disaster Assessments</a:t>
            </a:r>
          </a:p>
        </p:txBody>
      </p:sp>
      <p:sp>
        <p:nvSpPr>
          <p:cNvPr id="16" name="TextBox 15">
            <a:extLst>
              <a:ext uri="{FF2B5EF4-FFF2-40B4-BE49-F238E27FC236}">
                <a16:creationId xmlns:a16="http://schemas.microsoft.com/office/drawing/2014/main" id="{551454F6-948E-455A-9A3E-ECCBCF7966E9}"/>
              </a:ext>
            </a:extLst>
          </p:cNvPr>
          <p:cNvSpPr txBox="1"/>
          <p:nvPr/>
        </p:nvSpPr>
        <p:spPr>
          <a:xfrm>
            <a:off x="5978564" y="6000552"/>
            <a:ext cx="2732314" cy="646331"/>
          </a:xfrm>
          <a:prstGeom prst="rect">
            <a:avLst/>
          </a:prstGeom>
          <a:solidFill>
            <a:schemeClr val="bg1"/>
          </a:solidFill>
        </p:spPr>
        <p:txBody>
          <a:bodyPr wrap="square" rtlCol="0">
            <a:spAutoFit/>
          </a:bodyPr>
          <a:lstStyle/>
          <a:p>
            <a:pPr algn="ctr"/>
            <a:r>
              <a:rPr lang="en-US" dirty="0"/>
              <a:t>Building-Specific</a:t>
            </a:r>
            <a:br>
              <a:rPr lang="en-US" dirty="0"/>
            </a:br>
            <a:r>
              <a:rPr lang="en-US" dirty="0"/>
              <a:t> Flood Risk Assessments</a:t>
            </a:r>
          </a:p>
        </p:txBody>
      </p:sp>
      <p:pic>
        <p:nvPicPr>
          <p:cNvPr id="5" name="Picture 4">
            <a:extLst>
              <a:ext uri="{FF2B5EF4-FFF2-40B4-BE49-F238E27FC236}">
                <a16:creationId xmlns:a16="http://schemas.microsoft.com/office/drawing/2014/main" id="{D0EF8064-D27F-43CE-9113-AB7BA09E24DA}"/>
              </a:ext>
            </a:extLst>
          </p:cNvPr>
          <p:cNvPicPr>
            <a:picLocks noChangeAspect="1"/>
          </p:cNvPicPr>
          <p:nvPr/>
        </p:nvPicPr>
        <p:blipFill rotWithShape="1">
          <a:blip r:embed="rId2"/>
          <a:srcRect/>
          <a:stretch/>
        </p:blipFill>
        <p:spPr>
          <a:xfrm>
            <a:off x="129005" y="1768701"/>
            <a:ext cx="2723149" cy="4106108"/>
          </a:xfrm>
          <a:prstGeom prst="rect">
            <a:avLst/>
          </a:prstGeom>
          <a:ln>
            <a:solidFill>
              <a:schemeClr val="tx1"/>
            </a:solidFill>
          </a:ln>
        </p:spPr>
      </p:pic>
      <p:pic>
        <p:nvPicPr>
          <p:cNvPr id="7" name="Picture 6">
            <a:extLst>
              <a:ext uri="{FF2B5EF4-FFF2-40B4-BE49-F238E27FC236}">
                <a16:creationId xmlns:a16="http://schemas.microsoft.com/office/drawing/2014/main" id="{CD4248F2-21CF-4F94-BDD6-CDDA383C1C52}"/>
              </a:ext>
            </a:extLst>
          </p:cNvPr>
          <p:cNvPicPr>
            <a:picLocks noChangeAspect="1"/>
          </p:cNvPicPr>
          <p:nvPr/>
        </p:nvPicPr>
        <p:blipFill>
          <a:blip r:embed="rId3"/>
          <a:stretch>
            <a:fillRect/>
          </a:stretch>
        </p:blipFill>
        <p:spPr>
          <a:xfrm>
            <a:off x="5987728" y="1787708"/>
            <a:ext cx="2723150" cy="4087101"/>
          </a:xfrm>
          <a:prstGeom prst="rect">
            <a:avLst/>
          </a:prstGeom>
        </p:spPr>
      </p:pic>
      <p:pic>
        <p:nvPicPr>
          <p:cNvPr id="9" name="Picture 8">
            <a:extLst>
              <a:ext uri="{FF2B5EF4-FFF2-40B4-BE49-F238E27FC236}">
                <a16:creationId xmlns:a16="http://schemas.microsoft.com/office/drawing/2014/main" id="{F22A6C2B-DDDE-4EE9-AA97-2FDEA3D62F03}"/>
              </a:ext>
            </a:extLst>
          </p:cNvPr>
          <p:cNvPicPr>
            <a:picLocks noChangeAspect="1"/>
          </p:cNvPicPr>
          <p:nvPr/>
        </p:nvPicPr>
        <p:blipFill>
          <a:blip r:embed="rId4"/>
          <a:stretch>
            <a:fillRect/>
          </a:stretch>
        </p:blipFill>
        <p:spPr>
          <a:xfrm>
            <a:off x="3043183" y="1768701"/>
            <a:ext cx="2662667" cy="4087101"/>
          </a:xfrm>
          <a:prstGeom prst="rect">
            <a:avLst/>
          </a:prstGeom>
        </p:spPr>
      </p:pic>
    </p:spTree>
    <p:extLst>
      <p:ext uri="{BB962C8B-B14F-4D97-AF65-F5344CB8AC3E}">
        <p14:creationId xmlns:p14="http://schemas.microsoft.com/office/powerpoint/2010/main" val="410162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Search by Parcel</a:t>
            </a:r>
          </a:p>
        </p:txBody>
      </p:sp>
      <p:pic>
        <p:nvPicPr>
          <p:cNvPr id="4" name="Picture 3">
            <a:extLst>
              <a:ext uri="{FF2B5EF4-FFF2-40B4-BE49-F238E27FC236}">
                <a16:creationId xmlns:a16="http://schemas.microsoft.com/office/drawing/2014/main" id="{80397D12-FAA9-4AFF-8A3D-E34D29659C4B}"/>
              </a:ext>
            </a:extLst>
          </p:cNvPr>
          <p:cNvPicPr>
            <a:picLocks noChangeAspect="1"/>
          </p:cNvPicPr>
          <p:nvPr/>
        </p:nvPicPr>
        <p:blipFill>
          <a:blip r:embed="rId2"/>
          <a:stretch>
            <a:fillRect/>
          </a:stretch>
        </p:blipFill>
        <p:spPr>
          <a:xfrm>
            <a:off x="330292" y="2393003"/>
            <a:ext cx="2594503" cy="2151839"/>
          </a:xfrm>
          <a:prstGeom prst="rect">
            <a:avLst/>
          </a:prstGeom>
          <a:ln>
            <a:solidFill>
              <a:schemeClr val="tx1"/>
            </a:solidFill>
          </a:ln>
        </p:spPr>
      </p:pic>
      <p:pic>
        <p:nvPicPr>
          <p:cNvPr id="7" name="Picture 6">
            <a:extLst>
              <a:ext uri="{FF2B5EF4-FFF2-40B4-BE49-F238E27FC236}">
                <a16:creationId xmlns:a16="http://schemas.microsoft.com/office/drawing/2014/main" id="{C8EAB4A6-A955-4A81-8A9F-FADB2792D9CA}"/>
              </a:ext>
            </a:extLst>
          </p:cNvPr>
          <p:cNvPicPr>
            <a:picLocks noChangeAspect="1"/>
          </p:cNvPicPr>
          <p:nvPr/>
        </p:nvPicPr>
        <p:blipFill>
          <a:blip r:embed="rId3"/>
          <a:stretch>
            <a:fillRect/>
          </a:stretch>
        </p:blipFill>
        <p:spPr>
          <a:xfrm>
            <a:off x="3264366" y="2393003"/>
            <a:ext cx="2593401" cy="2151839"/>
          </a:xfrm>
          <a:prstGeom prst="rect">
            <a:avLst/>
          </a:prstGeom>
          <a:ln>
            <a:solidFill>
              <a:schemeClr val="tx1"/>
            </a:solidFill>
          </a:ln>
        </p:spPr>
      </p:pic>
      <p:pic>
        <p:nvPicPr>
          <p:cNvPr id="8" name="Picture 7">
            <a:extLst>
              <a:ext uri="{FF2B5EF4-FFF2-40B4-BE49-F238E27FC236}">
                <a16:creationId xmlns:a16="http://schemas.microsoft.com/office/drawing/2014/main" id="{F5A027CB-BEEA-46EF-B302-6717C08B6D79}"/>
              </a:ext>
            </a:extLst>
          </p:cNvPr>
          <p:cNvPicPr>
            <a:picLocks noChangeAspect="1"/>
          </p:cNvPicPr>
          <p:nvPr/>
        </p:nvPicPr>
        <p:blipFill rotWithShape="1">
          <a:blip r:embed="rId4"/>
          <a:srcRect l="-4126" t="7263" r="4126" b="50589"/>
          <a:stretch/>
        </p:blipFill>
        <p:spPr>
          <a:xfrm>
            <a:off x="330293" y="5248081"/>
            <a:ext cx="2821472" cy="1494900"/>
          </a:xfrm>
          <a:prstGeom prst="rect">
            <a:avLst/>
          </a:prstGeom>
          <a:ln>
            <a:solidFill>
              <a:schemeClr val="tx1"/>
            </a:solidFill>
          </a:ln>
        </p:spPr>
      </p:pic>
      <p:pic>
        <p:nvPicPr>
          <p:cNvPr id="10" name="Picture 9">
            <a:extLst>
              <a:ext uri="{FF2B5EF4-FFF2-40B4-BE49-F238E27FC236}">
                <a16:creationId xmlns:a16="http://schemas.microsoft.com/office/drawing/2014/main" id="{29E446BD-A0F6-4DEC-8365-9F85965369A7}"/>
              </a:ext>
            </a:extLst>
          </p:cNvPr>
          <p:cNvPicPr>
            <a:picLocks noChangeAspect="1"/>
          </p:cNvPicPr>
          <p:nvPr/>
        </p:nvPicPr>
        <p:blipFill>
          <a:blip r:embed="rId5"/>
          <a:stretch>
            <a:fillRect/>
          </a:stretch>
        </p:blipFill>
        <p:spPr>
          <a:xfrm>
            <a:off x="6177882" y="2393003"/>
            <a:ext cx="2593401" cy="2164277"/>
          </a:xfrm>
          <a:prstGeom prst="rect">
            <a:avLst/>
          </a:prstGeom>
          <a:ln>
            <a:solidFill>
              <a:schemeClr val="tx1"/>
            </a:solidFill>
          </a:ln>
        </p:spPr>
      </p:pic>
      <p:sp>
        <p:nvSpPr>
          <p:cNvPr id="11" name="TextBox 10">
            <a:extLst>
              <a:ext uri="{FF2B5EF4-FFF2-40B4-BE49-F238E27FC236}">
                <a16:creationId xmlns:a16="http://schemas.microsoft.com/office/drawing/2014/main" id="{08C29825-B3B9-4F60-93AA-B0A42E09C37E}"/>
              </a:ext>
            </a:extLst>
          </p:cNvPr>
          <p:cNvSpPr txBox="1"/>
          <p:nvPr/>
        </p:nvSpPr>
        <p:spPr>
          <a:xfrm>
            <a:off x="840986" y="2062583"/>
            <a:ext cx="1444306" cy="369332"/>
          </a:xfrm>
          <a:prstGeom prst="rect">
            <a:avLst/>
          </a:prstGeom>
          <a:noFill/>
        </p:spPr>
        <p:txBody>
          <a:bodyPr wrap="none" rtlCol="0">
            <a:spAutoFit/>
          </a:bodyPr>
          <a:lstStyle/>
          <a:p>
            <a:r>
              <a:rPr lang="en-US" dirty="0"/>
              <a:t>Full Parcel ID</a:t>
            </a:r>
          </a:p>
        </p:txBody>
      </p:sp>
      <p:sp>
        <p:nvSpPr>
          <p:cNvPr id="12" name="TextBox 11">
            <a:extLst>
              <a:ext uri="{FF2B5EF4-FFF2-40B4-BE49-F238E27FC236}">
                <a16:creationId xmlns:a16="http://schemas.microsoft.com/office/drawing/2014/main" id="{FDE31457-0EA8-4F83-BA08-EB91DCA99153}"/>
              </a:ext>
            </a:extLst>
          </p:cNvPr>
          <p:cNvSpPr txBox="1"/>
          <p:nvPr/>
        </p:nvSpPr>
        <p:spPr>
          <a:xfrm>
            <a:off x="3517393" y="2062583"/>
            <a:ext cx="2258888" cy="369332"/>
          </a:xfrm>
          <a:prstGeom prst="rect">
            <a:avLst/>
          </a:prstGeom>
          <a:noFill/>
        </p:spPr>
        <p:txBody>
          <a:bodyPr wrap="none" rtlCol="0">
            <a:spAutoFit/>
          </a:bodyPr>
          <a:lstStyle/>
          <a:p>
            <a:r>
              <a:rPr lang="en-US" dirty="0"/>
              <a:t>Step-by-Step Parcel ID</a:t>
            </a:r>
          </a:p>
        </p:txBody>
      </p:sp>
      <p:sp>
        <p:nvSpPr>
          <p:cNvPr id="13" name="TextBox 12">
            <a:extLst>
              <a:ext uri="{FF2B5EF4-FFF2-40B4-BE49-F238E27FC236}">
                <a16:creationId xmlns:a16="http://schemas.microsoft.com/office/drawing/2014/main" id="{7A91DE77-9C97-426C-8121-540DB3457C87}"/>
              </a:ext>
            </a:extLst>
          </p:cNvPr>
          <p:cNvSpPr txBox="1"/>
          <p:nvPr/>
        </p:nvSpPr>
        <p:spPr>
          <a:xfrm>
            <a:off x="6691724" y="2082035"/>
            <a:ext cx="1687770" cy="369332"/>
          </a:xfrm>
          <a:prstGeom prst="rect">
            <a:avLst/>
          </a:prstGeom>
          <a:noFill/>
        </p:spPr>
        <p:txBody>
          <a:bodyPr wrap="none" rtlCol="0">
            <a:spAutoFit/>
          </a:bodyPr>
          <a:lstStyle/>
          <a:p>
            <a:r>
              <a:rPr lang="en-US" dirty="0"/>
              <a:t>Property Owner</a:t>
            </a:r>
          </a:p>
        </p:txBody>
      </p:sp>
      <p:sp>
        <p:nvSpPr>
          <p:cNvPr id="14" name="TextBox 13">
            <a:extLst>
              <a:ext uri="{FF2B5EF4-FFF2-40B4-BE49-F238E27FC236}">
                <a16:creationId xmlns:a16="http://schemas.microsoft.com/office/drawing/2014/main" id="{5E722844-DA60-41BF-9A23-226297C22464}"/>
              </a:ext>
            </a:extLst>
          </p:cNvPr>
          <p:cNvSpPr txBox="1"/>
          <p:nvPr/>
        </p:nvSpPr>
        <p:spPr>
          <a:xfrm>
            <a:off x="330292" y="1761033"/>
            <a:ext cx="8440991" cy="369332"/>
          </a:xfrm>
          <a:prstGeom prst="rect">
            <a:avLst/>
          </a:prstGeom>
          <a:solidFill>
            <a:schemeClr val="accent1">
              <a:lumMod val="50000"/>
            </a:schemeClr>
          </a:solidFill>
        </p:spPr>
        <p:txBody>
          <a:bodyPr wrap="square" rtlCol="0">
            <a:spAutoFit/>
          </a:bodyPr>
          <a:lstStyle/>
          <a:p>
            <a:pPr algn="ctr"/>
            <a:r>
              <a:rPr lang="en-US" b="1" dirty="0">
                <a:solidFill>
                  <a:schemeClr val="bg1"/>
                </a:solidFill>
              </a:rPr>
              <a:t>Search By:</a:t>
            </a:r>
          </a:p>
        </p:txBody>
      </p:sp>
      <p:pic>
        <p:nvPicPr>
          <p:cNvPr id="15" name="Picture 14">
            <a:extLst>
              <a:ext uri="{FF2B5EF4-FFF2-40B4-BE49-F238E27FC236}">
                <a16:creationId xmlns:a16="http://schemas.microsoft.com/office/drawing/2014/main" id="{16072273-DF6B-43F5-B42C-8A193287C642}"/>
              </a:ext>
            </a:extLst>
          </p:cNvPr>
          <p:cNvPicPr>
            <a:picLocks noChangeAspect="1"/>
          </p:cNvPicPr>
          <p:nvPr/>
        </p:nvPicPr>
        <p:blipFill>
          <a:blip r:embed="rId6"/>
          <a:stretch>
            <a:fillRect/>
          </a:stretch>
        </p:blipFill>
        <p:spPr>
          <a:xfrm>
            <a:off x="2781108" y="991814"/>
            <a:ext cx="3333750" cy="438150"/>
          </a:xfrm>
          <a:prstGeom prst="rect">
            <a:avLst/>
          </a:prstGeom>
        </p:spPr>
      </p:pic>
      <p:sp>
        <p:nvSpPr>
          <p:cNvPr id="17" name="TextBox 16">
            <a:extLst>
              <a:ext uri="{FF2B5EF4-FFF2-40B4-BE49-F238E27FC236}">
                <a16:creationId xmlns:a16="http://schemas.microsoft.com/office/drawing/2014/main" id="{72475A8E-7F49-4A69-A8E3-4AE76D7DDEA2}"/>
              </a:ext>
            </a:extLst>
          </p:cNvPr>
          <p:cNvSpPr txBox="1"/>
          <p:nvPr/>
        </p:nvSpPr>
        <p:spPr>
          <a:xfrm>
            <a:off x="2848293" y="1391530"/>
            <a:ext cx="3044757" cy="276999"/>
          </a:xfrm>
          <a:prstGeom prst="rect">
            <a:avLst/>
          </a:prstGeom>
          <a:noFill/>
        </p:spPr>
        <p:txBody>
          <a:bodyPr wrap="square" rtlCol="0">
            <a:spAutoFit/>
          </a:bodyPr>
          <a:lstStyle/>
          <a:p>
            <a:r>
              <a:rPr lang="en-US" sz="1200" i="1" dirty="0"/>
              <a:t>Select “Parcel” from pull down search list</a:t>
            </a:r>
          </a:p>
        </p:txBody>
      </p:sp>
      <p:sp>
        <p:nvSpPr>
          <p:cNvPr id="18" name="TextBox 17">
            <a:extLst>
              <a:ext uri="{FF2B5EF4-FFF2-40B4-BE49-F238E27FC236}">
                <a16:creationId xmlns:a16="http://schemas.microsoft.com/office/drawing/2014/main" id="{752EB33B-846E-4091-A1F9-66D2CAC35AA0}"/>
              </a:ext>
            </a:extLst>
          </p:cNvPr>
          <p:cNvSpPr txBox="1"/>
          <p:nvPr/>
        </p:nvSpPr>
        <p:spPr>
          <a:xfrm>
            <a:off x="309893" y="4718014"/>
            <a:ext cx="8461390" cy="369332"/>
          </a:xfrm>
          <a:prstGeom prst="rect">
            <a:avLst/>
          </a:prstGeom>
          <a:solidFill>
            <a:schemeClr val="accent1">
              <a:lumMod val="50000"/>
            </a:schemeClr>
          </a:solidFill>
        </p:spPr>
        <p:txBody>
          <a:bodyPr wrap="square" rtlCol="0">
            <a:spAutoFit/>
          </a:bodyPr>
          <a:lstStyle/>
          <a:p>
            <a:pPr algn="ctr"/>
            <a:r>
              <a:rPr lang="en-US" b="1" dirty="0">
                <a:solidFill>
                  <a:schemeClr val="bg1"/>
                </a:solidFill>
              </a:rPr>
              <a:t>Results (Parcel 01-08-0011-0069-0000)</a:t>
            </a:r>
          </a:p>
        </p:txBody>
      </p:sp>
      <p:sp>
        <p:nvSpPr>
          <p:cNvPr id="19" name="TextBox 18">
            <a:extLst>
              <a:ext uri="{FF2B5EF4-FFF2-40B4-BE49-F238E27FC236}">
                <a16:creationId xmlns:a16="http://schemas.microsoft.com/office/drawing/2014/main" id="{52C42F2D-1D8C-4E78-9642-863F872F292D}"/>
              </a:ext>
            </a:extLst>
          </p:cNvPr>
          <p:cNvSpPr txBox="1"/>
          <p:nvPr/>
        </p:nvSpPr>
        <p:spPr>
          <a:xfrm>
            <a:off x="1160614" y="6015741"/>
            <a:ext cx="872467" cy="261610"/>
          </a:xfrm>
          <a:prstGeom prst="rect">
            <a:avLst/>
          </a:prstGeom>
          <a:solidFill>
            <a:schemeClr val="bg1">
              <a:lumMod val="95000"/>
            </a:schemeClr>
          </a:solidFill>
        </p:spPr>
        <p:txBody>
          <a:bodyPr wrap="square" rtlCol="0">
            <a:spAutoFit/>
          </a:bodyPr>
          <a:lstStyle/>
          <a:p>
            <a:r>
              <a:rPr lang="en-US" sz="1100" dirty="0"/>
              <a:t>Smith John</a:t>
            </a:r>
          </a:p>
        </p:txBody>
      </p:sp>
      <p:pic>
        <p:nvPicPr>
          <p:cNvPr id="20" name="Picture 19">
            <a:extLst>
              <a:ext uri="{FF2B5EF4-FFF2-40B4-BE49-F238E27FC236}">
                <a16:creationId xmlns:a16="http://schemas.microsoft.com/office/drawing/2014/main" id="{3E74E29F-716B-4091-A59D-CA91CB634AAF}"/>
              </a:ext>
            </a:extLst>
          </p:cNvPr>
          <p:cNvPicPr>
            <a:picLocks noChangeAspect="1"/>
          </p:cNvPicPr>
          <p:nvPr/>
        </p:nvPicPr>
        <p:blipFill>
          <a:blip r:embed="rId7"/>
          <a:stretch>
            <a:fillRect/>
          </a:stretch>
        </p:blipFill>
        <p:spPr>
          <a:xfrm>
            <a:off x="3493505" y="5250006"/>
            <a:ext cx="5277778" cy="1491049"/>
          </a:xfrm>
          <a:prstGeom prst="rect">
            <a:avLst/>
          </a:prstGeom>
          <a:ln>
            <a:solidFill>
              <a:schemeClr val="tx1"/>
            </a:solidFill>
          </a:ln>
        </p:spPr>
      </p:pic>
      <p:sp>
        <p:nvSpPr>
          <p:cNvPr id="21" name="TextBox 20">
            <a:extLst>
              <a:ext uri="{FF2B5EF4-FFF2-40B4-BE49-F238E27FC236}">
                <a16:creationId xmlns:a16="http://schemas.microsoft.com/office/drawing/2014/main" id="{8B193549-6C35-402C-B6FB-2D8E3D93F63A}"/>
              </a:ext>
            </a:extLst>
          </p:cNvPr>
          <p:cNvSpPr txBox="1"/>
          <p:nvPr/>
        </p:nvSpPr>
        <p:spPr>
          <a:xfrm>
            <a:off x="3616268" y="5327970"/>
            <a:ext cx="1663430" cy="276999"/>
          </a:xfrm>
          <a:prstGeom prst="rect">
            <a:avLst/>
          </a:prstGeom>
          <a:solidFill>
            <a:schemeClr val="accent2">
              <a:lumMod val="60000"/>
              <a:lumOff val="40000"/>
            </a:schemeClr>
          </a:solidFill>
        </p:spPr>
        <p:txBody>
          <a:bodyPr wrap="square" rtlCol="0">
            <a:spAutoFit/>
          </a:bodyPr>
          <a:lstStyle/>
          <a:p>
            <a:r>
              <a:rPr lang="en-US" sz="1200" dirty="0"/>
              <a:t>01-08-0011-0069-0000</a:t>
            </a:r>
          </a:p>
        </p:txBody>
      </p:sp>
    </p:spTree>
    <p:extLst>
      <p:ext uri="{BB962C8B-B14F-4D97-AF65-F5344CB8AC3E}">
        <p14:creationId xmlns:p14="http://schemas.microsoft.com/office/powerpoint/2010/main" val="3924705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847808" y="3429000"/>
            <a:ext cx="7747929" cy="1323439"/>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Operational</a:t>
            </a:r>
          </a:p>
          <a:p>
            <a:pPr algn="ctr"/>
            <a:r>
              <a:rPr lang="en-US" sz="4000" b="1" dirty="0">
                <a:solidFill>
                  <a:schemeClr val="accent1">
                    <a:lumMod val="50000"/>
                  </a:schemeClr>
                </a:solidFill>
                <a:latin typeface="Arial" panose="020B0604020202020204" pitchFamily="34" charset="0"/>
                <a:cs typeface="Arial" panose="020B0604020202020204" pitchFamily="34" charset="0"/>
              </a:rPr>
              <a:t>Flood Layers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98012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514620" y="6582938"/>
            <a:ext cx="8258560" cy="187035"/>
          </a:xfrm>
        </p:spPr>
        <p:txBody>
          <a:bodyPr>
            <a:normAutofit fontScale="25000" lnSpcReduction="20000"/>
          </a:bodyPr>
          <a:lstStyle/>
          <a:p>
            <a:pPr>
              <a:buNone/>
            </a:pPr>
            <a:r>
              <a:rPr lang="en-US" sz="4400" b="1" dirty="0">
                <a:solidFill>
                  <a:schemeClr val="tx2">
                    <a:lumMod val="50000"/>
                  </a:schemeClr>
                </a:solidFill>
                <a:latin typeface="Arial" panose="020B0604020202020204" pitchFamily="34" charset="0"/>
                <a:cs typeface="Arial" panose="020B0604020202020204" pitchFamily="34" charset="0"/>
              </a:rPr>
              <a:t>*  </a:t>
            </a:r>
            <a:r>
              <a:rPr lang="en-US" sz="4400" dirty="0">
                <a:solidFill>
                  <a:schemeClr val="tx2">
                    <a:lumMod val="50000"/>
                  </a:schemeClr>
                </a:solidFill>
                <a:latin typeface="Arial" panose="020B0604020202020204" pitchFamily="34" charset="0"/>
                <a:cs typeface="Arial" panose="020B0604020202020204" pitchFamily="34" charset="0"/>
              </a:rPr>
              <a:t>External Agency Web Map Services                    ** Partial Statewide Coverage</a:t>
            </a:r>
            <a:br>
              <a:rPr lang="en-US" sz="4400" dirty="0">
                <a:latin typeface="Arial" panose="020B0604020202020204" pitchFamily="34" charset="0"/>
                <a:cs typeface="Arial" panose="020B0604020202020204" pitchFamily="34" charset="0"/>
              </a:rPr>
            </a:br>
            <a:endParaRPr lang="en-US" sz="4400" dirty="0">
              <a:latin typeface="Arial" panose="020B0604020202020204" pitchFamily="34" charset="0"/>
              <a:cs typeface="Arial" panose="020B0604020202020204" pitchFamily="34" charset="0"/>
            </a:endParaRPr>
          </a:p>
        </p:txBody>
      </p:sp>
      <p:sp>
        <p:nvSpPr>
          <p:cNvPr id="5" name="Title 1"/>
          <p:cNvSpPr txBox="1">
            <a:spLocks/>
          </p:cNvSpPr>
          <p:nvPr/>
        </p:nvSpPr>
        <p:spPr>
          <a:xfrm>
            <a:off x="0" y="1"/>
            <a:ext cx="9144000" cy="8381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Hazard Layers</a:t>
            </a:r>
          </a:p>
        </p:txBody>
      </p:sp>
      <p:graphicFrame>
        <p:nvGraphicFramePr>
          <p:cNvPr id="6" name="Table 5"/>
          <p:cNvGraphicFramePr>
            <a:graphicFrameLocks noGrp="1"/>
          </p:cNvGraphicFramePr>
          <p:nvPr>
            <p:extLst>
              <p:ext uri="{D42A27DB-BD31-4B8C-83A1-F6EECF244321}">
                <p14:modId xmlns:p14="http://schemas.microsoft.com/office/powerpoint/2010/main" val="2891515627"/>
              </p:ext>
            </p:extLst>
          </p:nvPr>
        </p:nvGraphicFramePr>
        <p:xfrm>
          <a:off x="245799" y="944238"/>
          <a:ext cx="8675178" cy="5499434"/>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833958">
                  <a:extLst>
                    <a:ext uri="{9D8B030D-6E8A-4147-A177-3AD203B41FA5}">
                      <a16:colId xmlns:a16="http://schemas.microsoft.com/office/drawing/2014/main" val="20000"/>
                    </a:ext>
                  </a:extLst>
                </a:gridCol>
                <a:gridCol w="1485725">
                  <a:extLst>
                    <a:ext uri="{9D8B030D-6E8A-4147-A177-3AD203B41FA5}">
                      <a16:colId xmlns:a16="http://schemas.microsoft.com/office/drawing/2014/main" val="20001"/>
                    </a:ext>
                  </a:extLst>
                </a:gridCol>
                <a:gridCol w="1622666">
                  <a:extLst>
                    <a:ext uri="{9D8B030D-6E8A-4147-A177-3AD203B41FA5}">
                      <a16:colId xmlns:a16="http://schemas.microsoft.com/office/drawing/2014/main" val="20002"/>
                    </a:ext>
                  </a:extLst>
                </a:gridCol>
                <a:gridCol w="1732829">
                  <a:extLst>
                    <a:ext uri="{9D8B030D-6E8A-4147-A177-3AD203B41FA5}">
                      <a16:colId xmlns:a16="http://schemas.microsoft.com/office/drawing/2014/main" val="20003"/>
                    </a:ext>
                  </a:extLst>
                </a:gridCol>
              </a:tblGrid>
              <a:tr h="520976">
                <a:tc>
                  <a:txBody>
                    <a:bodyPr/>
                    <a:lstStyle/>
                    <a:p>
                      <a:r>
                        <a:rPr lang="en-US" sz="1300" dirty="0"/>
                        <a:t>FLOOD LAYERS </a:t>
                      </a:r>
                      <a:endParaRPr lang="en-US" sz="1300" i="0" dirty="0"/>
                    </a:p>
                  </a:txBody>
                  <a:tcPr marL="88705" marR="88705" marT="44353" marB="44353"/>
                </a:tc>
                <a:tc>
                  <a:txBody>
                    <a:bodyPr/>
                    <a:lstStyle/>
                    <a:p>
                      <a:pPr algn="ctr"/>
                      <a:r>
                        <a:rPr lang="en-US" sz="1300" dirty="0"/>
                        <a:t>Public View</a:t>
                      </a:r>
                      <a:br>
                        <a:rPr lang="en-US" sz="1300" dirty="0"/>
                      </a:br>
                      <a:r>
                        <a:rPr lang="en-US" sz="1300" i="1" dirty="0">
                          <a:solidFill>
                            <a:schemeClr val="tx2">
                              <a:lumMod val="50000"/>
                            </a:schemeClr>
                          </a:solidFill>
                        </a:rPr>
                        <a:t>for</a:t>
                      </a:r>
                      <a:r>
                        <a:rPr lang="en-US" sz="1300" i="1" baseline="0" dirty="0">
                          <a:solidFill>
                            <a:schemeClr val="tx2">
                              <a:lumMod val="50000"/>
                            </a:schemeClr>
                          </a:solidFill>
                        </a:rPr>
                        <a:t> general public</a:t>
                      </a:r>
                      <a:endParaRPr lang="en-US" sz="1300" i="1" dirty="0">
                        <a:solidFill>
                          <a:schemeClr val="tx2">
                            <a:lumMod val="50000"/>
                          </a:schemeClr>
                        </a:solidFill>
                      </a:endParaRPr>
                    </a:p>
                  </a:txBody>
                  <a:tcPr marL="88705" marR="88705" marT="44353" marB="44353"/>
                </a:tc>
                <a:tc>
                  <a:txBody>
                    <a:bodyPr/>
                    <a:lstStyle/>
                    <a:p>
                      <a:pPr algn="ctr"/>
                      <a:r>
                        <a:rPr lang="en-US" sz="1300" dirty="0"/>
                        <a:t>Expert View </a:t>
                      </a:r>
                    </a:p>
                    <a:p>
                      <a:pPr algn="ctr"/>
                      <a:r>
                        <a:rPr lang="en-US" sz="1300" i="1" baseline="0" dirty="0">
                          <a:solidFill>
                            <a:schemeClr val="tx2">
                              <a:lumMod val="50000"/>
                            </a:schemeClr>
                          </a:solidFill>
                        </a:rPr>
                        <a:t>floodplain managers</a:t>
                      </a:r>
                      <a:endParaRPr lang="en-US" sz="1300" dirty="0"/>
                    </a:p>
                  </a:txBody>
                  <a:tcPr marL="88705" marR="88705" marT="44353" marB="44353"/>
                </a:tc>
                <a:tc>
                  <a:txBody>
                    <a:bodyPr/>
                    <a:lstStyle/>
                    <a:p>
                      <a:pPr algn="ctr"/>
                      <a:r>
                        <a:rPr lang="en-US" sz="1300" dirty="0"/>
                        <a:t>RiskMAP View</a:t>
                      </a:r>
                    </a:p>
                    <a:p>
                      <a:pPr marL="0" marR="0" indent="0" algn="ctr" defTabSz="914400" rtl="0" eaLnBrk="1" fontAlgn="auto" latinLnBrk="0" hangingPunct="1">
                        <a:lnSpc>
                          <a:spcPct val="100000"/>
                        </a:lnSpc>
                        <a:spcBef>
                          <a:spcPts val="0"/>
                        </a:spcBef>
                        <a:spcAft>
                          <a:spcPts val="0"/>
                        </a:spcAft>
                        <a:buClrTx/>
                        <a:buSzTx/>
                        <a:buFontTx/>
                        <a:buNone/>
                        <a:tabLst/>
                        <a:defRPr/>
                      </a:pPr>
                      <a:r>
                        <a:rPr lang="en-US" sz="1300" i="1" baseline="0" dirty="0">
                          <a:solidFill>
                            <a:schemeClr val="tx2">
                              <a:lumMod val="50000"/>
                            </a:schemeClr>
                          </a:solidFill>
                        </a:rPr>
                        <a:t>flood risk reduction</a:t>
                      </a:r>
                      <a:endParaRPr lang="en-US" sz="1300" dirty="0"/>
                    </a:p>
                  </a:txBody>
                  <a:tcPr marL="88705" marR="88705" marT="44353" marB="44353"/>
                </a:tc>
                <a:extLst>
                  <a:ext uri="{0D108BD9-81ED-4DB2-BD59-A6C34878D82A}">
                    <a16:rowId xmlns:a16="http://schemas.microsoft.com/office/drawing/2014/main" val="10000"/>
                  </a:ext>
                </a:extLst>
              </a:tr>
              <a:tr h="1645974">
                <a:tc>
                  <a:txBody>
                    <a:bodyPr/>
                    <a:lstStyle/>
                    <a:p>
                      <a:r>
                        <a:rPr lang="en-US" sz="1300" b="1" i="0" dirty="0"/>
                        <a:t>Flood Hazard:  Management &amp; Risk Layers</a:t>
                      </a:r>
                    </a:p>
                    <a:p>
                      <a:pPr lvl="0">
                        <a:buFont typeface="Arial" pitchFamily="34" charset="0"/>
                        <a:buChar char="•"/>
                      </a:pPr>
                      <a:r>
                        <a:rPr lang="en-US" sz="1300" i="0" baseline="0" dirty="0"/>
                        <a:t>  NFHL Flood Zones (Effective, Preliminary, Draft)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300" i="0" baseline="0" dirty="0"/>
                        <a:t>  High-Risk Advisory Flood Zones  </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300" i="0" baseline="0" dirty="0"/>
                        <a:t>  Base Flood Elevations (X-Sections, BFE Lines)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300" i="0" baseline="0" dirty="0"/>
                        <a:t>  LOMAs / LOMRs (Verified LOMAs**)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300" i="0" baseline="0" dirty="0"/>
                        <a:t>  Panel Index (links to FEMA issued map)</a:t>
                      </a:r>
                    </a:p>
                    <a:p>
                      <a:pPr lvl="0">
                        <a:buFont typeface="Arial" pitchFamily="34" charset="0"/>
                        <a:buChar char="•"/>
                      </a:pPr>
                      <a:r>
                        <a:rPr lang="en-US" sz="1300" i="0" baseline="0" dirty="0"/>
                        <a:t>  Structures, Levees, Mile Markers*</a:t>
                      </a:r>
                    </a:p>
                    <a:p>
                      <a:pPr lvl="0">
                        <a:buFont typeface="Arial" pitchFamily="34" charset="0"/>
                        <a:buChar char="•"/>
                      </a:pPr>
                      <a:r>
                        <a:rPr lang="en-US" sz="1300" i="0" baseline="0" dirty="0"/>
                        <a:t>  Elevation Certificates**</a:t>
                      </a:r>
                      <a:endParaRPr lang="en-US" sz="1300" i="0" dirty="0"/>
                    </a:p>
                  </a:txBody>
                  <a:tcPr marL="88705" marR="88705" marT="44353" marB="44353"/>
                </a:tc>
                <a:tc>
                  <a:txBody>
                    <a:bodyPr/>
                    <a:lstStyle/>
                    <a:p>
                      <a:pPr algn="ctr"/>
                      <a:endParaRPr lang="en-US" sz="1300" i="0" dirty="0"/>
                    </a:p>
                    <a:p>
                      <a:pPr algn="ctr"/>
                      <a:r>
                        <a:rPr lang="en-US" sz="1300" i="0" dirty="0"/>
                        <a:t>Yes</a:t>
                      </a:r>
                    </a:p>
                    <a:p>
                      <a:pPr algn="ctr"/>
                      <a:r>
                        <a:rPr lang="en-US" sz="1300" i="0" dirty="0"/>
                        <a:t>Yes</a:t>
                      </a:r>
                    </a:p>
                    <a:p>
                      <a:pPr algn="ctr"/>
                      <a:r>
                        <a:rPr lang="en-US" sz="1300" i="0" dirty="0"/>
                        <a:t>No</a:t>
                      </a:r>
                      <a:br>
                        <a:rPr lang="en-US" sz="1300" i="0" dirty="0"/>
                      </a:br>
                      <a:r>
                        <a:rPr lang="en-US" sz="1300" i="0" dirty="0"/>
                        <a:t>No</a:t>
                      </a:r>
                    </a:p>
                    <a:p>
                      <a:pPr algn="ctr"/>
                      <a:r>
                        <a:rPr lang="en-US" sz="1300" i="0" dirty="0"/>
                        <a:t>No</a:t>
                      </a:r>
                    </a:p>
                    <a:p>
                      <a:pPr algn="ctr"/>
                      <a:r>
                        <a:rPr lang="en-US" sz="1300" i="0" dirty="0"/>
                        <a:t>No</a:t>
                      </a:r>
                    </a:p>
                    <a:p>
                      <a:pPr algn="ctr"/>
                      <a:r>
                        <a:rPr lang="en-US" sz="1300" i="0" dirty="0"/>
                        <a:t>No</a:t>
                      </a:r>
                    </a:p>
                  </a:txBody>
                  <a:tcPr marL="88705" marR="88705" marT="44353" marB="44353"/>
                </a:tc>
                <a:tc>
                  <a:txBody>
                    <a:bodyPr/>
                    <a:lstStyle/>
                    <a:p>
                      <a:pPr algn="ctr"/>
                      <a:endParaRPr lang="en-US" sz="1300" i="0" dirty="0"/>
                    </a:p>
                    <a:p>
                      <a:pPr algn="ctr"/>
                      <a:r>
                        <a:rPr lang="en-US" sz="1300" i="0" dirty="0"/>
                        <a:t>Yes</a:t>
                      </a:r>
                    </a:p>
                    <a:p>
                      <a:pPr algn="ctr"/>
                      <a:r>
                        <a:rPr lang="en-US" sz="1300" i="0" dirty="0"/>
                        <a:t>Yes</a:t>
                      </a:r>
                    </a:p>
                    <a:p>
                      <a:pPr algn="ctr"/>
                      <a:r>
                        <a:rPr lang="en-US" sz="1300" i="0" dirty="0"/>
                        <a:t>Yes</a:t>
                      </a:r>
                    </a:p>
                    <a:p>
                      <a:pPr algn="ctr"/>
                      <a:r>
                        <a:rPr lang="en-US" sz="1300" i="0" dirty="0"/>
                        <a:t>Yes</a:t>
                      </a:r>
                    </a:p>
                    <a:p>
                      <a:pPr algn="ctr"/>
                      <a:r>
                        <a:rPr lang="en-US" sz="1300" i="0" dirty="0"/>
                        <a:t>Yes</a:t>
                      </a:r>
                    </a:p>
                    <a:p>
                      <a:pPr algn="ctr"/>
                      <a:r>
                        <a:rPr lang="en-US" sz="1300" i="0" dirty="0"/>
                        <a:t>Yes</a:t>
                      </a:r>
                    </a:p>
                    <a:p>
                      <a:pPr algn="ctr"/>
                      <a:r>
                        <a:rPr lang="en-US" sz="1300" i="0" dirty="0"/>
                        <a:t>Yes</a:t>
                      </a:r>
                    </a:p>
                  </a:txBody>
                  <a:tcPr marL="88705" marR="88705" marT="44353" marB="44353"/>
                </a:tc>
                <a:tc>
                  <a:txBody>
                    <a:bodyPr/>
                    <a:lstStyle/>
                    <a:p>
                      <a:pPr algn="ctr"/>
                      <a:endParaRPr lang="en-US" sz="1300" i="0" dirty="0"/>
                    </a:p>
                    <a:p>
                      <a:pPr algn="ctr"/>
                      <a:r>
                        <a:rPr lang="en-US" sz="1300" i="0" dirty="0"/>
                        <a:t>Yes</a:t>
                      </a:r>
                    </a:p>
                    <a:p>
                      <a:pPr algn="ctr"/>
                      <a:r>
                        <a:rPr lang="en-US" sz="1300" i="0" dirty="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0" dirty="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0" dirty="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0" dirty="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0" dirty="0"/>
                        <a:t>Yes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i="0" dirty="0"/>
                        <a:t>Yes</a:t>
                      </a:r>
                    </a:p>
                  </a:txBody>
                  <a:tcPr marL="88705" marR="88705" marT="44353" marB="44353"/>
                </a:tc>
                <a:extLst>
                  <a:ext uri="{0D108BD9-81ED-4DB2-BD59-A6C34878D82A}">
                    <a16:rowId xmlns:a16="http://schemas.microsoft.com/office/drawing/2014/main" val="10001"/>
                  </a:ext>
                </a:extLst>
              </a:tr>
              <a:tr h="10229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t>Flood Risk Assessment</a:t>
                      </a:r>
                    </a:p>
                    <a:p>
                      <a:pPr lvl="0">
                        <a:buFont typeface="Arial" pitchFamily="34" charset="0"/>
                        <a:buChar char="•"/>
                      </a:pPr>
                      <a:r>
                        <a:rPr lang="en-US" sz="1300" baseline="0" dirty="0"/>
                        <a:t>  Flood Water Depths (HEC-RAS model-backed)**</a:t>
                      </a:r>
                    </a:p>
                    <a:p>
                      <a:pPr lvl="0">
                        <a:buFont typeface="Arial" pitchFamily="34" charset="0"/>
                        <a:buChar char="•"/>
                      </a:pPr>
                      <a:r>
                        <a:rPr lang="en-US" sz="1300" baseline="0" dirty="0"/>
                        <a:t>  Other Water Depths (Hazus, USGS HWM) </a:t>
                      </a:r>
                    </a:p>
                    <a:p>
                      <a:pPr lvl="0">
                        <a:buFont typeface="Arial" pitchFamily="34" charset="0"/>
                        <a:buChar char="•"/>
                      </a:pPr>
                      <a:r>
                        <a:rPr lang="en-US" sz="1300" baseline="0" dirty="0"/>
                        <a:t>  </a:t>
                      </a:r>
                      <a:r>
                        <a:rPr lang="en-US" sz="1300" i="0" baseline="0" dirty="0"/>
                        <a:t>Historical Flood High-Water Marks </a:t>
                      </a:r>
                    </a:p>
                    <a:p>
                      <a:pPr lvl="0">
                        <a:buFont typeface="Arial" pitchFamily="34" charset="0"/>
                        <a:buChar char="•"/>
                      </a:pPr>
                      <a:r>
                        <a:rPr lang="en-US" sz="1300" i="0" baseline="0" dirty="0"/>
                        <a:t>  Building-Level Risk Assessments**</a:t>
                      </a:r>
                    </a:p>
                    <a:p>
                      <a:pPr marL="404813" lvl="1" indent="-173038">
                        <a:buFont typeface="Courier New" panose="02070309020205020404" pitchFamily="49" charset="0"/>
                        <a:buChar char="o"/>
                      </a:pPr>
                      <a:r>
                        <a:rPr lang="en-US" sz="1050" i="0" baseline="0" dirty="0"/>
                        <a:t>Future Map, Exposure Cost, New Development, Damage</a:t>
                      </a:r>
                      <a:r>
                        <a:rPr lang="en-US" sz="1050" baseline="0" dirty="0"/>
                        <a:t>  </a:t>
                      </a:r>
                    </a:p>
                    <a:p>
                      <a:pPr lvl="0">
                        <a:buFont typeface="Arial" pitchFamily="34" charset="0"/>
                        <a:buChar char="•"/>
                      </a:pPr>
                      <a:r>
                        <a:rPr lang="en-US" sz="1300" i="0" baseline="0" dirty="0"/>
                        <a:t>  Repetitive Loss Area Analysis (RLAA)**</a:t>
                      </a:r>
                    </a:p>
                    <a:p>
                      <a:pPr lvl="0">
                        <a:buFont typeface="Arial" pitchFamily="34" charset="0"/>
                        <a:buChar char="•"/>
                      </a:pPr>
                      <a:r>
                        <a:rPr lang="en-US" sz="1300" i="0" baseline="0" dirty="0"/>
                        <a:t>  Flood-Prone Roads, Railroads, Bridges</a:t>
                      </a:r>
                    </a:p>
                    <a:p>
                      <a:pPr lvl="0">
                        <a:buFont typeface="Arial" pitchFamily="34" charset="0"/>
                        <a:buChar char="•"/>
                      </a:pPr>
                      <a:r>
                        <a:rPr lang="en-US" sz="1300" i="0" baseline="0" dirty="0"/>
                        <a:t>  Dams</a:t>
                      </a:r>
                    </a:p>
                    <a:p>
                      <a:pPr lvl="0">
                        <a:buFont typeface="Arial" pitchFamily="34" charset="0"/>
                        <a:buChar char="•"/>
                      </a:pPr>
                      <a:r>
                        <a:rPr lang="en-US" sz="1300" i="0" baseline="0" dirty="0"/>
                        <a:t>  Other Natural Hazards – Landslides</a:t>
                      </a:r>
                    </a:p>
                  </a:txBody>
                  <a:tcPr marL="88705" marR="88705" marT="44353" marB="44353"/>
                </a:tc>
                <a:tc>
                  <a:txBody>
                    <a:bodyPr/>
                    <a:lstStyle/>
                    <a:p>
                      <a:pPr algn="ctr"/>
                      <a:endParaRPr lang="en-US" sz="1300" dirty="0"/>
                    </a:p>
                    <a:p>
                      <a:pPr algn="ctr"/>
                      <a:r>
                        <a:rPr lang="en-US" sz="1300" dirty="0"/>
                        <a:t>No</a:t>
                      </a:r>
                    </a:p>
                    <a:p>
                      <a:pPr algn="ctr"/>
                      <a:r>
                        <a:rPr lang="en-US" sz="1300" dirty="0"/>
                        <a:t>No</a:t>
                      </a:r>
                    </a:p>
                    <a:p>
                      <a:pPr algn="ctr"/>
                      <a:r>
                        <a:rPr lang="en-US" sz="1300" dirty="0"/>
                        <a:t>No</a:t>
                      </a:r>
                    </a:p>
                    <a:p>
                      <a:pPr algn="ctr"/>
                      <a:r>
                        <a:rPr lang="en-US" sz="1300" dirty="0"/>
                        <a:t>No</a:t>
                      </a:r>
                    </a:p>
                    <a:p>
                      <a:pPr algn="ctr"/>
                      <a:r>
                        <a:rPr lang="en-US" sz="1300" dirty="0"/>
                        <a:t>No</a:t>
                      </a:r>
                    </a:p>
                    <a:p>
                      <a:pPr algn="ctr"/>
                      <a:r>
                        <a:rPr lang="en-US" sz="1300" dirty="0"/>
                        <a:t>No</a:t>
                      </a:r>
                    </a:p>
                    <a:p>
                      <a:pPr algn="ctr"/>
                      <a:r>
                        <a:rPr lang="en-US" sz="1300" dirty="0"/>
                        <a:t>No</a:t>
                      </a:r>
                    </a:p>
                    <a:p>
                      <a:pPr algn="ctr"/>
                      <a:r>
                        <a:rPr lang="en-US" sz="1300" dirty="0"/>
                        <a:t>No</a:t>
                      </a:r>
                    </a:p>
                    <a:p>
                      <a:pPr algn="ctr"/>
                      <a:r>
                        <a:rPr lang="en-US" sz="1300" dirty="0"/>
                        <a:t>No</a:t>
                      </a:r>
                    </a:p>
                  </a:txBody>
                  <a:tcPr marL="88705" marR="88705" marT="44353" marB="44353"/>
                </a:tc>
                <a:tc>
                  <a:txBody>
                    <a:bodyPr/>
                    <a:lstStyle/>
                    <a:p>
                      <a:pPr algn="ctr"/>
                      <a:endParaRPr lang="en-US" sz="1300" dirty="0"/>
                    </a:p>
                    <a:p>
                      <a:pPr algn="ctr"/>
                      <a:r>
                        <a:rPr lang="en-US" sz="1300" dirty="0"/>
                        <a:t>Yes</a:t>
                      </a:r>
                    </a:p>
                    <a:p>
                      <a:pPr algn="ctr"/>
                      <a:r>
                        <a:rPr lang="en-US" sz="1300" dirty="0"/>
                        <a:t>No</a:t>
                      </a:r>
                    </a:p>
                    <a:p>
                      <a:pPr algn="ctr"/>
                      <a:r>
                        <a:rPr lang="en-US" sz="1300" dirty="0"/>
                        <a:t>Yes</a:t>
                      </a:r>
                    </a:p>
                    <a:p>
                      <a:pPr algn="ctr"/>
                      <a:r>
                        <a:rPr lang="en-US" sz="1300" dirty="0"/>
                        <a:t>No</a:t>
                      </a:r>
                    </a:p>
                    <a:p>
                      <a:pPr algn="ctr"/>
                      <a:r>
                        <a:rPr lang="en-US" sz="1300" dirty="0"/>
                        <a:t>No</a:t>
                      </a:r>
                    </a:p>
                    <a:p>
                      <a:pPr algn="ctr"/>
                      <a:r>
                        <a:rPr lang="en-US" sz="1300" dirty="0"/>
                        <a:t>No</a:t>
                      </a:r>
                    </a:p>
                    <a:p>
                      <a:pPr algn="ctr"/>
                      <a:r>
                        <a:rPr lang="en-US" sz="1300" dirty="0"/>
                        <a:t>No</a:t>
                      </a:r>
                    </a:p>
                    <a:p>
                      <a:pPr algn="ctr"/>
                      <a:r>
                        <a:rPr lang="en-US" sz="1300" dirty="0"/>
                        <a:t>No</a:t>
                      </a:r>
                    </a:p>
                    <a:p>
                      <a:pPr algn="ctr"/>
                      <a:r>
                        <a:rPr lang="en-US" sz="1300" dirty="0"/>
                        <a:t>No</a:t>
                      </a:r>
                    </a:p>
                  </a:txBody>
                  <a:tcPr marL="88705" marR="88705" marT="44353" marB="44353"/>
                </a:tc>
                <a:tc>
                  <a:txBody>
                    <a:bodyPr/>
                    <a:lstStyle/>
                    <a:p>
                      <a:pPr algn="ctr"/>
                      <a:endParaRPr lang="en-US" sz="1300" dirty="0"/>
                    </a:p>
                    <a:p>
                      <a:pPr algn="ctr"/>
                      <a:r>
                        <a:rPr lang="en-US" sz="1300" dirty="0"/>
                        <a:t>Yes</a:t>
                      </a:r>
                    </a:p>
                    <a:p>
                      <a:pPr algn="ctr"/>
                      <a:r>
                        <a:rPr lang="en-US" sz="1300" dirty="0"/>
                        <a:t>Yes</a:t>
                      </a:r>
                    </a:p>
                    <a:p>
                      <a:pPr algn="ctr"/>
                      <a:r>
                        <a:rPr lang="en-US" sz="1300" dirty="0"/>
                        <a:t>Yes</a:t>
                      </a:r>
                    </a:p>
                    <a:p>
                      <a:pPr algn="ctr"/>
                      <a:r>
                        <a:rPr lang="en-US" sz="1300" i="0" dirty="0"/>
                        <a:t>Yes</a:t>
                      </a:r>
                    </a:p>
                    <a:p>
                      <a:pPr algn="ctr"/>
                      <a:r>
                        <a:rPr lang="en-US" sz="1300" i="0" dirty="0"/>
                        <a:t>Yes</a:t>
                      </a:r>
                    </a:p>
                    <a:p>
                      <a:pPr algn="ctr"/>
                      <a:r>
                        <a:rPr lang="en-US" sz="1300" i="0" dirty="0"/>
                        <a:t>Yes</a:t>
                      </a:r>
                    </a:p>
                    <a:p>
                      <a:pPr algn="ctr"/>
                      <a:r>
                        <a:rPr lang="en-US" sz="1300" i="0" dirty="0"/>
                        <a:t>Yes</a:t>
                      </a:r>
                    </a:p>
                    <a:p>
                      <a:pPr algn="ctr"/>
                      <a:r>
                        <a:rPr lang="en-US" sz="1300" i="0" dirty="0"/>
                        <a:t>Yes</a:t>
                      </a:r>
                    </a:p>
                    <a:p>
                      <a:pPr algn="ctr"/>
                      <a:r>
                        <a:rPr lang="en-US" sz="1300" i="0" dirty="0"/>
                        <a:t>Yes</a:t>
                      </a:r>
                    </a:p>
                  </a:txBody>
                  <a:tcPr marL="88705" marR="88705" marT="44353" marB="44353"/>
                </a:tc>
                <a:extLst>
                  <a:ext uri="{0D108BD9-81ED-4DB2-BD59-A6C34878D82A}">
                    <a16:rowId xmlns:a16="http://schemas.microsoft.com/office/drawing/2014/main" val="2608970644"/>
                  </a:ext>
                </a:extLst>
              </a:tr>
              <a:tr h="5518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t>Property Mitigation</a:t>
                      </a:r>
                    </a:p>
                    <a:p>
                      <a:pPr lvl="0">
                        <a:buFont typeface="Arial" pitchFamily="34" charset="0"/>
                        <a:buChar char="•"/>
                      </a:pPr>
                      <a:r>
                        <a:rPr lang="en-US" sz="1300" baseline="0" dirty="0"/>
                        <a:t>  </a:t>
                      </a:r>
                      <a:r>
                        <a:rPr lang="en-US" sz="1300" kern="1200" baseline="0" dirty="0">
                          <a:solidFill>
                            <a:schemeClr val="dk1"/>
                          </a:solidFill>
                          <a:latin typeface="+mn-lt"/>
                          <a:ea typeface="+mn-ea"/>
                          <a:cs typeface="+mn-cs"/>
                        </a:rPr>
                        <a:t>Elevated Structures**</a:t>
                      </a:r>
                      <a:r>
                        <a:rPr lang="en-US" sz="1300" baseline="0" dirty="0"/>
                        <a:t> </a:t>
                      </a:r>
                    </a:p>
                    <a:p>
                      <a:pPr lvl="0">
                        <a:buFont typeface="Arial" pitchFamily="34" charset="0"/>
                        <a:buChar char="•"/>
                      </a:pPr>
                      <a:r>
                        <a:rPr lang="en-US" sz="1300" kern="1200" dirty="0">
                          <a:solidFill>
                            <a:schemeClr val="dk1"/>
                          </a:solidFill>
                          <a:latin typeface="+mn-lt"/>
                          <a:ea typeface="+mn-ea"/>
                          <a:cs typeface="+mn-cs"/>
                        </a:rPr>
                        <a:t>  Open Space Preserved</a:t>
                      </a:r>
                      <a:r>
                        <a:rPr lang="en-US" sz="1300" kern="1200" baseline="0" dirty="0">
                          <a:solidFill>
                            <a:schemeClr val="dk1"/>
                          </a:solidFill>
                          <a:latin typeface="+mn-lt"/>
                          <a:ea typeface="+mn-ea"/>
                          <a:cs typeface="+mn-cs"/>
                        </a:rPr>
                        <a:t>  (e.g., Buyout Properties)</a:t>
                      </a:r>
                      <a:endParaRPr lang="en-US" sz="1300" baseline="0" dirty="0"/>
                    </a:p>
                  </a:txBody>
                  <a:tcPr marL="88705" marR="88705" marT="44353" marB="44353"/>
                </a:tc>
                <a:tc>
                  <a:txBody>
                    <a:bodyPr/>
                    <a:lstStyle/>
                    <a:p>
                      <a:pPr algn="ctr"/>
                      <a:endParaRPr lang="en-US" sz="1300" dirty="0"/>
                    </a:p>
                    <a:p>
                      <a:pPr algn="ctr"/>
                      <a:r>
                        <a:rPr lang="en-US" sz="1300" dirty="0"/>
                        <a:t>No</a:t>
                      </a:r>
                    </a:p>
                    <a:p>
                      <a:pPr algn="ctr"/>
                      <a:r>
                        <a:rPr lang="en-US" sz="1300" dirty="0"/>
                        <a:t>No</a:t>
                      </a:r>
                    </a:p>
                  </a:txBody>
                  <a:tcPr marL="88705" marR="88705" marT="44353" marB="44353"/>
                </a:tc>
                <a:tc>
                  <a:txBody>
                    <a:bodyPr/>
                    <a:lstStyle/>
                    <a:p>
                      <a:pPr algn="ctr"/>
                      <a:endParaRPr lang="en-US" sz="1300" dirty="0"/>
                    </a:p>
                    <a:p>
                      <a:pPr algn="ctr"/>
                      <a:r>
                        <a:rPr lang="en-US" sz="1300" dirty="0"/>
                        <a:t>No</a:t>
                      </a:r>
                    </a:p>
                    <a:p>
                      <a:pPr algn="ctr"/>
                      <a:r>
                        <a:rPr lang="en-US" sz="1300" dirty="0"/>
                        <a:t>No</a:t>
                      </a:r>
                    </a:p>
                  </a:txBody>
                  <a:tcPr marL="88705" marR="88705" marT="44353" marB="44353"/>
                </a:tc>
                <a:tc>
                  <a:txBody>
                    <a:bodyPr/>
                    <a:lstStyle/>
                    <a:p>
                      <a:pPr algn="ctr"/>
                      <a:endParaRPr lang="en-US" sz="1300" dirty="0"/>
                    </a:p>
                    <a:p>
                      <a:pPr algn="ctr"/>
                      <a:r>
                        <a:rPr lang="en-US" sz="1300" dirty="0"/>
                        <a:t>Yes</a:t>
                      </a:r>
                    </a:p>
                    <a:p>
                      <a:pPr algn="ctr"/>
                      <a:r>
                        <a:rPr lang="en-US" sz="1300" dirty="0"/>
                        <a:t>Yes</a:t>
                      </a:r>
                    </a:p>
                  </a:txBody>
                  <a:tcPr marL="88705" marR="88705" marT="44353" marB="44353"/>
                </a:tc>
                <a:extLst>
                  <a:ext uri="{0D108BD9-81ED-4DB2-BD59-A6C34878D82A}">
                    <a16:rowId xmlns:a16="http://schemas.microsoft.com/office/drawing/2014/main" val="10002"/>
                  </a:ext>
                </a:extLst>
              </a:tr>
              <a:tr h="5518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dirty="0"/>
                        <a:t>Real-Time Flood Prediction</a:t>
                      </a:r>
                    </a:p>
                    <a:p>
                      <a:pPr lvl="0">
                        <a:buFont typeface="Arial" pitchFamily="34" charset="0"/>
                        <a:buChar char="•"/>
                      </a:pPr>
                      <a:r>
                        <a:rPr lang="en-US" sz="1300" i="0" baseline="0" dirty="0"/>
                        <a:t> USGS </a:t>
                      </a:r>
                      <a:r>
                        <a:rPr lang="en-US" sz="1300" i="0" kern="1200" dirty="0">
                          <a:solidFill>
                            <a:schemeClr val="dk1"/>
                          </a:solidFill>
                          <a:latin typeface="+mn-lt"/>
                          <a:ea typeface="+mn-ea"/>
                          <a:cs typeface="+mn-cs"/>
                        </a:rPr>
                        <a:t>Real-Time Stream Gages*</a:t>
                      </a:r>
                    </a:p>
                  </a:txBody>
                  <a:tcPr marL="88705" marR="88705" marT="44353" marB="44353"/>
                </a:tc>
                <a:tc>
                  <a:txBody>
                    <a:bodyPr/>
                    <a:lstStyle/>
                    <a:p>
                      <a:pPr algn="ctr"/>
                      <a:endParaRPr lang="en-US" sz="1300" dirty="0"/>
                    </a:p>
                    <a:p>
                      <a:pPr algn="ctr"/>
                      <a:r>
                        <a:rPr lang="en-US" sz="1300" dirty="0"/>
                        <a:t>No</a:t>
                      </a:r>
                    </a:p>
                  </a:txBody>
                  <a:tcPr marL="88705" marR="88705" marT="44353" marB="44353"/>
                </a:tc>
                <a:tc>
                  <a:txBody>
                    <a:bodyPr/>
                    <a:lstStyle/>
                    <a:p>
                      <a:pPr algn="ctr"/>
                      <a:endParaRPr lang="en-US" sz="1300" dirty="0"/>
                    </a:p>
                    <a:p>
                      <a:pPr algn="ctr"/>
                      <a:r>
                        <a:rPr lang="en-US" sz="1300" dirty="0"/>
                        <a:t>No</a:t>
                      </a:r>
                    </a:p>
                  </a:txBody>
                  <a:tcPr marL="88705" marR="88705" marT="44353" marB="44353"/>
                </a:tc>
                <a:tc>
                  <a:txBody>
                    <a:bodyPr/>
                    <a:lstStyle/>
                    <a:p>
                      <a:pPr algn="ctr"/>
                      <a:endParaRPr lang="en-US" sz="1300" dirty="0"/>
                    </a:p>
                    <a:p>
                      <a:pPr algn="ctr"/>
                      <a:r>
                        <a:rPr lang="en-US" sz="1300" i="0" dirty="0"/>
                        <a:t>Yes</a:t>
                      </a:r>
                    </a:p>
                  </a:txBody>
                  <a:tcPr marL="88705" marR="88705" marT="44353" marB="44353"/>
                </a:tc>
                <a:extLst>
                  <a:ext uri="{0D108BD9-81ED-4DB2-BD59-A6C34878D82A}">
                    <a16:rowId xmlns:a16="http://schemas.microsoft.com/office/drawing/2014/main" val="4172957063"/>
                  </a:ext>
                </a:extLst>
              </a:tr>
            </a:tbl>
          </a:graphicData>
        </a:graphic>
      </p:graphicFrame>
      <p:sp>
        <p:nvSpPr>
          <p:cNvPr id="7" name="TextBox 6">
            <a:extLst>
              <a:ext uri="{FF2B5EF4-FFF2-40B4-BE49-F238E27FC236}">
                <a16:creationId xmlns:a16="http://schemas.microsoft.com/office/drawing/2014/main" id="{0687A9A5-C92E-4F37-8275-D77EE3C9CACD}"/>
              </a:ext>
            </a:extLst>
          </p:cNvPr>
          <p:cNvSpPr txBox="1"/>
          <p:nvPr/>
        </p:nvSpPr>
        <p:spPr>
          <a:xfrm>
            <a:off x="7716644" y="497195"/>
            <a:ext cx="1204333" cy="307777"/>
          </a:xfrm>
          <a:prstGeom prst="rect">
            <a:avLst/>
          </a:prstGeom>
          <a:solidFill>
            <a:schemeClr val="accent1">
              <a:lumMod val="50000"/>
            </a:schemeClr>
          </a:solidFill>
        </p:spPr>
        <p:txBody>
          <a:bodyPr wrap="square" rtlCol="0">
            <a:spAutoFit/>
          </a:bodyPr>
          <a:lstStyle/>
          <a:p>
            <a:pPr algn="ctr"/>
            <a:r>
              <a:rPr lang="en-US" sz="1400" dirty="0">
                <a:solidFill>
                  <a:schemeClr val="bg1"/>
                </a:solidFill>
              </a:rPr>
              <a:t>10/24/2020</a:t>
            </a:r>
          </a:p>
        </p:txBody>
      </p:sp>
    </p:spTree>
    <p:extLst>
      <p:ext uri="{BB962C8B-B14F-4D97-AF65-F5344CB8AC3E}">
        <p14:creationId xmlns:p14="http://schemas.microsoft.com/office/powerpoint/2010/main" val="4237557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Layers – Expert View</a:t>
            </a:r>
          </a:p>
        </p:txBody>
      </p:sp>
      <p:pic>
        <p:nvPicPr>
          <p:cNvPr id="2" name="Picture 1">
            <a:extLst>
              <a:ext uri="{FF2B5EF4-FFF2-40B4-BE49-F238E27FC236}">
                <a16:creationId xmlns:a16="http://schemas.microsoft.com/office/drawing/2014/main" id="{E82C2649-7648-47D2-9F72-377BD6C7FA11}"/>
              </a:ext>
            </a:extLst>
          </p:cNvPr>
          <p:cNvPicPr>
            <a:picLocks noChangeAspect="1"/>
          </p:cNvPicPr>
          <p:nvPr/>
        </p:nvPicPr>
        <p:blipFill>
          <a:blip r:embed="rId3"/>
          <a:stretch>
            <a:fillRect/>
          </a:stretch>
        </p:blipFill>
        <p:spPr>
          <a:xfrm>
            <a:off x="302792" y="1124464"/>
            <a:ext cx="8594068" cy="5408533"/>
          </a:xfrm>
          <a:prstGeom prst="rect">
            <a:avLst/>
          </a:prstGeom>
          <a:ln>
            <a:solidFill>
              <a:schemeClr val="tx1"/>
            </a:solidFill>
          </a:ln>
        </p:spPr>
      </p:pic>
      <p:sp>
        <p:nvSpPr>
          <p:cNvPr id="5" name="Rectangle 4">
            <a:extLst>
              <a:ext uri="{FF2B5EF4-FFF2-40B4-BE49-F238E27FC236}">
                <a16:creationId xmlns:a16="http://schemas.microsoft.com/office/drawing/2014/main" id="{54D627AF-B3B3-40E4-A0ED-A25E4791BABB}"/>
              </a:ext>
            </a:extLst>
          </p:cNvPr>
          <p:cNvSpPr/>
          <p:nvPr/>
        </p:nvSpPr>
        <p:spPr>
          <a:xfrm>
            <a:off x="1759064" y="2557849"/>
            <a:ext cx="2162754" cy="39406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0789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898325" y="3429000"/>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Flood Zones &amp; Symbology</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82578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Multiple Flood Zone Symbology Types</a:t>
            </a:r>
          </a:p>
        </p:txBody>
      </p:sp>
      <p:pic>
        <p:nvPicPr>
          <p:cNvPr id="3" name="Picture 2">
            <a:extLst>
              <a:ext uri="{FF2B5EF4-FFF2-40B4-BE49-F238E27FC236}">
                <a16:creationId xmlns:a16="http://schemas.microsoft.com/office/drawing/2014/main" id="{5725B87E-4ABF-42CF-9178-B9DDB538ACD3}"/>
              </a:ext>
            </a:extLst>
          </p:cNvPr>
          <p:cNvPicPr>
            <a:picLocks noChangeAspect="1"/>
          </p:cNvPicPr>
          <p:nvPr/>
        </p:nvPicPr>
        <p:blipFill rotWithShape="1">
          <a:blip r:embed="rId3"/>
          <a:srcRect l="8374" r="4270"/>
          <a:stretch/>
        </p:blipFill>
        <p:spPr>
          <a:xfrm>
            <a:off x="3244382" y="1037431"/>
            <a:ext cx="2662587" cy="5207677"/>
          </a:xfrm>
          <a:prstGeom prst="rect">
            <a:avLst/>
          </a:prstGeom>
        </p:spPr>
      </p:pic>
      <p:sp>
        <p:nvSpPr>
          <p:cNvPr id="8" name="TextBox 7">
            <a:extLst>
              <a:ext uri="{FF2B5EF4-FFF2-40B4-BE49-F238E27FC236}">
                <a16:creationId xmlns:a16="http://schemas.microsoft.com/office/drawing/2014/main" id="{530FDFAB-0114-47B6-875C-8F8F5DC3B196}"/>
              </a:ext>
            </a:extLst>
          </p:cNvPr>
          <p:cNvSpPr txBox="1"/>
          <p:nvPr/>
        </p:nvSpPr>
        <p:spPr>
          <a:xfrm>
            <a:off x="3924924" y="1186543"/>
            <a:ext cx="1428714" cy="369332"/>
          </a:xfrm>
          <a:prstGeom prst="rect">
            <a:avLst/>
          </a:prstGeom>
          <a:solidFill>
            <a:schemeClr val="tx1"/>
          </a:solidFill>
        </p:spPr>
        <p:txBody>
          <a:bodyPr wrap="square" rtlCol="0">
            <a:spAutoFit/>
          </a:bodyPr>
          <a:lstStyle/>
          <a:p>
            <a:r>
              <a:rPr lang="en-US" b="1" dirty="0">
                <a:solidFill>
                  <a:schemeClr val="bg1"/>
                </a:solidFill>
              </a:rPr>
              <a:t>EXPERT View</a:t>
            </a:r>
          </a:p>
        </p:txBody>
      </p:sp>
      <p:sp>
        <p:nvSpPr>
          <p:cNvPr id="12" name="TextBox 11">
            <a:extLst>
              <a:ext uri="{FF2B5EF4-FFF2-40B4-BE49-F238E27FC236}">
                <a16:creationId xmlns:a16="http://schemas.microsoft.com/office/drawing/2014/main" id="{61B5A39D-1E17-4AC8-86A5-A46ACE42FEF3}"/>
              </a:ext>
            </a:extLst>
          </p:cNvPr>
          <p:cNvSpPr txBox="1"/>
          <p:nvPr/>
        </p:nvSpPr>
        <p:spPr>
          <a:xfrm>
            <a:off x="3307988" y="6248008"/>
            <a:ext cx="2662587" cy="307777"/>
          </a:xfrm>
          <a:prstGeom prst="rect">
            <a:avLst/>
          </a:prstGeom>
          <a:noFill/>
        </p:spPr>
        <p:txBody>
          <a:bodyPr wrap="square" rtlCol="0">
            <a:spAutoFit/>
          </a:bodyPr>
          <a:lstStyle/>
          <a:p>
            <a:r>
              <a:rPr lang="en-US" sz="1400" dirty="0"/>
              <a:t>Depth Grid Underlies Flood Zones</a:t>
            </a:r>
          </a:p>
        </p:txBody>
      </p:sp>
      <p:pic>
        <p:nvPicPr>
          <p:cNvPr id="2" name="Picture 1">
            <a:extLst>
              <a:ext uri="{FF2B5EF4-FFF2-40B4-BE49-F238E27FC236}">
                <a16:creationId xmlns:a16="http://schemas.microsoft.com/office/drawing/2014/main" id="{0531B0EA-23F0-4E5F-942E-A80AF955214D}"/>
              </a:ext>
            </a:extLst>
          </p:cNvPr>
          <p:cNvPicPr>
            <a:picLocks noChangeAspect="1"/>
          </p:cNvPicPr>
          <p:nvPr/>
        </p:nvPicPr>
        <p:blipFill rotWithShape="1">
          <a:blip r:embed="rId4"/>
          <a:srcRect l="12084" r="3708"/>
          <a:stretch/>
        </p:blipFill>
        <p:spPr>
          <a:xfrm>
            <a:off x="304453" y="1049840"/>
            <a:ext cx="2566639" cy="5195268"/>
          </a:xfrm>
          <a:prstGeom prst="rect">
            <a:avLst/>
          </a:prstGeom>
        </p:spPr>
      </p:pic>
      <p:sp>
        <p:nvSpPr>
          <p:cNvPr id="9" name="TextBox 8">
            <a:extLst>
              <a:ext uri="{FF2B5EF4-FFF2-40B4-BE49-F238E27FC236}">
                <a16:creationId xmlns:a16="http://schemas.microsoft.com/office/drawing/2014/main" id="{C3B42D1C-0842-44E2-BA4F-519331309AFB}"/>
              </a:ext>
            </a:extLst>
          </p:cNvPr>
          <p:cNvSpPr txBox="1"/>
          <p:nvPr/>
        </p:nvSpPr>
        <p:spPr>
          <a:xfrm>
            <a:off x="784188" y="1186543"/>
            <a:ext cx="1428714" cy="369332"/>
          </a:xfrm>
          <a:prstGeom prst="rect">
            <a:avLst/>
          </a:prstGeom>
          <a:solidFill>
            <a:schemeClr val="tx1">
              <a:lumMod val="95000"/>
              <a:lumOff val="5000"/>
            </a:schemeClr>
          </a:solidFill>
        </p:spPr>
        <p:txBody>
          <a:bodyPr wrap="square" rtlCol="0">
            <a:spAutoFit/>
          </a:bodyPr>
          <a:lstStyle/>
          <a:p>
            <a:r>
              <a:rPr lang="en-US" b="1" dirty="0">
                <a:solidFill>
                  <a:schemeClr val="bg1"/>
                </a:solidFill>
              </a:rPr>
              <a:t>PUBLIC View</a:t>
            </a:r>
          </a:p>
        </p:txBody>
      </p:sp>
      <p:sp>
        <p:nvSpPr>
          <p:cNvPr id="13" name="TextBox 12">
            <a:extLst>
              <a:ext uri="{FF2B5EF4-FFF2-40B4-BE49-F238E27FC236}">
                <a16:creationId xmlns:a16="http://schemas.microsoft.com/office/drawing/2014/main" id="{F4242807-53FE-412B-B078-D3A4ACBBE68C}"/>
              </a:ext>
            </a:extLst>
          </p:cNvPr>
          <p:cNvSpPr txBox="1"/>
          <p:nvPr/>
        </p:nvSpPr>
        <p:spPr>
          <a:xfrm>
            <a:off x="177241" y="6213491"/>
            <a:ext cx="2662587" cy="523220"/>
          </a:xfrm>
          <a:prstGeom prst="rect">
            <a:avLst/>
          </a:prstGeom>
          <a:noFill/>
        </p:spPr>
        <p:txBody>
          <a:bodyPr wrap="square" rtlCol="0">
            <a:spAutoFit/>
          </a:bodyPr>
          <a:lstStyle/>
          <a:p>
            <a:pPr algn="ctr"/>
            <a:r>
              <a:rPr lang="en-US" sz="1400" dirty="0"/>
              <a:t>High Risk Regulatory (red) and</a:t>
            </a:r>
            <a:br>
              <a:rPr lang="en-US" sz="1400" dirty="0"/>
            </a:br>
            <a:r>
              <a:rPr lang="en-US" sz="1400" dirty="0"/>
              <a:t> Non-Regulatory (orange)</a:t>
            </a:r>
          </a:p>
        </p:txBody>
      </p:sp>
      <p:grpSp>
        <p:nvGrpSpPr>
          <p:cNvPr id="15" name="Group 14">
            <a:extLst>
              <a:ext uri="{FF2B5EF4-FFF2-40B4-BE49-F238E27FC236}">
                <a16:creationId xmlns:a16="http://schemas.microsoft.com/office/drawing/2014/main" id="{FF25B9B5-727D-4459-BC1A-66312273285D}"/>
              </a:ext>
            </a:extLst>
          </p:cNvPr>
          <p:cNvGrpSpPr/>
          <p:nvPr/>
        </p:nvGrpSpPr>
        <p:grpSpPr>
          <a:xfrm>
            <a:off x="6231530" y="1037431"/>
            <a:ext cx="2662587" cy="5518354"/>
            <a:chOff x="12156774" y="1049840"/>
            <a:chExt cx="2662587" cy="5518354"/>
          </a:xfrm>
        </p:grpSpPr>
        <p:pic>
          <p:nvPicPr>
            <p:cNvPr id="5" name="Picture 4">
              <a:extLst>
                <a:ext uri="{FF2B5EF4-FFF2-40B4-BE49-F238E27FC236}">
                  <a16:creationId xmlns:a16="http://schemas.microsoft.com/office/drawing/2014/main" id="{17BE9D28-8BCB-458A-904E-19E40EF0BA0A}"/>
                </a:ext>
              </a:extLst>
            </p:cNvPr>
            <p:cNvPicPr>
              <a:picLocks noChangeAspect="1"/>
            </p:cNvPicPr>
            <p:nvPr/>
          </p:nvPicPr>
          <p:blipFill rotWithShape="1">
            <a:blip r:embed="rId5"/>
            <a:srcRect l="8642" r="5120"/>
            <a:stretch/>
          </p:blipFill>
          <p:spPr>
            <a:xfrm>
              <a:off x="12189116" y="1049840"/>
              <a:ext cx="2566639" cy="5207677"/>
            </a:xfrm>
            <a:prstGeom prst="rect">
              <a:avLst/>
            </a:prstGeom>
          </p:spPr>
        </p:pic>
        <p:sp>
          <p:nvSpPr>
            <p:cNvPr id="10" name="TextBox 9">
              <a:extLst>
                <a:ext uri="{FF2B5EF4-FFF2-40B4-BE49-F238E27FC236}">
                  <a16:creationId xmlns:a16="http://schemas.microsoft.com/office/drawing/2014/main" id="{726AB4BA-FCD6-4FB8-8F7E-E9DB0E05E87D}"/>
                </a:ext>
              </a:extLst>
            </p:cNvPr>
            <p:cNvSpPr txBox="1"/>
            <p:nvPr/>
          </p:nvSpPr>
          <p:spPr>
            <a:xfrm>
              <a:off x="12799113" y="1198952"/>
              <a:ext cx="1428714" cy="369332"/>
            </a:xfrm>
            <a:prstGeom prst="rect">
              <a:avLst/>
            </a:prstGeom>
            <a:solidFill>
              <a:schemeClr val="tx1">
                <a:lumMod val="95000"/>
                <a:lumOff val="5000"/>
              </a:schemeClr>
            </a:solidFill>
          </p:spPr>
          <p:txBody>
            <a:bodyPr wrap="square" rtlCol="0">
              <a:spAutoFit/>
            </a:bodyPr>
            <a:lstStyle/>
            <a:p>
              <a:r>
                <a:rPr lang="en-US" b="1" dirty="0">
                  <a:solidFill>
                    <a:schemeClr val="bg1"/>
                  </a:solidFill>
                </a:rPr>
                <a:t>NFHL View</a:t>
              </a:r>
            </a:p>
          </p:txBody>
        </p:sp>
        <p:sp>
          <p:nvSpPr>
            <p:cNvPr id="14" name="TextBox 13">
              <a:extLst>
                <a:ext uri="{FF2B5EF4-FFF2-40B4-BE49-F238E27FC236}">
                  <a16:creationId xmlns:a16="http://schemas.microsoft.com/office/drawing/2014/main" id="{DCE8F6B4-FE24-4146-81F7-E34ECD41F38E}"/>
                </a:ext>
              </a:extLst>
            </p:cNvPr>
            <p:cNvSpPr txBox="1"/>
            <p:nvPr/>
          </p:nvSpPr>
          <p:spPr>
            <a:xfrm>
              <a:off x="12156774" y="6260417"/>
              <a:ext cx="2662587" cy="307777"/>
            </a:xfrm>
            <a:prstGeom prst="rect">
              <a:avLst/>
            </a:prstGeom>
            <a:noFill/>
          </p:spPr>
          <p:txBody>
            <a:bodyPr wrap="square" rtlCol="0">
              <a:spAutoFit/>
            </a:bodyPr>
            <a:lstStyle/>
            <a:p>
              <a:pPr algn="ctr"/>
              <a:r>
                <a:rPr lang="en-US" sz="1400" dirty="0"/>
                <a:t>NFHL Viewer</a:t>
              </a:r>
            </a:p>
          </p:txBody>
        </p:sp>
      </p:grpSp>
    </p:spTree>
    <p:extLst>
      <p:ext uri="{BB962C8B-B14F-4D97-AF65-F5344CB8AC3E}">
        <p14:creationId xmlns:p14="http://schemas.microsoft.com/office/powerpoint/2010/main" val="110945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Layer Symbols</a:t>
            </a:r>
          </a:p>
        </p:txBody>
      </p:sp>
      <p:pic>
        <p:nvPicPr>
          <p:cNvPr id="2" name="Picture 1">
            <a:extLst>
              <a:ext uri="{FF2B5EF4-FFF2-40B4-BE49-F238E27FC236}">
                <a16:creationId xmlns:a16="http://schemas.microsoft.com/office/drawing/2014/main" id="{B6845653-9D57-427F-8600-17051AD64A2A}"/>
              </a:ext>
            </a:extLst>
          </p:cNvPr>
          <p:cNvPicPr>
            <a:picLocks noChangeAspect="1"/>
          </p:cNvPicPr>
          <p:nvPr/>
        </p:nvPicPr>
        <p:blipFill>
          <a:blip r:embed="rId2"/>
          <a:stretch>
            <a:fillRect/>
          </a:stretch>
        </p:blipFill>
        <p:spPr>
          <a:xfrm>
            <a:off x="459028" y="935420"/>
            <a:ext cx="3392358" cy="5770179"/>
          </a:xfrm>
          <a:prstGeom prst="rect">
            <a:avLst/>
          </a:prstGeom>
        </p:spPr>
      </p:pic>
      <p:pic>
        <p:nvPicPr>
          <p:cNvPr id="4" name="Picture 3">
            <a:extLst>
              <a:ext uri="{FF2B5EF4-FFF2-40B4-BE49-F238E27FC236}">
                <a16:creationId xmlns:a16="http://schemas.microsoft.com/office/drawing/2014/main" id="{E76BC55A-73C7-4F56-9696-B155E65D0D94}"/>
              </a:ext>
            </a:extLst>
          </p:cNvPr>
          <p:cNvPicPr>
            <a:picLocks noChangeAspect="1"/>
          </p:cNvPicPr>
          <p:nvPr/>
        </p:nvPicPr>
        <p:blipFill>
          <a:blip r:embed="rId3"/>
          <a:stretch>
            <a:fillRect/>
          </a:stretch>
        </p:blipFill>
        <p:spPr>
          <a:xfrm>
            <a:off x="4325572" y="1022829"/>
            <a:ext cx="4282400" cy="5661750"/>
          </a:xfrm>
          <a:prstGeom prst="rect">
            <a:avLst/>
          </a:prstGeom>
          <a:ln>
            <a:solidFill>
              <a:schemeClr val="tx1"/>
            </a:solidFill>
          </a:ln>
        </p:spPr>
      </p:pic>
    </p:spTree>
    <p:extLst>
      <p:ext uri="{BB962C8B-B14F-4D97-AF65-F5344CB8AC3E}">
        <p14:creationId xmlns:p14="http://schemas.microsoft.com/office/powerpoint/2010/main" val="3707983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85479" y="1440502"/>
            <a:ext cx="1119674" cy="401217"/>
          </a:xfrm>
          <a:prstGeom prst="rect">
            <a:avLst/>
          </a:prstGeom>
          <a:pattFill prst="wdUpDiag">
            <a:fgClr>
              <a:schemeClr val="tx1"/>
            </a:fgClr>
            <a:bgClr>
              <a:srgbClr val="FF0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2085479" y="2823080"/>
            <a:ext cx="1120414" cy="414461"/>
            <a:chOff x="281386" y="3130650"/>
            <a:chExt cx="1120414" cy="414461"/>
          </a:xfrm>
          <a:solidFill>
            <a:srgbClr val="FF0000"/>
          </a:solidFill>
        </p:grpSpPr>
        <p:sp>
          <p:nvSpPr>
            <p:cNvPr id="4" name="Rectangle 3"/>
            <p:cNvSpPr/>
            <p:nvPr/>
          </p:nvSpPr>
          <p:spPr>
            <a:xfrm>
              <a:off x="281386" y="3130650"/>
              <a:ext cx="1119674" cy="41446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09191" y="3161472"/>
              <a:ext cx="992609" cy="369332"/>
            </a:xfrm>
            <a:prstGeom prst="rect">
              <a:avLst/>
            </a:prstGeom>
            <a:grpFill/>
          </p:spPr>
          <p:txBody>
            <a:bodyPr wrap="square" rtlCol="0">
              <a:spAutoFit/>
            </a:bodyPr>
            <a:lstStyle/>
            <a:p>
              <a:r>
                <a:rPr lang="en-US" b="1" i="1" dirty="0">
                  <a:solidFill>
                    <a:schemeClr val="tx1">
                      <a:lumMod val="95000"/>
                      <a:lumOff val="5000"/>
                    </a:schemeClr>
                  </a:solidFill>
                  <a:effectLst>
                    <a:glow rad="101600">
                      <a:schemeClr val="bg1">
                        <a:alpha val="35000"/>
                      </a:schemeClr>
                    </a:glow>
                  </a:effectLst>
                </a:rPr>
                <a:t>Zone A</a:t>
              </a:r>
            </a:p>
          </p:txBody>
        </p:sp>
      </p:grpSp>
      <p:grpSp>
        <p:nvGrpSpPr>
          <p:cNvPr id="18" name="Group 17"/>
          <p:cNvGrpSpPr/>
          <p:nvPr/>
        </p:nvGrpSpPr>
        <p:grpSpPr>
          <a:xfrm>
            <a:off x="2085479" y="2077158"/>
            <a:ext cx="1119674" cy="414461"/>
            <a:chOff x="340515" y="1901614"/>
            <a:chExt cx="1119674" cy="414461"/>
          </a:xfrm>
          <a:solidFill>
            <a:srgbClr val="FF0000"/>
          </a:solidFill>
        </p:grpSpPr>
        <p:sp>
          <p:nvSpPr>
            <p:cNvPr id="8" name="Rectangle 7"/>
            <p:cNvSpPr/>
            <p:nvPr/>
          </p:nvSpPr>
          <p:spPr>
            <a:xfrm>
              <a:off x="340515" y="1901614"/>
              <a:ext cx="1119674" cy="41446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24739" y="1924179"/>
              <a:ext cx="992609" cy="369332"/>
            </a:xfrm>
            <a:prstGeom prst="rect">
              <a:avLst/>
            </a:prstGeom>
            <a:grpFill/>
          </p:spPr>
          <p:txBody>
            <a:bodyPr wrap="square" rtlCol="0">
              <a:spAutoFit/>
            </a:bodyPr>
            <a:lstStyle/>
            <a:p>
              <a:r>
                <a:rPr lang="en-US" b="1" i="1" dirty="0">
                  <a:solidFill>
                    <a:schemeClr val="tx1">
                      <a:lumMod val="95000"/>
                      <a:lumOff val="5000"/>
                    </a:schemeClr>
                  </a:solidFill>
                  <a:effectLst>
                    <a:glow rad="101600">
                      <a:schemeClr val="bg1">
                        <a:alpha val="35000"/>
                      </a:schemeClr>
                    </a:glow>
                  </a:effectLst>
                </a:rPr>
                <a:t>Zone AE</a:t>
              </a:r>
            </a:p>
          </p:txBody>
        </p:sp>
      </p:grpSp>
      <p:grpSp>
        <p:nvGrpSpPr>
          <p:cNvPr id="20" name="Group 19"/>
          <p:cNvGrpSpPr/>
          <p:nvPr/>
        </p:nvGrpSpPr>
        <p:grpSpPr>
          <a:xfrm>
            <a:off x="2085479" y="3704064"/>
            <a:ext cx="1211092" cy="471247"/>
            <a:chOff x="2138283" y="3633358"/>
            <a:chExt cx="1211092" cy="471247"/>
          </a:xfrm>
        </p:grpSpPr>
        <p:sp>
          <p:nvSpPr>
            <p:cNvPr id="7" name="Rectangle 6"/>
            <p:cNvSpPr/>
            <p:nvPr/>
          </p:nvSpPr>
          <p:spPr>
            <a:xfrm>
              <a:off x="2138283" y="3633358"/>
              <a:ext cx="1119674" cy="471247"/>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171324" y="3684316"/>
              <a:ext cx="1178051" cy="369332"/>
            </a:xfrm>
            <a:prstGeom prst="rect">
              <a:avLst/>
            </a:prstGeom>
            <a:noFill/>
          </p:spPr>
          <p:txBody>
            <a:bodyPr wrap="square" rtlCol="0">
              <a:spAutoFit/>
            </a:bodyPr>
            <a:lstStyle/>
            <a:p>
              <a:r>
                <a:rPr lang="en-US" i="1" dirty="0">
                  <a:solidFill>
                    <a:schemeClr val="tx1">
                      <a:lumMod val="95000"/>
                      <a:lumOff val="5000"/>
                    </a:schemeClr>
                  </a:solidFill>
                </a:rPr>
                <a:t>Advisory</a:t>
              </a:r>
            </a:p>
          </p:txBody>
        </p:sp>
      </p:grpSp>
      <p:sp>
        <p:nvSpPr>
          <p:cNvPr id="13" name="TextBox 12"/>
          <p:cNvSpPr txBox="1"/>
          <p:nvPr/>
        </p:nvSpPr>
        <p:spPr>
          <a:xfrm>
            <a:off x="3464224" y="1419258"/>
            <a:ext cx="2761547" cy="400110"/>
          </a:xfrm>
          <a:prstGeom prst="rect">
            <a:avLst/>
          </a:prstGeom>
          <a:solidFill>
            <a:schemeClr val="bg1"/>
          </a:solidFill>
        </p:spPr>
        <p:txBody>
          <a:bodyPr wrap="square" rtlCol="0">
            <a:spAutoFit/>
          </a:bodyPr>
          <a:lstStyle/>
          <a:p>
            <a:r>
              <a:rPr lang="en-US" sz="2000" dirty="0">
                <a:solidFill>
                  <a:schemeClr val="tx1">
                    <a:lumMod val="65000"/>
                    <a:lumOff val="35000"/>
                  </a:schemeClr>
                </a:solidFill>
              </a:rPr>
              <a:t>Regulatory Floodway</a:t>
            </a:r>
          </a:p>
        </p:txBody>
      </p:sp>
      <p:sp>
        <p:nvSpPr>
          <p:cNvPr id="14" name="TextBox 13"/>
          <p:cNvSpPr txBox="1"/>
          <p:nvPr/>
        </p:nvSpPr>
        <p:spPr>
          <a:xfrm>
            <a:off x="3464224" y="1933602"/>
            <a:ext cx="4924780" cy="707886"/>
          </a:xfrm>
          <a:prstGeom prst="rect">
            <a:avLst/>
          </a:prstGeom>
          <a:solidFill>
            <a:schemeClr val="bg1"/>
          </a:solidFill>
        </p:spPr>
        <p:txBody>
          <a:bodyPr wrap="square" rtlCol="0">
            <a:spAutoFit/>
          </a:bodyPr>
          <a:lstStyle/>
          <a:p>
            <a:r>
              <a:rPr lang="en-US" sz="2000" dirty="0">
                <a:solidFill>
                  <a:schemeClr val="tx1">
                    <a:lumMod val="65000"/>
                    <a:lumOff val="35000"/>
                  </a:schemeClr>
                </a:solidFill>
              </a:rPr>
              <a:t>1-Percent-Annual-Chance Flood Hazard Area</a:t>
            </a:r>
          </a:p>
          <a:p>
            <a:r>
              <a:rPr lang="en-US" sz="2000" b="1" dirty="0">
                <a:solidFill>
                  <a:schemeClr val="accent1">
                    <a:lumMod val="50000"/>
                  </a:schemeClr>
                </a:solidFill>
              </a:rPr>
              <a:t>With Base Flood Elevation</a:t>
            </a:r>
            <a:r>
              <a:rPr lang="en-US" sz="2000" dirty="0"/>
              <a:t> (BFE)</a:t>
            </a:r>
          </a:p>
        </p:txBody>
      </p:sp>
      <p:sp>
        <p:nvSpPr>
          <p:cNvPr id="15" name="TextBox 14"/>
          <p:cNvSpPr txBox="1"/>
          <p:nvPr/>
        </p:nvSpPr>
        <p:spPr>
          <a:xfrm>
            <a:off x="3464224" y="2733954"/>
            <a:ext cx="4924780" cy="707886"/>
          </a:xfrm>
          <a:prstGeom prst="rect">
            <a:avLst/>
          </a:prstGeom>
          <a:solidFill>
            <a:schemeClr val="bg1"/>
          </a:solidFill>
        </p:spPr>
        <p:txBody>
          <a:bodyPr wrap="square" rtlCol="0">
            <a:spAutoFit/>
          </a:bodyPr>
          <a:lstStyle/>
          <a:p>
            <a:r>
              <a:rPr lang="en-US" sz="2000" dirty="0">
                <a:solidFill>
                  <a:schemeClr val="tx1">
                    <a:lumMod val="65000"/>
                    <a:lumOff val="35000"/>
                  </a:schemeClr>
                </a:solidFill>
              </a:rPr>
              <a:t>1-Percent-Annual-Chance Flood Hazard Area</a:t>
            </a:r>
          </a:p>
          <a:p>
            <a:r>
              <a:rPr lang="en-US" sz="2000" b="1" dirty="0">
                <a:solidFill>
                  <a:schemeClr val="accent1">
                    <a:lumMod val="50000"/>
                  </a:schemeClr>
                </a:solidFill>
              </a:rPr>
              <a:t> Without BFE</a:t>
            </a:r>
            <a:endParaRPr lang="en-US" sz="2000" dirty="0"/>
          </a:p>
        </p:txBody>
      </p:sp>
      <p:sp>
        <p:nvSpPr>
          <p:cNvPr id="16" name="TextBox 15"/>
          <p:cNvSpPr txBox="1"/>
          <p:nvPr/>
        </p:nvSpPr>
        <p:spPr>
          <a:xfrm>
            <a:off x="3464223" y="3507867"/>
            <a:ext cx="5153311" cy="1015663"/>
          </a:xfrm>
          <a:prstGeom prst="rect">
            <a:avLst/>
          </a:prstGeom>
          <a:solidFill>
            <a:schemeClr val="bg1"/>
          </a:solidFill>
        </p:spPr>
        <p:txBody>
          <a:bodyPr wrap="square" rtlCol="0">
            <a:spAutoFit/>
          </a:bodyPr>
          <a:lstStyle/>
          <a:p>
            <a:r>
              <a:rPr lang="en-US" sz="2000" dirty="0">
                <a:solidFill>
                  <a:schemeClr val="tx1">
                    <a:lumMod val="65000"/>
                    <a:lumOff val="35000"/>
                  </a:schemeClr>
                </a:solidFill>
              </a:rPr>
              <a:t>1-Percent-Annual-Chance Future Conditions</a:t>
            </a:r>
          </a:p>
          <a:p>
            <a:r>
              <a:rPr lang="en-US" sz="2000" dirty="0">
                <a:solidFill>
                  <a:schemeClr val="tx1">
                    <a:lumMod val="65000"/>
                    <a:lumOff val="35000"/>
                  </a:schemeClr>
                </a:solidFill>
              </a:rPr>
              <a:t>(High Risk Advisory Flood Zones)</a:t>
            </a:r>
          </a:p>
          <a:p>
            <a:r>
              <a:rPr lang="en-US" sz="2000" b="1" dirty="0">
                <a:solidFill>
                  <a:schemeClr val="accent1">
                    <a:lumMod val="50000"/>
                  </a:schemeClr>
                </a:solidFill>
              </a:rPr>
              <a:t>Preliminary NFHL or Advisory A or Updated AE</a:t>
            </a:r>
            <a:endParaRPr lang="en-US" sz="2000" dirty="0"/>
          </a:p>
        </p:txBody>
      </p:sp>
      <p:sp>
        <p:nvSpPr>
          <p:cNvPr id="17"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a:t>
            </a:r>
            <a:r>
              <a:rPr lang="en-US" u="sng" dirty="0">
                <a:solidFill>
                  <a:schemeClr val="bg1"/>
                </a:solidFill>
                <a:latin typeface="Arial" panose="020B0604020202020204" pitchFamily="34" charset="0"/>
                <a:cs typeface="Arial" panose="020B0604020202020204" pitchFamily="34" charset="0"/>
              </a:rPr>
              <a:t>PUBLIC VIEW</a:t>
            </a:r>
            <a:r>
              <a:rPr lang="en-US" dirty="0">
                <a:solidFill>
                  <a:schemeClr val="bg1"/>
                </a:solidFill>
                <a:latin typeface="Arial" panose="020B0604020202020204" pitchFamily="34" charset="0"/>
                <a:cs typeface="Arial" panose="020B0604020202020204" pitchFamily="34" charset="0"/>
              </a:rPr>
              <a:t> - High Risk</a:t>
            </a:r>
          </a:p>
        </p:txBody>
      </p:sp>
      <p:pic>
        <p:nvPicPr>
          <p:cNvPr id="21" name="Picture 20"/>
          <p:cNvPicPr>
            <a:picLocks noChangeAspect="1"/>
          </p:cNvPicPr>
          <p:nvPr/>
        </p:nvPicPr>
        <p:blipFill rotWithShape="1">
          <a:blip r:embed="rId2"/>
          <a:srcRect l="10880"/>
          <a:stretch/>
        </p:blipFill>
        <p:spPr>
          <a:xfrm>
            <a:off x="6187" y="1186551"/>
            <a:ext cx="1879213" cy="3305931"/>
          </a:xfrm>
          <a:prstGeom prst="rect">
            <a:avLst/>
          </a:prstGeom>
        </p:spPr>
      </p:pic>
      <p:cxnSp>
        <p:nvCxnSpPr>
          <p:cNvPr id="23" name="Straight Connector 22"/>
          <p:cNvCxnSpPr/>
          <p:nvPr/>
        </p:nvCxnSpPr>
        <p:spPr>
          <a:xfrm>
            <a:off x="1917826" y="1932913"/>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928100" y="3418294"/>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917826" y="2658517"/>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28100" y="4492483"/>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CA8C2CD-DA5C-45A6-9652-21DDB0E25542}"/>
              </a:ext>
            </a:extLst>
          </p:cNvPr>
          <p:cNvSpPr txBox="1"/>
          <p:nvPr/>
        </p:nvSpPr>
        <p:spPr>
          <a:xfrm>
            <a:off x="37276" y="2190307"/>
            <a:ext cx="967563" cy="1047234"/>
          </a:xfrm>
          <a:prstGeom prst="rect">
            <a:avLst/>
          </a:prstGeom>
          <a:solidFill>
            <a:schemeClr val="bg1"/>
          </a:solidFill>
        </p:spPr>
        <p:txBody>
          <a:bodyPr wrap="square" rtlCol="0">
            <a:spAutoFit/>
          </a:bodyPr>
          <a:lstStyle/>
          <a:p>
            <a:endParaRPr lang="en-US" dirty="0"/>
          </a:p>
        </p:txBody>
      </p:sp>
      <p:sp>
        <p:nvSpPr>
          <p:cNvPr id="28" name="TextBox 27">
            <a:extLst>
              <a:ext uri="{FF2B5EF4-FFF2-40B4-BE49-F238E27FC236}">
                <a16:creationId xmlns:a16="http://schemas.microsoft.com/office/drawing/2014/main" id="{35F7AE4C-8CB1-40A2-916A-22F0F56838DF}"/>
              </a:ext>
            </a:extLst>
          </p:cNvPr>
          <p:cNvSpPr txBox="1"/>
          <p:nvPr/>
        </p:nvSpPr>
        <p:spPr>
          <a:xfrm>
            <a:off x="18117" y="2629057"/>
            <a:ext cx="1335640" cy="646331"/>
          </a:xfrm>
          <a:prstGeom prst="rect">
            <a:avLst/>
          </a:prstGeom>
          <a:noFill/>
        </p:spPr>
        <p:txBody>
          <a:bodyPr wrap="square" rtlCol="0">
            <a:spAutoFit/>
          </a:bodyPr>
          <a:lstStyle/>
          <a:p>
            <a:pPr algn="ctr"/>
            <a:r>
              <a:rPr lang="en-US" b="1" dirty="0">
                <a:solidFill>
                  <a:schemeClr val="accent1">
                    <a:lumMod val="50000"/>
                  </a:schemeClr>
                </a:solidFill>
              </a:rPr>
              <a:t>HIGH</a:t>
            </a:r>
            <a:br>
              <a:rPr lang="en-US" b="1" dirty="0">
                <a:solidFill>
                  <a:schemeClr val="accent1">
                    <a:lumMod val="50000"/>
                  </a:schemeClr>
                </a:solidFill>
              </a:rPr>
            </a:br>
            <a:r>
              <a:rPr lang="en-US" b="1" dirty="0">
                <a:solidFill>
                  <a:schemeClr val="accent1">
                    <a:lumMod val="50000"/>
                  </a:schemeClr>
                </a:solidFill>
              </a:rPr>
              <a:t>RISK</a:t>
            </a:r>
          </a:p>
        </p:txBody>
      </p:sp>
    </p:spTree>
    <p:extLst>
      <p:ext uri="{BB962C8B-B14F-4D97-AF65-F5344CB8AC3E}">
        <p14:creationId xmlns:p14="http://schemas.microsoft.com/office/powerpoint/2010/main" val="22074063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84448" y="2333147"/>
            <a:ext cx="1119674" cy="401217"/>
          </a:xfrm>
          <a:prstGeom prst="rect">
            <a:avLst/>
          </a:prstGeom>
          <a:pattFill prst="wdUpDiag">
            <a:fgClr>
              <a:srgbClr val="C00000"/>
            </a:fgClr>
            <a:bgClr>
              <a:schemeClr val="bg1"/>
            </a:bgClr>
          </a:patt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2084448" y="3067669"/>
            <a:ext cx="1119674" cy="414461"/>
          </a:xfrm>
          <a:prstGeom prst="rect">
            <a:avLst/>
          </a:prstGeom>
          <a:pattFill prst="ltVert">
            <a:fgClr>
              <a:srgbClr val="C00000"/>
            </a:fgClr>
            <a:bgClr>
              <a:schemeClr val="bg1"/>
            </a:bgClr>
          </a:patt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233162" y="3101013"/>
            <a:ext cx="992609" cy="369332"/>
          </a:xfrm>
          <a:prstGeom prst="rect">
            <a:avLst/>
          </a:prstGeom>
          <a:noFill/>
        </p:spPr>
        <p:txBody>
          <a:bodyPr wrap="square" rtlCol="0">
            <a:spAutoFit/>
          </a:bodyPr>
          <a:lstStyle/>
          <a:p>
            <a:r>
              <a:rPr lang="en-US" b="1" i="1" dirty="0">
                <a:solidFill>
                  <a:schemeClr val="tx1">
                    <a:lumMod val="95000"/>
                    <a:lumOff val="5000"/>
                  </a:schemeClr>
                </a:solidFill>
                <a:effectLst>
                  <a:glow rad="127000">
                    <a:schemeClr val="bg1"/>
                  </a:glow>
                </a:effectLst>
              </a:rPr>
              <a:t>Zone A</a:t>
            </a:r>
          </a:p>
        </p:txBody>
      </p:sp>
      <p:sp>
        <p:nvSpPr>
          <p:cNvPr id="8" name="Rectangle 7"/>
          <p:cNvSpPr/>
          <p:nvPr/>
        </p:nvSpPr>
        <p:spPr>
          <a:xfrm>
            <a:off x="2084449" y="1683257"/>
            <a:ext cx="1119674" cy="414461"/>
          </a:xfrm>
          <a:prstGeom prst="rect">
            <a:avLst/>
          </a:prstGeom>
          <a:pattFill prst="wdDnDiag">
            <a:fgClr>
              <a:srgbClr val="C00000"/>
            </a:fgClr>
            <a:bgClr>
              <a:schemeClr val="bg1"/>
            </a:bgClr>
          </a:patt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193834" y="1727088"/>
            <a:ext cx="992609" cy="369332"/>
          </a:xfrm>
          <a:prstGeom prst="rect">
            <a:avLst/>
          </a:prstGeom>
          <a:noFill/>
        </p:spPr>
        <p:txBody>
          <a:bodyPr wrap="square" rtlCol="0">
            <a:spAutoFit/>
          </a:bodyPr>
          <a:lstStyle/>
          <a:p>
            <a:r>
              <a:rPr lang="en-US" b="1" i="1" dirty="0">
                <a:solidFill>
                  <a:schemeClr val="tx1">
                    <a:lumMod val="95000"/>
                    <a:lumOff val="5000"/>
                  </a:schemeClr>
                </a:solidFill>
                <a:effectLst>
                  <a:glow rad="127000">
                    <a:schemeClr val="bg1"/>
                  </a:glow>
                </a:effectLst>
              </a:rPr>
              <a:t>Zone AE</a:t>
            </a:r>
          </a:p>
        </p:txBody>
      </p:sp>
      <p:sp>
        <p:nvSpPr>
          <p:cNvPr id="7" name="Rectangle 6"/>
          <p:cNvSpPr/>
          <p:nvPr/>
        </p:nvSpPr>
        <p:spPr>
          <a:xfrm>
            <a:off x="2084449" y="3874036"/>
            <a:ext cx="1119674" cy="421857"/>
          </a:xfrm>
          <a:prstGeom prst="rect">
            <a:avLst/>
          </a:prstGeom>
          <a:pattFill prst="lgConfetti">
            <a:fgClr>
              <a:srgbClr val="FFC000"/>
            </a:fgClr>
            <a:bgClr>
              <a:schemeClr val="bg1"/>
            </a:bgClr>
          </a:patt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084448" y="3904496"/>
            <a:ext cx="1169789" cy="338554"/>
          </a:xfrm>
          <a:prstGeom prst="rect">
            <a:avLst/>
          </a:prstGeom>
          <a:noFill/>
        </p:spPr>
        <p:txBody>
          <a:bodyPr wrap="square" rtlCol="0">
            <a:spAutoFit/>
          </a:bodyPr>
          <a:lstStyle/>
          <a:p>
            <a:r>
              <a:rPr lang="en-US" sz="1600" i="1" dirty="0">
                <a:solidFill>
                  <a:schemeClr val="tx1">
                    <a:lumMod val="65000"/>
                    <a:lumOff val="35000"/>
                  </a:schemeClr>
                </a:solidFill>
                <a:effectLst>
                  <a:glow rad="127000">
                    <a:schemeClr val="bg1"/>
                  </a:glow>
                </a:effectLst>
              </a:rPr>
              <a:t>Preliminary</a:t>
            </a:r>
          </a:p>
        </p:txBody>
      </p:sp>
      <p:sp>
        <p:nvSpPr>
          <p:cNvPr id="13" name="TextBox 12"/>
          <p:cNvSpPr txBox="1"/>
          <p:nvPr/>
        </p:nvSpPr>
        <p:spPr>
          <a:xfrm>
            <a:off x="3463193" y="2354435"/>
            <a:ext cx="3622433" cy="400110"/>
          </a:xfrm>
          <a:prstGeom prst="rect">
            <a:avLst/>
          </a:prstGeom>
          <a:solidFill>
            <a:schemeClr val="bg1"/>
          </a:solidFill>
        </p:spPr>
        <p:txBody>
          <a:bodyPr wrap="square" rtlCol="0">
            <a:spAutoFit/>
          </a:bodyPr>
          <a:lstStyle/>
          <a:p>
            <a:r>
              <a:rPr lang="en-US" sz="2000" dirty="0">
                <a:solidFill>
                  <a:schemeClr val="tx1">
                    <a:lumMod val="65000"/>
                    <a:lumOff val="35000"/>
                  </a:schemeClr>
                </a:solidFill>
              </a:rPr>
              <a:t>Regulatory </a:t>
            </a:r>
            <a:r>
              <a:rPr lang="en-US" sz="2000" b="1" dirty="0">
                <a:solidFill>
                  <a:schemeClr val="accent1">
                    <a:lumMod val="50000"/>
                  </a:schemeClr>
                </a:solidFill>
              </a:rPr>
              <a:t>Floodway in AE Zone</a:t>
            </a:r>
          </a:p>
        </p:txBody>
      </p:sp>
      <p:sp>
        <p:nvSpPr>
          <p:cNvPr id="14" name="TextBox 13"/>
          <p:cNvSpPr txBox="1"/>
          <p:nvPr/>
        </p:nvSpPr>
        <p:spPr>
          <a:xfrm>
            <a:off x="3463193" y="1560967"/>
            <a:ext cx="4924780" cy="707886"/>
          </a:xfrm>
          <a:prstGeom prst="rect">
            <a:avLst/>
          </a:prstGeom>
          <a:solidFill>
            <a:schemeClr val="bg1"/>
          </a:solidFill>
        </p:spPr>
        <p:txBody>
          <a:bodyPr wrap="square" rtlCol="0">
            <a:spAutoFit/>
          </a:bodyPr>
          <a:lstStyle/>
          <a:p>
            <a:r>
              <a:rPr lang="en-US" sz="2000" dirty="0">
                <a:solidFill>
                  <a:schemeClr val="tx1">
                    <a:lumMod val="65000"/>
                    <a:lumOff val="35000"/>
                  </a:schemeClr>
                </a:solidFill>
              </a:rPr>
              <a:t>1-Percent-Annual-Chance Flood Hazard Area (AE, AO, AH) </a:t>
            </a:r>
            <a:r>
              <a:rPr lang="en-US" sz="2000" b="1" dirty="0">
                <a:solidFill>
                  <a:schemeClr val="accent1">
                    <a:lumMod val="50000"/>
                  </a:schemeClr>
                </a:solidFill>
              </a:rPr>
              <a:t>With Base Flood Elevation</a:t>
            </a:r>
            <a:r>
              <a:rPr lang="en-US" sz="2000" dirty="0">
                <a:solidFill>
                  <a:schemeClr val="tx1">
                    <a:lumMod val="65000"/>
                    <a:lumOff val="35000"/>
                  </a:schemeClr>
                </a:solidFill>
              </a:rPr>
              <a:t> (BFE)</a:t>
            </a:r>
          </a:p>
        </p:txBody>
      </p:sp>
      <p:sp>
        <p:nvSpPr>
          <p:cNvPr id="15" name="TextBox 14"/>
          <p:cNvSpPr txBox="1"/>
          <p:nvPr/>
        </p:nvSpPr>
        <p:spPr>
          <a:xfrm>
            <a:off x="3463193" y="2999263"/>
            <a:ext cx="4924780" cy="1015663"/>
          </a:xfrm>
          <a:prstGeom prst="rect">
            <a:avLst/>
          </a:prstGeom>
          <a:solidFill>
            <a:schemeClr val="bg1"/>
          </a:solidFill>
        </p:spPr>
        <p:txBody>
          <a:bodyPr wrap="square" rtlCol="0">
            <a:spAutoFit/>
          </a:bodyPr>
          <a:lstStyle/>
          <a:p>
            <a:r>
              <a:rPr lang="en-US" sz="2000" dirty="0">
                <a:solidFill>
                  <a:schemeClr val="tx1">
                    <a:lumMod val="65000"/>
                    <a:lumOff val="35000"/>
                  </a:schemeClr>
                </a:solidFill>
              </a:rPr>
              <a:t>1-Percent-Annual-Chance Flood Hazard Area</a:t>
            </a:r>
          </a:p>
          <a:p>
            <a:r>
              <a:rPr lang="en-US" sz="2000" b="1" dirty="0">
                <a:solidFill>
                  <a:schemeClr val="accent1">
                    <a:lumMod val="50000"/>
                  </a:schemeClr>
                </a:solidFill>
              </a:rPr>
              <a:t>Without BFE </a:t>
            </a:r>
            <a:r>
              <a:rPr lang="en-US" dirty="0">
                <a:solidFill>
                  <a:schemeClr val="tx1">
                    <a:lumMod val="65000"/>
                    <a:lumOff val="35000"/>
                  </a:schemeClr>
                </a:solidFill>
              </a:rPr>
              <a:t>(may have Advisory Flood Heights)</a:t>
            </a:r>
            <a:endParaRPr lang="en-US" sz="2000" dirty="0">
              <a:solidFill>
                <a:schemeClr val="tx1">
                  <a:lumMod val="65000"/>
                  <a:lumOff val="35000"/>
                </a:schemeClr>
              </a:solidFill>
            </a:endParaRPr>
          </a:p>
          <a:p>
            <a:endParaRPr lang="en-US" sz="2000" dirty="0"/>
          </a:p>
        </p:txBody>
      </p:sp>
      <p:sp>
        <p:nvSpPr>
          <p:cNvPr id="16" name="TextBox 15"/>
          <p:cNvSpPr txBox="1"/>
          <p:nvPr/>
        </p:nvSpPr>
        <p:spPr>
          <a:xfrm>
            <a:off x="3463193" y="3893536"/>
            <a:ext cx="4924780" cy="400110"/>
          </a:xfrm>
          <a:prstGeom prst="rect">
            <a:avLst/>
          </a:prstGeom>
          <a:solidFill>
            <a:schemeClr val="bg1"/>
          </a:solidFill>
        </p:spPr>
        <p:txBody>
          <a:bodyPr wrap="square" rtlCol="0">
            <a:spAutoFit/>
          </a:bodyPr>
          <a:lstStyle/>
          <a:p>
            <a:r>
              <a:rPr lang="en-US" sz="2000" dirty="0">
                <a:solidFill>
                  <a:schemeClr val="tx1">
                    <a:lumMod val="65000"/>
                    <a:lumOff val="35000"/>
                  </a:schemeClr>
                </a:solidFill>
              </a:rPr>
              <a:t>1-Percent-Annual-Chance </a:t>
            </a:r>
            <a:r>
              <a:rPr lang="en-US" sz="2000" b="1" dirty="0">
                <a:solidFill>
                  <a:schemeClr val="accent1">
                    <a:lumMod val="50000"/>
                  </a:schemeClr>
                </a:solidFill>
              </a:rPr>
              <a:t>Preliminary SFHA</a:t>
            </a:r>
            <a:endParaRPr lang="en-US" sz="2000" dirty="0">
              <a:solidFill>
                <a:schemeClr val="tx1">
                  <a:lumMod val="65000"/>
                  <a:lumOff val="35000"/>
                </a:schemeClr>
              </a:solidFill>
            </a:endParaRPr>
          </a:p>
        </p:txBody>
      </p:sp>
      <p:pic>
        <p:nvPicPr>
          <p:cNvPr id="21" name="Picture 20"/>
          <p:cNvPicPr>
            <a:picLocks noChangeAspect="1"/>
          </p:cNvPicPr>
          <p:nvPr/>
        </p:nvPicPr>
        <p:blipFill rotWithShape="1">
          <a:blip r:embed="rId2"/>
          <a:srcRect l="62420"/>
          <a:stretch/>
        </p:blipFill>
        <p:spPr>
          <a:xfrm>
            <a:off x="1104249" y="1061311"/>
            <a:ext cx="792436" cy="5092887"/>
          </a:xfrm>
          <a:prstGeom prst="rect">
            <a:avLst/>
          </a:prstGeom>
        </p:spPr>
      </p:pic>
      <p:cxnSp>
        <p:nvCxnSpPr>
          <p:cNvPr id="23" name="Straight Connector 22"/>
          <p:cNvCxnSpPr/>
          <p:nvPr/>
        </p:nvCxnSpPr>
        <p:spPr>
          <a:xfrm>
            <a:off x="1916796" y="1528379"/>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916796" y="2923826"/>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2084448" y="4742537"/>
            <a:ext cx="1169789" cy="421857"/>
            <a:chOff x="2257060" y="5851079"/>
            <a:chExt cx="1169789" cy="421857"/>
          </a:xfrm>
        </p:grpSpPr>
        <p:sp>
          <p:nvSpPr>
            <p:cNvPr id="24" name="Rectangle 23"/>
            <p:cNvSpPr/>
            <p:nvPr/>
          </p:nvSpPr>
          <p:spPr>
            <a:xfrm>
              <a:off x="2257061" y="5851079"/>
              <a:ext cx="1119674" cy="421857"/>
            </a:xfrm>
            <a:prstGeom prst="rect">
              <a:avLst/>
            </a:prstGeom>
            <a:pattFill prst="ltDnDiag">
              <a:fgClr>
                <a:srgbClr val="FFC000"/>
              </a:fgClr>
              <a:bgClr>
                <a:schemeClr val="bg1"/>
              </a:bgClr>
            </a:patt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p:cNvSpPr txBox="1"/>
            <p:nvPr/>
          </p:nvSpPr>
          <p:spPr>
            <a:xfrm>
              <a:off x="2257060" y="5904140"/>
              <a:ext cx="1169789" cy="338554"/>
            </a:xfrm>
            <a:prstGeom prst="rect">
              <a:avLst/>
            </a:prstGeom>
            <a:noFill/>
          </p:spPr>
          <p:txBody>
            <a:bodyPr wrap="square" rtlCol="0">
              <a:spAutoFit/>
            </a:bodyPr>
            <a:lstStyle/>
            <a:p>
              <a:r>
                <a:rPr lang="en-US" sz="1600" i="1" dirty="0">
                  <a:solidFill>
                    <a:schemeClr val="tx1">
                      <a:lumMod val="65000"/>
                      <a:lumOff val="35000"/>
                    </a:schemeClr>
                  </a:solidFill>
                  <a:effectLst>
                    <a:glow rad="127000">
                      <a:schemeClr val="bg1"/>
                    </a:glow>
                  </a:effectLst>
                </a:rPr>
                <a:t>Updated AE</a:t>
              </a:r>
            </a:p>
          </p:txBody>
        </p:sp>
      </p:grpSp>
      <p:grpSp>
        <p:nvGrpSpPr>
          <p:cNvPr id="10" name="Group 9"/>
          <p:cNvGrpSpPr/>
          <p:nvPr/>
        </p:nvGrpSpPr>
        <p:grpSpPr>
          <a:xfrm>
            <a:off x="2084448" y="5560051"/>
            <a:ext cx="1217697" cy="421857"/>
            <a:chOff x="3852353" y="5803796"/>
            <a:chExt cx="1217697" cy="421857"/>
          </a:xfrm>
        </p:grpSpPr>
        <p:sp>
          <p:nvSpPr>
            <p:cNvPr id="29" name="Rectangle 28"/>
            <p:cNvSpPr/>
            <p:nvPr/>
          </p:nvSpPr>
          <p:spPr>
            <a:xfrm>
              <a:off x="3852353" y="5803796"/>
              <a:ext cx="1119674" cy="421857"/>
            </a:xfrm>
            <a:prstGeom prst="rect">
              <a:avLst/>
            </a:prstGeom>
            <a:pattFill prst="ltVert">
              <a:fgClr>
                <a:srgbClr val="FFC000"/>
              </a:fgClr>
              <a:bgClr>
                <a:schemeClr val="bg1"/>
              </a:bgClr>
            </a:patt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900261" y="5862154"/>
              <a:ext cx="1169789" cy="338554"/>
            </a:xfrm>
            <a:prstGeom prst="rect">
              <a:avLst/>
            </a:prstGeom>
            <a:noFill/>
          </p:spPr>
          <p:txBody>
            <a:bodyPr wrap="square" rtlCol="0">
              <a:spAutoFit/>
            </a:bodyPr>
            <a:lstStyle/>
            <a:p>
              <a:r>
                <a:rPr lang="en-US" sz="1600" i="1" dirty="0">
                  <a:solidFill>
                    <a:schemeClr val="tx1">
                      <a:lumMod val="65000"/>
                      <a:lumOff val="35000"/>
                    </a:schemeClr>
                  </a:solidFill>
                  <a:effectLst>
                    <a:glow rad="127000">
                      <a:schemeClr val="bg1"/>
                    </a:glow>
                  </a:effectLst>
                </a:rPr>
                <a:t>Advisory A</a:t>
              </a:r>
            </a:p>
          </p:txBody>
        </p:sp>
      </p:grpSp>
      <p:sp>
        <p:nvSpPr>
          <p:cNvPr id="33" name="TextBox 32"/>
          <p:cNvSpPr txBox="1"/>
          <p:nvPr/>
        </p:nvSpPr>
        <p:spPr>
          <a:xfrm>
            <a:off x="3463193" y="4636822"/>
            <a:ext cx="5181843" cy="954107"/>
          </a:xfrm>
          <a:prstGeom prst="rect">
            <a:avLst/>
          </a:prstGeom>
          <a:solidFill>
            <a:schemeClr val="bg1"/>
          </a:solidFill>
        </p:spPr>
        <p:txBody>
          <a:bodyPr wrap="square" rtlCol="0">
            <a:spAutoFit/>
          </a:bodyPr>
          <a:lstStyle/>
          <a:p>
            <a:r>
              <a:rPr lang="en-US" sz="2000" dirty="0">
                <a:solidFill>
                  <a:schemeClr val="tx1">
                    <a:lumMod val="65000"/>
                    <a:lumOff val="35000"/>
                  </a:schemeClr>
                </a:solidFill>
              </a:rPr>
              <a:t>High Risk </a:t>
            </a:r>
            <a:r>
              <a:rPr lang="en-US" sz="2000" b="1" dirty="0">
                <a:solidFill>
                  <a:schemeClr val="accent1">
                    <a:lumMod val="50000"/>
                  </a:schemeClr>
                </a:solidFill>
              </a:rPr>
              <a:t>Updated AE Boundary</a:t>
            </a:r>
            <a:br>
              <a:rPr lang="en-US" sz="2000" b="1" dirty="0">
                <a:solidFill>
                  <a:schemeClr val="accent1">
                    <a:lumMod val="50000"/>
                  </a:schemeClr>
                </a:solidFill>
              </a:rPr>
            </a:br>
            <a:r>
              <a:rPr lang="en-US" sz="2000" b="1" dirty="0">
                <a:solidFill>
                  <a:schemeClr val="accent1">
                    <a:lumMod val="50000"/>
                  </a:schemeClr>
                </a:solidFill>
              </a:rPr>
              <a:t> </a:t>
            </a:r>
            <a:r>
              <a:rPr lang="en-US" sz="1600" dirty="0">
                <a:solidFill>
                  <a:schemeClr val="tx1">
                    <a:lumMod val="65000"/>
                    <a:lumOff val="35000"/>
                  </a:schemeClr>
                </a:solidFill>
              </a:rPr>
              <a:t>(1 PCT Future Conditions)</a:t>
            </a:r>
            <a:endParaRPr lang="en-US" sz="2000" dirty="0">
              <a:solidFill>
                <a:schemeClr val="tx1">
                  <a:lumMod val="65000"/>
                  <a:lumOff val="35000"/>
                </a:schemeClr>
              </a:solidFill>
            </a:endParaRPr>
          </a:p>
          <a:p>
            <a:r>
              <a:rPr lang="en-US" sz="1600" dirty="0">
                <a:solidFill>
                  <a:schemeClr val="tx1">
                    <a:lumMod val="65000"/>
                    <a:lumOff val="35000"/>
                  </a:schemeClr>
                </a:solidFill>
              </a:rPr>
              <a:t> </a:t>
            </a:r>
          </a:p>
        </p:txBody>
      </p:sp>
      <p:sp>
        <p:nvSpPr>
          <p:cNvPr id="34" name="TextBox 33"/>
          <p:cNvSpPr txBox="1"/>
          <p:nvPr/>
        </p:nvSpPr>
        <p:spPr>
          <a:xfrm>
            <a:off x="3463193" y="5495480"/>
            <a:ext cx="4924780" cy="646331"/>
          </a:xfrm>
          <a:prstGeom prst="rect">
            <a:avLst/>
          </a:prstGeom>
          <a:solidFill>
            <a:schemeClr val="bg1"/>
          </a:solidFill>
        </p:spPr>
        <p:txBody>
          <a:bodyPr wrap="square" rtlCol="0">
            <a:spAutoFit/>
          </a:bodyPr>
          <a:lstStyle/>
          <a:p>
            <a:r>
              <a:rPr lang="en-US" sz="2000" dirty="0">
                <a:solidFill>
                  <a:schemeClr val="tx1">
                    <a:lumMod val="65000"/>
                    <a:lumOff val="35000"/>
                  </a:schemeClr>
                </a:solidFill>
              </a:rPr>
              <a:t>High Risk </a:t>
            </a:r>
            <a:r>
              <a:rPr lang="en-US" sz="2000" b="1" dirty="0">
                <a:solidFill>
                  <a:schemeClr val="accent1">
                    <a:lumMod val="50000"/>
                  </a:schemeClr>
                </a:solidFill>
              </a:rPr>
              <a:t>Advisory A Zone</a:t>
            </a:r>
            <a:br>
              <a:rPr lang="en-US" sz="2000" b="1" dirty="0">
                <a:solidFill>
                  <a:schemeClr val="accent1">
                    <a:lumMod val="50000"/>
                  </a:schemeClr>
                </a:solidFill>
              </a:rPr>
            </a:br>
            <a:r>
              <a:rPr lang="en-US" sz="1600" dirty="0">
                <a:solidFill>
                  <a:schemeClr val="tx1">
                    <a:lumMod val="65000"/>
                    <a:lumOff val="35000"/>
                  </a:schemeClr>
                </a:solidFill>
              </a:rPr>
              <a:t>(1 PCT Future Conditions with Advisory Flood Heights)</a:t>
            </a:r>
            <a:endParaRPr lang="en-US" sz="2000" dirty="0">
              <a:solidFill>
                <a:schemeClr val="tx1">
                  <a:lumMod val="65000"/>
                  <a:lumOff val="35000"/>
                </a:schemeClr>
              </a:solidFill>
            </a:endParaRPr>
          </a:p>
        </p:txBody>
      </p:sp>
      <p:cxnSp>
        <p:nvCxnSpPr>
          <p:cNvPr id="27" name="Straight Connector 26"/>
          <p:cNvCxnSpPr/>
          <p:nvPr/>
        </p:nvCxnSpPr>
        <p:spPr>
          <a:xfrm>
            <a:off x="1916793" y="6152917"/>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916796" y="4516008"/>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916795" y="3708304"/>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1916794" y="5371384"/>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itle 1"/>
          <p:cNvSpPr txBox="1">
            <a:spLocks/>
          </p:cNvSpPr>
          <p:nvPr/>
        </p:nvSpPr>
        <p:spPr>
          <a:xfrm>
            <a:off x="0" y="1"/>
            <a:ext cx="9144000" cy="914399"/>
          </a:xfrm>
          <a:prstGeom prst="rect">
            <a:avLst/>
          </a:prstGeom>
          <a:solidFill>
            <a:schemeClr val="accent1">
              <a:lumMod val="50000"/>
            </a:schemeClr>
          </a:solidFill>
          <a:ln>
            <a:solidFill>
              <a:schemeClr val="accent4">
                <a:lumMod val="75000"/>
              </a:schemeClr>
            </a:solidFill>
          </a:ln>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a:t>
            </a:r>
            <a:r>
              <a:rPr lang="en-US" u="sng" dirty="0">
                <a:solidFill>
                  <a:schemeClr val="bg1"/>
                </a:solidFill>
                <a:latin typeface="Arial" panose="020B0604020202020204" pitchFamily="34" charset="0"/>
                <a:cs typeface="Arial" panose="020B0604020202020204" pitchFamily="34" charset="0"/>
              </a:rPr>
              <a:t>EXPERT VIEW</a:t>
            </a:r>
            <a:r>
              <a:rPr lang="en-US" dirty="0">
                <a:solidFill>
                  <a:schemeClr val="bg1"/>
                </a:solidFill>
                <a:latin typeface="Arial" panose="020B0604020202020204" pitchFamily="34" charset="0"/>
                <a:cs typeface="Arial" panose="020B0604020202020204" pitchFamily="34" charset="0"/>
              </a:rPr>
              <a:t> - High Risk</a:t>
            </a:r>
          </a:p>
        </p:txBody>
      </p:sp>
      <p:sp>
        <p:nvSpPr>
          <p:cNvPr id="39" name="TextBox 38"/>
          <p:cNvSpPr txBox="1"/>
          <p:nvPr/>
        </p:nvSpPr>
        <p:spPr>
          <a:xfrm>
            <a:off x="82545" y="3538804"/>
            <a:ext cx="1103337" cy="646331"/>
          </a:xfrm>
          <a:prstGeom prst="rect">
            <a:avLst/>
          </a:prstGeom>
          <a:noFill/>
        </p:spPr>
        <p:txBody>
          <a:bodyPr wrap="square" rtlCol="0">
            <a:spAutoFit/>
          </a:bodyPr>
          <a:lstStyle/>
          <a:p>
            <a:pPr algn="ctr"/>
            <a:r>
              <a:rPr lang="en-US" b="1" dirty="0">
                <a:solidFill>
                  <a:schemeClr val="accent1">
                    <a:lumMod val="50000"/>
                  </a:schemeClr>
                </a:solidFill>
              </a:rPr>
              <a:t>HIGH RISK</a:t>
            </a:r>
          </a:p>
        </p:txBody>
      </p:sp>
      <p:sp>
        <p:nvSpPr>
          <p:cNvPr id="31" name="TextBox 30">
            <a:extLst>
              <a:ext uri="{FF2B5EF4-FFF2-40B4-BE49-F238E27FC236}">
                <a16:creationId xmlns:a16="http://schemas.microsoft.com/office/drawing/2014/main" id="{965A1022-72E9-4941-AA3F-AC9BA11F4255}"/>
              </a:ext>
            </a:extLst>
          </p:cNvPr>
          <p:cNvSpPr txBox="1"/>
          <p:nvPr/>
        </p:nvSpPr>
        <p:spPr>
          <a:xfrm>
            <a:off x="2101633" y="2358077"/>
            <a:ext cx="1255666" cy="369332"/>
          </a:xfrm>
          <a:prstGeom prst="rect">
            <a:avLst/>
          </a:prstGeom>
          <a:noFill/>
        </p:spPr>
        <p:txBody>
          <a:bodyPr wrap="square" rtlCol="0">
            <a:spAutoFit/>
          </a:bodyPr>
          <a:lstStyle/>
          <a:p>
            <a:r>
              <a:rPr lang="en-US" b="1" i="1" dirty="0">
                <a:solidFill>
                  <a:schemeClr val="tx1">
                    <a:lumMod val="95000"/>
                    <a:lumOff val="5000"/>
                  </a:schemeClr>
                </a:solidFill>
                <a:effectLst>
                  <a:glow rad="127000">
                    <a:schemeClr val="bg1"/>
                  </a:glow>
                </a:effectLst>
              </a:rPr>
              <a:t>Floodway</a:t>
            </a:r>
          </a:p>
        </p:txBody>
      </p:sp>
      <p:sp>
        <p:nvSpPr>
          <p:cNvPr id="32" name="Title 1">
            <a:extLst>
              <a:ext uri="{FF2B5EF4-FFF2-40B4-BE49-F238E27FC236}">
                <a16:creationId xmlns:a16="http://schemas.microsoft.com/office/drawing/2014/main" id="{C9477AE3-86C6-4ECD-B6D6-29A776F8B521}"/>
              </a:ext>
            </a:extLst>
          </p:cNvPr>
          <p:cNvSpPr txBox="1">
            <a:spLocks/>
          </p:cNvSpPr>
          <p:nvPr/>
        </p:nvSpPr>
        <p:spPr>
          <a:xfrm>
            <a:off x="0" y="750507"/>
            <a:ext cx="9144000" cy="433204"/>
          </a:xfrm>
          <a:prstGeom prst="rect">
            <a:avLst/>
          </a:prstGeom>
          <a:solidFill>
            <a:schemeClr val="accent1">
              <a:lumMod val="5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dirty="0">
                <a:solidFill>
                  <a:schemeClr val="bg1"/>
                </a:solidFill>
                <a:latin typeface="Arial" panose="020B0604020202020204" pitchFamily="34" charset="0"/>
                <a:cs typeface="Arial" panose="020B0604020202020204" pitchFamily="34" charset="0"/>
              </a:rPr>
              <a:t>                 </a:t>
            </a:r>
            <a:r>
              <a:rPr lang="en-US" sz="2400" i="1" dirty="0">
                <a:solidFill>
                  <a:schemeClr val="bg1"/>
                </a:solidFill>
                <a:latin typeface="Arial" panose="020B0604020202020204" pitchFamily="34" charset="0"/>
                <a:cs typeface="Arial" panose="020B0604020202020204" pitchFamily="34" charset="0"/>
              </a:rPr>
              <a:t>also </a:t>
            </a:r>
            <a:r>
              <a:rPr lang="en-US" sz="2400" dirty="0">
                <a:solidFill>
                  <a:schemeClr val="bg1"/>
                </a:solidFill>
                <a:latin typeface="Arial" panose="020B0604020202020204" pitchFamily="34" charset="0"/>
                <a:cs typeface="Arial" panose="020B0604020202020204" pitchFamily="34" charset="0"/>
              </a:rPr>
              <a:t>     </a:t>
            </a:r>
            <a:r>
              <a:rPr lang="en-US" sz="2400" u="sng" dirty="0">
                <a:solidFill>
                  <a:schemeClr val="bg1"/>
                </a:solidFill>
                <a:latin typeface="Arial" panose="020B0604020202020204" pitchFamily="34" charset="0"/>
                <a:cs typeface="Arial" panose="020B0604020202020204" pitchFamily="34" charset="0"/>
              </a:rPr>
              <a:t>RiskMAP VIEW</a:t>
            </a:r>
            <a:endParaRPr lang="en-US" sz="1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29305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312826" y="2303167"/>
            <a:ext cx="1119674" cy="414461"/>
          </a:xfrm>
          <a:prstGeom prst="rect">
            <a:avLst/>
          </a:prstGeom>
          <a:pattFill prst="dkVert">
            <a:fgClr>
              <a:srgbClr val="FFFF00"/>
            </a:fgClr>
            <a:bgClr>
              <a:schemeClr val="bg1">
                <a:lumMod val="95000"/>
              </a:schemeClr>
            </a:bgClr>
          </a:patt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646325" y="1293047"/>
            <a:ext cx="5163435" cy="677108"/>
          </a:xfrm>
          <a:prstGeom prst="rect">
            <a:avLst/>
          </a:prstGeom>
          <a:solidFill>
            <a:schemeClr val="bg1"/>
          </a:solidFill>
        </p:spPr>
        <p:txBody>
          <a:bodyPr wrap="square" rtlCol="0">
            <a:spAutoFit/>
          </a:bodyPr>
          <a:lstStyle/>
          <a:p>
            <a:r>
              <a:rPr lang="en-US" sz="2000" dirty="0">
                <a:solidFill>
                  <a:schemeClr val="tx1">
                    <a:lumMod val="65000"/>
                    <a:lumOff val="35000"/>
                  </a:schemeClr>
                </a:solidFill>
              </a:rPr>
              <a:t>0.2-Percent-Annual-Chance Flood Hazard Area </a:t>
            </a:r>
            <a:br>
              <a:rPr lang="en-US" dirty="0">
                <a:solidFill>
                  <a:schemeClr val="tx1">
                    <a:lumMod val="65000"/>
                    <a:lumOff val="35000"/>
                  </a:schemeClr>
                </a:solidFill>
              </a:rPr>
            </a:br>
            <a:r>
              <a:rPr lang="en-US" dirty="0">
                <a:solidFill>
                  <a:schemeClr val="tx1">
                    <a:lumMod val="65000"/>
                    <a:lumOff val="35000"/>
                  </a:schemeClr>
                </a:solidFill>
              </a:rPr>
              <a:t>(500-YR Floodplain)</a:t>
            </a:r>
            <a:r>
              <a:rPr lang="en-US" i="1" dirty="0">
                <a:solidFill>
                  <a:schemeClr val="tx1">
                    <a:lumMod val="65000"/>
                    <a:lumOff val="35000"/>
                  </a:schemeClr>
                </a:solidFill>
              </a:rPr>
              <a:t> Symbol: yellow stipple pattern</a:t>
            </a:r>
          </a:p>
        </p:txBody>
      </p:sp>
      <p:sp>
        <p:nvSpPr>
          <p:cNvPr id="15" name="TextBox 14"/>
          <p:cNvSpPr txBox="1"/>
          <p:nvPr/>
        </p:nvSpPr>
        <p:spPr>
          <a:xfrm>
            <a:off x="3646325" y="2159297"/>
            <a:ext cx="4924780" cy="677108"/>
          </a:xfrm>
          <a:prstGeom prst="rect">
            <a:avLst/>
          </a:prstGeom>
          <a:solidFill>
            <a:schemeClr val="bg1"/>
          </a:solidFill>
        </p:spPr>
        <p:txBody>
          <a:bodyPr wrap="square" rtlCol="0">
            <a:spAutoFit/>
          </a:bodyPr>
          <a:lstStyle/>
          <a:p>
            <a:r>
              <a:rPr lang="en-US" sz="2000" dirty="0">
                <a:solidFill>
                  <a:schemeClr val="tx1">
                    <a:lumMod val="65000"/>
                    <a:lumOff val="35000"/>
                  </a:schemeClr>
                </a:solidFill>
              </a:rPr>
              <a:t>Area with Reduced Risk Due to Levee</a:t>
            </a:r>
            <a:br>
              <a:rPr lang="en-US" sz="2000" dirty="0">
                <a:solidFill>
                  <a:schemeClr val="tx1">
                    <a:lumMod val="65000"/>
                    <a:lumOff val="35000"/>
                  </a:schemeClr>
                </a:solidFill>
              </a:rPr>
            </a:br>
            <a:r>
              <a:rPr lang="en-US" i="1" dirty="0">
                <a:solidFill>
                  <a:schemeClr val="tx1">
                    <a:lumMod val="65000"/>
                    <a:lumOff val="35000"/>
                  </a:schemeClr>
                </a:solidFill>
              </a:rPr>
              <a:t>Symbol: yellow vertical hachure pattern</a:t>
            </a:r>
            <a:endParaRPr lang="en-US" sz="2000" dirty="0"/>
          </a:p>
        </p:txBody>
      </p:sp>
      <p:sp>
        <p:nvSpPr>
          <p:cNvPr id="16" name="TextBox 15"/>
          <p:cNvSpPr txBox="1"/>
          <p:nvPr/>
        </p:nvSpPr>
        <p:spPr>
          <a:xfrm>
            <a:off x="3646325" y="3028422"/>
            <a:ext cx="5167537" cy="923330"/>
          </a:xfrm>
          <a:prstGeom prst="rect">
            <a:avLst/>
          </a:prstGeom>
          <a:solidFill>
            <a:schemeClr val="bg1"/>
          </a:solidFill>
        </p:spPr>
        <p:txBody>
          <a:bodyPr wrap="square" rtlCol="0">
            <a:spAutoFit/>
          </a:bodyPr>
          <a:lstStyle/>
          <a:p>
            <a:r>
              <a:rPr lang="en-US" dirty="0">
                <a:solidFill>
                  <a:schemeClr val="tx1">
                    <a:lumMod val="65000"/>
                    <a:lumOff val="35000"/>
                  </a:schemeClr>
                </a:solidFill>
              </a:rPr>
              <a:t>Areas in Close Proximity of Flood Zone Boundaries are presented as a MODERATE RISK on the </a:t>
            </a:r>
            <a:r>
              <a:rPr lang="en-US" i="1" dirty="0">
                <a:solidFill>
                  <a:schemeClr val="tx1">
                    <a:lumMod val="65000"/>
                    <a:lumOff val="35000"/>
                  </a:schemeClr>
                </a:solidFill>
              </a:rPr>
              <a:t>Flood Results Query Panel</a:t>
            </a:r>
            <a:r>
              <a:rPr lang="en-US" dirty="0">
                <a:solidFill>
                  <a:schemeClr val="tx1">
                    <a:lumMod val="65000"/>
                    <a:lumOff val="35000"/>
                  </a:schemeClr>
                </a:solidFill>
              </a:rPr>
              <a:t> of the WV Flood Tool</a:t>
            </a:r>
          </a:p>
        </p:txBody>
      </p:sp>
      <p:pic>
        <p:nvPicPr>
          <p:cNvPr id="21" name="Picture 20"/>
          <p:cNvPicPr>
            <a:picLocks noChangeAspect="1"/>
          </p:cNvPicPr>
          <p:nvPr/>
        </p:nvPicPr>
        <p:blipFill rotWithShape="1">
          <a:blip r:embed="rId2"/>
          <a:srcRect l="62420"/>
          <a:stretch/>
        </p:blipFill>
        <p:spPr>
          <a:xfrm>
            <a:off x="1316689" y="1115339"/>
            <a:ext cx="792436" cy="2906157"/>
          </a:xfrm>
          <a:prstGeom prst="rect">
            <a:avLst/>
          </a:prstGeom>
        </p:spPr>
      </p:pic>
      <p:cxnSp>
        <p:nvCxnSpPr>
          <p:cNvPr id="26" name="Straight Connector 25"/>
          <p:cNvCxnSpPr/>
          <p:nvPr/>
        </p:nvCxnSpPr>
        <p:spPr>
          <a:xfrm>
            <a:off x="2175196" y="2075100"/>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312826" y="1432492"/>
            <a:ext cx="1367113" cy="421857"/>
            <a:chOff x="5617796" y="5775628"/>
            <a:chExt cx="1367113" cy="421857"/>
          </a:xfrm>
        </p:grpSpPr>
        <p:sp>
          <p:nvSpPr>
            <p:cNvPr id="31" name="Rectangle 30"/>
            <p:cNvSpPr/>
            <p:nvPr/>
          </p:nvSpPr>
          <p:spPr>
            <a:xfrm>
              <a:off x="5617796" y="5775628"/>
              <a:ext cx="1119674" cy="421857"/>
            </a:xfrm>
            <a:prstGeom prst="rect">
              <a:avLst/>
            </a:prstGeom>
            <a:pattFill prst="pct90">
              <a:fgClr>
                <a:srgbClr val="FFFF00"/>
              </a:fgClr>
              <a:bgClr>
                <a:schemeClr val="tx1"/>
              </a:bgClr>
            </a:patt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
          <p:nvSpPr>
            <p:cNvPr id="32" name="TextBox 31"/>
            <p:cNvSpPr txBox="1"/>
            <p:nvPr/>
          </p:nvSpPr>
          <p:spPr>
            <a:xfrm>
              <a:off x="5815120" y="5827615"/>
              <a:ext cx="1169789" cy="369332"/>
            </a:xfrm>
            <a:prstGeom prst="rect">
              <a:avLst/>
            </a:prstGeom>
            <a:noFill/>
            <a:effectLst>
              <a:glow rad="38100">
                <a:schemeClr val="accent1">
                  <a:alpha val="40000"/>
                </a:schemeClr>
              </a:glow>
            </a:effectLst>
          </p:spPr>
          <p:txBody>
            <a:bodyPr wrap="square" rtlCol="0">
              <a:spAutoFit/>
            </a:bodyPr>
            <a:lstStyle/>
            <a:p>
              <a:r>
                <a:rPr lang="en-US" i="1" dirty="0">
                  <a:solidFill>
                    <a:schemeClr val="tx1">
                      <a:lumMod val="65000"/>
                      <a:lumOff val="35000"/>
                    </a:schemeClr>
                  </a:solidFill>
                  <a:effectLst>
                    <a:glow rad="127000">
                      <a:srgbClr val="FFFF00"/>
                    </a:glow>
                  </a:effectLst>
                </a:rPr>
                <a:t>Zone X</a:t>
              </a:r>
            </a:p>
          </p:txBody>
        </p:sp>
      </p:grpSp>
      <p:cxnSp>
        <p:nvCxnSpPr>
          <p:cNvPr id="25" name="Straight Connector 24"/>
          <p:cNvCxnSpPr/>
          <p:nvPr/>
        </p:nvCxnSpPr>
        <p:spPr>
          <a:xfrm>
            <a:off x="2175196" y="4021496"/>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175196" y="2920161"/>
            <a:ext cx="6587743" cy="11114"/>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itle 1"/>
          <p:cNvSpPr txBox="1">
            <a:spLocks/>
          </p:cNvSpPr>
          <p:nvPr/>
        </p:nvSpPr>
        <p:spPr>
          <a:xfrm>
            <a:off x="0" y="1"/>
            <a:ext cx="9144000" cy="914399"/>
          </a:xfrm>
          <a:prstGeom prst="rect">
            <a:avLst/>
          </a:prstGeom>
          <a:solidFill>
            <a:schemeClr val="accent1">
              <a:lumMod val="50000"/>
            </a:schemeClr>
          </a:solidFill>
          <a:ln>
            <a:solidFill>
              <a:schemeClr val="accent4">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 Moderate Risk</a:t>
            </a:r>
          </a:p>
        </p:txBody>
      </p:sp>
      <p:sp>
        <p:nvSpPr>
          <p:cNvPr id="39" name="TextBox 38"/>
          <p:cNvSpPr txBox="1"/>
          <p:nvPr/>
        </p:nvSpPr>
        <p:spPr>
          <a:xfrm>
            <a:off x="116876" y="2075100"/>
            <a:ext cx="1335640" cy="1200329"/>
          </a:xfrm>
          <a:prstGeom prst="rect">
            <a:avLst/>
          </a:prstGeom>
          <a:noFill/>
        </p:spPr>
        <p:txBody>
          <a:bodyPr wrap="square" rtlCol="0">
            <a:spAutoFit/>
          </a:bodyPr>
          <a:lstStyle/>
          <a:p>
            <a:pPr algn="ctr"/>
            <a:endParaRPr lang="en-US" b="1" dirty="0">
              <a:solidFill>
                <a:schemeClr val="accent1">
                  <a:lumMod val="50000"/>
                </a:schemeClr>
              </a:solidFill>
            </a:endParaRPr>
          </a:p>
          <a:p>
            <a:pPr algn="ctr"/>
            <a:r>
              <a:rPr lang="en-US" b="1" dirty="0">
                <a:solidFill>
                  <a:schemeClr val="accent1">
                    <a:lumMod val="50000"/>
                  </a:schemeClr>
                </a:solidFill>
              </a:rPr>
              <a:t>MODERATE RISK</a:t>
            </a:r>
          </a:p>
          <a:p>
            <a:pPr algn="ctr"/>
            <a:endParaRPr lang="en-US" b="1" dirty="0">
              <a:solidFill>
                <a:schemeClr val="accent1">
                  <a:lumMod val="50000"/>
                </a:schemeClr>
              </a:solidFill>
            </a:endParaRPr>
          </a:p>
        </p:txBody>
      </p:sp>
      <p:sp>
        <p:nvSpPr>
          <p:cNvPr id="40" name="TextBox 39"/>
          <p:cNvSpPr txBox="1"/>
          <p:nvPr/>
        </p:nvSpPr>
        <p:spPr>
          <a:xfrm>
            <a:off x="2510150" y="2321758"/>
            <a:ext cx="1169789" cy="369332"/>
          </a:xfrm>
          <a:prstGeom prst="rect">
            <a:avLst/>
          </a:prstGeom>
          <a:noFill/>
          <a:effectLst>
            <a:glow rad="38100">
              <a:schemeClr val="accent1">
                <a:alpha val="40000"/>
              </a:schemeClr>
            </a:glow>
          </a:effectLst>
        </p:spPr>
        <p:txBody>
          <a:bodyPr wrap="square" rtlCol="0">
            <a:spAutoFit/>
          </a:bodyPr>
          <a:lstStyle/>
          <a:p>
            <a:r>
              <a:rPr lang="en-US" i="1" dirty="0">
                <a:solidFill>
                  <a:schemeClr val="tx1">
                    <a:lumMod val="65000"/>
                    <a:lumOff val="35000"/>
                  </a:schemeClr>
                </a:solidFill>
                <a:effectLst>
                  <a:glow rad="127000">
                    <a:srgbClr val="FFFF00"/>
                  </a:glow>
                </a:effectLst>
              </a:rPr>
              <a:t>Zone X</a:t>
            </a:r>
          </a:p>
        </p:txBody>
      </p:sp>
      <p:sp>
        <p:nvSpPr>
          <p:cNvPr id="43" name="Rectangle 42"/>
          <p:cNvSpPr/>
          <p:nvPr/>
        </p:nvSpPr>
        <p:spPr>
          <a:xfrm>
            <a:off x="2312826" y="3283836"/>
            <a:ext cx="1119674" cy="421857"/>
          </a:xfrm>
          <a:prstGeom prst="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Tree>
    <p:extLst>
      <p:ext uri="{BB962C8B-B14F-4D97-AF65-F5344CB8AC3E}">
        <p14:creationId xmlns:p14="http://schemas.microsoft.com/office/powerpoint/2010/main" val="2115242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 Public View</a:t>
            </a:r>
          </a:p>
        </p:txBody>
      </p:sp>
      <p:pic>
        <p:nvPicPr>
          <p:cNvPr id="2" name="Picture 1">
            <a:extLst>
              <a:ext uri="{FF2B5EF4-FFF2-40B4-BE49-F238E27FC236}">
                <a16:creationId xmlns:a16="http://schemas.microsoft.com/office/drawing/2014/main" id="{38D85FEF-C132-4477-9DAC-9975E9E8ABC5}"/>
              </a:ext>
            </a:extLst>
          </p:cNvPr>
          <p:cNvPicPr>
            <a:picLocks noChangeAspect="1"/>
          </p:cNvPicPr>
          <p:nvPr/>
        </p:nvPicPr>
        <p:blipFill>
          <a:blip r:embed="rId2"/>
          <a:stretch>
            <a:fillRect/>
          </a:stretch>
        </p:blipFill>
        <p:spPr>
          <a:xfrm>
            <a:off x="160821" y="1283733"/>
            <a:ext cx="8822357" cy="5204299"/>
          </a:xfrm>
          <a:prstGeom prst="rect">
            <a:avLst/>
          </a:prstGeom>
          <a:ln>
            <a:solidFill>
              <a:schemeClr val="tx1"/>
            </a:solidFill>
          </a:ln>
        </p:spPr>
      </p:pic>
      <p:sp>
        <p:nvSpPr>
          <p:cNvPr id="6" name="Rectangle 5">
            <a:extLst>
              <a:ext uri="{FF2B5EF4-FFF2-40B4-BE49-F238E27FC236}">
                <a16:creationId xmlns:a16="http://schemas.microsoft.com/office/drawing/2014/main" id="{5EA289C9-0F6B-4FBC-9E98-C73064CCC1EC}"/>
              </a:ext>
            </a:extLst>
          </p:cNvPr>
          <p:cNvSpPr/>
          <p:nvPr/>
        </p:nvSpPr>
        <p:spPr>
          <a:xfrm>
            <a:off x="170097" y="1910738"/>
            <a:ext cx="443418" cy="468659"/>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E1E811D-2753-4326-9C46-4EDAABEA9CC0}"/>
              </a:ext>
            </a:extLst>
          </p:cNvPr>
          <p:cNvSpPr txBox="1"/>
          <p:nvPr/>
        </p:nvSpPr>
        <p:spPr>
          <a:xfrm>
            <a:off x="220569" y="6047580"/>
            <a:ext cx="1478978" cy="369332"/>
          </a:xfrm>
          <a:prstGeom prst="rect">
            <a:avLst/>
          </a:prstGeom>
          <a:solidFill>
            <a:schemeClr val="tx1"/>
          </a:solidFill>
        </p:spPr>
        <p:txBody>
          <a:bodyPr wrap="square" rtlCol="0">
            <a:spAutoFit/>
          </a:bodyPr>
          <a:lstStyle/>
          <a:p>
            <a:pPr algn="ctr"/>
            <a:r>
              <a:rPr lang="en-US" b="1" dirty="0">
                <a:solidFill>
                  <a:srgbClr val="FFFF00"/>
                </a:solidFill>
              </a:rPr>
              <a:t>Public View</a:t>
            </a:r>
          </a:p>
        </p:txBody>
      </p:sp>
      <p:sp>
        <p:nvSpPr>
          <p:cNvPr id="8" name="Rectangle 7">
            <a:extLst>
              <a:ext uri="{FF2B5EF4-FFF2-40B4-BE49-F238E27FC236}">
                <a16:creationId xmlns:a16="http://schemas.microsoft.com/office/drawing/2014/main" id="{D677E2FB-11DF-4E1F-8E6C-2545C8EF9C24}"/>
              </a:ext>
            </a:extLst>
          </p:cNvPr>
          <p:cNvSpPr/>
          <p:nvPr/>
        </p:nvSpPr>
        <p:spPr>
          <a:xfrm>
            <a:off x="2327034" y="6518179"/>
            <a:ext cx="4724006" cy="276999"/>
          </a:xfrm>
          <a:prstGeom prst="rect">
            <a:avLst/>
          </a:prstGeom>
        </p:spPr>
        <p:txBody>
          <a:bodyPr wrap="square">
            <a:spAutoFit/>
          </a:bodyPr>
          <a:lstStyle/>
          <a:p>
            <a:r>
              <a:rPr lang="en-US" sz="1200" dirty="0">
                <a:hlinkClick r:id="rId3"/>
              </a:rPr>
              <a:t>https://www.mapwv.gov/flood/map/?v=0&amp;pid=19-07-022B-0021-0000</a:t>
            </a:r>
            <a:endParaRPr lang="en-US" sz="1200" dirty="0"/>
          </a:p>
        </p:txBody>
      </p:sp>
    </p:spTree>
    <p:extLst>
      <p:ext uri="{BB962C8B-B14F-4D97-AF65-F5344CB8AC3E}">
        <p14:creationId xmlns:p14="http://schemas.microsoft.com/office/powerpoint/2010/main" val="213592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6655" y="20482"/>
            <a:ext cx="9057281" cy="6790863"/>
          </a:xfrm>
          <a:prstGeom prst="rect">
            <a:avLst/>
          </a:prstGeom>
        </p:spPr>
      </p:pic>
      <p:sp>
        <p:nvSpPr>
          <p:cNvPr id="6" name="TextBox 5"/>
          <p:cNvSpPr txBox="1"/>
          <p:nvPr/>
        </p:nvSpPr>
        <p:spPr>
          <a:xfrm>
            <a:off x="5804898" y="503434"/>
            <a:ext cx="3205537" cy="523220"/>
          </a:xfrm>
          <a:prstGeom prst="rect">
            <a:avLst/>
          </a:prstGeom>
          <a:noFill/>
        </p:spPr>
        <p:txBody>
          <a:bodyPr wrap="square" rtlCol="0">
            <a:spAutoFit/>
          </a:bodyPr>
          <a:lstStyle/>
          <a:p>
            <a:r>
              <a:rPr lang="en-US" sz="2800" dirty="0">
                <a:solidFill>
                  <a:schemeClr val="bg1"/>
                </a:solidFill>
              </a:rPr>
              <a:t>(FEMA NFHL Viewer)</a:t>
            </a:r>
          </a:p>
        </p:txBody>
      </p:sp>
      <p:sp>
        <p:nvSpPr>
          <p:cNvPr id="4" name="Title 1">
            <a:extLst>
              <a:ext uri="{FF2B5EF4-FFF2-40B4-BE49-F238E27FC236}">
                <a16:creationId xmlns:a16="http://schemas.microsoft.com/office/drawing/2014/main" id="{30FC84A7-B2A0-4111-B732-A47832470A3F}"/>
              </a:ext>
            </a:extLst>
          </p:cNvPr>
          <p:cNvSpPr txBox="1">
            <a:spLocks/>
          </p:cNvSpPr>
          <p:nvPr/>
        </p:nvSpPr>
        <p:spPr>
          <a:xfrm>
            <a:off x="8165" y="46656"/>
            <a:ext cx="9144000" cy="1175588"/>
          </a:xfrm>
          <a:prstGeom prst="rect">
            <a:avLst/>
          </a:prstGeom>
          <a:solidFill>
            <a:schemeClr val="accent1">
              <a:lumMod val="50000"/>
            </a:schemeClr>
          </a:solidFill>
          <a:ln>
            <a:solidFill>
              <a:schemeClr val="accent4">
                <a:lumMod val="75000"/>
              </a:schemeClr>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FEMA NFHL Viewer</a:t>
            </a:r>
          </a:p>
        </p:txBody>
      </p:sp>
      <p:sp>
        <p:nvSpPr>
          <p:cNvPr id="7" name="TextBox 6">
            <a:extLst>
              <a:ext uri="{FF2B5EF4-FFF2-40B4-BE49-F238E27FC236}">
                <a16:creationId xmlns:a16="http://schemas.microsoft.com/office/drawing/2014/main" id="{8FCE9111-C40E-4142-AF95-98413177F411}"/>
              </a:ext>
            </a:extLst>
          </p:cNvPr>
          <p:cNvSpPr txBox="1"/>
          <p:nvPr/>
        </p:nvSpPr>
        <p:spPr>
          <a:xfrm>
            <a:off x="305227" y="2269648"/>
            <a:ext cx="1360455" cy="923330"/>
          </a:xfrm>
          <a:prstGeom prst="rect">
            <a:avLst/>
          </a:prstGeom>
          <a:solidFill>
            <a:schemeClr val="bg1"/>
          </a:solidFill>
        </p:spPr>
        <p:txBody>
          <a:bodyPr wrap="square" rtlCol="0">
            <a:spAutoFit/>
          </a:bodyPr>
          <a:lstStyle/>
          <a:p>
            <a:pPr algn="ctr"/>
            <a:endParaRPr lang="en-US" b="1" dirty="0">
              <a:solidFill>
                <a:schemeClr val="accent1">
                  <a:lumMod val="50000"/>
                </a:schemeClr>
              </a:solidFill>
            </a:endParaRPr>
          </a:p>
          <a:p>
            <a:pPr algn="ctr"/>
            <a:r>
              <a:rPr lang="en-US" b="1" dirty="0">
                <a:solidFill>
                  <a:schemeClr val="accent1">
                    <a:lumMod val="50000"/>
                  </a:schemeClr>
                </a:solidFill>
              </a:rPr>
              <a:t>HIGH RISK </a:t>
            </a:r>
          </a:p>
          <a:p>
            <a:pPr algn="ctr"/>
            <a:endParaRPr lang="en-US" b="1" dirty="0">
              <a:solidFill>
                <a:schemeClr val="accent1">
                  <a:lumMod val="50000"/>
                </a:schemeClr>
              </a:solidFill>
            </a:endParaRPr>
          </a:p>
        </p:txBody>
      </p:sp>
      <p:sp>
        <p:nvSpPr>
          <p:cNvPr id="8" name="TextBox 7">
            <a:extLst>
              <a:ext uri="{FF2B5EF4-FFF2-40B4-BE49-F238E27FC236}">
                <a16:creationId xmlns:a16="http://schemas.microsoft.com/office/drawing/2014/main" id="{BEBE1388-5F45-4AFC-8292-13B97CEEC550}"/>
              </a:ext>
            </a:extLst>
          </p:cNvPr>
          <p:cNvSpPr txBox="1"/>
          <p:nvPr/>
        </p:nvSpPr>
        <p:spPr>
          <a:xfrm>
            <a:off x="330043" y="3555129"/>
            <a:ext cx="1335640" cy="1200329"/>
          </a:xfrm>
          <a:prstGeom prst="rect">
            <a:avLst/>
          </a:prstGeom>
          <a:solidFill>
            <a:schemeClr val="bg1"/>
          </a:solidFill>
        </p:spPr>
        <p:txBody>
          <a:bodyPr wrap="square" rtlCol="0">
            <a:spAutoFit/>
          </a:bodyPr>
          <a:lstStyle/>
          <a:p>
            <a:pPr algn="ctr"/>
            <a:endParaRPr lang="en-US" b="1" dirty="0">
              <a:solidFill>
                <a:schemeClr val="accent1">
                  <a:lumMod val="50000"/>
                </a:schemeClr>
              </a:solidFill>
            </a:endParaRPr>
          </a:p>
          <a:p>
            <a:pPr algn="ctr"/>
            <a:r>
              <a:rPr lang="en-US" b="1" dirty="0">
                <a:solidFill>
                  <a:schemeClr val="accent1">
                    <a:lumMod val="50000"/>
                  </a:schemeClr>
                </a:solidFill>
              </a:rPr>
              <a:t>MODERATE RISK</a:t>
            </a:r>
          </a:p>
          <a:p>
            <a:pPr algn="ctr"/>
            <a:endParaRPr lang="en-US" b="1" dirty="0">
              <a:solidFill>
                <a:schemeClr val="accent1">
                  <a:lumMod val="50000"/>
                </a:schemeClr>
              </a:solidFill>
            </a:endParaRPr>
          </a:p>
        </p:txBody>
      </p:sp>
    </p:spTree>
    <p:extLst>
      <p:ext uri="{BB962C8B-B14F-4D97-AF65-F5344CB8AC3E}">
        <p14:creationId xmlns:p14="http://schemas.microsoft.com/office/powerpoint/2010/main" val="34534677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848729" y="3537946"/>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Print Function Legend Layouts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15284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7F42C7-7C89-4B4C-ADBD-90D4CD01D2F1}"/>
              </a:ext>
            </a:extLst>
          </p:cNvPr>
          <p:cNvPicPr>
            <a:picLocks noChangeAspect="1"/>
          </p:cNvPicPr>
          <p:nvPr/>
        </p:nvPicPr>
        <p:blipFill>
          <a:blip r:embed="rId2"/>
          <a:stretch>
            <a:fillRect/>
          </a:stretch>
        </p:blipFill>
        <p:spPr>
          <a:xfrm>
            <a:off x="713984" y="170102"/>
            <a:ext cx="7903923" cy="665032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Print Flood Map (Expert View) </a:t>
            </a:r>
          </a:p>
        </p:txBody>
      </p:sp>
      <p:sp>
        <p:nvSpPr>
          <p:cNvPr id="2" name="Rectangle 1">
            <a:extLst>
              <a:ext uri="{FF2B5EF4-FFF2-40B4-BE49-F238E27FC236}">
                <a16:creationId xmlns:a16="http://schemas.microsoft.com/office/drawing/2014/main" id="{39A3E648-17C6-4E6B-ACF1-DDD7EFCA0CAF}"/>
              </a:ext>
            </a:extLst>
          </p:cNvPr>
          <p:cNvSpPr/>
          <p:nvPr/>
        </p:nvSpPr>
        <p:spPr>
          <a:xfrm>
            <a:off x="1323342" y="634538"/>
            <a:ext cx="6543003" cy="584775"/>
          </a:xfrm>
          <a:prstGeom prst="rect">
            <a:avLst/>
          </a:prstGeom>
        </p:spPr>
        <p:txBody>
          <a:bodyPr wrap="square">
            <a:spAutoFit/>
          </a:bodyPr>
          <a:lstStyle/>
          <a:p>
            <a:r>
              <a:rPr lang="en-US" sz="1400" dirty="0">
                <a:hlinkClick r:id="rId3"/>
              </a:rPr>
              <a:t>http://www.mapwv.gov/floodtest/?wkid=102100&amp;x=-8899682&amp;y=4811867&amp;l=13&amp;v=1</a:t>
            </a:r>
            <a:endParaRPr lang="en-US" sz="1400" dirty="0"/>
          </a:p>
          <a:p>
            <a:endParaRPr lang="en-US" dirty="0"/>
          </a:p>
        </p:txBody>
      </p:sp>
    </p:spTree>
    <p:extLst>
      <p:ext uri="{BB962C8B-B14F-4D97-AF65-F5344CB8AC3E}">
        <p14:creationId xmlns:p14="http://schemas.microsoft.com/office/powerpoint/2010/main" val="23232052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8422409-C789-47BD-B8FB-84C7369AAE08}"/>
              </a:ext>
            </a:extLst>
          </p:cNvPr>
          <p:cNvGrpSpPr/>
          <p:nvPr/>
        </p:nvGrpSpPr>
        <p:grpSpPr>
          <a:xfrm>
            <a:off x="644892" y="242643"/>
            <a:ext cx="8147623" cy="6615356"/>
            <a:chOff x="644892" y="242643"/>
            <a:chExt cx="8147623" cy="6615356"/>
          </a:xfrm>
        </p:grpSpPr>
        <p:pic>
          <p:nvPicPr>
            <p:cNvPr id="2" name="Picture 1">
              <a:extLst>
                <a:ext uri="{FF2B5EF4-FFF2-40B4-BE49-F238E27FC236}">
                  <a16:creationId xmlns:a16="http://schemas.microsoft.com/office/drawing/2014/main" id="{CA184EA5-165E-47EE-80F4-037A1DF3DE55}"/>
                </a:ext>
              </a:extLst>
            </p:cNvPr>
            <p:cNvPicPr>
              <a:picLocks noChangeAspect="1"/>
            </p:cNvPicPr>
            <p:nvPr/>
          </p:nvPicPr>
          <p:blipFill>
            <a:blip r:embed="rId2"/>
            <a:stretch>
              <a:fillRect/>
            </a:stretch>
          </p:blipFill>
          <p:spPr>
            <a:xfrm>
              <a:off x="644892" y="242643"/>
              <a:ext cx="8147623" cy="6615356"/>
            </a:xfrm>
            <a:prstGeom prst="rect">
              <a:avLst/>
            </a:prstGeom>
          </p:spPr>
        </p:pic>
        <p:pic>
          <p:nvPicPr>
            <p:cNvPr id="3" name="Picture 2">
              <a:extLst>
                <a:ext uri="{FF2B5EF4-FFF2-40B4-BE49-F238E27FC236}">
                  <a16:creationId xmlns:a16="http://schemas.microsoft.com/office/drawing/2014/main" id="{6A8A48B7-5580-4C80-A194-C38AB17473C5}"/>
                </a:ext>
              </a:extLst>
            </p:cNvPr>
            <p:cNvPicPr>
              <a:picLocks noChangeAspect="1"/>
            </p:cNvPicPr>
            <p:nvPr/>
          </p:nvPicPr>
          <p:blipFill>
            <a:blip r:embed="rId3"/>
            <a:stretch>
              <a:fillRect/>
            </a:stretch>
          </p:blipFill>
          <p:spPr>
            <a:xfrm>
              <a:off x="673767" y="3626151"/>
              <a:ext cx="8108730" cy="3222223"/>
            </a:xfrm>
            <a:prstGeom prst="rect">
              <a:avLst/>
            </a:prstGeom>
          </p:spPr>
        </p:pic>
      </p:gr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Print Flood Map (Public View) </a:t>
            </a:r>
          </a:p>
        </p:txBody>
      </p:sp>
      <p:sp>
        <p:nvSpPr>
          <p:cNvPr id="6" name="Rectangle 5">
            <a:extLst>
              <a:ext uri="{FF2B5EF4-FFF2-40B4-BE49-F238E27FC236}">
                <a16:creationId xmlns:a16="http://schemas.microsoft.com/office/drawing/2014/main" id="{862F3F95-7FC1-4577-BC19-D22A81F2B6A1}"/>
              </a:ext>
            </a:extLst>
          </p:cNvPr>
          <p:cNvSpPr/>
          <p:nvPr/>
        </p:nvSpPr>
        <p:spPr>
          <a:xfrm>
            <a:off x="1766864" y="688234"/>
            <a:ext cx="5750467" cy="553998"/>
          </a:xfrm>
          <a:prstGeom prst="rect">
            <a:avLst/>
          </a:prstGeom>
        </p:spPr>
        <p:txBody>
          <a:bodyPr wrap="square">
            <a:spAutoFit/>
          </a:bodyPr>
          <a:lstStyle/>
          <a:p>
            <a:r>
              <a:rPr lang="en-US" sz="1200" dirty="0">
                <a:hlinkClick r:id="rId4"/>
              </a:rPr>
              <a:t>http://www.mapwv.gov/floodtest/?wkid=102100&amp;x=-8679232&amp;y=4773901&amp;l=12&amp;v=0</a:t>
            </a:r>
            <a:endParaRPr lang="en-US" sz="1200" dirty="0"/>
          </a:p>
          <a:p>
            <a:endParaRPr lang="en-US" dirty="0"/>
          </a:p>
        </p:txBody>
      </p:sp>
    </p:spTree>
    <p:extLst>
      <p:ext uri="{BB962C8B-B14F-4D97-AF65-F5344CB8AC3E}">
        <p14:creationId xmlns:p14="http://schemas.microsoft.com/office/powerpoint/2010/main" val="15757495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491021-2D09-4434-A869-3E4DFCDE5D07}"/>
              </a:ext>
            </a:extLst>
          </p:cNvPr>
          <p:cNvPicPr>
            <a:picLocks noChangeAspect="1"/>
          </p:cNvPicPr>
          <p:nvPr/>
        </p:nvPicPr>
        <p:blipFill rotWithShape="1">
          <a:blip r:embed="rId3"/>
          <a:srcRect l="3796"/>
          <a:stretch/>
        </p:blipFill>
        <p:spPr>
          <a:xfrm>
            <a:off x="189570" y="494560"/>
            <a:ext cx="8796841" cy="6093641"/>
          </a:xfrm>
          <a:prstGeom prst="rect">
            <a:avLst/>
          </a:prstGeom>
        </p:spPr>
      </p:pic>
      <p:pic>
        <p:nvPicPr>
          <p:cNvPr id="2" name="Picture 1">
            <a:extLst>
              <a:ext uri="{FF2B5EF4-FFF2-40B4-BE49-F238E27FC236}">
                <a16:creationId xmlns:a16="http://schemas.microsoft.com/office/drawing/2014/main" id="{44D6CE63-F9A3-46EF-BB79-C6451C478FE6}"/>
              </a:ext>
            </a:extLst>
          </p:cNvPr>
          <p:cNvPicPr>
            <a:picLocks noChangeAspect="1"/>
          </p:cNvPicPr>
          <p:nvPr/>
        </p:nvPicPr>
        <p:blipFill>
          <a:blip r:embed="rId4"/>
          <a:stretch>
            <a:fillRect/>
          </a:stretch>
        </p:blipFill>
        <p:spPr>
          <a:xfrm>
            <a:off x="5640686" y="985574"/>
            <a:ext cx="3499128" cy="5602898"/>
          </a:xfrm>
          <a:prstGeom prst="rect">
            <a:avLst/>
          </a:prstGeom>
          <a:ln>
            <a:solidFill>
              <a:schemeClr val="tx1"/>
            </a:solidFill>
          </a:ln>
        </p:spPr>
      </p:pic>
      <p:sp>
        <p:nvSpPr>
          <p:cNvPr id="5" name="Title 1"/>
          <p:cNvSpPr txBox="1">
            <a:spLocks/>
          </p:cNvSpPr>
          <p:nvPr/>
        </p:nvSpPr>
        <p:spPr>
          <a:xfrm>
            <a:off x="0" y="1"/>
            <a:ext cx="9144000" cy="984527"/>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 panose="020B0604020202020204" pitchFamily="34" charset="0"/>
                <a:cs typeface="Arial" panose="020B0604020202020204" pitchFamily="34" charset="0"/>
              </a:rPr>
              <a:t>Flood Query Results Panel</a:t>
            </a:r>
            <a:endParaRPr lang="en-US" sz="3500" dirty="0">
              <a:solidFill>
                <a:srgbClr val="FFFF00"/>
              </a:solidFill>
              <a:latin typeface="Arial" panose="020B0604020202020204" pitchFamily="34" charset="0"/>
              <a:cs typeface="Arial" panose="020B0604020202020204" pitchFamily="34" charset="0"/>
            </a:endParaRPr>
          </a:p>
        </p:txBody>
      </p:sp>
      <p:sp>
        <p:nvSpPr>
          <p:cNvPr id="9" name="Oval 8"/>
          <p:cNvSpPr/>
          <p:nvPr/>
        </p:nvSpPr>
        <p:spPr>
          <a:xfrm>
            <a:off x="4378052" y="2782985"/>
            <a:ext cx="442685" cy="40509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1" name="Content Placeholder 2"/>
          <p:cNvSpPr txBox="1">
            <a:spLocks/>
          </p:cNvSpPr>
          <p:nvPr/>
        </p:nvSpPr>
        <p:spPr>
          <a:xfrm>
            <a:off x="19227" y="6629631"/>
            <a:ext cx="5065729" cy="228367"/>
          </a:xfrm>
          <a:prstGeom prst="rect">
            <a:avLst/>
          </a:prstGeom>
          <a:solidFill>
            <a:schemeClr val="bg1"/>
          </a:solidFill>
        </p:spPr>
        <p:txBody>
          <a:bodyPr vert="horz" lIns="91440" tIns="45720" rIns="91440" bIns="45720" rtlCol="0">
            <a:normAutofit fontScale="25000" lnSpcReduction="20000"/>
          </a:bodyPr>
          <a:lstStyle/>
          <a:p>
            <a:r>
              <a:rPr kumimoji="0" lang="en-US" sz="4000" b="0" i="0" u="none" strike="noStrike" kern="1200" cap="none" spc="0" normalizeH="0" baseline="0" noProof="0" dirty="0">
                <a:ln>
                  <a:noFill/>
                </a:ln>
                <a:solidFill>
                  <a:schemeClr val="tx2">
                    <a:lumMod val="50000"/>
                  </a:schemeClr>
                </a:solidFill>
                <a:effectLst/>
                <a:uLnTx/>
                <a:uFillTx/>
                <a:latin typeface="+mn-lt"/>
                <a:ea typeface="+mn-ea"/>
                <a:cs typeface="Arial" panose="020B0604020202020204" pitchFamily="34" charset="0"/>
              </a:rPr>
              <a:t>Parcel ID Web Link:  </a:t>
            </a:r>
            <a:r>
              <a:rPr lang="en-US" sz="4000" dirty="0">
                <a:hlinkClick r:id="rId5"/>
              </a:rPr>
              <a:t>https://www.mapwv.gov/flood/map/?v=1&amp;pid=19-07-022B-0021-0000</a:t>
            </a:r>
            <a:endParaRPr lang="en-US" sz="4000" dirty="0"/>
          </a:p>
          <a:p>
            <a:r>
              <a:rPr kumimoji="0" lang="en-US" sz="4800" b="0" i="0" u="none" strike="noStrike" kern="1200" cap="none" spc="0" normalizeH="0" baseline="0" noProof="0" dirty="0">
                <a:ln>
                  <a:noFill/>
                </a:ln>
                <a:solidFill>
                  <a:schemeClr val="tx2">
                    <a:lumMod val="50000"/>
                  </a:schemeClr>
                </a:solidFill>
                <a:effectLst/>
                <a:uLnTx/>
                <a:uFillTx/>
                <a:latin typeface="+mn-lt"/>
                <a:ea typeface="+mn-ea"/>
                <a:cs typeface="Arial" panose="020B0604020202020204" pitchFamily="34" charset="0"/>
              </a:rPr>
              <a:t>  </a:t>
            </a:r>
            <a:br>
              <a:rPr kumimoji="0" lang="en-US" sz="4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graphicFrame>
        <p:nvGraphicFramePr>
          <p:cNvPr id="13" name="Table 12"/>
          <p:cNvGraphicFramePr>
            <a:graphicFrameLocks noGrp="1"/>
          </p:cNvGraphicFramePr>
          <p:nvPr/>
        </p:nvGraphicFramePr>
        <p:xfrm>
          <a:off x="18301" y="974428"/>
          <a:ext cx="3485014" cy="5426226"/>
        </p:xfrm>
        <a:graphic>
          <a:graphicData uri="http://schemas.openxmlformats.org/drawingml/2006/table">
            <a:tbl>
              <a:tblPr firstRow="1" bandRow="1">
                <a:tableStyleId>{8A107856-5554-42FB-B03E-39F5DBC370BA}</a:tableStyleId>
              </a:tblPr>
              <a:tblGrid>
                <a:gridCol w="522753">
                  <a:extLst>
                    <a:ext uri="{9D8B030D-6E8A-4147-A177-3AD203B41FA5}">
                      <a16:colId xmlns:a16="http://schemas.microsoft.com/office/drawing/2014/main" val="1163997975"/>
                    </a:ext>
                  </a:extLst>
                </a:gridCol>
                <a:gridCol w="2962261">
                  <a:extLst>
                    <a:ext uri="{9D8B030D-6E8A-4147-A177-3AD203B41FA5}">
                      <a16:colId xmlns:a16="http://schemas.microsoft.com/office/drawing/2014/main" val="1101067465"/>
                    </a:ext>
                  </a:extLst>
                </a:gridCol>
              </a:tblGrid>
              <a:tr h="320144">
                <a:tc>
                  <a:txBody>
                    <a:bodyPr/>
                    <a:lstStyle/>
                    <a:p>
                      <a:pPr algn="ctr"/>
                      <a:r>
                        <a:rPr lang="en-US" sz="1600" dirty="0"/>
                        <a:t>#</a:t>
                      </a:r>
                    </a:p>
                  </a:txBody>
                  <a:tcPr/>
                </a:tc>
                <a:tc>
                  <a:txBody>
                    <a:bodyPr/>
                    <a:lstStyle/>
                    <a:p>
                      <a:pPr algn="l"/>
                      <a:r>
                        <a:rPr lang="en-US" sz="1600" dirty="0"/>
                        <a:t>Each</a:t>
                      </a:r>
                      <a:r>
                        <a:rPr lang="en-US" sz="1600" baseline="0" dirty="0"/>
                        <a:t> Location </a:t>
                      </a:r>
                      <a:r>
                        <a:rPr lang="en-US" sz="1600" dirty="0"/>
                        <a:t>Query Answers:</a:t>
                      </a:r>
                    </a:p>
                  </a:txBody>
                  <a:tcPr/>
                </a:tc>
                <a:extLst>
                  <a:ext uri="{0D108BD9-81ED-4DB2-BD59-A6C34878D82A}">
                    <a16:rowId xmlns:a16="http://schemas.microsoft.com/office/drawing/2014/main" val="3033155227"/>
                  </a:ext>
                </a:extLst>
              </a:tr>
              <a:tr h="494768">
                <a:tc>
                  <a:txBody>
                    <a:bodyPr/>
                    <a:lstStyle/>
                    <a:p>
                      <a:pPr algn="ctr"/>
                      <a:r>
                        <a:rPr lang="en-US" sz="1400" dirty="0"/>
                        <a:t>1</a:t>
                      </a:r>
                    </a:p>
                  </a:txBody>
                  <a:tcPr/>
                </a:tc>
                <a:tc>
                  <a:txBody>
                    <a:bodyPr/>
                    <a:lstStyle/>
                    <a:p>
                      <a:r>
                        <a:rPr lang="en-US" sz="1400" dirty="0"/>
                        <a:t>In Flood Hazard Area? Flood</a:t>
                      </a:r>
                      <a:r>
                        <a:rPr lang="en-US" sz="1400" baseline="0" dirty="0"/>
                        <a:t> Zone? </a:t>
                      </a:r>
                      <a:r>
                        <a:rPr lang="en-US" sz="1400" dirty="0"/>
                        <a:t>Floodway?</a:t>
                      </a:r>
                      <a:endParaRPr lang="en-US" sz="1400" b="0" dirty="0"/>
                    </a:p>
                  </a:txBody>
                  <a:tcPr/>
                </a:tc>
                <a:extLst>
                  <a:ext uri="{0D108BD9-81ED-4DB2-BD59-A6C34878D82A}">
                    <a16:rowId xmlns:a16="http://schemas.microsoft.com/office/drawing/2014/main" val="3588723999"/>
                  </a:ext>
                </a:extLst>
              </a:tr>
              <a:tr h="291040">
                <a:tc>
                  <a:txBody>
                    <a:bodyPr/>
                    <a:lstStyle/>
                    <a:p>
                      <a:pPr algn="ctr"/>
                      <a:r>
                        <a:rPr lang="en-US" sz="1400" dirty="0"/>
                        <a:t>2</a:t>
                      </a:r>
                    </a:p>
                  </a:txBody>
                  <a:tcPr/>
                </a:tc>
                <a:tc>
                  <a:txBody>
                    <a:bodyPr/>
                    <a:lstStyle/>
                    <a:p>
                      <a:r>
                        <a:rPr lang="en-US" sz="1400" dirty="0"/>
                        <a:t>Stream  &amp; Watershed names?</a:t>
                      </a:r>
                      <a:endParaRPr lang="en-US" sz="1400" b="0" dirty="0"/>
                    </a:p>
                  </a:txBody>
                  <a:tcPr/>
                </a:tc>
                <a:extLst>
                  <a:ext uri="{0D108BD9-81ED-4DB2-BD59-A6C34878D82A}">
                    <a16:rowId xmlns:a16="http://schemas.microsoft.com/office/drawing/2014/main" val="4226666528"/>
                  </a:ext>
                </a:extLst>
              </a:tr>
              <a:tr h="298016">
                <a:tc>
                  <a:txBody>
                    <a:bodyPr/>
                    <a:lstStyle/>
                    <a:p>
                      <a:pPr algn="ctr"/>
                      <a:r>
                        <a:rPr lang="en-US" sz="1400" dirty="0"/>
                        <a:t>3</a:t>
                      </a:r>
                    </a:p>
                  </a:txBody>
                  <a:tcPr/>
                </a:tc>
                <a:tc>
                  <a:txBody>
                    <a:bodyPr/>
                    <a:lstStyle/>
                    <a:p>
                      <a:r>
                        <a:rPr lang="en-US" sz="1400" dirty="0"/>
                        <a:t>FEMA Issued Flood Map / NFHL links?</a:t>
                      </a:r>
                      <a:endParaRPr lang="en-US" sz="1400" b="0" dirty="0"/>
                    </a:p>
                  </a:txBody>
                  <a:tcPr/>
                </a:tc>
                <a:extLst>
                  <a:ext uri="{0D108BD9-81ED-4DB2-BD59-A6C34878D82A}">
                    <a16:rowId xmlns:a16="http://schemas.microsoft.com/office/drawing/2014/main" val="135403196"/>
                  </a:ext>
                </a:extLst>
              </a:tr>
              <a:tr h="291040">
                <a:tc>
                  <a:txBody>
                    <a:bodyPr/>
                    <a:lstStyle/>
                    <a:p>
                      <a:pPr algn="ctr"/>
                      <a:r>
                        <a:rPr lang="en-US" sz="1400" dirty="0"/>
                        <a:t>4</a:t>
                      </a:r>
                    </a:p>
                  </a:txBody>
                  <a:tcPr/>
                </a:tc>
                <a:tc>
                  <a:txBody>
                    <a:bodyPr/>
                    <a:lstStyle/>
                    <a:p>
                      <a:r>
                        <a:rPr lang="en-US" sz="1400" dirty="0"/>
                        <a:t>Floodplain</a:t>
                      </a:r>
                      <a:r>
                        <a:rPr lang="en-US" sz="1400" baseline="0" dirty="0"/>
                        <a:t> Manager</a:t>
                      </a:r>
                      <a:r>
                        <a:rPr lang="en-US" sz="1400" dirty="0"/>
                        <a:t> Contact?</a:t>
                      </a:r>
                      <a:endParaRPr lang="en-US" sz="1400" b="0" dirty="0"/>
                    </a:p>
                  </a:txBody>
                  <a:tcPr/>
                </a:tc>
                <a:extLst>
                  <a:ext uri="{0D108BD9-81ED-4DB2-BD59-A6C34878D82A}">
                    <a16:rowId xmlns:a16="http://schemas.microsoft.com/office/drawing/2014/main" val="2243675425"/>
                  </a:ext>
                </a:extLst>
              </a:tr>
              <a:tr h="305586">
                <a:tc>
                  <a:txBody>
                    <a:bodyPr/>
                    <a:lstStyle/>
                    <a:p>
                      <a:pPr algn="ctr"/>
                      <a:r>
                        <a:rPr lang="en-US" sz="1400" dirty="0"/>
                        <a:t>5</a:t>
                      </a:r>
                    </a:p>
                  </a:txBody>
                  <a:tcPr/>
                </a:tc>
                <a:tc>
                  <a:txBody>
                    <a:bodyPr/>
                    <a:lstStyle/>
                    <a:p>
                      <a:r>
                        <a:rPr lang="en-US" sz="1400" dirty="0"/>
                        <a:t>Flood Height value &amp; Vertical Datum?</a:t>
                      </a:r>
                      <a:endParaRPr lang="en-US" sz="1400" b="0" dirty="0"/>
                    </a:p>
                  </a:txBody>
                  <a:tcPr/>
                </a:tc>
                <a:extLst>
                  <a:ext uri="{0D108BD9-81ED-4DB2-BD59-A6C34878D82A}">
                    <a16:rowId xmlns:a16="http://schemas.microsoft.com/office/drawing/2014/main" val="4240976542"/>
                  </a:ext>
                </a:extLst>
              </a:tr>
              <a:tr h="291040">
                <a:tc>
                  <a:txBody>
                    <a:bodyPr/>
                    <a:lstStyle/>
                    <a:p>
                      <a:pPr algn="ctr"/>
                      <a:r>
                        <a:rPr lang="en-US" sz="1400" dirty="0"/>
                        <a:t>6</a:t>
                      </a:r>
                    </a:p>
                  </a:txBody>
                  <a:tcPr/>
                </a:tc>
                <a:tc>
                  <a:txBody>
                    <a:bodyPr/>
                    <a:lstStyle/>
                    <a:p>
                      <a:r>
                        <a:rPr lang="en-US" sz="1400" dirty="0"/>
                        <a:t>Water Depth value and source?  </a:t>
                      </a:r>
                      <a:r>
                        <a:rPr lang="en-US" sz="1400" baseline="0" dirty="0"/>
                        <a:t> </a:t>
                      </a:r>
                      <a:endParaRPr lang="en-US" sz="1400" b="0" dirty="0"/>
                    </a:p>
                  </a:txBody>
                  <a:tcPr/>
                </a:tc>
                <a:extLst>
                  <a:ext uri="{0D108BD9-81ED-4DB2-BD59-A6C34878D82A}">
                    <a16:rowId xmlns:a16="http://schemas.microsoft.com/office/drawing/2014/main" val="428919362"/>
                  </a:ext>
                </a:extLst>
              </a:tr>
              <a:tr h="291040">
                <a:tc>
                  <a:txBody>
                    <a:bodyPr/>
                    <a:lstStyle/>
                    <a:p>
                      <a:pPr algn="ctr"/>
                      <a:r>
                        <a:rPr lang="en-US" sz="1400" dirty="0"/>
                        <a:t>7</a:t>
                      </a:r>
                    </a:p>
                  </a:txBody>
                  <a:tcPr/>
                </a:tc>
                <a:tc>
                  <a:txBody>
                    <a:bodyPr/>
                    <a:lstStyle/>
                    <a:p>
                      <a:r>
                        <a:rPr lang="en-US" sz="1400" dirty="0"/>
                        <a:t>HEC-RAS Model available?</a:t>
                      </a:r>
                      <a:endParaRPr lang="en-US" sz="1400" b="0" dirty="0"/>
                    </a:p>
                  </a:txBody>
                  <a:tcPr/>
                </a:tc>
                <a:extLst>
                  <a:ext uri="{0D108BD9-81ED-4DB2-BD59-A6C34878D82A}">
                    <a16:rowId xmlns:a16="http://schemas.microsoft.com/office/drawing/2014/main" val="2039714594"/>
                  </a:ext>
                </a:extLst>
              </a:tr>
              <a:tr h="291040">
                <a:tc>
                  <a:txBody>
                    <a:bodyPr/>
                    <a:lstStyle/>
                    <a:p>
                      <a:pPr algn="ctr"/>
                      <a:r>
                        <a:rPr lang="en-US" sz="1400" dirty="0"/>
                        <a:t>8</a:t>
                      </a:r>
                    </a:p>
                  </a:txBody>
                  <a:tcPr/>
                </a:tc>
                <a:tc>
                  <a:txBody>
                    <a:bodyPr/>
                    <a:lstStyle/>
                    <a:p>
                      <a:r>
                        <a:rPr lang="en-US" sz="1400" dirty="0"/>
                        <a:t>Flood Profile available?</a:t>
                      </a:r>
                      <a:endParaRPr lang="en-US" sz="1400" b="0" dirty="0"/>
                    </a:p>
                  </a:txBody>
                  <a:tcPr/>
                </a:tc>
                <a:extLst>
                  <a:ext uri="{0D108BD9-81ED-4DB2-BD59-A6C34878D82A}">
                    <a16:rowId xmlns:a16="http://schemas.microsoft.com/office/drawing/2014/main" val="22261767"/>
                  </a:ext>
                </a:extLst>
              </a:tr>
              <a:tr h="291040">
                <a:tc>
                  <a:txBody>
                    <a:bodyPr/>
                    <a:lstStyle/>
                    <a:p>
                      <a:pPr algn="ctr"/>
                      <a:r>
                        <a:rPr lang="en-US" sz="1400" dirty="0"/>
                        <a:t>9</a:t>
                      </a:r>
                    </a:p>
                  </a:txBody>
                  <a:tcPr/>
                </a:tc>
                <a:tc>
                  <a:txBody>
                    <a:bodyPr/>
                    <a:lstStyle/>
                    <a:p>
                      <a:r>
                        <a:rPr lang="en-US" sz="1400" dirty="0"/>
                        <a:t>CRS community information?</a:t>
                      </a:r>
                      <a:endParaRPr lang="en-US" sz="1400" b="0" dirty="0"/>
                    </a:p>
                  </a:txBody>
                  <a:tcPr/>
                </a:tc>
                <a:extLst>
                  <a:ext uri="{0D108BD9-81ED-4DB2-BD59-A6C34878D82A}">
                    <a16:rowId xmlns:a16="http://schemas.microsoft.com/office/drawing/2014/main" val="1469178188"/>
                  </a:ext>
                </a:extLst>
              </a:tr>
              <a:tr h="291040">
                <a:tc>
                  <a:txBody>
                    <a:bodyPr/>
                    <a:lstStyle/>
                    <a:p>
                      <a:pPr algn="ctr"/>
                      <a:r>
                        <a:rPr lang="en-US" sz="1400" dirty="0"/>
                        <a:t>10</a:t>
                      </a:r>
                    </a:p>
                  </a:txBody>
                  <a:tcPr/>
                </a:tc>
                <a:tc>
                  <a:txBody>
                    <a:bodyPr/>
                    <a:lstStyle/>
                    <a:p>
                      <a:r>
                        <a:rPr lang="en-US" sz="1400" dirty="0"/>
                        <a:t>Coordinate </a:t>
                      </a:r>
                      <a:r>
                        <a:rPr lang="en-US" sz="1400" dirty="0" err="1"/>
                        <a:t>x,y</a:t>
                      </a:r>
                      <a:r>
                        <a:rPr lang="en-US" sz="1400" dirty="0"/>
                        <a:t> location?</a:t>
                      </a:r>
                      <a:endParaRPr lang="en-US" sz="1400" b="0" dirty="0"/>
                    </a:p>
                  </a:txBody>
                  <a:tcPr/>
                </a:tc>
                <a:extLst>
                  <a:ext uri="{0D108BD9-81ED-4DB2-BD59-A6C34878D82A}">
                    <a16:rowId xmlns:a16="http://schemas.microsoft.com/office/drawing/2014/main" val="421265879"/>
                  </a:ext>
                </a:extLst>
              </a:tr>
              <a:tr h="291040">
                <a:tc>
                  <a:txBody>
                    <a:bodyPr/>
                    <a:lstStyle/>
                    <a:p>
                      <a:pPr algn="ctr"/>
                      <a:r>
                        <a:rPr lang="en-US" sz="1400" dirty="0"/>
                        <a:t>11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External Map Viewer Links?</a:t>
                      </a:r>
                    </a:p>
                  </a:txBody>
                  <a:tcPr/>
                </a:tc>
                <a:extLst>
                  <a:ext uri="{0D108BD9-81ED-4DB2-BD59-A6C34878D82A}">
                    <a16:rowId xmlns:a16="http://schemas.microsoft.com/office/drawing/2014/main" val="2652770790"/>
                  </a:ext>
                </a:extLst>
              </a:tr>
              <a:tr h="291040">
                <a:tc>
                  <a:txBody>
                    <a:bodyPr/>
                    <a:lstStyle/>
                    <a:p>
                      <a:pPr algn="ctr"/>
                      <a:r>
                        <a:rPr lang="en-US" sz="1400" dirty="0"/>
                        <a:t>12</a:t>
                      </a:r>
                    </a:p>
                  </a:txBody>
                  <a:tcPr/>
                </a:tc>
                <a:tc>
                  <a:txBody>
                    <a:bodyPr/>
                    <a:lstStyle/>
                    <a:p>
                      <a:r>
                        <a:rPr lang="en-US" sz="1400" dirty="0"/>
                        <a:t>Ground elevation value and source?</a:t>
                      </a:r>
                      <a:endParaRPr lang="en-US" sz="1400" b="0" dirty="0"/>
                    </a:p>
                  </a:txBody>
                  <a:tcPr/>
                </a:tc>
                <a:extLst>
                  <a:ext uri="{0D108BD9-81ED-4DB2-BD59-A6C34878D82A}">
                    <a16:rowId xmlns:a16="http://schemas.microsoft.com/office/drawing/2014/main" val="1941718874"/>
                  </a:ext>
                </a:extLst>
              </a:tr>
              <a:tr h="291040">
                <a:tc>
                  <a:txBody>
                    <a:bodyPr/>
                    <a:lstStyle/>
                    <a:p>
                      <a:pPr algn="ctr"/>
                      <a:r>
                        <a:rPr lang="en-US" sz="1400" dirty="0"/>
                        <a:t>13</a:t>
                      </a:r>
                    </a:p>
                  </a:txBody>
                  <a:tcPr/>
                </a:tc>
                <a:tc>
                  <a:txBody>
                    <a:bodyPr/>
                    <a:lstStyle/>
                    <a:p>
                      <a:r>
                        <a:rPr lang="en-US" sz="1400" dirty="0"/>
                        <a:t>E-911 Address (link to address info)</a:t>
                      </a:r>
                      <a:endParaRPr lang="en-US" sz="1400" b="0" dirty="0"/>
                    </a:p>
                  </a:txBody>
                  <a:tcPr/>
                </a:tc>
                <a:extLst>
                  <a:ext uri="{0D108BD9-81ED-4DB2-BD59-A6C34878D82A}">
                    <a16:rowId xmlns:a16="http://schemas.microsoft.com/office/drawing/2014/main" val="4226830969"/>
                  </a:ext>
                </a:extLst>
              </a:tr>
              <a:tr h="291040">
                <a:tc>
                  <a:txBody>
                    <a:bodyPr/>
                    <a:lstStyle/>
                    <a:p>
                      <a:pPr algn="ctr"/>
                      <a:r>
                        <a:rPr lang="en-US" sz="1400" dirty="0"/>
                        <a:t>14</a:t>
                      </a:r>
                    </a:p>
                  </a:txBody>
                  <a:tcPr/>
                </a:tc>
                <a:tc>
                  <a:txBody>
                    <a:bodyPr/>
                    <a:lstStyle/>
                    <a:p>
                      <a:r>
                        <a:rPr lang="en-US" sz="1400" dirty="0"/>
                        <a:t>Parcel ID (link to property info)</a:t>
                      </a:r>
                      <a:endParaRPr lang="en-US" sz="1400" b="0" dirty="0"/>
                    </a:p>
                  </a:txBody>
                  <a:tcPr/>
                </a:tc>
                <a:extLst>
                  <a:ext uri="{0D108BD9-81ED-4DB2-BD59-A6C34878D82A}">
                    <a16:rowId xmlns:a16="http://schemas.microsoft.com/office/drawing/2014/main" val="75055977"/>
                  </a:ext>
                </a:extLst>
              </a:tr>
              <a:tr h="291040">
                <a:tc>
                  <a:txBody>
                    <a:bodyPr/>
                    <a:lstStyle/>
                    <a:p>
                      <a:pPr algn="ctr"/>
                      <a:r>
                        <a:rPr lang="en-US" sz="1400" dirty="0"/>
                        <a:t>15</a:t>
                      </a:r>
                    </a:p>
                  </a:txBody>
                  <a:tcPr/>
                </a:tc>
                <a:tc>
                  <a:txBody>
                    <a:bodyPr/>
                    <a:lstStyle/>
                    <a:p>
                      <a:r>
                        <a:rPr lang="en-US" sz="1400" dirty="0"/>
                        <a:t>Flood risk assessment info?</a:t>
                      </a:r>
                    </a:p>
                  </a:txBody>
                  <a:tcPr/>
                </a:tc>
                <a:extLst>
                  <a:ext uri="{0D108BD9-81ED-4DB2-BD59-A6C34878D82A}">
                    <a16:rowId xmlns:a16="http://schemas.microsoft.com/office/drawing/2014/main" val="3332437950"/>
                  </a:ext>
                </a:extLst>
              </a:tr>
              <a:tr h="291040">
                <a:tc>
                  <a:txBody>
                    <a:bodyPr/>
                    <a:lstStyle/>
                    <a:p>
                      <a:pPr algn="ctr"/>
                      <a:r>
                        <a:rPr lang="en-US" sz="1400" dirty="0"/>
                        <a:t>16</a:t>
                      </a:r>
                    </a:p>
                  </a:txBody>
                  <a:tcPr/>
                </a:tc>
                <a:tc>
                  <a:txBody>
                    <a:bodyPr/>
                    <a:lstStyle/>
                    <a:p>
                      <a:r>
                        <a:rPr lang="en-US" sz="1400" dirty="0"/>
                        <a:t>3D flood visualization?</a:t>
                      </a:r>
                    </a:p>
                  </a:txBody>
                  <a:tcPr/>
                </a:tc>
                <a:extLst>
                  <a:ext uri="{0D108BD9-81ED-4DB2-BD59-A6C34878D82A}">
                    <a16:rowId xmlns:a16="http://schemas.microsoft.com/office/drawing/2014/main" val="4082895834"/>
                  </a:ext>
                </a:extLst>
              </a:tr>
            </a:tbl>
          </a:graphicData>
        </a:graphic>
      </p:graphicFrame>
      <p:sp>
        <p:nvSpPr>
          <p:cNvPr id="16" name="TextBox 15"/>
          <p:cNvSpPr txBox="1"/>
          <p:nvPr/>
        </p:nvSpPr>
        <p:spPr>
          <a:xfrm>
            <a:off x="7317812" y="5988526"/>
            <a:ext cx="381000" cy="276999"/>
          </a:xfrm>
          <a:prstGeom prst="rect">
            <a:avLst/>
          </a:prstGeom>
          <a:solidFill>
            <a:srgbClr val="C00000"/>
          </a:solidFill>
        </p:spPr>
        <p:txBody>
          <a:bodyPr wrap="square" rtlCol="0">
            <a:spAutoFit/>
          </a:bodyPr>
          <a:lstStyle/>
          <a:p>
            <a:pPr algn="ctr"/>
            <a:r>
              <a:rPr lang="en-US" sz="1200" b="1" dirty="0">
                <a:solidFill>
                  <a:schemeClr val="bg1"/>
                </a:solidFill>
              </a:rPr>
              <a:t>15</a:t>
            </a:r>
          </a:p>
        </p:txBody>
      </p:sp>
      <p:sp>
        <p:nvSpPr>
          <p:cNvPr id="18" name="TextBox 17"/>
          <p:cNvSpPr txBox="1"/>
          <p:nvPr/>
        </p:nvSpPr>
        <p:spPr>
          <a:xfrm>
            <a:off x="5258439" y="5650666"/>
            <a:ext cx="345707" cy="276999"/>
          </a:xfrm>
          <a:prstGeom prst="rect">
            <a:avLst/>
          </a:prstGeom>
          <a:solidFill>
            <a:srgbClr val="C00000"/>
          </a:solidFill>
        </p:spPr>
        <p:txBody>
          <a:bodyPr wrap="square" rtlCol="0">
            <a:spAutoFit/>
          </a:bodyPr>
          <a:lstStyle/>
          <a:p>
            <a:pPr algn="ctr"/>
            <a:r>
              <a:rPr lang="en-US" sz="1200" b="1" dirty="0">
                <a:solidFill>
                  <a:schemeClr val="bg1"/>
                </a:solidFill>
              </a:rPr>
              <a:t>14</a:t>
            </a:r>
          </a:p>
        </p:txBody>
      </p:sp>
      <p:sp>
        <p:nvSpPr>
          <p:cNvPr id="20" name="TextBox 19"/>
          <p:cNvSpPr txBox="1"/>
          <p:nvPr/>
        </p:nvSpPr>
        <p:spPr>
          <a:xfrm>
            <a:off x="7335458" y="6299399"/>
            <a:ext cx="345707" cy="276999"/>
          </a:xfrm>
          <a:prstGeom prst="rect">
            <a:avLst/>
          </a:prstGeom>
          <a:solidFill>
            <a:srgbClr val="C00000"/>
          </a:solidFill>
        </p:spPr>
        <p:txBody>
          <a:bodyPr wrap="square" rtlCol="0">
            <a:spAutoFit/>
          </a:bodyPr>
          <a:lstStyle/>
          <a:p>
            <a:pPr algn="ctr"/>
            <a:r>
              <a:rPr lang="en-US" sz="1200" b="1" dirty="0">
                <a:solidFill>
                  <a:schemeClr val="bg1"/>
                </a:solidFill>
              </a:rPr>
              <a:t>16</a:t>
            </a:r>
          </a:p>
        </p:txBody>
      </p:sp>
      <p:sp>
        <p:nvSpPr>
          <p:cNvPr id="21" name="TextBox 20"/>
          <p:cNvSpPr txBox="1"/>
          <p:nvPr/>
        </p:nvSpPr>
        <p:spPr>
          <a:xfrm>
            <a:off x="5258439" y="5328835"/>
            <a:ext cx="345707" cy="276999"/>
          </a:xfrm>
          <a:prstGeom prst="rect">
            <a:avLst/>
          </a:prstGeom>
          <a:solidFill>
            <a:srgbClr val="C00000"/>
          </a:solidFill>
        </p:spPr>
        <p:txBody>
          <a:bodyPr wrap="square" rtlCol="0">
            <a:spAutoFit/>
          </a:bodyPr>
          <a:lstStyle/>
          <a:p>
            <a:pPr algn="ctr"/>
            <a:r>
              <a:rPr lang="en-US" sz="1200" b="1" dirty="0">
                <a:solidFill>
                  <a:schemeClr val="bg1"/>
                </a:solidFill>
              </a:rPr>
              <a:t>13</a:t>
            </a:r>
          </a:p>
        </p:txBody>
      </p:sp>
      <p:sp>
        <p:nvSpPr>
          <p:cNvPr id="22" name="TextBox 21"/>
          <p:cNvSpPr txBox="1"/>
          <p:nvPr/>
        </p:nvSpPr>
        <p:spPr>
          <a:xfrm>
            <a:off x="8752546" y="4744406"/>
            <a:ext cx="345707" cy="276999"/>
          </a:xfrm>
          <a:prstGeom prst="rect">
            <a:avLst/>
          </a:prstGeom>
          <a:solidFill>
            <a:srgbClr val="C00000"/>
          </a:solidFill>
        </p:spPr>
        <p:txBody>
          <a:bodyPr wrap="square" rtlCol="0">
            <a:spAutoFit/>
          </a:bodyPr>
          <a:lstStyle/>
          <a:p>
            <a:pPr algn="ctr"/>
            <a:r>
              <a:rPr lang="en-US" sz="1200" b="1" dirty="0">
                <a:solidFill>
                  <a:schemeClr val="bg1"/>
                </a:solidFill>
              </a:rPr>
              <a:t>11</a:t>
            </a:r>
          </a:p>
        </p:txBody>
      </p:sp>
      <p:sp>
        <p:nvSpPr>
          <p:cNvPr id="23" name="TextBox 22"/>
          <p:cNvSpPr txBox="1"/>
          <p:nvPr/>
        </p:nvSpPr>
        <p:spPr>
          <a:xfrm>
            <a:off x="5246393" y="5013692"/>
            <a:ext cx="345707" cy="276999"/>
          </a:xfrm>
          <a:prstGeom prst="rect">
            <a:avLst/>
          </a:prstGeom>
          <a:solidFill>
            <a:srgbClr val="C00000"/>
          </a:solidFill>
        </p:spPr>
        <p:txBody>
          <a:bodyPr wrap="square" rtlCol="0">
            <a:spAutoFit/>
          </a:bodyPr>
          <a:lstStyle/>
          <a:p>
            <a:pPr algn="ctr"/>
            <a:r>
              <a:rPr lang="en-US" sz="1200" b="1" dirty="0">
                <a:solidFill>
                  <a:schemeClr val="bg1"/>
                </a:solidFill>
              </a:rPr>
              <a:t>12</a:t>
            </a:r>
          </a:p>
        </p:txBody>
      </p:sp>
      <p:sp>
        <p:nvSpPr>
          <p:cNvPr id="24" name="TextBox 23"/>
          <p:cNvSpPr txBox="1"/>
          <p:nvPr/>
        </p:nvSpPr>
        <p:spPr>
          <a:xfrm>
            <a:off x="5246393" y="4371830"/>
            <a:ext cx="345707" cy="276999"/>
          </a:xfrm>
          <a:prstGeom prst="rect">
            <a:avLst/>
          </a:prstGeom>
          <a:solidFill>
            <a:srgbClr val="C00000"/>
          </a:solidFill>
        </p:spPr>
        <p:txBody>
          <a:bodyPr wrap="square" rtlCol="0">
            <a:spAutoFit/>
          </a:bodyPr>
          <a:lstStyle/>
          <a:p>
            <a:pPr algn="ctr"/>
            <a:r>
              <a:rPr lang="en-US" sz="1200" b="1" dirty="0">
                <a:solidFill>
                  <a:schemeClr val="bg1"/>
                </a:solidFill>
              </a:rPr>
              <a:t>10</a:t>
            </a:r>
          </a:p>
        </p:txBody>
      </p:sp>
      <p:sp>
        <p:nvSpPr>
          <p:cNvPr id="25" name="TextBox 24"/>
          <p:cNvSpPr txBox="1"/>
          <p:nvPr/>
        </p:nvSpPr>
        <p:spPr>
          <a:xfrm>
            <a:off x="5315588" y="3875020"/>
            <a:ext cx="231408" cy="276999"/>
          </a:xfrm>
          <a:prstGeom prst="rect">
            <a:avLst/>
          </a:prstGeom>
          <a:solidFill>
            <a:srgbClr val="C00000"/>
          </a:solidFill>
        </p:spPr>
        <p:txBody>
          <a:bodyPr wrap="square" rtlCol="0">
            <a:spAutoFit/>
          </a:bodyPr>
          <a:lstStyle/>
          <a:p>
            <a:pPr algn="ctr"/>
            <a:r>
              <a:rPr lang="en-US" sz="1200" b="1" dirty="0">
                <a:solidFill>
                  <a:schemeClr val="bg1"/>
                </a:solidFill>
              </a:rPr>
              <a:t>9</a:t>
            </a:r>
          </a:p>
        </p:txBody>
      </p:sp>
      <p:sp>
        <p:nvSpPr>
          <p:cNvPr id="26" name="TextBox 25"/>
          <p:cNvSpPr txBox="1"/>
          <p:nvPr/>
        </p:nvSpPr>
        <p:spPr>
          <a:xfrm>
            <a:off x="7519118" y="3498449"/>
            <a:ext cx="231408" cy="276999"/>
          </a:xfrm>
          <a:prstGeom prst="rect">
            <a:avLst/>
          </a:prstGeom>
          <a:solidFill>
            <a:srgbClr val="C00000"/>
          </a:solidFill>
        </p:spPr>
        <p:txBody>
          <a:bodyPr wrap="square" rtlCol="0">
            <a:spAutoFit/>
          </a:bodyPr>
          <a:lstStyle/>
          <a:p>
            <a:pPr algn="ctr"/>
            <a:r>
              <a:rPr lang="en-US" sz="1200" b="1" dirty="0">
                <a:solidFill>
                  <a:schemeClr val="bg1"/>
                </a:solidFill>
              </a:rPr>
              <a:t>8</a:t>
            </a:r>
          </a:p>
        </p:txBody>
      </p:sp>
      <p:sp>
        <p:nvSpPr>
          <p:cNvPr id="27" name="TextBox 26"/>
          <p:cNvSpPr txBox="1"/>
          <p:nvPr/>
        </p:nvSpPr>
        <p:spPr>
          <a:xfrm>
            <a:off x="5340365" y="3198433"/>
            <a:ext cx="231408" cy="276999"/>
          </a:xfrm>
          <a:prstGeom prst="rect">
            <a:avLst/>
          </a:prstGeom>
          <a:solidFill>
            <a:srgbClr val="C00000"/>
          </a:solidFill>
        </p:spPr>
        <p:txBody>
          <a:bodyPr wrap="square" rtlCol="0">
            <a:spAutoFit/>
          </a:bodyPr>
          <a:lstStyle/>
          <a:p>
            <a:pPr algn="ctr"/>
            <a:r>
              <a:rPr lang="en-US" sz="1200" b="1" dirty="0">
                <a:solidFill>
                  <a:schemeClr val="bg1"/>
                </a:solidFill>
              </a:rPr>
              <a:t>7</a:t>
            </a:r>
          </a:p>
        </p:txBody>
      </p:sp>
      <p:sp>
        <p:nvSpPr>
          <p:cNvPr id="28" name="TextBox 27"/>
          <p:cNvSpPr txBox="1"/>
          <p:nvPr/>
        </p:nvSpPr>
        <p:spPr>
          <a:xfrm>
            <a:off x="8631889" y="2973825"/>
            <a:ext cx="231408" cy="276999"/>
          </a:xfrm>
          <a:prstGeom prst="rect">
            <a:avLst/>
          </a:prstGeom>
          <a:solidFill>
            <a:srgbClr val="C00000"/>
          </a:solidFill>
        </p:spPr>
        <p:txBody>
          <a:bodyPr wrap="square" rtlCol="0">
            <a:spAutoFit/>
          </a:bodyPr>
          <a:lstStyle/>
          <a:p>
            <a:pPr algn="ctr"/>
            <a:r>
              <a:rPr lang="en-US" sz="1200" b="1" dirty="0">
                <a:solidFill>
                  <a:schemeClr val="bg1"/>
                </a:solidFill>
              </a:rPr>
              <a:t>6</a:t>
            </a:r>
          </a:p>
        </p:txBody>
      </p:sp>
      <p:sp>
        <p:nvSpPr>
          <p:cNvPr id="29" name="TextBox 28"/>
          <p:cNvSpPr txBox="1"/>
          <p:nvPr/>
        </p:nvSpPr>
        <p:spPr>
          <a:xfrm>
            <a:off x="5315588" y="2708536"/>
            <a:ext cx="231408" cy="276999"/>
          </a:xfrm>
          <a:prstGeom prst="rect">
            <a:avLst/>
          </a:prstGeom>
          <a:solidFill>
            <a:srgbClr val="C00000"/>
          </a:solidFill>
        </p:spPr>
        <p:txBody>
          <a:bodyPr wrap="square" rtlCol="0">
            <a:spAutoFit/>
          </a:bodyPr>
          <a:lstStyle/>
          <a:p>
            <a:pPr algn="ctr"/>
            <a:r>
              <a:rPr lang="en-US" sz="1200" b="1" dirty="0">
                <a:solidFill>
                  <a:schemeClr val="bg1"/>
                </a:solidFill>
              </a:rPr>
              <a:t>5</a:t>
            </a:r>
          </a:p>
        </p:txBody>
      </p:sp>
      <p:sp>
        <p:nvSpPr>
          <p:cNvPr id="30" name="TextBox 29"/>
          <p:cNvSpPr txBox="1"/>
          <p:nvPr/>
        </p:nvSpPr>
        <p:spPr>
          <a:xfrm>
            <a:off x="6382362" y="2460500"/>
            <a:ext cx="231408" cy="276999"/>
          </a:xfrm>
          <a:prstGeom prst="rect">
            <a:avLst/>
          </a:prstGeom>
          <a:solidFill>
            <a:srgbClr val="C00000"/>
          </a:solidFill>
        </p:spPr>
        <p:txBody>
          <a:bodyPr wrap="square" rtlCol="0">
            <a:spAutoFit/>
          </a:bodyPr>
          <a:lstStyle/>
          <a:p>
            <a:pPr algn="ctr"/>
            <a:r>
              <a:rPr lang="en-US" sz="1200" b="1" dirty="0">
                <a:solidFill>
                  <a:schemeClr val="bg1"/>
                </a:solidFill>
              </a:rPr>
              <a:t>4</a:t>
            </a:r>
          </a:p>
        </p:txBody>
      </p:sp>
      <p:sp>
        <p:nvSpPr>
          <p:cNvPr id="31" name="TextBox 30"/>
          <p:cNvSpPr txBox="1"/>
          <p:nvPr/>
        </p:nvSpPr>
        <p:spPr>
          <a:xfrm>
            <a:off x="5315588" y="2001619"/>
            <a:ext cx="231408" cy="276999"/>
          </a:xfrm>
          <a:prstGeom prst="rect">
            <a:avLst/>
          </a:prstGeom>
          <a:solidFill>
            <a:srgbClr val="C00000"/>
          </a:solidFill>
        </p:spPr>
        <p:txBody>
          <a:bodyPr wrap="square" rtlCol="0">
            <a:spAutoFit/>
          </a:bodyPr>
          <a:lstStyle/>
          <a:p>
            <a:pPr algn="ctr"/>
            <a:r>
              <a:rPr lang="en-US" sz="1200" b="1" dirty="0">
                <a:solidFill>
                  <a:schemeClr val="bg1"/>
                </a:solidFill>
              </a:rPr>
              <a:t>3</a:t>
            </a:r>
          </a:p>
        </p:txBody>
      </p:sp>
      <p:sp>
        <p:nvSpPr>
          <p:cNvPr id="32" name="TextBox 31"/>
          <p:cNvSpPr txBox="1"/>
          <p:nvPr/>
        </p:nvSpPr>
        <p:spPr>
          <a:xfrm>
            <a:off x="5315588" y="1623752"/>
            <a:ext cx="231408" cy="276999"/>
          </a:xfrm>
          <a:prstGeom prst="rect">
            <a:avLst/>
          </a:prstGeom>
          <a:solidFill>
            <a:srgbClr val="C00000"/>
          </a:solidFill>
        </p:spPr>
        <p:txBody>
          <a:bodyPr wrap="square" rtlCol="0">
            <a:spAutoFit/>
          </a:bodyPr>
          <a:lstStyle/>
          <a:p>
            <a:pPr algn="ctr"/>
            <a:r>
              <a:rPr lang="en-US" sz="1200" b="1" dirty="0">
                <a:solidFill>
                  <a:schemeClr val="bg1"/>
                </a:solidFill>
              </a:rPr>
              <a:t>2</a:t>
            </a:r>
          </a:p>
        </p:txBody>
      </p:sp>
      <p:sp>
        <p:nvSpPr>
          <p:cNvPr id="33" name="TextBox 32"/>
          <p:cNvSpPr txBox="1"/>
          <p:nvPr/>
        </p:nvSpPr>
        <p:spPr>
          <a:xfrm>
            <a:off x="5319080" y="1033980"/>
            <a:ext cx="231408" cy="276999"/>
          </a:xfrm>
          <a:prstGeom prst="rect">
            <a:avLst/>
          </a:prstGeom>
          <a:solidFill>
            <a:srgbClr val="C00000"/>
          </a:solidFill>
        </p:spPr>
        <p:txBody>
          <a:bodyPr wrap="square" rtlCol="0">
            <a:spAutoFit/>
          </a:bodyPr>
          <a:lstStyle/>
          <a:p>
            <a:pPr algn="ctr"/>
            <a:r>
              <a:rPr lang="en-US" sz="1200" b="1" dirty="0">
                <a:solidFill>
                  <a:schemeClr val="bg1"/>
                </a:solidFill>
              </a:rPr>
              <a:t>1</a:t>
            </a:r>
          </a:p>
        </p:txBody>
      </p:sp>
      <p:sp>
        <p:nvSpPr>
          <p:cNvPr id="34" name="Rectangular Callout 33"/>
          <p:cNvSpPr/>
          <p:nvPr/>
        </p:nvSpPr>
        <p:spPr>
          <a:xfrm>
            <a:off x="3755578" y="1478657"/>
            <a:ext cx="1378526" cy="405099"/>
          </a:xfrm>
          <a:prstGeom prst="wedgeRectCallout">
            <a:avLst>
              <a:gd name="adj1" fmla="val -3380"/>
              <a:gd name="adj2" fmla="val 254550"/>
            </a:avLst>
          </a:prstGeom>
          <a:solidFill>
            <a:schemeClr val="accent5">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54 King St.</a:t>
            </a:r>
          </a:p>
        </p:txBody>
      </p:sp>
      <p:sp>
        <p:nvSpPr>
          <p:cNvPr id="3" name="TextBox 2">
            <a:extLst>
              <a:ext uri="{FF2B5EF4-FFF2-40B4-BE49-F238E27FC236}">
                <a16:creationId xmlns:a16="http://schemas.microsoft.com/office/drawing/2014/main" id="{D57FA5EB-DD30-41DE-9F72-8D1147CB987B}"/>
              </a:ext>
            </a:extLst>
          </p:cNvPr>
          <p:cNvSpPr txBox="1"/>
          <p:nvPr/>
        </p:nvSpPr>
        <p:spPr>
          <a:xfrm>
            <a:off x="5640687" y="6596802"/>
            <a:ext cx="3445218" cy="246221"/>
          </a:xfrm>
          <a:prstGeom prst="rect">
            <a:avLst/>
          </a:prstGeom>
          <a:noFill/>
        </p:spPr>
        <p:txBody>
          <a:bodyPr wrap="square" rtlCol="0">
            <a:spAutoFit/>
          </a:bodyPr>
          <a:lstStyle/>
          <a:p>
            <a:r>
              <a:rPr lang="en-US" sz="1000" i="1" dirty="0"/>
              <a:t>Performance Measure:  Query Results display within 5 seconds</a:t>
            </a:r>
          </a:p>
        </p:txBody>
      </p:sp>
      <p:sp>
        <p:nvSpPr>
          <p:cNvPr id="35" name="TextBox 34">
            <a:extLst>
              <a:ext uri="{FF2B5EF4-FFF2-40B4-BE49-F238E27FC236}">
                <a16:creationId xmlns:a16="http://schemas.microsoft.com/office/drawing/2014/main" id="{642B40B7-A0AF-46A5-86AD-BF2E6D09D1E0}"/>
              </a:ext>
            </a:extLst>
          </p:cNvPr>
          <p:cNvSpPr txBox="1"/>
          <p:nvPr/>
        </p:nvSpPr>
        <p:spPr>
          <a:xfrm>
            <a:off x="7955963" y="666651"/>
            <a:ext cx="1169736" cy="307777"/>
          </a:xfrm>
          <a:prstGeom prst="rect">
            <a:avLst/>
          </a:prstGeom>
          <a:solidFill>
            <a:schemeClr val="accent1">
              <a:lumMod val="50000"/>
            </a:schemeClr>
          </a:solidFill>
        </p:spPr>
        <p:txBody>
          <a:bodyPr wrap="square" rtlCol="0">
            <a:spAutoFit/>
          </a:bodyPr>
          <a:lstStyle/>
          <a:p>
            <a:pPr algn="ctr"/>
            <a:r>
              <a:rPr lang="en-US" sz="1400" dirty="0">
                <a:solidFill>
                  <a:schemeClr val="bg1"/>
                </a:solidFill>
              </a:rPr>
              <a:t>10/11/2020</a:t>
            </a:r>
          </a:p>
        </p:txBody>
      </p:sp>
    </p:spTree>
    <p:extLst>
      <p:ext uri="{BB962C8B-B14F-4D97-AF65-F5344CB8AC3E}">
        <p14:creationId xmlns:p14="http://schemas.microsoft.com/office/powerpoint/2010/main" val="38349490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Query Results Panel</a:t>
            </a:r>
          </a:p>
        </p:txBody>
      </p:sp>
      <p:sp>
        <p:nvSpPr>
          <p:cNvPr id="3" name="TextBox 2"/>
          <p:cNvSpPr txBox="1"/>
          <p:nvPr/>
        </p:nvSpPr>
        <p:spPr>
          <a:xfrm>
            <a:off x="698035" y="1558021"/>
            <a:ext cx="7747929" cy="1077218"/>
          </a:xfrm>
          <a:prstGeom prst="rect">
            <a:avLst/>
          </a:prstGeom>
          <a:solidFill>
            <a:schemeClr val="tx2">
              <a:lumMod val="20000"/>
              <a:lumOff val="80000"/>
            </a:schemeClr>
          </a:solidFill>
        </p:spPr>
        <p:txBody>
          <a:bodyPr wrap="square" rtlCol="0">
            <a:spAutoFit/>
          </a:bodyPr>
          <a:lstStyle/>
          <a:p>
            <a:pPr algn="ctr"/>
            <a:r>
              <a:rPr lang="en-US" sz="3200" b="1" dirty="0">
                <a:solidFill>
                  <a:schemeClr val="accent1">
                    <a:lumMod val="50000"/>
                  </a:schemeClr>
                </a:solidFill>
                <a:latin typeface="Arial" panose="020B0604020202020204" pitchFamily="34" charset="0"/>
                <a:cs typeface="Arial" panose="020B0604020202020204" pitchFamily="34" charset="0"/>
              </a:rPr>
              <a:t>Programming Logic Determinations for </a:t>
            </a:r>
            <a:br>
              <a:rPr lang="en-US" sz="3200" b="1" dirty="0">
                <a:solidFill>
                  <a:schemeClr val="accent1">
                    <a:lumMod val="50000"/>
                  </a:schemeClr>
                </a:solidFill>
                <a:latin typeface="Arial" panose="020B0604020202020204" pitchFamily="34" charset="0"/>
                <a:cs typeface="Arial" panose="020B0604020202020204" pitchFamily="34" charset="0"/>
              </a:rPr>
            </a:br>
            <a:r>
              <a:rPr lang="en-US" sz="3200" b="1" dirty="0">
                <a:solidFill>
                  <a:schemeClr val="accent1">
                    <a:lumMod val="50000"/>
                  </a:schemeClr>
                </a:solidFill>
                <a:latin typeface="Arial" panose="020B0604020202020204" pitchFamily="34" charset="0"/>
                <a:cs typeface="Arial" panose="020B0604020202020204" pitchFamily="34" charset="0"/>
              </a:rPr>
              <a:t>Flood Query Results Panel</a:t>
            </a:r>
            <a:endParaRPr lang="en-US" sz="16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5B43961-E870-4342-ACD2-AC12196689E9}"/>
              </a:ext>
            </a:extLst>
          </p:cNvPr>
          <p:cNvSpPr txBox="1"/>
          <p:nvPr/>
        </p:nvSpPr>
        <p:spPr>
          <a:xfrm>
            <a:off x="997939" y="3429000"/>
            <a:ext cx="7587069" cy="2677656"/>
          </a:xfrm>
          <a:prstGeom prst="rect">
            <a:avLst/>
          </a:prstGeom>
          <a:noFill/>
        </p:spPr>
        <p:txBody>
          <a:bodyPr wrap="square" rtlCol="0">
            <a:spAutoFit/>
          </a:bodyPr>
          <a:lstStyle/>
          <a:p>
            <a:pPr marL="285750" indent="-285750">
              <a:buFont typeface="Arial" panose="020B0604020202020204" pitchFamily="34" charset="0"/>
              <a:buChar char="•"/>
            </a:pPr>
            <a:r>
              <a:rPr lang="en-US" sz="2400" b="1" dirty="0"/>
              <a:t>Flood Zones </a:t>
            </a:r>
            <a:r>
              <a:rPr lang="en-US" sz="2400" dirty="0"/>
              <a:t>– 13 zone status conditions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b="1" dirty="0"/>
              <a:t>Flood Heights </a:t>
            </a:r>
            <a:r>
              <a:rPr lang="en-US" sz="2400" dirty="0"/>
              <a:t>– Base Flood Heights, Advisory Flood Heights, Preliminary Flood Heights – 5 status conditions</a:t>
            </a:r>
            <a:br>
              <a:rPr lang="en-US" sz="2400" dirty="0"/>
            </a:br>
            <a:endParaRPr lang="en-US" sz="2400" dirty="0"/>
          </a:p>
          <a:p>
            <a:pPr marL="285750" indent="-285750">
              <a:buFont typeface="Arial" panose="020B0604020202020204" pitchFamily="34" charset="0"/>
              <a:buChar char="•"/>
            </a:pPr>
            <a:r>
              <a:rPr lang="en-US" sz="2400" b="1" dirty="0"/>
              <a:t>Depth Grid </a:t>
            </a:r>
            <a:r>
              <a:rPr lang="en-US" sz="2400" dirty="0"/>
              <a:t>– HEC-RAS Model-Backed (most accurate) or Hazus</a:t>
            </a:r>
          </a:p>
        </p:txBody>
      </p:sp>
    </p:spTree>
    <p:extLst>
      <p:ext uri="{BB962C8B-B14F-4D97-AF65-F5344CB8AC3E}">
        <p14:creationId xmlns:p14="http://schemas.microsoft.com/office/powerpoint/2010/main" val="25520864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Determination Sequence</a:t>
            </a:r>
          </a:p>
        </p:txBody>
      </p:sp>
      <p:graphicFrame>
        <p:nvGraphicFramePr>
          <p:cNvPr id="2" name="Diagram 1">
            <a:extLst>
              <a:ext uri="{FF2B5EF4-FFF2-40B4-BE49-F238E27FC236}">
                <a16:creationId xmlns:a16="http://schemas.microsoft.com/office/drawing/2014/main" id="{3C00E2E6-27C1-4DD1-A6A4-9FEA147913F5}"/>
              </a:ext>
            </a:extLst>
          </p:cNvPr>
          <p:cNvGraphicFramePr/>
          <p:nvPr>
            <p:extLst>
              <p:ext uri="{D42A27DB-BD31-4B8C-83A1-F6EECF244321}">
                <p14:modId xmlns:p14="http://schemas.microsoft.com/office/powerpoint/2010/main" val="3817511412"/>
              </p:ext>
            </p:extLst>
          </p:nvPr>
        </p:nvGraphicFramePr>
        <p:xfrm>
          <a:off x="327170" y="1140903"/>
          <a:ext cx="8481269" cy="5320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E94413C0-BC50-45A6-9D9A-F55B3ADB48E9}"/>
              </a:ext>
            </a:extLst>
          </p:cNvPr>
          <p:cNvSpPr txBox="1"/>
          <p:nvPr/>
        </p:nvSpPr>
        <p:spPr>
          <a:xfrm>
            <a:off x="705394" y="4429904"/>
            <a:ext cx="5791199" cy="2031325"/>
          </a:xfrm>
          <a:prstGeom prst="rect">
            <a:avLst/>
          </a:prstGeom>
          <a:solidFill>
            <a:schemeClr val="tx2">
              <a:lumMod val="20000"/>
              <a:lumOff val="80000"/>
            </a:schemeClr>
          </a:solidFill>
        </p:spPr>
        <p:txBody>
          <a:bodyPr wrap="square" rtlCol="0">
            <a:spAutoFit/>
          </a:bodyPr>
          <a:lstStyle/>
          <a:p>
            <a:pPr marL="342900" indent="-342900">
              <a:buFont typeface="Arial" panose="020B0604020202020204" pitchFamily="34" charset="0"/>
              <a:buChar char="•"/>
            </a:pPr>
            <a:r>
              <a:rPr lang="en-US" b="1" dirty="0">
                <a:solidFill>
                  <a:schemeClr val="accent1">
                    <a:lumMod val="50000"/>
                  </a:schemeClr>
                </a:solidFill>
                <a:latin typeface="Arial" panose="020B0604020202020204" pitchFamily="34" charset="0"/>
                <a:cs typeface="Arial" panose="020B0604020202020204" pitchFamily="34" charset="0"/>
              </a:rPr>
              <a:t>Flood zone determination sequence important for programming logic</a:t>
            </a:r>
            <a:br>
              <a:rPr lang="en-US" b="1" dirty="0">
                <a:solidFill>
                  <a:schemeClr val="accent1">
                    <a:lumMod val="50000"/>
                  </a:schemeClr>
                </a:solidFill>
                <a:latin typeface="Arial" panose="020B0604020202020204" pitchFamily="34" charset="0"/>
                <a:cs typeface="Arial" panose="020B0604020202020204" pitchFamily="34" charset="0"/>
              </a:rPr>
            </a:br>
            <a:endParaRPr lang="en-US" b="1" dirty="0">
              <a:solidFill>
                <a:schemeClr val="accent1">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solidFill>
                  <a:schemeClr val="accent1">
                    <a:lumMod val="50000"/>
                  </a:schemeClr>
                </a:solidFill>
                <a:latin typeface="Arial" panose="020B0604020202020204" pitchFamily="34" charset="0"/>
                <a:cs typeface="Arial" panose="020B0604020202020204" pitchFamily="34" charset="0"/>
              </a:rPr>
              <a:t>WV Flood Tool first checks query location for High Risk </a:t>
            </a:r>
            <a:r>
              <a:rPr lang="en-US" b="1" i="1" dirty="0">
                <a:solidFill>
                  <a:schemeClr val="accent1">
                    <a:lumMod val="50000"/>
                  </a:schemeClr>
                </a:solidFill>
                <a:latin typeface="Arial" panose="020B0604020202020204" pitchFamily="34" charset="0"/>
                <a:cs typeface="Arial" panose="020B0604020202020204" pitchFamily="34" charset="0"/>
              </a:rPr>
              <a:t>effective</a:t>
            </a:r>
            <a:r>
              <a:rPr lang="en-US" b="1" dirty="0">
                <a:solidFill>
                  <a:schemeClr val="accent1">
                    <a:lumMod val="50000"/>
                  </a:schemeClr>
                </a:solidFill>
                <a:latin typeface="Arial" panose="020B0604020202020204" pitchFamily="34" charset="0"/>
                <a:cs typeface="Arial" panose="020B0604020202020204" pitchFamily="34" charset="0"/>
              </a:rPr>
              <a:t> flood zones (red warning color), High Risk </a:t>
            </a:r>
            <a:r>
              <a:rPr lang="en-US" b="1" i="1" dirty="0">
                <a:solidFill>
                  <a:schemeClr val="accent1">
                    <a:lumMod val="50000"/>
                  </a:schemeClr>
                </a:solidFill>
                <a:latin typeface="Arial" panose="020B0604020202020204" pitchFamily="34" charset="0"/>
                <a:cs typeface="Arial" panose="020B0604020202020204" pitchFamily="34" charset="0"/>
              </a:rPr>
              <a:t>advisory</a:t>
            </a:r>
            <a:r>
              <a:rPr lang="en-US" b="1" dirty="0">
                <a:solidFill>
                  <a:schemeClr val="accent1">
                    <a:lumMod val="50000"/>
                  </a:schemeClr>
                </a:solidFill>
                <a:latin typeface="Arial" panose="020B0604020202020204" pitchFamily="34" charset="0"/>
                <a:cs typeface="Arial" panose="020B0604020202020204" pitchFamily="34" charset="0"/>
              </a:rPr>
              <a:t> flood zones (orange), then Moderate Risk flood zones (yellow)</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336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2046C497-CA07-4A10-84C3-760E72A2010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F2BD0086-82E1-433D-8126-0B37D06E2B3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557C9FDE-491D-466A-A5F4-CC018A2E5E54}"/>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EF87B22C-FF6F-4C49-B439-630636EB1A2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1831B8B3-CD2C-480C-9F5F-9E6365DBE4F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AC2F6264-B81C-4824-959A-308FB4267A5D}"/>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97E3209C-EF51-4390-A4C7-971EAEB99CFC}"/>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graphicEl>
                                              <a:dgm id="{DED3C07E-BA0D-466C-A448-F8D94C4690E6}"/>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graphicEl>
                                              <a:dgm id="{67F695CC-C38D-4690-8311-4356DA54FE25}"/>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graphicEl>
                                              <a:dgm id="{CF097D60-1F59-45CC-AFC0-F038F2B07FA6}"/>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graphicEl>
                                              <a:dgm id="{3482CC7E-E8E8-4155-8817-956DAAC72549}"/>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graphicEl>
                                              <a:dgm id="{116976CF-3B69-4377-A2DC-A48623A8FAC2}"/>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graphicEl>
                                              <a:dgm id="{B139B83D-2FA5-4763-BF61-2C498DDEB941}"/>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graphicEl>
                                              <a:dgm id="{A2755418-655E-4418-B810-B15AFCAC001E}"/>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
                                            <p:graphicEl>
                                              <a:dgm id="{373EF5AF-72B5-4A29-A866-0DAEF1C3ADB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345701550"/>
              </p:ext>
            </p:extLst>
          </p:nvPr>
        </p:nvGraphicFramePr>
        <p:xfrm>
          <a:off x="184404" y="777796"/>
          <a:ext cx="8775192" cy="5543001"/>
        </p:xfrm>
        <a:graphic>
          <a:graphicData uri="http://schemas.openxmlformats.org/drawingml/2006/table">
            <a:tbl>
              <a:tblPr firstRow="1" bandRow="1">
                <a:tableStyleId>{5C22544A-7EE6-4342-B048-85BDC9FD1C3A}</a:tableStyleId>
              </a:tblPr>
              <a:tblGrid>
                <a:gridCol w="323046">
                  <a:extLst>
                    <a:ext uri="{9D8B030D-6E8A-4147-A177-3AD203B41FA5}">
                      <a16:colId xmlns:a16="http://schemas.microsoft.com/office/drawing/2014/main" val="2763175437"/>
                    </a:ext>
                  </a:extLst>
                </a:gridCol>
                <a:gridCol w="1026031">
                  <a:extLst>
                    <a:ext uri="{9D8B030D-6E8A-4147-A177-3AD203B41FA5}">
                      <a16:colId xmlns:a16="http://schemas.microsoft.com/office/drawing/2014/main" val="20000"/>
                    </a:ext>
                  </a:extLst>
                </a:gridCol>
                <a:gridCol w="3118768">
                  <a:extLst>
                    <a:ext uri="{9D8B030D-6E8A-4147-A177-3AD203B41FA5}">
                      <a16:colId xmlns:a16="http://schemas.microsoft.com/office/drawing/2014/main" val="20001"/>
                    </a:ext>
                  </a:extLst>
                </a:gridCol>
                <a:gridCol w="1801766">
                  <a:extLst>
                    <a:ext uri="{9D8B030D-6E8A-4147-A177-3AD203B41FA5}">
                      <a16:colId xmlns:a16="http://schemas.microsoft.com/office/drawing/2014/main" val="3107410563"/>
                    </a:ext>
                  </a:extLst>
                </a:gridCol>
                <a:gridCol w="923856">
                  <a:extLst>
                    <a:ext uri="{9D8B030D-6E8A-4147-A177-3AD203B41FA5}">
                      <a16:colId xmlns:a16="http://schemas.microsoft.com/office/drawing/2014/main" val="3179760100"/>
                    </a:ext>
                  </a:extLst>
                </a:gridCol>
                <a:gridCol w="824010">
                  <a:extLst>
                    <a:ext uri="{9D8B030D-6E8A-4147-A177-3AD203B41FA5}">
                      <a16:colId xmlns:a16="http://schemas.microsoft.com/office/drawing/2014/main" val="20002"/>
                    </a:ext>
                  </a:extLst>
                </a:gridCol>
                <a:gridCol w="757715">
                  <a:extLst>
                    <a:ext uri="{9D8B030D-6E8A-4147-A177-3AD203B41FA5}">
                      <a16:colId xmlns:a16="http://schemas.microsoft.com/office/drawing/2014/main" val="613828970"/>
                    </a:ext>
                  </a:extLst>
                </a:gridCol>
              </a:tblGrid>
              <a:tr h="505097">
                <a:tc>
                  <a:txBody>
                    <a:bodyPr/>
                    <a:lstStyle/>
                    <a:p>
                      <a:pPr algn="ctr"/>
                      <a:r>
                        <a:rPr lang="en-US" sz="900" dirty="0"/>
                        <a:t>Status #</a:t>
                      </a:r>
                    </a:p>
                  </a:txBody>
                  <a:tcPr marL="79990" marR="79990" marT="39995" marB="39995" vert="vert"/>
                </a:tc>
                <a:tc>
                  <a:txBody>
                    <a:bodyPr/>
                    <a:lstStyle/>
                    <a:p>
                      <a:pPr algn="ctr"/>
                      <a:r>
                        <a:rPr lang="en-US" sz="900" dirty="0"/>
                        <a:t>Flood Risk Zone </a:t>
                      </a:r>
                      <a:r>
                        <a:rPr lang="en-US" sz="900" baseline="0" dirty="0"/>
                        <a:t>Designation</a:t>
                      </a:r>
                      <a:endParaRPr lang="en-US" sz="900" dirty="0"/>
                    </a:p>
                  </a:txBody>
                  <a:tcPr marL="79990" marR="79990" marT="39995" marB="39995"/>
                </a:tc>
                <a:tc>
                  <a:txBody>
                    <a:bodyPr/>
                    <a:lstStyle/>
                    <a:p>
                      <a:pPr algn="ctr"/>
                      <a:r>
                        <a:rPr lang="en-US" sz="900" dirty="0"/>
                        <a:t>Message</a:t>
                      </a:r>
                    </a:p>
                  </a:txBody>
                  <a:tcPr marL="79990" marR="79990" marT="39995" marB="39995"/>
                </a:tc>
                <a:tc>
                  <a:txBody>
                    <a:bodyPr/>
                    <a:lstStyle/>
                    <a:p>
                      <a:pPr algn="ctr"/>
                      <a:r>
                        <a:rPr lang="en-US" sz="900" dirty="0"/>
                        <a:t>Floodplain Type</a:t>
                      </a:r>
                      <a:r>
                        <a:rPr lang="en-US" sz="900" baseline="0" dirty="0"/>
                        <a:t> Label</a:t>
                      </a:r>
                      <a:endParaRPr lang="en-US" sz="900" dirty="0"/>
                    </a:p>
                  </a:txBody>
                  <a:tcPr marL="79990" marR="79990" marT="39995" marB="39995"/>
                </a:tc>
                <a:tc>
                  <a:txBody>
                    <a:bodyPr/>
                    <a:lstStyle/>
                    <a:p>
                      <a:pPr algn="ctr"/>
                      <a:r>
                        <a:rPr lang="en-US" sz="900" dirty="0"/>
                        <a:t>WSEL Grid</a:t>
                      </a:r>
                    </a:p>
                  </a:txBody>
                  <a:tcPr marL="79990" marR="79990" marT="39995" marB="39995"/>
                </a:tc>
                <a:tc>
                  <a:txBody>
                    <a:bodyPr/>
                    <a:lstStyle/>
                    <a:p>
                      <a:pPr algn="ctr"/>
                      <a:r>
                        <a:rPr lang="en-US" sz="900" dirty="0"/>
                        <a:t>Flood Degree Risk</a:t>
                      </a:r>
                    </a:p>
                  </a:txBody>
                  <a:tcPr marL="79990" marR="79990" marT="39995" marB="39995"/>
                </a:tc>
                <a:tc>
                  <a:txBody>
                    <a:bodyPr/>
                    <a:lstStyle/>
                    <a:p>
                      <a:pPr algn="ctr"/>
                      <a:r>
                        <a:rPr lang="en-US" sz="900" dirty="0"/>
                        <a:t>Color Warning Status</a:t>
                      </a:r>
                    </a:p>
                  </a:txBody>
                  <a:tcPr marL="79990" marR="79990" marT="39995" marB="39995"/>
                </a:tc>
                <a:extLst>
                  <a:ext uri="{0D108BD9-81ED-4DB2-BD59-A6C34878D82A}">
                    <a16:rowId xmlns:a16="http://schemas.microsoft.com/office/drawing/2014/main" val="10000"/>
                  </a:ext>
                </a:extLst>
              </a:tr>
              <a:tr h="380237">
                <a:tc>
                  <a:txBody>
                    <a:bodyPr/>
                    <a:lstStyle/>
                    <a:p>
                      <a:pPr algn="ctr"/>
                      <a:r>
                        <a:rPr lang="en-US" sz="900" dirty="0"/>
                        <a:t>1</a:t>
                      </a:r>
                    </a:p>
                  </a:txBody>
                  <a:tcPr marL="79990" marR="79990" marT="39995" marB="39995"/>
                </a:tc>
                <a:tc>
                  <a:txBody>
                    <a:bodyPr/>
                    <a:lstStyle/>
                    <a:p>
                      <a:pPr algn="ctr"/>
                      <a:r>
                        <a:rPr lang="en-US" sz="900" dirty="0"/>
                        <a:t>AE, AH (5), AO (2)</a:t>
                      </a:r>
                    </a:p>
                  </a:txBody>
                  <a:tcPr marL="79990" marR="79990" marT="39995" marB="39995"/>
                </a:tc>
                <a:tc>
                  <a:txBody>
                    <a:bodyPr/>
                    <a:lstStyle/>
                    <a:p>
                      <a:r>
                        <a:rPr lang="en-US" sz="900" dirty="0"/>
                        <a:t>Location is WITHIN the FEMA 100-year floodplain.</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accent1">
                              <a:lumMod val="50000"/>
                            </a:schemeClr>
                          </a:solidFill>
                          <a:effectLst/>
                        </a:rPr>
                        <a:t>Effective 100 yr Zone AE, AH,</a:t>
                      </a:r>
                      <a:r>
                        <a:rPr lang="en-US" sz="900" kern="1200" baseline="0" dirty="0">
                          <a:solidFill>
                            <a:schemeClr val="accent1">
                              <a:lumMod val="50000"/>
                            </a:schemeClr>
                          </a:solidFill>
                          <a:effectLst/>
                        </a:rPr>
                        <a:t> AO</a:t>
                      </a:r>
                      <a:endParaRPr lang="en-US" sz="9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BFE-R or </a:t>
                      </a:r>
                      <a:br>
                        <a:rPr lang="en-US" sz="900" b="0" dirty="0">
                          <a:solidFill>
                            <a:schemeClr val="tx1"/>
                          </a:solidFill>
                        </a:rPr>
                      </a:br>
                      <a:r>
                        <a:rPr lang="en-US" sz="900" b="0" dirty="0">
                          <a:solidFill>
                            <a:schemeClr val="tx1"/>
                          </a:solidFill>
                        </a:rPr>
                        <a:t>BFE-NR</a:t>
                      </a:r>
                    </a:p>
                  </a:txBody>
                  <a:tcPr marL="79990" marR="79990" marT="39995" marB="39995"/>
                </a:tc>
                <a:tc>
                  <a:txBody>
                    <a:bodyPr/>
                    <a:lstStyle/>
                    <a:p>
                      <a:pPr algn="ctr"/>
                      <a:r>
                        <a:rPr lang="en-US" sz="900" dirty="0"/>
                        <a:t>High</a:t>
                      </a:r>
                    </a:p>
                  </a:txBody>
                  <a:tcPr marL="79990" marR="79990" marT="39995" marB="39995">
                    <a:solidFill>
                      <a:srgbClr val="FF0000"/>
                    </a:solidFill>
                  </a:tcPr>
                </a:tc>
                <a:tc>
                  <a:txBody>
                    <a:bodyPr/>
                    <a:lstStyle/>
                    <a:p>
                      <a:pPr algn="ctr"/>
                      <a:r>
                        <a:rPr lang="en-US" sz="900" dirty="0"/>
                        <a:t>Red</a:t>
                      </a:r>
                    </a:p>
                  </a:txBody>
                  <a:tcPr marL="79990" marR="79990" marT="39995" marB="39995">
                    <a:solidFill>
                      <a:srgbClr val="FF0000"/>
                    </a:solidFill>
                  </a:tcPr>
                </a:tc>
                <a:extLst>
                  <a:ext uri="{0D108BD9-81ED-4DB2-BD59-A6C34878D82A}">
                    <a16:rowId xmlns:a16="http://schemas.microsoft.com/office/drawing/2014/main" val="2958229170"/>
                  </a:ext>
                </a:extLst>
              </a:tr>
              <a:tr h="242961">
                <a:tc>
                  <a:txBody>
                    <a:bodyPr/>
                    <a:lstStyle/>
                    <a:p>
                      <a:pPr algn="ctr"/>
                      <a:r>
                        <a:rPr lang="en-US" sz="900" dirty="0"/>
                        <a:t>2</a:t>
                      </a:r>
                    </a:p>
                  </a:txBody>
                  <a:tcPr marL="79990" marR="79990" marT="39995" marB="39995"/>
                </a:tc>
                <a:tc>
                  <a:txBody>
                    <a:bodyPr/>
                    <a:lstStyle/>
                    <a:p>
                      <a:pPr algn="ctr"/>
                      <a:r>
                        <a:rPr lang="en-US" sz="900" dirty="0"/>
                        <a:t>AE (Floodway)</a:t>
                      </a:r>
                    </a:p>
                  </a:txBody>
                  <a:tcPr marL="79990" marR="79990" marT="39995" marB="39995"/>
                </a:tc>
                <a:tc>
                  <a:txBody>
                    <a:bodyPr/>
                    <a:lstStyle/>
                    <a:p>
                      <a:r>
                        <a:rPr lang="en-US" sz="900" dirty="0"/>
                        <a:t>Location is WITHIN the FEMA 100-year floodplain</a:t>
                      </a:r>
                      <a:r>
                        <a:rPr lang="en-US" sz="900" baseline="0" dirty="0"/>
                        <a:t> and floodway</a:t>
                      </a:r>
                      <a:r>
                        <a:rPr lang="en-US" sz="900" dirty="0"/>
                        <a:t>.</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accent1">
                              <a:lumMod val="50000"/>
                            </a:schemeClr>
                          </a:solidFill>
                          <a:effectLst/>
                        </a:rPr>
                        <a:t>Effective 100 yr Zone AE, AH,</a:t>
                      </a:r>
                      <a:r>
                        <a:rPr lang="en-US" sz="900" kern="1200" baseline="0" dirty="0">
                          <a:solidFill>
                            <a:schemeClr val="accent1">
                              <a:lumMod val="50000"/>
                            </a:schemeClr>
                          </a:solidFill>
                          <a:effectLst/>
                        </a:rPr>
                        <a:t> AO - Floodway</a:t>
                      </a:r>
                      <a:endParaRPr lang="en-US" sz="9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BFE-R or</a:t>
                      </a:r>
                      <a:br>
                        <a:rPr lang="en-US" sz="900" b="0" dirty="0">
                          <a:solidFill>
                            <a:schemeClr val="tx1"/>
                          </a:solidFill>
                        </a:rPr>
                      </a:br>
                      <a:r>
                        <a:rPr lang="en-US" sz="900" b="0" dirty="0">
                          <a:solidFill>
                            <a:schemeClr val="tx1"/>
                          </a:solidFill>
                        </a:rPr>
                        <a:t> BFE-NR</a:t>
                      </a:r>
                    </a:p>
                  </a:txBody>
                  <a:tcPr marL="79990" marR="79990" marT="39995" marB="39995"/>
                </a:tc>
                <a:tc>
                  <a:txBody>
                    <a:bodyPr/>
                    <a:lstStyle/>
                    <a:p>
                      <a:pPr algn="ctr"/>
                      <a:r>
                        <a:rPr lang="en-US" sz="900" dirty="0"/>
                        <a:t>High</a:t>
                      </a:r>
                    </a:p>
                  </a:txBody>
                  <a:tcPr marL="79990" marR="79990" marT="39995" marB="39995">
                    <a:solidFill>
                      <a:srgbClr val="FF0000"/>
                    </a:solidFill>
                  </a:tcPr>
                </a:tc>
                <a:tc>
                  <a:txBody>
                    <a:bodyPr/>
                    <a:lstStyle/>
                    <a:p>
                      <a:pPr algn="ctr"/>
                      <a:r>
                        <a:rPr lang="en-US" sz="900" dirty="0"/>
                        <a:t>Red</a:t>
                      </a:r>
                    </a:p>
                  </a:txBody>
                  <a:tcPr marL="79990" marR="79990" marT="39995" marB="39995">
                    <a:solidFill>
                      <a:srgbClr val="FF0000"/>
                    </a:solidFill>
                  </a:tcPr>
                </a:tc>
                <a:extLst>
                  <a:ext uri="{0D108BD9-81ED-4DB2-BD59-A6C34878D82A}">
                    <a16:rowId xmlns:a16="http://schemas.microsoft.com/office/drawing/2014/main" val="10001"/>
                  </a:ext>
                </a:extLst>
              </a:tr>
              <a:tr h="181893">
                <a:tc>
                  <a:txBody>
                    <a:bodyPr/>
                    <a:lstStyle/>
                    <a:p>
                      <a:pPr algn="ctr"/>
                      <a:r>
                        <a:rPr lang="en-US" sz="900" dirty="0"/>
                        <a:t>3</a:t>
                      </a:r>
                    </a:p>
                  </a:txBody>
                  <a:tcPr marL="79990" marR="79990" marT="39995" marB="39995"/>
                </a:tc>
                <a:tc>
                  <a:txBody>
                    <a:bodyPr/>
                    <a:lstStyle/>
                    <a:p>
                      <a:pPr algn="ctr"/>
                      <a:r>
                        <a:rPr lang="en-US" sz="900" dirty="0"/>
                        <a:t>A</a:t>
                      </a:r>
                    </a:p>
                  </a:txBody>
                  <a:tcPr marL="79990" marR="79990" marT="39995" marB="39995"/>
                </a:tc>
                <a:tc>
                  <a:txBody>
                    <a:bodyPr/>
                    <a:lstStyle/>
                    <a:p>
                      <a:r>
                        <a:rPr lang="en-US" sz="900" dirty="0"/>
                        <a:t>Location is WITHIN the FEMA 100-year floodplain.</a:t>
                      </a:r>
                    </a:p>
                  </a:txBody>
                  <a:tcPr marL="79990" marR="79990" marT="39995" marB="39995"/>
                </a:tc>
                <a:tc>
                  <a:txBody>
                    <a:bodyPr/>
                    <a:lstStyle/>
                    <a:p>
                      <a:pPr algn="ctr"/>
                      <a:r>
                        <a:rPr lang="fr-FR" sz="900" dirty="0">
                          <a:solidFill>
                            <a:schemeClr val="accent1">
                              <a:lumMod val="50000"/>
                            </a:schemeClr>
                          </a:solidFill>
                        </a:rPr>
                        <a:t>Effective 100 yr Zone A</a:t>
                      </a:r>
                      <a:endParaRPr lang="en-US" sz="9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&lt; None &gt;</a:t>
                      </a:r>
                    </a:p>
                  </a:txBody>
                  <a:tcPr marL="79990" marR="79990" marT="39995" marB="39995"/>
                </a:tc>
                <a:tc>
                  <a:txBody>
                    <a:bodyPr/>
                    <a:lstStyle/>
                    <a:p>
                      <a:pPr algn="ctr"/>
                      <a:r>
                        <a:rPr lang="en-US" sz="900" dirty="0"/>
                        <a:t>High</a:t>
                      </a:r>
                    </a:p>
                  </a:txBody>
                  <a:tcPr marL="79990" marR="79990" marT="39995" marB="39995">
                    <a:solidFill>
                      <a:srgbClr val="FF0000"/>
                    </a:solidFill>
                  </a:tcPr>
                </a:tc>
                <a:tc>
                  <a:txBody>
                    <a:bodyPr/>
                    <a:lstStyle/>
                    <a:p>
                      <a:pPr algn="ctr"/>
                      <a:r>
                        <a:rPr lang="en-US" sz="900" dirty="0"/>
                        <a:t>Red</a:t>
                      </a:r>
                    </a:p>
                  </a:txBody>
                  <a:tcPr marL="79990" marR="79990" marT="39995" marB="39995">
                    <a:solidFill>
                      <a:srgbClr val="FF0000"/>
                    </a:solidFill>
                  </a:tcPr>
                </a:tc>
                <a:extLst>
                  <a:ext uri="{0D108BD9-81ED-4DB2-BD59-A6C34878D82A}">
                    <a16:rowId xmlns:a16="http://schemas.microsoft.com/office/drawing/2014/main" val="3758133086"/>
                  </a:ext>
                </a:extLst>
              </a:tr>
              <a:tr h="391994">
                <a:tc>
                  <a:txBody>
                    <a:bodyPr/>
                    <a:lstStyle/>
                    <a:p>
                      <a:pPr algn="ctr"/>
                      <a:r>
                        <a:rPr lang="en-US" sz="900" dirty="0"/>
                        <a:t>4</a:t>
                      </a:r>
                    </a:p>
                  </a:txBody>
                  <a:tcPr marL="79990" marR="79990" marT="39995" marB="39995"/>
                </a:tc>
                <a:tc>
                  <a:txBody>
                    <a:bodyPr/>
                    <a:lstStyle/>
                    <a:p>
                      <a:pPr algn="ctr"/>
                      <a:r>
                        <a:rPr lang="en-US" sz="900" dirty="0"/>
                        <a:t>A (Advisory Flood Heights available)</a:t>
                      </a:r>
                    </a:p>
                  </a:txBody>
                  <a:tcPr marL="79990" marR="79990" marT="39995" marB="39995"/>
                </a:tc>
                <a:tc>
                  <a:txBody>
                    <a:bodyPr/>
                    <a:lstStyle/>
                    <a:p>
                      <a:r>
                        <a:rPr lang="en-US" sz="900" dirty="0"/>
                        <a:t>Location is WITHIN the FEMA 100-year floodplain.  Advisory Flood Heights available.</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900" dirty="0">
                          <a:solidFill>
                            <a:schemeClr val="accent1">
                              <a:lumMod val="50000"/>
                            </a:schemeClr>
                          </a:solidFill>
                        </a:rPr>
                        <a:t>Effective 100 yr Zone A </a:t>
                      </a:r>
                      <a:r>
                        <a:rPr lang="fr-FR" sz="900" i="1" dirty="0">
                          <a:solidFill>
                            <a:schemeClr val="accent1">
                              <a:lumMod val="50000"/>
                            </a:schemeClr>
                          </a:solidFill>
                        </a:rPr>
                        <a:t>and</a:t>
                      </a:r>
                      <a:r>
                        <a:rPr lang="fr-FR" sz="900" baseline="0" dirty="0">
                          <a:solidFill>
                            <a:schemeClr val="accent1">
                              <a:lumMod val="50000"/>
                            </a:schemeClr>
                          </a:solidFill>
                        </a:rPr>
                        <a:t> </a:t>
                      </a:r>
                      <a:r>
                        <a:rPr lang="en-US" sz="900" dirty="0">
                          <a:solidFill>
                            <a:schemeClr val="accent1">
                              <a:lumMod val="50000"/>
                            </a:schemeClr>
                          </a:solidFill>
                        </a:rPr>
                        <a:t>Advisory Zone A</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AFH or BFE-P</a:t>
                      </a:r>
                    </a:p>
                  </a:txBody>
                  <a:tcPr marL="79990" marR="79990" marT="39995" marB="39995"/>
                </a:tc>
                <a:tc>
                  <a:txBody>
                    <a:bodyPr/>
                    <a:lstStyle/>
                    <a:p>
                      <a:pPr algn="ctr"/>
                      <a:r>
                        <a:rPr lang="en-US" sz="900" dirty="0"/>
                        <a:t>High</a:t>
                      </a:r>
                    </a:p>
                  </a:txBody>
                  <a:tcPr marL="79990" marR="79990" marT="39995" marB="39995">
                    <a:solidFill>
                      <a:srgbClr val="FF0000"/>
                    </a:solidFill>
                  </a:tcPr>
                </a:tc>
                <a:tc>
                  <a:txBody>
                    <a:bodyPr/>
                    <a:lstStyle/>
                    <a:p>
                      <a:pPr algn="ctr"/>
                      <a:r>
                        <a:rPr lang="en-US" sz="900" dirty="0"/>
                        <a:t>Red</a:t>
                      </a:r>
                    </a:p>
                  </a:txBody>
                  <a:tcPr marL="79990" marR="79990" marT="39995" marB="39995">
                    <a:solidFill>
                      <a:srgbClr val="FF0000"/>
                    </a:solidFill>
                  </a:tcPr>
                </a:tc>
                <a:extLst>
                  <a:ext uri="{0D108BD9-81ED-4DB2-BD59-A6C34878D82A}">
                    <a16:rowId xmlns:a16="http://schemas.microsoft.com/office/drawing/2014/main" val="10003"/>
                  </a:ext>
                </a:extLst>
              </a:tr>
              <a:tr h="456113">
                <a:tc>
                  <a:txBody>
                    <a:bodyPr/>
                    <a:lstStyle/>
                    <a:p>
                      <a:pPr algn="ctr"/>
                      <a:r>
                        <a:rPr lang="en-US" sz="900" dirty="0"/>
                        <a:t>5</a:t>
                      </a:r>
                      <a:endParaRPr lang="en-US" sz="900" i="0" dirty="0"/>
                    </a:p>
                  </a:txBody>
                  <a:tcPr marL="79990" marR="79990" marT="39995" marB="39995"/>
                </a:tc>
                <a:tc>
                  <a:txBody>
                    <a:bodyPr/>
                    <a:lstStyle/>
                    <a:p>
                      <a:pPr algn="ctr"/>
                      <a:r>
                        <a:rPr lang="en-US" sz="900" dirty="0"/>
                        <a:t>Preliminary</a:t>
                      </a:r>
                      <a:r>
                        <a:rPr lang="en-US" sz="900" baseline="0" dirty="0"/>
                        <a:t> NFHL Flood Zone</a:t>
                      </a:r>
                      <a:endParaRPr lang="en-US" sz="900" i="0" dirty="0"/>
                    </a:p>
                  </a:txBody>
                  <a:tcPr marL="79990" marR="79990" marT="39995" marB="39995"/>
                </a:tc>
                <a:tc>
                  <a:txBody>
                    <a:bodyPr/>
                    <a:lstStyle/>
                    <a:p>
                      <a:r>
                        <a:rPr lang="en-US" sz="900" dirty="0"/>
                        <a:t>Location is WITHIN an updated FEMA 100-year flood hazard zone.  The flood zone is preliminary and under review to become effective.</a:t>
                      </a:r>
                      <a:endParaRPr lang="en-US" sz="900" i="0" dirty="0"/>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accent1">
                              <a:lumMod val="50000"/>
                            </a:schemeClr>
                          </a:solidFill>
                          <a:effectLst/>
                        </a:rPr>
                        <a:t>Preliminary 100 yr Zone AE or A (Shaded X not displayed or shown on Flood Query Results Panel)</a:t>
                      </a:r>
                      <a:endParaRPr lang="en-US" sz="9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BFE-P, then BRE-R, BFE-NR, AFH</a:t>
                      </a:r>
                    </a:p>
                  </a:txBody>
                  <a:tcPr marL="79990" marR="79990" marT="39995" marB="39995"/>
                </a:tc>
                <a:tc>
                  <a:txBody>
                    <a:bodyPr/>
                    <a:lstStyle/>
                    <a:p>
                      <a:pPr algn="ctr"/>
                      <a:r>
                        <a:rPr lang="en-US" sz="900" dirty="0"/>
                        <a:t>High</a:t>
                      </a:r>
                    </a:p>
                  </a:txBody>
                  <a:tcPr marL="79990" marR="79990" marT="39995" marB="39995">
                    <a:solidFill>
                      <a:srgbClr val="FFC000"/>
                    </a:solidFill>
                  </a:tcPr>
                </a:tc>
                <a:tc>
                  <a:txBody>
                    <a:bodyPr/>
                    <a:lstStyle/>
                    <a:p>
                      <a:pPr algn="ctr"/>
                      <a:r>
                        <a:rPr lang="en-US" sz="900" dirty="0"/>
                        <a:t>Orange</a:t>
                      </a:r>
                    </a:p>
                  </a:txBody>
                  <a:tcPr marL="79990" marR="79990" marT="39995" marB="39995">
                    <a:solidFill>
                      <a:srgbClr val="FFC000"/>
                    </a:solidFill>
                  </a:tcPr>
                </a:tc>
                <a:extLst>
                  <a:ext uri="{0D108BD9-81ED-4DB2-BD59-A6C34878D82A}">
                    <a16:rowId xmlns:a16="http://schemas.microsoft.com/office/drawing/2014/main" val="3915502525"/>
                  </a:ext>
                </a:extLst>
              </a:tr>
              <a:tr h="466215">
                <a:tc>
                  <a:txBody>
                    <a:bodyPr/>
                    <a:lstStyle/>
                    <a:p>
                      <a:pPr algn="ctr"/>
                      <a:r>
                        <a:rPr lang="en-US" sz="900" dirty="0"/>
                        <a:t>6</a:t>
                      </a:r>
                      <a:endParaRPr lang="en-US" sz="900" i="0" dirty="0"/>
                    </a:p>
                  </a:txBody>
                  <a:tcPr marL="79990" marR="79990" marT="39995" marB="39995"/>
                </a:tc>
                <a:tc>
                  <a:txBody>
                    <a:bodyPr/>
                    <a:lstStyle/>
                    <a:p>
                      <a:pPr algn="ctr"/>
                      <a:r>
                        <a:rPr lang="en-US" sz="900" dirty="0"/>
                        <a:t>Preliminary</a:t>
                      </a:r>
                      <a:r>
                        <a:rPr lang="en-US" sz="900" baseline="0" dirty="0"/>
                        <a:t> Flood Zone (Floodway)</a:t>
                      </a:r>
                      <a:endParaRPr lang="en-US" sz="900" i="0" dirty="0"/>
                    </a:p>
                  </a:txBody>
                  <a:tcPr marL="79990" marR="79990" marT="39995" marB="39995"/>
                </a:tc>
                <a:tc>
                  <a:txBody>
                    <a:bodyPr/>
                    <a:lstStyle/>
                    <a:p>
                      <a:r>
                        <a:rPr lang="en-US" sz="900" dirty="0"/>
                        <a:t>Location is WITHIN an updated FEMA 100-year flood hazard zone and floodway.  The flood zone is preliminary and under review to become effective.</a:t>
                      </a:r>
                      <a:endParaRPr lang="en-US" sz="900" i="0" dirty="0"/>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accent1">
                              <a:lumMod val="50000"/>
                            </a:schemeClr>
                          </a:solidFill>
                          <a:effectLst/>
                        </a:rPr>
                        <a:t>Preliminary 100 yr Zone AE – Floodway</a:t>
                      </a:r>
                      <a:endParaRPr lang="en-US" sz="9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BFE-P, then BFE-R, BFE-NR, AFH</a:t>
                      </a:r>
                    </a:p>
                  </a:txBody>
                  <a:tcPr marL="79990" marR="79990" marT="39995" marB="39995"/>
                </a:tc>
                <a:tc>
                  <a:txBody>
                    <a:bodyPr/>
                    <a:lstStyle/>
                    <a:p>
                      <a:pPr algn="ctr"/>
                      <a:r>
                        <a:rPr lang="en-US" sz="900" dirty="0"/>
                        <a:t>High</a:t>
                      </a:r>
                    </a:p>
                  </a:txBody>
                  <a:tcPr marL="79990" marR="79990" marT="39995" marB="39995">
                    <a:solidFill>
                      <a:srgbClr val="FFC000"/>
                    </a:solidFill>
                  </a:tcPr>
                </a:tc>
                <a:tc>
                  <a:txBody>
                    <a:bodyPr/>
                    <a:lstStyle/>
                    <a:p>
                      <a:pPr algn="ctr"/>
                      <a:r>
                        <a:rPr lang="en-US" sz="900" dirty="0"/>
                        <a:t>Orange</a:t>
                      </a:r>
                    </a:p>
                  </a:txBody>
                  <a:tcPr marL="79990" marR="79990" marT="39995" marB="39995">
                    <a:solidFill>
                      <a:srgbClr val="FFC000"/>
                    </a:solidFill>
                  </a:tcPr>
                </a:tc>
                <a:extLst>
                  <a:ext uri="{0D108BD9-81ED-4DB2-BD59-A6C34878D82A}">
                    <a16:rowId xmlns:a16="http://schemas.microsoft.com/office/drawing/2014/main" val="3791044957"/>
                  </a:ext>
                </a:extLst>
              </a:tr>
              <a:tr h="410569">
                <a:tc>
                  <a:txBody>
                    <a:bodyPr/>
                    <a:lstStyle/>
                    <a:p>
                      <a:pPr algn="ctr"/>
                      <a:r>
                        <a:rPr lang="en-US" sz="900" i="0" dirty="0"/>
                        <a:t>7</a:t>
                      </a:r>
                    </a:p>
                  </a:txBody>
                  <a:tcPr marL="79990" marR="79990" marT="39995" marB="39995"/>
                </a:tc>
                <a:tc>
                  <a:txBody>
                    <a:bodyPr/>
                    <a:lstStyle/>
                    <a:p>
                      <a:pPr algn="ctr"/>
                      <a:r>
                        <a:rPr lang="en-US" sz="900" i="0" dirty="0"/>
                        <a:t>Draft NFHL</a:t>
                      </a:r>
                      <a:br>
                        <a:rPr lang="en-US" sz="900" i="0" dirty="0"/>
                      </a:br>
                      <a:r>
                        <a:rPr lang="en-US" sz="900" i="0" dirty="0"/>
                        <a:t> Flood Zone (NEW)</a:t>
                      </a:r>
                    </a:p>
                  </a:txBody>
                  <a:tcPr marL="79990" marR="79990" marT="39995" marB="3999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Location is </a:t>
                      </a:r>
                      <a:r>
                        <a:rPr lang="en-US" sz="900" b="0" kern="1200" dirty="0">
                          <a:solidFill>
                            <a:schemeClr val="dk1"/>
                          </a:solidFill>
                          <a:effectLst/>
                          <a:latin typeface="+mn-lt"/>
                          <a:ea typeface="+mn-ea"/>
                          <a:cs typeface="+mn-cs"/>
                        </a:rPr>
                        <a:t>WITHIN</a:t>
                      </a:r>
                      <a:r>
                        <a:rPr lang="en-US" sz="900" b="1" kern="1200" dirty="0">
                          <a:solidFill>
                            <a:schemeClr val="dk1"/>
                          </a:solidFill>
                          <a:effectLst/>
                          <a:latin typeface="+mn-lt"/>
                          <a:ea typeface="+mn-ea"/>
                          <a:cs typeface="+mn-cs"/>
                        </a:rPr>
                        <a:t> </a:t>
                      </a:r>
                      <a:r>
                        <a:rPr lang="en-US" sz="900" kern="1200" dirty="0">
                          <a:solidFill>
                            <a:schemeClr val="dk1"/>
                          </a:solidFill>
                          <a:effectLst/>
                          <a:latin typeface="+mn-lt"/>
                          <a:ea typeface="+mn-ea"/>
                          <a:cs typeface="+mn-cs"/>
                        </a:rPr>
                        <a:t>an updated FEMA 100-year flood hazard zone.  The flood zone is DRAFT and under review to become PRELIMINARY.</a:t>
                      </a:r>
                      <a:endParaRPr lang="en-US" sz="900" i="0" dirty="0"/>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accent1">
                              <a:lumMod val="50000"/>
                            </a:schemeClr>
                          </a:solidFill>
                        </a:rPr>
                        <a:t>Draft 100 yr Zone AE or A</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BFE-P (A or AE Zones only)</a:t>
                      </a:r>
                    </a:p>
                  </a:txBody>
                  <a:tcPr marL="79990" marR="79990" marT="39995" marB="39995"/>
                </a:tc>
                <a:tc>
                  <a:txBody>
                    <a:bodyPr/>
                    <a:lstStyle/>
                    <a:p>
                      <a:pPr algn="ctr"/>
                      <a:r>
                        <a:rPr lang="en-US" sz="900" dirty="0"/>
                        <a:t>High</a:t>
                      </a:r>
                    </a:p>
                  </a:txBody>
                  <a:tcPr marL="79990" marR="79990" marT="39995" marB="39995">
                    <a:solidFill>
                      <a:srgbClr val="FFC000"/>
                    </a:solidFill>
                  </a:tcPr>
                </a:tc>
                <a:tc>
                  <a:txBody>
                    <a:bodyPr/>
                    <a:lstStyle/>
                    <a:p>
                      <a:pPr algn="ctr"/>
                      <a:r>
                        <a:rPr lang="en-US" sz="900" dirty="0"/>
                        <a:t>Orange</a:t>
                      </a:r>
                    </a:p>
                  </a:txBody>
                  <a:tcPr marL="79990" marR="79990" marT="39995" marB="39995">
                    <a:solidFill>
                      <a:srgbClr val="FFC000"/>
                    </a:solidFill>
                  </a:tcPr>
                </a:tc>
                <a:extLst>
                  <a:ext uri="{0D108BD9-81ED-4DB2-BD59-A6C34878D82A}">
                    <a16:rowId xmlns:a16="http://schemas.microsoft.com/office/drawing/2014/main" val="647125491"/>
                  </a:ext>
                </a:extLst>
              </a:tr>
              <a:tr h="410569">
                <a:tc>
                  <a:txBody>
                    <a:bodyPr/>
                    <a:lstStyle/>
                    <a:p>
                      <a:pPr algn="ctr"/>
                      <a:r>
                        <a:rPr lang="en-US" sz="900" dirty="0"/>
                        <a:t>8</a:t>
                      </a:r>
                    </a:p>
                  </a:txBody>
                  <a:tcPr marL="79990" marR="79990" marT="39995" marB="39995"/>
                </a:tc>
                <a:tc>
                  <a:txBody>
                    <a:bodyPr/>
                    <a:lstStyle/>
                    <a:p>
                      <a:pPr algn="ctr"/>
                      <a:r>
                        <a:rPr lang="en-US" sz="900" dirty="0"/>
                        <a:t>Updated </a:t>
                      </a:r>
                      <a:r>
                        <a:rPr lang="en-US" sz="900" baseline="0" dirty="0"/>
                        <a:t>AE Floodplain Bdry.</a:t>
                      </a:r>
                      <a:endParaRPr lang="en-US" sz="900" dirty="0"/>
                    </a:p>
                  </a:txBody>
                  <a:tcPr marL="79990" marR="79990" marT="39995" marB="39995"/>
                </a:tc>
                <a:tc>
                  <a:txBody>
                    <a:bodyPr/>
                    <a:lstStyle/>
                    <a:p>
                      <a:r>
                        <a:rPr lang="en-US" sz="900" dirty="0"/>
                        <a:t>Location is WITHIN an updated detailed floodplain</a:t>
                      </a:r>
                      <a:r>
                        <a:rPr lang="en-US" sz="900" baseline="0" dirty="0"/>
                        <a:t> boundary</a:t>
                      </a:r>
                      <a:r>
                        <a:rPr lang="en-US" sz="900" dirty="0"/>
                        <a:t> but NOT a FEMA 100-year effective floodplain.  </a:t>
                      </a:r>
                      <a:endParaRPr lang="en-US" sz="900" i="1" dirty="0"/>
                    </a:p>
                  </a:txBody>
                  <a:tcPr marL="79990" marR="79990" marT="39995" marB="39995"/>
                </a:tc>
                <a:tc>
                  <a:txBody>
                    <a:bodyPr/>
                    <a:lstStyle/>
                    <a:p>
                      <a:pPr algn="ctr"/>
                      <a:r>
                        <a:rPr lang="en-US" sz="900" dirty="0">
                          <a:solidFill>
                            <a:schemeClr val="accent1">
                              <a:lumMod val="50000"/>
                            </a:schemeClr>
                          </a:solidFill>
                        </a:rPr>
                        <a:t>Updated Zone AE</a:t>
                      </a:r>
                    </a:p>
                  </a:txBody>
                  <a:tcPr marL="79990" marR="79990" marT="39995" marB="39995"/>
                </a:tc>
                <a:tc>
                  <a:txBody>
                    <a:bodyPr/>
                    <a:lstStyle/>
                    <a:p>
                      <a:pPr algn="ctr"/>
                      <a:r>
                        <a:rPr lang="en-US" sz="900" b="0" dirty="0">
                          <a:solidFill>
                            <a:schemeClr val="tx1"/>
                          </a:solidFill>
                        </a:rPr>
                        <a:t>BFE-NR</a:t>
                      </a:r>
                      <a:br>
                        <a:rPr lang="en-US" sz="900" b="0" dirty="0">
                          <a:solidFill>
                            <a:schemeClr val="tx1"/>
                          </a:solidFill>
                        </a:rPr>
                      </a:br>
                      <a:endParaRPr lang="en-US" sz="900" b="0" dirty="0">
                        <a:solidFill>
                          <a:schemeClr val="tx1"/>
                        </a:solidFill>
                      </a:endParaRPr>
                    </a:p>
                  </a:txBody>
                  <a:tcPr marL="79990" marR="79990" marT="39995" marB="39995"/>
                </a:tc>
                <a:tc>
                  <a:txBody>
                    <a:bodyPr/>
                    <a:lstStyle/>
                    <a:p>
                      <a:pPr algn="ctr"/>
                      <a:r>
                        <a:rPr lang="en-US" sz="900" dirty="0"/>
                        <a:t>High</a:t>
                      </a:r>
                    </a:p>
                  </a:txBody>
                  <a:tcPr marL="79990" marR="79990" marT="39995" marB="39995">
                    <a:solidFill>
                      <a:srgbClr val="FFC000"/>
                    </a:solidFill>
                  </a:tcPr>
                </a:tc>
                <a:tc>
                  <a:txBody>
                    <a:bodyPr/>
                    <a:lstStyle/>
                    <a:p>
                      <a:pPr algn="ctr"/>
                      <a:r>
                        <a:rPr lang="en-US" sz="900" dirty="0"/>
                        <a:t>Orange</a:t>
                      </a:r>
                    </a:p>
                  </a:txBody>
                  <a:tcPr marL="79990" marR="79990" marT="39995" marB="39995">
                    <a:solidFill>
                      <a:srgbClr val="FFC000"/>
                    </a:solidFill>
                  </a:tcPr>
                </a:tc>
                <a:extLst>
                  <a:ext uri="{0D108BD9-81ED-4DB2-BD59-A6C34878D82A}">
                    <a16:rowId xmlns:a16="http://schemas.microsoft.com/office/drawing/2014/main" val="10004"/>
                  </a:ext>
                </a:extLst>
              </a:tr>
              <a:tr h="333985">
                <a:tc>
                  <a:txBody>
                    <a:bodyPr/>
                    <a:lstStyle/>
                    <a:p>
                      <a:pPr algn="ctr"/>
                      <a:r>
                        <a:rPr lang="en-US" sz="900" dirty="0"/>
                        <a:t>9</a:t>
                      </a:r>
                    </a:p>
                  </a:txBody>
                  <a:tcPr marL="79990" marR="79990" marT="39995" marB="39995"/>
                </a:tc>
                <a:tc>
                  <a:txBody>
                    <a:bodyPr/>
                    <a:lstStyle/>
                    <a:p>
                      <a:pPr algn="ctr"/>
                      <a:r>
                        <a:rPr lang="en-US" sz="900" dirty="0"/>
                        <a:t>Advisory A</a:t>
                      </a:r>
                    </a:p>
                  </a:txBody>
                  <a:tcPr marL="79990" marR="79990" marT="39995" marB="39995"/>
                </a:tc>
                <a:tc>
                  <a:txBody>
                    <a:bodyPr/>
                    <a:lstStyle/>
                    <a:p>
                      <a:r>
                        <a:rPr lang="en-US" sz="900" dirty="0"/>
                        <a:t>Location is WITHIN an advisory floodplain but NOT a FEMA 100-year effective floodplain. </a:t>
                      </a:r>
                      <a:endParaRPr lang="en-US" sz="900" i="1" dirty="0"/>
                    </a:p>
                  </a:txBody>
                  <a:tcPr marL="79990" marR="79990" marT="39995" marB="39995"/>
                </a:tc>
                <a:tc>
                  <a:txBody>
                    <a:bodyPr/>
                    <a:lstStyle/>
                    <a:p>
                      <a:pPr algn="ctr"/>
                      <a:r>
                        <a:rPr lang="en-US" sz="900" dirty="0">
                          <a:solidFill>
                            <a:schemeClr val="accent1">
                              <a:lumMod val="50000"/>
                            </a:schemeClr>
                          </a:solidFill>
                        </a:rPr>
                        <a:t>Advisory Zone A</a:t>
                      </a:r>
                    </a:p>
                  </a:txBody>
                  <a:tcPr marL="79990" marR="79990" marT="39995" marB="39995"/>
                </a:tc>
                <a:tc>
                  <a:txBody>
                    <a:bodyPr/>
                    <a:lstStyle/>
                    <a:p>
                      <a:pPr algn="ctr"/>
                      <a:r>
                        <a:rPr lang="en-US" sz="900" b="0" dirty="0">
                          <a:solidFill>
                            <a:schemeClr val="tx1"/>
                          </a:solidFill>
                        </a:rPr>
                        <a:t>AFH</a:t>
                      </a:r>
                    </a:p>
                  </a:txBody>
                  <a:tcPr marL="79990" marR="79990" marT="39995" marB="39995"/>
                </a:tc>
                <a:tc>
                  <a:txBody>
                    <a:bodyPr/>
                    <a:lstStyle/>
                    <a:p>
                      <a:pPr algn="ctr"/>
                      <a:r>
                        <a:rPr lang="en-US" sz="900" dirty="0"/>
                        <a:t>High</a:t>
                      </a:r>
                    </a:p>
                  </a:txBody>
                  <a:tcPr marL="79990" marR="79990" marT="39995" marB="39995">
                    <a:solidFill>
                      <a:srgbClr val="FFC000"/>
                    </a:solidFill>
                  </a:tcPr>
                </a:tc>
                <a:tc>
                  <a:txBody>
                    <a:bodyPr/>
                    <a:lstStyle/>
                    <a:p>
                      <a:pPr algn="ctr"/>
                      <a:r>
                        <a:rPr lang="en-US" sz="900" dirty="0"/>
                        <a:t>Orange</a:t>
                      </a:r>
                    </a:p>
                  </a:txBody>
                  <a:tcPr marL="79990" marR="79990" marT="39995" marB="39995">
                    <a:solidFill>
                      <a:srgbClr val="FFC000"/>
                    </a:solidFill>
                  </a:tcPr>
                </a:tc>
                <a:extLst>
                  <a:ext uri="{0D108BD9-81ED-4DB2-BD59-A6C34878D82A}">
                    <a16:rowId xmlns:a16="http://schemas.microsoft.com/office/drawing/2014/main" val="10005"/>
                  </a:ext>
                </a:extLst>
              </a:tr>
              <a:tr h="324228">
                <a:tc>
                  <a:txBody>
                    <a:bodyPr/>
                    <a:lstStyle/>
                    <a:p>
                      <a:pPr algn="ctr"/>
                      <a:r>
                        <a:rPr lang="en-US" sz="900" dirty="0"/>
                        <a:t>10</a:t>
                      </a:r>
                      <a:endParaRPr lang="en-US" sz="900" i="0" dirty="0"/>
                    </a:p>
                  </a:txBody>
                  <a:tcPr marL="79990" marR="79990" marT="39995" marB="39995"/>
                </a:tc>
                <a:tc>
                  <a:txBody>
                    <a:bodyPr/>
                    <a:lstStyle/>
                    <a:p>
                      <a:pPr algn="ctr"/>
                      <a:r>
                        <a:rPr lang="en-US" sz="900" dirty="0"/>
                        <a:t>Shaded X </a:t>
                      </a:r>
                      <a:br>
                        <a:rPr lang="en-US" sz="900" dirty="0"/>
                      </a:br>
                      <a:r>
                        <a:rPr lang="en-US" sz="900" dirty="0"/>
                        <a:t>(500-</a:t>
                      </a:r>
                      <a:r>
                        <a:rPr lang="en-US" sz="900" baseline="0" dirty="0"/>
                        <a:t>YR Flood)</a:t>
                      </a:r>
                      <a:endParaRPr lang="en-US" sz="900" i="0" dirty="0"/>
                    </a:p>
                  </a:txBody>
                  <a:tcPr marL="79990" marR="79990" marT="39995" marB="3999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Location is WITHIN</a:t>
                      </a:r>
                      <a:r>
                        <a:rPr lang="en-US" sz="900" baseline="0" dirty="0"/>
                        <a:t> a m</a:t>
                      </a:r>
                      <a:r>
                        <a:rPr lang="en-US" sz="900" dirty="0"/>
                        <a:t>oderate flood risk hazard such</a:t>
                      </a:r>
                      <a:r>
                        <a:rPr lang="en-US" sz="900" baseline="0" dirty="0"/>
                        <a:t> as a FEMA </a:t>
                      </a:r>
                      <a:r>
                        <a:rPr lang="en-US" sz="900" dirty="0"/>
                        <a:t>500-year</a:t>
                      </a:r>
                      <a:r>
                        <a:rPr lang="en-US" sz="900" baseline="0" dirty="0"/>
                        <a:t> floodplain.</a:t>
                      </a:r>
                      <a:endParaRPr lang="en-US" sz="900" i="0" dirty="0"/>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accent1">
                              <a:lumMod val="50000"/>
                            </a:schemeClr>
                          </a:solidFill>
                        </a:rPr>
                        <a:t>Zone X - 0.2 PCT ANNUAL CHANCE FLOOD HAZARD</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&lt; None &gt;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0" dirty="0">
                        <a:solidFill>
                          <a:schemeClr val="tx1"/>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Moderate</a:t>
                      </a:r>
                    </a:p>
                  </a:txBody>
                  <a:tcPr marL="79990" marR="79990" marT="39995" marB="39995">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Yellow</a:t>
                      </a:r>
                    </a:p>
                  </a:txBody>
                  <a:tcPr marL="79990" marR="79990" marT="39995" marB="39995">
                    <a:solidFill>
                      <a:srgbClr val="FFFF00"/>
                    </a:solidFill>
                  </a:tcPr>
                </a:tc>
                <a:extLst>
                  <a:ext uri="{0D108BD9-81ED-4DB2-BD59-A6C34878D82A}">
                    <a16:rowId xmlns:a16="http://schemas.microsoft.com/office/drawing/2014/main" val="3092083198"/>
                  </a:ext>
                </a:extLst>
              </a:tr>
              <a:tr h="309552">
                <a:tc>
                  <a:txBody>
                    <a:bodyPr/>
                    <a:lstStyle/>
                    <a:p>
                      <a:pPr algn="ctr"/>
                      <a:r>
                        <a:rPr lang="en-US" sz="900" dirty="0"/>
                        <a:t>11</a:t>
                      </a:r>
                    </a:p>
                  </a:txBody>
                  <a:tcPr marL="79990" marR="79990" marT="39995" marB="39995"/>
                </a:tc>
                <a:tc>
                  <a:txBody>
                    <a:bodyPr/>
                    <a:lstStyle/>
                    <a:p>
                      <a:pPr algn="ctr"/>
                      <a:r>
                        <a:rPr lang="en-US" sz="900" dirty="0"/>
                        <a:t>X (Levee Protected)</a:t>
                      </a:r>
                      <a:endParaRPr lang="en-US" sz="900" i="0" dirty="0"/>
                    </a:p>
                  </a:txBody>
                  <a:tcPr marL="79990" marR="79990" marT="39995" marB="39995"/>
                </a:tc>
                <a:tc>
                  <a:txBody>
                    <a:bodyPr/>
                    <a:lstStyle/>
                    <a:p>
                      <a:r>
                        <a:rPr lang="en-US" sz="900" dirty="0"/>
                        <a:t>Location is PROTECTED by a levee from a 100-year flood</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accent1">
                              <a:lumMod val="50000"/>
                            </a:schemeClr>
                          </a:solidFill>
                        </a:rPr>
                        <a:t>Zone X - AREA WITH REDUCED FLOOD RISK DUE TO LEVEE</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&lt; None &gt;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0" dirty="0">
                        <a:solidFill>
                          <a:schemeClr val="tx1"/>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Moderate</a:t>
                      </a:r>
                    </a:p>
                  </a:txBody>
                  <a:tcPr marL="79990" marR="79990" marT="39995" marB="39995">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Yellow</a:t>
                      </a:r>
                    </a:p>
                  </a:txBody>
                  <a:tcPr marL="79990" marR="79990" marT="39995" marB="39995">
                    <a:solidFill>
                      <a:srgbClr val="FFFF00"/>
                    </a:solidFill>
                  </a:tcPr>
                </a:tc>
                <a:extLst>
                  <a:ext uri="{0D108BD9-81ED-4DB2-BD59-A6C34878D82A}">
                    <a16:rowId xmlns:a16="http://schemas.microsoft.com/office/drawing/2014/main" val="439059072"/>
                  </a:ext>
                </a:extLst>
              </a:tr>
              <a:tr h="321002">
                <a:tc>
                  <a:txBody>
                    <a:bodyPr/>
                    <a:lstStyle/>
                    <a:p>
                      <a:pPr algn="ctr"/>
                      <a:r>
                        <a:rPr lang="en-US" sz="900" dirty="0"/>
                        <a:t>12</a:t>
                      </a:r>
                    </a:p>
                  </a:txBody>
                  <a:tcPr marL="79990" marR="79990" marT="39995" marB="39995"/>
                </a:tc>
                <a:tc>
                  <a:txBody>
                    <a:bodyPr/>
                    <a:lstStyle/>
                    <a:p>
                      <a:pPr algn="ctr"/>
                      <a:r>
                        <a:rPr lang="en-US" sz="900" dirty="0"/>
                        <a:t>Near Flood Zone</a:t>
                      </a:r>
                      <a:endParaRPr lang="en-US" sz="900" i="1" dirty="0"/>
                    </a:p>
                  </a:txBody>
                  <a:tcPr marL="79990" marR="79990" marT="39995" marB="39995"/>
                </a:tc>
                <a:tc>
                  <a:txBody>
                    <a:bodyPr/>
                    <a:lstStyle/>
                    <a:p>
                      <a:r>
                        <a:rPr lang="en-US" sz="900" dirty="0"/>
                        <a:t>Location is NOT WITHIN identified flood hazard area, but within 75 feet of an identified flood hazard area. </a:t>
                      </a:r>
                    </a:p>
                  </a:txBody>
                  <a:tcPr marL="79990" marR="79990" marT="39995" marB="39995"/>
                </a:tc>
                <a:tc>
                  <a:txBody>
                    <a:bodyPr/>
                    <a:lstStyle/>
                    <a:p>
                      <a:pPr algn="ctr"/>
                      <a:r>
                        <a:rPr lang="en-US" sz="900" i="1" dirty="0">
                          <a:solidFill>
                            <a:schemeClr val="accent1">
                              <a:lumMod val="50000"/>
                            </a:schemeClr>
                          </a:solidFill>
                        </a:rPr>
                        <a:t>Separate Buffer Layer</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&lt; None &gt;</a:t>
                      </a:r>
                    </a:p>
                  </a:txBody>
                  <a:tcPr marL="79990" marR="79990" marT="39995" marB="39995"/>
                </a:tc>
                <a:tc>
                  <a:txBody>
                    <a:bodyPr/>
                    <a:lstStyle/>
                    <a:p>
                      <a:pPr algn="ctr"/>
                      <a:r>
                        <a:rPr lang="en-US" sz="900" dirty="0"/>
                        <a:t>Moderate</a:t>
                      </a:r>
                    </a:p>
                  </a:txBody>
                  <a:tcPr marL="79990" marR="79990" marT="39995" marB="39995">
                    <a:solidFill>
                      <a:srgbClr val="FFFF00"/>
                    </a:solidFill>
                  </a:tcPr>
                </a:tc>
                <a:tc>
                  <a:txBody>
                    <a:bodyPr/>
                    <a:lstStyle/>
                    <a:p>
                      <a:pPr algn="ctr"/>
                      <a:r>
                        <a:rPr lang="en-US" sz="900" dirty="0"/>
                        <a:t>Yellow</a:t>
                      </a:r>
                    </a:p>
                  </a:txBody>
                  <a:tcPr marL="79990" marR="79990" marT="39995" marB="39995">
                    <a:solidFill>
                      <a:srgbClr val="FFFF00"/>
                    </a:solidFill>
                  </a:tcPr>
                </a:tc>
                <a:extLst>
                  <a:ext uri="{0D108BD9-81ED-4DB2-BD59-A6C34878D82A}">
                    <a16:rowId xmlns:a16="http://schemas.microsoft.com/office/drawing/2014/main" val="10006"/>
                  </a:ext>
                </a:extLst>
              </a:tr>
              <a:tr h="391994">
                <a:tc>
                  <a:txBody>
                    <a:bodyPr/>
                    <a:lstStyle/>
                    <a:p>
                      <a:pPr algn="ctr"/>
                      <a:r>
                        <a:rPr lang="en-US" sz="900" dirty="0"/>
                        <a:t>13</a:t>
                      </a:r>
                    </a:p>
                  </a:txBody>
                  <a:tcPr marL="79990" marR="79990" marT="39995" marB="39995"/>
                </a:tc>
                <a:tc>
                  <a:txBody>
                    <a:bodyPr/>
                    <a:lstStyle/>
                    <a:p>
                      <a:pPr algn="ctr"/>
                      <a:r>
                        <a:rPr lang="en-US" sz="900" dirty="0"/>
                        <a:t>Out of Flood Zone</a:t>
                      </a:r>
                      <a:endParaRPr lang="en-US" sz="900" i="1" dirty="0"/>
                    </a:p>
                  </a:txBody>
                  <a:tcPr marL="79990" marR="79990" marT="39995" marB="39995"/>
                </a:tc>
                <a:tc>
                  <a:txBody>
                    <a:bodyPr/>
                    <a:lstStyle/>
                    <a:p>
                      <a:r>
                        <a:rPr lang="en-US" sz="900" dirty="0"/>
                        <a:t>Location is NOT WITHIN any identified flood hazard area. Unmapped flood hazard areas may be present.</a:t>
                      </a:r>
                    </a:p>
                  </a:txBody>
                  <a:tcPr marL="79990" marR="79990" marT="39995" marB="39995"/>
                </a:tc>
                <a:tc>
                  <a:txBody>
                    <a:bodyPr/>
                    <a:lstStyle/>
                    <a:p>
                      <a:pPr algn="ctr"/>
                      <a:r>
                        <a:rPr lang="en-US" sz="900" i="1" dirty="0">
                          <a:solidFill>
                            <a:schemeClr val="accent1">
                              <a:lumMod val="50000"/>
                            </a:schemeClr>
                          </a:solidFill>
                        </a:rPr>
                        <a:t>No Record Found</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&lt; None &gt;</a:t>
                      </a:r>
                    </a:p>
                    <a:p>
                      <a:pPr algn="ctr"/>
                      <a:endParaRPr lang="en-US" sz="900" b="0" i="1" dirty="0">
                        <a:solidFill>
                          <a:schemeClr val="tx1"/>
                        </a:solidFill>
                      </a:endParaRPr>
                    </a:p>
                  </a:txBody>
                  <a:tcPr marL="79990" marR="79990" marT="39995" marB="39995"/>
                </a:tc>
                <a:tc>
                  <a:txBody>
                    <a:bodyPr/>
                    <a:lstStyle/>
                    <a:p>
                      <a:pPr algn="ctr"/>
                      <a:r>
                        <a:rPr lang="en-US" sz="900" dirty="0"/>
                        <a:t>Low</a:t>
                      </a:r>
                    </a:p>
                  </a:txBody>
                  <a:tcPr marL="79990" marR="79990" marT="39995" marB="39995">
                    <a:solidFill>
                      <a:srgbClr val="92D050"/>
                    </a:solidFill>
                  </a:tcPr>
                </a:tc>
                <a:tc>
                  <a:txBody>
                    <a:bodyPr/>
                    <a:lstStyle/>
                    <a:p>
                      <a:pPr algn="ctr"/>
                      <a:r>
                        <a:rPr lang="en-US" sz="900" dirty="0"/>
                        <a:t>Green</a:t>
                      </a:r>
                    </a:p>
                  </a:txBody>
                  <a:tcPr marL="79990" marR="79990" marT="39995" marB="39995">
                    <a:solidFill>
                      <a:srgbClr val="92D050"/>
                    </a:solidFill>
                  </a:tcPr>
                </a:tc>
                <a:extLst>
                  <a:ext uri="{0D108BD9-81ED-4DB2-BD59-A6C34878D82A}">
                    <a16:rowId xmlns:a16="http://schemas.microsoft.com/office/drawing/2014/main" val="10007"/>
                  </a:ext>
                </a:extLst>
              </a:tr>
            </a:tbl>
          </a:graphicData>
        </a:graphic>
      </p:graphicFrame>
      <p:sp>
        <p:nvSpPr>
          <p:cNvPr id="6" name="Title 1"/>
          <p:cNvSpPr txBox="1">
            <a:spLocks/>
          </p:cNvSpPr>
          <p:nvPr/>
        </p:nvSpPr>
        <p:spPr>
          <a:xfrm>
            <a:off x="0" y="2"/>
            <a:ext cx="9144000" cy="733456"/>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&lt; zone designation &gt;</a:t>
            </a:r>
          </a:p>
        </p:txBody>
      </p:sp>
      <p:sp>
        <p:nvSpPr>
          <p:cNvPr id="4" name="TextBox 3"/>
          <p:cNvSpPr txBox="1"/>
          <p:nvPr/>
        </p:nvSpPr>
        <p:spPr>
          <a:xfrm>
            <a:off x="114626" y="6365135"/>
            <a:ext cx="8775191" cy="369332"/>
          </a:xfrm>
          <a:prstGeom prst="rect">
            <a:avLst/>
          </a:prstGeom>
          <a:noFill/>
        </p:spPr>
        <p:txBody>
          <a:bodyPr wrap="square" rtlCol="0">
            <a:spAutoFit/>
          </a:bodyPr>
          <a:lstStyle/>
          <a:p>
            <a:r>
              <a:rPr lang="en-US" sz="900" dirty="0"/>
              <a:t>Three Degrees of Risk: High, Moderate, Low.  Four Warning Status Colors:  In 100-YR Effective Floodplains (red), Preliminary Flood Zones and non-regulatory Advisory A/Updated AE Floodplains, Draft (orange), moderate risk or close to high- risk zones (yellow), and low risk (green).  The query consists of stacked floodplain boundary layers (see next slide)</a:t>
            </a:r>
          </a:p>
        </p:txBody>
      </p:sp>
    </p:spTree>
    <p:extLst>
      <p:ext uri="{BB962C8B-B14F-4D97-AF65-F5344CB8AC3E}">
        <p14:creationId xmlns:p14="http://schemas.microsoft.com/office/powerpoint/2010/main" val="19249242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032553086"/>
              </p:ext>
            </p:extLst>
          </p:nvPr>
        </p:nvGraphicFramePr>
        <p:xfrm>
          <a:off x="132228" y="964408"/>
          <a:ext cx="8879544" cy="5072348"/>
        </p:xfrm>
        <a:graphic>
          <a:graphicData uri="http://schemas.openxmlformats.org/drawingml/2006/table">
            <a:tbl>
              <a:tblPr firstRow="1" bandRow="1">
                <a:tableStyleId>{21E4AEA4-8DFA-4A89-87EB-49C32662AFE0}</a:tableStyleId>
              </a:tblPr>
              <a:tblGrid>
                <a:gridCol w="596960">
                  <a:extLst>
                    <a:ext uri="{9D8B030D-6E8A-4147-A177-3AD203B41FA5}">
                      <a16:colId xmlns:a16="http://schemas.microsoft.com/office/drawing/2014/main" val="1530919726"/>
                    </a:ext>
                  </a:extLst>
                </a:gridCol>
                <a:gridCol w="1164158">
                  <a:extLst>
                    <a:ext uri="{9D8B030D-6E8A-4147-A177-3AD203B41FA5}">
                      <a16:colId xmlns:a16="http://schemas.microsoft.com/office/drawing/2014/main" val="20000"/>
                    </a:ext>
                  </a:extLst>
                </a:gridCol>
                <a:gridCol w="1469265">
                  <a:extLst>
                    <a:ext uri="{9D8B030D-6E8A-4147-A177-3AD203B41FA5}">
                      <a16:colId xmlns:a16="http://schemas.microsoft.com/office/drawing/2014/main" val="292169391"/>
                    </a:ext>
                  </a:extLst>
                </a:gridCol>
                <a:gridCol w="1058782">
                  <a:extLst>
                    <a:ext uri="{9D8B030D-6E8A-4147-A177-3AD203B41FA5}">
                      <a16:colId xmlns:a16="http://schemas.microsoft.com/office/drawing/2014/main" val="20001"/>
                    </a:ext>
                  </a:extLst>
                </a:gridCol>
                <a:gridCol w="1938041">
                  <a:extLst>
                    <a:ext uri="{9D8B030D-6E8A-4147-A177-3AD203B41FA5}">
                      <a16:colId xmlns:a16="http://schemas.microsoft.com/office/drawing/2014/main" val="3468510815"/>
                    </a:ext>
                  </a:extLst>
                </a:gridCol>
                <a:gridCol w="2652338">
                  <a:extLst>
                    <a:ext uri="{9D8B030D-6E8A-4147-A177-3AD203B41FA5}">
                      <a16:colId xmlns:a16="http://schemas.microsoft.com/office/drawing/2014/main" val="20002"/>
                    </a:ext>
                  </a:extLst>
                </a:gridCol>
              </a:tblGrid>
              <a:tr h="6224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Status #</a:t>
                      </a:r>
                    </a:p>
                    <a:p>
                      <a:pPr algn="ctr"/>
                      <a:endParaRPr lang="en-US" sz="1400" dirty="0"/>
                    </a:p>
                  </a:txBody>
                  <a:tcPr marL="90154" marR="90154" marT="45077" marB="45077" vert="vert"/>
                </a:tc>
                <a:tc>
                  <a:txBody>
                    <a:bodyPr/>
                    <a:lstStyle/>
                    <a:p>
                      <a:pPr algn="ctr"/>
                      <a:r>
                        <a:rPr lang="en-US" sz="1400" dirty="0"/>
                        <a:t>Flood Height Designation</a:t>
                      </a:r>
                    </a:p>
                  </a:txBody>
                  <a:tcPr marL="90154" marR="90154" marT="45077" marB="45077"/>
                </a:tc>
                <a:tc>
                  <a:txBody>
                    <a:bodyPr/>
                    <a:lstStyle/>
                    <a:p>
                      <a:pPr algn="ctr"/>
                      <a:r>
                        <a:rPr lang="en-US" sz="1400" dirty="0"/>
                        <a:t>Flood</a:t>
                      </a:r>
                      <a:r>
                        <a:rPr lang="en-US" sz="1400" baseline="0" dirty="0"/>
                        <a:t> Zones</a:t>
                      </a:r>
                      <a:endParaRPr lang="en-US" sz="1400" dirty="0"/>
                    </a:p>
                  </a:txBody>
                  <a:tcPr marL="90154" marR="90154" marT="45077" marB="45077"/>
                </a:tc>
                <a:tc>
                  <a:txBody>
                    <a:bodyPr/>
                    <a:lstStyle/>
                    <a:p>
                      <a:pPr algn="ctr"/>
                      <a:r>
                        <a:rPr lang="en-US" sz="1400" baseline="0" dirty="0">
                          <a:solidFill>
                            <a:schemeClr val="tx1"/>
                          </a:solidFill>
                        </a:rPr>
                        <a:t>Message</a:t>
                      </a:r>
                      <a:r>
                        <a:rPr lang="en-US" sz="1400" baseline="0" dirty="0"/>
                        <a:t> for FLOOD HEIGHT:</a:t>
                      </a:r>
                      <a:endParaRPr lang="en-US" sz="1400" dirty="0"/>
                    </a:p>
                  </a:txBody>
                  <a:tcPr marL="90154" marR="90154" marT="45077" marB="45077"/>
                </a:tc>
                <a:tc>
                  <a:txBody>
                    <a:bodyPr/>
                    <a:lstStyle/>
                    <a:p>
                      <a:pPr algn="ctr"/>
                      <a:r>
                        <a:rPr lang="en-US" sz="1400" dirty="0">
                          <a:solidFill>
                            <a:schemeClr val="tx1"/>
                          </a:solidFill>
                        </a:rPr>
                        <a:t>Source Message </a:t>
                      </a:r>
                      <a:r>
                        <a:rPr lang="en-US" sz="1400" dirty="0"/>
                        <a:t>on Query Panel</a:t>
                      </a:r>
                    </a:p>
                  </a:txBody>
                  <a:tcPr marL="90154" marR="90154" marT="45077" marB="45077"/>
                </a:tc>
                <a:tc>
                  <a:txBody>
                    <a:bodyPr/>
                    <a:lstStyle/>
                    <a:p>
                      <a:pPr algn="ctr"/>
                      <a:r>
                        <a:rPr lang="en-US" sz="1400" dirty="0">
                          <a:solidFill>
                            <a:schemeClr val="tx1"/>
                          </a:solidFill>
                        </a:rPr>
                        <a:t>More Info </a:t>
                      </a:r>
                      <a:r>
                        <a:rPr lang="en-US" sz="1400" dirty="0"/>
                        <a:t>Link on Flood Query Results Panel</a:t>
                      </a:r>
                    </a:p>
                  </a:txBody>
                  <a:tcPr marL="90154" marR="90154" marT="45077" marB="45077"/>
                </a:tc>
                <a:extLst>
                  <a:ext uri="{0D108BD9-81ED-4DB2-BD59-A6C34878D82A}">
                    <a16:rowId xmlns:a16="http://schemas.microsoft.com/office/drawing/2014/main" val="10000"/>
                  </a:ext>
                </a:extLst>
              </a:tr>
              <a:tr h="648474">
                <a:tc>
                  <a:txBody>
                    <a:bodyPr/>
                    <a:lstStyle/>
                    <a:p>
                      <a:pPr algn="ctr"/>
                      <a:r>
                        <a:rPr lang="en-US" sz="1000" dirty="0"/>
                        <a:t>1</a:t>
                      </a:r>
                    </a:p>
                  </a:txBody>
                  <a:tcPr marL="90154" marR="90154" marT="45077" marB="45077"/>
                </a:tc>
                <a:tc>
                  <a:txBody>
                    <a:bodyPr/>
                    <a:lstStyle/>
                    <a:p>
                      <a:pPr algn="ctr"/>
                      <a:r>
                        <a:rPr lang="en-US" sz="1000" b="1" dirty="0"/>
                        <a:t>Base Flood Elevation (Restudy)</a:t>
                      </a:r>
                      <a:br>
                        <a:rPr lang="en-US" sz="1000" dirty="0"/>
                      </a:br>
                      <a:r>
                        <a:rPr lang="en-US" sz="1000" dirty="0"/>
                        <a:t>BFE Grid</a:t>
                      </a:r>
                      <a:endParaRPr lang="en-US" sz="1000" i="1" dirty="0"/>
                    </a:p>
                  </a:txBody>
                  <a:tcPr marL="90154" marR="90154" marT="45077" marB="45077"/>
                </a:tc>
                <a:tc>
                  <a:txBody>
                    <a:bodyPr/>
                    <a:lstStyle/>
                    <a:p>
                      <a:r>
                        <a:rPr lang="en-US" sz="1000" b="1" dirty="0"/>
                        <a:t>AE Zones</a:t>
                      </a:r>
                      <a:br>
                        <a:rPr lang="en-US" sz="1000" b="0" dirty="0"/>
                      </a:br>
                      <a:r>
                        <a:rPr lang="en-US" sz="1000" b="0" dirty="0"/>
                        <a:t>Flood Zone Statuses 1, 2, 5, 6</a:t>
                      </a:r>
                      <a:endParaRPr lang="en-US" sz="1000" b="0" i="1" dirty="0"/>
                    </a:p>
                  </a:txBody>
                  <a:tcPr marL="90154" marR="90154" marT="45077" marB="45077"/>
                </a:tc>
                <a:tc>
                  <a:txBody>
                    <a:bodyPr/>
                    <a:lstStyle/>
                    <a:p>
                      <a:r>
                        <a:rPr lang="en-US" sz="1000" dirty="0"/>
                        <a:t>&lt;</a:t>
                      </a:r>
                      <a:r>
                        <a:rPr lang="en-US" sz="1000" baseline="0" dirty="0"/>
                        <a:t> value&gt; ft.</a:t>
                      </a:r>
                      <a:br>
                        <a:rPr lang="en-US" sz="1000" baseline="0" dirty="0"/>
                      </a:br>
                      <a:br>
                        <a:rPr lang="en-US" sz="1000" baseline="0" dirty="0"/>
                      </a:br>
                      <a:r>
                        <a:rPr lang="en-US" sz="800" i="1" baseline="0" dirty="0"/>
                        <a:t>(Display to 0.1)</a:t>
                      </a:r>
                      <a:br>
                        <a:rPr lang="en-US" sz="800" i="1" baseline="0" dirty="0"/>
                      </a:br>
                      <a:r>
                        <a:rPr lang="en-US" sz="800" i="1" baseline="0" dirty="0"/>
                        <a:t>(Clickable GRID value)</a:t>
                      </a:r>
                      <a:endParaRPr lang="en-US" sz="1000" dirty="0"/>
                    </a:p>
                  </a:txBody>
                  <a:tcPr marL="90154" marR="90154" marT="45077" marB="4507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(BFE Restudy)</a:t>
                      </a:r>
                      <a:br>
                        <a:rPr lang="en-US" sz="1000" dirty="0">
                          <a:solidFill>
                            <a:schemeClr val="tx1"/>
                          </a:solidFill>
                        </a:rPr>
                      </a:br>
                      <a:br>
                        <a:rPr lang="en-US" sz="1000" dirty="0">
                          <a:solidFill>
                            <a:schemeClr val="tx1"/>
                          </a:solidFill>
                        </a:rPr>
                      </a:br>
                      <a:r>
                        <a:rPr lang="en-US" sz="1000" i="1" dirty="0">
                          <a:solidFill>
                            <a:schemeClr val="tx1"/>
                          </a:solidFill>
                        </a:rPr>
                        <a:t>In future may include A Zones</a:t>
                      </a:r>
                      <a:endParaRPr lang="en-US" sz="1000" dirty="0">
                        <a:solidFill>
                          <a:schemeClr val="tx1"/>
                        </a:solidFill>
                      </a:endParaRPr>
                    </a:p>
                  </a:txBody>
                  <a:tcPr marL="90154" marR="90154" marT="45077" marB="45077"/>
                </a:tc>
                <a:tc rowSpan="6">
                  <a:txBody>
                    <a:bodyPr/>
                    <a:lstStyle/>
                    <a:p>
                      <a:r>
                        <a:rPr lang="en-US" sz="900" b="1" kern="1200" dirty="0">
                          <a:effectLst/>
                        </a:rPr>
                        <a:t>Advisory Flood Heights (AFH) for Approximate A Zones:  </a:t>
                      </a:r>
                      <a:r>
                        <a:rPr lang="en-US" sz="900" kern="1200" dirty="0">
                          <a:effectLst/>
                        </a:rPr>
                        <a:t>CAUTION </a:t>
                      </a:r>
                      <a:r>
                        <a:rPr lang="en-US" sz="900" kern="1200" dirty="0" err="1">
                          <a:effectLst/>
                        </a:rPr>
                        <a:t>CAUTION</a:t>
                      </a:r>
                      <a:r>
                        <a:rPr lang="en-US" sz="900" kern="1200" dirty="0">
                          <a:effectLst/>
                        </a:rPr>
                        <a:t>!!  The advisory flood height should be used with caution in the proximity of a culvert, bridge, flood control structure or other impoundment since stream crossings were not included in the hydraulic analyses for approximate floodplains. Also, if the site is close to the confluence with a larger stream, compare the advisory flood height at the location of interest to the advisory flood height or Base Flood Elevation on the larger stream to determine whether the site is within the backwater influence of the larger stream.  More information:  </a:t>
                      </a:r>
                      <a:br>
                        <a:rPr lang="en-US" sz="900" kern="1200" dirty="0">
                          <a:effectLst/>
                        </a:rPr>
                      </a:br>
                      <a:r>
                        <a:rPr lang="en-US" sz="900" u="sng" kern="1200" dirty="0">
                          <a:effectLst/>
                          <a:hlinkClick r:id="rId3"/>
                        </a:rPr>
                        <a:t>http://www.mapwv.gov/flood/content/documents/AFHhandout.pdf</a:t>
                      </a:r>
                      <a:endParaRPr lang="en-US" sz="900" kern="1200" dirty="0">
                        <a:effectLst/>
                      </a:endParaRPr>
                    </a:p>
                    <a:p>
                      <a:r>
                        <a:rPr lang="en-US" sz="900" kern="1200" dirty="0">
                          <a:effectLst/>
                        </a:rPr>
                        <a:t> </a:t>
                      </a:r>
                    </a:p>
                    <a:p>
                      <a:r>
                        <a:rPr lang="en-US" sz="900" b="1" kern="1200" dirty="0">
                          <a:solidFill>
                            <a:schemeClr val="tx1"/>
                          </a:solidFill>
                          <a:effectLst/>
                        </a:rPr>
                        <a:t>Restudy and Non-Restudy AE Zones: </a:t>
                      </a:r>
                      <a:r>
                        <a:rPr lang="en-US" sz="900" b="1" kern="1200" dirty="0">
                          <a:solidFill>
                            <a:srgbClr val="FF0000"/>
                          </a:solidFill>
                          <a:effectLst/>
                        </a:rPr>
                        <a:t> </a:t>
                      </a:r>
                      <a:r>
                        <a:rPr lang="en-US" sz="900" kern="1200" dirty="0">
                          <a:effectLst/>
                        </a:rPr>
                        <a:t>To validate base flood elevations refer to the Flood Profiles and Flood Elevation Tables in the FIS Report.</a:t>
                      </a:r>
                    </a:p>
                    <a:p>
                      <a:r>
                        <a:rPr lang="en-US" sz="900" kern="1200" dirty="0">
                          <a:effectLst/>
                        </a:rPr>
                        <a:t> </a:t>
                      </a:r>
                    </a:p>
                    <a:p>
                      <a:r>
                        <a:rPr lang="en-US" sz="900" b="1" kern="1200" dirty="0">
                          <a:solidFill>
                            <a:schemeClr val="dk1"/>
                          </a:solidFill>
                          <a:effectLst/>
                          <a:latin typeface="+mn-lt"/>
                          <a:ea typeface="+mn-ea"/>
                          <a:cs typeface="+mn-cs"/>
                        </a:rPr>
                        <a:t>Vertical Datum for Flood Heights: </a:t>
                      </a:r>
                      <a:r>
                        <a:rPr lang="en-US" sz="900" kern="1200" dirty="0">
                          <a:solidFill>
                            <a:schemeClr val="dk1"/>
                          </a:solidFill>
                          <a:effectLst/>
                          <a:latin typeface="+mn-lt"/>
                          <a:ea typeface="+mn-ea"/>
                          <a:cs typeface="+mn-cs"/>
                        </a:rPr>
                        <a:t>  The vertical datum of Base Flood Elevations (BFEs) for AE Zones recorded on official FIRMs in West Virginia is NAVD 88, </a:t>
                      </a:r>
                      <a:r>
                        <a:rPr lang="en-US" sz="900" i="1" kern="1200" dirty="0">
                          <a:solidFill>
                            <a:schemeClr val="dk1"/>
                          </a:solidFill>
                          <a:effectLst/>
                          <a:latin typeface="+mn-lt"/>
                          <a:ea typeface="+mn-ea"/>
                          <a:cs typeface="+mn-cs"/>
                        </a:rPr>
                        <a:t>except</a:t>
                      </a:r>
                      <a:r>
                        <a:rPr lang="en-US" sz="900" kern="1200" dirty="0">
                          <a:solidFill>
                            <a:schemeClr val="dk1"/>
                          </a:solidFill>
                          <a:effectLst/>
                          <a:latin typeface="+mn-lt"/>
                          <a:ea typeface="+mn-ea"/>
                          <a:cs typeface="+mn-cs"/>
                        </a:rPr>
                        <a:t> for the following counties where the FIRMs are referenced to the NGVD 29 Datum: Hampshire, Logan, McDowell, Mercer, Monroe, Ohio, and Putnam.  The vertical datum of all Advisory Flood Height values for Approximate A Zones in West Virginia is NAVD 88, </a:t>
                      </a:r>
                      <a:r>
                        <a:rPr lang="en-US" sz="900" i="1" kern="1200" dirty="0">
                          <a:solidFill>
                            <a:schemeClr val="dk1"/>
                          </a:solidFill>
                          <a:effectLst/>
                          <a:latin typeface="+mn-lt"/>
                          <a:ea typeface="+mn-ea"/>
                          <a:cs typeface="+mn-cs"/>
                        </a:rPr>
                        <a:t>except</a:t>
                      </a:r>
                      <a:r>
                        <a:rPr lang="en-US" sz="900" kern="1200" dirty="0">
                          <a:solidFill>
                            <a:schemeClr val="dk1"/>
                          </a:solidFill>
                          <a:effectLst/>
                          <a:latin typeface="+mn-lt"/>
                          <a:ea typeface="+mn-ea"/>
                          <a:cs typeface="+mn-cs"/>
                        </a:rPr>
                        <a:t> for McDowell County which is NGVD 29.  </a:t>
                      </a:r>
                      <a:r>
                        <a:rPr lang="en-US" sz="900" u="sng" kern="1200" dirty="0">
                          <a:solidFill>
                            <a:schemeClr val="dk1"/>
                          </a:solidFill>
                          <a:effectLst/>
                          <a:latin typeface="+mn-lt"/>
                          <a:ea typeface="+mn-ea"/>
                          <a:cs typeface="+mn-cs"/>
                          <a:hlinkClick r:id="rId4"/>
                        </a:rPr>
                        <a:t>More information</a:t>
                      </a:r>
                      <a:r>
                        <a:rPr lang="en-US" sz="900" kern="1200" dirty="0">
                          <a:solidFill>
                            <a:schemeClr val="dk1"/>
                          </a:solidFill>
                          <a:effectLst/>
                          <a:latin typeface="+mn-lt"/>
                          <a:ea typeface="+mn-ea"/>
                          <a:cs typeface="+mn-cs"/>
                        </a:rPr>
                        <a:t>.</a:t>
                      </a:r>
                      <a:endParaRPr lang="en-US" sz="900" strike="sngStrike" kern="1200" baseline="0" dirty="0">
                        <a:solidFill>
                          <a:srgbClr val="FF0000"/>
                        </a:solidFill>
                        <a:effectLst/>
                        <a:latin typeface="+mn-lt"/>
                        <a:ea typeface="+mn-ea"/>
                        <a:cs typeface="+mn-cs"/>
                      </a:endParaRPr>
                    </a:p>
                  </a:txBody>
                  <a:tcPr marL="90154" marR="90154" marT="45077" marB="45077"/>
                </a:tc>
                <a:extLst>
                  <a:ext uri="{0D108BD9-81ED-4DB2-BD59-A6C34878D82A}">
                    <a16:rowId xmlns:a16="http://schemas.microsoft.com/office/drawing/2014/main" val="10002"/>
                  </a:ext>
                </a:extLst>
              </a:tr>
              <a:tr h="596508">
                <a:tc>
                  <a:txBody>
                    <a:bodyPr/>
                    <a:lstStyle/>
                    <a:p>
                      <a:pPr algn="ctr"/>
                      <a:r>
                        <a:rPr lang="en-US" sz="1000" dirty="0"/>
                        <a:t>2</a:t>
                      </a:r>
                    </a:p>
                  </a:txBody>
                  <a:tcPr marL="90154" marR="90154" marT="45077" marB="45077"/>
                </a:tc>
                <a:tc>
                  <a:txBody>
                    <a:bodyPr/>
                    <a:lstStyle/>
                    <a:p>
                      <a:pPr algn="ctr"/>
                      <a:r>
                        <a:rPr lang="en-US" sz="1000" b="1" dirty="0">
                          <a:solidFill>
                            <a:schemeClr val="tx1"/>
                          </a:solidFill>
                        </a:rPr>
                        <a:t>Base Flood Elevation</a:t>
                      </a:r>
                      <a:br>
                        <a:rPr lang="en-US" sz="1000" b="1" dirty="0">
                          <a:solidFill>
                            <a:schemeClr val="tx1"/>
                          </a:solidFill>
                        </a:rPr>
                      </a:br>
                      <a:r>
                        <a:rPr lang="en-US" sz="1000" b="1" dirty="0">
                          <a:solidFill>
                            <a:schemeClr val="tx1"/>
                          </a:solidFill>
                        </a:rPr>
                        <a:t>(Non-Restudy) </a:t>
                      </a:r>
                      <a:r>
                        <a:rPr lang="en-US" sz="1000" dirty="0">
                          <a:solidFill>
                            <a:schemeClr val="tx1"/>
                          </a:solidFill>
                        </a:rPr>
                        <a:t>Updated AE Grid</a:t>
                      </a:r>
                      <a:endParaRPr lang="en-US" sz="1000" b="1" dirty="0">
                        <a:solidFill>
                          <a:schemeClr val="tx1"/>
                        </a:solidFill>
                      </a:endParaRPr>
                    </a:p>
                  </a:txBody>
                  <a:tcPr marL="90154" marR="90154" marT="45077" marB="45077"/>
                </a:tc>
                <a:tc>
                  <a:txBody>
                    <a:bodyPr/>
                    <a:lstStyle/>
                    <a:p>
                      <a:r>
                        <a:rPr lang="en-US" sz="1000" b="1" dirty="0"/>
                        <a:t>AE Zones</a:t>
                      </a:r>
                      <a:br>
                        <a:rPr lang="en-US" sz="1000" b="0" dirty="0"/>
                      </a:br>
                      <a:r>
                        <a:rPr lang="en-US" sz="1000" b="0" dirty="0"/>
                        <a:t>Flood Zone Statuses 1, 2, 8</a:t>
                      </a:r>
                      <a:endParaRPr lang="en-US" sz="1000" b="0" i="1" dirty="0"/>
                    </a:p>
                  </a:txBody>
                  <a:tcPr marL="90154" marR="90154" marT="45077" marB="45077"/>
                </a:tc>
                <a:tc>
                  <a:txBody>
                    <a:bodyPr/>
                    <a:lstStyle/>
                    <a:p>
                      <a:r>
                        <a:rPr lang="en-US" sz="1000" dirty="0"/>
                        <a:t>&lt;</a:t>
                      </a:r>
                      <a:r>
                        <a:rPr lang="en-US" sz="1000" baseline="0" dirty="0"/>
                        <a:t> value&gt; ft.</a:t>
                      </a:r>
                      <a:br>
                        <a:rPr lang="en-US" sz="1000" baseline="0" dirty="0"/>
                      </a:br>
                      <a:br>
                        <a:rPr lang="en-US" sz="1000" baseline="0" dirty="0"/>
                      </a:br>
                      <a:r>
                        <a:rPr lang="en-US" sz="800" i="1" baseline="0" dirty="0"/>
                        <a:t>(Display to 0.1)</a:t>
                      </a:r>
                      <a:br>
                        <a:rPr lang="en-US" sz="800" i="1" baseline="0" dirty="0"/>
                      </a:br>
                      <a:r>
                        <a:rPr lang="en-US" sz="800" i="1" baseline="0" dirty="0"/>
                        <a:t>(Clickable value)</a:t>
                      </a:r>
                      <a:endParaRPr lang="en-US" sz="1000" dirty="0"/>
                    </a:p>
                  </a:txBody>
                  <a:tcPr marL="90154" marR="90154" marT="45077" marB="4507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(BFE Non- Restudy)</a:t>
                      </a:r>
                    </a:p>
                  </a:txBody>
                  <a:tcPr marL="90154" marR="90154" marT="45077" marB="45077"/>
                </a:tc>
                <a:tc vMerge="1">
                  <a:txBody>
                    <a:bodyPr/>
                    <a:lstStyle/>
                    <a:p>
                      <a:endParaRPr lang="en-US" sz="1400" dirty="0"/>
                    </a:p>
                  </a:txBody>
                  <a:tcPr/>
                </a:tc>
                <a:extLst>
                  <a:ext uri="{0D108BD9-81ED-4DB2-BD59-A6C34878D82A}">
                    <a16:rowId xmlns:a16="http://schemas.microsoft.com/office/drawing/2014/main" val="10003"/>
                  </a:ext>
                </a:extLst>
              </a:tr>
              <a:tr h="596508">
                <a:tc>
                  <a:txBody>
                    <a:bodyPr/>
                    <a:lstStyle/>
                    <a:p>
                      <a:pPr algn="ctr"/>
                      <a:r>
                        <a:rPr lang="en-US" sz="1000" dirty="0"/>
                        <a:t>3</a:t>
                      </a:r>
                    </a:p>
                  </a:txBody>
                  <a:tcPr marL="90154" marR="90154" marT="45077" marB="45077"/>
                </a:tc>
                <a:tc>
                  <a:txBody>
                    <a:bodyPr/>
                    <a:lstStyle/>
                    <a:p>
                      <a:pPr algn="ctr"/>
                      <a:r>
                        <a:rPr lang="en-US" sz="1000" b="1" dirty="0"/>
                        <a:t>Base Flood Elevation</a:t>
                      </a:r>
                      <a:br>
                        <a:rPr lang="en-US" sz="1000" b="1" dirty="0"/>
                      </a:br>
                      <a:r>
                        <a:rPr lang="en-US" sz="1000" b="1" dirty="0"/>
                        <a:t> (Non-Restudy)</a:t>
                      </a:r>
                    </a:p>
                  </a:txBody>
                  <a:tcPr marL="90154" marR="90154" marT="45077" marB="45077"/>
                </a:tc>
                <a:tc>
                  <a:txBody>
                    <a:bodyPr/>
                    <a:lstStyle/>
                    <a:p>
                      <a:r>
                        <a:rPr lang="en-US" sz="1000" b="1" dirty="0"/>
                        <a:t>AE Zones</a:t>
                      </a:r>
                    </a:p>
                    <a:p>
                      <a:endParaRPr lang="en-US" sz="1000" b="0" dirty="0"/>
                    </a:p>
                    <a:p>
                      <a:r>
                        <a:rPr lang="en-US" sz="1000" b="0" dirty="0"/>
                        <a:t>Flood Zone Statuses 1 &amp; 2</a:t>
                      </a:r>
                      <a:endParaRPr lang="en-US" sz="1000" b="0" i="1" dirty="0"/>
                    </a:p>
                  </a:txBody>
                  <a:tcPr marL="90154" marR="90154" marT="45077" marB="45077"/>
                </a:tc>
                <a:tc>
                  <a:txBody>
                    <a:bodyPr/>
                    <a:lstStyle/>
                    <a:p>
                      <a:r>
                        <a:rPr lang="en-US" sz="1000" dirty="0"/>
                        <a:t> </a:t>
                      </a:r>
                      <a:r>
                        <a:rPr lang="en-US" sz="1000" i="1" dirty="0"/>
                        <a:t>no value</a:t>
                      </a:r>
                    </a:p>
                  </a:txBody>
                  <a:tcPr marL="90154" marR="90154" marT="45077" marB="4507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Refer to FIS report for BFE</a:t>
                      </a:r>
                    </a:p>
                  </a:txBody>
                  <a:tcPr marL="90154" marR="90154" marT="45077" marB="45077"/>
                </a:tc>
                <a:tc vMerge="1">
                  <a:txBody>
                    <a:bodyPr/>
                    <a:lstStyle/>
                    <a:p>
                      <a:endParaRPr lang="en-US"/>
                    </a:p>
                  </a:txBody>
                  <a:tcPr/>
                </a:tc>
                <a:extLst>
                  <a:ext uri="{0D108BD9-81ED-4DB2-BD59-A6C34878D82A}">
                    <a16:rowId xmlns:a16="http://schemas.microsoft.com/office/drawing/2014/main" val="486214283"/>
                  </a:ext>
                </a:extLst>
              </a:tr>
              <a:tr h="674457">
                <a:tc>
                  <a:txBody>
                    <a:bodyPr/>
                    <a:lstStyle/>
                    <a:p>
                      <a:pPr algn="ctr"/>
                      <a:r>
                        <a:rPr lang="en-US" sz="1000" dirty="0"/>
                        <a:t>4</a:t>
                      </a:r>
                    </a:p>
                  </a:txBody>
                  <a:tcPr marL="90154" marR="90154" marT="45077" marB="45077"/>
                </a:tc>
                <a:tc>
                  <a:txBody>
                    <a:bodyPr/>
                    <a:lstStyle/>
                    <a:p>
                      <a:pPr algn="ctr"/>
                      <a:r>
                        <a:rPr lang="en-US" sz="1000" b="1" dirty="0"/>
                        <a:t>Advisory Flood Height</a:t>
                      </a:r>
                    </a:p>
                    <a:p>
                      <a:pPr algn="ctr"/>
                      <a:r>
                        <a:rPr lang="en-US" sz="1000" b="0" dirty="0"/>
                        <a:t>AFH Grid or BFE-P Grids</a:t>
                      </a:r>
                      <a:endParaRPr lang="en-US" sz="1000" b="1" dirty="0"/>
                    </a:p>
                  </a:txBody>
                  <a:tcPr marL="90154" marR="90154" marT="45077" marB="45077"/>
                </a:tc>
                <a:tc>
                  <a:txBody>
                    <a:bodyPr/>
                    <a:lstStyle/>
                    <a:p>
                      <a:r>
                        <a:rPr lang="en-US" sz="1000" b="1" dirty="0"/>
                        <a:t>A Zones</a:t>
                      </a:r>
                      <a:br>
                        <a:rPr lang="en-US" sz="1000" b="0" dirty="0"/>
                      </a:br>
                      <a:br>
                        <a:rPr lang="en-US" sz="1000" b="0" dirty="0"/>
                      </a:br>
                      <a:r>
                        <a:rPr lang="en-US" sz="1000" b="0" dirty="0"/>
                        <a:t>Flood Zone Statuses 4, 5, 6, &amp; 9. Possible status 10.</a:t>
                      </a:r>
                    </a:p>
                  </a:txBody>
                  <a:tcPr marL="90154" marR="90154" marT="45077" marB="45077"/>
                </a:tc>
                <a:tc>
                  <a:txBody>
                    <a:bodyPr/>
                    <a:lstStyle/>
                    <a:p>
                      <a:r>
                        <a:rPr lang="en-US" sz="1000" dirty="0"/>
                        <a:t>About </a:t>
                      </a:r>
                      <a:br>
                        <a:rPr lang="en-US" sz="1000" dirty="0"/>
                      </a:br>
                      <a:r>
                        <a:rPr lang="en-US" sz="1000" dirty="0"/>
                        <a:t>&lt;</a:t>
                      </a:r>
                      <a:r>
                        <a:rPr lang="en-US" sz="1000" baseline="0" dirty="0"/>
                        <a:t> value&gt; ft. </a:t>
                      </a:r>
                    </a:p>
                    <a:p>
                      <a:endParaRPr lang="en-US" sz="1000" baseline="0" dirty="0"/>
                    </a:p>
                    <a:p>
                      <a:r>
                        <a:rPr lang="en-US" sz="800" i="1" baseline="0" dirty="0"/>
                        <a:t>(Display to 0.1)</a:t>
                      </a:r>
                      <a:br>
                        <a:rPr lang="en-US" sz="800" i="1" baseline="0" dirty="0"/>
                      </a:br>
                      <a:r>
                        <a:rPr lang="en-US" sz="800" i="1" baseline="0" dirty="0"/>
                        <a:t>(Clickable value)</a:t>
                      </a:r>
                      <a:endParaRPr lang="en-US" sz="800" dirty="0"/>
                    </a:p>
                  </a:txBody>
                  <a:tcPr marL="90154" marR="90154" marT="45077" marB="45077"/>
                </a:tc>
                <a:tc>
                  <a:txBody>
                    <a:bodyPr/>
                    <a:lstStyle/>
                    <a:p>
                      <a:r>
                        <a:rPr lang="en-US" sz="1000" dirty="0">
                          <a:solidFill>
                            <a:schemeClr val="tx1"/>
                          </a:solidFill>
                        </a:rPr>
                        <a:t>(AFH)</a:t>
                      </a:r>
                    </a:p>
                  </a:txBody>
                  <a:tcPr marL="90154" marR="90154" marT="45077" marB="45077"/>
                </a:tc>
                <a:tc vMerge="1">
                  <a:txBody>
                    <a:bodyPr/>
                    <a:lstStyle/>
                    <a:p>
                      <a:endParaRPr lang="en-US" sz="1400" dirty="0"/>
                    </a:p>
                  </a:txBody>
                  <a:tcPr/>
                </a:tc>
                <a:extLst>
                  <a:ext uri="{0D108BD9-81ED-4DB2-BD59-A6C34878D82A}">
                    <a16:rowId xmlns:a16="http://schemas.microsoft.com/office/drawing/2014/main" val="1898296151"/>
                  </a:ext>
                </a:extLst>
              </a:tr>
              <a:tr h="596508">
                <a:tc>
                  <a:txBody>
                    <a:bodyPr/>
                    <a:lstStyle/>
                    <a:p>
                      <a:pPr algn="ctr"/>
                      <a:r>
                        <a:rPr lang="en-US" sz="1000" dirty="0"/>
                        <a:t>5</a:t>
                      </a:r>
                    </a:p>
                  </a:txBody>
                  <a:tcPr marL="90154" marR="90154" marT="45077" marB="45077">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t>Preliminary Flood Height</a:t>
                      </a:r>
                      <a:br>
                        <a:rPr lang="en-US" sz="1000" b="1" dirty="0"/>
                      </a:br>
                      <a:r>
                        <a:rPr lang="en-US" sz="1000" b="0" dirty="0"/>
                        <a:t>(BFE-P)</a:t>
                      </a:r>
                    </a:p>
                  </a:txBody>
                  <a:tcPr marL="90154" marR="90154" marT="45077" marB="45077"/>
                </a:tc>
                <a:tc>
                  <a:txBody>
                    <a:bodyPr/>
                    <a:lstStyle/>
                    <a:p>
                      <a:r>
                        <a:rPr lang="en-US" sz="1000" b="0" dirty="0"/>
                        <a:t>Flood Zone Statuses 5 to 7.  BFE Preliminary Grid takes priority.</a:t>
                      </a:r>
                      <a:endParaRPr lang="en-US" sz="1000" b="0" i="1" dirty="0"/>
                    </a:p>
                  </a:txBody>
                  <a:tcPr marL="90154" marR="90154" marT="45077" marB="45077"/>
                </a:tc>
                <a:tc>
                  <a:txBody>
                    <a:bodyPr/>
                    <a:lstStyle/>
                    <a:p>
                      <a:r>
                        <a:rPr lang="en-US" sz="1000" i="1" dirty="0"/>
                        <a:t>5a, 6a, 7 = value</a:t>
                      </a:r>
                    </a:p>
                    <a:p>
                      <a:r>
                        <a:rPr lang="en-US" sz="1000" i="1" dirty="0"/>
                        <a:t>5b, 6b = no value</a:t>
                      </a:r>
                      <a:br>
                        <a:rPr lang="en-US" sz="1000" i="1" dirty="0"/>
                      </a:br>
                      <a:endParaRPr lang="en-US" sz="1000" i="1" dirty="0"/>
                    </a:p>
                  </a:txBody>
                  <a:tcPr marL="90154" marR="90154" marT="45077" marB="45077"/>
                </a:tc>
                <a:tc>
                  <a:txBody>
                    <a:bodyPr/>
                    <a:lstStyle/>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US" sz="1000" dirty="0">
                          <a:solidFill>
                            <a:schemeClr val="tx1"/>
                          </a:solidFill>
                        </a:rPr>
                        <a:t>Grid value (BFE Preliminary), then BFE-R, BFE-NR, AFH</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US" sz="1000" dirty="0">
                          <a:solidFill>
                            <a:schemeClr val="tx1"/>
                          </a:solidFill>
                        </a:rPr>
                        <a:t>No Value. “See FEMA Change Viewer link for Prelim. BFE”</a:t>
                      </a:r>
                    </a:p>
                  </a:txBody>
                  <a:tcPr marL="90154" marR="90154" marT="45077" marB="45077"/>
                </a:tc>
                <a:tc vMerge="1">
                  <a:txBody>
                    <a:bodyPr/>
                    <a:lstStyle/>
                    <a:p>
                      <a:endParaRPr lang="en-US"/>
                    </a:p>
                  </a:txBody>
                  <a:tcPr/>
                </a:tc>
                <a:extLst>
                  <a:ext uri="{0D108BD9-81ED-4DB2-BD59-A6C34878D82A}">
                    <a16:rowId xmlns:a16="http://schemas.microsoft.com/office/drawing/2014/main" val="2827662462"/>
                  </a:ext>
                </a:extLst>
              </a:tr>
              <a:tr h="561136">
                <a:tc>
                  <a:txBody>
                    <a:bodyPr/>
                    <a:lstStyle/>
                    <a:p>
                      <a:pPr algn="ctr"/>
                      <a:r>
                        <a:rPr lang="en-US" sz="1000" dirty="0"/>
                        <a:t>6</a:t>
                      </a:r>
                    </a:p>
                  </a:txBody>
                  <a:tcPr marL="90154" marR="90154" marT="45077" marB="4507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t>No Flood Height Information</a:t>
                      </a:r>
                    </a:p>
                  </a:txBody>
                  <a:tcPr marL="90154" marR="90154" marT="45077" marB="45077"/>
                </a:tc>
                <a:tc>
                  <a:txBody>
                    <a:bodyPr/>
                    <a:lstStyle/>
                    <a:p>
                      <a:r>
                        <a:rPr lang="en-US" sz="1000" b="0" dirty="0"/>
                        <a:t>Flood Zone Statuses</a:t>
                      </a:r>
                      <a:r>
                        <a:rPr lang="en-US" sz="1000" b="0" baseline="0" dirty="0"/>
                        <a:t> </a:t>
                      </a:r>
                      <a:r>
                        <a:rPr lang="en-US" sz="1000" b="0" dirty="0"/>
                        <a:t>3 and 4; 9 through 13</a:t>
                      </a:r>
                      <a:endParaRPr lang="en-US" sz="1000" b="0" i="1" dirty="0"/>
                    </a:p>
                  </a:txBody>
                  <a:tcPr marL="90154" marR="90154" marT="45077" marB="4507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 </a:t>
                      </a:r>
                      <a:r>
                        <a:rPr lang="en-US" sz="1000" i="1" dirty="0"/>
                        <a:t>no value</a:t>
                      </a:r>
                      <a:endParaRPr lang="en-US" sz="1000" dirty="0"/>
                    </a:p>
                  </a:txBody>
                  <a:tcPr marL="90154" marR="90154" marT="45077" marB="4507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None (Status 3 or 4)</a:t>
                      </a:r>
                    </a:p>
                    <a:p>
                      <a:endParaRPr lang="en-US" sz="900" dirty="0">
                        <a:solidFill>
                          <a:schemeClr val="tx1"/>
                        </a:solidFill>
                      </a:endParaRPr>
                    </a:p>
                    <a:p>
                      <a:r>
                        <a:rPr lang="en-US" sz="900" dirty="0">
                          <a:solidFill>
                            <a:schemeClr val="tx1"/>
                          </a:solidFill>
                        </a:rPr>
                        <a:t>N/A (Statuses 9-13) </a:t>
                      </a:r>
                    </a:p>
                  </a:txBody>
                  <a:tcPr marL="90154" marR="90154" marT="45077" marB="45077"/>
                </a:tc>
                <a:tc vMerge="1">
                  <a:txBody>
                    <a:bodyPr/>
                    <a:lstStyle/>
                    <a:p>
                      <a:endParaRPr lang="en-US"/>
                    </a:p>
                  </a:txBody>
                  <a:tcPr/>
                </a:tc>
                <a:extLst>
                  <a:ext uri="{0D108BD9-81ED-4DB2-BD59-A6C34878D82A}">
                    <a16:rowId xmlns:a16="http://schemas.microsoft.com/office/drawing/2014/main" val="1695145228"/>
                  </a:ext>
                </a:extLst>
              </a:tr>
            </a:tbl>
          </a:graphicData>
        </a:graphic>
      </p:graphicFrame>
      <p:sp>
        <p:nvSpPr>
          <p:cNvPr id="3" name="Title 1"/>
          <p:cNvSpPr txBox="1">
            <a:spLocks/>
          </p:cNvSpPr>
          <p:nvPr/>
        </p:nvSpPr>
        <p:spPr>
          <a:xfrm>
            <a:off x="0" y="1"/>
            <a:ext cx="9144000" cy="914399"/>
          </a:xfrm>
          <a:prstGeom prst="rect">
            <a:avLst/>
          </a:prstGeom>
          <a:solidFill>
            <a:schemeClr val="accent2">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  &lt; Value &gt; </a:t>
            </a:r>
          </a:p>
        </p:txBody>
      </p:sp>
      <p:sp>
        <p:nvSpPr>
          <p:cNvPr id="4" name="TextBox 3"/>
          <p:cNvSpPr txBox="1"/>
          <p:nvPr/>
        </p:nvSpPr>
        <p:spPr>
          <a:xfrm>
            <a:off x="565862" y="6105863"/>
            <a:ext cx="8445910" cy="430887"/>
          </a:xfrm>
          <a:prstGeom prst="rect">
            <a:avLst/>
          </a:prstGeom>
          <a:noFill/>
        </p:spPr>
        <p:txBody>
          <a:bodyPr wrap="square" rtlCol="0">
            <a:spAutoFit/>
          </a:bodyPr>
          <a:lstStyle/>
          <a:p>
            <a:r>
              <a:rPr lang="en-US" sz="1050" dirty="0"/>
              <a:t>Invisible Composite Query </a:t>
            </a:r>
            <a:r>
              <a:rPr lang="en-US" sz="1050" dirty="0" err="1"/>
              <a:t>Rasters</a:t>
            </a:r>
            <a:r>
              <a:rPr lang="en-US" sz="1050" dirty="0"/>
              <a:t> for flood height values of Water Surface Elevation Level (WSEL) layers: (1) </a:t>
            </a:r>
            <a:r>
              <a:rPr lang="en-US" sz="1050" i="1" dirty="0"/>
              <a:t>Advisory Flood Height </a:t>
            </a:r>
            <a:r>
              <a:rPr lang="en-US" sz="1050" dirty="0"/>
              <a:t>WSEL AFH Grid (WSEL_1PCT_AFH_5ft); (2) </a:t>
            </a:r>
            <a:r>
              <a:rPr lang="en-US" sz="1050" i="1" dirty="0"/>
              <a:t>BFE Restudy</a:t>
            </a:r>
            <a:r>
              <a:rPr lang="en-US" sz="1050" dirty="0"/>
              <a:t> WSEL BFE Grid  (WSEL_1PCT_BFE_1m); </a:t>
            </a:r>
            <a:r>
              <a:rPr lang="en-US" sz="1050" i="1" dirty="0"/>
              <a:t>Updated AE/BFE Non-Restudy </a:t>
            </a:r>
            <a:r>
              <a:rPr lang="en-US" sz="1050" dirty="0"/>
              <a:t>(WSEL_1PCT_Updated_AE)</a:t>
            </a:r>
          </a:p>
        </p:txBody>
      </p:sp>
    </p:spTree>
    <p:extLst>
      <p:ext uri="{BB962C8B-B14F-4D97-AF65-F5344CB8AC3E}">
        <p14:creationId xmlns:p14="http://schemas.microsoft.com/office/powerpoint/2010/main" val="39541482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04800" y="994123"/>
          <a:ext cx="8458200" cy="3225452"/>
        </p:xfrm>
        <a:graphic>
          <a:graphicData uri="http://schemas.openxmlformats.org/drawingml/2006/table">
            <a:tbl>
              <a:tblPr firstRow="1" bandRow="1">
                <a:tableStyleId>{5C22544A-7EE6-4342-B048-85BDC9FD1C3A}</a:tableStyleId>
              </a:tblPr>
              <a:tblGrid>
                <a:gridCol w="1226049">
                  <a:extLst>
                    <a:ext uri="{9D8B030D-6E8A-4147-A177-3AD203B41FA5}">
                      <a16:colId xmlns:a16="http://schemas.microsoft.com/office/drawing/2014/main" val="20000"/>
                    </a:ext>
                  </a:extLst>
                </a:gridCol>
                <a:gridCol w="2229493">
                  <a:extLst>
                    <a:ext uri="{9D8B030D-6E8A-4147-A177-3AD203B41FA5}">
                      <a16:colId xmlns:a16="http://schemas.microsoft.com/office/drawing/2014/main" val="20001"/>
                    </a:ext>
                  </a:extLst>
                </a:gridCol>
                <a:gridCol w="5002658">
                  <a:extLst>
                    <a:ext uri="{9D8B030D-6E8A-4147-A177-3AD203B41FA5}">
                      <a16:colId xmlns:a16="http://schemas.microsoft.com/office/drawing/2014/main" val="20002"/>
                    </a:ext>
                  </a:extLst>
                </a:gridCol>
              </a:tblGrid>
              <a:tr h="939452">
                <a:tc>
                  <a:txBody>
                    <a:bodyPr/>
                    <a:lstStyle/>
                    <a:p>
                      <a:pPr algn="ctr"/>
                      <a:r>
                        <a:rPr lang="en-US" dirty="0"/>
                        <a:t>Water</a:t>
                      </a:r>
                      <a:r>
                        <a:rPr lang="en-US" baseline="0" dirty="0"/>
                        <a:t> Depth</a:t>
                      </a:r>
                      <a:endParaRPr lang="en-US" dirty="0"/>
                    </a:p>
                  </a:txBody>
                  <a:tcPr/>
                </a:tc>
                <a:tc>
                  <a:txBody>
                    <a:bodyPr/>
                    <a:lstStyle/>
                    <a:p>
                      <a:pPr algn="ctr"/>
                      <a:r>
                        <a:rPr lang="en-US" dirty="0"/>
                        <a:t>Message</a:t>
                      </a:r>
                    </a:p>
                  </a:txBody>
                  <a:tcPr/>
                </a:tc>
                <a:tc>
                  <a:txBody>
                    <a:bodyPr/>
                    <a:lstStyle/>
                    <a:p>
                      <a:pPr algn="ctr"/>
                      <a:r>
                        <a:rPr lang="en-US" dirty="0"/>
                        <a:t>Sources</a:t>
                      </a:r>
                    </a:p>
                  </a:txBody>
                  <a:tcPr/>
                </a:tc>
                <a:extLst>
                  <a:ext uri="{0D108BD9-81ED-4DB2-BD59-A6C34878D82A}">
                    <a16:rowId xmlns:a16="http://schemas.microsoft.com/office/drawing/2014/main" val="10000"/>
                  </a:ext>
                </a:extLst>
              </a:tr>
              <a:tr h="1803749">
                <a:tc>
                  <a:txBody>
                    <a:bodyPr/>
                    <a:lstStyle/>
                    <a:p>
                      <a:pPr algn="ctr"/>
                      <a:r>
                        <a:rPr lang="en-US" sz="1600" dirty="0"/>
                        <a:t>Water Depth:</a:t>
                      </a:r>
                    </a:p>
                    <a:p>
                      <a:pPr algn="ctr"/>
                      <a:endParaRPr lang="en-US" sz="1600" dirty="0"/>
                    </a:p>
                    <a:p>
                      <a:pPr algn="ctr"/>
                      <a:endParaRPr lang="en-US" sz="1600" dirty="0"/>
                    </a:p>
                  </a:txBody>
                  <a:tcPr/>
                </a:tc>
                <a:tc>
                  <a:txBody>
                    <a:bodyPr/>
                    <a:lstStyle/>
                    <a:p>
                      <a:r>
                        <a:rPr lang="en-US" sz="1600" dirty="0"/>
                        <a:t>About</a:t>
                      </a:r>
                      <a:r>
                        <a:rPr lang="en-US" sz="1600" baseline="0" dirty="0"/>
                        <a:t> </a:t>
                      </a:r>
                      <a:r>
                        <a:rPr lang="en-US" sz="1600" dirty="0"/>
                        <a:t>&lt;&lt;</a:t>
                      </a:r>
                      <a:r>
                        <a:rPr lang="en-US" sz="1600" baseline="0" dirty="0"/>
                        <a:t> value &gt;&gt;  ft.</a:t>
                      </a:r>
                    </a:p>
                    <a:p>
                      <a:r>
                        <a:rPr lang="en-US" sz="1600" baseline="0" dirty="0"/>
                        <a:t> </a:t>
                      </a:r>
                      <a:endParaRPr lang="en-US" sz="16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Model-Backed Depth Grids: Engineering Studies using modeling software like HEC-RAS: </a:t>
                      </a:r>
                    </a:p>
                    <a:p>
                      <a:pPr marL="742950" lvl="1" indent="-285750">
                        <a:buFont typeface="Courier New" panose="02070309020205020404" pitchFamily="49" charset="0"/>
                        <a:buChar char="o"/>
                      </a:pPr>
                      <a:r>
                        <a:rPr lang="en-US" sz="1600" dirty="0"/>
                        <a:t>RiskMAP Restudy (Effective and Preliminary)</a:t>
                      </a:r>
                    </a:p>
                    <a:p>
                      <a:pPr marL="742950" lvl="1" indent="-285750">
                        <a:buFont typeface="Courier New" panose="02070309020205020404" pitchFamily="49" charset="0"/>
                        <a:buChar char="o"/>
                      </a:pPr>
                      <a:r>
                        <a:rPr lang="en-US" sz="1600" dirty="0"/>
                        <a:t>Non-Restudy Updated AE Zones</a:t>
                      </a:r>
                    </a:p>
                    <a:p>
                      <a:pPr marL="742950" lvl="1" indent="-285750">
                        <a:buFont typeface="Courier New" panose="02070309020205020404" pitchFamily="49" charset="0"/>
                        <a:buChar char="o"/>
                      </a:pPr>
                      <a:r>
                        <a:rPr lang="en-US" sz="1600" dirty="0"/>
                        <a:t>Advisory Flood Heights (Approximate A Zones)</a:t>
                      </a:r>
                      <a:br>
                        <a:rPr lang="en-US" sz="1600" dirty="0"/>
                      </a:br>
                      <a:endParaRPr lang="en-US" sz="1600" dirty="0"/>
                    </a:p>
                    <a:p>
                      <a:pPr marL="285750" indent="-285750">
                        <a:buFont typeface="Arial" panose="020B0604020202020204" pitchFamily="34" charset="0"/>
                        <a:buChar char="•"/>
                      </a:pPr>
                      <a:r>
                        <a:rPr lang="en-US" sz="1600" dirty="0"/>
                        <a:t>Other Depth Grids</a:t>
                      </a:r>
                    </a:p>
                    <a:p>
                      <a:pPr marL="742950" lvl="1" indent="-285750">
                        <a:buFont typeface="Courier New" panose="02070309020205020404" pitchFamily="49" charset="0"/>
                        <a:buChar char="o"/>
                      </a:pPr>
                      <a:r>
                        <a:rPr lang="en-US" sz="1600" dirty="0"/>
                        <a:t>HAZUS generated</a:t>
                      </a:r>
                    </a:p>
                    <a:p>
                      <a:pPr marL="742950" lvl="1" indent="-285750">
                        <a:buFont typeface="Courier New" panose="02070309020205020404" pitchFamily="49" charset="0"/>
                        <a:buChar char="o"/>
                      </a:pPr>
                      <a:r>
                        <a:rPr lang="en-US" sz="1600" dirty="0"/>
                        <a:t>USGS Inundation</a:t>
                      </a:r>
                      <a:r>
                        <a:rPr lang="en-US" sz="1600" baseline="0" dirty="0"/>
                        <a:t> Layers</a:t>
                      </a:r>
                      <a:endParaRPr lang="en-US" sz="1600" dirty="0"/>
                    </a:p>
                  </a:txBody>
                  <a:tcPr/>
                </a:tc>
                <a:extLst>
                  <a:ext uri="{0D108BD9-81ED-4DB2-BD59-A6C34878D82A}">
                    <a16:rowId xmlns:a16="http://schemas.microsoft.com/office/drawing/2014/main" val="10001"/>
                  </a:ext>
                </a:extLst>
              </a:tr>
            </a:tbl>
          </a:graphicData>
        </a:graphic>
      </p:graphicFrame>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Water Depth: about &lt;&lt;value&gt;&gt;</a:t>
            </a:r>
          </a:p>
        </p:txBody>
      </p:sp>
      <p:sp>
        <p:nvSpPr>
          <p:cNvPr id="8" name="TextBox 7"/>
          <p:cNvSpPr txBox="1"/>
          <p:nvPr/>
        </p:nvSpPr>
        <p:spPr>
          <a:xfrm>
            <a:off x="304800" y="4299298"/>
            <a:ext cx="8458200" cy="2462213"/>
          </a:xfrm>
          <a:prstGeom prst="rect">
            <a:avLst/>
          </a:prstGeom>
          <a:solidFill>
            <a:schemeClr val="accent5">
              <a:lumMod val="20000"/>
              <a:lumOff val="80000"/>
            </a:schemeClr>
          </a:solidFill>
        </p:spPr>
        <p:txBody>
          <a:bodyPr wrap="square" rtlCol="0">
            <a:spAutoFit/>
          </a:bodyPr>
          <a:lstStyle/>
          <a:p>
            <a:r>
              <a:rPr lang="en-US" sz="1400" dirty="0"/>
              <a:t>A statewide “composite” Flood Risk Assessment Depth Grid is created from model-backed</a:t>
            </a:r>
            <a:r>
              <a:rPr lang="en-US" sz="1400" i="1" dirty="0"/>
              <a:t> effective </a:t>
            </a:r>
            <a:r>
              <a:rPr lang="en-US" sz="1400" dirty="0"/>
              <a:t>and </a:t>
            </a:r>
            <a:r>
              <a:rPr lang="en-US" sz="1400" i="1" dirty="0"/>
              <a:t>advisory</a:t>
            </a:r>
            <a:r>
              <a:rPr lang="en-US" sz="1400" dirty="0"/>
              <a:t> depth grids at a 1-meter cell resolution.     </a:t>
            </a:r>
          </a:p>
          <a:p>
            <a:endParaRPr lang="en-US" sz="1400" dirty="0"/>
          </a:p>
          <a:p>
            <a:r>
              <a:rPr lang="en-US" sz="1400" dirty="0"/>
              <a:t>Water Depth Grids are a </a:t>
            </a:r>
            <a:r>
              <a:rPr lang="en-US" sz="1400" i="1" dirty="0"/>
              <a:t>flood risk assessment </a:t>
            </a:r>
            <a:r>
              <a:rPr lang="en-US" sz="1400" dirty="0"/>
              <a:t>product – </a:t>
            </a:r>
            <a:r>
              <a:rPr lang="en-US" sz="1400" i="1" dirty="0"/>
              <a:t>not a flood regulatory </a:t>
            </a:r>
            <a:r>
              <a:rPr lang="en-US" sz="1400" dirty="0"/>
              <a:t>product.  Water depths are important for flood loss damages and by flood visualizations of site-specific structures.</a:t>
            </a:r>
          </a:p>
          <a:p>
            <a:endParaRPr lang="en-US" sz="1400" dirty="0"/>
          </a:p>
          <a:p>
            <a:r>
              <a:rPr lang="en-US" sz="1400" dirty="0"/>
              <a:t>Depth grids a source of credits for CRS communities.</a:t>
            </a:r>
          </a:p>
          <a:p>
            <a:endParaRPr lang="en-US" sz="1400" dirty="0"/>
          </a:p>
          <a:p>
            <a:r>
              <a:rPr lang="en-US" sz="1400" dirty="0"/>
              <a:t>See FEMA’s Flood Risk Assessment Guidance (May 2016) for guidance on composite depth grids:</a:t>
            </a:r>
          </a:p>
          <a:p>
            <a:r>
              <a:rPr lang="en-US" sz="1400" dirty="0">
                <a:hlinkClick r:id="rId3"/>
              </a:rPr>
              <a:t>https://www.fema.gov/media-library-data/1469146645661-31ad3f73def7066084e7ac5bfa145949/Flood_Risk_Assessment_Guidance_May_2016.pdf</a:t>
            </a:r>
            <a:r>
              <a:rPr lang="en-US" sz="1400" dirty="0"/>
              <a:t> </a:t>
            </a:r>
          </a:p>
        </p:txBody>
      </p:sp>
    </p:spTree>
    <p:extLst>
      <p:ext uri="{BB962C8B-B14F-4D97-AF65-F5344CB8AC3E}">
        <p14:creationId xmlns:p14="http://schemas.microsoft.com/office/powerpoint/2010/main" val="3107330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1D694B-AE0F-47CA-BCBE-ED2FE07E7A5E}"/>
              </a:ext>
            </a:extLst>
          </p:cNvPr>
          <p:cNvPicPr>
            <a:picLocks noChangeAspect="1"/>
          </p:cNvPicPr>
          <p:nvPr/>
        </p:nvPicPr>
        <p:blipFill>
          <a:blip r:embed="rId2"/>
          <a:stretch>
            <a:fillRect/>
          </a:stretch>
        </p:blipFill>
        <p:spPr>
          <a:xfrm>
            <a:off x="131616" y="1206228"/>
            <a:ext cx="8880768" cy="5222923"/>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 Expert View</a:t>
            </a:r>
          </a:p>
        </p:txBody>
      </p:sp>
      <p:sp>
        <p:nvSpPr>
          <p:cNvPr id="6" name="Rectangle 5">
            <a:extLst>
              <a:ext uri="{FF2B5EF4-FFF2-40B4-BE49-F238E27FC236}">
                <a16:creationId xmlns:a16="http://schemas.microsoft.com/office/drawing/2014/main" id="{5EA289C9-0F6B-4FBC-9E98-C73064CCC1EC}"/>
              </a:ext>
            </a:extLst>
          </p:cNvPr>
          <p:cNvSpPr/>
          <p:nvPr/>
        </p:nvSpPr>
        <p:spPr>
          <a:xfrm>
            <a:off x="519621" y="1854072"/>
            <a:ext cx="443418" cy="468659"/>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38A190-8167-45E2-AECE-57E5CACCD087}"/>
              </a:ext>
            </a:extLst>
          </p:cNvPr>
          <p:cNvSpPr txBox="1"/>
          <p:nvPr/>
        </p:nvSpPr>
        <p:spPr>
          <a:xfrm>
            <a:off x="346597" y="5904691"/>
            <a:ext cx="1478978" cy="369332"/>
          </a:xfrm>
          <a:prstGeom prst="rect">
            <a:avLst/>
          </a:prstGeom>
          <a:solidFill>
            <a:schemeClr val="tx1"/>
          </a:solidFill>
        </p:spPr>
        <p:txBody>
          <a:bodyPr wrap="square" rtlCol="0">
            <a:spAutoFit/>
          </a:bodyPr>
          <a:lstStyle/>
          <a:p>
            <a:pPr algn="ctr"/>
            <a:r>
              <a:rPr lang="en-US" b="1" dirty="0">
                <a:solidFill>
                  <a:srgbClr val="FFFF00"/>
                </a:solidFill>
              </a:rPr>
              <a:t>Expert View</a:t>
            </a:r>
          </a:p>
        </p:txBody>
      </p:sp>
      <p:sp>
        <p:nvSpPr>
          <p:cNvPr id="9" name="Rectangle 8">
            <a:extLst>
              <a:ext uri="{FF2B5EF4-FFF2-40B4-BE49-F238E27FC236}">
                <a16:creationId xmlns:a16="http://schemas.microsoft.com/office/drawing/2014/main" id="{27FC4171-A905-4D12-A8A4-820386C3D632}"/>
              </a:ext>
            </a:extLst>
          </p:cNvPr>
          <p:cNvSpPr/>
          <p:nvPr/>
        </p:nvSpPr>
        <p:spPr>
          <a:xfrm>
            <a:off x="2327034" y="6518179"/>
            <a:ext cx="4724006" cy="276999"/>
          </a:xfrm>
          <a:prstGeom prst="rect">
            <a:avLst/>
          </a:prstGeom>
        </p:spPr>
        <p:txBody>
          <a:bodyPr wrap="square">
            <a:spAutoFit/>
          </a:bodyPr>
          <a:lstStyle/>
          <a:p>
            <a:r>
              <a:rPr lang="en-US" sz="1200" dirty="0">
                <a:hlinkClick r:id="rId3"/>
              </a:rPr>
              <a:t>https://www.mapwv.gov/flood/map/?v=1&amp;pid=19-07-022B-0021-0000</a:t>
            </a:r>
            <a:endParaRPr lang="en-US" sz="1200" dirty="0"/>
          </a:p>
        </p:txBody>
      </p:sp>
    </p:spTree>
    <p:extLst>
      <p:ext uri="{BB962C8B-B14F-4D97-AF65-F5344CB8AC3E}">
        <p14:creationId xmlns:p14="http://schemas.microsoft.com/office/powerpoint/2010/main" val="110494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847808" y="3429000"/>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Ground Elevation</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2638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Ground Elevation</a:t>
            </a:r>
          </a:p>
        </p:txBody>
      </p:sp>
      <p:pic>
        <p:nvPicPr>
          <p:cNvPr id="4" name="Picture 3">
            <a:extLst>
              <a:ext uri="{FF2B5EF4-FFF2-40B4-BE49-F238E27FC236}">
                <a16:creationId xmlns:a16="http://schemas.microsoft.com/office/drawing/2014/main" id="{791CB4C5-11B7-4980-A4AE-480AE2989C61}"/>
              </a:ext>
            </a:extLst>
          </p:cNvPr>
          <p:cNvPicPr>
            <a:picLocks noChangeAspect="1"/>
          </p:cNvPicPr>
          <p:nvPr/>
        </p:nvPicPr>
        <p:blipFill>
          <a:blip r:embed="rId2"/>
          <a:stretch>
            <a:fillRect/>
          </a:stretch>
        </p:blipFill>
        <p:spPr>
          <a:xfrm>
            <a:off x="122128" y="984567"/>
            <a:ext cx="8899744" cy="5448822"/>
          </a:xfrm>
          <a:prstGeom prst="rect">
            <a:avLst/>
          </a:prstGeom>
        </p:spPr>
      </p:pic>
      <p:sp>
        <p:nvSpPr>
          <p:cNvPr id="6" name="TextBox 5">
            <a:extLst>
              <a:ext uri="{FF2B5EF4-FFF2-40B4-BE49-F238E27FC236}">
                <a16:creationId xmlns:a16="http://schemas.microsoft.com/office/drawing/2014/main" id="{176C5151-A83C-4244-BA24-A7C80C08EEFF}"/>
              </a:ext>
            </a:extLst>
          </p:cNvPr>
          <p:cNvSpPr txBox="1"/>
          <p:nvPr/>
        </p:nvSpPr>
        <p:spPr>
          <a:xfrm>
            <a:off x="307101" y="5122435"/>
            <a:ext cx="2875023" cy="1169551"/>
          </a:xfrm>
          <a:prstGeom prst="rect">
            <a:avLst/>
          </a:prstGeom>
          <a:solidFill>
            <a:schemeClr val="tx1"/>
          </a:solidFill>
        </p:spPr>
        <p:txBody>
          <a:bodyPr wrap="square" rtlCol="0">
            <a:spAutoFit/>
          </a:bodyPr>
          <a:lstStyle/>
          <a:p>
            <a:pPr algn="ctr"/>
            <a:r>
              <a:rPr lang="en-US" sz="1400" b="1" dirty="0">
                <a:solidFill>
                  <a:schemeClr val="bg1"/>
                </a:solidFill>
              </a:rPr>
              <a:t>1-FOOT </a:t>
            </a:r>
            <a:r>
              <a:rPr lang="en-US" sz="1400" b="1" dirty="0">
                <a:solidFill>
                  <a:srgbClr val="FFFF00"/>
                </a:solidFill>
              </a:rPr>
              <a:t>CONTOUR ELEVATION </a:t>
            </a:r>
            <a:r>
              <a:rPr lang="en-US" sz="1400" b="1" dirty="0">
                <a:solidFill>
                  <a:schemeClr val="bg1"/>
                </a:solidFill>
              </a:rPr>
              <a:t>VALUE OF 2125 FEET MATCHES 1-METER </a:t>
            </a:r>
            <a:r>
              <a:rPr lang="en-US" sz="1400" b="1" dirty="0">
                <a:solidFill>
                  <a:srgbClr val="FFFF00"/>
                </a:solidFill>
              </a:rPr>
              <a:t>GRID SURFACE ELEVATION</a:t>
            </a:r>
            <a:r>
              <a:rPr lang="en-US" sz="1400" b="1" dirty="0">
                <a:solidFill>
                  <a:schemeClr val="bg1"/>
                </a:solidFill>
              </a:rPr>
              <a:t>  OF 2125 FEET DISPLAYED IN QUERY RESULTS PANEL</a:t>
            </a:r>
          </a:p>
        </p:txBody>
      </p:sp>
      <p:sp>
        <p:nvSpPr>
          <p:cNvPr id="7" name="Rectangle 6">
            <a:extLst>
              <a:ext uri="{FF2B5EF4-FFF2-40B4-BE49-F238E27FC236}">
                <a16:creationId xmlns:a16="http://schemas.microsoft.com/office/drawing/2014/main" id="{F602ACEB-48B0-470F-90B3-2F2FA8A91059}"/>
              </a:ext>
            </a:extLst>
          </p:cNvPr>
          <p:cNvSpPr/>
          <p:nvPr/>
        </p:nvSpPr>
        <p:spPr>
          <a:xfrm>
            <a:off x="1840599" y="645095"/>
            <a:ext cx="5978996" cy="538609"/>
          </a:xfrm>
          <a:prstGeom prst="rect">
            <a:avLst/>
          </a:prstGeom>
        </p:spPr>
        <p:txBody>
          <a:bodyPr wrap="square">
            <a:spAutoFit/>
          </a:bodyPr>
          <a:lstStyle/>
          <a:p>
            <a:r>
              <a:rPr lang="en-US" sz="1100" dirty="0">
                <a:hlinkClick r:id="rId3"/>
              </a:rPr>
              <a:t>http://www.mapwv.gov/floodtest/?wkid=102100&amp;x=-8916536&amp;y=4610651&amp;l=13&amp;v=1</a:t>
            </a:r>
            <a:endParaRPr lang="en-US" sz="1100" dirty="0"/>
          </a:p>
          <a:p>
            <a:endParaRPr lang="en-US" dirty="0"/>
          </a:p>
        </p:txBody>
      </p:sp>
      <p:sp>
        <p:nvSpPr>
          <p:cNvPr id="8" name="TextBox 7">
            <a:extLst>
              <a:ext uri="{FF2B5EF4-FFF2-40B4-BE49-F238E27FC236}">
                <a16:creationId xmlns:a16="http://schemas.microsoft.com/office/drawing/2014/main" id="{D21790DB-9FB1-47D0-8D66-CA1D21255CAE}"/>
              </a:ext>
            </a:extLst>
          </p:cNvPr>
          <p:cNvSpPr txBox="1"/>
          <p:nvPr/>
        </p:nvSpPr>
        <p:spPr>
          <a:xfrm>
            <a:off x="1668546" y="6456421"/>
            <a:ext cx="5480420" cy="353943"/>
          </a:xfrm>
          <a:prstGeom prst="rect">
            <a:avLst/>
          </a:prstGeom>
          <a:noFill/>
        </p:spPr>
        <p:txBody>
          <a:bodyPr wrap="square" rtlCol="0">
            <a:spAutoFit/>
          </a:bodyPr>
          <a:lstStyle/>
          <a:p>
            <a:r>
              <a:rPr lang="en-US" sz="1700" i="1" dirty="0">
                <a:solidFill>
                  <a:schemeClr val="tx2">
                    <a:lumMod val="50000"/>
                  </a:schemeClr>
                </a:solidFill>
              </a:rPr>
              <a:t>FEMA LiDAR-Derived Products:</a:t>
            </a:r>
            <a:r>
              <a:rPr lang="en-US" sz="1700" b="1" i="1" dirty="0">
                <a:solidFill>
                  <a:schemeClr val="tx2">
                    <a:lumMod val="50000"/>
                  </a:schemeClr>
                </a:solidFill>
              </a:rPr>
              <a:t> </a:t>
            </a:r>
            <a:r>
              <a:rPr lang="en-US" sz="1700" i="1" dirty="0">
                <a:solidFill>
                  <a:schemeClr val="tx2">
                    <a:lumMod val="50000"/>
                  </a:schemeClr>
                </a:solidFill>
              </a:rPr>
              <a:t>1-M DEM and 1-Ft. Contour</a:t>
            </a:r>
          </a:p>
        </p:txBody>
      </p:sp>
      <p:sp>
        <p:nvSpPr>
          <p:cNvPr id="9" name="TextBox 8">
            <a:extLst>
              <a:ext uri="{FF2B5EF4-FFF2-40B4-BE49-F238E27FC236}">
                <a16:creationId xmlns:a16="http://schemas.microsoft.com/office/drawing/2014/main" id="{9E58B5F2-99E1-442C-A857-F4BE0D3406F1}"/>
              </a:ext>
            </a:extLst>
          </p:cNvPr>
          <p:cNvSpPr txBox="1"/>
          <p:nvPr/>
        </p:nvSpPr>
        <p:spPr>
          <a:xfrm>
            <a:off x="6615991" y="4516240"/>
            <a:ext cx="2055076" cy="369332"/>
          </a:xfrm>
          <a:prstGeom prst="rect">
            <a:avLst/>
          </a:prstGeom>
          <a:solidFill>
            <a:schemeClr val="tx1"/>
          </a:solidFill>
        </p:spPr>
        <p:txBody>
          <a:bodyPr wrap="square" rtlCol="0">
            <a:spAutoFit/>
          </a:bodyPr>
          <a:lstStyle/>
          <a:p>
            <a:pPr algn="ctr"/>
            <a:r>
              <a:rPr lang="en-US" b="1" dirty="0">
                <a:solidFill>
                  <a:srgbClr val="FFFF00"/>
                </a:solidFill>
              </a:rPr>
              <a:t>Source: FEMA 2016</a:t>
            </a:r>
          </a:p>
        </p:txBody>
      </p:sp>
      <p:sp>
        <p:nvSpPr>
          <p:cNvPr id="10" name="Oval 9">
            <a:extLst>
              <a:ext uri="{FF2B5EF4-FFF2-40B4-BE49-F238E27FC236}">
                <a16:creationId xmlns:a16="http://schemas.microsoft.com/office/drawing/2014/main" id="{AAE49EEA-FCF8-4A98-B109-91ADF3EFD5AE}"/>
              </a:ext>
            </a:extLst>
          </p:cNvPr>
          <p:cNvSpPr/>
          <p:nvPr/>
        </p:nvSpPr>
        <p:spPr>
          <a:xfrm flipV="1">
            <a:off x="6365000" y="5081754"/>
            <a:ext cx="2557058" cy="625453"/>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2763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D56B08-1DAF-43AA-982D-0B79D02E2650}"/>
              </a:ext>
            </a:extLst>
          </p:cNvPr>
          <p:cNvPicPr>
            <a:picLocks noChangeAspect="1"/>
          </p:cNvPicPr>
          <p:nvPr/>
        </p:nvPicPr>
        <p:blipFill>
          <a:blip r:embed="rId2"/>
          <a:stretch>
            <a:fillRect/>
          </a:stretch>
        </p:blipFill>
        <p:spPr>
          <a:xfrm>
            <a:off x="175363" y="1075757"/>
            <a:ext cx="8832601" cy="5429619"/>
          </a:xfrm>
          <a:prstGeom prst="rect">
            <a:avLst/>
          </a:prstGeom>
          <a:solidFill>
            <a:schemeClr val="tx1"/>
          </a:solidFill>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Ground Elevation: 1-ft. Contours</a:t>
            </a:r>
          </a:p>
        </p:txBody>
      </p:sp>
      <p:sp>
        <p:nvSpPr>
          <p:cNvPr id="6" name="TextBox 5">
            <a:extLst>
              <a:ext uri="{FF2B5EF4-FFF2-40B4-BE49-F238E27FC236}">
                <a16:creationId xmlns:a16="http://schemas.microsoft.com/office/drawing/2014/main" id="{176C5151-A83C-4244-BA24-A7C80C08EEFF}"/>
              </a:ext>
            </a:extLst>
          </p:cNvPr>
          <p:cNvSpPr txBox="1"/>
          <p:nvPr/>
        </p:nvSpPr>
        <p:spPr>
          <a:xfrm>
            <a:off x="3628103" y="2405575"/>
            <a:ext cx="2969345" cy="954107"/>
          </a:xfrm>
          <a:prstGeom prst="rect">
            <a:avLst/>
          </a:prstGeom>
          <a:solidFill>
            <a:schemeClr val="tx1"/>
          </a:solidFill>
        </p:spPr>
        <p:txBody>
          <a:bodyPr wrap="square" rtlCol="0">
            <a:spAutoFit/>
          </a:bodyPr>
          <a:lstStyle/>
          <a:p>
            <a:pPr algn="ctr"/>
            <a:r>
              <a:rPr lang="en-US" sz="1400" b="1" dirty="0">
                <a:solidFill>
                  <a:schemeClr val="bg1"/>
                </a:solidFill>
              </a:rPr>
              <a:t>1-FOOT </a:t>
            </a:r>
            <a:r>
              <a:rPr lang="en-US" sz="1400" b="1" dirty="0">
                <a:solidFill>
                  <a:srgbClr val="FFFF00"/>
                </a:solidFill>
              </a:rPr>
              <a:t>CONTOUR ELEVATION </a:t>
            </a:r>
            <a:r>
              <a:rPr lang="en-US" sz="1400" b="1" dirty="0">
                <a:solidFill>
                  <a:schemeClr val="bg1"/>
                </a:solidFill>
              </a:rPr>
              <a:t>VALUE OF 600 FEET MATCHES 1-METER </a:t>
            </a:r>
            <a:r>
              <a:rPr lang="en-US" sz="1400" b="1" dirty="0">
                <a:solidFill>
                  <a:srgbClr val="FFFF00"/>
                </a:solidFill>
              </a:rPr>
              <a:t>GRID SURFACE ELEVATION</a:t>
            </a:r>
            <a:r>
              <a:rPr lang="en-US" sz="1400" b="1" dirty="0">
                <a:solidFill>
                  <a:schemeClr val="bg1"/>
                </a:solidFill>
              </a:rPr>
              <a:t>  OF 600 FEET DISPLAYED IN  QUERY RESULTS PANEL</a:t>
            </a:r>
          </a:p>
        </p:txBody>
      </p:sp>
      <p:sp>
        <p:nvSpPr>
          <p:cNvPr id="7" name="Rectangle 6">
            <a:extLst>
              <a:ext uri="{FF2B5EF4-FFF2-40B4-BE49-F238E27FC236}">
                <a16:creationId xmlns:a16="http://schemas.microsoft.com/office/drawing/2014/main" id="{F602ACEB-48B0-470F-90B3-2F2FA8A91059}"/>
              </a:ext>
            </a:extLst>
          </p:cNvPr>
          <p:cNvSpPr/>
          <p:nvPr/>
        </p:nvSpPr>
        <p:spPr>
          <a:xfrm>
            <a:off x="1840599" y="645095"/>
            <a:ext cx="5978996" cy="538609"/>
          </a:xfrm>
          <a:prstGeom prst="rect">
            <a:avLst/>
          </a:prstGeom>
        </p:spPr>
        <p:txBody>
          <a:bodyPr wrap="square">
            <a:spAutoFit/>
          </a:bodyPr>
          <a:lstStyle/>
          <a:p>
            <a:r>
              <a:rPr lang="en-US" sz="1100" dirty="0">
                <a:hlinkClick r:id="rId3"/>
              </a:rPr>
              <a:t>https://www.mapwv.gov/flood/map/?wkid=102100&amp;x=-9177701&amp;y=4611497&amp;l=13&amp;v=1</a:t>
            </a:r>
            <a:endParaRPr lang="en-US" sz="1100" dirty="0"/>
          </a:p>
          <a:p>
            <a:endParaRPr lang="en-US" dirty="0"/>
          </a:p>
        </p:txBody>
      </p:sp>
      <p:sp>
        <p:nvSpPr>
          <p:cNvPr id="8" name="TextBox 7">
            <a:extLst>
              <a:ext uri="{FF2B5EF4-FFF2-40B4-BE49-F238E27FC236}">
                <a16:creationId xmlns:a16="http://schemas.microsoft.com/office/drawing/2014/main" id="{D21790DB-9FB1-47D0-8D66-CA1D21255CAE}"/>
              </a:ext>
            </a:extLst>
          </p:cNvPr>
          <p:cNvSpPr txBox="1"/>
          <p:nvPr/>
        </p:nvSpPr>
        <p:spPr>
          <a:xfrm>
            <a:off x="1309662" y="6523535"/>
            <a:ext cx="6151049" cy="353943"/>
          </a:xfrm>
          <a:prstGeom prst="rect">
            <a:avLst/>
          </a:prstGeom>
          <a:noFill/>
        </p:spPr>
        <p:txBody>
          <a:bodyPr wrap="square" rtlCol="0">
            <a:spAutoFit/>
          </a:bodyPr>
          <a:lstStyle/>
          <a:p>
            <a:r>
              <a:rPr lang="en-US" sz="1700" i="1" dirty="0">
                <a:solidFill>
                  <a:schemeClr val="tx2">
                    <a:lumMod val="50000"/>
                  </a:schemeClr>
                </a:solidFill>
              </a:rPr>
              <a:t>FEMA LiDAR-Derived Products:</a:t>
            </a:r>
            <a:r>
              <a:rPr lang="en-US" sz="1700" b="1" i="1" dirty="0">
                <a:solidFill>
                  <a:schemeClr val="tx2">
                    <a:lumMod val="50000"/>
                  </a:schemeClr>
                </a:solidFill>
              </a:rPr>
              <a:t> </a:t>
            </a:r>
            <a:r>
              <a:rPr lang="en-US" sz="1700" i="1" dirty="0">
                <a:solidFill>
                  <a:schemeClr val="tx2">
                    <a:lumMod val="50000"/>
                  </a:schemeClr>
                </a:solidFill>
              </a:rPr>
              <a:t>1-Meter DEM and 1-Foot Contours</a:t>
            </a:r>
          </a:p>
        </p:txBody>
      </p:sp>
      <p:sp>
        <p:nvSpPr>
          <p:cNvPr id="9" name="TextBox 8">
            <a:extLst>
              <a:ext uri="{FF2B5EF4-FFF2-40B4-BE49-F238E27FC236}">
                <a16:creationId xmlns:a16="http://schemas.microsoft.com/office/drawing/2014/main" id="{9E58B5F2-99E1-442C-A857-F4BE0D3406F1}"/>
              </a:ext>
            </a:extLst>
          </p:cNvPr>
          <p:cNvSpPr txBox="1"/>
          <p:nvPr/>
        </p:nvSpPr>
        <p:spPr>
          <a:xfrm>
            <a:off x="7376701" y="4937308"/>
            <a:ext cx="1537362" cy="461665"/>
          </a:xfrm>
          <a:prstGeom prst="rect">
            <a:avLst/>
          </a:prstGeom>
          <a:solidFill>
            <a:schemeClr val="tx1"/>
          </a:solidFill>
        </p:spPr>
        <p:txBody>
          <a:bodyPr wrap="square" rtlCol="0">
            <a:spAutoFit/>
          </a:bodyPr>
          <a:lstStyle/>
          <a:p>
            <a:pPr algn="ctr"/>
            <a:r>
              <a:rPr lang="en-US" sz="1200" b="1" dirty="0">
                <a:solidFill>
                  <a:srgbClr val="FFFF00"/>
                </a:solidFill>
              </a:rPr>
              <a:t>Elevation:  600 ft.</a:t>
            </a:r>
          </a:p>
          <a:p>
            <a:pPr algn="ctr"/>
            <a:r>
              <a:rPr lang="en-US" sz="1200" b="1" dirty="0">
                <a:solidFill>
                  <a:srgbClr val="FFFF00"/>
                </a:solidFill>
              </a:rPr>
              <a:t>Source: FEMA 2018</a:t>
            </a:r>
          </a:p>
        </p:txBody>
      </p:sp>
      <p:sp>
        <p:nvSpPr>
          <p:cNvPr id="10" name="TextBox 9">
            <a:extLst>
              <a:ext uri="{FF2B5EF4-FFF2-40B4-BE49-F238E27FC236}">
                <a16:creationId xmlns:a16="http://schemas.microsoft.com/office/drawing/2014/main" id="{D4A29680-ACFA-4CE8-93EB-7FD2C1DFF29E}"/>
              </a:ext>
            </a:extLst>
          </p:cNvPr>
          <p:cNvSpPr txBox="1"/>
          <p:nvPr/>
        </p:nvSpPr>
        <p:spPr>
          <a:xfrm>
            <a:off x="229937" y="4706476"/>
            <a:ext cx="1077753" cy="1384995"/>
          </a:xfrm>
          <a:prstGeom prst="rect">
            <a:avLst/>
          </a:prstGeom>
          <a:solidFill>
            <a:schemeClr val="tx1"/>
          </a:solidFill>
        </p:spPr>
        <p:txBody>
          <a:bodyPr wrap="square" rtlCol="0">
            <a:spAutoFit/>
          </a:bodyPr>
          <a:lstStyle/>
          <a:p>
            <a:pPr algn="ctr"/>
            <a:r>
              <a:rPr lang="en-US" sz="1200" b="1" dirty="0">
                <a:solidFill>
                  <a:schemeClr val="bg1"/>
                </a:solidFill>
              </a:rPr>
              <a:t>1-ft Contours Display at </a:t>
            </a:r>
            <a:r>
              <a:rPr lang="en-US" sz="1200" b="1" i="1" dirty="0">
                <a:solidFill>
                  <a:schemeClr val="bg1"/>
                </a:solidFill>
              </a:rPr>
              <a:t>two</a:t>
            </a:r>
            <a:r>
              <a:rPr lang="en-US" sz="1200" b="1" dirty="0">
                <a:solidFill>
                  <a:schemeClr val="bg1"/>
                </a:solidFill>
              </a:rPr>
              <a:t> Highest Zoom Levels (1:564  and 1:282 Map Scales)</a:t>
            </a:r>
          </a:p>
        </p:txBody>
      </p:sp>
      <p:sp>
        <p:nvSpPr>
          <p:cNvPr id="11" name="Oval 10">
            <a:extLst>
              <a:ext uri="{FF2B5EF4-FFF2-40B4-BE49-F238E27FC236}">
                <a16:creationId xmlns:a16="http://schemas.microsoft.com/office/drawing/2014/main" id="{6BE5B81E-562F-4C3E-806C-A595CC3BB5F8}"/>
              </a:ext>
            </a:extLst>
          </p:cNvPr>
          <p:cNvSpPr/>
          <p:nvPr/>
        </p:nvSpPr>
        <p:spPr>
          <a:xfrm>
            <a:off x="6086168" y="4758813"/>
            <a:ext cx="324464" cy="2326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8DBA3F8-3AB2-4099-B984-0F5306FFFB36}"/>
              </a:ext>
            </a:extLst>
          </p:cNvPr>
          <p:cNvSpPr/>
          <p:nvPr/>
        </p:nvSpPr>
        <p:spPr>
          <a:xfrm>
            <a:off x="1668546" y="1895924"/>
            <a:ext cx="769854" cy="44415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CDFF206-E6F1-4B3C-9D2C-AA781AE48B77}"/>
              </a:ext>
            </a:extLst>
          </p:cNvPr>
          <p:cNvSpPr txBox="1"/>
          <p:nvPr/>
        </p:nvSpPr>
        <p:spPr>
          <a:xfrm>
            <a:off x="5838382" y="5300048"/>
            <a:ext cx="820036" cy="369332"/>
          </a:xfrm>
          <a:prstGeom prst="rect">
            <a:avLst/>
          </a:prstGeom>
          <a:solidFill>
            <a:srgbClr val="FFFFFF">
              <a:alpha val="54902"/>
            </a:srgbClr>
          </a:solidFill>
          <a:ln w="19050">
            <a:solidFill>
              <a:schemeClr val="tx1"/>
            </a:solidFill>
          </a:ln>
        </p:spPr>
        <p:txBody>
          <a:bodyPr wrap="square" rtlCol="0">
            <a:spAutoFit/>
          </a:bodyPr>
          <a:lstStyle/>
          <a:p>
            <a:r>
              <a:rPr lang="en-US" dirty="0"/>
              <a:t>600 ft.</a:t>
            </a:r>
          </a:p>
        </p:txBody>
      </p:sp>
      <p:sp>
        <p:nvSpPr>
          <p:cNvPr id="13" name="TextBox 12">
            <a:extLst>
              <a:ext uri="{FF2B5EF4-FFF2-40B4-BE49-F238E27FC236}">
                <a16:creationId xmlns:a16="http://schemas.microsoft.com/office/drawing/2014/main" id="{FF5CC74D-DD18-490F-9CA8-4CE4C1D9F140}"/>
              </a:ext>
            </a:extLst>
          </p:cNvPr>
          <p:cNvSpPr txBox="1"/>
          <p:nvPr/>
        </p:nvSpPr>
        <p:spPr>
          <a:xfrm>
            <a:off x="2576052" y="1584910"/>
            <a:ext cx="3618271" cy="276999"/>
          </a:xfrm>
          <a:prstGeom prst="rect">
            <a:avLst/>
          </a:prstGeom>
          <a:solidFill>
            <a:schemeClr val="tx1"/>
          </a:solidFill>
        </p:spPr>
        <p:txBody>
          <a:bodyPr wrap="square" rtlCol="0">
            <a:spAutoFit/>
          </a:bodyPr>
          <a:lstStyle/>
          <a:p>
            <a:pPr algn="ctr"/>
            <a:r>
              <a:rPr lang="en-US" sz="1200" dirty="0">
                <a:solidFill>
                  <a:schemeClr val="bg1"/>
                </a:solidFill>
              </a:rPr>
              <a:t>Make </a:t>
            </a:r>
            <a:r>
              <a:rPr lang="en-US" sz="1200" b="1" dirty="0">
                <a:solidFill>
                  <a:srgbClr val="FFFF00"/>
                </a:solidFill>
              </a:rPr>
              <a:t>Contour Lines </a:t>
            </a:r>
            <a:r>
              <a:rPr lang="en-US" sz="1200" dirty="0">
                <a:solidFill>
                  <a:schemeClr val="bg1"/>
                </a:solidFill>
              </a:rPr>
              <a:t>visible under </a:t>
            </a:r>
            <a:r>
              <a:rPr lang="en-US" sz="1200" b="1" dirty="0">
                <a:solidFill>
                  <a:schemeClr val="bg1"/>
                </a:solidFill>
              </a:rPr>
              <a:t>REFERENCE LAYERS</a:t>
            </a:r>
          </a:p>
        </p:txBody>
      </p:sp>
      <p:sp>
        <p:nvSpPr>
          <p:cNvPr id="14" name="Arrow: Down 13">
            <a:extLst>
              <a:ext uri="{FF2B5EF4-FFF2-40B4-BE49-F238E27FC236}">
                <a16:creationId xmlns:a16="http://schemas.microsoft.com/office/drawing/2014/main" id="{071B30CF-4618-4CAC-B0F0-EDA34961BD63}"/>
              </a:ext>
            </a:extLst>
          </p:cNvPr>
          <p:cNvSpPr/>
          <p:nvPr/>
        </p:nvSpPr>
        <p:spPr>
          <a:xfrm rot="558019">
            <a:off x="6209853" y="3567629"/>
            <a:ext cx="318873" cy="876417"/>
          </a:xfrm>
          <a:prstGeom prst="downArrow">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a:p>
            <a:pPr algn="ctr"/>
            <a:endParaRPr lang="en-US" dirty="0"/>
          </a:p>
        </p:txBody>
      </p:sp>
      <p:sp>
        <p:nvSpPr>
          <p:cNvPr id="15" name="TextBox 14">
            <a:extLst>
              <a:ext uri="{FF2B5EF4-FFF2-40B4-BE49-F238E27FC236}">
                <a16:creationId xmlns:a16="http://schemas.microsoft.com/office/drawing/2014/main" id="{1D1E9D5E-B8A3-4DA0-91FF-8EE3606EF2C1}"/>
              </a:ext>
            </a:extLst>
          </p:cNvPr>
          <p:cNvSpPr txBox="1"/>
          <p:nvPr/>
        </p:nvSpPr>
        <p:spPr>
          <a:xfrm>
            <a:off x="1924186" y="6107275"/>
            <a:ext cx="4004665" cy="353943"/>
          </a:xfrm>
          <a:prstGeom prst="rect">
            <a:avLst/>
          </a:prstGeom>
          <a:solidFill>
            <a:schemeClr val="bg1"/>
          </a:solidFill>
        </p:spPr>
        <p:txBody>
          <a:bodyPr wrap="square" rtlCol="0">
            <a:spAutoFit/>
          </a:bodyPr>
          <a:lstStyle/>
          <a:p>
            <a:r>
              <a:rPr lang="en-US" sz="1700" i="1" dirty="0">
                <a:solidFill>
                  <a:schemeClr val="tx2">
                    <a:lumMod val="50000"/>
                  </a:schemeClr>
                </a:solidFill>
              </a:rPr>
              <a:t>1-foot contours published for 10 counties</a:t>
            </a:r>
          </a:p>
        </p:txBody>
      </p:sp>
    </p:spTree>
    <p:extLst>
      <p:ext uri="{BB962C8B-B14F-4D97-AF65-F5344CB8AC3E}">
        <p14:creationId xmlns:p14="http://schemas.microsoft.com/office/powerpoint/2010/main" val="19225964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FEMA Purchased LiDAR Coverage</a:t>
            </a:r>
          </a:p>
        </p:txBody>
      </p:sp>
      <p:pic>
        <p:nvPicPr>
          <p:cNvPr id="2" name="Picture 1">
            <a:extLst>
              <a:ext uri="{FF2B5EF4-FFF2-40B4-BE49-F238E27FC236}">
                <a16:creationId xmlns:a16="http://schemas.microsoft.com/office/drawing/2014/main" id="{DA9EEA4A-67C5-41B3-9AB2-C3769A85403B}"/>
              </a:ext>
            </a:extLst>
          </p:cNvPr>
          <p:cNvPicPr>
            <a:picLocks noChangeAspect="1"/>
          </p:cNvPicPr>
          <p:nvPr/>
        </p:nvPicPr>
        <p:blipFill>
          <a:blip r:embed="rId2"/>
          <a:stretch>
            <a:fillRect/>
          </a:stretch>
        </p:blipFill>
        <p:spPr>
          <a:xfrm>
            <a:off x="97737" y="914400"/>
            <a:ext cx="7343248" cy="5631366"/>
          </a:xfrm>
          <a:prstGeom prst="rect">
            <a:avLst/>
          </a:prstGeom>
        </p:spPr>
      </p:pic>
      <p:sp>
        <p:nvSpPr>
          <p:cNvPr id="3" name="TextBox 2">
            <a:extLst>
              <a:ext uri="{FF2B5EF4-FFF2-40B4-BE49-F238E27FC236}">
                <a16:creationId xmlns:a16="http://schemas.microsoft.com/office/drawing/2014/main" id="{26D350A8-07F8-49D1-A7C0-3BD301E1DF50}"/>
              </a:ext>
            </a:extLst>
          </p:cNvPr>
          <p:cNvSpPr txBox="1"/>
          <p:nvPr/>
        </p:nvSpPr>
        <p:spPr>
          <a:xfrm>
            <a:off x="7538722" y="1120676"/>
            <a:ext cx="1441131" cy="2308324"/>
          </a:xfrm>
          <a:prstGeom prst="rect">
            <a:avLst/>
          </a:prstGeom>
          <a:solidFill>
            <a:schemeClr val="accent1">
              <a:lumMod val="20000"/>
              <a:lumOff val="80000"/>
            </a:schemeClr>
          </a:solidFill>
        </p:spPr>
        <p:txBody>
          <a:bodyPr wrap="square" rtlCol="0">
            <a:spAutoFit/>
          </a:bodyPr>
          <a:lstStyle/>
          <a:p>
            <a:r>
              <a:rPr lang="en-US" sz="1600" dirty="0"/>
              <a:t>FEMA has purchased </a:t>
            </a:r>
            <a:r>
              <a:rPr lang="en-US" sz="1600" b="1" dirty="0"/>
              <a:t>$10 million</a:t>
            </a:r>
            <a:r>
              <a:rPr lang="en-US" sz="1600" dirty="0"/>
              <a:t> in QL2 LiDAR and entire State should be processed and delivered by 2022</a:t>
            </a:r>
          </a:p>
        </p:txBody>
      </p:sp>
      <p:sp>
        <p:nvSpPr>
          <p:cNvPr id="6" name="TextBox 5">
            <a:extLst>
              <a:ext uri="{FF2B5EF4-FFF2-40B4-BE49-F238E27FC236}">
                <a16:creationId xmlns:a16="http://schemas.microsoft.com/office/drawing/2014/main" id="{992C030B-0B17-4CEF-A085-7744EF4EB99C}"/>
              </a:ext>
            </a:extLst>
          </p:cNvPr>
          <p:cNvSpPr txBox="1"/>
          <p:nvPr/>
        </p:nvSpPr>
        <p:spPr>
          <a:xfrm>
            <a:off x="7538721" y="3730083"/>
            <a:ext cx="1441131" cy="1077218"/>
          </a:xfrm>
          <a:prstGeom prst="rect">
            <a:avLst/>
          </a:prstGeom>
          <a:solidFill>
            <a:schemeClr val="accent1">
              <a:lumMod val="20000"/>
              <a:lumOff val="80000"/>
            </a:schemeClr>
          </a:solidFill>
        </p:spPr>
        <p:txBody>
          <a:bodyPr wrap="square" rtlCol="0">
            <a:spAutoFit/>
          </a:bodyPr>
          <a:lstStyle/>
          <a:p>
            <a:r>
              <a:rPr lang="en-US" sz="1600" b="1" dirty="0"/>
              <a:t>Quality 2 (QL2) LiDAR </a:t>
            </a:r>
            <a:r>
              <a:rPr lang="en-US" sz="1600" dirty="0"/>
              <a:t>support 1-foot contours</a:t>
            </a:r>
          </a:p>
        </p:txBody>
      </p:sp>
    </p:spTree>
    <p:extLst>
      <p:ext uri="{BB962C8B-B14F-4D97-AF65-F5344CB8AC3E}">
        <p14:creationId xmlns:p14="http://schemas.microsoft.com/office/powerpoint/2010/main" val="42817762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027875-6FDE-45F1-A17B-372F2329A200}"/>
              </a:ext>
            </a:extLst>
          </p:cNvPr>
          <p:cNvPicPr>
            <a:picLocks noChangeAspect="1"/>
          </p:cNvPicPr>
          <p:nvPr/>
        </p:nvPicPr>
        <p:blipFill>
          <a:blip r:embed="rId3"/>
          <a:stretch>
            <a:fillRect/>
          </a:stretch>
        </p:blipFill>
        <p:spPr>
          <a:xfrm>
            <a:off x="2147102" y="1384889"/>
            <a:ext cx="6582144" cy="4877839"/>
          </a:xfrm>
          <a:prstGeom prst="rect">
            <a:avLst/>
          </a:prstGeom>
        </p:spPr>
      </p:pic>
      <p:sp>
        <p:nvSpPr>
          <p:cNvPr id="10" name="Title 1"/>
          <p:cNvSpPr txBox="1">
            <a:spLocks/>
          </p:cNvSpPr>
          <p:nvPr/>
        </p:nvSpPr>
        <p:spPr>
          <a:xfrm>
            <a:off x="244929" y="737492"/>
            <a:ext cx="8788037"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300" dirty="0">
              <a:solidFill>
                <a:schemeClr val="accent1">
                  <a:lumMod val="50000"/>
                </a:schemeClr>
              </a:solidFill>
              <a:latin typeface="Arial" panose="020B0604020202020204" pitchFamily="34" charset="0"/>
              <a:cs typeface="Arial" panose="020B0604020202020204" pitchFamily="34" charset="0"/>
            </a:endParaRPr>
          </a:p>
        </p:txBody>
      </p:sp>
      <p:sp>
        <p:nvSpPr>
          <p:cNvPr id="18"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Elevation Data Sources </a:t>
            </a:r>
          </a:p>
        </p:txBody>
      </p:sp>
      <p:sp>
        <p:nvSpPr>
          <p:cNvPr id="5" name="TextBox 4">
            <a:extLst>
              <a:ext uri="{FF2B5EF4-FFF2-40B4-BE49-F238E27FC236}">
                <a16:creationId xmlns:a16="http://schemas.microsoft.com/office/drawing/2014/main" id="{953CC7F6-F7F8-4D52-92C5-CE6C9BD317DE}"/>
              </a:ext>
            </a:extLst>
          </p:cNvPr>
          <p:cNvSpPr txBox="1"/>
          <p:nvPr/>
        </p:nvSpPr>
        <p:spPr>
          <a:xfrm>
            <a:off x="376291" y="6329132"/>
            <a:ext cx="8666921" cy="307777"/>
          </a:xfrm>
          <a:prstGeom prst="rect">
            <a:avLst/>
          </a:prstGeom>
          <a:noFill/>
        </p:spPr>
        <p:txBody>
          <a:bodyPr wrap="square" rtlCol="0">
            <a:spAutoFit/>
          </a:bodyPr>
          <a:lstStyle/>
          <a:p>
            <a:r>
              <a:rPr lang="en-US" sz="1400" i="1" dirty="0">
                <a:solidFill>
                  <a:schemeClr val="bg1">
                    <a:lumMod val="50000"/>
                  </a:schemeClr>
                </a:solidFill>
              </a:rPr>
              <a:t>WV Elevation Source Listing and Graphic:  </a:t>
            </a:r>
            <a:r>
              <a:rPr lang="en-US" sz="1100" i="1" dirty="0">
                <a:solidFill>
                  <a:schemeClr val="bg1">
                    <a:lumMod val="50000"/>
                  </a:schemeClr>
                </a:solidFill>
                <a:hlinkClick r:id="rId4"/>
              </a:rPr>
              <a:t>https://www.mapwv.gov/floodtest/docs/WV_FloodTool_ElevationSource_Metadata.pdf</a:t>
            </a:r>
            <a:endParaRPr lang="en-US" sz="1400" i="1" dirty="0">
              <a:solidFill>
                <a:schemeClr val="bg1">
                  <a:lumMod val="50000"/>
                </a:schemeClr>
              </a:solidFill>
            </a:endParaRPr>
          </a:p>
        </p:txBody>
      </p:sp>
      <p:sp>
        <p:nvSpPr>
          <p:cNvPr id="6" name="TextBox 5">
            <a:extLst>
              <a:ext uri="{FF2B5EF4-FFF2-40B4-BE49-F238E27FC236}">
                <a16:creationId xmlns:a16="http://schemas.microsoft.com/office/drawing/2014/main" id="{953CC7F6-F7F8-4D52-92C5-CE6C9BD317DE}"/>
              </a:ext>
            </a:extLst>
          </p:cNvPr>
          <p:cNvSpPr txBox="1"/>
          <p:nvPr/>
        </p:nvSpPr>
        <p:spPr>
          <a:xfrm>
            <a:off x="4844181" y="1030946"/>
            <a:ext cx="1533629" cy="353943"/>
          </a:xfrm>
          <a:prstGeom prst="rect">
            <a:avLst/>
          </a:prstGeom>
          <a:noFill/>
        </p:spPr>
        <p:txBody>
          <a:bodyPr wrap="square" rtlCol="0">
            <a:spAutoFit/>
          </a:bodyPr>
          <a:lstStyle/>
          <a:p>
            <a:r>
              <a:rPr lang="en-US" sz="1700" i="1" dirty="0">
                <a:solidFill>
                  <a:schemeClr val="tx2">
                    <a:lumMod val="50000"/>
                  </a:schemeClr>
                </a:solidFill>
              </a:rPr>
              <a:t>Source Graphic</a:t>
            </a:r>
          </a:p>
        </p:txBody>
      </p:sp>
      <p:sp>
        <p:nvSpPr>
          <p:cNvPr id="12" name="TextBox 11">
            <a:extLst>
              <a:ext uri="{FF2B5EF4-FFF2-40B4-BE49-F238E27FC236}">
                <a16:creationId xmlns:a16="http://schemas.microsoft.com/office/drawing/2014/main" id="{28C0E090-FEB6-4815-91E3-7110E184A640}"/>
              </a:ext>
            </a:extLst>
          </p:cNvPr>
          <p:cNvSpPr txBox="1"/>
          <p:nvPr/>
        </p:nvSpPr>
        <p:spPr>
          <a:xfrm>
            <a:off x="6377810" y="4908615"/>
            <a:ext cx="2150237" cy="584775"/>
          </a:xfrm>
          <a:prstGeom prst="rect">
            <a:avLst/>
          </a:prstGeom>
          <a:solidFill>
            <a:schemeClr val="tx1"/>
          </a:solidFill>
        </p:spPr>
        <p:txBody>
          <a:bodyPr wrap="square" rtlCol="0">
            <a:spAutoFit/>
          </a:bodyPr>
          <a:lstStyle/>
          <a:p>
            <a:pPr algn="ctr"/>
            <a:r>
              <a:rPr lang="en-US" sz="1600" b="1" dirty="0">
                <a:solidFill>
                  <a:srgbClr val="92D050"/>
                </a:solidFill>
              </a:rPr>
              <a:t>FEMA is purchasing Statewide QL2 LiDAR</a:t>
            </a:r>
          </a:p>
        </p:txBody>
      </p:sp>
      <p:sp>
        <p:nvSpPr>
          <p:cNvPr id="14" name="Oval 13"/>
          <p:cNvSpPr/>
          <p:nvPr/>
        </p:nvSpPr>
        <p:spPr>
          <a:xfrm>
            <a:off x="3719242" y="4683523"/>
            <a:ext cx="564204" cy="41329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31697AE-919F-4640-B052-8E8998C9F751}"/>
              </a:ext>
            </a:extLst>
          </p:cNvPr>
          <p:cNvSpPr txBox="1"/>
          <p:nvPr/>
        </p:nvSpPr>
        <p:spPr>
          <a:xfrm>
            <a:off x="338190" y="4710838"/>
            <a:ext cx="1607713" cy="707886"/>
          </a:xfrm>
          <a:prstGeom prst="rect">
            <a:avLst/>
          </a:prstGeom>
          <a:solidFill>
            <a:schemeClr val="accent1">
              <a:lumMod val="50000"/>
            </a:schemeClr>
          </a:solidFill>
        </p:spPr>
        <p:txBody>
          <a:bodyPr wrap="square" rtlCol="0">
            <a:spAutoFit/>
          </a:bodyPr>
          <a:lstStyle/>
          <a:p>
            <a:pPr algn="ctr"/>
            <a:r>
              <a:rPr lang="en-US" sz="2000" dirty="0">
                <a:solidFill>
                  <a:schemeClr val="bg1"/>
                </a:solidFill>
              </a:rPr>
              <a:t>Elevation Metadata</a:t>
            </a:r>
          </a:p>
        </p:txBody>
      </p:sp>
      <p:pic>
        <p:nvPicPr>
          <p:cNvPr id="17" name="Picture 16">
            <a:extLst>
              <a:ext uri="{FF2B5EF4-FFF2-40B4-BE49-F238E27FC236}">
                <a16:creationId xmlns:a16="http://schemas.microsoft.com/office/drawing/2014/main" id="{AD634F73-42B2-443B-ADEE-0DF4D45E676E}"/>
              </a:ext>
            </a:extLst>
          </p:cNvPr>
          <p:cNvPicPr>
            <a:picLocks noChangeAspect="1"/>
          </p:cNvPicPr>
          <p:nvPr/>
        </p:nvPicPr>
        <p:blipFill>
          <a:blip r:embed="rId5"/>
          <a:stretch>
            <a:fillRect/>
          </a:stretch>
        </p:blipFill>
        <p:spPr>
          <a:xfrm>
            <a:off x="338190" y="1500127"/>
            <a:ext cx="600075" cy="2809875"/>
          </a:xfrm>
          <a:prstGeom prst="rect">
            <a:avLst/>
          </a:prstGeom>
        </p:spPr>
      </p:pic>
      <p:pic>
        <p:nvPicPr>
          <p:cNvPr id="19" name="Picture 18">
            <a:extLst>
              <a:ext uri="{FF2B5EF4-FFF2-40B4-BE49-F238E27FC236}">
                <a16:creationId xmlns:a16="http://schemas.microsoft.com/office/drawing/2014/main" id="{5FBE1848-BE66-4799-9B48-69C4574D0687}"/>
              </a:ext>
            </a:extLst>
          </p:cNvPr>
          <p:cNvPicPr>
            <a:picLocks noChangeAspect="1"/>
          </p:cNvPicPr>
          <p:nvPr/>
        </p:nvPicPr>
        <p:blipFill>
          <a:blip r:embed="rId6"/>
          <a:stretch>
            <a:fillRect/>
          </a:stretch>
        </p:blipFill>
        <p:spPr>
          <a:xfrm>
            <a:off x="927187" y="1502152"/>
            <a:ext cx="981075" cy="2828925"/>
          </a:xfrm>
          <a:prstGeom prst="rect">
            <a:avLst/>
          </a:prstGeom>
        </p:spPr>
      </p:pic>
      <p:sp>
        <p:nvSpPr>
          <p:cNvPr id="9" name="Oval 8"/>
          <p:cNvSpPr/>
          <p:nvPr/>
        </p:nvSpPr>
        <p:spPr>
          <a:xfrm flipV="1">
            <a:off x="956355" y="2212300"/>
            <a:ext cx="922738" cy="2142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519D6C6-F900-487D-B914-2683D823F12A}"/>
              </a:ext>
            </a:extLst>
          </p:cNvPr>
          <p:cNvSpPr/>
          <p:nvPr/>
        </p:nvSpPr>
        <p:spPr>
          <a:xfrm flipV="1">
            <a:off x="956355" y="1480836"/>
            <a:ext cx="922738" cy="21423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11040806-C6D0-4E84-A0FF-D97BBB2074DF}"/>
              </a:ext>
            </a:extLst>
          </p:cNvPr>
          <p:cNvSpPr txBox="1"/>
          <p:nvPr/>
        </p:nvSpPr>
        <p:spPr>
          <a:xfrm>
            <a:off x="2284427" y="3085144"/>
            <a:ext cx="1756632" cy="830997"/>
          </a:xfrm>
          <a:prstGeom prst="rect">
            <a:avLst/>
          </a:prstGeom>
          <a:solidFill>
            <a:schemeClr val="accent4">
              <a:lumMod val="50000"/>
            </a:schemeClr>
          </a:solidFill>
        </p:spPr>
        <p:txBody>
          <a:bodyPr wrap="square" rtlCol="0">
            <a:spAutoFit/>
          </a:bodyPr>
          <a:lstStyle/>
          <a:p>
            <a:r>
              <a:rPr lang="en-US" sz="1200" b="1" dirty="0">
                <a:solidFill>
                  <a:srgbClr val="FFFF00"/>
                </a:solidFill>
              </a:rPr>
              <a:t>1-Ft. Contours for Areas 8A, 8B, 9A, 9B, 12A, 12B</a:t>
            </a:r>
          </a:p>
          <a:p>
            <a:endParaRPr lang="en-US" sz="1200" b="1" dirty="0">
              <a:solidFill>
                <a:srgbClr val="FFFF00"/>
              </a:solidFill>
            </a:endParaRPr>
          </a:p>
          <a:p>
            <a:r>
              <a:rPr lang="en-US" sz="1200" b="1" dirty="0">
                <a:solidFill>
                  <a:srgbClr val="FFFF00"/>
                </a:solidFill>
              </a:rPr>
              <a:t>2-Ft. Contours for Area 7 </a:t>
            </a:r>
          </a:p>
        </p:txBody>
      </p:sp>
    </p:spTree>
    <p:extLst>
      <p:ext uri="{BB962C8B-B14F-4D97-AF65-F5344CB8AC3E}">
        <p14:creationId xmlns:p14="http://schemas.microsoft.com/office/powerpoint/2010/main" val="13906320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847808" y="3429000"/>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Dams and Landslides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12648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3044DD0-9ECA-4753-97ED-D9584D2F7450}"/>
              </a:ext>
            </a:extLst>
          </p:cNvPr>
          <p:cNvPicPr>
            <a:picLocks noChangeAspect="1"/>
          </p:cNvPicPr>
          <p:nvPr/>
        </p:nvPicPr>
        <p:blipFill>
          <a:blip r:embed="rId2"/>
          <a:stretch>
            <a:fillRect/>
          </a:stretch>
        </p:blipFill>
        <p:spPr>
          <a:xfrm>
            <a:off x="0" y="1095615"/>
            <a:ext cx="9144000" cy="4666770"/>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Dams and Landslides</a:t>
            </a:r>
          </a:p>
        </p:txBody>
      </p:sp>
      <p:sp>
        <p:nvSpPr>
          <p:cNvPr id="7" name="Rectangle 6">
            <a:extLst>
              <a:ext uri="{FF2B5EF4-FFF2-40B4-BE49-F238E27FC236}">
                <a16:creationId xmlns:a16="http://schemas.microsoft.com/office/drawing/2014/main" id="{F602ACEB-48B0-470F-90B3-2F2FA8A91059}"/>
              </a:ext>
            </a:extLst>
          </p:cNvPr>
          <p:cNvSpPr/>
          <p:nvPr/>
        </p:nvSpPr>
        <p:spPr>
          <a:xfrm>
            <a:off x="2255004" y="5762385"/>
            <a:ext cx="5145437" cy="400110"/>
          </a:xfrm>
          <a:prstGeom prst="rect">
            <a:avLst/>
          </a:prstGeom>
        </p:spPr>
        <p:txBody>
          <a:bodyPr wrap="square">
            <a:spAutoFit/>
          </a:bodyPr>
          <a:lstStyle/>
          <a:p>
            <a:r>
              <a:rPr lang="en-US" sz="1000" dirty="0">
                <a:hlinkClick r:id="rId3"/>
              </a:rPr>
              <a:t>https://www.mapwv.gov/flood/map/?wkid=102100&amp;x=-8771562&amp;y=4715438&amp;l=7&amp;v=2</a:t>
            </a:r>
            <a:endParaRPr lang="en-US" sz="1000" dirty="0"/>
          </a:p>
          <a:p>
            <a:endParaRPr lang="en-US" sz="1000" dirty="0"/>
          </a:p>
        </p:txBody>
      </p:sp>
      <p:sp>
        <p:nvSpPr>
          <p:cNvPr id="8" name="TextBox 7">
            <a:extLst>
              <a:ext uri="{FF2B5EF4-FFF2-40B4-BE49-F238E27FC236}">
                <a16:creationId xmlns:a16="http://schemas.microsoft.com/office/drawing/2014/main" id="{D21790DB-9FB1-47D0-8D66-CA1D21255CAE}"/>
              </a:ext>
            </a:extLst>
          </p:cNvPr>
          <p:cNvSpPr txBox="1"/>
          <p:nvPr/>
        </p:nvSpPr>
        <p:spPr>
          <a:xfrm>
            <a:off x="2071211" y="6075253"/>
            <a:ext cx="5001577" cy="553998"/>
          </a:xfrm>
          <a:prstGeom prst="rect">
            <a:avLst/>
          </a:prstGeom>
          <a:noFill/>
        </p:spPr>
        <p:txBody>
          <a:bodyPr wrap="square" rtlCol="0">
            <a:spAutoFit/>
          </a:bodyPr>
          <a:lstStyle/>
          <a:p>
            <a:pPr algn="ctr"/>
            <a:r>
              <a:rPr lang="en-US" i="1" dirty="0">
                <a:solidFill>
                  <a:schemeClr val="tx2">
                    <a:lumMod val="50000"/>
                  </a:schemeClr>
                </a:solidFill>
              </a:rPr>
              <a:t>Dam and Landslide Risk Layers in RiskMAP View</a:t>
            </a:r>
            <a:br>
              <a:rPr lang="en-US" i="1" dirty="0">
                <a:solidFill>
                  <a:schemeClr val="tx2">
                    <a:lumMod val="50000"/>
                  </a:schemeClr>
                </a:solidFill>
              </a:rPr>
            </a:br>
            <a:r>
              <a:rPr lang="en-US" sz="1200" i="1" dirty="0">
                <a:solidFill>
                  <a:schemeClr val="tx2">
                    <a:lumMod val="50000"/>
                  </a:schemeClr>
                </a:solidFill>
              </a:rPr>
              <a:t>Hardy County, West Virginia</a:t>
            </a:r>
          </a:p>
        </p:txBody>
      </p:sp>
      <p:sp>
        <p:nvSpPr>
          <p:cNvPr id="9" name="TextBox 8">
            <a:extLst>
              <a:ext uri="{FF2B5EF4-FFF2-40B4-BE49-F238E27FC236}">
                <a16:creationId xmlns:a16="http://schemas.microsoft.com/office/drawing/2014/main" id="{9E58B5F2-99E1-442C-A857-F4BE0D3406F1}"/>
              </a:ext>
            </a:extLst>
          </p:cNvPr>
          <p:cNvSpPr txBox="1"/>
          <p:nvPr/>
        </p:nvSpPr>
        <p:spPr>
          <a:xfrm>
            <a:off x="5632885" y="2588956"/>
            <a:ext cx="1098656" cy="369332"/>
          </a:xfrm>
          <a:prstGeom prst="rect">
            <a:avLst/>
          </a:prstGeom>
          <a:solidFill>
            <a:schemeClr val="tx1"/>
          </a:solidFill>
        </p:spPr>
        <p:txBody>
          <a:bodyPr wrap="square" rtlCol="0">
            <a:spAutoFit/>
          </a:bodyPr>
          <a:lstStyle/>
          <a:p>
            <a:pPr algn="ctr"/>
            <a:r>
              <a:rPr lang="en-US" b="1" dirty="0">
                <a:solidFill>
                  <a:srgbClr val="FFFF00"/>
                </a:solidFill>
              </a:rPr>
              <a:t>Landslide</a:t>
            </a:r>
          </a:p>
        </p:txBody>
      </p:sp>
      <p:sp>
        <p:nvSpPr>
          <p:cNvPr id="10" name="TextBox 9">
            <a:extLst>
              <a:ext uri="{FF2B5EF4-FFF2-40B4-BE49-F238E27FC236}">
                <a16:creationId xmlns:a16="http://schemas.microsoft.com/office/drawing/2014/main" id="{9FDA882C-09DA-4C23-87CF-92F828FAE15C}"/>
              </a:ext>
            </a:extLst>
          </p:cNvPr>
          <p:cNvSpPr txBox="1"/>
          <p:nvPr/>
        </p:nvSpPr>
        <p:spPr>
          <a:xfrm>
            <a:off x="3358738" y="4210232"/>
            <a:ext cx="717151" cy="369332"/>
          </a:xfrm>
          <a:prstGeom prst="rect">
            <a:avLst/>
          </a:prstGeom>
          <a:solidFill>
            <a:schemeClr val="tx1"/>
          </a:solidFill>
        </p:spPr>
        <p:txBody>
          <a:bodyPr wrap="square" rtlCol="0">
            <a:spAutoFit/>
          </a:bodyPr>
          <a:lstStyle/>
          <a:p>
            <a:pPr algn="ctr"/>
            <a:r>
              <a:rPr lang="en-US" b="1" dirty="0">
                <a:solidFill>
                  <a:srgbClr val="FFFF00"/>
                </a:solidFill>
              </a:rPr>
              <a:t>Dam</a:t>
            </a:r>
          </a:p>
        </p:txBody>
      </p:sp>
    </p:spTree>
    <p:extLst>
      <p:ext uri="{BB962C8B-B14F-4D97-AF65-F5344CB8AC3E}">
        <p14:creationId xmlns:p14="http://schemas.microsoft.com/office/powerpoint/2010/main" val="40393064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Updates</a:t>
            </a:r>
          </a:p>
        </p:txBody>
      </p:sp>
      <p:sp>
        <p:nvSpPr>
          <p:cNvPr id="3" name="TextBox 2"/>
          <p:cNvSpPr txBox="1"/>
          <p:nvPr/>
        </p:nvSpPr>
        <p:spPr>
          <a:xfrm>
            <a:off x="877964" y="1385943"/>
            <a:ext cx="4534740" cy="1323439"/>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Mobile Application</a:t>
            </a:r>
            <a:endParaRPr lang="en-US"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BE6029A-16B9-4CBA-8466-B5A946F8473B}"/>
              </a:ext>
            </a:extLst>
          </p:cNvPr>
          <p:cNvSpPr txBox="1"/>
          <p:nvPr/>
        </p:nvSpPr>
        <p:spPr>
          <a:xfrm>
            <a:off x="792200" y="3348400"/>
            <a:ext cx="4831302" cy="1908215"/>
          </a:xfrm>
          <a:prstGeom prst="rect">
            <a:avLst/>
          </a:prstGeom>
          <a:noFill/>
        </p:spPr>
        <p:txBody>
          <a:bodyPr wrap="square" rtlCol="0">
            <a:spAutoFit/>
          </a:bodyPr>
          <a:lstStyle/>
          <a:p>
            <a:pPr marL="457200" indent="-457200">
              <a:buFont typeface="Wingdings" panose="05000000000000000000" pitchFamily="2" charset="2"/>
              <a:buChar char="§"/>
            </a:pPr>
            <a:r>
              <a:rPr lang="en-US" sz="2000" dirty="0">
                <a:solidFill>
                  <a:schemeClr val="tx2">
                    <a:lumMod val="50000"/>
                  </a:schemeClr>
                </a:solidFill>
              </a:rPr>
              <a:t>Added Search by Property Owner Name</a:t>
            </a:r>
            <a:br>
              <a:rPr lang="en-US" sz="2000" dirty="0">
                <a:solidFill>
                  <a:schemeClr val="tx2">
                    <a:lumMod val="50000"/>
                  </a:schemeClr>
                </a:solidFill>
              </a:rPr>
            </a:br>
            <a:endParaRPr lang="en-US" sz="2000" dirty="0">
              <a:solidFill>
                <a:schemeClr val="tx2">
                  <a:lumMod val="50000"/>
                </a:schemeClr>
              </a:solidFill>
            </a:endParaRPr>
          </a:p>
          <a:p>
            <a:pPr marL="457200" indent="-457200">
              <a:buFont typeface="Wingdings" panose="05000000000000000000" pitchFamily="2" charset="2"/>
              <a:buChar char="§"/>
            </a:pPr>
            <a:r>
              <a:rPr lang="en-US" sz="2000" dirty="0">
                <a:solidFill>
                  <a:schemeClr val="tx2">
                    <a:lumMod val="50000"/>
                  </a:schemeClr>
                </a:solidFill>
              </a:rPr>
              <a:t>Added Search by Parcel Identifier</a:t>
            </a:r>
          </a:p>
          <a:p>
            <a:pPr marL="457200" indent="-457200">
              <a:buFont typeface="Wingdings" panose="05000000000000000000" pitchFamily="2" charset="2"/>
              <a:buChar char="§"/>
            </a:pPr>
            <a:endParaRPr lang="en-US" sz="2000" dirty="0">
              <a:solidFill>
                <a:schemeClr val="tx2">
                  <a:lumMod val="50000"/>
                </a:schemeClr>
              </a:solidFill>
            </a:endParaRPr>
          </a:p>
          <a:p>
            <a:endParaRPr lang="en-US" sz="2000" dirty="0">
              <a:solidFill>
                <a:schemeClr val="tx2">
                  <a:lumMod val="50000"/>
                </a:schemeClr>
              </a:solidFill>
            </a:endParaRPr>
          </a:p>
          <a:p>
            <a:pPr marL="457200" indent="-457200">
              <a:buFont typeface="Wingdings" panose="05000000000000000000" pitchFamily="2" charset="2"/>
              <a:buChar char="§"/>
            </a:pPr>
            <a:endParaRPr lang="en-US" dirty="0">
              <a:solidFill>
                <a:schemeClr val="tx2">
                  <a:lumMod val="50000"/>
                </a:schemeClr>
              </a:solidFill>
            </a:endParaRPr>
          </a:p>
        </p:txBody>
      </p:sp>
      <p:sp>
        <p:nvSpPr>
          <p:cNvPr id="6" name="Rectangle 5">
            <a:extLst>
              <a:ext uri="{FF2B5EF4-FFF2-40B4-BE49-F238E27FC236}">
                <a16:creationId xmlns:a16="http://schemas.microsoft.com/office/drawing/2014/main" id="{1824FD46-9766-469B-A5D2-DEF2DBCA3E04}"/>
              </a:ext>
            </a:extLst>
          </p:cNvPr>
          <p:cNvSpPr>
            <a:spLocks noChangeArrowheads="1"/>
          </p:cNvSpPr>
          <p:nvPr/>
        </p:nvSpPr>
        <p:spPr bwMode="auto">
          <a:xfrm>
            <a:off x="6526144" y="6431218"/>
            <a:ext cx="20688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Mobile Home Page</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pic>
        <p:nvPicPr>
          <p:cNvPr id="7" name="Picture 6">
            <a:extLst>
              <a:ext uri="{FF2B5EF4-FFF2-40B4-BE49-F238E27FC236}">
                <a16:creationId xmlns:a16="http://schemas.microsoft.com/office/drawing/2014/main" id="{11A46EAD-8181-4446-8A65-4C0B9F2FDB1C}"/>
              </a:ext>
            </a:extLst>
          </p:cNvPr>
          <p:cNvPicPr>
            <a:picLocks noChangeAspect="1"/>
          </p:cNvPicPr>
          <p:nvPr/>
        </p:nvPicPr>
        <p:blipFill>
          <a:blip r:embed="rId2"/>
          <a:stretch>
            <a:fillRect/>
          </a:stretch>
        </p:blipFill>
        <p:spPr>
          <a:xfrm>
            <a:off x="5936150" y="1098462"/>
            <a:ext cx="3020620" cy="5351345"/>
          </a:xfrm>
          <a:prstGeom prst="rect">
            <a:avLst/>
          </a:prstGeom>
        </p:spPr>
      </p:pic>
      <p:pic>
        <p:nvPicPr>
          <p:cNvPr id="8" name="Picture 7">
            <a:extLst>
              <a:ext uri="{FF2B5EF4-FFF2-40B4-BE49-F238E27FC236}">
                <a16:creationId xmlns:a16="http://schemas.microsoft.com/office/drawing/2014/main" id="{AE22FF40-3255-4E01-AF1D-BD9B1B40608B}"/>
              </a:ext>
            </a:extLst>
          </p:cNvPr>
          <p:cNvPicPr>
            <a:picLocks noChangeAspect="1"/>
          </p:cNvPicPr>
          <p:nvPr/>
        </p:nvPicPr>
        <p:blipFill rotWithShape="1">
          <a:blip r:embed="rId3"/>
          <a:srcRect b="2886"/>
          <a:stretch/>
        </p:blipFill>
        <p:spPr>
          <a:xfrm>
            <a:off x="6213593" y="1849845"/>
            <a:ext cx="2443784" cy="3836221"/>
          </a:xfrm>
          <a:prstGeom prst="rect">
            <a:avLst/>
          </a:prstGeom>
        </p:spPr>
      </p:pic>
      <p:pic>
        <p:nvPicPr>
          <p:cNvPr id="10" name="Picture 9">
            <a:extLst>
              <a:ext uri="{FF2B5EF4-FFF2-40B4-BE49-F238E27FC236}">
                <a16:creationId xmlns:a16="http://schemas.microsoft.com/office/drawing/2014/main" id="{2DDBE8AC-8B4B-49BB-A27E-5FA3A26472F2}"/>
              </a:ext>
            </a:extLst>
          </p:cNvPr>
          <p:cNvPicPr>
            <a:picLocks noChangeAspect="1"/>
          </p:cNvPicPr>
          <p:nvPr/>
        </p:nvPicPr>
        <p:blipFill rotWithShape="1">
          <a:blip r:embed="rId4"/>
          <a:srcRect b="38986"/>
          <a:stretch/>
        </p:blipFill>
        <p:spPr>
          <a:xfrm>
            <a:off x="6623649" y="2063169"/>
            <a:ext cx="1457668" cy="162125"/>
          </a:xfrm>
          <a:prstGeom prst="rect">
            <a:avLst/>
          </a:prstGeom>
        </p:spPr>
      </p:pic>
      <p:cxnSp>
        <p:nvCxnSpPr>
          <p:cNvPr id="11" name="Straight Connector 10">
            <a:extLst>
              <a:ext uri="{FF2B5EF4-FFF2-40B4-BE49-F238E27FC236}">
                <a16:creationId xmlns:a16="http://schemas.microsoft.com/office/drawing/2014/main" id="{F86652B7-E112-4FAA-975C-0CF87A53E1B5}"/>
              </a:ext>
            </a:extLst>
          </p:cNvPr>
          <p:cNvCxnSpPr>
            <a:cxnSpLocks/>
          </p:cNvCxnSpPr>
          <p:nvPr/>
        </p:nvCxnSpPr>
        <p:spPr>
          <a:xfrm>
            <a:off x="7656005" y="1950101"/>
            <a:ext cx="48808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0697E11-40DE-473E-94F7-D4F652F323AC}"/>
              </a:ext>
            </a:extLst>
          </p:cNvPr>
          <p:cNvCxnSpPr>
            <a:cxnSpLocks/>
          </p:cNvCxnSpPr>
          <p:nvPr/>
        </p:nvCxnSpPr>
        <p:spPr>
          <a:xfrm>
            <a:off x="7645845" y="1960261"/>
            <a:ext cx="48808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F961553-7111-4F47-B319-C3722DA7B156}"/>
              </a:ext>
            </a:extLst>
          </p:cNvPr>
          <p:cNvSpPr txBox="1"/>
          <p:nvPr/>
        </p:nvSpPr>
        <p:spPr>
          <a:xfrm>
            <a:off x="7560550" y="1832219"/>
            <a:ext cx="530721" cy="215444"/>
          </a:xfrm>
          <a:prstGeom prst="rect">
            <a:avLst/>
          </a:prstGeom>
          <a:noFill/>
        </p:spPr>
        <p:txBody>
          <a:bodyPr wrap="square" rtlCol="0">
            <a:spAutoFit/>
          </a:bodyPr>
          <a:lstStyle/>
          <a:p>
            <a:r>
              <a:rPr lang="en-US" sz="800" dirty="0">
                <a:solidFill>
                  <a:schemeClr val="tx1">
                    <a:lumMod val="75000"/>
                    <a:lumOff val="25000"/>
                  </a:schemeClr>
                </a:solidFill>
              </a:rPr>
              <a:t>flood</a:t>
            </a:r>
          </a:p>
        </p:txBody>
      </p:sp>
    </p:spTree>
    <p:extLst>
      <p:ext uri="{BB962C8B-B14F-4D97-AF65-F5344CB8AC3E}">
        <p14:creationId xmlns:p14="http://schemas.microsoft.com/office/powerpoint/2010/main" val="20187894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(Mobile)</a:t>
            </a:r>
          </a:p>
        </p:txBody>
      </p:sp>
      <p:sp>
        <p:nvSpPr>
          <p:cNvPr id="3" name="Rectangle 2"/>
          <p:cNvSpPr>
            <a:spLocks noChangeArrowheads="1"/>
          </p:cNvSpPr>
          <p:nvPr/>
        </p:nvSpPr>
        <p:spPr bwMode="auto">
          <a:xfrm>
            <a:off x="478786" y="6500473"/>
            <a:ext cx="206881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Mobile Home Page</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
        <p:nvSpPr>
          <p:cNvPr id="11" name="Rectangle 5"/>
          <p:cNvSpPr>
            <a:spLocks noChangeArrowheads="1"/>
          </p:cNvSpPr>
          <p:nvPr/>
        </p:nvSpPr>
        <p:spPr bwMode="auto">
          <a:xfrm>
            <a:off x="367004" y="558336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a:blip r:embed="rId3"/>
          <a:stretch>
            <a:fillRect/>
          </a:stretch>
        </p:blipFill>
        <p:spPr>
          <a:xfrm>
            <a:off x="6105934" y="1178141"/>
            <a:ext cx="3020620" cy="5351345"/>
          </a:xfrm>
          <a:prstGeom prst="rect">
            <a:avLst/>
          </a:prstGeom>
        </p:spPr>
      </p:pic>
      <p:pic>
        <p:nvPicPr>
          <p:cNvPr id="12" name="Picture 11"/>
          <p:cNvPicPr>
            <a:picLocks noChangeAspect="1"/>
          </p:cNvPicPr>
          <p:nvPr/>
        </p:nvPicPr>
        <p:blipFill>
          <a:blip r:embed="rId3"/>
          <a:stretch>
            <a:fillRect/>
          </a:stretch>
        </p:blipFill>
        <p:spPr>
          <a:xfrm>
            <a:off x="3120884" y="1175719"/>
            <a:ext cx="3020620" cy="5351345"/>
          </a:xfrm>
          <a:prstGeom prst="rect">
            <a:avLst/>
          </a:prstGeom>
        </p:spPr>
      </p:pic>
      <p:sp>
        <p:nvSpPr>
          <p:cNvPr id="14" name="Rectangle 13"/>
          <p:cNvSpPr>
            <a:spLocks noChangeArrowheads="1"/>
          </p:cNvSpPr>
          <p:nvPr/>
        </p:nvSpPr>
        <p:spPr bwMode="auto">
          <a:xfrm>
            <a:off x="6390920" y="6500473"/>
            <a:ext cx="273563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Toggle Layers of Interest</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pic>
        <p:nvPicPr>
          <p:cNvPr id="13" name="Picture 12"/>
          <p:cNvPicPr>
            <a:picLocks noChangeAspect="1"/>
          </p:cNvPicPr>
          <p:nvPr/>
        </p:nvPicPr>
        <p:blipFill>
          <a:blip r:embed="rId3"/>
          <a:stretch>
            <a:fillRect/>
          </a:stretch>
        </p:blipFill>
        <p:spPr>
          <a:xfrm>
            <a:off x="109939" y="1214426"/>
            <a:ext cx="3020620" cy="5351345"/>
          </a:xfrm>
          <a:prstGeom prst="rect">
            <a:avLst/>
          </a:prstGeom>
        </p:spPr>
      </p:pic>
      <p:pic>
        <p:nvPicPr>
          <p:cNvPr id="10" name="Picture 9"/>
          <p:cNvPicPr>
            <a:picLocks noChangeAspect="1"/>
          </p:cNvPicPr>
          <p:nvPr/>
        </p:nvPicPr>
        <p:blipFill rotWithShape="1">
          <a:blip r:embed="rId4"/>
          <a:srcRect b="2886"/>
          <a:stretch/>
        </p:blipFill>
        <p:spPr>
          <a:xfrm>
            <a:off x="387382" y="1965809"/>
            <a:ext cx="2443784" cy="3836221"/>
          </a:xfrm>
          <a:prstGeom prst="rect">
            <a:avLst/>
          </a:prstGeom>
        </p:spPr>
      </p:pic>
      <p:sp>
        <p:nvSpPr>
          <p:cNvPr id="6" name="TextBox 5"/>
          <p:cNvSpPr txBox="1"/>
          <p:nvPr/>
        </p:nvSpPr>
        <p:spPr>
          <a:xfrm>
            <a:off x="524540" y="2977225"/>
            <a:ext cx="1956895" cy="230832"/>
          </a:xfrm>
          <a:prstGeom prst="rect">
            <a:avLst/>
          </a:prstGeom>
          <a:solidFill>
            <a:schemeClr val="bg1"/>
          </a:solidFill>
        </p:spPr>
        <p:txBody>
          <a:bodyPr wrap="square" rtlCol="0">
            <a:spAutoFit/>
          </a:bodyPr>
          <a:lstStyle/>
          <a:p>
            <a:r>
              <a:rPr lang="en-US" sz="900" dirty="0">
                <a:solidFill>
                  <a:srgbClr val="FF0000"/>
                </a:solidFill>
              </a:rPr>
              <a:t>682 Killarney Drive, Morgantown, WV</a:t>
            </a:r>
          </a:p>
        </p:txBody>
      </p:sp>
      <p:sp>
        <p:nvSpPr>
          <p:cNvPr id="15" name="TextBox 14"/>
          <p:cNvSpPr txBox="1"/>
          <p:nvPr/>
        </p:nvSpPr>
        <p:spPr>
          <a:xfrm>
            <a:off x="3436073" y="897388"/>
            <a:ext cx="2669861" cy="646331"/>
          </a:xfrm>
          <a:prstGeom prst="rect">
            <a:avLst/>
          </a:prstGeom>
          <a:noFill/>
        </p:spPr>
        <p:txBody>
          <a:bodyPr wrap="square" rtlCol="0">
            <a:spAutoFit/>
          </a:bodyPr>
          <a:lstStyle/>
          <a:p>
            <a:r>
              <a:rPr lang="en-US" dirty="0">
                <a:solidFill>
                  <a:schemeClr val="accent2">
                    <a:lumMod val="60000"/>
                    <a:lumOff val="40000"/>
                  </a:schemeClr>
                </a:solidFill>
                <a:hlinkClick r:id="rId5"/>
              </a:rPr>
              <a:t>www.mapwv.</a:t>
            </a:r>
            <a:r>
              <a:rPr lang="en-US" dirty="0">
                <a:solidFill>
                  <a:schemeClr val="accent2">
                    <a:lumMod val="60000"/>
                    <a:lumOff val="40000"/>
                  </a:schemeClr>
                </a:solidFill>
                <a:hlinkClick r:id="rId6"/>
              </a:rPr>
              <a:t>go</a:t>
            </a:r>
            <a:r>
              <a:rPr lang="en-US" dirty="0">
                <a:solidFill>
                  <a:schemeClr val="accent2">
                    <a:lumMod val="60000"/>
                    <a:lumOff val="40000"/>
                  </a:schemeClr>
                </a:solidFill>
                <a:hlinkClick r:id="rId7"/>
              </a:rPr>
              <a:t>v/flood</a:t>
            </a:r>
            <a:endParaRPr lang="en-US" dirty="0">
              <a:solidFill>
                <a:schemeClr val="accent2">
                  <a:lumMod val="60000"/>
                  <a:lumOff val="40000"/>
                </a:schemeClr>
              </a:solidFill>
            </a:endParaRPr>
          </a:p>
          <a:p>
            <a:endParaRPr lang="en-US" dirty="0"/>
          </a:p>
        </p:txBody>
      </p:sp>
      <p:sp>
        <p:nvSpPr>
          <p:cNvPr id="16" name="Rectangle 15"/>
          <p:cNvSpPr>
            <a:spLocks noChangeArrowheads="1"/>
          </p:cNvSpPr>
          <p:nvPr/>
        </p:nvSpPr>
        <p:spPr bwMode="auto">
          <a:xfrm>
            <a:off x="3499406" y="6500473"/>
            <a:ext cx="24862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Zoom to E-911</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Address</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pic>
        <p:nvPicPr>
          <p:cNvPr id="19" name="Picture 18">
            <a:extLst>
              <a:ext uri="{FF2B5EF4-FFF2-40B4-BE49-F238E27FC236}">
                <a16:creationId xmlns:a16="http://schemas.microsoft.com/office/drawing/2014/main" id="{3D901D72-0C76-4886-9F51-152BFA8157CF}"/>
              </a:ext>
            </a:extLst>
          </p:cNvPr>
          <p:cNvPicPr>
            <a:picLocks noChangeAspect="1"/>
          </p:cNvPicPr>
          <p:nvPr/>
        </p:nvPicPr>
        <p:blipFill rotWithShape="1">
          <a:blip r:embed="rId8"/>
          <a:srcRect b="38986"/>
          <a:stretch/>
        </p:blipFill>
        <p:spPr>
          <a:xfrm>
            <a:off x="797438" y="2179133"/>
            <a:ext cx="1457668" cy="162125"/>
          </a:xfrm>
          <a:prstGeom prst="rect">
            <a:avLst/>
          </a:prstGeom>
        </p:spPr>
      </p:pic>
      <p:cxnSp>
        <p:nvCxnSpPr>
          <p:cNvPr id="22" name="Straight Connector 21">
            <a:extLst>
              <a:ext uri="{FF2B5EF4-FFF2-40B4-BE49-F238E27FC236}">
                <a16:creationId xmlns:a16="http://schemas.microsoft.com/office/drawing/2014/main" id="{6DE6876D-A595-4C2A-BDB9-221DF24CB549}"/>
              </a:ext>
            </a:extLst>
          </p:cNvPr>
          <p:cNvCxnSpPr>
            <a:cxnSpLocks/>
          </p:cNvCxnSpPr>
          <p:nvPr/>
        </p:nvCxnSpPr>
        <p:spPr>
          <a:xfrm>
            <a:off x="1829794" y="2066065"/>
            <a:ext cx="48808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24321D2-BEE2-4406-92C5-5786C5777550}"/>
              </a:ext>
            </a:extLst>
          </p:cNvPr>
          <p:cNvCxnSpPr>
            <a:cxnSpLocks/>
          </p:cNvCxnSpPr>
          <p:nvPr/>
        </p:nvCxnSpPr>
        <p:spPr>
          <a:xfrm>
            <a:off x="1819634" y="2076225"/>
            <a:ext cx="488086"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A3497CC-11FF-4747-A6B2-D3A6608FC96F}"/>
              </a:ext>
            </a:extLst>
          </p:cNvPr>
          <p:cNvSpPr txBox="1"/>
          <p:nvPr/>
        </p:nvSpPr>
        <p:spPr>
          <a:xfrm>
            <a:off x="1734339" y="1948183"/>
            <a:ext cx="530721" cy="215444"/>
          </a:xfrm>
          <a:prstGeom prst="rect">
            <a:avLst/>
          </a:prstGeom>
          <a:noFill/>
        </p:spPr>
        <p:txBody>
          <a:bodyPr wrap="square" rtlCol="0">
            <a:spAutoFit/>
          </a:bodyPr>
          <a:lstStyle/>
          <a:p>
            <a:r>
              <a:rPr lang="en-US" sz="800" dirty="0">
                <a:solidFill>
                  <a:schemeClr val="tx1">
                    <a:lumMod val="75000"/>
                    <a:lumOff val="25000"/>
                  </a:schemeClr>
                </a:solidFill>
              </a:rPr>
              <a:t>flood</a:t>
            </a:r>
          </a:p>
        </p:txBody>
      </p:sp>
      <p:pic>
        <p:nvPicPr>
          <p:cNvPr id="25" name="Picture 24">
            <a:extLst>
              <a:ext uri="{FF2B5EF4-FFF2-40B4-BE49-F238E27FC236}">
                <a16:creationId xmlns:a16="http://schemas.microsoft.com/office/drawing/2014/main" id="{D682DC33-6517-41A3-B45B-025E271D70EE}"/>
              </a:ext>
            </a:extLst>
          </p:cNvPr>
          <p:cNvPicPr>
            <a:picLocks noChangeAspect="1"/>
          </p:cNvPicPr>
          <p:nvPr/>
        </p:nvPicPr>
        <p:blipFill>
          <a:blip r:embed="rId9"/>
          <a:stretch>
            <a:fillRect/>
          </a:stretch>
        </p:blipFill>
        <p:spPr>
          <a:xfrm>
            <a:off x="3409848" y="1944963"/>
            <a:ext cx="2388216" cy="3836834"/>
          </a:xfrm>
          <a:prstGeom prst="rect">
            <a:avLst/>
          </a:prstGeom>
        </p:spPr>
      </p:pic>
      <p:pic>
        <p:nvPicPr>
          <p:cNvPr id="26" name="Picture 25">
            <a:extLst>
              <a:ext uri="{FF2B5EF4-FFF2-40B4-BE49-F238E27FC236}">
                <a16:creationId xmlns:a16="http://schemas.microsoft.com/office/drawing/2014/main" id="{B2BD717F-FA45-4718-A8CD-9418B8967FA3}"/>
              </a:ext>
            </a:extLst>
          </p:cNvPr>
          <p:cNvPicPr>
            <a:picLocks noChangeAspect="1"/>
          </p:cNvPicPr>
          <p:nvPr/>
        </p:nvPicPr>
        <p:blipFill>
          <a:blip r:embed="rId10"/>
          <a:stretch>
            <a:fillRect/>
          </a:stretch>
        </p:blipFill>
        <p:spPr>
          <a:xfrm>
            <a:off x="6446717" y="1930802"/>
            <a:ext cx="2369318" cy="3824508"/>
          </a:xfrm>
          <a:prstGeom prst="rect">
            <a:avLst/>
          </a:prstGeom>
        </p:spPr>
      </p:pic>
    </p:spTree>
    <p:extLst>
      <p:ext uri="{BB962C8B-B14F-4D97-AF65-F5344CB8AC3E}">
        <p14:creationId xmlns:p14="http://schemas.microsoft.com/office/powerpoint/2010/main" val="147716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905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(Mobile)</a:t>
            </a:r>
          </a:p>
        </p:txBody>
      </p:sp>
      <p:sp>
        <p:nvSpPr>
          <p:cNvPr id="3" name="Rectangle 2"/>
          <p:cNvSpPr>
            <a:spLocks noChangeArrowheads="1"/>
          </p:cNvSpPr>
          <p:nvPr/>
        </p:nvSpPr>
        <p:spPr bwMode="auto">
          <a:xfrm>
            <a:off x="208723" y="6500473"/>
            <a:ext cx="304126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Touch Parcel for</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Flood </a:t>
            </a:r>
            <a:r>
              <a:rPr lang="en-US" altLang="en-US" sz="1600" b="1" i="1" dirty="0">
                <a:latin typeface="Arial" panose="020B0604020202020204" pitchFamily="34" charset="0"/>
                <a:ea typeface="Calibri" panose="020F0502020204030204" pitchFamily="34" charset="0"/>
                <a:cs typeface="Times New Roman" panose="02020603050405020304" pitchFamily="18" charset="0"/>
              </a:rPr>
              <a:t>I</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nfo</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sp>
        <p:nvSpPr>
          <p:cNvPr id="11" name="Rectangle 5"/>
          <p:cNvSpPr>
            <a:spLocks noChangeArrowheads="1"/>
          </p:cNvSpPr>
          <p:nvPr/>
        </p:nvSpPr>
        <p:spPr bwMode="auto">
          <a:xfrm>
            <a:off x="367004" y="558336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 name="Picture 1"/>
          <p:cNvPicPr>
            <a:picLocks noChangeAspect="1"/>
          </p:cNvPicPr>
          <p:nvPr/>
        </p:nvPicPr>
        <p:blipFill>
          <a:blip r:embed="rId3"/>
          <a:stretch>
            <a:fillRect/>
          </a:stretch>
        </p:blipFill>
        <p:spPr>
          <a:xfrm>
            <a:off x="6105934" y="1178141"/>
            <a:ext cx="3020620" cy="5351345"/>
          </a:xfrm>
          <a:prstGeom prst="rect">
            <a:avLst/>
          </a:prstGeom>
        </p:spPr>
      </p:pic>
      <p:pic>
        <p:nvPicPr>
          <p:cNvPr id="12" name="Picture 11"/>
          <p:cNvPicPr>
            <a:picLocks noChangeAspect="1"/>
          </p:cNvPicPr>
          <p:nvPr/>
        </p:nvPicPr>
        <p:blipFill>
          <a:blip r:embed="rId3"/>
          <a:stretch>
            <a:fillRect/>
          </a:stretch>
        </p:blipFill>
        <p:spPr>
          <a:xfrm>
            <a:off x="3120884" y="1175719"/>
            <a:ext cx="3020620" cy="5351345"/>
          </a:xfrm>
          <a:prstGeom prst="rect">
            <a:avLst/>
          </a:prstGeom>
        </p:spPr>
      </p:pic>
      <p:sp>
        <p:nvSpPr>
          <p:cNvPr id="14" name="Rectangle 13"/>
          <p:cNvSpPr>
            <a:spLocks noChangeArrowheads="1"/>
          </p:cNvSpPr>
          <p:nvPr/>
        </p:nvSpPr>
        <p:spPr bwMode="auto">
          <a:xfrm>
            <a:off x="6578330" y="6483167"/>
            <a:ext cx="273563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View Parcel Report</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pic>
        <p:nvPicPr>
          <p:cNvPr id="13" name="Picture 12"/>
          <p:cNvPicPr>
            <a:picLocks noChangeAspect="1"/>
          </p:cNvPicPr>
          <p:nvPr/>
        </p:nvPicPr>
        <p:blipFill>
          <a:blip r:embed="rId3"/>
          <a:stretch>
            <a:fillRect/>
          </a:stretch>
        </p:blipFill>
        <p:spPr>
          <a:xfrm>
            <a:off x="109939" y="1214426"/>
            <a:ext cx="3020620" cy="5351345"/>
          </a:xfrm>
          <a:prstGeom prst="rect">
            <a:avLst/>
          </a:prstGeom>
        </p:spPr>
      </p:pic>
      <p:sp>
        <p:nvSpPr>
          <p:cNvPr id="6" name="TextBox 5"/>
          <p:cNvSpPr txBox="1"/>
          <p:nvPr/>
        </p:nvSpPr>
        <p:spPr>
          <a:xfrm>
            <a:off x="478786" y="2729027"/>
            <a:ext cx="1956895" cy="230832"/>
          </a:xfrm>
          <a:prstGeom prst="rect">
            <a:avLst/>
          </a:prstGeom>
          <a:solidFill>
            <a:schemeClr val="bg1"/>
          </a:solidFill>
        </p:spPr>
        <p:txBody>
          <a:bodyPr wrap="square" rtlCol="0">
            <a:spAutoFit/>
          </a:bodyPr>
          <a:lstStyle/>
          <a:p>
            <a:r>
              <a:rPr lang="en-US" sz="900" dirty="0">
                <a:solidFill>
                  <a:srgbClr val="FF0000"/>
                </a:solidFill>
              </a:rPr>
              <a:t>682 Killarney Drive, Morgantown, WV</a:t>
            </a:r>
          </a:p>
        </p:txBody>
      </p:sp>
      <p:sp>
        <p:nvSpPr>
          <p:cNvPr id="16" name="Rectangle 15"/>
          <p:cNvSpPr>
            <a:spLocks noChangeArrowheads="1"/>
          </p:cNvSpPr>
          <p:nvPr/>
        </p:nvSpPr>
        <p:spPr bwMode="auto">
          <a:xfrm>
            <a:off x="3630599" y="6500473"/>
            <a:ext cx="203850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View</a:t>
            </a:r>
            <a:r>
              <a:rPr kumimoji="0" lang="en-US" altLang="en-US" sz="1600" b="1" i="1" u="none" strike="noStrike" cap="none" normalizeH="0" dirty="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Flood Report</a:t>
            </a:r>
            <a:endParaRPr kumimoji="0" lang="en-US" altLang="en-US" sz="1600" b="0" i="1" u="none" strike="noStrike" cap="none" normalizeH="0" baseline="0" dirty="0">
              <a:ln>
                <a:noFill/>
              </a:ln>
              <a:solidFill>
                <a:schemeClr val="tx1"/>
              </a:solidFill>
              <a:effectLst/>
              <a:latin typeface="Arial" panose="020B0604020202020204" pitchFamily="34" charset="0"/>
            </a:endParaRPr>
          </a:p>
        </p:txBody>
      </p:sp>
      <p:pic>
        <p:nvPicPr>
          <p:cNvPr id="7" name="Picture 6"/>
          <p:cNvPicPr>
            <a:picLocks noChangeAspect="1"/>
          </p:cNvPicPr>
          <p:nvPr/>
        </p:nvPicPr>
        <p:blipFill>
          <a:blip r:embed="rId4"/>
          <a:stretch>
            <a:fillRect/>
          </a:stretch>
        </p:blipFill>
        <p:spPr>
          <a:xfrm>
            <a:off x="3449371" y="1885769"/>
            <a:ext cx="2337750" cy="3870049"/>
          </a:xfrm>
          <a:prstGeom prst="rect">
            <a:avLst/>
          </a:prstGeom>
        </p:spPr>
      </p:pic>
      <p:pic>
        <p:nvPicPr>
          <p:cNvPr id="17" name="Picture 16"/>
          <p:cNvPicPr>
            <a:picLocks noChangeAspect="1"/>
          </p:cNvPicPr>
          <p:nvPr/>
        </p:nvPicPr>
        <p:blipFill>
          <a:blip r:embed="rId5"/>
          <a:stretch>
            <a:fillRect/>
          </a:stretch>
        </p:blipFill>
        <p:spPr>
          <a:xfrm>
            <a:off x="6456947" y="1895926"/>
            <a:ext cx="2305549" cy="3919433"/>
          </a:xfrm>
          <a:prstGeom prst="rect">
            <a:avLst/>
          </a:prstGeom>
        </p:spPr>
      </p:pic>
      <p:pic>
        <p:nvPicPr>
          <p:cNvPr id="19" name="Picture 18">
            <a:extLst>
              <a:ext uri="{FF2B5EF4-FFF2-40B4-BE49-F238E27FC236}">
                <a16:creationId xmlns:a16="http://schemas.microsoft.com/office/drawing/2014/main" id="{7B3F1B95-05E5-4551-8EB3-F238CA40A6E2}"/>
              </a:ext>
            </a:extLst>
          </p:cNvPr>
          <p:cNvPicPr>
            <a:picLocks noChangeAspect="1"/>
          </p:cNvPicPr>
          <p:nvPr/>
        </p:nvPicPr>
        <p:blipFill>
          <a:blip r:embed="rId6"/>
          <a:stretch>
            <a:fillRect/>
          </a:stretch>
        </p:blipFill>
        <p:spPr>
          <a:xfrm>
            <a:off x="434585" y="1908109"/>
            <a:ext cx="2317452" cy="3963978"/>
          </a:xfrm>
          <a:prstGeom prst="rect">
            <a:avLst/>
          </a:prstGeom>
        </p:spPr>
      </p:pic>
      <p:pic>
        <p:nvPicPr>
          <p:cNvPr id="8" name="Picture 7">
            <a:extLst>
              <a:ext uri="{FF2B5EF4-FFF2-40B4-BE49-F238E27FC236}">
                <a16:creationId xmlns:a16="http://schemas.microsoft.com/office/drawing/2014/main" id="{44956BEA-16EC-43A4-A04E-936C10183BEC}"/>
              </a:ext>
            </a:extLst>
          </p:cNvPr>
          <p:cNvPicPr>
            <a:picLocks noChangeAspect="1"/>
          </p:cNvPicPr>
          <p:nvPr/>
        </p:nvPicPr>
        <p:blipFill>
          <a:blip r:embed="rId7"/>
          <a:stretch>
            <a:fillRect/>
          </a:stretch>
        </p:blipFill>
        <p:spPr>
          <a:xfrm>
            <a:off x="3449371" y="1861081"/>
            <a:ext cx="2339809" cy="3954278"/>
          </a:xfrm>
          <a:prstGeom prst="rect">
            <a:avLst/>
          </a:prstGeom>
        </p:spPr>
      </p:pic>
      <p:sp>
        <p:nvSpPr>
          <p:cNvPr id="20" name="TextBox 19">
            <a:extLst>
              <a:ext uri="{FF2B5EF4-FFF2-40B4-BE49-F238E27FC236}">
                <a16:creationId xmlns:a16="http://schemas.microsoft.com/office/drawing/2014/main" id="{41DBC0B8-B2EF-4E12-91C4-2BFF6DB69EB9}"/>
              </a:ext>
            </a:extLst>
          </p:cNvPr>
          <p:cNvSpPr txBox="1"/>
          <p:nvPr/>
        </p:nvSpPr>
        <p:spPr>
          <a:xfrm>
            <a:off x="3436073" y="897388"/>
            <a:ext cx="2669861" cy="646331"/>
          </a:xfrm>
          <a:prstGeom prst="rect">
            <a:avLst/>
          </a:prstGeom>
          <a:noFill/>
        </p:spPr>
        <p:txBody>
          <a:bodyPr wrap="square" rtlCol="0">
            <a:spAutoFit/>
          </a:bodyPr>
          <a:lstStyle/>
          <a:p>
            <a:r>
              <a:rPr lang="en-US" dirty="0">
                <a:solidFill>
                  <a:schemeClr val="accent2">
                    <a:lumMod val="60000"/>
                    <a:lumOff val="40000"/>
                  </a:schemeClr>
                </a:solidFill>
                <a:hlinkClick r:id="rId8"/>
              </a:rPr>
              <a:t>www.mapwv.</a:t>
            </a:r>
            <a:r>
              <a:rPr lang="en-US" dirty="0">
                <a:solidFill>
                  <a:schemeClr val="accent2">
                    <a:lumMod val="60000"/>
                    <a:lumOff val="40000"/>
                  </a:schemeClr>
                </a:solidFill>
                <a:hlinkClick r:id="rId9"/>
              </a:rPr>
              <a:t>go</a:t>
            </a:r>
            <a:r>
              <a:rPr lang="en-US" dirty="0">
                <a:solidFill>
                  <a:schemeClr val="accent2">
                    <a:lumMod val="60000"/>
                    <a:lumOff val="40000"/>
                  </a:schemeClr>
                </a:solidFill>
                <a:hlinkClick r:id="rId10"/>
              </a:rPr>
              <a:t>v/flood</a:t>
            </a:r>
            <a:endParaRPr lang="en-US" dirty="0">
              <a:solidFill>
                <a:schemeClr val="accent2">
                  <a:lumMod val="60000"/>
                  <a:lumOff val="40000"/>
                </a:schemeClr>
              </a:solidFill>
            </a:endParaRPr>
          </a:p>
          <a:p>
            <a:endParaRPr lang="en-US" dirty="0"/>
          </a:p>
        </p:txBody>
      </p:sp>
    </p:spTree>
    <p:extLst>
      <p:ext uri="{BB962C8B-B14F-4D97-AF65-F5344CB8AC3E}">
        <p14:creationId xmlns:p14="http://schemas.microsoft.com/office/powerpoint/2010/main" val="373663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2AF919-3A5B-486E-9F59-826950B8EC89}"/>
              </a:ext>
            </a:extLst>
          </p:cNvPr>
          <p:cNvPicPr>
            <a:picLocks noChangeAspect="1"/>
          </p:cNvPicPr>
          <p:nvPr/>
        </p:nvPicPr>
        <p:blipFill>
          <a:blip r:embed="rId2"/>
          <a:stretch>
            <a:fillRect/>
          </a:stretch>
        </p:blipFill>
        <p:spPr>
          <a:xfrm>
            <a:off x="110230" y="1051236"/>
            <a:ext cx="8923539" cy="5466943"/>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 – RiskMAP View</a:t>
            </a:r>
          </a:p>
        </p:txBody>
      </p:sp>
      <p:sp>
        <p:nvSpPr>
          <p:cNvPr id="6" name="Rectangle 5">
            <a:extLst>
              <a:ext uri="{FF2B5EF4-FFF2-40B4-BE49-F238E27FC236}">
                <a16:creationId xmlns:a16="http://schemas.microsoft.com/office/drawing/2014/main" id="{5EA289C9-0F6B-4FBC-9E98-C73064CCC1EC}"/>
              </a:ext>
            </a:extLst>
          </p:cNvPr>
          <p:cNvSpPr/>
          <p:nvPr/>
        </p:nvSpPr>
        <p:spPr>
          <a:xfrm>
            <a:off x="914398" y="1719968"/>
            <a:ext cx="554477" cy="468659"/>
          </a:xfrm>
          <a:prstGeom prst="rect">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B77AE60-3A00-4942-B3A1-D07BE4056AEF}"/>
              </a:ext>
            </a:extLst>
          </p:cNvPr>
          <p:cNvSpPr txBox="1"/>
          <p:nvPr/>
        </p:nvSpPr>
        <p:spPr>
          <a:xfrm>
            <a:off x="368176" y="6073183"/>
            <a:ext cx="1958858" cy="369332"/>
          </a:xfrm>
          <a:prstGeom prst="rect">
            <a:avLst/>
          </a:prstGeom>
          <a:solidFill>
            <a:schemeClr val="tx1"/>
          </a:solidFill>
        </p:spPr>
        <p:txBody>
          <a:bodyPr wrap="square" rtlCol="0">
            <a:spAutoFit/>
          </a:bodyPr>
          <a:lstStyle/>
          <a:p>
            <a:pPr algn="ctr"/>
            <a:r>
              <a:rPr lang="en-US" b="1" dirty="0">
                <a:solidFill>
                  <a:srgbClr val="FFFF00"/>
                </a:solidFill>
              </a:rPr>
              <a:t>RiskMAP View</a:t>
            </a:r>
          </a:p>
        </p:txBody>
      </p:sp>
      <p:sp>
        <p:nvSpPr>
          <p:cNvPr id="2" name="Rectangle 1">
            <a:extLst>
              <a:ext uri="{FF2B5EF4-FFF2-40B4-BE49-F238E27FC236}">
                <a16:creationId xmlns:a16="http://schemas.microsoft.com/office/drawing/2014/main" id="{2C41616D-1DC2-4D5D-A4AC-E580FFB8122F}"/>
              </a:ext>
            </a:extLst>
          </p:cNvPr>
          <p:cNvSpPr/>
          <p:nvPr/>
        </p:nvSpPr>
        <p:spPr>
          <a:xfrm>
            <a:off x="2327034" y="6518179"/>
            <a:ext cx="4724006" cy="276999"/>
          </a:xfrm>
          <a:prstGeom prst="rect">
            <a:avLst/>
          </a:prstGeom>
        </p:spPr>
        <p:txBody>
          <a:bodyPr wrap="square">
            <a:spAutoFit/>
          </a:bodyPr>
          <a:lstStyle/>
          <a:p>
            <a:r>
              <a:rPr lang="en-US" sz="1200" dirty="0">
                <a:hlinkClick r:id="rId3"/>
              </a:rPr>
              <a:t>https://www.mapwv.gov/flood/map/?v=1&amp;pid=19-07-022B-0021-0000</a:t>
            </a:r>
            <a:endParaRPr lang="en-US" sz="1200" dirty="0"/>
          </a:p>
        </p:txBody>
      </p:sp>
      <p:sp>
        <p:nvSpPr>
          <p:cNvPr id="11" name="Oval 10">
            <a:extLst>
              <a:ext uri="{FF2B5EF4-FFF2-40B4-BE49-F238E27FC236}">
                <a16:creationId xmlns:a16="http://schemas.microsoft.com/office/drawing/2014/main" id="{6C2D9D7E-5517-4846-B9E7-55591AB30337}"/>
              </a:ext>
            </a:extLst>
          </p:cNvPr>
          <p:cNvSpPr/>
          <p:nvPr/>
        </p:nvSpPr>
        <p:spPr>
          <a:xfrm flipV="1">
            <a:off x="6499940" y="5447730"/>
            <a:ext cx="1374553" cy="625453"/>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696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698035" y="2087976"/>
            <a:ext cx="7747929" cy="1323439"/>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WV Property Viewer</a:t>
            </a:r>
          </a:p>
          <a:p>
            <a:pPr algn="ctr"/>
            <a:r>
              <a:rPr lang="en-US" sz="2000" dirty="0">
                <a:solidFill>
                  <a:schemeClr val="accent1">
                    <a:lumMod val="75000"/>
                  </a:schemeClr>
                </a:solidFill>
              </a:rPr>
              <a:t>www.mapwv.gov/property</a:t>
            </a:r>
          </a:p>
          <a:p>
            <a:pPr algn="ctr"/>
            <a:endParaRPr lang="en-US"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A4EAE94-0972-4728-AADA-DB17970A050A}"/>
              </a:ext>
            </a:extLst>
          </p:cNvPr>
          <p:cNvSpPr txBox="1"/>
          <p:nvPr/>
        </p:nvSpPr>
        <p:spPr>
          <a:xfrm>
            <a:off x="2071210" y="3038629"/>
            <a:ext cx="5001577" cy="369332"/>
          </a:xfrm>
          <a:prstGeom prst="rect">
            <a:avLst/>
          </a:prstGeom>
          <a:noFill/>
        </p:spPr>
        <p:txBody>
          <a:bodyPr wrap="square" rtlCol="0">
            <a:spAutoFit/>
          </a:bodyPr>
          <a:lstStyle/>
          <a:p>
            <a:pPr algn="ctr"/>
            <a:r>
              <a:rPr lang="en-US" i="1" dirty="0">
                <a:solidFill>
                  <a:schemeClr val="tx2">
                    <a:lumMod val="50000"/>
                  </a:schemeClr>
                </a:solidFill>
              </a:rPr>
              <a:t>Companion Product to WV Flood Tool</a:t>
            </a:r>
            <a:endParaRPr lang="en-US" sz="1200" i="1" dirty="0">
              <a:solidFill>
                <a:schemeClr val="tx2">
                  <a:lumMod val="50000"/>
                </a:schemeClr>
              </a:solidFill>
            </a:endParaRPr>
          </a:p>
        </p:txBody>
      </p:sp>
      <p:sp>
        <p:nvSpPr>
          <p:cNvPr id="2" name="Rectangle 1">
            <a:extLst>
              <a:ext uri="{FF2B5EF4-FFF2-40B4-BE49-F238E27FC236}">
                <a16:creationId xmlns:a16="http://schemas.microsoft.com/office/drawing/2014/main" id="{E7E5EFE8-1996-4B63-8218-3BC1AB5A9FCA}"/>
              </a:ext>
            </a:extLst>
          </p:cNvPr>
          <p:cNvSpPr/>
          <p:nvPr/>
        </p:nvSpPr>
        <p:spPr>
          <a:xfrm>
            <a:off x="864066" y="4358614"/>
            <a:ext cx="7581898" cy="2154436"/>
          </a:xfrm>
          <a:prstGeom prst="rect">
            <a:avLst/>
          </a:prstGeom>
          <a:solidFill>
            <a:schemeClr val="bg2"/>
          </a:solidFill>
        </p:spPr>
        <p:txBody>
          <a:bodyPr wrap="square">
            <a:spAutoFit/>
          </a:bodyPr>
          <a:lstStyle/>
          <a:p>
            <a:r>
              <a:rPr lang="en-US" b="1" dirty="0">
                <a:solidFill>
                  <a:schemeClr val="accent1">
                    <a:lumMod val="50000"/>
                  </a:schemeClr>
                </a:solidFill>
                <a:latin typeface="Calibri" panose="020F0502020204030204" pitchFamily="34" charset="0"/>
                <a:cs typeface="Times New Roman" panose="02020603050405020304" pitchFamily="18" charset="0"/>
              </a:rPr>
              <a:t>Powerful compound query searches can be performed on flood hazard zones and state assessment records:</a:t>
            </a:r>
            <a:br>
              <a:rPr lang="en-US" b="1" dirty="0">
                <a:solidFill>
                  <a:schemeClr val="accent1">
                    <a:lumMod val="50000"/>
                  </a:schemeClr>
                </a:solidFill>
                <a:latin typeface="Calibri" panose="020F0502020204030204" pitchFamily="34" charset="0"/>
                <a:cs typeface="Times New Roman" panose="02020603050405020304" pitchFamily="18" charset="0"/>
              </a:rPr>
            </a:br>
            <a:endParaRPr lang="en-US" b="1" dirty="0">
              <a:solidFill>
                <a:schemeClr val="accent1">
                  <a:lumMod val="50000"/>
                </a:schemeClr>
              </a:solidFill>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600" b="1" dirty="0">
                <a:solidFill>
                  <a:schemeClr val="accent1">
                    <a:lumMod val="50000"/>
                  </a:schemeClr>
                </a:solidFill>
                <a:latin typeface="Calibri" panose="020F0502020204030204" pitchFamily="34" charset="0"/>
                <a:cs typeface="Times New Roman" panose="02020603050405020304" pitchFamily="18" charset="0"/>
              </a:rPr>
              <a:t>New Development </a:t>
            </a:r>
            <a:r>
              <a:rPr lang="en-US" sz="1600" dirty="0">
                <a:solidFill>
                  <a:schemeClr val="accent1">
                    <a:lumMod val="50000"/>
                  </a:schemeClr>
                </a:solidFill>
                <a:latin typeface="Calibri" panose="020F0502020204030204" pitchFamily="34" charset="0"/>
                <a:cs typeface="Times New Roman" panose="02020603050405020304" pitchFamily="18" charset="0"/>
              </a:rPr>
              <a:t>in Floodplains</a:t>
            </a:r>
            <a:br>
              <a:rPr lang="en-US" sz="1600" b="1" dirty="0">
                <a:solidFill>
                  <a:schemeClr val="accent1">
                    <a:lumMod val="50000"/>
                  </a:schemeClr>
                </a:solidFill>
                <a:latin typeface="Calibri" panose="020F0502020204030204" pitchFamily="34" charset="0"/>
                <a:cs typeface="Times New Roman" panose="02020603050405020304" pitchFamily="18" charset="0"/>
              </a:rPr>
            </a:br>
            <a:endParaRPr lang="en-US" sz="1600" b="1" dirty="0">
              <a:solidFill>
                <a:schemeClr val="accent1">
                  <a:lumMod val="50000"/>
                </a:schemeClr>
              </a:solidFill>
              <a:latin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600" b="1" dirty="0">
                <a:solidFill>
                  <a:schemeClr val="accent1">
                    <a:lumMod val="50000"/>
                  </a:schemeClr>
                </a:solidFill>
                <a:latin typeface="Calibri" panose="020F0502020204030204" pitchFamily="34" charset="0"/>
                <a:cs typeface="Times New Roman" panose="02020603050405020304" pitchFamily="18" charset="0"/>
              </a:rPr>
              <a:t>Prior Ownership </a:t>
            </a:r>
            <a:r>
              <a:rPr lang="en-US" sz="1600" dirty="0">
                <a:solidFill>
                  <a:schemeClr val="accent1">
                    <a:lumMod val="50000"/>
                  </a:schemeClr>
                </a:solidFill>
                <a:latin typeface="Calibri" panose="020F0502020204030204" pitchFamily="34" charset="0"/>
                <a:cs typeface="Times New Roman" panose="02020603050405020304" pitchFamily="18" charset="0"/>
              </a:rPr>
              <a:t>(Deed Book, Previous Owner, Legal Description).  Online search of the parcel history of deed book/page numbers and other ownership information to identify the correct positional location of LOMAs and Buyout Properties.</a:t>
            </a:r>
            <a:endParaRPr lang="en-US" sz="2000" dirty="0">
              <a:solidFill>
                <a:schemeClr val="accent1">
                  <a:lumMod val="50000"/>
                </a:schemeClr>
              </a:solidFill>
            </a:endParaRPr>
          </a:p>
        </p:txBody>
      </p:sp>
    </p:spTree>
    <p:extLst>
      <p:ext uri="{BB962C8B-B14F-4D97-AF65-F5344CB8AC3E}">
        <p14:creationId xmlns:p14="http://schemas.microsoft.com/office/powerpoint/2010/main" val="130379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Property App (Companion Product)</a:t>
            </a:r>
          </a:p>
        </p:txBody>
      </p:sp>
      <p:graphicFrame>
        <p:nvGraphicFramePr>
          <p:cNvPr id="7" name="Chart 6"/>
          <p:cNvGraphicFramePr>
            <a:graphicFrameLocks/>
          </p:cNvGraphicFramePr>
          <p:nvPr/>
        </p:nvGraphicFramePr>
        <p:xfrm>
          <a:off x="202096" y="1019966"/>
          <a:ext cx="4369904" cy="2955788"/>
        </p:xfrm>
        <a:graphic>
          <a:graphicData uri="http://schemas.openxmlformats.org/drawingml/2006/chart">
            <c:chart xmlns:c="http://schemas.openxmlformats.org/drawingml/2006/chart" xmlns:r="http://schemas.openxmlformats.org/officeDocument/2006/relationships" r:id="rId2"/>
          </a:graphicData>
        </a:graphic>
      </p:graphicFrame>
      <p:pic>
        <p:nvPicPr>
          <p:cNvPr id="8" name="Picture 7">
            <a:extLst>
              <a:ext uri="{FF2B5EF4-FFF2-40B4-BE49-F238E27FC236}">
                <a16:creationId xmlns:a16="http://schemas.microsoft.com/office/drawing/2014/main" id="{A60FDF08-16BB-4E21-8148-FCD857192A02}"/>
              </a:ext>
            </a:extLst>
          </p:cNvPr>
          <p:cNvPicPr>
            <a:picLocks noChangeAspect="1"/>
          </p:cNvPicPr>
          <p:nvPr/>
        </p:nvPicPr>
        <p:blipFill rotWithShape="1">
          <a:blip r:embed="rId3"/>
          <a:srcRect l="162" t="1330" r="19675" b="-1330"/>
          <a:stretch/>
        </p:blipFill>
        <p:spPr>
          <a:xfrm>
            <a:off x="4714508" y="1019967"/>
            <a:ext cx="2638732" cy="2955788"/>
          </a:xfrm>
          <a:prstGeom prst="rect">
            <a:avLst/>
          </a:prstGeom>
          <a:ln>
            <a:solidFill>
              <a:schemeClr val="tx1"/>
            </a:solidFill>
          </a:ln>
        </p:spPr>
      </p:pic>
      <p:sp>
        <p:nvSpPr>
          <p:cNvPr id="10" name="TextBox 9">
            <a:extLst>
              <a:ext uri="{FF2B5EF4-FFF2-40B4-BE49-F238E27FC236}">
                <a16:creationId xmlns:a16="http://schemas.microsoft.com/office/drawing/2014/main" id="{28C0E090-FEB6-4815-91E3-7110E184A640}"/>
              </a:ext>
            </a:extLst>
          </p:cNvPr>
          <p:cNvSpPr txBox="1"/>
          <p:nvPr/>
        </p:nvSpPr>
        <p:spPr>
          <a:xfrm>
            <a:off x="4854063" y="1348479"/>
            <a:ext cx="2373908" cy="707886"/>
          </a:xfrm>
          <a:prstGeom prst="rect">
            <a:avLst/>
          </a:prstGeom>
          <a:solidFill>
            <a:schemeClr val="tx1"/>
          </a:solidFill>
        </p:spPr>
        <p:txBody>
          <a:bodyPr wrap="square" rtlCol="0">
            <a:spAutoFit/>
          </a:bodyPr>
          <a:lstStyle/>
          <a:p>
            <a:pPr algn="ctr"/>
            <a:r>
              <a:rPr lang="en-US" sz="2000" b="1" dirty="0">
                <a:solidFill>
                  <a:srgbClr val="FFFF00"/>
                </a:solidFill>
              </a:rPr>
              <a:t>Detailed</a:t>
            </a:r>
            <a:br>
              <a:rPr lang="en-US" sz="2000" b="1" dirty="0">
                <a:solidFill>
                  <a:srgbClr val="FFFF00"/>
                </a:solidFill>
              </a:rPr>
            </a:br>
            <a:r>
              <a:rPr lang="en-US" sz="2000" b="1" dirty="0">
                <a:solidFill>
                  <a:srgbClr val="FFFF00"/>
                </a:solidFill>
              </a:rPr>
              <a:t>Property Report</a:t>
            </a:r>
          </a:p>
        </p:txBody>
      </p:sp>
      <p:pic>
        <p:nvPicPr>
          <p:cNvPr id="3" name="Picture 2"/>
          <p:cNvPicPr>
            <a:picLocks noChangeAspect="1"/>
          </p:cNvPicPr>
          <p:nvPr/>
        </p:nvPicPr>
        <p:blipFill rotWithShape="1">
          <a:blip r:embed="rId4"/>
          <a:srcRect r="11569"/>
          <a:stretch/>
        </p:blipFill>
        <p:spPr>
          <a:xfrm>
            <a:off x="152127" y="4235270"/>
            <a:ext cx="6426803" cy="2314575"/>
          </a:xfrm>
          <a:prstGeom prst="rect">
            <a:avLst/>
          </a:prstGeom>
          <a:ln>
            <a:solidFill>
              <a:schemeClr val="tx1"/>
            </a:solidFill>
          </a:ln>
        </p:spPr>
      </p:pic>
      <p:pic>
        <p:nvPicPr>
          <p:cNvPr id="15" name="Picture 14">
            <a:extLst>
              <a:ext uri="{FF2B5EF4-FFF2-40B4-BE49-F238E27FC236}">
                <a16:creationId xmlns:a16="http://schemas.microsoft.com/office/drawing/2014/main" id="{864D53CC-65C7-4335-8257-CD5AE25C5C5F}"/>
              </a:ext>
            </a:extLst>
          </p:cNvPr>
          <p:cNvPicPr>
            <a:picLocks noChangeAspect="1"/>
          </p:cNvPicPr>
          <p:nvPr/>
        </p:nvPicPr>
        <p:blipFill>
          <a:blip r:embed="rId5"/>
          <a:stretch>
            <a:fillRect/>
          </a:stretch>
        </p:blipFill>
        <p:spPr>
          <a:xfrm>
            <a:off x="7451245" y="1007064"/>
            <a:ext cx="1669005" cy="2956815"/>
          </a:xfrm>
          <a:prstGeom prst="rect">
            <a:avLst/>
          </a:prstGeom>
        </p:spPr>
      </p:pic>
      <p:pic>
        <p:nvPicPr>
          <p:cNvPr id="16" name="Picture 15">
            <a:extLst>
              <a:ext uri="{FF2B5EF4-FFF2-40B4-BE49-F238E27FC236}">
                <a16:creationId xmlns:a16="http://schemas.microsoft.com/office/drawing/2014/main" id="{DBDA6850-DFE4-4892-8F3D-2BE78BDE038D}"/>
              </a:ext>
            </a:extLst>
          </p:cNvPr>
          <p:cNvPicPr>
            <a:picLocks noChangeAspect="1"/>
          </p:cNvPicPr>
          <p:nvPr/>
        </p:nvPicPr>
        <p:blipFill>
          <a:blip r:embed="rId6"/>
          <a:stretch>
            <a:fillRect/>
          </a:stretch>
        </p:blipFill>
        <p:spPr>
          <a:xfrm>
            <a:off x="7632861" y="1397454"/>
            <a:ext cx="1264115" cy="2225012"/>
          </a:xfrm>
          <a:prstGeom prst="rect">
            <a:avLst/>
          </a:prstGeom>
        </p:spPr>
      </p:pic>
      <p:sp>
        <p:nvSpPr>
          <p:cNvPr id="17" name="TextBox 16">
            <a:extLst>
              <a:ext uri="{FF2B5EF4-FFF2-40B4-BE49-F238E27FC236}">
                <a16:creationId xmlns:a16="http://schemas.microsoft.com/office/drawing/2014/main" id="{4FDDDA07-3FFE-471E-BD0B-595A8C85CFE9}"/>
              </a:ext>
            </a:extLst>
          </p:cNvPr>
          <p:cNvSpPr txBox="1"/>
          <p:nvPr/>
        </p:nvSpPr>
        <p:spPr>
          <a:xfrm>
            <a:off x="6638307" y="4261427"/>
            <a:ext cx="2458193" cy="2308324"/>
          </a:xfrm>
          <a:prstGeom prst="rect">
            <a:avLst/>
          </a:prstGeom>
          <a:solidFill>
            <a:schemeClr val="accent3">
              <a:lumMod val="20000"/>
              <a:lumOff val="80000"/>
            </a:schemeClr>
          </a:solidFill>
        </p:spPr>
        <p:txBody>
          <a:bodyPr wrap="square" rtlCol="0">
            <a:spAutoFit/>
          </a:bodyPr>
          <a:lstStyle/>
          <a:p>
            <a:pPr algn="ctr"/>
            <a:r>
              <a:rPr lang="en-US" sz="2000" b="1" dirty="0">
                <a:solidFill>
                  <a:schemeClr val="accent1">
                    <a:lumMod val="50000"/>
                  </a:schemeClr>
                </a:solidFill>
              </a:rPr>
              <a:t>WV Property Viewer</a:t>
            </a:r>
            <a:br>
              <a:rPr lang="en-US" sz="2400" b="1" dirty="0">
                <a:solidFill>
                  <a:schemeClr val="accent1">
                    <a:lumMod val="50000"/>
                  </a:schemeClr>
                </a:solidFill>
              </a:rPr>
            </a:br>
            <a:r>
              <a:rPr lang="en-US" sz="1600" dirty="0">
                <a:solidFill>
                  <a:schemeClr val="accent1">
                    <a:lumMod val="75000"/>
                  </a:schemeClr>
                </a:solidFill>
              </a:rPr>
              <a:t>www.mapwv.gov/parcel</a:t>
            </a:r>
            <a:br>
              <a:rPr lang="en-US" dirty="0">
                <a:solidFill>
                  <a:schemeClr val="accent1">
                    <a:lumMod val="75000"/>
                  </a:schemeClr>
                </a:solidFill>
              </a:rPr>
            </a:br>
            <a:br>
              <a:rPr lang="en-US" dirty="0">
                <a:solidFill>
                  <a:schemeClr val="accent1">
                    <a:lumMod val="75000"/>
                  </a:schemeClr>
                </a:solidFill>
              </a:rPr>
            </a:br>
            <a:br>
              <a:rPr lang="en-US" dirty="0">
                <a:solidFill>
                  <a:schemeClr val="accent1">
                    <a:lumMod val="50000"/>
                  </a:schemeClr>
                </a:solidFill>
              </a:rPr>
            </a:br>
            <a:r>
              <a:rPr lang="en-US" sz="2000" b="1" dirty="0">
                <a:solidFill>
                  <a:schemeClr val="accent1">
                    <a:lumMod val="50000"/>
                  </a:schemeClr>
                </a:solidFill>
              </a:rPr>
              <a:t>WV Property Search</a:t>
            </a:r>
            <a:br>
              <a:rPr lang="en-US" sz="2400" b="1" dirty="0">
                <a:solidFill>
                  <a:schemeClr val="accent1">
                    <a:lumMod val="50000"/>
                  </a:schemeClr>
                </a:solidFill>
              </a:rPr>
            </a:br>
            <a:r>
              <a:rPr lang="en-US" sz="1600" dirty="0">
                <a:solidFill>
                  <a:schemeClr val="accent1">
                    <a:lumMod val="75000"/>
                  </a:schemeClr>
                </a:solidFill>
              </a:rPr>
              <a:t>www.mapwv.gov/</a:t>
            </a:r>
            <a:br>
              <a:rPr lang="en-US" sz="1600" dirty="0">
                <a:solidFill>
                  <a:schemeClr val="accent1">
                    <a:lumMod val="75000"/>
                  </a:schemeClr>
                </a:solidFill>
              </a:rPr>
            </a:br>
            <a:r>
              <a:rPr lang="en-US" sz="1600" dirty="0">
                <a:solidFill>
                  <a:schemeClr val="accent1">
                    <a:lumMod val="75000"/>
                  </a:schemeClr>
                </a:solidFill>
              </a:rPr>
              <a:t>property</a:t>
            </a:r>
            <a:endParaRPr lang="en-US" dirty="0">
              <a:solidFill>
                <a:schemeClr val="accent1">
                  <a:lumMod val="75000"/>
                </a:schemeClr>
              </a:solidFill>
            </a:endParaRPr>
          </a:p>
          <a:p>
            <a:pPr algn="ctr"/>
            <a:endParaRPr lang="en-US" dirty="0">
              <a:solidFill>
                <a:schemeClr val="accent1">
                  <a:lumMod val="50000"/>
                </a:schemeClr>
              </a:solidFill>
            </a:endParaRPr>
          </a:p>
        </p:txBody>
      </p:sp>
      <p:sp>
        <p:nvSpPr>
          <p:cNvPr id="11" name="TextBox 10">
            <a:extLst>
              <a:ext uri="{FF2B5EF4-FFF2-40B4-BE49-F238E27FC236}">
                <a16:creationId xmlns:a16="http://schemas.microsoft.com/office/drawing/2014/main" id="{28C0E090-FEB6-4815-91E3-7110E184A640}"/>
              </a:ext>
            </a:extLst>
          </p:cNvPr>
          <p:cNvSpPr txBox="1"/>
          <p:nvPr/>
        </p:nvSpPr>
        <p:spPr>
          <a:xfrm>
            <a:off x="2297252" y="4828136"/>
            <a:ext cx="2695699" cy="400110"/>
          </a:xfrm>
          <a:prstGeom prst="rect">
            <a:avLst/>
          </a:prstGeom>
          <a:solidFill>
            <a:schemeClr val="tx1"/>
          </a:solidFill>
        </p:spPr>
        <p:txBody>
          <a:bodyPr wrap="square" rtlCol="0">
            <a:spAutoFit/>
          </a:bodyPr>
          <a:lstStyle/>
          <a:p>
            <a:pPr algn="ctr"/>
            <a:r>
              <a:rPr lang="en-US" sz="2000" b="1" dirty="0">
                <a:solidFill>
                  <a:srgbClr val="FFFF00"/>
                </a:solidFill>
              </a:rPr>
              <a:t>Property Search Tool</a:t>
            </a:r>
          </a:p>
        </p:txBody>
      </p:sp>
      <p:sp>
        <p:nvSpPr>
          <p:cNvPr id="18" name="TextBox 17">
            <a:extLst>
              <a:ext uri="{FF2B5EF4-FFF2-40B4-BE49-F238E27FC236}">
                <a16:creationId xmlns:a16="http://schemas.microsoft.com/office/drawing/2014/main" id="{28C0E090-FEB6-4815-91E3-7110E184A640}"/>
              </a:ext>
            </a:extLst>
          </p:cNvPr>
          <p:cNvSpPr txBox="1"/>
          <p:nvPr/>
        </p:nvSpPr>
        <p:spPr>
          <a:xfrm>
            <a:off x="7662212" y="1304790"/>
            <a:ext cx="1234764" cy="707886"/>
          </a:xfrm>
          <a:prstGeom prst="rect">
            <a:avLst/>
          </a:prstGeom>
          <a:solidFill>
            <a:schemeClr val="tx1"/>
          </a:solidFill>
        </p:spPr>
        <p:txBody>
          <a:bodyPr wrap="square" rtlCol="0">
            <a:spAutoFit/>
          </a:bodyPr>
          <a:lstStyle/>
          <a:p>
            <a:pPr algn="ctr"/>
            <a:r>
              <a:rPr lang="en-US" sz="2000" b="1" dirty="0">
                <a:solidFill>
                  <a:srgbClr val="FFFF00"/>
                </a:solidFill>
              </a:rPr>
              <a:t>Property</a:t>
            </a:r>
            <a:br>
              <a:rPr lang="en-US" sz="2000" b="1" dirty="0">
                <a:solidFill>
                  <a:srgbClr val="FFFF00"/>
                </a:solidFill>
              </a:rPr>
            </a:br>
            <a:r>
              <a:rPr lang="en-US" sz="2000" b="1" dirty="0">
                <a:solidFill>
                  <a:srgbClr val="FFFF00"/>
                </a:solidFill>
              </a:rPr>
              <a:t> Viewer</a:t>
            </a:r>
          </a:p>
        </p:txBody>
      </p:sp>
      <p:sp>
        <p:nvSpPr>
          <p:cNvPr id="19" name="TextBox 18">
            <a:extLst>
              <a:ext uri="{FF2B5EF4-FFF2-40B4-BE49-F238E27FC236}">
                <a16:creationId xmlns:a16="http://schemas.microsoft.com/office/drawing/2014/main" id="{28C0E090-FEB6-4815-91E3-7110E184A640}"/>
              </a:ext>
            </a:extLst>
          </p:cNvPr>
          <p:cNvSpPr txBox="1"/>
          <p:nvPr/>
        </p:nvSpPr>
        <p:spPr>
          <a:xfrm>
            <a:off x="795647" y="1141448"/>
            <a:ext cx="2143286" cy="400110"/>
          </a:xfrm>
          <a:prstGeom prst="rect">
            <a:avLst/>
          </a:prstGeom>
          <a:solidFill>
            <a:schemeClr val="tx1"/>
          </a:solidFill>
        </p:spPr>
        <p:txBody>
          <a:bodyPr wrap="square" rtlCol="0">
            <a:spAutoFit/>
          </a:bodyPr>
          <a:lstStyle/>
          <a:p>
            <a:pPr algn="ctr"/>
            <a:r>
              <a:rPr lang="en-US" sz="2000" b="1" dirty="0">
                <a:solidFill>
                  <a:srgbClr val="FFFF00"/>
                </a:solidFill>
              </a:rPr>
              <a:t>Web Visits</a:t>
            </a:r>
          </a:p>
        </p:txBody>
      </p:sp>
    </p:spTree>
    <p:extLst>
      <p:ext uri="{BB962C8B-B14F-4D97-AF65-F5344CB8AC3E}">
        <p14:creationId xmlns:p14="http://schemas.microsoft.com/office/powerpoint/2010/main" val="36251927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Property Search: New Development</a:t>
            </a:r>
          </a:p>
        </p:txBody>
      </p:sp>
      <p:sp>
        <p:nvSpPr>
          <p:cNvPr id="4" name="TextBox 3">
            <a:extLst>
              <a:ext uri="{FF2B5EF4-FFF2-40B4-BE49-F238E27FC236}">
                <a16:creationId xmlns:a16="http://schemas.microsoft.com/office/drawing/2014/main" id="{1A4EAE94-0972-4728-AADA-DB17970A050A}"/>
              </a:ext>
            </a:extLst>
          </p:cNvPr>
          <p:cNvSpPr txBox="1"/>
          <p:nvPr/>
        </p:nvSpPr>
        <p:spPr>
          <a:xfrm>
            <a:off x="2309233" y="1361047"/>
            <a:ext cx="4488209" cy="338554"/>
          </a:xfrm>
          <a:prstGeom prst="rect">
            <a:avLst/>
          </a:prstGeom>
          <a:noFill/>
        </p:spPr>
        <p:txBody>
          <a:bodyPr wrap="square" rtlCol="0">
            <a:spAutoFit/>
          </a:bodyPr>
          <a:lstStyle/>
          <a:p>
            <a:pPr algn="ctr"/>
            <a:r>
              <a:rPr lang="en-US" sz="1600" i="1" dirty="0">
                <a:solidFill>
                  <a:schemeClr val="tx2">
                    <a:lumMod val="50000"/>
                  </a:schemeClr>
                </a:solidFill>
              </a:rPr>
              <a:t>Companion Product to WV Flood Tool</a:t>
            </a:r>
            <a:endParaRPr lang="en-US" sz="1100" i="1" dirty="0">
              <a:solidFill>
                <a:schemeClr val="tx2">
                  <a:lumMod val="50000"/>
                </a:schemeClr>
              </a:solidFill>
            </a:endParaRPr>
          </a:p>
        </p:txBody>
      </p:sp>
      <p:pic>
        <p:nvPicPr>
          <p:cNvPr id="2" name="Picture 1">
            <a:extLst>
              <a:ext uri="{FF2B5EF4-FFF2-40B4-BE49-F238E27FC236}">
                <a16:creationId xmlns:a16="http://schemas.microsoft.com/office/drawing/2014/main" id="{102C9F82-BF6E-4B0D-AE50-F0E0A3B9DDED}"/>
              </a:ext>
            </a:extLst>
          </p:cNvPr>
          <p:cNvPicPr>
            <a:picLocks noChangeAspect="1"/>
          </p:cNvPicPr>
          <p:nvPr/>
        </p:nvPicPr>
        <p:blipFill rotWithShape="1">
          <a:blip r:embed="rId2"/>
          <a:srcRect r="3582"/>
          <a:stretch/>
        </p:blipFill>
        <p:spPr>
          <a:xfrm>
            <a:off x="150125" y="1739602"/>
            <a:ext cx="8816454" cy="4992315"/>
          </a:xfrm>
          <a:prstGeom prst="rect">
            <a:avLst/>
          </a:prstGeom>
          <a:ln>
            <a:solidFill>
              <a:schemeClr val="tx1"/>
            </a:solidFill>
          </a:ln>
        </p:spPr>
      </p:pic>
      <p:graphicFrame>
        <p:nvGraphicFramePr>
          <p:cNvPr id="7" name="Table 7">
            <a:extLst>
              <a:ext uri="{FF2B5EF4-FFF2-40B4-BE49-F238E27FC236}">
                <a16:creationId xmlns:a16="http://schemas.microsoft.com/office/drawing/2014/main" id="{606AF974-AB21-423D-8668-23CBCF1B7F4A}"/>
              </a:ext>
            </a:extLst>
          </p:cNvPr>
          <p:cNvGraphicFramePr>
            <a:graphicFrameLocks noGrp="1"/>
          </p:cNvGraphicFramePr>
          <p:nvPr>
            <p:extLst>
              <p:ext uri="{D42A27DB-BD31-4B8C-83A1-F6EECF244321}">
                <p14:modId xmlns:p14="http://schemas.microsoft.com/office/powerpoint/2010/main" val="2952659623"/>
              </p:ext>
            </p:extLst>
          </p:nvPr>
        </p:nvGraphicFramePr>
        <p:xfrm>
          <a:off x="6708712" y="4114800"/>
          <a:ext cx="2146040" cy="2201238"/>
        </p:xfrm>
        <a:graphic>
          <a:graphicData uri="http://schemas.openxmlformats.org/drawingml/2006/table">
            <a:tbl>
              <a:tblPr firstRow="1" bandRow="1">
                <a:tableStyleId>{5C22544A-7EE6-4342-B048-85BDC9FD1C3A}</a:tableStyleId>
              </a:tblPr>
              <a:tblGrid>
                <a:gridCol w="1153019">
                  <a:extLst>
                    <a:ext uri="{9D8B030D-6E8A-4147-A177-3AD203B41FA5}">
                      <a16:colId xmlns:a16="http://schemas.microsoft.com/office/drawing/2014/main" val="3742111079"/>
                    </a:ext>
                  </a:extLst>
                </a:gridCol>
                <a:gridCol w="993021">
                  <a:extLst>
                    <a:ext uri="{9D8B030D-6E8A-4147-A177-3AD203B41FA5}">
                      <a16:colId xmlns:a16="http://schemas.microsoft.com/office/drawing/2014/main" val="423012578"/>
                    </a:ext>
                  </a:extLst>
                </a:gridCol>
              </a:tblGrid>
              <a:tr h="409963">
                <a:tc>
                  <a:txBody>
                    <a:bodyPr/>
                    <a:lstStyle/>
                    <a:p>
                      <a:pPr algn="ctr"/>
                      <a:r>
                        <a:rPr lang="en-US" sz="1200" dirty="0"/>
                        <a:t>Search Parameters</a:t>
                      </a:r>
                    </a:p>
                  </a:txBody>
                  <a:tcPr marL="71054" marR="71054" marT="35527" marB="35527"/>
                </a:tc>
                <a:tc>
                  <a:txBody>
                    <a:bodyPr/>
                    <a:lstStyle/>
                    <a:p>
                      <a:pPr algn="ctr"/>
                      <a:r>
                        <a:rPr lang="en-US" sz="1200" dirty="0"/>
                        <a:t>Value</a:t>
                      </a:r>
                    </a:p>
                  </a:txBody>
                  <a:tcPr marL="71054" marR="71054" marT="35527" marB="35527"/>
                </a:tc>
                <a:extLst>
                  <a:ext uri="{0D108BD9-81ED-4DB2-BD59-A6C34878D82A}">
                    <a16:rowId xmlns:a16="http://schemas.microsoft.com/office/drawing/2014/main" val="2887207885"/>
                  </a:ext>
                </a:extLst>
              </a:tr>
              <a:tr h="252615">
                <a:tc>
                  <a:txBody>
                    <a:bodyPr/>
                    <a:lstStyle/>
                    <a:p>
                      <a:r>
                        <a:rPr lang="en-US" sz="1200" dirty="0"/>
                        <a:t>Flood Hazard</a:t>
                      </a:r>
                    </a:p>
                  </a:txBody>
                  <a:tcPr marL="71054" marR="71054" marT="35527" marB="3552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High</a:t>
                      </a:r>
                      <a:endParaRPr lang="en-US" sz="1200" i="1" dirty="0"/>
                    </a:p>
                  </a:txBody>
                  <a:tcPr marL="71054" marR="71054" marT="35527" marB="35527"/>
                </a:tc>
                <a:extLst>
                  <a:ext uri="{0D108BD9-81ED-4DB2-BD59-A6C34878D82A}">
                    <a16:rowId xmlns:a16="http://schemas.microsoft.com/office/drawing/2014/main" val="4060200368"/>
                  </a:ext>
                </a:extLst>
              </a:tr>
              <a:tr h="252615">
                <a:tc>
                  <a:txBody>
                    <a:bodyPr/>
                    <a:lstStyle/>
                    <a:p>
                      <a:r>
                        <a:rPr lang="en-US" sz="1200" dirty="0"/>
                        <a:t>County</a:t>
                      </a:r>
                    </a:p>
                  </a:txBody>
                  <a:tcPr marL="71054" marR="71054" marT="35527" marB="35527"/>
                </a:tc>
                <a:tc>
                  <a:txBody>
                    <a:bodyPr/>
                    <a:lstStyle/>
                    <a:p>
                      <a:r>
                        <a:rPr lang="en-US" sz="1200" dirty="0"/>
                        <a:t>Preston</a:t>
                      </a:r>
                      <a:endParaRPr lang="en-US" sz="1200" i="1" dirty="0"/>
                    </a:p>
                  </a:txBody>
                  <a:tcPr marL="71054" marR="71054" marT="35527" marB="35527"/>
                </a:tc>
                <a:extLst>
                  <a:ext uri="{0D108BD9-81ED-4DB2-BD59-A6C34878D82A}">
                    <a16:rowId xmlns:a16="http://schemas.microsoft.com/office/drawing/2014/main" val="4119622164"/>
                  </a:ext>
                </a:extLst>
              </a:tr>
              <a:tr h="409963">
                <a:tc>
                  <a:txBody>
                    <a:bodyPr/>
                    <a:lstStyle/>
                    <a:p>
                      <a:r>
                        <a:rPr lang="en-US" sz="1200" dirty="0"/>
                        <a:t>Building Year Minimum</a:t>
                      </a:r>
                    </a:p>
                  </a:txBody>
                  <a:tcPr marL="71054" marR="71054" marT="35527" marB="35527"/>
                </a:tc>
                <a:tc>
                  <a:txBody>
                    <a:bodyPr/>
                    <a:lstStyle/>
                    <a:p>
                      <a:r>
                        <a:rPr lang="en-US" sz="1200" dirty="0"/>
                        <a:t>2017</a:t>
                      </a:r>
                      <a:endParaRPr lang="en-US" sz="1200" i="1" dirty="0"/>
                    </a:p>
                  </a:txBody>
                  <a:tcPr marL="71054" marR="71054" marT="35527" marB="35527"/>
                </a:tc>
                <a:extLst>
                  <a:ext uri="{0D108BD9-81ED-4DB2-BD59-A6C34878D82A}">
                    <a16:rowId xmlns:a16="http://schemas.microsoft.com/office/drawing/2014/main" val="799364655"/>
                  </a:ext>
                </a:extLst>
              </a:tr>
              <a:tr h="409963">
                <a:tc>
                  <a:txBody>
                    <a:bodyPr/>
                    <a:lstStyle/>
                    <a:p>
                      <a:r>
                        <a:rPr lang="en-US" sz="1200" dirty="0"/>
                        <a:t>Min. Building Year Appraisal</a:t>
                      </a:r>
                    </a:p>
                  </a:txBody>
                  <a:tcPr marL="71054" marR="71054" marT="35527" marB="35527"/>
                </a:tc>
                <a:tc>
                  <a:txBody>
                    <a:bodyPr/>
                    <a:lstStyle/>
                    <a:p>
                      <a:r>
                        <a:rPr lang="en-US" sz="1200" dirty="0"/>
                        <a:t>50000</a:t>
                      </a:r>
                      <a:endParaRPr lang="en-US" sz="1200" i="1" dirty="0"/>
                    </a:p>
                  </a:txBody>
                  <a:tcPr marL="71054" marR="71054" marT="35527" marB="35527"/>
                </a:tc>
                <a:extLst>
                  <a:ext uri="{0D108BD9-81ED-4DB2-BD59-A6C34878D82A}">
                    <a16:rowId xmlns:a16="http://schemas.microsoft.com/office/drawing/2014/main" val="4001636021"/>
                  </a:ext>
                </a:extLst>
              </a:tr>
              <a:tr h="382928">
                <a:tc>
                  <a:txBody>
                    <a:bodyPr/>
                    <a:lstStyle/>
                    <a:p>
                      <a:r>
                        <a:rPr lang="en-US" sz="1200" dirty="0"/>
                        <a:t>Property Class</a:t>
                      </a:r>
                    </a:p>
                  </a:txBody>
                  <a:tcPr marL="71054" marR="71054" marT="35527" marB="35527"/>
                </a:tc>
                <a:tc>
                  <a:txBody>
                    <a:bodyPr/>
                    <a:lstStyle/>
                    <a:p>
                      <a:r>
                        <a:rPr lang="en-US" sz="1200" dirty="0"/>
                        <a:t>Residential</a:t>
                      </a:r>
                      <a:endParaRPr lang="en-US" sz="1200" i="1" dirty="0"/>
                    </a:p>
                  </a:txBody>
                  <a:tcPr marL="71054" marR="71054" marT="35527" marB="35527"/>
                </a:tc>
                <a:extLst>
                  <a:ext uri="{0D108BD9-81ED-4DB2-BD59-A6C34878D82A}">
                    <a16:rowId xmlns:a16="http://schemas.microsoft.com/office/drawing/2014/main" val="267798854"/>
                  </a:ext>
                </a:extLst>
              </a:tr>
            </a:tbl>
          </a:graphicData>
        </a:graphic>
      </p:graphicFrame>
      <p:sp>
        <p:nvSpPr>
          <p:cNvPr id="9" name="TextBox 8">
            <a:extLst>
              <a:ext uri="{FF2B5EF4-FFF2-40B4-BE49-F238E27FC236}">
                <a16:creationId xmlns:a16="http://schemas.microsoft.com/office/drawing/2014/main" id="{9D3B3043-B55E-42E0-95BF-3A960C831425}"/>
              </a:ext>
            </a:extLst>
          </p:cNvPr>
          <p:cNvSpPr txBox="1"/>
          <p:nvPr/>
        </p:nvSpPr>
        <p:spPr>
          <a:xfrm>
            <a:off x="1140904" y="2053433"/>
            <a:ext cx="7246338" cy="400110"/>
          </a:xfrm>
          <a:prstGeom prst="rect">
            <a:avLst/>
          </a:prstGeom>
          <a:solidFill>
            <a:schemeClr val="tx1"/>
          </a:solidFill>
        </p:spPr>
        <p:txBody>
          <a:bodyPr wrap="square" rtlCol="0">
            <a:spAutoFit/>
          </a:bodyPr>
          <a:lstStyle/>
          <a:p>
            <a:pPr algn="ctr"/>
            <a:r>
              <a:rPr lang="en-US" sz="2000" b="1" dirty="0">
                <a:solidFill>
                  <a:schemeClr val="bg1"/>
                </a:solidFill>
              </a:rPr>
              <a:t>Search Query Parameters for </a:t>
            </a:r>
            <a:r>
              <a:rPr lang="en-US" sz="2000" b="1" dirty="0">
                <a:solidFill>
                  <a:srgbClr val="FFFF00"/>
                </a:solidFill>
              </a:rPr>
              <a:t>New Development in Floodplain</a:t>
            </a:r>
          </a:p>
        </p:txBody>
      </p:sp>
      <p:sp>
        <p:nvSpPr>
          <p:cNvPr id="10" name="Rectangle 9">
            <a:extLst>
              <a:ext uri="{FF2B5EF4-FFF2-40B4-BE49-F238E27FC236}">
                <a16:creationId xmlns:a16="http://schemas.microsoft.com/office/drawing/2014/main" id="{86A6F7B2-3750-467E-9FFB-836829083ABB}"/>
              </a:ext>
            </a:extLst>
          </p:cNvPr>
          <p:cNvSpPr/>
          <p:nvPr/>
        </p:nvSpPr>
        <p:spPr>
          <a:xfrm>
            <a:off x="1002693" y="905069"/>
            <a:ext cx="7111317" cy="461665"/>
          </a:xfrm>
          <a:prstGeom prst="rect">
            <a:avLst/>
          </a:prstGeom>
        </p:spPr>
        <p:txBody>
          <a:bodyPr wrap="square">
            <a:spAutoFit/>
          </a:bodyPr>
          <a:lstStyle/>
          <a:p>
            <a:pPr algn="ctr"/>
            <a:r>
              <a:rPr lang="en-US" sz="2400" b="1" dirty="0">
                <a:solidFill>
                  <a:schemeClr val="accent1">
                    <a:lumMod val="50000"/>
                  </a:schemeClr>
                </a:solidFill>
              </a:rPr>
              <a:t>“Advanced” WV Property Search: </a:t>
            </a:r>
            <a:r>
              <a:rPr lang="en-US" dirty="0">
                <a:solidFill>
                  <a:schemeClr val="accent1">
                    <a:lumMod val="75000"/>
                  </a:schemeClr>
                </a:solidFill>
              </a:rPr>
              <a:t>www.mapwv.gov/property</a:t>
            </a:r>
          </a:p>
        </p:txBody>
      </p:sp>
    </p:spTree>
    <p:extLst>
      <p:ext uri="{BB962C8B-B14F-4D97-AF65-F5344CB8AC3E}">
        <p14:creationId xmlns:p14="http://schemas.microsoft.com/office/powerpoint/2010/main" val="11231115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Property Search: New Development</a:t>
            </a:r>
          </a:p>
        </p:txBody>
      </p:sp>
      <p:sp>
        <p:nvSpPr>
          <p:cNvPr id="9" name="TextBox 8">
            <a:extLst>
              <a:ext uri="{FF2B5EF4-FFF2-40B4-BE49-F238E27FC236}">
                <a16:creationId xmlns:a16="http://schemas.microsoft.com/office/drawing/2014/main" id="{9D3B3043-B55E-42E0-95BF-3A960C831425}"/>
              </a:ext>
            </a:extLst>
          </p:cNvPr>
          <p:cNvSpPr txBox="1"/>
          <p:nvPr/>
        </p:nvSpPr>
        <p:spPr>
          <a:xfrm>
            <a:off x="1409350" y="985561"/>
            <a:ext cx="5947795"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Query Results for </a:t>
            </a:r>
            <a:r>
              <a:rPr lang="en-US" sz="2000" b="1" dirty="0">
                <a:solidFill>
                  <a:srgbClr val="FFFF00"/>
                </a:solidFill>
              </a:rPr>
              <a:t>New Development in Floodplain</a:t>
            </a:r>
          </a:p>
        </p:txBody>
      </p:sp>
      <p:sp>
        <p:nvSpPr>
          <p:cNvPr id="10" name="Rectangle 9">
            <a:extLst>
              <a:ext uri="{FF2B5EF4-FFF2-40B4-BE49-F238E27FC236}">
                <a16:creationId xmlns:a16="http://schemas.microsoft.com/office/drawing/2014/main" id="{86A6F7B2-3750-467E-9FFB-836829083ABB}"/>
              </a:ext>
            </a:extLst>
          </p:cNvPr>
          <p:cNvSpPr/>
          <p:nvPr/>
        </p:nvSpPr>
        <p:spPr>
          <a:xfrm>
            <a:off x="2368269" y="5164553"/>
            <a:ext cx="1436914" cy="707886"/>
          </a:xfrm>
          <a:prstGeom prst="rect">
            <a:avLst/>
          </a:prstGeom>
        </p:spPr>
        <p:txBody>
          <a:bodyPr wrap="square">
            <a:spAutoFit/>
          </a:bodyPr>
          <a:lstStyle/>
          <a:p>
            <a:pPr algn="ctr"/>
            <a:r>
              <a:rPr lang="en-US" sz="1600" b="1" dirty="0">
                <a:solidFill>
                  <a:schemeClr val="accent1">
                    <a:lumMod val="50000"/>
                  </a:schemeClr>
                </a:solidFill>
              </a:rPr>
              <a:t>WV Property Search: </a:t>
            </a:r>
            <a:r>
              <a:rPr lang="en-US" sz="800" dirty="0">
                <a:solidFill>
                  <a:schemeClr val="accent1">
                    <a:lumMod val="75000"/>
                  </a:schemeClr>
                </a:solidFill>
              </a:rPr>
              <a:t>www.mapwv.gov/property</a:t>
            </a:r>
            <a:endParaRPr lang="en-US" sz="1400" dirty="0">
              <a:solidFill>
                <a:schemeClr val="accent1">
                  <a:lumMod val="75000"/>
                </a:schemeClr>
              </a:solidFill>
            </a:endParaRPr>
          </a:p>
        </p:txBody>
      </p:sp>
      <p:pic>
        <p:nvPicPr>
          <p:cNvPr id="3" name="Picture 2">
            <a:extLst>
              <a:ext uri="{FF2B5EF4-FFF2-40B4-BE49-F238E27FC236}">
                <a16:creationId xmlns:a16="http://schemas.microsoft.com/office/drawing/2014/main" id="{16AC4A96-AC30-47ED-B7DB-BFCC0D9D8799}"/>
              </a:ext>
            </a:extLst>
          </p:cNvPr>
          <p:cNvPicPr>
            <a:picLocks noChangeAspect="1"/>
          </p:cNvPicPr>
          <p:nvPr/>
        </p:nvPicPr>
        <p:blipFill>
          <a:blip r:embed="rId2"/>
          <a:stretch>
            <a:fillRect/>
          </a:stretch>
        </p:blipFill>
        <p:spPr>
          <a:xfrm>
            <a:off x="256718" y="1456832"/>
            <a:ext cx="8534944" cy="2811271"/>
          </a:xfrm>
          <a:prstGeom prst="rect">
            <a:avLst/>
          </a:prstGeom>
          <a:ln>
            <a:solidFill>
              <a:schemeClr val="tx1"/>
            </a:solidFill>
          </a:ln>
        </p:spPr>
      </p:pic>
      <p:graphicFrame>
        <p:nvGraphicFramePr>
          <p:cNvPr id="7" name="Table 7">
            <a:extLst>
              <a:ext uri="{FF2B5EF4-FFF2-40B4-BE49-F238E27FC236}">
                <a16:creationId xmlns:a16="http://schemas.microsoft.com/office/drawing/2014/main" id="{606AF974-AB21-423D-8668-23CBCF1B7F4A}"/>
              </a:ext>
            </a:extLst>
          </p:cNvPr>
          <p:cNvGraphicFramePr>
            <a:graphicFrameLocks noGrp="1"/>
          </p:cNvGraphicFramePr>
          <p:nvPr>
            <p:extLst>
              <p:ext uri="{D42A27DB-BD31-4B8C-83A1-F6EECF244321}">
                <p14:modId xmlns:p14="http://schemas.microsoft.com/office/powerpoint/2010/main" val="224896245"/>
              </p:ext>
            </p:extLst>
          </p:nvPr>
        </p:nvGraphicFramePr>
        <p:xfrm>
          <a:off x="274280" y="4397224"/>
          <a:ext cx="2146040" cy="2201238"/>
        </p:xfrm>
        <a:graphic>
          <a:graphicData uri="http://schemas.openxmlformats.org/drawingml/2006/table">
            <a:tbl>
              <a:tblPr firstRow="1" bandRow="1">
                <a:tableStyleId>{5C22544A-7EE6-4342-B048-85BDC9FD1C3A}</a:tableStyleId>
              </a:tblPr>
              <a:tblGrid>
                <a:gridCol w="1153019">
                  <a:extLst>
                    <a:ext uri="{9D8B030D-6E8A-4147-A177-3AD203B41FA5}">
                      <a16:colId xmlns:a16="http://schemas.microsoft.com/office/drawing/2014/main" val="3742111079"/>
                    </a:ext>
                  </a:extLst>
                </a:gridCol>
                <a:gridCol w="993021">
                  <a:extLst>
                    <a:ext uri="{9D8B030D-6E8A-4147-A177-3AD203B41FA5}">
                      <a16:colId xmlns:a16="http://schemas.microsoft.com/office/drawing/2014/main" val="423012578"/>
                    </a:ext>
                  </a:extLst>
                </a:gridCol>
              </a:tblGrid>
              <a:tr h="0">
                <a:tc>
                  <a:txBody>
                    <a:bodyPr/>
                    <a:lstStyle/>
                    <a:p>
                      <a:pPr algn="ctr"/>
                      <a:r>
                        <a:rPr lang="en-US" sz="1200" dirty="0"/>
                        <a:t>Search Parameters</a:t>
                      </a:r>
                    </a:p>
                  </a:txBody>
                  <a:tcPr marL="71054" marR="71054" marT="35527" marB="35527"/>
                </a:tc>
                <a:tc>
                  <a:txBody>
                    <a:bodyPr/>
                    <a:lstStyle/>
                    <a:p>
                      <a:pPr algn="ctr"/>
                      <a:r>
                        <a:rPr lang="en-US" sz="1200" dirty="0"/>
                        <a:t>Value</a:t>
                      </a:r>
                    </a:p>
                  </a:txBody>
                  <a:tcPr marL="71054" marR="71054" marT="35527" marB="35527"/>
                </a:tc>
                <a:extLst>
                  <a:ext uri="{0D108BD9-81ED-4DB2-BD59-A6C34878D82A}">
                    <a16:rowId xmlns:a16="http://schemas.microsoft.com/office/drawing/2014/main" val="2887207885"/>
                  </a:ext>
                </a:extLst>
              </a:tr>
              <a:tr h="252615">
                <a:tc>
                  <a:txBody>
                    <a:bodyPr/>
                    <a:lstStyle/>
                    <a:p>
                      <a:r>
                        <a:rPr lang="en-US" sz="1200" dirty="0"/>
                        <a:t>Flood Hazard</a:t>
                      </a:r>
                    </a:p>
                  </a:txBody>
                  <a:tcPr marL="71054" marR="71054" marT="35527" marB="3552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High</a:t>
                      </a:r>
                      <a:endParaRPr lang="en-US" sz="1200" i="1" dirty="0"/>
                    </a:p>
                  </a:txBody>
                  <a:tcPr marL="71054" marR="71054" marT="35527" marB="35527"/>
                </a:tc>
                <a:extLst>
                  <a:ext uri="{0D108BD9-81ED-4DB2-BD59-A6C34878D82A}">
                    <a16:rowId xmlns:a16="http://schemas.microsoft.com/office/drawing/2014/main" val="4060200368"/>
                  </a:ext>
                </a:extLst>
              </a:tr>
              <a:tr h="252615">
                <a:tc>
                  <a:txBody>
                    <a:bodyPr/>
                    <a:lstStyle/>
                    <a:p>
                      <a:r>
                        <a:rPr lang="en-US" sz="1200" dirty="0"/>
                        <a:t>County</a:t>
                      </a:r>
                    </a:p>
                  </a:txBody>
                  <a:tcPr marL="71054" marR="71054" marT="35527" marB="35527"/>
                </a:tc>
                <a:tc>
                  <a:txBody>
                    <a:bodyPr/>
                    <a:lstStyle/>
                    <a:p>
                      <a:r>
                        <a:rPr lang="en-US" sz="1200" dirty="0"/>
                        <a:t>Preston</a:t>
                      </a:r>
                      <a:endParaRPr lang="en-US" sz="1200" i="1" dirty="0"/>
                    </a:p>
                  </a:txBody>
                  <a:tcPr marL="71054" marR="71054" marT="35527" marB="35527"/>
                </a:tc>
                <a:extLst>
                  <a:ext uri="{0D108BD9-81ED-4DB2-BD59-A6C34878D82A}">
                    <a16:rowId xmlns:a16="http://schemas.microsoft.com/office/drawing/2014/main" val="4119622164"/>
                  </a:ext>
                </a:extLst>
              </a:tr>
              <a:tr h="409963">
                <a:tc>
                  <a:txBody>
                    <a:bodyPr/>
                    <a:lstStyle/>
                    <a:p>
                      <a:r>
                        <a:rPr lang="en-US" sz="1200" dirty="0"/>
                        <a:t>Building Year Minimum</a:t>
                      </a:r>
                    </a:p>
                  </a:txBody>
                  <a:tcPr marL="71054" marR="71054" marT="35527" marB="35527"/>
                </a:tc>
                <a:tc>
                  <a:txBody>
                    <a:bodyPr/>
                    <a:lstStyle/>
                    <a:p>
                      <a:r>
                        <a:rPr lang="en-US" sz="1200" dirty="0"/>
                        <a:t>2017</a:t>
                      </a:r>
                      <a:endParaRPr lang="en-US" sz="1200" i="1" dirty="0"/>
                    </a:p>
                  </a:txBody>
                  <a:tcPr marL="71054" marR="71054" marT="35527" marB="35527"/>
                </a:tc>
                <a:extLst>
                  <a:ext uri="{0D108BD9-81ED-4DB2-BD59-A6C34878D82A}">
                    <a16:rowId xmlns:a16="http://schemas.microsoft.com/office/drawing/2014/main" val="799364655"/>
                  </a:ext>
                </a:extLst>
              </a:tr>
              <a:tr h="409963">
                <a:tc>
                  <a:txBody>
                    <a:bodyPr/>
                    <a:lstStyle/>
                    <a:p>
                      <a:r>
                        <a:rPr lang="en-US" sz="1200" dirty="0"/>
                        <a:t>Min. Building Year Appraisal</a:t>
                      </a:r>
                    </a:p>
                  </a:txBody>
                  <a:tcPr marL="71054" marR="71054" marT="35527" marB="35527"/>
                </a:tc>
                <a:tc>
                  <a:txBody>
                    <a:bodyPr/>
                    <a:lstStyle/>
                    <a:p>
                      <a:r>
                        <a:rPr lang="en-US" sz="1200" dirty="0"/>
                        <a:t>50000</a:t>
                      </a:r>
                      <a:endParaRPr lang="en-US" sz="1200" i="1" dirty="0"/>
                    </a:p>
                  </a:txBody>
                  <a:tcPr marL="71054" marR="71054" marT="35527" marB="35527"/>
                </a:tc>
                <a:extLst>
                  <a:ext uri="{0D108BD9-81ED-4DB2-BD59-A6C34878D82A}">
                    <a16:rowId xmlns:a16="http://schemas.microsoft.com/office/drawing/2014/main" val="4001636021"/>
                  </a:ext>
                </a:extLst>
              </a:tr>
              <a:tr h="382928">
                <a:tc>
                  <a:txBody>
                    <a:bodyPr/>
                    <a:lstStyle/>
                    <a:p>
                      <a:r>
                        <a:rPr lang="en-US" sz="1200" dirty="0"/>
                        <a:t>Property Class</a:t>
                      </a:r>
                    </a:p>
                  </a:txBody>
                  <a:tcPr marL="71054" marR="71054" marT="35527" marB="35527"/>
                </a:tc>
                <a:tc>
                  <a:txBody>
                    <a:bodyPr/>
                    <a:lstStyle/>
                    <a:p>
                      <a:r>
                        <a:rPr lang="en-US" sz="1200" dirty="0"/>
                        <a:t>Residential</a:t>
                      </a:r>
                      <a:endParaRPr lang="en-US" sz="1200" i="1" dirty="0"/>
                    </a:p>
                  </a:txBody>
                  <a:tcPr marL="71054" marR="71054" marT="35527" marB="35527"/>
                </a:tc>
                <a:extLst>
                  <a:ext uri="{0D108BD9-81ED-4DB2-BD59-A6C34878D82A}">
                    <a16:rowId xmlns:a16="http://schemas.microsoft.com/office/drawing/2014/main" val="267798854"/>
                  </a:ext>
                </a:extLst>
              </a:tr>
            </a:tbl>
          </a:graphicData>
        </a:graphic>
      </p:graphicFrame>
      <p:sp>
        <p:nvSpPr>
          <p:cNvPr id="6" name="Rectangle 5">
            <a:extLst>
              <a:ext uri="{FF2B5EF4-FFF2-40B4-BE49-F238E27FC236}">
                <a16:creationId xmlns:a16="http://schemas.microsoft.com/office/drawing/2014/main" id="{D118AC17-D1BA-46DC-AAB9-34CAE99D0F4B}"/>
              </a:ext>
            </a:extLst>
          </p:cNvPr>
          <p:cNvSpPr/>
          <p:nvPr/>
        </p:nvSpPr>
        <p:spPr>
          <a:xfrm>
            <a:off x="458862" y="3952341"/>
            <a:ext cx="8130656" cy="230832"/>
          </a:xfrm>
          <a:prstGeom prst="rect">
            <a:avLst/>
          </a:prstGeom>
          <a:solidFill>
            <a:schemeClr val="bg1"/>
          </a:solidFill>
        </p:spPr>
        <p:txBody>
          <a:bodyPr wrap="square">
            <a:spAutoFit/>
          </a:bodyPr>
          <a:lstStyle/>
          <a:p>
            <a:r>
              <a:rPr lang="en-US" sz="900" dirty="0">
                <a:solidFill>
                  <a:srgbClr val="0000FF"/>
                </a:solidFill>
                <a:latin typeface="Roboto Slab"/>
                <a:hlinkClick r:id="rId3"/>
              </a:rPr>
              <a:t>https://www.mapwv.gov/assessment/Assessment?Counties=39&amp;PropertyClass=R&amp;MinimumBuildingValue=50000&amp;BuildingYearMin=2017&amp;FloodRisk=High</a:t>
            </a:r>
            <a:endParaRPr lang="en-US" sz="900" dirty="0"/>
          </a:p>
        </p:txBody>
      </p:sp>
      <p:pic>
        <p:nvPicPr>
          <p:cNvPr id="8" name="Picture 7">
            <a:extLst>
              <a:ext uri="{FF2B5EF4-FFF2-40B4-BE49-F238E27FC236}">
                <a16:creationId xmlns:a16="http://schemas.microsoft.com/office/drawing/2014/main" id="{3E010AE9-3C09-48B0-80F4-F40C9A4F8FFC}"/>
              </a:ext>
            </a:extLst>
          </p:cNvPr>
          <p:cNvPicPr>
            <a:picLocks noChangeAspect="1"/>
          </p:cNvPicPr>
          <p:nvPr/>
        </p:nvPicPr>
        <p:blipFill>
          <a:blip r:embed="rId4"/>
          <a:stretch>
            <a:fillRect/>
          </a:stretch>
        </p:blipFill>
        <p:spPr>
          <a:xfrm>
            <a:off x="3753132" y="4397224"/>
            <a:ext cx="5038530" cy="2201238"/>
          </a:xfrm>
          <a:prstGeom prst="rect">
            <a:avLst/>
          </a:prstGeom>
          <a:ln>
            <a:solidFill>
              <a:schemeClr val="tx1"/>
            </a:solidFill>
          </a:ln>
        </p:spPr>
      </p:pic>
      <p:sp>
        <p:nvSpPr>
          <p:cNvPr id="12" name="Oval 11">
            <a:extLst>
              <a:ext uri="{FF2B5EF4-FFF2-40B4-BE49-F238E27FC236}">
                <a16:creationId xmlns:a16="http://schemas.microsoft.com/office/drawing/2014/main" id="{06CDF7BA-9A63-4BFC-90B4-5C7583A11C4B}"/>
              </a:ext>
            </a:extLst>
          </p:cNvPr>
          <p:cNvSpPr/>
          <p:nvPr/>
        </p:nvSpPr>
        <p:spPr>
          <a:xfrm>
            <a:off x="6791422" y="5296420"/>
            <a:ext cx="507000" cy="4441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F5210A57-F5DC-47E7-8355-D3A54A3623AB}"/>
              </a:ext>
            </a:extLst>
          </p:cNvPr>
          <p:cNvSpPr txBox="1"/>
          <p:nvPr/>
        </p:nvSpPr>
        <p:spPr>
          <a:xfrm>
            <a:off x="5201174" y="4423940"/>
            <a:ext cx="2306973" cy="584775"/>
          </a:xfrm>
          <a:prstGeom prst="rect">
            <a:avLst/>
          </a:prstGeom>
          <a:solidFill>
            <a:schemeClr val="accent1">
              <a:lumMod val="50000"/>
            </a:schemeClr>
          </a:solidFill>
        </p:spPr>
        <p:txBody>
          <a:bodyPr wrap="square" rtlCol="0">
            <a:spAutoFit/>
          </a:bodyPr>
          <a:lstStyle/>
          <a:p>
            <a:pPr algn="ctr"/>
            <a:r>
              <a:rPr lang="en-US" sz="1600" b="1" dirty="0">
                <a:solidFill>
                  <a:schemeClr val="bg1"/>
                </a:solidFill>
              </a:rPr>
              <a:t>2018 Structure at $315K Built in Advisory A</a:t>
            </a:r>
          </a:p>
        </p:txBody>
      </p:sp>
      <p:sp>
        <p:nvSpPr>
          <p:cNvPr id="15" name="Rectangle 14">
            <a:extLst>
              <a:ext uri="{FF2B5EF4-FFF2-40B4-BE49-F238E27FC236}">
                <a16:creationId xmlns:a16="http://schemas.microsoft.com/office/drawing/2014/main" id="{C84678D4-6C32-4CA6-A699-58121C84CDE4}"/>
              </a:ext>
            </a:extLst>
          </p:cNvPr>
          <p:cNvSpPr/>
          <p:nvPr/>
        </p:nvSpPr>
        <p:spPr>
          <a:xfrm>
            <a:off x="256718" y="1778466"/>
            <a:ext cx="8534944" cy="2097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E95FE37-6492-4BBD-9277-C45DDF804F92}"/>
              </a:ext>
            </a:extLst>
          </p:cNvPr>
          <p:cNvSpPr/>
          <p:nvPr/>
        </p:nvSpPr>
        <p:spPr>
          <a:xfrm>
            <a:off x="4056344" y="6592206"/>
            <a:ext cx="5977156" cy="400110"/>
          </a:xfrm>
          <a:prstGeom prst="rect">
            <a:avLst/>
          </a:prstGeom>
        </p:spPr>
        <p:txBody>
          <a:bodyPr wrap="square">
            <a:spAutoFit/>
          </a:bodyPr>
          <a:lstStyle/>
          <a:p>
            <a:r>
              <a:rPr lang="en-US" sz="1000" dirty="0">
                <a:hlinkClick r:id="rId5"/>
              </a:rPr>
              <a:t>https://mapwv.gov/flood/map/?wkid=102100&amp;x=-8873789&amp;y=4820097&amp;l=13&amp;v=0</a:t>
            </a:r>
            <a:endParaRPr lang="en-US" sz="1000" dirty="0"/>
          </a:p>
          <a:p>
            <a:endParaRPr lang="en-US" sz="1000" dirty="0"/>
          </a:p>
        </p:txBody>
      </p:sp>
    </p:spTree>
    <p:extLst>
      <p:ext uri="{BB962C8B-B14F-4D97-AF65-F5344CB8AC3E}">
        <p14:creationId xmlns:p14="http://schemas.microsoft.com/office/powerpoint/2010/main" val="14801306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C3A844E-0511-43B9-9B3C-D3CC45F4C927}"/>
              </a:ext>
            </a:extLst>
          </p:cNvPr>
          <p:cNvPicPr>
            <a:picLocks noChangeAspect="1"/>
          </p:cNvPicPr>
          <p:nvPr/>
        </p:nvPicPr>
        <p:blipFill>
          <a:blip r:embed="rId2"/>
          <a:stretch>
            <a:fillRect/>
          </a:stretch>
        </p:blipFill>
        <p:spPr>
          <a:xfrm>
            <a:off x="4315465" y="2311630"/>
            <a:ext cx="4687302" cy="3846522"/>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Property Search: Deed Book</a:t>
            </a:r>
          </a:p>
        </p:txBody>
      </p:sp>
      <p:sp>
        <p:nvSpPr>
          <p:cNvPr id="9" name="TextBox 8">
            <a:extLst>
              <a:ext uri="{FF2B5EF4-FFF2-40B4-BE49-F238E27FC236}">
                <a16:creationId xmlns:a16="http://schemas.microsoft.com/office/drawing/2014/main" id="{9D3B3043-B55E-42E0-95BF-3A960C831425}"/>
              </a:ext>
            </a:extLst>
          </p:cNvPr>
          <p:cNvSpPr txBox="1"/>
          <p:nvPr/>
        </p:nvSpPr>
        <p:spPr>
          <a:xfrm>
            <a:off x="511729" y="1398595"/>
            <a:ext cx="7994708"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Search Query Parameters for </a:t>
            </a:r>
            <a:r>
              <a:rPr lang="en-US" sz="2000" b="1" dirty="0">
                <a:solidFill>
                  <a:srgbClr val="FFFF00"/>
                </a:solidFill>
              </a:rPr>
              <a:t>Prior Ownership using Deed Book/Page No.</a:t>
            </a:r>
          </a:p>
        </p:txBody>
      </p:sp>
      <p:sp>
        <p:nvSpPr>
          <p:cNvPr id="10" name="Rectangle 9">
            <a:extLst>
              <a:ext uri="{FF2B5EF4-FFF2-40B4-BE49-F238E27FC236}">
                <a16:creationId xmlns:a16="http://schemas.microsoft.com/office/drawing/2014/main" id="{86A6F7B2-3750-467E-9FFB-836829083ABB}"/>
              </a:ext>
            </a:extLst>
          </p:cNvPr>
          <p:cNvSpPr/>
          <p:nvPr/>
        </p:nvSpPr>
        <p:spPr>
          <a:xfrm>
            <a:off x="511729" y="905069"/>
            <a:ext cx="7994708" cy="461665"/>
          </a:xfrm>
          <a:prstGeom prst="rect">
            <a:avLst/>
          </a:prstGeom>
        </p:spPr>
        <p:txBody>
          <a:bodyPr wrap="square">
            <a:spAutoFit/>
          </a:bodyPr>
          <a:lstStyle/>
          <a:p>
            <a:pPr algn="ctr"/>
            <a:r>
              <a:rPr lang="en-US" sz="2400" b="1" dirty="0">
                <a:solidFill>
                  <a:schemeClr val="accent1">
                    <a:lumMod val="50000"/>
                  </a:schemeClr>
                </a:solidFill>
              </a:rPr>
              <a:t>“Prior Ownership” WV Property Search: </a:t>
            </a:r>
            <a:r>
              <a:rPr lang="en-US" dirty="0">
                <a:solidFill>
                  <a:schemeClr val="accent1">
                    <a:lumMod val="75000"/>
                  </a:schemeClr>
                </a:solidFill>
              </a:rPr>
              <a:t>www.mapwv.gov/property</a:t>
            </a:r>
          </a:p>
        </p:txBody>
      </p:sp>
      <p:pic>
        <p:nvPicPr>
          <p:cNvPr id="3" name="Picture 2">
            <a:extLst>
              <a:ext uri="{FF2B5EF4-FFF2-40B4-BE49-F238E27FC236}">
                <a16:creationId xmlns:a16="http://schemas.microsoft.com/office/drawing/2014/main" id="{53432473-A3A3-4796-941F-78C02C3ACC7D}"/>
              </a:ext>
            </a:extLst>
          </p:cNvPr>
          <p:cNvPicPr>
            <a:picLocks noChangeAspect="1"/>
          </p:cNvPicPr>
          <p:nvPr/>
        </p:nvPicPr>
        <p:blipFill>
          <a:blip r:embed="rId3"/>
          <a:stretch>
            <a:fillRect/>
          </a:stretch>
        </p:blipFill>
        <p:spPr>
          <a:xfrm>
            <a:off x="141233" y="2311630"/>
            <a:ext cx="3977684" cy="3868969"/>
          </a:xfrm>
          <a:prstGeom prst="rect">
            <a:avLst/>
          </a:prstGeom>
          <a:ln>
            <a:solidFill>
              <a:schemeClr val="tx1"/>
            </a:solidFill>
          </a:ln>
        </p:spPr>
      </p:pic>
      <p:sp>
        <p:nvSpPr>
          <p:cNvPr id="6" name="Rectangle 5">
            <a:extLst>
              <a:ext uri="{FF2B5EF4-FFF2-40B4-BE49-F238E27FC236}">
                <a16:creationId xmlns:a16="http://schemas.microsoft.com/office/drawing/2014/main" id="{0D385D5D-5389-49E9-B957-A004A42E386D}"/>
              </a:ext>
            </a:extLst>
          </p:cNvPr>
          <p:cNvSpPr/>
          <p:nvPr/>
        </p:nvSpPr>
        <p:spPr>
          <a:xfrm>
            <a:off x="816256" y="5763252"/>
            <a:ext cx="2799399" cy="338554"/>
          </a:xfrm>
          <a:prstGeom prst="rect">
            <a:avLst/>
          </a:prstGeom>
          <a:solidFill>
            <a:schemeClr val="bg1"/>
          </a:solidFill>
        </p:spPr>
        <p:txBody>
          <a:bodyPr wrap="square">
            <a:spAutoFit/>
          </a:bodyPr>
          <a:lstStyle/>
          <a:p>
            <a:r>
              <a:rPr lang="en-US" sz="800" dirty="0">
                <a:hlinkClick r:id="rId4"/>
              </a:rPr>
              <a:t>https://map1.msc.fema.gov/data/54/L/97-03-298A-540160.pdf?LOC=d08f245a47f18e659f1b75b1515425b6</a:t>
            </a:r>
            <a:endParaRPr lang="en-US" sz="900" dirty="0"/>
          </a:p>
        </p:txBody>
      </p:sp>
      <p:sp>
        <p:nvSpPr>
          <p:cNvPr id="8" name="Rectangle 7">
            <a:extLst>
              <a:ext uri="{FF2B5EF4-FFF2-40B4-BE49-F238E27FC236}">
                <a16:creationId xmlns:a16="http://schemas.microsoft.com/office/drawing/2014/main" id="{37C692CF-5953-4673-BBF9-A5D900603914}"/>
              </a:ext>
            </a:extLst>
          </p:cNvPr>
          <p:cNvSpPr/>
          <p:nvPr/>
        </p:nvSpPr>
        <p:spPr>
          <a:xfrm>
            <a:off x="2279489" y="1920437"/>
            <a:ext cx="4261608" cy="307777"/>
          </a:xfrm>
          <a:prstGeom prst="rect">
            <a:avLst/>
          </a:prstGeom>
        </p:spPr>
        <p:txBody>
          <a:bodyPr wrap="square">
            <a:spAutoFit/>
          </a:bodyPr>
          <a:lstStyle/>
          <a:p>
            <a:r>
              <a:rPr lang="en-US" sz="1400" dirty="0"/>
              <a:t>LOMA 97-03-298A, Project ROUTE 27/3 - DILLON CREEK</a:t>
            </a:r>
          </a:p>
        </p:txBody>
      </p:sp>
      <p:sp>
        <p:nvSpPr>
          <p:cNvPr id="12" name="TextBox 11">
            <a:extLst>
              <a:ext uri="{FF2B5EF4-FFF2-40B4-BE49-F238E27FC236}">
                <a16:creationId xmlns:a16="http://schemas.microsoft.com/office/drawing/2014/main" id="{04863BEA-0A44-441E-8979-7B884622E216}"/>
              </a:ext>
            </a:extLst>
          </p:cNvPr>
          <p:cNvSpPr txBox="1"/>
          <p:nvPr/>
        </p:nvSpPr>
        <p:spPr>
          <a:xfrm>
            <a:off x="7189386" y="3040510"/>
            <a:ext cx="853318" cy="646331"/>
          </a:xfrm>
          <a:prstGeom prst="rect">
            <a:avLst/>
          </a:prstGeom>
          <a:solidFill>
            <a:schemeClr val="accent6">
              <a:lumMod val="50000"/>
            </a:schemeClr>
          </a:solidFill>
        </p:spPr>
        <p:txBody>
          <a:bodyPr wrap="square" rtlCol="0">
            <a:spAutoFit/>
          </a:bodyPr>
          <a:lstStyle/>
          <a:p>
            <a:pPr algn="ctr"/>
            <a:r>
              <a:rPr lang="en-US" sz="1200" b="1" dirty="0">
                <a:solidFill>
                  <a:schemeClr val="bg1"/>
                </a:solidFill>
              </a:rPr>
              <a:t>Correct LOMA Location</a:t>
            </a:r>
          </a:p>
        </p:txBody>
      </p:sp>
      <p:sp>
        <p:nvSpPr>
          <p:cNvPr id="13" name="TextBox 12">
            <a:extLst>
              <a:ext uri="{FF2B5EF4-FFF2-40B4-BE49-F238E27FC236}">
                <a16:creationId xmlns:a16="http://schemas.microsoft.com/office/drawing/2014/main" id="{B78EEECB-F4E6-4FB0-AF29-88A1AEF98139}"/>
              </a:ext>
            </a:extLst>
          </p:cNvPr>
          <p:cNvSpPr txBox="1"/>
          <p:nvPr/>
        </p:nvSpPr>
        <p:spPr>
          <a:xfrm>
            <a:off x="7948479" y="5377486"/>
            <a:ext cx="853318" cy="646331"/>
          </a:xfrm>
          <a:prstGeom prst="rect">
            <a:avLst/>
          </a:prstGeom>
          <a:solidFill>
            <a:srgbClr val="FF0000"/>
          </a:solidFill>
        </p:spPr>
        <p:txBody>
          <a:bodyPr wrap="square" rtlCol="0">
            <a:spAutoFit/>
          </a:bodyPr>
          <a:lstStyle/>
          <a:p>
            <a:pPr algn="ctr"/>
            <a:r>
              <a:rPr lang="en-US" sz="1200" b="1" dirty="0">
                <a:solidFill>
                  <a:schemeClr val="bg1"/>
                </a:solidFill>
              </a:rPr>
              <a:t>Wrong LOMA Location</a:t>
            </a:r>
          </a:p>
        </p:txBody>
      </p:sp>
      <p:sp>
        <p:nvSpPr>
          <p:cNvPr id="14" name="Rectangle 13">
            <a:extLst>
              <a:ext uri="{FF2B5EF4-FFF2-40B4-BE49-F238E27FC236}">
                <a16:creationId xmlns:a16="http://schemas.microsoft.com/office/drawing/2014/main" id="{F60ED3DC-D6B1-4B04-866A-E864D42B7644}"/>
              </a:ext>
            </a:extLst>
          </p:cNvPr>
          <p:cNvSpPr/>
          <p:nvPr/>
        </p:nvSpPr>
        <p:spPr>
          <a:xfrm>
            <a:off x="511729" y="6241568"/>
            <a:ext cx="8368973" cy="523220"/>
          </a:xfrm>
          <a:prstGeom prst="rect">
            <a:avLst/>
          </a:prstGeom>
        </p:spPr>
        <p:txBody>
          <a:bodyPr wrap="square">
            <a:spAutoFit/>
          </a:bodyPr>
          <a:lstStyle/>
          <a:p>
            <a:r>
              <a:rPr lang="en-US" sz="1400" dirty="0"/>
              <a:t>LOMA 97-03-298A is not located south of Kingwood, but 9 miles to the northwest in Preston County.  </a:t>
            </a:r>
          </a:p>
          <a:p>
            <a:r>
              <a:rPr lang="en-US" sz="1400" dirty="0"/>
              <a:t>The WV Property Search Tool located the correct parcel through a </a:t>
            </a:r>
            <a:r>
              <a:rPr lang="en-US" sz="1400" b="1" dirty="0"/>
              <a:t>Deed Book Number</a:t>
            </a:r>
            <a:r>
              <a:rPr lang="en-US" sz="1400" dirty="0"/>
              <a:t> and </a:t>
            </a:r>
            <a:r>
              <a:rPr lang="en-US" sz="1400" b="1" dirty="0"/>
              <a:t>Page</a:t>
            </a:r>
            <a:r>
              <a:rPr lang="en-US" sz="1400" dirty="0"/>
              <a:t> search. </a:t>
            </a:r>
          </a:p>
        </p:txBody>
      </p:sp>
      <p:sp>
        <p:nvSpPr>
          <p:cNvPr id="16" name="TextBox 15">
            <a:extLst>
              <a:ext uri="{FF2B5EF4-FFF2-40B4-BE49-F238E27FC236}">
                <a16:creationId xmlns:a16="http://schemas.microsoft.com/office/drawing/2014/main" id="{0D156120-A1F8-409D-BC88-31D3EF3DF026}"/>
              </a:ext>
            </a:extLst>
          </p:cNvPr>
          <p:cNvSpPr txBox="1"/>
          <p:nvPr/>
        </p:nvSpPr>
        <p:spPr>
          <a:xfrm rot="2958191">
            <a:off x="7280484" y="4161237"/>
            <a:ext cx="965893" cy="369332"/>
          </a:xfrm>
          <a:prstGeom prst="rect">
            <a:avLst/>
          </a:prstGeom>
          <a:noFill/>
        </p:spPr>
        <p:txBody>
          <a:bodyPr wrap="square" rtlCol="0">
            <a:spAutoFit/>
          </a:bodyPr>
          <a:lstStyle/>
          <a:p>
            <a:r>
              <a:rPr lang="en-US" dirty="0"/>
              <a:t>9 miles</a:t>
            </a:r>
          </a:p>
        </p:txBody>
      </p:sp>
    </p:spTree>
    <p:extLst>
      <p:ext uri="{BB962C8B-B14F-4D97-AF65-F5344CB8AC3E}">
        <p14:creationId xmlns:p14="http://schemas.microsoft.com/office/powerpoint/2010/main" val="12408674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2CD0AC-70F4-491A-A86C-DA3B5176FE13}"/>
              </a:ext>
            </a:extLst>
          </p:cNvPr>
          <p:cNvPicPr>
            <a:picLocks noChangeAspect="1"/>
          </p:cNvPicPr>
          <p:nvPr/>
        </p:nvPicPr>
        <p:blipFill>
          <a:blip r:embed="rId2"/>
          <a:stretch>
            <a:fillRect/>
          </a:stretch>
        </p:blipFill>
        <p:spPr>
          <a:xfrm>
            <a:off x="301525" y="2498082"/>
            <a:ext cx="8500272" cy="3637724"/>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Property Search: Deed Book</a:t>
            </a:r>
          </a:p>
        </p:txBody>
      </p:sp>
      <p:sp>
        <p:nvSpPr>
          <p:cNvPr id="9" name="TextBox 8">
            <a:extLst>
              <a:ext uri="{FF2B5EF4-FFF2-40B4-BE49-F238E27FC236}">
                <a16:creationId xmlns:a16="http://schemas.microsoft.com/office/drawing/2014/main" id="{9D3B3043-B55E-42E0-95BF-3A960C831425}"/>
              </a:ext>
            </a:extLst>
          </p:cNvPr>
          <p:cNvSpPr txBox="1"/>
          <p:nvPr/>
        </p:nvSpPr>
        <p:spPr>
          <a:xfrm>
            <a:off x="511729" y="1550243"/>
            <a:ext cx="7994708" cy="400110"/>
          </a:xfrm>
          <a:prstGeom prst="rect">
            <a:avLst/>
          </a:prstGeom>
          <a:solidFill>
            <a:schemeClr val="accent1">
              <a:lumMod val="50000"/>
            </a:schemeClr>
          </a:solidFill>
        </p:spPr>
        <p:txBody>
          <a:bodyPr wrap="square" rtlCol="0">
            <a:spAutoFit/>
          </a:bodyPr>
          <a:lstStyle/>
          <a:p>
            <a:pPr algn="ctr"/>
            <a:r>
              <a:rPr lang="en-US" sz="2000" b="1" dirty="0">
                <a:solidFill>
                  <a:schemeClr val="bg1"/>
                </a:solidFill>
              </a:rPr>
              <a:t>Search Query Parameters for Prior Ownership using Deed Book/Page No.</a:t>
            </a:r>
          </a:p>
        </p:txBody>
      </p:sp>
      <p:sp>
        <p:nvSpPr>
          <p:cNvPr id="10" name="Rectangle 9">
            <a:extLst>
              <a:ext uri="{FF2B5EF4-FFF2-40B4-BE49-F238E27FC236}">
                <a16:creationId xmlns:a16="http://schemas.microsoft.com/office/drawing/2014/main" id="{86A6F7B2-3750-467E-9FFB-836829083ABB}"/>
              </a:ext>
            </a:extLst>
          </p:cNvPr>
          <p:cNvSpPr/>
          <p:nvPr/>
        </p:nvSpPr>
        <p:spPr>
          <a:xfrm>
            <a:off x="511729" y="905069"/>
            <a:ext cx="7994708" cy="461665"/>
          </a:xfrm>
          <a:prstGeom prst="rect">
            <a:avLst/>
          </a:prstGeom>
        </p:spPr>
        <p:txBody>
          <a:bodyPr wrap="square">
            <a:spAutoFit/>
          </a:bodyPr>
          <a:lstStyle/>
          <a:p>
            <a:pPr algn="ctr"/>
            <a:r>
              <a:rPr lang="en-US" sz="2400" b="1" dirty="0">
                <a:solidFill>
                  <a:schemeClr val="accent1">
                    <a:lumMod val="50000"/>
                  </a:schemeClr>
                </a:solidFill>
              </a:rPr>
              <a:t>“Prior Ownership” WV Property Search: </a:t>
            </a:r>
            <a:r>
              <a:rPr lang="en-US" dirty="0">
                <a:solidFill>
                  <a:schemeClr val="accent1">
                    <a:lumMod val="75000"/>
                  </a:schemeClr>
                </a:solidFill>
              </a:rPr>
              <a:t>www.mapwv.gov/property</a:t>
            </a:r>
          </a:p>
        </p:txBody>
      </p:sp>
      <p:sp>
        <p:nvSpPr>
          <p:cNvPr id="8" name="Rectangle 7">
            <a:extLst>
              <a:ext uri="{FF2B5EF4-FFF2-40B4-BE49-F238E27FC236}">
                <a16:creationId xmlns:a16="http://schemas.microsoft.com/office/drawing/2014/main" id="{37C692CF-5953-4673-BBF9-A5D900603914}"/>
              </a:ext>
            </a:extLst>
          </p:cNvPr>
          <p:cNvSpPr/>
          <p:nvPr/>
        </p:nvSpPr>
        <p:spPr>
          <a:xfrm>
            <a:off x="2279489" y="2137258"/>
            <a:ext cx="4261608" cy="307777"/>
          </a:xfrm>
          <a:prstGeom prst="rect">
            <a:avLst/>
          </a:prstGeom>
        </p:spPr>
        <p:txBody>
          <a:bodyPr wrap="square">
            <a:spAutoFit/>
          </a:bodyPr>
          <a:lstStyle/>
          <a:p>
            <a:r>
              <a:rPr lang="en-US" sz="1400" dirty="0"/>
              <a:t>LOMA 97-03-298A, Project ROUTE 27/3 - DILLON CREEK</a:t>
            </a:r>
          </a:p>
        </p:txBody>
      </p:sp>
      <p:sp>
        <p:nvSpPr>
          <p:cNvPr id="14" name="Rectangle 13">
            <a:extLst>
              <a:ext uri="{FF2B5EF4-FFF2-40B4-BE49-F238E27FC236}">
                <a16:creationId xmlns:a16="http://schemas.microsoft.com/office/drawing/2014/main" id="{F60ED3DC-D6B1-4B04-866A-E864D42B7644}"/>
              </a:ext>
            </a:extLst>
          </p:cNvPr>
          <p:cNvSpPr/>
          <p:nvPr/>
        </p:nvSpPr>
        <p:spPr>
          <a:xfrm>
            <a:off x="511729" y="6310292"/>
            <a:ext cx="8368973" cy="523220"/>
          </a:xfrm>
          <a:prstGeom prst="rect">
            <a:avLst/>
          </a:prstGeom>
        </p:spPr>
        <p:txBody>
          <a:bodyPr wrap="square">
            <a:spAutoFit/>
          </a:bodyPr>
          <a:lstStyle/>
          <a:p>
            <a:r>
              <a:rPr lang="en-US" sz="1400" dirty="0"/>
              <a:t>LOMA 97-03-298A is not located south of Kingwood, but 9 miles to the northwest in Preston County.  </a:t>
            </a:r>
          </a:p>
          <a:p>
            <a:r>
              <a:rPr lang="en-US" sz="1400" dirty="0"/>
              <a:t>The WV Property Search Tool located the correct parcel through a </a:t>
            </a:r>
            <a:r>
              <a:rPr lang="en-US" sz="1400" b="1" dirty="0"/>
              <a:t>Deed Book Number</a:t>
            </a:r>
            <a:r>
              <a:rPr lang="en-US" sz="1400" dirty="0"/>
              <a:t> and </a:t>
            </a:r>
            <a:r>
              <a:rPr lang="en-US" sz="1400" b="1" dirty="0"/>
              <a:t>Page</a:t>
            </a:r>
            <a:r>
              <a:rPr lang="en-US" sz="1400" dirty="0"/>
              <a:t> search. </a:t>
            </a:r>
          </a:p>
        </p:txBody>
      </p:sp>
      <p:graphicFrame>
        <p:nvGraphicFramePr>
          <p:cNvPr id="17" name="Table 7">
            <a:extLst>
              <a:ext uri="{FF2B5EF4-FFF2-40B4-BE49-F238E27FC236}">
                <a16:creationId xmlns:a16="http://schemas.microsoft.com/office/drawing/2014/main" id="{863253EF-DCA8-45B6-8838-CFEA2357F5D6}"/>
              </a:ext>
            </a:extLst>
          </p:cNvPr>
          <p:cNvGraphicFramePr>
            <a:graphicFrameLocks noGrp="1"/>
          </p:cNvGraphicFramePr>
          <p:nvPr/>
        </p:nvGraphicFramePr>
        <p:xfrm>
          <a:off x="6105916" y="3548181"/>
          <a:ext cx="2146040" cy="1537525"/>
        </p:xfrm>
        <a:graphic>
          <a:graphicData uri="http://schemas.openxmlformats.org/drawingml/2006/table">
            <a:tbl>
              <a:tblPr firstRow="1" bandRow="1">
                <a:tableStyleId>{5C22544A-7EE6-4342-B048-85BDC9FD1C3A}</a:tableStyleId>
              </a:tblPr>
              <a:tblGrid>
                <a:gridCol w="1153019">
                  <a:extLst>
                    <a:ext uri="{9D8B030D-6E8A-4147-A177-3AD203B41FA5}">
                      <a16:colId xmlns:a16="http://schemas.microsoft.com/office/drawing/2014/main" val="3742111079"/>
                    </a:ext>
                  </a:extLst>
                </a:gridCol>
                <a:gridCol w="993021">
                  <a:extLst>
                    <a:ext uri="{9D8B030D-6E8A-4147-A177-3AD203B41FA5}">
                      <a16:colId xmlns:a16="http://schemas.microsoft.com/office/drawing/2014/main" val="423012578"/>
                    </a:ext>
                  </a:extLst>
                </a:gridCol>
              </a:tblGrid>
              <a:tr h="0">
                <a:tc>
                  <a:txBody>
                    <a:bodyPr/>
                    <a:lstStyle/>
                    <a:p>
                      <a:pPr algn="ctr"/>
                      <a:r>
                        <a:rPr lang="en-US" sz="1200" dirty="0"/>
                        <a:t>Search Parameters</a:t>
                      </a:r>
                    </a:p>
                  </a:txBody>
                  <a:tcPr marL="71054" marR="71054" marT="35527" marB="35527"/>
                </a:tc>
                <a:tc>
                  <a:txBody>
                    <a:bodyPr/>
                    <a:lstStyle/>
                    <a:p>
                      <a:pPr algn="ctr"/>
                      <a:r>
                        <a:rPr lang="en-US" sz="1200" dirty="0"/>
                        <a:t>Value</a:t>
                      </a:r>
                    </a:p>
                  </a:txBody>
                  <a:tcPr marL="71054" marR="71054" marT="35527" marB="35527"/>
                </a:tc>
                <a:extLst>
                  <a:ext uri="{0D108BD9-81ED-4DB2-BD59-A6C34878D82A}">
                    <a16:rowId xmlns:a16="http://schemas.microsoft.com/office/drawing/2014/main" val="2887207885"/>
                  </a:ext>
                </a:extLst>
              </a:tr>
              <a:tr h="252615">
                <a:tc>
                  <a:txBody>
                    <a:bodyPr/>
                    <a:lstStyle/>
                    <a:p>
                      <a:r>
                        <a:rPr lang="en-US" sz="1200" dirty="0"/>
                        <a:t>County</a:t>
                      </a:r>
                    </a:p>
                  </a:txBody>
                  <a:tcPr marL="71054" marR="71054" marT="35527" marB="35527"/>
                </a:tc>
                <a:tc>
                  <a:txBody>
                    <a:bodyPr/>
                    <a:lstStyle/>
                    <a:p>
                      <a:r>
                        <a:rPr lang="en-US" sz="1200" dirty="0"/>
                        <a:t>Preston</a:t>
                      </a:r>
                      <a:endParaRPr lang="en-US" sz="1200" i="1" dirty="0"/>
                    </a:p>
                  </a:txBody>
                  <a:tcPr marL="71054" marR="71054" marT="35527" marB="35527"/>
                </a:tc>
                <a:extLst>
                  <a:ext uri="{0D108BD9-81ED-4DB2-BD59-A6C34878D82A}">
                    <a16:rowId xmlns:a16="http://schemas.microsoft.com/office/drawing/2014/main" val="4119622164"/>
                  </a:ext>
                </a:extLst>
              </a:tr>
              <a:tr h="409963">
                <a:tc>
                  <a:txBody>
                    <a:bodyPr/>
                    <a:lstStyle/>
                    <a:p>
                      <a:r>
                        <a:rPr lang="en-US" sz="1200" dirty="0"/>
                        <a:t>Deed Book Number</a:t>
                      </a:r>
                    </a:p>
                  </a:txBody>
                  <a:tcPr marL="71054" marR="71054" marT="35527" marB="35527"/>
                </a:tc>
                <a:tc>
                  <a:txBody>
                    <a:bodyPr/>
                    <a:lstStyle/>
                    <a:p>
                      <a:r>
                        <a:rPr lang="en-US" sz="1200" dirty="0"/>
                        <a:t>505</a:t>
                      </a:r>
                      <a:endParaRPr lang="en-US" sz="1200" i="1" dirty="0"/>
                    </a:p>
                  </a:txBody>
                  <a:tcPr marL="71054" marR="71054" marT="35527" marB="35527"/>
                </a:tc>
                <a:extLst>
                  <a:ext uri="{0D108BD9-81ED-4DB2-BD59-A6C34878D82A}">
                    <a16:rowId xmlns:a16="http://schemas.microsoft.com/office/drawing/2014/main" val="799364655"/>
                  </a:ext>
                </a:extLst>
              </a:tr>
              <a:tr h="409963">
                <a:tc>
                  <a:txBody>
                    <a:bodyPr/>
                    <a:lstStyle/>
                    <a:p>
                      <a:r>
                        <a:rPr lang="en-US" sz="1200" dirty="0"/>
                        <a:t>Deed Book Page</a:t>
                      </a:r>
                    </a:p>
                  </a:txBody>
                  <a:tcPr marL="71054" marR="71054" marT="35527" marB="35527"/>
                </a:tc>
                <a:tc>
                  <a:txBody>
                    <a:bodyPr/>
                    <a:lstStyle/>
                    <a:p>
                      <a:r>
                        <a:rPr lang="en-US" sz="1200" dirty="0"/>
                        <a:t>177</a:t>
                      </a:r>
                      <a:endParaRPr lang="en-US" sz="1200" i="1" dirty="0"/>
                    </a:p>
                  </a:txBody>
                  <a:tcPr marL="71054" marR="71054" marT="35527" marB="35527"/>
                </a:tc>
                <a:extLst>
                  <a:ext uri="{0D108BD9-81ED-4DB2-BD59-A6C34878D82A}">
                    <a16:rowId xmlns:a16="http://schemas.microsoft.com/office/drawing/2014/main" val="4001636021"/>
                  </a:ext>
                </a:extLst>
              </a:tr>
            </a:tbl>
          </a:graphicData>
        </a:graphic>
      </p:graphicFrame>
      <p:sp>
        <p:nvSpPr>
          <p:cNvPr id="18" name="Rectangle 17">
            <a:extLst>
              <a:ext uri="{FF2B5EF4-FFF2-40B4-BE49-F238E27FC236}">
                <a16:creationId xmlns:a16="http://schemas.microsoft.com/office/drawing/2014/main" id="{967DD22B-7821-49A2-829F-38A4308E2531}"/>
              </a:ext>
            </a:extLst>
          </p:cNvPr>
          <p:cNvSpPr/>
          <p:nvPr/>
        </p:nvSpPr>
        <p:spPr>
          <a:xfrm>
            <a:off x="307531" y="5859626"/>
            <a:ext cx="8494266" cy="2127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12418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7D257D9-7C3A-4141-8D9F-73248F5714F8}"/>
              </a:ext>
            </a:extLst>
          </p:cNvPr>
          <p:cNvPicPr>
            <a:picLocks noChangeAspect="1"/>
          </p:cNvPicPr>
          <p:nvPr/>
        </p:nvPicPr>
        <p:blipFill rotWithShape="1">
          <a:blip r:embed="rId2"/>
          <a:srcRect t="66574" b="17036"/>
          <a:stretch/>
        </p:blipFill>
        <p:spPr>
          <a:xfrm>
            <a:off x="4165966" y="5389432"/>
            <a:ext cx="4917716" cy="73202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Property Search: Deed Book</a:t>
            </a:r>
          </a:p>
        </p:txBody>
      </p:sp>
      <p:sp>
        <p:nvSpPr>
          <p:cNvPr id="8" name="Rectangle 7">
            <a:extLst>
              <a:ext uri="{FF2B5EF4-FFF2-40B4-BE49-F238E27FC236}">
                <a16:creationId xmlns:a16="http://schemas.microsoft.com/office/drawing/2014/main" id="{37C692CF-5953-4673-BBF9-A5D900603914}"/>
              </a:ext>
            </a:extLst>
          </p:cNvPr>
          <p:cNvSpPr/>
          <p:nvPr/>
        </p:nvSpPr>
        <p:spPr>
          <a:xfrm>
            <a:off x="2365603" y="970113"/>
            <a:ext cx="4261608" cy="307777"/>
          </a:xfrm>
          <a:prstGeom prst="rect">
            <a:avLst/>
          </a:prstGeom>
        </p:spPr>
        <p:txBody>
          <a:bodyPr wrap="square">
            <a:spAutoFit/>
          </a:bodyPr>
          <a:lstStyle/>
          <a:p>
            <a:r>
              <a:rPr lang="en-US" sz="1400" dirty="0"/>
              <a:t>LOMA 97-03-298A, Project ROUTE 27/3 - DILLON CREEK</a:t>
            </a:r>
          </a:p>
        </p:txBody>
      </p:sp>
      <p:sp>
        <p:nvSpPr>
          <p:cNvPr id="14" name="Rectangle 13">
            <a:extLst>
              <a:ext uri="{FF2B5EF4-FFF2-40B4-BE49-F238E27FC236}">
                <a16:creationId xmlns:a16="http://schemas.microsoft.com/office/drawing/2014/main" id="{F60ED3DC-D6B1-4B04-866A-E864D42B7644}"/>
              </a:ext>
            </a:extLst>
          </p:cNvPr>
          <p:cNvSpPr/>
          <p:nvPr/>
        </p:nvSpPr>
        <p:spPr>
          <a:xfrm>
            <a:off x="213464" y="6444947"/>
            <a:ext cx="8929092" cy="292388"/>
          </a:xfrm>
          <a:prstGeom prst="rect">
            <a:avLst/>
          </a:prstGeom>
        </p:spPr>
        <p:txBody>
          <a:bodyPr wrap="square">
            <a:spAutoFit/>
          </a:bodyPr>
          <a:lstStyle/>
          <a:p>
            <a:r>
              <a:rPr lang="en-US" sz="1300" dirty="0"/>
              <a:t>Correct parcel location of LOMA 97-03-298A was identified by a prior owner and </a:t>
            </a:r>
            <a:r>
              <a:rPr lang="en-US" sz="1300" b="1" dirty="0"/>
              <a:t>Deed Book Number 505/177 </a:t>
            </a:r>
            <a:r>
              <a:rPr lang="en-US" sz="1300" dirty="0"/>
              <a:t>back to year 2008  </a:t>
            </a:r>
          </a:p>
        </p:txBody>
      </p:sp>
      <p:pic>
        <p:nvPicPr>
          <p:cNvPr id="11" name="Picture 10">
            <a:extLst>
              <a:ext uri="{FF2B5EF4-FFF2-40B4-BE49-F238E27FC236}">
                <a16:creationId xmlns:a16="http://schemas.microsoft.com/office/drawing/2014/main" id="{1BB66611-C6A7-4EBB-BEA6-729870757475}"/>
              </a:ext>
            </a:extLst>
          </p:cNvPr>
          <p:cNvPicPr>
            <a:picLocks noChangeAspect="1"/>
          </p:cNvPicPr>
          <p:nvPr/>
        </p:nvPicPr>
        <p:blipFill rotWithShape="1">
          <a:blip r:embed="rId3"/>
          <a:srcRect t="1535" b="8830"/>
          <a:stretch/>
        </p:blipFill>
        <p:spPr>
          <a:xfrm>
            <a:off x="107454" y="1339420"/>
            <a:ext cx="3929288" cy="4992981"/>
          </a:xfrm>
          <a:prstGeom prst="rect">
            <a:avLst/>
          </a:prstGeom>
          <a:ln>
            <a:solidFill>
              <a:schemeClr val="tx1"/>
            </a:solidFill>
          </a:ln>
        </p:spPr>
      </p:pic>
      <p:sp>
        <p:nvSpPr>
          <p:cNvPr id="2" name="Rectangle 1">
            <a:extLst>
              <a:ext uri="{FF2B5EF4-FFF2-40B4-BE49-F238E27FC236}">
                <a16:creationId xmlns:a16="http://schemas.microsoft.com/office/drawing/2014/main" id="{C81C9441-803A-4DB0-B743-573F32F48427}"/>
              </a:ext>
            </a:extLst>
          </p:cNvPr>
          <p:cNvSpPr/>
          <p:nvPr/>
        </p:nvSpPr>
        <p:spPr>
          <a:xfrm>
            <a:off x="4358536" y="6160254"/>
            <a:ext cx="4572000" cy="430887"/>
          </a:xfrm>
          <a:prstGeom prst="rect">
            <a:avLst/>
          </a:prstGeom>
        </p:spPr>
        <p:txBody>
          <a:bodyPr>
            <a:spAutoFit/>
          </a:bodyPr>
          <a:lstStyle/>
          <a:p>
            <a:r>
              <a:rPr lang="en-US" sz="1100" dirty="0">
                <a:hlinkClick r:id="rId4"/>
              </a:rPr>
              <a:t>https://mapwv.gov/assessment//Detail/?PID=39020013008400010000</a:t>
            </a:r>
            <a:endParaRPr lang="en-US" sz="1100" dirty="0"/>
          </a:p>
          <a:p>
            <a:endParaRPr lang="en-US" sz="1100" dirty="0"/>
          </a:p>
        </p:txBody>
      </p:sp>
      <p:pic>
        <p:nvPicPr>
          <p:cNvPr id="3" name="Picture 2">
            <a:extLst>
              <a:ext uri="{FF2B5EF4-FFF2-40B4-BE49-F238E27FC236}">
                <a16:creationId xmlns:a16="http://schemas.microsoft.com/office/drawing/2014/main" id="{D6C68201-8521-4AD2-978C-C9B205E651BF}"/>
              </a:ext>
            </a:extLst>
          </p:cNvPr>
          <p:cNvPicPr>
            <a:picLocks noChangeAspect="1"/>
          </p:cNvPicPr>
          <p:nvPr/>
        </p:nvPicPr>
        <p:blipFill>
          <a:blip r:embed="rId5"/>
          <a:stretch>
            <a:fillRect/>
          </a:stretch>
        </p:blipFill>
        <p:spPr>
          <a:xfrm>
            <a:off x="4150155" y="1363964"/>
            <a:ext cx="4886392" cy="2627499"/>
          </a:xfrm>
          <a:prstGeom prst="rect">
            <a:avLst/>
          </a:prstGeom>
          <a:ln>
            <a:solidFill>
              <a:schemeClr val="tx1"/>
            </a:solidFill>
          </a:ln>
        </p:spPr>
      </p:pic>
      <p:pic>
        <p:nvPicPr>
          <p:cNvPr id="16" name="Picture 15">
            <a:extLst>
              <a:ext uri="{FF2B5EF4-FFF2-40B4-BE49-F238E27FC236}">
                <a16:creationId xmlns:a16="http://schemas.microsoft.com/office/drawing/2014/main" id="{823D61EB-8104-4A4F-BACE-BCC98B8547C9}"/>
              </a:ext>
            </a:extLst>
          </p:cNvPr>
          <p:cNvPicPr>
            <a:picLocks noChangeAspect="1"/>
          </p:cNvPicPr>
          <p:nvPr/>
        </p:nvPicPr>
        <p:blipFill rotWithShape="1">
          <a:blip r:embed="rId6"/>
          <a:srcRect l="112" t="-124" r="114" b="64098"/>
          <a:stretch/>
        </p:blipFill>
        <p:spPr>
          <a:xfrm>
            <a:off x="4147196" y="4039909"/>
            <a:ext cx="4889350" cy="1279004"/>
          </a:xfrm>
          <a:prstGeom prst="rect">
            <a:avLst/>
          </a:prstGeom>
          <a:ln>
            <a:solidFill>
              <a:schemeClr val="tx1"/>
            </a:solidFill>
          </a:ln>
        </p:spPr>
      </p:pic>
      <p:sp>
        <p:nvSpPr>
          <p:cNvPr id="18" name="Rectangle 17">
            <a:extLst>
              <a:ext uri="{FF2B5EF4-FFF2-40B4-BE49-F238E27FC236}">
                <a16:creationId xmlns:a16="http://schemas.microsoft.com/office/drawing/2014/main" id="{967DD22B-7821-49A2-829F-38A4308E2531}"/>
              </a:ext>
            </a:extLst>
          </p:cNvPr>
          <p:cNvSpPr/>
          <p:nvPr/>
        </p:nvSpPr>
        <p:spPr>
          <a:xfrm>
            <a:off x="4128257" y="5374626"/>
            <a:ext cx="4917716" cy="74682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D3B3043-B55E-42E0-95BF-3A960C831425}"/>
              </a:ext>
            </a:extLst>
          </p:cNvPr>
          <p:cNvSpPr txBox="1"/>
          <p:nvPr/>
        </p:nvSpPr>
        <p:spPr>
          <a:xfrm>
            <a:off x="6609606" y="5023631"/>
            <a:ext cx="1759849" cy="307777"/>
          </a:xfrm>
          <a:prstGeom prst="rect">
            <a:avLst/>
          </a:prstGeom>
          <a:solidFill>
            <a:schemeClr val="tx1"/>
          </a:solidFill>
        </p:spPr>
        <p:txBody>
          <a:bodyPr wrap="square" rtlCol="0">
            <a:spAutoFit/>
          </a:bodyPr>
          <a:lstStyle/>
          <a:p>
            <a:pPr algn="ctr"/>
            <a:r>
              <a:rPr lang="en-US" sz="1400" b="1" dirty="0">
                <a:solidFill>
                  <a:srgbClr val="FFFF00"/>
                </a:solidFill>
              </a:rPr>
              <a:t>Deed Book:  505/177</a:t>
            </a:r>
          </a:p>
        </p:txBody>
      </p:sp>
    </p:spTree>
    <p:extLst>
      <p:ext uri="{BB962C8B-B14F-4D97-AF65-F5344CB8AC3E}">
        <p14:creationId xmlns:p14="http://schemas.microsoft.com/office/powerpoint/2010/main" val="16773043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C3269B5-7CEE-4B7E-B717-8208987D2FDC}"/>
              </a:ext>
            </a:extLst>
          </p:cNvPr>
          <p:cNvPicPr>
            <a:picLocks noChangeAspect="1"/>
          </p:cNvPicPr>
          <p:nvPr/>
        </p:nvPicPr>
        <p:blipFill>
          <a:blip r:embed="rId2"/>
          <a:stretch>
            <a:fillRect/>
          </a:stretch>
        </p:blipFill>
        <p:spPr>
          <a:xfrm>
            <a:off x="378311" y="1457637"/>
            <a:ext cx="8121350" cy="4946956"/>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Property Search: Deed Book</a:t>
            </a:r>
          </a:p>
        </p:txBody>
      </p:sp>
      <p:sp>
        <p:nvSpPr>
          <p:cNvPr id="10" name="Rectangle 9">
            <a:extLst>
              <a:ext uri="{FF2B5EF4-FFF2-40B4-BE49-F238E27FC236}">
                <a16:creationId xmlns:a16="http://schemas.microsoft.com/office/drawing/2014/main" id="{86A6F7B2-3750-467E-9FFB-836829083ABB}"/>
              </a:ext>
            </a:extLst>
          </p:cNvPr>
          <p:cNvSpPr/>
          <p:nvPr/>
        </p:nvSpPr>
        <p:spPr>
          <a:xfrm>
            <a:off x="511729" y="857658"/>
            <a:ext cx="7994708" cy="461665"/>
          </a:xfrm>
          <a:prstGeom prst="rect">
            <a:avLst/>
          </a:prstGeom>
        </p:spPr>
        <p:txBody>
          <a:bodyPr wrap="square">
            <a:spAutoFit/>
          </a:bodyPr>
          <a:lstStyle/>
          <a:p>
            <a:pPr algn="ctr"/>
            <a:r>
              <a:rPr lang="en-US" sz="2400" b="1" dirty="0">
                <a:solidFill>
                  <a:schemeClr val="accent1">
                    <a:lumMod val="50000"/>
                  </a:schemeClr>
                </a:solidFill>
              </a:rPr>
              <a:t>“Prior Ownership” WV Property Search: </a:t>
            </a:r>
            <a:r>
              <a:rPr lang="en-US" dirty="0">
                <a:solidFill>
                  <a:schemeClr val="accent1">
                    <a:lumMod val="75000"/>
                  </a:schemeClr>
                </a:solidFill>
              </a:rPr>
              <a:t>www.mapwv.gov/property</a:t>
            </a:r>
          </a:p>
        </p:txBody>
      </p:sp>
      <p:sp>
        <p:nvSpPr>
          <p:cNvPr id="8" name="Rectangle 7">
            <a:extLst>
              <a:ext uri="{FF2B5EF4-FFF2-40B4-BE49-F238E27FC236}">
                <a16:creationId xmlns:a16="http://schemas.microsoft.com/office/drawing/2014/main" id="{37C692CF-5953-4673-BBF9-A5D900603914}"/>
              </a:ext>
            </a:extLst>
          </p:cNvPr>
          <p:cNvSpPr/>
          <p:nvPr/>
        </p:nvSpPr>
        <p:spPr>
          <a:xfrm>
            <a:off x="2244636" y="1187711"/>
            <a:ext cx="4261608" cy="307777"/>
          </a:xfrm>
          <a:prstGeom prst="rect">
            <a:avLst/>
          </a:prstGeom>
        </p:spPr>
        <p:txBody>
          <a:bodyPr wrap="square">
            <a:spAutoFit/>
          </a:bodyPr>
          <a:lstStyle/>
          <a:p>
            <a:r>
              <a:rPr lang="en-US" sz="1400" dirty="0"/>
              <a:t>LOMA 97-03-298A, Project ROUTE 27/3 - DILLON CREEK</a:t>
            </a:r>
          </a:p>
        </p:txBody>
      </p:sp>
      <p:sp>
        <p:nvSpPr>
          <p:cNvPr id="14" name="Rectangle 13">
            <a:extLst>
              <a:ext uri="{FF2B5EF4-FFF2-40B4-BE49-F238E27FC236}">
                <a16:creationId xmlns:a16="http://schemas.microsoft.com/office/drawing/2014/main" id="{F60ED3DC-D6B1-4B04-866A-E864D42B7644}"/>
              </a:ext>
            </a:extLst>
          </p:cNvPr>
          <p:cNvSpPr/>
          <p:nvPr/>
        </p:nvSpPr>
        <p:spPr>
          <a:xfrm>
            <a:off x="813733" y="6334779"/>
            <a:ext cx="7390700" cy="523220"/>
          </a:xfrm>
          <a:prstGeom prst="rect">
            <a:avLst/>
          </a:prstGeom>
        </p:spPr>
        <p:txBody>
          <a:bodyPr wrap="square">
            <a:spAutoFit/>
          </a:bodyPr>
          <a:lstStyle/>
          <a:p>
            <a:r>
              <a:rPr lang="en-US" sz="1400" dirty="0"/>
              <a:t>Correct positional location of LOMA 97-03-298A verified with LOMA Document by Deed Number (505/177), Parcel Size (1 acre), Flood Source (Dillon Creek), and Highway Number 27/3.</a:t>
            </a:r>
          </a:p>
        </p:txBody>
      </p:sp>
      <p:sp>
        <p:nvSpPr>
          <p:cNvPr id="6" name="TextBox 5">
            <a:extLst>
              <a:ext uri="{FF2B5EF4-FFF2-40B4-BE49-F238E27FC236}">
                <a16:creationId xmlns:a16="http://schemas.microsoft.com/office/drawing/2014/main" id="{2F942E51-0DB6-4600-A26E-80BF10484D57}"/>
              </a:ext>
            </a:extLst>
          </p:cNvPr>
          <p:cNvSpPr txBox="1"/>
          <p:nvPr/>
        </p:nvSpPr>
        <p:spPr>
          <a:xfrm>
            <a:off x="1916093" y="4420264"/>
            <a:ext cx="978109" cy="738664"/>
          </a:xfrm>
          <a:prstGeom prst="rect">
            <a:avLst/>
          </a:prstGeom>
          <a:solidFill>
            <a:schemeClr val="accent1">
              <a:lumMod val="50000"/>
            </a:schemeClr>
          </a:solidFill>
        </p:spPr>
        <p:txBody>
          <a:bodyPr wrap="square" rtlCol="0">
            <a:spAutoFit/>
          </a:bodyPr>
          <a:lstStyle/>
          <a:p>
            <a:pPr algn="ctr"/>
            <a:r>
              <a:rPr lang="en-US" sz="1400" b="1" dirty="0">
                <a:solidFill>
                  <a:schemeClr val="bg1"/>
                </a:solidFill>
              </a:rPr>
              <a:t>Parcel Detailed Report</a:t>
            </a:r>
          </a:p>
        </p:txBody>
      </p:sp>
      <p:sp>
        <p:nvSpPr>
          <p:cNvPr id="15" name="TextBox 14">
            <a:extLst>
              <a:ext uri="{FF2B5EF4-FFF2-40B4-BE49-F238E27FC236}">
                <a16:creationId xmlns:a16="http://schemas.microsoft.com/office/drawing/2014/main" id="{E6F9F941-4284-4E73-8B38-4971AFFAF314}"/>
              </a:ext>
            </a:extLst>
          </p:cNvPr>
          <p:cNvSpPr txBox="1"/>
          <p:nvPr/>
        </p:nvSpPr>
        <p:spPr>
          <a:xfrm>
            <a:off x="644339" y="2848591"/>
            <a:ext cx="1270326" cy="307777"/>
          </a:xfrm>
          <a:prstGeom prst="rect">
            <a:avLst/>
          </a:prstGeom>
          <a:solidFill>
            <a:schemeClr val="accent1">
              <a:lumMod val="50000"/>
            </a:schemeClr>
          </a:solidFill>
        </p:spPr>
        <p:txBody>
          <a:bodyPr wrap="square" rtlCol="0">
            <a:spAutoFit/>
          </a:bodyPr>
          <a:lstStyle/>
          <a:p>
            <a:pPr algn="ctr"/>
            <a:r>
              <a:rPr lang="en-US" sz="1400" b="1" dirty="0">
                <a:solidFill>
                  <a:schemeClr val="bg1"/>
                </a:solidFill>
              </a:rPr>
              <a:t>Route 27/3</a:t>
            </a:r>
          </a:p>
        </p:txBody>
      </p:sp>
      <p:sp>
        <p:nvSpPr>
          <p:cNvPr id="19" name="TextBox 18">
            <a:extLst>
              <a:ext uri="{FF2B5EF4-FFF2-40B4-BE49-F238E27FC236}">
                <a16:creationId xmlns:a16="http://schemas.microsoft.com/office/drawing/2014/main" id="{9890BD4E-4D7D-4682-AC6D-99E69CB3B660}"/>
              </a:ext>
            </a:extLst>
          </p:cNvPr>
          <p:cNvSpPr txBox="1"/>
          <p:nvPr/>
        </p:nvSpPr>
        <p:spPr>
          <a:xfrm>
            <a:off x="3507415" y="5329377"/>
            <a:ext cx="1123308" cy="307777"/>
          </a:xfrm>
          <a:prstGeom prst="rect">
            <a:avLst/>
          </a:prstGeom>
          <a:solidFill>
            <a:schemeClr val="accent1">
              <a:lumMod val="50000"/>
            </a:schemeClr>
          </a:solidFill>
        </p:spPr>
        <p:txBody>
          <a:bodyPr wrap="square" rtlCol="0">
            <a:spAutoFit/>
          </a:bodyPr>
          <a:lstStyle/>
          <a:p>
            <a:pPr algn="ctr"/>
            <a:r>
              <a:rPr lang="en-US" sz="1400" b="1" dirty="0">
                <a:solidFill>
                  <a:schemeClr val="bg1"/>
                </a:solidFill>
              </a:rPr>
              <a:t>Dillan Creek</a:t>
            </a:r>
          </a:p>
        </p:txBody>
      </p:sp>
      <p:sp>
        <p:nvSpPr>
          <p:cNvPr id="21" name="TextBox 20">
            <a:extLst>
              <a:ext uri="{FF2B5EF4-FFF2-40B4-BE49-F238E27FC236}">
                <a16:creationId xmlns:a16="http://schemas.microsoft.com/office/drawing/2014/main" id="{6EFC975D-E439-4CAE-B4A5-76A6F6E02D2C}"/>
              </a:ext>
            </a:extLst>
          </p:cNvPr>
          <p:cNvSpPr txBox="1"/>
          <p:nvPr/>
        </p:nvSpPr>
        <p:spPr>
          <a:xfrm>
            <a:off x="1881533" y="5834556"/>
            <a:ext cx="1012669" cy="523220"/>
          </a:xfrm>
          <a:prstGeom prst="rect">
            <a:avLst/>
          </a:prstGeom>
          <a:solidFill>
            <a:schemeClr val="accent1">
              <a:lumMod val="50000"/>
            </a:schemeClr>
          </a:solidFill>
        </p:spPr>
        <p:txBody>
          <a:bodyPr wrap="square" rtlCol="0">
            <a:spAutoFit/>
          </a:bodyPr>
          <a:lstStyle/>
          <a:p>
            <a:pPr algn="ctr"/>
            <a:r>
              <a:rPr lang="en-US" sz="1400" b="1" dirty="0">
                <a:solidFill>
                  <a:schemeClr val="bg1"/>
                </a:solidFill>
              </a:rPr>
              <a:t>Prior Deed</a:t>
            </a:r>
            <a:br>
              <a:rPr lang="en-US" sz="1400" b="1" dirty="0">
                <a:solidFill>
                  <a:schemeClr val="bg1"/>
                </a:solidFill>
              </a:rPr>
            </a:br>
            <a:r>
              <a:rPr lang="en-US" sz="1400" b="1" dirty="0">
                <a:solidFill>
                  <a:schemeClr val="bg1"/>
                </a:solidFill>
              </a:rPr>
              <a:t>505 / 177</a:t>
            </a:r>
          </a:p>
        </p:txBody>
      </p:sp>
      <p:sp>
        <p:nvSpPr>
          <p:cNvPr id="22" name="TextBox 21">
            <a:extLst>
              <a:ext uri="{FF2B5EF4-FFF2-40B4-BE49-F238E27FC236}">
                <a16:creationId xmlns:a16="http://schemas.microsoft.com/office/drawing/2014/main" id="{4B19F39D-C412-4F7D-832E-86F96BFDF189}"/>
              </a:ext>
            </a:extLst>
          </p:cNvPr>
          <p:cNvSpPr txBox="1"/>
          <p:nvPr/>
        </p:nvSpPr>
        <p:spPr>
          <a:xfrm>
            <a:off x="7249710" y="4911327"/>
            <a:ext cx="1123308" cy="954107"/>
          </a:xfrm>
          <a:prstGeom prst="rect">
            <a:avLst/>
          </a:prstGeom>
          <a:solidFill>
            <a:schemeClr val="accent1">
              <a:lumMod val="50000"/>
            </a:schemeClr>
          </a:solidFill>
        </p:spPr>
        <p:txBody>
          <a:bodyPr wrap="square" rtlCol="0">
            <a:spAutoFit/>
          </a:bodyPr>
          <a:lstStyle/>
          <a:p>
            <a:pPr algn="ctr"/>
            <a:r>
              <a:rPr lang="en-US" sz="1400" b="1" dirty="0">
                <a:solidFill>
                  <a:schemeClr val="bg1"/>
                </a:solidFill>
              </a:rPr>
              <a:t>See Parcel History in Assessment Report</a:t>
            </a:r>
          </a:p>
        </p:txBody>
      </p:sp>
      <p:sp>
        <p:nvSpPr>
          <p:cNvPr id="23" name="TextBox 22">
            <a:extLst>
              <a:ext uri="{FF2B5EF4-FFF2-40B4-BE49-F238E27FC236}">
                <a16:creationId xmlns:a16="http://schemas.microsoft.com/office/drawing/2014/main" id="{142830F3-2495-45D4-B275-887E76A90DFA}"/>
              </a:ext>
            </a:extLst>
          </p:cNvPr>
          <p:cNvSpPr txBox="1"/>
          <p:nvPr/>
        </p:nvSpPr>
        <p:spPr>
          <a:xfrm>
            <a:off x="1881533" y="5483266"/>
            <a:ext cx="978109" cy="307777"/>
          </a:xfrm>
          <a:prstGeom prst="rect">
            <a:avLst/>
          </a:prstGeom>
          <a:solidFill>
            <a:schemeClr val="accent1">
              <a:lumMod val="50000"/>
            </a:schemeClr>
          </a:solidFill>
        </p:spPr>
        <p:txBody>
          <a:bodyPr wrap="square" rtlCol="0">
            <a:spAutoFit/>
          </a:bodyPr>
          <a:lstStyle/>
          <a:p>
            <a:pPr algn="ctr"/>
            <a:r>
              <a:rPr lang="en-US" sz="1400" b="1" dirty="0">
                <a:solidFill>
                  <a:schemeClr val="bg1"/>
                </a:solidFill>
              </a:rPr>
              <a:t>1 Acre </a:t>
            </a:r>
          </a:p>
        </p:txBody>
      </p:sp>
      <p:sp>
        <p:nvSpPr>
          <p:cNvPr id="24" name="TextBox 23">
            <a:extLst>
              <a:ext uri="{FF2B5EF4-FFF2-40B4-BE49-F238E27FC236}">
                <a16:creationId xmlns:a16="http://schemas.microsoft.com/office/drawing/2014/main" id="{4306E2DF-0DA6-4D3F-ACA6-23313D08D1EB}"/>
              </a:ext>
            </a:extLst>
          </p:cNvPr>
          <p:cNvSpPr txBox="1"/>
          <p:nvPr/>
        </p:nvSpPr>
        <p:spPr>
          <a:xfrm>
            <a:off x="2502133" y="2894758"/>
            <a:ext cx="1683973" cy="523220"/>
          </a:xfrm>
          <a:prstGeom prst="rect">
            <a:avLst/>
          </a:prstGeom>
          <a:solidFill>
            <a:schemeClr val="tx1"/>
          </a:solidFill>
          <a:ln w="28575">
            <a:solidFill>
              <a:schemeClr val="accent1">
                <a:lumMod val="50000"/>
              </a:schemeClr>
            </a:solidFill>
          </a:ln>
        </p:spPr>
        <p:txBody>
          <a:bodyPr wrap="square" rtlCol="0">
            <a:spAutoFit/>
          </a:bodyPr>
          <a:lstStyle/>
          <a:p>
            <a:pPr algn="ctr"/>
            <a:r>
              <a:rPr lang="en-US" sz="1400" b="1" dirty="0">
                <a:solidFill>
                  <a:srgbClr val="FFFF00"/>
                </a:solidFill>
              </a:rPr>
              <a:t>Positionally Verified</a:t>
            </a:r>
          </a:p>
          <a:p>
            <a:pPr algn="ctr"/>
            <a:r>
              <a:rPr lang="en-US" sz="1400" b="1" dirty="0">
                <a:solidFill>
                  <a:srgbClr val="FFFF00"/>
                </a:solidFill>
              </a:rPr>
              <a:t>LOMA 97-03-298A</a:t>
            </a:r>
          </a:p>
        </p:txBody>
      </p:sp>
      <p:sp>
        <p:nvSpPr>
          <p:cNvPr id="3" name="Rectangle 2">
            <a:extLst>
              <a:ext uri="{FF2B5EF4-FFF2-40B4-BE49-F238E27FC236}">
                <a16:creationId xmlns:a16="http://schemas.microsoft.com/office/drawing/2014/main" id="{23859342-C9F0-4FD5-BF88-9062523E0245}"/>
              </a:ext>
            </a:extLst>
          </p:cNvPr>
          <p:cNvSpPr/>
          <p:nvPr/>
        </p:nvSpPr>
        <p:spPr>
          <a:xfrm>
            <a:off x="2305207" y="1583656"/>
            <a:ext cx="4540469" cy="230832"/>
          </a:xfrm>
          <a:prstGeom prst="rect">
            <a:avLst/>
          </a:prstGeom>
          <a:solidFill>
            <a:schemeClr val="bg1"/>
          </a:solidFill>
        </p:spPr>
        <p:txBody>
          <a:bodyPr wrap="square">
            <a:spAutoFit/>
          </a:bodyPr>
          <a:lstStyle/>
          <a:p>
            <a:r>
              <a:rPr lang="en-US" sz="9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https://www.mapwv.gov/flood/map/?wkid=102100&amp;x=-8882817&amp;y=4797874&amp;l=11&amp;v=1</a:t>
            </a:r>
            <a:endParaRPr lang="en-US" sz="900" dirty="0"/>
          </a:p>
        </p:txBody>
      </p:sp>
    </p:spTree>
    <p:extLst>
      <p:ext uri="{BB962C8B-B14F-4D97-AF65-F5344CB8AC3E}">
        <p14:creationId xmlns:p14="http://schemas.microsoft.com/office/powerpoint/2010/main" val="17389349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6B108D2-34DC-446E-A9BD-5667B5B9E6DA}"/>
              </a:ext>
            </a:extLst>
          </p:cNvPr>
          <p:cNvPicPr/>
          <p:nvPr/>
        </p:nvPicPr>
        <p:blipFill rotWithShape="1">
          <a:blip r:embed="rId2">
            <a:extLst>
              <a:ext uri="{28A0092B-C50C-407E-A947-70E740481C1C}">
                <a14:useLocalDpi xmlns:a14="http://schemas.microsoft.com/office/drawing/2010/main" val="0"/>
              </a:ext>
            </a:extLst>
          </a:blip>
          <a:srcRect t="3919" b="13497"/>
          <a:stretch/>
        </p:blipFill>
        <p:spPr>
          <a:xfrm>
            <a:off x="290025" y="1418892"/>
            <a:ext cx="8507134" cy="4652902"/>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Property Search: Deed Book</a:t>
            </a:r>
          </a:p>
        </p:txBody>
      </p:sp>
      <p:sp>
        <p:nvSpPr>
          <p:cNvPr id="8" name="Rectangle 7">
            <a:extLst>
              <a:ext uri="{FF2B5EF4-FFF2-40B4-BE49-F238E27FC236}">
                <a16:creationId xmlns:a16="http://schemas.microsoft.com/office/drawing/2014/main" id="{37C692CF-5953-4673-BBF9-A5D900603914}"/>
              </a:ext>
            </a:extLst>
          </p:cNvPr>
          <p:cNvSpPr/>
          <p:nvPr/>
        </p:nvSpPr>
        <p:spPr>
          <a:xfrm>
            <a:off x="2139481" y="1032952"/>
            <a:ext cx="4261608" cy="307777"/>
          </a:xfrm>
          <a:prstGeom prst="rect">
            <a:avLst/>
          </a:prstGeom>
        </p:spPr>
        <p:txBody>
          <a:bodyPr wrap="square">
            <a:spAutoFit/>
          </a:bodyPr>
          <a:lstStyle/>
          <a:p>
            <a:r>
              <a:rPr lang="en-US" sz="1400" dirty="0"/>
              <a:t>LOMA 97-03-298A, Project ROUTE 27/3 - DILLON CREEK</a:t>
            </a:r>
          </a:p>
        </p:txBody>
      </p:sp>
      <p:sp>
        <p:nvSpPr>
          <p:cNvPr id="14" name="Rectangle 13">
            <a:extLst>
              <a:ext uri="{FF2B5EF4-FFF2-40B4-BE49-F238E27FC236}">
                <a16:creationId xmlns:a16="http://schemas.microsoft.com/office/drawing/2014/main" id="{F60ED3DC-D6B1-4B04-866A-E864D42B7644}"/>
              </a:ext>
            </a:extLst>
          </p:cNvPr>
          <p:cNvSpPr/>
          <p:nvPr/>
        </p:nvSpPr>
        <p:spPr>
          <a:xfrm>
            <a:off x="574646" y="6295990"/>
            <a:ext cx="7994708" cy="307777"/>
          </a:xfrm>
          <a:prstGeom prst="rect">
            <a:avLst/>
          </a:prstGeom>
        </p:spPr>
        <p:txBody>
          <a:bodyPr wrap="square">
            <a:spAutoFit/>
          </a:bodyPr>
          <a:lstStyle/>
          <a:p>
            <a:r>
              <a:rPr lang="en-US" sz="1400" dirty="0"/>
              <a:t>FEMA LOMA 97-03-298A:  Positional Accuracy, Determination Status, and Revalidation Status in Error</a:t>
            </a:r>
          </a:p>
        </p:txBody>
      </p:sp>
      <p:sp>
        <p:nvSpPr>
          <p:cNvPr id="24" name="TextBox 23">
            <a:extLst>
              <a:ext uri="{FF2B5EF4-FFF2-40B4-BE49-F238E27FC236}">
                <a16:creationId xmlns:a16="http://schemas.microsoft.com/office/drawing/2014/main" id="{4306E2DF-0DA6-4D3F-ACA6-23313D08D1EB}"/>
              </a:ext>
            </a:extLst>
          </p:cNvPr>
          <p:cNvSpPr txBox="1"/>
          <p:nvPr/>
        </p:nvSpPr>
        <p:spPr>
          <a:xfrm>
            <a:off x="686614" y="2789608"/>
            <a:ext cx="1683973" cy="523220"/>
          </a:xfrm>
          <a:prstGeom prst="rect">
            <a:avLst/>
          </a:prstGeom>
          <a:solidFill>
            <a:schemeClr val="tx1"/>
          </a:solidFill>
          <a:ln w="28575">
            <a:solidFill>
              <a:schemeClr val="accent1">
                <a:lumMod val="50000"/>
              </a:schemeClr>
            </a:solidFill>
          </a:ln>
        </p:spPr>
        <p:txBody>
          <a:bodyPr wrap="square" rtlCol="0">
            <a:spAutoFit/>
          </a:bodyPr>
          <a:lstStyle/>
          <a:p>
            <a:pPr algn="ctr"/>
            <a:r>
              <a:rPr lang="en-US" sz="1400" b="1" dirty="0">
                <a:solidFill>
                  <a:srgbClr val="FFFF00"/>
                </a:solidFill>
              </a:rPr>
              <a:t>Positionally Verified</a:t>
            </a:r>
          </a:p>
          <a:p>
            <a:pPr algn="ctr"/>
            <a:r>
              <a:rPr lang="en-US" sz="1400" b="1" dirty="0">
                <a:solidFill>
                  <a:srgbClr val="FFFF00"/>
                </a:solidFill>
              </a:rPr>
              <a:t>LOMA 97-03-298A</a:t>
            </a:r>
          </a:p>
        </p:txBody>
      </p:sp>
      <p:sp>
        <p:nvSpPr>
          <p:cNvPr id="3" name="Rectangle 2">
            <a:extLst>
              <a:ext uri="{FF2B5EF4-FFF2-40B4-BE49-F238E27FC236}">
                <a16:creationId xmlns:a16="http://schemas.microsoft.com/office/drawing/2014/main" id="{23859342-C9F0-4FD5-BF88-9062523E0245}"/>
              </a:ext>
            </a:extLst>
          </p:cNvPr>
          <p:cNvSpPr/>
          <p:nvPr/>
        </p:nvSpPr>
        <p:spPr>
          <a:xfrm>
            <a:off x="2000050" y="5843716"/>
            <a:ext cx="4540469" cy="230832"/>
          </a:xfrm>
          <a:prstGeom prst="rect">
            <a:avLst/>
          </a:prstGeom>
          <a:solidFill>
            <a:schemeClr val="bg2"/>
          </a:solidFill>
        </p:spPr>
        <p:txBody>
          <a:bodyPr wrap="square">
            <a:spAutoFit/>
          </a:bodyPr>
          <a:lstStyle/>
          <a:p>
            <a:r>
              <a:rPr lang="en-US" sz="900"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https://www.mapwv.gov/flood/map/?wkid=102100&amp;x=-8882817&amp;y=4797874&amp;l=11&amp;v=1</a:t>
            </a:r>
            <a:endParaRPr lang="en-US" sz="900" dirty="0"/>
          </a:p>
        </p:txBody>
      </p:sp>
      <p:sp>
        <p:nvSpPr>
          <p:cNvPr id="17" name="TextBox 16">
            <a:extLst>
              <a:ext uri="{FF2B5EF4-FFF2-40B4-BE49-F238E27FC236}">
                <a16:creationId xmlns:a16="http://schemas.microsoft.com/office/drawing/2014/main" id="{249A7B85-811A-4C01-AB4F-6D80D480BFE8}"/>
              </a:ext>
            </a:extLst>
          </p:cNvPr>
          <p:cNvSpPr txBox="1"/>
          <p:nvPr/>
        </p:nvSpPr>
        <p:spPr>
          <a:xfrm>
            <a:off x="692697" y="4265101"/>
            <a:ext cx="1683973" cy="954107"/>
          </a:xfrm>
          <a:prstGeom prst="rect">
            <a:avLst/>
          </a:prstGeom>
          <a:solidFill>
            <a:schemeClr val="tx1"/>
          </a:solidFill>
          <a:ln w="28575">
            <a:solidFill>
              <a:schemeClr val="accent1">
                <a:lumMod val="50000"/>
              </a:schemeClr>
            </a:solidFill>
          </a:ln>
        </p:spPr>
        <p:txBody>
          <a:bodyPr wrap="square" rtlCol="0">
            <a:spAutoFit/>
          </a:bodyPr>
          <a:lstStyle/>
          <a:p>
            <a:pPr algn="ctr"/>
            <a:r>
              <a:rPr lang="en-US" sz="1400" b="1" dirty="0">
                <a:solidFill>
                  <a:srgbClr val="FF0000"/>
                </a:solidFill>
              </a:rPr>
              <a:t>LOMA Determination and Revalidation Status in Error</a:t>
            </a:r>
          </a:p>
        </p:txBody>
      </p:sp>
    </p:spTree>
    <p:extLst>
      <p:ext uri="{BB962C8B-B14F-4D97-AF65-F5344CB8AC3E}">
        <p14:creationId xmlns:p14="http://schemas.microsoft.com/office/powerpoint/2010/main" val="6272842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Tool Applications</a:t>
            </a:r>
          </a:p>
        </p:txBody>
      </p:sp>
      <p:sp>
        <p:nvSpPr>
          <p:cNvPr id="2" name="TextBox 1"/>
          <p:cNvSpPr txBox="1"/>
          <p:nvPr/>
        </p:nvSpPr>
        <p:spPr>
          <a:xfrm>
            <a:off x="814818" y="1191976"/>
            <a:ext cx="7704307" cy="5539978"/>
          </a:xfrm>
          <a:prstGeom prst="rect">
            <a:avLst/>
          </a:prstGeom>
          <a:solidFill>
            <a:schemeClr val="accent5">
              <a:lumMod val="20000"/>
              <a:lumOff val="80000"/>
            </a:schemeClr>
          </a:solidFill>
        </p:spPr>
        <p:txBody>
          <a:bodyPr wrap="square" rtlCol="0">
            <a:spAutoFit/>
          </a:bodyPr>
          <a:lstStyle/>
          <a:p>
            <a:pPr marL="800100" lvl="1" indent="-342900">
              <a:buFont typeface="Wingdings" panose="05000000000000000000" pitchFamily="2" charset="2"/>
              <a:buChar char="q"/>
            </a:pPr>
            <a:r>
              <a:rPr lang="en-US" sz="2400" b="1" dirty="0">
                <a:solidFill>
                  <a:schemeClr val="tx2">
                    <a:lumMod val="50000"/>
                  </a:schemeClr>
                </a:solidFill>
              </a:rPr>
              <a:t>Floodplain Management </a:t>
            </a:r>
          </a:p>
          <a:p>
            <a:pPr marL="1200150" lvl="2" indent="-285750">
              <a:buFont typeface="Arial" panose="020B0604020202020204" pitchFamily="34" charset="0"/>
              <a:buChar char="•"/>
            </a:pPr>
            <a:r>
              <a:rPr lang="en-US" dirty="0">
                <a:solidFill>
                  <a:schemeClr val="tx2">
                    <a:lumMod val="50000"/>
                  </a:schemeClr>
                </a:solidFill>
              </a:rPr>
              <a:t>Property Identification</a:t>
            </a:r>
          </a:p>
          <a:p>
            <a:pPr marL="1200150" lvl="2" indent="-285750">
              <a:buFont typeface="Arial" panose="020B0604020202020204" pitchFamily="34" charset="0"/>
              <a:buChar char="•"/>
            </a:pPr>
            <a:r>
              <a:rPr lang="en-US" dirty="0">
                <a:solidFill>
                  <a:schemeClr val="tx2">
                    <a:lumMod val="50000"/>
                  </a:schemeClr>
                </a:solidFill>
              </a:rPr>
              <a:t>Property Search Tools</a:t>
            </a:r>
          </a:p>
          <a:p>
            <a:pPr marL="1200150" lvl="2" indent="-285750">
              <a:buFont typeface="Arial" panose="020B0604020202020204" pitchFamily="34" charset="0"/>
              <a:buChar char="•"/>
            </a:pPr>
            <a:r>
              <a:rPr lang="en-US" dirty="0">
                <a:solidFill>
                  <a:schemeClr val="tx2">
                    <a:lumMod val="50000"/>
                  </a:schemeClr>
                </a:solidFill>
              </a:rPr>
              <a:t>Flood Determinations</a:t>
            </a:r>
          </a:p>
          <a:p>
            <a:pPr marL="1200150" lvl="2" indent="-285750">
              <a:buFont typeface="Arial" panose="020B0604020202020204" pitchFamily="34" charset="0"/>
              <a:buChar char="•"/>
            </a:pPr>
            <a:r>
              <a:rPr lang="en-US" dirty="0">
                <a:solidFill>
                  <a:schemeClr val="tx2">
                    <a:lumMod val="50000"/>
                  </a:schemeClr>
                </a:solidFill>
              </a:rPr>
              <a:t>NFIP / Community Rating System</a:t>
            </a:r>
            <a:br>
              <a:rPr lang="en-US" dirty="0">
                <a:solidFill>
                  <a:schemeClr val="tx2">
                    <a:lumMod val="50000"/>
                  </a:schemeClr>
                </a:solidFill>
              </a:rPr>
            </a:br>
            <a:br>
              <a:rPr lang="en-US" dirty="0">
                <a:solidFill>
                  <a:schemeClr val="tx2">
                    <a:lumMod val="50000"/>
                  </a:schemeClr>
                </a:solidFill>
              </a:rPr>
            </a:br>
            <a:endParaRPr lang="en-US" b="1" dirty="0">
              <a:solidFill>
                <a:schemeClr val="tx2">
                  <a:lumMod val="50000"/>
                </a:schemeClr>
              </a:solidFill>
            </a:endParaRPr>
          </a:p>
          <a:p>
            <a:pPr marL="800100" lvl="1" indent="-342900">
              <a:buFont typeface="Wingdings" panose="05000000000000000000" pitchFamily="2" charset="2"/>
              <a:buChar char="q"/>
            </a:pPr>
            <a:r>
              <a:rPr lang="en-US" sz="2400" b="1" dirty="0">
                <a:solidFill>
                  <a:schemeClr val="tx2">
                    <a:lumMod val="50000"/>
                  </a:schemeClr>
                </a:solidFill>
              </a:rPr>
              <a:t>Risk Mapping, Assessment, and Planning</a:t>
            </a:r>
          </a:p>
          <a:p>
            <a:pPr marL="1200150" lvl="2" indent="-285750">
              <a:buFont typeface="Arial" panose="020B0604020202020204" pitchFamily="34" charset="0"/>
              <a:buChar char="•"/>
            </a:pPr>
            <a:r>
              <a:rPr lang="en-US" dirty="0">
                <a:solidFill>
                  <a:schemeClr val="tx2">
                    <a:lumMod val="50000"/>
                  </a:schemeClr>
                </a:solidFill>
              </a:rPr>
              <a:t>Risk Identification and Mapping</a:t>
            </a:r>
          </a:p>
          <a:p>
            <a:pPr marL="1200150" lvl="2" indent="-285750">
              <a:buFont typeface="Arial" panose="020B0604020202020204" pitchFamily="34" charset="0"/>
              <a:buChar char="•"/>
            </a:pPr>
            <a:r>
              <a:rPr lang="en-US" dirty="0">
                <a:solidFill>
                  <a:schemeClr val="tx2">
                    <a:lumMod val="50000"/>
                  </a:schemeClr>
                </a:solidFill>
              </a:rPr>
              <a:t>Risk Assessment</a:t>
            </a:r>
          </a:p>
          <a:p>
            <a:pPr marL="1200150" lvl="2" indent="-285750">
              <a:buFont typeface="Arial" panose="020B0604020202020204" pitchFamily="34" charset="0"/>
              <a:buChar char="•"/>
            </a:pPr>
            <a:r>
              <a:rPr lang="en-US" dirty="0">
                <a:solidFill>
                  <a:schemeClr val="tx2">
                    <a:lumMod val="50000"/>
                  </a:schemeClr>
                </a:solidFill>
              </a:rPr>
              <a:t>Risk Mitigation &amp; Planning</a:t>
            </a:r>
          </a:p>
          <a:p>
            <a:pPr marL="1200150" lvl="2" indent="-285750">
              <a:buFont typeface="Arial" panose="020B0604020202020204" pitchFamily="34" charset="0"/>
              <a:buChar char="•"/>
            </a:pPr>
            <a:r>
              <a:rPr lang="en-US" dirty="0">
                <a:solidFill>
                  <a:schemeClr val="tx2">
                    <a:lumMod val="50000"/>
                  </a:schemeClr>
                </a:solidFill>
              </a:rPr>
              <a:t>Risk Communications</a:t>
            </a:r>
          </a:p>
          <a:p>
            <a:pPr lvl="2"/>
            <a:br>
              <a:rPr lang="en-US" b="1" dirty="0">
                <a:solidFill>
                  <a:schemeClr val="tx2">
                    <a:lumMod val="50000"/>
                  </a:schemeClr>
                </a:solidFill>
              </a:rPr>
            </a:br>
            <a:endParaRPr lang="en-US" b="1" dirty="0">
              <a:solidFill>
                <a:schemeClr val="tx2">
                  <a:lumMod val="50000"/>
                </a:schemeClr>
              </a:solidFill>
            </a:endParaRPr>
          </a:p>
          <a:p>
            <a:pPr marL="742950" lvl="1" indent="-285750">
              <a:buFont typeface="Wingdings" panose="05000000000000000000" pitchFamily="2" charset="2"/>
              <a:buChar char="q"/>
            </a:pPr>
            <a:r>
              <a:rPr lang="en-US" sz="2400" b="1" dirty="0">
                <a:solidFill>
                  <a:schemeClr val="tx2">
                    <a:lumMod val="50000"/>
                  </a:schemeClr>
                </a:solidFill>
              </a:rPr>
              <a:t>  Disaster Assessment</a:t>
            </a:r>
          </a:p>
          <a:p>
            <a:pPr marL="742950" lvl="1" indent="-285750">
              <a:buFont typeface="Wingdings" panose="05000000000000000000" pitchFamily="2" charset="2"/>
              <a:buChar char="q"/>
            </a:pPr>
            <a:endParaRPr lang="en-US" sz="2400" b="1" dirty="0">
              <a:solidFill>
                <a:schemeClr val="tx2">
                  <a:lumMod val="50000"/>
                </a:schemeClr>
              </a:solidFill>
            </a:endParaRPr>
          </a:p>
          <a:p>
            <a:pPr lvl="1"/>
            <a:endParaRPr lang="en-US" sz="2400" b="1" dirty="0">
              <a:solidFill>
                <a:schemeClr val="tx2">
                  <a:lumMod val="50000"/>
                </a:schemeClr>
              </a:solidFill>
            </a:endParaRPr>
          </a:p>
          <a:p>
            <a:pPr lvl="1"/>
            <a:endParaRPr lang="en-US" dirty="0">
              <a:solidFill>
                <a:schemeClr val="tx2">
                  <a:lumMod val="50000"/>
                </a:schemeClr>
              </a:solidFill>
            </a:endParaRPr>
          </a:p>
        </p:txBody>
      </p:sp>
      <p:pic>
        <p:nvPicPr>
          <p:cNvPr id="12" name="Picture 2" descr="Image result for FEMA RiskMAP Logo">
            <a:extLst>
              <a:ext uri="{FF2B5EF4-FFF2-40B4-BE49-F238E27FC236}">
                <a16:creationId xmlns:a16="http://schemas.microsoft.com/office/drawing/2014/main" id="{960C9AE4-8D4D-4992-937D-86DAE711B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784" y="3961965"/>
            <a:ext cx="1949698" cy="5787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Image result for NFIP CRS logo">
            <a:extLst>
              <a:ext uri="{FF2B5EF4-FFF2-40B4-BE49-F238E27FC236}">
                <a16:creationId xmlns:a16="http://schemas.microsoft.com/office/drawing/2014/main" id="{68321C00-A08A-4DD6-AF79-E4877D57D7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0003" y="1671174"/>
            <a:ext cx="2171261" cy="2171261"/>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Image result for emergency recovery cycle">
            <a:extLst>
              <a:ext uri="{FF2B5EF4-FFF2-40B4-BE49-F238E27FC236}">
                <a16:creationId xmlns:a16="http://schemas.microsoft.com/office/drawing/2014/main" id="{8F11150A-D6AF-4011-A495-77DA7549AE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2385" y="5165855"/>
            <a:ext cx="1498623" cy="1465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439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491021-2D09-4434-A869-3E4DFCDE5D07}"/>
              </a:ext>
            </a:extLst>
          </p:cNvPr>
          <p:cNvPicPr>
            <a:picLocks noChangeAspect="1"/>
          </p:cNvPicPr>
          <p:nvPr/>
        </p:nvPicPr>
        <p:blipFill rotWithShape="1">
          <a:blip r:embed="rId3"/>
          <a:srcRect l="3796"/>
          <a:stretch/>
        </p:blipFill>
        <p:spPr>
          <a:xfrm>
            <a:off x="189570" y="494560"/>
            <a:ext cx="8796841" cy="6093641"/>
          </a:xfrm>
          <a:prstGeom prst="rect">
            <a:avLst/>
          </a:prstGeom>
        </p:spPr>
      </p:pic>
      <p:pic>
        <p:nvPicPr>
          <p:cNvPr id="2" name="Picture 1">
            <a:extLst>
              <a:ext uri="{FF2B5EF4-FFF2-40B4-BE49-F238E27FC236}">
                <a16:creationId xmlns:a16="http://schemas.microsoft.com/office/drawing/2014/main" id="{44D6CE63-F9A3-46EF-BB79-C6451C478FE6}"/>
              </a:ext>
            </a:extLst>
          </p:cNvPr>
          <p:cNvPicPr>
            <a:picLocks noChangeAspect="1"/>
          </p:cNvPicPr>
          <p:nvPr/>
        </p:nvPicPr>
        <p:blipFill>
          <a:blip r:embed="rId4"/>
          <a:stretch>
            <a:fillRect/>
          </a:stretch>
        </p:blipFill>
        <p:spPr>
          <a:xfrm>
            <a:off x="5640686" y="985574"/>
            <a:ext cx="3499128" cy="5602898"/>
          </a:xfrm>
          <a:prstGeom prst="rect">
            <a:avLst/>
          </a:prstGeom>
          <a:ln>
            <a:solidFill>
              <a:schemeClr val="tx1"/>
            </a:solidFill>
          </a:ln>
        </p:spPr>
      </p:pic>
      <p:sp>
        <p:nvSpPr>
          <p:cNvPr id="5" name="Title 1"/>
          <p:cNvSpPr txBox="1">
            <a:spLocks/>
          </p:cNvSpPr>
          <p:nvPr/>
        </p:nvSpPr>
        <p:spPr>
          <a:xfrm>
            <a:off x="0" y="1"/>
            <a:ext cx="9144000" cy="984527"/>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 panose="020B0604020202020204" pitchFamily="34" charset="0"/>
                <a:cs typeface="Arial" panose="020B0604020202020204" pitchFamily="34" charset="0"/>
              </a:rPr>
              <a:t>Flood Query Results Panel</a:t>
            </a:r>
            <a:endParaRPr lang="en-US" sz="3500" dirty="0">
              <a:solidFill>
                <a:srgbClr val="FFFF00"/>
              </a:solidFill>
              <a:latin typeface="Arial" panose="020B0604020202020204" pitchFamily="34" charset="0"/>
              <a:cs typeface="Arial" panose="020B0604020202020204" pitchFamily="34" charset="0"/>
            </a:endParaRPr>
          </a:p>
        </p:txBody>
      </p:sp>
      <p:sp>
        <p:nvSpPr>
          <p:cNvPr id="9" name="Oval 8"/>
          <p:cNvSpPr/>
          <p:nvPr/>
        </p:nvSpPr>
        <p:spPr>
          <a:xfrm>
            <a:off x="4378052" y="2782985"/>
            <a:ext cx="442685" cy="40509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noFill/>
            </a:endParaRPr>
          </a:p>
        </p:txBody>
      </p:sp>
      <p:sp>
        <p:nvSpPr>
          <p:cNvPr id="11" name="Content Placeholder 2"/>
          <p:cNvSpPr txBox="1">
            <a:spLocks/>
          </p:cNvSpPr>
          <p:nvPr/>
        </p:nvSpPr>
        <p:spPr>
          <a:xfrm>
            <a:off x="19227" y="6629631"/>
            <a:ext cx="5065729" cy="228367"/>
          </a:xfrm>
          <a:prstGeom prst="rect">
            <a:avLst/>
          </a:prstGeom>
          <a:solidFill>
            <a:schemeClr val="bg1"/>
          </a:solidFill>
        </p:spPr>
        <p:txBody>
          <a:bodyPr vert="horz" lIns="91440" tIns="45720" rIns="91440" bIns="45720" rtlCol="0">
            <a:normAutofit fontScale="25000" lnSpcReduction="20000"/>
          </a:bodyPr>
          <a:lstStyle/>
          <a:p>
            <a:r>
              <a:rPr kumimoji="0" lang="en-US" sz="4000" b="0" i="0" u="none" strike="noStrike" kern="1200" cap="none" spc="0" normalizeH="0" baseline="0" noProof="0" dirty="0">
                <a:ln>
                  <a:noFill/>
                </a:ln>
                <a:solidFill>
                  <a:schemeClr val="tx2">
                    <a:lumMod val="50000"/>
                  </a:schemeClr>
                </a:solidFill>
                <a:effectLst/>
                <a:uLnTx/>
                <a:uFillTx/>
                <a:latin typeface="+mn-lt"/>
                <a:ea typeface="+mn-ea"/>
                <a:cs typeface="Arial" panose="020B0604020202020204" pitchFamily="34" charset="0"/>
              </a:rPr>
              <a:t>Parcel ID Web Link:  </a:t>
            </a:r>
            <a:r>
              <a:rPr lang="en-US" sz="4000" dirty="0">
                <a:hlinkClick r:id="rId5"/>
              </a:rPr>
              <a:t>https://www.mapwv.gov/flood/map/?v=1&amp;pid=19-07-022B-0021-0000</a:t>
            </a:r>
            <a:endParaRPr lang="en-US" sz="4000" dirty="0"/>
          </a:p>
          <a:p>
            <a:r>
              <a:rPr kumimoji="0" lang="en-US" sz="4800" b="0" i="0" u="none" strike="noStrike" kern="1200" cap="none" spc="0" normalizeH="0" baseline="0" noProof="0" dirty="0">
                <a:ln>
                  <a:noFill/>
                </a:ln>
                <a:solidFill>
                  <a:schemeClr val="tx2">
                    <a:lumMod val="50000"/>
                  </a:schemeClr>
                </a:solidFill>
                <a:effectLst/>
                <a:uLnTx/>
                <a:uFillTx/>
                <a:latin typeface="+mn-lt"/>
                <a:ea typeface="+mn-ea"/>
                <a:cs typeface="Arial" panose="020B0604020202020204" pitchFamily="34" charset="0"/>
              </a:rPr>
              <a:t>  </a:t>
            </a:r>
            <a:br>
              <a:rPr kumimoji="0" lang="en-US" sz="4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44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graphicFrame>
        <p:nvGraphicFramePr>
          <p:cNvPr id="13" name="Table 12"/>
          <p:cNvGraphicFramePr>
            <a:graphicFrameLocks noGrp="1"/>
          </p:cNvGraphicFramePr>
          <p:nvPr>
            <p:extLst>
              <p:ext uri="{D42A27DB-BD31-4B8C-83A1-F6EECF244321}">
                <p14:modId xmlns:p14="http://schemas.microsoft.com/office/powerpoint/2010/main" val="433819499"/>
              </p:ext>
            </p:extLst>
          </p:nvPr>
        </p:nvGraphicFramePr>
        <p:xfrm>
          <a:off x="18301" y="974428"/>
          <a:ext cx="3485014" cy="5426226"/>
        </p:xfrm>
        <a:graphic>
          <a:graphicData uri="http://schemas.openxmlformats.org/drawingml/2006/table">
            <a:tbl>
              <a:tblPr firstRow="1" bandRow="1">
                <a:tableStyleId>{8A107856-5554-42FB-B03E-39F5DBC370BA}</a:tableStyleId>
              </a:tblPr>
              <a:tblGrid>
                <a:gridCol w="522753">
                  <a:extLst>
                    <a:ext uri="{9D8B030D-6E8A-4147-A177-3AD203B41FA5}">
                      <a16:colId xmlns:a16="http://schemas.microsoft.com/office/drawing/2014/main" val="1163997975"/>
                    </a:ext>
                  </a:extLst>
                </a:gridCol>
                <a:gridCol w="2962261">
                  <a:extLst>
                    <a:ext uri="{9D8B030D-6E8A-4147-A177-3AD203B41FA5}">
                      <a16:colId xmlns:a16="http://schemas.microsoft.com/office/drawing/2014/main" val="1101067465"/>
                    </a:ext>
                  </a:extLst>
                </a:gridCol>
              </a:tblGrid>
              <a:tr h="320144">
                <a:tc>
                  <a:txBody>
                    <a:bodyPr/>
                    <a:lstStyle/>
                    <a:p>
                      <a:pPr algn="ctr"/>
                      <a:r>
                        <a:rPr lang="en-US" sz="1600" dirty="0"/>
                        <a:t>#</a:t>
                      </a:r>
                    </a:p>
                  </a:txBody>
                  <a:tcPr/>
                </a:tc>
                <a:tc>
                  <a:txBody>
                    <a:bodyPr/>
                    <a:lstStyle/>
                    <a:p>
                      <a:pPr algn="l"/>
                      <a:r>
                        <a:rPr lang="en-US" sz="1600" dirty="0"/>
                        <a:t>Each</a:t>
                      </a:r>
                      <a:r>
                        <a:rPr lang="en-US" sz="1600" baseline="0" dirty="0"/>
                        <a:t> Location </a:t>
                      </a:r>
                      <a:r>
                        <a:rPr lang="en-US" sz="1600" dirty="0"/>
                        <a:t>Query Answers:</a:t>
                      </a:r>
                    </a:p>
                  </a:txBody>
                  <a:tcPr/>
                </a:tc>
                <a:extLst>
                  <a:ext uri="{0D108BD9-81ED-4DB2-BD59-A6C34878D82A}">
                    <a16:rowId xmlns:a16="http://schemas.microsoft.com/office/drawing/2014/main" val="3033155227"/>
                  </a:ext>
                </a:extLst>
              </a:tr>
              <a:tr h="494768">
                <a:tc>
                  <a:txBody>
                    <a:bodyPr/>
                    <a:lstStyle/>
                    <a:p>
                      <a:pPr algn="ctr"/>
                      <a:r>
                        <a:rPr lang="en-US" sz="1400" dirty="0"/>
                        <a:t>1</a:t>
                      </a:r>
                    </a:p>
                  </a:txBody>
                  <a:tcPr/>
                </a:tc>
                <a:tc>
                  <a:txBody>
                    <a:bodyPr/>
                    <a:lstStyle/>
                    <a:p>
                      <a:r>
                        <a:rPr lang="en-US" sz="1400" dirty="0"/>
                        <a:t>In Flood Hazard Area? Flood</a:t>
                      </a:r>
                      <a:r>
                        <a:rPr lang="en-US" sz="1400" baseline="0" dirty="0"/>
                        <a:t> Zone? </a:t>
                      </a:r>
                      <a:r>
                        <a:rPr lang="en-US" sz="1400" dirty="0"/>
                        <a:t>Floodway?</a:t>
                      </a:r>
                      <a:endParaRPr lang="en-US" sz="1400" b="0" dirty="0"/>
                    </a:p>
                  </a:txBody>
                  <a:tcPr/>
                </a:tc>
                <a:extLst>
                  <a:ext uri="{0D108BD9-81ED-4DB2-BD59-A6C34878D82A}">
                    <a16:rowId xmlns:a16="http://schemas.microsoft.com/office/drawing/2014/main" val="3588723999"/>
                  </a:ext>
                </a:extLst>
              </a:tr>
              <a:tr h="291040">
                <a:tc>
                  <a:txBody>
                    <a:bodyPr/>
                    <a:lstStyle/>
                    <a:p>
                      <a:pPr algn="ctr"/>
                      <a:r>
                        <a:rPr lang="en-US" sz="1400" dirty="0"/>
                        <a:t>2</a:t>
                      </a:r>
                    </a:p>
                  </a:txBody>
                  <a:tcPr/>
                </a:tc>
                <a:tc>
                  <a:txBody>
                    <a:bodyPr/>
                    <a:lstStyle/>
                    <a:p>
                      <a:r>
                        <a:rPr lang="en-US" sz="1400" dirty="0"/>
                        <a:t>Stream  &amp; Watershed names?</a:t>
                      </a:r>
                      <a:endParaRPr lang="en-US" sz="1400" b="0" dirty="0"/>
                    </a:p>
                  </a:txBody>
                  <a:tcPr/>
                </a:tc>
                <a:extLst>
                  <a:ext uri="{0D108BD9-81ED-4DB2-BD59-A6C34878D82A}">
                    <a16:rowId xmlns:a16="http://schemas.microsoft.com/office/drawing/2014/main" val="4226666528"/>
                  </a:ext>
                </a:extLst>
              </a:tr>
              <a:tr h="298016">
                <a:tc>
                  <a:txBody>
                    <a:bodyPr/>
                    <a:lstStyle/>
                    <a:p>
                      <a:pPr algn="ctr"/>
                      <a:r>
                        <a:rPr lang="en-US" sz="1400" dirty="0"/>
                        <a:t>3</a:t>
                      </a:r>
                    </a:p>
                  </a:txBody>
                  <a:tcPr/>
                </a:tc>
                <a:tc>
                  <a:txBody>
                    <a:bodyPr/>
                    <a:lstStyle/>
                    <a:p>
                      <a:r>
                        <a:rPr lang="en-US" sz="1400" dirty="0"/>
                        <a:t>FEMA Issued Flood Map / NFHL links?</a:t>
                      </a:r>
                      <a:endParaRPr lang="en-US" sz="1400" b="0" dirty="0"/>
                    </a:p>
                  </a:txBody>
                  <a:tcPr/>
                </a:tc>
                <a:extLst>
                  <a:ext uri="{0D108BD9-81ED-4DB2-BD59-A6C34878D82A}">
                    <a16:rowId xmlns:a16="http://schemas.microsoft.com/office/drawing/2014/main" val="135403196"/>
                  </a:ext>
                </a:extLst>
              </a:tr>
              <a:tr h="291040">
                <a:tc>
                  <a:txBody>
                    <a:bodyPr/>
                    <a:lstStyle/>
                    <a:p>
                      <a:pPr algn="ctr"/>
                      <a:r>
                        <a:rPr lang="en-US" sz="1400" dirty="0"/>
                        <a:t>4</a:t>
                      </a:r>
                    </a:p>
                  </a:txBody>
                  <a:tcPr/>
                </a:tc>
                <a:tc>
                  <a:txBody>
                    <a:bodyPr/>
                    <a:lstStyle/>
                    <a:p>
                      <a:r>
                        <a:rPr lang="en-US" sz="1400" dirty="0"/>
                        <a:t>Floodplain</a:t>
                      </a:r>
                      <a:r>
                        <a:rPr lang="en-US" sz="1400" baseline="0" dirty="0"/>
                        <a:t> Manager</a:t>
                      </a:r>
                      <a:r>
                        <a:rPr lang="en-US" sz="1400" dirty="0"/>
                        <a:t> Contact?</a:t>
                      </a:r>
                      <a:endParaRPr lang="en-US" sz="1400" b="0" dirty="0"/>
                    </a:p>
                  </a:txBody>
                  <a:tcPr/>
                </a:tc>
                <a:extLst>
                  <a:ext uri="{0D108BD9-81ED-4DB2-BD59-A6C34878D82A}">
                    <a16:rowId xmlns:a16="http://schemas.microsoft.com/office/drawing/2014/main" val="2243675425"/>
                  </a:ext>
                </a:extLst>
              </a:tr>
              <a:tr h="305586">
                <a:tc>
                  <a:txBody>
                    <a:bodyPr/>
                    <a:lstStyle/>
                    <a:p>
                      <a:pPr algn="ctr"/>
                      <a:r>
                        <a:rPr lang="en-US" sz="1400" dirty="0"/>
                        <a:t>5</a:t>
                      </a:r>
                    </a:p>
                  </a:txBody>
                  <a:tcPr/>
                </a:tc>
                <a:tc>
                  <a:txBody>
                    <a:bodyPr/>
                    <a:lstStyle/>
                    <a:p>
                      <a:r>
                        <a:rPr lang="en-US" sz="1400" dirty="0"/>
                        <a:t>Flood Height value &amp; Vertical Datum?</a:t>
                      </a:r>
                      <a:endParaRPr lang="en-US" sz="1400" b="0" dirty="0"/>
                    </a:p>
                  </a:txBody>
                  <a:tcPr/>
                </a:tc>
                <a:extLst>
                  <a:ext uri="{0D108BD9-81ED-4DB2-BD59-A6C34878D82A}">
                    <a16:rowId xmlns:a16="http://schemas.microsoft.com/office/drawing/2014/main" val="4240976542"/>
                  </a:ext>
                </a:extLst>
              </a:tr>
              <a:tr h="291040">
                <a:tc>
                  <a:txBody>
                    <a:bodyPr/>
                    <a:lstStyle/>
                    <a:p>
                      <a:pPr algn="ctr"/>
                      <a:r>
                        <a:rPr lang="en-US" sz="1400" dirty="0"/>
                        <a:t>6</a:t>
                      </a:r>
                    </a:p>
                  </a:txBody>
                  <a:tcPr/>
                </a:tc>
                <a:tc>
                  <a:txBody>
                    <a:bodyPr/>
                    <a:lstStyle/>
                    <a:p>
                      <a:r>
                        <a:rPr lang="en-US" sz="1400" dirty="0"/>
                        <a:t>Water Depth value and source?  </a:t>
                      </a:r>
                      <a:r>
                        <a:rPr lang="en-US" sz="1400" baseline="0" dirty="0"/>
                        <a:t> </a:t>
                      </a:r>
                      <a:endParaRPr lang="en-US" sz="1400" b="0" dirty="0"/>
                    </a:p>
                  </a:txBody>
                  <a:tcPr/>
                </a:tc>
                <a:extLst>
                  <a:ext uri="{0D108BD9-81ED-4DB2-BD59-A6C34878D82A}">
                    <a16:rowId xmlns:a16="http://schemas.microsoft.com/office/drawing/2014/main" val="428919362"/>
                  </a:ext>
                </a:extLst>
              </a:tr>
              <a:tr h="291040">
                <a:tc>
                  <a:txBody>
                    <a:bodyPr/>
                    <a:lstStyle/>
                    <a:p>
                      <a:pPr algn="ctr"/>
                      <a:r>
                        <a:rPr lang="en-US" sz="1400" dirty="0"/>
                        <a:t>7</a:t>
                      </a:r>
                    </a:p>
                  </a:txBody>
                  <a:tcPr/>
                </a:tc>
                <a:tc>
                  <a:txBody>
                    <a:bodyPr/>
                    <a:lstStyle/>
                    <a:p>
                      <a:r>
                        <a:rPr lang="en-US" sz="1400" dirty="0"/>
                        <a:t>HEC-RAS Model available?</a:t>
                      </a:r>
                      <a:endParaRPr lang="en-US" sz="1400" b="0" dirty="0"/>
                    </a:p>
                  </a:txBody>
                  <a:tcPr/>
                </a:tc>
                <a:extLst>
                  <a:ext uri="{0D108BD9-81ED-4DB2-BD59-A6C34878D82A}">
                    <a16:rowId xmlns:a16="http://schemas.microsoft.com/office/drawing/2014/main" val="2039714594"/>
                  </a:ext>
                </a:extLst>
              </a:tr>
              <a:tr h="291040">
                <a:tc>
                  <a:txBody>
                    <a:bodyPr/>
                    <a:lstStyle/>
                    <a:p>
                      <a:pPr algn="ctr"/>
                      <a:r>
                        <a:rPr lang="en-US" sz="1400" dirty="0"/>
                        <a:t>8</a:t>
                      </a:r>
                    </a:p>
                  </a:txBody>
                  <a:tcPr/>
                </a:tc>
                <a:tc>
                  <a:txBody>
                    <a:bodyPr/>
                    <a:lstStyle/>
                    <a:p>
                      <a:r>
                        <a:rPr lang="en-US" sz="1400" dirty="0"/>
                        <a:t>Flood Profile available?</a:t>
                      </a:r>
                      <a:endParaRPr lang="en-US" sz="1400" b="0" dirty="0"/>
                    </a:p>
                  </a:txBody>
                  <a:tcPr/>
                </a:tc>
                <a:extLst>
                  <a:ext uri="{0D108BD9-81ED-4DB2-BD59-A6C34878D82A}">
                    <a16:rowId xmlns:a16="http://schemas.microsoft.com/office/drawing/2014/main" val="22261767"/>
                  </a:ext>
                </a:extLst>
              </a:tr>
              <a:tr h="291040">
                <a:tc>
                  <a:txBody>
                    <a:bodyPr/>
                    <a:lstStyle/>
                    <a:p>
                      <a:pPr algn="ctr"/>
                      <a:r>
                        <a:rPr lang="en-US" sz="1400" dirty="0"/>
                        <a:t>9</a:t>
                      </a:r>
                    </a:p>
                  </a:txBody>
                  <a:tcPr/>
                </a:tc>
                <a:tc>
                  <a:txBody>
                    <a:bodyPr/>
                    <a:lstStyle/>
                    <a:p>
                      <a:r>
                        <a:rPr lang="en-US" sz="1400" dirty="0"/>
                        <a:t>CRS community information?</a:t>
                      </a:r>
                      <a:endParaRPr lang="en-US" sz="1400" b="0" dirty="0"/>
                    </a:p>
                  </a:txBody>
                  <a:tcPr/>
                </a:tc>
                <a:extLst>
                  <a:ext uri="{0D108BD9-81ED-4DB2-BD59-A6C34878D82A}">
                    <a16:rowId xmlns:a16="http://schemas.microsoft.com/office/drawing/2014/main" val="1469178188"/>
                  </a:ext>
                </a:extLst>
              </a:tr>
              <a:tr h="291040">
                <a:tc>
                  <a:txBody>
                    <a:bodyPr/>
                    <a:lstStyle/>
                    <a:p>
                      <a:pPr algn="ctr"/>
                      <a:r>
                        <a:rPr lang="en-US" sz="1400" dirty="0"/>
                        <a:t>10</a:t>
                      </a:r>
                    </a:p>
                  </a:txBody>
                  <a:tcPr/>
                </a:tc>
                <a:tc>
                  <a:txBody>
                    <a:bodyPr/>
                    <a:lstStyle/>
                    <a:p>
                      <a:r>
                        <a:rPr lang="en-US" sz="1400" dirty="0"/>
                        <a:t>Coordinate </a:t>
                      </a:r>
                      <a:r>
                        <a:rPr lang="en-US" sz="1400" dirty="0" err="1"/>
                        <a:t>x,y</a:t>
                      </a:r>
                      <a:r>
                        <a:rPr lang="en-US" sz="1400" dirty="0"/>
                        <a:t> location?</a:t>
                      </a:r>
                      <a:endParaRPr lang="en-US" sz="1400" b="0" dirty="0"/>
                    </a:p>
                  </a:txBody>
                  <a:tcPr/>
                </a:tc>
                <a:extLst>
                  <a:ext uri="{0D108BD9-81ED-4DB2-BD59-A6C34878D82A}">
                    <a16:rowId xmlns:a16="http://schemas.microsoft.com/office/drawing/2014/main" val="421265879"/>
                  </a:ext>
                </a:extLst>
              </a:tr>
              <a:tr h="291040">
                <a:tc>
                  <a:txBody>
                    <a:bodyPr/>
                    <a:lstStyle/>
                    <a:p>
                      <a:pPr algn="ctr"/>
                      <a:r>
                        <a:rPr lang="en-US" sz="1400" dirty="0"/>
                        <a:t>11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External Map Viewer Links?</a:t>
                      </a:r>
                    </a:p>
                  </a:txBody>
                  <a:tcPr/>
                </a:tc>
                <a:extLst>
                  <a:ext uri="{0D108BD9-81ED-4DB2-BD59-A6C34878D82A}">
                    <a16:rowId xmlns:a16="http://schemas.microsoft.com/office/drawing/2014/main" val="2652770790"/>
                  </a:ext>
                </a:extLst>
              </a:tr>
              <a:tr h="291040">
                <a:tc>
                  <a:txBody>
                    <a:bodyPr/>
                    <a:lstStyle/>
                    <a:p>
                      <a:pPr algn="ctr"/>
                      <a:r>
                        <a:rPr lang="en-US" sz="1400" dirty="0"/>
                        <a:t>12</a:t>
                      </a:r>
                    </a:p>
                  </a:txBody>
                  <a:tcPr/>
                </a:tc>
                <a:tc>
                  <a:txBody>
                    <a:bodyPr/>
                    <a:lstStyle/>
                    <a:p>
                      <a:r>
                        <a:rPr lang="en-US" sz="1400" dirty="0"/>
                        <a:t>Ground elevation value and source?</a:t>
                      </a:r>
                      <a:endParaRPr lang="en-US" sz="1400" b="0" dirty="0"/>
                    </a:p>
                  </a:txBody>
                  <a:tcPr/>
                </a:tc>
                <a:extLst>
                  <a:ext uri="{0D108BD9-81ED-4DB2-BD59-A6C34878D82A}">
                    <a16:rowId xmlns:a16="http://schemas.microsoft.com/office/drawing/2014/main" val="1941718874"/>
                  </a:ext>
                </a:extLst>
              </a:tr>
              <a:tr h="291040">
                <a:tc>
                  <a:txBody>
                    <a:bodyPr/>
                    <a:lstStyle/>
                    <a:p>
                      <a:pPr algn="ctr"/>
                      <a:r>
                        <a:rPr lang="en-US" sz="1400" dirty="0"/>
                        <a:t>13</a:t>
                      </a:r>
                    </a:p>
                  </a:txBody>
                  <a:tcPr/>
                </a:tc>
                <a:tc>
                  <a:txBody>
                    <a:bodyPr/>
                    <a:lstStyle/>
                    <a:p>
                      <a:r>
                        <a:rPr lang="en-US" sz="1400" dirty="0"/>
                        <a:t>E-911 Address (link to address info)</a:t>
                      </a:r>
                      <a:endParaRPr lang="en-US" sz="1400" b="0" dirty="0"/>
                    </a:p>
                  </a:txBody>
                  <a:tcPr/>
                </a:tc>
                <a:extLst>
                  <a:ext uri="{0D108BD9-81ED-4DB2-BD59-A6C34878D82A}">
                    <a16:rowId xmlns:a16="http://schemas.microsoft.com/office/drawing/2014/main" val="4226830969"/>
                  </a:ext>
                </a:extLst>
              </a:tr>
              <a:tr h="291040">
                <a:tc>
                  <a:txBody>
                    <a:bodyPr/>
                    <a:lstStyle/>
                    <a:p>
                      <a:pPr algn="ctr"/>
                      <a:r>
                        <a:rPr lang="en-US" sz="1400" dirty="0"/>
                        <a:t>14</a:t>
                      </a:r>
                    </a:p>
                  </a:txBody>
                  <a:tcPr/>
                </a:tc>
                <a:tc>
                  <a:txBody>
                    <a:bodyPr/>
                    <a:lstStyle/>
                    <a:p>
                      <a:r>
                        <a:rPr lang="en-US" sz="1400" dirty="0"/>
                        <a:t>Parcel ID (link to property info)</a:t>
                      </a:r>
                      <a:endParaRPr lang="en-US" sz="1400" b="0" dirty="0"/>
                    </a:p>
                  </a:txBody>
                  <a:tcPr/>
                </a:tc>
                <a:extLst>
                  <a:ext uri="{0D108BD9-81ED-4DB2-BD59-A6C34878D82A}">
                    <a16:rowId xmlns:a16="http://schemas.microsoft.com/office/drawing/2014/main" val="75055977"/>
                  </a:ext>
                </a:extLst>
              </a:tr>
              <a:tr h="291040">
                <a:tc>
                  <a:txBody>
                    <a:bodyPr/>
                    <a:lstStyle/>
                    <a:p>
                      <a:pPr algn="ctr"/>
                      <a:r>
                        <a:rPr lang="en-US" sz="1400" dirty="0"/>
                        <a:t>15</a:t>
                      </a:r>
                    </a:p>
                  </a:txBody>
                  <a:tcPr/>
                </a:tc>
                <a:tc>
                  <a:txBody>
                    <a:bodyPr/>
                    <a:lstStyle/>
                    <a:p>
                      <a:r>
                        <a:rPr lang="en-US" sz="1400" dirty="0"/>
                        <a:t>Flood risk assessment info?</a:t>
                      </a:r>
                    </a:p>
                  </a:txBody>
                  <a:tcPr/>
                </a:tc>
                <a:extLst>
                  <a:ext uri="{0D108BD9-81ED-4DB2-BD59-A6C34878D82A}">
                    <a16:rowId xmlns:a16="http://schemas.microsoft.com/office/drawing/2014/main" val="3332437950"/>
                  </a:ext>
                </a:extLst>
              </a:tr>
              <a:tr h="291040">
                <a:tc>
                  <a:txBody>
                    <a:bodyPr/>
                    <a:lstStyle/>
                    <a:p>
                      <a:pPr algn="ctr"/>
                      <a:r>
                        <a:rPr lang="en-US" sz="1400" dirty="0"/>
                        <a:t>16</a:t>
                      </a:r>
                    </a:p>
                  </a:txBody>
                  <a:tcPr/>
                </a:tc>
                <a:tc>
                  <a:txBody>
                    <a:bodyPr/>
                    <a:lstStyle/>
                    <a:p>
                      <a:r>
                        <a:rPr lang="en-US" sz="1400" dirty="0"/>
                        <a:t>3D flood visualization?</a:t>
                      </a:r>
                    </a:p>
                  </a:txBody>
                  <a:tcPr/>
                </a:tc>
                <a:extLst>
                  <a:ext uri="{0D108BD9-81ED-4DB2-BD59-A6C34878D82A}">
                    <a16:rowId xmlns:a16="http://schemas.microsoft.com/office/drawing/2014/main" val="4082895834"/>
                  </a:ext>
                </a:extLst>
              </a:tr>
            </a:tbl>
          </a:graphicData>
        </a:graphic>
      </p:graphicFrame>
      <p:sp>
        <p:nvSpPr>
          <p:cNvPr id="16" name="TextBox 15"/>
          <p:cNvSpPr txBox="1"/>
          <p:nvPr/>
        </p:nvSpPr>
        <p:spPr>
          <a:xfrm>
            <a:off x="7317812" y="5988526"/>
            <a:ext cx="381000" cy="276999"/>
          </a:xfrm>
          <a:prstGeom prst="rect">
            <a:avLst/>
          </a:prstGeom>
          <a:solidFill>
            <a:srgbClr val="C00000"/>
          </a:solidFill>
        </p:spPr>
        <p:txBody>
          <a:bodyPr wrap="square" rtlCol="0">
            <a:spAutoFit/>
          </a:bodyPr>
          <a:lstStyle/>
          <a:p>
            <a:pPr algn="ctr"/>
            <a:r>
              <a:rPr lang="en-US" sz="1200" b="1" dirty="0">
                <a:solidFill>
                  <a:schemeClr val="bg1"/>
                </a:solidFill>
              </a:rPr>
              <a:t>15</a:t>
            </a:r>
          </a:p>
        </p:txBody>
      </p:sp>
      <p:sp>
        <p:nvSpPr>
          <p:cNvPr id="18" name="TextBox 17"/>
          <p:cNvSpPr txBox="1"/>
          <p:nvPr/>
        </p:nvSpPr>
        <p:spPr>
          <a:xfrm>
            <a:off x="5258439" y="5650666"/>
            <a:ext cx="345707" cy="276999"/>
          </a:xfrm>
          <a:prstGeom prst="rect">
            <a:avLst/>
          </a:prstGeom>
          <a:solidFill>
            <a:srgbClr val="C00000"/>
          </a:solidFill>
        </p:spPr>
        <p:txBody>
          <a:bodyPr wrap="square" rtlCol="0">
            <a:spAutoFit/>
          </a:bodyPr>
          <a:lstStyle/>
          <a:p>
            <a:pPr algn="ctr"/>
            <a:r>
              <a:rPr lang="en-US" sz="1200" b="1" dirty="0">
                <a:solidFill>
                  <a:schemeClr val="bg1"/>
                </a:solidFill>
              </a:rPr>
              <a:t>14</a:t>
            </a:r>
          </a:p>
        </p:txBody>
      </p:sp>
      <p:sp>
        <p:nvSpPr>
          <p:cNvPr id="20" name="TextBox 19"/>
          <p:cNvSpPr txBox="1"/>
          <p:nvPr/>
        </p:nvSpPr>
        <p:spPr>
          <a:xfrm>
            <a:off x="7335458" y="6299399"/>
            <a:ext cx="345707" cy="276999"/>
          </a:xfrm>
          <a:prstGeom prst="rect">
            <a:avLst/>
          </a:prstGeom>
          <a:solidFill>
            <a:srgbClr val="C00000"/>
          </a:solidFill>
        </p:spPr>
        <p:txBody>
          <a:bodyPr wrap="square" rtlCol="0">
            <a:spAutoFit/>
          </a:bodyPr>
          <a:lstStyle/>
          <a:p>
            <a:pPr algn="ctr"/>
            <a:r>
              <a:rPr lang="en-US" sz="1200" b="1" dirty="0">
                <a:solidFill>
                  <a:schemeClr val="bg1"/>
                </a:solidFill>
              </a:rPr>
              <a:t>16</a:t>
            </a:r>
          </a:p>
        </p:txBody>
      </p:sp>
      <p:sp>
        <p:nvSpPr>
          <p:cNvPr id="21" name="TextBox 20"/>
          <p:cNvSpPr txBox="1"/>
          <p:nvPr/>
        </p:nvSpPr>
        <p:spPr>
          <a:xfrm>
            <a:off x="5258439" y="5328835"/>
            <a:ext cx="345707" cy="276999"/>
          </a:xfrm>
          <a:prstGeom prst="rect">
            <a:avLst/>
          </a:prstGeom>
          <a:solidFill>
            <a:srgbClr val="C00000"/>
          </a:solidFill>
        </p:spPr>
        <p:txBody>
          <a:bodyPr wrap="square" rtlCol="0">
            <a:spAutoFit/>
          </a:bodyPr>
          <a:lstStyle/>
          <a:p>
            <a:pPr algn="ctr"/>
            <a:r>
              <a:rPr lang="en-US" sz="1200" b="1" dirty="0">
                <a:solidFill>
                  <a:schemeClr val="bg1"/>
                </a:solidFill>
              </a:rPr>
              <a:t>13</a:t>
            </a:r>
          </a:p>
        </p:txBody>
      </p:sp>
      <p:sp>
        <p:nvSpPr>
          <p:cNvPr id="22" name="TextBox 21"/>
          <p:cNvSpPr txBox="1"/>
          <p:nvPr/>
        </p:nvSpPr>
        <p:spPr>
          <a:xfrm>
            <a:off x="8752546" y="4744406"/>
            <a:ext cx="345707" cy="276999"/>
          </a:xfrm>
          <a:prstGeom prst="rect">
            <a:avLst/>
          </a:prstGeom>
          <a:solidFill>
            <a:srgbClr val="C00000"/>
          </a:solidFill>
        </p:spPr>
        <p:txBody>
          <a:bodyPr wrap="square" rtlCol="0">
            <a:spAutoFit/>
          </a:bodyPr>
          <a:lstStyle/>
          <a:p>
            <a:pPr algn="ctr"/>
            <a:r>
              <a:rPr lang="en-US" sz="1200" b="1" dirty="0">
                <a:solidFill>
                  <a:schemeClr val="bg1"/>
                </a:solidFill>
              </a:rPr>
              <a:t>11</a:t>
            </a:r>
          </a:p>
        </p:txBody>
      </p:sp>
      <p:sp>
        <p:nvSpPr>
          <p:cNvPr id="23" name="TextBox 22"/>
          <p:cNvSpPr txBox="1"/>
          <p:nvPr/>
        </p:nvSpPr>
        <p:spPr>
          <a:xfrm>
            <a:off x="5246393" y="5013692"/>
            <a:ext cx="345707" cy="276999"/>
          </a:xfrm>
          <a:prstGeom prst="rect">
            <a:avLst/>
          </a:prstGeom>
          <a:solidFill>
            <a:srgbClr val="C00000"/>
          </a:solidFill>
        </p:spPr>
        <p:txBody>
          <a:bodyPr wrap="square" rtlCol="0">
            <a:spAutoFit/>
          </a:bodyPr>
          <a:lstStyle/>
          <a:p>
            <a:pPr algn="ctr"/>
            <a:r>
              <a:rPr lang="en-US" sz="1200" b="1" dirty="0">
                <a:solidFill>
                  <a:schemeClr val="bg1"/>
                </a:solidFill>
              </a:rPr>
              <a:t>12</a:t>
            </a:r>
          </a:p>
        </p:txBody>
      </p:sp>
      <p:sp>
        <p:nvSpPr>
          <p:cNvPr id="24" name="TextBox 23"/>
          <p:cNvSpPr txBox="1"/>
          <p:nvPr/>
        </p:nvSpPr>
        <p:spPr>
          <a:xfrm>
            <a:off x="5246393" y="4371830"/>
            <a:ext cx="345707" cy="276999"/>
          </a:xfrm>
          <a:prstGeom prst="rect">
            <a:avLst/>
          </a:prstGeom>
          <a:solidFill>
            <a:srgbClr val="C00000"/>
          </a:solidFill>
        </p:spPr>
        <p:txBody>
          <a:bodyPr wrap="square" rtlCol="0">
            <a:spAutoFit/>
          </a:bodyPr>
          <a:lstStyle/>
          <a:p>
            <a:pPr algn="ctr"/>
            <a:r>
              <a:rPr lang="en-US" sz="1200" b="1" dirty="0">
                <a:solidFill>
                  <a:schemeClr val="bg1"/>
                </a:solidFill>
              </a:rPr>
              <a:t>10</a:t>
            </a:r>
          </a:p>
        </p:txBody>
      </p:sp>
      <p:sp>
        <p:nvSpPr>
          <p:cNvPr id="25" name="TextBox 24"/>
          <p:cNvSpPr txBox="1"/>
          <p:nvPr/>
        </p:nvSpPr>
        <p:spPr>
          <a:xfrm>
            <a:off x="5315588" y="3875020"/>
            <a:ext cx="231408" cy="276999"/>
          </a:xfrm>
          <a:prstGeom prst="rect">
            <a:avLst/>
          </a:prstGeom>
          <a:solidFill>
            <a:srgbClr val="C00000"/>
          </a:solidFill>
        </p:spPr>
        <p:txBody>
          <a:bodyPr wrap="square" rtlCol="0">
            <a:spAutoFit/>
          </a:bodyPr>
          <a:lstStyle/>
          <a:p>
            <a:pPr algn="ctr"/>
            <a:r>
              <a:rPr lang="en-US" sz="1200" b="1" dirty="0">
                <a:solidFill>
                  <a:schemeClr val="bg1"/>
                </a:solidFill>
              </a:rPr>
              <a:t>9</a:t>
            </a:r>
          </a:p>
        </p:txBody>
      </p:sp>
      <p:sp>
        <p:nvSpPr>
          <p:cNvPr id="26" name="TextBox 25"/>
          <p:cNvSpPr txBox="1"/>
          <p:nvPr/>
        </p:nvSpPr>
        <p:spPr>
          <a:xfrm>
            <a:off x="7519118" y="3498449"/>
            <a:ext cx="231408" cy="276999"/>
          </a:xfrm>
          <a:prstGeom prst="rect">
            <a:avLst/>
          </a:prstGeom>
          <a:solidFill>
            <a:srgbClr val="C00000"/>
          </a:solidFill>
        </p:spPr>
        <p:txBody>
          <a:bodyPr wrap="square" rtlCol="0">
            <a:spAutoFit/>
          </a:bodyPr>
          <a:lstStyle/>
          <a:p>
            <a:pPr algn="ctr"/>
            <a:r>
              <a:rPr lang="en-US" sz="1200" b="1" dirty="0">
                <a:solidFill>
                  <a:schemeClr val="bg1"/>
                </a:solidFill>
              </a:rPr>
              <a:t>8</a:t>
            </a:r>
          </a:p>
        </p:txBody>
      </p:sp>
      <p:sp>
        <p:nvSpPr>
          <p:cNvPr id="27" name="TextBox 26"/>
          <p:cNvSpPr txBox="1"/>
          <p:nvPr/>
        </p:nvSpPr>
        <p:spPr>
          <a:xfrm>
            <a:off x="5340365" y="3198433"/>
            <a:ext cx="231408" cy="276999"/>
          </a:xfrm>
          <a:prstGeom prst="rect">
            <a:avLst/>
          </a:prstGeom>
          <a:solidFill>
            <a:srgbClr val="C00000"/>
          </a:solidFill>
        </p:spPr>
        <p:txBody>
          <a:bodyPr wrap="square" rtlCol="0">
            <a:spAutoFit/>
          </a:bodyPr>
          <a:lstStyle/>
          <a:p>
            <a:pPr algn="ctr"/>
            <a:r>
              <a:rPr lang="en-US" sz="1200" b="1" dirty="0">
                <a:solidFill>
                  <a:schemeClr val="bg1"/>
                </a:solidFill>
              </a:rPr>
              <a:t>7</a:t>
            </a:r>
          </a:p>
        </p:txBody>
      </p:sp>
      <p:sp>
        <p:nvSpPr>
          <p:cNvPr id="28" name="TextBox 27"/>
          <p:cNvSpPr txBox="1"/>
          <p:nvPr/>
        </p:nvSpPr>
        <p:spPr>
          <a:xfrm>
            <a:off x="8631889" y="2973825"/>
            <a:ext cx="231408" cy="276999"/>
          </a:xfrm>
          <a:prstGeom prst="rect">
            <a:avLst/>
          </a:prstGeom>
          <a:solidFill>
            <a:srgbClr val="C00000"/>
          </a:solidFill>
        </p:spPr>
        <p:txBody>
          <a:bodyPr wrap="square" rtlCol="0">
            <a:spAutoFit/>
          </a:bodyPr>
          <a:lstStyle/>
          <a:p>
            <a:pPr algn="ctr"/>
            <a:r>
              <a:rPr lang="en-US" sz="1200" b="1" dirty="0">
                <a:solidFill>
                  <a:schemeClr val="bg1"/>
                </a:solidFill>
              </a:rPr>
              <a:t>6</a:t>
            </a:r>
          </a:p>
        </p:txBody>
      </p:sp>
      <p:sp>
        <p:nvSpPr>
          <p:cNvPr id="29" name="TextBox 28"/>
          <p:cNvSpPr txBox="1"/>
          <p:nvPr/>
        </p:nvSpPr>
        <p:spPr>
          <a:xfrm>
            <a:off x="5315588" y="2708536"/>
            <a:ext cx="231408" cy="276999"/>
          </a:xfrm>
          <a:prstGeom prst="rect">
            <a:avLst/>
          </a:prstGeom>
          <a:solidFill>
            <a:srgbClr val="C00000"/>
          </a:solidFill>
        </p:spPr>
        <p:txBody>
          <a:bodyPr wrap="square" rtlCol="0">
            <a:spAutoFit/>
          </a:bodyPr>
          <a:lstStyle/>
          <a:p>
            <a:pPr algn="ctr"/>
            <a:r>
              <a:rPr lang="en-US" sz="1200" b="1" dirty="0">
                <a:solidFill>
                  <a:schemeClr val="bg1"/>
                </a:solidFill>
              </a:rPr>
              <a:t>5</a:t>
            </a:r>
          </a:p>
        </p:txBody>
      </p:sp>
      <p:sp>
        <p:nvSpPr>
          <p:cNvPr id="30" name="TextBox 29"/>
          <p:cNvSpPr txBox="1"/>
          <p:nvPr/>
        </p:nvSpPr>
        <p:spPr>
          <a:xfrm>
            <a:off x="6382362" y="2460500"/>
            <a:ext cx="231408" cy="276999"/>
          </a:xfrm>
          <a:prstGeom prst="rect">
            <a:avLst/>
          </a:prstGeom>
          <a:solidFill>
            <a:srgbClr val="C00000"/>
          </a:solidFill>
        </p:spPr>
        <p:txBody>
          <a:bodyPr wrap="square" rtlCol="0">
            <a:spAutoFit/>
          </a:bodyPr>
          <a:lstStyle/>
          <a:p>
            <a:pPr algn="ctr"/>
            <a:r>
              <a:rPr lang="en-US" sz="1200" b="1" dirty="0">
                <a:solidFill>
                  <a:schemeClr val="bg1"/>
                </a:solidFill>
              </a:rPr>
              <a:t>4</a:t>
            </a:r>
          </a:p>
        </p:txBody>
      </p:sp>
      <p:sp>
        <p:nvSpPr>
          <p:cNvPr id="31" name="TextBox 30"/>
          <p:cNvSpPr txBox="1"/>
          <p:nvPr/>
        </p:nvSpPr>
        <p:spPr>
          <a:xfrm>
            <a:off x="5315588" y="2001619"/>
            <a:ext cx="231408" cy="276999"/>
          </a:xfrm>
          <a:prstGeom prst="rect">
            <a:avLst/>
          </a:prstGeom>
          <a:solidFill>
            <a:srgbClr val="C00000"/>
          </a:solidFill>
        </p:spPr>
        <p:txBody>
          <a:bodyPr wrap="square" rtlCol="0">
            <a:spAutoFit/>
          </a:bodyPr>
          <a:lstStyle/>
          <a:p>
            <a:pPr algn="ctr"/>
            <a:r>
              <a:rPr lang="en-US" sz="1200" b="1" dirty="0">
                <a:solidFill>
                  <a:schemeClr val="bg1"/>
                </a:solidFill>
              </a:rPr>
              <a:t>3</a:t>
            </a:r>
          </a:p>
        </p:txBody>
      </p:sp>
      <p:sp>
        <p:nvSpPr>
          <p:cNvPr id="32" name="TextBox 31"/>
          <p:cNvSpPr txBox="1"/>
          <p:nvPr/>
        </p:nvSpPr>
        <p:spPr>
          <a:xfrm>
            <a:off x="5315588" y="1623752"/>
            <a:ext cx="231408" cy="276999"/>
          </a:xfrm>
          <a:prstGeom prst="rect">
            <a:avLst/>
          </a:prstGeom>
          <a:solidFill>
            <a:srgbClr val="C00000"/>
          </a:solidFill>
        </p:spPr>
        <p:txBody>
          <a:bodyPr wrap="square" rtlCol="0">
            <a:spAutoFit/>
          </a:bodyPr>
          <a:lstStyle/>
          <a:p>
            <a:pPr algn="ctr"/>
            <a:r>
              <a:rPr lang="en-US" sz="1200" b="1" dirty="0">
                <a:solidFill>
                  <a:schemeClr val="bg1"/>
                </a:solidFill>
              </a:rPr>
              <a:t>2</a:t>
            </a:r>
          </a:p>
        </p:txBody>
      </p:sp>
      <p:sp>
        <p:nvSpPr>
          <p:cNvPr id="33" name="TextBox 32"/>
          <p:cNvSpPr txBox="1"/>
          <p:nvPr/>
        </p:nvSpPr>
        <p:spPr>
          <a:xfrm>
            <a:off x="5319080" y="1033980"/>
            <a:ext cx="231408" cy="276999"/>
          </a:xfrm>
          <a:prstGeom prst="rect">
            <a:avLst/>
          </a:prstGeom>
          <a:solidFill>
            <a:srgbClr val="C00000"/>
          </a:solidFill>
        </p:spPr>
        <p:txBody>
          <a:bodyPr wrap="square" rtlCol="0">
            <a:spAutoFit/>
          </a:bodyPr>
          <a:lstStyle/>
          <a:p>
            <a:pPr algn="ctr"/>
            <a:r>
              <a:rPr lang="en-US" sz="1200" b="1" dirty="0">
                <a:solidFill>
                  <a:schemeClr val="bg1"/>
                </a:solidFill>
              </a:rPr>
              <a:t>1</a:t>
            </a:r>
          </a:p>
        </p:txBody>
      </p:sp>
      <p:sp>
        <p:nvSpPr>
          <p:cNvPr id="34" name="Rectangular Callout 33"/>
          <p:cNvSpPr/>
          <p:nvPr/>
        </p:nvSpPr>
        <p:spPr>
          <a:xfrm>
            <a:off x="3755578" y="1478657"/>
            <a:ext cx="1378526" cy="405099"/>
          </a:xfrm>
          <a:prstGeom prst="wedgeRectCallout">
            <a:avLst>
              <a:gd name="adj1" fmla="val -3380"/>
              <a:gd name="adj2" fmla="val 254550"/>
            </a:avLst>
          </a:prstGeom>
          <a:solidFill>
            <a:schemeClr val="accent5">
              <a:lumMod val="5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54 King St.</a:t>
            </a:r>
          </a:p>
        </p:txBody>
      </p:sp>
      <p:sp>
        <p:nvSpPr>
          <p:cNvPr id="3" name="TextBox 2">
            <a:extLst>
              <a:ext uri="{FF2B5EF4-FFF2-40B4-BE49-F238E27FC236}">
                <a16:creationId xmlns:a16="http://schemas.microsoft.com/office/drawing/2014/main" id="{D57FA5EB-DD30-41DE-9F72-8D1147CB987B}"/>
              </a:ext>
            </a:extLst>
          </p:cNvPr>
          <p:cNvSpPr txBox="1"/>
          <p:nvPr/>
        </p:nvSpPr>
        <p:spPr>
          <a:xfrm>
            <a:off x="5640687" y="6596802"/>
            <a:ext cx="3445218" cy="246221"/>
          </a:xfrm>
          <a:prstGeom prst="rect">
            <a:avLst/>
          </a:prstGeom>
          <a:noFill/>
        </p:spPr>
        <p:txBody>
          <a:bodyPr wrap="square" rtlCol="0">
            <a:spAutoFit/>
          </a:bodyPr>
          <a:lstStyle/>
          <a:p>
            <a:r>
              <a:rPr lang="en-US" sz="1000" i="1" dirty="0"/>
              <a:t>Performance Measure:  Query Results display within 5 seconds</a:t>
            </a:r>
          </a:p>
        </p:txBody>
      </p:sp>
    </p:spTree>
    <p:extLst>
      <p:ext uri="{BB962C8B-B14F-4D97-AF65-F5344CB8AC3E}">
        <p14:creationId xmlns:p14="http://schemas.microsoft.com/office/powerpoint/2010/main" val="2898116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Tool</a:t>
            </a:r>
          </a:p>
        </p:txBody>
      </p:sp>
      <p:sp>
        <p:nvSpPr>
          <p:cNvPr id="3" name="TextBox 2"/>
          <p:cNvSpPr txBox="1"/>
          <p:nvPr/>
        </p:nvSpPr>
        <p:spPr>
          <a:xfrm>
            <a:off x="698035" y="1195338"/>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Disaster Assessments</a:t>
            </a:r>
            <a:endParaRPr lang="en-US" sz="2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37248C88-C571-4F36-AE60-1051A974E3AB}"/>
              </a:ext>
            </a:extLst>
          </p:cNvPr>
          <p:cNvPicPr>
            <a:picLocks noChangeAspect="1"/>
          </p:cNvPicPr>
          <p:nvPr/>
        </p:nvPicPr>
        <p:blipFill>
          <a:blip r:embed="rId2"/>
          <a:stretch>
            <a:fillRect/>
          </a:stretch>
        </p:blipFill>
        <p:spPr>
          <a:xfrm>
            <a:off x="698035" y="2184162"/>
            <a:ext cx="5002631" cy="4566717"/>
          </a:xfrm>
          <a:prstGeom prst="rect">
            <a:avLst/>
          </a:prstGeom>
        </p:spPr>
      </p:pic>
      <p:pic>
        <p:nvPicPr>
          <p:cNvPr id="6" name="Picture 5">
            <a:extLst>
              <a:ext uri="{FF2B5EF4-FFF2-40B4-BE49-F238E27FC236}">
                <a16:creationId xmlns:a16="http://schemas.microsoft.com/office/drawing/2014/main" id="{2CAA2ACA-94B8-496B-9CC8-E86C8660CBA4}"/>
              </a:ext>
            </a:extLst>
          </p:cNvPr>
          <p:cNvPicPr>
            <a:picLocks noChangeAspect="1"/>
          </p:cNvPicPr>
          <p:nvPr/>
        </p:nvPicPr>
        <p:blipFill>
          <a:blip r:embed="rId3"/>
          <a:stretch>
            <a:fillRect/>
          </a:stretch>
        </p:blipFill>
        <p:spPr>
          <a:xfrm>
            <a:off x="6036139" y="2184162"/>
            <a:ext cx="2409825" cy="1762125"/>
          </a:xfrm>
          <a:prstGeom prst="rect">
            <a:avLst/>
          </a:prstGeom>
        </p:spPr>
      </p:pic>
      <p:sp>
        <p:nvSpPr>
          <p:cNvPr id="7" name="TextBox 6">
            <a:extLst>
              <a:ext uri="{FF2B5EF4-FFF2-40B4-BE49-F238E27FC236}">
                <a16:creationId xmlns:a16="http://schemas.microsoft.com/office/drawing/2014/main" id="{DB3FC7C0-62CA-4B37-9947-8C7FAF0B7F3D}"/>
              </a:ext>
            </a:extLst>
          </p:cNvPr>
          <p:cNvSpPr txBox="1"/>
          <p:nvPr/>
        </p:nvSpPr>
        <p:spPr>
          <a:xfrm>
            <a:off x="3888706" y="5889867"/>
            <a:ext cx="5002631" cy="646331"/>
          </a:xfrm>
          <a:prstGeom prst="rect">
            <a:avLst/>
          </a:prstGeom>
          <a:noFill/>
        </p:spPr>
        <p:txBody>
          <a:bodyPr wrap="square" rtlCol="0">
            <a:spAutoFit/>
          </a:bodyPr>
          <a:lstStyle/>
          <a:p>
            <a:pPr algn="ctr"/>
            <a:r>
              <a:rPr lang="en-US" b="1" dirty="0">
                <a:solidFill>
                  <a:schemeClr val="accent1">
                    <a:lumMod val="50000"/>
                  </a:schemeClr>
                </a:solidFill>
              </a:rPr>
              <a:t>FEMA Letter dated September 29, 2017, about</a:t>
            </a:r>
            <a:br>
              <a:rPr lang="en-US" b="1" dirty="0">
                <a:solidFill>
                  <a:schemeClr val="accent1">
                    <a:lumMod val="50000"/>
                  </a:schemeClr>
                </a:solidFill>
              </a:rPr>
            </a:br>
            <a:r>
              <a:rPr lang="en-US" b="1" dirty="0">
                <a:solidFill>
                  <a:schemeClr val="accent1">
                    <a:lumMod val="50000"/>
                  </a:schemeClr>
                </a:solidFill>
              </a:rPr>
              <a:t> WV Flood Tool support for Disaster Assessments </a:t>
            </a:r>
          </a:p>
        </p:txBody>
      </p:sp>
    </p:spTree>
    <p:extLst>
      <p:ext uri="{BB962C8B-B14F-4D97-AF65-F5344CB8AC3E}">
        <p14:creationId xmlns:p14="http://schemas.microsoft.com/office/powerpoint/2010/main" val="41263886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Risk Development Team</a:t>
            </a:r>
          </a:p>
        </p:txBody>
      </p:sp>
      <p:sp>
        <p:nvSpPr>
          <p:cNvPr id="8" name="Content Placeholder 7"/>
          <p:cNvSpPr>
            <a:spLocks noGrp="1"/>
          </p:cNvSpPr>
          <p:nvPr>
            <p:ph idx="1"/>
          </p:nvPr>
        </p:nvSpPr>
        <p:spPr>
          <a:xfrm>
            <a:off x="2484837" y="3285984"/>
            <a:ext cx="4618768" cy="1042175"/>
          </a:xfrm>
          <a:solidFill>
            <a:schemeClr val="accent1">
              <a:lumMod val="20000"/>
              <a:lumOff val="80000"/>
            </a:schemeClr>
          </a:solidFill>
        </p:spPr>
        <p:txBody>
          <a:bodyPr>
            <a:normAutofit/>
          </a:bodyPr>
          <a:lstStyle/>
          <a:p>
            <a:pPr marL="457200" lvl="1" indent="0" algn="ctr">
              <a:buNone/>
            </a:pPr>
            <a:r>
              <a:rPr lang="en-US" sz="1600" dirty="0"/>
              <a:t>WV GIS Technical Center</a:t>
            </a:r>
            <a:br>
              <a:rPr lang="en-US" sz="1600" dirty="0"/>
            </a:br>
            <a:r>
              <a:rPr lang="en-US" sz="1600" dirty="0"/>
              <a:t>West Virginia University</a:t>
            </a:r>
            <a:br>
              <a:rPr lang="en-US" sz="1600" dirty="0"/>
            </a:br>
            <a:r>
              <a:rPr lang="en-US" sz="1600" dirty="0"/>
              <a:t>Morgantown, WV</a:t>
            </a:r>
            <a:br>
              <a:rPr lang="en-US" sz="1600" dirty="0"/>
            </a:br>
            <a:r>
              <a:rPr lang="en-US" sz="1600" dirty="0">
                <a:hlinkClick r:id="rId3"/>
              </a:rPr>
              <a:t>http://wvgis.wvu.edu</a:t>
            </a:r>
            <a:endParaRPr lang="en-US" sz="1600" dirty="0"/>
          </a:p>
          <a:p>
            <a:pPr marL="0" lvl="0" indent="0">
              <a:buNone/>
            </a:pPr>
            <a:endParaRPr lang="en-US" sz="3300" dirty="0"/>
          </a:p>
          <a:p>
            <a:pPr marL="0" indent="0">
              <a:buNone/>
            </a:pPr>
            <a:endParaRPr lang="en-US" sz="3200" dirty="0"/>
          </a:p>
        </p:txBody>
      </p:sp>
      <p:sp>
        <p:nvSpPr>
          <p:cNvPr id="2" name="TextBox 1"/>
          <p:cNvSpPr txBox="1"/>
          <p:nvPr/>
        </p:nvSpPr>
        <p:spPr>
          <a:xfrm>
            <a:off x="4572000" y="-247650"/>
            <a:ext cx="495300" cy="369332"/>
          </a:xfrm>
          <a:prstGeom prst="rect">
            <a:avLst/>
          </a:prstGeom>
          <a:noFill/>
        </p:spPr>
        <p:txBody>
          <a:bodyPr wrap="square" rtlCol="0">
            <a:spAutoFit/>
          </a:bodyPr>
          <a:lstStyle/>
          <a:p>
            <a:r>
              <a:rPr lang="en-US" dirty="0"/>
              <a:t> </a:t>
            </a:r>
          </a:p>
        </p:txBody>
      </p:sp>
      <p:grpSp>
        <p:nvGrpSpPr>
          <p:cNvPr id="10" name="Group 9"/>
          <p:cNvGrpSpPr/>
          <p:nvPr/>
        </p:nvGrpSpPr>
        <p:grpSpPr>
          <a:xfrm>
            <a:off x="837392" y="2120928"/>
            <a:ext cx="1142538" cy="1509416"/>
            <a:chOff x="590319" y="1543655"/>
            <a:chExt cx="1142538" cy="1509416"/>
          </a:xfrm>
        </p:grpSpPr>
        <p:pic>
          <p:nvPicPr>
            <p:cNvPr id="1026" name="Picture 2" descr="Kurt Donalds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713" y="1543655"/>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0319" y="2591406"/>
              <a:ext cx="1142538" cy="461665"/>
            </a:xfrm>
            <a:prstGeom prst="rect">
              <a:avLst/>
            </a:prstGeom>
            <a:noFill/>
          </p:spPr>
          <p:txBody>
            <a:bodyPr wrap="square" rtlCol="0">
              <a:spAutoFit/>
            </a:bodyPr>
            <a:lstStyle/>
            <a:p>
              <a:pPr algn="ctr"/>
              <a:r>
                <a:rPr lang="en-US" sz="1200" dirty="0"/>
                <a:t>Kurt Donaldson</a:t>
              </a:r>
              <a:br>
                <a:rPr lang="en-US" sz="1200" dirty="0"/>
              </a:br>
              <a:r>
                <a:rPr lang="en-US" sz="1200" dirty="0"/>
                <a:t>Manager</a:t>
              </a:r>
            </a:p>
          </p:txBody>
        </p:sp>
      </p:grpSp>
      <p:grpSp>
        <p:nvGrpSpPr>
          <p:cNvPr id="13" name="Group 12"/>
          <p:cNvGrpSpPr/>
          <p:nvPr/>
        </p:nvGrpSpPr>
        <p:grpSpPr>
          <a:xfrm>
            <a:off x="2634804" y="4640028"/>
            <a:ext cx="1207599" cy="1509416"/>
            <a:chOff x="4383575" y="4875386"/>
            <a:chExt cx="1207599" cy="1509416"/>
          </a:xfrm>
        </p:grpSpPr>
        <p:pic>
          <p:nvPicPr>
            <p:cNvPr id="1042" name="Picture 18" descr="Yibing H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0495" y="4875386"/>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383575" y="5923137"/>
              <a:ext cx="1207599" cy="461665"/>
            </a:xfrm>
            <a:prstGeom prst="rect">
              <a:avLst/>
            </a:prstGeom>
            <a:noFill/>
          </p:spPr>
          <p:txBody>
            <a:bodyPr wrap="square" rtlCol="0">
              <a:spAutoFit/>
            </a:bodyPr>
            <a:lstStyle/>
            <a:p>
              <a:pPr algn="ctr"/>
              <a:r>
                <a:rPr lang="en-US" sz="1200" dirty="0"/>
                <a:t>Yibing Han</a:t>
              </a:r>
            </a:p>
            <a:p>
              <a:pPr algn="ctr"/>
              <a:r>
                <a:rPr lang="en-US" sz="1200" dirty="0"/>
                <a:t>GIS Programmer</a:t>
              </a:r>
            </a:p>
          </p:txBody>
        </p:sp>
      </p:grpSp>
      <p:grpSp>
        <p:nvGrpSpPr>
          <p:cNvPr id="15" name="Group 14"/>
          <p:cNvGrpSpPr/>
          <p:nvPr/>
        </p:nvGrpSpPr>
        <p:grpSpPr>
          <a:xfrm>
            <a:off x="5935763" y="1350903"/>
            <a:ext cx="1142538" cy="1892960"/>
            <a:chOff x="7159394" y="2015517"/>
            <a:chExt cx="1142538" cy="1892960"/>
          </a:xfrm>
        </p:grpSpPr>
        <p:pic>
          <p:nvPicPr>
            <p:cNvPr id="1038" name="Picture 14" descr="Kevin Kuh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6788" y="2015517"/>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7159394" y="3077480"/>
              <a:ext cx="1142538" cy="830997"/>
            </a:xfrm>
            <a:prstGeom prst="rect">
              <a:avLst/>
            </a:prstGeom>
            <a:noFill/>
          </p:spPr>
          <p:txBody>
            <a:bodyPr wrap="square" rtlCol="0">
              <a:spAutoFit/>
            </a:bodyPr>
            <a:lstStyle/>
            <a:p>
              <a:pPr algn="ctr"/>
              <a:r>
                <a:rPr lang="en-US" sz="1200" dirty="0"/>
                <a:t>Kevin Kuhn</a:t>
              </a:r>
              <a:br>
                <a:rPr lang="en-US" sz="1200" dirty="0"/>
              </a:br>
              <a:r>
                <a:rPr lang="en-US" sz="1200" dirty="0"/>
                <a:t>GIS Analyst / Address-Parcel Specialist</a:t>
              </a:r>
            </a:p>
          </p:txBody>
        </p:sp>
      </p:grpSp>
      <p:grpSp>
        <p:nvGrpSpPr>
          <p:cNvPr id="12" name="Group 11"/>
          <p:cNvGrpSpPr/>
          <p:nvPr/>
        </p:nvGrpSpPr>
        <p:grpSpPr>
          <a:xfrm>
            <a:off x="775059" y="3809031"/>
            <a:ext cx="1336501" cy="1878748"/>
            <a:chOff x="2702213" y="4846812"/>
            <a:chExt cx="1336501" cy="1878748"/>
          </a:xfrm>
        </p:grpSpPr>
        <p:pic>
          <p:nvPicPr>
            <p:cNvPr id="1044" name="Picture 20" descr="Maneesh Sharm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6589" y="4846812"/>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2702213" y="5894563"/>
              <a:ext cx="1336501" cy="830997"/>
            </a:xfrm>
            <a:prstGeom prst="rect">
              <a:avLst/>
            </a:prstGeom>
            <a:noFill/>
          </p:spPr>
          <p:txBody>
            <a:bodyPr wrap="square" rtlCol="0">
              <a:spAutoFit/>
            </a:bodyPr>
            <a:lstStyle/>
            <a:p>
              <a:pPr algn="ctr"/>
              <a:r>
                <a:rPr lang="en-US" sz="1200" dirty="0"/>
                <a:t>Maneesh Sharma</a:t>
              </a:r>
              <a:br>
                <a:rPr lang="en-US" sz="1200" dirty="0"/>
              </a:br>
              <a:r>
                <a:rPr lang="en-US" sz="1200" dirty="0"/>
                <a:t>GIS Analyst / Flood Risk Specialist</a:t>
              </a:r>
            </a:p>
          </p:txBody>
        </p:sp>
      </p:grpSp>
      <p:grpSp>
        <p:nvGrpSpPr>
          <p:cNvPr id="14" name="Group 13"/>
          <p:cNvGrpSpPr/>
          <p:nvPr/>
        </p:nvGrpSpPr>
        <p:grpSpPr>
          <a:xfrm>
            <a:off x="4379188" y="4610359"/>
            <a:ext cx="1142538" cy="1887233"/>
            <a:chOff x="7159394" y="4351511"/>
            <a:chExt cx="1142538" cy="1887233"/>
          </a:xfrm>
        </p:grpSpPr>
        <p:pic>
          <p:nvPicPr>
            <p:cNvPr id="1046" name="Picture 22" descr="Eric Hopkin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06788" y="4351511"/>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159394" y="5407747"/>
              <a:ext cx="1142538" cy="830997"/>
            </a:xfrm>
            <a:prstGeom prst="rect">
              <a:avLst/>
            </a:prstGeom>
            <a:noFill/>
          </p:spPr>
          <p:txBody>
            <a:bodyPr wrap="square" rtlCol="0">
              <a:spAutoFit/>
            </a:bodyPr>
            <a:lstStyle/>
            <a:p>
              <a:pPr algn="ctr"/>
              <a:r>
                <a:rPr lang="en-US" sz="1200" dirty="0"/>
                <a:t>Eric Hopkins</a:t>
              </a:r>
              <a:br>
                <a:rPr lang="en-US" sz="1200" dirty="0"/>
              </a:br>
              <a:r>
                <a:rPr lang="en-US" sz="1200" dirty="0"/>
                <a:t>GIS Analyst / Flood Risk Specialist</a:t>
              </a:r>
            </a:p>
          </p:txBody>
        </p:sp>
      </p:grpSp>
      <p:grpSp>
        <p:nvGrpSpPr>
          <p:cNvPr id="11" name="Group 10"/>
          <p:cNvGrpSpPr/>
          <p:nvPr/>
        </p:nvGrpSpPr>
        <p:grpSpPr>
          <a:xfrm>
            <a:off x="7583207" y="1916641"/>
            <a:ext cx="1142538" cy="1689628"/>
            <a:chOff x="618432" y="4413884"/>
            <a:chExt cx="1142538" cy="1689628"/>
          </a:xfrm>
        </p:grpSpPr>
        <p:pic>
          <p:nvPicPr>
            <p:cNvPr id="1032" name="Picture 8" descr="Frank LaFon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7713" y="4413884"/>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18432" y="5457181"/>
              <a:ext cx="1142538" cy="646331"/>
            </a:xfrm>
            <a:prstGeom prst="rect">
              <a:avLst/>
            </a:prstGeom>
            <a:noFill/>
          </p:spPr>
          <p:txBody>
            <a:bodyPr wrap="square" rtlCol="0">
              <a:spAutoFit/>
            </a:bodyPr>
            <a:lstStyle/>
            <a:p>
              <a:pPr algn="ctr"/>
              <a:r>
                <a:rPr lang="en-US" sz="1200" dirty="0"/>
                <a:t>Frank LaFone</a:t>
              </a:r>
              <a:br>
                <a:rPr lang="en-US" sz="1200" dirty="0"/>
              </a:br>
              <a:r>
                <a:rPr lang="en-US" sz="1200" dirty="0"/>
                <a:t>Systems Administrator</a:t>
              </a:r>
            </a:p>
          </p:txBody>
        </p:sp>
      </p:grpSp>
      <p:grpSp>
        <p:nvGrpSpPr>
          <p:cNvPr id="7" name="Group 6"/>
          <p:cNvGrpSpPr/>
          <p:nvPr/>
        </p:nvGrpSpPr>
        <p:grpSpPr>
          <a:xfrm>
            <a:off x="2615348" y="1336564"/>
            <a:ext cx="1314450" cy="1493129"/>
            <a:chOff x="3590925" y="1491641"/>
            <a:chExt cx="1314450" cy="1493129"/>
          </a:xfrm>
        </p:grpSpPr>
        <p:pic>
          <p:nvPicPr>
            <p:cNvPr id="1040" name="Picture 16" descr="Xiannian Che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8360" y="1491641"/>
              <a:ext cx="1047750" cy="1047751"/>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590925" y="2523105"/>
              <a:ext cx="1314450" cy="461665"/>
            </a:xfrm>
            <a:prstGeom prst="rect">
              <a:avLst/>
            </a:prstGeom>
            <a:noFill/>
          </p:spPr>
          <p:txBody>
            <a:bodyPr wrap="square" rtlCol="0">
              <a:spAutoFit/>
            </a:bodyPr>
            <a:lstStyle/>
            <a:p>
              <a:pPr algn="ctr"/>
              <a:r>
                <a:rPr lang="en-US" sz="1200" dirty="0"/>
                <a:t>Xiannian Chen</a:t>
              </a:r>
              <a:br>
                <a:rPr lang="en-US" sz="1200" dirty="0"/>
              </a:br>
              <a:r>
                <a:rPr lang="en-US" sz="1200" dirty="0"/>
                <a:t>GIS Programmer</a:t>
              </a:r>
            </a:p>
          </p:txBody>
        </p:sp>
      </p:grpSp>
      <p:sp>
        <p:nvSpPr>
          <p:cNvPr id="26" name="TextBox 25"/>
          <p:cNvSpPr txBox="1"/>
          <p:nvPr/>
        </p:nvSpPr>
        <p:spPr>
          <a:xfrm>
            <a:off x="4179135" y="2362655"/>
            <a:ext cx="1505642" cy="646331"/>
          </a:xfrm>
          <a:prstGeom prst="rect">
            <a:avLst/>
          </a:prstGeom>
          <a:noFill/>
        </p:spPr>
        <p:txBody>
          <a:bodyPr wrap="square" rtlCol="0">
            <a:spAutoFit/>
          </a:bodyPr>
          <a:lstStyle/>
          <a:p>
            <a:pPr algn="ctr"/>
            <a:r>
              <a:rPr lang="en-US" sz="1200" dirty="0"/>
              <a:t>Jim Schindling</a:t>
            </a:r>
            <a:br>
              <a:rPr lang="en-US" sz="1200" dirty="0"/>
            </a:br>
            <a:r>
              <a:rPr lang="en-US" sz="1200" dirty="0"/>
              <a:t>Database Programmer</a:t>
            </a:r>
          </a:p>
        </p:txBody>
      </p:sp>
      <p:grpSp>
        <p:nvGrpSpPr>
          <p:cNvPr id="16" name="Group 15"/>
          <p:cNvGrpSpPr/>
          <p:nvPr/>
        </p:nvGrpSpPr>
        <p:grpSpPr>
          <a:xfrm>
            <a:off x="5961843" y="4608511"/>
            <a:ext cx="1325609" cy="1733463"/>
            <a:chOff x="7818390" y="2104563"/>
            <a:chExt cx="1325609" cy="1733463"/>
          </a:xfrm>
        </p:grpSpPr>
        <p:sp>
          <p:nvSpPr>
            <p:cNvPr id="31" name="TextBox 30"/>
            <p:cNvSpPr txBox="1"/>
            <p:nvPr/>
          </p:nvSpPr>
          <p:spPr>
            <a:xfrm>
              <a:off x="7818390" y="3191695"/>
              <a:ext cx="1325609" cy="646331"/>
            </a:xfrm>
            <a:prstGeom prst="rect">
              <a:avLst/>
            </a:prstGeom>
            <a:noFill/>
          </p:spPr>
          <p:txBody>
            <a:bodyPr wrap="square" rtlCol="0">
              <a:spAutoFit/>
            </a:bodyPr>
            <a:lstStyle/>
            <a:p>
              <a:pPr algn="ctr"/>
              <a:r>
                <a:rPr lang="en-US" sz="1200" dirty="0"/>
                <a:t>Behrang Bidadian</a:t>
              </a:r>
              <a:br>
                <a:rPr lang="en-US" sz="1200" dirty="0"/>
              </a:br>
              <a:r>
                <a:rPr lang="en-US" sz="1200" dirty="0"/>
                <a:t>GRA</a:t>
              </a:r>
            </a:p>
            <a:p>
              <a:pPr algn="ctr"/>
              <a:r>
                <a:rPr lang="en-US" sz="1200" dirty="0"/>
                <a:t>Shelter Models</a:t>
              </a:r>
            </a:p>
          </p:txBody>
        </p:sp>
        <p:pic>
          <p:nvPicPr>
            <p:cNvPr id="5" name="Picture 4"/>
            <p:cNvPicPr>
              <a:picLocks noChangeAspect="1"/>
            </p:cNvPicPr>
            <p:nvPr/>
          </p:nvPicPr>
          <p:blipFill rotWithShape="1">
            <a:blip r:embed="rId11"/>
            <a:srcRect l="21169" t="-2517" r="3674" b="11689"/>
            <a:stretch/>
          </p:blipFill>
          <p:spPr>
            <a:xfrm>
              <a:off x="7954571" y="2104563"/>
              <a:ext cx="1005581" cy="1064116"/>
            </a:xfrm>
            <a:prstGeom prst="rect">
              <a:avLst/>
            </a:prstGeom>
          </p:spPr>
        </p:pic>
      </p:grpSp>
      <p:pic>
        <p:nvPicPr>
          <p:cNvPr id="17" name="Picture 16"/>
          <p:cNvPicPr>
            <a:picLocks noChangeAspect="1"/>
          </p:cNvPicPr>
          <p:nvPr/>
        </p:nvPicPr>
        <p:blipFill rotWithShape="1">
          <a:blip r:embed="rId12"/>
          <a:srcRect l="15900" t="-1716" r="-2811" b="1716"/>
          <a:stretch/>
        </p:blipFill>
        <p:spPr>
          <a:xfrm>
            <a:off x="4456149" y="1290367"/>
            <a:ext cx="902332" cy="1133475"/>
          </a:xfrm>
          <a:prstGeom prst="rect">
            <a:avLst/>
          </a:prstGeom>
        </p:spPr>
      </p:pic>
      <p:sp>
        <p:nvSpPr>
          <p:cNvPr id="36" name="TextBox 35"/>
          <p:cNvSpPr txBox="1"/>
          <p:nvPr/>
        </p:nvSpPr>
        <p:spPr>
          <a:xfrm>
            <a:off x="7456782" y="4872082"/>
            <a:ext cx="1395388" cy="830997"/>
          </a:xfrm>
          <a:prstGeom prst="rect">
            <a:avLst/>
          </a:prstGeom>
          <a:noFill/>
        </p:spPr>
        <p:txBody>
          <a:bodyPr wrap="square" rtlCol="0">
            <a:spAutoFit/>
          </a:bodyPr>
          <a:lstStyle/>
          <a:p>
            <a:pPr algn="ctr"/>
            <a:r>
              <a:rPr lang="en-US" sz="1200" dirty="0"/>
              <a:t>Kevin Shrader</a:t>
            </a:r>
            <a:br>
              <a:rPr lang="en-US" sz="1200" dirty="0"/>
            </a:br>
            <a:r>
              <a:rPr lang="en-US" sz="1200" dirty="0"/>
              <a:t>GRA</a:t>
            </a:r>
            <a:br>
              <a:rPr lang="en-US" sz="1200" dirty="0"/>
            </a:br>
            <a:r>
              <a:rPr lang="en-US" sz="1200" dirty="0"/>
              <a:t>Building Inventory, Flood Visualization</a:t>
            </a:r>
          </a:p>
        </p:txBody>
      </p:sp>
      <p:pic>
        <p:nvPicPr>
          <p:cNvPr id="18" name="Picture 17"/>
          <p:cNvPicPr>
            <a:picLocks noChangeAspect="1"/>
          </p:cNvPicPr>
          <p:nvPr/>
        </p:nvPicPr>
        <p:blipFill>
          <a:blip r:embed="rId13"/>
          <a:stretch>
            <a:fillRect/>
          </a:stretch>
        </p:blipFill>
        <p:spPr>
          <a:xfrm>
            <a:off x="7737025" y="3809031"/>
            <a:ext cx="885452" cy="1097020"/>
          </a:xfrm>
          <a:prstGeom prst="rect">
            <a:avLst/>
          </a:prstGeom>
        </p:spPr>
      </p:pic>
      <p:sp>
        <p:nvSpPr>
          <p:cNvPr id="25" name="TextBox 24"/>
          <p:cNvSpPr txBox="1"/>
          <p:nvPr/>
        </p:nvSpPr>
        <p:spPr>
          <a:xfrm>
            <a:off x="3706238" y="953855"/>
            <a:ext cx="2081719" cy="307777"/>
          </a:xfrm>
          <a:prstGeom prst="rect">
            <a:avLst/>
          </a:prstGeom>
          <a:noFill/>
        </p:spPr>
        <p:txBody>
          <a:bodyPr wrap="square" rtlCol="0">
            <a:spAutoFit/>
          </a:bodyPr>
          <a:lstStyle/>
          <a:p>
            <a:r>
              <a:rPr lang="en-US" sz="1400" dirty="0">
                <a:solidFill>
                  <a:schemeClr val="bg1">
                    <a:lumMod val="65000"/>
                  </a:schemeClr>
                </a:solidFill>
              </a:rPr>
              <a:t>Full and Part-Time Staff</a:t>
            </a:r>
          </a:p>
        </p:txBody>
      </p:sp>
    </p:spTree>
    <p:extLst>
      <p:ext uri="{BB962C8B-B14F-4D97-AF65-F5344CB8AC3E}">
        <p14:creationId xmlns:p14="http://schemas.microsoft.com/office/powerpoint/2010/main" val="12720280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Contact Information</a:t>
            </a:r>
          </a:p>
        </p:txBody>
      </p:sp>
      <p:sp>
        <p:nvSpPr>
          <p:cNvPr id="7" name="Content Placeholder 6"/>
          <p:cNvSpPr>
            <a:spLocks noGrp="1"/>
          </p:cNvSpPr>
          <p:nvPr>
            <p:ph idx="1"/>
          </p:nvPr>
        </p:nvSpPr>
        <p:spPr>
          <a:xfrm>
            <a:off x="447675" y="1832026"/>
            <a:ext cx="8248650" cy="3759149"/>
          </a:xfrm>
          <a:solidFill>
            <a:schemeClr val="accent1">
              <a:lumMod val="20000"/>
              <a:lumOff val="80000"/>
            </a:schemeClr>
          </a:solidFill>
          <a:effectLst>
            <a:outerShdw blurRad="50800" dist="38100" dir="2700000" algn="tl" rotWithShape="0">
              <a:prstClr val="black">
                <a:alpha val="40000"/>
              </a:prstClr>
            </a:outerShdw>
          </a:effectLst>
        </p:spPr>
        <p:txBody>
          <a:bodyPr>
            <a:normAutofit fontScale="70000" lnSpcReduction="20000"/>
          </a:bodyPr>
          <a:lstStyle/>
          <a:p>
            <a:pPr marL="457200" lvl="1" indent="0">
              <a:buNone/>
            </a:pPr>
            <a:br>
              <a:rPr lang="en-US" dirty="0">
                <a:latin typeface="inherit"/>
              </a:rPr>
            </a:br>
            <a:r>
              <a:rPr lang="en-US" sz="3200" b="1" dirty="0">
                <a:solidFill>
                  <a:schemeClr val="accent1">
                    <a:lumMod val="50000"/>
                  </a:schemeClr>
                </a:solidFill>
              </a:rPr>
              <a:t>WVU GIS Technical Center, West Virginia University</a:t>
            </a:r>
            <a:br>
              <a:rPr lang="en-US" dirty="0"/>
            </a:br>
            <a:br>
              <a:rPr lang="en-US" dirty="0"/>
            </a:br>
            <a:r>
              <a:rPr lang="en-US" b="1" dirty="0"/>
              <a:t>Kurt Donaldson</a:t>
            </a:r>
            <a:r>
              <a:rPr lang="en-US" dirty="0"/>
              <a:t>, GIS Manager</a:t>
            </a:r>
            <a:br>
              <a:rPr lang="en-US" dirty="0"/>
            </a:br>
            <a:r>
              <a:rPr lang="en-US" dirty="0">
                <a:hlinkClick r:id="rId2"/>
              </a:rPr>
              <a:t>kurt.donaldson@mail.wvu.edu</a:t>
            </a:r>
            <a:r>
              <a:rPr lang="en-US" dirty="0"/>
              <a:t>, phone: (304) 293-9467</a:t>
            </a:r>
            <a:br>
              <a:rPr lang="en-US" dirty="0"/>
            </a:br>
            <a:br>
              <a:rPr lang="en-US" dirty="0"/>
            </a:br>
            <a:endParaRPr lang="en-US" dirty="0"/>
          </a:p>
          <a:p>
            <a:pPr marL="457200" lvl="1" indent="0">
              <a:buNone/>
            </a:pPr>
            <a:r>
              <a:rPr lang="en-US" b="1" dirty="0"/>
              <a:t>Maneesh Sharma</a:t>
            </a:r>
            <a:r>
              <a:rPr lang="en-US" dirty="0"/>
              <a:t>, GIS Analyst</a:t>
            </a:r>
          </a:p>
          <a:p>
            <a:pPr marL="457200" lvl="1" indent="0">
              <a:buNone/>
            </a:pPr>
            <a:r>
              <a:rPr lang="en-US" dirty="0">
                <a:hlinkClick r:id="rId3"/>
              </a:rPr>
              <a:t>Maneesh.Sharma@mail.wvu.edu</a:t>
            </a:r>
            <a:r>
              <a:rPr lang="en-US" dirty="0"/>
              <a:t>, phone (304) 293-9466</a:t>
            </a:r>
            <a:endParaRPr lang="en-US" b="1" dirty="0"/>
          </a:p>
          <a:p>
            <a:pPr marL="457200" lvl="1" indent="0">
              <a:buNone/>
            </a:pPr>
            <a:endParaRPr lang="en-US" b="1" dirty="0"/>
          </a:p>
          <a:p>
            <a:pPr marL="457200" lvl="1" indent="0">
              <a:buNone/>
            </a:pPr>
            <a:r>
              <a:rPr lang="en-US" b="1" dirty="0"/>
              <a:t>Eric Hopkins</a:t>
            </a:r>
            <a:r>
              <a:rPr lang="en-US" dirty="0"/>
              <a:t>, GIS Analyst</a:t>
            </a:r>
            <a:br>
              <a:rPr lang="en-US" dirty="0"/>
            </a:br>
            <a:r>
              <a:rPr lang="en-US" dirty="0">
                <a:hlinkClick r:id="rId4"/>
              </a:rPr>
              <a:t>Eric.Hopkins@mail.wvu.edu</a:t>
            </a:r>
            <a:r>
              <a:rPr lang="en-US" dirty="0"/>
              <a:t>, phone: (304) 293-9463</a:t>
            </a:r>
            <a:br>
              <a:rPr lang="en-US" dirty="0"/>
            </a:br>
            <a:br>
              <a:rPr lang="en-US" b="1" dirty="0"/>
            </a:br>
            <a:br>
              <a:rPr lang="en-US" dirty="0"/>
            </a:br>
            <a:endParaRPr lang="en-US" dirty="0"/>
          </a:p>
          <a:p>
            <a:pPr marL="457200" lvl="1" indent="0">
              <a:buNone/>
            </a:pPr>
            <a:br>
              <a:rPr lang="en-US" dirty="0"/>
            </a:br>
            <a:endParaRPr lang="en-US" dirty="0"/>
          </a:p>
          <a:p>
            <a:pPr marL="457200" lvl="1" indent="0">
              <a:buNone/>
            </a:pPr>
            <a:endParaRPr lang="en-US" dirty="0"/>
          </a:p>
          <a:p>
            <a:pPr marL="457200" lvl="1" indent="0">
              <a:buNone/>
            </a:pPr>
            <a:endParaRPr lang="en-US" dirty="0"/>
          </a:p>
          <a:p>
            <a:pPr lvl="2"/>
            <a:endParaRPr lang="en-US" dirty="0">
              <a:solidFill>
                <a:srgbClr val="666666"/>
              </a:solidFill>
              <a:latin typeface="inherit"/>
            </a:endParaRPr>
          </a:p>
          <a:p>
            <a:pPr lvl="2"/>
            <a:endParaRPr lang="en-US" dirty="0">
              <a:solidFill>
                <a:srgbClr val="666666"/>
              </a:solidFill>
              <a:latin typeface="inherit"/>
            </a:endParaRPr>
          </a:p>
          <a:p>
            <a:pPr lvl="2"/>
            <a:endParaRPr lang="en-US" dirty="0">
              <a:solidFill>
                <a:srgbClr val="666666"/>
              </a:solidFill>
              <a:latin typeface="merriweatherregular"/>
            </a:endParaRPr>
          </a:p>
          <a:p>
            <a:pPr marL="457200" lvl="1" indent="0">
              <a:buNone/>
            </a:pPr>
            <a:endParaRPr lang="en-US" dirty="0">
              <a:solidFill>
                <a:srgbClr val="666666"/>
              </a:solidFill>
              <a:latin typeface="merriweather_lightregular"/>
            </a:endParaRPr>
          </a:p>
          <a:p>
            <a:endParaRPr lang="en-US" dirty="0"/>
          </a:p>
        </p:txBody>
      </p:sp>
    </p:spTree>
    <p:extLst>
      <p:ext uri="{BB962C8B-B14F-4D97-AF65-F5344CB8AC3E}">
        <p14:creationId xmlns:p14="http://schemas.microsoft.com/office/powerpoint/2010/main" val="15059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Print Out for Permits, LOMAs, etc.</a:t>
            </a:r>
          </a:p>
        </p:txBody>
      </p:sp>
      <p:pic>
        <p:nvPicPr>
          <p:cNvPr id="1026" name="Picture 2">
            <a:extLst>
              <a:ext uri="{FF2B5EF4-FFF2-40B4-BE49-F238E27FC236}">
                <a16:creationId xmlns:a16="http://schemas.microsoft.com/office/drawing/2014/main" id="{718D5D64-06CE-4A2A-9460-D0684BD12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069" y="1040860"/>
            <a:ext cx="4514985" cy="57198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C2073FB-E10F-4CA9-BF12-6153068D77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586" t="106315" r="24662" b="-30288"/>
          <a:stretch/>
        </p:blipFill>
        <p:spPr bwMode="auto">
          <a:xfrm>
            <a:off x="4309354" y="4995152"/>
            <a:ext cx="2801566" cy="164397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a:extLst>
              <a:ext uri="{FF2B5EF4-FFF2-40B4-BE49-F238E27FC236}">
                <a16:creationId xmlns:a16="http://schemas.microsoft.com/office/drawing/2014/main" id="{A5FF2DC7-BCFA-485F-A39B-637986496ED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2">
            <a:extLst>
              <a:ext uri="{FF2B5EF4-FFF2-40B4-BE49-F238E27FC236}">
                <a16:creationId xmlns:a16="http://schemas.microsoft.com/office/drawing/2014/main" id="{3F4EFBD9-08CC-44D4-8EA3-608D5E61EF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456" t="73895" r="4482" b="2466"/>
          <a:stretch/>
        </p:blipFill>
        <p:spPr bwMode="auto">
          <a:xfrm>
            <a:off x="5119150" y="4484451"/>
            <a:ext cx="3881129" cy="22762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EB36FC7-1243-4741-B40F-7758C3586678}"/>
              </a:ext>
            </a:extLst>
          </p:cNvPr>
          <p:cNvPicPr>
            <a:picLocks noChangeAspect="1"/>
          </p:cNvPicPr>
          <p:nvPr/>
        </p:nvPicPr>
        <p:blipFill>
          <a:blip r:embed="rId4"/>
          <a:stretch>
            <a:fillRect/>
          </a:stretch>
        </p:blipFill>
        <p:spPr>
          <a:xfrm>
            <a:off x="5154261" y="1183430"/>
            <a:ext cx="3772698" cy="804254"/>
          </a:xfrm>
          <a:prstGeom prst="rect">
            <a:avLst/>
          </a:prstGeom>
        </p:spPr>
      </p:pic>
      <p:sp>
        <p:nvSpPr>
          <p:cNvPr id="17" name="Oval 16">
            <a:extLst>
              <a:ext uri="{FF2B5EF4-FFF2-40B4-BE49-F238E27FC236}">
                <a16:creationId xmlns:a16="http://schemas.microsoft.com/office/drawing/2014/main" id="{BCA30BB2-859B-420B-BF07-E03E8D16DA88}"/>
              </a:ext>
            </a:extLst>
          </p:cNvPr>
          <p:cNvSpPr/>
          <p:nvPr/>
        </p:nvSpPr>
        <p:spPr>
          <a:xfrm flipV="1">
            <a:off x="7671793" y="1338769"/>
            <a:ext cx="655085" cy="625453"/>
          </a:xfrm>
          <a:prstGeom prst="ellipse">
            <a:avLst/>
          </a:prstGeom>
          <a:noFill/>
          <a:ln w="57150">
            <a:solidFill>
              <a:schemeClr val="tx1"/>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ED4C6189-5A2E-4F89-8D6E-11BD7BD48F31}"/>
              </a:ext>
            </a:extLst>
          </p:cNvPr>
          <p:cNvSpPr txBox="1"/>
          <p:nvPr/>
        </p:nvSpPr>
        <p:spPr>
          <a:xfrm>
            <a:off x="5154261" y="2605125"/>
            <a:ext cx="3772698" cy="1261884"/>
          </a:xfrm>
          <a:prstGeom prst="rect">
            <a:avLst/>
          </a:prstGeom>
          <a:solidFill>
            <a:schemeClr val="tx2">
              <a:lumMod val="20000"/>
              <a:lumOff val="80000"/>
            </a:schemeClr>
          </a:solidFill>
        </p:spPr>
        <p:txBody>
          <a:bodyPr wrap="square" rtlCol="0">
            <a:spAutoFit/>
          </a:bodyPr>
          <a:lstStyle/>
          <a:p>
            <a:pPr algn="ctr"/>
            <a:r>
              <a:rPr lang="en-US" sz="2800" b="1" dirty="0">
                <a:solidFill>
                  <a:schemeClr val="accent1">
                    <a:lumMod val="50000"/>
                  </a:schemeClr>
                </a:solidFill>
                <a:latin typeface="Arial" panose="020B0604020202020204" pitchFamily="34" charset="0"/>
                <a:cs typeface="Arial" panose="020B0604020202020204" pitchFamily="34" charset="0"/>
              </a:rPr>
              <a:t>Print</a:t>
            </a:r>
            <a:br>
              <a:rPr lang="en-US" sz="2800" b="1" dirty="0">
                <a:solidFill>
                  <a:schemeClr val="accent1">
                    <a:lumMod val="50000"/>
                  </a:schemeClr>
                </a:solidFill>
                <a:latin typeface="Arial" panose="020B0604020202020204" pitchFamily="34" charset="0"/>
                <a:cs typeface="Arial" panose="020B0604020202020204" pitchFamily="34" charset="0"/>
              </a:rPr>
            </a:br>
            <a:r>
              <a:rPr lang="en-US" sz="2800" b="1" dirty="0">
                <a:solidFill>
                  <a:schemeClr val="accent1">
                    <a:lumMod val="50000"/>
                  </a:schemeClr>
                </a:solidFill>
                <a:latin typeface="Arial" panose="020B0604020202020204" pitchFamily="34" charset="0"/>
                <a:cs typeface="Arial" panose="020B0604020202020204" pitchFamily="34" charset="0"/>
              </a:rPr>
              <a:t> Flood Query Results</a:t>
            </a:r>
          </a:p>
          <a:p>
            <a:pPr algn="ct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103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 19-07-022B-0021-0000_7170</a:t>
            </a:r>
          </a:p>
        </p:txBody>
      </p:sp>
      <p:sp>
        <p:nvSpPr>
          <p:cNvPr id="3" name="TextBox 2">
            <a:extLst>
              <a:ext uri="{FF2B5EF4-FFF2-40B4-BE49-F238E27FC236}">
                <a16:creationId xmlns:a16="http://schemas.microsoft.com/office/drawing/2014/main" id="{F6A59C57-406D-4270-967C-DD75E27C65E8}"/>
              </a:ext>
            </a:extLst>
          </p:cNvPr>
          <p:cNvSpPr txBox="1"/>
          <p:nvPr/>
        </p:nvSpPr>
        <p:spPr>
          <a:xfrm>
            <a:off x="1001160" y="6109441"/>
            <a:ext cx="6585624" cy="646331"/>
          </a:xfrm>
          <a:prstGeom prst="rect">
            <a:avLst/>
          </a:prstGeom>
          <a:solidFill>
            <a:schemeClr val="accent1">
              <a:lumMod val="50000"/>
            </a:schemeClr>
          </a:solidFill>
        </p:spPr>
        <p:txBody>
          <a:bodyPr wrap="square" rtlCol="0">
            <a:spAutoFit/>
          </a:bodyPr>
          <a:lstStyle/>
          <a:p>
            <a:pPr algn="ctr"/>
            <a:r>
              <a:rPr lang="en-US" dirty="0">
                <a:solidFill>
                  <a:schemeClr val="bg1"/>
                </a:solidFill>
              </a:rPr>
              <a:t>Web </a:t>
            </a:r>
            <a:r>
              <a:rPr lang="en-US" b="1" dirty="0">
                <a:solidFill>
                  <a:schemeClr val="bg1"/>
                </a:solidFill>
              </a:rPr>
              <a:t>Parcel Assessment Report</a:t>
            </a:r>
            <a:br>
              <a:rPr lang="en-US" b="1" dirty="0">
                <a:solidFill>
                  <a:schemeClr val="bg1"/>
                </a:solidFill>
              </a:rPr>
            </a:br>
            <a:r>
              <a:rPr lang="en-US" dirty="0">
                <a:solidFill>
                  <a:schemeClr val="bg1"/>
                </a:solidFill>
              </a:rPr>
              <a:t> for Building Identification, Building Characteristics, and Cost Values</a:t>
            </a:r>
          </a:p>
        </p:txBody>
      </p:sp>
      <p:pic>
        <p:nvPicPr>
          <p:cNvPr id="4" name="Picture 3">
            <a:extLst>
              <a:ext uri="{FF2B5EF4-FFF2-40B4-BE49-F238E27FC236}">
                <a16:creationId xmlns:a16="http://schemas.microsoft.com/office/drawing/2014/main" id="{A60FDF08-16BB-4E21-8148-FCD857192A02}"/>
              </a:ext>
            </a:extLst>
          </p:cNvPr>
          <p:cNvPicPr>
            <a:picLocks noChangeAspect="1"/>
          </p:cNvPicPr>
          <p:nvPr/>
        </p:nvPicPr>
        <p:blipFill rotWithShape="1">
          <a:blip r:embed="rId3"/>
          <a:srcRect l="162" t="1330" r="19675" b="-1330"/>
          <a:stretch/>
        </p:blipFill>
        <p:spPr>
          <a:xfrm>
            <a:off x="119270" y="1027417"/>
            <a:ext cx="4193186" cy="4451032"/>
          </a:xfrm>
          <a:prstGeom prst="rect">
            <a:avLst/>
          </a:prstGeom>
          <a:ln>
            <a:solidFill>
              <a:schemeClr val="tx1"/>
            </a:solidFill>
          </a:ln>
        </p:spPr>
      </p:pic>
      <p:pic>
        <p:nvPicPr>
          <p:cNvPr id="6" name="Picture 5">
            <a:extLst>
              <a:ext uri="{FF2B5EF4-FFF2-40B4-BE49-F238E27FC236}">
                <a16:creationId xmlns:a16="http://schemas.microsoft.com/office/drawing/2014/main" id="{110C8E16-4B06-4394-887B-4FD25253B44E}"/>
              </a:ext>
            </a:extLst>
          </p:cNvPr>
          <p:cNvPicPr>
            <a:picLocks noChangeAspect="1"/>
          </p:cNvPicPr>
          <p:nvPr/>
        </p:nvPicPr>
        <p:blipFill>
          <a:blip r:embed="rId4"/>
          <a:stretch>
            <a:fillRect/>
          </a:stretch>
        </p:blipFill>
        <p:spPr>
          <a:xfrm>
            <a:off x="4572000" y="1083076"/>
            <a:ext cx="4359653" cy="3512778"/>
          </a:xfrm>
          <a:prstGeom prst="rect">
            <a:avLst/>
          </a:prstGeom>
          <a:ln>
            <a:solidFill>
              <a:schemeClr val="tx1"/>
            </a:solidFill>
          </a:ln>
        </p:spPr>
      </p:pic>
      <p:pic>
        <p:nvPicPr>
          <p:cNvPr id="7" name="Picture 6">
            <a:extLst>
              <a:ext uri="{FF2B5EF4-FFF2-40B4-BE49-F238E27FC236}">
                <a16:creationId xmlns:a16="http://schemas.microsoft.com/office/drawing/2014/main" id="{DA7FD076-997D-4470-B528-B2629228DD3F}"/>
              </a:ext>
            </a:extLst>
          </p:cNvPr>
          <p:cNvPicPr>
            <a:picLocks noChangeAspect="1"/>
          </p:cNvPicPr>
          <p:nvPr/>
        </p:nvPicPr>
        <p:blipFill>
          <a:blip r:embed="rId5"/>
          <a:stretch>
            <a:fillRect/>
          </a:stretch>
        </p:blipFill>
        <p:spPr>
          <a:xfrm>
            <a:off x="4571999" y="4758856"/>
            <a:ext cx="4359653" cy="1213252"/>
          </a:xfrm>
          <a:prstGeom prst="rect">
            <a:avLst/>
          </a:prstGeom>
          <a:ln>
            <a:solidFill>
              <a:schemeClr val="tx1"/>
            </a:solidFill>
          </a:ln>
        </p:spPr>
      </p:pic>
      <p:sp>
        <p:nvSpPr>
          <p:cNvPr id="8" name="TextBox 7">
            <a:extLst>
              <a:ext uri="{FF2B5EF4-FFF2-40B4-BE49-F238E27FC236}">
                <a16:creationId xmlns:a16="http://schemas.microsoft.com/office/drawing/2014/main" id="{28C0E090-FEB6-4815-91E3-7110E184A640}"/>
              </a:ext>
            </a:extLst>
          </p:cNvPr>
          <p:cNvSpPr txBox="1"/>
          <p:nvPr/>
        </p:nvSpPr>
        <p:spPr>
          <a:xfrm>
            <a:off x="1621273" y="5057705"/>
            <a:ext cx="1154520" cy="307777"/>
          </a:xfrm>
          <a:prstGeom prst="rect">
            <a:avLst/>
          </a:prstGeom>
          <a:solidFill>
            <a:schemeClr val="tx1"/>
          </a:solidFill>
        </p:spPr>
        <p:txBody>
          <a:bodyPr wrap="square" rtlCol="0">
            <a:spAutoFit/>
          </a:bodyPr>
          <a:lstStyle/>
          <a:p>
            <a:pPr algn="ctr"/>
            <a:r>
              <a:rPr lang="en-US" sz="1400" b="1" dirty="0">
                <a:solidFill>
                  <a:srgbClr val="FFFF00"/>
                </a:solidFill>
              </a:rPr>
              <a:t>Cost Values</a:t>
            </a:r>
          </a:p>
        </p:txBody>
      </p:sp>
      <p:sp>
        <p:nvSpPr>
          <p:cNvPr id="9" name="TextBox 8">
            <a:extLst>
              <a:ext uri="{FF2B5EF4-FFF2-40B4-BE49-F238E27FC236}">
                <a16:creationId xmlns:a16="http://schemas.microsoft.com/office/drawing/2014/main" id="{28C0E090-FEB6-4815-91E3-7110E184A640}"/>
              </a:ext>
            </a:extLst>
          </p:cNvPr>
          <p:cNvSpPr txBox="1"/>
          <p:nvPr/>
        </p:nvSpPr>
        <p:spPr>
          <a:xfrm>
            <a:off x="6751825" y="1824879"/>
            <a:ext cx="1669919" cy="523220"/>
          </a:xfrm>
          <a:prstGeom prst="rect">
            <a:avLst/>
          </a:prstGeom>
          <a:solidFill>
            <a:schemeClr val="tx1"/>
          </a:solidFill>
        </p:spPr>
        <p:txBody>
          <a:bodyPr wrap="square" rtlCol="0">
            <a:spAutoFit/>
          </a:bodyPr>
          <a:lstStyle/>
          <a:p>
            <a:pPr algn="ctr"/>
            <a:r>
              <a:rPr lang="en-US" sz="1400" b="1" dirty="0">
                <a:solidFill>
                  <a:srgbClr val="FFFF00"/>
                </a:solidFill>
              </a:rPr>
              <a:t>Main Building Information</a:t>
            </a:r>
          </a:p>
        </p:txBody>
      </p:sp>
      <p:sp>
        <p:nvSpPr>
          <p:cNvPr id="10" name="TextBox 9">
            <a:extLst>
              <a:ext uri="{FF2B5EF4-FFF2-40B4-BE49-F238E27FC236}">
                <a16:creationId xmlns:a16="http://schemas.microsoft.com/office/drawing/2014/main" id="{28C0E090-FEB6-4815-91E3-7110E184A640}"/>
              </a:ext>
            </a:extLst>
          </p:cNvPr>
          <p:cNvSpPr txBox="1"/>
          <p:nvPr/>
        </p:nvSpPr>
        <p:spPr>
          <a:xfrm>
            <a:off x="6563756" y="3699075"/>
            <a:ext cx="1669919" cy="307777"/>
          </a:xfrm>
          <a:prstGeom prst="rect">
            <a:avLst/>
          </a:prstGeom>
          <a:solidFill>
            <a:schemeClr val="tx1"/>
          </a:solidFill>
        </p:spPr>
        <p:txBody>
          <a:bodyPr wrap="square" rtlCol="0">
            <a:spAutoFit/>
          </a:bodyPr>
          <a:lstStyle/>
          <a:p>
            <a:pPr algn="ctr"/>
            <a:r>
              <a:rPr lang="en-US" sz="1400" b="1" dirty="0">
                <a:solidFill>
                  <a:srgbClr val="FFFF00"/>
                </a:solidFill>
              </a:rPr>
              <a:t>Outbuildings</a:t>
            </a:r>
          </a:p>
        </p:txBody>
      </p:sp>
      <p:sp>
        <p:nvSpPr>
          <p:cNvPr id="11" name="TextBox 10">
            <a:extLst>
              <a:ext uri="{FF2B5EF4-FFF2-40B4-BE49-F238E27FC236}">
                <a16:creationId xmlns:a16="http://schemas.microsoft.com/office/drawing/2014/main" id="{28C0E090-FEB6-4815-91E3-7110E184A640}"/>
              </a:ext>
            </a:extLst>
          </p:cNvPr>
          <p:cNvSpPr txBox="1"/>
          <p:nvPr/>
        </p:nvSpPr>
        <p:spPr>
          <a:xfrm>
            <a:off x="2437572" y="2348099"/>
            <a:ext cx="1669919" cy="523220"/>
          </a:xfrm>
          <a:prstGeom prst="rect">
            <a:avLst/>
          </a:prstGeom>
          <a:solidFill>
            <a:schemeClr val="tx1"/>
          </a:solidFill>
        </p:spPr>
        <p:txBody>
          <a:bodyPr wrap="square" rtlCol="0">
            <a:spAutoFit/>
          </a:bodyPr>
          <a:lstStyle/>
          <a:p>
            <a:pPr algn="ctr"/>
            <a:r>
              <a:rPr lang="en-US" sz="1400" b="1" dirty="0">
                <a:solidFill>
                  <a:srgbClr val="FFFF00"/>
                </a:solidFill>
              </a:rPr>
              <a:t>Owner and Property Location</a:t>
            </a:r>
          </a:p>
        </p:txBody>
      </p:sp>
      <p:sp>
        <p:nvSpPr>
          <p:cNvPr id="12" name="TextBox 11">
            <a:extLst>
              <a:ext uri="{FF2B5EF4-FFF2-40B4-BE49-F238E27FC236}">
                <a16:creationId xmlns:a16="http://schemas.microsoft.com/office/drawing/2014/main" id="{28C0E090-FEB6-4815-91E3-7110E184A640}"/>
              </a:ext>
            </a:extLst>
          </p:cNvPr>
          <p:cNvSpPr txBox="1"/>
          <p:nvPr/>
        </p:nvSpPr>
        <p:spPr>
          <a:xfrm>
            <a:off x="6328635" y="5213623"/>
            <a:ext cx="1669919" cy="523220"/>
          </a:xfrm>
          <a:prstGeom prst="rect">
            <a:avLst/>
          </a:prstGeom>
          <a:solidFill>
            <a:schemeClr val="tx1"/>
          </a:solidFill>
        </p:spPr>
        <p:txBody>
          <a:bodyPr wrap="square" rtlCol="0">
            <a:spAutoFit/>
          </a:bodyPr>
          <a:lstStyle/>
          <a:p>
            <a:pPr algn="ctr"/>
            <a:r>
              <a:rPr lang="en-US" sz="1400" b="1" dirty="0">
                <a:solidFill>
                  <a:srgbClr val="FFFF00"/>
                </a:solidFill>
              </a:rPr>
              <a:t>Property Intersect Flood Zone</a:t>
            </a:r>
          </a:p>
        </p:txBody>
      </p:sp>
      <p:sp>
        <p:nvSpPr>
          <p:cNvPr id="13" name="TextBox 12">
            <a:extLst>
              <a:ext uri="{FF2B5EF4-FFF2-40B4-BE49-F238E27FC236}">
                <a16:creationId xmlns:a16="http://schemas.microsoft.com/office/drawing/2014/main" id="{28C0E090-FEB6-4815-91E3-7110E184A640}"/>
              </a:ext>
            </a:extLst>
          </p:cNvPr>
          <p:cNvSpPr txBox="1"/>
          <p:nvPr/>
        </p:nvSpPr>
        <p:spPr>
          <a:xfrm>
            <a:off x="2437572" y="3920793"/>
            <a:ext cx="1669919" cy="307777"/>
          </a:xfrm>
          <a:prstGeom prst="rect">
            <a:avLst/>
          </a:prstGeom>
          <a:solidFill>
            <a:schemeClr val="tx1"/>
          </a:solidFill>
        </p:spPr>
        <p:txBody>
          <a:bodyPr wrap="square" rtlCol="0">
            <a:spAutoFit/>
          </a:bodyPr>
          <a:lstStyle/>
          <a:p>
            <a:pPr algn="ctr"/>
            <a:r>
              <a:rPr lang="en-US" sz="1400" b="1" dirty="0">
                <a:solidFill>
                  <a:srgbClr val="FFFF00"/>
                </a:solidFill>
              </a:rPr>
              <a:t>Legal Description</a:t>
            </a:r>
          </a:p>
        </p:txBody>
      </p:sp>
      <p:cxnSp>
        <p:nvCxnSpPr>
          <p:cNvPr id="15" name="Straight Connector 14">
            <a:extLst>
              <a:ext uri="{FF2B5EF4-FFF2-40B4-BE49-F238E27FC236}">
                <a16:creationId xmlns:a16="http://schemas.microsoft.com/office/drawing/2014/main" id="{339D04E8-AD2B-4D73-8CD0-6A1CDC8920D0}"/>
              </a:ext>
            </a:extLst>
          </p:cNvPr>
          <p:cNvCxnSpPr>
            <a:cxnSpLocks/>
          </p:cNvCxnSpPr>
          <p:nvPr/>
        </p:nvCxnSpPr>
        <p:spPr>
          <a:xfrm>
            <a:off x="1108953" y="2105945"/>
            <a:ext cx="1439693" cy="0"/>
          </a:xfrm>
          <a:prstGeom prst="line">
            <a:avLst/>
          </a:prstGeom>
          <a:ln w="762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6750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106040</TotalTime>
  <Words>5403</Words>
  <Application>Microsoft Office PowerPoint</Application>
  <PresentationFormat>On-screen Show (4:3)</PresentationFormat>
  <Paragraphs>933</Paragraphs>
  <Slides>72</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72</vt:i4>
      </vt:variant>
    </vt:vector>
  </HeadingPairs>
  <TitlesOfParts>
    <vt:vector size="83" baseType="lpstr">
      <vt:lpstr>Arial</vt:lpstr>
      <vt:lpstr>Calibri</vt:lpstr>
      <vt:lpstr>Calibri Light</vt:lpstr>
      <vt:lpstr>Courier New</vt:lpstr>
      <vt:lpstr>inherit</vt:lpstr>
      <vt:lpstr>merriweather_lightregular</vt:lpstr>
      <vt:lpstr>merriweatherregular</vt:lpstr>
      <vt:lpstr>Roboto Slab</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Kurt Donaldson</cp:lastModifiedBy>
  <cp:revision>243</cp:revision>
  <dcterms:created xsi:type="dcterms:W3CDTF">2020-02-17T02:08:58Z</dcterms:created>
  <dcterms:modified xsi:type="dcterms:W3CDTF">2020-11-14T23:18:58Z</dcterms:modified>
</cp:coreProperties>
</file>