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721" r:id="rId2"/>
    <p:sldId id="729" r:id="rId3"/>
    <p:sldId id="703" r:id="rId4"/>
    <p:sldId id="743" r:id="rId5"/>
    <p:sldId id="742" r:id="rId6"/>
    <p:sldId id="836" r:id="rId7"/>
    <p:sldId id="744" r:id="rId8"/>
    <p:sldId id="705" r:id="rId9"/>
    <p:sldId id="753" r:id="rId10"/>
    <p:sldId id="588" r:id="rId11"/>
    <p:sldId id="745" r:id="rId12"/>
    <p:sldId id="589" r:id="rId13"/>
    <p:sldId id="752" r:id="rId14"/>
    <p:sldId id="699" r:id="rId15"/>
    <p:sldId id="748" r:id="rId16"/>
    <p:sldId id="597" r:id="rId17"/>
    <p:sldId id="697" r:id="rId18"/>
    <p:sldId id="700" r:id="rId19"/>
    <p:sldId id="595" r:id="rId20"/>
    <p:sldId id="581" r:id="rId21"/>
    <p:sldId id="313" r:id="rId22"/>
    <p:sldId id="751" r:id="rId23"/>
    <p:sldId id="749" r:id="rId24"/>
    <p:sldId id="746" r:id="rId25"/>
    <p:sldId id="747" r:id="rId26"/>
    <p:sldId id="309" r:id="rId27"/>
    <p:sldId id="310" r:id="rId28"/>
    <p:sldId id="311" r:id="rId29"/>
    <p:sldId id="312" r:id="rId30"/>
    <p:sldId id="338" r:id="rId31"/>
    <p:sldId id="334" r:id="rId32"/>
    <p:sldId id="335" r:id="rId33"/>
    <p:sldId id="645" r:id="rId34"/>
    <p:sldId id="448" r:id="rId35"/>
    <p:sldId id="732" r:id="rId36"/>
    <p:sldId id="754" r:id="rId37"/>
    <p:sldId id="755" r:id="rId38"/>
    <p:sldId id="266" r:id="rId39"/>
    <p:sldId id="332" r:id="rId40"/>
    <p:sldId id="758" r:id="rId41"/>
    <p:sldId id="296" r:id="rId42"/>
    <p:sldId id="565" r:id="rId43"/>
    <p:sldId id="756" r:id="rId44"/>
    <p:sldId id="451" r:id="rId45"/>
    <p:sldId id="835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rt Donaldson" initials="KD" lastIdx="1" clrIdx="0">
    <p:extLst>
      <p:ext uri="{19B8F6BF-5375-455C-9EA6-DF929625EA0E}">
        <p15:presenceInfo xmlns:p15="http://schemas.microsoft.com/office/powerpoint/2012/main" userId="S::kdonalds@mail.wvu.edu::fe141ba2-bca8-4959-9566-e00d78cf11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8" autoAdjust="0"/>
    <p:restoredTop sz="93817" autoAdjust="0"/>
  </p:normalViewPr>
  <p:slideViewPr>
    <p:cSldViewPr snapToGrid="0">
      <p:cViewPr varScale="1">
        <p:scale>
          <a:sx n="86" d="100"/>
          <a:sy n="86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-2172"/>
    </p:cViewPr>
  </p:sorterViewPr>
  <p:notesViewPr>
    <p:cSldViewPr snapToGrid="0">
      <p:cViewPr varScale="1">
        <p:scale>
          <a:sx n="68" d="100"/>
          <a:sy n="68" d="100"/>
        </p:scale>
        <p:origin x="259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donalds.LAPTOP-NG0KTKBB\AppData\Local\Microsoft\Windows\INetCache\Content.Outlook\XJMPG1KO\IAS_Appraisal_By_PropertyCla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projects\FEMA_flood_mapping\Flood%202017\Parcels%20in%20Floodplain\parcels_1pct_floodplain_summaryStats-KAD-20171218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Parcel Properties in 100-Year Floodplain (n=275,567)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589501312335962"/>
          <c:y val="0.22004447360746568"/>
          <c:w val="0.34487685914260718"/>
          <c:h val="0.57479476523767858"/>
        </c:manualLayout>
      </c:layout>
      <c:pieChart>
        <c:varyColors val="1"/>
        <c:ser>
          <c:idx val="0"/>
          <c:order val="0"/>
          <c:tx>
            <c:strRef>
              <c:f>'High Flood Risk'!$G$25</c:f>
              <c:strCache>
                <c:ptCount val="1"/>
                <c:pt idx="0">
                  <c:v>Property Class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D0-4635-AF3B-9967AE6E0C4E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D0-4635-AF3B-9967AE6E0C4E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D0-4635-AF3B-9967AE6E0C4E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D0-4635-AF3B-9967AE6E0C4E}"/>
              </c:ext>
            </c:extLst>
          </c:dPt>
          <c:dLbls>
            <c:dLbl>
              <c:idx val="0"/>
              <c:layout>
                <c:manualLayout>
                  <c:x val="-0.1524196887978167"/>
                  <c:y val="-0.14480641685885831"/>
                </c:manualLayout>
              </c:layout>
              <c:tx>
                <c:rich>
                  <a:bodyPr/>
                  <a:lstStyle/>
                  <a:p>
                    <a:fld id="{EADCFADB-64C5-4A11-B8DD-BA59032B89F8}" type="CATEGORYNAME">
                      <a:rPr lang="en-US" sz="1100" b="1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353CBCA7-9444-4493-8EBD-5E502D4F9921}" type="PERCENTAGE">
                      <a:rPr lang="en-US" sz="1050" b="1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D0-4635-AF3B-9967AE6E0C4E}"/>
                </c:ext>
              </c:extLst>
            </c:dLbl>
            <c:dLbl>
              <c:idx val="1"/>
              <c:layout>
                <c:manualLayout>
                  <c:x val="8.2123902122323122E-2"/>
                  <c:y val="4.0384217965992411E-2"/>
                </c:manualLayout>
              </c:layout>
              <c:tx>
                <c:rich>
                  <a:bodyPr/>
                  <a:lstStyle/>
                  <a:p>
                    <a:fld id="{09265E62-70DD-451F-92C5-753DEF3290FA}" type="CATEGORYNAME">
                      <a:rPr lang="en-US" sz="1100" b="1"/>
                      <a:pPr/>
                      <a:t>[CATEGORY NAME]</a:t>
                    </a:fld>
                    <a:r>
                      <a:rPr lang="en-US" sz="1100" b="1" baseline="0" dirty="0"/>
                      <a:t>
</a:t>
                    </a:r>
                    <a:fld id="{B741053B-42CA-4D1C-A5A7-5F9BA5FEDC3F}" type="PERCENTAGE">
                      <a:rPr lang="en-US" sz="1100" b="1" baseline="0"/>
                      <a:pPr/>
                      <a:t>[PERCENTAGE]</a:t>
                    </a:fld>
                    <a:endParaRPr lang="en-US" sz="1100" b="1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D0-4635-AF3B-9967AE6E0C4E}"/>
                </c:ext>
              </c:extLst>
            </c:dLbl>
            <c:dLbl>
              <c:idx val="2"/>
              <c:layout>
                <c:manualLayout>
                  <c:x val="5.4549766695524859E-2"/>
                  <c:y val="4.92065136837181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F850CD-789B-4A89-98FB-B5B489722E66}" type="CATEGORYNAME">
                      <a:rPr lang="en-US" sz="1100" b="1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BF807502-ABD1-4CDD-838E-4531AEA394CF}" type="PERCENTAGE">
                      <a:rPr lang="en-US" sz="1100" b="1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612561971706156"/>
                      <c:h val="0.194313882712120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9D0-4635-AF3B-9967AE6E0C4E}"/>
                </c:ext>
              </c:extLst>
            </c:dLbl>
            <c:dLbl>
              <c:idx val="3"/>
              <c:layout>
                <c:manualLayout>
                  <c:x val="0.23516285448282381"/>
                  <c:y val="-5.744394754752458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AD71012-E6C6-4B30-AA3C-9035713C8DCA}" type="CATEGORYNAME">
                      <a:rPr lang="en-US" sz="1100" b="0"/>
                      <a:pPr>
                        <a:defRPr/>
                      </a:pPr>
                      <a:t>[CATEGORY NAME]</a:t>
                    </a:fld>
                    <a:r>
                      <a:rPr lang="en-US" b="0" baseline="0" dirty="0"/>
                      <a:t>
</a:t>
                    </a:r>
                    <a:fld id="{7FC903F6-1FFA-4B35-9C58-74189EFA3D15}" type="PERCENTAGE">
                      <a:rPr lang="en-US" sz="1100" b="0" baseline="0"/>
                      <a:pPr>
                        <a:defRPr/>
                      </a:pPr>
                      <a:t>[PERCENTAGE]</a:t>
                    </a:fld>
                    <a:endParaRPr lang="en-US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649665093212598"/>
                      <c:h val="0.139818802542716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9D0-4635-AF3B-9967AE6E0C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'High Flood Risk'!$F$26:$F$29</c:f>
              <c:strCache>
                <c:ptCount val="4"/>
                <c:pt idx="0">
                  <c:v>Residential</c:v>
                </c:pt>
                <c:pt idx="1">
                  <c:v>Farm</c:v>
                </c:pt>
                <c:pt idx="2">
                  <c:v>Commercial / Industrial</c:v>
                </c:pt>
                <c:pt idx="3">
                  <c:v>Other (Apartment, Utility, Exempt)</c:v>
                </c:pt>
              </c:strCache>
            </c:strRef>
          </c:cat>
          <c:val>
            <c:numRef>
              <c:f>'High Flood Risk'!$G$26:$G$29</c:f>
              <c:numCache>
                <c:formatCode>#,##0</c:formatCode>
                <c:ptCount val="4"/>
                <c:pt idx="0">
                  <c:v>204787</c:v>
                </c:pt>
                <c:pt idx="1">
                  <c:v>29382</c:v>
                </c:pt>
                <c:pt idx="2">
                  <c:v>19321</c:v>
                </c:pt>
                <c:pt idx="3">
                  <c:v>22077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D0-4635-AF3B-9967AE6E0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 dirty="0">
                <a:effectLst/>
              </a:rPr>
              <a:t>Parcels in High or Moderate Risk Floodplains (n= 315,442)</a:t>
            </a: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84E-41FE-81A9-A88CCFB969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84E-41FE-81A9-A88CCFB9692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93110D8-8CB2-4556-AB32-B48128EDA116}" type="CATEGORYNAME">
                      <a:rPr lang="en-US" sz="1800"/>
                      <a:pPr/>
                      <a:t>[CATEGORY NAME]</a:t>
                    </a:fld>
                    <a:r>
                      <a:rPr lang="en-US" sz="1800" baseline="0" dirty="0"/>
                      <a:t>
55%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59331644024268"/>
                      <c:h val="0.161795867065912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4E-41FE-81A9-A88CCFB969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801053D-D702-4148-B722-528ABDC9E97E}" type="CATEGORYNAME">
                      <a:rPr lang="en-US" sz="2000"/>
                      <a:pPr/>
                      <a:t>[CATEGORY NAME]</a:t>
                    </a:fld>
                    <a:r>
                      <a:rPr lang="en-US" sz="2000" baseline="0"/>
                      <a:t>
45%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7474992067667"/>
                      <c:h val="0.178978965657461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4E-41FE-81A9-A88CCFB9692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'Tax Class State'!$B$18:$B$19</c:f>
              <c:strCache>
                <c:ptCount val="2"/>
                <c:pt idx="0">
                  <c:v>Owner Occupied</c:v>
                </c:pt>
                <c:pt idx="1">
                  <c:v>Not Owner Occupied</c:v>
                </c:pt>
              </c:strCache>
            </c:strRef>
          </c:cat>
          <c:val>
            <c:numRef>
              <c:f>'Tax Class State'!$C$18:$C$19</c:f>
              <c:numCache>
                <c:formatCode>#,##0</c:formatCode>
                <c:ptCount val="2"/>
                <c:pt idx="0">
                  <c:v>238177</c:v>
                </c:pt>
                <c:pt idx="1">
                  <c:v>209660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4E-41FE-81A9-A88CCFB9692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312411321567144"/>
          <c:y val="0.43805718827400097"/>
          <c:w val="0.20675543884427142"/>
          <c:h val="0.13791135263021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/>
      <dgm:t>
        <a:bodyPr/>
        <a:lstStyle/>
        <a:p>
          <a:r>
            <a:rPr lang="en-US" dirty="0"/>
            <a:t>SOURCE:</a:t>
          </a:r>
          <a:br>
            <a:rPr lang="en-US" dirty="0"/>
          </a:br>
          <a:r>
            <a:rPr lang="en-US" dirty="0"/>
            <a:t>County Assessors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/>
      <dgm:t>
        <a:bodyPr/>
        <a:lstStyle/>
        <a:p>
          <a:endParaRPr lang="en-US"/>
        </a:p>
      </dgm:t>
    </dgm:pt>
    <dgm:pt modelId="{FC5BD009-3A81-4739-8717-4A08E2A5F265}">
      <dgm:prSet phldrT="[Text]"/>
      <dgm:spPr/>
      <dgm:t>
        <a:bodyPr/>
        <a:lstStyle/>
        <a:p>
          <a:r>
            <a:rPr lang="en-US" dirty="0"/>
            <a:t>Property Tax Division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/>
      <dgm:t>
        <a:bodyPr/>
        <a:lstStyle/>
        <a:p>
          <a:endParaRPr lang="en-US"/>
        </a:p>
      </dgm:t>
    </dgm:pt>
    <dgm:pt modelId="{AD8660EB-4F32-40BB-9615-4C33CAA1C37A}">
      <dgm:prSet phldrT="[Text]"/>
      <dgm:spPr/>
      <dgm:t>
        <a:bodyPr/>
        <a:lstStyle/>
        <a:p>
          <a:r>
            <a:rPr lang="en-US" dirty="0"/>
            <a:t>Statewide Master Parcel File / IAS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SOURCE:</a:t>
          </a:r>
          <a:br>
            <a:rPr lang="en-US" dirty="0"/>
          </a:br>
          <a:r>
            <a:rPr lang="en-US" dirty="0"/>
            <a:t>Local Addressing Offices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>
        <a:solidFill>
          <a:schemeClr val="accent2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FC5BD009-3A81-4739-8717-4A08E2A5F26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Division of Homeland Security &amp; Emergency Management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>
        <a:solidFill>
          <a:schemeClr val="accent2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AD8660EB-4F32-40BB-9615-4C33CAA1C37A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Statewide</a:t>
          </a:r>
          <a:br>
            <a:rPr lang="en-US" dirty="0"/>
          </a:br>
          <a:r>
            <a:rPr lang="en-US" dirty="0"/>
            <a:t> Addressing &amp; Mapping System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SOURCE: </a:t>
          </a:r>
          <a:br>
            <a:rPr lang="en-US" dirty="0"/>
          </a:br>
          <a:br>
            <a:rPr lang="en-US" dirty="0"/>
          </a:br>
          <a:r>
            <a:rPr lang="en-US" dirty="0"/>
            <a:t>County Offices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FC5BD009-3A81-4739-8717-4A08E2A5F265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WV GIS Technical Center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>
        <a:solidFill>
          <a:schemeClr val="accent6">
            <a:lumMod val="7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AD8660EB-4F32-40BB-9615-4C33CAA1C37A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Statewide</a:t>
          </a:r>
          <a:br>
            <a:rPr lang="en-US" dirty="0"/>
          </a:br>
          <a:r>
            <a:rPr lang="en-US" dirty="0"/>
            <a:t> Leaf-Off Imagery Service 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 custLinFactNeighborX="-1064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1724A4-65D9-48BF-9482-E853EBEBB3A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5BBE314-E263-44C5-8D08-58D5883F4AE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SOURCE:</a:t>
          </a:r>
          <a:br>
            <a:rPr lang="en-US" dirty="0"/>
          </a:br>
          <a:r>
            <a:rPr lang="en-US" dirty="0"/>
            <a:t>Local, State, primarily FEMA</a:t>
          </a:r>
        </a:p>
      </dgm:t>
    </dgm:pt>
    <dgm:pt modelId="{A31F603A-3942-41B5-BE5D-3438114C4AEE}" type="parTrans" cxnId="{01D92068-5D3E-4097-B5DB-A086A6E730FF}">
      <dgm:prSet/>
      <dgm:spPr/>
      <dgm:t>
        <a:bodyPr/>
        <a:lstStyle/>
        <a:p>
          <a:endParaRPr lang="en-US"/>
        </a:p>
      </dgm:t>
    </dgm:pt>
    <dgm:pt modelId="{EE0CD6B8-564D-425A-B6B7-1DD53830560E}" type="sibTrans" cxnId="{01D92068-5D3E-4097-B5DB-A086A6E730FF}">
      <dgm:prSet/>
      <dgm:spPr>
        <a:solidFill>
          <a:schemeClr val="bg1">
            <a:lumMod val="6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FC5BD009-3A81-4739-8717-4A08E2A5F26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WV DEP</a:t>
          </a:r>
          <a:br>
            <a:rPr lang="en-US" dirty="0"/>
          </a:br>
          <a:r>
            <a:rPr lang="en-US" dirty="0"/>
            <a:t>WV GISTC</a:t>
          </a:r>
        </a:p>
      </dgm:t>
    </dgm:pt>
    <dgm:pt modelId="{4B8DF2C3-375D-42E9-8534-AB9898988917}" type="parTrans" cxnId="{08158515-4F7D-4D45-8444-E752AFC79BC9}">
      <dgm:prSet/>
      <dgm:spPr/>
      <dgm:t>
        <a:bodyPr/>
        <a:lstStyle/>
        <a:p>
          <a:endParaRPr lang="en-US"/>
        </a:p>
      </dgm:t>
    </dgm:pt>
    <dgm:pt modelId="{1B3875C3-16D4-44D2-BD87-781D83FF6A56}" type="sibTrans" cxnId="{08158515-4F7D-4D45-8444-E752AFC79BC9}">
      <dgm:prSet/>
      <dgm:spPr>
        <a:solidFill>
          <a:schemeClr val="bg1">
            <a:lumMod val="65000"/>
            <a:alpha val="70000"/>
          </a:schemeClr>
        </a:solidFill>
      </dgm:spPr>
      <dgm:t>
        <a:bodyPr/>
        <a:lstStyle/>
        <a:p>
          <a:endParaRPr lang="en-US"/>
        </a:p>
      </dgm:t>
    </dgm:pt>
    <dgm:pt modelId="{AD8660EB-4F32-40BB-9615-4C33CAA1C37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Statewide Elevation</a:t>
          </a:r>
          <a:br>
            <a:rPr lang="en-US" dirty="0"/>
          </a:br>
          <a:r>
            <a:rPr lang="en-US" dirty="0"/>
            <a:t> Web Services</a:t>
          </a:r>
        </a:p>
      </dgm:t>
    </dgm:pt>
    <dgm:pt modelId="{637DE983-F0C1-4C25-B47F-43F50DF719AD}" type="parTrans" cxnId="{F4D5852E-C504-45EC-B885-5EF04526DD59}">
      <dgm:prSet/>
      <dgm:spPr/>
      <dgm:t>
        <a:bodyPr/>
        <a:lstStyle/>
        <a:p>
          <a:endParaRPr lang="en-US"/>
        </a:p>
      </dgm:t>
    </dgm:pt>
    <dgm:pt modelId="{B218411C-AA57-4190-B4F4-ED9A463B6A5D}" type="sibTrans" cxnId="{F4D5852E-C504-45EC-B885-5EF04526DD59}">
      <dgm:prSet/>
      <dgm:spPr/>
      <dgm:t>
        <a:bodyPr/>
        <a:lstStyle/>
        <a:p>
          <a:endParaRPr lang="en-US"/>
        </a:p>
      </dgm:t>
    </dgm:pt>
    <dgm:pt modelId="{2B9615B0-3265-47EA-8A88-25EEA260BD56}" type="pres">
      <dgm:prSet presAssocID="{6C1724A4-65D9-48BF-9482-E853EBEBB3A9}" presName="linearFlow" presStyleCnt="0">
        <dgm:presLayoutVars>
          <dgm:resizeHandles val="exact"/>
        </dgm:presLayoutVars>
      </dgm:prSet>
      <dgm:spPr/>
    </dgm:pt>
    <dgm:pt modelId="{2A9D10BC-8902-4729-B1DA-A868BE1D04EB}" type="pres">
      <dgm:prSet presAssocID="{75BBE314-E263-44C5-8D08-58D5883F4AEE}" presName="node" presStyleLbl="node1" presStyleIdx="0" presStyleCnt="3">
        <dgm:presLayoutVars>
          <dgm:bulletEnabled val="1"/>
        </dgm:presLayoutVars>
      </dgm:prSet>
      <dgm:spPr/>
    </dgm:pt>
    <dgm:pt modelId="{AE46269E-4070-4BE1-89D1-747A78CF9C2B}" type="pres">
      <dgm:prSet presAssocID="{EE0CD6B8-564D-425A-B6B7-1DD53830560E}" presName="sibTrans" presStyleLbl="sibTrans2D1" presStyleIdx="0" presStyleCnt="2"/>
      <dgm:spPr/>
    </dgm:pt>
    <dgm:pt modelId="{22ACBBC5-AF01-4E32-AE0A-DF2AB753AE1B}" type="pres">
      <dgm:prSet presAssocID="{EE0CD6B8-564D-425A-B6B7-1DD53830560E}" presName="connectorText" presStyleLbl="sibTrans2D1" presStyleIdx="0" presStyleCnt="2"/>
      <dgm:spPr/>
    </dgm:pt>
    <dgm:pt modelId="{2C2517C8-850A-43AC-B7E7-7DC2C00D7D4D}" type="pres">
      <dgm:prSet presAssocID="{FC5BD009-3A81-4739-8717-4A08E2A5F265}" presName="node" presStyleLbl="node1" presStyleIdx="1" presStyleCnt="3">
        <dgm:presLayoutVars>
          <dgm:bulletEnabled val="1"/>
        </dgm:presLayoutVars>
      </dgm:prSet>
      <dgm:spPr/>
    </dgm:pt>
    <dgm:pt modelId="{B57088E2-C7FC-42EF-94DC-793428AB6475}" type="pres">
      <dgm:prSet presAssocID="{1B3875C3-16D4-44D2-BD87-781D83FF6A56}" presName="sibTrans" presStyleLbl="sibTrans2D1" presStyleIdx="1" presStyleCnt="2"/>
      <dgm:spPr/>
    </dgm:pt>
    <dgm:pt modelId="{7E9D285F-C370-4045-939E-FD3CEEDD3B14}" type="pres">
      <dgm:prSet presAssocID="{1B3875C3-16D4-44D2-BD87-781D83FF6A56}" presName="connectorText" presStyleLbl="sibTrans2D1" presStyleIdx="1" presStyleCnt="2"/>
      <dgm:spPr/>
    </dgm:pt>
    <dgm:pt modelId="{99BFB0D2-FE15-40C2-B9FA-0ADA6238DCFE}" type="pres">
      <dgm:prSet presAssocID="{AD8660EB-4F32-40BB-9615-4C33CAA1C37A}" presName="node" presStyleLbl="node1" presStyleIdx="2" presStyleCnt="3">
        <dgm:presLayoutVars>
          <dgm:bulletEnabled val="1"/>
        </dgm:presLayoutVars>
      </dgm:prSet>
      <dgm:spPr/>
    </dgm:pt>
  </dgm:ptLst>
  <dgm:cxnLst>
    <dgm:cxn modelId="{08158515-4F7D-4D45-8444-E752AFC79BC9}" srcId="{6C1724A4-65D9-48BF-9482-E853EBEBB3A9}" destId="{FC5BD009-3A81-4739-8717-4A08E2A5F265}" srcOrd="1" destOrd="0" parTransId="{4B8DF2C3-375D-42E9-8534-AB9898988917}" sibTransId="{1B3875C3-16D4-44D2-BD87-781D83FF6A56}"/>
    <dgm:cxn modelId="{F4D5852E-C504-45EC-B885-5EF04526DD59}" srcId="{6C1724A4-65D9-48BF-9482-E853EBEBB3A9}" destId="{AD8660EB-4F32-40BB-9615-4C33CAA1C37A}" srcOrd="2" destOrd="0" parTransId="{637DE983-F0C1-4C25-B47F-43F50DF719AD}" sibTransId="{B218411C-AA57-4190-B4F4-ED9A463B6A5D}"/>
    <dgm:cxn modelId="{D2425C5E-684E-421C-AEF7-7384374AA152}" type="presOf" srcId="{FC5BD009-3A81-4739-8717-4A08E2A5F265}" destId="{2C2517C8-850A-43AC-B7E7-7DC2C00D7D4D}" srcOrd="0" destOrd="0" presId="urn:microsoft.com/office/officeart/2005/8/layout/process2"/>
    <dgm:cxn modelId="{EAA0A167-4FB3-40C0-82C7-C310067FC6D4}" type="presOf" srcId="{EE0CD6B8-564D-425A-B6B7-1DD53830560E}" destId="{AE46269E-4070-4BE1-89D1-747A78CF9C2B}" srcOrd="0" destOrd="0" presId="urn:microsoft.com/office/officeart/2005/8/layout/process2"/>
    <dgm:cxn modelId="{01D92068-5D3E-4097-B5DB-A086A6E730FF}" srcId="{6C1724A4-65D9-48BF-9482-E853EBEBB3A9}" destId="{75BBE314-E263-44C5-8D08-58D5883F4AEE}" srcOrd="0" destOrd="0" parTransId="{A31F603A-3942-41B5-BE5D-3438114C4AEE}" sibTransId="{EE0CD6B8-564D-425A-B6B7-1DD53830560E}"/>
    <dgm:cxn modelId="{1C19784B-272A-4B27-9DCA-7652C9A7C697}" type="presOf" srcId="{AD8660EB-4F32-40BB-9615-4C33CAA1C37A}" destId="{99BFB0D2-FE15-40C2-B9FA-0ADA6238DCFE}" srcOrd="0" destOrd="0" presId="urn:microsoft.com/office/officeart/2005/8/layout/process2"/>
    <dgm:cxn modelId="{CD061682-2DB4-4D3F-B93E-EFF34B85C2AE}" type="presOf" srcId="{6C1724A4-65D9-48BF-9482-E853EBEBB3A9}" destId="{2B9615B0-3265-47EA-8A88-25EEA260BD56}" srcOrd="0" destOrd="0" presId="urn:microsoft.com/office/officeart/2005/8/layout/process2"/>
    <dgm:cxn modelId="{60FF6199-BFB4-4EA2-936F-0AA5A9DD2D1C}" type="presOf" srcId="{1B3875C3-16D4-44D2-BD87-781D83FF6A56}" destId="{7E9D285F-C370-4045-939E-FD3CEEDD3B14}" srcOrd="1" destOrd="0" presId="urn:microsoft.com/office/officeart/2005/8/layout/process2"/>
    <dgm:cxn modelId="{A6D6ECBB-A770-4106-8344-E2CE026BC482}" type="presOf" srcId="{75BBE314-E263-44C5-8D08-58D5883F4AEE}" destId="{2A9D10BC-8902-4729-B1DA-A868BE1D04EB}" srcOrd="0" destOrd="0" presId="urn:microsoft.com/office/officeart/2005/8/layout/process2"/>
    <dgm:cxn modelId="{681BA7D6-42EC-48C8-8711-3496A7AD8F1B}" type="presOf" srcId="{EE0CD6B8-564D-425A-B6B7-1DD53830560E}" destId="{22ACBBC5-AF01-4E32-AE0A-DF2AB753AE1B}" srcOrd="1" destOrd="0" presId="urn:microsoft.com/office/officeart/2005/8/layout/process2"/>
    <dgm:cxn modelId="{E957EEF8-A467-4904-9704-D5D5E3D77A7D}" type="presOf" srcId="{1B3875C3-16D4-44D2-BD87-781D83FF6A56}" destId="{B57088E2-C7FC-42EF-94DC-793428AB6475}" srcOrd="0" destOrd="0" presId="urn:microsoft.com/office/officeart/2005/8/layout/process2"/>
    <dgm:cxn modelId="{54B4C517-FC70-4830-9D89-9D993E8DB914}" type="presParOf" srcId="{2B9615B0-3265-47EA-8A88-25EEA260BD56}" destId="{2A9D10BC-8902-4729-B1DA-A868BE1D04EB}" srcOrd="0" destOrd="0" presId="urn:microsoft.com/office/officeart/2005/8/layout/process2"/>
    <dgm:cxn modelId="{1F415B4F-452F-4FF5-AFF7-002ACAFC4049}" type="presParOf" srcId="{2B9615B0-3265-47EA-8A88-25EEA260BD56}" destId="{AE46269E-4070-4BE1-89D1-747A78CF9C2B}" srcOrd="1" destOrd="0" presId="urn:microsoft.com/office/officeart/2005/8/layout/process2"/>
    <dgm:cxn modelId="{E5883036-0EC3-4DCD-B6D4-D9B072082279}" type="presParOf" srcId="{AE46269E-4070-4BE1-89D1-747A78CF9C2B}" destId="{22ACBBC5-AF01-4E32-AE0A-DF2AB753AE1B}" srcOrd="0" destOrd="0" presId="urn:microsoft.com/office/officeart/2005/8/layout/process2"/>
    <dgm:cxn modelId="{74159217-1BD4-40D1-8F46-F930D7130187}" type="presParOf" srcId="{2B9615B0-3265-47EA-8A88-25EEA260BD56}" destId="{2C2517C8-850A-43AC-B7E7-7DC2C00D7D4D}" srcOrd="2" destOrd="0" presId="urn:microsoft.com/office/officeart/2005/8/layout/process2"/>
    <dgm:cxn modelId="{94F44A9D-666D-413E-8503-BF17FE3C28A6}" type="presParOf" srcId="{2B9615B0-3265-47EA-8A88-25EEA260BD56}" destId="{B57088E2-C7FC-42EF-94DC-793428AB6475}" srcOrd="3" destOrd="0" presId="urn:microsoft.com/office/officeart/2005/8/layout/process2"/>
    <dgm:cxn modelId="{0C05A5D7-4BED-4E83-879E-7DAAB281C4E1}" type="presParOf" srcId="{B57088E2-C7FC-42EF-94DC-793428AB6475}" destId="{7E9D285F-C370-4045-939E-FD3CEEDD3B14}" srcOrd="0" destOrd="0" presId="urn:microsoft.com/office/officeart/2005/8/layout/process2"/>
    <dgm:cxn modelId="{0FAF9A60-FCBA-4BC7-A4D1-22EE0B8BDF8D}" type="presParOf" srcId="{2B9615B0-3265-47EA-8A88-25EEA260BD56}" destId="{99BFB0D2-FE15-40C2-B9FA-0ADA6238DC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876299" y="0"/>
          <a:ext cx="1828800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SOURCE:</a:t>
          </a:r>
          <a:br>
            <a:rPr lang="en-US" sz="1900" kern="1200" dirty="0"/>
          </a:br>
          <a:r>
            <a:rPr lang="en-US" sz="1900" kern="1200" dirty="0"/>
            <a:t>County Assessors</a:t>
          </a:r>
        </a:p>
      </dsp:txBody>
      <dsp:txXfrm>
        <a:off x="906057" y="29758"/>
        <a:ext cx="1769284" cy="956484"/>
      </dsp:txXfrm>
    </dsp:sp>
    <dsp:sp modelId="{AE46269E-4070-4BE1-89D1-747A78CF9C2B}">
      <dsp:nvSpPr>
        <dsp:cNvPr id="0" name=""/>
        <dsp:cNvSpPr/>
      </dsp:nvSpPr>
      <dsp:spPr>
        <a:xfrm rot="5400000">
          <a:off x="1600199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653539" y="1079499"/>
        <a:ext cx="274320" cy="266699"/>
      </dsp:txXfrm>
    </dsp:sp>
    <dsp:sp modelId="{2C2517C8-850A-43AC-B7E7-7DC2C00D7D4D}">
      <dsp:nvSpPr>
        <dsp:cNvPr id="0" name=""/>
        <dsp:cNvSpPr/>
      </dsp:nvSpPr>
      <dsp:spPr>
        <a:xfrm>
          <a:off x="876299" y="1523999"/>
          <a:ext cx="1828800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Property Tax Division</a:t>
          </a:r>
        </a:p>
      </dsp:txBody>
      <dsp:txXfrm>
        <a:off x="906057" y="1553757"/>
        <a:ext cx="17692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1600199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653539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876299" y="3047999"/>
          <a:ext cx="1828800" cy="1016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Statewide Master Parcel File / IAS</a:t>
          </a:r>
        </a:p>
      </dsp:txBody>
      <dsp:txXfrm>
        <a:off x="906057" y="3077757"/>
        <a:ext cx="1769284" cy="956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9404" y="0"/>
          <a:ext cx="2247900" cy="10160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SOURCE:</a:t>
          </a:r>
          <a:br>
            <a:rPr lang="en-US" sz="1800" kern="1200" dirty="0"/>
          </a:br>
          <a:r>
            <a:rPr lang="en-US" sz="1800" kern="1200" dirty="0"/>
            <a:t>Local Addressing Offices</a:t>
          </a:r>
        </a:p>
      </dsp:txBody>
      <dsp:txXfrm>
        <a:off x="39162" y="29758"/>
        <a:ext cx="2188384" cy="956484"/>
      </dsp:txXfrm>
    </dsp:sp>
    <dsp:sp modelId="{AE46269E-4070-4BE1-89D1-747A78CF9C2B}">
      <dsp:nvSpPr>
        <dsp:cNvPr id="0" name=""/>
        <dsp:cNvSpPr/>
      </dsp:nvSpPr>
      <dsp:spPr>
        <a:xfrm rot="5400000">
          <a:off x="942854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996194" y="1079499"/>
        <a:ext cx="274320" cy="266699"/>
      </dsp:txXfrm>
    </dsp:sp>
    <dsp:sp modelId="{2C2517C8-850A-43AC-B7E7-7DC2C00D7D4D}">
      <dsp:nvSpPr>
        <dsp:cNvPr id="0" name=""/>
        <dsp:cNvSpPr/>
      </dsp:nvSpPr>
      <dsp:spPr>
        <a:xfrm>
          <a:off x="9404" y="1523999"/>
          <a:ext cx="2247900" cy="10160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Division of Homeland Security &amp; Emergency Management</a:t>
          </a:r>
        </a:p>
      </dsp:txBody>
      <dsp:txXfrm>
        <a:off x="39162" y="1553757"/>
        <a:ext cx="21883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942854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996194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9404" y="3047999"/>
          <a:ext cx="2247900" cy="10160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Statewide</a:t>
          </a:r>
          <a:br>
            <a:rPr lang="en-US" sz="1800" kern="1200" dirty="0"/>
          </a:br>
          <a:r>
            <a:rPr lang="en-US" sz="1800" kern="1200" dirty="0"/>
            <a:t> Addressing &amp; Mapping System</a:t>
          </a:r>
        </a:p>
      </dsp:txBody>
      <dsp:txXfrm>
        <a:off x="39162" y="3077757"/>
        <a:ext cx="2188384" cy="956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321421" y="0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SOURCE: </a:t>
          </a:r>
          <a:br>
            <a:rPr lang="en-US" sz="1900" kern="1200" dirty="0"/>
          </a:br>
          <a:br>
            <a:rPr lang="en-US" sz="1900" kern="1200" dirty="0"/>
          </a:br>
          <a:r>
            <a:rPr lang="en-US" sz="1900" kern="1200" dirty="0"/>
            <a:t>County Offices</a:t>
          </a:r>
        </a:p>
      </dsp:txBody>
      <dsp:txXfrm>
        <a:off x="351179" y="29758"/>
        <a:ext cx="1769284" cy="956484"/>
      </dsp:txXfrm>
    </dsp:sp>
    <dsp:sp modelId="{AE46269E-4070-4BE1-89D1-747A78CF9C2B}">
      <dsp:nvSpPr>
        <dsp:cNvPr id="0" name=""/>
        <dsp:cNvSpPr/>
      </dsp:nvSpPr>
      <dsp:spPr>
        <a:xfrm rot="5356109">
          <a:off x="1055035" y="1041399"/>
          <a:ext cx="381031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7661" y="1079488"/>
        <a:ext cx="274320" cy="266722"/>
      </dsp:txXfrm>
    </dsp:sp>
    <dsp:sp modelId="{2C2517C8-850A-43AC-B7E7-7DC2C00D7D4D}">
      <dsp:nvSpPr>
        <dsp:cNvPr id="0" name=""/>
        <dsp:cNvSpPr/>
      </dsp:nvSpPr>
      <dsp:spPr>
        <a:xfrm>
          <a:off x="340880" y="1523999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WV GIS Technical Center</a:t>
          </a:r>
        </a:p>
      </dsp:txBody>
      <dsp:txXfrm>
        <a:off x="370638" y="1553757"/>
        <a:ext cx="17692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1064780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18120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340880" y="3047999"/>
          <a:ext cx="1828800" cy="101600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Statewide</a:t>
          </a:r>
          <a:br>
            <a:rPr lang="en-US" sz="1900" kern="1200" dirty="0"/>
          </a:br>
          <a:r>
            <a:rPr lang="en-US" sz="1900" kern="1200" dirty="0"/>
            <a:t> Leaf-Off Imagery Service </a:t>
          </a:r>
        </a:p>
      </dsp:txBody>
      <dsp:txXfrm>
        <a:off x="370638" y="3077757"/>
        <a:ext cx="1769284" cy="956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10BC-8902-4729-B1DA-A868BE1D04EB}">
      <dsp:nvSpPr>
        <dsp:cNvPr id="0" name=""/>
        <dsp:cNvSpPr/>
      </dsp:nvSpPr>
      <dsp:spPr>
        <a:xfrm>
          <a:off x="513020" y="0"/>
          <a:ext cx="1828800" cy="10160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SOURCE:</a:t>
          </a:r>
          <a:br>
            <a:rPr lang="en-US" sz="1900" kern="1200" dirty="0"/>
          </a:br>
          <a:r>
            <a:rPr lang="en-US" sz="1900" kern="1200" dirty="0"/>
            <a:t>Local, State, primarily FEMA</a:t>
          </a:r>
        </a:p>
      </dsp:txBody>
      <dsp:txXfrm>
        <a:off x="542778" y="29758"/>
        <a:ext cx="1769284" cy="956484"/>
      </dsp:txXfrm>
    </dsp:sp>
    <dsp:sp modelId="{AE46269E-4070-4BE1-89D1-747A78CF9C2B}">
      <dsp:nvSpPr>
        <dsp:cNvPr id="0" name=""/>
        <dsp:cNvSpPr/>
      </dsp:nvSpPr>
      <dsp:spPr>
        <a:xfrm rot="5400000">
          <a:off x="1236920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290260" y="1079499"/>
        <a:ext cx="274320" cy="266699"/>
      </dsp:txXfrm>
    </dsp:sp>
    <dsp:sp modelId="{2C2517C8-850A-43AC-B7E7-7DC2C00D7D4D}">
      <dsp:nvSpPr>
        <dsp:cNvPr id="0" name=""/>
        <dsp:cNvSpPr/>
      </dsp:nvSpPr>
      <dsp:spPr>
        <a:xfrm>
          <a:off x="513020" y="1523999"/>
          <a:ext cx="1828800" cy="10160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WV DEP</a:t>
          </a:r>
          <a:br>
            <a:rPr lang="en-US" sz="1900" kern="1200" dirty="0"/>
          </a:br>
          <a:r>
            <a:rPr lang="en-US" sz="1900" kern="1200" dirty="0"/>
            <a:t>WV GISTC</a:t>
          </a:r>
        </a:p>
      </dsp:txBody>
      <dsp:txXfrm>
        <a:off x="542778" y="1553757"/>
        <a:ext cx="1769284" cy="956484"/>
      </dsp:txXfrm>
    </dsp:sp>
    <dsp:sp modelId="{B57088E2-C7FC-42EF-94DC-793428AB6475}">
      <dsp:nvSpPr>
        <dsp:cNvPr id="0" name=""/>
        <dsp:cNvSpPr/>
      </dsp:nvSpPr>
      <dsp:spPr>
        <a:xfrm rot="5400000">
          <a:off x="1236919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290259" y="2603499"/>
        <a:ext cx="274320" cy="266700"/>
      </dsp:txXfrm>
    </dsp:sp>
    <dsp:sp modelId="{99BFB0D2-FE15-40C2-B9FA-0ADA6238DCFE}">
      <dsp:nvSpPr>
        <dsp:cNvPr id="0" name=""/>
        <dsp:cNvSpPr/>
      </dsp:nvSpPr>
      <dsp:spPr>
        <a:xfrm>
          <a:off x="513020" y="3047999"/>
          <a:ext cx="1828800" cy="10160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Statewide Elevation</a:t>
          </a:r>
          <a:br>
            <a:rPr lang="en-US" sz="1900" kern="1200" dirty="0"/>
          </a:br>
          <a:r>
            <a:rPr lang="en-US" sz="1900" kern="1200" dirty="0"/>
            <a:t> Web Services</a:t>
          </a:r>
        </a:p>
      </dsp:txBody>
      <dsp:txXfrm>
        <a:off x="542778" y="3077757"/>
        <a:ext cx="1769284" cy="956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0.7045</cdr:x>
      <cdr:y>0.78873</cdr:y>
    </cdr:from>
    <cdr:to>
      <cdr:x>0.98787</cdr:x>
      <cdr:y>0.9082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304400" y="4267187"/>
          <a:ext cx="2133580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>
              <a:solidFill>
                <a:schemeClr val="tx2">
                  <a:lumMod val="40000"/>
                  <a:lumOff val="60000"/>
                </a:schemeClr>
              </a:solidFill>
            </a:rPr>
            <a:t>Computed from 2020 parcel file</a:t>
          </a:r>
          <a:endParaRPr lang="en-US" dirty="0"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B3E9A9-66C9-4B8D-B836-86EF237365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E8DF2-63C1-450B-B769-CDADB7B7B4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317C4-3115-4B7D-9CEE-8B1E976A16BD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D7BC5-FC57-494C-9BAB-173ACE4C5D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589C0-F732-453A-97C7-0EC07E6240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F8B38-19FC-4B93-B4C4-579780053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5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79828-61F6-4DAF-B516-709CFFB26B66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7B5B0-8051-45E7-81D6-74124502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7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45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16E01-FF8B-494B-A4AA-AC185B80C0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1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4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82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72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47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7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2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8E02A-DC5B-42DD-897E-06D8301A16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4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07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6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98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7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7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0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7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9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0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0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8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5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0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2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2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1753-4919-4252-9BAD-15EC638293B4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F9F9-CAA2-41AD-9786-FCB0723C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.wvgis.wvu.edu/arcgis/rest/services/Imagery_BaseMaps_EarthCover/wv_imagery_WVGISTC_leaf_off_mosaic/MapServe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://www.mapwv.gov/floodtest/?wkid=102100&amp;x=-9176629&amp;y=4583554&amp;l=13&amp;v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mapwv.gov/floodtest/?wkid=102100&amp;x=-9176629&amp;y=4583554&amp;l=13&amp;v=1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899684&amp;y=4811867&amp;l=13&amp;v=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mapwv.gov/flood/map/?wkid=102100&amp;x=-8899684&amp;y=4811867&amp;l=13&amp;v=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v=0&amp;pid=31-14-0031-0101-000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pwv.gov/floodtest/docs/WV_FloodTool_ElevationSource_Metadata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09292&amp;y=4742427&amp;l=12&amp;v=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mapwv.gov/Assessment/Detail/?PID=010800110069000000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177701&amp;y=4611497&amp;l=13&amp;v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mapwv.gov/floodtest/docs/WV_FloodTool_ElevationSource_Metadata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Flood Tool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381" y="1505933"/>
            <a:ext cx="745021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Layers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F222B4-F54C-4278-906F-AEEE7331A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717643"/>
              </p:ext>
            </p:extLst>
          </p:nvPr>
        </p:nvGraphicFramePr>
        <p:xfrm>
          <a:off x="838380" y="2908361"/>
          <a:ext cx="7450213" cy="2590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450213">
                  <a:extLst>
                    <a:ext uri="{9D8B030D-6E8A-4147-A177-3AD203B41FA5}">
                      <a16:colId xmlns:a16="http://schemas.microsoft.com/office/drawing/2014/main" val="1101067465"/>
                    </a:ext>
                  </a:extLst>
                </a:gridCol>
              </a:tblGrid>
              <a:tr h="299517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Elevation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155227"/>
                  </a:ext>
                </a:extLst>
              </a:tr>
              <a:tr h="31313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Aerial Imagery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723999"/>
                  </a:ext>
                </a:extLst>
              </a:tr>
              <a:tr h="2995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E-911 Addresses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666528"/>
                  </a:ext>
                </a:extLst>
              </a:tr>
              <a:tr h="2995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Parcels / Assessment Records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03196"/>
                  </a:ext>
                </a:extLst>
              </a:tr>
              <a:tr h="299517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Building Footprints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06479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A52BFE-50A3-437F-9B0B-72808A152DD1}"/>
              </a:ext>
            </a:extLst>
          </p:cNvPr>
          <p:cNvSpPr txBox="1"/>
          <p:nvPr/>
        </p:nvSpPr>
        <p:spPr>
          <a:xfrm>
            <a:off x="3578941" y="6032895"/>
            <a:ext cx="198611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9/30/2020 Update</a:t>
            </a:r>
          </a:p>
        </p:txBody>
      </p:sp>
    </p:spTree>
    <p:extLst>
      <p:ext uri="{BB962C8B-B14F-4D97-AF65-F5344CB8AC3E}">
        <p14:creationId xmlns:p14="http://schemas.microsoft.com/office/powerpoint/2010/main" val="222464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55" y="2286000"/>
            <a:ext cx="7277100" cy="43719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Elevation Layers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1690" y="1323950"/>
          <a:ext cx="8235819" cy="127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96318432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SAMB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2003 SAMB,</a:t>
                      </a:r>
                      <a:r>
                        <a:rPr lang="en-US" baseline="0" dirty="0"/>
                        <a:t> 3-meter, 10-foot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Lidar, 2-foot or 1-foot contours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Select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8904" y="934509"/>
            <a:ext cx="87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Elevation Grids, Hillshade Grids, Contours,</a:t>
            </a:r>
            <a:r>
              <a:rPr lang="en-US" b="1" i="1" dirty="0"/>
              <a:t> used </a:t>
            </a:r>
            <a:r>
              <a:rPr lang="en-US" i="1" dirty="0"/>
              <a:t>for Flood Depths, Imagery Orthorectification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40" y="3138487"/>
            <a:ext cx="2684889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24400" y="3276600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SAMB ELEVATION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5468421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LIDAR ELEVATION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82209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WV DEP SAMB-Lidar Hillshade</a:t>
            </a:r>
          </a:p>
        </p:txBody>
      </p:sp>
    </p:spTree>
    <p:extLst>
      <p:ext uri="{BB962C8B-B14F-4D97-AF65-F5344CB8AC3E}">
        <p14:creationId xmlns:p14="http://schemas.microsoft.com/office/powerpoint/2010/main" val="3360647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Hillshade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Basemap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9171" y="877180"/>
            <a:ext cx="564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</a:t>
            </a:r>
            <a:r>
              <a:rPr lang="en-US" i="1" dirty="0" err="1"/>
              <a:t>hillshade</a:t>
            </a:r>
            <a:r>
              <a:rPr lang="en-US" i="1" dirty="0"/>
              <a:t> is a grayscale 3D representation of the surface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05226-20DF-42E5-8A93-774309B72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6" b="4451"/>
          <a:stretch/>
        </p:blipFill>
        <p:spPr>
          <a:xfrm>
            <a:off x="188843" y="1209368"/>
            <a:ext cx="8731317" cy="5427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8D8AA8-C327-4015-BE5C-07BC943D4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96" r="32830"/>
          <a:stretch/>
        </p:blipFill>
        <p:spPr>
          <a:xfrm>
            <a:off x="6229961" y="3711923"/>
            <a:ext cx="2569559" cy="228313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45E7F86-52A2-411B-9ACA-9001BB33BEE7}"/>
              </a:ext>
            </a:extLst>
          </p:cNvPr>
          <p:cNvSpPr/>
          <p:nvPr/>
        </p:nvSpPr>
        <p:spPr>
          <a:xfrm flipV="1">
            <a:off x="2507226" y="1869016"/>
            <a:ext cx="776747" cy="391130"/>
          </a:xfrm>
          <a:prstGeom prst="ellipse">
            <a:avLst/>
          </a:prstGeom>
          <a:noFill/>
          <a:ln w="57150">
            <a:solidFill>
              <a:schemeClr val="bg2">
                <a:lumMod val="1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15096" y="6131480"/>
            <a:ext cx="216678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Hillshade </a:t>
            </a:r>
            <a:r>
              <a:rPr lang="en-US" b="1" dirty="0" err="1">
                <a:solidFill>
                  <a:schemeClr val="bg1"/>
                </a:solidFill>
              </a:rPr>
              <a:t>Basemap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49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2" y="1342244"/>
            <a:ext cx="8467725" cy="52863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Contours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861" y="934509"/>
            <a:ext cx="82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New FEMA LiDAR-Derived Contours are </a:t>
            </a:r>
            <a:r>
              <a:rPr lang="en-US" b="1" i="1" dirty="0"/>
              <a:t>10x </a:t>
            </a:r>
            <a:r>
              <a:rPr lang="en-US" i="1" dirty="0"/>
              <a:t>better than 2003 Statewide Elevation Data 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2174" y="5872442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SAMB Elevation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10 FT Contours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0104" y="5872441"/>
            <a:ext cx="1905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FEMA LiDAR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1 FT Contours</a:t>
            </a:r>
          </a:p>
        </p:txBody>
      </p:sp>
    </p:spTree>
    <p:extLst>
      <p:ext uri="{BB962C8B-B14F-4D97-AF65-F5344CB8AC3E}">
        <p14:creationId xmlns:p14="http://schemas.microsoft.com/office/powerpoint/2010/main" val="70543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661" y="3636384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Imagery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97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Aerial Imagery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8035" y="1176539"/>
            <a:ext cx="7807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2020 County Leaf-Of Aerial Imagery  </a:t>
            </a:r>
            <a:r>
              <a:rPr lang="en-US" sz="2400" dirty="0"/>
              <a:t>(13 Counties)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2019 County Leaf-Of Aerial Imagery  </a:t>
            </a:r>
            <a:r>
              <a:rPr lang="en-US" sz="2400" dirty="0"/>
              <a:t>(20 Counties)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2018 USDA National Agriculture Imagery Program (NAIP) </a:t>
            </a:r>
            <a:r>
              <a:rPr lang="en-US" sz="2400" dirty="0"/>
              <a:t>2-ft pixel resolution.  Statewide Coverage.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035" y="5729597"/>
            <a:ext cx="792185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Imagery can vary greatly in resolution. Pixel resolution refers to the actual distance on the ground that each pixel represents in the orthophotography.  For example, four-inch pixel resolution means that each pixel in the image covers four inches on the ground</a:t>
            </a:r>
            <a:r>
              <a:rPr lang="en-US" sz="1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83548-279F-475F-9936-8C8CEA780CFE}"/>
              </a:ext>
            </a:extLst>
          </p:cNvPr>
          <p:cNvSpPr txBox="1"/>
          <p:nvPr/>
        </p:nvSpPr>
        <p:spPr>
          <a:xfrm>
            <a:off x="698034" y="4145565"/>
            <a:ext cx="7921859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 Counties have tapped into the </a:t>
            </a:r>
            <a:r>
              <a:rPr lang="en-US" b="1" dirty="0">
                <a:solidFill>
                  <a:schemeClr val="bg1"/>
                </a:solidFill>
              </a:rPr>
              <a:t>State Aerial Imagery Contract</a:t>
            </a:r>
            <a:r>
              <a:rPr lang="en-US" dirty="0">
                <a:solidFill>
                  <a:schemeClr val="bg1"/>
                </a:solidFill>
              </a:rPr>
              <a:t> supported by the Hazard Mitigation Grant for the acquisition of 2019-21 leaf-off imagery.  Most counties were captured at 4-inch resolution.  Imagery resides in the public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40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55A02-9613-4DBD-BB8D-6FFDC7DF5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7" y="1166948"/>
            <a:ext cx="7361466" cy="56446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56461" y="191078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Aerial Imagery (2020)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439561"/>
              </p:ext>
            </p:extLst>
          </p:nvPr>
        </p:nvGraphicFramePr>
        <p:xfrm>
          <a:off x="340380" y="1529759"/>
          <a:ext cx="1163955" cy="2006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220">
                  <a:extLst>
                    <a:ext uri="{9D8B030D-6E8A-4147-A177-3AD203B41FA5}">
                      <a16:colId xmlns:a16="http://schemas.microsoft.com/office/drawing/2014/main" val="1763074938"/>
                    </a:ext>
                  </a:extLst>
                </a:gridCol>
                <a:gridCol w="673735">
                  <a:extLst>
                    <a:ext uri="{9D8B030D-6E8A-4147-A177-3AD203B41FA5}">
                      <a16:colId xmlns:a16="http://schemas.microsoft.com/office/drawing/2014/main" val="3443737341"/>
                    </a:ext>
                  </a:extLst>
                </a:gridCol>
              </a:tblGrid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564759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0072995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611015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563409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892738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3288836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778506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10441"/>
                  </a:ext>
                </a:extLst>
              </a:tr>
              <a:tr h="2229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3184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02875" y="3989266"/>
            <a:ext cx="1360968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Ideally, leaf-off imagery should not be older than 5 years.  Imagery is important for identifying at-risk structures and accurate disaster mapping.</a:t>
            </a:r>
            <a:endParaRPr lang="en-US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B9CD3-E37C-4726-BBB3-CC5B920EB57F}"/>
              </a:ext>
            </a:extLst>
          </p:cNvPr>
          <p:cNvSpPr/>
          <p:nvPr/>
        </p:nvSpPr>
        <p:spPr>
          <a:xfrm>
            <a:off x="7602875" y="1423987"/>
            <a:ext cx="1360968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New 2020 Imagery</a:t>
            </a: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Boone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Fayette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Greenbrier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Harrison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Jefferson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Lewis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Marion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Mingo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Pleasants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Summers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Webster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Wood County</a:t>
            </a:r>
            <a:endParaRPr lang="en-US" sz="1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  <a:tabLst>
                <a:tab pos="457200" algn="l"/>
                <a:tab pos="914400" algn="l"/>
                <a:tab pos="4114800" algn="l"/>
                <a:tab pos="457200" algn="l"/>
              </a:tabLst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Wirt County</a:t>
            </a:r>
            <a:endParaRPr lang="en-U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62B9A1-85D4-46CE-8804-35B00E5B950B}"/>
              </a:ext>
            </a:extLst>
          </p:cNvPr>
          <p:cNvSpPr/>
          <p:nvPr/>
        </p:nvSpPr>
        <p:spPr>
          <a:xfrm>
            <a:off x="340380" y="6474981"/>
            <a:ext cx="440007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ea typeface="Times New Roman" panose="02020603050405020304" pitchFamily="18" charset="0"/>
              </a:rPr>
              <a:t>Select counties for 2019-21 received funding support through HMGP grant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1991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FD6CC-B3F5-41A0-95D5-EA9B79B3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6" y="1030736"/>
            <a:ext cx="6390097" cy="58681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Leaf-Off Aerial Imagery Web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8117" y="3086383"/>
            <a:ext cx="222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 Harrison County</a:t>
            </a:r>
            <a:br>
              <a:rPr lang="en-US" dirty="0"/>
            </a:br>
            <a:r>
              <a:rPr lang="en-US" dirty="0"/>
              <a:t> Aerial Imagery</a:t>
            </a:r>
          </a:p>
        </p:txBody>
      </p:sp>
      <p:sp>
        <p:nvSpPr>
          <p:cNvPr id="8" name="Oval 7"/>
          <p:cNvSpPr/>
          <p:nvPr/>
        </p:nvSpPr>
        <p:spPr>
          <a:xfrm>
            <a:off x="2825228" y="3139363"/>
            <a:ext cx="481780" cy="43757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8201" y="822987"/>
            <a:ext cx="73807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3"/>
              </a:rPr>
              <a:t>https://services.wvgis.wvu.edu/arcgis/rest/services/Imagery_BaseMaps_EarthCover/wv_imagery_WVGISTC_leaf_off_mosaic/MapServer</a:t>
            </a:r>
            <a:endParaRPr lang="en-US" sz="1000" dirty="0"/>
          </a:p>
          <a:p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250096" y="1290387"/>
            <a:ext cx="565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Counties provide leaf-off imagery</a:t>
            </a:r>
          </a:p>
          <a:p>
            <a:pPr algn="ctr"/>
            <a:r>
              <a:rPr lang="en-US" sz="2400" i="1" dirty="0"/>
              <a:t> for State Imagery Web Service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45" y="3903739"/>
            <a:ext cx="3361722" cy="2612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5364A-DF31-436B-A39D-4C8DAD29FD40}"/>
              </a:ext>
            </a:extLst>
          </p:cNvPr>
          <p:cNvSpPr txBox="1"/>
          <p:nvPr/>
        </p:nvSpPr>
        <p:spPr>
          <a:xfrm>
            <a:off x="4572000" y="2118003"/>
            <a:ext cx="3361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Cached to 1:282 Zoom Level or Map Scale</a:t>
            </a:r>
          </a:p>
        </p:txBody>
      </p:sp>
    </p:spTree>
    <p:extLst>
      <p:ext uri="{BB962C8B-B14F-4D97-AF65-F5344CB8AC3E}">
        <p14:creationId xmlns:p14="http://schemas.microsoft.com/office/powerpoint/2010/main" val="410330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942" t="23852" r="1029" b="5762"/>
          <a:stretch/>
        </p:blipFill>
        <p:spPr>
          <a:xfrm>
            <a:off x="169681" y="1216442"/>
            <a:ext cx="7086526" cy="3955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2019 Leaf-Off Aerial Imagery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6812" y="954832"/>
            <a:ext cx="5203354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http://www.mapwv.gov/floodtest/?wkid=102100&amp;x=-9176629&amp;y=4583554&amp;l=13&amp;v=1</a:t>
            </a:r>
            <a:endParaRPr 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CC9FA-3A29-4A8A-A488-01C0D073F397}"/>
              </a:ext>
            </a:extLst>
          </p:cNvPr>
          <p:cNvSpPr txBox="1"/>
          <p:nvPr/>
        </p:nvSpPr>
        <p:spPr>
          <a:xfrm>
            <a:off x="7386012" y="1216442"/>
            <a:ext cx="1630169" cy="52937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New 2019 Imagery</a:t>
            </a:r>
          </a:p>
          <a:p>
            <a:pPr algn="ctr"/>
            <a:r>
              <a:rPr lang="en-US" sz="1400" b="1" dirty="0"/>
              <a:t>on Flood Tool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Braxton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Cabell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Calhoun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Doddridge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Gilmer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Harrison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Jackson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Marshall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Monongalia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Ohio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Pocahontas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Putnam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Taylor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Tucker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Tyler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Wayne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Wetzel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Wirt</a:t>
            </a:r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44766-61A6-4054-87E7-CB3C553AD281}"/>
              </a:ext>
            </a:extLst>
          </p:cNvPr>
          <p:cNvSpPr txBox="1"/>
          <p:nvPr/>
        </p:nvSpPr>
        <p:spPr>
          <a:xfrm>
            <a:off x="4283751" y="5556213"/>
            <a:ext cx="2512975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Cows in the Floodway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West Fork </a:t>
            </a:r>
            <a:r>
              <a:rPr lang="en-US" dirty="0" err="1">
                <a:solidFill>
                  <a:srgbClr val="FFC000"/>
                </a:solidFill>
              </a:rPr>
              <a:t>Twelvepole</a:t>
            </a:r>
            <a:r>
              <a:rPr lang="en-US" dirty="0">
                <a:solidFill>
                  <a:srgbClr val="FFC000"/>
                </a:solidFill>
              </a:rPr>
              <a:t> Creek, Wayne County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27" y="5659078"/>
            <a:ext cx="3362325" cy="1047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27" y="5320524"/>
            <a:ext cx="348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Choose </a:t>
            </a:r>
            <a:r>
              <a:rPr lang="en-US" sz="1600" b="1" dirty="0"/>
              <a:t>WV Best Leaves Off </a:t>
            </a:r>
            <a:r>
              <a:rPr lang="en-US" sz="1600" dirty="0"/>
              <a:t>Base Map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3026004" y="1364388"/>
            <a:ext cx="23661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4-Inch Pixel Resolution</a:t>
            </a:r>
          </a:p>
        </p:txBody>
      </p:sp>
    </p:spTree>
    <p:extLst>
      <p:ext uri="{BB962C8B-B14F-4D97-AF65-F5344CB8AC3E}">
        <p14:creationId xmlns:p14="http://schemas.microsoft.com/office/powerpoint/2010/main" val="303326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44" y="1541635"/>
            <a:ext cx="5456052" cy="48638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2018 NAIP Aerial Imagery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493" y="1233541"/>
            <a:ext cx="5203354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http://www.mapwv.gov/floodtest/?wkid=102100&amp;x=-9176629&amp;y=4583554&amp;l=13&amp;v=1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985277" y="1008670"/>
            <a:ext cx="297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Choose </a:t>
            </a:r>
            <a:r>
              <a:rPr lang="en-US" sz="1600" b="1" dirty="0"/>
              <a:t>WV NAIP (2018)</a:t>
            </a:r>
            <a:r>
              <a:rPr lang="en-US" sz="1600" dirty="0"/>
              <a:t> from Base Map Layers Pulldown Menu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2196442" y="1639353"/>
            <a:ext cx="23661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2-Foot Pixel Resolution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552" y="4190875"/>
            <a:ext cx="2388170" cy="2176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731" y="1634603"/>
            <a:ext cx="2698242" cy="2285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CCC9FA-3A29-4A8A-A488-01C0D073F397}"/>
              </a:ext>
            </a:extLst>
          </p:cNvPr>
          <p:cNvSpPr txBox="1"/>
          <p:nvPr/>
        </p:nvSpPr>
        <p:spPr>
          <a:xfrm>
            <a:off x="7178404" y="4128925"/>
            <a:ext cx="1536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Statewide Coverage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FCDD4-BA26-40FF-B287-CE37C1783BDF}"/>
              </a:ext>
            </a:extLst>
          </p:cNvPr>
          <p:cNvSpPr txBox="1"/>
          <p:nvPr/>
        </p:nvSpPr>
        <p:spPr>
          <a:xfrm>
            <a:off x="6557019" y="5171334"/>
            <a:ext cx="124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2018 NAIP</a:t>
            </a:r>
          </a:p>
        </p:txBody>
      </p:sp>
    </p:spTree>
    <p:extLst>
      <p:ext uri="{BB962C8B-B14F-4D97-AF65-F5344CB8AC3E}">
        <p14:creationId xmlns:p14="http://schemas.microsoft.com/office/powerpoint/2010/main" val="175687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661" y="332175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8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732" y="3552202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101" y="1467262"/>
            <a:ext cx="8095798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Addressable: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the WV Flood Tool accesses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addressable structures in the Statewide Addressing and Mapping System (SAMS).  It is estimated that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addressable structures are in a high-risk flood zone.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Matching Geocoding Services: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Updated geocoding services of WV Flood Tool from new Statewide Addressing and Mapping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Addressing Projects: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Incorporated new addresses from Hazard Mitigation Grant Addressing Projects </a:t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Identifier: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E-911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Numbe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r, combined with the Parcel Identifier, forms the Building Identifier for identifying structures for flood risk assessments, building pictures, LOMAs, Elevation Certificates, etc.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06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Structures in Floodplain (2018)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02053"/>
              </p:ext>
            </p:extLst>
          </p:nvPr>
        </p:nvGraphicFramePr>
        <p:xfrm>
          <a:off x="1042619" y="1135091"/>
          <a:ext cx="7058762" cy="248440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657601">
                  <a:extLst>
                    <a:ext uri="{9D8B030D-6E8A-4147-A177-3AD203B41FA5}">
                      <a16:colId xmlns:a16="http://schemas.microsoft.com/office/drawing/2014/main" val="2788592112"/>
                    </a:ext>
                  </a:extLst>
                </a:gridCol>
                <a:gridCol w="1637809">
                  <a:extLst>
                    <a:ext uri="{9D8B030D-6E8A-4147-A177-3AD203B41FA5}">
                      <a16:colId xmlns:a16="http://schemas.microsoft.com/office/drawing/2014/main" val="3415097851"/>
                    </a:ext>
                  </a:extLst>
                </a:gridCol>
                <a:gridCol w="1763352">
                  <a:extLst>
                    <a:ext uri="{9D8B030D-6E8A-4147-A177-3AD203B41FA5}">
                      <a16:colId xmlns:a16="http://schemas.microsoft.com/office/drawing/2014/main" val="2809061004"/>
                    </a:ext>
                  </a:extLst>
                </a:gridCol>
              </a:tblGrid>
              <a:tr h="417477">
                <a:tc>
                  <a:txBody>
                    <a:bodyPr/>
                    <a:lstStyle/>
                    <a:p>
                      <a:pPr algn="ctr" fontAlgn="ctr"/>
                      <a:endParaRPr lang="en-US" sz="16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/>
                        <a:t># of Structures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/>
                        <a:t>Percent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93982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600" b="0" dirty="0"/>
                        <a:t>Addressable</a:t>
                      </a:r>
                      <a:r>
                        <a:rPr lang="en-US" sz="1600" b="0" baseline="0" dirty="0"/>
                        <a:t> Structures</a:t>
                      </a:r>
                      <a:endParaRPr lang="en-US" sz="1600" b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1,010,819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96389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600" b="0" dirty="0"/>
                        <a:t>Non-Addressable</a:t>
                      </a:r>
                      <a:r>
                        <a:rPr lang="en-US" sz="1600" b="0" baseline="0" dirty="0"/>
                        <a:t> Structures</a:t>
                      </a:r>
                      <a:endParaRPr lang="en-US" sz="1600" b="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101,928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98733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dirty="0"/>
                        <a:t>       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1,112,747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6929320"/>
                  </a:ext>
                </a:extLst>
              </a:tr>
              <a:tr h="125737">
                <a:tc>
                  <a:txBody>
                    <a:bodyPr/>
                    <a:lstStyle/>
                    <a:p>
                      <a:pPr algn="l" fontAlgn="b"/>
                      <a:endParaRPr lang="en-US" sz="1600" dirty="0"/>
                    </a:p>
                  </a:txBody>
                  <a:tcPr marL="9525" marR="9525" marT="9525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00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dirty="0"/>
                        <a:t>Buildings in Effective 100-YR floodplains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99,520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4138289"/>
                  </a:ext>
                </a:extLst>
              </a:tr>
              <a:tr h="54673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dirty="0"/>
                        <a:t>Buildings in  100-YR floodplains</a:t>
                      </a:r>
                      <a:br>
                        <a:rPr lang="en-US" sz="1600" dirty="0"/>
                      </a:br>
                      <a:r>
                        <a:rPr lang="en-US" sz="1600" b="0" dirty="0"/>
                        <a:t>(Effective and Advisory A/Updated AE)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106,967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7078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dirty="0"/>
                        <a:t>Buildings in 100-YR</a:t>
                      </a:r>
                      <a:r>
                        <a:rPr lang="en-US" sz="1600" baseline="0" dirty="0"/>
                        <a:t> and </a:t>
                      </a:r>
                      <a:r>
                        <a:rPr lang="en-US" sz="1600" dirty="0"/>
                        <a:t>500-YR floodplains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159,804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505356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42619" y="5332698"/>
            <a:ext cx="7058762" cy="877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i="1" dirty="0"/>
              <a:t>2018 Data Source:  Statewide Addressing and Mapping System (SAMS).  Some counties track non-addressable structures in the floodplain while other counties do not.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3641" y="6414194"/>
            <a:ext cx="633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A more detailed site-specific building analysis is needed statewide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3641" y="3875914"/>
            <a:ext cx="648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An estimated 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100,000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 buildings or 9% of all statewide 1.1 million buildings are within the effective 100-YR floodplain.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An estimated 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160,000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buildings or 14% of all statewide 1.1 million buildings are within the 100-YR and 500-YR floodplains.</a:t>
            </a:r>
          </a:p>
        </p:txBody>
      </p:sp>
    </p:spTree>
    <p:extLst>
      <p:ext uri="{BB962C8B-B14F-4D97-AF65-F5344CB8AC3E}">
        <p14:creationId xmlns:p14="http://schemas.microsoft.com/office/powerpoint/2010/main" val="423378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540CAA-8AC3-4A6B-8CAB-7BF85EB69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4" y="1551729"/>
            <a:ext cx="9074722" cy="52030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C80C9-4BCA-4F9B-9F63-6BDC10CED0A0}"/>
              </a:ext>
            </a:extLst>
          </p:cNvPr>
          <p:cNvSpPr txBox="1"/>
          <p:nvPr/>
        </p:nvSpPr>
        <p:spPr>
          <a:xfrm>
            <a:off x="6998831" y="5985492"/>
            <a:ext cx="2021397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1455 Knott Road, Shepherdstown, WV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4454A-3D13-4290-B2F2-CA12AD6392FF}"/>
              </a:ext>
            </a:extLst>
          </p:cNvPr>
          <p:cNvSpPr txBox="1"/>
          <p:nvPr/>
        </p:nvSpPr>
        <p:spPr>
          <a:xfrm>
            <a:off x="698035" y="1038810"/>
            <a:ext cx="774792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Match Locators Updated on WV Flood Tool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C9956-6F55-407B-8FFB-4764F280E8B9}"/>
              </a:ext>
            </a:extLst>
          </p:cNvPr>
          <p:cNvSpPr txBox="1"/>
          <p:nvPr/>
        </p:nvSpPr>
        <p:spPr>
          <a:xfrm>
            <a:off x="806172" y="5479354"/>
            <a:ext cx="301857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Address Site Match Locator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1D329-221E-4ADD-B852-31400F01B21F}"/>
              </a:ext>
            </a:extLst>
          </p:cNvPr>
          <p:cNvSpPr txBox="1"/>
          <p:nvPr/>
        </p:nvSpPr>
        <p:spPr>
          <a:xfrm>
            <a:off x="521110" y="5870444"/>
            <a:ext cx="3628103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i="1" dirty="0"/>
              <a:t>Geocoding is the process of converting street addresses into geographic coordinates (latitude and longitude) to identify the position on the map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6D70C5-80DA-46C2-9AEE-1335D1DBD79D}"/>
              </a:ext>
            </a:extLst>
          </p:cNvPr>
          <p:cNvSpPr/>
          <p:nvPr/>
        </p:nvSpPr>
        <p:spPr>
          <a:xfrm>
            <a:off x="5466735" y="5012281"/>
            <a:ext cx="648929" cy="8069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28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E-911 Addresses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357" y="1190458"/>
            <a:ext cx="774792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Addresses Uploaded to WV Flood Tool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CC2D-7734-487D-9935-2BEF9E53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72" y="1928183"/>
            <a:ext cx="2864868" cy="42732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39ACAE-6332-467F-A90F-5417C5D2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7616" y="6257788"/>
            <a:ext cx="16283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Marlinton,</a:t>
            </a:r>
            <a:r>
              <a:rPr kumimoji="0" lang="en-US" altLang="en-US" sz="1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WV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2B2F1-980A-45C0-9BC6-C1F0E03CD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307" y="6257788"/>
            <a:ext cx="43459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HMGP Addressing Improvement Projects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E70BE-EDAD-4740-A250-E297F4835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20" y="1928181"/>
            <a:ext cx="5672122" cy="43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1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0231" y="3306069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/ Assessment Records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48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/ Assessment Records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8036" y="1450810"/>
            <a:ext cx="7832110" cy="4573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Year 2020 Parcels and Assessment Records: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Flood Tool with 1.4 million tax parcel and assessment records for Tax Year 2020.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 Assessment Reports: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Parcel Web Reports including building sketch diagrams.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Identifier: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 Identifier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combined with the E-911 Address Number, forms the Building Identifier for identifying structures for flood risk assessments, building pictures, LOMAs, Elevation Certificates,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2471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02047"/>
            <a:ext cx="2805765" cy="25035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76991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Digital Parcel File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200" y="4876800"/>
            <a:ext cx="4572000" cy="147732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High Priority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of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2013 State Hazard Mitigation Plan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5" y="938809"/>
            <a:ext cx="8220316" cy="31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975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114" y="1220599"/>
            <a:ext cx="6553200" cy="48514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505199" y="926636"/>
            <a:ext cx="54951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https://www.mapwv.gov/flood/map/?wkid=102100&amp;x=-8899684&amp;y=4811867&amp;l=13&amp;v=0</a:t>
            </a:r>
            <a:endParaRPr lang="en-US" sz="11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link to Owner/Building Info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0375" y="6186918"/>
            <a:ext cx="396240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Residential or Farm Property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61" y="935118"/>
            <a:ext cx="393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629 PENNSYLVANIA AVE, Morgantown, WV, 26501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229467" y="5410200"/>
            <a:ext cx="165956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55365" y="4884342"/>
            <a:ext cx="1905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" y="1232835"/>
            <a:ext cx="3034775" cy="29172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" y="3034123"/>
            <a:ext cx="4705350" cy="37004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Oval 17"/>
          <p:cNvSpPr/>
          <p:nvPr/>
        </p:nvSpPr>
        <p:spPr>
          <a:xfrm>
            <a:off x="3956490" y="5775776"/>
            <a:ext cx="993886" cy="304800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792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3763" y="1050698"/>
            <a:ext cx="3912867" cy="11079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Residential or Farm Property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86066" y="3108072"/>
          <a:ext cx="3618933" cy="277458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848134">
                  <a:extLst>
                    <a:ext uri="{9D8B030D-6E8A-4147-A177-3AD203B41FA5}">
                      <a16:colId xmlns:a16="http://schemas.microsoft.com/office/drawing/2014/main" val="799857233"/>
                    </a:ext>
                  </a:extLst>
                </a:gridCol>
                <a:gridCol w="1770799">
                  <a:extLst>
                    <a:ext uri="{9D8B030D-6E8A-4147-A177-3AD203B41FA5}">
                      <a16:colId xmlns:a16="http://schemas.microsoft.com/office/drawing/2014/main" val="3953515633"/>
                    </a:ext>
                  </a:extLst>
                </a:gridCol>
              </a:tblGrid>
              <a:tr h="695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BUILDING INFORMATION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98257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Property Class Type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R- Residential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85039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Land Use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101 - Residential 1 Family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7327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Year Built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1911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0132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Architectural style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Conventional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479722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Exterior Wall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Aluminum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17704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Stories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09899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Total Rooms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206534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Grade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930397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Basement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Full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966108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Structure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1,320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143391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Building (card) Number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093837"/>
                  </a:ext>
                </a:extLst>
              </a:tr>
              <a:tr h="21197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# of main BLDGs (cards)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93664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30533" y="1614878"/>
            <a:ext cx="36270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0563C1"/>
                </a:solidFill>
                <a:latin typeface="Calibri" panose="020F0502020204030204" pitchFamily="34" charset="0"/>
                <a:hlinkClick r:id="rId2"/>
              </a:rPr>
              <a:t>https://www.mapwv.gov/flood/map/?wkid=102100&amp;x=-8899684&amp;y=4811867&amp;l=13&amp;v=0</a:t>
            </a:r>
            <a:endParaRPr lang="en-US" sz="11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endParaRPr lang="en-US" sz="11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05400" y="964568"/>
          <a:ext cx="3618934" cy="209333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4027414545"/>
                    </a:ext>
                  </a:extLst>
                </a:gridCol>
                <a:gridCol w="1790134">
                  <a:extLst>
                    <a:ext uri="{9D8B030D-6E8A-4147-A177-3AD203B41FA5}">
                      <a16:colId xmlns:a16="http://schemas.microsoft.com/office/drawing/2014/main" val="104142168"/>
                    </a:ext>
                  </a:extLst>
                </a:gridCol>
              </a:tblGrid>
              <a:tr h="22860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340064"/>
                  </a:ext>
                </a:extLst>
              </a:tr>
              <a:tr h="20684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GIS Parcel 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31-10-0029-0130-0000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25860837"/>
                  </a:ext>
                </a:extLst>
              </a:tr>
              <a:tr h="1803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Legal Description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BL 12-1/2 LOT 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43572202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Acreage (deed)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0.0373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5007919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Tax Year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2015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2360898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Tax Class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0626997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Deed Book / Page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1259 / 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1855120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543150"/>
                  </a:ext>
                </a:extLst>
              </a:tr>
              <a:tr h="16559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PROPERTY OWNER(S)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921704"/>
                  </a:ext>
                </a:extLst>
              </a:tr>
              <a:tr h="31105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</a:rPr>
                        <a:t>Property Owner(s)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Smith John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1461739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66733" y="5943600"/>
          <a:ext cx="3657600" cy="7696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67467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1790133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APPRAISED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Land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effectLst/>
                        </a:rPr>
                        <a:t>$33,200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$29,000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Total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$62,200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77766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59939"/>
            <a:ext cx="3124200" cy="432993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link to Owner/Building Info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821" y="1422709"/>
            <a:ext cx="393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629 PENNSYLVANIA AVE, Morgantown, WV, 26501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96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5530" y="948043"/>
            <a:ext cx="4522467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Commercial or Industrial Property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83629" y="2696881"/>
          <a:ext cx="3907971" cy="265917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621971">
                  <a:extLst>
                    <a:ext uri="{9D8B030D-6E8A-4147-A177-3AD203B41FA5}">
                      <a16:colId xmlns:a16="http://schemas.microsoft.com/office/drawing/2014/main" val="79985723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53515633"/>
                    </a:ext>
                  </a:extLst>
                </a:gridCol>
              </a:tblGrid>
              <a:tr h="19965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BUILDING INFORMATION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0798257"/>
                  </a:ext>
                </a:extLst>
              </a:tr>
              <a:tr h="2399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Property Class Type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C- Commercial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7185039"/>
                  </a:ext>
                </a:extLst>
              </a:tr>
              <a:tr h="23995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Land Use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>
                          <a:solidFill>
                            <a:srgbClr val="0070C0"/>
                          </a:solidFill>
                          <a:effectLst/>
                        </a:rPr>
                        <a:t>373 - Retail-Single Occupancy</a:t>
                      </a:r>
                      <a:endParaRPr lang="en-US" sz="12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827327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Year Built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1994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810132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Stories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4479722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Exterior Wall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Brick or Stone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117704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Construction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Pre-Engineered Steel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0809899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Building Grade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D+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206534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Basement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None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9930397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Business Living Area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15,255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5966108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>
                          <a:effectLst/>
                        </a:rPr>
                        <a:t>Cubic Feet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292,380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3143391"/>
                  </a:ext>
                </a:extLst>
              </a:tr>
              <a:tr h="21995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</a:rPr>
                        <a:t>Use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34-Retail Store, 82- Multi-Use Office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793664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94580" y="1558628"/>
            <a:ext cx="39318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>
                <a:hlinkClick r:id="rId3"/>
              </a:rPr>
              <a:t>https://www.mapwv.gov/flood/map/?v=0&amp;pid=31-14-0031-0101-0000</a:t>
            </a:r>
            <a:r>
              <a:rPr lang="en-US" sz="1000" dirty="0"/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05400" y="964569"/>
          <a:ext cx="3886200" cy="16821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2204">
                  <a:extLst>
                    <a:ext uri="{9D8B030D-6E8A-4147-A177-3AD203B41FA5}">
                      <a16:colId xmlns:a16="http://schemas.microsoft.com/office/drawing/2014/main" val="4027414545"/>
                    </a:ext>
                  </a:extLst>
                </a:gridCol>
                <a:gridCol w="2253996">
                  <a:extLst>
                    <a:ext uri="{9D8B030D-6E8A-4147-A177-3AD203B41FA5}">
                      <a16:colId xmlns:a16="http://schemas.microsoft.com/office/drawing/2014/main" val="104142168"/>
                    </a:ext>
                  </a:extLst>
                </a:gridCol>
              </a:tblGrid>
              <a:tr h="21213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Lumber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340064"/>
                  </a:ext>
                </a:extLst>
              </a:tr>
              <a:tr h="19194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GIS Parcel 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31-14-0031-0101-0000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25860837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Legal Description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5.0922 AC;SABRATON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43572202"/>
                  </a:ext>
                </a:extLst>
              </a:tr>
              <a:tr h="21934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Acreage (deed)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5007919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Deed Book / Page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1376 / 234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91855120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543150"/>
                  </a:ext>
                </a:extLst>
              </a:tr>
              <a:tr h="1785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PROPERTY OWNER(S)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921704"/>
                  </a:ext>
                </a:extLst>
              </a:tr>
              <a:tr h="28864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Property Owner(s)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SPIRIT SPE PORTFOLIO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1461739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105400" y="6019800"/>
          <a:ext cx="3900196" cy="769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4196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APPRAISED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Land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$378,800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Building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$294,700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Total Appraisal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$673,500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777663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link to Owner/Building Info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4580" y="1401869"/>
            <a:ext cx="4160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200" dirty="0"/>
              <a:t>1501 DECKERS CREEK BLVD, Morgantown, West Virginia, 26505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" t="7100" r="-2555" b="7049"/>
          <a:stretch/>
        </p:blipFill>
        <p:spPr>
          <a:xfrm>
            <a:off x="361562" y="2122564"/>
            <a:ext cx="4210438" cy="237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76" y="4792474"/>
            <a:ext cx="3838575" cy="189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105400" y="5420249"/>
          <a:ext cx="3900196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4196">
                  <a:extLst>
                    <a:ext uri="{9D8B030D-6E8A-4147-A177-3AD203B41FA5}">
                      <a16:colId xmlns:a16="http://schemas.microsoft.com/office/drawing/2014/main" val="169134854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8073911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u="none" strike="noStrike" dirty="0">
                          <a:effectLst/>
                        </a:rPr>
                        <a:t>COST VALUES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7216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Bldg/Yard Values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$67,020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689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 Value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$227,700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0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468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(High Resolution)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CDA18-D55C-4B8E-BFEA-FDAC6D7151E4}"/>
              </a:ext>
            </a:extLst>
          </p:cNvPr>
          <p:cNvSpPr txBox="1"/>
          <p:nvPr/>
        </p:nvSpPr>
        <p:spPr>
          <a:xfrm>
            <a:off x="321265" y="1133355"/>
            <a:ext cx="851050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New FEMA Elevation LiDAR:  Grant, Hampshire, Hardy, Mineral, Pendleton, Mercer; partial coverage Lincoln, Mason, Putnam, Wayne Counties</a:t>
            </a:r>
            <a:endParaRPr lang="en-US" sz="2800" b="1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2017-18 FEMA-Purchased LiDAR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1-foot contours; 1-meter resolution Digital Elevation Model (DEM)</a:t>
            </a:r>
          </a:p>
          <a:p>
            <a:pPr lvl="1"/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Berkeley and Morgan Counties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Created 2-foot contours from 2012 FEMA-Purchased LiDAR DEM and published to WV Flood Tool</a:t>
            </a:r>
          </a:p>
          <a:p>
            <a:pPr lvl="1"/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Logan County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2018 County-Purchased LiDAR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Published 1-foot resolution DEM to WV Flood Tool</a:t>
            </a:r>
          </a:p>
          <a:p>
            <a:pPr lvl="1"/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Elevation Products on WV Flood tool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Statewide 1 to 3-meter Digital Elevation Model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Statewide Hillshade (grayscale 3D representation of the surface)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1-ft and 2-ft Contours cached to 1:282 Map Scale (computer caching ongoing)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Updated Source Elevation Metadata</a:t>
            </a:r>
            <a:br>
              <a:rPr lang="en-US" sz="2000" dirty="0"/>
            </a:br>
            <a:r>
              <a:rPr lang="en-US" sz="1400" dirty="0">
                <a:hlinkClick r:id="rId2"/>
              </a:rPr>
              <a:t>https://www.mapwv.gov/floodtest/docs/WV_FloodTool_ElevationSource_Metadata.pdf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5856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24753" y="1118242"/>
            <a:ext cx="7124252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West Virginia Parcel Property Class Breakdown for Tax Year 2020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(Computed from statewide master parcel file)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Property Parcels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769119"/>
              </p:ext>
            </p:extLst>
          </p:nvPr>
        </p:nvGraphicFramePr>
        <p:xfrm>
          <a:off x="301215" y="1968416"/>
          <a:ext cx="8477026" cy="369951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997131">
                  <a:extLst>
                    <a:ext uri="{9D8B030D-6E8A-4147-A177-3AD203B41FA5}">
                      <a16:colId xmlns:a16="http://schemas.microsoft.com/office/drawing/2014/main" val="3347606905"/>
                    </a:ext>
                  </a:extLst>
                </a:gridCol>
                <a:gridCol w="3233666">
                  <a:extLst>
                    <a:ext uri="{9D8B030D-6E8A-4147-A177-3AD203B41FA5}">
                      <a16:colId xmlns:a16="http://schemas.microsoft.com/office/drawing/2014/main" val="2788592112"/>
                    </a:ext>
                  </a:extLst>
                </a:gridCol>
                <a:gridCol w="1088647">
                  <a:extLst>
                    <a:ext uri="{9D8B030D-6E8A-4147-A177-3AD203B41FA5}">
                      <a16:colId xmlns:a16="http://schemas.microsoft.com/office/drawing/2014/main" val="3415097851"/>
                    </a:ext>
                  </a:extLst>
                </a:gridCol>
                <a:gridCol w="1361054">
                  <a:extLst>
                    <a:ext uri="{9D8B030D-6E8A-4147-A177-3AD203B41FA5}">
                      <a16:colId xmlns:a16="http://schemas.microsoft.com/office/drawing/2014/main" val="2809061004"/>
                    </a:ext>
                  </a:extLst>
                </a:gridCol>
                <a:gridCol w="1796528">
                  <a:extLst>
                    <a:ext uri="{9D8B030D-6E8A-4147-A177-3AD203B41FA5}">
                      <a16:colId xmlns:a16="http://schemas.microsoft.com/office/drawing/2014/main" val="1620502765"/>
                    </a:ext>
                  </a:extLst>
                </a:gridCol>
              </a:tblGrid>
              <a:tr h="5676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latin typeface="+mn-lt"/>
                        </a:rPr>
                        <a:t>Code*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latin typeface="+mn-lt"/>
                        </a:rPr>
                        <a:t>Property Class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latin typeface="+mn-lt"/>
                        </a:rPr>
                        <a:t># of Parcels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latin typeface="+mn-lt"/>
                        </a:rPr>
                        <a:t>Percent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Assessment Value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93982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latin typeface="+mn-lt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dirty="0">
                          <a:latin typeface="+mn-lt"/>
                        </a:rPr>
                        <a:t>Residential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1,089,781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$76,250,249,392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96389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latin typeface="+mn-lt"/>
                        </a:rPr>
                        <a:t>F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dirty="0">
                          <a:latin typeface="+mn-lt"/>
                        </a:rPr>
                        <a:t>Farm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118,810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$7,661,387,950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98733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latin typeface="+mn-lt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>
                          <a:latin typeface="+mn-lt"/>
                        </a:rPr>
                        <a:t>Apartment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$1,659,626,296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520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latin typeface="+mn-lt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dirty="0">
                          <a:latin typeface="+mn-lt"/>
                        </a:rPr>
                        <a:t>Commercial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$17,104,957,324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55362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latin typeface="+mn-lt"/>
                        </a:rPr>
                        <a:t>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dirty="0">
                          <a:latin typeface="+mn-lt"/>
                        </a:rPr>
                        <a:t>Industrial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$1,747,474,255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2011085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dirty="0">
                          <a:latin typeface="+mn-lt"/>
                        </a:rPr>
                        <a:t>Exempt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67,549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$21,850,729,693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34202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latin typeface="+mn-lt"/>
                        </a:rPr>
                        <a:t>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dirty="0">
                          <a:latin typeface="+mn-lt"/>
                        </a:rPr>
                        <a:t>Utility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$671,794,393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495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latin typeface="+mn-lt"/>
                        </a:rPr>
                        <a:t>Other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dirty="0">
                          <a:latin typeface="+mn-lt"/>
                        </a:rPr>
                        <a:t>Not classified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$53,100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34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1,350,110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$126,946,272,403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6929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2758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+mn-lt"/>
                        </a:rPr>
                        <a:t>Property Parcels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 intersecting</a:t>
                      </a:r>
                      <a:br>
                        <a:rPr lang="en-US" sz="1600" b="1" baseline="0" dirty="0">
                          <a:solidFill>
                            <a:srgbClr val="FF0000"/>
                          </a:solidFill>
                          <a:latin typeface="+mn-lt"/>
                        </a:rPr>
                      </a:b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100-YR floodplain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275,567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20% (of count)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$27,611,984,170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011824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01215" y="5820441"/>
            <a:ext cx="847702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/>
              <a:t>Assessment records are important for </a:t>
            </a:r>
            <a:r>
              <a:rPr lang="en-US" sz="1700" b="1" i="1" dirty="0"/>
              <a:t>building inventories </a:t>
            </a:r>
            <a:r>
              <a:rPr lang="en-US" sz="1700" i="1" dirty="0"/>
              <a:t>and are used to estimate the total building exposure ($) and building loss ($) for multi-hazards.  Often building inventories and corresponding loss estimates are organized by </a:t>
            </a:r>
            <a:r>
              <a:rPr lang="en-US" sz="1700" b="1" i="1" dirty="0"/>
              <a:t>property class</a:t>
            </a:r>
            <a:r>
              <a:rPr lang="en-US" sz="1700" i="1" dirty="0"/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2424263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in 100-YR Floodplain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592" y="5486400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Computed from statewide parcel file 100% complete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7712" y="5296595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An estimated 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275,567 property parcels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or 20% of total 1.35 million statewide parcels intersect the 100-YR floodplain</a:t>
            </a:r>
            <a:br>
              <a:rPr lang="en-US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(Tax Year 2020)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759201"/>
              </p:ext>
            </p:extLst>
          </p:nvPr>
        </p:nvGraphicFramePr>
        <p:xfrm>
          <a:off x="175063" y="1224384"/>
          <a:ext cx="2665615" cy="3590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416">
                  <a:extLst>
                    <a:ext uri="{9D8B030D-6E8A-4147-A177-3AD203B41FA5}">
                      <a16:colId xmlns:a16="http://schemas.microsoft.com/office/drawing/2014/main" val="421983642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30158992"/>
                    </a:ext>
                  </a:extLst>
                </a:gridCol>
                <a:gridCol w="457199">
                  <a:extLst>
                    <a:ext uri="{9D8B030D-6E8A-4147-A177-3AD203B41FA5}">
                      <a16:colId xmlns:a16="http://schemas.microsoft.com/office/drawing/2014/main" val="3323824609"/>
                    </a:ext>
                  </a:extLst>
                </a:gridCol>
              </a:tblGrid>
              <a:tr h="7037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Property</a:t>
                      </a:r>
                      <a:r>
                        <a:rPr lang="en-US" baseline="0" dirty="0"/>
                        <a:t> 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870714"/>
                  </a:ext>
                </a:extLst>
              </a:tr>
              <a:tr h="451874"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Residential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                                           204,787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74%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8161313"/>
                  </a:ext>
                </a:extLst>
              </a:tr>
              <a:tr h="451874"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Farm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                                             29,382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11%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5250666"/>
                  </a:ext>
                </a:extLst>
              </a:tr>
              <a:tr h="451874"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Commercial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                                             19,231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3365126"/>
                  </a:ext>
                </a:extLst>
              </a:tr>
              <a:tr h="451874"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b="1" u="none" strike="noStrike" dirty="0">
                          <a:effectLst/>
                        </a:rPr>
                        <a:t>Other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                                             22,077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981986"/>
                  </a:ext>
                </a:extLst>
              </a:tr>
              <a:tr h="451874"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015156"/>
                  </a:ext>
                </a:extLst>
              </a:tr>
              <a:tr h="621130"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r>
                        <a:rPr lang="en-US" sz="1400" i="1" u="none" strike="noStrike" dirty="0">
                          <a:effectLst/>
                        </a:rPr>
                        <a:t>total (20% of all 1.35</a:t>
                      </a:r>
                      <a:r>
                        <a:rPr lang="en-US" sz="1400" i="1" u="none" strike="noStrike" baseline="0" dirty="0">
                          <a:effectLst/>
                        </a:rPr>
                        <a:t> million parcels)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                                           275,567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680"/>
                        </a:lnSpc>
                      </a:pPr>
                      <a:r>
                        <a:rPr lang="en-US" sz="1400" u="none" strike="noStrike" dirty="0">
                          <a:effectLst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020019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24600" y="5296596"/>
            <a:ext cx="2239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A more detailed site-specific building analysis is needed statewide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5A30E9D-BE99-4630-8D68-18591CEF68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177133"/>
              </p:ext>
            </p:extLst>
          </p:nvPr>
        </p:nvGraphicFramePr>
        <p:xfrm>
          <a:off x="3014716" y="1224384"/>
          <a:ext cx="5788327" cy="362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1480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Parcels in 100-YR/500-YR Floodplains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835977"/>
              </p:ext>
            </p:extLst>
          </p:nvPr>
        </p:nvGraphicFramePr>
        <p:xfrm>
          <a:off x="715437" y="1219200"/>
          <a:ext cx="7529311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5800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53C567-52F3-4876-8F56-F3887DC8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1" y="989026"/>
            <a:ext cx="8639175" cy="55987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Identification – Bldg. 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64B0CC-EB9F-4FBD-BCF0-3D278F8AAEF5}"/>
              </a:ext>
            </a:extLst>
          </p:cNvPr>
          <p:cNvSpPr/>
          <p:nvPr/>
        </p:nvSpPr>
        <p:spPr>
          <a:xfrm>
            <a:off x="1238250" y="6579820"/>
            <a:ext cx="560121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Share Link: </a:t>
            </a:r>
            <a:r>
              <a:rPr lang="en-US" sz="1000" dirty="0">
                <a:hlinkClick r:id="rId3"/>
              </a:rPr>
              <a:t>https://www.mapwv.gov/flood/map/?wkid=102100&amp;x=-8909292&amp;y=4742427&amp;l=12&amp;v=1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617F0-91D1-4D09-933E-960DEAFA5260}"/>
              </a:ext>
            </a:extLst>
          </p:cNvPr>
          <p:cNvSpPr txBox="1"/>
          <p:nvPr/>
        </p:nvSpPr>
        <p:spPr>
          <a:xfrm>
            <a:off x="4943172" y="4406561"/>
            <a:ext cx="13044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X,Y COORD.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B9439-BEA1-4BE9-8317-1612B88A863F}"/>
              </a:ext>
            </a:extLst>
          </p:cNvPr>
          <p:cNvSpPr txBox="1"/>
          <p:nvPr/>
        </p:nvSpPr>
        <p:spPr>
          <a:xfrm>
            <a:off x="4949046" y="5115983"/>
            <a:ext cx="13044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ADDRESS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E874B-F50A-42ED-B23B-DCB1C4291533}"/>
              </a:ext>
            </a:extLst>
          </p:cNvPr>
          <p:cNvSpPr txBox="1"/>
          <p:nvPr/>
        </p:nvSpPr>
        <p:spPr>
          <a:xfrm>
            <a:off x="7000503" y="1318285"/>
            <a:ext cx="18101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SHARE 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4943173" y="5574434"/>
            <a:ext cx="13044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PARCEL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93ECD-B493-4B9C-AAB1-A56EFE02D915}"/>
              </a:ext>
            </a:extLst>
          </p:cNvPr>
          <p:cNvSpPr txBox="1"/>
          <p:nvPr/>
        </p:nvSpPr>
        <p:spPr>
          <a:xfrm>
            <a:off x="1585154" y="2675329"/>
            <a:ext cx="2920178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Address:  </a:t>
            </a:r>
            <a:r>
              <a:rPr lang="en-US" sz="1200" b="1" dirty="0">
                <a:solidFill>
                  <a:srgbClr val="FFFF00"/>
                </a:solidFill>
              </a:rPr>
              <a:t>604 </a:t>
            </a:r>
            <a:r>
              <a:rPr 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Main St, Philippi, WV  26416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79BD0B-7D0E-4FC3-B2C4-C5E66BDA6AFC}"/>
              </a:ext>
            </a:extLst>
          </p:cNvPr>
          <p:cNvSpPr/>
          <p:nvPr/>
        </p:nvSpPr>
        <p:spPr>
          <a:xfrm flipV="1">
            <a:off x="7856617" y="1748096"/>
            <a:ext cx="348916" cy="361060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44B80-5657-4908-954D-9DF9A51068CA}"/>
              </a:ext>
            </a:extLst>
          </p:cNvPr>
          <p:cNvSpPr/>
          <p:nvPr/>
        </p:nvSpPr>
        <p:spPr>
          <a:xfrm>
            <a:off x="6348285" y="4424518"/>
            <a:ext cx="2462340" cy="38370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8CBB1-A1F0-4768-9765-1D9B6BDB73AD}"/>
              </a:ext>
            </a:extLst>
          </p:cNvPr>
          <p:cNvSpPr/>
          <p:nvPr/>
        </p:nvSpPr>
        <p:spPr>
          <a:xfrm>
            <a:off x="6391839" y="5192202"/>
            <a:ext cx="2462340" cy="30901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31230F-7254-40C8-96FE-73A9AE2EEBB5}"/>
              </a:ext>
            </a:extLst>
          </p:cNvPr>
          <p:cNvSpPr/>
          <p:nvPr/>
        </p:nvSpPr>
        <p:spPr>
          <a:xfrm>
            <a:off x="6391839" y="5574434"/>
            <a:ext cx="2462340" cy="38370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E7B12-DA2F-4665-9844-C575D8DF8FD4}"/>
              </a:ext>
            </a:extLst>
          </p:cNvPr>
          <p:cNvSpPr txBox="1"/>
          <p:nvPr/>
        </p:nvSpPr>
        <p:spPr>
          <a:xfrm>
            <a:off x="1585154" y="5501217"/>
            <a:ext cx="2986846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Building ID: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(Parcel ID + Address No.)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01-08-0011-0069-0000_604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389D5F-3B87-4596-BA15-E98CCC04333D}"/>
              </a:ext>
            </a:extLst>
          </p:cNvPr>
          <p:cNvSpPr txBox="1"/>
          <p:nvPr/>
        </p:nvSpPr>
        <p:spPr>
          <a:xfrm>
            <a:off x="4572000" y="1807169"/>
            <a:ext cx="2021397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50000"/>
                  </a:schemeClr>
                </a:solidFill>
              </a:rPr>
              <a:t>604 S. Main St., Philippi, WV  26416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3FF29-9E0C-4B95-A8DC-64CFCBBF6DBA}"/>
              </a:ext>
            </a:extLst>
          </p:cNvPr>
          <p:cNvSpPr txBox="1"/>
          <p:nvPr/>
        </p:nvSpPr>
        <p:spPr>
          <a:xfrm>
            <a:off x="1585154" y="3206576"/>
            <a:ext cx="2920178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Parcel ID: </a:t>
            </a:r>
            <a:r>
              <a:rPr lang="en-US" sz="1200" b="1" dirty="0">
                <a:solidFill>
                  <a:srgbClr val="FFFF00"/>
                </a:solidFill>
              </a:rPr>
              <a:t>01-08-0011-0069-0000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72A8D9-0FDB-4666-B59A-1FA0C036FAC9}"/>
              </a:ext>
            </a:extLst>
          </p:cNvPr>
          <p:cNvSpPr/>
          <p:nvPr/>
        </p:nvSpPr>
        <p:spPr>
          <a:xfrm>
            <a:off x="2795716" y="3831574"/>
            <a:ext cx="1405113" cy="105505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Parcels and Assessment Reports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64B0CC-EB9F-4FBD-BCF0-3D278F8AAEF5}"/>
              </a:ext>
            </a:extLst>
          </p:cNvPr>
          <p:cNvSpPr/>
          <p:nvPr/>
        </p:nvSpPr>
        <p:spPr>
          <a:xfrm>
            <a:off x="1875961" y="6569362"/>
            <a:ext cx="560121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Share Link:  </a:t>
            </a:r>
            <a:r>
              <a:rPr lang="en-US" sz="1100" dirty="0">
                <a:hlinkClick r:id="rId2"/>
              </a:rPr>
              <a:t>https://mapwv.gov/Assessment/Detail/?PID=01080011006900000000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BE910-4AB6-4AF2-B273-6668B146FFAF}"/>
              </a:ext>
            </a:extLst>
          </p:cNvPr>
          <p:cNvSpPr txBox="1"/>
          <p:nvPr/>
        </p:nvSpPr>
        <p:spPr>
          <a:xfrm>
            <a:off x="1317458" y="840727"/>
            <a:ext cx="650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E-911 and County Assessor report location at 604 S Main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6213C-390F-4D12-AAB9-BD6F4E8F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3" y="1158979"/>
            <a:ext cx="4640826" cy="5382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122DF1-F5C5-434D-8467-DDEA6B493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349" y="1174082"/>
            <a:ext cx="2734251" cy="26503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7B9439-BEA1-4BE9-8317-1612B88A863F}"/>
              </a:ext>
            </a:extLst>
          </p:cNvPr>
          <p:cNvSpPr txBox="1"/>
          <p:nvPr/>
        </p:nvSpPr>
        <p:spPr>
          <a:xfrm>
            <a:off x="7330720" y="2787374"/>
            <a:ext cx="9916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Building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Sketch Diagram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2849063" y="2598003"/>
            <a:ext cx="172293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Property Assessment Report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13B0E-D759-4BF8-B027-CC7EB992F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297" y="5097932"/>
            <a:ext cx="1768490" cy="1167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A81F7-ED7C-4791-B4C9-35436A3B0C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90"/>
          <a:stretch/>
        </p:blipFill>
        <p:spPr>
          <a:xfrm>
            <a:off x="5296932" y="3954058"/>
            <a:ext cx="3612115" cy="2596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49EF04-8140-425B-8131-06D0181C62FF}"/>
              </a:ext>
            </a:extLst>
          </p:cNvPr>
          <p:cNvSpPr txBox="1"/>
          <p:nvPr/>
        </p:nvSpPr>
        <p:spPr>
          <a:xfrm>
            <a:off x="5506193" y="5836429"/>
            <a:ext cx="99164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Parcel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4633F-C8D0-4730-AA32-121D163FA3EA}"/>
              </a:ext>
            </a:extLst>
          </p:cNvPr>
          <p:cNvSpPr txBox="1"/>
          <p:nvPr/>
        </p:nvSpPr>
        <p:spPr>
          <a:xfrm>
            <a:off x="1094523" y="2104761"/>
            <a:ext cx="1012788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" dirty="0"/>
              <a:t>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86327-5057-4B0F-BDC1-C010F5B07B97}"/>
              </a:ext>
            </a:extLst>
          </p:cNvPr>
          <p:cNvSpPr txBox="1"/>
          <p:nvPr/>
        </p:nvSpPr>
        <p:spPr>
          <a:xfrm>
            <a:off x="5506193" y="4034950"/>
            <a:ext cx="146199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Map-Parcel Number 11-69</a:t>
            </a:r>
          </a:p>
        </p:txBody>
      </p:sp>
    </p:spTree>
    <p:extLst>
      <p:ext uri="{BB962C8B-B14F-4D97-AF65-F5344CB8AC3E}">
        <p14:creationId xmlns:p14="http://schemas.microsoft.com/office/powerpoint/2010/main" val="2470884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Parcels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3799" y="1471780"/>
            <a:ext cx="599469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Assessment Reports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43961-E870-4342-ACD2-AC12196689E9}"/>
              </a:ext>
            </a:extLst>
          </p:cNvPr>
          <p:cNvSpPr txBox="1"/>
          <p:nvPr/>
        </p:nvSpPr>
        <p:spPr>
          <a:xfrm>
            <a:off x="2545764" y="2613935"/>
            <a:ext cx="48254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Building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Building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Building Sketch 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Outbuildings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Cost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Tax Class (Owner Occupied)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Parcel History (15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7727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0231" y="3306069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Footprints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79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Footprints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8D9A3-F055-4D77-A3C5-DB1CFF6B9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6" y="1303283"/>
            <a:ext cx="8875268" cy="520248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804467F-12E8-4AA4-BFCB-7E797E2855C8}"/>
              </a:ext>
            </a:extLst>
          </p:cNvPr>
          <p:cNvSpPr/>
          <p:nvPr/>
        </p:nvSpPr>
        <p:spPr>
          <a:xfrm>
            <a:off x="1824188" y="1886197"/>
            <a:ext cx="769854" cy="444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3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Footprints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r="5700"/>
          <a:stretch/>
        </p:blipFill>
        <p:spPr>
          <a:xfrm>
            <a:off x="228600" y="1450910"/>
            <a:ext cx="8564188" cy="518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99798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Building footprints can enhance flood risk assessment maps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143500" y="1828800"/>
            <a:ext cx="3124200" cy="1143000"/>
          </a:xfrm>
          <a:prstGeom prst="wedgeRoundRectCallout">
            <a:avLst>
              <a:gd name="adj1" fmla="val 54482"/>
              <a:gd name="adj2" fmla="val 162681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Building Flood Loss Damage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57% of Residential Home Damaged at a Loss of $88,834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00200"/>
            <a:ext cx="10223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897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V Microsoft Building Footprints">
            <a:extLst>
              <a:ext uri="{FF2B5EF4-FFF2-40B4-BE49-F238E27FC236}">
                <a16:creationId xmlns:a16="http://schemas.microsoft.com/office/drawing/2014/main" id="{385072E6-A771-49E9-96CD-33687BE9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3" y="3931379"/>
            <a:ext cx="2781978" cy="27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Footprints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1443"/>
              </p:ext>
            </p:extLst>
          </p:nvPr>
        </p:nvGraphicFramePr>
        <p:xfrm>
          <a:off x="301690" y="1255854"/>
          <a:ext cx="8647757" cy="258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6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370">
                  <a:extLst>
                    <a:ext uri="{9D8B030D-6E8A-4147-A177-3AD203B41FA5}">
                      <a16:colId xmlns:a16="http://schemas.microsoft.com/office/drawing/2014/main" val="296318432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2003 SAMB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2003 2-ft. resolution leaf-off imagery, </a:t>
                      </a:r>
                    </a:p>
                    <a:p>
                      <a:pPr algn="l"/>
                      <a:r>
                        <a:rPr lang="en-US" sz="1400" dirty="0"/>
                        <a:t>Statewide</a:t>
                      </a:r>
                      <a:r>
                        <a:rPr lang="en-US" sz="1400" baseline="0" dirty="0"/>
                        <a:t> Addressing &amp; Mapping Board (large buildings only)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6”</a:t>
                      </a:r>
                      <a:r>
                        <a:rPr lang="en-US" sz="1400" baseline="0" dirty="0"/>
                        <a:t> or better leaf-off imagery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Select Counties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2018 Microsoft Building Footprints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Statewide dataset contains 1,020,048 building footprints generated by Microsoft in 2018. The building footprint extraction was done in two stages: semantic segmentation, recognition of building pixels on aerial images, and polygonization, converting of building pixels to polygons.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5800" y="931535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Statewide building footprint reference layer created from best available 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1312" y="6112391"/>
            <a:ext cx="147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2018 Microsoft Building Footprints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3463047" y="4002070"/>
            <a:ext cx="5486400" cy="2571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How are BUILDING FOOTPRINTS beneficial?</a:t>
            </a:r>
          </a:p>
          <a:p>
            <a:r>
              <a:rPr lang="en-US" sz="1800" dirty="0"/>
              <a:t>Improves the locational pin-pointing of structures for multi-hazard assessments</a:t>
            </a:r>
          </a:p>
          <a:p>
            <a:r>
              <a:rPr lang="en-US" sz="1800" dirty="0"/>
              <a:t>Enhances visual representation of structures on 2D flood risk maps</a:t>
            </a:r>
          </a:p>
          <a:p>
            <a:r>
              <a:rPr lang="en-US" sz="1800" dirty="0"/>
              <a:t>Necessary for 3D flood visualization models</a:t>
            </a:r>
          </a:p>
          <a:p>
            <a:pPr lvl="1"/>
            <a:r>
              <a:rPr lang="en-US" sz="1600" dirty="0"/>
              <a:t>Building footprints extruded to known heights</a:t>
            </a:r>
          </a:p>
          <a:p>
            <a:pPr lvl="1"/>
            <a:r>
              <a:rPr lang="en-US" sz="1600" dirty="0"/>
              <a:t>Beneficial to communicating flood risk to communities </a:t>
            </a:r>
          </a:p>
        </p:txBody>
      </p:sp>
    </p:spTree>
    <p:extLst>
      <p:ext uri="{BB962C8B-B14F-4D97-AF65-F5344CB8AC3E}">
        <p14:creationId xmlns:p14="http://schemas.microsoft.com/office/powerpoint/2010/main" val="154229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Purchased LiDAR Coverage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9EEA4A-67C5-41B3-9AB2-C3769A85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7" y="914400"/>
            <a:ext cx="7343248" cy="5631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D350A8-07F8-49D1-A7C0-3BD301E1DF50}"/>
              </a:ext>
            </a:extLst>
          </p:cNvPr>
          <p:cNvSpPr txBox="1"/>
          <p:nvPr/>
        </p:nvSpPr>
        <p:spPr>
          <a:xfrm>
            <a:off x="7538722" y="1120676"/>
            <a:ext cx="144113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FEMA has purchased </a:t>
            </a:r>
            <a:r>
              <a:rPr lang="en-US" sz="1600" b="1" dirty="0"/>
              <a:t>$10 million</a:t>
            </a:r>
            <a:r>
              <a:rPr lang="en-US" sz="1600" dirty="0"/>
              <a:t> in QL2 LiDAR and entire State should be processed and delivered by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C030B-0B17-4CEF-A085-7744EF4EB99C}"/>
              </a:ext>
            </a:extLst>
          </p:cNvPr>
          <p:cNvSpPr txBox="1"/>
          <p:nvPr/>
        </p:nvSpPr>
        <p:spPr>
          <a:xfrm>
            <a:off x="7538721" y="3730083"/>
            <a:ext cx="144113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Quality 2 (QL2) LiDAR </a:t>
            </a:r>
            <a:r>
              <a:rPr lang="en-US" sz="1600" dirty="0"/>
              <a:t>support 1-foot contours</a:t>
            </a:r>
          </a:p>
        </p:txBody>
      </p:sp>
    </p:spTree>
    <p:extLst>
      <p:ext uri="{BB962C8B-B14F-4D97-AF65-F5344CB8AC3E}">
        <p14:creationId xmlns:p14="http://schemas.microsoft.com/office/powerpoint/2010/main" val="891275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Tool Reference Layers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2128" y="2594771"/>
            <a:ext cx="7637930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Development and Integration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Local-Level Data Development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State-Level Integration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019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Data Development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793"/>
          <a:stretch/>
        </p:blipFill>
        <p:spPr>
          <a:xfrm>
            <a:off x="2430703" y="1806320"/>
            <a:ext cx="1997649" cy="246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209" r="9890"/>
          <a:stretch/>
        </p:blipFill>
        <p:spPr>
          <a:xfrm>
            <a:off x="7005315" y="1826781"/>
            <a:ext cx="1908388" cy="2460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356" t="-3661" r="13359" b="32264"/>
          <a:stretch/>
        </p:blipFill>
        <p:spPr>
          <a:xfrm>
            <a:off x="4716558" y="1806320"/>
            <a:ext cx="2054578" cy="246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28598" y="1244799"/>
            <a:ext cx="87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Parcels                      Site Addresses                     Aerial Imagery                   Elevation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8055" y="6226281"/>
            <a:ext cx="698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Improving State’s Spatial Data Infrastructure </a:t>
            </a:r>
          </a:p>
        </p:txBody>
      </p:sp>
      <p:pic>
        <p:nvPicPr>
          <p:cNvPr id="10" name="Picture 6" descr="C:\gis_data\tax\Powerpoint\scanned_tax_ma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0"/>
          <a:stretch/>
        </p:blipFill>
        <p:spPr bwMode="auto">
          <a:xfrm>
            <a:off x="302980" y="1806320"/>
            <a:ext cx="1849245" cy="2481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20160" y="4520621"/>
            <a:ext cx="1108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Migrate six counties from paper to digital parcels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0688" y="4520621"/>
            <a:ext cx="1221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Flood-risk communities with missing or incorrect E-911 addresses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2991" y="4520621"/>
            <a:ext cx="1221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County Leaf-off imagery no older than 5 years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8653" y="4538860"/>
            <a:ext cx="12217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Statewide 1-meter DEM and 1-ft. contours.  Flood Studies, Depth &amp; WSEL Grids</a:t>
            </a:r>
          </a:p>
        </p:txBody>
      </p:sp>
    </p:spTree>
    <p:extLst>
      <p:ext uri="{BB962C8B-B14F-4D97-AF65-F5344CB8AC3E}">
        <p14:creationId xmlns:p14="http://schemas.microsoft.com/office/powerpoint/2010/main" val="1436331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State-Level Integration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162" y="123860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Parcels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8272" y="1238601"/>
            <a:ext cx="145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Addresses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-553673" y="1879600"/>
          <a:ext cx="35813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2441477" y="1879600"/>
          <a:ext cx="226670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0600" y="6240293"/>
            <a:ext cx="761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State-level integration allows for statewide mapping products and services</a:t>
            </a:r>
          </a:p>
        </p:txBody>
      </p:sp>
      <p:graphicFrame>
        <p:nvGraphicFramePr>
          <p:cNvPr id="12" name="Diagram 11"/>
          <p:cNvGraphicFramePr/>
          <p:nvPr/>
        </p:nvGraphicFramePr>
        <p:xfrm>
          <a:off x="4568979" y="1879600"/>
          <a:ext cx="25105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97700" y="1238601"/>
            <a:ext cx="145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Imagery</a:t>
            </a:r>
          </a:p>
        </p:txBody>
      </p:sp>
      <p:graphicFrame>
        <p:nvGraphicFramePr>
          <p:cNvPr id="17" name="Diagram 16"/>
          <p:cNvGraphicFramePr/>
          <p:nvPr/>
        </p:nvGraphicFramePr>
        <p:xfrm>
          <a:off x="6507334" y="1879600"/>
          <a:ext cx="28548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208195" y="1238601"/>
            <a:ext cx="145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11919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AsOne/>
      </p:bldGraphic>
      <p:bldGraphic spid="12" grpId="0">
        <p:bldAsOne/>
      </p:bldGraphic>
      <p:bldP spid="15" grpId="0"/>
      <p:bldGraphic spid="17" grpId="0">
        <p:bldAsOne/>
      </p:bldGraphic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Spatial Identifiers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0231" y="3306069"/>
            <a:ext cx="774792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and Parcel Identifiers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Spatial Identifiers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A2272-AFC4-4AF9-9C23-CACCAD15BC6E}"/>
              </a:ext>
            </a:extLst>
          </p:cNvPr>
          <p:cNvSpPr txBox="1"/>
          <p:nvPr/>
        </p:nvSpPr>
        <p:spPr>
          <a:xfrm>
            <a:off x="698035" y="1017819"/>
            <a:ext cx="774792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multiple spatial identifiers to verify location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C6ED5D-0E41-4031-9718-C214F753C723}"/>
              </a:ext>
            </a:extLst>
          </p:cNvPr>
          <p:cNvGraphicFramePr>
            <a:graphicFrameLocks noGrp="1"/>
          </p:cNvGraphicFramePr>
          <p:nvPr/>
        </p:nvGraphicFramePr>
        <p:xfrm>
          <a:off x="698034" y="1601515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741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12188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Parcel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</a:t>
                      </a:r>
                      <a:endParaRPr lang="en-US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4D8791-F0E7-4C9F-9868-DD11711DACD7}"/>
              </a:ext>
            </a:extLst>
          </p:cNvPr>
          <p:cNvGraphicFramePr>
            <a:graphicFrameLocks noGrp="1"/>
          </p:cNvGraphicFramePr>
          <p:nvPr/>
        </p:nvGraphicFramePr>
        <p:xfrm>
          <a:off x="729926" y="2497917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604 S Main St, Philippi, West Virginia, 26416</a:t>
                      </a:r>
                      <a:endParaRPr lang="en-US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E7CD25-F1C9-4951-87F8-F0E927D1B6A7}"/>
              </a:ext>
            </a:extLst>
          </p:cNvPr>
          <p:cNvGraphicFramePr>
            <a:graphicFrameLocks noGrp="1"/>
          </p:cNvGraphicFramePr>
          <p:nvPr/>
        </p:nvGraphicFramePr>
        <p:xfrm>
          <a:off x="698034" y="3774320"/>
          <a:ext cx="774792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275028">
                <a:tc>
                  <a:txBody>
                    <a:bodyPr/>
                    <a:lstStyle/>
                    <a:p>
                      <a:r>
                        <a:rPr lang="en-US" sz="1400" dirty="0"/>
                        <a:t>X,Y Coordinate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39.144752, -80.033529</a:t>
                      </a:r>
                      <a:endParaRPr lang="en-US" sz="1600" u="none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DB5B9CB-FBE0-4475-B7E1-9CD0CF2886E5}"/>
              </a:ext>
            </a:extLst>
          </p:cNvPr>
          <p:cNvGraphicFramePr>
            <a:graphicFrameLocks noGrp="1"/>
          </p:cNvGraphicFramePr>
          <p:nvPr/>
        </p:nvGraphicFramePr>
        <p:xfrm>
          <a:off x="698031" y="4494602"/>
          <a:ext cx="7747929" cy="56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564512">
                <a:tc>
                  <a:txBody>
                    <a:bodyPr/>
                    <a:lstStyle/>
                    <a:p>
                      <a:r>
                        <a:rPr lang="en-US" sz="1400" dirty="0"/>
                        <a:t>Share MAP URL Link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u="none" dirty="0">
                          <a:solidFill>
                            <a:schemeClr val="bg1"/>
                          </a:solidFill>
                        </a:rPr>
                        <a:t>https://www.mapwv.gov/flood/map/?wkid=102100&amp;x=-8909292&amp;y=4742427&amp;l=12&amp;v=1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516617" y="2059478"/>
          <a:ext cx="273280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891">
                  <a:extLst>
                    <a:ext uri="{9D8B030D-6E8A-4147-A177-3AD203B41FA5}">
                      <a16:colId xmlns:a16="http://schemas.microsoft.com/office/drawing/2014/main" val="4282892354"/>
                    </a:ext>
                  </a:extLst>
                </a:gridCol>
                <a:gridCol w="58662">
                  <a:extLst>
                    <a:ext uri="{9D8B030D-6E8A-4147-A177-3AD203B41FA5}">
                      <a16:colId xmlns:a16="http://schemas.microsoft.com/office/drawing/2014/main" val="41484127"/>
                    </a:ext>
                  </a:extLst>
                </a:gridCol>
                <a:gridCol w="539140">
                  <a:extLst>
                    <a:ext uri="{9D8B030D-6E8A-4147-A177-3AD203B41FA5}">
                      <a16:colId xmlns:a16="http://schemas.microsoft.com/office/drawing/2014/main" val="35997484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918634740"/>
                    </a:ext>
                  </a:extLst>
                </a:gridCol>
                <a:gridCol w="468120">
                  <a:extLst>
                    <a:ext uri="{9D8B030D-6E8A-4147-A177-3AD203B41FA5}">
                      <a16:colId xmlns:a16="http://schemas.microsoft.com/office/drawing/2014/main" val="50453295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1421159694"/>
                    </a:ext>
                  </a:extLst>
                </a:gridCol>
                <a:gridCol w="430164">
                  <a:extLst>
                    <a:ext uri="{9D8B030D-6E8A-4147-A177-3AD203B41FA5}">
                      <a16:colId xmlns:a16="http://schemas.microsoft.com/office/drawing/2014/main" val="3177079869"/>
                    </a:ext>
                  </a:extLst>
                </a:gridCol>
                <a:gridCol w="142334">
                  <a:extLst>
                    <a:ext uri="{9D8B030D-6E8A-4147-A177-3AD203B41FA5}">
                      <a16:colId xmlns:a16="http://schemas.microsoft.com/office/drawing/2014/main" val="3627578931"/>
                    </a:ext>
                  </a:extLst>
                </a:gridCol>
                <a:gridCol w="370068">
                  <a:extLst>
                    <a:ext uri="{9D8B030D-6E8A-4147-A177-3AD203B41FA5}">
                      <a16:colId xmlns:a16="http://schemas.microsoft.com/office/drawing/2014/main" val="310074319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08117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County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District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Parcel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Suffix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349260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E4D8791-F0E7-4C9F-9868-DD11711DACD7}"/>
              </a:ext>
            </a:extLst>
          </p:cNvPr>
          <p:cNvGraphicFramePr>
            <a:graphicFrameLocks noGrp="1"/>
          </p:cNvGraphicFramePr>
          <p:nvPr/>
        </p:nvGraphicFramePr>
        <p:xfrm>
          <a:off x="698029" y="3272992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Building Identifier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01-08-0011-0069-0000_604</a:t>
                      </a:r>
                      <a:endParaRPr lang="en-US" sz="2000" u="none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98031" y="5086615"/>
          <a:ext cx="774792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726240428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3629107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Share Parcel Assessment URL Link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u="none" dirty="0">
                          <a:solidFill>
                            <a:schemeClr val="bg1"/>
                          </a:solidFill>
                        </a:rPr>
                        <a:t>http://www.mapwv.gov/Assessment/Detail/?PID=01080011006900000000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4976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0E7CD25-F1C9-4951-87F8-F0E927D1B6A7}"/>
              </a:ext>
            </a:extLst>
          </p:cNvPr>
          <p:cNvGraphicFramePr>
            <a:graphicFrameLocks noGrp="1"/>
          </p:cNvGraphicFramePr>
          <p:nvPr/>
        </p:nvGraphicFramePr>
        <p:xfrm>
          <a:off x="698030" y="4118859"/>
          <a:ext cx="774792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275028">
                <a:tc>
                  <a:txBody>
                    <a:bodyPr/>
                    <a:lstStyle/>
                    <a:p>
                      <a:r>
                        <a:rPr lang="en-US" sz="1400" dirty="0"/>
                        <a:t>Google Plus Code (11-digit)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86FX4XV8+VHF</a:t>
                      </a:r>
                      <a:endParaRPr lang="en-US" sz="1600" u="none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sp>
        <p:nvSpPr>
          <p:cNvPr id="7" name="5-Point Star 6"/>
          <p:cNvSpPr/>
          <p:nvPr/>
        </p:nvSpPr>
        <p:spPr>
          <a:xfrm>
            <a:off x="214008" y="3320205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214008" y="3745136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214008" y="4105052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14008" y="4602420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214008" y="6005075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1834" y="5966163"/>
            <a:ext cx="212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= Unique Identifiers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3256" y="5575591"/>
            <a:ext cx="556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Notes:  Owner Name from assessment records and Building Pictures (elevation certificates) can be helpful for property identification purposes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Proper Building and Property Identifiers are important for exchanging building-level data efficiently among local, state, and federal partners (including UDFs, LOMAs, Mitigated Buyout Properties, Elevation Certificates, Repetitive Loss Structures, etc.)</a:t>
            </a:r>
          </a:p>
        </p:txBody>
      </p:sp>
    </p:spTree>
    <p:extLst>
      <p:ext uri="{BB962C8B-B14F-4D97-AF65-F5344CB8AC3E}">
        <p14:creationId xmlns:p14="http://schemas.microsoft.com/office/powerpoint/2010/main" val="1265992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Unique Identifier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F90ACE-ADBA-439B-9A60-7AE71640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8" y="3578826"/>
            <a:ext cx="3521791" cy="25851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1869F61-EC15-49E3-9AE2-C6C82B9D6A86}"/>
              </a:ext>
            </a:extLst>
          </p:cNvPr>
          <p:cNvGraphicFramePr>
            <a:graphicFrameLocks noGrp="1"/>
          </p:cNvGraphicFramePr>
          <p:nvPr/>
        </p:nvGraphicFramePr>
        <p:xfrm>
          <a:off x="698034" y="1166291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741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12188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10357">
                <a:tc>
                  <a:txBody>
                    <a:bodyPr/>
                    <a:lstStyle/>
                    <a:p>
                      <a:r>
                        <a:rPr lang="en-US" sz="2000" dirty="0"/>
                        <a:t>Parcel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u="non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</a:t>
                      </a:r>
                      <a:endParaRPr lang="en-US" sz="2000" b="1" u="none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617802-3F15-4594-8C92-65F1DD709F91}"/>
              </a:ext>
            </a:extLst>
          </p:cNvPr>
          <p:cNvGraphicFramePr>
            <a:graphicFrameLocks noGrp="1"/>
          </p:cNvGraphicFramePr>
          <p:nvPr/>
        </p:nvGraphicFramePr>
        <p:xfrm>
          <a:off x="729926" y="1976811"/>
          <a:ext cx="774792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604</a:t>
                      </a:r>
                      <a:r>
                        <a:rPr lang="en-US" sz="2000" b="0" i="0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 Main St, Philippi, West Virginia, 26416</a:t>
                      </a:r>
                      <a:endParaRPr lang="en-US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162F9C2-FD24-411B-88D3-738F2F4F28F5}"/>
              </a:ext>
            </a:extLst>
          </p:cNvPr>
          <p:cNvGraphicFramePr>
            <a:graphicFrameLocks noGrp="1"/>
          </p:cNvGraphicFramePr>
          <p:nvPr/>
        </p:nvGraphicFramePr>
        <p:xfrm>
          <a:off x="3516617" y="1538372"/>
          <a:ext cx="2732809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891">
                  <a:extLst>
                    <a:ext uri="{9D8B030D-6E8A-4147-A177-3AD203B41FA5}">
                      <a16:colId xmlns:a16="http://schemas.microsoft.com/office/drawing/2014/main" val="4282892354"/>
                    </a:ext>
                  </a:extLst>
                </a:gridCol>
                <a:gridCol w="58662">
                  <a:extLst>
                    <a:ext uri="{9D8B030D-6E8A-4147-A177-3AD203B41FA5}">
                      <a16:colId xmlns:a16="http://schemas.microsoft.com/office/drawing/2014/main" val="41484127"/>
                    </a:ext>
                  </a:extLst>
                </a:gridCol>
                <a:gridCol w="539140">
                  <a:extLst>
                    <a:ext uri="{9D8B030D-6E8A-4147-A177-3AD203B41FA5}">
                      <a16:colId xmlns:a16="http://schemas.microsoft.com/office/drawing/2014/main" val="35997484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918634740"/>
                    </a:ext>
                  </a:extLst>
                </a:gridCol>
                <a:gridCol w="468120">
                  <a:extLst>
                    <a:ext uri="{9D8B030D-6E8A-4147-A177-3AD203B41FA5}">
                      <a16:colId xmlns:a16="http://schemas.microsoft.com/office/drawing/2014/main" val="504532957"/>
                    </a:ext>
                  </a:extLst>
                </a:gridCol>
                <a:gridCol w="101215">
                  <a:extLst>
                    <a:ext uri="{9D8B030D-6E8A-4147-A177-3AD203B41FA5}">
                      <a16:colId xmlns:a16="http://schemas.microsoft.com/office/drawing/2014/main" val="1421159694"/>
                    </a:ext>
                  </a:extLst>
                </a:gridCol>
                <a:gridCol w="430164">
                  <a:extLst>
                    <a:ext uri="{9D8B030D-6E8A-4147-A177-3AD203B41FA5}">
                      <a16:colId xmlns:a16="http://schemas.microsoft.com/office/drawing/2014/main" val="3177079869"/>
                    </a:ext>
                  </a:extLst>
                </a:gridCol>
                <a:gridCol w="142334">
                  <a:extLst>
                    <a:ext uri="{9D8B030D-6E8A-4147-A177-3AD203B41FA5}">
                      <a16:colId xmlns:a16="http://schemas.microsoft.com/office/drawing/2014/main" val="3627578931"/>
                    </a:ext>
                  </a:extLst>
                </a:gridCol>
                <a:gridCol w="370068">
                  <a:extLst>
                    <a:ext uri="{9D8B030D-6E8A-4147-A177-3AD203B41FA5}">
                      <a16:colId xmlns:a16="http://schemas.microsoft.com/office/drawing/2014/main" val="310074319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08117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County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District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Parcel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Suffix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349260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AD95164-5B8E-4791-9A64-90C3C01CCF98}"/>
              </a:ext>
            </a:extLst>
          </p:cNvPr>
          <p:cNvGraphicFramePr>
            <a:graphicFrameLocks noGrp="1"/>
          </p:cNvGraphicFramePr>
          <p:nvPr/>
        </p:nvGraphicFramePr>
        <p:xfrm>
          <a:off x="698029" y="2694136"/>
          <a:ext cx="774792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406">
                  <a:extLst>
                    <a:ext uri="{9D8B030D-6E8A-4147-A177-3AD203B41FA5}">
                      <a16:colId xmlns:a16="http://schemas.microsoft.com/office/drawing/2014/main" val="3149001430"/>
                    </a:ext>
                  </a:extLst>
                </a:gridCol>
                <a:gridCol w="4903523">
                  <a:extLst>
                    <a:ext uri="{9D8B030D-6E8A-4147-A177-3AD203B41FA5}">
                      <a16:colId xmlns:a16="http://schemas.microsoft.com/office/drawing/2014/main" val="3113211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Building Identifier</a:t>
                      </a:r>
                      <a:br>
                        <a:rPr lang="en-US" sz="2000" dirty="0"/>
                      </a:br>
                      <a:r>
                        <a:rPr lang="en-US" sz="1600" dirty="0"/>
                        <a:t>(Parcel ID + Address No.)</a:t>
                      </a:r>
                      <a:endParaRPr lang="en-US" sz="20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01-08-0011-0069-0000</a:t>
                      </a:r>
                      <a:r>
                        <a:rPr lang="en-US" sz="2000" b="0" i="0" u="non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</a:t>
                      </a:r>
                      <a:r>
                        <a:rPr lang="en-US" sz="2000" b="1" i="0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604</a:t>
                      </a:r>
                      <a:endParaRPr lang="en-US" sz="2000" b="1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56347"/>
                  </a:ext>
                </a:extLst>
              </a:tr>
            </a:tbl>
          </a:graphicData>
        </a:graphic>
      </p:graphicFrame>
      <p:sp>
        <p:nvSpPr>
          <p:cNvPr id="14" name="5-Point Star 6">
            <a:extLst>
              <a:ext uri="{FF2B5EF4-FFF2-40B4-BE49-F238E27FC236}">
                <a16:creationId xmlns:a16="http://schemas.microsoft.com/office/drawing/2014/main" id="{DAD85DFB-B227-4C42-8415-23BF7AD98BF2}"/>
              </a:ext>
            </a:extLst>
          </p:cNvPr>
          <p:cNvSpPr/>
          <p:nvPr/>
        </p:nvSpPr>
        <p:spPr>
          <a:xfrm>
            <a:off x="214008" y="2799099"/>
            <a:ext cx="291830" cy="30512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E986B-4B1A-448A-AF48-1EAC7594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522" y="3401081"/>
            <a:ext cx="4003436" cy="294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21412B-C054-4DA9-85CC-8623151DE902}"/>
              </a:ext>
            </a:extLst>
          </p:cNvPr>
          <p:cNvSpPr txBox="1"/>
          <p:nvPr/>
        </p:nvSpPr>
        <p:spPr>
          <a:xfrm>
            <a:off x="1174283" y="6320166"/>
            <a:ext cx="221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Link to </a:t>
            </a:r>
            <a:r>
              <a:rPr lang="en-US" sz="1600" b="1" dirty="0"/>
              <a:t>Property</a:t>
            </a:r>
            <a:r>
              <a:rPr lang="en-US" sz="1600" dirty="0"/>
              <a:t> Record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C7219-816F-442F-8BFF-9A43B7C5F7CD}"/>
              </a:ext>
            </a:extLst>
          </p:cNvPr>
          <p:cNvSpPr txBox="1"/>
          <p:nvPr/>
        </p:nvSpPr>
        <p:spPr>
          <a:xfrm>
            <a:off x="5370892" y="6318204"/>
            <a:ext cx="221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Link to </a:t>
            </a:r>
            <a:r>
              <a:rPr lang="en-US" sz="1600" b="1" dirty="0"/>
              <a:t>Structure</a:t>
            </a:r>
            <a:r>
              <a:rPr lang="en-US" sz="1600" dirty="0"/>
              <a:t> Record</a:t>
            </a:r>
          </a:p>
        </p:txBody>
      </p:sp>
    </p:spTree>
    <p:extLst>
      <p:ext uri="{BB962C8B-B14F-4D97-AF65-F5344CB8AC3E}">
        <p14:creationId xmlns:p14="http://schemas.microsoft.com/office/powerpoint/2010/main" val="14161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56B08-1DAF-43AA-982D-0B79D02E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3" y="1075757"/>
            <a:ext cx="8832601" cy="54296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Elevation: 1-ft. Contours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C5151-A83C-4244-BA24-A7C80C08EEFF}"/>
              </a:ext>
            </a:extLst>
          </p:cNvPr>
          <p:cNvSpPr txBox="1"/>
          <p:nvPr/>
        </p:nvSpPr>
        <p:spPr>
          <a:xfrm>
            <a:off x="3628103" y="2405575"/>
            <a:ext cx="2969345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1-FOOT </a:t>
            </a:r>
            <a:r>
              <a:rPr lang="en-US" sz="1400" b="1" dirty="0">
                <a:solidFill>
                  <a:srgbClr val="FFFF00"/>
                </a:solidFill>
              </a:rPr>
              <a:t>CONTOUR ELEVATION </a:t>
            </a:r>
            <a:r>
              <a:rPr lang="en-US" sz="1400" b="1" dirty="0">
                <a:solidFill>
                  <a:schemeClr val="bg1"/>
                </a:solidFill>
              </a:rPr>
              <a:t>VALUE OF 600 FEET MATCHES 1-METER </a:t>
            </a:r>
            <a:r>
              <a:rPr lang="en-US" sz="1400" b="1" dirty="0">
                <a:solidFill>
                  <a:srgbClr val="FFFF00"/>
                </a:solidFill>
              </a:rPr>
              <a:t>GRID SURFACE ELEVATION</a:t>
            </a:r>
            <a:r>
              <a:rPr lang="en-US" sz="1400" b="1" dirty="0">
                <a:solidFill>
                  <a:schemeClr val="bg1"/>
                </a:solidFill>
              </a:rPr>
              <a:t>  OF 600 FEET DISPLAYED IN  QUERY RESULTS PANEL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2ACEB-48B0-470F-90B3-2F2FA8A91059}"/>
              </a:ext>
            </a:extLst>
          </p:cNvPr>
          <p:cNvSpPr/>
          <p:nvPr/>
        </p:nvSpPr>
        <p:spPr>
          <a:xfrm>
            <a:off x="1840599" y="645095"/>
            <a:ext cx="597899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https://www.mapwv.gov/flood/map/?wkid=102100&amp;x=-9177701&amp;y=4611497&amp;l=13&amp;v=1</a:t>
            </a:r>
            <a:endParaRPr lang="en-US" sz="11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790DB-9FB1-47D0-8D66-CA1D21255CAE}"/>
              </a:ext>
            </a:extLst>
          </p:cNvPr>
          <p:cNvSpPr txBox="1"/>
          <p:nvPr/>
        </p:nvSpPr>
        <p:spPr>
          <a:xfrm>
            <a:off x="1309662" y="6523535"/>
            <a:ext cx="61510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FEMA LiDAR-Derived Products: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1-Meter DEM and 1-Foot Contours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B5F2-99E1-442C-A857-F4BE0D3406F1}"/>
              </a:ext>
            </a:extLst>
          </p:cNvPr>
          <p:cNvSpPr txBox="1"/>
          <p:nvPr/>
        </p:nvSpPr>
        <p:spPr>
          <a:xfrm>
            <a:off x="7376701" y="4937308"/>
            <a:ext cx="15373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Elevation:  600 ft.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FEMA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29680-ACFA-4CE8-93EB-7FD2C1DFF29E}"/>
              </a:ext>
            </a:extLst>
          </p:cNvPr>
          <p:cNvSpPr txBox="1"/>
          <p:nvPr/>
        </p:nvSpPr>
        <p:spPr>
          <a:xfrm>
            <a:off x="229937" y="4706476"/>
            <a:ext cx="1077753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1-ft Contours Display at </a:t>
            </a:r>
            <a:r>
              <a:rPr lang="en-US" sz="1200" b="1" i="1" dirty="0">
                <a:solidFill>
                  <a:schemeClr val="bg1"/>
                </a:solidFill>
              </a:rPr>
              <a:t>two</a:t>
            </a:r>
            <a:r>
              <a:rPr lang="en-US" sz="1200" b="1" dirty="0">
                <a:solidFill>
                  <a:schemeClr val="bg1"/>
                </a:solidFill>
              </a:rPr>
              <a:t> Highest Zoom Levels (1:564  and 1:282 Map Scales)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E5B81E-562F-4C3E-806C-A595CC3BB5F8}"/>
              </a:ext>
            </a:extLst>
          </p:cNvPr>
          <p:cNvSpPr/>
          <p:nvPr/>
        </p:nvSpPr>
        <p:spPr>
          <a:xfrm>
            <a:off x="6086168" y="4758813"/>
            <a:ext cx="324464" cy="232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DBA3F8-3AB2-4099-B984-0F5306FFFB36}"/>
              </a:ext>
            </a:extLst>
          </p:cNvPr>
          <p:cNvSpPr/>
          <p:nvPr/>
        </p:nvSpPr>
        <p:spPr>
          <a:xfrm>
            <a:off x="1668546" y="1895924"/>
            <a:ext cx="769854" cy="444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FF206-E6F1-4B3C-9D2C-AA781AE48B77}"/>
              </a:ext>
            </a:extLst>
          </p:cNvPr>
          <p:cNvSpPr txBox="1"/>
          <p:nvPr/>
        </p:nvSpPr>
        <p:spPr>
          <a:xfrm>
            <a:off x="5838382" y="5300048"/>
            <a:ext cx="820036" cy="369332"/>
          </a:xfrm>
          <a:prstGeom prst="rect">
            <a:avLst/>
          </a:prstGeom>
          <a:solidFill>
            <a:srgbClr val="FFFFFF">
              <a:alpha val="54902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600 ft.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CC74D-DD18-490F-9CA8-4CE4C1D9F140}"/>
              </a:ext>
            </a:extLst>
          </p:cNvPr>
          <p:cNvSpPr txBox="1"/>
          <p:nvPr/>
        </p:nvSpPr>
        <p:spPr>
          <a:xfrm>
            <a:off x="2576052" y="1584910"/>
            <a:ext cx="361827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Make </a:t>
            </a:r>
            <a:r>
              <a:rPr lang="en-US" sz="1200" b="1" dirty="0">
                <a:solidFill>
                  <a:srgbClr val="FFFF00"/>
                </a:solidFill>
              </a:rPr>
              <a:t>Contour Lines </a:t>
            </a:r>
            <a:r>
              <a:rPr lang="en-US" sz="1200" dirty="0">
                <a:solidFill>
                  <a:schemeClr val="bg1"/>
                </a:solidFill>
              </a:rPr>
              <a:t>visible under </a:t>
            </a:r>
            <a:r>
              <a:rPr lang="en-US" sz="1200" b="1" dirty="0">
                <a:solidFill>
                  <a:schemeClr val="bg1"/>
                </a:solidFill>
              </a:rPr>
              <a:t>REFERENCE LAYERS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71B30CF-4618-4CAC-B0F0-EDA34961BD63}"/>
              </a:ext>
            </a:extLst>
          </p:cNvPr>
          <p:cNvSpPr/>
          <p:nvPr/>
        </p:nvSpPr>
        <p:spPr>
          <a:xfrm rot="558019">
            <a:off x="6209853" y="3567629"/>
            <a:ext cx="318873" cy="87641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E9D5E-B8A3-4DA0-91FF-8EE3606EF2C1}"/>
              </a:ext>
            </a:extLst>
          </p:cNvPr>
          <p:cNvSpPr txBox="1"/>
          <p:nvPr/>
        </p:nvSpPr>
        <p:spPr>
          <a:xfrm>
            <a:off x="1924186" y="6107275"/>
            <a:ext cx="4004665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1-foot contours published for 10 counties</a:t>
            </a:r>
          </a:p>
        </p:txBody>
      </p:sp>
    </p:spTree>
    <p:extLst>
      <p:ext uri="{BB962C8B-B14F-4D97-AF65-F5344CB8AC3E}">
        <p14:creationId xmlns:p14="http://schemas.microsoft.com/office/powerpoint/2010/main" val="92599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Elevation: 1-ft. Contours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8F8D6-CC9E-4101-A4B8-267081B8D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8" b="10440"/>
          <a:stretch/>
        </p:blipFill>
        <p:spPr>
          <a:xfrm>
            <a:off x="143219" y="1024570"/>
            <a:ext cx="8857562" cy="5717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FD425-2B0B-4E2C-8463-5DA37EAF5003}"/>
              </a:ext>
            </a:extLst>
          </p:cNvPr>
          <p:cNvSpPr txBox="1"/>
          <p:nvPr/>
        </p:nvSpPr>
        <p:spPr>
          <a:xfrm>
            <a:off x="1531133" y="5964510"/>
            <a:ext cx="4482391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1-FOOT </a:t>
            </a:r>
            <a:r>
              <a:rPr lang="en-US" sz="1400" b="1" dirty="0">
                <a:solidFill>
                  <a:srgbClr val="FFFF00"/>
                </a:solidFill>
              </a:rPr>
              <a:t>CONTOUR ELEVATION </a:t>
            </a:r>
            <a:r>
              <a:rPr lang="en-US" sz="1400" b="1" dirty="0">
                <a:solidFill>
                  <a:schemeClr val="bg1"/>
                </a:solidFill>
              </a:rPr>
              <a:t>VALUE OF 2390 FEET MATCHES 1-METER </a:t>
            </a:r>
            <a:r>
              <a:rPr lang="en-US" sz="1400" b="1" dirty="0">
                <a:solidFill>
                  <a:srgbClr val="FFFF00"/>
                </a:solidFill>
              </a:rPr>
              <a:t>GRID SURFACE ELEVATION</a:t>
            </a:r>
            <a:r>
              <a:rPr lang="en-US" sz="1400" b="1" dirty="0">
                <a:solidFill>
                  <a:schemeClr val="bg1"/>
                </a:solidFill>
              </a:rPr>
              <a:t>  OF 2390 FEET DISPLAYED IN  QUERY RESULTS PANEL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6162A-E862-4E53-8928-1A7522F77648}"/>
              </a:ext>
            </a:extLst>
          </p:cNvPr>
          <p:cNvSpPr txBox="1"/>
          <p:nvPr/>
        </p:nvSpPr>
        <p:spPr>
          <a:xfrm>
            <a:off x="1658946" y="756305"/>
            <a:ext cx="6151049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FEMA LiDAR-Derived Products:</a:t>
            </a:r>
            <a:r>
              <a:rPr lang="en-US" sz="17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1-Meter DEM and 1-Foot Contours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0FD82-DE03-4643-8728-339326EAFE2F}"/>
              </a:ext>
            </a:extLst>
          </p:cNvPr>
          <p:cNvSpPr txBox="1"/>
          <p:nvPr/>
        </p:nvSpPr>
        <p:spPr>
          <a:xfrm>
            <a:off x="7234899" y="4487182"/>
            <a:ext cx="15373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Elevation:  2390 ft.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Source: FEMA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4FA40-6C24-4218-9E66-86AA8EABDE30}"/>
              </a:ext>
            </a:extLst>
          </p:cNvPr>
          <p:cNvSpPr txBox="1"/>
          <p:nvPr/>
        </p:nvSpPr>
        <p:spPr>
          <a:xfrm>
            <a:off x="207767" y="5318179"/>
            <a:ext cx="1077753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1-ft Contours Display at </a:t>
            </a:r>
            <a:r>
              <a:rPr lang="en-US" sz="1200" b="1" i="1" dirty="0">
                <a:solidFill>
                  <a:schemeClr val="bg1"/>
                </a:solidFill>
              </a:rPr>
              <a:t>two</a:t>
            </a:r>
            <a:r>
              <a:rPr lang="en-US" sz="1200" b="1" dirty="0">
                <a:solidFill>
                  <a:schemeClr val="bg1"/>
                </a:solidFill>
              </a:rPr>
              <a:t> Highest Zoom Levels (1:564  and 1:282 Map Scales)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269FEC-6E61-4B8C-AFBC-D5544DC46FBE}"/>
              </a:ext>
            </a:extLst>
          </p:cNvPr>
          <p:cNvSpPr/>
          <p:nvPr/>
        </p:nvSpPr>
        <p:spPr>
          <a:xfrm>
            <a:off x="1658946" y="4231500"/>
            <a:ext cx="769854" cy="444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9A359-AE84-4925-9525-CE51A4FBA719}"/>
              </a:ext>
            </a:extLst>
          </p:cNvPr>
          <p:cNvSpPr txBox="1"/>
          <p:nvPr/>
        </p:nvSpPr>
        <p:spPr>
          <a:xfrm>
            <a:off x="1531133" y="4948847"/>
            <a:ext cx="11044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Contour Elevation:  2390 ft.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06D13FF-F9ED-4B43-9212-6AF9B76B0694}"/>
              </a:ext>
            </a:extLst>
          </p:cNvPr>
          <p:cNvSpPr/>
          <p:nvPr/>
        </p:nvSpPr>
        <p:spPr>
          <a:xfrm rot="411993">
            <a:off x="1923941" y="3247188"/>
            <a:ext cx="318873" cy="930835"/>
          </a:xfrm>
          <a:prstGeom prst="downArrow">
            <a:avLst>
              <a:gd name="adj1" fmla="val 50000"/>
              <a:gd name="adj2" fmla="val 8853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CCBB-B5CF-45AF-ADE1-9145A24F2030}"/>
              </a:ext>
            </a:extLst>
          </p:cNvPr>
          <p:cNvSpPr txBox="1"/>
          <p:nvPr/>
        </p:nvSpPr>
        <p:spPr>
          <a:xfrm>
            <a:off x="559398" y="1187192"/>
            <a:ext cx="821286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High-resolution aerial imagery and elevation contours cached at 15 map level scales from 1: 4,622,324 to 1:282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ED6A1-5641-489A-BD2C-57F938CA3E31}"/>
              </a:ext>
            </a:extLst>
          </p:cNvPr>
          <p:cNvSpPr txBox="1"/>
          <p:nvPr/>
        </p:nvSpPr>
        <p:spPr>
          <a:xfrm>
            <a:off x="207767" y="2960298"/>
            <a:ext cx="92942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1:282</a:t>
            </a:r>
          </a:p>
          <a:p>
            <a:pPr algn="ctr"/>
            <a:r>
              <a:rPr lang="en-US" sz="1400" dirty="0"/>
              <a:t>Map Scale</a:t>
            </a:r>
          </a:p>
        </p:txBody>
      </p:sp>
    </p:spTree>
    <p:extLst>
      <p:ext uri="{BB962C8B-B14F-4D97-AF65-F5344CB8AC3E}">
        <p14:creationId xmlns:p14="http://schemas.microsoft.com/office/powerpoint/2010/main" val="418046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5B78B7-BEC0-4FB3-97BE-0E7877092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42"/>
          <a:stretch/>
        </p:blipFill>
        <p:spPr>
          <a:xfrm>
            <a:off x="264251" y="1313234"/>
            <a:ext cx="8749391" cy="536734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Elevation: 2-ft. Contour Creation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1AE52-70A0-4165-91FF-296E1003941A}"/>
              </a:ext>
            </a:extLst>
          </p:cNvPr>
          <p:cNvSpPr txBox="1"/>
          <p:nvPr/>
        </p:nvSpPr>
        <p:spPr>
          <a:xfrm>
            <a:off x="5899352" y="5575996"/>
            <a:ext cx="3065364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2-FOOT </a:t>
            </a:r>
            <a:r>
              <a:rPr lang="en-US" sz="1400" b="1" dirty="0">
                <a:solidFill>
                  <a:srgbClr val="FFFF00"/>
                </a:solidFill>
              </a:rPr>
              <a:t>CONTOUR ELEVATION </a:t>
            </a:r>
            <a:r>
              <a:rPr lang="en-US" sz="1400" b="1" dirty="0">
                <a:solidFill>
                  <a:schemeClr val="bg1"/>
                </a:solidFill>
              </a:rPr>
              <a:t>VALUE OF 390 FEET MATCHES 1-METER </a:t>
            </a:r>
            <a:r>
              <a:rPr lang="en-US" sz="1400" b="1" dirty="0">
                <a:solidFill>
                  <a:srgbClr val="FFFF00"/>
                </a:solidFill>
              </a:rPr>
              <a:t>GRID SURFACE ELEVATION</a:t>
            </a:r>
            <a:r>
              <a:rPr lang="en-US" sz="1400" b="1" dirty="0">
                <a:solidFill>
                  <a:schemeClr val="bg1"/>
                </a:solidFill>
              </a:rPr>
              <a:t>  OF 390 FEET DISPLAYED IN  QUERY RESULTS PANEL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0C531-4944-4EF2-8177-95902F043230}"/>
              </a:ext>
            </a:extLst>
          </p:cNvPr>
          <p:cNvSpPr txBox="1"/>
          <p:nvPr/>
        </p:nvSpPr>
        <p:spPr>
          <a:xfrm>
            <a:off x="393515" y="4529103"/>
            <a:ext cx="1077753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2-ft Contours Display at Highest Zoom Levels (1:564 and 1:282 Map Scales)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07ECA-A008-4FCF-8072-A1ABC9B943A9}"/>
              </a:ext>
            </a:extLst>
          </p:cNvPr>
          <p:cNvSpPr txBox="1"/>
          <p:nvPr/>
        </p:nvSpPr>
        <p:spPr>
          <a:xfrm>
            <a:off x="1855358" y="929795"/>
            <a:ext cx="61510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2-foot contours created by WVU for Berkeley and Morgan Counties</a:t>
            </a:r>
          </a:p>
        </p:txBody>
      </p:sp>
    </p:spTree>
    <p:extLst>
      <p:ext uri="{BB962C8B-B14F-4D97-AF65-F5344CB8AC3E}">
        <p14:creationId xmlns:p14="http://schemas.microsoft.com/office/powerpoint/2010/main" val="25898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27875-6FDE-45F1-A17B-372F2329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02" y="1384889"/>
            <a:ext cx="6582144" cy="487783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Data Sources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CC7F6-F7F8-4D52-92C5-CE6C9BD317DE}"/>
              </a:ext>
            </a:extLst>
          </p:cNvPr>
          <p:cNvSpPr txBox="1"/>
          <p:nvPr/>
        </p:nvSpPr>
        <p:spPr>
          <a:xfrm>
            <a:off x="376291" y="6329132"/>
            <a:ext cx="866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WV Elevation Source Listing and Graphic: 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https://www.mapwv.gov/floodtest/docs/WV_FloodTool_ElevationSource_Metadata.pdf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CC7F6-F7F8-4D52-92C5-CE6C9BD317DE}"/>
              </a:ext>
            </a:extLst>
          </p:cNvPr>
          <p:cNvSpPr txBox="1"/>
          <p:nvPr/>
        </p:nvSpPr>
        <p:spPr>
          <a:xfrm>
            <a:off x="4844181" y="1030946"/>
            <a:ext cx="15336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solidFill>
                  <a:schemeClr val="tx2">
                    <a:lumMod val="50000"/>
                  </a:schemeClr>
                </a:solidFill>
              </a:rPr>
              <a:t>Source Graphic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0E090-FEB6-4815-91E3-7110E184A640}"/>
              </a:ext>
            </a:extLst>
          </p:cNvPr>
          <p:cNvSpPr txBox="1"/>
          <p:nvPr/>
        </p:nvSpPr>
        <p:spPr>
          <a:xfrm>
            <a:off x="6377810" y="4908615"/>
            <a:ext cx="2150237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</a:rPr>
              <a:t>FEMA is purchasing Statewide QL2 LiDAR</a:t>
            </a:r>
          </a:p>
        </p:txBody>
      </p:sp>
      <p:sp>
        <p:nvSpPr>
          <p:cNvPr id="14" name="Oval 13"/>
          <p:cNvSpPr/>
          <p:nvPr/>
        </p:nvSpPr>
        <p:spPr>
          <a:xfrm>
            <a:off x="3719242" y="4683523"/>
            <a:ext cx="564204" cy="4132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1697AE-919F-4640-B052-8E8998C9F751}"/>
              </a:ext>
            </a:extLst>
          </p:cNvPr>
          <p:cNvSpPr txBox="1"/>
          <p:nvPr/>
        </p:nvSpPr>
        <p:spPr>
          <a:xfrm>
            <a:off x="338190" y="4710838"/>
            <a:ext cx="1607713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Elevation Metadata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634F73-42B2-443B-ADEE-0DF4D45E6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90" y="1500127"/>
            <a:ext cx="600075" cy="2809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BE1848-BE66-4799-9B48-69C4574D0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87" y="1502152"/>
            <a:ext cx="981075" cy="28289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flipV="1">
            <a:off x="956355" y="2212300"/>
            <a:ext cx="922738" cy="214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9D6C6-F900-487D-B914-2683D823F12A}"/>
              </a:ext>
            </a:extLst>
          </p:cNvPr>
          <p:cNvSpPr/>
          <p:nvPr/>
        </p:nvSpPr>
        <p:spPr>
          <a:xfrm flipV="1">
            <a:off x="956355" y="1480836"/>
            <a:ext cx="922738" cy="214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040806-C6D0-4E84-A0FF-D97BBB2074DF}"/>
              </a:ext>
            </a:extLst>
          </p:cNvPr>
          <p:cNvSpPr txBox="1"/>
          <p:nvPr/>
        </p:nvSpPr>
        <p:spPr>
          <a:xfrm>
            <a:off x="2284427" y="3085144"/>
            <a:ext cx="1756632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1-Ft. Contours for Areas 8A, 8B, 9A, 9B, 12A, 12B</a:t>
            </a:r>
          </a:p>
          <a:p>
            <a:endParaRPr lang="en-US" sz="1200" b="1" dirty="0">
              <a:solidFill>
                <a:srgbClr val="FFFF00"/>
              </a:solidFill>
            </a:endParaRPr>
          </a:p>
          <a:p>
            <a:r>
              <a:rPr lang="en-US" sz="1200" b="1" dirty="0">
                <a:solidFill>
                  <a:srgbClr val="FFFF00"/>
                </a:solidFill>
              </a:rPr>
              <a:t>2-Ft. Contours for Area 7 </a:t>
            </a:r>
          </a:p>
        </p:txBody>
      </p:sp>
    </p:spTree>
    <p:extLst>
      <p:ext uri="{BB962C8B-B14F-4D97-AF65-F5344CB8AC3E}">
        <p14:creationId xmlns:p14="http://schemas.microsoft.com/office/powerpoint/2010/main" val="186646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4929" y="737492"/>
            <a:ext cx="878803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 Grid Resolution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F141D-9108-4DF1-B24A-5FD346584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44" y="914400"/>
            <a:ext cx="7857066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99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29045</TotalTime>
  <Words>2820</Words>
  <Application>Microsoft Office PowerPoint</Application>
  <PresentationFormat>On-screen Show (4:3)</PresentationFormat>
  <Paragraphs>597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Kurt Donaldson</dc:creator>
  <cp:lastModifiedBy>Kurt Donaldson</cp:lastModifiedBy>
  <cp:revision>208</cp:revision>
  <dcterms:created xsi:type="dcterms:W3CDTF">2019-10-05T14:58:02Z</dcterms:created>
  <dcterms:modified xsi:type="dcterms:W3CDTF">2020-10-03T13:34:52Z</dcterms:modified>
</cp:coreProperties>
</file>