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handoutMasterIdLst>
    <p:handoutMasterId r:id="rId62"/>
  </p:handoutMasterIdLst>
  <p:sldIdLst>
    <p:sldId id="721" r:id="rId2"/>
    <p:sldId id="729" r:id="rId3"/>
    <p:sldId id="703" r:id="rId4"/>
    <p:sldId id="743" r:id="rId5"/>
    <p:sldId id="742" r:id="rId6"/>
    <p:sldId id="836" r:id="rId7"/>
    <p:sldId id="744" r:id="rId8"/>
    <p:sldId id="705" r:id="rId9"/>
    <p:sldId id="753" r:id="rId10"/>
    <p:sldId id="588" r:id="rId11"/>
    <p:sldId id="745" r:id="rId12"/>
    <p:sldId id="589" r:id="rId13"/>
    <p:sldId id="752" r:id="rId14"/>
    <p:sldId id="604" r:id="rId15"/>
    <p:sldId id="605" r:id="rId16"/>
    <p:sldId id="839" r:id="rId17"/>
    <p:sldId id="559" r:id="rId18"/>
    <p:sldId id="566" r:id="rId19"/>
    <p:sldId id="567" r:id="rId20"/>
    <p:sldId id="568" r:id="rId21"/>
    <p:sldId id="569" r:id="rId22"/>
    <p:sldId id="570" r:id="rId23"/>
    <p:sldId id="571" r:id="rId24"/>
    <p:sldId id="699" r:id="rId25"/>
    <p:sldId id="748" r:id="rId26"/>
    <p:sldId id="837" r:id="rId27"/>
    <p:sldId id="597" r:id="rId28"/>
    <p:sldId id="697" r:id="rId29"/>
    <p:sldId id="700" r:id="rId30"/>
    <p:sldId id="595" r:id="rId31"/>
    <p:sldId id="581" r:id="rId32"/>
    <p:sldId id="313" r:id="rId33"/>
    <p:sldId id="751" r:id="rId34"/>
    <p:sldId id="838" r:id="rId35"/>
    <p:sldId id="437" r:id="rId36"/>
    <p:sldId id="490" r:id="rId37"/>
    <p:sldId id="749" r:id="rId38"/>
    <p:sldId id="746" r:id="rId39"/>
    <p:sldId id="747" r:id="rId40"/>
    <p:sldId id="309" r:id="rId41"/>
    <p:sldId id="310" r:id="rId42"/>
    <p:sldId id="311" r:id="rId43"/>
    <p:sldId id="312" r:id="rId44"/>
    <p:sldId id="338" r:id="rId45"/>
    <p:sldId id="334" r:id="rId46"/>
    <p:sldId id="335" r:id="rId47"/>
    <p:sldId id="645" r:id="rId48"/>
    <p:sldId id="448" r:id="rId49"/>
    <p:sldId id="732" r:id="rId50"/>
    <p:sldId id="754" r:id="rId51"/>
    <p:sldId id="755" r:id="rId52"/>
    <p:sldId id="266" r:id="rId53"/>
    <p:sldId id="332" r:id="rId54"/>
    <p:sldId id="758" r:id="rId55"/>
    <p:sldId id="296" r:id="rId56"/>
    <p:sldId id="565" r:id="rId57"/>
    <p:sldId id="756" r:id="rId58"/>
    <p:sldId id="451" r:id="rId59"/>
    <p:sldId id="835"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1" clrIdx="0">
    <p:extLst>
      <p:ext uri="{19B8F6BF-5375-455C-9EA6-DF929625EA0E}">
        <p15:presenceInfo xmlns:p15="http://schemas.microsoft.com/office/powerpoint/2012/main" userId="S::kdonalds@mail.wvu.edu::fe141ba2-bca8-4959-9566-e00d78cf11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68" autoAdjust="0"/>
    <p:restoredTop sz="93817" autoAdjust="0"/>
  </p:normalViewPr>
  <p:slideViewPr>
    <p:cSldViewPr snapToGrid="0">
      <p:cViewPr varScale="1">
        <p:scale>
          <a:sx n="91" d="100"/>
          <a:sy n="91" d="100"/>
        </p:scale>
        <p:origin x="840" y="114"/>
      </p:cViewPr>
      <p:guideLst/>
    </p:cSldViewPr>
  </p:slideViewPr>
  <p:notesTextViewPr>
    <p:cViewPr>
      <p:scale>
        <a:sx n="1" d="1"/>
        <a:sy n="1" d="1"/>
      </p:scale>
      <p:origin x="0" y="0"/>
    </p:cViewPr>
  </p:notesTextViewPr>
  <p:sorterViewPr>
    <p:cViewPr>
      <p:scale>
        <a:sx n="71" d="100"/>
        <a:sy n="71" d="100"/>
      </p:scale>
      <p:origin x="0" y="-6858"/>
    </p:cViewPr>
  </p:sorterViewPr>
  <p:notesViewPr>
    <p:cSldViewPr snapToGrid="0">
      <p:cViewPr varScale="1">
        <p:scale>
          <a:sx n="68" d="100"/>
          <a:sy n="68" d="100"/>
        </p:scale>
        <p:origin x="259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donalds.LAPTOP-NG0KTKBB\AppData\Local\Microsoft\Windows\INetCache\Content.Outlook\XJMPG1KO\IAS_Appraisal_By_PropertyClas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ata\projects\FEMA_flood_mapping\Flood%202017\Parcels%20in%20Floodplain\parcels_1pct_floodplain_summaryStats-KAD-20171218.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accent1">
                    <a:lumMod val="75000"/>
                  </a:schemeClr>
                </a:solidFill>
              </a:rPr>
              <a:t>Parcel Properties in 100-Year Floodplain (n=275,567)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3589501312335962"/>
          <c:y val="0.22004447360746568"/>
          <c:w val="0.34487685914260718"/>
          <c:h val="0.57479476523767858"/>
        </c:manualLayout>
      </c:layout>
      <c:pieChart>
        <c:varyColors val="1"/>
        <c:ser>
          <c:idx val="0"/>
          <c:order val="0"/>
          <c:tx>
            <c:strRef>
              <c:f>'High Flood Risk'!$G$25</c:f>
              <c:strCache>
                <c:ptCount val="1"/>
                <c:pt idx="0">
                  <c:v>Property Class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D9D0-4635-AF3B-9967AE6E0C4E}"/>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D9D0-4635-AF3B-9967AE6E0C4E}"/>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D9D0-4635-AF3B-9967AE6E0C4E}"/>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D9D0-4635-AF3B-9967AE6E0C4E}"/>
              </c:ext>
            </c:extLst>
          </c:dPt>
          <c:dLbls>
            <c:dLbl>
              <c:idx val="0"/>
              <c:layout>
                <c:manualLayout>
                  <c:x val="-0.1524196887978167"/>
                  <c:y val="-0.14480641685885831"/>
                </c:manualLayout>
              </c:layout>
              <c:tx>
                <c:rich>
                  <a:bodyPr/>
                  <a:lstStyle/>
                  <a:p>
                    <a:fld id="{EADCFADB-64C5-4A11-B8DD-BA59032B89F8}" type="CATEGORYNAME">
                      <a:rPr lang="en-US" sz="1100" b="1"/>
                      <a:pPr/>
                      <a:t>[CATEGORY NAME]</a:t>
                    </a:fld>
                    <a:r>
                      <a:rPr lang="en-US" baseline="0" dirty="0"/>
                      <a:t>
</a:t>
                    </a:r>
                    <a:fld id="{353CBCA7-9444-4493-8EBD-5E502D4F9921}" type="PERCENTAGE">
                      <a:rPr lang="en-US" sz="1050" b="1"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9D0-4635-AF3B-9967AE6E0C4E}"/>
                </c:ext>
              </c:extLst>
            </c:dLbl>
            <c:dLbl>
              <c:idx val="1"/>
              <c:layout>
                <c:manualLayout>
                  <c:x val="8.2123902122323122E-2"/>
                  <c:y val="4.0384217965992411E-2"/>
                </c:manualLayout>
              </c:layout>
              <c:tx>
                <c:rich>
                  <a:bodyPr/>
                  <a:lstStyle/>
                  <a:p>
                    <a:fld id="{09265E62-70DD-451F-92C5-753DEF3290FA}" type="CATEGORYNAME">
                      <a:rPr lang="en-US" sz="1100" b="1"/>
                      <a:pPr/>
                      <a:t>[CATEGORY NAME]</a:t>
                    </a:fld>
                    <a:r>
                      <a:rPr lang="en-US" sz="1100" b="1" baseline="0" dirty="0"/>
                      <a:t>
</a:t>
                    </a:r>
                    <a:fld id="{B741053B-42CA-4D1C-A5A7-5F9BA5FEDC3F}" type="PERCENTAGE">
                      <a:rPr lang="en-US" sz="1100" b="1" baseline="0"/>
                      <a:pPr/>
                      <a:t>[PERCENTAGE]</a:t>
                    </a:fld>
                    <a:endParaRPr lang="en-US" sz="1100" b="1"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9D0-4635-AF3B-9967AE6E0C4E}"/>
                </c:ext>
              </c:extLst>
            </c:dLbl>
            <c:dLbl>
              <c:idx val="2"/>
              <c:layout>
                <c:manualLayout>
                  <c:x val="5.4549766695524859E-2"/>
                  <c:y val="4.920651368371815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6F850CD-789B-4A89-98FB-B5B489722E66}" type="CATEGORYNAME">
                      <a:rPr lang="en-US" sz="1100" b="1"/>
                      <a:pPr>
                        <a:defRPr/>
                      </a:pPr>
                      <a:t>[CATEGORY NAME]</a:t>
                    </a:fld>
                    <a:r>
                      <a:rPr lang="en-US" baseline="0" dirty="0"/>
                      <a:t>
</a:t>
                    </a:r>
                    <a:fld id="{BF807502-ABD1-4CDD-838E-4531AEA394CF}" type="PERCENTAGE">
                      <a:rPr lang="en-US" sz="1100" b="1" baseline="0"/>
                      <a:pPr>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3612561971706156"/>
                      <c:h val="0.19431388271212033"/>
                    </c:manualLayout>
                  </c15:layout>
                  <c15:dlblFieldTable/>
                  <c15:showDataLabelsRange val="0"/>
                </c:ext>
                <c:ext xmlns:c16="http://schemas.microsoft.com/office/drawing/2014/chart" uri="{C3380CC4-5D6E-409C-BE32-E72D297353CC}">
                  <c16:uniqueId val="{00000005-D9D0-4635-AF3B-9967AE6E0C4E}"/>
                </c:ext>
              </c:extLst>
            </c:dLbl>
            <c:dLbl>
              <c:idx val="3"/>
              <c:layout>
                <c:manualLayout>
                  <c:x val="0.23516285448282381"/>
                  <c:y val="-5.74439475475245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AD71012-E6C6-4B30-AA3C-9035713C8DCA}" type="CATEGORYNAME">
                      <a:rPr lang="en-US" sz="1100" b="0"/>
                      <a:pPr>
                        <a:defRPr/>
                      </a:pPr>
                      <a:t>[CATEGORY NAME]</a:t>
                    </a:fld>
                    <a:r>
                      <a:rPr lang="en-US" b="0" baseline="0" dirty="0"/>
                      <a:t>
</a:t>
                    </a:r>
                    <a:fld id="{7FC903F6-1FFA-4B35-9C58-74189EFA3D15}" type="PERCENTAGE">
                      <a:rPr lang="en-US" sz="1100" b="0" baseline="0"/>
                      <a:pPr>
                        <a:defRPr/>
                      </a:pPr>
                      <a:t>[PERCENTAGE]</a:t>
                    </a:fld>
                    <a:endParaRPr lang="en-US" b="0" baseline="0" dirty="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649665093212598"/>
                      <c:h val="0.13981880254271611"/>
                    </c:manualLayout>
                  </c15:layout>
                  <c15:dlblFieldTable/>
                  <c15:showDataLabelsRange val="0"/>
                </c:ext>
                <c:ext xmlns:c16="http://schemas.microsoft.com/office/drawing/2014/chart" uri="{C3380CC4-5D6E-409C-BE32-E72D297353CC}">
                  <c16:uniqueId val="{00000007-D9D0-4635-AF3B-9967AE6E0C4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'High Flood Risk'!$F$26:$F$29</c:f>
              <c:strCache>
                <c:ptCount val="4"/>
                <c:pt idx="0">
                  <c:v>Residential</c:v>
                </c:pt>
                <c:pt idx="1">
                  <c:v>Farm</c:v>
                </c:pt>
                <c:pt idx="2">
                  <c:v>Commercial / Industrial</c:v>
                </c:pt>
                <c:pt idx="3">
                  <c:v>Other (Apartment, Utility, Exempt)</c:v>
                </c:pt>
              </c:strCache>
            </c:strRef>
          </c:cat>
          <c:val>
            <c:numRef>
              <c:f>'High Flood Risk'!$G$26:$G$29</c:f>
              <c:numCache>
                <c:formatCode>#,##0</c:formatCode>
                <c:ptCount val="4"/>
                <c:pt idx="0">
                  <c:v>204787</c:v>
                </c:pt>
                <c:pt idx="1">
                  <c:v>29382</c:v>
                </c:pt>
                <c:pt idx="2">
                  <c:v>19321</c:v>
                </c:pt>
                <c:pt idx="3">
                  <c:v>22077</c:v>
                </c:pt>
              </c:numCache>
            </c:numRef>
          </c:val>
          <c:extLst>
            <c:ext xmlns:c16="http://schemas.microsoft.com/office/drawing/2014/chart" uri="{C3380CC4-5D6E-409C-BE32-E72D297353CC}">
              <c16:uniqueId val="{00000008-D9D0-4635-AF3B-9967AE6E0C4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b="1" i="0" u="none" strike="noStrike" baseline="0" dirty="0">
                <a:effectLst/>
              </a:rPr>
              <a:t>Parcels in High or Moderate Risk Floodplains (n= 315,442)</a:t>
            </a:r>
            <a:r>
              <a:rPr lang="en-US" baseline="0" dirty="0"/>
              <a:t> </a:t>
            </a:r>
            <a:endParaRPr lang="en-US"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84E-41FE-81A9-A88CCFB9692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84E-41FE-81A9-A88CCFB96921}"/>
              </c:ext>
            </c:extLst>
          </c:dPt>
          <c:dLbls>
            <c:dLbl>
              <c:idx val="0"/>
              <c:tx>
                <c:rich>
                  <a:bodyPr/>
                  <a:lstStyle/>
                  <a:p>
                    <a:fld id="{693110D8-8CB2-4556-AB32-B48128EDA116}" type="CATEGORYNAME">
                      <a:rPr lang="en-US" sz="1800"/>
                      <a:pPr/>
                      <a:t>[CATEGORY NAME]</a:t>
                    </a:fld>
                    <a:r>
                      <a:rPr lang="en-US" sz="1800" baseline="0" dirty="0"/>
                      <a:t>
55%</a:t>
                    </a:r>
                  </a:p>
                </c:rich>
              </c:tx>
              <c:dLblPos val="ctr"/>
              <c:showLegendKey val="0"/>
              <c:showVal val="0"/>
              <c:showCatName val="1"/>
              <c:showSerName val="0"/>
              <c:showPercent val="1"/>
              <c:showBubbleSize val="0"/>
              <c:extLst>
                <c:ext xmlns:c15="http://schemas.microsoft.com/office/drawing/2012/chart" uri="{CE6537A1-D6FC-4f65-9D91-7224C49458BB}">
                  <c15:layout>
                    <c:manualLayout>
                      <c:w val="0.17659331644024268"/>
                      <c:h val="0.16179586706591251"/>
                    </c:manualLayout>
                  </c15:layout>
                  <c15:dlblFieldTable/>
                  <c15:showDataLabelsRange val="0"/>
                </c:ext>
                <c:ext xmlns:c16="http://schemas.microsoft.com/office/drawing/2014/chart" uri="{C3380CC4-5D6E-409C-BE32-E72D297353CC}">
                  <c16:uniqueId val="{00000001-384E-41FE-81A9-A88CCFB96921}"/>
                </c:ext>
              </c:extLst>
            </c:dLbl>
            <c:dLbl>
              <c:idx val="1"/>
              <c:tx>
                <c:rich>
                  <a:bodyPr/>
                  <a:lstStyle/>
                  <a:p>
                    <a:fld id="{2801053D-D702-4148-B722-528ABDC9E97E}" type="CATEGORYNAME">
                      <a:rPr lang="en-US" sz="2000"/>
                      <a:pPr/>
                      <a:t>[CATEGORY NAME]</a:t>
                    </a:fld>
                    <a:r>
                      <a:rPr lang="en-US" sz="2000" baseline="0"/>
                      <a:t>
45%</a:t>
                    </a:r>
                  </a:p>
                </c:rich>
              </c:tx>
              <c:dLblPos val="ctr"/>
              <c:showLegendKey val="0"/>
              <c:showVal val="0"/>
              <c:showCatName val="1"/>
              <c:showSerName val="0"/>
              <c:showPercent val="1"/>
              <c:showBubbleSize val="0"/>
              <c:extLst>
                <c:ext xmlns:c15="http://schemas.microsoft.com/office/drawing/2012/chart" uri="{CE6537A1-D6FC-4f65-9D91-7224C49458BB}">
                  <c15:layout>
                    <c:manualLayout>
                      <c:w val="0.1867474992067667"/>
                      <c:h val="0.17897896565746182"/>
                    </c:manualLayout>
                  </c15:layout>
                  <c15:dlblFieldTable/>
                  <c15:showDataLabelsRange val="0"/>
                </c:ext>
                <c:ext xmlns:c16="http://schemas.microsoft.com/office/drawing/2014/chart" uri="{C3380CC4-5D6E-409C-BE32-E72D297353CC}">
                  <c16:uniqueId val="{00000003-384E-41FE-81A9-A88CCFB9692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'Tax Class State'!$B$18:$B$19</c:f>
              <c:strCache>
                <c:ptCount val="2"/>
                <c:pt idx="0">
                  <c:v>Owner Occupied</c:v>
                </c:pt>
                <c:pt idx="1">
                  <c:v>Not Owner Occupied</c:v>
                </c:pt>
              </c:strCache>
            </c:strRef>
          </c:cat>
          <c:val>
            <c:numRef>
              <c:f>'Tax Class State'!$C$18:$C$19</c:f>
              <c:numCache>
                <c:formatCode>#,##0</c:formatCode>
                <c:ptCount val="2"/>
                <c:pt idx="0">
                  <c:v>238177</c:v>
                </c:pt>
                <c:pt idx="1">
                  <c:v>209660</c:v>
                </c:pt>
              </c:numCache>
            </c:numRef>
          </c:val>
          <c:extLst>
            <c:ext xmlns:c16="http://schemas.microsoft.com/office/drawing/2014/chart" uri="{C3380CC4-5D6E-409C-BE32-E72D297353CC}">
              <c16:uniqueId val="{00000004-384E-41FE-81A9-A88CCFB9692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312411321567144"/>
          <c:y val="0.43805718827400097"/>
          <c:w val="0.20675543884427142"/>
          <c:h val="0.13791135263021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dgm:t>
        <a:bodyPr/>
        <a:lstStyle/>
        <a:p>
          <a:r>
            <a:rPr lang="en-US" dirty="0"/>
            <a:t>SOURCE:</a:t>
          </a:r>
          <a:br>
            <a:rPr lang="en-US" dirty="0"/>
          </a:br>
          <a:r>
            <a:rPr lang="en-US" dirty="0"/>
            <a:t>County Assessors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dgm:t>
        <a:bodyPr/>
        <a:lstStyle/>
        <a:p>
          <a:endParaRPr lang="en-US"/>
        </a:p>
      </dgm:t>
    </dgm:pt>
    <dgm:pt modelId="{FC5BD009-3A81-4739-8717-4A08E2A5F265}">
      <dgm:prSet phldrT="[Text]"/>
      <dgm:spPr/>
      <dgm:t>
        <a:bodyPr/>
        <a:lstStyle/>
        <a:p>
          <a:r>
            <a:rPr lang="en-US" dirty="0"/>
            <a:t>Property Tax Division</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dgm:t>
        <a:bodyPr/>
        <a:lstStyle/>
        <a:p>
          <a:endParaRPr lang="en-US"/>
        </a:p>
      </dgm:t>
    </dgm:pt>
    <dgm:pt modelId="{AD8660EB-4F32-40BB-9615-4C33CAA1C37A}">
      <dgm:prSet phldrT="[Text]"/>
      <dgm:spPr/>
      <dgm:t>
        <a:bodyPr/>
        <a:lstStyle/>
        <a:p>
          <a:r>
            <a:rPr lang="en-US" dirty="0"/>
            <a:t>Statewide Master Parcel File / IAS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2">
            <a:lumMod val="75000"/>
          </a:schemeClr>
        </a:solidFill>
      </dgm:spPr>
      <dgm:t>
        <a:bodyPr/>
        <a:lstStyle/>
        <a:p>
          <a:r>
            <a:rPr lang="en-US" dirty="0"/>
            <a:t>SOURCE:</a:t>
          </a:r>
          <a:br>
            <a:rPr lang="en-US" dirty="0"/>
          </a:br>
          <a:r>
            <a:rPr lang="en-US" dirty="0"/>
            <a:t>Local Addressing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2">
            <a:lumMod val="75000"/>
            <a:alpha val="70000"/>
          </a:schemeClr>
        </a:solidFill>
      </dgm:spPr>
      <dgm:t>
        <a:bodyPr/>
        <a:lstStyle/>
        <a:p>
          <a:endParaRPr lang="en-US"/>
        </a:p>
      </dgm:t>
    </dgm:pt>
    <dgm:pt modelId="{FC5BD009-3A81-4739-8717-4A08E2A5F265}">
      <dgm:prSet phldrT="[Text]"/>
      <dgm:spPr>
        <a:solidFill>
          <a:schemeClr val="accent2">
            <a:lumMod val="75000"/>
          </a:schemeClr>
        </a:solidFill>
      </dgm:spPr>
      <dgm:t>
        <a:bodyPr/>
        <a:lstStyle/>
        <a:p>
          <a:r>
            <a:rPr lang="en-US" dirty="0"/>
            <a:t>Division of Homeland Security &amp; Emergency Management</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2">
            <a:lumMod val="75000"/>
            <a:alpha val="70000"/>
          </a:schemeClr>
        </a:solidFill>
      </dgm:spPr>
      <dgm:t>
        <a:bodyPr/>
        <a:lstStyle/>
        <a:p>
          <a:endParaRPr lang="en-US"/>
        </a:p>
      </dgm:t>
    </dgm:pt>
    <dgm:pt modelId="{AD8660EB-4F32-40BB-9615-4C33CAA1C37A}">
      <dgm:prSet phldrT="[Text]"/>
      <dgm:spPr>
        <a:solidFill>
          <a:schemeClr val="accent2">
            <a:lumMod val="75000"/>
          </a:schemeClr>
        </a:solidFill>
      </dgm:spPr>
      <dgm:t>
        <a:bodyPr/>
        <a:lstStyle/>
        <a:p>
          <a:r>
            <a:rPr lang="en-US" dirty="0"/>
            <a:t>Statewide</a:t>
          </a:r>
          <a:br>
            <a:rPr lang="en-US" dirty="0"/>
          </a:br>
          <a:r>
            <a:rPr lang="en-US" dirty="0"/>
            <a:t> Addressing &amp; Mapping System</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6">
            <a:lumMod val="50000"/>
          </a:schemeClr>
        </a:solidFill>
      </dgm:spPr>
      <dgm:t>
        <a:bodyPr/>
        <a:lstStyle/>
        <a:p>
          <a:r>
            <a:rPr lang="en-US" dirty="0"/>
            <a:t>SOURCE: </a:t>
          </a:r>
          <a:br>
            <a:rPr lang="en-US" dirty="0"/>
          </a:br>
          <a:br>
            <a:rPr lang="en-US" dirty="0"/>
          </a:br>
          <a:r>
            <a:rPr lang="en-US" dirty="0"/>
            <a:t>County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6">
            <a:lumMod val="75000"/>
            <a:alpha val="70000"/>
          </a:schemeClr>
        </a:solidFill>
      </dgm:spPr>
      <dgm:t>
        <a:bodyPr/>
        <a:lstStyle/>
        <a:p>
          <a:endParaRPr lang="en-US"/>
        </a:p>
      </dgm:t>
    </dgm:pt>
    <dgm:pt modelId="{FC5BD009-3A81-4739-8717-4A08E2A5F265}">
      <dgm:prSet phldrT="[Text]"/>
      <dgm:spPr>
        <a:solidFill>
          <a:schemeClr val="accent6">
            <a:lumMod val="50000"/>
          </a:schemeClr>
        </a:solidFill>
      </dgm:spPr>
      <dgm:t>
        <a:bodyPr/>
        <a:lstStyle/>
        <a:p>
          <a:r>
            <a:rPr lang="en-US" dirty="0"/>
            <a:t>WV GIS Technical Center</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6">
            <a:lumMod val="75000"/>
            <a:alpha val="70000"/>
          </a:schemeClr>
        </a:solidFill>
      </dgm:spPr>
      <dgm:t>
        <a:bodyPr/>
        <a:lstStyle/>
        <a:p>
          <a:endParaRPr lang="en-US"/>
        </a:p>
      </dgm:t>
    </dgm:pt>
    <dgm:pt modelId="{AD8660EB-4F32-40BB-9615-4C33CAA1C37A}">
      <dgm:prSet phldrT="[Text]"/>
      <dgm:spPr>
        <a:solidFill>
          <a:schemeClr val="accent6">
            <a:lumMod val="50000"/>
          </a:schemeClr>
        </a:solidFill>
      </dgm:spPr>
      <dgm:t>
        <a:bodyPr/>
        <a:lstStyle/>
        <a:p>
          <a:r>
            <a:rPr lang="en-US" dirty="0"/>
            <a:t>Statewide</a:t>
          </a:r>
          <a:br>
            <a:rPr lang="en-US" dirty="0"/>
          </a:br>
          <a:r>
            <a:rPr lang="en-US" dirty="0"/>
            <a:t> Leaf-Off Imagery Service </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custLinFactNeighborX="-1064">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bg1">
            <a:lumMod val="50000"/>
          </a:schemeClr>
        </a:solidFill>
      </dgm:spPr>
      <dgm:t>
        <a:bodyPr/>
        <a:lstStyle/>
        <a:p>
          <a:r>
            <a:rPr lang="en-US" dirty="0"/>
            <a:t>SOURCE:</a:t>
          </a:r>
          <a:br>
            <a:rPr lang="en-US" dirty="0"/>
          </a:br>
          <a:r>
            <a:rPr lang="en-US" dirty="0"/>
            <a:t>Local, State, primarily FEMA</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bg1">
            <a:lumMod val="65000"/>
            <a:alpha val="70000"/>
          </a:schemeClr>
        </a:solidFill>
      </dgm:spPr>
      <dgm:t>
        <a:bodyPr/>
        <a:lstStyle/>
        <a:p>
          <a:endParaRPr lang="en-US"/>
        </a:p>
      </dgm:t>
    </dgm:pt>
    <dgm:pt modelId="{FC5BD009-3A81-4739-8717-4A08E2A5F265}">
      <dgm:prSet phldrT="[Text]"/>
      <dgm:spPr>
        <a:solidFill>
          <a:schemeClr val="bg1">
            <a:lumMod val="50000"/>
          </a:schemeClr>
        </a:solidFill>
      </dgm:spPr>
      <dgm:t>
        <a:bodyPr/>
        <a:lstStyle/>
        <a:p>
          <a:r>
            <a:rPr lang="en-US" dirty="0"/>
            <a:t>WV DEP</a:t>
          </a:r>
          <a:br>
            <a:rPr lang="en-US" dirty="0"/>
          </a:br>
          <a:r>
            <a:rPr lang="en-US" dirty="0"/>
            <a:t>WV GISTC</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bg1">
            <a:lumMod val="65000"/>
            <a:alpha val="70000"/>
          </a:schemeClr>
        </a:solidFill>
      </dgm:spPr>
      <dgm:t>
        <a:bodyPr/>
        <a:lstStyle/>
        <a:p>
          <a:endParaRPr lang="en-US"/>
        </a:p>
      </dgm:t>
    </dgm:pt>
    <dgm:pt modelId="{AD8660EB-4F32-40BB-9615-4C33CAA1C37A}">
      <dgm:prSet phldrT="[Text]"/>
      <dgm:spPr>
        <a:solidFill>
          <a:schemeClr val="bg1">
            <a:lumMod val="50000"/>
          </a:schemeClr>
        </a:solidFill>
      </dgm:spPr>
      <dgm:t>
        <a:bodyPr/>
        <a:lstStyle/>
        <a:p>
          <a:r>
            <a:rPr lang="en-US" dirty="0"/>
            <a:t>Statewide Elevation</a:t>
          </a:r>
          <a:br>
            <a:rPr lang="en-US" dirty="0"/>
          </a:br>
          <a:r>
            <a:rPr lang="en-US" dirty="0"/>
            <a:t> Web Services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876299" y="0"/>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SOURCE:</a:t>
          </a:r>
          <a:br>
            <a:rPr lang="en-US" sz="1900" kern="1200" dirty="0"/>
          </a:br>
          <a:r>
            <a:rPr lang="en-US" sz="1900" kern="1200" dirty="0"/>
            <a:t>County Assessors</a:t>
          </a:r>
        </a:p>
      </dsp:txBody>
      <dsp:txXfrm>
        <a:off x="906057" y="29758"/>
        <a:ext cx="1769284" cy="956484"/>
      </dsp:txXfrm>
    </dsp:sp>
    <dsp:sp modelId="{AE46269E-4070-4BE1-89D1-747A78CF9C2B}">
      <dsp:nvSpPr>
        <dsp:cNvPr id="0" name=""/>
        <dsp:cNvSpPr/>
      </dsp:nvSpPr>
      <dsp:spPr>
        <a:xfrm rot="5400000">
          <a:off x="1600199"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653539" y="1079499"/>
        <a:ext cx="274320" cy="266699"/>
      </dsp:txXfrm>
    </dsp:sp>
    <dsp:sp modelId="{2C2517C8-850A-43AC-B7E7-7DC2C00D7D4D}">
      <dsp:nvSpPr>
        <dsp:cNvPr id="0" name=""/>
        <dsp:cNvSpPr/>
      </dsp:nvSpPr>
      <dsp:spPr>
        <a:xfrm>
          <a:off x="876299" y="1523999"/>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Property Tax Division</a:t>
          </a:r>
        </a:p>
      </dsp:txBody>
      <dsp:txXfrm>
        <a:off x="906057" y="1553757"/>
        <a:ext cx="1769284" cy="956484"/>
      </dsp:txXfrm>
    </dsp:sp>
    <dsp:sp modelId="{B57088E2-C7FC-42EF-94DC-793428AB6475}">
      <dsp:nvSpPr>
        <dsp:cNvPr id="0" name=""/>
        <dsp:cNvSpPr/>
      </dsp:nvSpPr>
      <dsp:spPr>
        <a:xfrm rot="5400000">
          <a:off x="1600199"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653539" y="2603499"/>
        <a:ext cx="274320" cy="266700"/>
      </dsp:txXfrm>
    </dsp:sp>
    <dsp:sp modelId="{99BFB0D2-FE15-40C2-B9FA-0ADA6238DCFE}">
      <dsp:nvSpPr>
        <dsp:cNvPr id="0" name=""/>
        <dsp:cNvSpPr/>
      </dsp:nvSpPr>
      <dsp:spPr>
        <a:xfrm>
          <a:off x="876299" y="3047999"/>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Statewide Master Parcel File / IAS</a:t>
          </a:r>
        </a:p>
      </dsp:txBody>
      <dsp:txXfrm>
        <a:off x="906057" y="3077757"/>
        <a:ext cx="1769284" cy="956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9404" y="0"/>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SOURCE:</a:t>
          </a:r>
          <a:br>
            <a:rPr lang="en-US" sz="1800" kern="1200" dirty="0"/>
          </a:br>
          <a:r>
            <a:rPr lang="en-US" sz="1800" kern="1200" dirty="0"/>
            <a:t>Local Addressing Offices</a:t>
          </a:r>
        </a:p>
      </dsp:txBody>
      <dsp:txXfrm>
        <a:off x="39162" y="29758"/>
        <a:ext cx="2188384" cy="956484"/>
      </dsp:txXfrm>
    </dsp:sp>
    <dsp:sp modelId="{AE46269E-4070-4BE1-89D1-747A78CF9C2B}">
      <dsp:nvSpPr>
        <dsp:cNvPr id="0" name=""/>
        <dsp:cNvSpPr/>
      </dsp:nvSpPr>
      <dsp:spPr>
        <a:xfrm rot="5400000">
          <a:off x="942854" y="1041399"/>
          <a:ext cx="380999"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996194" y="1079499"/>
        <a:ext cx="274320" cy="266699"/>
      </dsp:txXfrm>
    </dsp:sp>
    <dsp:sp modelId="{2C2517C8-850A-43AC-B7E7-7DC2C00D7D4D}">
      <dsp:nvSpPr>
        <dsp:cNvPr id="0" name=""/>
        <dsp:cNvSpPr/>
      </dsp:nvSpPr>
      <dsp:spPr>
        <a:xfrm>
          <a:off x="9404" y="1523999"/>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Division of Homeland Security &amp; Emergency Management</a:t>
          </a:r>
        </a:p>
      </dsp:txBody>
      <dsp:txXfrm>
        <a:off x="39162" y="1553757"/>
        <a:ext cx="2188384" cy="956484"/>
      </dsp:txXfrm>
    </dsp:sp>
    <dsp:sp modelId="{B57088E2-C7FC-42EF-94DC-793428AB6475}">
      <dsp:nvSpPr>
        <dsp:cNvPr id="0" name=""/>
        <dsp:cNvSpPr/>
      </dsp:nvSpPr>
      <dsp:spPr>
        <a:xfrm rot="5400000">
          <a:off x="942854" y="2565399"/>
          <a:ext cx="381000"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996194" y="2603499"/>
        <a:ext cx="274320" cy="266700"/>
      </dsp:txXfrm>
    </dsp:sp>
    <dsp:sp modelId="{99BFB0D2-FE15-40C2-B9FA-0ADA6238DCFE}">
      <dsp:nvSpPr>
        <dsp:cNvPr id="0" name=""/>
        <dsp:cNvSpPr/>
      </dsp:nvSpPr>
      <dsp:spPr>
        <a:xfrm>
          <a:off x="9404" y="3047999"/>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Statewide</a:t>
          </a:r>
          <a:br>
            <a:rPr lang="en-US" sz="1800" kern="1200" dirty="0"/>
          </a:br>
          <a:r>
            <a:rPr lang="en-US" sz="1800" kern="1200" dirty="0"/>
            <a:t> Addressing &amp; Mapping System</a:t>
          </a:r>
        </a:p>
      </dsp:txBody>
      <dsp:txXfrm>
        <a:off x="39162" y="3077757"/>
        <a:ext cx="2188384" cy="956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321421" y="0"/>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SOURCE: </a:t>
          </a:r>
          <a:br>
            <a:rPr lang="en-US" sz="1900" kern="1200" dirty="0"/>
          </a:br>
          <a:br>
            <a:rPr lang="en-US" sz="1900" kern="1200" dirty="0"/>
          </a:br>
          <a:r>
            <a:rPr lang="en-US" sz="1900" kern="1200" dirty="0"/>
            <a:t>County Offices</a:t>
          </a:r>
        </a:p>
      </dsp:txBody>
      <dsp:txXfrm>
        <a:off x="351179" y="29758"/>
        <a:ext cx="1769284" cy="956484"/>
      </dsp:txXfrm>
    </dsp:sp>
    <dsp:sp modelId="{AE46269E-4070-4BE1-89D1-747A78CF9C2B}">
      <dsp:nvSpPr>
        <dsp:cNvPr id="0" name=""/>
        <dsp:cNvSpPr/>
      </dsp:nvSpPr>
      <dsp:spPr>
        <a:xfrm rot="5356109">
          <a:off x="1055035" y="1041399"/>
          <a:ext cx="381031"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107661" y="1079488"/>
        <a:ext cx="274320" cy="266722"/>
      </dsp:txXfrm>
    </dsp:sp>
    <dsp:sp modelId="{2C2517C8-850A-43AC-B7E7-7DC2C00D7D4D}">
      <dsp:nvSpPr>
        <dsp:cNvPr id="0" name=""/>
        <dsp:cNvSpPr/>
      </dsp:nvSpPr>
      <dsp:spPr>
        <a:xfrm>
          <a:off x="340880" y="1523999"/>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WV GIS Technical Center</a:t>
          </a:r>
        </a:p>
      </dsp:txBody>
      <dsp:txXfrm>
        <a:off x="370638" y="1553757"/>
        <a:ext cx="1769284" cy="956484"/>
      </dsp:txXfrm>
    </dsp:sp>
    <dsp:sp modelId="{B57088E2-C7FC-42EF-94DC-793428AB6475}">
      <dsp:nvSpPr>
        <dsp:cNvPr id="0" name=""/>
        <dsp:cNvSpPr/>
      </dsp:nvSpPr>
      <dsp:spPr>
        <a:xfrm rot="5400000">
          <a:off x="1064780" y="2565399"/>
          <a:ext cx="381000"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118120" y="2603499"/>
        <a:ext cx="274320" cy="266700"/>
      </dsp:txXfrm>
    </dsp:sp>
    <dsp:sp modelId="{99BFB0D2-FE15-40C2-B9FA-0ADA6238DCFE}">
      <dsp:nvSpPr>
        <dsp:cNvPr id="0" name=""/>
        <dsp:cNvSpPr/>
      </dsp:nvSpPr>
      <dsp:spPr>
        <a:xfrm>
          <a:off x="340880" y="3047999"/>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Statewide</a:t>
          </a:r>
          <a:br>
            <a:rPr lang="en-US" sz="1900" kern="1200" dirty="0"/>
          </a:br>
          <a:r>
            <a:rPr lang="en-US" sz="1900" kern="1200" dirty="0"/>
            <a:t> Leaf-Off Imagery Service </a:t>
          </a:r>
        </a:p>
      </dsp:txBody>
      <dsp:txXfrm>
        <a:off x="370638" y="3077757"/>
        <a:ext cx="1769284" cy="956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513020" y="0"/>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SOURCE:</a:t>
          </a:r>
          <a:br>
            <a:rPr lang="en-US" sz="1900" kern="1200" dirty="0"/>
          </a:br>
          <a:r>
            <a:rPr lang="en-US" sz="1900" kern="1200" dirty="0"/>
            <a:t>Local, State, primarily FEMA</a:t>
          </a:r>
        </a:p>
      </dsp:txBody>
      <dsp:txXfrm>
        <a:off x="542778" y="29758"/>
        <a:ext cx="1769284" cy="956484"/>
      </dsp:txXfrm>
    </dsp:sp>
    <dsp:sp modelId="{AE46269E-4070-4BE1-89D1-747A78CF9C2B}">
      <dsp:nvSpPr>
        <dsp:cNvPr id="0" name=""/>
        <dsp:cNvSpPr/>
      </dsp:nvSpPr>
      <dsp:spPr>
        <a:xfrm rot="5400000">
          <a:off x="1236920" y="1041399"/>
          <a:ext cx="380999"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290260" y="1079499"/>
        <a:ext cx="274320" cy="266699"/>
      </dsp:txXfrm>
    </dsp:sp>
    <dsp:sp modelId="{2C2517C8-850A-43AC-B7E7-7DC2C00D7D4D}">
      <dsp:nvSpPr>
        <dsp:cNvPr id="0" name=""/>
        <dsp:cNvSpPr/>
      </dsp:nvSpPr>
      <dsp:spPr>
        <a:xfrm>
          <a:off x="513020" y="1523999"/>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WV DEP</a:t>
          </a:r>
          <a:br>
            <a:rPr lang="en-US" sz="1900" kern="1200" dirty="0"/>
          </a:br>
          <a:r>
            <a:rPr lang="en-US" sz="1900" kern="1200" dirty="0"/>
            <a:t>WV GISTC</a:t>
          </a:r>
        </a:p>
      </dsp:txBody>
      <dsp:txXfrm>
        <a:off x="542778" y="1553757"/>
        <a:ext cx="1769284" cy="956484"/>
      </dsp:txXfrm>
    </dsp:sp>
    <dsp:sp modelId="{B57088E2-C7FC-42EF-94DC-793428AB6475}">
      <dsp:nvSpPr>
        <dsp:cNvPr id="0" name=""/>
        <dsp:cNvSpPr/>
      </dsp:nvSpPr>
      <dsp:spPr>
        <a:xfrm rot="5400000">
          <a:off x="1236919" y="2565399"/>
          <a:ext cx="381000"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290259" y="2603499"/>
        <a:ext cx="274320" cy="266700"/>
      </dsp:txXfrm>
    </dsp:sp>
    <dsp:sp modelId="{99BFB0D2-FE15-40C2-B9FA-0ADA6238DCFE}">
      <dsp:nvSpPr>
        <dsp:cNvPr id="0" name=""/>
        <dsp:cNvSpPr/>
      </dsp:nvSpPr>
      <dsp:spPr>
        <a:xfrm>
          <a:off x="513020" y="3047999"/>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Statewide Elevation</a:t>
          </a:r>
          <a:br>
            <a:rPr lang="en-US" sz="1900" kern="1200" dirty="0"/>
          </a:br>
          <a:r>
            <a:rPr lang="en-US" sz="1900" kern="1200" dirty="0"/>
            <a:t> Web Services</a:t>
          </a:r>
        </a:p>
      </dsp:txBody>
      <dsp:txXfrm>
        <a:off x="542778" y="3077757"/>
        <a:ext cx="1769284" cy="9564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0.7045</cdr:x>
      <cdr:y>0.78873</cdr:y>
    </cdr:from>
    <cdr:to>
      <cdr:x>0.98787</cdr:x>
      <cdr:y>0.9082</cdr:y>
    </cdr:to>
    <cdr:sp macro="" textlink="">
      <cdr:nvSpPr>
        <cdr:cNvPr id="2" name="Rectangle 1"/>
        <cdr:cNvSpPr/>
      </cdr:nvSpPr>
      <cdr:spPr>
        <a:xfrm xmlns:a="http://schemas.openxmlformats.org/drawingml/2006/main">
          <a:off x="5304400" y="4267187"/>
          <a:ext cx="2133580" cy="646331"/>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b="1" dirty="0">
              <a:solidFill>
                <a:schemeClr val="tx2">
                  <a:lumMod val="40000"/>
                  <a:lumOff val="60000"/>
                </a:schemeClr>
              </a:solidFill>
            </a:rPr>
            <a:t>Computed from 2020 parcel file</a:t>
          </a:r>
          <a:endParaRPr lang="en-US" dirty="0">
            <a:solidFill>
              <a:schemeClr val="tx2">
                <a:lumMod val="40000"/>
                <a:lumOff val="60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B3E9A9-66C9-4B8D-B836-86EF237365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BE8DF2-63C1-450B-B769-CDADB7B7B4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1317C4-3115-4B7D-9CEE-8B1E976A16BD}" type="datetimeFigureOut">
              <a:rPr lang="en-US" smtClean="0"/>
              <a:t>10/3/2020</a:t>
            </a:fld>
            <a:endParaRPr lang="en-US"/>
          </a:p>
        </p:txBody>
      </p:sp>
      <p:sp>
        <p:nvSpPr>
          <p:cNvPr id="4" name="Footer Placeholder 3">
            <a:extLst>
              <a:ext uri="{FF2B5EF4-FFF2-40B4-BE49-F238E27FC236}">
                <a16:creationId xmlns:a16="http://schemas.microsoft.com/office/drawing/2014/main" id="{661D7BC5-FC57-494C-9BAB-173ACE4C5D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B589C0-F732-453A-97C7-0EC07E6240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F8B38-19FC-4B93-B4C4-5797800537E1}" type="slidenum">
              <a:rPr lang="en-US" smtClean="0"/>
              <a:t>‹#›</a:t>
            </a:fld>
            <a:endParaRPr lang="en-US"/>
          </a:p>
        </p:txBody>
      </p:sp>
    </p:spTree>
    <p:extLst>
      <p:ext uri="{BB962C8B-B14F-4D97-AF65-F5344CB8AC3E}">
        <p14:creationId xmlns:p14="http://schemas.microsoft.com/office/powerpoint/2010/main" val="2053750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879828-61F6-4DAF-B516-709CFFB26B66}" type="datetimeFigureOut">
              <a:rPr lang="en-US" smtClean="0"/>
              <a:t>10/3/2020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7B5B0-8051-45E7-81D6-74124502B795}" type="slidenum">
              <a:rPr lang="en-US" smtClean="0"/>
              <a:t>‹#›</a:t>
            </a:fld>
            <a:endParaRPr lang="en-US"/>
          </a:p>
        </p:txBody>
      </p:sp>
    </p:spTree>
    <p:extLst>
      <p:ext uri="{BB962C8B-B14F-4D97-AF65-F5344CB8AC3E}">
        <p14:creationId xmlns:p14="http://schemas.microsoft.com/office/powerpoint/2010/main" val="795372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7</a:t>
            </a:fld>
            <a:endParaRPr lang="en-US"/>
          </a:p>
        </p:txBody>
      </p:sp>
    </p:spTree>
    <p:extLst>
      <p:ext uri="{BB962C8B-B14F-4D97-AF65-F5344CB8AC3E}">
        <p14:creationId xmlns:p14="http://schemas.microsoft.com/office/powerpoint/2010/main" val="808245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E73D3-070A-4963-8324-D41CC8A35EC6}" type="slidenum">
              <a:rPr lang="en-US" smtClean="0"/>
              <a:t>31</a:t>
            </a:fld>
            <a:endParaRPr lang="en-US"/>
          </a:p>
        </p:txBody>
      </p:sp>
    </p:spTree>
    <p:extLst>
      <p:ext uri="{BB962C8B-B14F-4D97-AF65-F5344CB8AC3E}">
        <p14:creationId xmlns:p14="http://schemas.microsoft.com/office/powerpoint/2010/main" val="3326206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E73D3-070A-4963-8324-D41CC8A35EC6}" type="slidenum">
              <a:rPr lang="en-US" smtClean="0"/>
              <a:t>34</a:t>
            </a:fld>
            <a:endParaRPr lang="en-US"/>
          </a:p>
        </p:txBody>
      </p:sp>
    </p:spTree>
    <p:extLst>
      <p:ext uri="{BB962C8B-B14F-4D97-AF65-F5344CB8AC3E}">
        <p14:creationId xmlns:p14="http://schemas.microsoft.com/office/powerpoint/2010/main" val="3326206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38</a:t>
            </a:fld>
            <a:endParaRPr lang="en-US"/>
          </a:p>
        </p:txBody>
      </p:sp>
    </p:spTree>
    <p:extLst>
      <p:ext uri="{BB962C8B-B14F-4D97-AF65-F5344CB8AC3E}">
        <p14:creationId xmlns:p14="http://schemas.microsoft.com/office/powerpoint/2010/main" val="296935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43</a:t>
            </a:fld>
            <a:endParaRPr lang="en-US"/>
          </a:p>
        </p:txBody>
      </p:sp>
    </p:spTree>
    <p:extLst>
      <p:ext uri="{BB962C8B-B14F-4D97-AF65-F5344CB8AC3E}">
        <p14:creationId xmlns:p14="http://schemas.microsoft.com/office/powerpoint/2010/main" val="165054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50</a:t>
            </a:fld>
            <a:endParaRPr lang="en-US"/>
          </a:p>
        </p:txBody>
      </p:sp>
    </p:spTree>
    <p:extLst>
      <p:ext uri="{BB962C8B-B14F-4D97-AF65-F5344CB8AC3E}">
        <p14:creationId xmlns:p14="http://schemas.microsoft.com/office/powerpoint/2010/main" val="3863101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51</a:t>
            </a:fld>
            <a:endParaRPr lang="en-US"/>
          </a:p>
        </p:txBody>
      </p:sp>
    </p:spTree>
    <p:extLst>
      <p:ext uri="{BB962C8B-B14F-4D97-AF65-F5344CB8AC3E}">
        <p14:creationId xmlns:p14="http://schemas.microsoft.com/office/powerpoint/2010/main" val="1028054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52</a:t>
            </a:fld>
            <a:endParaRPr lang="en-US"/>
          </a:p>
        </p:txBody>
      </p:sp>
    </p:spTree>
    <p:extLst>
      <p:ext uri="{BB962C8B-B14F-4D97-AF65-F5344CB8AC3E}">
        <p14:creationId xmlns:p14="http://schemas.microsoft.com/office/powerpoint/2010/main" val="1259782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53</a:t>
            </a:fld>
            <a:endParaRPr lang="en-US"/>
          </a:p>
        </p:txBody>
      </p:sp>
    </p:spTree>
    <p:extLst>
      <p:ext uri="{BB962C8B-B14F-4D97-AF65-F5344CB8AC3E}">
        <p14:creationId xmlns:p14="http://schemas.microsoft.com/office/powerpoint/2010/main" val="3906872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57</a:t>
            </a:fld>
            <a:endParaRPr lang="en-US"/>
          </a:p>
        </p:txBody>
      </p:sp>
    </p:spTree>
    <p:extLst>
      <p:ext uri="{BB962C8B-B14F-4D97-AF65-F5344CB8AC3E}">
        <p14:creationId xmlns:p14="http://schemas.microsoft.com/office/powerpoint/2010/main" val="1141347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58</a:t>
            </a:fld>
            <a:endParaRPr lang="en-US"/>
          </a:p>
        </p:txBody>
      </p:sp>
    </p:spTree>
    <p:extLst>
      <p:ext uri="{BB962C8B-B14F-4D97-AF65-F5344CB8AC3E}">
        <p14:creationId xmlns:p14="http://schemas.microsoft.com/office/powerpoint/2010/main" val="46387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8</a:t>
            </a:fld>
            <a:endParaRPr lang="en-US"/>
          </a:p>
        </p:txBody>
      </p:sp>
    </p:spTree>
    <p:extLst>
      <p:ext uri="{BB962C8B-B14F-4D97-AF65-F5344CB8AC3E}">
        <p14:creationId xmlns:p14="http://schemas.microsoft.com/office/powerpoint/2010/main" val="2931123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9</a:t>
            </a:fld>
            <a:endParaRPr lang="en-US"/>
          </a:p>
        </p:txBody>
      </p:sp>
    </p:spTree>
    <p:extLst>
      <p:ext uri="{BB962C8B-B14F-4D97-AF65-F5344CB8AC3E}">
        <p14:creationId xmlns:p14="http://schemas.microsoft.com/office/powerpoint/2010/main" val="187754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10</a:t>
            </a:fld>
            <a:endParaRPr lang="en-US"/>
          </a:p>
        </p:txBody>
      </p:sp>
    </p:spTree>
    <p:extLst>
      <p:ext uri="{BB962C8B-B14F-4D97-AF65-F5344CB8AC3E}">
        <p14:creationId xmlns:p14="http://schemas.microsoft.com/office/powerpoint/2010/main" val="3023507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11</a:t>
            </a:fld>
            <a:endParaRPr lang="en-US"/>
          </a:p>
        </p:txBody>
      </p:sp>
    </p:spTree>
    <p:extLst>
      <p:ext uri="{BB962C8B-B14F-4D97-AF65-F5344CB8AC3E}">
        <p14:creationId xmlns:p14="http://schemas.microsoft.com/office/powerpoint/2010/main" val="1677460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a:t>
            </a:fld>
            <a:endParaRPr lang="en-US"/>
          </a:p>
        </p:txBody>
      </p:sp>
    </p:spTree>
    <p:extLst>
      <p:ext uri="{BB962C8B-B14F-4D97-AF65-F5344CB8AC3E}">
        <p14:creationId xmlns:p14="http://schemas.microsoft.com/office/powerpoint/2010/main" val="3164898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E73D3-070A-4963-8324-D41CC8A35EC6}" type="slidenum">
              <a:rPr lang="en-US" smtClean="0"/>
              <a:t>17</a:t>
            </a:fld>
            <a:endParaRPr lang="en-US"/>
          </a:p>
        </p:txBody>
      </p:sp>
    </p:spTree>
    <p:extLst>
      <p:ext uri="{BB962C8B-B14F-4D97-AF65-F5344CB8AC3E}">
        <p14:creationId xmlns:p14="http://schemas.microsoft.com/office/powerpoint/2010/main" val="1800276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28</a:t>
            </a:fld>
            <a:endParaRPr lang="en-US"/>
          </a:p>
        </p:txBody>
      </p:sp>
    </p:spTree>
    <p:extLst>
      <p:ext uri="{BB962C8B-B14F-4D97-AF65-F5344CB8AC3E}">
        <p14:creationId xmlns:p14="http://schemas.microsoft.com/office/powerpoint/2010/main" val="2723487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29</a:t>
            </a:fld>
            <a:endParaRPr lang="en-US"/>
          </a:p>
        </p:txBody>
      </p:sp>
    </p:spTree>
    <p:extLst>
      <p:ext uri="{BB962C8B-B14F-4D97-AF65-F5344CB8AC3E}">
        <p14:creationId xmlns:p14="http://schemas.microsoft.com/office/powerpoint/2010/main" val="371467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F11753-4919-4252-9BAD-15EC638293B4}" type="datetimeFigureOut">
              <a:rPr lang="en-US" smtClean="0"/>
              <a:t>10/3/2020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2694170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F11753-4919-4252-9BAD-15EC638293B4}" type="datetimeFigureOut">
              <a:rPr lang="en-US" smtClean="0"/>
              <a:t>10/3/2020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2733490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F11753-4919-4252-9BAD-15EC638293B4}" type="datetimeFigureOut">
              <a:rPr lang="en-US" smtClean="0"/>
              <a:t>10/3/2020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4253808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F11753-4919-4252-9BAD-15EC638293B4}" type="datetimeFigureOut">
              <a:rPr lang="en-US" smtClean="0"/>
              <a:t>10/3/2020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3281906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F11753-4919-4252-9BAD-15EC638293B4}" type="datetimeFigureOut">
              <a:rPr lang="en-US" smtClean="0"/>
              <a:t>10/3/2020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1123181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F11753-4919-4252-9BAD-15EC638293B4}" type="datetimeFigureOut">
              <a:rPr lang="en-US" smtClean="0"/>
              <a:t>10/3/2020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2446950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F11753-4919-4252-9BAD-15EC638293B4}" type="datetimeFigureOut">
              <a:rPr lang="en-US" smtClean="0"/>
              <a:t>10/3/2020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2705902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F11753-4919-4252-9BAD-15EC638293B4}" type="datetimeFigureOut">
              <a:rPr lang="en-US" smtClean="0"/>
              <a:t>10/3/2020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3578729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11753-4919-4252-9BAD-15EC638293B4}" type="datetimeFigureOut">
              <a:rPr lang="en-US" smtClean="0"/>
              <a:t>10/3/2020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1487421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F11753-4919-4252-9BAD-15EC638293B4}" type="datetimeFigureOut">
              <a:rPr lang="en-US" smtClean="0"/>
              <a:t>10/3/2020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3611441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F11753-4919-4252-9BAD-15EC638293B4}" type="datetimeFigureOut">
              <a:rPr lang="en-US" smtClean="0"/>
              <a:t>10/3/2020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852305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F11753-4919-4252-9BAD-15EC638293B4}" type="datetimeFigureOut">
              <a:rPr lang="en-US" smtClean="0"/>
              <a:t>10/3/2020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3F9F9-CAA2-41AD-9786-FCB0723C5DF8}" type="slidenum">
              <a:rPr lang="en-US" smtClean="0"/>
              <a:t>‹#›</a:t>
            </a:fld>
            <a:endParaRPr lang="en-US"/>
          </a:p>
        </p:txBody>
      </p:sp>
    </p:spTree>
    <p:extLst>
      <p:ext uri="{BB962C8B-B14F-4D97-AF65-F5344CB8AC3E}">
        <p14:creationId xmlns:p14="http://schemas.microsoft.com/office/powerpoint/2010/main" val="3204803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mapwv.gov/flood/map/?wkid=102100&amp;x=-9034818&amp;y=4564756&amp;l=12&amp;v=1"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services.wvgis.wvu.edu/arcgis/rest/services/Imagery_BaseMaps_EarthCover/wv_imagery_WVGISTC_leaf_off_mosaic/MapServer"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hyperlink" Target="http://www.mapwv.gov/floodtest/?wkid=102100&amp;x=-9176629&amp;y=4583554&amp;l=13&amp;v=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www.mapwv.gov/floodtest/?wkid=102100&amp;x=-9176629&amp;y=4583554&amp;l=13&amp;v=1"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www.mapwv.gov/floodtest/docs/WV_FloodTool_ElevationSource_Metadata.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mapwv.gov/flood/map/?wkid=102100&amp;x=-8899684&amp;y=4811867&amp;l=13&amp;v=0" TargetMode="Externa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mapwv.gov/flood/map/?wkid=102100&amp;x=-8899684&amp;y=4811867&amp;l=13&amp;v=0"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mapwv.gov/flood/map/?v=0&amp;pid=31-14-0031-0101-000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mapwv.gov/flood/map/?wkid=102100&amp;x=-8909292&amp;y=4742427&amp;l=12&amp;v=1"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mapwv.gov/Assessment/Detail/?PID=01080011006900000000"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mapwv.gov/flood/map/?wkid=102100&amp;x=-9177701&amp;y=4611497&amp;l=13&amp;v=1"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mapwv.gov/floodtest/docs/WV_FloodTool_ElevationSource_Metadata.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Reference Layers</a:t>
            </a:r>
          </a:p>
        </p:txBody>
      </p:sp>
      <p:sp>
        <p:nvSpPr>
          <p:cNvPr id="3" name="TextBox 2"/>
          <p:cNvSpPr txBox="1"/>
          <p:nvPr/>
        </p:nvSpPr>
        <p:spPr>
          <a:xfrm>
            <a:off x="838381" y="1505933"/>
            <a:ext cx="7450212"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Reference Layers</a:t>
            </a:r>
            <a:endParaRPr lang="en-US" sz="20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61F222B4-F54C-4278-906F-AEEE7331A8D0}"/>
              </a:ext>
            </a:extLst>
          </p:cNvPr>
          <p:cNvGraphicFramePr>
            <a:graphicFrameLocks noGrp="1"/>
          </p:cNvGraphicFramePr>
          <p:nvPr>
            <p:extLst>
              <p:ext uri="{D42A27DB-BD31-4B8C-83A1-F6EECF244321}">
                <p14:modId xmlns:p14="http://schemas.microsoft.com/office/powerpoint/2010/main" val="2952717643"/>
              </p:ext>
            </p:extLst>
          </p:nvPr>
        </p:nvGraphicFramePr>
        <p:xfrm>
          <a:off x="838380" y="2908361"/>
          <a:ext cx="7450213" cy="2590800"/>
        </p:xfrm>
        <a:graphic>
          <a:graphicData uri="http://schemas.openxmlformats.org/drawingml/2006/table">
            <a:tbl>
              <a:tblPr firstRow="1" bandRow="1">
                <a:tableStyleId>{22838BEF-8BB2-4498-84A7-C5851F593DF1}</a:tableStyleId>
              </a:tblPr>
              <a:tblGrid>
                <a:gridCol w="7450213">
                  <a:extLst>
                    <a:ext uri="{9D8B030D-6E8A-4147-A177-3AD203B41FA5}">
                      <a16:colId xmlns:a16="http://schemas.microsoft.com/office/drawing/2014/main" val="1101067465"/>
                    </a:ext>
                  </a:extLst>
                </a:gridCol>
              </a:tblGrid>
              <a:tr h="299517">
                <a:tc>
                  <a:txBody>
                    <a:bodyPr/>
                    <a:lstStyle/>
                    <a:p>
                      <a:pPr algn="l"/>
                      <a:r>
                        <a:rPr lang="en-US" sz="2800" b="0" dirty="0">
                          <a:solidFill>
                            <a:schemeClr val="accent1">
                              <a:lumMod val="50000"/>
                            </a:schemeClr>
                          </a:solidFill>
                        </a:rPr>
                        <a:t>Elevation</a:t>
                      </a:r>
                    </a:p>
                  </a:txBody>
                  <a:tcPr/>
                </a:tc>
                <a:extLst>
                  <a:ext uri="{0D108BD9-81ED-4DB2-BD59-A6C34878D82A}">
                    <a16:rowId xmlns:a16="http://schemas.microsoft.com/office/drawing/2014/main" val="3033155227"/>
                  </a:ext>
                </a:extLst>
              </a:tr>
              <a:tr h="313131">
                <a:tc>
                  <a:txBody>
                    <a:bodyPr/>
                    <a:lstStyle/>
                    <a:p>
                      <a:r>
                        <a:rPr lang="en-US" sz="2800" b="0" dirty="0">
                          <a:solidFill>
                            <a:schemeClr val="accent1">
                              <a:lumMod val="50000"/>
                            </a:schemeClr>
                          </a:solidFill>
                        </a:rPr>
                        <a:t>Aerial Imagery</a:t>
                      </a:r>
                    </a:p>
                  </a:txBody>
                  <a:tcPr/>
                </a:tc>
                <a:extLst>
                  <a:ext uri="{0D108BD9-81ED-4DB2-BD59-A6C34878D82A}">
                    <a16:rowId xmlns:a16="http://schemas.microsoft.com/office/drawing/2014/main" val="3588723999"/>
                  </a:ext>
                </a:extLst>
              </a:tr>
              <a:tr h="299517">
                <a:tc>
                  <a:txBody>
                    <a:bodyPr/>
                    <a:lstStyle/>
                    <a:p>
                      <a:r>
                        <a:rPr lang="en-US" sz="2800" b="0" dirty="0">
                          <a:solidFill>
                            <a:schemeClr val="accent1">
                              <a:lumMod val="50000"/>
                            </a:schemeClr>
                          </a:solidFill>
                        </a:rPr>
                        <a:t>E-911 Addresses</a:t>
                      </a:r>
                    </a:p>
                  </a:txBody>
                  <a:tcPr/>
                </a:tc>
                <a:extLst>
                  <a:ext uri="{0D108BD9-81ED-4DB2-BD59-A6C34878D82A}">
                    <a16:rowId xmlns:a16="http://schemas.microsoft.com/office/drawing/2014/main" val="4226666528"/>
                  </a:ext>
                </a:extLst>
              </a:tr>
              <a:tr h="299517">
                <a:tc>
                  <a:txBody>
                    <a:bodyPr/>
                    <a:lstStyle/>
                    <a:p>
                      <a:r>
                        <a:rPr lang="en-US" sz="2800" b="0" dirty="0">
                          <a:solidFill>
                            <a:schemeClr val="accent1">
                              <a:lumMod val="50000"/>
                            </a:schemeClr>
                          </a:solidFill>
                        </a:rPr>
                        <a:t>Parcels / Assessment Records</a:t>
                      </a:r>
                    </a:p>
                  </a:txBody>
                  <a:tcPr/>
                </a:tc>
                <a:extLst>
                  <a:ext uri="{0D108BD9-81ED-4DB2-BD59-A6C34878D82A}">
                    <a16:rowId xmlns:a16="http://schemas.microsoft.com/office/drawing/2014/main" val="135403196"/>
                  </a:ext>
                </a:extLst>
              </a:tr>
              <a:tr h="299517">
                <a:tc>
                  <a:txBody>
                    <a:bodyPr/>
                    <a:lstStyle/>
                    <a:p>
                      <a:r>
                        <a:rPr lang="en-US" sz="2800" b="0" dirty="0">
                          <a:solidFill>
                            <a:schemeClr val="accent1">
                              <a:lumMod val="50000"/>
                            </a:schemeClr>
                          </a:solidFill>
                        </a:rPr>
                        <a:t>Building Footprints</a:t>
                      </a:r>
                    </a:p>
                  </a:txBody>
                  <a:tcPr/>
                </a:tc>
                <a:extLst>
                  <a:ext uri="{0D108BD9-81ED-4DB2-BD59-A6C34878D82A}">
                    <a16:rowId xmlns:a16="http://schemas.microsoft.com/office/drawing/2014/main" val="2983064794"/>
                  </a:ext>
                </a:extLst>
              </a:tr>
            </a:tbl>
          </a:graphicData>
        </a:graphic>
      </p:graphicFrame>
      <p:sp>
        <p:nvSpPr>
          <p:cNvPr id="2" name="TextBox 1">
            <a:extLst>
              <a:ext uri="{FF2B5EF4-FFF2-40B4-BE49-F238E27FC236}">
                <a16:creationId xmlns:a16="http://schemas.microsoft.com/office/drawing/2014/main" id="{41A52BFE-50A3-437F-9B0B-72808A152DD1}"/>
              </a:ext>
            </a:extLst>
          </p:cNvPr>
          <p:cNvSpPr txBox="1"/>
          <p:nvPr/>
        </p:nvSpPr>
        <p:spPr>
          <a:xfrm>
            <a:off x="3578941" y="6032895"/>
            <a:ext cx="1986117"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10/6/2020 Update</a:t>
            </a:r>
          </a:p>
        </p:txBody>
      </p:sp>
    </p:spTree>
    <p:extLst>
      <p:ext uri="{BB962C8B-B14F-4D97-AF65-F5344CB8AC3E}">
        <p14:creationId xmlns:p14="http://schemas.microsoft.com/office/powerpoint/2010/main" val="2224645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63655" y="2286000"/>
            <a:ext cx="7277100" cy="43719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Elevation Layers</a:t>
            </a:r>
          </a:p>
        </p:txBody>
      </p:sp>
      <p:graphicFrame>
        <p:nvGraphicFramePr>
          <p:cNvPr id="8" name="Table 7"/>
          <p:cNvGraphicFramePr>
            <a:graphicFrameLocks noGrp="1"/>
          </p:cNvGraphicFramePr>
          <p:nvPr/>
        </p:nvGraphicFramePr>
        <p:xfrm>
          <a:off x="301690" y="1323950"/>
          <a:ext cx="8235819" cy="1275080"/>
        </p:xfrm>
        <a:graphic>
          <a:graphicData uri="http://schemas.openxmlformats.org/drawingml/2006/table">
            <a:tbl>
              <a:tblPr firstRow="1" bandRow="1">
                <a:tableStyleId>{5C22544A-7EE6-4342-B048-85BDC9FD1C3A}</a:tableStyleId>
              </a:tblPr>
              <a:tblGrid>
                <a:gridCol w="1746397">
                  <a:extLst>
                    <a:ext uri="{9D8B030D-6E8A-4147-A177-3AD203B41FA5}">
                      <a16:colId xmlns:a16="http://schemas.microsoft.com/office/drawing/2014/main" val="20000"/>
                    </a:ext>
                  </a:extLst>
                </a:gridCol>
                <a:gridCol w="3822422">
                  <a:extLst>
                    <a:ext uri="{9D8B030D-6E8A-4147-A177-3AD203B41FA5}">
                      <a16:colId xmlns:a16="http://schemas.microsoft.com/office/drawing/2014/main" val="20001"/>
                    </a:ext>
                  </a:extLst>
                </a:gridCol>
                <a:gridCol w="2667000">
                  <a:extLst>
                    <a:ext uri="{9D8B030D-6E8A-4147-A177-3AD203B41FA5}">
                      <a16:colId xmlns:a16="http://schemas.microsoft.com/office/drawing/2014/main" val="2963184327"/>
                    </a:ext>
                  </a:extLst>
                </a:gridCol>
              </a:tblGrid>
              <a:tr h="533400">
                <a:tc>
                  <a:txBody>
                    <a:bodyPr/>
                    <a:lstStyle/>
                    <a:p>
                      <a:pPr algn="ctr"/>
                      <a:r>
                        <a:rPr lang="en-US" dirty="0"/>
                        <a:t>Layer</a:t>
                      </a:r>
                    </a:p>
                  </a:txBody>
                  <a:tcPr/>
                </a:tc>
                <a:tc>
                  <a:txBody>
                    <a:bodyPr/>
                    <a:lstStyle/>
                    <a:p>
                      <a:pPr algn="ctr"/>
                      <a:r>
                        <a:rPr lang="en-US" dirty="0"/>
                        <a:t>Source</a:t>
                      </a:r>
                    </a:p>
                  </a:txBody>
                  <a:tcPr/>
                </a:tc>
                <a:tc>
                  <a:txBody>
                    <a:bodyPr/>
                    <a:lstStyle/>
                    <a:p>
                      <a:pPr algn="ctr"/>
                      <a:r>
                        <a:rPr lang="en-US" dirty="0"/>
                        <a:t>Coverage</a:t>
                      </a:r>
                    </a:p>
                  </a:txBody>
                  <a:tcPr/>
                </a:tc>
                <a:extLst>
                  <a:ext uri="{0D108BD9-81ED-4DB2-BD59-A6C34878D82A}">
                    <a16:rowId xmlns:a16="http://schemas.microsoft.com/office/drawing/2014/main" val="10000"/>
                  </a:ext>
                </a:extLst>
              </a:tr>
              <a:tr h="370840">
                <a:tc>
                  <a:txBody>
                    <a:bodyPr/>
                    <a:lstStyle/>
                    <a:p>
                      <a:pPr algn="ctr"/>
                      <a:r>
                        <a:rPr lang="en-US" sz="1800" dirty="0"/>
                        <a:t>SAMB</a:t>
                      </a:r>
                    </a:p>
                  </a:txBody>
                  <a:tcPr/>
                </a:tc>
                <a:tc>
                  <a:txBody>
                    <a:bodyPr/>
                    <a:lstStyle/>
                    <a:p>
                      <a:pPr algn="l"/>
                      <a:r>
                        <a:rPr lang="en-US" dirty="0"/>
                        <a:t>2003 SAMB,</a:t>
                      </a:r>
                      <a:r>
                        <a:rPr lang="en-US" baseline="0" dirty="0"/>
                        <a:t> 3-meter, 10-foot contours</a:t>
                      </a:r>
                      <a:endParaRPr lang="en-US" sz="1800" dirty="0"/>
                    </a:p>
                  </a:txBody>
                  <a:tcPr/>
                </a:tc>
                <a:tc>
                  <a:txBody>
                    <a:bodyPr/>
                    <a:lstStyle/>
                    <a:p>
                      <a:pPr algn="ctr"/>
                      <a:r>
                        <a:rPr lang="en-US" i="0" dirty="0"/>
                        <a:t>Statewide</a:t>
                      </a:r>
                    </a:p>
                  </a:txBody>
                  <a:tcPr/>
                </a:tc>
                <a:extLst>
                  <a:ext uri="{0D108BD9-81ED-4DB2-BD59-A6C34878D82A}">
                    <a16:rowId xmlns:a16="http://schemas.microsoft.com/office/drawing/2014/main" val="10001"/>
                  </a:ext>
                </a:extLst>
              </a:tr>
              <a:tr h="370840">
                <a:tc>
                  <a:txBody>
                    <a:bodyPr/>
                    <a:lstStyle/>
                    <a:p>
                      <a:pPr algn="ctr"/>
                      <a:r>
                        <a:rPr lang="en-US" sz="1800" dirty="0"/>
                        <a:t>Lidar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Lidar, 2-foot or 1-foot contours</a:t>
                      </a:r>
                      <a:endParaRPr lang="en-US" sz="1800" dirty="0"/>
                    </a:p>
                  </a:txBody>
                  <a:tcPr/>
                </a:tc>
                <a:tc>
                  <a:txBody>
                    <a:bodyPr/>
                    <a:lstStyle/>
                    <a:p>
                      <a:pPr algn="ctr"/>
                      <a:r>
                        <a:rPr lang="en-US" i="0" dirty="0"/>
                        <a:t>Select Areas</a:t>
                      </a:r>
                    </a:p>
                  </a:txBody>
                  <a:tcPr/>
                </a:tc>
                <a:extLst>
                  <a:ext uri="{0D108BD9-81ED-4DB2-BD59-A6C34878D82A}">
                    <a16:rowId xmlns:a16="http://schemas.microsoft.com/office/drawing/2014/main" val="10002"/>
                  </a:ext>
                </a:extLst>
              </a:tr>
            </a:tbl>
          </a:graphicData>
        </a:graphic>
      </p:graphicFrame>
      <p:sp>
        <p:nvSpPr>
          <p:cNvPr id="2" name="TextBox 1"/>
          <p:cNvSpPr txBox="1"/>
          <p:nvPr/>
        </p:nvSpPr>
        <p:spPr>
          <a:xfrm>
            <a:off x="178904" y="934509"/>
            <a:ext cx="8766313" cy="369332"/>
          </a:xfrm>
          <a:prstGeom prst="rect">
            <a:avLst/>
          </a:prstGeom>
          <a:noFill/>
        </p:spPr>
        <p:txBody>
          <a:bodyPr wrap="square" rtlCol="0">
            <a:spAutoFit/>
          </a:bodyPr>
          <a:lstStyle/>
          <a:p>
            <a:r>
              <a:rPr lang="en-US" i="1" dirty="0"/>
              <a:t>Elevation Grids, Hillshade Grids, Contours,</a:t>
            </a:r>
            <a:r>
              <a:rPr lang="en-US" b="1" i="1" dirty="0"/>
              <a:t> used </a:t>
            </a:r>
            <a:r>
              <a:rPr lang="en-US" i="1" dirty="0"/>
              <a:t>for Flood Depths, Imagery Orthorectification</a:t>
            </a:r>
          </a:p>
        </p:txBody>
      </p:sp>
      <p:pic>
        <p:nvPicPr>
          <p:cNvPr id="6" name="Picture 5"/>
          <p:cNvPicPr>
            <a:picLocks noChangeAspect="1"/>
          </p:cNvPicPr>
          <p:nvPr/>
        </p:nvPicPr>
        <p:blipFill>
          <a:blip r:embed="rId4"/>
          <a:stretch>
            <a:fillRect/>
          </a:stretch>
        </p:blipFill>
        <p:spPr>
          <a:xfrm>
            <a:off x="282640" y="3138487"/>
            <a:ext cx="2684889"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4724400" y="3276600"/>
            <a:ext cx="1905000" cy="369332"/>
          </a:xfrm>
          <a:prstGeom prst="rect">
            <a:avLst/>
          </a:prstGeom>
          <a:solidFill>
            <a:schemeClr val="tx1"/>
          </a:solidFill>
        </p:spPr>
        <p:txBody>
          <a:bodyPr wrap="square" rtlCol="0">
            <a:spAutoFit/>
          </a:bodyPr>
          <a:lstStyle/>
          <a:p>
            <a:r>
              <a:rPr lang="en-US" b="1" dirty="0">
                <a:solidFill>
                  <a:srgbClr val="FFFF00"/>
                </a:solidFill>
              </a:rPr>
              <a:t>SAMB ELEVATION</a:t>
            </a:r>
          </a:p>
        </p:txBody>
      </p:sp>
      <p:sp>
        <p:nvSpPr>
          <p:cNvPr id="14" name="TextBox 13"/>
          <p:cNvSpPr txBox="1"/>
          <p:nvPr/>
        </p:nvSpPr>
        <p:spPr>
          <a:xfrm>
            <a:off x="4800600" y="5468421"/>
            <a:ext cx="1905000" cy="369332"/>
          </a:xfrm>
          <a:prstGeom prst="rect">
            <a:avLst/>
          </a:prstGeom>
          <a:solidFill>
            <a:schemeClr val="tx1"/>
          </a:solidFill>
        </p:spPr>
        <p:txBody>
          <a:bodyPr wrap="square" rtlCol="0">
            <a:spAutoFit/>
          </a:bodyPr>
          <a:lstStyle/>
          <a:p>
            <a:r>
              <a:rPr lang="en-US" b="1" dirty="0">
                <a:solidFill>
                  <a:srgbClr val="FFFF00"/>
                </a:solidFill>
              </a:rPr>
              <a:t>LIDAR ELEVATION</a:t>
            </a:r>
          </a:p>
        </p:txBody>
      </p:sp>
      <p:sp>
        <p:nvSpPr>
          <p:cNvPr id="4" name="TextBox 3"/>
          <p:cNvSpPr txBox="1"/>
          <p:nvPr/>
        </p:nvSpPr>
        <p:spPr>
          <a:xfrm>
            <a:off x="1828800" y="4822090"/>
            <a:ext cx="990600" cy="646331"/>
          </a:xfrm>
          <a:prstGeom prst="rect">
            <a:avLst/>
          </a:prstGeom>
          <a:noFill/>
        </p:spPr>
        <p:txBody>
          <a:bodyPr wrap="square" rtlCol="0">
            <a:spAutoFit/>
          </a:bodyPr>
          <a:lstStyle/>
          <a:p>
            <a:r>
              <a:rPr lang="en-US" sz="1200" i="1" dirty="0"/>
              <a:t>WV DEP SAMB-Lidar Hillshade</a:t>
            </a:r>
          </a:p>
        </p:txBody>
      </p:sp>
    </p:spTree>
    <p:extLst>
      <p:ext uri="{BB962C8B-B14F-4D97-AF65-F5344CB8AC3E}">
        <p14:creationId xmlns:p14="http://schemas.microsoft.com/office/powerpoint/2010/main" val="3360647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Hillshade </a:t>
            </a:r>
            <a:r>
              <a:rPr lang="en-US" dirty="0" err="1">
                <a:solidFill>
                  <a:schemeClr val="bg1"/>
                </a:solidFill>
                <a:latin typeface="Arial" panose="020B0604020202020204" pitchFamily="34" charset="0"/>
                <a:cs typeface="Arial" panose="020B0604020202020204" pitchFamily="34" charset="0"/>
              </a:rPr>
              <a:t>Basemap</a:t>
            </a:r>
            <a:r>
              <a:rPr lang="en-US" dirty="0">
                <a:solidFill>
                  <a:schemeClr val="bg1"/>
                </a:solidFill>
                <a:latin typeface="Arial" panose="020B0604020202020204" pitchFamily="34" charset="0"/>
                <a:cs typeface="Arial" panose="020B0604020202020204" pitchFamily="34" charset="0"/>
              </a:rPr>
              <a:t> Product</a:t>
            </a:r>
          </a:p>
        </p:txBody>
      </p:sp>
      <p:sp>
        <p:nvSpPr>
          <p:cNvPr id="2" name="TextBox 1"/>
          <p:cNvSpPr txBox="1"/>
          <p:nvPr/>
        </p:nvSpPr>
        <p:spPr>
          <a:xfrm>
            <a:off x="2049171" y="877180"/>
            <a:ext cx="5649487" cy="369332"/>
          </a:xfrm>
          <a:prstGeom prst="rect">
            <a:avLst/>
          </a:prstGeom>
          <a:noFill/>
        </p:spPr>
        <p:txBody>
          <a:bodyPr wrap="square" rtlCol="0">
            <a:spAutoFit/>
          </a:bodyPr>
          <a:lstStyle/>
          <a:p>
            <a:r>
              <a:rPr lang="en-US" i="1" dirty="0"/>
              <a:t>A </a:t>
            </a:r>
            <a:r>
              <a:rPr lang="en-US" i="1" dirty="0" err="1"/>
              <a:t>hillshade</a:t>
            </a:r>
            <a:r>
              <a:rPr lang="en-US" i="1" dirty="0"/>
              <a:t> is a grayscale 3D representation of the surface</a:t>
            </a:r>
          </a:p>
        </p:txBody>
      </p:sp>
      <p:pic>
        <p:nvPicPr>
          <p:cNvPr id="3" name="Picture 2">
            <a:extLst>
              <a:ext uri="{FF2B5EF4-FFF2-40B4-BE49-F238E27FC236}">
                <a16:creationId xmlns:a16="http://schemas.microsoft.com/office/drawing/2014/main" id="{28205226-20DF-42E5-8A93-774309B72AFF}"/>
              </a:ext>
            </a:extLst>
          </p:cNvPr>
          <p:cNvPicPr>
            <a:picLocks noChangeAspect="1"/>
          </p:cNvPicPr>
          <p:nvPr/>
        </p:nvPicPr>
        <p:blipFill rotWithShape="1">
          <a:blip r:embed="rId3"/>
          <a:srcRect t="6316" b="4451"/>
          <a:stretch/>
        </p:blipFill>
        <p:spPr>
          <a:xfrm>
            <a:off x="188843" y="1209368"/>
            <a:ext cx="8731317" cy="5427863"/>
          </a:xfrm>
          <a:prstGeom prst="rect">
            <a:avLst/>
          </a:prstGeom>
        </p:spPr>
      </p:pic>
      <p:pic>
        <p:nvPicPr>
          <p:cNvPr id="12" name="Picture 11">
            <a:extLst>
              <a:ext uri="{FF2B5EF4-FFF2-40B4-BE49-F238E27FC236}">
                <a16:creationId xmlns:a16="http://schemas.microsoft.com/office/drawing/2014/main" id="{D78D8AA8-C327-4015-BE5C-07BC943D4C2A}"/>
              </a:ext>
            </a:extLst>
          </p:cNvPr>
          <p:cNvPicPr>
            <a:picLocks noChangeAspect="1"/>
          </p:cNvPicPr>
          <p:nvPr/>
        </p:nvPicPr>
        <p:blipFill rotWithShape="1">
          <a:blip r:embed="rId4"/>
          <a:srcRect t="19196" r="32830"/>
          <a:stretch/>
        </p:blipFill>
        <p:spPr>
          <a:xfrm>
            <a:off x="6229961" y="3711923"/>
            <a:ext cx="2569559" cy="2283139"/>
          </a:xfrm>
          <a:prstGeom prst="rect">
            <a:avLst/>
          </a:prstGeom>
        </p:spPr>
      </p:pic>
      <p:sp>
        <p:nvSpPr>
          <p:cNvPr id="15" name="Oval 14">
            <a:extLst>
              <a:ext uri="{FF2B5EF4-FFF2-40B4-BE49-F238E27FC236}">
                <a16:creationId xmlns:a16="http://schemas.microsoft.com/office/drawing/2014/main" id="{245E7F86-52A2-411B-9ACA-9001BB33BEE7}"/>
              </a:ext>
            </a:extLst>
          </p:cNvPr>
          <p:cNvSpPr/>
          <p:nvPr/>
        </p:nvSpPr>
        <p:spPr>
          <a:xfrm flipV="1">
            <a:off x="2507226" y="1869016"/>
            <a:ext cx="776747" cy="391130"/>
          </a:xfrm>
          <a:prstGeom prst="ellipse">
            <a:avLst/>
          </a:prstGeom>
          <a:noFill/>
          <a:ln w="57150">
            <a:solidFill>
              <a:schemeClr val="bg2">
                <a:lumMod val="10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15096" y="6131480"/>
            <a:ext cx="2166787" cy="369332"/>
          </a:xfrm>
          <a:prstGeom prst="rect">
            <a:avLst/>
          </a:prstGeom>
          <a:solidFill>
            <a:schemeClr val="tx1">
              <a:lumMod val="75000"/>
              <a:lumOff val="25000"/>
            </a:schemeClr>
          </a:solidFill>
        </p:spPr>
        <p:txBody>
          <a:bodyPr wrap="square" rtlCol="0">
            <a:spAutoFit/>
          </a:bodyPr>
          <a:lstStyle/>
          <a:p>
            <a:r>
              <a:rPr lang="en-US" b="1" dirty="0">
                <a:solidFill>
                  <a:schemeClr val="bg1"/>
                </a:solidFill>
              </a:rPr>
              <a:t>Hillshade </a:t>
            </a:r>
            <a:r>
              <a:rPr lang="en-US" b="1" dirty="0" err="1">
                <a:solidFill>
                  <a:schemeClr val="bg1"/>
                </a:solidFill>
              </a:rPr>
              <a:t>Basemap</a:t>
            </a:r>
            <a:endParaRPr lang="en-US" b="1" dirty="0">
              <a:solidFill>
                <a:schemeClr val="bg1"/>
              </a:solidFill>
            </a:endParaRPr>
          </a:p>
        </p:txBody>
      </p:sp>
    </p:spTree>
    <p:extLst>
      <p:ext uri="{BB962C8B-B14F-4D97-AF65-F5344CB8AC3E}">
        <p14:creationId xmlns:p14="http://schemas.microsoft.com/office/powerpoint/2010/main" val="3252049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77492" y="1342244"/>
            <a:ext cx="8467725" cy="52863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Resolution Contours</a:t>
            </a:r>
          </a:p>
        </p:txBody>
      </p:sp>
      <p:sp>
        <p:nvSpPr>
          <p:cNvPr id="2" name="TextBox 1"/>
          <p:cNvSpPr txBox="1"/>
          <p:nvPr/>
        </p:nvSpPr>
        <p:spPr>
          <a:xfrm>
            <a:off x="675861" y="934509"/>
            <a:ext cx="8269356" cy="646331"/>
          </a:xfrm>
          <a:prstGeom prst="rect">
            <a:avLst/>
          </a:prstGeom>
          <a:noFill/>
        </p:spPr>
        <p:txBody>
          <a:bodyPr wrap="square" rtlCol="0">
            <a:spAutoFit/>
          </a:bodyPr>
          <a:lstStyle/>
          <a:p>
            <a:r>
              <a:rPr lang="en-US" i="1" dirty="0"/>
              <a:t>New FEMA LiDAR-Derived Contours are </a:t>
            </a:r>
            <a:r>
              <a:rPr lang="en-US" b="1" i="1" dirty="0"/>
              <a:t>10x </a:t>
            </a:r>
            <a:r>
              <a:rPr lang="en-US" i="1" dirty="0"/>
              <a:t>better than 2003 Statewide Elevation Data Set</a:t>
            </a:r>
          </a:p>
        </p:txBody>
      </p:sp>
      <p:sp>
        <p:nvSpPr>
          <p:cNvPr id="11" name="TextBox 10"/>
          <p:cNvSpPr txBox="1"/>
          <p:nvPr/>
        </p:nvSpPr>
        <p:spPr>
          <a:xfrm>
            <a:off x="1822174" y="5872442"/>
            <a:ext cx="1905000" cy="646331"/>
          </a:xfrm>
          <a:prstGeom prst="rect">
            <a:avLst/>
          </a:prstGeom>
          <a:solidFill>
            <a:schemeClr val="tx1"/>
          </a:solidFill>
        </p:spPr>
        <p:txBody>
          <a:bodyPr wrap="square" rtlCol="0">
            <a:spAutoFit/>
          </a:bodyPr>
          <a:lstStyle/>
          <a:p>
            <a:pPr algn="ctr"/>
            <a:r>
              <a:rPr lang="en-US" b="1" dirty="0">
                <a:solidFill>
                  <a:srgbClr val="FFFF00"/>
                </a:solidFill>
              </a:rPr>
              <a:t>SAMB Elevation</a:t>
            </a:r>
            <a:br>
              <a:rPr lang="en-US" b="1" dirty="0">
                <a:solidFill>
                  <a:srgbClr val="FFFF00"/>
                </a:solidFill>
              </a:rPr>
            </a:br>
            <a:r>
              <a:rPr lang="en-US" b="1" dirty="0">
                <a:solidFill>
                  <a:srgbClr val="FFFF00"/>
                </a:solidFill>
              </a:rPr>
              <a:t>10 FT Contours</a:t>
            </a:r>
          </a:p>
        </p:txBody>
      </p:sp>
      <p:sp>
        <p:nvSpPr>
          <p:cNvPr id="13" name="TextBox 12"/>
          <p:cNvSpPr txBox="1"/>
          <p:nvPr/>
        </p:nvSpPr>
        <p:spPr>
          <a:xfrm>
            <a:off x="5970104" y="5872441"/>
            <a:ext cx="1905000" cy="646331"/>
          </a:xfrm>
          <a:prstGeom prst="rect">
            <a:avLst/>
          </a:prstGeom>
          <a:solidFill>
            <a:schemeClr val="tx1"/>
          </a:solidFill>
        </p:spPr>
        <p:txBody>
          <a:bodyPr wrap="square" rtlCol="0">
            <a:spAutoFit/>
          </a:bodyPr>
          <a:lstStyle/>
          <a:p>
            <a:pPr algn="ctr"/>
            <a:r>
              <a:rPr lang="en-US" b="1" dirty="0">
                <a:solidFill>
                  <a:srgbClr val="FFFF00"/>
                </a:solidFill>
              </a:rPr>
              <a:t>FEMA LiDAR</a:t>
            </a:r>
            <a:br>
              <a:rPr lang="en-US" b="1" dirty="0">
                <a:solidFill>
                  <a:srgbClr val="FFFF00"/>
                </a:solidFill>
              </a:rPr>
            </a:br>
            <a:r>
              <a:rPr lang="en-US" b="1" dirty="0">
                <a:solidFill>
                  <a:srgbClr val="FFFF00"/>
                </a:solidFill>
              </a:rPr>
              <a:t>1 FT Contours</a:t>
            </a:r>
          </a:p>
        </p:txBody>
      </p:sp>
    </p:spTree>
    <p:extLst>
      <p:ext uri="{BB962C8B-B14F-4D97-AF65-F5344CB8AC3E}">
        <p14:creationId xmlns:p14="http://schemas.microsoft.com/office/powerpoint/2010/main" val="705437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83661" y="363638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Aerial Imagery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1897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4"/>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Mount Hope – 2010 Imagery</a:t>
            </a:r>
          </a:p>
        </p:txBody>
      </p:sp>
      <p:pic>
        <p:nvPicPr>
          <p:cNvPr id="2" name="Picture 1"/>
          <p:cNvPicPr>
            <a:picLocks noChangeAspect="1"/>
          </p:cNvPicPr>
          <p:nvPr/>
        </p:nvPicPr>
        <p:blipFill>
          <a:blip r:embed="rId2"/>
          <a:stretch>
            <a:fillRect/>
          </a:stretch>
        </p:blipFill>
        <p:spPr>
          <a:xfrm>
            <a:off x="860079" y="1083648"/>
            <a:ext cx="7697284" cy="5510184"/>
          </a:xfrm>
          <a:prstGeom prst="rect">
            <a:avLst/>
          </a:prstGeom>
          <a:ln>
            <a:solidFill>
              <a:schemeClr val="tx1"/>
            </a:solidFill>
          </a:ln>
        </p:spPr>
      </p:pic>
    </p:spTree>
    <p:extLst>
      <p:ext uri="{BB962C8B-B14F-4D97-AF65-F5344CB8AC3E}">
        <p14:creationId xmlns:p14="http://schemas.microsoft.com/office/powerpoint/2010/main" val="1628886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4"/>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Mount Hope – 2015 Imagery</a:t>
            </a:r>
          </a:p>
        </p:txBody>
      </p:sp>
      <p:pic>
        <p:nvPicPr>
          <p:cNvPr id="3" name="Picture 2"/>
          <p:cNvPicPr>
            <a:picLocks noChangeAspect="1"/>
          </p:cNvPicPr>
          <p:nvPr/>
        </p:nvPicPr>
        <p:blipFill>
          <a:blip r:embed="rId2"/>
          <a:stretch>
            <a:fillRect/>
          </a:stretch>
        </p:blipFill>
        <p:spPr>
          <a:xfrm>
            <a:off x="589206" y="1024232"/>
            <a:ext cx="7657770" cy="5758117"/>
          </a:xfrm>
          <a:prstGeom prst="rect">
            <a:avLst/>
          </a:prstGeom>
        </p:spPr>
      </p:pic>
      <p:sp>
        <p:nvSpPr>
          <p:cNvPr id="4" name="TextBox 3"/>
          <p:cNvSpPr txBox="1"/>
          <p:nvPr/>
        </p:nvSpPr>
        <p:spPr>
          <a:xfrm>
            <a:off x="4074059" y="5658416"/>
            <a:ext cx="4074060" cy="923330"/>
          </a:xfrm>
          <a:prstGeom prst="rect">
            <a:avLst/>
          </a:prstGeom>
          <a:solidFill>
            <a:schemeClr val="bg1"/>
          </a:solidFill>
        </p:spPr>
        <p:txBody>
          <a:bodyPr wrap="square" rtlCol="0">
            <a:spAutoFit/>
          </a:bodyPr>
          <a:lstStyle/>
          <a:p>
            <a:r>
              <a:rPr lang="en-US" dirty="0"/>
              <a:t>The 2015 aerial imagery shows structures have been removed but E-911 addresses are still indicated</a:t>
            </a:r>
          </a:p>
        </p:txBody>
      </p:sp>
    </p:spTree>
    <p:extLst>
      <p:ext uri="{BB962C8B-B14F-4D97-AF65-F5344CB8AC3E}">
        <p14:creationId xmlns:p14="http://schemas.microsoft.com/office/powerpoint/2010/main" val="244508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24D90D-8AB2-49FC-AA72-49961A8BC1A9}"/>
              </a:ext>
            </a:extLst>
          </p:cNvPr>
          <p:cNvPicPr>
            <a:picLocks noChangeAspect="1"/>
          </p:cNvPicPr>
          <p:nvPr/>
        </p:nvPicPr>
        <p:blipFill>
          <a:blip r:embed="rId2"/>
          <a:stretch>
            <a:fillRect/>
          </a:stretch>
        </p:blipFill>
        <p:spPr>
          <a:xfrm>
            <a:off x="0" y="938048"/>
            <a:ext cx="9144000" cy="5708764"/>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Mount Hope – 2020 Imagery</a:t>
            </a:r>
          </a:p>
        </p:txBody>
      </p:sp>
      <p:sp>
        <p:nvSpPr>
          <p:cNvPr id="4" name="TextBox 3"/>
          <p:cNvSpPr txBox="1"/>
          <p:nvPr/>
        </p:nvSpPr>
        <p:spPr>
          <a:xfrm>
            <a:off x="3867807" y="5971579"/>
            <a:ext cx="5129048" cy="646331"/>
          </a:xfrm>
          <a:prstGeom prst="rect">
            <a:avLst/>
          </a:prstGeom>
          <a:solidFill>
            <a:schemeClr val="bg1"/>
          </a:solidFill>
        </p:spPr>
        <p:txBody>
          <a:bodyPr wrap="square" rtlCol="0">
            <a:spAutoFit/>
          </a:bodyPr>
          <a:lstStyle/>
          <a:p>
            <a:r>
              <a:rPr lang="en-US" dirty="0"/>
              <a:t>The 2020 aerial imagery showing buyout properties (green polygons) and updated E-911 addresses</a:t>
            </a:r>
          </a:p>
        </p:txBody>
      </p:sp>
      <p:sp>
        <p:nvSpPr>
          <p:cNvPr id="7" name="TextBox 6">
            <a:extLst>
              <a:ext uri="{FF2B5EF4-FFF2-40B4-BE49-F238E27FC236}">
                <a16:creationId xmlns:a16="http://schemas.microsoft.com/office/drawing/2014/main" id="{309A45AC-7056-4A62-93CB-BEE9BB385E86}"/>
              </a:ext>
            </a:extLst>
          </p:cNvPr>
          <p:cNvSpPr txBox="1"/>
          <p:nvPr/>
        </p:nvSpPr>
        <p:spPr>
          <a:xfrm>
            <a:off x="1545022" y="6625792"/>
            <a:ext cx="5318234" cy="477054"/>
          </a:xfrm>
          <a:prstGeom prst="rect">
            <a:avLst/>
          </a:prstGeom>
          <a:noFill/>
        </p:spPr>
        <p:txBody>
          <a:bodyPr wrap="square" rtlCol="0">
            <a:spAutoFit/>
          </a:bodyPr>
          <a:lstStyle/>
          <a:p>
            <a:r>
              <a:rPr lang="en-US" sz="1100" dirty="0">
                <a:highlight>
                  <a:srgbClr val="FFFFFF"/>
                </a:highlight>
                <a:hlinkClick r:id="rId3"/>
              </a:rPr>
              <a:t>https://www.mapwv.gov/flood/map/?wkid=102100&amp;x=-9034818&amp;y=4564756&amp;l=12&amp;v=1</a:t>
            </a:r>
            <a:endParaRPr lang="en-US" sz="1100" dirty="0">
              <a:highlight>
                <a:srgbClr val="FFFFFF"/>
              </a:highlight>
            </a:endParaRPr>
          </a:p>
          <a:p>
            <a:endParaRPr lang="en-US" sz="1400" dirty="0">
              <a:highlight>
                <a:srgbClr val="FFFFFF"/>
              </a:highlight>
            </a:endParaRPr>
          </a:p>
        </p:txBody>
      </p:sp>
    </p:spTree>
    <p:extLst>
      <p:ext uri="{BB962C8B-B14F-4D97-AF65-F5344CB8AC3E}">
        <p14:creationId xmlns:p14="http://schemas.microsoft.com/office/powerpoint/2010/main" val="3601563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Statewide Aerial Imagery Contract</a:t>
            </a:r>
          </a:p>
        </p:txBody>
      </p:sp>
      <p:sp>
        <p:nvSpPr>
          <p:cNvPr id="3" name="TextBox 2"/>
          <p:cNvSpPr txBox="1"/>
          <p:nvPr/>
        </p:nvSpPr>
        <p:spPr>
          <a:xfrm>
            <a:off x="295414" y="1005741"/>
            <a:ext cx="8551406" cy="3416320"/>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b="1" dirty="0"/>
              <a:t>Statewide Contract:  </a:t>
            </a:r>
            <a:r>
              <a:rPr lang="en-US" dirty="0"/>
              <a:t>A statewide contract was awarded to Blue Mountain / Thrasher Group in February 2019 for the acquisition of updated digital </a:t>
            </a:r>
            <a:r>
              <a:rPr lang="en-US" dirty="0" err="1"/>
              <a:t>orthoimagery</a:t>
            </a:r>
            <a:r>
              <a:rPr lang="en-US" dirty="0"/>
              <a:t> in West Virginia for the four-year time period 2019-2022.  Spring flying season is from late February to Mid-April during leaf-out and no snow conditions.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Non-Exclusive Contract:  </a:t>
            </a:r>
            <a:r>
              <a:rPr lang="en-US" dirty="0"/>
              <a:t>County offices still have the option to contract with other companies for the same services.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Unit Costs:  </a:t>
            </a:r>
            <a:r>
              <a:rPr lang="en-US" dirty="0"/>
              <a:t>Aerial imagery can be purchased at four different pixel resolutions. Imagery is unit priced so that participants can budget for projects years in advance. It is recommended that counties acquire leaf-off imagery a minimum of once every five years.  Counties will limited funding and resources may qualify for funding assistance.</a:t>
            </a:r>
          </a:p>
        </p:txBody>
      </p:sp>
      <p:graphicFrame>
        <p:nvGraphicFramePr>
          <p:cNvPr id="2" name="Table 1">
            <a:extLst>
              <a:ext uri="{FF2B5EF4-FFF2-40B4-BE49-F238E27FC236}">
                <a16:creationId xmlns:a16="http://schemas.microsoft.com/office/drawing/2014/main" id="{E88E2FFB-14A7-4A98-A766-FBD2F9FEF69A}"/>
              </a:ext>
            </a:extLst>
          </p:cNvPr>
          <p:cNvGraphicFramePr>
            <a:graphicFrameLocks noGrp="1"/>
          </p:cNvGraphicFramePr>
          <p:nvPr/>
        </p:nvGraphicFramePr>
        <p:xfrm>
          <a:off x="295414" y="4690544"/>
          <a:ext cx="8551404" cy="1835087"/>
        </p:xfrm>
        <a:graphic>
          <a:graphicData uri="http://schemas.openxmlformats.org/drawingml/2006/table">
            <a:tbl>
              <a:tblPr firstRow="1" firstCol="1" bandRow="1">
                <a:tableStyleId>{5C22544A-7EE6-4342-B048-85BDC9FD1C3A}</a:tableStyleId>
              </a:tblPr>
              <a:tblGrid>
                <a:gridCol w="2984114">
                  <a:extLst>
                    <a:ext uri="{9D8B030D-6E8A-4147-A177-3AD203B41FA5}">
                      <a16:colId xmlns:a16="http://schemas.microsoft.com/office/drawing/2014/main" val="1148079240"/>
                    </a:ext>
                  </a:extLst>
                </a:gridCol>
                <a:gridCol w="1443371">
                  <a:extLst>
                    <a:ext uri="{9D8B030D-6E8A-4147-A177-3AD203B41FA5}">
                      <a16:colId xmlns:a16="http://schemas.microsoft.com/office/drawing/2014/main" val="4048575816"/>
                    </a:ext>
                  </a:extLst>
                </a:gridCol>
                <a:gridCol w="1340274">
                  <a:extLst>
                    <a:ext uri="{9D8B030D-6E8A-4147-A177-3AD203B41FA5}">
                      <a16:colId xmlns:a16="http://schemas.microsoft.com/office/drawing/2014/main" val="2755095672"/>
                    </a:ext>
                  </a:extLst>
                </a:gridCol>
                <a:gridCol w="1340274">
                  <a:extLst>
                    <a:ext uri="{9D8B030D-6E8A-4147-A177-3AD203B41FA5}">
                      <a16:colId xmlns:a16="http://schemas.microsoft.com/office/drawing/2014/main" val="331544095"/>
                    </a:ext>
                  </a:extLst>
                </a:gridCol>
                <a:gridCol w="1443371">
                  <a:extLst>
                    <a:ext uri="{9D8B030D-6E8A-4147-A177-3AD203B41FA5}">
                      <a16:colId xmlns:a16="http://schemas.microsoft.com/office/drawing/2014/main" val="1049858549"/>
                    </a:ext>
                  </a:extLst>
                </a:gridCol>
              </a:tblGrid>
              <a:tr h="147742">
                <a:tc>
                  <a:txBody>
                    <a:bodyPr/>
                    <a:lstStyle/>
                    <a:p>
                      <a:pPr marL="0" marR="0">
                        <a:lnSpc>
                          <a:spcPct val="107000"/>
                        </a:lnSpc>
                        <a:spcBef>
                          <a:spcPts val="0"/>
                        </a:spcBef>
                        <a:spcAft>
                          <a:spcPts val="0"/>
                        </a:spcAft>
                      </a:pPr>
                      <a:r>
                        <a:rPr lang="en-US" sz="2000" dirty="0">
                          <a:effectLst/>
                        </a:rPr>
                        <a:t>Pixel Resolution</a:t>
                      </a:r>
                      <a:br>
                        <a:rPr lang="en-US" sz="2000" dirty="0">
                          <a:effectLst/>
                        </a:rPr>
                      </a:br>
                      <a:r>
                        <a:rPr lang="en-US" sz="2000" dirty="0">
                          <a:effectLst/>
                        </a:rPr>
                        <a:t> (Detail Level)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75000"/>
                      </a:schemeClr>
                    </a:solidFill>
                  </a:tcPr>
                </a:tc>
                <a:tc>
                  <a:txBody>
                    <a:bodyPr/>
                    <a:lstStyle/>
                    <a:p>
                      <a:pPr marL="0" marR="0" algn="ctr">
                        <a:lnSpc>
                          <a:spcPct val="107000"/>
                        </a:lnSpc>
                        <a:spcBef>
                          <a:spcPts val="0"/>
                        </a:spcBef>
                        <a:spcAft>
                          <a:spcPts val="0"/>
                        </a:spcAft>
                      </a:pPr>
                      <a:r>
                        <a:rPr lang="en-US" sz="2000">
                          <a:effectLst/>
                        </a:rPr>
                        <a:t>3-inch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75000"/>
                      </a:schemeClr>
                    </a:solidFill>
                  </a:tcPr>
                </a:tc>
                <a:tc>
                  <a:txBody>
                    <a:bodyPr/>
                    <a:lstStyle/>
                    <a:p>
                      <a:pPr marL="0" marR="0" algn="ctr">
                        <a:lnSpc>
                          <a:spcPct val="107000"/>
                        </a:lnSpc>
                        <a:spcBef>
                          <a:spcPts val="0"/>
                        </a:spcBef>
                        <a:spcAft>
                          <a:spcPts val="0"/>
                        </a:spcAft>
                      </a:pPr>
                      <a:r>
                        <a:rPr lang="en-US" sz="2000">
                          <a:effectLst/>
                        </a:rPr>
                        <a:t>4-inch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75000"/>
                      </a:schemeClr>
                    </a:solidFill>
                  </a:tcPr>
                </a:tc>
                <a:tc>
                  <a:txBody>
                    <a:bodyPr/>
                    <a:lstStyle/>
                    <a:p>
                      <a:pPr marL="0" marR="0" algn="ctr">
                        <a:lnSpc>
                          <a:spcPct val="107000"/>
                        </a:lnSpc>
                        <a:spcBef>
                          <a:spcPts val="0"/>
                        </a:spcBef>
                        <a:spcAft>
                          <a:spcPts val="0"/>
                        </a:spcAft>
                      </a:pPr>
                      <a:r>
                        <a:rPr lang="en-US" sz="2000">
                          <a:effectLst/>
                        </a:rPr>
                        <a:t>6-inch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75000"/>
                      </a:schemeClr>
                    </a:solidFill>
                  </a:tcPr>
                </a:tc>
                <a:tc>
                  <a:txBody>
                    <a:bodyPr/>
                    <a:lstStyle/>
                    <a:p>
                      <a:pPr marL="0" marR="0" algn="ctr">
                        <a:lnSpc>
                          <a:spcPct val="107000"/>
                        </a:lnSpc>
                        <a:spcBef>
                          <a:spcPts val="0"/>
                        </a:spcBef>
                        <a:spcAft>
                          <a:spcPts val="0"/>
                        </a:spcAft>
                      </a:pPr>
                      <a:r>
                        <a:rPr lang="en-US" sz="2000" dirty="0">
                          <a:effectLst/>
                        </a:rPr>
                        <a:t>12-inch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75000"/>
                      </a:schemeClr>
                    </a:solidFill>
                  </a:tcPr>
                </a:tc>
                <a:extLst>
                  <a:ext uri="{0D108BD9-81ED-4DB2-BD59-A6C34878D82A}">
                    <a16:rowId xmlns:a16="http://schemas.microsoft.com/office/drawing/2014/main" val="2764404663"/>
                  </a:ext>
                </a:extLst>
              </a:tr>
              <a:tr h="184150">
                <a:tc>
                  <a:txBody>
                    <a:bodyPr/>
                    <a:lstStyle/>
                    <a:p>
                      <a:pPr marL="0" marR="0">
                        <a:lnSpc>
                          <a:spcPct val="107000"/>
                        </a:lnSpc>
                        <a:spcBef>
                          <a:spcPts val="0"/>
                        </a:spcBef>
                        <a:spcAft>
                          <a:spcPts val="0"/>
                        </a:spcAft>
                      </a:pPr>
                      <a:r>
                        <a:rPr lang="en-US" sz="1800" dirty="0">
                          <a:effectLst/>
                        </a:rPr>
                        <a:t>Cost per square mile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$62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$45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$36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$25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9588678"/>
                  </a:ext>
                </a:extLst>
              </a:tr>
              <a:tr h="184150">
                <a:tc>
                  <a:txBody>
                    <a:bodyPr/>
                    <a:lstStyle/>
                    <a:p>
                      <a:pPr marL="0" marR="0">
                        <a:lnSpc>
                          <a:spcPct val="107000"/>
                        </a:lnSpc>
                        <a:spcBef>
                          <a:spcPts val="0"/>
                        </a:spcBef>
                        <a:spcAft>
                          <a:spcPts val="0"/>
                        </a:spcAft>
                      </a:pPr>
                      <a:r>
                        <a:rPr lang="en-US" sz="1800" dirty="0">
                          <a:effectLst/>
                        </a:rPr>
                        <a:t>Map Scale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1” = 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1” = 67’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1” = 100’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1” = 200’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50245273"/>
                  </a:ext>
                </a:extLst>
              </a:tr>
              <a:tr h="184150">
                <a:tc>
                  <a:txBody>
                    <a:bodyPr/>
                    <a:lstStyle/>
                    <a:p>
                      <a:pPr marL="0" marR="0">
                        <a:lnSpc>
                          <a:spcPct val="107000"/>
                        </a:lnSpc>
                        <a:spcBef>
                          <a:spcPts val="0"/>
                        </a:spcBef>
                        <a:spcAft>
                          <a:spcPts val="0"/>
                        </a:spcAft>
                      </a:pPr>
                      <a:r>
                        <a:rPr lang="en-US" sz="1800" dirty="0">
                          <a:effectLst/>
                        </a:rPr>
                        <a:t>Horizontal Accuracy</a:t>
                      </a:r>
                      <a:br>
                        <a:rPr lang="en-US" sz="1800" dirty="0">
                          <a:effectLst/>
                        </a:rPr>
                      </a:br>
                      <a:r>
                        <a:rPr lang="en-US" sz="1800" dirty="0">
                          <a:effectLst/>
                        </a:rPr>
                        <a:t> (ASPRS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0.5 feet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0.66 feet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1.0 feet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2.0 feet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1708322"/>
                  </a:ext>
                </a:extLst>
              </a:tr>
            </a:tbl>
          </a:graphicData>
        </a:graphic>
      </p:graphicFrame>
      <p:sp>
        <p:nvSpPr>
          <p:cNvPr id="4" name="Rectangle 1">
            <a:extLst>
              <a:ext uri="{FF2B5EF4-FFF2-40B4-BE49-F238E27FC236}">
                <a16:creationId xmlns:a16="http://schemas.microsoft.com/office/drawing/2014/main" id="{D75A6817-44F7-4016-96C5-A2C4F61A7334}"/>
              </a:ext>
            </a:extLst>
          </p:cNvPr>
          <p:cNvSpPr>
            <a:spLocks noChangeArrowheads="1"/>
          </p:cNvSpPr>
          <p:nvPr/>
        </p:nvSpPr>
        <p:spPr bwMode="auto">
          <a:xfrm>
            <a:off x="566626" y="643449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Note:  4-band stacked imagery that includes color infrared can be added at 25% of the acquisition cost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41470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Imagery Resolution</a:t>
            </a:r>
          </a:p>
        </p:txBody>
      </p:sp>
      <p:pic>
        <p:nvPicPr>
          <p:cNvPr id="2" name="Picture 1"/>
          <p:cNvPicPr>
            <a:picLocks noChangeAspect="1"/>
          </p:cNvPicPr>
          <p:nvPr/>
        </p:nvPicPr>
        <p:blipFill rotWithShape="1">
          <a:blip r:embed="rId2"/>
          <a:srcRect b="19222"/>
          <a:stretch/>
        </p:blipFill>
        <p:spPr>
          <a:xfrm>
            <a:off x="968054" y="914400"/>
            <a:ext cx="6953250" cy="5762847"/>
          </a:xfrm>
          <a:prstGeom prst="rect">
            <a:avLst/>
          </a:prstGeom>
        </p:spPr>
      </p:pic>
      <p:pic>
        <p:nvPicPr>
          <p:cNvPr id="6" name="Picture 5"/>
          <p:cNvPicPr>
            <a:picLocks noChangeAspect="1"/>
          </p:cNvPicPr>
          <p:nvPr/>
        </p:nvPicPr>
        <p:blipFill>
          <a:blip r:embed="rId3"/>
          <a:stretch>
            <a:fillRect/>
          </a:stretch>
        </p:blipFill>
        <p:spPr>
          <a:xfrm>
            <a:off x="7799227" y="5805377"/>
            <a:ext cx="1188212" cy="871870"/>
          </a:xfrm>
          <a:prstGeom prst="rect">
            <a:avLst/>
          </a:prstGeom>
        </p:spPr>
      </p:pic>
    </p:spTree>
    <p:extLst>
      <p:ext uri="{BB962C8B-B14F-4D97-AF65-F5344CB8AC3E}">
        <p14:creationId xmlns:p14="http://schemas.microsoft.com/office/powerpoint/2010/main" val="1555199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Resolution Comparison</a:t>
            </a:r>
          </a:p>
        </p:txBody>
      </p:sp>
      <p:graphicFrame>
        <p:nvGraphicFramePr>
          <p:cNvPr id="3" name="Table 2">
            <a:extLst>
              <a:ext uri="{FF2B5EF4-FFF2-40B4-BE49-F238E27FC236}">
                <a16:creationId xmlns:a16="http://schemas.microsoft.com/office/drawing/2014/main" id="{AE176815-47BA-46E6-992C-A44E7249B081}"/>
              </a:ext>
            </a:extLst>
          </p:cNvPr>
          <p:cNvGraphicFramePr>
            <a:graphicFrameLocks noGrp="1"/>
          </p:cNvGraphicFramePr>
          <p:nvPr/>
        </p:nvGraphicFramePr>
        <p:xfrm>
          <a:off x="425302" y="1009384"/>
          <a:ext cx="8399722" cy="5701926"/>
        </p:xfrm>
        <a:graphic>
          <a:graphicData uri="http://schemas.openxmlformats.org/drawingml/2006/table">
            <a:tbl>
              <a:tblPr firstRow="1" firstCol="1" bandRow="1">
                <a:tableStyleId>{5C22544A-7EE6-4342-B048-85BDC9FD1C3A}</a:tableStyleId>
              </a:tblPr>
              <a:tblGrid>
                <a:gridCol w="1176958">
                  <a:extLst>
                    <a:ext uri="{9D8B030D-6E8A-4147-A177-3AD203B41FA5}">
                      <a16:colId xmlns:a16="http://schemas.microsoft.com/office/drawing/2014/main" val="2604454938"/>
                    </a:ext>
                  </a:extLst>
                </a:gridCol>
                <a:gridCol w="2078763">
                  <a:extLst>
                    <a:ext uri="{9D8B030D-6E8A-4147-A177-3AD203B41FA5}">
                      <a16:colId xmlns:a16="http://schemas.microsoft.com/office/drawing/2014/main" val="3663196858"/>
                    </a:ext>
                  </a:extLst>
                </a:gridCol>
                <a:gridCol w="1643074">
                  <a:extLst>
                    <a:ext uri="{9D8B030D-6E8A-4147-A177-3AD203B41FA5}">
                      <a16:colId xmlns:a16="http://schemas.microsoft.com/office/drawing/2014/main" val="2408101786"/>
                    </a:ext>
                  </a:extLst>
                </a:gridCol>
                <a:gridCol w="1793420">
                  <a:extLst>
                    <a:ext uri="{9D8B030D-6E8A-4147-A177-3AD203B41FA5}">
                      <a16:colId xmlns:a16="http://schemas.microsoft.com/office/drawing/2014/main" val="1830801144"/>
                    </a:ext>
                  </a:extLst>
                </a:gridCol>
                <a:gridCol w="1707507">
                  <a:extLst>
                    <a:ext uri="{9D8B030D-6E8A-4147-A177-3AD203B41FA5}">
                      <a16:colId xmlns:a16="http://schemas.microsoft.com/office/drawing/2014/main" val="3158673929"/>
                    </a:ext>
                  </a:extLst>
                </a:gridCol>
              </a:tblGrid>
              <a:tr h="189370">
                <a:tc>
                  <a:txBody>
                    <a:bodyPr/>
                    <a:lstStyle/>
                    <a:p>
                      <a:pPr marL="0" marR="0">
                        <a:lnSpc>
                          <a:spcPct val="107000"/>
                        </a:lnSpc>
                        <a:spcBef>
                          <a:spcPts val="0"/>
                        </a:spcBef>
                        <a:spcAft>
                          <a:spcPts val="0"/>
                        </a:spcAft>
                      </a:pPr>
                      <a:r>
                        <a:rPr lang="en-US" sz="1300" dirty="0">
                          <a:effectLst/>
                        </a:rPr>
                        <a:t>Resolution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a:effectLst/>
                        </a:rPr>
                        <a:t>3-inch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a:effectLst/>
                        </a:rPr>
                        <a:t>4-inch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a:effectLst/>
                        </a:rPr>
                        <a:t>6-inch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a:effectLst/>
                        </a:rPr>
                        <a:t>12-inch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extLst>
                  <a:ext uri="{0D108BD9-81ED-4DB2-BD59-A6C34878D82A}">
                    <a16:rowId xmlns:a16="http://schemas.microsoft.com/office/drawing/2014/main" val="2114354941"/>
                  </a:ext>
                </a:extLst>
              </a:tr>
              <a:tr h="352228">
                <a:tc>
                  <a:txBody>
                    <a:bodyPr/>
                    <a:lstStyle/>
                    <a:p>
                      <a:pPr marL="0" marR="0">
                        <a:lnSpc>
                          <a:spcPct val="107000"/>
                        </a:lnSpc>
                        <a:spcBef>
                          <a:spcPts val="0"/>
                        </a:spcBef>
                        <a:spcAft>
                          <a:spcPts val="0"/>
                        </a:spcAft>
                      </a:pPr>
                      <a:r>
                        <a:rPr lang="en-US" sz="1300" dirty="0">
                          <a:effectLst/>
                        </a:rPr>
                        <a:t>Cost per square mile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dirty="0">
                          <a:effectLst/>
                        </a:rPr>
                        <a:t>$62</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$45</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$36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$25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extLst>
                  <a:ext uri="{0D108BD9-81ED-4DB2-BD59-A6C34878D82A}">
                    <a16:rowId xmlns:a16="http://schemas.microsoft.com/office/drawing/2014/main" val="1143904878"/>
                  </a:ext>
                </a:extLst>
              </a:tr>
              <a:tr h="352228">
                <a:tc>
                  <a:txBody>
                    <a:bodyPr/>
                    <a:lstStyle/>
                    <a:p>
                      <a:pPr marL="0" marR="0">
                        <a:lnSpc>
                          <a:spcPct val="107000"/>
                        </a:lnSpc>
                        <a:spcBef>
                          <a:spcPts val="0"/>
                        </a:spcBef>
                        <a:spcAft>
                          <a:spcPts val="0"/>
                        </a:spcAft>
                      </a:pPr>
                      <a:r>
                        <a:rPr lang="en-US" sz="1300">
                          <a:effectLst/>
                        </a:rPr>
                        <a:t>Mapping of:</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Utilities and public works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Utilities and public works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Urban and more developed areas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Rural and less developed areas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extLst>
                  <a:ext uri="{0D108BD9-81ED-4DB2-BD59-A6C34878D82A}">
                    <a16:rowId xmlns:a16="http://schemas.microsoft.com/office/drawing/2014/main" val="3867110212"/>
                  </a:ext>
                </a:extLst>
              </a:tr>
              <a:tr h="352228">
                <a:tc>
                  <a:txBody>
                    <a:bodyPr/>
                    <a:lstStyle/>
                    <a:p>
                      <a:pPr marL="0" marR="0">
                        <a:lnSpc>
                          <a:spcPct val="107000"/>
                        </a:lnSpc>
                        <a:spcBef>
                          <a:spcPts val="0"/>
                        </a:spcBef>
                        <a:spcAft>
                          <a:spcPts val="0"/>
                        </a:spcAft>
                      </a:pPr>
                      <a:r>
                        <a:rPr lang="en-US" sz="1300">
                          <a:effectLst/>
                        </a:rPr>
                        <a:t>Mapping Scale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dirty="0">
                          <a:effectLst/>
                        </a:rPr>
                        <a:t>1:600 Map Scale</a:t>
                      </a:r>
                      <a:br>
                        <a:rPr lang="en-US" sz="1300" dirty="0">
                          <a:effectLst/>
                        </a:rPr>
                      </a:br>
                      <a:r>
                        <a:rPr lang="en-US" sz="1300" dirty="0">
                          <a:effectLst/>
                        </a:rPr>
                        <a:t>1” = 50’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1:800 Map Scale</a:t>
                      </a:r>
                      <a:br>
                        <a:rPr lang="en-US" sz="1300" dirty="0">
                          <a:effectLst/>
                        </a:rPr>
                      </a:br>
                      <a:r>
                        <a:rPr lang="en-US" sz="1300" dirty="0">
                          <a:effectLst/>
                        </a:rPr>
                        <a:t>1” = 67’</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1:1200 Map Scale</a:t>
                      </a:r>
                    </a:p>
                    <a:p>
                      <a:pPr marL="0" marR="0" algn="ctr">
                        <a:lnSpc>
                          <a:spcPct val="107000"/>
                        </a:lnSpc>
                        <a:spcBef>
                          <a:spcPts val="0"/>
                        </a:spcBef>
                        <a:spcAft>
                          <a:spcPts val="0"/>
                        </a:spcAft>
                      </a:pPr>
                      <a:r>
                        <a:rPr lang="en-US" sz="1300" dirty="0">
                          <a:effectLst/>
                        </a:rPr>
                        <a:t>1” = 100’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1:2400 Map Scale</a:t>
                      </a:r>
                    </a:p>
                    <a:p>
                      <a:pPr marL="0" marR="0" algn="ctr">
                        <a:lnSpc>
                          <a:spcPct val="107000"/>
                        </a:lnSpc>
                        <a:spcBef>
                          <a:spcPts val="0"/>
                        </a:spcBef>
                        <a:spcAft>
                          <a:spcPts val="0"/>
                        </a:spcAft>
                      </a:pPr>
                      <a:r>
                        <a:rPr lang="en-US" sz="1300">
                          <a:effectLst/>
                        </a:rPr>
                        <a:t>1” = 200’ or 1” = 400’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extLst>
                  <a:ext uri="{0D108BD9-81ED-4DB2-BD59-A6C34878D82A}">
                    <a16:rowId xmlns:a16="http://schemas.microsoft.com/office/drawing/2014/main" val="803399556"/>
                  </a:ext>
                </a:extLst>
              </a:tr>
              <a:tr h="352228">
                <a:tc>
                  <a:txBody>
                    <a:bodyPr/>
                    <a:lstStyle/>
                    <a:p>
                      <a:pPr marL="0" marR="0">
                        <a:lnSpc>
                          <a:spcPct val="107000"/>
                        </a:lnSpc>
                        <a:spcBef>
                          <a:spcPts val="0"/>
                        </a:spcBef>
                        <a:spcAft>
                          <a:spcPts val="0"/>
                        </a:spcAft>
                      </a:pPr>
                      <a:r>
                        <a:rPr lang="en-US" sz="1300" dirty="0">
                          <a:effectLst/>
                        </a:rPr>
                        <a:t>Positional Accuracy</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a:effectLst/>
                        </a:rPr>
                        <a:t>Very High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Higher than 6”</a:t>
                      </a:r>
                    </a:p>
                    <a:p>
                      <a:pPr marL="0" marR="0" algn="ctr">
                        <a:lnSpc>
                          <a:spcPct val="107000"/>
                        </a:lnSpc>
                        <a:spcBef>
                          <a:spcPts val="0"/>
                        </a:spcBef>
                        <a:spcAft>
                          <a:spcPts val="0"/>
                        </a:spcAft>
                      </a:pPr>
                      <a:r>
                        <a:rPr lang="en-US" sz="1300">
                          <a:effectLst/>
                        </a:rPr>
                        <a:t>Lower than 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Higher than 12”</a:t>
                      </a:r>
                    </a:p>
                    <a:p>
                      <a:pPr marL="0" marR="0" algn="ctr">
                        <a:lnSpc>
                          <a:spcPct val="107000"/>
                        </a:lnSpc>
                        <a:spcBef>
                          <a:spcPts val="0"/>
                        </a:spcBef>
                        <a:spcAft>
                          <a:spcPts val="0"/>
                        </a:spcAft>
                      </a:pPr>
                      <a:r>
                        <a:rPr lang="en-US" sz="1300" dirty="0">
                          <a:effectLst/>
                        </a:rPr>
                        <a:t>Lower than 4”</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Lowest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extLst>
                  <a:ext uri="{0D108BD9-81ED-4DB2-BD59-A6C34878D82A}">
                    <a16:rowId xmlns:a16="http://schemas.microsoft.com/office/drawing/2014/main" val="423965639"/>
                  </a:ext>
                </a:extLst>
              </a:tr>
              <a:tr h="1811148">
                <a:tc>
                  <a:txBody>
                    <a:bodyPr/>
                    <a:lstStyle/>
                    <a:p>
                      <a:pPr marL="0" marR="0">
                        <a:lnSpc>
                          <a:spcPct val="107000"/>
                        </a:lnSpc>
                        <a:spcBef>
                          <a:spcPts val="0"/>
                        </a:spcBef>
                        <a:spcAft>
                          <a:spcPts val="0"/>
                        </a:spcAft>
                      </a:pPr>
                      <a:r>
                        <a:rPr lang="en-US" sz="1300">
                          <a:effectLst/>
                        </a:rPr>
                        <a:t>Key Features Visible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i="1" dirty="0">
                          <a:effectLst/>
                        </a:rPr>
                        <a:t>Very Small Infrastructure</a:t>
                      </a:r>
                      <a:br>
                        <a:rPr lang="en-US" sz="1300" dirty="0">
                          <a:effectLst/>
                        </a:rPr>
                      </a:br>
                      <a:endParaRPr lang="en-US" sz="1300" dirty="0">
                        <a:effectLst/>
                      </a:endParaRP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Fire Hydrants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Manhole Covers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Individual people and animals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Finer details on roads including markings and skid marks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i="1" dirty="0">
                          <a:effectLst/>
                        </a:rPr>
                        <a:t>Smaller Infrastructure</a:t>
                      </a:r>
                    </a:p>
                    <a:p>
                      <a:pPr marL="238125" marR="0">
                        <a:lnSpc>
                          <a:spcPct val="107000"/>
                        </a:lnSpc>
                        <a:spcBef>
                          <a:spcPts val="0"/>
                        </a:spcBef>
                        <a:spcAft>
                          <a:spcPts val="0"/>
                        </a:spcAft>
                      </a:pPr>
                      <a:r>
                        <a:rPr lang="en-US" sz="1300" dirty="0">
                          <a:effectLst/>
                        </a:rPr>
                        <a:t> </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Clearer Road Markings</a:t>
                      </a:r>
                    </a:p>
                    <a:p>
                      <a:pPr marL="238125" marR="0">
                        <a:lnSpc>
                          <a:spcPct val="107000"/>
                        </a:lnSpc>
                        <a:spcBef>
                          <a:spcPts val="0"/>
                        </a:spcBef>
                        <a:spcAft>
                          <a:spcPts val="0"/>
                        </a:spcAft>
                      </a:pPr>
                      <a:r>
                        <a:rPr lang="en-US" sz="1300" dirty="0">
                          <a:effectLst/>
                        </a:rPr>
                        <a:t> </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Power Lines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i="1" dirty="0">
                          <a:effectLst/>
                        </a:rPr>
                        <a:t>Infrastructure</a:t>
                      </a:r>
                      <a:br>
                        <a:rPr lang="en-US" sz="1300" i="1" dirty="0">
                          <a:effectLst/>
                        </a:rPr>
                      </a:br>
                      <a:endParaRPr lang="en-US" sz="1300" i="1" dirty="0">
                        <a:effectLst/>
                      </a:endParaRP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Property line fences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Utility Poles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Individual Trees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Vehicle Types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Road markings</a:t>
                      </a:r>
                    </a:p>
                    <a:p>
                      <a:pPr marL="232410" marR="0">
                        <a:lnSpc>
                          <a:spcPct val="107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i="1" dirty="0">
                          <a:effectLst/>
                        </a:rPr>
                        <a:t>Large Infrastructure</a:t>
                      </a:r>
                      <a:br>
                        <a:rPr lang="en-US" sz="1300" dirty="0">
                          <a:effectLst/>
                        </a:rPr>
                      </a:br>
                      <a:endParaRPr lang="en-US" sz="1300" dirty="0">
                        <a:effectLst/>
                      </a:endParaRP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Buildings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Paved Roads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Railroads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Vehicles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Tree/shrub line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extLst>
                  <a:ext uri="{0D108BD9-81ED-4DB2-BD59-A6C34878D82A}">
                    <a16:rowId xmlns:a16="http://schemas.microsoft.com/office/drawing/2014/main" val="2730393148"/>
                  </a:ext>
                </a:extLst>
              </a:tr>
              <a:tr h="892563">
                <a:tc>
                  <a:txBody>
                    <a:bodyPr/>
                    <a:lstStyle/>
                    <a:p>
                      <a:pPr marL="0" marR="0">
                        <a:lnSpc>
                          <a:spcPct val="107000"/>
                        </a:lnSpc>
                        <a:spcBef>
                          <a:spcPts val="0"/>
                        </a:spcBef>
                        <a:spcAft>
                          <a:spcPts val="0"/>
                        </a:spcAft>
                      </a:pPr>
                      <a:r>
                        <a:rPr lang="en-US" sz="1300">
                          <a:effectLst/>
                        </a:rPr>
                        <a:t>Tax Parcel Conversion Projects or Re-mapping</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a:effectLst/>
                        </a:rPr>
                        <a:t>Identifiability of small features somewhat improved over 4”.  Lower cost-to-benefit ratio</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a:effectLst/>
                        </a:rPr>
                        <a:t>Ideal for mapping fences and other survey features at a higher positional accuracy than 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a:effectLst/>
                        </a:rPr>
                        <a:t>Ideal for mapping fences, survey features, and land divisions (e.g., fences, walls, tree lines, roads)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dirty="0">
                          <a:effectLst/>
                        </a:rPr>
                        <a:t>Satisfactory for conversion projects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extLst>
                  <a:ext uri="{0D108BD9-81ED-4DB2-BD59-A6C34878D82A}">
                    <a16:rowId xmlns:a16="http://schemas.microsoft.com/office/drawing/2014/main" val="321028742"/>
                  </a:ext>
                </a:extLst>
              </a:tr>
              <a:tr h="892563">
                <a:tc>
                  <a:txBody>
                    <a:bodyPr/>
                    <a:lstStyle/>
                    <a:p>
                      <a:pPr marL="0" marR="0">
                        <a:lnSpc>
                          <a:spcPct val="107000"/>
                        </a:lnSpc>
                        <a:spcBef>
                          <a:spcPts val="0"/>
                        </a:spcBef>
                        <a:spcAft>
                          <a:spcPts val="0"/>
                        </a:spcAft>
                      </a:pPr>
                      <a:r>
                        <a:rPr lang="en-US" sz="1300">
                          <a:effectLst/>
                        </a:rPr>
                        <a:t>Other Notes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dirty="0">
                          <a:effectLst/>
                        </a:rPr>
                        <a:t>More building lean may be noticeable at 3” resolution for taller structures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dirty="0">
                          <a:effectLst/>
                        </a:rPr>
                        <a:t>2-foot contours for engineering grade maps generated at this resolution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extLst>
                  <a:ext uri="{0D108BD9-81ED-4DB2-BD59-A6C34878D82A}">
                    <a16:rowId xmlns:a16="http://schemas.microsoft.com/office/drawing/2014/main" val="2415775321"/>
                  </a:ext>
                </a:extLst>
              </a:tr>
            </a:tbl>
          </a:graphicData>
        </a:graphic>
      </p:graphicFrame>
    </p:spTree>
    <p:extLst>
      <p:ext uri="{BB962C8B-B14F-4D97-AF65-F5344CB8AC3E}">
        <p14:creationId xmlns:p14="http://schemas.microsoft.com/office/powerpoint/2010/main" val="2997967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68732" y="3552202"/>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Elevation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12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Imagery Resolution: 6- and 12-inch</a:t>
            </a:r>
          </a:p>
        </p:txBody>
      </p:sp>
      <p:pic>
        <p:nvPicPr>
          <p:cNvPr id="2" name="Picture 1"/>
          <p:cNvPicPr>
            <a:picLocks noChangeAspect="1"/>
          </p:cNvPicPr>
          <p:nvPr/>
        </p:nvPicPr>
        <p:blipFill>
          <a:blip r:embed="rId2"/>
          <a:stretch>
            <a:fillRect/>
          </a:stretch>
        </p:blipFill>
        <p:spPr>
          <a:xfrm>
            <a:off x="333375" y="990600"/>
            <a:ext cx="8477250" cy="5867400"/>
          </a:xfrm>
          <a:prstGeom prst="rect">
            <a:avLst/>
          </a:prstGeom>
        </p:spPr>
      </p:pic>
    </p:spTree>
    <p:extLst>
      <p:ext uri="{BB962C8B-B14F-4D97-AF65-F5344CB8AC3E}">
        <p14:creationId xmlns:p14="http://schemas.microsoft.com/office/powerpoint/2010/main" val="2310887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Imagery Resolution: 3- and 4-inch</a:t>
            </a:r>
          </a:p>
        </p:txBody>
      </p:sp>
      <p:pic>
        <p:nvPicPr>
          <p:cNvPr id="2" name="Picture 1"/>
          <p:cNvPicPr>
            <a:picLocks noChangeAspect="1"/>
          </p:cNvPicPr>
          <p:nvPr/>
        </p:nvPicPr>
        <p:blipFill>
          <a:blip r:embed="rId2"/>
          <a:stretch>
            <a:fillRect/>
          </a:stretch>
        </p:blipFill>
        <p:spPr>
          <a:xfrm>
            <a:off x="225254" y="1050638"/>
            <a:ext cx="8693492" cy="5311074"/>
          </a:xfrm>
          <a:prstGeom prst="rect">
            <a:avLst/>
          </a:prstGeom>
        </p:spPr>
      </p:pic>
      <p:pic>
        <p:nvPicPr>
          <p:cNvPr id="3" name="Picture 2"/>
          <p:cNvPicPr>
            <a:picLocks noChangeAspect="1"/>
          </p:cNvPicPr>
          <p:nvPr/>
        </p:nvPicPr>
        <p:blipFill>
          <a:blip r:embed="rId3"/>
          <a:stretch>
            <a:fillRect/>
          </a:stretch>
        </p:blipFill>
        <p:spPr>
          <a:xfrm>
            <a:off x="7581417" y="6343289"/>
            <a:ext cx="1221581" cy="514711"/>
          </a:xfrm>
          <a:prstGeom prst="rect">
            <a:avLst/>
          </a:prstGeom>
        </p:spPr>
      </p:pic>
    </p:spTree>
    <p:extLst>
      <p:ext uri="{BB962C8B-B14F-4D97-AF65-F5344CB8AC3E}">
        <p14:creationId xmlns:p14="http://schemas.microsoft.com/office/powerpoint/2010/main" val="3711243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Imagery Resolution: 6- and 12-inch</a:t>
            </a:r>
          </a:p>
        </p:txBody>
      </p:sp>
      <p:pic>
        <p:nvPicPr>
          <p:cNvPr id="3" name="Picture 2"/>
          <p:cNvPicPr>
            <a:picLocks noChangeAspect="1"/>
          </p:cNvPicPr>
          <p:nvPr/>
        </p:nvPicPr>
        <p:blipFill>
          <a:blip r:embed="rId2"/>
          <a:stretch>
            <a:fillRect/>
          </a:stretch>
        </p:blipFill>
        <p:spPr>
          <a:xfrm>
            <a:off x="7581417" y="6343289"/>
            <a:ext cx="1221581" cy="514711"/>
          </a:xfrm>
          <a:prstGeom prst="rect">
            <a:avLst/>
          </a:prstGeom>
        </p:spPr>
      </p:pic>
      <p:pic>
        <p:nvPicPr>
          <p:cNvPr id="4" name="Picture 3"/>
          <p:cNvPicPr>
            <a:picLocks noChangeAspect="1"/>
          </p:cNvPicPr>
          <p:nvPr/>
        </p:nvPicPr>
        <p:blipFill>
          <a:blip r:embed="rId3"/>
          <a:stretch>
            <a:fillRect/>
          </a:stretch>
        </p:blipFill>
        <p:spPr>
          <a:xfrm>
            <a:off x="222390" y="1047569"/>
            <a:ext cx="8467725" cy="5162550"/>
          </a:xfrm>
          <a:prstGeom prst="rect">
            <a:avLst/>
          </a:prstGeom>
        </p:spPr>
      </p:pic>
    </p:spTree>
    <p:extLst>
      <p:ext uri="{BB962C8B-B14F-4D97-AF65-F5344CB8AC3E}">
        <p14:creationId xmlns:p14="http://schemas.microsoft.com/office/powerpoint/2010/main" val="2311405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Imagery Resolution: 3- and 4-inch</a:t>
            </a:r>
          </a:p>
        </p:txBody>
      </p:sp>
      <p:pic>
        <p:nvPicPr>
          <p:cNvPr id="3" name="Picture 2"/>
          <p:cNvPicPr>
            <a:picLocks noChangeAspect="1"/>
          </p:cNvPicPr>
          <p:nvPr/>
        </p:nvPicPr>
        <p:blipFill>
          <a:blip r:embed="rId2"/>
          <a:stretch>
            <a:fillRect/>
          </a:stretch>
        </p:blipFill>
        <p:spPr>
          <a:xfrm>
            <a:off x="7581417" y="6343289"/>
            <a:ext cx="1221581" cy="514711"/>
          </a:xfrm>
          <a:prstGeom prst="rect">
            <a:avLst/>
          </a:prstGeom>
        </p:spPr>
      </p:pic>
      <p:pic>
        <p:nvPicPr>
          <p:cNvPr id="4" name="Picture 3"/>
          <p:cNvPicPr>
            <a:picLocks noChangeAspect="1"/>
          </p:cNvPicPr>
          <p:nvPr/>
        </p:nvPicPr>
        <p:blipFill>
          <a:blip r:embed="rId3"/>
          <a:stretch>
            <a:fillRect/>
          </a:stretch>
        </p:blipFill>
        <p:spPr>
          <a:xfrm>
            <a:off x="335273" y="1047569"/>
            <a:ext cx="8467725" cy="5162550"/>
          </a:xfrm>
          <a:prstGeom prst="rect">
            <a:avLst/>
          </a:prstGeom>
        </p:spPr>
      </p:pic>
    </p:spTree>
    <p:extLst>
      <p:ext uri="{BB962C8B-B14F-4D97-AF65-F5344CB8AC3E}">
        <p14:creationId xmlns:p14="http://schemas.microsoft.com/office/powerpoint/2010/main" val="4241811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Aerial Imagery</a:t>
            </a:r>
          </a:p>
        </p:txBody>
      </p:sp>
      <p:sp>
        <p:nvSpPr>
          <p:cNvPr id="2" name="TextBox 1"/>
          <p:cNvSpPr txBox="1"/>
          <p:nvPr/>
        </p:nvSpPr>
        <p:spPr>
          <a:xfrm>
            <a:off x="698035" y="1176539"/>
            <a:ext cx="7807844"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dirty="0"/>
              <a:t>2020 County Leaf-Of Aerial Imagery  </a:t>
            </a:r>
            <a:r>
              <a:rPr lang="en-US" sz="2400" dirty="0"/>
              <a:t>(14 Counties)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2019 County Leaf-Of Aerial Imagery  </a:t>
            </a:r>
            <a:r>
              <a:rPr lang="en-US" sz="2400" dirty="0"/>
              <a:t>(20 Counties)</a:t>
            </a:r>
            <a:br>
              <a:rPr lang="en-US" sz="2400" dirty="0"/>
            </a:br>
            <a:endParaRPr lang="en-US" sz="2400" dirty="0"/>
          </a:p>
          <a:p>
            <a:pPr marL="285750" indent="-285750">
              <a:buFont typeface="Arial" panose="020B0604020202020204" pitchFamily="34" charset="0"/>
              <a:buChar char="•"/>
            </a:pPr>
            <a:r>
              <a:rPr lang="en-US" sz="2400" b="1" dirty="0"/>
              <a:t>2018 USDA National Agriculture Imagery Program (NAIP) </a:t>
            </a:r>
            <a:r>
              <a:rPr lang="en-US" sz="2400" dirty="0"/>
              <a:t>2-ft pixel resolution.  Statewide Coverage.</a:t>
            </a:r>
          </a:p>
        </p:txBody>
      </p:sp>
      <p:sp>
        <p:nvSpPr>
          <p:cNvPr id="4" name="TextBox 3"/>
          <p:cNvSpPr txBox="1"/>
          <p:nvPr/>
        </p:nvSpPr>
        <p:spPr>
          <a:xfrm>
            <a:off x="698035" y="5729597"/>
            <a:ext cx="7921858" cy="830997"/>
          </a:xfrm>
          <a:prstGeom prst="rect">
            <a:avLst/>
          </a:prstGeom>
          <a:solidFill>
            <a:schemeClr val="accent5">
              <a:lumMod val="20000"/>
              <a:lumOff val="80000"/>
            </a:schemeClr>
          </a:solidFill>
        </p:spPr>
        <p:txBody>
          <a:bodyPr wrap="square" rtlCol="0">
            <a:spAutoFit/>
          </a:bodyPr>
          <a:lstStyle/>
          <a:p>
            <a:r>
              <a:rPr lang="en-US" sz="1600" i="1" dirty="0"/>
              <a:t>Imagery can vary greatly in resolution. Pixel resolution refers to the actual distance on the ground that each pixel represents in the orthophotography.  For example, four-inch pixel resolution means that each pixel in the image covers four inches on the ground</a:t>
            </a:r>
            <a:r>
              <a:rPr lang="en-US" sz="1600" dirty="0"/>
              <a:t>.</a:t>
            </a:r>
          </a:p>
        </p:txBody>
      </p:sp>
      <p:sp>
        <p:nvSpPr>
          <p:cNvPr id="6" name="TextBox 5">
            <a:extLst>
              <a:ext uri="{FF2B5EF4-FFF2-40B4-BE49-F238E27FC236}">
                <a16:creationId xmlns:a16="http://schemas.microsoft.com/office/drawing/2014/main" id="{55B83548-279F-475F-9936-8C8CEA780CFE}"/>
              </a:ext>
            </a:extLst>
          </p:cNvPr>
          <p:cNvSpPr txBox="1"/>
          <p:nvPr/>
        </p:nvSpPr>
        <p:spPr>
          <a:xfrm>
            <a:off x="698034" y="4145565"/>
            <a:ext cx="7921859" cy="923330"/>
          </a:xfrm>
          <a:prstGeom prst="rect">
            <a:avLst/>
          </a:prstGeom>
          <a:solidFill>
            <a:schemeClr val="accent1">
              <a:lumMod val="50000"/>
            </a:schemeClr>
          </a:solidFill>
        </p:spPr>
        <p:txBody>
          <a:bodyPr wrap="square" rtlCol="0">
            <a:spAutoFit/>
          </a:bodyPr>
          <a:lstStyle/>
          <a:p>
            <a:r>
              <a:rPr lang="en-US" dirty="0">
                <a:solidFill>
                  <a:schemeClr val="bg1"/>
                </a:solidFill>
              </a:rPr>
              <a:t>24 Counties have tapped into the </a:t>
            </a:r>
            <a:r>
              <a:rPr lang="en-US" b="1" dirty="0">
                <a:solidFill>
                  <a:schemeClr val="bg1"/>
                </a:solidFill>
              </a:rPr>
              <a:t>State Aerial Imagery Contract</a:t>
            </a:r>
            <a:r>
              <a:rPr lang="en-US" dirty="0">
                <a:solidFill>
                  <a:schemeClr val="bg1"/>
                </a:solidFill>
              </a:rPr>
              <a:t> supported by the Hazard Mitigation Grant for the acquisition of 2019-21 leaf-off imagery.  Most counties were captured at 4-inch resolution.  Imagery resides in the public domain.</a:t>
            </a:r>
            <a:endParaRPr lang="en-US" dirty="0"/>
          </a:p>
        </p:txBody>
      </p:sp>
    </p:spTree>
    <p:extLst>
      <p:ext uri="{BB962C8B-B14F-4D97-AF65-F5344CB8AC3E}">
        <p14:creationId xmlns:p14="http://schemas.microsoft.com/office/powerpoint/2010/main" val="2046640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055A02-9613-4DBD-BB8D-6FFDC7DF51D1}"/>
              </a:ext>
            </a:extLst>
          </p:cNvPr>
          <p:cNvPicPr>
            <a:picLocks noChangeAspect="1"/>
          </p:cNvPicPr>
          <p:nvPr/>
        </p:nvPicPr>
        <p:blipFill>
          <a:blip r:embed="rId2"/>
          <a:stretch>
            <a:fillRect/>
          </a:stretch>
        </p:blipFill>
        <p:spPr>
          <a:xfrm>
            <a:off x="180157" y="1166948"/>
            <a:ext cx="7361466" cy="5644636"/>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Aerial Imagery (2020)</a:t>
            </a:r>
          </a:p>
        </p:txBody>
      </p:sp>
      <p:graphicFrame>
        <p:nvGraphicFramePr>
          <p:cNvPr id="4" name="Table 3"/>
          <p:cNvGraphicFramePr>
            <a:graphicFrameLocks noGrp="1"/>
          </p:cNvGraphicFramePr>
          <p:nvPr>
            <p:extLst>
              <p:ext uri="{D42A27DB-BD31-4B8C-83A1-F6EECF244321}">
                <p14:modId xmlns:p14="http://schemas.microsoft.com/office/powerpoint/2010/main" val="3519796221"/>
              </p:ext>
            </p:extLst>
          </p:nvPr>
        </p:nvGraphicFramePr>
        <p:xfrm>
          <a:off x="340380" y="1529759"/>
          <a:ext cx="1163955" cy="2006676"/>
        </p:xfrm>
        <a:graphic>
          <a:graphicData uri="http://schemas.openxmlformats.org/drawingml/2006/table">
            <a:tbl>
              <a:tblPr firstRow="1" firstCol="1" bandRow="1">
                <a:tableStyleId>{5C22544A-7EE6-4342-B048-85BDC9FD1C3A}</a:tableStyleId>
              </a:tblPr>
              <a:tblGrid>
                <a:gridCol w="490220">
                  <a:extLst>
                    <a:ext uri="{9D8B030D-6E8A-4147-A177-3AD203B41FA5}">
                      <a16:colId xmlns:a16="http://schemas.microsoft.com/office/drawing/2014/main" val="1763074938"/>
                    </a:ext>
                  </a:extLst>
                </a:gridCol>
                <a:gridCol w="673735">
                  <a:extLst>
                    <a:ext uri="{9D8B030D-6E8A-4147-A177-3AD203B41FA5}">
                      <a16:colId xmlns:a16="http://schemas.microsoft.com/office/drawing/2014/main" val="3443737341"/>
                    </a:ext>
                  </a:extLst>
                </a:gridCol>
              </a:tblGrid>
              <a:tr h="222964">
                <a:tc>
                  <a:txBody>
                    <a:bodyPr/>
                    <a:lstStyle/>
                    <a:p>
                      <a:pPr marL="0" marR="0">
                        <a:spcBef>
                          <a:spcPts val="0"/>
                        </a:spcBef>
                        <a:spcAft>
                          <a:spcPts val="0"/>
                        </a:spcAft>
                      </a:pPr>
                      <a:r>
                        <a:rPr lang="en-US" sz="1100" dirty="0">
                          <a:effectLst/>
                        </a:rPr>
                        <a:t>Year</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Number</a:t>
                      </a:r>
                      <a:endParaRPr lang="en-US"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566564759"/>
                  </a:ext>
                </a:extLst>
              </a:tr>
              <a:tr h="222964">
                <a:tc>
                  <a:txBody>
                    <a:bodyPr/>
                    <a:lstStyle/>
                    <a:p>
                      <a:pPr marL="0" marR="0">
                        <a:spcBef>
                          <a:spcPts val="0"/>
                        </a:spcBef>
                        <a:spcAft>
                          <a:spcPts val="0"/>
                        </a:spcAft>
                      </a:pPr>
                      <a:r>
                        <a:rPr lang="en-US" sz="1100">
                          <a:effectLst/>
                        </a:rPr>
                        <a:t>2010</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80072995"/>
                  </a:ext>
                </a:extLst>
              </a:tr>
              <a:tr h="222964">
                <a:tc>
                  <a:txBody>
                    <a:bodyPr/>
                    <a:lstStyle/>
                    <a:p>
                      <a:pPr marL="0" marR="0">
                        <a:spcBef>
                          <a:spcPts val="0"/>
                        </a:spcBef>
                        <a:spcAft>
                          <a:spcPts val="0"/>
                        </a:spcAft>
                      </a:pPr>
                      <a:r>
                        <a:rPr lang="en-US" sz="1100">
                          <a:effectLst/>
                        </a:rPr>
                        <a:t>2014</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38611015"/>
                  </a:ext>
                </a:extLst>
              </a:tr>
              <a:tr h="222964">
                <a:tc>
                  <a:txBody>
                    <a:bodyPr/>
                    <a:lstStyle/>
                    <a:p>
                      <a:pPr marL="0" marR="0">
                        <a:spcBef>
                          <a:spcPts val="0"/>
                        </a:spcBef>
                        <a:spcAft>
                          <a:spcPts val="0"/>
                        </a:spcAft>
                      </a:pPr>
                      <a:r>
                        <a:rPr lang="en-US" sz="1100">
                          <a:effectLst/>
                        </a:rPr>
                        <a:t>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66563409"/>
                  </a:ext>
                </a:extLst>
              </a:tr>
              <a:tr h="222964">
                <a:tc>
                  <a:txBody>
                    <a:bodyPr/>
                    <a:lstStyle/>
                    <a:p>
                      <a:pPr marL="0" marR="0">
                        <a:spcBef>
                          <a:spcPts val="0"/>
                        </a:spcBef>
                        <a:spcAft>
                          <a:spcPts val="0"/>
                        </a:spcAft>
                      </a:pPr>
                      <a:r>
                        <a:rPr lang="en-US" sz="1100">
                          <a:effectLst/>
                        </a:rPr>
                        <a:t>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2</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00892738"/>
                  </a:ext>
                </a:extLst>
              </a:tr>
              <a:tr h="222964">
                <a:tc>
                  <a:txBody>
                    <a:bodyPr/>
                    <a:lstStyle/>
                    <a:p>
                      <a:pPr marL="0" marR="0">
                        <a:spcBef>
                          <a:spcPts val="0"/>
                        </a:spcBef>
                        <a:spcAft>
                          <a:spcPts val="0"/>
                        </a:spcAft>
                      </a:pPr>
                      <a:r>
                        <a:rPr lang="en-US" sz="1100">
                          <a:effectLst/>
                        </a:rPr>
                        <a:t>2018</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19</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13288836"/>
                  </a:ext>
                </a:extLst>
              </a:tr>
              <a:tr h="222964">
                <a:tc>
                  <a:txBody>
                    <a:bodyPr/>
                    <a:lstStyle/>
                    <a:p>
                      <a:pPr marL="0" marR="0">
                        <a:spcBef>
                          <a:spcPts val="0"/>
                        </a:spcBef>
                        <a:spcAft>
                          <a:spcPts val="0"/>
                        </a:spcAft>
                      </a:pPr>
                      <a:r>
                        <a:rPr lang="en-US" sz="1100">
                          <a:effectLst/>
                        </a:rPr>
                        <a:t>2019</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20</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071778506"/>
                  </a:ext>
                </a:extLst>
              </a:tr>
              <a:tr h="222964">
                <a:tc>
                  <a:txBody>
                    <a:bodyPr/>
                    <a:lstStyle/>
                    <a:p>
                      <a:pPr marL="0" marR="0">
                        <a:spcBef>
                          <a:spcPts val="0"/>
                        </a:spcBef>
                        <a:spcAft>
                          <a:spcPts val="0"/>
                        </a:spcAft>
                      </a:pPr>
                      <a:r>
                        <a:rPr lang="en-US" sz="1100" dirty="0">
                          <a:effectLst/>
                        </a:rPr>
                        <a:t>2020</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1310441"/>
                  </a:ext>
                </a:extLst>
              </a:tr>
              <a:tr h="222964">
                <a:tc>
                  <a:txBody>
                    <a:bodyPr/>
                    <a:lstStyle/>
                    <a:p>
                      <a:pPr marL="0" marR="0">
                        <a:spcBef>
                          <a:spcPts val="0"/>
                        </a:spcBef>
                        <a:spcAft>
                          <a:spcPts val="0"/>
                        </a:spcAft>
                      </a:pPr>
                      <a:r>
                        <a:rPr lang="en-US" sz="1100" dirty="0">
                          <a:effectLst/>
                        </a:rPr>
                        <a:t>2021</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873631841"/>
                  </a:ext>
                </a:extLst>
              </a:tr>
            </a:tbl>
          </a:graphicData>
        </a:graphic>
      </p:graphicFrame>
      <p:sp>
        <p:nvSpPr>
          <p:cNvPr id="6" name="Rectangle 5"/>
          <p:cNvSpPr/>
          <p:nvPr/>
        </p:nvSpPr>
        <p:spPr>
          <a:xfrm>
            <a:off x="7602875" y="3989266"/>
            <a:ext cx="1360968" cy="2677656"/>
          </a:xfrm>
          <a:prstGeom prst="rect">
            <a:avLst/>
          </a:prstGeom>
          <a:solidFill>
            <a:schemeClr val="accent4">
              <a:lumMod val="20000"/>
              <a:lumOff val="80000"/>
            </a:schemeClr>
          </a:solidFill>
        </p:spPr>
        <p:txBody>
          <a:bodyPr wrap="square">
            <a:spAutoFit/>
          </a:bodyPr>
          <a:lstStyle/>
          <a:p>
            <a:r>
              <a:rPr lang="en-US" sz="1400" i="1" dirty="0">
                <a:solidFill>
                  <a:schemeClr val="accent1">
                    <a:lumMod val="50000"/>
                  </a:schemeClr>
                </a:solidFill>
                <a:latin typeface="Arial" panose="020B0604020202020204" pitchFamily="34" charset="0"/>
              </a:rPr>
              <a:t>Ideally, leaf-off imagery should not be older than 5 years.  Imagery is important for identifying at-risk structures and accurate disaster mapping.</a:t>
            </a:r>
            <a:endParaRPr lang="en-US" sz="1100" i="1" dirty="0">
              <a:solidFill>
                <a:schemeClr val="accent1">
                  <a:lumMod val="50000"/>
                </a:schemeClr>
              </a:solidFill>
            </a:endParaRPr>
          </a:p>
        </p:txBody>
      </p:sp>
      <p:sp>
        <p:nvSpPr>
          <p:cNvPr id="7" name="Rectangle 6">
            <a:extLst>
              <a:ext uri="{FF2B5EF4-FFF2-40B4-BE49-F238E27FC236}">
                <a16:creationId xmlns:a16="http://schemas.microsoft.com/office/drawing/2014/main" id="{24DB9CD3-E37C-4726-BBB3-CC5B920EB57F}"/>
              </a:ext>
            </a:extLst>
          </p:cNvPr>
          <p:cNvSpPr/>
          <p:nvPr/>
        </p:nvSpPr>
        <p:spPr>
          <a:xfrm>
            <a:off x="7602875" y="1423987"/>
            <a:ext cx="1360968" cy="2400657"/>
          </a:xfrm>
          <a:prstGeom prst="rect">
            <a:avLst/>
          </a:prstGeom>
          <a:solidFill>
            <a:schemeClr val="accent1">
              <a:lumMod val="20000"/>
              <a:lumOff val="80000"/>
            </a:schemeClr>
          </a:solidFill>
        </p:spPr>
        <p:txBody>
          <a:bodyPr wrap="square">
            <a:spAutoFit/>
          </a:bodyPr>
          <a:lstStyle/>
          <a:p>
            <a:pPr>
              <a:tabLst>
                <a:tab pos="457200" algn="l"/>
                <a:tab pos="914400" algn="l"/>
                <a:tab pos="4114800" algn="l"/>
                <a:tab pos="457200" algn="l"/>
              </a:tabLst>
            </a:pPr>
            <a:r>
              <a:rPr lang="en-US" sz="1000" b="1" u="sng" dirty="0">
                <a:ea typeface="Times New Roman" panose="02020603050405020304" pitchFamily="18" charset="0"/>
                <a:cs typeface="Times New Roman" panose="02020603050405020304" pitchFamily="18" charset="0"/>
              </a:rPr>
              <a:t>New 2020 Imagery</a:t>
            </a: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Boone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Fayette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Greenbrier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Harrison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Jefferson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Lewis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Marion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Mingo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Pleasants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Putnam County</a:t>
            </a: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Summers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Webster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Wood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Wirt County</a:t>
            </a:r>
            <a:endParaRPr lang="en-US" sz="1200" dirty="0">
              <a:effectLst/>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562B9A1-85D4-46CE-8804-35B00E5B950B}"/>
              </a:ext>
            </a:extLst>
          </p:cNvPr>
          <p:cNvSpPr/>
          <p:nvPr/>
        </p:nvSpPr>
        <p:spPr>
          <a:xfrm>
            <a:off x="340380" y="6474981"/>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2019-21 received funding support through HMGP grant</a:t>
            </a:r>
            <a:endParaRPr lang="en-US" sz="1100" i="1" dirty="0"/>
          </a:p>
        </p:txBody>
      </p:sp>
    </p:spTree>
    <p:extLst>
      <p:ext uri="{BB962C8B-B14F-4D97-AF65-F5344CB8AC3E}">
        <p14:creationId xmlns:p14="http://schemas.microsoft.com/office/powerpoint/2010/main" val="219918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88CC52-7C06-412F-A415-A11EFD891EFB}"/>
              </a:ext>
            </a:extLst>
          </p:cNvPr>
          <p:cNvPicPr>
            <a:picLocks noChangeAspect="1"/>
          </p:cNvPicPr>
          <p:nvPr/>
        </p:nvPicPr>
        <p:blipFill>
          <a:blip r:embed="rId2"/>
          <a:stretch>
            <a:fillRect/>
          </a:stretch>
        </p:blipFill>
        <p:spPr>
          <a:xfrm>
            <a:off x="788968" y="935423"/>
            <a:ext cx="7709770" cy="5870028"/>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Imagery Resolution(2020)</a:t>
            </a:r>
          </a:p>
        </p:txBody>
      </p:sp>
      <p:sp>
        <p:nvSpPr>
          <p:cNvPr id="7" name="Rectangle 6">
            <a:extLst>
              <a:ext uri="{FF2B5EF4-FFF2-40B4-BE49-F238E27FC236}">
                <a16:creationId xmlns:a16="http://schemas.microsoft.com/office/drawing/2014/main" id="{24DB9CD3-E37C-4726-BBB3-CC5B920EB57F}"/>
              </a:ext>
            </a:extLst>
          </p:cNvPr>
          <p:cNvSpPr/>
          <p:nvPr/>
        </p:nvSpPr>
        <p:spPr>
          <a:xfrm>
            <a:off x="1020194" y="1181235"/>
            <a:ext cx="1901681" cy="830997"/>
          </a:xfrm>
          <a:prstGeom prst="rect">
            <a:avLst/>
          </a:prstGeom>
          <a:solidFill>
            <a:schemeClr val="accent1">
              <a:lumMod val="20000"/>
              <a:lumOff val="80000"/>
            </a:schemeClr>
          </a:solidFill>
        </p:spPr>
        <p:txBody>
          <a:bodyPr wrap="square">
            <a:spAutoFit/>
          </a:bodyPr>
          <a:lstStyle/>
          <a:p>
            <a:pPr algn="ctr">
              <a:tabLst>
                <a:tab pos="457200" algn="l"/>
                <a:tab pos="914400" algn="l"/>
                <a:tab pos="4114800" algn="l"/>
                <a:tab pos="457200" algn="l"/>
              </a:tabLst>
            </a:pPr>
            <a:r>
              <a:rPr lang="en-US" sz="1200" dirty="0">
                <a:ea typeface="Times New Roman" panose="02020603050405020304" pitchFamily="18" charset="0"/>
                <a:cs typeface="Times New Roman" panose="02020603050405020304" pitchFamily="18" charset="0"/>
              </a:rPr>
              <a:t>Aerial Imagery of most counties (91%) is captured at a spatial cell resolution of </a:t>
            </a:r>
            <a:r>
              <a:rPr lang="en-US" sz="1200" b="1" dirty="0">
                <a:ea typeface="Times New Roman" panose="02020603050405020304" pitchFamily="18" charset="0"/>
                <a:cs typeface="Times New Roman" panose="02020603050405020304" pitchFamily="18" charset="0"/>
              </a:rPr>
              <a:t>6 inches</a:t>
            </a:r>
            <a:r>
              <a:rPr lang="en-US" sz="1200" dirty="0">
                <a:ea typeface="Times New Roman" panose="02020603050405020304" pitchFamily="18" charset="0"/>
                <a:cs typeface="Times New Roman" panose="02020603050405020304" pitchFamily="18" charset="0"/>
              </a:rPr>
              <a:t> or higher</a:t>
            </a:r>
          </a:p>
        </p:txBody>
      </p:sp>
      <p:sp>
        <p:nvSpPr>
          <p:cNvPr id="8" name="Rectangle 7">
            <a:extLst>
              <a:ext uri="{FF2B5EF4-FFF2-40B4-BE49-F238E27FC236}">
                <a16:creationId xmlns:a16="http://schemas.microsoft.com/office/drawing/2014/main" id="{1562B9A1-85D4-46CE-8804-35B00E5B950B}"/>
              </a:ext>
            </a:extLst>
          </p:cNvPr>
          <p:cNvSpPr/>
          <p:nvPr/>
        </p:nvSpPr>
        <p:spPr>
          <a:xfrm>
            <a:off x="862540" y="6443449"/>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2019-21 received funding support through HMGP grant</a:t>
            </a:r>
            <a:endParaRPr lang="en-US" sz="1100" i="1" dirty="0"/>
          </a:p>
        </p:txBody>
      </p:sp>
    </p:spTree>
    <p:extLst>
      <p:ext uri="{BB962C8B-B14F-4D97-AF65-F5344CB8AC3E}">
        <p14:creationId xmlns:p14="http://schemas.microsoft.com/office/powerpoint/2010/main" val="3281786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EFD6CC-B3F5-41A0-95D5-EA9B79B3ACD2}"/>
              </a:ext>
            </a:extLst>
          </p:cNvPr>
          <p:cNvPicPr>
            <a:picLocks noChangeAspect="1"/>
          </p:cNvPicPr>
          <p:nvPr/>
        </p:nvPicPr>
        <p:blipFill>
          <a:blip r:embed="rId2"/>
          <a:stretch>
            <a:fillRect/>
          </a:stretch>
        </p:blipFill>
        <p:spPr>
          <a:xfrm>
            <a:off x="138086" y="1030736"/>
            <a:ext cx="6390097" cy="5868169"/>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Leaf-Off Aerial Imagery Web Service</a:t>
            </a:r>
          </a:p>
        </p:txBody>
      </p:sp>
      <p:sp>
        <p:nvSpPr>
          <p:cNvPr id="7" name="TextBox 6"/>
          <p:cNvSpPr txBox="1"/>
          <p:nvPr/>
        </p:nvSpPr>
        <p:spPr>
          <a:xfrm>
            <a:off x="6678117" y="3086383"/>
            <a:ext cx="2222250" cy="646331"/>
          </a:xfrm>
          <a:prstGeom prst="rect">
            <a:avLst/>
          </a:prstGeom>
          <a:noFill/>
        </p:spPr>
        <p:txBody>
          <a:bodyPr wrap="square" rtlCol="0">
            <a:spAutoFit/>
          </a:bodyPr>
          <a:lstStyle/>
          <a:p>
            <a:pPr algn="ctr"/>
            <a:r>
              <a:rPr lang="en-US" dirty="0"/>
              <a:t>2020 Harrison County</a:t>
            </a:r>
            <a:br>
              <a:rPr lang="en-US" dirty="0"/>
            </a:br>
            <a:r>
              <a:rPr lang="en-US" dirty="0"/>
              <a:t> Aerial Imagery</a:t>
            </a:r>
          </a:p>
        </p:txBody>
      </p:sp>
      <p:sp>
        <p:nvSpPr>
          <p:cNvPr id="8" name="Oval 7"/>
          <p:cNvSpPr/>
          <p:nvPr/>
        </p:nvSpPr>
        <p:spPr>
          <a:xfrm>
            <a:off x="2825228" y="3139363"/>
            <a:ext cx="481780" cy="43757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88201" y="822987"/>
            <a:ext cx="7380728" cy="415498"/>
          </a:xfrm>
          <a:prstGeom prst="rect">
            <a:avLst/>
          </a:prstGeom>
        </p:spPr>
        <p:txBody>
          <a:bodyPr wrap="square">
            <a:spAutoFit/>
          </a:bodyPr>
          <a:lstStyle/>
          <a:p>
            <a:r>
              <a:rPr lang="en-US" sz="1000" u="sng" dirty="0">
                <a:hlinkClick r:id="rId3"/>
              </a:rPr>
              <a:t>https://services.wvgis.wvu.edu/arcgis/rest/services/Imagery_BaseMaps_EarthCover/wv_imagery_WVGISTC_leaf_off_mosaic/MapServer</a:t>
            </a:r>
            <a:endParaRPr lang="en-US" sz="1000" dirty="0"/>
          </a:p>
          <a:p>
            <a:endParaRPr lang="en-US" sz="1100" dirty="0"/>
          </a:p>
        </p:txBody>
      </p:sp>
      <p:sp>
        <p:nvSpPr>
          <p:cNvPr id="10" name="TextBox 9"/>
          <p:cNvSpPr txBox="1"/>
          <p:nvPr/>
        </p:nvSpPr>
        <p:spPr>
          <a:xfrm>
            <a:off x="3250096" y="1290387"/>
            <a:ext cx="5650271" cy="830997"/>
          </a:xfrm>
          <a:prstGeom prst="rect">
            <a:avLst/>
          </a:prstGeom>
          <a:noFill/>
        </p:spPr>
        <p:txBody>
          <a:bodyPr wrap="square" rtlCol="0">
            <a:spAutoFit/>
          </a:bodyPr>
          <a:lstStyle/>
          <a:p>
            <a:pPr algn="ctr"/>
            <a:r>
              <a:rPr lang="en-US" sz="2400" i="1" dirty="0"/>
              <a:t>Counties provide leaf-off imagery</a:t>
            </a:r>
          </a:p>
          <a:p>
            <a:pPr algn="ctr"/>
            <a:r>
              <a:rPr lang="en-US" sz="2400" i="1" dirty="0"/>
              <a:t> for State Imagery Web Service</a:t>
            </a:r>
            <a:endParaRPr lang="en-US" sz="2400" b="1" i="1" dirty="0">
              <a:solidFill>
                <a:schemeClr val="tx2"/>
              </a:solidFill>
            </a:endParaRPr>
          </a:p>
        </p:txBody>
      </p:sp>
      <p:pic>
        <p:nvPicPr>
          <p:cNvPr id="4" name="Picture 3"/>
          <p:cNvPicPr>
            <a:picLocks noChangeAspect="1"/>
          </p:cNvPicPr>
          <p:nvPr/>
        </p:nvPicPr>
        <p:blipFill>
          <a:blip r:embed="rId4"/>
          <a:stretch>
            <a:fillRect/>
          </a:stretch>
        </p:blipFill>
        <p:spPr>
          <a:xfrm>
            <a:off x="5538645" y="3903739"/>
            <a:ext cx="3361722" cy="2612781"/>
          </a:xfrm>
          <a:prstGeom prst="rect">
            <a:avLst/>
          </a:prstGeom>
        </p:spPr>
      </p:pic>
      <p:sp>
        <p:nvSpPr>
          <p:cNvPr id="6" name="TextBox 5">
            <a:extLst>
              <a:ext uri="{FF2B5EF4-FFF2-40B4-BE49-F238E27FC236}">
                <a16:creationId xmlns:a16="http://schemas.microsoft.com/office/drawing/2014/main" id="{0715364A-DF31-436B-A39D-4C8DAD29FD40}"/>
              </a:ext>
            </a:extLst>
          </p:cNvPr>
          <p:cNvSpPr txBox="1"/>
          <p:nvPr/>
        </p:nvSpPr>
        <p:spPr>
          <a:xfrm>
            <a:off x="4572000" y="2118003"/>
            <a:ext cx="3361722" cy="307777"/>
          </a:xfrm>
          <a:prstGeom prst="rect">
            <a:avLst/>
          </a:prstGeom>
          <a:noFill/>
        </p:spPr>
        <p:txBody>
          <a:bodyPr wrap="square" rtlCol="0">
            <a:spAutoFit/>
          </a:bodyPr>
          <a:lstStyle/>
          <a:p>
            <a:r>
              <a:rPr lang="en-US" sz="1400" dirty="0"/>
              <a:t>Cached to 1:282 Zoom Level or Map Scale</a:t>
            </a:r>
          </a:p>
        </p:txBody>
      </p:sp>
    </p:spTree>
    <p:extLst>
      <p:ext uri="{BB962C8B-B14F-4D97-AF65-F5344CB8AC3E}">
        <p14:creationId xmlns:p14="http://schemas.microsoft.com/office/powerpoint/2010/main" val="410330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7942" t="23852" r="1029" b="5762"/>
          <a:stretch/>
        </p:blipFill>
        <p:spPr>
          <a:xfrm>
            <a:off x="169681" y="1216442"/>
            <a:ext cx="7086526" cy="3955517"/>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2019 Leaf-Off Aerial Imagery</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1536812" y="954832"/>
            <a:ext cx="5203354" cy="261610"/>
          </a:xfrm>
          <a:prstGeom prst="rect">
            <a:avLst/>
          </a:prstGeom>
          <a:solidFill>
            <a:schemeClr val="bg1">
              <a:lumMod val="95000"/>
            </a:schemeClr>
          </a:solidFill>
        </p:spPr>
        <p:txBody>
          <a:bodyPr wrap="square" rtlCol="0">
            <a:spAutoFit/>
          </a:bodyPr>
          <a:lstStyle/>
          <a:p>
            <a:r>
              <a:rPr lang="en-US" sz="1100" dirty="0">
                <a:hlinkClick r:id="rId4"/>
              </a:rPr>
              <a:t>http://www.mapwv.gov/floodtest/?wkid=102100&amp;x=-9176629&amp;y=4583554&amp;l=13&amp;v=1</a:t>
            </a:r>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7386012" y="1216442"/>
            <a:ext cx="1630169" cy="5293757"/>
          </a:xfrm>
          <a:prstGeom prst="rect">
            <a:avLst/>
          </a:prstGeom>
          <a:solidFill>
            <a:schemeClr val="accent5">
              <a:lumMod val="20000"/>
              <a:lumOff val="80000"/>
            </a:schemeClr>
          </a:solidFill>
        </p:spPr>
        <p:txBody>
          <a:bodyPr wrap="square" rtlCol="0">
            <a:spAutoFit/>
          </a:bodyPr>
          <a:lstStyle/>
          <a:p>
            <a:pPr algn="ctr"/>
            <a:r>
              <a:rPr lang="en-US" sz="1400" b="1" dirty="0"/>
              <a:t>New 2019 Imagery</a:t>
            </a:r>
          </a:p>
          <a:p>
            <a:pPr algn="ctr"/>
            <a:r>
              <a:rPr lang="en-US" sz="1400" b="1" dirty="0"/>
              <a:t>on Flood Tool</a:t>
            </a:r>
          </a:p>
          <a:p>
            <a:endParaRPr lang="en-US" sz="1400" dirty="0"/>
          </a:p>
          <a:p>
            <a:pPr marL="285750" indent="-285750">
              <a:buFont typeface="Arial" panose="020B0604020202020204" pitchFamily="34" charset="0"/>
              <a:buChar char="•"/>
            </a:pPr>
            <a:r>
              <a:rPr lang="en-US" sz="1400" dirty="0"/>
              <a:t>Braxton</a:t>
            </a:r>
          </a:p>
          <a:p>
            <a:pPr marL="285750" indent="-285750">
              <a:buFont typeface="Arial" panose="020B0604020202020204" pitchFamily="34" charset="0"/>
              <a:buChar char="•"/>
            </a:pPr>
            <a:r>
              <a:rPr lang="en-US" sz="1400" dirty="0"/>
              <a:t>Cabell</a:t>
            </a:r>
          </a:p>
          <a:p>
            <a:pPr marL="285750" indent="-285750">
              <a:buFont typeface="Arial" panose="020B0604020202020204" pitchFamily="34" charset="0"/>
              <a:buChar char="•"/>
            </a:pPr>
            <a:r>
              <a:rPr lang="en-US" sz="1400" dirty="0"/>
              <a:t>Calhoun</a:t>
            </a:r>
          </a:p>
          <a:p>
            <a:pPr marL="285750" indent="-285750">
              <a:buFont typeface="Arial" panose="020B0604020202020204" pitchFamily="34" charset="0"/>
              <a:buChar char="•"/>
            </a:pPr>
            <a:r>
              <a:rPr lang="en-US" sz="1400" dirty="0"/>
              <a:t>Clay</a:t>
            </a:r>
          </a:p>
          <a:p>
            <a:pPr marL="285750" indent="-285750">
              <a:buFont typeface="Arial" panose="020B0604020202020204" pitchFamily="34" charset="0"/>
              <a:buChar char="•"/>
            </a:pPr>
            <a:r>
              <a:rPr lang="en-US" sz="1400" dirty="0"/>
              <a:t>Doddridge</a:t>
            </a:r>
          </a:p>
          <a:p>
            <a:pPr marL="285750" indent="-285750">
              <a:buFont typeface="Arial" panose="020B0604020202020204" pitchFamily="34" charset="0"/>
              <a:buChar char="•"/>
            </a:pPr>
            <a:r>
              <a:rPr lang="en-US" sz="1400" dirty="0"/>
              <a:t>Gilmer</a:t>
            </a:r>
          </a:p>
          <a:p>
            <a:pPr marL="285750" indent="-285750">
              <a:buFont typeface="Arial" panose="020B0604020202020204" pitchFamily="34" charset="0"/>
              <a:buChar char="•"/>
            </a:pPr>
            <a:r>
              <a:rPr lang="en-US" sz="1400" dirty="0"/>
              <a:t>Harrison</a:t>
            </a:r>
          </a:p>
          <a:p>
            <a:pPr marL="285750" indent="-285750">
              <a:buFont typeface="Arial" panose="020B0604020202020204" pitchFamily="34" charset="0"/>
              <a:buChar char="•"/>
            </a:pPr>
            <a:r>
              <a:rPr lang="en-US" sz="1400" dirty="0"/>
              <a:t>Jackson</a:t>
            </a:r>
          </a:p>
          <a:p>
            <a:pPr marL="285750" indent="-285750">
              <a:buFont typeface="Arial" panose="020B0604020202020204" pitchFamily="34" charset="0"/>
              <a:buChar char="•"/>
            </a:pPr>
            <a:r>
              <a:rPr lang="en-US" sz="1400" dirty="0"/>
              <a:t>Marshall</a:t>
            </a:r>
          </a:p>
          <a:p>
            <a:pPr marL="285750" indent="-285750">
              <a:buFont typeface="Arial" panose="020B0604020202020204" pitchFamily="34" charset="0"/>
              <a:buChar char="•"/>
            </a:pPr>
            <a:r>
              <a:rPr lang="en-US" sz="1400" dirty="0"/>
              <a:t>Monongalia</a:t>
            </a:r>
          </a:p>
          <a:p>
            <a:pPr marL="285750" indent="-285750">
              <a:buFont typeface="Arial" panose="020B0604020202020204" pitchFamily="34" charset="0"/>
              <a:buChar char="•"/>
            </a:pPr>
            <a:r>
              <a:rPr lang="en-US" sz="1400" dirty="0"/>
              <a:t>Ohio</a:t>
            </a:r>
          </a:p>
          <a:p>
            <a:pPr marL="285750" indent="-285750">
              <a:buFont typeface="Arial" panose="020B0604020202020204" pitchFamily="34" charset="0"/>
              <a:buChar char="•"/>
            </a:pPr>
            <a:r>
              <a:rPr lang="en-US" sz="1400" dirty="0"/>
              <a:t>Pocahontas</a:t>
            </a:r>
          </a:p>
          <a:p>
            <a:pPr marL="285750" indent="-285750">
              <a:buFont typeface="Arial" panose="020B0604020202020204" pitchFamily="34" charset="0"/>
              <a:buChar char="•"/>
            </a:pPr>
            <a:r>
              <a:rPr lang="en-US" sz="1400" dirty="0"/>
              <a:t>Putnam</a:t>
            </a:r>
          </a:p>
          <a:p>
            <a:pPr marL="285750" indent="-285750">
              <a:buFont typeface="Arial" panose="020B0604020202020204" pitchFamily="34" charset="0"/>
              <a:buChar char="•"/>
            </a:pPr>
            <a:r>
              <a:rPr lang="en-US" sz="1400" dirty="0"/>
              <a:t>Roane</a:t>
            </a:r>
          </a:p>
          <a:p>
            <a:pPr marL="285750" indent="-285750">
              <a:buFont typeface="Arial" panose="020B0604020202020204" pitchFamily="34" charset="0"/>
              <a:buChar char="•"/>
            </a:pPr>
            <a:r>
              <a:rPr lang="en-US" sz="1400" dirty="0"/>
              <a:t>Taylor</a:t>
            </a:r>
          </a:p>
          <a:p>
            <a:pPr marL="285750" indent="-285750">
              <a:buFont typeface="Arial" panose="020B0604020202020204" pitchFamily="34" charset="0"/>
              <a:buChar char="•"/>
            </a:pPr>
            <a:r>
              <a:rPr lang="en-US" sz="1400" dirty="0"/>
              <a:t>Tucker</a:t>
            </a:r>
          </a:p>
          <a:p>
            <a:pPr marL="285750" indent="-285750">
              <a:buFont typeface="Arial" panose="020B0604020202020204" pitchFamily="34" charset="0"/>
              <a:buChar char="•"/>
            </a:pPr>
            <a:r>
              <a:rPr lang="en-US" sz="1400" dirty="0"/>
              <a:t>Tyler</a:t>
            </a:r>
          </a:p>
          <a:p>
            <a:pPr marL="285750" indent="-285750">
              <a:buFont typeface="Arial" panose="020B0604020202020204" pitchFamily="34" charset="0"/>
              <a:buChar char="•"/>
            </a:pPr>
            <a:r>
              <a:rPr lang="en-US" sz="1400" dirty="0"/>
              <a:t>Wayne</a:t>
            </a:r>
          </a:p>
          <a:p>
            <a:pPr marL="285750" indent="-285750">
              <a:buFont typeface="Arial" panose="020B0604020202020204" pitchFamily="34" charset="0"/>
              <a:buChar char="•"/>
            </a:pPr>
            <a:r>
              <a:rPr lang="en-US" sz="1400" dirty="0"/>
              <a:t>Wetzel</a:t>
            </a:r>
          </a:p>
          <a:p>
            <a:pPr marL="285750" indent="-285750">
              <a:buFont typeface="Arial" panose="020B0604020202020204" pitchFamily="34" charset="0"/>
              <a:buChar char="•"/>
            </a:pPr>
            <a:r>
              <a:rPr lang="en-US" sz="1400" dirty="0"/>
              <a:t>Wirt</a:t>
            </a:r>
          </a:p>
          <a:p>
            <a:endParaRPr lang="en-US" sz="1600" dirty="0"/>
          </a:p>
        </p:txBody>
      </p:sp>
      <p:sp>
        <p:nvSpPr>
          <p:cNvPr id="8" name="TextBox 7">
            <a:extLst>
              <a:ext uri="{FF2B5EF4-FFF2-40B4-BE49-F238E27FC236}">
                <a16:creationId xmlns:a16="http://schemas.microsoft.com/office/drawing/2014/main" id="{BAD44766-61A6-4054-87E7-CB3C553AD281}"/>
              </a:ext>
            </a:extLst>
          </p:cNvPr>
          <p:cNvSpPr txBox="1"/>
          <p:nvPr/>
        </p:nvSpPr>
        <p:spPr>
          <a:xfrm>
            <a:off x="4283751" y="5556213"/>
            <a:ext cx="2512975" cy="923330"/>
          </a:xfrm>
          <a:prstGeom prst="rect">
            <a:avLst/>
          </a:prstGeom>
          <a:solidFill>
            <a:schemeClr val="accent1">
              <a:lumMod val="50000"/>
            </a:schemeClr>
          </a:solidFill>
        </p:spPr>
        <p:txBody>
          <a:bodyPr wrap="square" rtlCol="0">
            <a:spAutoFit/>
          </a:bodyPr>
          <a:lstStyle/>
          <a:p>
            <a:pPr algn="ctr"/>
            <a:r>
              <a:rPr lang="en-US" b="1" dirty="0">
                <a:solidFill>
                  <a:schemeClr val="bg1"/>
                </a:solidFill>
              </a:rPr>
              <a:t>Cows in the Floodway</a:t>
            </a:r>
          </a:p>
          <a:p>
            <a:pPr algn="ctr"/>
            <a:r>
              <a:rPr lang="en-US" dirty="0">
                <a:solidFill>
                  <a:srgbClr val="FFC000"/>
                </a:solidFill>
              </a:rPr>
              <a:t>West Fork </a:t>
            </a:r>
            <a:r>
              <a:rPr lang="en-US" dirty="0" err="1">
                <a:solidFill>
                  <a:srgbClr val="FFC000"/>
                </a:solidFill>
              </a:rPr>
              <a:t>Twelvepole</a:t>
            </a:r>
            <a:r>
              <a:rPr lang="en-US" dirty="0">
                <a:solidFill>
                  <a:srgbClr val="FFC000"/>
                </a:solidFill>
              </a:rPr>
              <a:t> Creek, Wayne County</a:t>
            </a:r>
            <a:endParaRPr lang="en-US" b="1" dirty="0">
              <a:solidFill>
                <a:srgbClr val="FFFF00"/>
              </a:solidFill>
            </a:endParaRPr>
          </a:p>
        </p:txBody>
      </p:sp>
      <p:pic>
        <p:nvPicPr>
          <p:cNvPr id="9" name="Picture 8"/>
          <p:cNvPicPr>
            <a:picLocks noChangeAspect="1"/>
          </p:cNvPicPr>
          <p:nvPr/>
        </p:nvPicPr>
        <p:blipFill>
          <a:blip r:embed="rId5"/>
          <a:stretch>
            <a:fillRect/>
          </a:stretch>
        </p:blipFill>
        <p:spPr>
          <a:xfrm>
            <a:off x="355027" y="5659078"/>
            <a:ext cx="3362325" cy="1047750"/>
          </a:xfrm>
          <a:prstGeom prst="rect">
            <a:avLst/>
          </a:prstGeom>
        </p:spPr>
      </p:pic>
      <p:sp>
        <p:nvSpPr>
          <p:cNvPr id="10" name="TextBox 9"/>
          <p:cNvSpPr txBox="1"/>
          <p:nvPr/>
        </p:nvSpPr>
        <p:spPr>
          <a:xfrm>
            <a:off x="355027" y="5320524"/>
            <a:ext cx="3481683" cy="338554"/>
          </a:xfrm>
          <a:prstGeom prst="rect">
            <a:avLst/>
          </a:prstGeom>
          <a:noFill/>
        </p:spPr>
        <p:txBody>
          <a:bodyPr wrap="square" rtlCol="0">
            <a:spAutoFit/>
          </a:bodyPr>
          <a:lstStyle/>
          <a:p>
            <a:r>
              <a:rPr lang="en-US" sz="1600" dirty="0"/>
              <a:t>Choose </a:t>
            </a:r>
            <a:r>
              <a:rPr lang="en-US" sz="1600" b="1" dirty="0"/>
              <a:t>WV Best Leaves Off </a:t>
            </a:r>
            <a:r>
              <a:rPr lang="en-US" sz="1600" dirty="0"/>
              <a:t>Base Map </a:t>
            </a:r>
          </a:p>
        </p:txBody>
      </p:sp>
      <p:sp>
        <p:nvSpPr>
          <p:cNvPr id="11" name="TextBox 10">
            <a:extLst>
              <a:ext uri="{FF2B5EF4-FFF2-40B4-BE49-F238E27FC236}">
                <a16:creationId xmlns:a16="http://schemas.microsoft.com/office/drawing/2014/main" id="{207FCDD4-BA26-40FF-B287-CE37C1783BDF}"/>
              </a:ext>
            </a:extLst>
          </p:cNvPr>
          <p:cNvSpPr txBox="1"/>
          <p:nvPr/>
        </p:nvSpPr>
        <p:spPr>
          <a:xfrm>
            <a:off x="3026004" y="1364388"/>
            <a:ext cx="2366127" cy="369332"/>
          </a:xfrm>
          <a:prstGeom prst="rect">
            <a:avLst/>
          </a:prstGeom>
          <a:solidFill>
            <a:schemeClr val="tx1"/>
          </a:solidFill>
        </p:spPr>
        <p:txBody>
          <a:bodyPr wrap="square" rtlCol="0">
            <a:spAutoFit/>
          </a:bodyPr>
          <a:lstStyle/>
          <a:p>
            <a:r>
              <a:rPr lang="en-US" b="1" dirty="0">
                <a:solidFill>
                  <a:srgbClr val="FFFF00"/>
                </a:solidFill>
              </a:rPr>
              <a:t>4-Inch Pixel Resolution</a:t>
            </a:r>
          </a:p>
        </p:txBody>
      </p:sp>
    </p:spTree>
    <p:extLst>
      <p:ext uri="{BB962C8B-B14F-4D97-AF65-F5344CB8AC3E}">
        <p14:creationId xmlns:p14="http://schemas.microsoft.com/office/powerpoint/2010/main" val="3033266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5144" y="1541635"/>
            <a:ext cx="5456052" cy="4863847"/>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2018 NAIP Aerial Imagery</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601493" y="1233541"/>
            <a:ext cx="5203354" cy="261610"/>
          </a:xfrm>
          <a:prstGeom prst="rect">
            <a:avLst/>
          </a:prstGeom>
          <a:solidFill>
            <a:schemeClr val="bg1">
              <a:lumMod val="95000"/>
            </a:schemeClr>
          </a:solidFill>
        </p:spPr>
        <p:txBody>
          <a:bodyPr wrap="square" rtlCol="0">
            <a:spAutoFit/>
          </a:bodyPr>
          <a:lstStyle/>
          <a:p>
            <a:r>
              <a:rPr lang="en-US" sz="1100" dirty="0">
                <a:hlinkClick r:id="rId4"/>
              </a:rPr>
              <a:t>http://www.mapwv.gov/floodtest/?wkid=102100&amp;x=-9176629&amp;y=4583554&amp;l=13&amp;v=1</a:t>
            </a:r>
            <a:endParaRPr lang="en-US" sz="1100" dirty="0"/>
          </a:p>
        </p:txBody>
      </p:sp>
      <p:sp>
        <p:nvSpPr>
          <p:cNvPr id="10" name="TextBox 9"/>
          <p:cNvSpPr txBox="1"/>
          <p:nvPr/>
        </p:nvSpPr>
        <p:spPr>
          <a:xfrm>
            <a:off x="5985277" y="1008670"/>
            <a:ext cx="2979611" cy="584775"/>
          </a:xfrm>
          <a:prstGeom prst="rect">
            <a:avLst/>
          </a:prstGeom>
          <a:noFill/>
        </p:spPr>
        <p:txBody>
          <a:bodyPr wrap="square" rtlCol="0">
            <a:spAutoFit/>
          </a:bodyPr>
          <a:lstStyle/>
          <a:p>
            <a:pPr algn="ctr"/>
            <a:r>
              <a:rPr lang="en-US" sz="1600" dirty="0"/>
              <a:t>Choose </a:t>
            </a:r>
            <a:r>
              <a:rPr lang="en-US" sz="1600" b="1" dirty="0"/>
              <a:t>WV NAIP (2018)</a:t>
            </a:r>
            <a:r>
              <a:rPr lang="en-US" sz="1600" dirty="0"/>
              <a:t> from Base Map Layers Pulldown Menu</a:t>
            </a:r>
          </a:p>
        </p:txBody>
      </p:sp>
      <p:sp>
        <p:nvSpPr>
          <p:cNvPr id="11" name="TextBox 10">
            <a:extLst>
              <a:ext uri="{FF2B5EF4-FFF2-40B4-BE49-F238E27FC236}">
                <a16:creationId xmlns:a16="http://schemas.microsoft.com/office/drawing/2014/main" id="{207FCDD4-BA26-40FF-B287-CE37C1783BDF}"/>
              </a:ext>
            </a:extLst>
          </p:cNvPr>
          <p:cNvSpPr txBox="1"/>
          <p:nvPr/>
        </p:nvSpPr>
        <p:spPr>
          <a:xfrm>
            <a:off x="2196442" y="1639353"/>
            <a:ext cx="2366127" cy="369332"/>
          </a:xfrm>
          <a:prstGeom prst="rect">
            <a:avLst/>
          </a:prstGeom>
          <a:solidFill>
            <a:schemeClr val="tx1"/>
          </a:solidFill>
        </p:spPr>
        <p:txBody>
          <a:bodyPr wrap="square" rtlCol="0">
            <a:spAutoFit/>
          </a:bodyPr>
          <a:lstStyle/>
          <a:p>
            <a:r>
              <a:rPr lang="en-US" b="1" dirty="0">
                <a:solidFill>
                  <a:srgbClr val="FFFF00"/>
                </a:solidFill>
              </a:rPr>
              <a:t>2-Foot Pixel Resolution</a:t>
            </a:r>
          </a:p>
        </p:txBody>
      </p:sp>
      <p:pic>
        <p:nvPicPr>
          <p:cNvPr id="7" name="Picture 6"/>
          <p:cNvPicPr>
            <a:picLocks noChangeAspect="1"/>
          </p:cNvPicPr>
          <p:nvPr/>
        </p:nvPicPr>
        <p:blipFill>
          <a:blip r:embed="rId5"/>
          <a:stretch>
            <a:fillRect/>
          </a:stretch>
        </p:blipFill>
        <p:spPr>
          <a:xfrm>
            <a:off x="6214552" y="4190875"/>
            <a:ext cx="2388170" cy="2176758"/>
          </a:xfrm>
          <a:prstGeom prst="rect">
            <a:avLst/>
          </a:prstGeom>
        </p:spPr>
      </p:pic>
      <p:pic>
        <p:nvPicPr>
          <p:cNvPr id="12" name="Picture 11"/>
          <p:cNvPicPr>
            <a:picLocks noChangeAspect="1"/>
          </p:cNvPicPr>
          <p:nvPr/>
        </p:nvPicPr>
        <p:blipFill>
          <a:blip r:embed="rId6"/>
          <a:stretch>
            <a:fillRect/>
          </a:stretch>
        </p:blipFill>
        <p:spPr>
          <a:xfrm>
            <a:off x="6016731" y="1634603"/>
            <a:ext cx="2698242" cy="2285480"/>
          </a:xfrm>
          <a:prstGeom prst="rect">
            <a:avLst/>
          </a:prstGeom>
        </p:spPr>
      </p:pic>
      <p:sp>
        <p:nvSpPr>
          <p:cNvPr id="3" name="TextBox 2">
            <a:extLst>
              <a:ext uri="{FF2B5EF4-FFF2-40B4-BE49-F238E27FC236}">
                <a16:creationId xmlns:a16="http://schemas.microsoft.com/office/drawing/2014/main" id="{74CCC9FA-3A29-4A8A-A488-01C0D073F397}"/>
              </a:ext>
            </a:extLst>
          </p:cNvPr>
          <p:cNvSpPr txBox="1"/>
          <p:nvPr/>
        </p:nvSpPr>
        <p:spPr>
          <a:xfrm>
            <a:off x="7178404" y="4128925"/>
            <a:ext cx="1536569" cy="584775"/>
          </a:xfrm>
          <a:prstGeom prst="rect">
            <a:avLst/>
          </a:prstGeom>
          <a:noFill/>
        </p:spPr>
        <p:txBody>
          <a:bodyPr wrap="square" rtlCol="0">
            <a:spAutoFit/>
          </a:bodyPr>
          <a:lstStyle/>
          <a:p>
            <a:pPr algn="ctr"/>
            <a:r>
              <a:rPr lang="en-US" sz="1600" b="1" dirty="0"/>
              <a:t>Statewide Coverage</a:t>
            </a:r>
            <a:endParaRPr lang="en-US" sz="1600" dirty="0"/>
          </a:p>
        </p:txBody>
      </p:sp>
      <p:sp>
        <p:nvSpPr>
          <p:cNvPr id="13" name="TextBox 12">
            <a:extLst>
              <a:ext uri="{FF2B5EF4-FFF2-40B4-BE49-F238E27FC236}">
                <a16:creationId xmlns:a16="http://schemas.microsoft.com/office/drawing/2014/main" id="{207FCDD4-BA26-40FF-B287-CE37C1783BDF}"/>
              </a:ext>
            </a:extLst>
          </p:cNvPr>
          <p:cNvSpPr txBox="1"/>
          <p:nvPr/>
        </p:nvSpPr>
        <p:spPr>
          <a:xfrm>
            <a:off x="6557019" y="5171334"/>
            <a:ext cx="1242769" cy="338554"/>
          </a:xfrm>
          <a:prstGeom prst="rect">
            <a:avLst/>
          </a:prstGeom>
          <a:noFill/>
        </p:spPr>
        <p:txBody>
          <a:bodyPr wrap="square" rtlCol="0">
            <a:spAutoFit/>
          </a:bodyPr>
          <a:lstStyle/>
          <a:p>
            <a:r>
              <a:rPr lang="en-US" sz="1600" b="1" dirty="0">
                <a:solidFill>
                  <a:schemeClr val="bg1"/>
                </a:solidFill>
              </a:rPr>
              <a:t>2018 NAIP</a:t>
            </a:r>
          </a:p>
        </p:txBody>
      </p:sp>
    </p:spTree>
    <p:extLst>
      <p:ext uri="{BB962C8B-B14F-4D97-AF65-F5344CB8AC3E}">
        <p14:creationId xmlns:p14="http://schemas.microsoft.com/office/powerpoint/2010/main" val="1756873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(High Resolution)</a:t>
            </a:r>
          </a:p>
        </p:txBody>
      </p:sp>
      <p:sp>
        <p:nvSpPr>
          <p:cNvPr id="7" name="TextBox 6">
            <a:extLst>
              <a:ext uri="{FF2B5EF4-FFF2-40B4-BE49-F238E27FC236}">
                <a16:creationId xmlns:a16="http://schemas.microsoft.com/office/drawing/2014/main" id="{35ACDA18-D55C-4B8E-BFEA-FDAC6D7151E4}"/>
              </a:ext>
            </a:extLst>
          </p:cNvPr>
          <p:cNvSpPr txBox="1"/>
          <p:nvPr/>
        </p:nvSpPr>
        <p:spPr>
          <a:xfrm>
            <a:off x="321265" y="1133355"/>
            <a:ext cx="8510501" cy="5539978"/>
          </a:xfrm>
          <a:prstGeom prst="rect">
            <a:avLst/>
          </a:prstGeom>
          <a:noFill/>
        </p:spPr>
        <p:txBody>
          <a:bodyPr wrap="square" rtlCol="0">
            <a:spAutoFit/>
          </a:bodyPr>
          <a:lstStyle/>
          <a:p>
            <a:pPr marL="342900" indent="-342900">
              <a:buFont typeface="Wingdings" panose="05000000000000000000" pitchFamily="2" charset="2"/>
              <a:buChar char="§"/>
            </a:pPr>
            <a:r>
              <a:rPr lang="en-US" sz="2000" b="1" dirty="0"/>
              <a:t>New FEMA Elevation LiDAR:  Grant, Hampshire, Hardy, Mineral, Pendleton, Mercer; partial coverage Lincoln, Mason, Putnam, Wayne Counties</a:t>
            </a:r>
            <a:endParaRPr lang="en-US" sz="2800" b="1" dirty="0"/>
          </a:p>
          <a:p>
            <a:pPr marL="800100" lvl="1" indent="-342900">
              <a:buFont typeface="Courier New" panose="02070309020205020404" pitchFamily="49" charset="0"/>
              <a:buChar char="o"/>
            </a:pPr>
            <a:r>
              <a:rPr lang="en-US" sz="1600" dirty="0"/>
              <a:t>2017-18 FEMA-Purchased LiDAR</a:t>
            </a:r>
          </a:p>
          <a:p>
            <a:pPr marL="800100" lvl="1" indent="-342900">
              <a:buFont typeface="Courier New" panose="02070309020205020404" pitchFamily="49" charset="0"/>
              <a:buChar char="o"/>
            </a:pPr>
            <a:r>
              <a:rPr lang="en-US" sz="1600" dirty="0"/>
              <a:t>1-foot contours; 1-meter resolution Digital Elevation Model (DEM)</a:t>
            </a:r>
          </a:p>
          <a:p>
            <a:pPr lvl="1"/>
            <a:endParaRPr lang="en-US" sz="2000" dirty="0"/>
          </a:p>
          <a:p>
            <a:pPr marL="342900" indent="-342900">
              <a:buFont typeface="Wingdings" panose="05000000000000000000" pitchFamily="2" charset="2"/>
              <a:buChar char="§"/>
            </a:pPr>
            <a:r>
              <a:rPr lang="en-US" sz="2000" b="1" dirty="0"/>
              <a:t>Berkeley and Morgan Counties</a:t>
            </a:r>
          </a:p>
          <a:p>
            <a:pPr marL="800100" lvl="1" indent="-342900">
              <a:buFont typeface="Courier New" panose="02070309020205020404" pitchFamily="49" charset="0"/>
              <a:buChar char="o"/>
            </a:pPr>
            <a:r>
              <a:rPr lang="en-US" sz="1600" dirty="0"/>
              <a:t>Created 2-foot contours from 2012 FEMA-Purchased LiDAR DEM and published to WV Flood Tool</a:t>
            </a:r>
          </a:p>
          <a:p>
            <a:pPr lvl="1"/>
            <a:endParaRPr lang="en-US" sz="2000" dirty="0"/>
          </a:p>
          <a:p>
            <a:pPr marL="342900" indent="-342900">
              <a:buFont typeface="Wingdings" panose="05000000000000000000" pitchFamily="2" charset="2"/>
              <a:buChar char="§"/>
            </a:pPr>
            <a:r>
              <a:rPr lang="en-US" sz="2000" b="1" dirty="0"/>
              <a:t>Logan County</a:t>
            </a:r>
          </a:p>
          <a:p>
            <a:pPr marL="800100" lvl="1" indent="-342900">
              <a:buFont typeface="Courier New" panose="02070309020205020404" pitchFamily="49" charset="0"/>
              <a:buChar char="o"/>
            </a:pPr>
            <a:r>
              <a:rPr lang="en-US" sz="1600" dirty="0"/>
              <a:t>2018 County-Purchased LiDAR</a:t>
            </a:r>
          </a:p>
          <a:p>
            <a:pPr marL="800100" lvl="1" indent="-342900">
              <a:buFont typeface="Courier New" panose="02070309020205020404" pitchFamily="49" charset="0"/>
              <a:buChar char="o"/>
            </a:pPr>
            <a:r>
              <a:rPr lang="en-US" sz="1600" dirty="0"/>
              <a:t>Published 1-foot resolution DEM to WV Flood Tool</a:t>
            </a:r>
          </a:p>
          <a:p>
            <a:pPr lvl="1"/>
            <a:endParaRPr lang="en-US" sz="2000" dirty="0"/>
          </a:p>
          <a:p>
            <a:pPr marL="342900" indent="-342900">
              <a:buFont typeface="Wingdings" panose="05000000000000000000" pitchFamily="2" charset="2"/>
              <a:buChar char="§"/>
            </a:pPr>
            <a:r>
              <a:rPr lang="en-US" sz="2000" b="1" dirty="0"/>
              <a:t>Elevation Products on WV Flood tool</a:t>
            </a:r>
          </a:p>
          <a:p>
            <a:pPr marL="800100" lvl="1" indent="-342900">
              <a:buFont typeface="Courier New" panose="02070309020205020404" pitchFamily="49" charset="0"/>
              <a:buChar char="o"/>
            </a:pPr>
            <a:r>
              <a:rPr lang="en-US" sz="1600" dirty="0"/>
              <a:t>Statewide 1 to 3-meter Digital Elevation Model</a:t>
            </a:r>
          </a:p>
          <a:p>
            <a:pPr marL="800100" lvl="1" indent="-342900">
              <a:buFont typeface="Courier New" panose="02070309020205020404" pitchFamily="49" charset="0"/>
              <a:buChar char="o"/>
            </a:pPr>
            <a:r>
              <a:rPr lang="en-US" sz="1600" dirty="0"/>
              <a:t>Statewide Hillshade (grayscale 3D representation of the surface)</a:t>
            </a:r>
          </a:p>
          <a:p>
            <a:pPr marL="800100" lvl="1" indent="-342900">
              <a:buFont typeface="Courier New" panose="02070309020205020404" pitchFamily="49" charset="0"/>
              <a:buChar char="o"/>
            </a:pPr>
            <a:r>
              <a:rPr lang="en-US" sz="1600" dirty="0"/>
              <a:t>1-ft and 2-ft Contours cached to 1:282 Map Scale (computer caching ongoing)</a:t>
            </a:r>
            <a:br>
              <a:rPr lang="en-US" sz="1600" dirty="0"/>
            </a:br>
            <a:endParaRPr lang="en-US" sz="1600" dirty="0"/>
          </a:p>
          <a:p>
            <a:pPr marL="342900" indent="-342900">
              <a:buFont typeface="Wingdings" panose="05000000000000000000" pitchFamily="2" charset="2"/>
              <a:buChar char="§"/>
            </a:pPr>
            <a:r>
              <a:rPr lang="en-US" sz="2000" b="1" dirty="0"/>
              <a:t>Updated Source Elevation Metadata</a:t>
            </a:r>
            <a:br>
              <a:rPr lang="en-US" sz="2000" dirty="0"/>
            </a:br>
            <a:r>
              <a:rPr lang="en-US" sz="1400" dirty="0">
                <a:hlinkClick r:id="rId2"/>
              </a:rPr>
              <a:t>https://www.mapwv.gov/floodtest/docs/WV_FloodTool_ElevationSource_Metadata.pdf</a:t>
            </a:r>
            <a:endParaRPr lang="en-US" sz="2400" dirty="0"/>
          </a:p>
        </p:txBody>
      </p:sp>
    </p:spTree>
    <p:extLst>
      <p:ext uri="{BB962C8B-B14F-4D97-AF65-F5344CB8AC3E}">
        <p14:creationId xmlns:p14="http://schemas.microsoft.com/office/powerpoint/2010/main" val="3475856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83661" y="3321752"/>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E-911 Addresses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782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3" name="TextBox 2"/>
          <p:cNvSpPr txBox="1"/>
          <p:nvPr/>
        </p:nvSpPr>
        <p:spPr>
          <a:xfrm>
            <a:off x="524101" y="1467262"/>
            <a:ext cx="8095798" cy="5016758"/>
          </a:xfrm>
          <a:prstGeom prst="rect">
            <a:avLst/>
          </a:prstGeom>
          <a:solidFill>
            <a:schemeClr val="tx2">
              <a:lumMod val="20000"/>
              <a:lumOff val="80000"/>
            </a:schemeClr>
          </a:solidFill>
        </p:spPr>
        <p:txBody>
          <a:bodyPr wrap="square" rtlCol="0">
            <a:spAutoFit/>
          </a:bodyPr>
          <a:lstStyle/>
          <a:p>
            <a:pPr marL="457200" indent="-457200">
              <a:buFont typeface="Arial" panose="020B0604020202020204" pitchFamily="34" charset="0"/>
              <a:buChar char="•"/>
            </a:pPr>
            <a:r>
              <a:rPr lang="en-US" sz="2000" b="1" dirty="0">
                <a:solidFill>
                  <a:schemeClr val="accent1">
                    <a:lumMod val="50000"/>
                  </a:schemeClr>
                </a:solidFill>
                <a:latin typeface="Arial" panose="020B0604020202020204" pitchFamily="34" charset="0"/>
                <a:cs typeface="Arial" panose="020B0604020202020204" pitchFamily="34" charset="0"/>
              </a:rPr>
              <a:t>Addressable:  </a:t>
            </a:r>
            <a:r>
              <a:rPr lang="en-US" sz="2000" dirty="0">
                <a:solidFill>
                  <a:schemeClr val="accent1">
                    <a:lumMod val="50000"/>
                  </a:schemeClr>
                </a:solidFill>
                <a:latin typeface="Arial" panose="020B0604020202020204" pitchFamily="34" charset="0"/>
                <a:cs typeface="Arial" panose="020B0604020202020204" pitchFamily="34" charset="0"/>
              </a:rPr>
              <a:t>Currently the WV Flood Tool accesses </a:t>
            </a:r>
            <a:r>
              <a:rPr lang="en-US" sz="2000" b="1" dirty="0">
                <a:solidFill>
                  <a:schemeClr val="accent1">
                    <a:lumMod val="50000"/>
                  </a:schemeClr>
                </a:solidFill>
                <a:latin typeface="Arial" panose="020B0604020202020204" pitchFamily="34" charset="0"/>
                <a:cs typeface="Arial" panose="020B0604020202020204" pitchFamily="34" charset="0"/>
              </a:rPr>
              <a:t>1 million</a:t>
            </a:r>
            <a:r>
              <a:rPr lang="en-US" sz="2000" dirty="0">
                <a:solidFill>
                  <a:schemeClr val="accent1">
                    <a:lumMod val="50000"/>
                  </a:schemeClr>
                </a:solidFill>
                <a:latin typeface="Arial" panose="020B0604020202020204" pitchFamily="34" charset="0"/>
                <a:cs typeface="Arial" panose="020B0604020202020204" pitchFamily="34" charset="0"/>
              </a:rPr>
              <a:t> addressable structures in the Statewide Addressing and Mapping System (SAMS).  It is estimated that </a:t>
            </a:r>
            <a:r>
              <a:rPr lang="en-US" sz="2000" b="1" dirty="0">
                <a:solidFill>
                  <a:schemeClr val="accent1">
                    <a:lumMod val="50000"/>
                  </a:schemeClr>
                </a:solidFill>
                <a:latin typeface="Arial" panose="020B0604020202020204" pitchFamily="34" charset="0"/>
                <a:cs typeface="Arial" panose="020B0604020202020204" pitchFamily="34" charset="0"/>
              </a:rPr>
              <a:t>100,000</a:t>
            </a:r>
            <a:r>
              <a:rPr lang="en-US" sz="2000" dirty="0">
                <a:solidFill>
                  <a:schemeClr val="accent1">
                    <a:lumMod val="50000"/>
                  </a:schemeClr>
                </a:solidFill>
                <a:latin typeface="Arial" panose="020B0604020202020204" pitchFamily="34" charset="0"/>
                <a:cs typeface="Arial" panose="020B0604020202020204" pitchFamily="34" charset="0"/>
              </a:rPr>
              <a:t> addressable structures are in a high-risk flood zone.</a:t>
            </a:r>
          </a:p>
          <a:p>
            <a:pPr marL="457200" indent="-457200">
              <a:buFont typeface="Arial" panose="020B0604020202020204" pitchFamily="34" charset="0"/>
              <a:buChar char="•"/>
            </a:pPr>
            <a:endParaRPr lang="en-US" sz="2000" b="1"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b="1" dirty="0">
                <a:solidFill>
                  <a:schemeClr val="accent1">
                    <a:lumMod val="50000"/>
                  </a:schemeClr>
                </a:solidFill>
                <a:latin typeface="Arial" panose="020B0604020202020204" pitchFamily="34" charset="0"/>
                <a:cs typeface="Arial" panose="020B0604020202020204" pitchFamily="34" charset="0"/>
              </a:rPr>
              <a:t>Address Matching Geocoding Services:</a:t>
            </a:r>
            <a:r>
              <a:rPr lang="en-US" sz="2000" dirty="0">
                <a:solidFill>
                  <a:schemeClr val="accent1">
                    <a:lumMod val="50000"/>
                  </a:schemeClr>
                </a:solidFill>
                <a:latin typeface="Arial" panose="020B0604020202020204" pitchFamily="34" charset="0"/>
                <a:cs typeface="Arial" panose="020B0604020202020204" pitchFamily="34" charset="0"/>
              </a:rPr>
              <a:t>  Updated geocoding services of WV Flood Tool from new Statewide Addressing and Mapping Files</a:t>
            </a:r>
          </a:p>
          <a:p>
            <a:pPr marL="457200" indent="-457200">
              <a:buFont typeface="Arial" panose="020B0604020202020204" pitchFamily="34" charset="0"/>
              <a:buChar char="•"/>
            </a:pPr>
            <a:endParaRPr lang="en-US" sz="20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b="1" dirty="0">
                <a:solidFill>
                  <a:schemeClr val="accent1">
                    <a:lumMod val="50000"/>
                  </a:schemeClr>
                </a:solidFill>
                <a:latin typeface="Arial" panose="020B0604020202020204" pitchFamily="34" charset="0"/>
                <a:cs typeface="Arial" panose="020B0604020202020204" pitchFamily="34" charset="0"/>
              </a:rPr>
              <a:t>Community Addressing Projects:  </a:t>
            </a:r>
            <a:r>
              <a:rPr lang="en-US" sz="2000" dirty="0">
                <a:solidFill>
                  <a:schemeClr val="accent1">
                    <a:lumMod val="50000"/>
                  </a:schemeClr>
                </a:solidFill>
                <a:latin typeface="Arial" panose="020B0604020202020204" pitchFamily="34" charset="0"/>
                <a:cs typeface="Arial" panose="020B0604020202020204" pitchFamily="34" charset="0"/>
              </a:rPr>
              <a:t>Incorporated new addresses from Hazard Mitigation Grant Addressing Projects </a:t>
            </a:r>
            <a:br>
              <a:rPr lang="en-US" sz="2000" dirty="0">
                <a:solidFill>
                  <a:schemeClr val="accent1">
                    <a:lumMod val="50000"/>
                  </a:schemeClr>
                </a:solidFill>
                <a:latin typeface="Arial" panose="020B0604020202020204" pitchFamily="34" charset="0"/>
                <a:cs typeface="Arial" panose="020B0604020202020204" pitchFamily="34" charset="0"/>
              </a:rPr>
            </a:br>
            <a:endParaRPr lang="en-US" sz="20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b="1" dirty="0">
                <a:solidFill>
                  <a:schemeClr val="accent1">
                    <a:lumMod val="50000"/>
                  </a:schemeClr>
                </a:solidFill>
                <a:latin typeface="Arial" panose="020B0604020202020204" pitchFamily="34" charset="0"/>
                <a:cs typeface="Arial" panose="020B0604020202020204" pitchFamily="34" charset="0"/>
              </a:rPr>
              <a:t>Building Identifier:  </a:t>
            </a:r>
            <a:r>
              <a:rPr lang="en-US" sz="2000" dirty="0">
                <a:solidFill>
                  <a:schemeClr val="accent1">
                    <a:lumMod val="50000"/>
                  </a:schemeClr>
                </a:solidFill>
                <a:latin typeface="Arial" panose="020B0604020202020204" pitchFamily="34" charset="0"/>
                <a:cs typeface="Arial" panose="020B0604020202020204" pitchFamily="34" charset="0"/>
              </a:rPr>
              <a:t>The E-911 </a:t>
            </a:r>
            <a:r>
              <a:rPr lang="en-US" sz="2000" u="sng" dirty="0">
                <a:solidFill>
                  <a:schemeClr val="accent1">
                    <a:lumMod val="50000"/>
                  </a:schemeClr>
                </a:solidFill>
                <a:latin typeface="Arial" panose="020B0604020202020204" pitchFamily="34" charset="0"/>
                <a:cs typeface="Arial" panose="020B0604020202020204" pitchFamily="34" charset="0"/>
              </a:rPr>
              <a:t>Address Numbe</a:t>
            </a:r>
            <a:r>
              <a:rPr lang="en-US" sz="2000" dirty="0">
                <a:solidFill>
                  <a:schemeClr val="accent1">
                    <a:lumMod val="50000"/>
                  </a:schemeClr>
                </a:solidFill>
                <a:latin typeface="Arial" panose="020B0604020202020204" pitchFamily="34" charset="0"/>
                <a:cs typeface="Arial" panose="020B0604020202020204" pitchFamily="34" charset="0"/>
              </a:rPr>
              <a:t>r, combined with the Parcel Identifier, forms the Building Identifier for identifying structures for flood risk assessments, building pictures, LOMAs, Elevation Certificates, etc.</a:t>
            </a:r>
            <a:endParaRPr lang="en-US"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206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Structures in Floodplain (2018)</a:t>
            </a:r>
          </a:p>
        </p:txBody>
      </p:sp>
      <p:graphicFrame>
        <p:nvGraphicFramePr>
          <p:cNvPr id="7" name="Table 6"/>
          <p:cNvGraphicFramePr>
            <a:graphicFrameLocks noGrp="1"/>
          </p:cNvGraphicFramePr>
          <p:nvPr>
            <p:extLst>
              <p:ext uri="{D42A27DB-BD31-4B8C-83A1-F6EECF244321}">
                <p14:modId xmlns:p14="http://schemas.microsoft.com/office/powerpoint/2010/main" val="3759402053"/>
              </p:ext>
            </p:extLst>
          </p:nvPr>
        </p:nvGraphicFramePr>
        <p:xfrm>
          <a:off x="1042619" y="1135091"/>
          <a:ext cx="7058762" cy="2484402"/>
        </p:xfrm>
        <a:graphic>
          <a:graphicData uri="http://schemas.openxmlformats.org/drawingml/2006/table">
            <a:tbl>
              <a:tblPr firstRow="1" firstCol="1" bandRow="1">
                <a:tableStyleId>{69CF1AB2-1976-4502-BF36-3FF5EA218861}</a:tableStyleId>
              </a:tblPr>
              <a:tblGrid>
                <a:gridCol w="3657601">
                  <a:extLst>
                    <a:ext uri="{9D8B030D-6E8A-4147-A177-3AD203B41FA5}">
                      <a16:colId xmlns:a16="http://schemas.microsoft.com/office/drawing/2014/main" val="2788592112"/>
                    </a:ext>
                  </a:extLst>
                </a:gridCol>
                <a:gridCol w="1637809">
                  <a:extLst>
                    <a:ext uri="{9D8B030D-6E8A-4147-A177-3AD203B41FA5}">
                      <a16:colId xmlns:a16="http://schemas.microsoft.com/office/drawing/2014/main" val="3415097851"/>
                    </a:ext>
                  </a:extLst>
                </a:gridCol>
                <a:gridCol w="1763352">
                  <a:extLst>
                    <a:ext uri="{9D8B030D-6E8A-4147-A177-3AD203B41FA5}">
                      <a16:colId xmlns:a16="http://schemas.microsoft.com/office/drawing/2014/main" val="2809061004"/>
                    </a:ext>
                  </a:extLst>
                </a:gridCol>
              </a:tblGrid>
              <a:tr h="417477">
                <a:tc>
                  <a:txBody>
                    <a:bodyPr/>
                    <a:lstStyle/>
                    <a:p>
                      <a:pPr algn="ctr" fontAlgn="ctr"/>
                      <a:endParaRPr lang="en-US" sz="1600" b="1" dirty="0"/>
                    </a:p>
                  </a:txBody>
                  <a:tcPr marL="9525" marR="9525" marT="9525" marB="0" anchor="ctr"/>
                </a:tc>
                <a:tc>
                  <a:txBody>
                    <a:bodyPr/>
                    <a:lstStyle/>
                    <a:p>
                      <a:pPr algn="ctr" fontAlgn="ctr"/>
                      <a:r>
                        <a:rPr lang="en-US" sz="1600" b="1" dirty="0"/>
                        <a:t># of Structures</a:t>
                      </a:r>
                    </a:p>
                  </a:txBody>
                  <a:tcPr marL="9525" marR="9525" marT="9525" marB="0" anchor="ctr"/>
                </a:tc>
                <a:tc>
                  <a:txBody>
                    <a:bodyPr/>
                    <a:lstStyle/>
                    <a:p>
                      <a:pPr algn="ctr" fontAlgn="ctr"/>
                      <a:r>
                        <a:rPr lang="en-US" sz="1600" b="1" dirty="0"/>
                        <a:t>Percent (%)</a:t>
                      </a:r>
                    </a:p>
                  </a:txBody>
                  <a:tcPr marL="9525" marR="9525" marT="9525" marB="0" anchor="ctr"/>
                </a:tc>
                <a:extLst>
                  <a:ext uri="{0D108BD9-81ED-4DB2-BD59-A6C34878D82A}">
                    <a16:rowId xmlns:a16="http://schemas.microsoft.com/office/drawing/2014/main" val="3349398295"/>
                  </a:ext>
                </a:extLst>
              </a:tr>
              <a:tr h="200025">
                <a:tc>
                  <a:txBody>
                    <a:bodyPr/>
                    <a:lstStyle/>
                    <a:p>
                      <a:pPr lvl="0" algn="l" fontAlgn="ctr"/>
                      <a:r>
                        <a:rPr lang="en-US" sz="1600" b="0" dirty="0"/>
                        <a:t>Addressable</a:t>
                      </a:r>
                      <a:r>
                        <a:rPr lang="en-US" sz="1600" b="0" baseline="0" dirty="0"/>
                        <a:t> Structures</a:t>
                      </a:r>
                      <a:endParaRPr lang="en-US" sz="1600" b="0" dirty="0"/>
                    </a:p>
                  </a:txBody>
                  <a:tcPr marL="9525" marR="9525" marT="9525" marB="0" anchor="ctr"/>
                </a:tc>
                <a:tc>
                  <a:txBody>
                    <a:bodyPr/>
                    <a:lstStyle/>
                    <a:p>
                      <a:pPr algn="ctr" fontAlgn="b"/>
                      <a:r>
                        <a:rPr lang="en-US" sz="1600" b="0" i="0" u="none" strike="noStrike" dirty="0">
                          <a:solidFill>
                            <a:srgbClr val="000000"/>
                          </a:solidFill>
                          <a:effectLst/>
                          <a:latin typeface="+mn-lt"/>
                        </a:rPr>
                        <a:t>1,010,819 </a:t>
                      </a:r>
                    </a:p>
                  </a:txBody>
                  <a:tcPr marL="9525" marR="9525" marT="9525" marB="0" anchor="b"/>
                </a:tc>
                <a:tc>
                  <a:txBody>
                    <a:bodyPr/>
                    <a:lstStyle/>
                    <a:p>
                      <a:pPr algn="ctr" rtl="0" fontAlgn="b"/>
                      <a:r>
                        <a:rPr lang="en-US" sz="1600" b="0" i="0" u="none" strike="noStrike" dirty="0">
                          <a:solidFill>
                            <a:srgbClr val="000000"/>
                          </a:solidFill>
                          <a:effectLst/>
                          <a:latin typeface="+mn-lt"/>
                        </a:rPr>
                        <a:t>91%</a:t>
                      </a:r>
                    </a:p>
                  </a:txBody>
                  <a:tcPr marL="9525" marR="9525" marT="9525" marB="0" anchor="b"/>
                </a:tc>
                <a:extLst>
                  <a:ext uri="{0D108BD9-81ED-4DB2-BD59-A6C34878D82A}">
                    <a16:rowId xmlns:a16="http://schemas.microsoft.com/office/drawing/2014/main" val="1469638917"/>
                  </a:ext>
                </a:extLst>
              </a:tr>
              <a:tr h="200025">
                <a:tc>
                  <a:txBody>
                    <a:bodyPr/>
                    <a:lstStyle/>
                    <a:p>
                      <a:pPr lvl="0" algn="l" fontAlgn="ctr"/>
                      <a:r>
                        <a:rPr lang="en-US" sz="1600" b="0" dirty="0"/>
                        <a:t>Non-Addressable</a:t>
                      </a:r>
                      <a:r>
                        <a:rPr lang="en-US" sz="1600" b="0" baseline="0" dirty="0"/>
                        <a:t> Structures</a:t>
                      </a:r>
                      <a:endParaRPr lang="en-US" sz="1600" b="0" dirty="0"/>
                    </a:p>
                  </a:txBody>
                  <a:tcPr marL="9525" marR="9525" marT="9525" marB="0" anchor="ctr"/>
                </a:tc>
                <a:tc>
                  <a:txBody>
                    <a:bodyPr/>
                    <a:lstStyle/>
                    <a:p>
                      <a:pPr algn="ctr" fontAlgn="b"/>
                      <a:r>
                        <a:rPr lang="en-US" sz="1600" b="0" i="0" u="none" strike="noStrike" dirty="0">
                          <a:solidFill>
                            <a:srgbClr val="000000"/>
                          </a:solidFill>
                          <a:effectLst/>
                          <a:latin typeface="+mn-lt"/>
                        </a:rPr>
                        <a:t>101,928 </a:t>
                      </a:r>
                    </a:p>
                  </a:txBody>
                  <a:tcPr marL="9525" marR="9525" marT="9525" marB="0" anchor="b"/>
                </a:tc>
                <a:tc>
                  <a:txBody>
                    <a:bodyPr/>
                    <a:lstStyle/>
                    <a:p>
                      <a:pPr algn="ctr" rtl="0" fontAlgn="b"/>
                      <a:r>
                        <a:rPr lang="en-US" sz="1600" b="0" i="0" u="none" strike="noStrike" dirty="0">
                          <a:solidFill>
                            <a:srgbClr val="000000"/>
                          </a:solidFill>
                          <a:effectLst/>
                          <a:latin typeface="+mn-lt"/>
                        </a:rPr>
                        <a:t>9%</a:t>
                      </a:r>
                    </a:p>
                  </a:txBody>
                  <a:tcPr marL="9525" marR="9525" marT="9525" marB="0" anchor="b"/>
                </a:tc>
                <a:extLst>
                  <a:ext uri="{0D108BD9-81ED-4DB2-BD59-A6C34878D82A}">
                    <a16:rowId xmlns:a16="http://schemas.microsoft.com/office/drawing/2014/main" val="2229873331"/>
                  </a:ext>
                </a:extLst>
              </a:tr>
              <a:tr h="190500">
                <a:tc>
                  <a:txBody>
                    <a:bodyPr/>
                    <a:lstStyle/>
                    <a:p>
                      <a:pPr algn="l" fontAlgn="b"/>
                      <a:r>
                        <a:rPr lang="en-US" sz="1600" b="0" i="1" dirty="0"/>
                        <a:t>       total</a:t>
                      </a:r>
                    </a:p>
                  </a:txBody>
                  <a:tcPr marL="9525" marR="9525" marT="9525" marB="0" anchor="b"/>
                </a:tc>
                <a:tc>
                  <a:txBody>
                    <a:bodyPr/>
                    <a:lstStyle/>
                    <a:p>
                      <a:pPr algn="ctr" rtl="0" fontAlgn="b"/>
                      <a:r>
                        <a:rPr lang="en-US" sz="1600" b="0" i="0" u="none" strike="noStrike" dirty="0">
                          <a:solidFill>
                            <a:srgbClr val="000000"/>
                          </a:solidFill>
                          <a:effectLst/>
                          <a:latin typeface="+mn-lt"/>
                        </a:rPr>
                        <a:t>1,112,747</a:t>
                      </a:r>
                    </a:p>
                  </a:txBody>
                  <a:tcPr marL="9525" marR="9525" marT="9525" marB="0" anchor="b"/>
                </a:tc>
                <a:tc>
                  <a:txBody>
                    <a:bodyPr/>
                    <a:lstStyle/>
                    <a:p>
                      <a:pPr algn="ctr" rtl="0" fontAlgn="b"/>
                      <a:r>
                        <a:rPr lang="en-US" sz="1600" b="0" i="0" u="none" strike="noStrike" dirty="0">
                          <a:solidFill>
                            <a:srgbClr val="000000"/>
                          </a:solidFill>
                          <a:effectLst/>
                          <a:latin typeface="+mn-lt"/>
                        </a:rPr>
                        <a:t>100%</a:t>
                      </a:r>
                    </a:p>
                  </a:txBody>
                  <a:tcPr marL="9525" marR="9525" marT="9525" marB="0" anchor="b"/>
                </a:tc>
                <a:extLst>
                  <a:ext uri="{0D108BD9-81ED-4DB2-BD59-A6C34878D82A}">
                    <a16:rowId xmlns:a16="http://schemas.microsoft.com/office/drawing/2014/main" val="1416929320"/>
                  </a:ext>
                </a:extLst>
              </a:tr>
              <a:tr h="125737">
                <a:tc>
                  <a:txBody>
                    <a:bodyPr/>
                    <a:lstStyle/>
                    <a:p>
                      <a:pPr algn="l" fontAlgn="b"/>
                      <a:endParaRPr lang="en-US" sz="1600" dirty="0"/>
                    </a:p>
                  </a:txBody>
                  <a:tcPr marL="9525" marR="9525" marT="9525" marB="0" anchor="b">
                    <a:solidFill>
                      <a:schemeClr val="tx2">
                        <a:lumMod val="75000"/>
                      </a:schemeClr>
                    </a:solidFill>
                  </a:tcPr>
                </a:tc>
                <a:tc>
                  <a:txBody>
                    <a:bodyPr/>
                    <a:lstStyle/>
                    <a:p>
                      <a:pPr algn="ctr" rtl="0" fontAlgn="b"/>
                      <a:endParaRPr lang="en-US" sz="1600" b="0" i="0" u="none" strike="noStrike" dirty="0">
                        <a:solidFill>
                          <a:srgbClr val="000000"/>
                        </a:solidFill>
                        <a:effectLst/>
                        <a:latin typeface="+mn-lt"/>
                      </a:endParaRPr>
                    </a:p>
                  </a:txBody>
                  <a:tcPr marL="9525" marR="9525" marT="9525" marB="0" anchor="b">
                    <a:solidFill>
                      <a:schemeClr val="tx2">
                        <a:lumMod val="75000"/>
                      </a:schemeClr>
                    </a:solidFill>
                  </a:tcPr>
                </a:tc>
                <a:tc>
                  <a:txBody>
                    <a:bodyPr/>
                    <a:lstStyle/>
                    <a:p>
                      <a:pPr algn="ctr" rtl="0" fontAlgn="b"/>
                      <a:endParaRPr lang="en-US" sz="1600" b="0" i="0" u="none" strike="noStrike" dirty="0">
                        <a:solidFill>
                          <a:srgbClr val="000000"/>
                        </a:solidFill>
                        <a:effectLst/>
                        <a:latin typeface="+mn-lt"/>
                      </a:endParaRPr>
                    </a:p>
                  </a:txBody>
                  <a:tcPr marL="9525" marR="9525" marT="9525" marB="0" anchor="b">
                    <a:solidFill>
                      <a:schemeClr val="tx2">
                        <a:lumMod val="75000"/>
                      </a:schemeClr>
                    </a:solidFill>
                  </a:tcPr>
                </a:tc>
                <a:extLst>
                  <a:ext uri="{0D108BD9-81ED-4DB2-BD59-A6C34878D82A}">
                    <a16:rowId xmlns:a16="http://schemas.microsoft.com/office/drawing/2014/main" val="2922200883"/>
                  </a:ext>
                </a:extLst>
              </a:tr>
              <a:tr h="190500">
                <a:tc>
                  <a:txBody>
                    <a:bodyPr/>
                    <a:lstStyle/>
                    <a:p>
                      <a:pPr algn="l" fontAlgn="b"/>
                      <a:r>
                        <a:rPr lang="en-US" sz="1600" dirty="0"/>
                        <a:t>Buildings in Effective 100-YR floodplains</a:t>
                      </a:r>
                    </a:p>
                  </a:txBody>
                  <a:tcPr marL="9525" marR="9525" marT="9525" marB="0" anchor="b"/>
                </a:tc>
                <a:tc>
                  <a:txBody>
                    <a:bodyPr/>
                    <a:lstStyle/>
                    <a:p>
                      <a:pPr algn="ctr" rtl="0" fontAlgn="b"/>
                      <a:r>
                        <a:rPr lang="en-US" sz="1600" b="0" i="0" u="none" strike="noStrike" dirty="0">
                          <a:solidFill>
                            <a:srgbClr val="000000"/>
                          </a:solidFill>
                          <a:effectLst/>
                          <a:latin typeface="+mn-lt"/>
                        </a:rPr>
                        <a:t>99,520</a:t>
                      </a:r>
                    </a:p>
                  </a:txBody>
                  <a:tcPr marL="9525" marR="9525" marT="9525" marB="0" anchor="b"/>
                </a:tc>
                <a:tc>
                  <a:txBody>
                    <a:bodyPr/>
                    <a:lstStyle/>
                    <a:p>
                      <a:pPr algn="ctr" rtl="0" fontAlgn="b"/>
                      <a:r>
                        <a:rPr lang="en-US" sz="1600" b="0" i="0" u="none" strike="noStrike" dirty="0">
                          <a:solidFill>
                            <a:srgbClr val="000000"/>
                          </a:solidFill>
                          <a:effectLst/>
                          <a:latin typeface="+mn-lt"/>
                        </a:rPr>
                        <a:t>9%</a:t>
                      </a:r>
                    </a:p>
                  </a:txBody>
                  <a:tcPr marL="9525" marR="9525" marT="9525" marB="0" anchor="b"/>
                </a:tc>
                <a:extLst>
                  <a:ext uri="{0D108BD9-81ED-4DB2-BD59-A6C34878D82A}">
                    <a16:rowId xmlns:a16="http://schemas.microsoft.com/office/drawing/2014/main" val="2644138289"/>
                  </a:ext>
                </a:extLst>
              </a:tr>
              <a:tr h="546735">
                <a:tc>
                  <a:txBody>
                    <a:bodyPr/>
                    <a:lstStyle/>
                    <a:p>
                      <a:pPr algn="l" fontAlgn="b"/>
                      <a:r>
                        <a:rPr lang="en-US" sz="1600" dirty="0"/>
                        <a:t>Buildings in  100-YR floodplains</a:t>
                      </a:r>
                      <a:br>
                        <a:rPr lang="en-US" sz="1600" dirty="0"/>
                      </a:br>
                      <a:r>
                        <a:rPr lang="en-US" sz="1600" b="0" dirty="0"/>
                        <a:t>(Effective and Advisory A/Updated AE)</a:t>
                      </a:r>
                    </a:p>
                  </a:txBody>
                  <a:tcPr marL="9525" marR="9525" marT="9525" marB="0" anchor="b"/>
                </a:tc>
                <a:tc>
                  <a:txBody>
                    <a:bodyPr/>
                    <a:lstStyle/>
                    <a:p>
                      <a:pPr algn="ctr" rtl="0" fontAlgn="b"/>
                      <a:r>
                        <a:rPr lang="en-US" sz="1600" b="0" i="0" u="none" strike="noStrike" dirty="0">
                          <a:solidFill>
                            <a:srgbClr val="000000"/>
                          </a:solidFill>
                          <a:effectLst/>
                          <a:latin typeface="+mn-lt"/>
                        </a:rPr>
                        <a:t>106,967</a:t>
                      </a:r>
                    </a:p>
                  </a:txBody>
                  <a:tcPr marL="9525" marR="9525" marT="9525" marB="0" anchor="b"/>
                </a:tc>
                <a:tc>
                  <a:txBody>
                    <a:bodyPr/>
                    <a:lstStyle/>
                    <a:p>
                      <a:pPr algn="ctr" rtl="0" fontAlgn="b"/>
                      <a:r>
                        <a:rPr lang="en-US" sz="1600" b="0" i="0" u="none" strike="noStrike" dirty="0">
                          <a:solidFill>
                            <a:srgbClr val="000000"/>
                          </a:solidFill>
                          <a:effectLst/>
                          <a:latin typeface="+mn-lt"/>
                        </a:rPr>
                        <a:t>10%</a:t>
                      </a:r>
                    </a:p>
                  </a:txBody>
                  <a:tcPr marL="9525" marR="9525" marT="9525" marB="0" anchor="b"/>
                </a:tc>
                <a:extLst>
                  <a:ext uri="{0D108BD9-81ED-4DB2-BD59-A6C34878D82A}">
                    <a16:rowId xmlns:a16="http://schemas.microsoft.com/office/drawing/2014/main" val="2167078012"/>
                  </a:ext>
                </a:extLst>
              </a:tr>
              <a:tr h="190500">
                <a:tc>
                  <a:txBody>
                    <a:bodyPr/>
                    <a:lstStyle/>
                    <a:p>
                      <a:pPr algn="l" fontAlgn="b"/>
                      <a:r>
                        <a:rPr lang="en-US" sz="1600" dirty="0"/>
                        <a:t>Buildings in 100-YR</a:t>
                      </a:r>
                      <a:r>
                        <a:rPr lang="en-US" sz="1600" baseline="0" dirty="0"/>
                        <a:t> and </a:t>
                      </a:r>
                      <a:r>
                        <a:rPr lang="en-US" sz="1600" dirty="0"/>
                        <a:t>500-YR floodplains</a:t>
                      </a:r>
                    </a:p>
                  </a:txBody>
                  <a:tcPr marL="9525" marR="9525" marT="9525" marB="0" anchor="b"/>
                </a:tc>
                <a:tc>
                  <a:txBody>
                    <a:bodyPr/>
                    <a:lstStyle/>
                    <a:p>
                      <a:pPr algn="ctr" rtl="0" fontAlgn="b"/>
                      <a:r>
                        <a:rPr lang="en-US" sz="1600" b="0" i="0" u="none" strike="noStrike" dirty="0">
                          <a:solidFill>
                            <a:srgbClr val="000000"/>
                          </a:solidFill>
                          <a:effectLst/>
                          <a:latin typeface="+mn-lt"/>
                        </a:rPr>
                        <a:t>159,804</a:t>
                      </a:r>
                    </a:p>
                  </a:txBody>
                  <a:tcPr marL="9525" marR="9525" marT="9525" marB="0" anchor="b"/>
                </a:tc>
                <a:tc>
                  <a:txBody>
                    <a:bodyPr/>
                    <a:lstStyle/>
                    <a:p>
                      <a:pPr algn="ctr" rtl="0" fontAlgn="b"/>
                      <a:r>
                        <a:rPr lang="en-US" sz="1600" b="0" i="0" u="none" strike="noStrike" dirty="0">
                          <a:solidFill>
                            <a:srgbClr val="000000"/>
                          </a:solidFill>
                          <a:effectLst/>
                          <a:latin typeface="+mn-lt"/>
                        </a:rPr>
                        <a:t>14%</a:t>
                      </a:r>
                    </a:p>
                  </a:txBody>
                  <a:tcPr marL="9525" marR="9525" marT="9525" marB="0" anchor="b"/>
                </a:tc>
                <a:extLst>
                  <a:ext uri="{0D108BD9-81ED-4DB2-BD59-A6C34878D82A}">
                    <a16:rowId xmlns:a16="http://schemas.microsoft.com/office/drawing/2014/main" val="1355053561"/>
                  </a:ext>
                </a:extLst>
              </a:tr>
            </a:tbl>
          </a:graphicData>
        </a:graphic>
      </p:graphicFrame>
      <p:sp>
        <p:nvSpPr>
          <p:cNvPr id="15" name="TextBox 14"/>
          <p:cNvSpPr txBox="1"/>
          <p:nvPr/>
        </p:nvSpPr>
        <p:spPr>
          <a:xfrm>
            <a:off x="1042619" y="5332698"/>
            <a:ext cx="7058762" cy="877163"/>
          </a:xfrm>
          <a:prstGeom prst="rect">
            <a:avLst/>
          </a:prstGeom>
          <a:solidFill>
            <a:schemeClr val="accent1">
              <a:lumMod val="20000"/>
              <a:lumOff val="80000"/>
            </a:schemeClr>
          </a:solidFill>
        </p:spPr>
        <p:txBody>
          <a:bodyPr wrap="square" rtlCol="0">
            <a:spAutoFit/>
          </a:bodyPr>
          <a:lstStyle/>
          <a:p>
            <a:r>
              <a:rPr lang="en-US" sz="1700" i="1" dirty="0"/>
              <a:t>2018 Data Source:  Statewide Addressing and Mapping System (SAMS).  Some counties track non-addressable structures in the floodplain while other counties do not.  </a:t>
            </a:r>
          </a:p>
        </p:txBody>
      </p:sp>
      <p:sp>
        <p:nvSpPr>
          <p:cNvPr id="6" name="TextBox 5"/>
          <p:cNvSpPr txBox="1"/>
          <p:nvPr/>
        </p:nvSpPr>
        <p:spPr>
          <a:xfrm>
            <a:off x="1183641" y="6414194"/>
            <a:ext cx="6336375" cy="369332"/>
          </a:xfrm>
          <a:prstGeom prst="rect">
            <a:avLst/>
          </a:prstGeom>
          <a:noFill/>
        </p:spPr>
        <p:txBody>
          <a:bodyPr wrap="square" rtlCol="0">
            <a:spAutoFit/>
          </a:bodyPr>
          <a:lstStyle/>
          <a:p>
            <a:pPr algn="ctr"/>
            <a:r>
              <a:rPr lang="en-US" i="1" dirty="0">
                <a:solidFill>
                  <a:schemeClr val="accent6">
                    <a:lumMod val="50000"/>
                  </a:schemeClr>
                </a:solidFill>
              </a:rPr>
              <a:t>A more detailed site-specific building analysis is needed statewide</a:t>
            </a:r>
          </a:p>
        </p:txBody>
      </p:sp>
      <p:sp>
        <p:nvSpPr>
          <p:cNvPr id="8" name="TextBox 7"/>
          <p:cNvSpPr txBox="1"/>
          <p:nvPr/>
        </p:nvSpPr>
        <p:spPr>
          <a:xfrm>
            <a:off x="1183641" y="3875914"/>
            <a:ext cx="6488776" cy="1200329"/>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tx2">
                    <a:lumMod val="50000"/>
                  </a:schemeClr>
                </a:solidFill>
              </a:rPr>
              <a:t>An estimated </a:t>
            </a:r>
            <a:r>
              <a:rPr lang="en-US" b="1" i="1" dirty="0">
                <a:solidFill>
                  <a:schemeClr val="tx2">
                    <a:lumMod val="50000"/>
                  </a:schemeClr>
                </a:solidFill>
              </a:rPr>
              <a:t>100,000</a:t>
            </a:r>
            <a:r>
              <a:rPr lang="en-US" i="1" dirty="0">
                <a:solidFill>
                  <a:schemeClr val="tx2">
                    <a:lumMod val="50000"/>
                  </a:schemeClr>
                </a:solidFill>
              </a:rPr>
              <a:t> buildings or 9% of all statewide 1.1 million buildings are within the effective 100-YR floodplain.  </a:t>
            </a:r>
          </a:p>
          <a:p>
            <a:pPr marL="285750" indent="-285750">
              <a:buFont typeface="Arial" panose="020B0604020202020204" pitchFamily="34" charset="0"/>
              <a:buChar char="•"/>
            </a:pPr>
            <a:r>
              <a:rPr lang="en-US" i="1" dirty="0">
                <a:solidFill>
                  <a:schemeClr val="tx2">
                    <a:lumMod val="50000"/>
                  </a:schemeClr>
                </a:solidFill>
              </a:rPr>
              <a:t>An estimated </a:t>
            </a:r>
            <a:r>
              <a:rPr lang="en-US" b="1" i="1" dirty="0">
                <a:solidFill>
                  <a:schemeClr val="tx2">
                    <a:lumMod val="50000"/>
                  </a:schemeClr>
                </a:solidFill>
              </a:rPr>
              <a:t>160,000 </a:t>
            </a:r>
            <a:r>
              <a:rPr lang="en-US" i="1" dirty="0">
                <a:solidFill>
                  <a:schemeClr val="tx2">
                    <a:lumMod val="50000"/>
                  </a:schemeClr>
                </a:solidFill>
              </a:rPr>
              <a:t>buildings or 14% of all statewide 1.1 million buildings are within the 100-YR and 500-YR floodplains.</a:t>
            </a:r>
          </a:p>
        </p:txBody>
      </p:sp>
    </p:spTree>
    <p:extLst>
      <p:ext uri="{BB962C8B-B14F-4D97-AF65-F5344CB8AC3E}">
        <p14:creationId xmlns:p14="http://schemas.microsoft.com/office/powerpoint/2010/main" val="4233786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540CAA-8AC3-4A6B-8CAB-7BF85EB691A3}"/>
              </a:ext>
            </a:extLst>
          </p:cNvPr>
          <p:cNvPicPr>
            <a:picLocks noChangeAspect="1"/>
          </p:cNvPicPr>
          <p:nvPr/>
        </p:nvPicPr>
        <p:blipFill>
          <a:blip r:embed="rId2"/>
          <a:stretch>
            <a:fillRect/>
          </a:stretch>
        </p:blipFill>
        <p:spPr>
          <a:xfrm>
            <a:off x="43604" y="1551729"/>
            <a:ext cx="9074722" cy="520303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6" name="TextBox 5">
            <a:extLst>
              <a:ext uri="{FF2B5EF4-FFF2-40B4-BE49-F238E27FC236}">
                <a16:creationId xmlns:a16="http://schemas.microsoft.com/office/drawing/2014/main" id="{9D3C80C9-4BCA-4F9B-9F63-6BDC10CED0A0}"/>
              </a:ext>
            </a:extLst>
          </p:cNvPr>
          <p:cNvSpPr txBox="1"/>
          <p:nvPr/>
        </p:nvSpPr>
        <p:spPr>
          <a:xfrm>
            <a:off x="6998831" y="5985492"/>
            <a:ext cx="2021397" cy="230832"/>
          </a:xfrm>
          <a:prstGeom prst="rect">
            <a:avLst/>
          </a:prstGeom>
          <a:solidFill>
            <a:srgbClr val="FFFF00"/>
          </a:solidFill>
        </p:spPr>
        <p:txBody>
          <a:bodyPr wrap="square" rtlCol="0">
            <a:spAutoFit/>
          </a:bodyPr>
          <a:lstStyle/>
          <a:p>
            <a:r>
              <a:rPr lang="en-US" sz="900" dirty="0">
                <a:solidFill>
                  <a:schemeClr val="accent1">
                    <a:lumMod val="50000"/>
                  </a:schemeClr>
                </a:solidFill>
              </a:rPr>
              <a:t>1455 Knott Road, Shepherdstown, WV</a:t>
            </a:r>
          </a:p>
        </p:txBody>
      </p:sp>
      <p:sp>
        <p:nvSpPr>
          <p:cNvPr id="8" name="TextBox 7">
            <a:extLst>
              <a:ext uri="{FF2B5EF4-FFF2-40B4-BE49-F238E27FC236}">
                <a16:creationId xmlns:a16="http://schemas.microsoft.com/office/drawing/2014/main" id="{5674454A-3D13-4290-B2F2-CA12AD6392FF}"/>
              </a:ext>
            </a:extLst>
          </p:cNvPr>
          <p:cNvSpPr txBox="1"/>
          <p:nvPr/>
        </p:nvSpPr>
        <p:spPr>
          <a:xfrm>
            <a:off x="698035" y="1038810"/>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Address Match Locators Updated on WV Flood Tool</a:t>
            </a:r>
            <a:endParaRPr lang="en-US" sz="1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50C9956-6F55-407B-8FFB-4764F280E8B9}"/>
              </a:ext>
            </a:extLst>
          </p:cNvPr>
          <p:cNvSpPr txBox="1"/>
          <p:nvPr/>
        </p:nvSpPr>
        <p:spPr>
          <a:xfrm>
            <a:off x="806172" y="5479354"/>
            <a:ext cx="3018577" cy="369332"/>
          </a:xfrm>
          <a:prstGeom prst="rect">
            <a:avLst/>
          </a:prstGeom>
          <a:solidFill>
            <a:schemeClr val="accent1">
              <a:lumMod val="50000"/>
            </a:schemeClr>
          </a:solidFill>
        </p:spPr>
        <p:txBody>
          <a:bodyPr wrap="square" rtlCol="0">
            <a:spAutoFit/>
          </a:bodyPr>
          <a:lstStyle/>
          <a:p>
            <a:pPr algn="ctr"/>
            <a:r>
              <a:rPr lang="en-US" b="1" dirty="0">
                <a:solidFill>
                  <a:srgbClr val="FFFF00"/>
                </a:solidFill>
              </a:rPr>
              <a:t>Address Site Match Locator</a:t>
            </a:r>
          </a:p>
        </p:txBody>
      </p:sp>
      <p:sp>
        <p:nvSpPr>
          <p:cNvPr id="11" name="TextBox 10">
            <a:extLst>
              <a:ext uri="{FF2B5EF4-FFF2-40B4-BE49-F238E27FC236}">
                <a16:creationId xmlns:a16="http://schemas.microsoft.com/office/drawing/2014/main" id="{DFD1D329-221E-4ADD-B852-31400F01B21F}"/>
              </a:ext>
            </a:extLst>
          </p:cNvPr>
          <p:cNvSpPr txBox="1"/>
          <p:nvPr/>
        </p:nvSpPr>
        <p:spPr>
          <a:xfrm>
            <a:off x="521110" y="5870444"/>
            <a:ext cx="3628103" cy="692497"/>
          </a:xfrm>
          <a:prstGeom prst="rect">
            <a:avLst/>
          </a:prstGeom>
          <a:solidFill>
            <a:schemeClr val="bg1"/>
          </a:solidFill>
        </p:spPr>
        <p:txBody>
          <a:bodyPr wrap="square" rtlCol="0">
            <a:spAutoFit/>
          </a:bodyPr>
          <a:lstStyle/>
          <a:p>
            <a:r>
              <a:rPr lang="en-US" sz="1300" i="1" dirty="0"/>
              <a:t>Geocoding is the process of converting street addresses into geographic coordinates (latitude and longitude) to identify the position on the map</a:t>
            </a:r>
          </a:p>
        </p:txBody>
      </p:sp>
      <p:sp>
        <p:nvSpPr>
          <p:cNvPr id="12" name="Oval 11">
            <a:extLst>
              <a:ext uri="{FF2B5EF4-FFF2-40B4-BE49-F238E27FC236}">
                <a16:creationId xmlns:a16="http://schemas.microsoft.com/office/drawing/2014/main" id="{B46D70C5-80DA-46C2-9AEE-1335D1DBD79D}"/>
              </a:ext>
            </a:extLst>
          </p:cNvPr>
          <p:cNvSpPr/>
          <p:nvPr/>
        </p:nvSpPr>
        <p:spPr>
          <a:xfrm>
            <a:off x="5466735" y="5012281"/>
            <a:ext cx="648929" cy="80690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228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Statewide E-911 Address &amp; Mapping File</a:t>
            </a:r>
            <a:endParaRPr lang="en-US" sz="2800" dirty="0">
              <a:solidFill>
                <a:schemeClr val="bg1"/>
              </a:solidFill>
              <a:latin typeface="Arial" panose="020B0604020202020204" pitchFamily="34" charset="0"/>
              <a:cs typeface="Arial" panose="020B0604020202020204" pitchFamily="34" charset="0"/>
            </a:endParaRPr>
          </a:p>
          <a:p>
            <a:pPr algn="ct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792563" y="1329950"/>
            <a:ext cx="7558874" cy="5262979"/>
          </a:xfrm>
          <a:prstGeom prst="rect">
            <a:avLst/>
          </a:prstGeom>
          <a:solidFill>
            <a:schemeClr val="tx2">
              <a:lumMod val="20000"/>
              <a:lumOff val="80000"/>
            </a:schemeClr>
          </a:solidFill>
        </p:spPr>
        <p:txBody>
          <a:bodyPr wrap="square" rtlCol="0">
            <a:spAutoFit/>
          </a:bodyPr>
          <a:lstStyle/>
          <a:p>
            <a:pPr marL="457200"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Forms a unique </a:t>
            </a:r>
            <a:r>
              <a:rPr lang="en-US" sz="2400" b="1" dirty="0">
                <a:solidFill>
                  <a:schemeClr val="accent1">
                    <a:lumMod val="50000"/>
                  </a:schemeClr>
                </a:solidFill>
                <a:latin typeface="Arial" panose="020B0604020202020204" pitchFamily="34" charset="0"/>
                <a:cs typeface="Arial" panose="020B0604020202020204" pitchFamily="34" charset="0"/>
              </a:rPr>
              <a:t>Building Identifier</a:t>
            </a:r>
            <a:r>
              <a:rPr lang="en-US" sz="2400" dirty="0">
                <a:solidFill>
                  <a:schemeClr val="accent1">
                    <a:lumMod val="50000"/>
                  </a:schemeClr>
                </a:solidFill>
                <a:latin typeface="Arial" panose="020B0604020202020204" pitchFamily="34" charset="0"/>
                <a:cs typeface="Arial" panose="020B0604020202020204" pitchFamily="34" charset="0"/>
              </a:rPr>
              <a:t> for Floodplain Management and Risk Reduction Activities</a:t>
            </a:r>
            <a:br>
              <a:rPr lang="en-US" sz="2400" dirty="0">
                <a:solidFill>
                  <a:schemeClr val="accent1">
                    <a:lumMod val="50000"/>
                  </a:schemeClr>
                </a:solidFill>
                <a:latin typeface="Arial" panose="020B0604020202020204" pitchFamily="34" charset="0"/>
                <a:cs typeface="Arial" panose="020B0604020202020204" pitchFamily="34" charset="0"/>
              </a:rPr>
            </a:br>
            <a:endParaRPr lang="en-US" sz="2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Address Match Locators – Geocoding</a:t>
            </a:r>
            <a:br>
              <a:rPr lang="en-US" sz="2400" dirty="0">
                <a:solidFill>
                  <a:schemeClr val="accent1">
                    <a:lumMod val="50000"/>
                  </a:schemeClr>
                </a:solidFill>
                <a:latin typeface="Arial" panose="020B0604020202020204" pitchFamily="34" charset="0"/>
                <a:cs typeface="Arial" panose="020B0604020202020204" pitchFamily="34" charset="0"/>
              </a:rPr>
            </a:br>
            <a:endParaRPr lang="en-US" sz="2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Parcel Address Verification</a:t>
            </a:r>
            <a:br>
              <a:rPr lang="en-US" sz="2400" dirty="0">
                <a:solidFill>
                  <a:schemeClr val="accent1">
                    <a:lumMod val="50000"/>
                  </a:schemeClr>
                </a:solidFill>
                <a:latin typeface="Arial" panose="020B0604020202020204" pitchFamily="34" charset="0"/>
                <a:cs typeface="Arial" panose="020B0604020202020204" pitchFamily="34" charset="0"/>
              </a:rPr>
            </a:br>
            <a:endParaRPr lang="en-US" sz="2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Emergency Service Zone Boundaries</a:t>
            </a:r>
            <a:br>
              <a:rPr lang="en-US" sz="2400" dirty="0">
                <a:solidFill>
                  <a:schemeClr val="accent1">
                    <a:lumMod val="50000"/>
                  </a:schemeClr>
                </a:solidFill>
                <a:latin typeface="Arial" panose="020B0604020202020204" pitchFamily="34" charset="0"/>
                <a:cs typeface="Arial" panose="020B0604020202020204" pitchFamily="34" charset="0"/>
              </a:rPr>
            </a:br>
            <a:endParaRPr lang="en-US" sz="2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u="sng" dirty="0">
                <a:solidFill>
                  <a:schemeClr val="accent1">
                    <a:lumMod val="50000"/>
                  </a:schemeClr>
                </a:solidFill>
                <a:latin typeface="Arial" panose="020B0604020202020204" pitchFamily="34" charset="0"/>
                <a:cs typeface="Arial" panose="020B0604020202020204" pitchFamily="34" charset="0"/>
              </a:rPr>
              <a:t>Other uses:</a:t>
            </a:r>
          </a:p>
          <a:p>
            <a:pPr marL="914400" lvl="1"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Fire insurance rates</a:t>
            </a:r>
          </a:p>
          <a:p>
            <a:pPr marL="914400" lvl="1"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Flood insurance discounts</a:t>
            </a:r>
          </a:p>
          <a:p>
            <a:pPr marL="914400" lvl="1"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Broadband, emergency, hazard reduction, and transportation planning</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1427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E-911 Addresses</a:t>
            </a:r>
          </a:p>
        </p:txBody>
      </p:sp>
      <p:sp>
        <p:nvSpPr>
          <p:cNvPr id="3" name="TextBox 2"/>
          <p:cNvSpPr txBox="1"/>
          <p:nvPr/>
        </p:nvSpPr>
        <p:spPr>
          <a:xfrm>
            <a:off x="698035" y="1183306"/>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Address Issues</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13522E2-A9A5-4E08-86BA-4832E28E266F}"/>
              </a:ext>
            </a:extLst>
          </p:cNvPr>
          <p:cNvPicPr>
            <a:picLocks noChangeAspect="1"/>
          </p:cNvPicPr>
          <p:nvPr/>
        </p:nvPicPr>
        <p:blipFill>
          <a:blip r:embed="rId2"/>
          <a:stretch>
            <a:fillRect/>
          </a:stretch>
        </p:blipFill>
        <p:spPr>
          <a:xfrm>
            <a:off x="698035" y="2732931"/>
            <a:ext cx="3705225" cy="3533775"/>
          </a:xfrm>
          <a:prstGeom prst="rect">
            <a:avLst/>
          </a:prstGeom>
        </p:spPr>
      </p:pic>
      <p:sp>
        <p:nvSpPr>
          <p:cNvPr id="6" name="TextBox 5">
            <a:extLst>
              <a:ext uri="{FF2B5EF4-FFF2-40B4-BE49-F238E27FC236}">
                <a16:creationId xmlns:a16="http://schemas.microsoft.com/office/drawing/2014/main" id="{1A4A8DA6-AECE-43A2-BB67-89C382873C55}"/>
              </a:ext>
            </a:extLst>
          </p:cNvPr>
          <p:cNvSpPr txBox="1"/>
          <p:nvPr/>
        </p:nvSpPr>
        <p:spPr>
          <a:xfrm>
            <a:off x="830155" y="2071668"/>
            <a:ext cx="3440984" cy="400110"/>
          </a:xfrm>
          <a:prstGeom prst="rect">
            <a:avLst/>
          </a:prstGeom>
          <a:noFill/>
        </p:spPr>
        <p:txBody>
          <a:bodyPr wrap="square" rtlCol="0">
            <a:spAutoFit/>
          </a:bodyPr>
          <a:lstStyle/>
          <a:p>
            <a:pPr algn="ctr"/>
            <a:r>
              <a:rPr lang="en-US" sz="2000" b="1" dirty="0">
                <a:solidFill>
                  <a:schemeClr val="accent1">
                    <a:lumMod val="50000"/>
                  </a:schemeClr>
                </a:solidFill>
              </a:rPr>
              <a:t>Missing Address Site Numbers</a:t>
            </a:r>
          </a:p>
        </p:txBody>
      </p:sp>
      <p:pic>
        <p:nvPicPr>
          <p:cNvPr id="4" name="Picture 3">
            <a:extLst>
              <a:ext uri="{FF2B5EF4-FFF2-40B4-BE49-F238E27FC236}">
                <a16:creationId xmlns:a16="http://schemas.microsoft.com/office/drawing/2014/main" id="{61855243-2C7D-498A-80DB-A940FD01537C}"/>
              </a:ext>
            </a:extLst>
          </p:cNvPr>
          <p:cNvPicPr>
            <a:picLocks noChangeAspect="1"/>
          </p:cNvPicPr>
          <p:nvPr/>
        </p:nvPicPr>
        <p:blipFill>
          <a:blip r:embed="rId3"/>
          <a:stretch>
            <a:fillRect/>
          </a:stretch>
        </p:blipFill>
        <p:spPr>
          <a:xfrm>
            <a:off x="4740741" y="2732931"/>
            <a:ext cx="3756451" cy="3533775"/>
          </a:xfrm>
          <a:prstGeom prst="rect">
            <a:avLst/>
          </a:prstGeom>
        </p:spPr>
      </p:pic>
      <p:sp>
        <p:nvSpPr>
          <p:cNvPr id="8" name="TextBox 7">
            <a:extLst>
              <a:ext uri="{FF2B5EF4-FFF2-40B4-BE49-F238E27FC236}">
                <a16:creationId xmlns:a16="http://schemas.microsoft.com/office/drawing/2014/main" id="{6736FBD2-E0B3-4A6A-B92C-5E52874FBF59}"/>
              </a:ext>
            </a:extLst>
          </p:cNvPr>
          <p:cNvSpPr txBox="1"/>
          <p:nvPr/>
        </p:nvSpPr>
        <p:spPr>
          <a:xfrm>
            <a:off x="5056208" y="2071668"/>
            <a:ext cx="3440984" cy="584775"/>
          </a:xfrm>
          <a:prstGeom prst="rect">
            <a:avLst/>
          </a:prstGeom>
          <a:noFill/>
        </p:spPr>
        <p:txBody>
          <a:bodyPr wrap="square" rtlCol="0">
            <a:spAutoFit/>
          </a:bodyPr>
          <a:lstStyle/>
          <a:p>
            <a:pPr algn="ctr"/>
            <a:r>
              <a:rPr lang="en-US" sz="2000" b="1" dirty="0">
                <a:solidFill>
                  <a:schemeClr val="accent1">
                    <a:lumMod val="50000"/>
                  </a:schemeClr>
                </a:solidFill>
              </a:rPr>
              <a:t>Wrong Addresses</a:t>
            </a:r>
            <a:br>
              <a:rPr lang="en-US" sz="2000" b="1" dirty="0">
                <a:solidFill>
                  <a:schemeClr val="accent1">
                    <a:lumMod val="50000"/>
                  </a:schemeClr>
                </a:solidFill>
              </a:rPr>
            </a:br>
            <a:r>
              <a:rPr lang="en-US" sz="1200" b="1" dirty="0">
                <a:solidFill>
                  <a:schemeClr val="accent1">
                    <a:lumMod val="50000"/>
                  </a:schemeClr>
                </a:solidFill>
              </a:rPr>
              <a:t>(98 Graham St. should be 315 Graham St.)</a:t>
            </a:r>
          </a:p>
        </p:txBody>
      </p:sp>
      <p:sp>
        <p:nvSpPr>
          <p:cNvPr id="9" name="Rectangle 8">
            <a:extLst>
              <a:ext uri="{FF2B5EF4-FFF2-40B4-BE49-F238E27FC236}">
                <a16:creationId xmlns:a16="http://schemas.microsoft.com/office/drawing/2014/main" id="{6B3B4495-7DAA-4E67-8E32-CCA8384ACF25}"/>
              </a:ext>
            </a:extLst>
          </p:cNvPr>
          <p:cNvSpPr>
            <a:spLocks noChangeArrowheads="1"/>
          </p:cNvSpPr>
          <p:nvPr/>
        </p:nvSpPr>
        <p:spPr bwMode="auto">
          <a:xfrm>
            <a:off x="1610452" y="6295936"/>
            <a:ext cx="15658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Fairmont,</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0629188C-949A-4DAF-89E2-00D70EAA773C}"/>
              </a:ext>
            </a:extLst>
          </p:cNvPr>
          <p:cNvSpPr>
            <a:spLocks noChangeArrowheads="1"/>
          </p:cNvSpPr>
          <p:nvPr/>
        </p:nvSpPr>
        <p:spPr bwMode="auto">
          <a:xfrm>
            <a:off x="6188351" y="6295936"/>
            <a:ext cx="14156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Elkins,</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77592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E-911 Addresses</a:t>
            </a:r>
          </a:p>
        </p:txBody>
      </p:sp>
      <p:sp>
        <p:nvSpPr>
          <p:cNvPr id="3" name="TextBox 2"/>
          <p:cNvSpPr txBox="1"/>
          <p:nvPr/>
        </p:nvSpPr>
        <p:spPr>
          <a:xfrm>
            <a:off x="678786" y="1038928"/>
            <a:ext cx="7747929" cy="646331"/>
          </a:xfrm>
          <a:prstGeom prst="rect">
            <a:avLst/>
          </a:prstGeom>
          <a:solidFill>
            <a:schemeClr val="tx2">
              <a:lumMod val="20000"/>
              <a:lumOff val="80000"/>
            </a:schemeClr>
          </a:solidFill>
        </p:spPr>
        <p:txBody>
          <a:bodyPr wrap="square" rtlCol="0">
            <a:spAutoFit/>
          </a:bodyPr>
          <a:lstStyle/>
          <a:p>
            <a:pPr algn="ctr"/>
            <a:r>
              <a:rPr lang="en-US" sz="3600" b="1" dirty="0">
                <a:solidFill>
                  <a:schemeClr val="accent1">
                    <a:lumMod val="50000"/>
                  </a:schemeClr>
                </a:solidFill>
                <a:latin typeface="Arial" panose="020B0604020202020204" pitchFamily="34" charset="0"/>
                <a:cs typeface="Arial" panose="020B0604020202020204" pitchFamily="34" charset="0"/>
              </a:rPr>
              <a:t>Missing Address Site Numbers</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DE3F83-20CC-4AB8-8C11-B91A9988F7B1}"/>
              </a:ext>
            </a:extLst>
          </p:cNvPr>
          <p:cNvPicPr>
            <a:picLocks noChangeAspect="1"/>
          </p:cNvPicPr>
          <p:nvPr/>
        </p:nvPicPr>
        <p:blipFill>
          <a:blip r:embed="rId2"/>
          <a:stretch>
            <a:fillRect/>
          </a:stretch>
        </p:blipFill>
        <p:spPr>
          <a:xfrm>
            <a:off x="546751" y="1855097"/>
            <a:ext cx="8050491" cy="4862468"/>
          </a:xfrm>
          <a:prstGeom prst="rect">
            <a:avLst/>
          </a:prstGeom>
        </p:spPr>
      </p:pic>
      <p:sp>
        <p:nvSpPr>
          <p:cNvPr id="9" name="Rectangle 8">
            <a:extLst>
              <a:ext uri="{FF2B5EF4-FFF2-40B4-BE49-F238E27FC236}">
                <a16:creationId xmlns:a16="http://schemas.microsoft.com/office/drawing/2014/main" id="{6B3B4495-7DAA-4E67-8E32-CCA8384ACF25}"/>
              </a:ext>
            </a:extLst>
          </p:cNvPr>
          <p:cNvSpPr>
            <a:spLocks noChangeArrowheads="1"/>
          </p:cNvSpPr>
          <p:nvPr/>
        </p:nvSpPr>
        <p:spPr bwMode="auto">
          <a:xfrm>
            <a:off x="768788" y="1990417"/>
            <a:ext cx="2461927" cy="33855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Berkeley Springs,</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0532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3" name="TextBox 2"/>
          <p:cNvSpPr txBox="1"/>
          <p:nvPr/>
        </p:nvSpPr>
        <p:spPr>
          <a:xfrm>
            <a:off x="796357" y="1190458"/>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Improved Addresses Uploaded to WV Flood Tool</a:t>
            </a:r>
            <a:endParaRPr lang="en-US" sz="1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99ECC2D-7734-487D-9935-2BEF9E53CE62}"/>
              </a:ext>
            </a:extLst>
          </p:cNvPr>
          <p:cNvPicPr>
            <a:picLocks noChangeAspect="1"/>
          </p:cNvPicPr>
          <p:nvPr/>
        </p:nvPicPr>
        <p:blipFill>
          <a:blip r:embed="rId2"/>
          <a:stretch>
            <a:fillRect/>
          </a:stretch>
        </p:blipFill>
        <p:spPr>
          <a:xfrm>
            <a:off x="6006972" y="1928183"/>
            <a:ext cx="2864868" cy="4273294"/>
          </a:xfrm>
          <a:prstGeom prst="rect">
            <a:avLst/>
          </a:prstGeom>
        </p:spPr>
      </p:pic>
      <p:sp>
        <p:nvSpPr>
          <p:cNvPr id="6" name="Rectangle 5">
            <a:extLst>
              <a:ext uri="{FF2B5EF4-FFF2-40B4-BE49-F238E27FC236}">
                <a16:creationId xmlns:a16="http://schemas.microsoft.com/office/drawing/2014/main" id="{CE39ACAE-6332-467F-A90F-5417C5D2FFC5}"/>
              </a:ext>
            </a:extLst>
          </p:cNvPr>
          <p:cNvSpPr>
            <a:spLocks noChangeArrowheads="1"/>
          </p:cNvSpPr>
          <p:nvPr/>
        </p:nvSpPr>
        <p:spPr bwMode="auto">
          <a:xfrm>
            <a:off x="6817616" y="6257788"/>
            <a:ext cx="16283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Marlinton,</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54B2B2F1-980A-45C0-9BC6-C1F0E03CD5D3}"/>
              </a:ext>
            </a:extLst>
          </p:cNvPr>
          <p:cNvSpPr>
            <a:spLocks noChangeArrowheads="1"/>
          </p:cNvSpPr>
          <p:nvPr/>
        </p:nvSpPr>
        <p:spPr bwMode="auto">
          <a:xfrm>
            <a:off x="1268307" y="6257788"/>
            <a:ext cx="43459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i="1" dirty="0">
                <a:latin typeface="Arial" panose="020B0604020202020204" pitchFamily="34" charset="0"/>
                <a:cs typeface="Times New Roman" panose="02020603050405020304" pitchFamily="18" charset="0"/>
              </a:rPr>
              <a:t>HMGP Addressing Improvement Projects</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2ECD304D-1191-4BF3-BC25-2647711C10F6}"/>
              </a:ext>
            </a:extLst>
          </p:cNvPr>
          <p:cNvPicPr>
            <a:picLocks noChangeAspect="1"/>
          </p:cNvPicPr>
          <p:nvPr/>
        </p:nvPicPr>
        <p:blipFill>
          <a:blip r:embed="rId3"/>
          <a:stretch>
            <a:fillRect/>
          </a:stretch>
        </p:blipFill>
        <p:spPr>
          <a:xfrm>
            <a:off x="199344" y="1910993"/>
            <a:ext cx="5678264" cy="4325775"/>
          </a:xfrm>
          <a:prstGeom prst="rect">
            <a:avLst/>
          </a:prstGeom>
        </p:spPr>
      </p:pic>
    </p:spTree>
    <p:extLst>
      <p:ext uri="{BB962C8B-B14F-4D97-AF65-F5344CB8AC3E}">
        <p14:creationId xmlns:p14="http://schemas.microsoft.com/office/powerpoint/2010/main" val="2032451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Parcels / Assessment Records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448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 Assessment Records</a:t>
            </a:r>
          </a:p>
        </p:txBody>
      </p:sp>
      <p:sp>
        <p:nvSpPr>
          <p:cNvPr id="2" name="TextBox 1"/>
          <p:cNvSpPr txBox="1"/>
          <p:nvPr/>
        </p:nvSpPr>
        <p:spPr>
          <a:xfrm>
            <a:off x="698036" y="1450810"/>
            <a:ext cx="7832110" cy="4573472"/>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Tax Year 2020 Parcels and Assessment Records:  </a:t>
            </a:r>
            <a:r>
              <a:rPr lang="en-US" sz="2400" dirty="0">
                <a:solidFill>
                  <a:schemeClr val="accent1">
                    <a:lumMod val="50000"/>
                  </a:schemeClr>
                </a:solidFill>
                <a:latin typeface="Arial" panose="020B0604020202020204" pitchFamily="34" charset="0"/>
                <a:cs typeface="Arial" panose="020B0604020202020204" pitchFamily="34" charset="0"/>
              </a:rPr>
              <a:t>Updated Flood Tool with 1.4 million tax parcel and assessment records for Tax Year 2020.</a:t>
            </a:r>
            <a:br>
              <a:rPr lang="en-US" sz="2400" dirty="0">
                <a:solidFill>
                  <a:schemeClr val="accent1">
                    <a:lumMod val="50000"/>
                  </a:schemeClr>
                </a:solidFill>
                <a:latin typeface="Arial" panose="020B0604020202020204" pitchFamily="34" charset="0"/>
                <a:cs typeface="Arial" panose="020B0604020202020204" pitchFamily="34" charset="0"/>
              </a:rPr>
            </a:br>
            <a:r>
              <a:rPr lang="en-US" sz="2400" dirty="0">
                <a:solidFill>
                  <a:schemeClr val="accent1">
                    <a:lumMod val="50000"/>
                  </a:schemeClr>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Parcel Assessment Reports:  </a:t>
            </a:r>
            <a:r>
              <a:rPr lang="en-US" sz="2400" dirty="0">
                <a:solidFill>
                  <a:schemeClr val="accent1">
                    <a:lumMod val="50000"/>
                  </a:schemeClr>
                </a:solidFill>
                <a:latin typeface="Arial" panose="020B0604020202020204" pitchFamily="34" charset="0"/>
                <a:cs typeface="Arial" panose="020B0604020202020204" pitchFamily="34" charset="0"/>
              </a:rPr>
              <a:t>Updated Parcel Web Reports including building sketch diagrams.</a:t>
            </a:r>
            <a:br>
              <a:rPr lang="en-US" sz="2400" dirty="0"/>
            </a:br>
            <a:endParaRPr lang="en-US" sz="2400" dirty="0"/>
          </a:p>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Building Identifier:  </a:t>
            </a:r>
            <a:r>
              <a:rPr lang="en-US" sz="2400" dirty="0">
                <a:solidFill>
                  <a:schemeClr val="accent1">
                    <a:lumMod val="50000"/>
                  </a:schemeClr>
                </a:solidFill>
                <a:latin typeface="Arial" panose="020B0604020202020204" pitchFamily="34" charset="0"/>
                <a:cs typeface="Arial" panose="020B0604020202020204" pitchFamily="34" charset="0"/>
              </a:rPr>
              <a:t>The </a:t>
            </a:r>
            <a:r>
              <a:rPr lang="en-US" sz="2400" u="sng" dirty="0">
                <a:solidFill>
                  <a:schemeClr val="accent1">
                    <a:lumMod val="50000"/>
                  </a:schemeClr>
                </a:solidFill>
                <a:latin typeface="Arial" panose="020B0604020202020204" pitchFamily="34" charset="0"/>
                <a:cs typeface="Arial" panose="020B0604020202020204" pitchFamily="34" charset="0"/>
              </a:rPr>
              <a:t>Parcel Identifier</a:t>
            </a:r>
            <a:r>
              <a:rPr lang="en-US" sz="2400" dirty="0">
                <a:solidFill>
                  <a:schemeClr val="accent1">
                    <a:lumMod val="50000"/>
                  </a:schemeClr>
                </a:solidFill>
                <a:latin typeface="Arial" panose="020B0604020202020204" pitchFamily="34" charset="0"/>
                <a:cs typeface="Arial" panose="020B0604020202020204" pitchFamily="34" charset="0"/>
              </a:rPr>
              <a:t>, combined with the E-911 Address Number, forms the Building Identifier for identifying structures for flood risk assessments, building pictures, LOMAs, Elevation Certificates, etc.</a:t>
            </a:r>
            <a:endParaRPr lang="en-US" sz="2400" dirty="0"/>
          </a:p>
        </p:txBody>
      </p:sp>
    </p:spTree>
    <p:extLst>
      <p:ext uri="{BB962C8B-B14F-4D97-AF65-F5344CB8AC3E}">
        <p14:creationId xmlns:p14="http://schemas.microsoft.com/office/powerpoint/2010/main" val="2052471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FEMA Purchased LiDAR Coverage</a:t>
            </a:r>
          </a:p>
        </p:txBody>
      </p:sp>
      <p:pic>
        <p:nvPicPr>
          <p:cNvPr id="2" name="Picture 1">
            <a:extLst>
              <a:ext uri="{FF2B5EF4-FFF2-40B4-BE49-F238E27FC236}">
                <a16:creationId xmlns:a16="http://schemas.microsoft.com/office/drawing/2014/main" id="{DA9EEA4A-67C5-41B3-9AB2-C3769A85403B}"/>
              </a:ext>
            </a:extLst>
          </p:cNvPr>
          <p:cNvPicPr>
            <a:picLocks noChangeAspect="1"/>
          </p:cNvPicPr>
          <p:nvPr/>
        </p:nvPicPr>
        <p:blipFill>
          <a:blip r:embed="rId2"/>
          <a:stretch>
            <a:fillRect/>
          </a:stretch>
        </p:blipFill>
        <p:spPr>
          <a:xfrm>
            <a:off x="97737" y="914400"/>
            <a:ext cx="7343248" cy="5631366"/>
          </a:xfrm>
          <a:prstGeom prst="rect">
            <a:avLst/>
          </a:prstGeom>
        </p:spPr>
      </p:pic>
      <p:sp>
        <p:nvSpPr>
          <p:cNvPr id="3" name="TextBox 2">
            <a:extLst>
              <a:ext uri="{FF2B5EF4-FFF2-40B4-BE49-F238E27FC236}">
                <a16:creationId xmlns:a16="http://schemas.microsoft.com/office/drawing/2014/main" id="{26D350A8-07F8-49D1-A7C0-3BD301E1DF50}"/>
              </a:ext>
            </a:extLst>
          </p:cNvPr>
          <p:cNvSpPr txBox="1"/>
          <p:nvPr/>
        </p:nvSpPr>
        <p:spPr>
          <a:xfrm>
            <a:off x="7538722" y="1120676"/>
            <a:ext cx="1441131" cy="2308324"/>
          </a:xfrm>
          <a:prstGeom prst="rect">
            <a:avLst/>
          </a:prstGeom>
          <a:solidFill>
            <a:schemeClr val="accent1">
              <a:lumMod val="20000"/>
              <a:lumOff val="80000"/>
            </a:schemeClr>
          </a:solidFill>
        </p:spPr>
        <p:txBody>
          <a:bodyPr wrap="square" rtlCol="0">
            <a:spAutoFit/>
          </a:bodyPr>
          <a:lstStyle/>
          <a:p>
            <a:r>
              <a:rPr lang="en-US" sz="1600" dirty="0"/>
              <a:t>FEMA has purchased </a:t>
            </a:r>
            <a:r>
              <a:rPr lang="en-US" sz="1600" b="1" dirty="0"/>
              <a:t>$10 million</a:t>
            </a:r>
            <a:r>
              <a:rPr lang="en-US" sz="1600" dirty="0"/>
              <a:t> in QL2 LiDAR and entire State should be processed and delivered by 2022</a:t>
            </a:r>
          </a:p>
        </p:txBody>
      </p:sp>
      <p:sp>
        <p:nvSpPr>
          <p:cNvPr id="6" name="TextBox 5">
            <a:extLst>
              <a:ext uri="{FF2B5EF4-FFF2-40B4-BE49-F238E27FC236}">
                <a16:creationId xmlns:a16="http://schemas.microsoft.com/office/drawing/2014/main" id="{992C030B-0B17-4CEF-A085-7744EF4EB99C}"/>
              </a:ext>
            </a:extLst>
          </p:cNvPr>
          <p:cNvSpPr txBox="1"/>
          <p:nvPr/>
        </p:nvSpPr>
        <p:spPr>
          <a:xfrm>
            <a:off x="7538721" y="3730083"/>
            <a:ext cx="1441131" cy="1077218"/>
          </a:xfrm>
          <a:prstGeom prst="rect">
            <a:avLst/>
          </a:prstGeom>
          <a:solidFill>
            <a:schemeClr val="accent1">
              <a:lumMod val="20000"/>
              <a:lumOff val="80000"/>
            </a:schemeClr>
          </a:solidFill>
        </p:spPr>
        <p:txBody>
          <a:bodyPr wrap="square" rtlCol="0">
            <a:spAutoFit/>
          </a:bodyPr>
          <a:lstStyle/>
          <a:p>
            <a:r>
              <a:rPr lang="en-US" sz="1600" b="1" dirty="0"/>
              <a:t>Quality 2 (QL2) LiDAR </a:t>
            </a:r>
            <a:r>
              <a:rPr lang="en-US" sz="1600" dirty="0"/>
              <a:t>support 1-foot contours</a:t>
            </a:r>
          </a:p>
        </p:txBody>
      </p:sp>
    </p:spTree>
    <p:extLst>
      <p:ext uri="{BB962C8B-B14F-4D97-AF65-F5344CB8AC3E}">
        <p14:creationId xmlns:p14="http://schemas.microsoft.com/office/powerpoint/2010/main" val="891275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4202047"/>
            <a:ext cx="2805765" cy="2503553"/>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Digital Parcel File</a:t>
            </a:r>
          </a:p>
        </p:txBody>
      </p:sp>
      <p:sp>
        <p:nvSpPr>
          <p:cNvPr id="12" name="TextBox 11"/>
          <p:cNvSpPr txBox="1"/>
          <p:nvPr/>
        </p:nvSpPr>
        <p:spPr>
          <a:xfrm>
            <a:off x="3886200" y="4876800"/>
            <a:ext cx="4572000" cy="1477328"/>
          </a:xfrm>
          <a:prstGeom prst="rect">
            <a:avLst/>
          </a:prstGeom>
          <a:solidFill>
            <a:srgbClr val="C00000"/>
          </a:solidFill>
        </p:spPr>
        <p:txBody>
          <a:bodyPr wrap="square" rtlCol="0">
            <a:spAutoFit/>
          </a:bodyPr>
          <a:lstStyle/>
          <a:p>
            <a:pPr algn="ctr"/>
            <a:r>
              <a:rPr lang="en-US" sz="2400" b="1" dirty="0">
                <a:solidFill>
                  <a:schemeClr val="bg1"/>
                </a:solidFill>
              </a:rPr>
              <a:t>High Priority</a:t>
            </a:r>
          </a:p>
          <a:p>
            <a:pPr algn="ctr"/>
            <a:r>
              <a:rPr lang="en-US" sz="2400" b="1" dirty="0">
                <a:solidFill>
                  <a:schemeClr val="bg1"/>
                </a:solidFill>
              </a:rPr>
              <a:t> of</a:t>
            </a:r>
          </a:p>
          <a:p>
            <a:pPr algn="ctr"/>
            <a:r>
              <a:rPr lang="en-US" sz="2400" b="1" dirty="0">
                <a:solidFill>
                  <a:schemeClr val="bg1"/>
                </a:solidFill>
              </a:rPr>
              <a:t> 2013 State Hazard Mitigation Plan</a:t>
            </a:r>
            <a:endParaRPr lang="en-US" sz="2000" dirty="0">
              <a:solidFill>
                <a:schemeClr val="bg1"/>
              </a:solidFill>
            </a:endParaRPr>
          </a:p>
          <a:p>
            <a:endParaRPr lang="en-US" dirty="0">
              <a:solidFill>
                <a:schemeClr val="bg1"/>
              </a:solidFill>
            </a:endParaRPr>
          </a:p>
        </p:txBody>
      </p:sp>
      <p:pic>
        <p:nvPicPr>
          <p:cNvPr id="2050"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15" y="938809"/>
            <a:ext cx="8220316" cy="317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975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372114" y="1220599"/>
            <a:ext cx="6553200" cy="4851495"/>
          </a:xfrm>
          <a:prstGeom prst="rect">
            <a:avLst/>
          </a:prstGeom>
          <a:ln w="19050">
            <a:solidFill>
              <a:schemeClr val="tx1"/>
            </a:solidFill>
          </a:ln>
        </p:spPr>
      </p:pic>
      <p:sp>
        <p:nvSpPr>
          <p:cNvPr id="10" name="Rectangle 9"/>
          <p:cNvSpPr/>
          <p:nvPr/>
        </p:nvSpPr>
        <p:spPr>
          <a:xfrm>
            <a:off x="3505199" y="926636"/>
            <a:ext cx="5495191" cy="430887"/>
          </a:xfrm>
          <a:prstGeom prst="rect">
            <a:avLst/>
          </a:prstGeom>
        </p:spPr>
        <p:txBody>
          <a:bodyPr wrap="square">
            <a:spAutoFit/>
          </a:bodyPr>
          <a:lstStyle/>
          <a:p>
            <a:r>
              <a:rPr lang="en-US" sz="1100" u="sng" dirty="0">
                <a:solidFill>
                  <a:srgbClr val="0563C1"/>
                </a:solidFill>
                <a:latin typeface="Calibri" panose="020F0502020204030204" pitchFamily="34" charset="0"/>
                <a:hlinkClick r:id="rId3"/>
              </a:rPr>
              <a:t>https://www.mapwv.gov/flood/map/?wkid=102100&amp;x=-8899684&amp;y=4811867&amp;l=13&amp;v=0</a:t>
            </a:r>
            <a:endParaRPr lang="en-US" sz="1100" u="sng" dirty="0">
              <a:solidFill>
                <a:srgbClr val="0563C1"/>
              </a:solidFill>
              <a:latin typeface="Calibri" panose="020F0502020204030204" pitchFamily="34" charset="0"/>
            </a:endParaRPr>
          </a:p>
          <a:p>
            <a:endParaRPr lang="en-US" sz="1100" dirty="0"/>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4" name="TextBox 13"/>
          <p:cNvSpPr txBox="1"/>
          <p:nvPr/>
        </p:nvSpPr>
        <p:spPr>
          <a:xfrm>
            <a:off x="4950375" y="6186918"/>
            <a:ext cx="3962400" cy="461665"/>
          </a:xfrm>
          <a:prstGeom prst="rect">
            <a:avLst/>
          </a:prstGeom>
          <a:solidFill>
            <a:schemeClr val="tx2"/>
          </a:solidFill>
        </p:spPr>
        <p:txBody>
          <a:bodyPr wrap="square" rtlCol="0">
            <a:spAutoFit/>
          </a:bodyPr>
          <a:lstStyle/>
          <a:p>
            <a:pPr algn="ctr"/>
            <a:r>
              <a:rPr lang="en-US" sz="2400" b="1" dirty="0">
                <a:solidFill>
                  <a:schemeClr val="bg1"/>
                </a:solidFill>
              </a:rPr>
              <a:t>Residential or Farm Property</a:t>
            </a:r>
            <a:endParaRPr lang="en-US" dirty="0">
              <a:solidFill>
                <a:schemeClr val="bg1"/>
              </a:solidFill>
            </a:endParaRPr>
          </a:p>
        </p:txBody>
      </p:sp>
      <p:sp>
        <p:nvSpPr>
          <p:cNvPr id="16" name="TextBox 15"/>
          <p:cNvSpPr txBox="1"/>
          <p:nvPr/>
        </p:nvSpPr>
        <p:spPr>
          <a:xfrm>
            <a:off x="24961" y="935118"/>
            <a:ext cx="3931528" cy="276999"/>
          </a:xfrm>
          <a:prstGeom prst="rect">
            <a:avLst/>
          </a:prstGeom>
          <a:noFill/>
        </p:spPr>
        <p:txBody>
          <a:bodyPr wrap="square" rtlCol="0">
            <a:spAutoFit/>
          </a:bodyPr>
          <a:lstStyle/>
          <a:p>
            <a:r>
              <a:rPr lang="en-US" sz="1200" dirty="0"/>
              <a:t>629 PENNSYLVANIA AVE, Morgantown, WV, 26501</a:t>
            </a:r>
            <a:endParaRPr lang="en-US" dirty="0"/>
          </a:p>
        </p:txBody>
      </p:sp>
      <p:sp>
        <p:nvSpPr>
          <p:cNvPr id="15" name="Oval 14"/>
          <p:cNvSpPr/>
          <p:nvPr/>
        </p:nvSpPr>
        <p:spPr>
          <a:xfrm>
            <a:off x="6229467" y="5410200"/>
            <a:ext cx="165956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155365" y="4884342"/>
            <a:ext cx="1905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1" name="Picture 10"/>
          <p:cNvPicPr>
            <a:picLocks noChangeAspect="1"/>
          </p:cNvPicPr>
          <p:nvPr/>
        </p:nvPicPr>
        <p:blipFill>
          <a:blip r:embed="rId4"/>
          <a:stretch>
            <a:fillRect/>
          </a:stretch>
        </p:blipFill>
        <p:spPr>
          <a:xfrm>
            <a:off x="125963" y="1232835"/>
            <a:ext cx="3034775" cy="2917255"/>
          </a:xfrm>
          <a:prstGeom prst="rect">
            <a:avLst/>
          </a:prstGeom>
          <a:ln w="19050">
            <a:solidFill>
              <a:schemeClr val="tx1"/>
            </a:solidFill>
          </a:ln>
        </p:spPr>
      </p:pic>
      <p:pic>
        <p:nvPicPr>
          <p:cNvPr id="8" name="Picture 7"/>
          <p:cNvPicPr>
            <a:picLocks noChangeAspect="1"/>
          </p:cNvPicPr>
          <p:nvPr/>
        </p:nvPicPr>
        <p:blipFill>
          <a:blip r:embed="rId5"/>
          <a:stretch>
            <a:fillRect/>
          </a:stretch>
        </p:blipFill>
        <p:spPr>
          <a:xfrm>
            <a:off x="125963" y="3034123"/>
            <a:ext cx="4705350" cy="3700439"/>
          </a:xfrm>
          <a:prstGeom prst="rect">
            <a:avLst/>
          </a:prstGeom>
          <a:ln w="19050">
            <a:solidFill>
              <a:schemeClr val="tx1"/>
            </a:solidFill>
          </a:ln>
        </p:spPr>
      </p:pic>
      <p:sp>
        <p:nvSpPr>
          <p:cNvPr id="18" name="Oval 17"/>
          <p:cNvSpPr/>
          <p:nvPr/>
        </p:nvSpPr>
        <p:spPr>
          <a:xfrm>
            <a:off x="3956490" y="5775776"/>
            <a:ext cx="993886" cy="304800"/>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337927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3763" y="1050698"/>
            <a:ext cx="3912867" cy="1107996"/>
          </a:xfrm>
          <a:prstGeom prst="rect">
            <a:avLst/>
          </a:prstGeom>
          <a:solidFill>
            <a:schemeClr val="tx2">
              <a:lumMod val="40000"/>
              <a:lumOff val="60000"/>
            </a:schemeClr>
          </a:solidFill>
        </p:spPr>
        <p:txBody>
          <a:bodyPr wrap="square" rtlCol="0">
            <a:spAutoFit/>
          </a:bodyPr>
          <a:lstStyle/>
          <a:p>
            <a:pPr algn="ctr"/>
            <a:r>
              <a:rPr lang="en-US" sz="2400" b="1" dirty="0">
                <a:solidFill>
                  <a:schemeClr val="bg1"/>
                </a:solidFill>
              </a:rPr>
              <a:t>Residential or Farm Property</a:t>
            </a:r>
          </a:p>
          <a:p>
            <a:pPr algn="ctr"/>
            <a:endParaRPr lang="en-US" sz="2400" b="1" dirty="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nvGraphicFramePr>
        <p:xfrm>
          <a:off x="5086066" y="3108072"/>
          <a:ext cx="3618933" cy="2774581"/>
        </p:xfrm>
        <a:graphic>
          <a:graphicData uri="http://schemas.openxmlformats.org/drawingml/2006/table">
            <a:tbl>
              <a:tblPr>
                <a:tableStyleId>{7DF18680-E054-41AD-8BC1-D1AEF772440D}</a:tableStyleId>
              </a:tblPr>
              <a:tblGrid>
                <a:gridCol w="1848134">
                  <a:extLst>
                    <a:ext uri="{9D8B030D-6E8A-4147-A177-3AD203B41FA5}">
                      <a16:colId xmlns:a16="http://schemas.microsoft.com/office/drawing/2014/main" val="799857233"/>
                    </a:ext>
                  </a:extLst>
                </a:gridCol>
                <a:gridCol w="1770799">
                  <a:extLst>
                    <a:ext uri="{9D8B030D-6E8A-4147-A177-3AD203B41FA5}">
                      <a16:colId xmlns:a16="http://schemas.microsoft.com/office/drawing/2014/main" val="3953515633"/>
                    </a:ext>
                  </a:extLst>
                </a:gridCol>
              </a:tblGrid>
              <a:tr h="69580">
                <a:tc>
                  <a:txBody>
                    <a:bodyPr/>
                    <a:lstStyle/>
                    <a:p>
                      <a:pPr algn="l" rtl="0" fontAlgn="b"/>
                      <a:r>
                        <a:rPr lang="en-US" sz="1200" b="1" u="none" strike="noStrike" dirty="0">
                          <a:effectLst/>
                        </a:rPr>
                        <a:t>BUILDING INFORMATION</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rtl="0" fontAlgn="b"/>
                      <a:r>
                        <a:rPr lang="en-US" sz="1200" u="none" strike="noStrike" dirty="0">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80798257"/>
                  </a:ext>
                </a:extLst>
              </a:tr>
              <a:tr h="23123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solidFill>
                            <a:srgbClr val="FF0000"/>
                          </a:solidFill>
                          <a:effectLs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rgbClr val="FF0000"/>
                          </a:solidFill>
                          <a:effectLst/>
                        </a:rPr>
                        <a:t>R- Residential</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147185039"/>
                  </a:ext>
                </a:extLst>
              </a:tr>
              <a:tr h="231238">
                <a:tc>
                  <a:txBody>
                    <a:bodyPr/>
                    <a:lstStyle/>
                    <a:p>
                      <a:pPr algn="l" rtl="0" fontAlgn="b"/>
                      <a:r>
                        <a:rPr lang="en-US" sz="1200" u="none" strike="noStrike" dirty="0">
                          <a:effectLst/>
                        </a:rPr>
                        <a:t>Land Use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101 - Residential 1 Family</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68273279"/>
                  </a:ext>
                </a:extLst>
              </a:tr>
              <a:tr h="211970">
                <a:tc>
                  <a:txBody>
                    <a:bodyPr/>
                    <a:lstStyle/>
                    <a:p>
                      <a:pPr algn="l" rtl="0" fontAlgn="b"/>
                      <a:r>
                        <a:rPr lang="en-US" sz="1200" u="none" strike="noStrike" dirty="0">
                          <a:effectLst/>
                        </a:rPr>
                        <a:t>Year Built</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1911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068101329"/>
                  </a:ext>
                </a:extLst>
              </a:tr>
              <a:tr h="211970">
                <a:tc>
                  <a:txBody>
                    <a:bodyPr/>
                    <a:lstStyle/>
                    <a:p>
                      <a:pPr algn="l" rtl="0" fontAlgn="b"/>
                      <a:r>
                        <a:rPr lang="en-US" sz="1200" u="none" strike="noStrike" dirty="0">
                          <a:effectLst/>
                        </a:rPr>
                        <a:t>Architectural style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Conventional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874479722"/>
                  </a:ext>
                </a:extLst>
              </a:tr>
              <a:tr h="211970">
                <a:tc>
                  <a:txBody>
                    <a:bodyPr/>
                    <a:lstStyle/>
                    <a:p>
                      <a:pPr algn="l" rtl="0" fontAlgn="b"/>
                      <a:r>
                        <a:rPr lang="en-US" sz="1200" u="none" strike="noStrike" dirty="0">
                          <a:effectLst/>
                        </a:rPr>
                        <a:t>Exterior Wall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Aluminum</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117704"/>
                  </a:ext>
                </a:extLst>
              </a:tr>
              <a:tr h="211970">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2</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0809899"/>
                  </a:ext>
                </a:extLst>
              </a:tr>
              <a:tr h="211970">
                <a:tc>
                  <a:txBody>
                    <a:bodyPr/>
                    <a:lstStyle/>
                    <a:p>
                      <a:pPr algn="l" rtl="0" fontAlgn="b"/>
                      <a:r>
                        <a:rPr lang="en-US" sz="1200" u="none" strike="noStrike" dirty="0">
                          <a:effectLst/>
                        </a:rPr>
                        <a:t>Total Rooms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8</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607206534"/>
                  </a:ext>
                </a:extLst>
              </a:tr>
              <a:tr h="211970">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09930397"/>
                  </a:ext>
                </a:extLst>
              </a:tr>
              <a:tr h="211970">
                <a:tc>
                  <a:txBody>
                    <a:bodyPr/>
                    <a:lstStyle/>
                    <a:p>
                      <a:pPr algn="l" rtl="0" fontAlgn="b"/>
                      <a:r>
                        <a:rPr lang="en-US" sz="1200" u="none" strike="noStrike" dirty="0">
                          <a:effectLst/>
                        </a:rPr>
                        <a:t>Basement Type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Full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45966108"/>
                  </a:ext>
                </a:extLst>
              </a:tr>
              <a:tr h="211970">
                <a:tc>
                  <a:txBody>
                    <a:bodyPr/>
                    <a:lstStyle/>
                    <a:p>
                      <a:pPr algn="l" rtl="0" fontAlgn="b"/>
                      <a:r>
                        <a:rPr lang="en-US" sz="1200" u="none" strike="noStrike">
                          <a:effectLst/>
                        </a:rPr>
                        <a:t>Structure Area</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1,320</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483143391"/>
                  </a:ext>
                </a:extLst>
              </a:tr>
              <a:tr h="211970">
                <a:tc>
                  <a:txBody>
                    <a:bodyPr/>
                    <a:lstStyle/>
                    <a:p>
                      <a:pPr algn="l" rtl="0" fontAlgn="b"/>
                      <a:r>
                        <a:rPr lang="en-US" sz="1200" u="none" strike="noStrike">
                          <a:effectLst/>
                        </a:rPr>
                        <a:t>Building (card) Number</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8093837"/>
                  </a:ext>
                </a:extLst>
              </a:tr>
              <a:tr h="211970">
                <a:tc>
                  <a:txBody>
                    <a:bodyPr/>
                    <a:lstStyle/>
                    <a:p>
                      <a:pPr algn="l" rtl="0" fontAlgn="b"/>
                      <a:r>
                        <a:rPr lang="en-US" sz="1200" u="none" strike="noStrike" dirty="0">
                          <a:effectLst/>
                        </a:rPr>
                        <a:t># of main BLDGs (cards)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757936641"/>
                  </a:ext>
                </a:extLst>
              </a:tr>
            </a:tbl>
          </a:graphicData>
        </a:graphic>
      </p:graphicFrame>
      <p:sp>
        <p:nvSpPr>
          <p:cNvPr id="10" name="Rectangle 9"/>
          <p:cNvSpPr/>
          <p:nvPr/>
        </p:nvSpPr>
        <p:spPr>
          <a:xfrm>
            <a:off x="430533" y="1614878"/>
            <a:ext cx="3627016" cy="600164"/>
          </a:xfrm>
          <a:prstGeom prst="rect">
            <a:avLst/>
          </a:prstGeom>
        </p:spPr>
        <p:txBody>
          <a:bodyPr wrap="square">
            <a:spAutoFit/>
          </a:bodyPr>
          <a:lstStyle/>
          <a:p>
            <a:r>
              <a:rPr lang="en-US" sz="1100" u="sng" dirty="0">
                <a:solidFill>
                  <a:srgbClr val="0563C1"/>
                </a:solidFill>
                <a:latin typeface="Calibri" panose="020F0502020204030204" pitchFamily="34" charset="0"/>
                <a:hlinkClick r:id="rId2"/>
              </a:rPr>
              <a:t>https://www.mapwv.gov/flood/map/?wkid=102100&amp;x=-8899684&amp;y=4811867&amp;l=13&amp;v=0</a:t>
            </a:r>
            <a:endParaRPr lang="en-US" sz="1100" u="sng" dirty="0">
              <a:solidFill>
                <a:srgbClr val="0563C1"/>
              </a:solidFill>
              <a:latin typeface="Calibri" panose="020F0502020204030204" pitchFamily="34" charset="0"/>
            </a:endParaRPr>
          </a:p>
          <a:p>
            <a:endParaRPr lang="en-US" sz="1100" dirty="0"/>
          </a:p>
        </p:txBody>
      </p:sp>
      <p:graphicFrame>
        <p:nvGraphicFramePr>
          <p:cNvPr id="2" name="Table 1"/>
          <p:cNvGraphicFramePr>
            <a:graphicFrameLocks noGrp="1"/>
          </p:cNvGraphicFramePr>
          <p:nvPr/>
        </p:nvGraphicFramePr>
        <p:xfrm>
          <a:off x="5105400" y="964568"/>
          <a:ext cx="3618934" cy="2093336"/>
        </p:xfrm>
        <a:graphic>
          <a:graphicData uri="http://schemas.openxmlformats.org/drawingml/2006/table">
            <a:tbl>
              <a:tblPr>
                <a:tableStyleId>{073A0DAA-6AF3-43AB-8588-CEC1D06C72B9}</a:tableStyleId>
              </a:tblPr>
              <a:tblGrid>
                <a:gridCol w="1828800">
                  <a:extLst>
                    <a:ext uri="{9D8B030D-6E8A-4147-A177-3AD203B41FA5}">
                      <a16:colId xmlns:a16="http://schemas.microsoft.com/office/drawing/2014/main" val="4027414545"/>
                    </a:ext>
                  </a:extLst>
                </a:gridCol>
                <a:gridCol w="1790134">
                  <a:extLst>
                    <a:ext uri="{9D8B030D-6E8A-4147-A177-3AD203B41FA5}">
                      <a16:colId xmlns:a16="http://schemas.microsoft.com/office/drawing/2014/main" val="104142168"/>
                    </a:ext>
                  </a:extLst>
                </a:gridCol>
              </a:tblGrid>
              <a:tr h="228601">
                <a:tc>
                  <a:txBody>
                    <a:bodyPr/>
                    <a:lstStyle/>
                    <a:p>
                      <a:pPr algn="l" rtl="0" fontAlgn="b"/>
                      <a:r>
                        <a:rPr lang="en-US" sz="1200" b="1" u="none" strike="noStrike" dirty="0">
                          <a:effectLst/>
                        </a:rPr>
                        <a:t>DESCRIPTION</a:t>
                      </a:r>
                      <a:endParaRPr lang="en-US" sz="1200" b="1" i="0" u="none" strike="noStrike" dirty="0">
                        <a:solidFill>
                          <a:srgbClr val="000000"/>
                        </a:solidFill>
                        <a:effectLst/>
                        <a:latin typeface="+mn-lt"/>
                      </a:endParaRPr>
                    </a:p>
                  </a:txBody>
                  <a:tcPr marL="9525" marR="9525" marT="9525" marB="0" anchor="b"/>
                </a:tc>
                <a:tc>
                  <a:txBody>
                    <a:bodyPr/>
                    <a:lstStyle/>
                    <a:p>
                      <a:pPr algn="l" fontAlgn="b"/>
                      <a:endParaRPr lang="en-US" sz="1200" b="0" i="1"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206848">
                <a:tc>
                  <a:txBody>
                    <a:bodyPr/>
                    <a:lstStyle/>
                    <a:p>
                      <a:pPr algn="l" rtl="0" fontAlgn="t"/>
                      <a:r>
                        <a:rPr lang="en-US" sz="1200" u="none" strike="noStrike" dirty="0">
                          <a:effectLs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200" u="none" strike="noStrike">
                          <a:effectLst/>
                        </a:rPr>
                        <a:t>31-10-0029-0130-0000</a:t>
                      </a:r>
                      <a:endParaRPr lang="en-US" sz="12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625860837"/>
                  </a:ext>
                </a:extLst>
              </a:tr>
              <a:tr h="180345">
                <a:tc>
                  <a:txBody>
                    <a:bodyPr/>
                    <a:lstStyle/>
                    <a:p>
                      <a:pPr algn="l" rtl="0" fontAlgn="t"/>
                      <a:r>
                        <a:rPr lang="en-US" sz="1200" u="none" strike="noStrike" dirty="0">
                          <a:effectLs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BL 12-1/2 LOT 10</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165599">
                <a:tc>
                  <a:txBody>
                    <a:bodyPr/>
                    <a:lstStyle/>
                    <a:p>
                      <a:pPr algn="l" rtl="0" fontAlgn="t"/>
                      <a:r>
                        <a:rPr lang="en-US" sz="1200" u="none" strike="noStrike" dirty="0">
                          <a:effectLs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0.0373</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705007919"/>
                  </a:ext>
                </a:extLst>
              </a:tr>
              <a:tr h="165599">
                <a:tc>
                  <a:txBody>
                    <a:bodyPr/>
                    <a:lstStyle/>
                    <a:p>
                      <a:pPr algn="l" rtl="0" fontAlgn="b"/>
                      <a:r>
                        <a:rPr lang="en-US" sz="1200" u="none" strike="noStrike">
                          <a:effectLst/>
                        </a:rPr>
                        <a:t>Tax Year</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2015</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2360898"/>
                  </a:ext>
                </a:extLst>
              </a:tr>
              <a:tr h="165599">
                <a:tc>
                  <a:txBody>
                    <a:bodyPr/>
                    <a:lstStyle/>
                    <a:p>
                      <a:pPr algn="l" rtl="0" fontAlgn="b"/>
                      <a:r>
                        <a:rPr lang="en-US" sz="1200" u="none" strike="noStrike">
                          <a:effectLst/>
                        </a:rPr>
                        <a:t>Tax Class</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4</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0626997"/>
                  </a:ext>
                </a:extLst>
              </a:tr>
              <a:tr h="165599">
                <a:tc>
                  <a:txBody>
                    <a:bodyPr/>
                    <a:lstStyle/>
                    <a:p>
                      <a:pPr algn="l" rtl="0" fontAlgn="t"/>
                      <a:r>
                        <a:rPr lang="en-US" sz="1200" u="none" strike="noStrike" dirty="0">
                          <a:effectLst/>
                        </a:rPr>
                        <a:t>Deed 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1259 / 45</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65599">
                <a:tc>
                  <a:txBody>
                    <a:bodyPr/>
                    <a:lstStyle/>
                    <a:p>
                      <a:pPr algn="l" rtl="0"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65599">
                <a:tc>
                  <a:txBody>
                    <a:bodyPr/>
                    <a:lstStyle/>
                    <a:p>
                      <a:pPr algn="l" rtl="0" fontAlgn="b"/>
                      <a:r>
                        <a:rPr lang="en-US" sz="1200" b="1" u="none" strike="noStrike" dirty="0">
                          <a:effectLs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311052">
                <a:tc>
                  <a:txBody>
                    <a:bodyPr/>
                    <a:lstStyle/>
                    <a:p>
                      <a:pPr algn="l" rtl="0" fontAlgn="t"/>
                      <a:r>
                        <a:rPr lang="en-US" sz="1200" u="none" strike="noStrike" dirty="0">
                          <a:effectLs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Smith John</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nvGraphicFramePr>
        <p:xfrm>
          <a:off x="5066733" y="5943600"/>
          <a:ext cx="3657600" cy="769620"/>
        </p:xfrm>
        <a:graphic>
          <a:graphicData uri="http://schemas.openxmlformats.org/drawingml/2006/table">
            <a:tbl>
              <a:tblPr>
                <a:tableStyleId>{073A0DAA-6AF3-43AB-8588-CEC1D06C72B9}</a:tableStyleId>
              </a:tblPr>
              <a:tblGrid>
                <a:gridCol w="1867467">
                  <a:extLst>
                    <a:ext uri="{9D8B030D-6E8A-4147-A177-3AD203B41FA5}">
                      <a16:colId xmlns:a16="http://schemas.microsoft.com/office/drawing/2014/main" val="1691348543"/>
                    </a:ext>
                  </a:extLst>
                </a:gridCol>
                <a:gridCol w="1790133">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rPr>
                        <a:t>Land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effectLst/>
                        </a:rPr>
                        <a:t>$33,200</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rPr>
                        <a:t>Building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$29,000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rPr>
                        <a:t>Total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$62,200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777663"/>
                  </a:ext>
                </a:extLst>
              </a:tr>
            </a:tbl>
          </a:graphicData>
        </a:graphic>
      </p:graphicFrame>
      <p:pic>
        <p:nvPicPr>
          <p:cNvPr id="4" name="Picture 3"/>
          <p:cNvPicPr>
            <a:picLocks noChangeAspect="1"/>
          </p:cNvPicPr>
          <p:nvPr/>
        </p:nvPicPr>
        <p:blipFill>
          <a:blip r:embed="rId3"/>
          <a:stretch>
            <a:fillRect/>
          </a:stretch>
        </p:blipFill>
        <p:spPr>
          <a:xfrm>
            <a:off x="685800" y="2359939"/>
            <a:ext cx="3124200" cy="4329938"/>
          </a:xfrm>
          <a:prstGeom prst="rect">
            <a:avLst/>
          </a:prstGeom>
        </p:spPr>
      </p:pic>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6" name="TextBox 15"/>
          <p:cNvSpPr txBox="1"/>
          <p:nvPr/>
        </p:nvSpPr>
        <p:spPr>
          <a:xfrm>
            <a:off x="430821" y="1422709"/>
            <a:ext cx="3931528" cy="276999"/>
          </a:xfrm>
          <a:prstGeom prst="rect">
            <a:avLst/>
          </a:prstGeom>
          <a:noFill/>
        </p:spPr>
        <p:txBody>
          <a:bodyPr wrap="square" rtlCol="0">
            <a:spAutoFit/>
          </a:bodyPr>
          <a:lstStyle/>
          <a:p>
            <a:r>
              <a:rPr lang="en-US" sz="1200" dirty="0"/>
              <a:t>629 PENNSYLVANIA AVE, Morgantown, WV, 26501</a:t>
            </a:r>
            <a:endParaRPr lang="en-US" dirty="0"/>
          </a:p>
        </p:txBody>
      </p:sp>
    </p:spTree>
    <p:extLst>
      <p:ext uri="{BB962C8B-B14F-4D97-AF65-F5344CB8AC3E}">
        <p14:creationId xmlns:p14="http://schemas.microsoft.com/office/powerpoint/2010/main" val="1788196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75530" y="948043"/>
            <a:ext cx="4522467" cy="1015663"/>
          </a:xfrm>
          <a:prstGeom prst="rect">
            <a:avLst/>
          </a:prstGeom>
          <a:solidFill>
            <a:schemeClr val="accent6">
              <a:lumMod val="75000"/>
            </a:schemeClr>
          </a:solidFill>
        </p:spPr>
        <p:txBody>
          <a:bodyPr wrap="square" rtlCol="0">
            <a:spAutoFit/>
          </a:bodyPr>
          <a:lstStyle/>
          <a:p>
            <a:pPr algn="ctr"/>
            <a:r>
              <a:rPr lang="en-US" sz="2400" b="1" dirty="0">
                <a:solidFill>
                  <a:schemeClr val="bg1"/>
                </a:solidFill>
              </a:rPr>
              <a:t>Commercial or Industrial Property</a:t>
            </a:r>
          </a:p>
          <a:p>
            <a:endParaRPr lang="en-US" dirty="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nvGraphicFramePr>
        <p:xfrm>
          <a:off x="5083629" y="2696881"/>
          <a:ext cx="3907971" cy="2659170"/>
        </p:xfrm>
        <a:graphic>
          <a:graphicData uri="http://schemas.openxmlformats.org/drawingml/2006/table">
            <a:tbl>
              <a:tblPr>
                <a:tableStyleId>{93296810-A885-4BE3-A3E7-6D5BEEA58F35}</a:tableStyleId>
              </a:tblPr>
              <a:tblGrid>
                <a:gridCol w="1621971">
                  <a:extLst>
                    <a:ext uri="{9D8B030D-6E8A-4147-A177-3AD203B41FA5}">
                      <a16:colId xmlns:a16="http://schemas.microsoft.com/office/drawing/2014/main" val="799857233"/>
                    </a:ext>
                  </a:extLst>
                </a:gridCol>
                <a:gridCol w="2286000">
                  <a:extLst>
                    <a:ext uri="{9D8B030D-6E8A-4147-A177-3AD203B41FA5}">
                      <a16:colId xmlns:a16="http://schemas.microsoft.com/office/drawing/2014/main" val="3953515633"/>
                    </a:ext>
                  </a:extLst>
                </a:gridCol>
              </a:tblGrid>
              <a:tr h="199655">
                <a:tc>
                  <a:txBody>
                    <a:bodyPr/>
                    <a:lstStyle/>
                    <a:p>
                      <a:pPr algn="l" rtl="0" fontAlgn="b"/>
                      <a:r>
                        <a:rPr lang="en-US" sz="1200" b="1" u="none" strike="noStrike" dirty="0">
                          <a:effectLst/>
                        </a:rPr>
                        <a:t>BUILDING INFORMATION</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200" u="none" strike="noStrike" dirty="0">
                          <a:solidFill>
                            <a:schemeClr val="tx1"/>
                          </a:solidFill>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0798257"/>
                  </a:ext>
                </a:extLst>
              </a:tr>
              <a:tr h="2399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u="none" strike="noStrike" dirty="0">
                          <a:solidFill>
                            <a:srgbClr val="FF0000"/>
                          </a:solidFill>
                          <a:effectLst/>
                          <a:latin typeface="+mn-l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rtl="0" fontAlgn="b"/>
                      <a:r>
                        <a:rPr lang="en-US" sz="1200" b="1" i="0" u="none" strike="noStrike" dirty="0">
                          <a:solidFill>
                            <a:srgbClr val="FF0000"/>
                          </a:solidFill>
                          <a:effectLst/>
                          <a:latin typeface="Calibri" panose="020F0502020204030204" pitchFamily="34" charset="0"/>
                        </a:rPr>
                        <a:t>C- Commercial</a:t>
                      </a:r>
                    </a:p>
                  </a:txBody>
                  <a:tcPr marL="9525" marR="9525" marT="9525" marB="0" anchor="b"/>
                </a:tc>
                <a:extLst>
                  <a:ext uri="{0D108BD9-81ED-4DB2-BD59-A6C34878D82A}">
                    <a16:rowId xmlns:a16="http://schemas.microsoft.com/office/drawing/2014/main" val="4147185039"/>
                  </a:ext>
                </a:extLst>
              </a:tr>
              <a:tr h="239951">
                <a:tc>
                  <a:txBody>
                    <a:bodyPr/>
                    <a:lstStyle/>
                    <a:p>
                      <a:pPr algn="l" rtl="0" fontAlgn="b"/>
                      <a:r>
                        <a:rPr lang="en-US" sz="1200" u="none" strike="noStrike">
                          <a:effectLst/>
                        </a:rPr>
                        <a:t>Land Use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solidFill>
                            <a:srgbClr val="0070C0"/>
                          </a:solidFill>
                          <a:effectLst/>
                        </a:rPr>
                        <a:t>373 - Retail-Single Occupancy</a:t>
                      </a:r>
                      <a:endParaRPr lang="en-US" sz="1200" b="0" i="0" u="none" strike="noStrike">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8273279"/>
                  </a:ext>
                </a:extLst>
              </a:tr>
              <a:tr h="219957">
                <a:tc>
                  <a:txBody>
                    <a:bodyPr/>
                    <a:lstStyle/>
                    <a:p>
                      <a:pPr algn="l" rtl="0" fontAlgn="b"/>
                      <a:r>
                        <a:rPr lang="en-US" sz="1200" u="none" strike="noStrike">
                          <a:effectLst/>
                        </a:rPr>
                        <a:t>Year Built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1994</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8101329"/>
                  </a:ext>
                </a:extLst>
              </a:tr>
              <a:tr h="219957">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4479722"/>
                  </a:ext>
                </a:extLst>
              </a:tr>
              <a:tr h="219957">
                <a:tc>
                  <a:txBody>
                    <a:bodyPr/>
                    <a:lstStyle/>
                    <a:p>
                      <a:pPr algn="l" rtl="0" fontAlgn="b"/>
                      <a:r>
                        <a:rPr lang="en-US" sz="1200" u="none" strike="noStrike">
                          <a:effectLst/>
                        </a:rPr>
                        <a:t>Exterior Wall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Brick or Stone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117704"/>
                  </a:ext>
                </a:extLst>
              </a:tr>
              <a:tr h="219957">
                <a:tc>
                  <a:txBody>
                    <a:bodyPr/>
                    <a:lstStyle/>
                    <a:p>
                      <a:pPr algn="l" rtl="0" fontAlgn="b"/>
                      <a:r>
                        <a:rPr lang="en-US" sz="1200" u="none" strike="noStrike" dirty="0">
                          <a:effectLst/>
                        </a:rPr>
                        <a:t>Construction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Pre-Engineered Steel</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0809899"/>
                  </a:ext>
                </a:extLst>
              </a:tr>
              <a:tr h="219957">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D+</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07206534"/>
                  </a:ext>
                </a:extLst>
              </a:tr>
              <a:tr h="219957">
                <a:tc>
                  <a:txBody>
                    <a:bodyPr/>
                    <a:lstStyle/>
                    <a:p>
                      <a:pPr algn="l" rtl="0" fontAlgn="b"/>
                      <a:r>
                        <a:rPr lang="en-US" sz="1200" u="none" strike="noStrike">
                          <a:effectLst/>
                        </a:rPr>
                        <a:t>Basement Type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None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9930397"/>
                  </a:ext>
                </a:extLst>
              </a:tr>
              <a:tr h="219957">
                <a:tc>
                  <a:txBody>
                    <a:bodyPr/>
                    <a:lstStyle/>
                    <a:p>
                      <a:pPr algn="l" rtl="0" fontAlgn="b"/>
                      <a:r>
                        <a:rPr lang="en-US" sz="1200" u="none" strike="noStrike">
                          <a:effectLst/>
                        </a:rPr>
                        <a:t>Business Living Area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15,255</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5966108"/>
                  </a:ext>
                </a:extLst>
              </a:tr>
              <a:tr h="219957">
                <a:tc>
                  <a:txBody>
                    <a:bodyPr/>
                    <a:lstStyle/>
                    <a:p>
                      <a:pPr algn="l" rtl="0" fontAlgn="b"/>
                      <a:r>
                        <a:rPr lang="en-US" sz="1200" u="none" strike="noStrike">
                          <a:effectLst/>
                        </a:rPr>
                        <a:t>Cubic Feet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292,380</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143391"/>
                  </a:ext>
                </a:extLst>
              </a:tr>
              <a:tr h="219957">
                <a:tc>
                  <a:txBody>
                    <a:bodyPr/>
                    <a:lstStyle/>
                    <a:p>
                      <a:pPr algn="l" rtl="0" fontAlgn="b"/>
                      <a:r>
                        <a:rPr lang="en-US" sz="1200" u="none" strike="noStrike" dirty="0">
                          <a:effectLst/>
                        </a:rPr>
                        <a:t>Use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34-Retail Store, 82- Multi-Use Office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7936641"/>
                  </a:ext>
                </a:extLst>
              </a:tr>
            </a:tbl>
          </a:graphicData>
        </a:graphic>
      </p:graphicFrame>
      <p:sp>
        <p:nvSpPr>
          <p:cNvPr id="10" name="Rectangle 9"/>
          <p:cNvSpPr/>
          <p:nvPr/>
        </p:nvSpPr>
        <p:spPr>
          <a:xfrm>
            <a:off x="294580" y="1558628"/>
            <a:ext cx="3931816" cy="246221"/>
          </a:xfrm>
          <a:prstGeom prst="rect">
            <a:avLst/>
          </a:prstGeom>
        </p:spPr>
        <p:txBody>
          <a:bodyPr wrap="square">
            <a:spAutoFit/>
          </a:bodyPr>
          <a:lstStyle/>
          <a:p>
            <a:r>
              <a:rPr lang="en-US" sz="1000" u="sng" dirty="0">
                <a:hlinkClick r:id="rId3"/>
              </a:rPr>
              <a:t>https://www.mapwv.gov/flood/map/?v=0&amp;pid=31-14-0031-0101-0000</a:t>
            </a:r>
            <a:r>
              <a:rPr lang="en-US" sz="1000" dirty="0"/>
              <a:t> </a:t>
            </a:r>
          </a:p>
        </p:txBody>
      </p:sp>
      <p:graphicFrame>
        <p:nvGraphicFramePr>
          <p:cNvPr id="2" name="Table 1"/>
          <p:cNvGraphicFramePr>
            <a:graphicFrameLocks noGrp="1"/>
          </p:cNvGraphicFramePr>
          <p:nvPr/>
        </p:nvGraphicFramePr>
        <p:xfrm>
          <a:off x="5105400" y="964569"/>
          <a:ext cx="3886200" cy="1682143"/>
        </p:xfrm>
        <a:graphic>
          <a:graphicData uri="http://schemas.openxmlformats.org/drawingml/2006/table">
            <a:tbl>
              <a:tblPr>
                <a:tableStyleId>{5C22544A-7EE6-4342-B048-85BDC9FD1C3A}</a:tableStyleId>
              </a:tblPr>
              <a:tblGrid>
                <a:gridCol w="1632204">
                  <a:extLst>
                    <a:ext uri="{9D8B030D-6E8A-4147-A177-3AD203B41FA5}">
                      <a16:colId xmlns:a16="http://schemas.microsoft.com/office/drawing/2014/main" val="4027414545"/>
                    </a:ext>
                  </a:extLst>
                </a:gridCol>
                <a:gridCol w="2253996">
                  <a:extLst>
                    <a:ext uri="{9D8B030D-6E8A-4147-A177-3AD203B41FA5}">
                      <a16:colId xmlns:a16="http://schemas.microsoft.com/office/drawing/2014/main" val="104142168"/>
                    </a:ext>
                  </a:extLst>
                </a:gridCol>
              </a:tblGrid>
              <a:tr h="212130">
                <a:tc>
                  <a:txBody>
                    <a:bodyPr/>
                    <a:lstStyle/>
                    <a:p>
                      <a:pPr algn="l" rtl="0" fontAlgn="b"/>
                      <a:r>
                        <a:rPr lang="en-US" sz="1200" b="1" u="none" strike="noStrike" dirty="0">
                          <a:effectLst/>
                          <a:latin typeface="+mn-lt"/>
                        </a:rPr>
                        <a:t>DESCRIPTION</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b="0" i="0" u="none" strike="noStrike" dirty="0">
                          <a:solidFill>
                            <a:srgbClr val="000000"/>
                          </a:solidFill>
                          <a:effectLst/>
                          <a:latin typeface="+mn-lt"/>
                        </a:rPr>
                        <a:t>84</a:t>
                      </a:r>
                      <a:r>
                        <a:rPr lang="en-US" sz="1100" b="0" i="0" u="none" strike="noStrike" baseline="0" dirty="0">
                          <a:solidFill>
                            <a:srgbClr val="000000"/>
                          </a:solidFill>
                          <a:effectLst/>
                          <a:latin typeface="+mn-lt"/>
                        </a:rPr>
                        <a:t> Lumber</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191945">
                <a:tc>
                  <a:txBody>
                    <a:bodyPr/>
                    <a:lstStyle/>
                    <a:p>
                      <a:pPr algn="l" rtl="0" fontAlgn="t"/>
                      <a:r>
                        <a:rPr lang="en-US" sz="1200" u="none" strike="noStrike" dirty="0">
                          <a:effectLst/>
                          <a:latin typeface="+mn-l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100" b="0" i="0" u="none" strike="noStrike" dirty="0">
                          <a:solidFill>
                            <a:srgbClr val="000000"/>
                          </a:solidFill>
                          <a:effectLst/>
                          <a:latin typeface="+mn-lt"/>
                        </a:rPr>
                        <a:t>31-14-0031-0101-0000</a:t>
                      </a:r>
                    </a:p>
                  </a:txBody>
                  <a:tcPr marL="9525" marR="9525" marT="9525" marB="0"/>
                </a:tc>
                <a:extLst>
                  <a:ext uri="{0D108BD9-81ED-4DB2-BD59-A6C34878D82A}">
                    <a16:rowId xmlns:a16="http://schemas.microsoft.com/office/drawing/2014/main" val="2625860837"/>
                  </a:ext>
                </a:extLst>
              </a:tr>
              <a:tr h="178542">
                <a:tc>
                  <a:txBody>
                    <a:bodyPr/>
                    <a:lstStyle/>
                    <a:p>
                      <a:pPr algn="l" rtl="0" fontAlgn="t"/>
                      <a:r>
                        <a:rPr lang="en-US" sz="1200" u="none" strike="noStrike" dirty="0">
                          <a:effectLst/>
                          <a:latin typeface="+mn-l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5.0922 AC;SABRATON</a:t>
                      </a:r>
                    </a:p>
                  </a:txBody>
                  <a:tcPr marL="9525" marR="9525" marT="9525" marB="0"/>
                </a:tc>
                <a:extLst>
                  <a:ext uri="{0D108BD9-81ED-4DB2-BD59-A6C34878D82A}">
                    <a16:rowId xmlns:a16="http://schemas.microsoft.com/office/drawing/2014/main" val="3443572202"/>
                  </a:ext>
                </a:extLst>
              </a:tr>
              <a:tr h="219347">
                <a:tc>
                  <a:txBody>
                    <a:bodyPr/>
                    <a:lstStyle/>
                    <a:p>
                      <a:pPr algn="l" rtl="0" fontAlgn="t"/>
                      <a:r>
                        <a:rPr lang="en-US" sz="1200" u="none" strike="noStrike" dirty="0">
                          <a:effectLst/>
                          <a:latin typeface="+mn-l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a:t>
                      </a:r>
                    </a:p>
                  </a:txBody>
                  <a:tcPr marL="9525" marR="9525" marT="9525" marB="0"/>
                </a:tc>
                <a:extLst>
                  <a:ext uri="{0D108BD9-81ED-4DB2-BD59-A6C34878D82A}">
                    <a16:rowId xmlns:a16="http://schemas.microsoft.com/office/drawing/2014/main" val="705007919"/>
                  </a:ext>
                </a:extLst>
              </a:tr>
              <a:tr h="178542">
                <a:tc>
                  <a:txBody>
                    <a:bodyPr/>
                    <a:lstStyle/>
                    <a:p>
                      <a:pPr algn="l" rtl="0" fontAlgn="t"/>
                      <a:r>
                        <a:rPr lang="en-US" sz="1200" u="none" strike="noStrike" dirty="0">
                          <a:effectLst/>
                          <a:latin typeface="+mn-lt"/>
                        </a:rPr>
                        <a:t>Deed 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a:effectLst/>
                          <a:latin typeface="+mn-lt"/>
                        </a:rPr>
                        <a:t>1376 / 234</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78542">
                <a:tc>
                  <a:txBody>
                    <a:bodyPr/>
                    <a:lstStyle/>
                    <a:p>
                      <a:pPr algn="l" rtl="0" fontAlgn="b"/>
                      <a:r>
                        <a:rPr lang="en-US" sz="1200" u="none" strike="noStrike" dirty="0">
                          <a:effectLst/>
                          <a:latin typeface="+mn-l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78542">
                <a:tc>
                  <a:txBody>
                    <a:bodyPr/>
                    <a:lstStyle/>
                    <a:p>
                      <a:pPr algn="l" rtl="0" fontAlgn="b"/>
                      <a:r>
                        <a:rPr lang="en-US" sz="1200" b="1" u="none" strike="noStrike" dirty="0">
                          <a:effectLst/>
                          <a:latin typeface="+mn-l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288641">
                <a:tc>
                  <a:txBody>
                    <a:bodyPr/>
                    <a:lstStyle/>
                    <a:p>
                      <a:pPr algn="l" rtl="0" fontAlgn="t"/>
                      <a:r>
                        <a:rPr lang="en-US" sz="1200" u="none" strike="noStrike" dirty="0">
                          <a:effectLst/>
                          <a:latin typeface="+mn-l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a:effectLst/>
                          <a:latin typeface="+mn-lt"/>
                        </a:rPr>
                        <a:t>SPIRIT SPE PORTFOLIO</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nvGraphicFramePr>
        <p:xfrm>
          <a:off x="5105400" y="6019800"/>
          <a:ext cx="3900196" cy="769620"/>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latin typeface="+mn-lt"/>
                        </a:rPr>
                        <a:t>Land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$378,800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latin typeface="+mn-lt"/>
                        </a:rPr>
                        <a:t>Building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$294,700</a:t>
                      </a: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latin typeface="+mn-lt"/>
                        </a:rPr>
                        <a:t>Total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$673,500</a:t>
                      </a:r>
                    </a:p>
                  </a:txBody>
                  <a:tcPr marL="9525" marR="9525" marT="9525" marB="0" anchor="b"/>
                </a:tc>
                <a:extLst>
                  <a:ext uri="{0D108BD9-81ED-4DB2-BD59-A6C34878D82A}">
                    <a16:rowId xmlns:a16="http://schemas.microsoft.com/office/drawing/2014/main" val="1236777663"/>
                  </a:ext>
                </a:extLst>
              </a:tr>
            </a:tbl>
          </a:graphicData>
        </a:graphic>
      </p:graphicFrame>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6" name="TextBox 15"/>
          <p:cNvSpPr txBox="1"/>
          <p:nvPr/>
        </p:nvSpPr>
        <p:spPr>
          <a:xfrm>
            <a:off x="294580" y="1401869"/>
            <a:ext cx="4160128" cy="276999"/>
          </a:xfrm>
          <a:prstGeom prst="rect">
            <a:avLst/>
          </a:prstGeom>
          <a:noFill/>
        </p:spPr>
        <p:txBody>
          <a:bodyPr wrap="square" rtlCol="0">
            <a:spAutoFit/>
          </a:bodyPr>
          <a:lstStyle/>
          <a:p>
            <a:pPr fontAlgn="b"/>
            <a:r>
              <a:rPr lang="en-US" sz="1200" dirty="0"/>
              <a:t>1501 DECKERS CREEK BLVD, Morgantown, West Virginia, 26505</a:t>
            </a:r>
            <a:endParaRPr lang="en-US" sz="1200" dirty="0">
              <a:solidFill>
                <a:srgbClr val="000000"/>
              </a:solidFill>
              <a:latin typeface="Calibri" panose="020F0502020204030204" pitchFamily="34" charset="0"/>
            </a:endParaRPr>
          </a:p>
        </p:txBody>
      </p:sp>
      <p:pic>
        <p:nvPicPr>
          <p:cNvPr id="6" name="Picture 5"/>
          <p:cNvPicPr>
            <a:picLocks noChangeAspect="1"/>
          </p:cNvPicPr>
          <p:nvPr/>
        </p:nvPicPr>
        <p:blipFill rotWithShape="1">
          <a:blip r:embed="rId4"/>
          <a:srcRect l="1307" t="7100" r="-2555" b="7049"/>
          <a:stretch/>
        </p:blipFill>
        <p:spPr>
          <a:xfrm>
            <a:off x="361562" y="2122564"/>
            <a:ext cx="4210438" cy="2370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5"/>
          <a:stretch>
            <a:fillRect/>
          </a:stretch>
        </p:blipFill>
        <p:spPr>
          <a:xfrm>
            <a:off x="389376" y="4792474"/>
            <a:ext cx="3838575" cy="1895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15" name="Table 14"/>
          <p:cNvGraphicFramePr>
            <a:graphicFrameLocks noGrp="1"/>
          </p:cNvGraphicFramePr>
          <p:nvPr/>
        </p:nvGraphicFramePr>
        <p:xfrm>
          <a:off x="5105400" y="5420249"/>
          <a:ext cx="3900196" cy="577215"/>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COST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b="0" i="0" u="none" strike="noStrike">
                          <a:solidFill>
                            <a:srgbClr val="000000"/>
                          </a:solidFill>
                          <a:effectLst/>
                          <a:latin typeface="Calibri" panose="020F0502020204030204" pitchFamily="34" charset="0"/>
                        </a:rPr>
                        <a:t>Other Bldg/Yard Values</a:t>
                      </a:r>
                    </a:p>
                  </a:txBody>
                  <a:tcPr marL="9525" marR="9525" marT="9525" marB="0" anchor="b"/>
                </a:tc>
                <a:tc>
                  <a:txBody>
                    <a:bodyPr/>
                    <a:lstStyle/>
                    <a:p>
                      <a:pPr algn="ctr" rtl="0" fontAlgn="b"/>
                      <a:r>
                        <a:rPr lang="en-US" sz="1200" b="0" i="0" u="none" strike="noStrike">
                          <a:solidFill>
                            <a:srgbClr val="000000"/>
                          </a:solidFill>
                          <a:effectLst/>
                          <a:latin typeface="Calibri" panose="020F0502020204030204" pitchFamily="34" charset="0"/>
                        </a:rPr>
                        <a:t>$67,020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b="0" i="0" u="none" strike="noStrike">
                          <a:solidFill>
                            <a:srgbClr val="000000"/>
                          </a:solidFill>
                          <a:effectLst/>
                          <a:latin typeface="Calibri" panose="020F0502020204030204" pitchFamily="34" charset="0"/>
                        </a:rPr>
                        <a:t>Commercial Value</a:t>
                      </a:r>
                    </a:p>
                  </a:txBody>
                  <a:tcPr marL="9525" marR="9525" marT="9525" marB="0" anchor="b"/>
                </a:tc>
                <a:tc>
                  <a:txBody>
                    <a:bodyPr/>
                    <a:lstStyle/>
                    <a:p>
                      <a:pPr algn="ctr" rtl="0" fontAlgn="b"/>
                      <a:r>
                        <a:rPr lang="en-US" sz="1200" b="0" i="0" u="none" strike="noStrike" dirty="0">
                          <a:solidFill>
                            <a:srgbClr val="000000"/>
                          </a:solidFill>
                          <a:effectLst/>
                          <a:latin typeface="Calibri" panose="020F0502020204030204" pitchFamily="34" charset="0"/>
                        </a:rPr>
                        <a:t>$227,700</a:t>
                      </a:r>
                    </a:p>
                  </a:txBody>
                  <a:tcPr marL="9525" marR="9525" marT="9525" marB="0" anchor="b"/>
                </a:tc>
                <a:extLst>
                  <a:ext uri="{0D108BD9-81ED-4DB2-BD59-A6C34878D82A}">
                    <a16:rowId xmlns:a16="http://schemas.microsoft.com/office/drawing/2014/main" val="226370235"/>
                  </a:ext>
                </a:extLst>
              </a:tr>
            </a:tbl>
          </a:graphicData>
        </a:graphic>
      </p:graphicFrame>
    </p:spTree>
    <p:extLst>
      <p:ext uri="{BB962C8B-B14F-4D97-AF65-F5344CB8AC3E}">
        <p14:creationId xmlns:p14="http://schemas.microsoft.com/office/powerpoint/2010/main" val="3993468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24753" y="1118242"/>
            <a:ext cx="7124252" cy="646331"/>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West Virginia Parcel Property Class Breakdown for Tax Year 2020</a:t>
            </a:r>
            <a:br>
              <a:rPr lang="en-US" sz="2000" b="1" dirty="0">
                <a:solidFill>
                  <a:schemeClr val="bg1"/>
                </a:solidFill>
              </a:rPr>
            </a:br>
            <a:r>
              <a:rPr lang="en-US" sz="1600" b="1" dirty="0">
                <a:solidFill>
                  <a:schemeClr val="tx2">
                    <a:lumMod val="40000"/>
                    <a:lumOff val="60000"/>
                  </a:schemeClr>
                </a:solidFill>
              </a:rPr>
              <a:t>(Computed from statewide master parcel file)</a:t>
            </a:r>
            <a:endParaRPr lang="en-US" sz="1600" dirty="0">
              <a:solidFill>
                <a:schemeClr val="tx2">
                  <a:lumMod val="40000"/>
                  <a:lumOff val="60000"/>
                </a:schemeClr>
              </a:solidFill>
            </a:endParaRPr>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Total Property Parcels</a:t>
            </a:r>
          </a:p>
        </p:txBody>
      </p:sp>
      <p:graphicFrame>
        <p:nvGraphicFramePr>
          <p:cNvPr id="7" name="Table 6"/>
          <p:cNvGraphicFramePr>
            <a:graphicFrameLocks noGrp="1"/>
          </p:cNvGraphicFramePr>
          <p:nvPr>
            <p:extLst>
              <p:ext uri="{D42A27DB-BD31-4B8C-83A1-F6EECF244321}">
                <p14:modId xmlns:p14="http://schemas.microsoft.com/office/powerpoint/2010/main" val="1581862686"/>
              </p:ext>
            </p:extLst>
          </p:nvPr>
        </p:nvGraphicFramePr>
        <p:xfrm>
          <a:off x="245459" y="1968416"/>
          <a:ext cx="8675517" cy="3699510"/>
        </p:xfrm>
        <a:graphic>
          <a:graphicData uri="http://schemas.openxmlformats.org/drawingml/2006/table">
            <a:tbl>
              <a:tblPr firstRow="1" firstCol="1" bandRow="1">
                <a:tableStyleId>{69CF1AB2-1976-4502-BF36-3FF5EA218861}</a:tableStyleId>
              </a:tblPr>
              <a:tblGrid>
                <a:gridCol w="1020479">
                  <a:extLst>
                    <a:ext uri="{9D8B030D-6E8A-4147-A177-3AD203B41FA5}">
                      <a16:colId xmlns:a16="http://schemas.microsoft.com/office/drawing/2014/main" val="3347606905"/>
                    </a:ext>
                  </a:extLst>
                </a:gridCol>
                <a:gridCol w="3309383">
                  <a:extLst>
                    <a:ext uri="{9D8B030D-6E8A-4147-A177-3AD203B41FA5}">
                      <a16:colId xmlns:a16="http://schemas.microsoft.com/office/drawing/2014/main" val="2788592112"/>
                    </a:ext>
                  </a:extLst>
                </a:gridCol>
                <a:gridCol w="1114138">
                  <a:extLst>
                    <a:ext uri="{9D8B030D-6E8A-4147-A177-3AD203B41FA5}">
                      <a16:colId xmlns:a16="http://schemas.microsoft.com/office/drawing/2014/main" val="3415097851"/>
                    </a:ext>
                  </a:extLst>
                </a:gridCol>
                <a:gridCol w="1392923">
                  <a:extLst>
                    <a:ext uri="{9D8B030D-6E8A-4147-A177-3AD203B41FA5}">
                      <a16:colId xmlns:a16="http://schemas.microsoft.com/office/drawing/2014/main" val="2809061004"/>
                    </a:ext>
                  </a:extLst>
                </a:gridCol>
                <a:gridCol w="1838594">
                  <a:extLst>
                    <a:ext uri="{9D8B030D-6E8A-4147-A177-3AD203B41FA5}">
                      <a16:colId xmlns:a16="http://schemas.microsoft.com/office/drawing/2014/main" val="1620502765"/>
                    </a:ext>
                  </a:extLst>
                </a:gridCol>
              </a:tblGrid>
              <a:tr h="567690">
                <a:tc>
                  <a:txBody>
                    <a:bodyPr/>
                    <a:lstStyle/>
                    <a:p>
                      <a:pPr algn="ctr" fontAlgn="ctr"/>
                      <a:r>
                        <a:rPr lang="en-US" sz="1600" b="1" dirty="0">
                          <a:latin typeface="+mn-lt"/>
                        </a:rPr>
                        <a:t>Code*</a:t>
                      </a:r>
                    </a:p>
                  </a:txBody>
                  <a:tcPr marL="9525" marR="9525" marT="9525" marB="0" anchor="ctr"/>
                </a:tc>
                <a:tc>
                  <a:txBody>
                    <a:bodyPr/>
                    <a:lstStyle/>
                    <a:p>
                      <a:pPr algn="ctr" fontAlgn="ctr"/>
                      <a:r>
                        <a:rPr lang="en-US" sz="1600" b="1" dirty="0">
                          <a:latin typeface="+mn-lt"/>
                        </a:rPr>
                        <a:t>Property Class</a:t>
                      </a:r>
                    </a:p>
                  </a:txBody>
                  <a:tcPr marL="9525" marR="9525" marT="9525" marB="0" anchor="ctr"/>
                </a:tc>
                <a:tc>
                  <a:txBody>
                    <a:bodyPr/>
                    <a:lstStyle/>
                    <a:p>
                      <a:pPr algn="ctr" fontAlgn="ctr"/>
                      <a:r>
                        <a:rPr lang="en-US" sz="1600" b="1" dirty="0">
                          <a:latin typeface="+mn-lt"/>
                        </a:rPr>
                        <a:t># of Parcels</a:t>
                      </a:r>
                    </a:p>
                  </a:txBody>
                  <a:tcPr marL="9525" marR="9525" marT="9525" marB="0" anchor="ctr"/>
                </a:tc>
                <a:tc>
                  <a:txBody>
                    <a:bodyPr/>
                    <a:lstStyle/>
                    <a:p>
                      <a:pPr algn="ctr" fontAlgn="ctr"/>
                      <a:r>
                        <a:rPr lang="en-US" sz="1600" b="1" dirty="0">
                          <a:latin typeface="+mn-lt"/>
                        </a:rPr>
                        <a:t>Percent (%)</a:t>
                      </a:r>
                    </a:p>
                  </a:txBody>
                  <a:tcPr marL="9525" marR="9525" marT="9525" marB="0" anchor="ctr"/>
                </a:tc>
                <a:tc>
                  <a:txBody>
                    <a:bodyPr/>
                    <a:lstStyle/>
                    <a:p>
                      <a:pPr algn="ctr" fontAlgn="ctr"/>
                      <a:r>
                        <a:rPr lang="en-US" sz="1600" b="1" i="0" u="none" strike="noStrike" dirty="0">
                          <a:solidFill>
                            <a:srgbClr val="000000"/>
                          </a:solidFill>
                          <a:effectLst/>
                          <a:latin typeface="+mn-lt"/>
                        </a:rPr>
                        <a:t>Total Assessment Value (Land &amp; Bldgs.)</a:t>
                      </a:r>
                    </a:p>
                  </a:txBody>
                  <a:tcPr marL="9525" marR="9525" marT="9525" marB="0" anchor="ctr"/>
                </a:tc>
                <a:extLst>
                  <a:ext uri="{0D108BD9-81ED-4DB2-BD59-A6C34878D82A}">
                    <a16:rowId xmlns:a16="http://schemas.microsoft.com/office/drawing/2014/main" val="3349398295"/>
                  </a:ext>
                </a:extLst>
              </a:tr>
              <a:tr h="200025">
                <a:tc>
                  <a:txBody>
                    <a:bodyPr/>
                    <a:lstStyle/>
                    <a:p>
                      <a:pPr algn="ctr" fontAlgn="ctr"/>
                      <a:r>
                        <a:rPr lang="en-US" sz="1600" b="0" dirty="0">
                          <a:latin typeface="+mn-lt"/>
                        </a:rPr>
                        <a:t>R</a:t>
                      </a:r>
                    </a:p>
                  </a:txBody>
                  <a:tcPr marL="9525" marR="9525" marT="9525" marB="0" anchor="ctr"/>
                </a:tc>
                <a:tc>
                  <a:txBody>
                    <a:bodyPr/>
                    <a:lstStyle/>
                    <a:p>
                      <a:pPr lvl="1" algn="l" fontAlgn="ctr"/>
                      <a:r>
                        <a:rPr lang="en-US" sz="1600" dirty="0">
                          <a:latin typeface="+mn-lt"/>
                        </a:rPr>
                        <a:t>Residential</a:t>
                      </a:r>
                    </a:p>
                  </a:txBody>
                  <a:tcPr marL="9525" marR="9525" marT="9525" marB="0" anchor="ctr"/>
                </a:tc>
                <a:tc>
                  <a:txBody>
                    <a:bodyPr/>
                    <a:lstStyle/>
                    <a:p>
                      <a:pPr algn="r" fontAlgn="b"/>
                      <a:r>
                        <a:rPr lang="en-US" sz="1600" b="0" i="0" u="none" strike="noStrike">
                          <a:solidFill>
                            <a:srgbClr val="000000"/>
                          </a:solidFill>
                          <a:effectLst/>
                          <a:latin typeface="+mn-lt"/>
                        </a:rPr>
                        <a:t>1,089,781</a:t>
                      </a:r>
                    </a:p>
                  </a:txBody>
                  <a:tcPr marL="9525" marR="9525" marT="9525" marB="0" anchor="b"/>
                </a:tc>
                <a:tc>
                  <a:txBody>
                    <a:bodyPr/>
                    <a:lstStyle/>
                    <a:p>
                      <a:pPr algn="ctr" fontAlgn="b"/>
                      <a:r>
                        <a:rPr lang="en-US" sz="1600" b="0" i="0" u="none" strike="noStrike">
                          <a:solidFill>
                            <a:srgbClr val="000000"/>
                          </a:solidFill>
                          <a:effectLst/>
                          <a:latin typeface="+mn-lt"/>
                        </a:rPr>
                        <a:t>80.7%</a:t>
                      </a:r>
                    </a:p>
                  </a:txBody>
                  <a:tcPr marL="9525" marR="9525" marT="9525" marB="0" anchor="b"/>
                </a:tc>
                <a:tc>
                  <a:txBody>
                    <a:bodyPr/>
                    <a:lstStyle/>
                    <a:p>
                      <a:pPr algn="r" fontAlgn="b"/>
                      <a:r>
                        <a:rPr lang="en-US" sz="1600" b="0" i="0" u="none" strike="noStrike">
                          <a:solidFill>
                            <a:srgbClr val="000000"/>
                          </a:solidFill>
                          <a:effectLst/>
                          <a:latin typeface="+mn-lt"/>
                        </a:rPr>
                        <a:t>$76,250,249,392 </a:t>
                      </a:r>
                    </a:p>
                  </a:txBody>
                  <a:tcPr marL="9525" marR="9525" marT="9525" marB="0" anchor="b"/>
                </a:tc>
                <a:extLst>
                  <a:ext uri="{0D108BD9-81ED-4DB2-BD59-A6C34878D82A}">
                    <a16:rowId xmlns:a16="http://schemas.microsoft.com/office/drawing/2014/main" val="1469638917"/>
                  </a:ext>
                </a:extLst>
              </a:tr>
              <a:tr h="200025">
                <a:tc>
                  <a:txBody>
                    <a:bodyPr/>
                    <a:lstStyle/>
                    <a:p>
                      <a:pPr algn="ctr" fontAlgn="ctr"/>
                      <a:r>
                        <a:rPr lang="en-US" sz="1600" b="0">
                          <a:latin typeface="+mn-lt"/>
                        </a:rPr>
                        <a:t>F </a:t>
                      </a:r>
                    </a:p>
                  </a:txBody>
                  <a:tcPr marL="9525" marR="9525" marT="9525" marB="0" anchor="ctr"/>
                </a:tc>
                <a:tc>
                  <a:txBody>
                    <a:bodyPr/>
                    <a:lstStyle/>
                    <a:p>
                      <a:pPr lvl="1" algn="l" fontAlgn="ctr"/>
                      <a:r>
                        <a:rPr lang="en-US" sz="1600" dirty="0">
                          <a:latin typeface="+mn-lt"/>
                        </a:rPr>
                        <a:t>Farm</a:t>
                      </a:r>
                    </a:p>
                  </a:txBody>
                  <a:tcPr marL="9525" marR="9525" marT="9525" marB="0" anchor="ctr"/>
                </a:tc>
                <a:tc>
                  <a:txBody>
                    <a:bodyPr/>
                    <a:lstStyle/>
                    <a:p>
                      <a:pPr algn="r" fontAlgn="b"/>
                      <a:r>
                        <a:rPr lang="en-US" sz="1600" b="0" i="0" u="none" strike="noStrike">
                          <a:solidFill>
                            <a:srgbClr val="000000"/>
                          </a:solidFill>
                          <a:effectLst/>
                          <a:latin typeface="+mn-lt"/>
                        </a:rPr>
                        <a:t>118,810</a:t>
                      </a:r>
                    </a:p>
                  </a:txBody>
                  <a:tcPr marL="9525" marR="9525" marT="9525" marB="0" anchor="b"/>
                </a:tc>
                <a:tc>
                  <a:txBody>
                    <a:bodyPr/>
                    <a:lstStyle/>
                    <a:p>
                      <a:pPr algn="ctr" fontAlgn="b"/>
                      <a:r>
                        <a:rPr lang="en-US" sz="1600" b="0" i="0" u="none" strike="noStrike">
                          <a:solidFill>
                            <a:srgbClr val="000000"/>
                          </a:solidFill>
                          <a:effectLst/>
                          <a:latin typeface="+mn-lt"/>
                        </a:rPr>
                        <a:t>8.8%</a:t>
                      </a:r>
                    </a:p>
                  </a:txBody>
                  <a:tcPr marL="9525" marR="9525" marT="9525" marB="0" anchor="b"/>
                </a:tc>
                <a:tc>
                  <a:txBody>
                    <a:bodyPr/>
                    <a:lstStyle/>
                    <a:p>
                      <a:pPr algn="r" fontAlgn="b"/>
                      <a:r>
                        <a:rPr lang="en-US" sz="1600" b="0" i="0" u="none" strike="noStrike">
                          <a:solidFill>
                            <a:srgbClr val="000000"/>
                          </a:solidFill>
                          <a:effectLst/>
                          <a:latin typeface="+mn-lt"/>
                        </a:rPr>
                        <a:t>$7,661,387,950 </a:t>
                      </a:r>
                    </a:p>
                  </a:txBody>
                  <a:tcPr marL="9525" marR="9525" marT="9525" marB="0" anchor="b"/>
                </a:tc>
                <a:extLst>
                  <a:ext uri="{0D108BD9-81ED-4DB2-BD59-A6C34878D82A}">
                    <a16:rowId xmlns:a16="http://schemas.microsoft.com/office/drawing/2014/main" val="2229873331"/>
                  </a:ext>
                </a:extLst>
              </a:tr>
              <a:tr h="200025">
                <a:tc>
                  <a:txBody>
                    <a:bodyPr/>
                    <a:lstStyle/>
                    <a:p>
                      <a:pPr algn="ctr" fontAlgn="ctr"/>
                      <a:r>
                        <a:rPr lang="en-US" sz="1600" b="0">
                          <a:latin typeface="+mn-lt"/>
                        </a:rPr>
                        <a:t>A</a:t>
                      </a:r>
                    </a:p>
                  </a:txBody>
                  <a:tcPr marL="9525" marR="9525" marT="9525" marB="0" anchor="ctr"/>
                </a:tc>
                <a:tc>
                  <a:txBody>
                    <a:bodyPr/>
                    <a:lstStyle/>
                    <a:p>
                      <a:pPr lvl="1" algn="l" fontAlgn="ctr"/>
                      <a:r>
                        <a:rPr lang="en-US" sz="1600">
                          <a:latin typeface="+mn-lt"/>
                        </a:rPr>
                        <a:t>Apartment</a:t>
                      </a:r>
                    </a:p>
                  </a:txBody>
                  <a:tcPr marL="9525" marR="9525" marT="9525" marB="0" anchor="ctr"/>
                </a:tc>
                <a:tc>
                  <a:txBody>
                    <a:bodyPr/>
                    <a:lstStyle/>
                    <a:p>
                      <a:pPr algn="r" fontAlgn="b"/>
                      <a:r>
                        <a:rPr lang="en-US" sz="1600" b="0" i="0" u="none" strike="noStrike">
                          <a:solidFill>
                            <a:srgbClr val="000000"/>
                          </a:solidFill>
                          <a:effectLst/>
                          <a:latin typeface="+mn-lt"/>
                        </a:rPr>
                        <a:t>2,979</a:t>
                      </a:r>
                    </a:p>
                  </a:txBody>
                  <a:tcPr marL="9525" marR="9525" marT="9525" marB="0" anchor="b"/>
                </a:tc>
                <a:tc>
                  <a:txBody>
                    <a:bodyPr/>
                    <a:lstStyle/>
                    <a:p>
                      <a:pPr algn="ctr" fontAlgn="b"/>
                      <a:r>
                        <a:rPr lang="en-US" sz="1600" b="0" i="0" u="none" strike="noStrike">
                          <a:solidFill>
                            <a:srgbClr val="000000"/>
                          </a:solidFill>
                          <a:effectLst/>
                          <a:latin typeface="+mn-lt"/>
                        </a:rPr>
                        <a:t>0.2%</a:t>
                      </a:r>
                    </a:p>
                  </a:txBody>
                  <a:tcPr marL="9525" marR="9525" marT="9525" marB="0" anchor="b"/>
                </a:tc>
                <a:tc>
                  <a:txBody>
                    <a:bodyPr/>
                    <a:lstStyle/>
                    <a:p>
                      <a:pPr algn="r" fontAlgn="b"/>
                      <a:r>
                        <a:rPr lang="en-US" sz="1600" b="0" i="0" u="none" strike="noStrike">
                          <a:solidFill>
                            <a:srgbClr val="000000"/>
                          </a:solidFill>
                          <a:effectLst/>
                          <a:latin typeface="+mn-lt"/>
                        </a:rPr>
                        <a:t>$1,659,626,296 </a:t>
                      </a:r>
                    </a:p>
                  </a:txBody>
                  <a:tcPr marL="9525" marR="9525" marT="9525" marB="0" anchor="b"/>
                </a:tc>
                <a:extLst>
                  <a:ext uri="{0D108BD9-81ED-4DB2-BD59-A6C34878D82A}">
                    <a16:rowId xmlns:a16="http://schemas.microsoft.com/office/drawing/2014/main" val="3350520378"/>
                  </a:ext>
                </a:extLst>
              </a:tr>
              <a:tr h="200025">
                <a:tc>
                  <a:txBody>
                    <a:bodyPr/>
                    <a:lstStyle/>
                    <a:p>
                      <a:pPr algn="ctr" fontAlgn="ctr"/>
                      <a:r>
                        <a:rPr lang="en-US" sz="1600" b="0">
                          <a:latin typeface="+mn-lt"/>
                        </a:rPr>
                        <a:t>C</a:t>
                      </a:r>
                    </a:p>
                  </a:txBody>
                  <a:tcPr marL="9525" marR="9525" marT="9525" marB="0" anchor="ctr"/>
                </a:tc>
                <a:tc>
                  <a:txBody>
                    <a:bodyPr/>
                    <a:lstStyle/>
                    <a:p>
                      <a:pPr lvl="1" algn="l" fontAlgn="ctr"/>
                      <a:r>
                        <a:rPr lang="en-US" sz="1600" dirty="0">
                          <a:latin typeface="+mn-lt"/>
                        </a:rPr>
                        <a:t>Commercial</a:t>
                      </a:r>
                    </a:p>
                  </a:txBody>
                  <a:tcPr marL="9525" marR="9525" marT="9525" marB="0" anchor="ctr"/>
                </a:tc>
                <a:tc>
                  <a:txBody>
                    <a:bodyPr/>
                    <a:lstStyle/>
                    <a:p>
                      <a:pPr algn="r" fontAlgn="b"/>
                      <a:r>
                        <a:rPr lang="en-US" sz="1600" b="0" i="0" u="none" strike="noStrike">
                          <a:solidFill>
                            <a:srgbClr val="000000"/>
                          </a:solidFill>
                          <a:effectLst/>
                          <a:latin typeface="+mn-lt"/>
                        </a:rPr>
                        <a:t>64,172</a:t>
                      </a:r>
                    </a:p>
                  </a:txBody>
                  <a:tcPr marL="9525" marR="9525" marT="9525" marB="0" anchor="b"/>
                </a:tc>
                <a:tc>
                  <a:txBody>
                    <a:bodyPr/>
                    <a:lstStyle/>
                    <a:p>
                      <a:pPr algn="ctr" fontAlgn="b"/>
                      <a:r>
                        <a:rPr lang="en-US" sz="1600" b="0" i="0" u="none" strike="noStrike">
                          <a:solidFill>
                            <a:srgbClr val="000000"/>
                          </a:solidFill>
                          <a:effectLst/>
                          <a:latin typeface="+mn-lt"/>
                        </a:rPr>
                        <a:t>4.8%</a:t>
                      </a:r>
                    </a:p>
                  </a:txBody>
                  <a:tcPr marL="9525" marR="9525" marT="9525" marB="0" anchor="b"/>
                </a:tc>
                <a:tc>
                  <a:txBody>
                    <a:bodyPr/>
                    <a:lstStyle/>
                    <a:p>
                      <a:pPr algn="r" fontAlgn="b"/>
                      <a:r>
                        <a:rPr lang="en-US" sz="1600" b="0" i="0" u="none" strike="noStrike">
                          <a:solidFill>
                            <a:srgbClr val="000000"/>
                          </a:solidFill>
                          <a:effectLst/>
                          <a:latin typeface="+mn-lt"/>
                        </a:rPr>
                        <a:t>$17,104,957,324 </a:t>
                      </a:r>
                    </a:p>
                  </a:txBody>
                  <a:tcPr marL="9525" marR="9525" marT="9525" marB="0" anchor="b"/>
                </a:tc>
                <a:extLst>
                  <a:ext uri="{0D108BD9-81ED-4DB2-BD59-A6C34878D82A}">
                    <a16:rowId xmlns:a16="http://schemas.microsoft.com/office/drawing/2014/main" val="3425536230"/>
                  </a:ext>
                </a:extLst>
              </a:tr>
              <a:tr h="200025">
                <a:tc>
                  <a:txBody>
                    <a:bodyPr/>
                    <a:lstStyle/>
                    <a:p>
                      <a:pPr algn="ctr" fontAlgn="ctr"/>
                      <a:r>
                        <a:rPr lang="en-US" sz="1600" b="0">
                          <a:latin typeface="+mn-lt"/>
                        </a:rPr>
                        <a:t>I</a:t>
                      </a:r>
                    </a:p>
                  </a:txBody>
                  <a:tcPr marL="9525" marR="9525" marT="9525" marB="0" anchor="ctr"/>
                </a:tc>
                <a:tc>
                  <a:txBody>
                    <a:bodyPr/>
                    <a:lstStyle/>
                    <a:p>
                      <a:pPr lvl="1" algn="l" fontAlgn="ctr"/>
                      <a:r>
                        <a:rPr lang="en-US" sz="1600" dirty="0">
                          <a:latin typeface="+mn-lt"/>
                        </a:rPr>
                        <a:t>Industrial</a:t>
                      </a:r>
                    </a:p>
                  </a:txBody>
                  <a:tcPr marL="9525" marR="9525" marT="9525" marB="0" anchor="ctr"/>
                </a:tc>
                <a:tc>
                  <a:txBody>
                    <a:bodyPr/>
                    <a:lstStyle/>
                    <a:p>
                      <a:pPr algn="r" fontAlgn="b"/>
                      <a:r>
                        <a:rPr lang="en-US" sz="1600" b="0" i="0" u="none" strike="noStrike">
                          <a:solidFill>
                            <a:srgbClr val="000000"/>
                          </a:solidFill>
                          <a:effectLst/>
                          <a:latin typeface="+mn-lt"/>
                        </a:rPr>
                        <a:t>2,690</a:t>
                      </a:r>
                    </a:p>
                  </a:txBody>
                  <a:tcPr marL="9525" marR="9525" marT="9525" marB="0" anchor="b"/>
                </a:tc>
                <a:tc>
                  <a:txBody>
                    <a:bodyPr/>
                    <a:lstStyle/>
                    <a:p>
                      <a:pPr algn="ctr" fontAlgn="b"/>
                      <a:r>
                        <a:rPr lang="en-US" sz="1600" b="0" i="0" u="none" strike="noStrike">
                          <a:solidFill>
                            <a:srgbClr val="000000"/>
                          </a:solidFill>
                          <a:effectLst/>
                          <a:latin typeface="+mn-lt"/>
                        </a:rPr>
                        <a:t>0.2%</a:t>
                      </a:r>
                    </a:p>
                  </a:txBody>
                  <a:tcPr marL="9525" marR="9525" marT="9525" marB="0" anchor="b"/>
                </a:tc>
                <a:tc>
                  <a:txBody>
                    <a:bodyPr/>
                    <a:lstStyle/>
                    <a:p>
                      <a:pPr algn="r" fontAlgn="b"/>
                      <a:r>
                        <a:rPr lang="en-US" sz="1600" b="0" i="0" u="none" strike="noStrike">
                          <a:solidFill>
                            <a:srgbClr val="000000"/>
                          </a:solidFill>
                          <a:effectLst/>
                          <a:latin typeface="+mn-lt"/>
                        </a:rPr>
                        <a:t>$1,747,474,255 </a:t>
                      </a:r>
                    </a:p>
                  </a:txBody>
                  <a:tcPr marL="9525" marR="9525" marT="9525" marB="0" anchor="b"/>
                </a:tc>
                <a:extLst>
                  <a:ext uri="{0D108BD9-81ED-4DB2-BD59-A6C34878D82A}">
                    <a16:rowId xmlns:a16="http://schemas.microsoft.com/office/drawing/2014/main" val="3172011085"/>
                  </a:ext>
                </a:extLst>
              </a:tr>
              <a:tr h="312420">
                <a:tc>
                  <a:txBody>
                    <a:bodyPr/>
                    <a:lstStyle/>
                    <a:p>
                      <a:pPr algn="ctr" fontAlgn="ctr"/>
                      <a:r>
                        <a:rPr lang="en-US" sz="1600" b="0">
                          <a:latin typeface="+mn-lt"/>
                        </a:rPr>
                        <a:t>X</a:t>
                      </a:r>
                    </a:p>
                  </a:txBody>
                  <a:tcPr marL="9525" marR="9525" marT="9525" marB="0" anchor="ctr"/>
                </a:tc>
                <a:tc>
                  <a:txBody>
                    <a:bodyPr/>
                    <a:lstStyle/>
                    <a:p>
                      <a:pPr lvl="1" algn="l" fontAlgn="ctr"/>
                      <a:r>
                        <a:rPr lang="en-US" sz="1600" dirty="0">
                          <a:latin typeface="+mn-lt"/>
                        </a:rPr>
                        <a:t>Exempt</a:t>
                      </a:r>
                    </a:p>
                  </a:txBody>
                  <a:tcPr marL="9525" marR="9525" marT="9525" marB="0" anchor="ctr"/>
                </a:tc>
                <a:tc>
                  <a:txBody>
                    <a:bodyPr/>
                    <a:lstStyle/>
                    <a:p>
                      <a:pPr algn="r" fontAlgn="b"/>
                      <a:r>
                        <a:rPr lang="en-US" sz="1600" b="0" i="0" u="none" strike="noStrike">
                          <a:solidFill>
                            <a:srgbClr val="000000"/>
                          </a:solidFill>
                          <a:effectLst/>
                          <a:latin typeface="+mn-lt"/>
                        </a:rPr>
                        <a:t>67,549</a:t>
                      </a:r>
                    </a:p>
                  </a:txBody>
                  <a:tcPr marL="9525" marR="9525" marT="9525" marB="0" anchor="b"/>
                </a:tc>
                <a:tc>
                  <a:txBody>
                    <a:bodyPr/>
                    <a:lstStyle/>
                    <a:p>
                      <a:pPr algn="ctr" fontAlgn="b"/>
                      <a:r>
                        <a:rPr lang="en-US" sz="1600" b="0" i="0" u="none" strike="noStrike">
                          <a:solidFill>
                            <a:srgbClr val="000000"/>
                          </a:solidFill>
                          <a:effectLst/>
                          <a:latin typeface="+mn-lt"/>
                        </a:rPr>
                        <a:t>5.0%</a:t>
                      </a:r>
                    </a:p>
                  </a:txBody>
                  <a:tcPr marL="9525" marR="9525" marT="9525" marB="0" anchor="b"/>
                </a:tc>
                <a:tc>
                  <a:txBody>
                    <a:bodyPr/>
                    <a:lstStyle/>
                    <a:p>
                      <a:pPr algn="r" fontAlgn="b"/>
                      <a:r>
                        <a:rPr lang="en-US" sz="1600" b="0" i="0" u="none" strike="noStrike">
                          <a:solidFill>
                            <a:srgbClr val="000000"/>
                          </a:solidFill>
                          <a:effectLst/>
                          <a:latin typeface="+mn-lt"/>
                        </a:rPr>
                        <a:t>$21,850,729,693 </a:t>
                      </a:r>
                    </a:p>
                  </a:txBody>
                  <a:tcPr marL="9525" marR="9525" marT="9525" marB="0" anchor="b"/>
                </a:tc>
                <a:extLst>
                  <a:ext uri="{0D108BD9-81ED-4DB2-BD59-A6C34878D82A}">
                    <a16:rowId xmlns:a16="http://schemas.microsoft.com/office/drawing/2014/main" val="1023420256"/>
                  </a:ext>
                </a:extLst>
              </a:tr>
              <a:tr h="200025">
                <a:tc>
                  <a:txBody>
                    <a:bodyPr/>
                    <a:lstStyle/>
                    <a:p>
                      <a:pPr algn="ctr" fontAlgn="ctr"/>
                      <a:r>
                        <a:rPr lang="en-US" sz="1600" b="0">
                          <a:latin typeface="+mn-lt"/>
                        </a:rPr>
                        <a:t>U</a:t>
                      </a:r>
                    </a:p>
                  </a:txBody>
                  <a:tcPr marL="9525" marR="9525" marT="9525" marB="0" anchor="ctr"/>
                </a:tc>
                <a:tc>
                  <a:txBody>
                    <a:bodyPr/>
                    <a:lstStyle/>
                    <a:p>
                      <a:pPr lvl="1" algn="l" fontAlgn="ctr"/>
                      <a:r>
                        <a:rPr lang="en-US" sz="1600" dirty="0">
                          <a:latin typeface="+mn-lt"/>
                        </a:rPr>
                        <a:t>Utility</a:t>
                      </a:r>
                    </a:p>
                  </a:txBody>
                  <a:tcPr marL="9525" marR="9525" marT="9525" marB="0" anchor="ctr"/>
                </a:tc>
                <a:tc>
                  <a:txBody>
                    <a:bodyPr/>
                    <a:lstStyle/>
                    <a:p>
                      <a:pPr algn="r" fontAlgn="b"/>
                      <a:r>
                        <a:rPr lang="en-US" sz="1600" b="0" i="0" u="none" strike="noStrike">
                          <a:solidFill>
                            <a:srgbClr val="000000"/>
                          </a:solidFill>
                          <a:effectLst/>
                          <a:latin typeface="+mn-lt"/>
                        </a:rPr>
                        <a:t>4,124</a:t>
                      </a:r>
                    </a:p>
                  </a:txBody>
                  <a:tcPr marL="9525" marR="9525" marT="9525" marB="0" anchor="b"/>
                </a:tc>
                <a:tc>
                  <a:txBody>
                    <a:bodyPr/>
                    <a:lstStyle/>
                    <a:p>
                      <a:pPr algn="ctr" fontAlgn="b"/>
                      <a:r>
                        <a:rPr lang="en-US" sz="1600" b="0" i="0" u="none" strike="noStrike">
                          <a:solidFill>
                            <a:srgbClr val="000000"/>
                          </a:solidFill>
                          <a:effectLst/>
                          <a:latin typeface="+mn-lt"/>
                        </a:rPr>
                        <a:t>0.3%</a:t>
                      </a:r>
                    </a:p>
                  </a:txBody>
                  <a:tcPr marL="9525" marR="9525" marT="9525" marB="0" anchor="b"/>
                </a:tc>
                <a:tc>
                  <a:txBody>
                    <a:bodyPr/>
                    <a:lstStyle/>
                    <a:p>
                      <a:pPr algn="r" fontAlgn="b"/>
                      <a:r>
                        <a:rPr lang="en-US" sz="1600" b="0" i="0" u="none" strike="noStrike">
                          <a:solidFill>
                            <a:srgbClr val="000000"/>
                          </a:solidFill>
                          <a:effectLst/>
                          <a:latin typeface="+mn-lt"/>
                        </a:rPr>
                        <a:t>$671,794,393 </a:t>
                      </a:r>
                    </a:p>
                  </a:txBody>
                  <a:tcPr marL="9525" marR="9525" marT="9525" marB="0" anchor="b"/>
                </a:tc>
                <a:extLst>
                  <a:ext uri="{0D108BD9-81ED-4DB2-BD59-A6C34878D82A}">
                    <a16:rowId xmlns:a16="http://schemas.microsoft.com/office/drawing/2014/main" val="4734957"/>
                  </a:ext>
                </a:extLst>
              </a:tr>
              <a:tr h="295275">
                <a:tc>
                  <a:txBody>
                    <a:bodyPr/>
                    <a:lstStyle/>
                    <a:p>
                      <a:pPr algn="ctr" fontAlgn="ctr"/>
                      <a:r>
                        <a:rPr lang="en-US" sz="1600" b="0" dirty="0">
                          <a:latin typeface="+mn-lt"/>
                        </a:rPr>
                        <a:t>Other </a:t>
                      </a:r>
                    </a:p>
                  </a:txBody>
                  <a:tcPr marL="9525" marR="9525" marT="9525" marB="0" anchor="ctr"/>
                </a:tc>
                <a:tc>
                  <a:txBody>
                    <a:bodyPr/>
                    <a:lstStyle/>
                    <a:p>
                      <a:pPr lvl="1" algn="l" fontAlgn="ctr"/>
                      <a:r>
                        <a:rPr lang="en-US" sz="1600" dirty="0">
                          <a:latin typeface="+mn-lt"/>
                        </a:rPr>
                        <a:t>Not classified</a:t>
                      </a:r>
                    </a:p>
                  </a:txBody>
                  <a:tcPr marL="9525" marR="9525" marT="9525" marB="0" anchor="ctr"/>
                </a:tc>
                <a:tc>
                  <a:txBody>
                    <a:bodyPr/>
                    <a:lstStyle/>
                    <a:p>
                      <a:pPr algn="r" fontAlgn="b"/>
                      <a:r>
                        <a:rPr lang="en-US" sz="1600" b="0" i="0" u="none" strike="noStrike" dirty="0">
                          <a:solidFill>
                            <a:srgbClr val="000000"/>
                          </a:solidFill>
                          <a:effectLst/>
                          <a:latin typeface="+mn-lt"/>
                        </a:rPr>
                        <a:t>5</a:t>
                      </a:r>
                    </a:p>
                  </a:txBody>
                  <a:tcPr marL="9525" marR="9525" marT="9525" marB="0" anchor="b"/>
                </a:tc>
                <a:tc>
                  <a:txBody>
                    <a:bodyPr/>
                    <a:lstStyle/>
                    <a:p>
                      <a:pPr algn="ctr" fontAlgn="b"/>
                      <a:r>
                        <a:rPr lang="en-US" sz="1600" b="0" i="0" u="none" strike="noStrike" dirty="0">
                          <a:solidFill>
                            <a:srgbClr val="000000"/>
                          </a:solidFill>
                          <a:effectLst/>
                          <a:latin typeface="+mn-lt"/>
                        </a:rPr>
                        <a:t>0.0%</a:t>
                      </a:r>
                    </a:p>
                  </a:txBody>
                  <a:tcPr marL="9525" marR="9525" marT="9525" marB="0" anchor="b"/>
                </a:tc>
                <a:tc>
                  <a:txBody>
                    <a:bodyPr/>
                    <a:lstStyle/>
                    <a:p>
                      <a:pPr algn="r" fontAlgn="b"/>
                      <a:r>
                        <a:rPr lang="en-US" sz="1600" b="0" i="0" u="none" strike="noStrike">
                          <a:solidFill>
                            <a:srgbClr val="000000"/>
                          </a:solidFill>
                          <a:effectLst/>
                          <a:latin typeface="+mn-lt"/>
                        </a:rPr>
                        <a:t>$53,100 </a:t>
                      </a:r>
                    </a:p>
                  </a:txBody>
                  <a:tcPr marL="9525" marR="9525" marT="9525" marB="0" anchor="b"/>
                </a:tc>
                <a:extLst>
                  <a:ext uri="{0D108BD9-81ED-4DB2-BD59-A6C34878D82A}">
                    <a16:rowId xmlns:a16="http://schemas.microsoft.com/office/drawing/2014/main" val="183634323"/>
                  </a:ext>
                </a:extLst>
              </a:tr>
              <a:tr h="190500">
                <a:tc>
                  <a:txBody>
                    <a:bodyPr/>
                    <a:lstStyle/>
                    <a:p>
                      <a:pPr algn="l" fontAlgn="b"/>
                      <a:endParaRPr lang="en-US" sz="1600">
                        <a:latin typeface="+mn-lt"/>
                      </a:endParaRPr>
                    </a:p>
                  </a:txBody>
                  <a:tcPr marL="9525" marR="9525" marT="9525" marB="0" anchor="b"/>
                </a:tc>
                <a:tc>
                  <a:txBody>
                    <a:bodyPr/>
                    <a:lstStyle/>
                    <a:p>
                      <a:pPr algn="l" fontAlgn="b"/>
                      <a:endParaRPr lang="en-US" sz="1600">
                        <a:latin typeface="+mn-lt"/>
                      </a:endParaRPr>
                    </a:p>
                  </a:txBody>
                  <a:tcPr marL="9525" marR="9525" marT="9525" marB="0" anchor="b"/>
                </a:tc>
                <a:tc>
                  <a:txBody>
                    <a:bodyPr/>
                    <a:lstStyle/>
                    <a:p>
                      <a:pPr algn="r" fontAlgn="b"/>
                      <a:r>
                        <a:rPr lang="en-US" sz="1600" b="1" i="0" u="none" strike="noStrike" dirty="0">
                          <a:solidFill>
                            <a:srgbClr val="000000"/>
                          </a:solidFill>
                          <a:effectLst/>
                          <a:latin typeface="+mn-lt"/>
                        </a:rPr>
                        <a:t>1,350,110</a:t>
                      </a:r>
                    </a:p>
                  </a:txBody>
                  <a:tcPr marL="9525" marR="9525" marT="9525" marB="0" anchor="b"/>
                </a:tc>
                <a:tc>
                  <a:txBody>
                    <a:bodyPr/>
                    <a:lstStyle/>
                    <a:p>
                      <a:pPr algn="ctr" fontAlgn="b"/>
                      <a:r>
                        <a:rPr lang="en-US" sz="1600" b="0" i="0" u="none" strike="noStrike" dirty="0">
                          <a:solidFill>
                            <a:srgbClr val="000000"/>
                          </a:solidFill>
                          <a:effectLst/>
                          <a:latin typeface="+mn-lt"/>
                        </a:rPr>
                        <a:t>100%</a:t>
                      </a:r>
                    </a:p>
                  </a:txBody>
                  <a:tcPr marL="9525" marR="9525" marT="9525" marB="0" anchor="b"/>
                </a:tc>
                <a:tc>
                  <a:txBody>
                    <a:bodyPr/>
                    <a:lstStyle/>
                    <a:p>
                      <a:pPr algn="r" fontAlgn="b"/>
                      <a:r>
                        <a:rPr lang="en-US" sz="1600" b="1" i="0" u="none" strike="noStrike" dirty="0">
                          <a:solidFill>
                            <a:srgbClr val="000000"/>
                          </a:solidFill>
                          <a:effectLst/>
                          <a:latin typeface="+mn-lt"/>
                        </a:rPr>
                        <a:t>$126,946,272,403 </a:t>
                      </a:r>
                    </a:p>
                  </a:txBody>
                  <a:tcPr marL="9525" marR="9525" marT="9525" marB="0" anchor="b"/>
                </a:tc>
                <a:extLst>
                  <a:ext uri="{0D108BD9-81ED-4DB2-BD59-A6C34878D82A}">
                    <a16:rowId xmlns:a16="http://schemas.microsoft.com/office/drawing/2014/main" val="1416929320"/>
                  </a:ext>
                </a:extLst>
              </a:tr>
              <a:tr h="190500">
                <a:tc>
                  <a:txBody>
                    <a:bodyPr/>
                    <a:lstStyle/>
                    <a:p>
                      <a:pPr algn="l" fontAlgn="b"/>
                      <a:endParaRPr lang="en-US" sz="1600">
                        <a:latin typeface="+mn-lt"/>
                      </a:endParaRPr>
                    </a:p>
                  </a:txBody>
                  <a:tcPr marL="9525" marR="9525" marT="9525" marB="0" anchor="b"/>
                </a:tc>
                <a:tc>
                  <a:txBody>
                    <a:bodyPr/>
                    <a:lstStyle/>
                    <a:p>
                      <a:pPr algn="l" fontAlgn="b"/>
                      <a:endParaRPr lang="en-US" sz="1600">
                        <a:latin typeface="+mn-lt"/>
                      </a:endParaRPr>
                    </a:p>
                  </a:txBody>
                  <a:tcPr marL="9525" marR="9525" marT="9525" marB="0" anchor="b"/>
                </a:tc>
                <a:tc>
                  <a:txBody>
                    <a:bodyPr/>
                    <a:lstStyle/>
                    <a:p>
                      <a:pPr algn="r" rtl="0" fontAlgn="b"/>
                      <a:endParaRPr lang="en-US" sz="1600" b="0" i="0" u="none" strike="noStrike" dirty="0">
                        <a:solidFill>
                          <a:srgbClr val="000000"/>
                        </a:solidFill>
                        <a:effectLst/>
                        <a:latin typeface="+mn-lt"/>
                      </a:endParaRPr>
                    </a:p>
                  </a:txBody>
                  <a:tcPr marL="9525" marR="9525" marT="9525" marB="0" anchor="b"/>
                </a:tc>
                <a:tc>
                  <a:txBody>
                    <a:bodyPr/>
                    <a:lstStyle/>
                    <a:p>
                      <a:pPr algn="ctr" rtl="0" fontAlgn="b"/>
                      <a:endParaRPr lang="en-US" sz="1600" b="0" i="0" u="none" strike="noStrike" dirty="0">
                        <a:solidFill>
                          <a:srgbClr val="000000"/>
                        </a:solidFill>
                        <a:effectLst/>
                        <a:latin typeface="+mn-lt"/>
                      </a:endParaRPr>
                    </a:p>
                  </a:txBody>
                  <a:tcPr marL="9525" marR="9525" marT="9525" marB="0" anchor="b"/>
                </a:tc>
                <a:tc>
                  <a:txBody>
                    <a:bodyPr/>
                    <a:lstStyle/>
                    <a:p>
                      <a:pPr algn="ctr" rtl="0" fontAlgn="b"/>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762758051"/>
                  </a:ext>
                </a:extLst>
              </a:tr>
              <a:tr h="190500">
                <a:tc>
                  <a:txBody>
                    <a:bodyPr/>
                    <a:lstStyle/>
                    <a:p>
                      <a:pPr algn="l" fontAlgn="b"/>
                      <a:endParaRPr lang="en-US" sz="1600">
                        <a:latin typeface="+mn-lt"/>
                      </a:endParaRPr>
                    </a:p>
                  </a:txBody>
                  <a:tcPr marL="9525" marR="9525" marT="9525" marB="0" anchor="b"/>
                </a:tc>
                <a:tc>
                  <a:txBody>
                    <a:bodyPr/>
                    <a:lstStyle/>
                    <a:p>
                      <a:pPr algn="l" fontAlgn="b"/>
                      <a:r>
                        <a:rPr lang="en-US" sz="1600" b="1" dirty="0">
                          <a:solidFill>
                            <a:srgbClr val="FF0000"/>
                          </a:solidFill>
                          <a:latin typeface="+mn-lt"/>
                        </a:rPr>
                        <a:t>Property Parcels</a:t>
                      </a:r>
                      <a:r>
                        <a:rPr lang="en-US" sz="1600" b="1" baseline="0" dirty="0">
                          <a:solidFill>
                            <a:srgbClr val="FF0000"/>
                          </a:solidFill>
                          <a:latin typeface="+mn-lt"/>
                        </a:rPr>
                        <a:t> intersecting</a:t>
                      </a:r>
                      <a:br>
                        <a:rPr lang="en-US" sz="1600" b="1" baseline="0" dirty="0">
                          <a:solidFill>
                            <a:srgbClr val="FF0000"/>
                          </a:solidFill>
                          <a:latin typeface="+mn-lt"/>
                        </a:rPr>
                      </a:br>
                      <a:r>
                        <a:rPr lang="en-US" sz="1600" b="1" baseline="0" dirty="0">
                          <a:solidFill>
                            <a:srgbClr val="FF0000"/>
                          </a:solidFill>
                          <a:latin typeface="+mn-lt"/>
                        </a:rPr>
                        <a:t>100-YR floodplain</a:t>
                      </a:r>
                      <a:endParaRPr lang="en-US" sz="1600" b="1" dirty="0">
                        <a:solidFill>
                          <a:srgbClr val="FF0000"/>
                        </a:solidFill>
                        <a:latin typeface="+mn-lt"/>
                      </a:endParaRPr>
                    </a:p>
                  </a:txBody>
                  <a:tcPr marL="9525" marR="9525" marT="9525" marB="0" anchor="b"/>
                </a:tc>
                <a:tc>
                  <a:txBody>
                    <a:bodyPr/>
                    <a:lstStyle/>
                    <a:p>
                      <a:pPr algn="r" rtl="0" fontAlgn="b"/>
                      <a:r>
                        <a:rPr lang="en-US" sz="1600" b="1" baseline="0" dirty="0">
                          <a:solidFill>
                            <a:srgbClr val="FF0000"/>
                          </a:solidFill>
                          <a:latin typeface="+mn-lt"/>
                        </a:rPr>
                        <a:t>275,567</a:t>
                      </a:r>
                      <a:endParaRPr lang="en-US" sz="1600" b="0" i="0" u="none" strike="noStrike" dirty="0">
                        <a:solidFill>
                          <a:srgbClr val="FF0000"/>
                        </a:solidFill>
                        <a:effectLst/>
                        <a:latin typeface="+mn-lt"/>
                      </a:endParaRPr>
                    </a:p>
                  </a:txBody>
                  <a:tcPr marL="9525" marR="9525" marT="9525" marB="0" anchor="b"/>
                </a:tc>
                <a:tc>
                  <a:txBody>
                    <a:bodyPr/>
                    <a:lstStyle/>
                    <a:p>
                      <a:pPr algn="ctr" rtl="0" fontAlgn="b"/>
                      <a:r>
                        <a:rPr lang="en-US" sz="1600" b="1" i="0" u="none" strike="noStrike" dirty="0">
                          <a:solidFill>
                            <a:srgbClr val="FF0000"/>
                          </a:solidFill>
                          <a:effectLst/>
                          <a:latin typeface="+mn-lt"/>
                        </a:rPr>
                        <a:t>20% (of count) </a:t>
                      </a:r>
                    </a:p>
                  </a:txBody>
                  <a:tcPr marL="9525" marR="9525" marT="9525" marB="0" anchor="b"/>
                </a:tc>
                <a:tc>
                  <a:txBody>
                    <a:bodyPr/>
                    <a:lstStyle/>
                    <a:p>
                      <a:pPr algn="r" fontAlgn="b"/>
                      <a:r>
                        <a:rPr lang="en-US" sz="1600" b="1" i="0" u="none" strike="noStrike" dirty="0">
                          <a:solidFill>
                            <a:srgbClr val="FF0000"/>
                          </a:solidFill>
                          <a:effectLst/>
                          <a:latin typeface="Calibri" panose="020F0502020204030204" pitchFamily="34" charset="0"/>
                        </a:rPr>
                        <a:t>$27,611,984,170 </a:t>
                      </a:r>
                    </a:p>
                  </a:txBody>
                  <a:tcPr marL="9525" marR="9525" marT="9525" marB="0" anchor="b"/>
                </a:tc>
                <a:extLst>
                  <a:ext uri="{0D108BD9-81ED-4DB2-BD59-A6C34878D82A}">
                    <a16:rowId xmlns:a16="http://schemas.microsoft.com/office/drawing/2014/main" val="1460118246"/>
                  </a:ext>
                </a:extLst>
              </a:tr>
            </a:tbl>
          </a:graphicData>
        </a:graphic>
      </p:graphicFrame>
      <p:sp>
        <p:nvSpPr>
          <p:cNvPr id="15" name="TextBox 14"/>
          <p:cNvSpPr txBox="1"/>
          <p:nvPr/>
        </p:nvSpPr>
        <p:spPr>
          <a:xfrm>
            <a:off x="301215" y="5820441"/>
            <a:ext cx="8477026" cy="877163"/>
          </a:xfrm>
          <a:prstGeom prst="rect">
            <a:avLst/>
          </a:prstGeom>
          <a:noFill/>
        </p:spPr>
        <p:txBody>
          <a:bodyPr wrap="square" rtlCol="0">
            <a:spAutoFit/>
          </a:bodyPr>
          <a:lstStyle/>
          <a:p>
            <a:r>
              <a:rPr lang="en-US" sz="1700" i="1" dirty="0"/>
              <a:t>Assessment records are important for </a:t>
            </a:r>
            <a:r>
              <a:rPr lang="en-US" sz="1700" b="1" i="1" dirty="0"/>
              <a:t>building inventories </a:t>
            </a:r>
            <a:r>
              <a:rPr lang="en-US" sz="1700" i="1" dirty="0"/>
              <a:t>and are used to estimate the total building exposure ($) and building loss ($) for multi-hazards.  Often building inventories and corresponding loss estimates are organized by </a:t>
            </a:r>
            <a:r>
              <a:rPr lang="en-US" sz="1700" b="1" i="1" dirty="0"/>
              <a:t>property class</a:t>
            </a:r>
            <a:r>
              <a:rPr lang="en-US" sz="1700" i="1" dirty="0"/>
              <a:t>.   </a:t>
            </a:r>
          </a:p>
        </p:txBody>
      </p:sp>
    </p:spTree>
    <p:extLst>
      <p:ext uri="{BB962C8B-B14F-4D97-AF65-F5344CB8AC3E}">
        <p14:creationId xmlns:p14="http://schemas.microsoft.com/office/powerpoint/2010/main" val="2424263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in 100-YR Floodplain</a:t>
            </a:r>
          </a:p>
        </p:txBody>
      </p:sp>
      <p:sp>
        <p:nvSpPr>
          <p:cNvPr id="2" name="Rectangle 1"/>
          <p:cNvSpPr/>
          <p:nvPr/>
        </p:nvSpPr>
        <p:spPr>
          <a:xfrm>
            <a:off x="343592" y="5486400"/>
            <a:ext cx="2133600" cy="923330"/>
          </a:xfrm>
          <a:prstGeom prst="rect">
            <a:avLst/>
          </a:prstGeom>
        </p:spPr>
        <p:txBody>
          <a:bodyPr wrap="square">
            <a:spAutoFit/>
          </a:bodyPr>
          <a:lstStyle/>
          <a:p>
            <a:pPr algn="ctr"/>
            <a:r>
              <a:rPr lang="en-US" b="1" dirty="0">
                <a:solidFill>
                  <a:schemeClr val="tx2">
                    <a:lumMod val="40000"/>
                    <a:lumOff val="60000"/>
                  </a:schemeClr>
                </a:solidFill>
              </a:rPr>
              <a:t>Computed from statewide parcel file 100% complete</a:t>
            </a:r>
            <a:endParaRPr lang="en-US" dirty="0">
              <a:solidFill>
                <a:schemeClr val="tx2">
                  <a:lumMod val="40000"/>
                  <a:lumOff val="60000"/>
                </a:schemeClr>
              </a:solidFill>
            </a:endParaRPr>
          </a:p>
        </p:txBody>
      </p:sp>
      <p:sp>
        <p:nvSpPr>
          <p:cNvPr id="5" name="TextBox 4"/>
          <p:cNvSpPr txBox="1"/>
          <p:nvPr/>
        </p:nvSpPr>
        <p:spPr>
          <a:xfrm>
            <a:off x="2827712" y="5296595"/>
            <a:ext cx="3124200" cy="1477328"/>
          </a:xfrm>
          <a:prstGeom prst="rect">
            <a:avLst/>
          </a:prstGeom>
          <a:noFill/>
        </p:spPr>
        <p:txBody>
          <a:bodyPr wrap="square" rtlCol="0">
            <a:spAutoFit/>
          </a:bodyPr>
          <a:lstStyle/>
          <a:p>
            <a:pPr algn="ctr"/>
            <a:r>
              <a:rPr lang="en-US" i="1" dirty="0">
                <a:solidFill>
                  <a:schemeClr val="tx2">
                    <a:lumMod val="50000"/>
                  </a:schemeClr>
                </a:solidFill>
              </a:rPr>
              <a:t>An estimated </a:t>
            </a:r>
            <a:r>
              <a:rPr lang="en-US" b="1" i="1" dirty="0">
                <a:solidFill>
                  <a:schemeClr val="tx2">
                    <a:lumMod val="50000"/>
                  </a:schemeClr>
                </a:solidFill>
              </a:rPr>
              <a:t>275,567 property parcels </a:t>
            </a:r>
            <a:r>
              <a:rPr lang="en-US" i="1" dirty="0">
                <a:solidFill>
                  <a:schemeClr val="tx2">
                    <a:lumMod val="50000"/>
                  </a:schemeClr>
                </a:solidFill>
              </a:rPr>
              <a:t>or 20% of total 1.35 million statewide parcels intersect the 100-YR floodplain</a:t>
            </a:r>
            <a:br>
              <a:rPr lang="en-US" i="1" dirty="0">
                <a:solidFill>
                  <a:schemeClr val="tx2">
                    <a:lumMod val="50000"/>
                  </a:schemeClr>
                </a:solidFill>
              </a:rPr>
            </a:br>
            <a:r>
              <a:rPr lang="en-US" i="1" dirty="0">
                <a:solidFill>
                  <a:schemeClr val="tx2">
                    <a:lumMod val="50000"/>
                  </a:schemeClr>
                </a:solidFill>
              </a:rPr>
              <a:t>(Tax Year 2020)</a:t>
            </a:r>
          </a:p>
        </p:txBody>
      </p:sp>
      <p:graphicFrame>
        <p:nvGraphicFramePr>
          <p:cNvPr id="6" name="Table 5"/>
          <p:cNvGraphicFramePr>
            <a:graphicFrameLocks noGrp="1"/>
          </p:cNvGraphicFramePr>
          <p:nvPr>
            <p:extLst>
              <p:ext uri="{D42A27DB-BD31-4B8C-83A1-F6EECF244321}">
                <p14:modId xmlns:p14="http://schemas.microsoft.com/office/powerpoint/2010/main" val="1296759201"/>
              </p:ext>
            </p:extLst>
          </p:nvPr>
        </p:nvGraphicFramePr>
        <p:xfrm>
          <a:off x="175063" y="1224384"/>
          <a:ext cx="2665615" cy="3590026"/>
        </p:xfrm>
        <a:graphic>
          <a:graphicData uri="http://schemas.openxmlformats.org/drawingml/2006/table">
            <a:tbl>
              <a:tblPr firstRow="1" bandRow="1">
                <a:tableStyleId>{5C22544A-7EE6-4342-B048-85BDC9FD1C3A}</a:tableStyleId>
              </a:tblPr>
              <a:tblGrid>
                <a:gridCol w="1446416">
                  <a:extLst>
                    <a:ext uri="{9D8B030D-6E8A-4147-A177-3AD203B41FA5}">
                      <a16:colId xmlns:a16="http://schemas.microsoft.com/office/drawing/2014/main" val="4219836428"/>
                    </a:ext>
                  </a:extLst>
                </a:gridCol>
                <a:gridCol w="762000">
                  <a:extLst>
                    <a:ext uri="{9D8B030D-6E8A-4147-A177-3AD203B41FA5}">
                      <a16:colId xmlns:a16="http://schemas.microsoft.com/office/drawing/2014/main" val="3430158992"/>
                    </a:ext>
                  </a:extLst>
                </a:gridCol>
                <a:gridCol w="457199">
                  <a:extLst>
                    <a:ext uri="{9D8B030D-6E8A-4147-A177-3AD203B41FA5}">
                      <a16:colId xmlns:a16="http://schemas.microsoft.com/office/drawing/2014/main" val="3323824609"/>
                    </a:ext>
                  </a:extLst>
                </a:gridCol>
              </a:tblGrid>
              <a:tr h="703784">
                <a:tc>
                  <a:txBody>
                    <a:bodyPr/>
                    <a:lstStyle/>
                    <a:p>
                      <a:pPr algn="ctr"/>
                      <a:r>
                        <a:rPr lang="en-US" dirty="0"/>
                        <a:t>Property</a:t>
                      </a:r>
                      <a:r>
                        <a:rPr lang="en-US" baseline="0" dirty="0"/>
                        <a:t> Class</a:t>
                      </a:r>
                      <a:endParaRPr lang="en-US" dirty="0"/>
                    </a:p>
                  </a:txBody>
                  <a:tcPr/>
                </a:tc>
                <a:tc>
                  <a:txBody>
                    <a:bodyPr/>
                    <a:lstStyle/>
                    <a:p>
                      <a:pPr algn="ctr"/>
                      <a:r>
                        <a:rPr lang="en-US" dirty="0"/>
                        <a:t>Count</a:t>
                      </a:r>
                    </a:p>
                  </a:txBody>
                  <a:tcPr/>
                </a:tc>
                <a:tc>
                  <a:txBody>
                    <a:bodyPr/>
                    <a:lstStyle/>
                    <a:p>
                      <a:pPr algn="ctr"/>
                      <a:r>
                        <a:rPr lang="en-US" dirty="0"/>
                        <a:t>%</a:t>
                      </a:r>
                    </a:p>
                  </a:txBody>
                  <a:tcPr/>
                </a:tc>
                <a:extLst>
                  <a:ext uri="{0D108BD9-81ED-4DB2-BD59-A6C34878D82A}">
                    <a16:rowId xmlns:a16="http://schemas.microsoft.com/office/drawing/2014/main" val="3631870714"/>
                  </a:ext>
                </a:extLst>
              </a:tr>
              <a:tr h="451874">
                <a:tc>
                  <a:txBody>
                    <a:bodyPr/>
                    <a:lstStyle/>
                    <a:p>
                      <a:pPr algn="ctr" fontAlgn="b">
                        <a:lnSpc>
                          <a:spcPts val="1680"/>
                        </a:lnSpc>
                      </a:pPr>
                      <a:r>
                        <a:rPr lang="en-US" sz="1400" b="1" u="none" strike="noStrike" dirty="0">
                          <a:effectLst/>
                        </a:rPr>
                        <a:t>Residential</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204,787</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74%</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8161313"/>
                  </a:ext>
                </a:extLst>
              </a:tr>
              <a:tr h="451874">
                <a:tc>
                  <a:txBody>
                    <a:bodyPr/>
                    <a:lstStyle/>
                    <a:p>
                      <a:pPr algn="ctr" fontAlgn="b">
                        <a:lnSpc>
                          <a:spcPts val="1680"/>
                        </a:lnSpc>
                      </a:pPr>
                      <a:r>
                        <a:rPr lang="en-US" sz="1400" b="1" u="none" strike="noStrike" dirty="0">
                          <a:effectLst/>
                        </a:rPr>
                        <a:t>Farm</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29,382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11%</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5250666"/>
                  </a:ext>
                </a:extLst>
              </a:tr>
              <a:tr h="451874">
                <a:tc>
                  <a:txBody>
                    <a:bodyPr/>
                    <a:lstStyle/>
                    <a:p>
                      <a:pPr algn="ctr" fontAlgn="b">
                        <a:lnSpc>
                          <a:spcPts val="1680"/>
                        </a:lnSpc>
                      </a:pPr>
                      <a:r>
                        <a:rPr lang="en-US" sz="1400" b="1" u="none" strike="noStrike" dirty="0">
                          <a:effectLst/>
                        </a:rPr>
                        <a:t>Commercial</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19,231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7%</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3365126"/>
                  </a:ext>
                </a:extLst>
              </a:tr>
              <a:tr h="451874">
                <a:tc>
                  <a:txBody>
                    <a:bodyPr/>
                    <a:lstStyle/>
                    <a:p>
                      <a:pPr algn="ctr" fontAlgn="b">
                        <a:lnSpc>
                          <a:spcPts val="1680"/>
                        </a:lnSpc>
                      </a:pPr>
                      <a:r>
                        <a:rPr lang="en-US" sz="1400" b="1" u="none" strike="noStrike" dirty="0">
                          <a:effectLst/>
                        </a:rPr>
                        <a:t>Other</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22,077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8%</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9981986"/>
                  </a:ext>
                </a:extLst>
              </a:tr>
              <a:tr h="451874">
                <a:tc>
                  <a:txBody>
                    <a:bodyPr/>
                    <a:lstStyle/>
                    <a:p>
                      <a:pPr algn="ctr" fontAlgn="b">
                        <a:lnSpc>
                          <a:spcPts val="1680"/>
                        </a:lnSpc>
                      </a:pP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6015156"/>
                  </a:ext>
                </a:extLst>
              </a:tr>
              <a:tr h="621130">
                <a:tc>
                  <a:txBody>
                    <a:bodyPr/>
                    <a:lstStyle/>
                    <a:p>
                      <a:pPr algn="ctr" fontAlgn="b">
                        <a:lnSpc>
                          <a:spcPts val="1680"/>
                        </a:lnSpc>
                      </a:pPr>
                      <a:r>
                        <a:rPr lang="en-US" sz="1400" u="none" strike="noStrike" dirty="0">
                          <a:effectLst/>
                        </a:rPr>
                        <a:t> </a:t>
                      </a:r>
                      <a:r>
                        <a:rPr lang="en-US" sz="1400" i="1" u="none" strike="noStrike" dirty="0">
                          <a:effectLst/>
                        </a:rPr>
                        <a:t>total (20% of all 1.35</a:t>
                      </a:r>
                      <a:r>
                        <a:rPr lang="en-US" sz="1400" i="1" u="none" strike="noStrike" baseline="0" dirty="0">
                          <a:effectLst/>
                        </a:rPr>
                        <a:t> million parcels)</a:t>
                      </a:r>
                      <a:endParaRPr lang="en-US" sz="1400" b="0" i="1"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275,567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100%</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0200194"/>
                  </a:ext>
                </a:extLst>
              </a:tr>
            </a:tbl>
          </a:graphicData>
        </a:graphic>
      </p:graphicFrame>
      <p:sp>
        <p:nvSpPr>
          <p:cNvPr id="9" name="TextBox 8"/>
          <p:cNvSpPr txBox="1"/>
          <p:nvPr/>
        </p:nvSpPr>
        <p:spPr>
          <a:xfrm>
            <a:off x="6324600" y="5296596"/>
            <a:ext cx="2239587" cy="1200329"/>
          </a:xfrm>
          <a:prstGeom prst="rect">
            <a:avLst/>
          </a:prstGeom>
          <a:noFill/>
        </p:spPr>
        <p:txBody>
          <a:bodyPr wrap="square" rtlCol="0">
            <a:spAutoFit/>
          </a:bodyPr>
          <a:lstStyle/>
          <a:p>
            <a:pPr algn="ctr"/>
            <a:r>
              <a:rPr lang="en-US" i="1" dirty="0">
                <a:solidFill>
                  <a:schemeClr val="accent6">
                    <a:lumMod val="50000"/>
                  </a:schemeClr>
                </a:solidFill>
              </a:rPr>
              <a:t>A more detailed site-specific building analysis is needed statewide</a:t>
            </a:r>
          </a:p>
        </p:txBody>
      </p:sp>
      <p:graphicFrame>
        <p:nvGraphicFramePr>
          <p:cNvPr id="10" name="Chart 9">
            <a:extLst>
              <a:ext uri="{FF2B5EF4-FFF2-40B4-BE49-F238E27FC236}">
                <a16:creationId xmlns:a16="http://schemas.microsoft.com/office/drawing/2014/main" id="{C5A30E9D-BE99-4630-8D68-18591CEF689A}"/>
              </a:ext>
            </a:extLst>
          </p:cNvPr>
          <p:cNvGraphicFramePr>
            <a:graphicFrameLocks/>
          </p:cNvGraphicFramePr>
          <p:nvPr>
            <p:extLst>
              <p:ext uri="{D42A27DB-BD31-4B8C-83A1-F6EECF244321}">
                <p14:modId xmlns:p14="http://schemas.microsoft.com/office/powerpoint/2010/main" val="1831177133"/>
              </p:ext>
            </p:extLst>
          </p:nvPr>
        </p:nvGraphicFramePr>
        <p:xfrm>
          <a:off x="3014716" y="1224384"/>
          <a:ext cx="5788327" cy="36291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1480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in 100-YR/500-YR Floodplains</a:t>
            </a:r>
          </a:p>
        </p:txBody>
      </p:sp>
      <p:graphicFrame>
        <p:nvGraphicFramePr>
          <p:cNvPr id="4" name="Chart 3"/>
          <p:cNvGraphicFramePr>
            <a:graphicFrameLocks/>
          </p:cNvGraphicFramePr>
          <p:nvPr>
            <p:extLst>
              <p:ext uri="{D42A27DB-BD31-4B8C-83A1-F6EECF244321}">
                <p14:modId xmlns:p14="http://schemas.microsoft.com/office/powerpoint/2010/main" val="3292835977"/>
              </p:ext>
            </p:extLst>
          </p:nvPr>
        </p:nvGraphicFramePr>
        <p:xfrm>
          <a:off x="715437" y="1219200"/>
          <a:ext cx="7529311" cy="541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5800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53C567-52F3-4876-8F56-F3887DC8B327}"/>
              </a:ext>
            </a:extLst>
          </p:cNvPr>
          <p:cNvPicPr>
            <a:picLocks noChangeAspect="1"/>
          </p:cNvPicPr>
          <p:nvPr/>
        </p:nvPicPr>
        <p:blipFill>
          <a:blip r:embed="rId2"/>
          <a:stretch>
            <a:fillRect/>
          </a:stretch>
        </p:blipFill>
        <p:spPr>
          <a:xfrm>
            <a:off x="289821" y="989026"/>
            <a:ext cx="8639175" cy="559874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Identification – Bldg. ID</a:t>
            </a:r>
          </a:p>
        </p:txBody>
      </p:sp>
      <p:sp>
        <p:nvSpPr>
          <p:cNvPr id="4" name="Rectangle 3">
            <a:extLst>
              <a:ext uri="{FF2B5EF4-FFF2-40B4-BE49-F238E27FC236}">
                <a16:creationId xmlns:a16="http://schemas.microsoft.com/office/drawing/2014/main" id="{2D64B0CC-EB9F-4FBD-BCF0-3D278F8AAEF5}"/>
              </a:ext>
            </a:extLst>
          </p:cNvPr>
          <p:cNvSpPr/>
          <p:nvPr/>
        </p:nvSpPr>
        <p:spPr>
          <a:xfrm>
            <a:off x="1238250" y="6579820"/>
            <a:ext cx="5601215" cy="246221"/>
          </a:xfrm>
          <a:prstGeom prst="rect">
            <a:avLst/>
          </a:prstGeom>
          <a:solidFill>
            <a:schemeClr val="bg1"/>
          </a:solidFill>
        </p:spPr>
        <p:txBody>
          <a:bodyPr wrap="square">
            <a:spAutoFit/>
          </a:bodyPr>
          <a:lstStyle/>
          <a:p>
            <a:r>
              <a:rPr lang="en-US" sz="1000" dirty="0"/>
              <a:t>Share Link: </a:t>
            </a:r>
            <a:r>
              <a:rPr lang="en-US" sz="1000" dirty="0">
                <a:hlinkClick r:id="rId3"/>
              </a:rPr>
              <a:t>https://www.mapwv.gov/flood/map/?wkid=102100&amp;x=-8909292&amp;y=4742427&amp;l=12&amp;v=1</a:t>
            </a:r>
            <a:endParaRPr lang="en-US" sz="1000" dirty="0"/>
          </a:p>
        </p:txBody>
      </p:sp>
      <p:sp>
        <p:nvSpPr>
          <p:cNvPr id="7" name="TextBox 6">
            <a:extLst>
              <a:ext uri="{FF2B5EF4-FFF2-40B4-BE49-F238E27FC236}">
                <a16:creationId xmlns:a16="http://schemas.microsoft.com/office/drawing/2014/main" id="{091617F0-91D1-4D09-933E-960DEAFA5260}"/>
              </a:ext>
            </a:extLst>
          </p:cNvPr>
          <p:cNvSpPr txBox="1"/>
          <p:nvPr/>
        </p:nvSpPr>
        <p:spPr>
          <a:xfrm>
            <a:off x="4943172" y="4406561"/>
            <a:ext cx="1304435" cy="369332"/>
          </a:xfrm>
          <a:prstGeom prst="rect">
            <a:avLst/>
          </a:prstGeom>
          <a:solidFill>
            <a:schemeClr val="tx1"/>
          </a:solidFill>
        </p:spPr>
        <p:txBody>
          <a:bodyPr wrap="square" rtlCol="0">
            <a:spAutoFit/>
          </a:bodyPr>
          <a:lstStyle/>
          <a:p>
            <a:pPr algn="ctr"/>
            <a:r>
              <a:rPr lang="en-US" b="1" dirty="0">
                <a:solidFill>
                  <a:srgbClr val="FFFF00"/>
                </a:solidFill>
              </a:rPr>
              <a:t>X,Y COORD.</a:t>
            </a:r>
          </a:p>
        </p:txBody>
      </p:sp>
      <p:sp>
        <p:nvSpPr>
          <p:cNvPr id="8" name="TextBox 7">
            <a:extLst>
              <a:ext uri="{FF2B5EF4-FFF2-40B4-BE49-F238E27FC236}">
                <a16:creationId xmlns:a16="http://schemas.microsoft.com/office/drawing/2014/main" id="{FC7B9439-BEA1-4BE9-8317-1612B88A863F}"/>
              </a:ext>
            </a:extLst>
          </p:cNvPr>
          <p:cNvSpPr txBox="1"/>
          <p:nvPr/>
        </p:nvSpPr>
        <p:spPr>
          <a:xfrm>
            <a:off x="4949046" y="5115983"/>
            <a:ext cx="1304435" cy="369332"/>
          </a:xfrm>
          <a:prstGeom prst="rect">
            <a:avLst/>
          </a:prstGeom>
          <a:solidFill>
            <a:schemeClr val="tx1"/>
          </a:solidFill>
        </p:spPr>
        <p:txBody>
          <a:bodyPr wrap="square" rtlCol="0">
            <a:spAutoFit/>
          </a:bodyPr>
          <a:lstStyle/>
          <a:p>
            <a:pPr algn="ctr"/>
            <a:r>
              <a:rPr lang="en-US" b="1" dirty="0">
                <a:solidFill>
                  <a:srgbClr val="FFFF00"/>
                </a:solidFill>
              </a:rPr>
              <a:t>ADDRESS</a:t>
            </a:r>
          </a:p>
        </p:txBody>
      </p:sp>
      <p:sp>
        <p:nvSpPr>
          <p:cNvPr id="9" name="TextBox 8">
            <a:extLst>
              <a:ext uri="{FF2B5EF4-FFF2-40B4-BE49-F238E27FC236}">
                <a16:creationId xmlns:a16="http://schemas.microsoft.com/office/drawing/2014/main" id="{571E874B-F50A-42ED-B23B-DCB1C4291533}"/>
              </a:ext>
            </a:extLst>
          </p:cNvPr>
          <p:cNvSpPr txBox="1"/>
          <p:nvPr/>
        </p:nvSpPr>
        <p:spPr>
          <a:xfrm>
            <a:off x="7000503" y="1318285"/>
            <a:ext cx="1810122" cy="369332"/>
          </a:xfrm>
          <a:prstGeom prst="rect">
            <a:avLst/>
          </a:prstGeom>
          <a:solidFill>
            <a:schemeClr val="tx1"/>
          </a:solidFill>
        </p:spPr>
        <p:txBody>
          <a:bodyPr wrap="square" rtlCol="0">
            <a:spAutoFit/>
          </a:bodyPr>
          <a:lstStyle/>
          <a:p>
            <a:pPr algn="ctr"/>
            <a:r>
              <a:rPr lang="en-US" b="1" dirty="0">
                <a:solidFill>
                  <a:srgbClr val="FFFF00"/>
                </a:solidFill>
              </a:rPr>
              <a:t>SHARE LINK</a:t>
            </a:r>
          </a:p>
        </p:txBody>
      </p:sp>
      <p:sp>
        <p:nvSpPr>
          <p:cNvPr id="10" name="TextBox 9">
            <a:extLst>
              <a:ext uri="{FF2B5EF4-FFF2-40B4-BE49-F238E27FC236}">
                <a16:creationId xmlns:a16="http://schemas.microsoft.com/office/drawing/2014/main" id="{28C0E090-FEB6-4815-91E3-7110E184A640}"/>
              </a:ext>
            </a:extLst>
          </p:cNvPr>
          <p:cNvSpPr txBox="1"/>
          <p:nvPr/>
        </p:nvSpPr>
        <p:spPr>
          <a:xfrm>
            <a:off x="4943173" y="5574434"/>
            <a:ext cx="1304435" cy="369332"/>
          </a:xfrm>
          <a:prstGeom prst="rect">
            <a:avLst/>
          </a:prstGeom>
          <a:solidFill>
            <a:schemeClr val="tx1"/>
          </a:solidFill>
        </p:spPr>
        <p:txBody>
          <a:bodyPr wrap="square" rtlCol="0">
            <a:spAutoFit/>
          </a:bodyPr>
          <a:lstStyle/>
          <a:p>
            <a:pPr algn="ctr"/>
            <a:r>
              <a:rPr lang="en-US" b="1" dirty="0">
                <a:solidFill>
                  <a:srgbClr val="FFFF00"/>
                </a:solidFill>
              </a:rPr>
              <a:t>PARCEL</a:t>
            </a:r>
          </a:p>
        </p:txBody>
      </p:sp>
      <p:sp>
        <p:nvSpPr>
          <p:cNvPr id="11" name="TextBox 10">
            <a:extLst>
              <a:ext uri="{FF2B5EF4-FFF2-40B4-BE49-F238E27FC236}">
                <a16:creationId xmlns:a16="http://schemas.microsoft.com/office/drawing/2014/main" id="{7A793ECD-B493-4B9C-AAB1-A56EFE02D915}"/>
              </a:ext>
            </a:extLst>
          </p:cNvPr>
          <p:cNvSpPr txBox="1"/>
          <p:nvPr/>
        </p:nvSpPr>
        <p:spPr>
          <a:xfrm>
            <a:off x="1585154" y="2675329"/>
            <a:ext cx="2920178" cy="276999"/>
          </a:xfrm>
          <a:prstGeom prst="rect">
            <a:avLst/>
          </a:prstGeom>
          <a:solidFill>
            <a:schemeClr val="accent1">
              <a:lumMod val="50000"/>
            </a:schemeClr>
          </a:solidFill>
        </p:spPr>
        <p:txBody>
          <a:bodyPr wrap="square" rtlCol="0">
            <a:spAutoFit/>
          </a:bodyPr>
          <a:lstStyle/>
          <a:p>
            <a:r>
              <a:rPr lang="en-US" sz="1200" b="1" dirty="0">
                <a:solidFill>
                  <a:schemeClr val="bg1"/>
                </a:solidFill>
              </a:rPr>
              <a:t>Address:  </a:t>
            </a:r>
            <a:r>
              <a:rPr lang="en-US" sz="1200" b="1" dirty="0">
                <a:solidFill>
                  <a:srgbClr val="FFFF00"/>
                </a:solidFill>
              </a:rPr>
              <a:t>604 </a:t>
            </a:r>
            <a:r>
              <a:rPr lang="en-US" sz="1200" b="1" dirty="0">
                <a:solidFill>
                  <a:schemeClr val="accent2">
                    <a:lumMod val="40000"/>
                    <a:lumOff val="60000"/>
                  </a:schemeClr>
                </a:solidFill>
              </a:rPr>
              <a:t>Main St, Philippi, WV  26416</a:t>
            </a:r>
          </a:p>
        </p:txBody>
      </p:sp>
      <p:sp>
        <p:nvSpPr>
          <p:cNvPr id="15" name="Oval 14">
            <a:extLst>
              <a:ext uri="{FF2B5EF4-FFF2-40B4-BE49-F238E27FC236}">
                <a16:creationId xmlns:a16="http://schemas.microsoft.com/office/drawing/2014/main" id="{5B79BD0B-7D0E-4FC3-B2C4-C5E66BDA6AFC}"/>
              </a:ext>
            </a:extLst>
          </p:cNvPr>
          <p:cNvSpPr/>
          <p:nvPr/>
        </p:nvSpPr>
        <p:spPr>
          <a:xfrm flipV="1">
            <a:off x="7856617" y="1748096"/>
            <a:ext cx="348916" cy="361060"/>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644B80-5657-4908-954D-9DF9A51068CA}"/>
              </a:ext>
            </a:extLst>
          </p:cNvPr>
          <p:cNvSpPr/>
          <p:nvPr/>
        </p:nvSpPr>
        <p:spPr>
          <a:xfrm>
            <a:off x="6348285" y="4424518"/>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78CBB1-A1F0-4768-9765-1D9B6BDB73AD}"/>
              </a:ext>
            </a:extLst>
          </p:cNvPr>
          <p:cNvSpPr/>
          <p:nvPr/>
        </p:nvSpPr>
        <p:spPr>
          <a:xfrm>
            <a:off x="6391839" y="5192202"/>
            <a:ext cx="2462340" cy="309015"/>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31230F-7254-40C8-96FE-73A9AE2EEBB5}"/>
              </a:ext>
            </a:extLst>
          </p:cNvPr>
          <p:cNvSpPr/>
          <p:nvPr/>
        </p:nvSpPr>
        <p:spPr>
          <a:xfrm>
            <a:off x="6391839" y="5574434"/>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5E7B12-DA2F-4665-9844-C575D8DF8FD4}"/>
              </a:ext>
            </a:extLst>
          </p:cNvPr>
          <p:cNvSpPr txBox="1"/>
          <p:nvPr/>
        </p:nvSpPr>
        <p:spPr>
          <a:xfrm>
            <a:off x="1585154" y="5501217"/>
            <a:ext cx="2986846" cy="923330"/>
          </a:xfrm>
          <a:prstGeom prst="rect">
            <a:avLst/>
          </a:prstGeom>
          <a:solidFill>
            <a:srgbClr val="FF0000"/>
          </a:solidFill>
        </p:spPr>
        <p:txBody>
          <a:bodyPr wrap="square" rtlCol="0">
            <a:spAutoFit/>
          </a:bodyPr>
          <a:lstStyle/>
          <a:p>
            <a:pPr algn="ctr"/>
            <a:r>
              <a:rPr lang="en-US" b="1" dirty="0">
                <a:solidFill>
                  <a:schemeClr val="bg1"/>
                </a:solidFill>
              </a:rPr>
              <a:t>Building ID:</a:t>
            </a:r>
          </a:p>
          <a:p>
            <a:pPr algn="ctr"/>
            <a:r>
              <a:rPr lang="en-US" b="1" dirty="0">
                <a:solidFill>
                  <a:schemeClr val="bg1"/>
                </a:solidFill>
              </a:rPr>
              <a:t> (Parcel ID + Address No.)</a:t>
            </a:r>
          </a:p>
          <a:p>
            <a:pPr algn="ctr"/>
            <a:r>
              <a:rPr lang="en-US" b="1" dirty="0">
                <a:solidFill>
                  <a:schemeClr val="bg1"/>
                </a:solidFill>
              </a:rPr>
              <a:t> </a:t>
            </a:r>
            <a:r>
              <a:rPr lang="en-US" b="1" dirty="0">
                <a:solidFill>
                  <a:srgbClr val="FFFF00"/>
                </a:solidFill>
              </a:rPr>
              <a:t>01-08-0011-0069-0000_604</a:t>
            </a:r>
          </a:p>
        </p:txBody>
      </p:sp>
      <p:sp>
        <p:nvSpPr>
          <p:cNvPr id="19" name="TextBox 18">
            <a:extLst>
              <a:ext uri="{FF2B5EF4-FFF2-40B4-BE49-F238E27FC236}">
                <a16:creationId xmlns:a16="http://schemas.microsoft.com/office/drawing/2014/main" id="{2A389D5F-3B87-4596-BA15-E98CCC04333D}"/>
              </a:ext>
            </a:extLst>
          </p:cNvPr>
          <p:cNvSpPr txBox="1"/>
          <p:nvPr/>
        </p:nvSpPr>
        <p:spPr>
          <a:xfrm>
            <a:off x="4572000" y="1807169"/>
            <a:ext cx="2021397" cy="230832"/>
          </a:xfrm>
          <a:prstGeom prst="rect">
            <a:avLst/>
          </a:prstGeom>
          <a:solidFill>
            <a:srgbClr val="FFFF00"/>
          </a:solidFill>
        </p:spPr>
        <p:txBody>
          <a:bodyPr wrap="square" rtlCol="0">
            <a:spAutoFit/>
          </a:bodyPr>
          <a:lstStyle/>
          <a:p>
            <a:r>
              <a:rPr lang="en-US" sz="900" dirty="0">
                <a:solidFill>
                  <a:schemeClr val="accent1">
                    <a:lumMod val="50000"/>
                  </a:schemeClr>
                </a:solidFill>
              </a:rPr>
              <a:t>604 S. Main St., Philippi, WV  26416</a:t>
            </a:r>
          </a:p>
        </p:txBody>
      </p:sp>
      <p:sp>
        <p:nvSpPr>
          <p:cNvPr id="20" name="TextBox 19">
            <a:extLst>
              <a:ext uri="{FF2B5EF4-FFF2-40B4-BE49-F238E27FC236}">
                <a16:creationId xmlns:a16="http://schemas.microsoft.com/office/drawing/2014/main" id="{9693FF29-9E0C-4B95-A8DC-64CFCBBF6DBA}"/>
              </a:ext>
            </a:extLst>
          </p:cNvPr>
          <p:cNvSpPr txBox="1"/>
          <p:nvPr/>
        </p:nvSpPr>
        <p:spPr>
          <a:xfrm>
            <a:off x="1585154" y="3206576"/>
            <a:ext cx="2920178" cy="276999"/>
          </a:xfrm>
          <a:prstGeom prst="rect">
            <a:avLst/>
          </a:prstGeom>
          <a:solidFill>
            <a:schemeClr val="accent1">
              <a:lumMod val="50000"/>
            </a:schemeClr>
          </a:solidFill>
        </p:spPr>
        <p:txBody>
          <a:bodyPr wrap="square" rtlCol="0">
            <a:spAutoFit/>
          </a:bodyPr>
          <a:lstStyle/>
          <a:p>
            <a:r>
              <a:rPr lang="en-US" sz="1200" b="1" dirty="0">
                <a:solidFill>
                  <a:schemeClr val="bg1"/>
                </a:solidFill>
              </a:rPr>
              <a:t>Parcel ID: </a:t>
            </a:r>
            <a:r>
              <a:rPr lang="en-US" sz="1200" b="1" dirty="0">
                <a:solidFill>
                  <a:srgbClr val="FFFF00"/>
                </a:solidFill>
              </a:rPr>
              <a:t>01-08-0011-0069-0000</a:t>
            </a:r>
          </a:p>
        </p:txBody>
      </p:sp>
      <p:sp>
        <p:nvSpPr>
          <p:cNvPr id="21" name="Oval 20">
            <a:extLst>
              <a:ext uri="{FF2B5EF4-FFF2-40B4-BE49-F238E27FC236}">
                <a16:creationId xmlns:a16="http://schemas.microsoft.com/office/drawing/2014/main" id="{E572A8D9-0FDB-4666-B59A-1FA0C036FAC9}"/>
              </a:ext>
            </a:extLst>
          </p:cNvPr>
          <p:cNvSpPr/>
          <p:nvPr/>
        </p:nvSpPr>
        <p:spPr>
          <a:xfrm>
            <a:off x="2795716" y="3831574"/>
            <a:ext cx="1405113" cy="105505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00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5" grpId="0" animBg="1"/>
      <p:bldP spid="16" grpId="0" animBg="1"/>
      <p:bldP spid="17"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Parcels and Assessment Reports</a:t>
            </a:r>
          </a:p>
        </p:txBody>
      </p:sp>
      <p:sp>
        <p:nvSpPr>
          <p:cNvPr id="4" name="Rectangle 3">
            <a:extLst>
              <a:ext uri="{FF2B5EF4-FFF2-40B4-BE49-F238E27FC236}">
                <a16:creationId xmlns:a16="http://schemas.microsoft.com/office/drawing/2014/main" id="{2D64B0CC-EB9F-4FBD-BCF0-3D278F8AAEF5}"/>
              </a:ext>
            </a:extLst>
          </p:cNvPr>
          <p:cNvSpPr/>
          <p:nvPr/>
        </p:nvSpPr>
        <p:spPr>
          <a:xfrm>
            <a:off x="1875961" y="6569362"/>
            <a:ext cx="5601215" cy="261610"/>
          </a:xfrm>
          <a:prstGeom prst="rect">
            <a:avLst/>
          </a:prstGeom>
          <a:solidFill>
            <a:schemeClr val="bg1"/>
          </a:solidFill>
        </p:spPr>
        <p:txBody>
          <a:bodyPr wrap="square">
            <a:spAutoFit/>
          </a:bodyPr>
          <a:lstStyle/>
          <a:p>
            <a:r>
              <a:rPr lang="en-US" sz="1100" dirty="0"/>
              <a:t>Share Link:  </a:t>
            </a:r>
            <a:r>
              <a:rPr lang="en-US" sz="1100" dirty="0">
                <a:hlinkClick r:id="rId2"/>
              </a:rPr>
              <a:t>https://mapwv.gov/Assessment/Detail/?PID=01080011006900000000</a:t>
            </a:r>
            <a:endParaRPr lang="en-US" sz="1000" dirty="0"/>
          </a:p>
        </p:txBody>
      </p:sp>
      <p:sp>
        <p:nvSpPr>
          <p:cNvPr id="12" name="TextBox 11">
            <a:extLst>
              <a:ext uri="{FF2B5EF4-FFF2-40B4-BE49-F238E27FC236}">
                <a16:creationId xmlns:a16="http://schemas.microsoft.com/office/drawing/2014/main" id="{E55BE910-4AB6-4AF2-B273-6668B146FFAF}"/>
              </a:ext>
            </a:extLst>
          </p:cNvPr>
          <p:cNvSpPr txBox="1"/>
          <p:nvPr/>
        </p:nvSpPr>
        <p:spPr>
          <a:xfrm>
            <a:off x="1317458" y="840727"/>
            <a:ext cx="6509084" cy="369332"/>
          </a:xfrm>
          <a:prstGeom prst="rect">
            <a:avLst/>
          </a:prstGeom>
          <a:noFill/>
        </p:spPr>
        <p:txBody>
          <a:bodyPr wrap="square" rtlCol="0">
            <a:spAutoFit/>
          </a:bodyPr>
          <a:lstStyle/>
          <a:p>
            <a:r>
              <a:rPr lang="en-US" b="1" dirty="0">
                <a:solidFill>
                  <a:schemeClr val="accent1">
                    <a:lumMod val="50000"/>
                  </a:schemeClr>
                </a:solidFill>
              </a:rPr>
              <a:t>E-911 and County Assessor report location at 604 S Main Street</a:t>
            </a:r>
          </a:p>
        </p:txBody>
      </p:sp>
      <p:pic>
        <p:nvPicPr>
          <p:cNvPr id="3" name="Picture 2">
            <a:extLst>
              <a:ext uri="{FF2B5EF4-FFF2-40B4-BE49-F238E27FC236}">
                <a16:creationId xmlns:a16="http://schemas.microsoft.com/office/drawing/2014/main" id="{6366213C-390F-4D12-AAB9-BD6F4E8F324F}"/>
              </a:ext>
            </a:extLst>
          </p:cNvPr>
          <p:cNvPicPr>
            <a:picLocks noChangeAspect="1"/>
          </p:cNvPicPr>
          <p:nvPr/>
        </p:nvPicPr>
        <p:blipFill>
          <a:blip r:embed="rId3"/>
          <a:stretch>
            <a:fillRect/>
          </a:stretch>
        </p:blipFill>
        <p:spPr>
          <a:xfrm>
            <a:off x="234953" y="1158979"/>
            <a:ext cx="4640826" cy="5382510"/>
          </a:xfrm>
          <a:prstGeom prst="rect">
            <a:avLst/>
          </a:prstGeom>
          <a:ln>
            <a:solidFill>
              <a:schemeClr val="tx1"/>
            </a:solidFill>
          </a:ln>
        </p:spPr>
      </p:pic>
      <p:pic>
        <p:nvPicPr>
          <p:cNvPr id="6" name="Picture 5">
            <a:extLst>
              <a:ext uri="{FF2B5EF4-FFF2-40B4-BE49-F238E27FC236}">
                <a16:creationId xmlns:a16="http://schemas.microsoft.com/office/drawing/2014/main" id="{77122DF1-F5C5-434D-8467-DDEA6B493407}"/>
              </a:ext>
            </a:extLst>
          </p:cNvPr>
          <p:cNvPicPr>
            <a:picLocks noChangeAspect="1"/>
          </p:cNvPicPr>
          <p:nvPr/>
        </p:nvPicPr>
        <p:blipFill>
          <a:blip r:embed="rId4"/>
          <a:stretch>
            <a:fillRect/>
          </a:stretch>
        </p:blipFill>
        <p:spPr>
          <a:xfrm>
            <a:off x="5735349" y="1174082"/>
            <a:ext cx="2734251" cy="2650378"/>
          </a:xfrm>
          <a:prstGeom prst="rect">
            <a:avLst/>
          </a:prstGeom>
          <a:ln>
            <a:solidFill>
              <a:schemeClr val="tx1"/>
            </a:solidFill>
          </a:ln>
        </p:spPr>
      </p:pic>
      <p:sp>
        <p:nvSpPr>
          <p:cNvPr id="8" name="TextBox 7">
            <a:extLst>
              <a:ext uri="{FF2B5EF4-FFF2-40B4-BE49-F238E27FC236}">
                <a16:creationId xmlns:a16="http://schemas.microsoft.com/office/drawing/2014/main" id="{FC7B9439-BEA1-4BE9-8317-1612B88A863F}"/>
              </a:ext>
            </a:extLst>
          </p:cNvPr>
          <p:cNvSpPr txBox="1"/>
          <p:nvPr/>
        </p:nvSpPr>
        <p:spPr>
          <a:xfrm>
            <a:off x="7330720" y="2787374"/>
            <a:ext cx="991643" cy="830997"/>
          </a:xfrm>
          <a:prstGeom prst="rect">
            <a:avLst/>
          </a:prstGeom>
          <a:solidFill>
            <a:schemeClr val="tx1"/>
          </a:solidFill>
        </p:spPr>
        <p:txBody>
          <a:bodyPr wrap="square" rtlCol="0">
            <a:spAutoFit/>
          </a:bodyPr>
          <a:lstStyle/>
          <a:p>
            <a:pPr algn="ctr"/>
            <a:r>
              <a:rPr lang="en-US" sz="1600" b="1" dirty="0">
                <a:solidFill>
                  <a:srgbClr val="FFFF00"/>
                </a:solidFill>
              </a:rPr>
              <a:t>Building</a:t>
            </a:r>
          </a:p>
          <a:p>
            <a:pPr algn="ctr"/>
            <a:r>
              <a:rPr lang="en-US" sz="1600" b="1" dirty="0">
                <a:solidFill>
                  <a:srgbClr val="FFFF00"/>
                </a:solidFill>
              </a:rPr>
              <a:t>Sketch Diagram</a:t>
            </a:r>
          </a:p>
        </p:txBody>
      </p:sp>
      <p:sp>
        <p:nvSpPr>
          <p:cNvPr id="10" name="TextBox 9">
            <a:extLst>
              <a:ext uri="{FF2B5EF4-FFF2-40B4-BE49-F238E27FC236}">
                <a16:creationId xmlns:a16="http://schemas.microsoft.com/office/drawing/2014/main" id="{28C0E090-FEB6-4815-91E3-7110E184A640}"/>
              </a:ext>
            </a:extLst>
          </p:cNvPr>
          <p:cNvSpPr txBox="1"/>
          <p:nvPr/>
        </p:nvSpPr>
        <p:spPr>
          <a:xfrm>
            <a:off x="2849063" y="2598003"/>
            <a:ext cx="1722937" cy="830997"/>
          </a:xfrm>
          <a:prstGeom prst="rect">
            <a:avLst/>
          </a:prstGeom>
          <a:solidFill>
            <a:schemeClr val="tx1"/>
          </a:solidFill>
        </p:spPr>
        <p:txBody>
          <a:bodyPr wrap="square" rtlCol="0">
            <a:spAutoFit/>
          </a:bodyPr>
          <a:lstStyle/>
          <a:p>
            <a:pPr algn="ctr"/>
            <a:r>
              <a:rPr lang="en-US" sz="1600" b="1" dirty="0">
                <a:solidFill>
                  <a:srgbClr val="FFFF00"/>
                </a:solidFill>
              </a:rPr>
              <a:t>Property Assessment Report</a:t>
            </a:r>
          </a:p>
        </p:txBody>
      </p:sp>
      <p:pic>
        <p:nvPicPr>
          <p:cNvPr id="11" name="Picture 10">
            <a:extLst>
              <a:ext uri="{FF2B5EF4-FFF2-40B4-BE49-F238E27FC236}">
                <a16:creationId xmlns:a16="http://schemas.microsoft.com/office/drawing/2014/main" id="{07813B0E-D759-4BF8-B027-CC7EB992FB8C}"/>
              </a:ext>
            </a:extLst>
          </p:cNvPr>
          <p:cNvPicPr>
            <a:picLocks noChangeAspect="1"/>
          </p:cNvPicPr>
          <p:nvPr/>
        </p:nvPicPr>
        <p:blipFill>
          <a:blip r:embed="rId5"/>
          <a:stretch>
            <a:fillRect/>
          </a:stretch>
        </p:blipFill>
        <p:spPr>
          <a:xfrm>
            <a:off x="6942297" y="5097932"/>
            <a:ext cx="1768490" cy="1167960"/>
          </a:xfrm>
          <a:prstGeom prst="rect">
            <a:avLst/>
          </a:prstGeom>
        </p:spPr>
      </p:pic>
      <p:pic>
        <p:nvPicPr>
          <p:cNvPr id="7" name="Picture 6">
            <a:extLst>
              <a:ext uri="{FF2B5EF4-FFF2-40B4-BE49-F238E27FC236}">
                <a16:creationId xmlns:a16="http://schemas.microsoft.com/office/drawing/2014/main" id="{240A81F7-ED7C-4791-B4C9-35436A3B0C4F}"/>
              </a:ext>
            </a:extLst>
          </p:cNvPr>
          <p:cNvPicPr>
            <a:picLocks noChangeAspect="1"/>
          </p:cNvPicPr>
          <p:nvPr/>
        </p:nvPicPr>
        <p:blipFill rotWithShape="1">
          <a:blip r:embed="rId6"/>
          <a:srcRect l="1" r="90"/>
          <a:stretch/>
        </p:blipFill>
        <p:spPr>
          <a:xfrm>
            <a:off x="5296932" y="3954058"/>
            <a:ext cx="3612115" cy="2596744"/>
          </a:xfrm>
          <a:prstGeom prst="rect">
            <a:avLst/>
          </a:prstGeom>
          <a:ln>
            <a:solidFill>
              <a:schemeClr val="tx1"/>
            </a:solidFill>
          </a:ln>
        </p:spPr>
      </p:pic>
      <p:sp>
        <p:nvSpPr>
          <p:cNvPr id="13" name="TextBox 12">
            <a:extLst>
              <a:ext uri="{FF2B5EF4-FFF2-40B4-BE49-F238E27FC236}">
                <a16:creationId xmlns:a16="http://schemas.microsoft.com/office/drawing/2014/main" id="{AE49EF04-8140-425B-8131-06D0181C62FF}"/>
              </a:ext>
            </a:extLst>
          </p:cNvPr>
          <p:cNvSpPr txBox="1"/>
          <p:nvPr/>
        </p:nvSpPr>
        <p:spPr>
          <a:xfrm>
            <a:off x="5506193" y="5836429"/>
            <a:ext cx="991643" cy="584775"/>
          </a:xfrm>
          <a:prstGeom prst="rect">
            <a:avLst/>
          </a:prstGeom>
          <a:solidFill>
            <a:schemeClr val="tx1"/>
          </a:solidFill>
        </p:spPr>
        <p:txBody>
          <a:bodyPr wrap="square" rtlCol="0">
            <a:spAutoFit/>
          </a:bodyPr>
          <a:lstStyle/>
          <a:p>
            <a:pPr algn="ctr"/>
            <a:r>
              <a:rPr lang="en-US" sz="1600" b="1" dirty="0">
                <a:solidFill>
                  <a:srgbClr val="FFFF00"/>
                </a:solidFill>
              </a:rPr>
              <a:t>Parcel Map</a:t>
            </a:r>
          </a:p>
        </p:txBody>
      </p:sp>
      <p:sp>
        <p:nvSpPr>
          <p:cNvPr id="9" name="TextBox 8">
            <a:extLst>
              <a:ext uri="{FF2B5EF4-FFF2-40B4-BE49-F238E27FC236}">
                <a16:creationId xmlns:a16="http://schemas.microsoft.com/office/drawing/2014/main" id="{2474633F-C8D0-4730-AA32-121D163FA3EA}"/>
              </a:ext>
            </a:extLst>
          </p:cNvPr>
          <p:cNvSpPr txBox="1"/>
          <p:nvPr/>
        </p:nvSpPr>
        <p:spPr>
          <a:xfrm>
            <a:off x="1094523" y="2104761"/>
            <a:ext cx="1012788" cy="107722"/>
          </a:xfrm>
          <a:prstGeom prst="rect">
            <a:avLst/>
          </a:prstGeom>
          <a:solidFill>
            <a:schemeClr val="bg1"/>
          </a:solidFill>
        </p:spPr>
        <p:txBody>
          <a:bodyPr wrap="square" rtlCol="0">
            <a:spAutoFit/>
          </a:bodyPr>
          <a:lstStyle/>
          <a:p>
            <a:r>
              <a:rPr lang="en-US" sz="100" dirty="0"/>
              <a:t>                </a:t>
            </a:r>
          </a:p>
        </p:txBody>
      </p:sp>
      <p:sp>
        <p:nvSpPr>
          <p:cNvPr id="14" name="TextBox 13">
            <a:extLst>
              <a:ext uri="{FF2B5EF4-FFF2-40B4-BE49-F238E27FC236}">
                <a16:creationId xmlns:a16="http://schemas.microsoft.com/office/drawing/2014/main" id="{97F86327-5057-4B0F-BDC1-C010F5B07B97}"/>
              </a:ext>
            </a:extLst>
          </p:cNvPr>
          <p:cNvSpPr txBox="1"/>
          <p:nvPr/>
        </p:nvSpPr>
        <p:spPr>
          <a:xfrm>
            <a:off x="5506193" y="4034950"/>
            <a:ext cx="1461992" cy="230832"/>
          </a:xfrm>
          <a:prstGeom prst="rect">
            <a:avLst/>
          </a:prstGeom>
          <a:solidFill>
            <a:schemeClr val="bg1"/>
          </a:solidFill>
        </p:spPr>
        <p:txBody>
          <a:bodyPr wrap="square" rtlCol="0">
            <a:spAutoFit/>
          </a:bodyPr>
          <a:lstStyle/>
          <a:p>
            <a:r>
              <a:rPr lang="en-US" sz="900" i="1" dirty="0">
                <a:solidFill>
                  <a:schemeClr val="tx1">
                    <a:lumMod val="65000"/>
                    <a:lumOff val="35000"/>
                  </a:schemeClr>
                </a:solidFill>
              </a:rPr>
              <a:t>Map-Parcel Number 11-69</a:t>
            </a:r>
          </a:p>
        </p:txBody>
      </p:sp>
    </p:spTree>
    <p:extLst>
      <p:ext uri="{BB962C8B-B14F-4D97-AF65-F5344CB8AC3E}">
        <p14:creationId xmlns:p14="http://schemas.microsoft.com/office/powerpoint/2010/main" val="24708844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Parcels</a:t>
            </a:r>
          </a:p>
        </p:txBody>
      </p:sp>
      <p:sp>
        <p:nvSpPr>
          <p:cNvPr id="3" name="TextBox 2"/>
          <p:cNvSpPr txBox="1"/>
          <p:nvPr/>
        </p:nvSpPr>
        <p:spPr>
          <a:xfrm>
            <a:off x="1713799" y="1471780"/>
            <a:ext cx="5994692" cy="584775"/>
          </a:xfrm>
          <a:prstGeom prst="rect">
            <a:avLst/>
          </a:prstGeom>
          <a:solidFill>
            <a:schemeClr val="tx2">
              <a:lumMod val="20000"/>
              <a:lumOff val="80000"/>
            </a:schemeClr>
          </a:solidFill>
        </p:spPr>
        <p:txBody>
          <a:bodyPr wrap="square" rtlCol="0">
            <a:spAutoFit/>
          </a:bodyPr>
          <a:lstStyle/>
          <a:p>
            <a:pPr algn="ctr"/>
            <a:r>
              <a:rPr lang="en-US" sz="3200" b="1" dirty="0">
                <a:solidFill>
                  <a:schemeClr val="accent1">
                    <a:lumMod val="50000"/>
                  </a:schemeClr>
                </a:solidFill>
                <a:latin typeface="Arial" panose="020B0604020202020204" pitchFamily="34" charset="0"/>
                <a:cs typeface="Arial" panose="020B0604020202020204" pitchFamily="34" charset="0"/>
              </a:rPr>
              <a:t>Web Assessment Reports</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5B43961-E870-4342-ACD2-AC12196689E9}"/>
              </a:ext>
            </a:extLst>
          </p:cNvPr>
          <p:cNvSpPr txBox="1"/>
          <p:nvPr/>
        </p:nvSpPr>
        <p:spPr>
          <a:xfrm>
            <a:off x="2545764" y="2613935"/>
            <a:ext cx="4825468"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Ownership</a:t>
            </a:r>
          </a:p>
          <a:p>
            <a:pPr marL="285750" indent="-285750">
              <a:buFont typeface="Arial" panose="020B0604020202020204" pitchFamily="34" charset="0"/>
              <a:buChar char="•"/>
            </a:pPr>
            <a:r>
              <a:rPr lang="en-US" sz="2400" dirty="0"/>
              <a:t>Building Identification</a:t>
            </a:r>
          </a:p>
          <a:p>
            <a:pPr marL="285750" indent="-285750">
              <a:buFont typeface="Arial" panose="020B0604020202020204" pitchFamily="34" charset="0"/>
              <a:buChar char="•"/>
            </a:pPr>
            <a:r>
              <a:rPr lang="en-US" sz="2400" dirty="0"/>
              <a:t>Building Characteristics</a:t>
            </a:r>
          </a:p>
          <a:p>
            <a:pPr marL="285750" indent="-285750">
              <a:buFont typeface="Arial" panose="020B0604020202020204" pitchFamily="34" charset="0"/>
              <a:buChar char="•"/>
            </a:pPr>
            <a:r>
              <a:rPr lang="en-US" sz="2400" dirty="0"/>
              <a:t>Building Sketch Diagrams</a:t>
            </a:r>
          </a:p>
          <a:p>
            <a:pPr marL="285750" indent="-285750">
              <a:buFont typeface="Arial" panose="020B0604020202020204" pitchFamily="34" charset="0"/>
              <a:buChar char="•"/>
            </a:pPr>
            <a:r>
              <a:rPr lang="en-US" sz="2400" dirty="0"/>
              <a:t>Outbuildings</a:t>
            </a:r>
          </a:p>
          <a:p>
            <a:pPr marL="285750" indent="-285750">
              <a:buFont typeface="Arial" panose="020B0604020202020204" pitchFamily="34" charset="0"/>
              <a:buChar char="•"/>
            </a:pPr>
            <a:r>
              <a:rPr lang="en-US" sz="2400" dirty="0"/>
              <a:t>Cost Values</a:t>
            </a:r>
          </a:p>
          <a:p>
            <a:pPr marL="285750" indent="-285750">
              <a:buFont typeface="Arial" panose="020B0604020202020204" pitchFamily="34" charset="0"/>
              <a:buChar char="•"/>
            </a:pPr>
            <a:r>
              <a:rPr lang="en-US" sz="2400" dirty="0"/>
              <a:t>Land Use</a:t>
            </a:r>
          </a:p>
          <a:p>
            <a:pPr marL="285750" indent="-285750">
              <a:buFont typeface="Arial" panose="020B0604020202020204" pitchFamily="34" charset="0"/>
              <a:buChar char="•"/>
            </a:pPr>
            <a:r>
              <a:rPr lang="en-US" sz="2400" dirty="0"/>
              <a:t>Tax Class (Owner Occupied)</a:t>
            </a:r>
          </a:p>
          <a:p>
            <a:pPr marL="285750" indent="-285750">
              <a:buFont typeface="Arial" panose="020B0604020202020204" pitchFamily="34" charset="0"/>
              <a:buChar char="•"/>
            </a:pPr>
            <a:r>
              <a:rPr lang="en-US" sz="2400" dirty="0"/>
              <a:t>Parcel History (15 years)</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587727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D56B08-1DAF-43AA-982D-0B79D02E2650}"/>
              </a:ext>
            </a:extLst>
          </p:cNvPr>
          <p:cNvPicPr>
            <a:picLocks noChangeAspect="1"/>
          </p:cNvPicPr>
          <p:nvPr/>
        </p:nvPicPr>
        <p:blipFill>
          <a:blip r:embed="rId2"/>
          <a:stretch>
            <a:fillRect/>
          </a:stretch>
        </p:blipFill>
        <p:spPr>
          <a:xfrm>
            <a:off x="175363" y="1075757"/>
            <a:ext cx="8832601" cy="5429619"/>
          </a:xfrm>
          <a:prstGeom prst="rect">
            <a:avLst/>
          </a:prstGeom>
          <a:solidFill>
            <a:schemeClr val="tx1"/>
          </a:solidFill>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sp>
        <p:nvSpPr>
          <p:cNvPr id="6" name="TextBox 5">
            <a:extLst>
              <a:ext uri="{FF2B5EF4-FFF2-40B4-BE49-F238E27FC236}">
                <a16:creationId xmlns:a16="http://schemas.microsoft.com/office/drawing/2014/main" id="{176C5151-A83C-4244-BA24-A7C80C08EEFF}"/>
              </a:ext>
            </a:extLst>
          </p:cNvPr>
          <p:cNvSpPr txBox="1"/>
          <p:nvPr/>
        </p:nvSpPr>
        <p:spPr>
          <a:xfrm>
            <a:off x="3628103" y="2405575"/>
            <a:ext cx="2969345" cy="954107"/>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600 FEET MATCHES 1-METER </a:t>
            </a:r>
            <a:r>
              <a:rPr lang="en-US" sz="1400" b="1" dirty="0">
                <a:solidFill>
                  <a:srgbClr val="FFFF00"/>
                </a:solidFill>
              </a:rPr>
              <a:t>GRID SURFACE ELEVATION</a:t>
            </a:r>
            <a:r>
              <a:rPr lang="en-US" sz="1400" b="1" dirty="0">
                <a:solidFill>
                  <a:schemeClr val="bg1"/>
                </a:solidFill>
              </a:rPr>
              <a:t>  OF 600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840599" y="645095"/>
            <a:ext cx="5978996" cy="538609"/>
          </a:xfrm>
          <a:prstGeom prst="rect">
            <a:avLst/>
          </a:prstGeom>
        </p:spPr>
        <p:txBody>
          <a:bodyPr wrap="square">
            <a:spAutoFit/>
          </a:bodyPr>
          <a:lstStyle/>
          <a:p>
            <a:r>
              <a:rPr lang="en-US" sz="1100" dirty="0">
                <a:hlinkClick r:id="rId3"/>
              </a:rPr>
              <a:t>https://www.mapwv.gov/flood/map/?wkid=102100&amp;x=-9177701&amp;y=4611497&amp;l=13&amp;v=1</a:t>
            </a:r>
            <a:endParaRPr lang="en-US" sz="1100" dirty="0"/>
          </a:p>
          <a:p>
            <a:endParaRPr lang="en-US"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309662" y="6523535"/>
            <a:ext cx="6151049"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1-Meter DEM and 1-Foot Contours</a:t>
            </a:r>
          </a:p>
        </p:txBody>
      </p:sp>
      <p:sp>
        <p:nvSpPr>
          <p:cNvPr id="9" name="TextBox 8">
            <a:extLst>
              <a:ext uri="{FF2B5EF4-FFF2-40B4-BE49-F238E27FC236}">
                <a16:creationId xmlns:a16="http://schemas.microsoft.com/office/drawing/2014/main" id="{9E58B5F2-99E1-442C-A857-F4BE0D3406F1}"/>
              </a:ext>
            </a:extLst>
          </p:cNvPr>
          <p:cNvSpPr txBox="1"/>
          <p:nvPr/>
        </p:nvSpPr>
        <p:spPr>
          <a:xfrm>
            <a:off x="7376701" y="4937308"/>
            <a:ext cx="1537362" cy="461665"/>
          </a:xfrm>
          <a:prstGeom prst="rect">
            <a:avLst/>
          </a:prstGeom>
          <a:solidFill>
            <a:schemeClr val="tx1"/>
          </a:solidFill>
        </p:spPr>
        <p:txBody>
          <a:bodyPr wrap="square" rtlCol="0">
            <a:spAutoFit/>
          </a:bodyPr>
          <a:lstStyle/>
          <a:p>
            <a:pPr algn="ctr"/>
            <a:r>
              <a:rPr lang="en-US" sz="1200" b="1" dirty="0">
                <a:solidFill>
                  <a:srgbClr val="FFFF00"/>
                </a:solidFill>
              </a:rPr>
              <a:t>Elevation:  600 ft.</a:t>
            </a:r>
          </a:p>
          <a:p>
            <a:pPr algn="ctr"/>
            <a:r>
              <a:rPr lang="en-US" sz="1200" b="1" dirty="0">
                <a:solidFill>
                  <a:srgbClr val="FFFF00"/>
                </a:solidFill>
              </a:rPr>
              <a:t>Source: FEMA 2018</a:t>
            </a:r>
          </a:p>
        </p:txBody>
      </p:sp>
      <p:sp>
        <p:nvSpPr>
          <p:cNvPr id="10" name="TextBox 9">
            <a:extLst>
              <a:ext uri="{FF2B5EF4-FFF2-40B4-BE49-F238E27FC236}">
                <a16:creationId xmlns:a16="http://schemas.microsoft.com/office/drawing/2014/main" id="{D4A29680-ACFA-4CE8-93EB-7FD2C1DFF29E}"/>
              </a:ext>
            </a:extLst>
          </p:cNvPr>
          <p:cNvSpPr txBox="1"/>
          <p:nvPr/>
        </p:nvSpPr>
        <p:spPr>
          <a:xfrm>
            <a:off x="229937" y="4706476"/>
            <a:ext cx="1077753" cy="1384995"/>
          </a:xfrm>
          <a:prstGeom prst="rect">
            <a:avLst/>
          </a:prstGeom>
          <a:solidFill>
            <a:schemeClr val="tx1"/>
          </a:solidFill>
        </p:spPr>
        <p:txBody>
          <a:bodyPr wrap="square" rtlCol="0">
            <a:spAutoFit/>
          </a:bodyPr>
          <a:lstStyle/>
          <a:p>
            <a:pPr algn="ctr"/>
            <a:r>
              <a:rPr lang="en-US" sz="1200" b="1" dirty="0">
                <a:solidFill>
                  <a:schemeClr val="bg1"/>
                </a:solidFill>
              </a:rPr>
              <a:t>1-ft Contours Display at </a:t>
            </a:r>
            <a:r>
              <a:rPr lang="en-US" sz="1200" b="1" i="1" dirty="0">
                <a:solidFill>
                  <a:schemeClr val="bg1"/>
                </a:solidFill>
              </a:rPr>
              <a:t>two</a:t>
            </a:r>
            <a:r>
              <a:rPr lang="en-US" sz="1200" b="1" dirty="0">
                <a:solidFill>
                  <a:schemeClr val="bg1"/>
                </a:solidFill>
              </a:rPr>
              <a:t> Highest Zoom Levels (1:564  and 1:282 Map Scales)</a:t>
            </a:r>
          </a:p>
        </p:txBody>
      </p:sp>
      <p:sp>
        <p:nvSpPr>
          <p:cNvPr id="11" name="Oval 10">
            <a:extLst>
              <a:ext uri="{FF2B5EF4-FFF2-40B4-BE49-F238E27FC236}">
                <a16:creationId xmlns:a16="http://schemas.microsoft.com/office/drawing/2014/main" id="{6BE5B81E-562F-4C3E-806C-A595CC3BB5F8}"/>
              </a:ext>
            </a:extLst>
          </p:cNvPr>
          <p:cNvSpPr/>
          <p:nvPr/>
        </p:nvSpPr>
        <p:spPr>
          <a:xfrm>
            <a:off x="6086168" y="4758813"/>
            <a:ext cx="324464" cy="2326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DBA3F8-3AB2-4099-B984-0F5306FFFB36}"/>
              </a:ext>
            </a:extLst>
          </p:cNvPr>
          <p:cNvSpPr/>
          <p:nvPr/>
        </p:nvSpPr>
        <p:spPr>
          <a:xfrm>
            <a:off x="1668546" y="1895924"/>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DFF206-E6F1-4B3C-9D2C-AA781AE48B77}"/>
              </a:ext>
            </a:extLst>
          </p:cNvPr>
          <p:cNvSpPr txBox="1"/>
          <p:nvPr/>
        </p:nvSpPr>
        <p:spPr>
          <a:xfrm>
            <a:off x="5838382" y="5300048"/>
            <a:ext cx="820036" cy="369332"/>
          </a:xfrm>
          <a:prstGeom prst="rect">
            <a:avLst/>
          </a:prstGeom>
          <a:solidFill>
            <a:srgbClr val="FFFFFF">
              <a:alpha val="54902"/>
            </a:srgbClr>
          </a:solidFill>
          <a:ln w="19050">
            <a:solidFill>
              <a:schemeClr val="tx1"/>
            </a:solidFill>
          </a:ln>
        </p:spPr>
        <p:txBody>
          <a:bodyPr wrap="square" rtlCol="0">
            <a:spAutoFit/>
          </a:bodyPr>
          <a:lstStyle/>
          <a:p>
            <a:r>
              <a:rPr lang="en-US" dirty="0"/>
              <a:t>600 ft.</a:t>
            </a:r>
          </a:p>
        </p:txBody>
      </p:sp>
      <p:sp>
        <p:nvSpPr>
          <p:cNvPr id="13" name="TextBox 12">
            <a:extLst>
              <a:ext uri="{FF2B5EF4-FFF2-40B4-BE49-F238E27FC236}">
                <a16:creationId xmlns:a16="http://schemas.microsoft.com/office/drawing/2014/main" id="{FF5CC74D-DD18-490F-9CA8-4CE4C1D9F140}"/>
              </a:ext>
            </a:extLst>
          </p:cNvPr>
          <p:cNvSpPr txBox="1"/>
          <p:nvPr/>
        </p:nvSpPr>
        <p:spPr>
          <a:xfrm>
            <a:off x="2576052" y="1584910"/>
            <a:ext cx="3618271" cy="276999"/>
          </a:xfrm>
          <a:prstGeom prst="rect">
            <a:avLst/>
          </a:prstGeom>
          <a:solidFill>
            <a:schemeClr val="tx1"/>
          </a:solidFill>
        </p:spPr>
        <p:txBody>
          <a:bodyPr wrap="square" rtlCol="0">
            <a:spAutoFit/>
          </a:bodyPr>
          <a:lstStyle/>
          <a:p>
            <a:pPr algn="ctr"/>
            <a:r>
              <a:rPr lang="en-US" sz="1200" dirty="0">
                <a:solidFill>
                  <a:schemeClr val="bg1"/>
                </a:solidFill>
              </a:rPr>
              <a:t>Make </a:t>
            </a:r>
            <a:r>
              <a:rPr lang="en-US" sz="1200" b="1" dirty="0">
                <a:solidFill>
                  <a:srgbClr val="FFFF00"/>
                </a:solidFill>
              </a:rPr>
              <a:t>Contour Lines </a:t>
            </a:r>
            <a:r>
              <a:rPr lang="en-US" sz="1200" dirty="0">
                <a:solidFill>
                  <a:schemeClr val="bg1"/>
                </a:solidFill>
              </a:rPr>
              <a:t>visible under </a:t>
            </a:r>
            <a:r>
              <a:rPr lang="en-US" sz="1200" b="1" dirty="0">
                <a:solidFill>
                  <a:schemeClr val="bg1"/>
                </a:solidFill>
              </a:rPr>
              <a:t>REFERENCE LAYERS</a:t>
            </a:r>
          </a:p>
        </p:txBody>
      </p:sp>
      <p:sp>
        <p:nvSpPr>
          <p:cNvPr id="14" name="Arrow: Down 13">
            <a:extLst>
              <a:ext uri="{FF2B5EF4-FFF2-40B4-BE49-F238E27FC236}">
                <a16:creationId xmlns:a16="http://schemas.microsoft.com/office/drawing/2014/main" id="{071B30CF-4618-4CAC-B0F0-EDA34961BD63}"/>
              </a:ext>
            </a:extLst>
          </p:cNvPr>
          <p:cNvSpPr/>
          <p:nvPr/>
        </p:nvSpPr>
        <p:spPr>
          <a:xfrm rot="558019">
            <a:off x="6209853" y="3567629"/>
            <a:ext cx="318873" cy="876417"/>
          </a:xfrm>
          <a:prstGeom prst="down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5" name="TextBox 14">
            <a:extLst>
              <a:ext uri="{FF2B5EF4-FFF2-40B4-BE49-F238E27FC236}">
                <a16:creationId xmlns:a16="http://schemas.microsoft.com/office/drawing/2014/main" id="{1D1E9D5E-B8A3-4DA0-91FF-8EE3606EF2C1}"/>
              </a:ext>
            </a:extLst>
          </p:cNvPr>
          <p:cNvSpPr txBox="1"/>
          <p:nvPr/>
        </p:nvSpPr>
        <p:spPr>
          <a:xfrm>
            <a:off x="1924186" y="6107275"/>
            <a:ext cx="4004665" cy="353943"/>
          </a:xfrm>
          <a:prstGeom prst="rect">
            <a:avLst/>
          </a:prstGeom>
          <a:solidFill>
            <a:schemeClr val="bg1"/>
          </a:solidFill>
        </p:spPr>
        <p:txBody>
          <a:bodyPr wrap="square" rtlCol="0">
            <a:spAutoFit/>
          </a:bodyPr>
          <a:lstStyle/>
          <a:p>
            <a:r>
              <a:rPr lang="en-US" sz="1700" i="1" dirty="0">
                <a:solidFill>
                  <a:schemeClr val="tx2">
                    <a:lumMod val="50000"/>
                  </a:schemeClr>
                </a:solidFill>
              </a:rPr>
              <a:t>1-foot contours published for 10 counties</a:t>
            </a:r>
          </a:p>
        </p:txBody>
      </p:sp>
    </p:spTree>
    <p:extLst>
      <p:ext uri="{BB962C8B-B14F-4D97-AF65-F5344CB8AC3E}">
        <p14:creationId xmlns:p14="http://schemas.microsoft.com/office/powerpoint/2010/main" val="925998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 Footprints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879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pic>
        <p:nvPicPr>
          <p:cNvPr id="2" name="Picture 1">
            <a:extLst>
              <a:ext uri="{FF2B5EF4-FFF2-40B4-BE49-F238E27FC236}">
                <a16:creationId xmlns:a16="http://schemas.microsoft.com/office/drawing/2014/main" id="{5738D9A3-F055-4D77-A3C5-DB1CFF6B9766}"/>
              </a:ext>
            </a:extLst>
          </p:cNvPr>
          <p:cNvPicPr>
            <a:picLocks noChangeAspect="1"/>
          </p:cNvPicPr>
          <p:nvPr/>
        </p:nvPicPr>
        <p:blipFill>
          <a:blip r:embed="rId3"/>
          <a:stretch>
            <a:fillRect/>
          </a:stretch>
        </p:blipFill>
        <p:spPr>
          <a:xfrm>
            <a:off x="134366" y="1303283"/>
            <a:ext cx="8875268" cy="5202488"/>
          </a:xfrm>
          <a:prstGeom prst="rect">
            <a:avLst/>
          </a:prstGeom>
        </p:spPr>
      </p:pic>
      <p:sp>
        <p:nvSpPr>
          <p:cNvPr id="6" name="Oval 5">
            <a:extLst>
              <a:ext uri="{FF2B5EF4-FFF2-40B4-BE49-F238E27FC236}">
                <a16:creationId xmlns:a16="http://schemas.microsoft.com/office/drawing/2014/main" id="{2804467F-12E8-4AA4-BFCB-7E797E2855C8}"/>
              </a:ext>
            </a:extLst>
          </p:cNvPr>
          <p:cNvSpPr/>
          <p:nvPr/>
        </p:nvSpPr>
        <p:spPr>
          <a:xfrm>
            <a:off x="1824188" y="1886197"/>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123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pic>
        <p:nvPicPr>
          <p:cNvPr id="3" name="Picture 2"/>
          <p:cNvPicPr>
            <a:picLocks noChangeAspect="1"/>
          </p:cNvPicPr>
          <p:nvPr/>
        </p:nvPicPr>
        <p:blipFill rotWithShape="1">
          <a:blip r:embed="rId3" cstate="print"/>
          <a:srcRect r="5700"/>
          <a:stretch/>
        </p:blipFill>
        <p:spPr>
          <a:xfrm>
            <a:off x="228600" y="1450910"/>
            <a:ext cx="8564188" cy="5181600"/>
          </a:xfrm>
          <a:prstGeom prst="rect">
            <a:avLst/>
          </a:prstGeom>
        </p:spPr>
      </p:pic>
      <p:sp>
        <p:nvSpPr>
          <p:cNvPr id="8" name="TextBox 7"/>
          <p:cNvSpPr txBox="1"/>
          <p:nvPr/>
        </p:nvSpPr>
        <p:spPr>
          <a:xfrm>
            <a:off x="1828800" y="997989"/>
            <a:ext cx="5791200" cy="369332"/>
          </a:xfrm>
          <a:prstGeom prst="rect">
            <a:avLst/>
          </a:prstGeom>
          <a:noFill/>
        </p:spPr>
        <p:txBody>
          <a:bodyPr wrap="square" rtlCol="0">
            <a:spAutoFit/>
          </a:bodyPr>
          <a:lstStyle/>
          <a:p>
            <a:r>
              <a:rPr lang="en-US" i="1" dirty="0"/>
              <a:t>Building footprints can enhance flood risk assessment maps</a:t>
            </a:r>
          </a:p>
        </p:txBody>
      </p:sp>
      <p:sp>
        <p:nvSpPr>
          <p:cNvPr id="10" name="Rounded Rectangular Callout 9"/>
          <p:cNvSpPr/>
          <p:nvPr/>
        </p:nvSpPr>
        <p:spPr>
          <a:xfrm>
            <a:off x="5143500" y="1828800"/>
            <a:ext cx="3124200" cy="1143000"/>
          </a:xfrm>
          <a:prstGeom prst="wedgeRoundRectCallout">
            <a:avLst>
              <a:gd name="adj1" fmla="val 54482"/>
              <a:gd name="adj2" fmla="val 162681"/>
              <a:gd name="adj3" fmla="val 1666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rPr>
              <a:t>Building Flood Loss Damage</a:t>
            </a:r>
          </a:p>
          <a:p>
            <a:pPr algn="ctr"/>
            <a:endParaRPr lang="en-US" dirty="0">
              <a:solidFill>
                <a:schemeClr val="tx1"/>
              </a:solidFill>
            </a:endParaRPr>
          </a:p>
          <a:p>
            <a:pPr algn="ctr"/>
            <a:r>
              <a:rPr lang="en-US" dirty="0">
                <a:solidFill>
                  <a:schemeClr val="tx1"/>
                </a:solidFill>
              </a:rPr>
              <a:t>57% of Residential Home Damaged at a Loss of $88,834 </a:t>
            </a:r>
          </a:p>
        </p:txBody>
      </p:sp>
      <p:pic>
        <p:nvPicPr>
          <p:cNvPr id="1026" name="Picture 2"/>
          <p:cNvPicPr>
            <a:picLocks noChangeAspect="1" noChangeArrowheads="1"/>
          </p:cNvPicPr>
          <p:nvPr/>
        </p:nvPicPr>
        <p:blipFill>
          <a:blip r:embed="rId4" cstate="print"/>
          <a:srcRect/>
          <a:stretch>
            <a:fillRect/>
          </a:stretch>
        </p:blipFill>
        <p:spPr bwMode="auto">
          <a:xfrm>
            <a:off x="381000" y="1600200"/>
            <a:ext cx="1022350" cy="1600200"/>
          </a:xfrm>
          <a:prstGeom prst="rect">
            <a:avLst/>
          </a:prstGeom>
          <a:noFill/>
          <a:ln w="9525">
            <a:noFill/>
            <a:miter lim="800000"/>
            <a:headEnd/>
            <a:tailEnd/>
          </a:ln>
        </p:spPr>
      </p:pic>
    </p:spTree>
    <p:extLst>
      <p:ext uri="{BB962C8B-B14F-4D97-AF65-F5344CB8AC3E}">
        <p14:creationId xmlns:p14="http://schemas.microsoft.com/office/powerpoint/2010/main" val="1481897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V Microsoft Building Footprints">
            <a:extLst>
              <a:ext uri="{FF2B5EF4-FFF2-40B4-BE49-F238E27FC236}">
                <a16:creationId xmlns:a16="http://schemas.microsoft.com/office/drawing/2014/main" id="{385072E6-A771-49E9-96CD-33687BE9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23" y="3931379"/>
            <a:ext cx="2781978" cy="278197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graphicFrame>
        <p:nvGraphicFramePr>
          <p:cNvPr id="8" name="Table 7"/>
          <p:cNvGraphicFramePr>
            <a:graphicFrameLocks noGrp="1"/>
          </p:cNvGraphicFramePr>
          <p:nvPr>
            <p:extLst>
              <p:ext uri="{D42A27DB-BD31-4B8C-83A1-F6EECF244321}">
                <p14:modId xmlns:p14="http://schemas.microsoft.com/office/powerpoint/2010/main" val="50351443"/>
              </p:ext>
            </p:extLst>
          </p:nvPr>
        </p:nvGraphicFramePr>
        <p:xfrm>
          <a:off x="301690" y="1255854"/>
          <a:ext cx="8647757" cy="2580640"/>
        </p:xfrm>
        <a:graphic>
          <a:graphicData uri="http://schemas.openxmlformats.org/drawingml/2006/table">
            <a:tbl>
              <a:tblPr firstRow="1" bandRow="1">
                <a:tableStyleId>{5C22544A-7EE6-4342-B048-85BDC9FD1C3A}</a:tableStyleId>
              </a:tblPr>
              <a:tblGrid>
                <a:gridCol w="1833748">
                  <a:extLst>
                    <a:ext uri="{9D8B030D-6E8A-4147-A177-3AD203B41FA5}">
                      <a16:colId xmlns:a16="http://schemas.microsoft.com/office/drawing/2014/main" val="20000"/>
                    </a:ext>
                  </a:extLst>
                </a:gridCol>
                <a:gridCol w="4866639">
                  <a:extLst>
                    <a:ext uri="{9D8B030D-6E8A-4147-A177-3AD203B41FA5}">
                      <a16:colId xmlns:a16="http://schemas.microsoft.com/office/drawing/2014/main" val="20001"/>
                    </a:ext>
                  </a:extLst>
                </a:gridCol>
                <a:gridCol w="1947370">
                  <a:extLst>
                    <a:ext uri="{9D8B030D-6E8A-4147-A177-3AD203B41FA5}">
                      <a16:colId xmlns:a16="http://schemas.microsoft.com/office/drawing/2014/main" val="2963184327"/>
                    </a:ext>
                  </a:extLst>
                </a:gridCol>
              </a:tblGrid>
              <a:tr h="533400">
                <a:tc>
                  <a:txBody>
                    <a:bodyPr/>
                    <a:lstStyle/>
                    <a:p>
                      <a:pPr algn="ctr"/>
                      <a:r>
                        <a:rPr lang="en-US" sz="1400" dirty="0"/>
                        <a:t>Layer</a:t>
                      </a:r>
                    </a:p>
                  </a:txBody>
                  <a:tcPr/>
                </a:tc>
                <a:tc>
                  <a:txBody>
                    <a:bodyPr/>
                    <a:lstStyle/>
                    <a:p>
                      <a:pPr algn="ctr"/>
                      <a:r>
                        <a:rPr lang="en-US" sz="1400" dirty="0"/>
                        <a:t>Source</a:t>
                      </a:r>
                    </a:p>
                  </a:txBody>
                  <a:tcPr/>
                </a:tc>
                <a:tc>
                  <a:txBody>
                    <a:bodyPr/>
                    <a:lstStyle/>
                    <a:p>
                      <a:pPr algn="ctr"/>
                      <a:r>
                        <a:rPr lang="en-US" sz="1400" dirty="0"/>
                        <a:t>Coverage</a:t>
                      </a:r>
                    </a:p>
                  </a:txBody>
                  <a:tcPr/>
                </a:tc>
                <a:extLst>
                  <a:ext uri="{0D108BD9-81ED-4DB2-BD59-A6C34878D82A}">
                    <a16:rowId xmlns:a16="http://schemas.microsoft.com/office/drawing/2014/main" val="10000"/>
                  </a:ext>
                </a:extLst>
              </a:tr>
              <a:tr h="370840">
                <a:tc>
                  <a:txBody>
                    <a:bodyPr/>
                    <a:lstStyle/>
                    <a:p>
                      <a:pPr algn="ctr"/>
                      <a:r>
                        <a:rPr lang="en-US" sz="1400" dirty="0"/>
                        <a:t>2003 SAMB</a:t>
                      </a:r>
                    </a:p>
                  </a:txBody>
                  <a:tcPr/>
                </a:tc>
                <a:tc>
                  <a:txBody>
                    <a:bodyPr/>
                    <a:lstStyle/>
                    <a:p>
                      <a:pPr algn="l"/>
                      <a:r>
                        <a:rPr lang="en-US" sz="1400" dirty="0"/>
                        <a:t>2003 2-ft. resolution leaf-off imagery, </a:t>
                      </a:r>
                    </a:p>
                    <a:p>
                      <a:pPr algn="l"/>
                      <a:r>
                        <a:rPr lang="en-US" sz="1400" dirty="0"/>
                        <a:t>Statewide</a:t>
                      </a:r>
                      <a:r>
                        <a:rPr lang="en-US" sz="1400" baseline="0" dirty="0"/>
                        <a:t> Addressing &amp; Mapping Board (large buildings only)</a:t>
                      </a:r>
                      <a:endParaRPr lang="en-US" sz="1400" dirty="0"/>
                    </a:p>
                  </a:txBody>
                  <a:tcPr/>
                </a:tc>
                <a:tc>
                  <a:txBody>
                    <a:bodyPr/>
                    <a:lstStyle/>
                    <a:p>
                      <a:pPr algn="ctr"/>
                      <a:r>
                        <a:rPr lang="en-US" sz="1400" i="0" dirty="0"/>
                        <a:t>Statewide</a:t>
                      </a:r>
                    </a:p>
                  </a:txBody>
                  <a:tcPr/>
                </a:tc>
                <a:extLst>
                  <a:ext uri="{0D108BD9-81ED-4DB2-BD59-A6C34878D82A}">
                    <a16:rowId xmlns:a16="http://schemas.microsoft.com/office/drawing/2014/main" val="10001"/>
                  </a:ext>
                </a:extLst>
              </a:tr>
              <a:tr h="370840">
                <a:tc>
                  <a:txBody>
                    <a:bodyPr/>
                    <a:lstStyle/>
                    <a:p>
                      <a:pPr algn="ctr"/>
                      <a:r>
                        <a:rPr lang="en-US" sz="1400" dirty="0"/>
                        <a:t>Counties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a:t>
                      </a:r>
                      <a:r>
                        <a:rPr lang="en-US" sz="1400" baseline="0" dirty="0"/>
                        <a:t> or better leaf-off imagery</a:t>
                      </a:r>
                      <a:endParaRPr lang="en-US" sz="1400" dirty="0"/>
                    </a:p>
                  </a:txBody>
                  <a:tcPr/>
                </a:tc>
                <a:tc>
                  <a:txBody>
                    <a:bodyPr/>
                    <a:lstStyle/>
                    <a:p>
                      <a:pPr algn="ctr"/>
                      <a:r>
                        <a:rPr lang="en-US" sz="1400" i="0" dirty="0"/>
                        <a:t>Select Counties</a:t>
                      </a:r>
                    </a:p>
                  </a:txBody>
                  <a:tcPr/>
                </a:tc>
                <a:extLst>
                  <a:ext uri="{0D108BD9-81ED-4DB2-BD59-A6C34878D82A}">
                    <a16:rowId xmlns:a16="http://schemas.microsoft.com/office/drawing/2014/main" val="10002"/>
                  </a:ext>
                </a:extLst>
              </a:tr>
              <a:tr h="370840">
                <a:tc>
                  <a:txBody>
                    <a:bodyPr/>
                    <a:lstStyle/>
                    <a:p>
                      <a:pPr algn="ctr"/>
                      <a:r>
                        <a:rPr lang="en-US" sz="1400" dirty="0"/>
                        <a:t>2018 Microsoft Building Footprints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Statewide dataset contains 1,020,048 building footprints generated by Microsoft in 2018. The building footprint extraction was done in two stages: semantic segmentation, recognition of building pixels on aerial images, and polygonization, converting of building pixels to polygons.</a:t>
                      </a:r>
                    </a:p>
                  </a:txBody>
                  <a:tcPr/>
                </a:tc>
                <a:tc>
                  <a:txBody>
                    <a:bodyPr/>
                    <a:lstStyle/>
                    <a:p>
                      <a:pPr algn="ctr"/>
                      <a:r>
                        <a:rPr lang="en-US" sz="1400" i="0" dirty="0"/>
                        <a:t>Statewide</a:t>
                      </a:r>
                    </a:p>
                  </a:txBody>
                  <a:tcPr/>
                </a:tc>
                <a:extLst>
                  <a:ext uri="{0D108BD9-81ED-4DB2-BD59-A6C34878D82A}">
                    <a16:rowId xmlns:a16="http://schemas.microsoft.com/office/drawing/2014/main" val="10003"/>
                  </a:ext>
                </a:extLst>
              </a:tr>
            </a:tbl>
          </a:graphicData>
        </a:graphic>
      </p:graphicFrame>
      <p:sp>
        <p:nvSpPr>
          <p:cNvPr id="2" name="TextBox 1"/>
          <p:cNvSpPr txBox="1"/>
          <p:nvPr/>
        </p:nvSpPr>
        <p:spPr>
          <a:xfrm>
            <a:off x="685800" y="931535"/>
            <a:ext cx="7696200" cy="369332"/>
          </a:xfrm>
          <a:prstGeom prst="rect">
            <a:avLst/>
          </a:prstGeom>
          <a:noFill/>
        </p:spPr>
        <p:txBody>
          <a:bodyPr wrap="square" rtlCol="0">
            <a:spAutoFit/>
          </a:bodyPr>
          <a:lstStyle/>
          <a:p>
            <a:r>
              <a:rPr lang="en-US" i="1" dirty="0"/>
              <a:t>Statewide building footprint reference layer created from best available sources</a:t>
            </a:r>
          </a:p>
        </p:txBody>
      </p:sp>
      <p:sp>
        <p:nvSpPr>
          <p:cNvPr id="4" name="TextBox 3"/>
          <p:cNvSpPr txBox="1"/>
          <p:nvPr/>
        </p:nvSpPr>
        <p:spPr>
          <a:xfrm>
            <a:off x="1741312" y="6112391"/>
            <a:ext cx="1474380" cy="461665"/>
          </a:xfrm>
          <a:prstGeom prst="rect">
            <a:avLst/>
          </a:prstGeom>
          <a:noFill/>
        </p:spPr>
        <p:txBody>
          <a:bodyPr wrap="square" rtlCol="0">
            <a:spAutoFit/>
          </a:bodyPr>
          <a:lstStyle/>
          <a:p>
            <a:r>
              <a:rPr lang="en-US" sz="1200" dirty="0"/>
              <a:t>2018 Microsoft Building Footprints</a:t>
            </a:r>
          </a:p>
        </p:txBody>
      </p:sp>
      <p:sp>
        <p:nvSpPr>
          <p:cNvPr id="9" name="Content Placeholder 4"/>
          <p:cNvSpPr>
            <a:spLocks noGrp="1"/>
          </p:cNvSpPr>
          <p:nvPr>
            <p:ph idx="1"/>
          </p:nvPr>
        </p:nvSpPr>
        <p:spPr>
          <a:xfrm>
            <a:off x="3463047" y="4002070"/>
            <a:ext cx="5486400" cy="2571986"/>
          </a:xfrm>
          <a:prstGeom prst="rect">
            <a:avLst/>
          </a:prstGeom>
          <a:solidFill>
            <a:schemeClr val="accent1">
              <a:lumMod val="20000"/>
              <a:lumOff val="80000"/>
            </a:schemeClr>
          </a:solidFill>
        </p:spPr>
        <p:txBody>
          <a:bodyPr wrap="square">
            <a:spAutoFit/>
          </a:bodyPr>
          <a:lstStyle/>
          <a:p>
            <a:pPr marL="0" indent="0" algn="ctr">
              <a:buNone/>
            </a:pPr>
            <a:r>
              <a:rPr lang="en-US" sz="2000" b="1" dirty="0">
                <a:solidFill>
                  <a:schemeClr val="accent1">
                    <a:lumMod val="50000"/>
                  </a:schemeClr>
                </a:solidFill>
              </a:rPr>
              <a:t>How are BUILDING FOOTPRINTS beneficial?</a:t>
            </a:r>
          </a:p>
          <a:p>
            <a:r>
              <a:rPr lang="en-US" sz="1800" dirty="0"/>
              <a:t>Improves the locational pin-pointing of structures for multi-hazard assessments</a:t>
            </a:r>
          </a:p>
          <a:p>
            <a:r>
              <a:rPr lang="en-US" sz="1800" dirty="0"/>
              <a:t>Enhances visual representation of structures on 2D flood risk maps</a:t>
            </a:r>
          </a:p>
          <a:p>
            <a:r>
              <a:rPr lang="en-US" sz="1800" dirty="0"/>
              <a:t>Necessary for 3D flood visualization models</a:t>
            </a:r>
          </a:p>
          <a:p>
            <a:pPr lvl="1"/>
            <a:r>
              <a:rPr lang="en-US" sz="1600" dirty="0"/>
              <a:t>Building footprints extruded to known heights</a:t>
            </a:r>
          </a:p>
          <a:p>
            <a:pPr lvl="1"/>
            <a:r>
              <a:rPr lang="en-US" sz="1600" dirty="0"/>
              <a:t>Beneficial to communicating flood risk to communities </a:t>
            </a:r>
          </a:p>
        </p:txBody>
      </p:sp>
    </p:spTree>
    <p:extLst>
      <p:ext uri="{BB962C8B-B14F-4D97-AF65-F5344CB8AC3E}">
        <p14:creationId xmlns:p14="http://schemas.microsoft.com/office/powerpoint/2010/main" val="154229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82128" y="2363544"/>
            <a:ext cx="7637930" cy="2800767"/>
          </a:xfrm>
          <a:prstGeom prst="rect">
            <a:avLst/>
          </a:prstGeom>
          <a:solidFill>
            <a:schemeClr val="tx2">
              <a:lumMod val="20000"/>
              <a:lumOff val="80000"/>
            </a:schemeClr>
          </a:solidFill>
        </p:spPr>
        <p:txBody>
          <a:bodyPr wrap="square" rtlCol="0">
            <a:spAutoFit/>
          </a:bodyPr>
          <a:lstStyle/>
          <a:p>
            <a:r>
              <a:rPr lang="en-US" sz="3600" b="1" dirty="0">
                <a:solidFill>
                  <a:schemeClr val="accent1">
                    <a:lumMod val="50000"/>
                  </a:schemeClr>
                </a:solidFill>
                <a:latin typeface="Arial" panose="020B0604020202020204" pitchFamily="34" charset="0"/>
                <a:cs typeface="Arial" panose="020B0604020202020204" pitchFamily="34" charset="0"/>
              </a:rPr>
              <a:t>Data Development and Integration</a:t>
            </a:r>
          </a:p>
          <a:p>
            <a:pPr marL="571500" indent="-571500">
              <a:buFont typeface="Arial" panose="020B0604020202020204" pitchFamily="34" charset="0"/>
              <a:buChar char="•"/>
            </a:pPr>
            <a:endParaRPr lang="en-US" sz="36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
            </a:pPr>
            <a:r>
              <a:rPr lang="en-US" sz="2800" b="1" dirty="0">
                <a:solidFill>
                  <a:schemeClr val="accent1">
                    <a:lumMod val="50000"/>
                  </a:schemeClr>
                </a:solidFill>
                <a:latin typeface="Arial" panose="020B0604020202020204" pitchFamily="34" charset="0"/>
                <a:cs typeface="Arial" panose="020B0604020202020204" pitchFamily="34" charset="0"/>
              </a:rPr>
              <a:t>Local-Level Data Development</a:t>
            </a:r>
          </a:p>
          <a:p>
            <a:pPr marL="1028700" lvl="1" indent="-571500">
              <a:buFont typeface="Wingdings" panose="05000000000000000000" pitchFamily="2" charset="2"/>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
            </a:pPr>
            <a:r>
              <a:rPr lang="en-US" sz="2800" b="1" dirty="0">
                <a:solidFill>
                  <a:schemeClr val="accent1">
                    <a:lumMod val="50000"/>
                  </a:schemeClr>
                </a:solidFill>
                <a:latin typeface="Arial" panose="020B0604020202020204" pitchFamily="34" charset="0"/>
                <a:cs typeface="Arial" panose="020B0604020202020204" pitchFamily="34" charset="0"/>
              </a:rPr>
              <a:t>State-Level Integration</a:t>
            </a:r>
            <a:endParaRPr lang="en-US" sz="3200" b="1"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019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GIS Data Development</a:t>
            </a:r>
          </a:p>
        </p:txBody>
      </p:sp>
      <p:pic>
        <p:nvPicPr>
          <p:cNvPr id="2" name="Picture 1"/>
          <p:cNvPicPr>
            <a:picLocks noChangeAspect="1"/>
          </p:cNvPicPr>
          <p:nvPr/>
        </p:nvPicPr>
        <p:blipFill rotWithShape="1">
          <a:blip r:embed="rId2"/>
          <a:srcRect r="13793"/>
          <a:stretch/>
        </p:blipFill>
        <p:spPr>
          <a:xfrm>
            <a:off x="2430703" y="1806320"/>
            <a:ext cx="1997649"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7209" r="9890"/>
          <a:stretch/>
        </p:blipFill>
        <p:spPr>
          <a:xfrm>
            <a:off x="7005315" y="1826781"/>
            <a:ext cx="1908388" cy="2460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a:srcRect l="20356" t="-3661" r="13359" b="32264"/>
          <a:stretch/>
        </p:blipFill>
        <p:spPr>
          <a:xfrm>
            <a:off x="4716558" y="1806320"/>
            <a:ext cx="2054578"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28598" y="1244799"/>
            <a:ext cx="8763001" cy="369332"/>
          </a:xfrm>
          <a:prstGeom prst="rect">
            <a:avLst/>
          </a:prstGeom>
          <a:noFill/>
        </p:spPr>
        <p:txBody>
          <a:bodyPr wrap="square" rtlCol="0">
            <a:spAutoFit/>
          </a:bodyPr>
          <a:lstStyle/>
          <a:p>
            <a:r>
              <a:rPr lang="en-US" dirty="0"/>
              <a:t>           Parcels                      Site Addresses                     Aerial Imagery                   Elevation</a:t>
            </a:r>
          </a:p>
        </p:txBody>
      </p:sp>
      <p:sp>
        <p:nvSpPr>
          <p:cNvPr id="15" name="TextBox 14"/>
          <p:cNvSpPr txBox="1"/>
          <p:nvPr/>
        </p:nvSpPr>
        <p:spPr>
          <a:xfrm>
            <a:off x="1388055" y="6226281"/>
            <a:ext cx="6985816" cy="523220"/>
          </a:xfrm>
          <a:prstGeom prst="rect">
            <a:avLst/>
          </a:prstGeom>
          <a:noFill/>
        </p:spPr>
        <p:txBody>
          <a:bodyPr wrap="square" rtlCol="0">
            <a:spAutoFit/>
          </a:bodyPr>
          <a:lstStyle/>
          <a:p>
            <a:r>
              <a:rPr lang="en-US" sz="2800" i="1" dirty="0">
                <a:solidFill>
                  <a:schemeClr val="tx2">
                    <a:lumMod val="50000"/>
                  </a:schemeClr>
                </a:solidFill>
              </a:rPr>
              <a:t>Improving State’s Spatial Data Infrastructure </a:t>
            </a:r>
          </a:p>
        </p:txBody>
      </p:sp>
      <p:pic>
        <p:nvPicPr>
          <p:cNvPr id="10" name="Picture 6" descr="C:\gis_data\tax\Powerpoint\scanned_tax_ma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720"/>
          <a:stretch/>
        </p:blipFill>
        <p:spPr bwMode="auto">
          <a:xfrm>
            <a:off x="302980" y="1806320"/>
            <a:ext cx="1849245" cy="248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720160" y="4520621"/>
            <a:ext cx="1108640" cy="1169551"/>
          </a:xfrm>
          <a:prstGeom prst="rect">
            <a:avLst/>
          </a:prstGeom>
          <a:noFill/>
        </p:spPr>
        <p:txBody>
          <a:bodyPr wrap="square" rtlCol="0">
            <a:spAutoFit/>
          </a:bodyPr>
          <a:lstStyle/>
          <a:p>
            <a:r>
              <a:rPr lang="en-US" sz="1400" i="1" dirty="0"/>
              <a:t>Migrate six counties from paper to digital parcels</a:t>
            </a:r>
          </a:p>
        </p:txBody>
      </p:sp>
      <p:sp>
        <p:nvSpPr>
          <p:cNvPr id="12" name="TextBox 11"/>
          <p:cNvSpPr txBox="1"/>
          <p:nvPr/>
        </p:nvSpPr>
        <p:spPr>
          <a:xfrm>
            <a:off x="2740688" y="4520621"/>
            <a:ext cx="1221711" cy="1169551"/>
          </a:xfrm>
          <a:prstGeom prst="rect">
            <a:avLst/>
          </a:prstGeom>
          <a:noFill/>
        </p:spPr>
        <p:txBody>
          <a:bodyPr wrap="square" rtlCol="0">
            <a:spAutoFit/>
          </a:bodyPr>
          <a:lstStyle/>
          <a:p>
            <a:r>
              <a:rPr lang="en-US" sz="1400" i="1" dirty="0"/>
              <a:t>Flood-risk communities with missing or incorrect E-911 addresses</a:t>
            </a:r>
          </a:p>
        </p:txBody>
      </p:sp>
      <p:sp>
        <p:nvSpPr>
          <p:cNvPr id="13" name="TextBox 12"/>
          <p:cNvSpPr txBox="1"/>
          <p:nvPr/>
        </p:nvSpPr>
        <p:spPr>
          <a:xfrm>
            <a:off x="5132991" y="4520621"/>
            <a:ext cx="1221711" cy="954107"/>
          </a:xfrm>
          <a:prstGeom prst="rect">
            <a:avLst/>
          </a:prstGeom>
          <a:noFill/>
        </p:spPr>
        <p:txBody>
          <a:bodyPr wrap="square" rtlCol="0">
            <a:spAutoFit/>
          </a:bodyPr>
          <a:lstStyle/>
          <a:p>
            <a:r>
              <a:rPr lang="en-US" sz="1400" i="1" dirty="0"/>
              <a:t>County Leaf-off imagery no older than 5 years</a:t>
            </a:r>
          </a:p>
        </p:txBody>
      </p:sp>
      <p:sp>
        <p:nvSpPr>
          <p:cNvPr id="14" name="TextBox 13"/>
          <p:cNvSpPr txBox="1"/>
          <p:nvPr/>
        </p:nvSpPr>
        <p:spPr>
          <a:xfrm>
            <a:off x="7348653" y="4538860"/>
            <a:ext cx="1221711" cy="1600438"/>
          </a:xfrm>
          <a:prstGeom prst="rect">
            <a:avLst/>
          </a:prstGeom>
          <a:noFill/>
        </p:spPr>
        <p:txBody>
          <a:bodyPr wrap="square" rtlCol="0">
            <a:spAutoFit/>
          </a:bodyPr>
          <a:lstStyle/>
          <a:p>
            <a:r>
              <a:rPr lang="en-US" sz="1400" i="1" dirty="0"/>
              <a:t>Statewide 1-meter DEM and 1-ft. contours.  Flood Studies, Depth &amp; WSEL Grids</a:t>
            </a:r>
          </a:p>
        </p:txBody>
      </p:sp>
    </p:spTree>
    <p:extLst>
      <p:ext uri="{BB962C8B-B14F-4D97-AF65-F5344CB8AC3E}">
        <p14:creationId xmlns:p14="http://schemas.microsoft.com/office/powerpoint/2010/main" val="1436331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State-Level Integration</a:t>
            </a:r>
          </a:p>
        </p:txBody>
      </p:sp>
      <p:sp>
        <p:nvSpPr>
          <p:cNvPr id="9" name="TextBox 8"/>
          <p:cNvSpPr txBox="1"/>
          <p:nvPr/>
        </p:nvSpPr>
        <p:spPr>
          <a:xfrm>
            <a:off x="363162" y="1238601"/>
            <a:ext cx="1981200" cy="369332"/>
          </a:xfrm>
          <a:prstGeom prst="rect">
            <a:avLst/>
          </a:prstGeom>
          <a:noFill/>
        </p:spPr>
        <p:txBody>
          <a:bodyPr wrap="square" rtlCol="0">
            <a:spAutoFit/>
          </a:bodyPr>
          <a:lstStyle/>
          <a:p>
            <a:pPr algn="ctr"/>
            <a:r>
              <a:rPr lang="en-US" i="1" dirty="0"/>
              <a:t>Parcels</a:t>
            </a:r>
          </a:p>
        </p:txBody>
      </p:sp>
      <p:sp>
        <p:nvSpPr>
          <p:cNvPr id="10" name="TextBox 9"/>
          <p:cNvSpPr txBox="1"/>
          <p:nvPr/>
        </p:nvSpPr>
        <p:spPr>
          <a:xfrm>
            <a:off x="2848272" y="1238601"/>
            <a:ext cx="1453117" cy="369332"/>
          </a:xfrm>
          <a:prstGeom prst="rect">
            <a:avLst/>
          </a:prstGeom>
          <a:noFill/>
        </p:spPr>
        <p:txBody>
          <a:bodyPr wrap="square" rtlCol="0">
            <a:spAutoFit/>
          </a:bodyPr>
          <a:lstStyle/>
          <a:p>
            <a:pPr algn="ctr"/>
            <a:r>
              <a:rPr lang="en-US" i="1" dirty="0"/>
              <a:t>Addresses</a:t>
            </a:r>
          </a:p>
        </p:txBody>
      </p:sp>
      <p:graphicFrame>
        <p:nvGraphicFramePr>
          <p:cNvPr id="3" name="Diagram 2"/>
          <p:cNvGraphicFramePr/>
          <p:nvPr/>
        </p:nvGraphicFramePr>
        <p:xfrm>
          <a:off x="-553673" y="1879600"/>
          <a:ext cx="358139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nvGraphicFramePr>
        <p:xfrm>
          <a:off x="2441477" y="1879600"/>
          <a:ext cx="2266709"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760600" y="6240293"/>
            <a:ext cx="7616758" cy="369332"/>
          </a:xfrm>
          <a:prstGeom prst="rect">
            <a:avLst/>
          </a:prstGeom>
          <a:noFill/>
        </p:spPr>
        <p:txBody>
          <a:bodyPr wrap="square" rtlCol="0">
            <a:spAutoFit/>
          </a:bodyPr>
          <a:lstStyle/>
          <a:p>
            <a:pPr algn="ctr"/>
            <a:r>
              <a:rPr lang="en-US" i="1" dirty="0">
                <a:solidFill>
                  <a:schemeClr val="accent5">
                    <a:lumMod val="50000"/>
                  </a:schemeClr>
                </a:solidFill>
              </a:rPr>
              <a:t>State-level integration allows for statewide mapping products and services</a:t>
            </a:r>
          </a:p>
        </p:txBody>
      </p:sp>
      <p:graphicFrame>
        <p:nvGraphicFramePr>
          <p:cNvPr id="12" name="Diagram 11"/>
          <p:cNvGraphicFramePr/>
          <p:nvPr/>
        </p:nvGraphicFramePr>
        <p:xfrm>
          <a:off x="4568979" y="1879600"/>
          <a:ext cx="2510560"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5" name="TextBox 14"/>
          <p:cNvSpPr txBox="1"/>
          <p:nvPr/>
        </p:nvSpPr>
        <p:spPr>
          <a:xfrm>
            <a:off x="5097700" y="1238601"/>
            <a:ext cx="1453117" cy="369332"/>
          </a:xfrm>
          <a:prstGeom prst="rect">
            <a:avLst/>
          </a:prstGeom>
          <a:noFill/>
        </p:spPr>
        <p:txBody>
          <a:bodyPr wrap="square" rtlCol="0">
            <a:spAutoFit/>
          </a:bodyPr>
          <a:lstStyle/>
          <a:p>
            <a:pPr algn="ctr"/>
            <a:r>
              <a:rPr lang="en-US" i="1" dirty="0"/>
              <a:t>Imagery</a:t>
            </a:r>
          </a:p>
        </p:txBody>
      </p:sp>
      <p:graphicFrame>
        <p:nvGraphicFramePr>
          <p:cNvPr id="17" name="Diagram 16"/>
          <p:cNvGraphicFramePr/>
          <p:nvPr/>
        </p:nvGraphicFramePr>
        <p:xfrm>
          <a:off x="6507334" y="1879600"/>
          <a:ext cx="2854840" cy="40640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8" name="TextBox 17"/>
          <p:cNvSpPr txBox="1"/>
          <p:nvPr/>
        </p:nvSpPr>
        <p:spPr>
          <a:xfrm>
            <a:off x="7208195" y="1238601"/>
            <a:ext cx="1453117" cy="369332"/>
          </a:xfrm>
          <a:prstGeom prst="rect">
            <a:avLst/>
          </a:prstGeom>
          <a:noFill/>
        </p:spPr>
        <p:txBody>
          <a:bodyPr wrap="square" rtlCol="0">
            <a:spAutoFit/>
          </a:bodyPr>
          <a:lstStyle/>
          <a:p>
            <a:pPr algn="ctr"/>
            <a:r>
              <a:rPr lang="en-US" i="1" dirty="0"/>
              <a:t>Elevation</a:t>
            </a:r>
          </a:p>
        </p:txBody>
      </p:sp>
    </p:spTree>
    <p:extLst>
      <p:ext uri="{BB962C8B-B14F-4D97-AF65-F5344CB8AC3E}">
        <p14:creationId xmlns:p14="http://schemas.microsoft.com/office/powerpoint/2010/main" val="119198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1" grpId="0">
        <p:bldAsOne/>
      </p:bldGraphic>
      <p:bldGraphic spid="12" grpId="0">
        <p:bldAsOne/>
      </p:bldGraphic>
      <p:bldP spid="15" grpId="0"/>
      <p:bldGraphic spid="17" grpId="0">
        <p:bldAsOne/>
      </p:bldGraphic>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Unique Spatial Identifiers</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 and Parcel Identifiers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043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Spatial Identifiers</a:t>
            </a:r>
          </a:p>
        </p:txBody>
      </p:sp>
      <p:sp>
        <p:nvSpPr>
          <p:cNvPr id="4" name="TextBox 3">
            <a:extLst>
              <a:ext uri="{FF2B5EF4-FFF2-40B4-BE49-F238E27FC236}">
                <a16:creationId xmlns:a16="http://schemas.microsoft.com/office/drawing/2014/main" id="{1BDA2272-AFC4-4AF9-9C23-CACCAD15BC6E}"/>
              </a:ext>
            </a:extLst>
          </p:cNvPr>
          <p:cNvSpPr txBox="1"/>
          <p:nvPr/>
        </p:nvSpPr>
        <p:spPr>
          <a:xfrm>
            <a:off x="698035" y="1017819"/>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Collect multiple spatial identifiers to verify location</a:t>
            </a:r>
            <a:endParaRPr lang="en-US" sz="20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F1C6ED5D-0E41-4031-9718-C214F753C723}"/>
              </a:ext>
            </a:extLst>
          </p:cNvPr>
          <p:cNvGraphicFramePr>
            <a:graphicFrameLocks noGrp="1"/>
          </p:cNvGraphicFramePr>
          <p:nvPr/>
        </p:nvGraphicFramePr>
        <p:xfrm>
          <a:off x="698034" y="1601515"/>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70840">
                <a:tc>
                  <a:txBody>
                    <a:bodyPr/>
                    <a:lstStyle/>
                    <a:p>
                      <a:r>
                        <a:rPr lang="en-US" sz="2000" dirty="0"/>
                        <a:t>Parcel</a:t>
                      </a:r>
                    </a:p>
                  </a:txBody>
                  <a:tcPr/>
                </a:tc>
                <a:tc>
                  <a:txBody>
                    <a:bodyPr/>
                    <a:lstStyle/>
                    <a:p>
                      <a:r>
                        <a:rPr lang="en-US" sz="2000" b="0" i="0" u="none" kern="1200" dirty="0">
                          <a:solidFill>
                            <a:schemeClr val="lt1"/>
                          </a:solidFill>
                          <a:effectLst/>
                          <a:latin typeface="+mn-lt"/>
                          <a:ea typeface="+mn-ea"/>
                          <a:cs typeface="+mn-cs"/>
                        </a:rPr>
                        <a:t>01-08-0011-0069-0000</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9" name="Table 8">
            <a:extLst>
              <a:ext uri="{FF2B5EF4-FFF2-40B4-BE49-F238E27FC236}">
                <a16:creationId xmlns:a16="http://schemas.microsoft.com/office/drawing/2014/main" id="{DE4D8791-F0E7-4C9F-9868-DD11711DACD7}"/>
              </a:ext>
            </a:extLst>
          </p:cNvPr>
          <p:cNvGraphicFramePr>
            <a:graphicFrameLocks noGrp="1"/>
          </p:cNvGraphicFramePr>
          <p:nvPr/>
        </p:nvGraphicFramePr>
        <p:xfrm>
          <a:off x="729926" y="2497917"/>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0" i="0" u="none" kern="1200" dirty="0">
                          <a:solidFill>
                            <a:schemeClr val="lt1"/>
                          </a:solidFill>
                          <a:effectLst/>
                          <a:latin typeface="+mn-lt"/>
                          <a:ea typeface="+mn-ea"/>
                          <a:cs typeface="+mn-cs"/>
                        </a:rPr>
                        <a:t>604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0E7CD25-F1C9-4951-87F8-F0E927D1B6A7}"/>
              </a:ext>
            </a:extLst>
          </p:cNvPr>
          <p:cNvGraphicFramePr>
            <a:graphicFrameLocks noGrp="1"/>
          </p:cNvGraphicFramePr>
          <p:nvPr/>
        </p:nvGraphicFramePr>
        <p:xfrm>
          <a:off x="698034" y="3774320"/>
          <a:ext cx="7747929" cy="30480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275028">
                <a:tc>
                  <a:txBody>
                    <a:bodyPr/>
                    <a:lstStyle/>
                    <a:p>
                      <a:r>
                        <a:rPr lang="en-US" sz="1400" dirty="0"/>
                        <a:t>X,Y Coordinate</a:t>
                      </a:r>
                    </a:p>
                  </a:txBody>
                  <a:tcPr>
                    <a:solidFill>
                      <a:schemeClr val="accent2">
                        <a:lumMod val="50000"/>
                      </a:schemeClr>
                    </a:solidFill>
                  </a:tcPr>
                </a:tc>
                <a:tc>
                  <a:txBody>
                    <a:bodyPr/>
                    <a:lstStyle/>
                    <a:p>
                      <a:r>
                        <a:rPr lang="en-US" sz="1400" b="0" i="0" kern="1200" dirty="0">
                          <a:solidFill>
                            <a:schemeClr val="lt1"/>
                          </a:solidFill>
                          <a:effectLst/>
                          <a:latin typeface="+mn-lt"/>
                          <a:ea typeface="+mn-ea"/>
                          <a:cs typeface="+mn-cs"/>
                        </a:rPr>
                        <a:t>39.144752, -80.033529</a:t>
                      </a:r>
                      <a:endParaRPr lang="en-US" sz="1600" u="none" dirty="0"/>
                    </a:p>
                  </a:txBody>
                  <a:tcPr>
                    <a:solidFill>
                      <a:schemeClr val="accent2">
                        <a:lumMod val="50000"/>
                      </a:schemeClr>
                    </a:solidFill>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5DB5B9CB-FBE0-4475-B7E1-9CD0CF2886E5}"/>
              </a:ext>
            </a:extLst>
          </p:cNvPr>
          <p:cNvGraphicFramePr>
            <a:graphicFrameLocks noGrp="1"/>
          </p:cNvGraphicFramePr>
          <p:nvPr/>
        </p:nvGraphicFramePr>
        <p:xfrm>
          <a:off x="698031" y="4494602"/>
          <a:ext cx="7747929" cy="564512"/>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564512">
                <a:tc>
                  <a:txBody>
                    <a:bodyPr/>
                    <a:lstStyle/>
                    <a:p>
                      <a:r>
                        <a:rPr lang="en-US" sz="1400" dirty="0"/>
                        <a:t>Share MAP URL Link</a:t>
                      </a:r>
                    </a:p>
                  </a:txBody>
                  <a:tcPr>
                    <a:solidFill>
                      <a:schemeClr val="accent3">
                        <a:lumMod val="50000"/>
                      </a:schemeClr>
                    </a:solidFill>
                  </a:tcPr>
                </a:tc>
                <a:tc>
                  <a:txBody>
                    <a:bodyPr/>
                    <a:lstStyle/>
                    <a:p>
                      <a:r>
                        <a:rPr lang="en-US" sz="1200" b="0" u="none" dirty="0">
                          <a:solidFill>
                            <a:schemeClr val="bg1"/>
                          </a:solidFill>
                        </a:rPr>
                        <a:t>https://www.mapwv.gov/flood/map/?wkid=102100&amp;x=-8909292&amp;y=4742427&amp;l=12&amp;v=1</a:t>
                      </a:r>
                    </a:p>
                  </a:txBody>
                  <a:tcPr>
                    <a:solidFill>
                      <a:schemeClr val="accent3">
                        <a:lumMod val="50000"/>
                      </a:schemeClr>
                    </a:solidFill>
                  </a:tcPr>
                </a:tc>
                <a:extLst>
                  <a:ext uri="{0D108BD9-81ED-4DB2-BD59-A6C34878D82A}">
                    <a16:rowId xmlns:a16="http://schemas.microsoft.com/office/drawing/2014/main" val="2578656347"/>
                  </a:ext>
                </a:extLst>
              </a:tr>
            </a:tbl>
          </a:graphicData>
        </a:graphic>
      </p:graphicFrame>
      <p:graphicFrame>
        <p:nvGraphicFramePr>
          <p:cNvPr id="3" name="Table 2"/>
          <p:cNvGraphicFramePr>
            <a:graphicFrameLocks noGrp="1"/>
          </p:cNvGraphicFramePr>
          <p:nvPr/>
        </p:nvGraphicFramePr>
        <p:xfrm>
          <a:off x="3516617" y="2059478"/>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a:effectLst/>
                        </a:rPr>
                        <a:t>County</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Parcel</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2" name="Table 11">
            <a:extLst>
              <a:ext uri="{FF2B5EF4-FFF2-40B4-BE49-F238E27FC236}">
                <a16:creationId xmlns:a16="http://schemas.microsoft.com/office/drawing/2014/main" id="{DE4D8791-F0E7-4C9F-9868-DD11711DACD7}"/>
              </a:ext>
            </a:extLst>
          </p:cNvPr>
          <p:cNvGraphicFramePr>
            <a:graphicFrameLocks noGrp="1"/>
          </p:cNvGraphicFramePr>
          <p:nvPr/>
        </p:nvGraphicFramePr>
        <p:xfrm>
          <a:off x="698029" y="3272992"/>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kern="1200" dirty="0">
                          <a:solidFill>
                            <a:schemeClr val="lt1"/>
                          </a:solidFill>
                          <a:effectLst/>
                          <a:latin typeface="+mn-lt"/>
                          <a:ea typeface="+mn-ea"/>
                          <a:cs typeface="+mn-cs"/>
                        </a:rPr>
                        <a:t>01-08-0011-0069-0000_604</a:t>
                      </a:r>
                      <a:endParaRPr lang="en-US" sz="2000" u="none" dirty="0"/>
                    </a:p>
                  </a:txBody>
                  <a:tcPr>
                    <a:solidFill>
                      <a:srgbClr val="C00000"/>
                    </a:solidFill>
                  </a:tcPr>
                </a:tc>
                <a:extLst>
                  <a:ext uri="{0D108BD9-81ED-4DB2-BD59-A6C34878D82A}">
                    <a16:rowId xmlns:a16="http://schemas.microsoft.com/office/drawing/2014/main" val="2578656347"/>
                  </a:ext>
                </a:extLst>
              </a:tr>
            </a:tbl>
          </a:graphicData>
        </a:graphic>
      </p:graphicFrame>
      <p:graphicFrame>
        <p:nvGraphicFramePr>
          <p:cNvPr id="6" name="Table 5"/>
          <p:cNvGraphicFramePr>
            <a:graphicFrameLocks noGrp="1"/>
          </p:cNvGraphicFramePr>
          <p:nvPr/>
        </p:nvGraphicFramePr>
        <p:xfrm>
          <a:off x="698031" y="5086615"/>
          <a:ext cx="7747929" cy="3708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726240428"/>
                    </a:ext>
                  </a:extLst>
                </a:gridCol>
                <a:gridCol w="4903523">
                  <a:extLst>
                    <a:ext uri="{9D8B030D-6E8A-4147-A177-3AD203B41FA5}">
                      <a16:colId xmlns:a16="http://schemas.microsoft.com/office/drawing/2014/main" val="3362910738"/>
                    </a:ext>
                  </a:extLst>
                </a:gridCol>
              </a:tblGrid>
              <a:tr h="370840">
                <a:tc>
                  <a:txBody>
                    <a:bodyPr/>
                    <a:lstStyle/>
                    <a:p>
                      <a:r>
                        <a:rPr lang="en-US" sz="1400" dirty="0"/>
                        <a:t>Share Parcel Assessment URL Link</a:t>
                      </a:r>
                    </a:p>
                  </a:txBody>
                  <a:tcPr>
                    <a:solidFill>
                      <a:schemeClr val="accent3">
                        <a:lumMod val="50000"/>
                      </a:schemeClr>
                    </a:solidFill>
                  </a:tcPr>
                </a:tc>
                <a:tc>
                  <a:txBody>
                    <a:bodyPr/>
                    <a:lstStyle/>
                    <a:p>
                      <a:r>
                        <a:rPr lang="en-US" sz="1200" b="0" u="none" dirty="0">
                          <a:solidFill>
                            <a:schemeClr val="bg1"/>
                          </a:solidFill>
                        </a:rPr>
                        <a:t>http://www.mapwv.gov/Assessment/Detail/?PID=01080011006900000000</a:t>
                      </a:r>
                    </a:p>
                  </a:txBody>
                  <a:tcPr>
                    <a:solidFill>
                      <a:schemeClr val="accent3">
                        <a:lumMod val="50000"/>
                      </a:schemeClr>
                    </a:solidFill>
                  </a:tcPr>
                </a:tc>
                <a:extLst>
                  <a:ext uri="{0D108BD9-81ED-4DB2-BD59-A6C34878D82A}">
                    <a16:rowId xmlns:a16="http://schemas.microsoft.com/office/drawing/2014/main" val="102949761"/>
                  </a:ext>
                </a:extLst>
              </a:tr>
            </a:tbl>
          </a:graphicData>
        </a:graphic>
      </p:graphicFrame>
      <p:graphicFrame>
        <p:nvGraphicFramePr>
          <p:cNvPr id="13" name="Table 12">
            <a:extLst>
              <a:ext uri="{FF2B5EF4-FFF2-40B4-BE49-F238E27FC236}">
                <a16:creationId xmlns:a16="http://schemas.microsoft.com/office/drawing/2014/main" id="{80E7CD25-F1C9-4951-87F8-F0E927D1B6A7}"/>
              </a:ext>
            </a:extLst>
          </p:cNvPr>
          <p:cNvGraphicFramePr>
            <a:graphicFrameLocks noGrp="1"/>
          </p:cNvGraphicFramePr>
          <p:nvPr/>
        </p:nvGraphicFramePr>
        <p:xfrm>
          <a:off x="698030" y="4118859"/>
          <a:ext cx="7747929" cy="30480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275028">
                <a:tc>
                  <a:txBody>
                    <a:bodyPr/>
                    <a:lstStyle/>
                    <a:p>
                      <a:r>
                        <a:rPr lang="en-US" sz="1400" dirty="0"/>
                        <a:t>Google Plus Code (11-digit)</a:t>
                      </a:r>
                    </a:p>
                  </a:txBody>
                  <a:tcPr>
                    <a:solidFill>
                      <a:schemeClr val="accent2">
                        <a:lumMod val="50000"/>
                      </a:schemeClr>
                    </a:solidFill>
                  </a:tcPr>
                </a:tc>
                <a:tc>
                  <a:txBody>
                    <a:bodyPr/>
                    <a:lstStyle/>
                    <a:p>
                      <a:r>
                        <a:rPr lang="en-US" sz="1400" b="0" i="0" kern="1200" dirty="0">
                          <a:solidFill>
                            <a:schemeClr val="lt1"/>
                          </a:solidFill>
                          <a:effectLst/>
                          <a:latin typeface="+mn-lt"/>
                          <a:ea typeface="+mn-ea"/>
                          <a:cs typeface="+mn-cs"/>
                        </a:rPr>
                        <a:t>86FX4XV8+VHF</a:t>
                      </a:r>
                      <a:endParaRPr lang="en-US" sz="1600" u="none" dirty="0"/>
                    </a:p>
                  </a:txBody>
                  <a:tcPr>
                    <a:solidFill>
                      <a:schemeClr val="accent2">
                        <a:lumMod val="50000"/>
                      </a:schemeClr>
                    </a:solidFill>
                  </a:tcPr>
                </a:tc>
                <a:extLst>
                  <a:ext uri="{0D108BD9-81ED-4DB2-BD59-A6C34878D82A}">
                    <a16:rowId xmlns:a16="http://schemas.microsoft.com/office/drawing/2014/main" val="2578656347"/>
                  </a:ext>
                </a:extLst>
              </a:tr>
            </a:tbl>
          </a:graphicData>
        </a:graphic>
      </p:graphicFrame>
      <p:sp>
        <p:nvSpPr>
          <p:cNvPr id="7" name="5-Point Star 6"/>
          <p:cNvSpPr/>
          <p:nvPr/>
        </p:nvSpPr>
        <p:spPr>
          <a:xfrm>
            <a:off x="214008" y="3320205"/>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214008" y="3745136"/>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14008" y="4105052"/>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214008" y="4602420"/>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214008" y="6005075"/>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91834" y="5966163"/>
            <a:ext cx="2125426" cy="369332"/>
          </a:xfrm>
          <a:prstGeom prst="rect">
            <a:avLst/>
          </a:prstGeom>
          <a:noFill/>
        </p:spPr>
        <p:txBody>
          <a:bodyPr wrap="square" rtlCol="0">
            <a:spAutoFit/>
          </a:bodyPr>
          <a:lstStyle/>
          <a:p>
            <a:r>
              <a:rPr lang="en-US" b="1" dirty="0">
                <a:solidFill>
                  <a:schemeClr val="tx2">
                    <a:lumMod val="50000"/>
                  </a:schemeClr>
                </a:solidFill>
              </a:rPr>
              <a:t>= Unique Identifiers</a:t>
            </a:r>
          </a:p>
        </p:txBody>
      </p:sp>
      <p:sp>
        <p:nvSpPr>
          <p:cNvPr id="18" name="TextBox 17"/>
          <p:cNvSpPr txBox="1"/>
          <p:nvPr/>
        </p:nvSpPr>
        <p:spPr>
          <a:xfrm>
            <a:off x="2803256" y="5575591"/>
            <a:ext cx="5566572" cy="1200329"/>
          </a:xfrm>
          <a:prstGeom prst="rect">
            <a:avLst/>
          </a:prstGeom>
          <a:noFill/>
        </p:spPr>
        <p:txBody>
          <a:bodyPr wrap="square" rtlCol="0">
            <a:spAutoFit/>
          </a:bodyPr>
          <a:lstStyle/>
          <a:p>
            <a:r>
              <a:rPr lang="en-US" sz="1200" dirty="0">
                <a:solidFill>
                  <a:schemeClr val="bg1">
                    <a:lumMod val="50000"/>
                  </a:schemeClr>
                </a:solidFill>
              </a:rPr>
              <a:t>Notes:  Owner Name from assessment records and Building Pictures (elevation certificates) can be helpful for property identification purposes</a:t>
            </a:r>
          </a:p>
          <a:p>
            <a:endParaRPr lang="en-US" sz="1200" dirty="0">
              <a:solidFill>
                <a:schemeClr val="bg1">
                  <a:lumMod val="50000"/>
                </a:schemeClr>
              </a:solidFill>
            </a:endParaRPr>
          </a:p>
          <a:p>
            <a:r>
              <a:rPr lang="en-US" sz="1200" dirty="0">
                <a:solidFill>
                  <a:schemeClr val="bg1">
                    <a:lumMod val="50000"/>
                  </a:schemeClr>
                </a:solidFill>
              </a:rPr>
              <a:t>Proper Building and Property Identifiers are important for exchanging building-level data efficiently among local, state, and federal partners (including UDFs, LOMAs, Mitigated Buyout Properties, Elevation Certificates, Repetitive Loss Structures, etc.)</a:t>
            </a:r>
          </a:p>
        </p:txBody>
      </p:sp>
    </p:spTree>
    <p:extLst>
      <p:ext uri="{BB962C8B-B14F-4D97-AF65-F5344CB8AC3E}">
        <p14:creationId xmlns:p14="http://schemas.microsoft.com/office/powerpoint/2010/main" val="12659921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Building Unique Identifier</a:t>
            </a:r>
          </a:p>
        </p:txBody>
      </p:sp>
      <p:pic>
        <p:nvPicPr>
          <p:cNvPr id="2" name="Picture 1">
            <a:extLst>
              <a:ext uri="{FF2B5EF4-FFF2-40B4-BE49-F238E27FC236}">
                <a16:creationId xmlns:a16="http://schemas.microsoft.com/office/drawing/2014/main" id="{A4F90ACE-ADBA-439B-9A60-7AE71640F771}"/>
              </a:ext>
            </a:extLst>
          </p:cNvPr>
          <p:cNvPicPr>
            <a:picLocks noChangeAspect="1"/>
          </p:cNvPicPr>
          <p:nvPr/>
        </p:nvPicPr>
        <p:blipFill>
          <a:blip r:embed="rId2"/>
          <a:stretch>
            <a:fillRect/>
          </a:stretch>
        </p:blipFill>
        <p:spPr>
          <a:xfrm>
            <a:off x="505838" y="3578826"/>
            <a:ext cx="3521791" cy="2585144"/>
          </a:xfrm>
          <a:prstGeom prst="rect">
            <a:avLst/>
          </a:prstGeom>
        </p:spPr>
      </p:pic>
      <p:graphicFrame>
        <p:nvGraphicFramePr>
          <p:cNvPr id="9" name="Table 8">
            <a:extLst>
              <a:ext uri="{FF2B5EF4-FFF2-40B4-BE49-F238E27FC236}">
                <a16:creationId xmlns:a16="http://schemas.microsoft.com/office/drawing/2014/main" id="{31869F61-EC15-49E3-9AE2-C6C82B9D6A86}"/>
              </a:ext>
            </a:extLst>
          </p:cNvPr>
          <p:cNvGraphicFramePr>
            <a:graphicFrameLocks noGrp="1"/>
          </p:cNvGraphicFramePr>
          <p:nvPr/>
        </p:nvGraphicFramePr>
        <p:xfrm>
          <a:off x="698034" y="1166291"/>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10357">
                <a:tc>
                  <a:txBody>
                    <a:bodyPr/>
                    <a:lstStyle/>
                    <a:p>
                      <a:r>
                        <a:rPr lang="en-US" sz="2000" dirty="0"/>
                        <a:t>Parcel ID</a:t>
                      </a:r>
                    </a:p>
                  </a:txBody>
                  <a:tcPr/>
                </a:tc>
                <a:tc>
                  <a:txBody>
                    <a:bodyPr/>
                    <a:lstStyle/>
                    <a:p>
                      <a:r>
                        <a:rPr lang="en-US" sz="2000" b="1" i="0" u="none" kern="1200" dirty="0">
                          <a:solidFill>
                            <a:srgbClr val="FFFF00"/>
                          </a:solidFill>
                          <a:effectLst/>
                          <a:latin typeface="+mn-lt"/>
                          <a:ea typeface="+mn-ea"/>
                          <a:cs typeface="+mn-cs"/>
                        </a:rPr>
                        <a:t>01-08-0011-0069-0000</a:t>
                      </a:r>
                      <a:endParaRPr lang="en-US" sz="2000" b="1" u="none" dirty="0">
                        <a:solidFill>
                          <a:srgbClr val="FFFF00"/>
                        </a:solidFill>
                      </a:endParaRPr>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E617802-3F15-4594-8C92-65F1DD709F91}"/>
              </a:ext>
            </a:extLst>
          </p:cNvPr>
          <p:cNvGraphicFramePr>
            <a:graphicFrameLocks noGrp="1"/>
          </p:cNvGraphicFramePr>
          <p:nvPr/>
        </p:nvGraphicFramePr>
        <p:xfrm>
          <a:off x="729926" y="1976811"/>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1" i="0" u="none" kern="1200" dirty="0">
                          <a:solidFill>
                            <a:schemeClr val="bg1"/>
                          </a:solidFill>
                          <a:effectLst/>
                          <a:latin typeface="+mn-lt"/>
                          <a:ea typeface="+mn-ea"/>
                          <a:cs typeface="+mn-cs"/>
                        </a:rPr>
                        <a:t>604</a:t>
                      </a:r>
                      <a:r>
                        <a:rPr lang="en-US" sz="2000" b="0" i="0" u="none" kern="1200" dirty="0">
                          <a:solidFill>
                            <a:schemeClr val="lt1"/>
                          </a:solidFill>
                          <a:effectLst/>
                          <a:latin typeface="+mn-lt"/>
                          <a:ea typeface="+mn-ea"/>
                          <a:cs typeface="+mn-cs"/>
                        </a:rPr>
                        <a:t>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E162F9C2-FD24-411B-88D3-738F2F4F28F5}"/>
              </a:ext>
            </a:extLst>
          </p:cNvPr>
          <p:cNvGraphicFramePr>
            <a:graphicFrameLocks noGrp="1"/>
          </p:cNvGraphicFramePr>
          <p:nvPr/>
        </p:nvGraphicFramePr>
        <p:xfrm>
          <a:off x="3516617" y="1538372"/>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dirty="0">
                          <a:effectLst/>
                        </a:rPr>
                        <a:t>County</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Parcel</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3" name="Table 12">
            <a:extLst>
              <a:ext uri="{FF2B5EF4-FFF2-40B4-BE49-F238E27FC236}">
                <a16:creationId xmlns:a16="http://schemas.microsoft.com/office/drawing/2014/main" id="{8AD95164-5B8E-4791-9A64-90C3C01CCF98}"/>
              </a:ext>
            </a:extLst>
          </p:cNvPr>
          <p:cNvGraphicFramePr>
            <a:graphicFrameLocks noGrp="1"/>
          </p:cNvGraphicFramePr>
          <p:nvPr/>
        </p:nvGraphicFramePr>
        <p:xfrm>
          <a:off x="698029" y="2694136"/>
          <a:ext cx="7747929" cy="64008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br>
                        <a:rPr lang="en-US" sz="2000" dirty="0"/>
                      </a:br>
                      <a:r>
                        <a:rPr lang="en-US" sz="1600" dirty="0"/>
                        <a:t>(Parcel ID + Address No.)</a:t>
                      </a:r>
                      <a:endParaRPr lang="en-US" sz="2000" dirty="0"/>
                    </a:p>
                  </a:txBody>
                  <a:tcPr>
                    <a:solidFill>
                      <a:srgbClr val="C00000"/>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i="0" u="none" kern="1200" dirty="0">
                          <a:solidFill>
                            <a:srgbClr val="FFFF00"/>
                          </a:solidFill>
                          <a:effectLst/>
                          <a:latin typeface="+mn-lt"/>
                          <a:ea typeface="+mn-ea"/>
                          <a:cs typeface="+mn-cs"/>
                        </a:rPr>
                        <a:t>01-08-0011-0069-0000</a:t>
                      </a:r>
                      <a:r>
                        <a:rPr lang="en-US" sz="2000" b="0" i="0" u="none" kern="1200" dirty="0">
                          <a:solidFill>
                            <a:schemeClr val="bg1">
                              <a:lumMod val="75000"/>
                            </a:schemeClr>
                          </a:solidFill>
                          <a:effectLst/>
                          <a:latin typeface="+mn-lt"/>
                          <a:ea typeface="+mn-ea"/>
                          <a:cs typeface="+mn-cs"/>
                        </a:rPr>
                        <a:t>_</a:t>
                      </a:r>
                      <a:r>
                        <a:rPr lang="en-US" sz="2000" b="1" i="0" u="none" kern="1200" dirty="0">
                          <a:solidFill>
                            <a:schemeClr val="bg1"/>
                          </a:solidFill>
                          <a:effectLst/>
                          <a:latin typeface="+mn-lt"/>
                          <a:ea typeface="+mn-ea"/>
                          <a:cs typeface="+mn-cs"/>
                        </a:rPr>
                        <a:t>604</a:t>
                      </a:r>
                      <a:endParaRPr lang="en-US" sz="2000" b="1" u="none" dirty="0">
                        <a:solidFill>
                          <a:schemeClr val="bg1"/>
                        </a:solidFill>
                      </a:endParaRPr>
                    </a:p>
                  </a:txBody>
                  <a:tcPr>
                    <a:solidFill>
                      <a:srgbClr val="C00000"/>
                    </a:solidFill>
                  </a:tcPr>
                </a:tc>
                <a:extLst>
                  <a:ext uri="{0D108BD9-81ED-4DB2-BD59-A6C34878D82A}">
                    <a16:rowId xmlns:a16="http://schemas.microsoft.com/office/drawing/2014/main" val="2578656347"/>
                  </a:ext>
                </a:extLst>
              </a:tr>
            </a:tbl>
          </a:graphicData>
        </a:graphic>
      </p:graphicFrame>
      <p:sp>
        <p:nvSpPr>
          <p:cNvPr id="14" name="5-Point Star 6">
            <a:extLst>
              <a:ext uri="{FF2B5EF4-FFF2-40B4-BE49-F238E27FC236}">
                <a16:creationId xmlns:a16="http://schemas.microsoft.com/office/drawing/2014/main" id="{DAD85DFB-B227-4C42-8415-23BF7AD98BF2}"/>
              </a:ext>
            </a:extLst>
          </p:cNvPr>
          <p:cNvSpPr/>
          <p:nvPr/>
        </p:nvSpPr>
        <p:spPr>
          <a:xfrm>
            <a:off x="214008" y="2799099"/>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DE986B-4B1A-448A-AF48-1EAC7594FD3B}"/>
              </a:ext>
            </a:extLst>
          </p:cNvPr>
          <p:cNvPicPr>
            <a:picLocks noChangeAspect="1"/>
          </p:cNvPicPr>
          <p:nvPr/>
        </p:nvPicPr>
        <p:blipFill>
          <a:blip r:embed="rId3"/>
          <a:stretch>
            <a:fillRect/>
          </a:stretch>
        </p:blipFill>
        <p:spPr>
          <a:xfrm>
            <a:off x="4442522" y="3401081"/>
            <a:ext cx="4003436" cy="2940635"/>
          </a:xfrm>
          <a:prstGeom prst="rect">
            <a:avLst/>
          </a:prstGeom>
        </p:spPr>
      </p:pic>
      <p:sp>
        <p:nvSpPr>
          <p:cNvPr id="6" name="TextBox 5">
            <a:extLst>
              <a:ext uri="{FF2B5EF4-FFF2-40B4-BE49-F238E27FC236}">
                <a16:creationId xmlns:a16="http://schemas.microsoft.com/office/drawing/2014/main" id="{D421412B-C054-4DA9-85CC-8623151DE902}"/>
              </a:ext>
            </a:extLst>
          </p:cNvPr>
          <p:cNvSpPr txBox="1"/>
          <p:nvPr/>
        </p:nvSpPr>
        <p:spPr>
          <a:xfrm>
            <a:off x="1174283" y="6320166"/>
            <a:ext cx="2213815" cy="338554"/>
          </a:xfrm>
          <a:prstGeom prst="rect">
            <a:avLst/>
          </a:prstGeom>
          <a:noFill/>
        </p:spPr>
        <p:txBody>
          <a:bodyPr wrap="square" rtlCol="0">
            <a:spAutoFit/>
          </a:bodyPr>
          <a:lstStyle/>
          <a:p>
            <a:r>
              <a:rPr lang="en-US" sz="1600" dirty="0"/>
              <a:t>Link to </a:t>
            </a:r>
            <a:r>
              <a:rPr lang="en-US" sz="1600" b="1" dirty="0"/>
              <a:t>Property</a:t>
            </a:r>
            <a:r>
              <a:rPr lang="en-US" sz="1600" dirty="0"/>
              <a:t> Record</a:t>
            </a:r>
          </a:p>
        </p:txBody>
      </p:sp>
      <p:sp>
        <p:nvSpPr>
          <p:cNvPr id="15" name="TextBox 14">
            <a:extLst>
              <a:ext uri="{FF2B5EF4-FFF2-40B4-BE49-F238E27FC236}">
                <a16:creationId xmlns:a16="http://schemas.microsoft.com/office/drawing/2014/main" id="{969C7219-816F-442F-8BFF-9A43B7C5F7CD}"/>
              </a:ext>
            </a:extLst>
          </p:cNvPr>
          <p:cNvSpPr txBox="1"/>
          <p:nvPr/>
        </p:nvSpPr>
        <p:spPr>
          <a:xfrm>
            <a:off x="5370892" y="6318204"/>
            <a:ext cx="2213815" cy="338554"/>
          </a:xfrm>
          <a:prstGeom prst="rect">
            <a:avLst/>
          </a:prstGeom>
          <a:noFill/>
        </p:spPr>
        <p:txBody>
          <a:bodyPr wrap="square" rtlCol="0">
            <a:spAutoFit/>
          </a:bodyPr>
          <a:lstStyle/>
          <a:p>
            <a:r>
              <a:rPr lang="en-US" sz="1600" dirty="0"/>
              <a:t>Link to </a:t>
            </a:r>
            <a:r>
              <a:rPr lang="en-US" sz="1600" b="1" dirty="0"/>
              <a:t>Structure</a:t>
            </a:r>
            <a:r>
              <a:rPr lang="en-US" sz="1600" dirty="0"/>
              <a:t> Record</a:t>
            </a:r>
          </a:p>
        </p:txBody>
      </p:sp>
    </p:spTree>
    <p:extLst>
      <p:ext uri="{BB962C8B-B14F-4D97-AF65-F5344CB8AC3E}">
        <p14:creationId xmlns:p14="http://schemas.microsoft.com/office/powerpoint/2010/main" val="14161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pic>
        <p:nvPicPr>
          <p:cNvPr id="4" name="Picture 3">
            <a:extLst>
              <a:ext uri="{FF2B5EF4-FFF2-40B4-BE49-F238E27FC236}">
                <a16:creationId xmlns:a16="http://schemas.microsoft.com/office/drawing/2014/main" id="{6C18F8D6-CC9E-4101-A4B8-267081B8DE4B}"/>
              </a:ext>
            </a:extLst>
          </p:cNvPr>
          <p:cNvPicPr>
            <a:picLocks noChangeAspect="1"/>
          </p:cNvPicPr>
          <p:nvPr/>
        </p:nvPicPr>
        <p:blipFill rotWithShape="1">
          <a:blip r:embed="rId2"/>
          <a:srcRect t="3958" b="10440"/>
          <a:stretch/>
        </p:blipFill>
        <p:spPr>
          <a:xfrm>
            <a:off x="143219" y="1024570"/>
            <a:ext cx="8857562" cy="5717754"/>
          </a:xfrm>
          <a:prstGeom prst="rect">
            <a:avLst/>
          </a:prstGeom>
          <a:ln>
            <a:solidFill>
              <a:schemeClr val="tx1"/>
            </a:solidFill>
          </a:ln>
        </p:spPr>
      </p:pic>
      <p:sp>
        <p:nvSpPr>
          <p:cNvPr id="6" name="TextBox 5">
            <a:extLst>
              <a:ext uri="{FF2B5EF4-FFF2-40B4-BE49-F238E27FC236}">
                <a16:creationId xmlns:a16="http://schemas.microsoft.com/office/drawing/2014/main" id="{D99FD425-2B0B-4E2C-8463-5DA37EAF5003}"/>
              </a:ext>
            </a:extLst>
          </p:cNvPr>
          <p:cNvSpPr txBox="1"/>
          <p:nvPr/>
        </p:nvSpPr>
        <p:spPr>
          <a:xfrm>
            <a:off x="1531133" y="5964510"/>
            <a:ext cx="4482391" cy="738664"/>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2390 FEET MATCHES 1-METER </a:t>
            </a:r>
            <a:r>
              <a:rPr lang="en-US" sz="1400" b="1" dirty="0">
                <a:solidFill>
                  <a:srgbClr val="FFFF00"/>
                </a:solidFill>
              </a:rPr>
              <a:t>GRID SURFACE ELEVATION</a:t>
            </a:r>
            <a:r>
              <a:rPr lang="en-US" sz="1400" b="1" dirty="0">
                <a:solidFill>
                  <a:schemeClr val="bg1"/>
                </a:solidFill>
              </a:rPr>
              <a:t>  OF 2390 FEET DISPLAYED IN  QUERY RESULTS PANEL</a:t>
            </a:r>
          </a:p>
        </p:txBody>
      </p:sp>
      <p:sp>
        <p:nvSpPr>
          <p:cNvPr id="7" name="TextBox 6">
            <a:extLst>
              <a:ext uri="{FF2B5EF4-FFF2-40B4-BE49-F238E27FC236}">
                <a16:creationId xmlns:a16="http://schemas.microsoft.com/office/drawing/2014/main" id="{F056162A-E862-4E53-8928-1A7522F77648}"/>
              </a:ext>
            </a:extLst>
          </p:cNvPr>
          <p:cNvSpPr txBox="1"/>
          <p:nvPr/>
        </p:nvSpPr>
        <p:spPr>
          <a:xfrm>
            <a:off x="1658946" y="756305"/>
            <a:ext cx="6151049" cy="353943"/>
          </a:xfrm>
          <a:prstGeom prst="rect">
            <a:avLst/>
          </a:prstGeom>
          <a:solidFill>
            <a:schemeClr val="accent1">
              <a:lumMod val="60000"/>
              <a:lumOff val="40000"/>
            </a:schemeClr>
          </a:solid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1-Meter DEM and 1-Foot Contours</a:t>
            </a:r>
          </a:p>
        </p:txBody>
      </p:sp>
      <p:sp>
        <p:nvSpPr>
          <p:cNvPr id="8" name="TextBox 7">
            <a:extLst>
              <a:ext uri="{FF2B5EF4-FFF2-40B4-BE49-F238E27FC236}">
                <a16:creationId xmlns:a16="http://schemas.microsoft.com/office/drawing/2014/main" id="{1780FD82-DE03-4643-8728-339326EAFE2F}"/>
              </a:ext>
            </a:extLst>
          </p:cNvPr>
          <p:cNvSpPr txBox="1"/>
          <p:nvPr/>
        </p:nvSpPr>
        <p:spPr>
          <a:xfrm>
            <a:off x="7234899" y="4487182"/>
            <a:ext cx="1537362" cy="461665"/>
          </a:xfrm>
          <a:prstGeom prst="rect">
            <a:avLst/>
          </a:prstGeom>
          <a:solidFill>
            <a:schemeClr val="tx1"/>
          </a:solidFill>
        </p:spPr>
        <p:txBody>
          <a:bodyPr wrap="square" rtlCol="0">
            <a:spAutoFit/>
          </a:bodyPr>
          <a:lstStyle/>
          <a:p>
            <a:pPr algn="ctr"/>
            <a:r>
              <a:rPr lang="en-US" sz="1200" b="1" dirty="0">
                <a:solidFill>
                  <a:srgbClr val="FFFF00"/>
                </a:solidFill>
              </a:rPr>
              <a:t>Elevation:  2390 ft.</a:t>
            </a:r>
          </a:p>
          <a:p>
            <a:pPr algn="ctr"/>
            <a:r>
              <a:rPr lang="en-US" sz="1200" b="1" dirty="0">
                <a:solidFill>
                  <a:srgbClr val="FFFF00"/>
                </a:solidFill>
              </a:rPr>
              <a:t>Source: FEMA 2016</a:t>
            </a:r>
          </a:p>
        </p:txBody>
      </p:sp>
      <p:sp>
        <p:nvSpPr>
          <p:cNvPr id="9" name="TextBox 8">
            <a:extLst>
              <a:ext uri="{FF2B5EF4-FFF2-40B4-BE49-F238E27FC236}">
                <a16:creationId xmlns:a16="http://schemas.microsoft.com/office/drawing/2014/main" id="{ECE4FA40-6C24-4218-9E66-86AA8EABDE30}"/>
              </a:ext>
            </a:extLst>
          </p:cNvPr>
          <p:cNvSpPr txBox="1"/>
          <p:nvPr/>
        </p:nvSpPr>
        <p:spPr>
          <a:xfrm>
            <a:off x="207767" y="5318179"/>
            <a:ext cx="1077753" cy="1384995"/>
          </a:xfrm>
          <a:prstGeom prst="rect">
            <a:avLst/>
          </a:prstGeom>
          <a:solidFill>
            <a:schemeClr val="tx1"/>
          </a:solidFill>
        </p:spPr>
        <p:txBody>
          <a:bodyPr wrap="square" rtlCol="0">
            <a:spAutoFit/>
          </a:bodyPr>
          <a:lstStyle/>
          <a:p>
            <a:pPr algn="ctr"/>
            <a:r>
              <a:rPr lang="en-US" sz="1200" b="1" dirty="0">
                <a:solidFill>
                  <a:schemeClr val="bg1"/>
                </a:solidFill>
              </a:rPr>
              <a:t>1-ft Contours Display at </a:t>
            </a:r>
            <a:r>
              <a:rPr lang="en-US" sz="1200" b="1" i="1" dirty="0">
                <a:solidFill>
                  <a:schemeClr val="bg1"/>
                </a:solidFill>
              </a:rPr>
              <a:t>two</a:t>
            </a:r>
            <a:r>
              <a:rPr lang="en-US" sz="1200" b="1" dirty="0">
                <a:solidFill>
                  <a:schemeClr val="bg1"/>
                </a:solidFill>
              </a:rPr>
              <a:t> Highest Zoom Levels (1:564  and 1:282 Map Scales)</a:t>
            </a:r>
          </a:p>
        </p:txBody>
      </p:sp>
      <p:sp>
        <p:nvSpPr>
          <p:cNvPr id="10" name="Oval 9">
            <a:extLst>
              <a:ext uri="{FF2B5EF4-FFF2-40B4-BE49-F238E27FC236}">
                <a16:creationId xmlns:a16="http://schemas.microsoft.com/office/drawing/2014/main" id="{25269FEC-6E61-4B8C-AFBC-D5544DC46FBE}"/>
              </a:ext>
            </a:extLst>
          </p:cNvPr>
          <p:cNvSpPr/>
          <p:nvPr/>
        </p:nvSpPr>
        <p:spPr>
          <a:xfrm>
            <a:off x="1658946" y="4231500"/>
            <a:ext cx="769854" cy="444153"/>
          </a:xfrm>
          <a:prstGeom prst="ellipse">
            <a:avLst/>
          </a:prstGeom>
          <a:noFill/>
          <a:ln w="57150">
            <a:solidFill>
              <a:srgbClr val="FF0000"/>
            </a:solidFill>
          </a:ln>
          <a:effectLst>
            <a:glow rad="635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909A359-AE84-4925-9525-CE51A4FBA719}"/>
              </a:ext>
            </a:extLst>
          </p:cNvPr>
          <p:cNvSpPr txBox="1"/>
          <p:nvPr/>
        </p:nvSpPr>
        <p:spPr>
          <a:xfrm>
            <a:off x="1531133" y="4948847"/>
            <a:ext cx="1104491" cy="646331"/>
          </a:xfrm>
          <a:prstGeom prst="rect">
            <a:avLst/>
          </a:prstGeom>
          <a:solidFill>
            <a:schemeClr val="tx1"/>
          </a:solidFill>
        </p:spPr>
        <p:txBody>
          <a:bodyPr wrap="square" rtlCol="0">
            <a:spAutoFit/>
          </a:bodyPr>
          <a:lstStyle/>
          <a:p>
            <a:pPr algn="ctr"/>
            <a:r>
              <a:rPr lang="en-US" sz="1200" b="1" dirty="0">
                <a:solidFill>
                  <a:srgbClr val="FFFF00"/>
                </a:solidFill>
              </a:rPr>
              <a:t>Contour Elevation:  2390 ft.</a:t>
            </a:r>
          </a:p>
        </p:txBody>
      </p:sp>
      <p:sp>
        <p:nvSpPr>
          <p:cNvPr id="12" name="Arrow: Down 11">
            <a:extLst>
              <a:ext uri="{FF2B5EF4-FFF2-40B4-BE49-F238E27FC236}">
                <a16:creationId xmlns:a16="http://schemas.microsoft.com/office/drawing/2014/main" id="{706D13FF-F9ED-4B43-9212-6AF9B76B0694}"/>
              </a:ext>
            </a:extLst>
          </p:cNvPr>
          <p:cNvSpPr/>
          <p:nvPr/>
        </p:nvSpPr>
        <p:spPr>
          <a:xfrm rot="411993">
            <a:off x="1923941" y="3247188"/>
            <a:ext cx="318873" cy="930835"/>
          </a:xfrm>
          <a:prstGeom prst="downArrow">
            <a:avLst>
              <a:gd name="adj1" fmla="val 50000"/>
              <a:gd name="adj2" fmla="val 88530"/>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3" name="TextBox 12">
            <a:extLst>
              <a:ext uri="{FF2B5EF4-FFF2-40B4-BE49-F238E27FC236}">
                <a16:creationId xmlns:a16="http://schemas.microsoft.com/office/drawing/2014/main" id="{16BDCCBB-B5CF-45AF-ADE1-9145A24F2030}"/>
              </a:ext>
            </a:extLst>
          </p:cNvPr>
          <p:cNvSpPr txBox="1"/>
          <p:nvPr/>
        </p:nvSpPr>
        <p:spPr>
          <a:xfrm>
            <a:off x="559398" y="1187192"/>
            <a:ext cx="8212863" cy="307777"/>
          </a:xfrm>
          <a:prstGeom prst="rect">
            <a:avLst/>
          </a:prstGeom>
          <a:solidFill>
            <a:schemeClr val="accent1">
              <a:lumMod val="60000"/>
              <a:lumOff val="40000"/>
            </a:schemeClr>
          </a:solidFill>
        </p:spPr>
        <p:txBody>
          <a:bodyPr wrap="square" rtlCol="0">
            <a:spAutoFit/>
          </a:bodyPr>
          <a:lstStyle/>
          <a:p>
            <a:r>
              <a:rPr lang="en-US" sz="1400" dirty="0"/>
              <a:t>High-resolution aerial imagery and elevation contours cached at 15 map level scales from 1: 4,622,324 to 1:282</a:t>
            </a:r>
          </a:p>
        </p:txBody>
      </p:sp>
      <p:sp>
        <p:nvSpPr>
          <p:cNvPr id="14" name="TextBox 13">
            <a:extLst>
              <a:ext uri="{FF2B5EF4-FFF2-40B4-BE49-F238E27FC236}">
                <a16:creationId xmlns:a16="http://schemas.microsoft.com/office/drawing/2014/main" id="{C6FED6A1-5641-489A-BD2C-57F938CA3E31}"/>
              </a:ext>
            </a:extLst>
          </p:cNvPr>
          <p:cNvSpPr txBox="1"/>
          <p:nvPr/>
        </p:nvSpPr>
        <p:spPr>
          <a:xfrm>
            <a:off x="207767" y="2960298"/>
            <a:ext cx="929421" cy="523220"/>
          </a:xfrm>
          <a:prstGeom prst="rect">
            <a:avLst/>
          </a:prstGeom>
          <a:solidFill>
            <a:schemeClr val="accent1">
              <a:lumMod val="60000"/>
              <a:lumOff val="40000"/>
            </a:schemeClr>
          </a:solidFill>
        </p:spPr>
        <p:txBody>
          <a:bodyPr wrap="square" rtlCol="0">
            <a:spAutoFit/>
          </a:bodyPr>
          <a:lstStyle/>
          <a:p>
            <a:pPr algn="ctr"/>
            <a:r>
              <a:rPr lang="en-US" sz="1400" dirty="0"/>
              <a:t>1:282</a:t>
            </a:r>
          </a:p>
          <a:p>
            <a:pPr algn="ctr"/>
            <a:r>
              <a:rPr lang="en-US" sz="1400" dirty="0"/>
              <a:t>Map Scale</a:t>
            </a:r>
          </a:p>
        </p:txBody>
      </p:sp>
    </p:spTree>
    <p:extLst>
      <p:ext uri="{BB962C8B-B14F-4D97-AF65-F5344CB8AC3E}">
        <p14:creationId xmlns:p14="http://schemas.microsoft.com/office/powerpoint/2010/main" val="4180460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75B78B7-BEC0-4FB3-97BE-0E7877092A94}"/>
              </a:ext>
            </a:extLst>
          </p:cNvPr>
          <p:cNvPicPr>
            <a:picLocks noChangeAspect="1"/>
          </p:cNvPicPr>
          <p:nvPr/>
        </p:nvPicPr>
        <p:blipFill rotWithShape="1">
          <a:blip r:embed="rId3"/>
          <a:srcRect t="6242"/>
          <a:stretch/>
        </p:blipFill>
        <p:spPr>
          <a:xfrm>
            <a:off x="264251" y="1313234"/>
            <a:ext cx="8749391" cy="5367349"/>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2-ft. Contour Creation</a:t>
            </a:r>
          </a:p>
        </p:txBody>
      </p:sp>
      <p:sp>
        <p:nvSpPr>
          <p:cNvPr id="17" name="TextBox 16">
            <a:extLst>
              <a:ext uri="{FF2B5EF4-FFF2-40B4-BE49-F238E27FC236}">
                <a16:creationId xmlns:a16="http://schemas.microsoft.com/office/drawing/2014/main" id="{AA61AE52-70A0-4165-91FF-296E1003941A}"/>
              </a:ext>
            </a:extLst>
          </p:cNvPr>
          <p:cNvSpPr txBox="1"/>
          <p:nvPr/>
        </p:nvSpPr>
        <p:spPr>
          <a:xfrm>
            <a:off x="5899352" y="5575996"/>
            <a:ext cx="3065364" cy="954107"/>
          </a:xfrm>
          <a:prstGeom prst="rect">
            <a:avLst/>
          </a:prstGeom>
          <a:solidFill>
            <a:schemeClr val="tx1"/>
          </a:solidFill>
        </p:spPr>
        <p:txBody>
          <a:bodyPr wrap="square" rtlCol="0">
            <a:spAutoFit/>
          </a:bodyPr>
          <a:lstStyle/>
          <a:p>
            <a:pPr algn="ctr"/>
            <a:r>
              <a:rPr lang="en-US" sz="1400" b="1" dirty="0">
                <a:solidFill>
                  <a:schemeClr val="bg1"/>
                </a:solidFill>
              </a:rPr>
              <a:t>2-FOOT </a:t>
            </a:r>
            <a:r>
              <a:rPr lang="en-US" sz="1400" b="1" dirty="0">
                <a:solidFill>
                  <a:srgbClr val="FFFF00"/>
                </a:solidFill>
              </a:rPr>
              <a:t>CONTOUR ELEVATION </a:t>
            </a:r>
            <a:r>
              <a:rPr lang="en-US" sz="1400" b="1" dirty="0">
                <a:solidFill>
                  <a:schemeClr val="bg1"/>
                </a:solidFill>
              </a:rPr>
              <a:t>VALUE OF 390 FEET MATCHES 1-METER </a:t>
            </a:r>
            <a:r>
              <a:rPr lang="en-US" sz="1400" b="1" dirty="0">
                <a:solidFill>
                  <a:srgbClr val="FFFF00"/>
                </a:solidFill>
              </a:rPr>
              <a:t>GRID SURFACE ELEVATION</a:t>
            </a:r>
            <a:r>
              <a:rPr lang="en-US" sz="1400" b="1" dirty="0">
                <a:solidFill>
                  <a:schemeClr val="bg1"/>
                </a:solidFill>
              </a:rPr>
              <a:t>  OF 390 FEET DISPLAYED IN  QUERY RESULTS PANEL</a:t>
            </a:r>
          </a:p>
        </p:txBody>
      </p:sp>
      <p:sp>
        <p:nvSpPr>
          <p:cNvPr id="19" name="TextBox 18">
            <a:extLst>
              <a:ext uri="{FF2B5EF4-FFF2-40B4-BE49-F238E27FC236}">
                <a16:creationId xmlns:a16="http://schemas.microsoft.com/office/drawing/2014/main" id="{1950C531-4944-4EF2-8177-95902F043230}"/>
              </a:ext>
            </a:extLst>
          </p:cNvPr>
          <p:cNvSpPr txBox="1"/>
          <p:nvPr/>
        </p:nvSpPr>
        <p:spPr>
          <a:xfrm>
            <a:off x="393515" y="4529103"/>
            <a:ext cx="1077753" cy="1200329"/>
          </a:xfrm>
          <a:prstGeom prst="rect">
            <a:avLst/>
          </a:prstGeom>
          <a:solidFill>
            <a:schemeClr val="tx1"/>
          </a:solidFill>
        </p:spPr>
        <p:txBody>
          <a:bodyPr wrap="square" rtlCol="0">
            <a:spAutoFit/>
          </a:bodyPr>
          <a:lstStyle/>
          <a:p>
            <a:pPr algn="ctr"/>
            <a:r>
              <a:rPr lang="en-US" sz="1200" b="1" dirty="0">
                <a:solidFill>
                  <a:schemeClr val="bg1"/>
                </a:solidFill>
              </a:rPr>
              <a:t>2-ft Contours Display at Highest Zoom Levels (1:564 and 1:282 Map Scales)</a:t>
            </a:r>
          </a:p>
        </p:txBody>
      </p:sp>
      <p:sp>
        <p:nvSpPr>
          <p:cNvPr id="20" name="TextBox 19">
            <a:extLst>
              <a:ext uri="{FF2B5EF4-FFF2-40B4-BE49-F238E27FC236}">
                <a16:creationId xmlns:a16="http://schemas.microsoft.com/office/drawing/2014/main" id="{88807ECA-A008-4FCF-8072-A1ABC9B943A9}"/>
              </a:ext>
            </a:extLst>
          </p:cNvPr>
          <p:cNvSpPr txBox="1"/>
          <p:nvPr/>
        </p:nvSpPr>
        <p:spPr>
          <a:xfrm>
            <a:off x="1855358" y="929795"/>
            <a:ext cx="6151049" cy="353943"/>
          </a:xfrm>
          <a:prstGeom prst="rect">
            <a:avLst/>
          </a:prstGeom>
          <a:noFill/>
        </p:spPr>
        <p:txBody>
          <a:bodyPr wrap="square" rtlCol="0">
            <a:spAutoFit/>
          </a:bodyPr>
          <a:lstStyle/>
          <a:p>
            <a:r>
              <a:rPr lang="en-US" sz="1700" i="1" dirty="0">
                <a:solidFill>
                  <a:schemeClr val="tx2">
                    <a:lumMod val="50000"/>
                  </a:schemeClr>
                </a:solidFill>
              </a:rPr>
              <a:t>2-foot contours created by WVU for Berkeley and Morgan Counties</a:t>
            </a:r>
          </a:p>
        </p:txBody>
      </p:sp>
    </p:spTree>
    <p:extLst>
      <p:ext uri="{BB962C8B-B14F-4D97-AF65-F5344CB8AC3E}">
        <p14:creationId xmlns:p14="http://schemas.microsoft.com/office/powerpoint/2010/main" val="258982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027875-6FDE-45F1-A17B-372F2329A200}"/>
              </a:ext>
            </a:extLst>
          </p:cNvPr>
          <p:cNvPicPr>
            <a:picLocks noChangeAspect="1"/>
          </p:cNvPicPr>
          <p:nvPr/>
        </p:nvPicPr>
        <p:blipFill>
          <a:blip r:embed="rId3"/>
          <a:stretch>
            <a:fillRect/>
          </a:stretch>
        </p:blipFill>
        <p:spPr>
          <a:xfrm>
            <a:off x="2147102" y="1384889"/>
            <a:ext cx="6582144" cy="4877839"/>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Data Sources </a:t>
            </a:r>
          </a:p>
        </p:txBody>
      </p:sp>
      <p:sp>
        <p:nvSpPr>
          <p:cNvPr id="5" name="TextBox 4">
            <a:extLst>
              <a:ext uri="{FF2B5EF4-FFF2-40B4-BE49-F238E27FC236}">
                <a16:creationId xmlns:a16="http://schemas.microsoft.com/office/drawing/2014/main" id="{953CC7F6-F7F8-4D52-92C5-CE6C9BD317DE}"/>
              </a:ext>
            </a:extLst>
          </p:cNvPr>
          <p:cNvSpPr txBox="1"/>
          <p:nvPr/>
        </p:nvSpPr>
        <p:spPr>
          <a:xfrm>
            <a:off x="376291" y="6329132"/>
            <a:ext cx="8666921" cy="307777"/>
          </a:xfrm>
          <a:prstGeom prst="rect">
            <a:avLst/>
          </a:prstGeom>
          <a:noFill/>
        </p:spPr>
        <p:txBody>
          <a:bodyPr wrap="square" rtlCol="0">
            <a:spAutoFit/>
          </a:bodyPr>
          <a:lstStyle/>
          <a:p>
            <a:r>
              <a:rPr lang="en-US" sz="1400" i="1" dirty="0">
                <a:solidFill>
                  <a:schemeClr val="bg1">
                    <a:lumMod val="50000"/>
                  </a:schemeClr>
                </a:solidFill>
              </a:rPr>
              <a:t>WV Elevation Source Listing and Graphic:  </a:t>
            </a:r>
            <a:r>
              <a:rPr lang="en-US" sz="1100" i="1" dirty="0">
                <a:solidFill>
                  <a:schemeClr val="bg1">
                    <a:lumMod val="50000"/>
                  </a:schemeClr>
                </a:solidFill>
                <a:hlinkClick r:id="rId4"/>
              </a:rPr>
              <a:t>https://www.mapwv.gov/floodtest/docs/WV_FloodTool_ElevationSource_Metadata.pdf</a:t>
            </a:r>
            <a:endParaRPr lang="en-US" sz="1400" i="1" dirty="0">
              <a:solidFill>
                <a:schemeClr val="bg1">
                  <a:lumMod val="50000"/>
                </a:schemeClr>
              </a:solidFill>
            </a:endParaRPr>
          </a:p>
        </p:txBody>
      </p:sp>
      <p:sp>
        <p:nvSpPr>
          <p:cNvPr id="6" name="TextBox 5">
            <a:extLst>
              <a:ext uri="{FF2B5EF4-FFF2-40B4-BE49-F238E27FC236}">
                <a16:creationId xmlns:a16="http://schemas.microsoft.com/office/drawing/2014/main" id="{953CC7F6-F7F8-4D52-92C5-CE6C9BD317DE}"/>
              </a:ext>
            </a:extLst>
          </p:cNvPr>
          <p:cNvSpPr txBox="1"/>
          <p:nvPr/>
        </p:nvSpPr>
        <p:spPr>
          <a:xfrm>
            <a:off x="4844181" y="1030946"/>
            <a:ext cx="1533629" cy="353943"/>
          </a:xfrm>
          <a:prstGeom prst="rect">
            <a:avLst/>
          </a:prstGeom>
          <a:noFill/>
        </p:spPr>
        <p:txBody>
          <a:bodyPr wrap="square" rtlCol="0">
            <a:spAutoFit/>
          </a:bodyPr>
          <a:lstStyle/>
          <a:p>
            <a:r>
              <a:rPr lang="en-US" sz="1700" i="1" dirty="0">
                <a:solidFill>
                  <a:schemeClr val="tx2">
                    <a:lumMod val="50000"/>
                  </a:schemeClr>
                </a:solidFill>
              </a:rPr>
              <a:t>Source Graphic</a:t>
            </a:r>
          </a:p>
        </p:txBody>
      </p:sp>
      <p:sp>
        <p:nvSpPr>
          <p:cNvPr id="12" name="TextBox 11">
            <a:extLst>
              <a:ext uri="{FF2B5EF4-FFF2-40B4-BE49-F238E27FC236}">
                <a16:creationId xmlns:a16="http://schemas.microsoft.com/office/drawing/2014/main" id="{28C0E090-FEB6-4815-91E3-7110E184A640}"/>
              </a:ext>
            </a:extLst>
          </p:cNvPr>
          <p:cNvSpPr txBox="1"/>
          <p:nvPr/>
        </p:nvSpPr>
        <p:spPr>
          <a:xfrm>
            <a:off x="6377810" y="4908615"/>
            <a:ext cx="2150237" cy="584775"/>
          </a:xfrm>
          <a:prstGeom prst="rect">
            <a:avLst/>
          </a:prstGeom>
          <a:solidFill>
            <a:schemeClr val="tx1"/>
          </a:solidFill>
        </p:spPr>
        <p:txBody>
          <a:bodyPr wrap="square" rtlCol="0">
            <a:spAutoFit/>
          </a:bodyPr>
          <a:lstStyle/>
          <a:p>
            <a:pPr algn="ctr"/>
            <a:r>
              <a:rPr lang="en-US" sz="1600" b="1" dirty="0">
                <a:solidFill>
                  <a:srgbClr val="92D050"/>
                </a:solidFill>
              </a:rPr>
              <a:t>FEMA is purchasing Statewide QL2 LiDAR</a:t>
            </a:r>
          </a:p>
        </p:txBody>
      </p:sp>
      <p:sp>
        <p:nvSpPr>
          <p:cNvPr id="14" name="Oval 13"/>
          <p:cNvSpPr/>
          <p:nvPr/>
        </p:nvSpPr>
        <p:spPr>
          <a:xfrm>
            <a:off x="3719242" y="4683523"/>
            <a:ext cx="564204" cy="4132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1697AE-919F-4640-B052-8E8998C9F751}"/>
              </a:ext>
            </a:extLst>
          </p:cNvPr>
          <p:cNvSpPr txBox="1"/>
          <p:nvPr/>
        </p:nvSpPr>
        <p:spPr>
          <a:xfrm>
            <a:off x="338190" y="4710838"/>
            <a:ext cx="1607713" cy="707886"/>
          </a:xfrm>
          <a:prstGeom prst="rect">
            <a:avLst/>
          </a:prstGeom>
          <a:solidFill>
            <a:schemeClr val="accent1">
              <a:lumMod val="50000"/>
            </a:schemeClr>
          </a:solidFill>
        </p:spPr>
        <p:txBody>
          <a:bodyPr wrap="square" rtlCol="0">
            <a:spAutoFit/>
          </a:bodyPr>
          <a:lstStyle/>
          <a:p>
            <a:pPr algn="ctr"/>
            <a:r>
              <a:rPr lang="en-US" sz="2000" dirty="0">
                <a:solidFill>
                  <a:schemeClr val="bg1"/>
                </a:solidFill>
              </a:rPr>
              <a:t>Elevation Metadata</a:t>
            </a:r>
          </a:p>
        </p:txBody>
      </p:sp>
      <p:pic>
        <p:nvPicPr>
          <p:cNvPr id="17" name="Picture 16">
            <a:extLst>
              <a:ext uri="{FF2B5EF4-FFF2-40B4-BE49-F238E27FC236}">
                <a16:creationId xmlns:a16="http://schemas.microsoft.com/office/drawing/2014/main" id="{AD634F73-42B2-443B-ADEE-0DF4D45E676E}"/>
              </a:ext>
            </a:extLst>
          </p:cNvPr>
          <p:cNvPicPr>
            <a:picLocks noChangeAspect="1"/>
          </p:cNvPicPr>
          <p:nvPr/>
        </p:nvPicPr>
        <p:blipFill>
          <a:blip r:embed="rId5"/>
          <a:stretch>
            <a:fillRect/>
          </a:stretch>
        </p:blipFill>
        <p:spPr>
          <a:xfrm>
            <a:off x="338190" y="1500127"/>
            <a:ext cx="600075" cy="2809875"/>
          </a:xfrm>
          <a:prstGeom prst="rect">
            <a:avLst/>
          </a:prstGeom>
        </p:spPr>
      </p:pic>
      <p:pic>
        <p:nvPicPr>
          <p:cNvPr id="19" name="Picture 18">
            <a:extLst>
              <a:ext uri="{FF2B5EF4-FFF2-40B4-BE49-F238E27FC236}">
                <a16:creationId xmlns:a16="http://schemas.microsoft.com/office/drawing/2014/main" id="{5FBE1848-BE66-4799-9B48-69C4574D0687}"/>
              </a:ext>
            </a:extLst>
          </p:cNvPr>
          <p:cNvPicPr>
            <a:picLocks noChangeAspect="1"/>
          </p:cNvPicPr>
          <p:nvPr/>
        </p:nvPicPr>
        <p:blipFill>
          <a:blip r:embed="rId6"/>
          <a:stretch>
            <a:fillRect/>
          </a:stretch>
        </p:blipFill>
        <p:spPr>
          <a:xfrm>
            <a:off x="927187" y="1502152"/>
            <a:ext cx="981075" cy="2828925"/>
          </a:xfrm>
          <a:prstGeom prst="rect">
            <a:avLst/>
          </a:prstGeom>
        </p:spPr>
      </p:pic>
      <p:sp>
        <p:nvSpPr>
          <p:cNvPr id="9" name="Oval 8"/>
          <p:cNvSpPr/>
          <p:nvPr/>
        </p:nvSpPr>
        <p:spPr>
          <a:xfrm flipV="1">
            <a:off x="956355" y="2212300"/>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519D6C6-F900-487D-B914-2683D823F12A}"/>
              </a:ext>
            </a:extLst>
          </p:cNvPr>
          <p:cNvSpPr/>
          <p:nvPr/>
        </p:nvSpPr>
        <p:spPr>
          <a:xfrm flipV="1">
            <a:off x="956355" y="1480836"/>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1040806-C6D0-4E84-A0FF-D97BBB2074DF}"/>
              </a:ext>
            </a:extLst>
          </p:cNvPr>
          <p:cNvSpPr txBox="1"/>
          <p:nvPr/>
        </p:nvSpPr>
        <p:spPr>
          <a:xfrm>
            <a:off x="2284427" y="3085144"/>
            <a:ext cx="1756632" cy="830997"/>
          </a:xfrm>
          <a:prstGeom prst="rect">
            <a:avLst/>
          </a:prstGeom>
          <a:solidFill>
            <a:schemeClr val="accent4">
              <a:lumMod val="50000"/>
            </a:schemeClr>
          </a:solidFill>
        </p:spPr>
        <p:txBody>
          <a:bodyPr wrap="square" rtlCol="0">
            <a:spAutoFit/>
          </a:bodyPr>
          <a:lstStyle/>
          <a:p>
            <a:r>
              <a:rPr lang="en-US" sz="1200" b="1" dirty="0">
                <a:solidFill>
                  <a:srgbClr val="FFFF00"/>
                </a:solidFill>
              </a:rPr>
              <a:t>1-Ft. Contours for Areas 8A, 8B, 9A, 9B, 12A, 12B</a:t>
            </a:r>
          </a:p>
          <a:p>
            <a:endParaRPr lang="en-US" sz="1200" b="1" dirty="0">
              <a:solidFill>
                <a:srgbClr val="FFFF00"/>
              </a:solidFill>
            </a:endParaRPr>
          </a:p>
          <a:p>
            <a:r>
              <a:rPr lang="en-US" sz="1200" b="1" dirty="0">
                <a:solidFill>
                  <a:srgbClr val="FFFF00"/>
                </a:solidFill>
              </a:rPr>
              <a:t>2-Ft. Contours for Area 7 </a:t>
            </a:r>
          </a:p>
        </p:txBody>
      </p:sp>
    </p:spTree>
    <p:extLst>
      <p:ext uri="{BB962C8B-B14F-4D97-AF65-F5344CB8AC3E}">
        <p14:creationId xmlns:p14="http://schemas.microsoft.com/office/powerpoint/2010/main" val="1866465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DEM Grid Resolution</a:t>
            </a:r>
          </a:p>
        </p:txBody>
      </p:sp>
      <p:pic>
        <p:nvPicPr>
          <p:cNvPr id="3" name="Picture 2">
            <a:extLst>
              <a:ext uri="{FF2B5EF4-FFF2-40B4-BE49-F238E27FC236}">
                <a16:creationId xmlns:a16="http://schemas.microsoft.com/office/drawing/2014/main" id="{4C8F141D-9108-4DF1-B24A-5FD34658471E}"/>
              </a:ext>
            </a:extLst>
          </p:cNvPr>
          <p:cNvPicPr>
            <a:picLocks noChangeAspect="1"/>
          </p:cNvPicPr>
          <p:nvPr/>
        </p:nvPicPr>
        <p:blipFill>
          <a:blip r:embed="rId3"/>
          <a:stretch>
            <a:fillRect/>
          </a:stretch>
        </p:blipFill>
        <p:spPr>
          <a:xfrm>
            <a:off x="726544" y="914400"/>
            <a:ext cx="7857066" cy="5943599"/>
          </a:xfrm>
          <a:prstGeom prst="rect">
            <a:avLst/>
          </a:prstGeom>
        </p:spPr>
      </p:pic>
    </p:spTree>
    <p:extLst>
      <p:ext uri="{BB962C8B-B14F-4D97-AF65-F5344CB8AC3E}">
        <p14:creationId xmlns:p14="http://schemas.microsoft.com/office/powerpoint/2010/main" val="20562997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33868</TotalTime>
  <Words>3525</Words>
  <Application>Microsoft Office PowerPoint</Application>
  <PresentationFormat>On-screen Show (4:3)</PresentationFormat>
  <Paragraphs>723</Paragraphs>
  <Slides>59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c:title>
  <dc:creator>Kurt Donaldson</dc:creator>
  <cp:lastModifiedBy>Kurt Donaldson</cp:lastModifiedBy>
  <cp:revision>217</cp:revision>
  <dcterms:created xsi:type="dcterms:W3CDTF">2019-10-05T14:58:02Z</dcterms:created>
  <dcterms:modified xsi:type="dcterms:W3CDTF">2020-10-07T00:04:52Z</dcterms:modified>
</cp:coreProperties>
</file>