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721" r:id="rId2"/>
    <p:sldId id="729" r:id="rId3"/>
    <p:sldId id="703" r:id="rId4"/>
    <p:sldId id="743" r:id="rId5"/>
    <p:sldId id="742" r:id="rId6"/>
    <p:sldId id="836" r:id="rId7"/>
    <p:sldId id="744" r:id="rId8"/>
    <p:sldId id="705" r:id="rId9"/>
    <p:sldId id="753" r:id="rId10"/>
    <p:sldId id="588" r:id="rId11"/>
    <p:sldId id="745" r:id="rId12"/>
    <p:sldId id="589" r:id="rId13"/>
    <p:sldId id="752" r:id="rId14"/>
    <p:sldId id="847" r:id="rId15"/>
    <p:sldId id="559" r:id="rId16"/>
    <p:sldId id="699" r:id="rId17"/>
    <p:sldId id="748" r:id="rId18"/>
    <p:sldId id="837" r:id="rId19"/>
    <p:sldId id="845" r:id="rId20"/>
    <p:sldId id="846" r:id="rId21"/>
    <p:sldId id="700" r:id="rId22"/>
    <p:sldId id="848" r:id="rId23"/>
    <p:sldId id="849" r:id="rId24"/>
    <p:sldId id="850" r:id="rId25"/>
    <p:sldId id="851" r:id="rId26"/>
    <p:sldId id="852" r:id="rId27"/>
    <p:sldId id="853" r:id="rId28"/>
    <p:sldId id="854" r:id="rId29"/>
    <p:sldId id="855" r:id="rId30"/>
    <p:sldId id="856" r:id="rId31"/>
    <p:sldId id="858" r:id="rId32"/>
    <p:sldId id="859" r:id="rId33"/>
    <p:sldId id="860" r:id="rId34"/>
    <p:sldId id="595" r:id="rId35"/>
    <p:sldId id="581" r:id="rId36"/>
    <p:sldId id="313" r:id="rId37"/>
    <p:sldId id="751" r:id="rId38"/>
    <p:sldId id="838" r:id="rId39"/>
    <p:sldId id="437" r:id="rId40"/>
    <p:sldId id="490" r:id="rId41"/>
    <p:sldId id="749" r:id="rId42"/>
    <p:sldId id="746" r:id="rId43"/>
    <p:sldId id="747" r:id="rId44"/>
    <p:sldId id="309" r:id="rId45"/>
    <p:sldId id="310" r:id="rId46"/>
    <p:sldId id="311" r:id="rId47"/>
    <p:sldId id="312" r:id="rId48"/>
    <p:sldId id="338" r:id="rId49"/>
    <p:sldId id="334" r:id="rId50"/>
    <p:sldId id="335" r:id="rId51"/>
    <p:sldId id="645" r:id="rId52"/>
    <p:sldId id="448" r:id="rId53"/>
    <p:sldId id="732" r:id="rId54"/>
    <p:sldId id="844" r:id="rId55"/>
    <p:sldId id="841" r:id="rId56"/>
    <p:sldId id="754" r:id="rId57"/>
    <p:sldId id="755" r:id="rId58"/>
    <p:sldId id="266" r:id="rId59"/>
    <p:sldId id="332" r:id="rId60"/>
    <p:sldId id="857" r:id="rId61"/>
    <p:sldId id="758" r:id="rId62"/>
    <p:sldId id="296" r:id="rId63"/>
    <p:sldId id="565" r:id="rId64"/>
    <p:sldId id="756" r:id="rId65"/>
    <p:sldId id="451" r:id="rId66"/>
    <p:sldId id="835"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1"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C000"/>
    <a:srgbClr val="33CC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49" autoAdjust="0"/>
    <p:restoredTop sz="93817" autoAdjust="0"/>
  </p:normalViewPr>
  <p:slideViewPr>
    <p:cSldViewPr snapToGrid="0">
      <p:cViewPr varScale="1">
        <p:scale>
          <a:sx n="94" d="100"/>
          <a:sy n="94" d="100"/>
        </p:scale>
        <p:origin x="372" y="120"/>
      </p:cViewPr>
      <p:guideLst/>
    </p:cSldViewPr>
  </p:slideViewPr>
  <p:notesTextViewPr>
    <p:cViewPr>
      <p:scale>
        <a:sx n="1" d="1"/>
        <a:sy n="1" d="1"/>
      </p:scale>
      <p:origin x="0" y="0"/>
    </p:cViewPr>
  </p:notesTextViewPr>
  <p:sorterViewPr>
    <p:cViewPr>
      <p:scale>
        <a:sx n="71" d="100"/>
        <a:sy n="71" d="100"/>
      </p:scale>
      <p:origin x="0" y="-6858"/>
    </p:cViewPr>
  </p:sorterViewPr>
  <p:notesViewPr>
    <p:cSldViewPr snapToGrid="0">
      <p:cViewPr varScale="1">
        <p:scale>
          <a:sx n="68" d="100"/>
          <a:sy n="68" d="100"/>
        </p:scale>
        <p:origin x="259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LAPTOP-NG0KTKBB\AppData\Local\Microsoft\Windows\INetCache\Content.Outlook\XJMPG1KO\IAS_Appraisal_By_PropertyClas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projects\FEMA_flood_mapping\Flood%202017\Parcels%20in%20Floodplain\parcels_1pct_floodplain_summaryStats-KAD-20171218.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chemeClr val="accent1">
                    <a:lumMod val="75000"/>
                  </a:schemeClr>
                </a:solidFill>
              </a:rPr>
              <a:t>Parcel Properties in 100-Year Floodplain (n=275,567)</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3589501312335962"/>
          <c:y val="0.22004447360746568"/>
          <c:w val="0.34487685914260718"/>
          <c:h val="0.57479476523767858"/>
        </c:manualLayout>
      </c:layout>
      <c:pieChart>
        <c:varyColors val="1"/>
        <c:ser>
          <c:idx val="0"/>
          <c:order val="0"/>
          <c:tx>
            <c:strRef>
              <c:f>'High Flood Risk'!$G$25</c:f>
              <c:strCache>
                <c:ptCount val="1"/>
                <c:pt idx="0">
                  <c:v>Property Class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9D0-4635-AF3B-9967AE6E0C4E}"/>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9D0-4635-AF3B-9967AE6E0C4E}"/>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9D0-4635-AF3B-9967AE6E0C4E}"/>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9D0-4635-AF3B-9967AE6E0C4E}"/>
              </c:ext>
            </c:extLst>
          </c:dPt>
          <c:dLbls>
            <c:dLbl>
              <c:idx val="0"/>
              <c:layout>
                <c:manualLayout>
                  <c:x val="-0.1524196887978167"/>
                  <c:y val="-0.14480641685885831"/>
                </c:manualLayout>
              </c:layout>
              <c:tx>
                <c:rich>
                  <a:bodyPr/>
                  <a:lstStyle/>
                  <a:p>
                    <a:fld id="{EADCFADB-64C5-4A11-B8DD-BA59032B89F8}" type="CATEGORYNAME">
                      <a:rPr lang="en-US" sz="1100" b="1"/>
                      <a:pPr/>
                      <a:t>[CATEGORY NAME]</a:t>
                    </a:fld>
                    <a:r>
                      <a:rPr lang="en-US" baseline="0" dirty="0"/>
                      <a:t>
</a:t>
                    </a:r>
                    <a:fld id="{353CBCA7-9444-4493-8EBD-5E502D4F9921}" type="PERCENTAGE">
                      <a:rPr lang="en-US" sz="1050" b="1"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D9D0-4635-AF3B-9967AE6E0C4E}"/>
                </c:ext>
              </c:extLst>
            </c:dLbl>
            <c:dLbl>
              <c:idx val="1"/>
              <c:layout>
                <c:manualLayout>
                  <c:x val="8.2123902122323122E-2"/>
                  <c:y val="4.0384217965992411E-2"/>
                </c:manualLayout>
              </c:layout>
              <c:tx>
                <c:rich>
                  <a:bodyPr/>
                  <a:lstStyle/>
                  <a:p>
                    <a:fld id="{09265E62-70DD-451F-92C5-753DEF3290FA}" type="CATEGORYNAME">
                      <a:rPr lang="en-US" sz="1100" b="1"/>
                      <a:pPr/>
                      <a:t>[CATEGORY NAME]</a:t>
                    </a:fld>
                    <a:r>
                      <a:rPr lang="en-US" sz="1100" b="1" baseline="0" dirty="0"/>
                      <a:t>
</a:t>
                    </a:r>
                    <a:fld id="{B741053B-42CA-4D1C-A5A7-5F9BA5FEDC3F}" type="PERCENTAGE">
                      <a:rPr lang="en-US" sz="1100" b="1" baseline="0"/>
                      <a:pPr/>
                      <a:t>[PERCENTAGE]</a:t>
                    </a:fld>
                    <a:endParaRPr lang="en-US" sz="1100" b="1"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D9D0-4635-AF3B-9967AE6E0C4E}"/>
                </c:ext>
              </c:extLst>
            </c:dLbl>
            <c:dLbl>
              <c:idx val="2"/>
              <c:layout>
                <c:manualLayout>
                  <c:x val="5.4549766695524859E-2"/>
                  <c:y val="4.920651368371815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96F850CD-789B-4A89-98FB-B5B489722E66}" type="CATEGORYNAME">
                      <a:rPr lang="en-US" sz="1100" b="1"/>
                      <a:pPr>
                        <a:defRPr/>
                      </a:pPr>
                      <a:t>[CATEGORY NAME]</a:t>
                    </a:fld>
                    <a:r>
                      <a:rPr lang="en-US" baseline="0" dirty="0"/>
                      <a:t>
</a:t>
                    </a:r>
                    <a:fld id="{BF807502-ABD1-4CDD-838E-4531AEA394CF}" type="PERCENTAGE">
                      <a:rPr lang="en-US" sz="1100" b="1" baseline="0"/>
                      <a:pPr>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3612561971706156"/>
                      <c:h val="0.19431388271212033"/>
                    </c:manualLayout>
                  </c15:layout>
                  <c15:dlblFieldTable/>
                  <c15:showDataLabelsRange val="0"/>
                </c:ext>
                <c:ext xmlns:c16="http://schemas.microsoft.com/office/drawing/2014/chart" uri="{C3380CC4-5D6E-409C-BE32-E72D297353CC}">
                  <c16:uniqueId val="{00000005-D9D0-4635-AF3B-9967AE6E0C4E}"/>
                </c:ext>
              </c:extLst>
            </c:dLbl>
            <c:dLbl>
              <c:idx val="3"/>
              <c:layout>
                <c:manualLayout>
                  <c:x val="0.23516285448282381"/>
                  <c:y val="-5.7443947547524583E-3"/>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fld id="{CAD71012-E6C6-4B30-AA3C-9035713C8DCA}" type="CATEGORYNAME">
                      <a:rPr lang="en-US" sz="1100" b="0"/>
                      <a:pPr>
                        <a:defRPr/>
                      </a:pPr>
                      <a:t>[CATEGORY NAME]</a:t>
                    </a:fld>
                    <a:r>
                      <a:rPr lang="en-US" b="0" baseline="0" dirty="0"/>
                      <a:t>
</a:t>
                    </a:r>
                    <a:fld id="{7FC903F6-1FFA-4B35-9C58-74189EFA3D15}" type="PERCENTAGE">
                      <a:rPr lang="en-US" sz="1100" b="0" baseline="0"/>
                      <a:pPr>
                        <a:defRPr/>
                      </a:pPr>
                      <a:t>[PERCENTAGE]</a:t>
                    </a:fld>
                    <a:endParaRPr lang="en-US" b="0" baseline="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38649665093212598"/>
                      <c:h val="0.13981880254271611"/>
                    </c:manualLayout>
                  </c15:layout>
                  <c15:dlblFieldTable/>
                  <c15:showDataLabelsRange val="0"/>
                </c:ext>
                <c:ext xmlns:c16="http://schemas.microsoft.com/office/drawing/2014/chart" uri="{C3380CC4-5D6E-409C-BE32-E72D297353CC}">
                  <c16:uniqueId val="{00000007-D9D0-4635-AF3B-9967AE6E0C4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'High Flood Risk'!$F$26:$F$29</c:f>
              <c:strCache>
                <c:ptCount val="4"/>
                <c:pt idx="0">
                  <c:v>Residential</c:v>
                </c:pt>
                <c:pt idx="1">
                  <c:v>Farm</c:v>
                </c:pt>
                <c:pt idx="2">
                  <c:v>Commercial / Industrial</c:v>
                </c:pt>
                <c:pt idx="3">
                  <c:v>Other (Apartment, Utility, Exempt)</c:v>
                </c:pt>
              </c:strCache>
            </c:strRef>
          </c:cat>
          <c:val>
            <c:numRef>
              <c:f>'High Flood Risk'!$G$26:$G$29</c:f>
              <c:numCache>
                <c:formatCode>#,##0</c:formatCode>
                <c:ptCount val="4"/>
                <c:pt idx="0">
                  <c:v>204787</c:v>
                </c:pt>
                <c:pt idx="1">
                  <c:v>29382</c:v>
                </c:pt>
                <c:pt idx="2">
                  <c:v>19321</c:v>
                </c:pt>
                <c:pt idx="3">
                  <c:v>22077</c:v>
                </c:pt>
              </c:numCache>
            </c:numRef>
          </c:val>
          <c:extLst>
            <c:ext xmlns:c16="http://schemas.microsoft.com/office/drawing/2014/chart" uri="{C3380CC4-5D6E-409C-BE32-E72D297353CC}">
              <c16:uniqueId val="{00000008-D9D0-4635-AF3B-9967AE6E0C4E}"/>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dirty="0">
                <a:effectLst/>
              </a:rPr>
              <a:t>Parcels in High or Moderate Risk Floodplains (n= 315,442)</a:t>
            </a:r>
            <a:r>
              <a:rPr lang="en-US" baseline="0" dirty="0"/>
              <a:t> </a:t>
            </a:r>
            <a:endParaRPr lang="en-US" dirty="0"/>
          </a:p>
        </c:rich>
      </c:tx>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84E-41FE-81A9-A88CCFB9692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84E-41FE-81A9-A88CCFB96921}"/>
              </c:ext>
            </c:extLst>
          </c:dPt>
          <c:dLbls>
            <c:dLbl>
              <c:idx val="0"/>
              <c:layout/>
              <c:tx>
                <c:rich>
                  <a:bodyPr/>
                  <a:lstStyle/>
                  <a:p>
                    <a:fld id="{693110D8-8CB2-4556-AB32-B48128EDA116}" type="CATEGORYNAME">
                      <a:rPr lang="en-US" sz="1800"/>
                      <a:pPr/>
                      <a:t>[CATEGORY NAME]</a:t>
                    </a:fld>
                    <a:r>
                      <a:rPr lang="en-US" sz="1800" baseline="0" dirty="0"/>
                      <a:t>
55%</a:t>
                    </a:r>
                  </a:p>
                </c:rich>
              </c:tx>
              <c:dLblPos val="ct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384E-41FE-81A9-A88CCFB96921}"/>
                </c:ext>
              </c:extLst>
            </c:dLbl>
            <c:dLbl>
              <c:idx val="1"/>
              <c:layout/>
              <c:tx>
                <c:rich>
                  <a:bodyPr/>
                  <a:lstStyle/>
                  <a:p>
                    <a:fld id="{2801053D-D702-4148-B722-528ABDC9E97E}" type="CATEGORYNAME">
                      <a:rPr lang="en-US" sz="2000"/>
                      <a:pPr/>
                      <a:t>[CATEGORY NAME]</a:t>
                    </a:fld>
                    <a:r>
                      <a:rPr lang="en-US" sz="2000" baseline="0"/>
                      <a:t>
45%</a:t>
                    </a:r>
                  </a:p>
                </c:rich>
              </c:tx>
              <c:dLblPos val="ct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384E-41FE-81A9-A88CCFB9692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'Tax Class State'!$B$18:$B$19</c:f>
              <c:strCache>
                <c:ptCount val="2"/>
                <c:pt idx="0">
                  <c:v>Owner Occupied</c:v>
                </c:pt>
                <c:pt idx="1">
                  <c:v>Not Owner Occupied</c:v>
                </c:pt>
              </c:strCache>
            </c:strRef>
          </c:cat>
          <c:val>
            <c:numRef>
              <c:f>'Tax Class State'!$C$18:$C$19</c:f>
              <c:numCache>
                <c:formatCode>#,##0</c:formatCode>
                <c:ptCount val="2"/>
                <c:pt idx="0">
                  <c:v>238177</c:v>
                </c:pt>
                <c:pt idx="1">
                  <c:v>209660</c:v>
                </c:pt>
              </c:numCache>
            </c:numRef>
          </c:val>
          <c:extLst>
            <c:ext xmlns:c16="http://schemas.microsoft.com/office/drawing/2014/chart" uri="{C3380CC4-5D6E-409C-BE32-E72D297353CC}">
              <c16:uniqueId val="{00000004-384E-41FE-81A9-A88CCFB9692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411321567144"/>
          <c:y val="0.43805718827400097"/>
          <c:w val="0.20675543884427142"/>
          <c:h val="0.137911352630217"/>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dgm:t>
        <a:bodyPr/>
        <a:lstStyle/>
        <a:p>
          <a:r>
            <a:rPr lang="en-US" dirty="0"/>
            <a:t>SOURCE:</a:t>
          </a:r>
          <a:br>
            <a:rPr lang="en-US" dirty="0"/>
          </a:br>
          <a:r>
            <a:rPr lang="en-US" dirty="0"/>
            <a:t>County Assessors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dgm:t>
        <a:bodyPr/>
        <a:lstStyle/>
        <a:p>
          <a:endParaRPr lang="en-US"/>
        </a:p>
      </dgm:t>
    </dgm:pt>
    <dgm:pt modelId="{FC5BD009-3A81-4739-8717-4A08E2A5F265}">
      <dgm:prSet phldrT="[Text]"/>
      <dgm:spPr/>
      <dgm:t>
        <a:bodyPr/>
        <a:lstStyle/>
        <a:p>
          <a:r>
            <a:rPr lang="en-US" dirty="0"/>
            <a:t>Property Tax Division</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dgm:t>
        <a:bodyPr/>
        <a:lstStyle/>
        <a:p>
          <a:endParaRPr lang="en-US"/>
        </a:p>
      </dgm:t>
    </dgm:pt>
    <dgm:pt modelId="{AD8660EB-4F32-40BB-9615-4C33CAA1C37A}">
      <dgm:prSet phldrT="[Text]"/>
      <dgm:spPr/>
      <dgm:t>
        <a:bodyPr/>
        <a:lstStyle/>
        <a:p>
          <a:r>
            <a:rPr lang="en-US" dirty="0"/>
            <a:t>Statewide Master Parcel File / IAS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2">
            <a:lumMod val="75000"/>
          </a:schemeClr>
        </a:solidFill>
      </dgm:spPr>
      <dgm:t>
        <a:bodyPr/>
        <a:lstStyle/>
        <a:p>
          <a:r>
            <a:rPr lang="en-US" dirty="0"/>
            <a:t>SOURCE:</a:t>
          </a:r>
          <a:br>
            <a:rPr lang="en-US" dirty="0"/>
          </a:br>
          <a:r>
            <a:rPr lang="en-US" dirty="0"/>
            <a:t>Local Addressing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2">
            <a:lumMod val="75000"/>
            <a:alpha val="70000"/>
          </a:schemeClr>
        </a:solidFill>
      </dgm:spPr>
      <dgm:t>
        <a:bodyPr/>
        <a:lstStyle/>
        <a:p>
          <a:endParaRPr lang="en-US"/>
        </a:p>
      </dgm:t>
    </dgm:pt>
    <dgm:pt modelId="{FC5BD009-3A81-4739-8717-4A08E2A5F265}">
      <dgm:prSet phldrT="[Text]"/>
      <dgm:spPr>
        <a:solidFill>
          <a:schemeClr val="accent2">
            <a:lumMod val="75000"/>
          </a:schemeClr>
        </a:solidFill>
      </dgm:spPr>
      <dgm:t>
        <a:bodyPr/>
        <a:lstStyle/>
        <a:p>
          <a:r>
            <a:rPr lang="en-US" dirty="0"/>
            <a:t>Division of Homeland Security &amp; Emergency Management</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2">
            <a:lumMod val="75000"/>
            <a:alpha val="70000"/>
          </a:schemeClr>
        </a:solidFill>
      </dgm:spPr>
      <dgm:t>
        <a:bodyPr/>
        <a:lstStyle/>
        <a:p>
          <a:endParaRPr lang="en-US"/>
        </a:p>
      </dgm:t>
    </dgm:pt>
    <dgm:pt modelId="{AD8660EB-4F32-40BB-9615-4C33CAA1C37A}">
      <dgm:prSet phldrT="[Text]"/>
      <dgm:spPr>
        <a:solidFill>
          <a:schemeClr val="accent2">
            <a:lumMod val="75000"/>
          </a:schemeClr>
        </a:solidFill>
      </dgm:spPr>
      <dgm:t>
        <a:bodyPr/>
        <a:lstStyle/>
        <a:p>
          <a:r>
            <a:rPr lang="en-US" dirty="0"/>
            <a:t>Statewide</a:t>
          </a:r>
          <a:br>
            <a:rPr lang="en-US" dirty="0"/>
          </a:br>
          <a:r>
            <a:rPr lang="en-US" dirty="0"/>
            <a:t> Addressing &amp; Mapping System</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accent6">
            <a:lumMod val="50000"/>
          </a:schemeClr>
        </a:solidFill>
      </dgm:spPr>
      <dgm:t>
        <a:bodyPr/>
        <a:lstStyle/>
        <a:p>
          <a:r>
            <a:rPr lang="en-US" dirty="0"/>
            <a:t>SOURCE: </a:t>
          </a:r>
          <a:br>
            <a:rPr lang="en-US" dirty="0"/>
          </a:br>
          <a:r>
            <a:rPr lang="en-US" dirty="0"/>
            <a:t/>
          </a:r>
          <a:br>
            <a:rPr lang="en-US" dirty="0"/>
          </a:br>
          <a:r>
            <a:rPr lang="en-US" dirty="0"/>
            <a:t>County Offices</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accent6">
            <a:lumMod val="75000"/>
            <a:alpha val="70000"/>
          </a:schemeClr>
        </a:solidFill>
      </dgm:spPr>
      <dgm:t>
        <a:bodyPr/>
        <a:lstStyle/>
        <a:p>
          <a:endParaRPr lang="en-US"/>
        </a:p>
      </dgm:t>
    </dgm:pt>
    <dgm:pt modelId="{FC5BD009-3A81-4739-8717-4A08E2A5F265}">
      <dgm:prSet phldrT="[Text]"/>
      <dgm:spPr>
        <a:solidFill>
          <a:schemeClr val="accent6">
            <a:lumMod val="50000"/>
          </a:schemeClr>
        </a:solidFill>
      </dgm:spPr>
      <dgm:t>
        <a:bodyPr/>
        <a:lstStyle/>
        <a:p>
          <a:r>
            <a:rPr lang="en-US" dirty="0"/>
            <a:t>WV GIS Technical Center</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accent6">
            <a:lumMod val="75000"/>
            <a:alpha val="70000"/>
          </a:schemeClr>
        </a:solidFill>
      </dgm:spPr>
      <dgm:t>
        <a:bodyPr/>
        <a:lstStyle/>
        <a:p>
          <a:endParaRPr lang="en-US"/>
        </a:p>
      </dgm:t>
    </dgm:pt>
    <dgm:pt modelId="{AD8660EB-4F32-40BB-9615-4C33CAA1C37A}">
      <dgm:prSet phldrT="[Text]"/>
      <dgm:spPr>
        <a:solidFill>
          <a:schemeClr val="accent6">
            <a:lumMod val="50000"/>
          </a:schemeClr>
        </a:solidFill>
      </dgm:spPr>
      <dgm:t>
        <a:bodyPr/>
        <a:lstStyle/>
        <a:p>
          <a:r>
            <a:rPr lang="en-US" dirty="0"/>
            <a:t>Statewide</a:t>
          </a:r>
          <a:br>
            <a:rPr lang="en-US" dirty="0"/>
          </a:br>
          <a:r>
            <a:rPr lang="en-US" dirty="0"/>
            <a:t> Leaf-Off Imagery Service </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custLinFactNeighborX="-1064">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1724A4-65D9-48BF-9482-E853EBEBB3A9}" type="doc">
      <dgm:prSet loTypeId="urn:microsoft.com/office/officeart/2005/8/layout/process2" loCatId="process" qsTypeId="urn:microsoft.com/office/officeart/2005/8/quickstyle/simple1" qsCatId="simple" csTypeId="urn:microsoft.com/office/officeart/2005/8/colors/accent1_2" csCatId="accent1" phldr="1"/>
      <dgm:spPr/>
    </dgm:pt>
    <dgm:pt modelId="{75BBE314-E263-44C5-8D08-58D5883F4AEE}">
      <dgm:prSet phldrT="[Text]"/>
      <dgm:spPr>
        <a:solidFill>
          <a:schemeClr val="bg1">
            <a:lumMod val="50000"/>
          </a:schemeClr>
        </a:solidFill>
      </dgm:spPr>
      <dgm:t>
        <a:bodyPr/>
        <a:lstStyle/>
        <a:p>
          <a:r>
            <a:rPr lang="en-US" dirty="0"/>
            <a:t>SOURCE:</a:t>
          </a:r>
          <a:br>
            <a:rPr lang="en-US" dirty="0"/>
          </a:br>
          <a:r>
            <a:rPr lang="en-US" dirty="0"/>
            <a:t>Local, State, primarily FEMA</a:t>
          </a:r>
        </a:p>
      </dgm:t>
    </dgm:pt>
    <dgm:pt modelId="{A31F603A-3942-41B5-BE5D-3438114C4AEE}" type="parTrans" cxnId="{01D92068-5D3E-4097-B5DB-A086A6E730FF}">
      <dgm:prSet/>
      <dgm:spPr/>
      <dgm:t>
        <a:bodyPr/>
        <a:lstStyle/>
        <a:p>
          <a:endParaRPr lang="en-US"/>
        </a:p>
      </dgm:t>
    </dgm:pt>
    <dgm:pt modelId="{EE0CD6B8-564D-425A-B6B7-1DD53830560E}" type="sibTrans" cxnId="{01D92068-5D3E-4097-B5DB-A086A6E730FF}">
      <dgm:prSet/>
      <dgm:spPr>
        <a:solidFill>
          <a:schemeClr val="bg1">
            <a:lumMod val="65000"/>
            <a:alpha val="70000"/>
          </a:schemeClr>
        </a:solidFill>
      </dgm:spPr>
      <dgm:t>
        <a:bodyPr/>
        <a:lstStyle/>
        <a:p>
          <a:endParaRPr lang="en-US"/>
        </a:p>
      </dgm:t>
    </dgm:pt>
    <dgm:pt modelId="{FC5BD009-3A81-4739-8717-4A08E2A5F265}">
      <dgm:prSet phldrT="[Text]"/>
      <dgm:spPr>
        <a:solidFill>
          <a:schemeClr val="bg1">
            <a:lumMod val="50000"/>
          </a:schemeClr>
        </a:solidFill>
      </dgm:spPr>
      <dgm:t>
        <a:bodyPr/>
        <a:lstStyle/>
        <a:p>
          <a:r>
            <a:rPr lang="en-US" dirty="0"/>
            <a:t>WV DEP</a:t>
          </a:r>
          <a:br>
            <a:rPr lang="en-US" dirty="0"/>
          </a:br>
          <a:r>
            <a:rPr lang="en-US" dirty="0"/>
            <a:t>WV GISTC</a:t>
          </a:r>
        </a:p>
      </dgm:t>
    </dgm:pt>
    <dgm:pt modelId="{4B8DF2C3-375D-42E9-8534-AB9898988917}" type="parTrans" cxnId="{08158515-4F7D-4D45-8444-E752AFC79BC9}">
      <dgm:prSet/>
      <dgm:spPr/>
      <dgm:t>
        <a:bodyPr/>
        <a:lstStyle/>
        <a:p>
          <a:endParaRPr lang="en-US"/>
        </a:p>
      </dgm:t>
    </dgm:pt>
    <dgm:pt modelId="{1B3875C3-16D4-44D2-BD87-781D83FF6A56}" type="sibTrans" cxnId="{08158515-4F7D-4D45-8444-E752AFC79BC9}">
      <dgm:prSet/>
      <dgm:spPr>
        <a:solidFill>
          <a:schemeClr val="bg1">
            <a:lumMod val="65000"/>
            <a:alpha val="70000"/>
          </a:schemeClr>
        </a:solidFill>
      </dgm:spPr>
      <dgm:t>
        <a:bodyPr/>
        <a:lstStyle/>
        <a:p>
          <a:endParaRPr lang="en-US"/>
        </a:p>
      </dgm:t>
    </dgm:pt>
    <dgm:pt modelId="{AD8660EB-4F32-40BB-9615-4C33CAA1C37A}">
      <dgm:prSet phldrT="[Text]"/>
      <dgm:spPr>
        <a:solidFill>
          <a:schemeClr val="bg1">
            <a:lumMod val="50000"/>
          </a:schemeClr>
        </a:solidFill>
      </dgm:spPr>
      <dgm:t>
        <a:bodyPr/>
        <a:lstStyle/>
        <a:p>
          <a:r>
            <a:rPr lang="en-US" dirty="0"/>
            <a:t>Statewide Elevation</a:t>
          </a:r>
          <a:br>
            <a:rPr lang="en-US" dirty="0"/>
          </a:br>
          <a:r>
            <a:rPr lang="en-US" dirty="0"/>
            <a:t> Web Services</a:t>
          </a:r>
        </a:p>
      </dgm:t>
    </dgm:pt>
    <dgm:pt modelId="{637DE983-F0C1-4C25-B47F-43F50DF719AD}" type="parTrans" cxnId="{F4D5852E-C504-45EC-B885-5EF04526DD59}">
      <dgm:prSet/>
      <dgm:spPr/>
      <dgm:t>
        <a:bodyPr/>
        <a:lstStyle/>
        <a:p>
          <a:endParaRPr lang="en-US"/>
        </a:p>
      </dgm:t>
    </dgm:pt>
    <dgm:pt modelId="{B218411C-AA57-4190-B4F4-ED9A463B6A5D}" type="sibTrans" cxnId="{F4D5852E-C504-45EC-B885-5EF04526DD59}">
      <dgm:prSet/>
      <dgm:spPr/>
      <dgm:t>
        <a:bodyPr/>
        <a:lstStyle/>
        <a:p>
          <a:endParaRPr lang="en-US"/>
        </a:p>
      </dgm:t>
    </dgm:pt>
    <dgm:pt modelId="{2B9615B0-3265-47EA-8A88-25EEA260BD56}" type="pres">
      <dgm:prSet presAssocID="{6C1724A4-65D9-48BF-9482-E853EBEBB3A9}" presName="linearFlow" presStyleCnt="0">
        <dgm:presLayoutVars>
          <dgm:resizeHandles val="exact"/>
        </dgm:presLayoutVars>
      </dgm:prSet>
      <dgm:spPr/>
    </dgm:pt>
    <dgm:pt modelId="{2A9D10BC-8902-4729-B1DA-A868BE1D04EB}" type="pres">
      <dgm:prSet presAssocID="{75BBE314-E263-44C5-8D08-58D5883F4AEE}" presName="node" presStyleLbl="node1" presStyleIdx="0" presStyleCnt="3">
        <dgm:presLayoutVars>
          <dgm:bulletEnabled val="1"/>
        </dgm:presLayoutVars>
      </dgm:prSet>
      <dgm:spPr/>
      <dgm:t>
        <a:bodyPr/>
        <a:lstStyle/>
        <a:p>
          <a:endParaRPr lang="en-US"/>
        </a:p>
      </dgm:t>
    </dgm:pt>
    <dgm:pt modelId="{AE46269E-4070-4BE1-89D1-747A78CF9C2B}" type="pres">
      <dgm:prSet presAssocID="{EE0CD6B8-564D-425A-B6B7-1DD53830560E}" presName="sibTrans" presStyleLbl="sibTrans2D1" presStyleIdx="0" presStyleCnt="2"/>
      <dgm:spPr/>
      <dgm:t>
        <a:bodyPr/>
        <a:lstStyle/>
        <a:p>
          <a:endParaRPr lang="en-US"/>
        </a:p>
      </dgm:t>
    </dgm:pt>
    <dgm:pt modelId="{22ACBBC5-AF01-4E32-AE0A-DF2AB753AE1B}" type="pres">
      <dgm:prSet presAssocID="{EE0CD6B8-564D-425A-B6B7-1DD53830560E}" presName="connectorText" presStyleLbl="sibTrans2D1" presStyleIdx="0" presStyleCnt="2"/>
      <dgm:spPr/>
      <dgm:t>
        <a:bodyPr/>
        <a:lstStyle/>
        <a:p>
          <a:endParaRPr lang="en-US"/>
        </a:p>
      </dgm:t>
    </dgm:pt>
    <dgm:pt modelId="{2C2517C8-850A-43AC-B7E7-7DC2C00D7D4D}" type="pres">
      <dgm:prSet presAssocID="{FC5BD009-3A81-4739-8717-4A08E2A5F265}" presName="node" presStyleLbl="node1" presStyleIdx="1" presStyleCnt="3">
        <dgm:presLayoutVars>
          <dgm:bulletEnabled val="1"/>
        </dgm:presLayoutVars>
      </dgm:prSet>
      <dgm:spPr/>
      <dgm:t>
        <a:bodyPr/>
        <a:lstStyle/>
        <a:p>
          <a:endParaRPr lang="en-US"/>
        </a:p>
      </dgm:t>
    </dgm:pt>
    <dgm:pt modelId="{B57088E2-C7FC-42EF-94DC-793428AB6475}" type="pres">
      <dgm:prSet presAssocID="{1B3875C3-16D4-44D2-BD87-781D83FF6A56}" presName="sibTrans" presStyleLbl="sibTrans2D1" presStyleIdx="1" presStyleCnt="2"/>
      <dgm:spPr/>
      <dgm:t>
        <a:bodyPr/>
        <a:lstStyle/>
        <a:p>
          <a:endParaRPr lang="en-US"/>
        </a:p>
      </dgm:t>
    </dgm:pt>
    <dgm:pt modelId="{7E9D285F-C370-4045-939E-FD3CEEDD3B14}" type="pres">
      <dgm:prSet presAssocID="{1B3875C3-16D4-44D2-BD87-781D83FF6A56}" presName="connectorText" presStyleLbl="sibTrans2D1" presStyleIdx="1" presStyleCnt="2"/>
      <dgm:spPr/>
      <dgm:t>
        <a:bodyPr/>
        <a:lstStyle/>
        <a:p>
          <a:endParaRPr lang="en-US"/>
        </a:p>
      </dgm:t>
    </dgm:pt>
    <dgm:pt modelId="{99BFB0D2-FE15-40C2-B9FA-0ADA6238DCFE}" type="pres">
      <dgm:prSet presAssocID="{AD8660EB-4F32-40BB-9615-4C33CAA1C37A}" presName="node" presStyleLbl="node1" presStyleIdx="2" presStyleCnt="3">
        <dgm:presLayoutVars>
          <dgm:bulletEnabled val="1"/>
        </dgm:presLayoutVars>
      </dgm:prSet>
      <dgm:spPr/>
      <dgm:t>
        <a:bodyPr/>
        <a:lstStyle/>
        <a:p>
          <a:endParaRPr lang="en-US"/>
        </a:p>
      </dgm:t>
    </dgm:pt>
  </dgm:ptLst>
  <dgm:cxnLst>
    <dgm:cxn modelId="{EAA0A167-4FB3-40C0-82C7-C310067FC6D4}" type="presOf" srcId="{EE0CD6B8-564D-425A-B6B7-1DD53830560E}" destId="{AE46269E-4070-4BE1-89D1-747A78CF9C2B}" srcOrd="0" destOrd="0" presId="urn:microsoft.com/office/officeart/2005/8/layout/process2"/>
    <dgm:cxn modelId="{1C19784B-272A-4B27-9DCA-7652C9A7C697}" type="presOf" srcId="{AD8660EB-4F32-40BB-9615-4C33CAA1C37A}" destId="{99BFB0D2-FE15-40C2-B9FA-0ADA6238DCFE}" srcOrd="0" destOrd="0" presId="urn:microsoft.com/office/officeart/2005/8/layout/process2"/>
    <dgm:cxn modelId="{F4D5852E-C504-45EC-B885-5EF04526DD59}" srcId="{6C1724A4-65D9-48BF-9482-E853EBEBB3A9}" destId="{AD8660EB-4F32-40BB-9615-4C33CAA1C37A}" srcOrd="2" destOrd="0" parTransId="{637DE983-F0C1-4C25-B47F-43F50DF719AD}" sibTransId="{B218411C-AA57-4190-B4F4-ED9A463B6A5D}"/>
    <dgm:cxn modelId="{681BA7D6-42EC-48C8-8711-3496A7AD8F1B}" type="presOf" srcId="{EE0CD6B8-564D-425A-B6B7-1DD53830560E}" destId="{22ACBBC5-AF01-4E32-AE0A-DF2AB753AE1B}" srcOrd="1" destOrd="0" presId="urn:microsoft.com/office/officeart/2005/8/layout/process2"/>
    <dgm:cxn modelId="{A6D6ECBB-A770-4106-8344-E2CE026BC482}" type="presOf" srcId="{75BBE314-E263-44C5-8D08-58D5883F4AEE}" destId="{2A9D10BC-8902-4729-B1DA-A868BE1D04EB}" srcOrd="0" destOrd="0" presId="urn:microsoft.com/office/officeart/2005/8/layout/process2"/>
    <dgm:cxn modelId="{CD061682-2DB4-4D3F-B93E-EFF34B85C2AE}" type="presOf" srcId="{6C1724A4-65D9-48BF-9482-E853EBEBB3A9}" destId="{2B9615B0-3265-47EA-8A88-25EEA260BD56}" srcOrd="0" destOrd="0" presId="urn:microsoft.com/office/officeart/2005/8/layout/process2"/>
    <dgm:cxn modelId="{E957EEF8-A467-4904-9704-D5D5E3D77A7D}" type="presOf" srcId="{1B3875C3-16D4-44D2-BD87-781D83FF6A56}" destId="{B57088E2-C7FC-42EF-94DC-793428AB6475}" srcOrd="0" destOrd="0" presId="urn:microsoft.com/office/officeart/2005/8/layout/process2"/>
    <dgm:cxn modelId="{08158515-4F7D-4D45-8444-E752AFC79BC9}" srcId="{6C1724A4-65D9-48BF-9482-E853EBEBB3A9}" destId="{FC5BD009-3A81-4739-8717-4A08E2A5F265}" srcOrd="1" destOrd="0" parTransId="{4B8DF2C3-375D-42E9-8534-AB9898988917}" sibTransId="{1B3875C3-16D4-44D2-BD87-781D83FF6A56}"/>
    <dgm:cxn modelId="{60FF6199-BFB4-4EA2-936F-0AA5A9DD2D1C}" type="presOf" srcId="{1B3875C3-16D4-44D2-BD87-781D83FF6A56}" destId="{7E9D285F-C370-4045-939E-FD3CEEDD3B14}" srcOrd="1" destOrd="0" presId="urn:microsoft.com/office/officeart/2005/8/layout/process2"/>
    <dgm:cxn modelId="{01D92068-5D3E-4097-B5DB-A086A6E730FF}" srcId="{6C1724A4-65D9-48BF-9482-E853EBEBB3A9}" destId="{75BBE314-E263-44C5-8D08-58D5883F4AEE}" srcOrd="0" destOrd="0" parTransId="{A31F603A-3942-41B5-BE5D-3438114C4AEE}" sibTransId="{EE0CD6B8-564D-425A-B6B7-1DD53830560E}"/>
    <dgm:cxn modelId="{D2425C5E-684E-421C-AEF7-7384374AA152}" type="presOf" srcId="{FC5BD009-3A81-4739-8717-4A08E2A5F265}" destId="{2C2517C8-850A-43AC-B7E7-7DC2C00D7D4D}" srcOrd="0" destOrd="0" presId="urn:microsoft.com/office/officeart/2005/8/layout/process2"/>
    <dgm:cxn modelId="{54B4C517-FC70-4830-9D89-9D993E8DB914}" type="presParOf" srcId="{2B9615B0-3265-47EA-8A88-25EEA260BD56}" destId="{2A9D10BC-8902-4729-B1DA-A868BE1D04EB}" srcOrd="0" destOrd="0" presId="urn:microsoft.com/office/officeart/2005/8/layout/process2"/>
    <dgm:cxn modelId="{1F415B4F-452F-4FF5-AFF7-002ACAFC4049}" type="presParOf" srcId="{2B9615B0-3265-47EA-8A88-25EEA260BD56}" destId="{AE46269E-4070-4BE1-89D1-747A78CF9C2B}" srcOrd="1" destOrd="0" presId="urn:microsoft.com/office/officeart/2005/8/layout/process2"/>
    <dgm:cxn modelId="{E5883036-0EC3-4DCD-B6D4-D9B072082279}" type="presParOf" srcId="{AE46269E-4070-4BE1-89D1-747A78CF9C2B}" destId="{22ACBBC5-AF01-4E32-AE0A-DF2AB753AE1B}" srcOrd="0" destOrd="0" presId="urn:microsoft.com/office/officeart/2005/8/layout/process2"/>
    <dgm:cxn modelId="{74159217-1BD4-40D1-8F46-F930D7130187}" type="presParOf" srcId="{2B9615B0-3265-47EA-8A88-25EEA260BD56}" destId="{2C2517C8-850A-43AC-B7E7-7DC2C00D7D4D}" srcOrd="2" destOrd="0" presId="urn:microsoft.com/office/officeart/2005/8/layout/process2"/>
    <dgm:cxn modelId="{94F44A9D-666D-413E-8503-BF17FE3C28A6}" type="presParOf" srcId="{2B9615B0-3265-47EA-8A88-25EEA260BD56}" destId="{B57088E2-C7FC-42EF-94DC-793428AB6475}" srcOrd="3" destOrd="0" presId="urn:microsoft.com/office/officeart/2005/8/layout/process2"/>
    <dgm:cxn modelId="{0C05A5D7-4BED-4E83-879E-7DAAB281C4E1}" type="presParOf" srcId="{B57088E2-C7FC-42EF-94DC-793428AB6475}" destId="{7E9D285F-C370-4045-939E-FD3CEEDD3B14}" srcOrd="0" destOrd="0" presId="urn:microsoft.com/office/officeart/2005/8/layout/process2"/>
    <dgm:cxn modelId="{0FAF9A60-FCBA-4BC7-A4D1-22EE0B8BDF8D}" type="presParOf" srcId="{2B9615B0-3265-47EA-8A88-25EEA260BD56}" destId="{99BFB0D2-FE15-40C2-B9FA-0ADA6238DCFE}" srcOrd="4" destOrd="0" presId="urn:microsoft.com/office/officeart/2005/8/layout/process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876299" y="0"/>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County Assessors</a:t>
          </a:r>
        </a:p>
      </dsp:txBody>
      <dsp:txXfrm>
        <a:off x="906057" y="29758"/>
        <a:ext cx="1769284" cy="956484"/>
      </dsp:txXfrm>
    </dsp:sp>
    <dsp:sp modelId="{AE46269E-4070-4BE1-89D1-747A78CF9C2B}">
      <dsp:nvSpPr>
        <dsp:cNvPr id="0" name=""/>
        <dsp:cNvSpPr/>
      </dsp:nvSpPr>
      <dsp:spPr>
        <a:xfrm rot="5400000">
          <a:off x="1600199" y="1041399"/>
          <a:ext cx="380999"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1079499"/>
        <a:ext cx="274320" cy="266699"/>
      </dsp:txXfrm>
    </dsp:sp>
    <dsp:sp modelId="{2C2517C8-850A-43AC-B7E7-7DC2C00D7D4D}">
      <dsp:nvSpPr>
        <dsp:cNvPr id="0" name=""/>
        <dsp:cNvSpPr/>
      </dsp:nvSpPr>
      <dsp:spPr>
        <a:xfrm>
          <a:off x="876299" y="1523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Property Tax Division</a:t>
          </a:r>
        </a:p>
      </dsp:txBody>
      <dsp:txXfrm>
        <a:off x="906057" y="1553757"/>
        <a:ext cx="1769284" cy="956484"/>
      </dsp:txXfrm>
    </dsp:sp>
    <dsp:sp modelId="{B57088E2-C7FC-42EF-94DC-793428AB6475}">
      <dsp:nvSpPr>
        <dsp:cNvPr id="0" name=""/>
        <dsp:cNvSpPr/>
      </dsp:nvSpPr>
      <dsp:spPr>
        <a:xfrm rot="5400000">
          <a:off x="1600199" y="2565399"/>
          <a:ext cx="381000" cy="45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653539" y="2603499"/>
        <a:ext cx="274320" cy="266700"/>
      </dsp:txXfrm>
    </dsp:sp>
    <dsp:sp modelId="{99BFB0D2-FE15-40C2-B9FA-0ADA6238DCFE}">
      <dsp:nvSpPr>
        <dsp:cNvPr id="0" name=""/>
        <dsp:cNvSpPr/>
      </dsp:nvSpPr>
      <dsp:spPr>
        <a:xfrm>
          <a:off x="876299" y="3047999"/>
          <a:ext cx="1828800" cy="1016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Master Parcel File / IAS</a:t>
          </a:r>
        </a:p>
      </dsp:txBody>
      <dsp:txXfrm>
        <a:off x="906057" y="3077757"/>
        <a:ext cx="1769284" cy="9564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9404" y="0"/>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SOURCE:</a:t>
          </a:r>
          <a:br>
            <a:rPr lang="en-US" sz="1800" kern="1200" dirty="0"/>
          </a:br>
          <a:r>
            <a:rPr lang="en-US" sz="1800" kern="1200" dirty="0"/>
            <a:t>Local Addressing Offices</a:t>
          </a:r>
        </a:p>
      </dsp:txBody>
      <dsp:txXfrm>
        <a:off x="39162" y="29758"/>
        <a:ext cx="2188384" cy="956484"/>
      </dsp:txXfrm>
    </dsp:sp>
    <dsp:sp modelId="{AE46269E-4070-4BE1-89D1-747A78CF9C2B}">
      <dsp:nvSpPr>
        <dsp:cNvPr id="0" name=""/>
        <dsp:cNvSpPr/>
      </dsp:nvSpPr>
      <dsp:spPr>
        <a:xfrm rot="5400000">
          <a:off x="942854" y="1041399"/>
          <a:ext cx="380999"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1079499"/>
        <a:ext cx="274320" cy="266699"/>
      </dsp:txXfrm>
    </dsp:sp>
    <dsp:sp modelId="{2C2517C8-850A-43AC-B7E7-7DC2C00D7D4D}">
      <dsp:nvSpPr>
        <dsp:cNvPr id="0" name=""/>
        <dsp:cNvSpPr/>
      </dsp:nvSpPr>
      <dsp:spPr>
        <a:xfrm>
          <a:off x="9404" y="1523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Division of Homeland Security &amp; Emergency Management</a:t>
          </a:r>
        </a:p>
      </dsp:txBody>
      <dsp:txXfrm>
        <a:off x="39162" y="1553757"/>
        <a:ext cx="2188384" cy="956484"/>
      </dsp:txXfrm>
    </dsp:sp>
    <dsp:sp modelId="{B57088E2-C7FC-42EF-94DC-793428AB6475}">
      <dsp:nvSpPr>
        <dsp:cNvPr id="0" name=""/>
        <dsp:cNvSpPr/>
      </dsp:nvSpPr>
      <dsp:spPr>
        <a:xfrm rot="5400000">
          <a:off x="942854" y="2565399"/>
          <a:ext cx="381000" cy="457200"/>
        </a:xfrm>
        <a:prstGeom prst="rightArrow">
          <a:avLst>
            <a:gd name="adj1" fmla="val 60000"/>
            <a:gd name="adj2" fmla="val 50000"/>
          </a:avLst>
        </a:prstGeom>
        <a:solidFill>
          <a:schemeClr val="accent2">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rot="-5400000">
        <a:off x="996194" y="2603499"/>
        <a:ext cx="274320" cy="266700"/>
      </dsp:txXfrm>
    </dsp:sp>
    <dsp:sp modelId="{99BFB0D2-FE15-40C2-B9FA-0ADA6238DCFE}">
      <dsp:nvSpPr>
        <dsp:cNvPr id="0" name=""/>
        <dsp:cNvSpPr/>
      </dsp:nvSpPr>
      <dsp:spPr>
        <a:xfrm>
          <a:off x="9404" y="3047999"/>
          <a:ext cx="2247900" cy="1016000"/>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a:t>Statewide</a:t>
          </a:r>
          <a:br>
            <a:rPr lang="en-US" sz="1800" kern="1200" dirty="0"/>
          </a:br>
          <a:r>
            <a:rPr lang="en-US" sz="1800" kern="1200" dirty="0"/>
            <a:t> Addressing &amp; Mapping System</a:t>
          </a:r>
        </a:p>
      </dsp:txBody>
      <dsp:txXfrm>
        <a:off x="39162" y="3077757"/>
        <a:ext cx="2188384" cy="9564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321421" y="0"/>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 </a:t>
          </a:r>
          <a:br>
            <a:rPr lang="en-US" sz="1900" kern="1200" dirty="0"/>
          </a:br>
          <a:r>
            <a:rPr lang="en-US" sz="1900" kern="1200" dirty="0"/>
            <a:t/>
          </a:r>
          <a:br>
            <a:rPr lang="en-US" sz="1900" kern="1200" dirty="0"/>
          </a:br>
          <a:r>
            <a:rPr lang="en-US" sz="1900" kern="1200" dirty="0"/>
            <a:t>County Offices</a:t>
          </a:r>
        </a:p>
      </dsp:txBody>
      <dsp:txXfrm>
        <a:off x="351179" y="29758"/>
        <a:ext cx="1769284" cy="956484"/>
      </dsp:txXfrm>
    </dsp:sp>
    <dsp:sp modelId="{AE46269E-4070-4BE1-89D1-747A78CF9C2B}">
      <dsp:nvSpPr>
        <dsp:cNvPr id="0" name=""/>
        <dsp:cNvSpPr/>
      </dsp:nvSpPr>
      <dsp:spPr>
        <a:xfrm rot="5356109">
          <a:off x="1055035" y="1041399"/>
          <a:ext cx="381031"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07661" y="1079488"/>
        <a:ext cx="274320" cy="266722"/>
      </dsp:txXfrm>
    </dsp:sp>
    <dsp:sp modelId="{2C2517C8-850A-43AC-B7E7-7DC2C00D7D4D}">
      <dsp:nvSpPr>
        <dsp:cNvPr id="0" name=""/>
        <dsp:cNvSpPr/>
      </dsp:nvSpPr>
      <dsp:spPr>
        <a:xfrm>
          <a:off x="340880" y="1523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GIS Technical Center</a:t>
          </a:r>
        </a:p>
      </dsp:txBody>
      <dsp:txXfrm>
        <a:off x="370638" y="1553757"/>
        <a:ext cx="1769284" cy="956484"/>
      </dsp:txXfrm>
    </dsp:sp>
    <dsp:sp modelId="{B57088E2-C7FC-42EF-94DC-793428AB6475}">
      <dsp:nvSpPr>
        <dsp:cNvPr id="0" name=""/>
        <dsp:cNvSpPr/>
      </dsp:nvSpPr>
      <dsp:spPr>
        <a:xfrm rot="5400000">
          <a:off x="1064780" y="2565399"/>
          <a:ext cx="381000" cy="457200"/>
        </a:xfrm>
        <a:prstGeom prst="rightArrow">
          <a:avLst>
            <a:gd name="adj1" fmla="val 60000"/>
            <a:gd name="adj2" fmla="val 50000"/>
          </a:avLst>
        </a:prstGeom>
        <a:solidFill>
          <a:schemeClr val="accent6">
            <a:lumMod val="7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118120" y="2603499"/>
        <a:ext cx="274320" cy="266700"/>
      </dsp:txXfrm>
    </dsp:sp>
    <dsp:sp modelId="{99BFB0D2-FE15-40C2-B9FA-0ADA6238DCFE}">
      <dsp:nvSpPr>
        <dsp:cNvPr id="0" name=""/>
        <dsp:cNvSpPr/>
      </dsp:nvSpPr>
      <dsp:spPr>
        <a:xfrm>
          <a:off x="340880" y="3047999"/>
          <a:ext cx="1828800" cy="1016000"/>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a:t>
          </a:r>
          <a:br>
            <a:rPr lang="en-US" sz="1900" kern="1200" dirty="0"/>
          </a:br>
          <a:r>
            <a:rPr lang="en-US" sz="1900" kern="1200" dirty="0"/>
            <a:t> Leaf-Off Imagery Service </a:t>
          </a:r>
        </a:p>
      </dsp:txBody>
      <dsp:txXfrm>
        <a:off x="370638" y="3077757"/>
        <a:ext cx="1769284" cy="9564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D10BC-8902-4729-B1DA-A868BE1D04EB}">
      <dsp:nvSpPr>
        <dsp:cNvPr id="0" name=""/>
        <dsp:cNvSpPr/>
      </dsp:nvSpPr>
      <dsp:spPr>
        <a:xfrm>
          <a:off x="513020" y="0"/>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SOURCE:</a:t>
          </a:r>
          <a:br>
            <a:rPr lang="en-US" sz="1900" kern="1200" dirty="0"/>
          </a:br>
          <a:r>
            <a:rPr lang="en-US" sz="1900" kern="1200" dirty="0"/>
            <a:t>Local, State, primarily FEMA</a:t>
          </a:r>
        </a:p>
      </dsp:txBody>
      <dsp:txXfrm>
        <a:off x="542778" y="29758"/>
        <a:ext cx="1769284" cy="956484"/>
      </dsp:txXfrm>
    </dsp:sp>
    <dsp:sp modelId="{AE46269E-4070-4BE1-89D1-747A78CF9C2B}">
      <dsp:nvSpPr>
        <dsp:cNvPr id="0" name=""/>
        <dsp:cNvSpPr/>
      </dsp:nvSpPr>
      <dsp:spPr>
        <a:xfrm rot="5400000">
          <a:off x="1236920" y="1041399"/>
          <a:ext cx="380999"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60" y="1079499"/>
        <a:ext cx="274320" cy="266699"/>
      </dsp:txXfrm>
    </dsp:sp>
    <dsp:sp modelId="{2C2517C8-850A-43AC-B7E7-7DC2C00D7D4D}">
      <dsp:nvSpPr>
        <dsp:cNvPr id="0" name=""/>
        <dsp:cNvSpPr/>
      </dsp:nvSpPr>
      <dsp:spPr>
        <a:xfrm>
          <a:off x="513020" y="1523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WV DEP</a:t>
          </a:r>
          <a:br>
            <a:rPr lang="en-US" sz="1900" kern="1200" dirty="0"/>
          </a:br>
          <a:r>
            <a:rPr lang="en-US" sz="1900" kern="1200" dirty="0"/>
            <a:t>WV GISTC</a:t>
          </a:r>
        </a:p>
      </dsp:txBody>
      <dsp:txXfrm>
        <a:off x="542778" y="1553757"/>
        <a:ext cx="1769284" cy="956484"/>
      </dsp:txXfrm>
    </dsp:sp>
    <dsp:sp modelId="{B57088E2-C7FC-42EF-94DC-793428AB6475}">
      <dsp:nvSpPr>
        <dsp:cNvPr id="0" name=""/>
        <dsp:cNvSpPr/>
      </dsp:nvSpPr>
      <dsp:spPr>
        <a:xfrm rot="5400000">
          <a:off x="1236919" y="2565399"/>
          <a:ext cx="381000" cy="457200"/>
        </a:xfrm>
        <a:prstGeom prst="rightArrow">
          <a:avLst>
            <a:gd name="adj1" fmla="val 60000"/>
            <a:gd name="adj2" fmla="val 50000"/>
          </a:avLst>
        </a:prstGeom>
        <a:solidFill>
          <a:schemeClr val="bg1">
            <a:lumMod val="65000"/>
            <a:alpha val="7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5400000">
        <a:off x="1290259" y="2603499"/>
        <a:ext cx="274320" cy="266700"/>
      </dsp:txXfrm>
    </dsp:sp>
    <dsp:sp modelId="{99BFB0D2-FE15-40C2-B9FA-0ADA6238DCFE}">
      <dsp:nvSpPr>
        <dsp:cNvPr id="0" name=""/>
        <dsp:cNvSpPr/>
      </dsp:nvSpPr>
      <dsp:spPr>
        <a:xfrm>
          <a:off x="513020" y="3047999"/>
          <a:ext cx="1828800" cy="101600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Statewide Elevation</a:t>
          </a:r>
          <a:br>
            <a:rPr lang="en-US" sz="1900" kern="1200" dirty="0"/>
          </a:br>
          <a:r>
            <a:rPr lang="en-US" sz="1900" kern="1200" dirty="0"/>
            <a:t> Web Services</a:t>
          </a:r>
        </a:p>
      </dsp:txBody>
      <dsp:txXfrm>
        <a:off x="54277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0.7045</cdr:x>
      <cdr:y>0.78873</cdr:y>
    </cdr:from>
    <cdr:to>
      <cdr:x>0.98787</cdr:x>
      <cdr:y>0.9082</cdr:y>
    </cdr:to>
    <cdr:sp macro="" textlink="">
      <cdr:nvSpPr>
        <cdr:cNvPr id="2" name="Rectangle 1"/>
        <cdr:cNvSpPr/>
      </cdr:nvSpPr>
      <cdr:spPr>
        <a:xfrm xmlns:a="http://schemas.openxmlformats.org/drawingml/2006/main">
          <a:off x="5304400" y="4267187"/>
          <a:ext cx="2133580" cy="646331"/>
        </a:xfrm>
        <a:prstGeom xmlns:a="http://schemas.openxmlformats.org/drawingml/2006/main" prst="rect">
          <a:avLst/>
        </a:prstGeom>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b="1" dirty="0">
              <a:solidFill>
                <a:schemeClr val="tx2">
                  <a:lumMod val="40000"/>
                  <a:lumOff val="60000"/>
                </a:schemeClr>
              </a:solidFill>
            </a:rPr>
            <a:t>Computed from 2020 parcel file</a:t>
          </a:r>
          <a:endParaRPr lang="en-US" dirty="0">
            <a:solidFill>
              <a:schemeClr val="tx2">
                <a:lumMod val="40000"/>
                <a:lumOff val="60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B3E9A9-66C9-4B8D-B836-86EF2373652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BE8DF2-63C1-450B-B769-CDADB7B7B4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91317C4-3115-4B7D-9CEE-8B1E976A16BD}" type="datetimeFigureOut">
              <a:rPr lang="en-US" smtClean="0"/>
              <a:t>5/23/2022</a:t>
            </a:fld>
            <a:endParaRPr lang="en-US"/>
          </a:p>
        </p:txBody>
      </p:sp>
      <p:sp>
        <p:nvSpPr>
          <p:cNvPr id="4" name="Footer Placeholder 3">
            <a:extLst>
              <a:ext uri="{FF2B5EF4-FFF2-40B4-BE49-F238E27FC236}">
                <a16:creationId xmlns:a16="http://schemas.microsoft.com/office/drawing/2014/main" id="{661D7BC5-FC57-494C-9BAB-173ACE4C5D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B589C0-F732-453A-97C7-0EC07E6240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F8B38-19FC-4B93-B4C4-5797800537E1}" type="slidenum">
              <a:rPr lang="en-US" smtClean="0"/>
              <a:t>‹#›</a:t>
            </a:fld>
            <a:endParaRPr lang="en-US"/>
          </a:p>
        </p:txBody>
      </p:sp>
    </p:spTree>
    <p:extLst>
      <p:ext uri="{BB962C8B-B14F-4D97-AF65-F5344CB8AC3E}">
        <p14:creationId xmlns:p14="http://schemas.microsoft.com/office/powerpoint/2010/main" val="2053750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879828-61F6-4DAF-B516-709CFFB26B66}" type="datetimeFigureOut">
              <a:rPr lang="en-US" smtClean="0"/>
              <a:t>5/23/2022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7B5B0-8051-45E7-81D6-74124502B795}" type="slidenum">
              <a:rPr lang="en-US" smtClean="0"/>
              <a:t>‹#›</a:t>
            </a:fld>
            <a:endParaRPr lang="en-US"/>
          </a:p>
        </p:txBody>
      </p:sp>
    </p:spTree>
    <p:extLst>
      <p:ext uri="{BB962C8B-B14F-4D97-AF65-F5344CB8AC3E}">
        <p14:creationId xmlns:p14="http://schemas.microsoft.com/office/powerpoint/2010/main" val="795372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7</a:t>
            </a:fld>
            <a:endParaRPr lang="en-US"/>
          </a:p>
        </p:txBody>
      </p:sp>
    </p:spTree>
    <p:extLst>
      <p:ext uri="{BB962C8B-B14F-4D97-AF65-F5344CB8AC3E}">
        <p14:creationId xmlns:p14="http://schemas.microsoft.com/office/powerpoint/2010/main" val="808245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1413406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3272131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35</a:t>
            </a:fld>
            <a:endParaRPr lang="en-US"/>
          </a:p>
        </p:txBody>
      </p:sp>
    </p:spTree>
    <p:extLst>
      <p:ext uri="{BB962C8B-B14F-4D97-AF65-F5344CB8AC3E}">
        <p14:creationId xmlns:p14="http://schemas.microsoft.com/office/powerpoint/2010/main" val="3326206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CE73D3-070A-4963-8324-D41CC8A35EC6}" type="slidenum">
              <a:rPr lang="en-US" smtClean="0"/>
              <a:t>38</a:t>
            </a:fld>
            <a:endParaRPr lang="en-US"/>
          </a:p>
        </p:txBody>
      </p:sp>
    </p:spTree>
    <p:extLst>
      <p:ext uri="{BB962C8B-B14F-4D97-AF65-F5344CB8AC3E}">
        <p14:creationId xmlns:p14="http://schemas.microsoft.com/office/powerpoint/2010/main" val="3326206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42</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47</a:t>
            </a:fld>
            <a:endParaRPr lang="en-US"/>
          </a:p>
        </p:txBody>
      </p:sp>
    </p:spTree>
    <p:extLst>
      <p:ext uri="{BB962C8B-B14F-4D97-AF65-F5344CB8AC3E}">
        <p14:creationId xmlns:p14="http://schemas.microsoft.com/office/powerpoint/2010/main" val="165054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56</a:t>
            </a:fld>
            <a:endParaRPr lang="en-US"/>
          </a:p>
        </p:txBody>
      </p:sp>
    </p:spTree>
    <p:extLst>
      <p:ext uri="{BB962C8B-B14F-4D97-AF65-F5344CB8AC3E}">
        <p14:creationId xmlns:p14="http://schemas.microsoft.com/office/powerpoint/2010/main" val="3863101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57</a:t>
            </a:fld>
            <a:endParaRPr lang="en-US"/>
          </a:p>
        </p:txBody>
      </p:sp>
    </p:spTree>
    <p:extLst>
      <p:ext uri="{BB962C8B-B14F-4D97-AF65-F5344CB8AC3E}">
        <p14:creationId xmlns:p14="http://schemas.microsoft.com/office/powerpoint/2010/main" val="102805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58</a:t>
            </a:fld>
            <a:endParaRPr lang="en-US"/>
          </a:p>
        </p:txBody>
      </p:sp>
    </p:spTree>
    <p:extLst>
      <p:ext uri="{BB962C8B-B14F-4D97-AF65-F5344CB8AC3E}">
        <p14:creationId xmlns:p14="http://schemas.microsoft.com/office/powerpoint/2010/main" val="1259782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59</a:t>
            </a:fld>
            <a:endParaRPr lang="en-US"/>
          </a:p>
        </p:txBody>
      </p:sp>
    </p:spTree>
    <p:extLst>
      <p:ext uri="{BB962C8B-B14F-4D97-AF65-F5344CB8AC3E}">
        <p14:creationId xmlns:p14="http://schemas.microsoft.com/office/powerpoint/2010/main" val="3906872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60</a:t>
            </a:fld>
            <a:endParaRPr lang="en-US"/>
          </a:p>
        </p:txBody>
      </p:sp>
    </p:spTree>
    <p:extLst>
      <p:ext uri="{BB962C8B-B14F-4D97-AF65-F5344CB8AC3E}">
        <p14:creationId xmlns:p14="http://schemas.microsoft.com/office/powerpoint/2010/main" val="2370822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64</a:t>
            </a:fld>
            <a:endParaRPr lang="en-US"/>
          </a:p>
        </p:txBody>
      </p:sp>
    </p:spTree>
    <p:extLst>
      <p:ext uri="{BB962C8B-B14F-4D97-AF65-F5344CB8AC3E}">
        <p14:creationId xmlns:p14="http://schemas.microsoft.com/office/powerpoint/2010/main" val="1141347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65</a:t>
            </a:fld>
            <a:endParaRPr lang="en-US"/>
          </a:p>
        </p:txBody>
      </p:sp>
    </p:spTree>
    <p:extLst>
      <p:ext uri="{BB962C8B-B14F-4D97-AF65-F5344CB8AC3E}">
        <p14:creationId xmlns:p14="http://schemas.microsoft.com/office/powerpoint/2010/main" val="463877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1877540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3023507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1677460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3164898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14</a:t>
            </a:fld>
            <a:endParaRPr lang="en-US"/>
          </a:p>
        </p:txBody>
      </p:sp>
    </p:spTree>
    <p:extLst>
      <p:ext uri="{BB962C8B-B14F-4D97-AF65-F5344CB8AC3E}">
        <p14:creationId xmlns:p14="http://schemas.microsoft.com/office/powerpoint/2010/main" val="1968025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CE73D3-070A-4963-8324-D41CC8A35EC6}" type="slidenum">
              <a:rPr lang="en-US" smtClean="0"/>
              <a:t>15</a:t>
            </a:fld>
            <a:endParaRPr lang="en-US"/>
          </a:p>
        </p:txBody>
      </p:sp>
    </p:spTree>
    <p:extLst>
      <p:ext uri="{BB962C8B-B14F-4D97-AF65-F5344CB8AC3E}">
        <p14:creationId xmlns:p14="http://schemas.microsoft.com/office/powerpoint/2010/main" val="1800276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3714673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694170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73349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4253808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F11753-4919-4252-9BAD-15EC638293B4}"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28190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F11753-4919-4252-9BAD-15EC638293B4}" type="datetimeFigureOut">
              <a:rPr lang="en-US" smtClean="0"/>
              <a:t>5/23/2022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112318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2F11753-4919-4252-9BAD-15EC638293B4}"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44695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2F11753-4919-4252-9BAD-15EC638293B4}" type="datetimeFigureOut">
              <a:rPr lang="en-US" smtClean="0"/>
              <a:t>5/23/2022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2705902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2F11753-4919-4252-9BAD-15EC638293B4}" type="datetimeFigureOut">
              <a:rPr lang="en-US" smtClean="0"/>
              <a:t>5/23/2022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578729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F11753-4919-4252-9BAD-15EC638293B4}" type="datetimeFigureOut">
              <a:rPr lang="en-US" smtClean="0"/>
              <a:t>5/23/2022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1487421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F11753-4919-4252-9BAD-15EC638293B4}"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36114418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F11753-4919-4252-9BAD-15EC638293B4}" type="datetimeFigureOut">
              <a:rPr lang="en-US" smtClean="0"/>
              <a:t>5/23/2022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63F9F9-CAA2-41AD-9786-FCB0723C5DF8}" type="slidenum">
              <a:rPr lang="en-US" smtClean="0"/>
              <a:t>‹#›</a:t>
            </a:fld>
            <a:endParaRPr lang="en-US"/>
          </a:p>
        </p:txBody>
      </p:sp>
    </p:spTree>
    <p:extLst>
      <p:ext uri="{BB962C8B-B14F-4D97-AF65-F5344CB8AC3E}">
        <p14:creationId xmlns:p14="http://schemas.microsoft.com/office/powerpoint/2010/main" val="852305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F11753-4919-4252-9BAD-15EC638293B4}" type="datetimeFigureOut">
              <a:rPr lang="en-US" smtClean="0"/>
              <a:t>5/23/2022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63F9F9-CAA2-41AD-9786-FCB0723C5DF8}" type="slidenum">
              <a:rPr lang="en-US" smtClean="0"/>
              <a:t>‹#›</a:t>
            </a:fld>
            <a:endParaRPr lang="en-US"/>
          </a:p>
        </p:txBody>
      </p:sp>
    </p:spTree>
    <p:extLst>
      <p:ext uri="{BB962C8B-B14F-4D97-AF65-F5344CB8AC3E}">
        <p14:creationId xmlns:p14="http://schemas.microsoft.com/office/powerpoint/2010/main" val="3204803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s://data.wvgis.wvu.edu/pub/temp/FEMA/FRA/Contracts/WV_State_Aerial_Imagery_Contract_U19THRASHER_20190227.pdf" TargetMode="External"/><Relationship Id="rId3" Type="http://schemas.openxmlformats.org/officeDocument/2006/relationships/hyperlink" Target="https://data.wvgis.wvu.edu/pub/RA/_resources/Status/CountyImageryYearAcquired.pdf" TargetMode="External"/><Relationship Id="rId7" Type="http://schemas.openxmlformats.org/officeDocument/2006/relationships/hyperlink" Target="https://data.wvgis.wvu.edu/pub/temp/tax/WVSIP%2020191119.pd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ata.wvgis.wvu.edu/pub/temp/tax/Resolution_Comparison_WVU_Coliseum.pdf" TargetMode="External"/><Relationship Id="rId5" Type="http://schemas.openxmlformats.org/officeDocument/2006/relationships/hyperlink" Target="https://data.wvgis.wvu.edu/pub/temp/tax/Resolution_Comparison_Baseball_Fence.pdf" TargetMode="External"/><Relationship Id="rId4" Type="http://schemas.openxmlformats.org/officeDocument/2006/relationships/hyperlink" Target="https://data.wvgis.wvu.edu/pub/RA/_resources/Status/countyImageryResolution.pdf" TargetMode="External"/><Relationship Id="rId9" Type="http://schemas.openxmlformats.org/officeDocument/2006/relationships/hyperlink" Target="https://data.wvgis.wvu.edu/pub/temp/tax/Aerial_Imagery-2021_MOU_county_template.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vgis.wvu.edu/data/dataset.php?ID=49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ata.wvgis.wvu.edu/pub/RA/_resources/status/countyImageryYearAcquired.pdf"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data.wvgis.wvu.edu/pub/RA/_resources/status/countyImageryResolution.pdf"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ata.wvgis.wvu.edu/pub/RA/_resources/status/countyImageryVendor.pdf"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services.wvgis.wvu.edu/arcgis/rest/services/Imagery_BaseMaps_EarthCover/wv_imagery_WVGISTC_leaf_off_mosaic/MapServer?f=jsapi" TargetMode="External"/><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hyperlink" Target="https://data.wvgis.wvu.edu/pub/RA/_resources/status/https:/data.wvgis.wvu.edu/pub/RA/_resources/status/county_imagery_leaf-off.pdf" TargetMode="Externa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www.mapwv.gov/flood/map/?wkid=102100&amp;x=-9176629&amp;y=4583554&amp;l=13&amp;v=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mapwv.gov/flood/map/?wkid=102100&amp;x=-9176629&amp;y=4583554&amp;l=13&amp;v=1" TargetMode="Externa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hyperlink" Target="https://www.mapwv.gov/elevation" TargetMode="External"/><Relationship Id="rId2" Type="http://schemas.openxmlformats.org/officeDocument/2006/relationships/hyperlink" Target="https://www.mapwv.gov/lidar-metadata" TargetMode="Externa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https://apps.nationalmap.gov/downloade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mapwv.gov/flood/map/?wkid=102100&amp;x=-9034818&amp;y=4564756&amp;l=12&amp;v=1" TargetMode="External"/><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data.wvgis.wvu.edu/pub/RA/_resources/Status/FEMA-purchased_LidarCoverage.pdf"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mapwv.gov/flood/map/?wkid=102100&amp;x=-8899684&amp;y=4811867&amp;l=13&amp;v=0" TargetMode="External"/><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mapwv.gov/flood/map/?wkid=102100&amp;x=-8899684&amp;y=4811867&amp;l=13&amp;v=0"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pwv.gov/flood/map/?v=0&amp;pid=31-14-0031-0101-0000"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mapwv.gov/Assessment/Detail/?PID=01080011006900000000" TargetMode="Externa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mapwv.gov/parcel/?pid=23-02-0109-0019-0004" TargetMode="External"/><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diagramColors" Target="../diagrams/colors3.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mapwv.gov/lidar-metadat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Reference Layers</a:t>
            </a:r>
          </a:p>
        </p:txBody>
      </p:sp>
      <p:sp>
        <p:nvSpPr>
          <p:cNvPr id="3" name="TextBox 2"/>
          <p:cNvSpPr txBox="1"/>
          <p:nvPr/>
        </p:nvSpPr>
        <p:spPr>
          <a:xfrm>
            <a:off x="838381" y="1505933"/>
            <a:ext cx="745021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Reference Layers</a:t>
            </a:r>
            <a:endParaRPr lang="en-US" sz="20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61F222B4-F54C-4278-906F-AEEE7331A8D0}"/>
              </a:ext>
            </a:extLst>
          </p:cNvPr>
          <p:cNvGraphicFramePr>
            <a:graphicFrameLocks noGrp="1"/>
          </p:cNvGraphicFramePr>
          <p:nvPr>
            <p:extLst>
              <p:ext uri="{D42A27DB-BD31-4B8C-83A1-F6EECF244321}">
                <p14:modId xmlns:p14="http://schemas.microsoft.com/office/powerpoint/2010/main" val="3185878585"/>
              </p:ext>
            </p:extLst>
          </p:nvPr>
        </p:nvGraphicFramePr>
        <p:xfrm>
          <a:off x="846893" y="2491801"/>
          <a:ext cx="7450213" cy="3108960"/>
        </p:xfrm>
        <a:graphic>
          <a:graphicData uri="http://schemas.openxmlformats.org/drawingml/2006/table">
            <a:tbl>
              <a:tblPr firstRow="1" bandRow="1">
                <a:tableStyleId>{22838BEF-8BB2-4498-84A7-C5851F593DF1}</a:tableStyleId>
              </a:tblPr>
              <a:tblGrid>
                <a:gridCol w="7450213">
                  <a:extLst>
                    <a:ext uri="{9D8B030D-6E8A-4147-A177-3AD203B41FA5}">
                      <a16:colId xmlns:a16="http://schemas.microsoft.com/office/drawing/2014/main" val="1101067465"/>
                    </a:ext>
                  </a:extLst>
                </a:gridCol>
              </a:tblGrid>
              <a:tr h="299517">
                <a:tc>
                  <a:txBody>
                    <a:bodyPr/>
                    <a:lstStyle/>
                    <a:p>
                      <a:pPr algn="l"/>
                      <a:r>
                        <a:rPr lang="en-US" sz="2800" b="0" dirty="0">
                          <a:solidFill>
                            <a:schemeClr val="accent1">
                              <a:lumMod val="50000"/>
                            </a:schemeClr>
                          </a:solidFill>
                        </a:rPr>
                        <a:t>Elevation</a:t>
                      </a:r>
                    </a:p>
                  </a:txBody>
                  <a:tcPr/>
                </a:tc>
                <a:extLst>
                  <a:ext uri="{0D108BD9-81ED-4DB2-BD59-A6C34878D82A}">
                    <a16:rowId xmlns:a16="http://schemas.microsoft.com/office/drawing/2014/main" val="3033155227"/>
                  </a:ext>
                </a:extLst>
              </a:tr>
              <a:tr h="313131">
                <a:tc>
                  <a:txBody>
                    <a:bodyPr/>
                    <a:lstStyle/>
                    <a:p>
                      <a:r>
                        <a:rPr lang="en-US" sz="2800" b="0" dirty="0">
                          <a:solidFill>
                            <a:schemeClr val="accent1">
                              <a:lumMod val="50000"/>
                            </a:schemeClr>
                          </a:solidFill>
                        </a:rPr>
                        <a:t>Aerial Imagery</a:t>
                      </a:r>
                    </a:p>
                  </a:txBody>
                  <a:tcPr/>
                </a:tc>
                <a:extLst>
                  <a:ext uri="{0D108BD9-81ED-4DB2-BD59-A6C34878D82A}">
                    <a16:rowId xmlns:a16="http://schemas.microsoft.com/office/drawing/2014/main" val="3588723999"/>
                  </a:ext>
                </a:extLst>
              </a:tr>
              <a:tr h="299517">
                <a:tc>
                  <a:txBody>
                    <a:bodyPr/>
                    <a:lstStyle/>
                    <a:p>
                      <a:r>
                        <a:rPr lang="en-US" sz="2800" b="0" dirty="0">
                          <a:solidFill>
                            <a:schemeClr val="accent1">
                              <a:lumMod val="50000"/>
                            </a:schemeClr>
                          </a:solidFill>
                        </a:rPr>
                        <a:t>E-911 Addresses</a:t>
                      </a:r>
                    </a:p>
                  </a:txBody>
                  <a:tcPr/>
                </a:tc>
                <a:extLst>
                  <a:ext uri="{0D108BD9-81ED-4DB2-BD59-A6C34878D82A}">
                    <a16:rowId xmlns:a16="http://schemas.microsoft.com/office/drawing/2014/main" val="4226666528"/>
                  </a:ext>
                </a:extLst>
              </a:tr>
              <a:tr h="299517">
                <a:tc>
                  <a:txBody>
                    <a:bodyPr/>
                    <a:lstStyle/>
                    <a:p>
                      <a:r>
                        <a:rPr lang="en-US" sz="2800" b="0" dirty="0">
                          <a:solidFill>
                            <a:schemeClr val="accent1">
                              <a:lumMod val="50000"/>
                            </a:schemeClr>
                          </a:solidFill>
                        </a:rPr>
                        <a:t>Parcels / Assessment Records</a:t>
                      </a:r>
                    </a:p>
                  </a:txBody>
                  <a:tcPr/>
                </a:tc>
                <a:extLst>
                  <a:ext uri="{0D108BD9-81ED-4DB2-BD59-A6C34878D82A}">
                    <a16:rowId xmlns:a16="http://schemas.microsoft.com/office/drawing/2014/main" val="135403196"/>
                  </a:ext>
                </a:extLst>
              </a:tr>
              <a:tr h="299517">
                <a:tc>
                  <a:txBody>
                    <a:bodyPr/>
                    <a:lstStyle/>
                    <a:p>
                      <a:r>
                        <a:rPr lang="en-US" sz="2800" b="0" dirty="0">
                          <a:solidFill>
                            <a:schemeClr val="accent1">
                              <a:lumMod val="50000"/>
                            </a:schemeClr>
                          </a:solidFill>
                        </a:rPr>
                        <a:t>Building Footprints</a:t>
                      </a:r>
                    </a:p>
                  </a:txBody>
                  <a:tcPr/>
                </a:tc>
                <a:extLst>
                  <a:ext uri="{0D108BD9-81ED-4DB2-BD59-A6C34878D82A}">
                    <a16:rowId xmlns:a16="http://schemas.microsoft.com/office/drawing/2014/main" val="2983064794"/>
                  </a:ext>
                </a:extLst>
              </a:tr>
              <a:tr h="299517">
                <a:tc>
                  <a:txBody>
                    <a:bodyPr/>
                    <a:lstStyle/>
                    <a:p>
                      <a:r>
                        <a:rPr lang="en-US" sz="2800" b="0" dirty="0" smtClean="0">
                          <a:solidFill>
                            <a:schemeClr val="accent1">
                              <a:lumMod val="50000"/>
                            </a:schemeClr>
                          </a:solidFill>
                        </a:rPr>
                        <a:t>Boundaries</a:t>
                      </a:r>
                      <a:endParaRPr lang="en-US" sz="2800" b="0" dirty="0">
                        <a:solidFill>
                          <a:schemeClr val="accent1">
                            <a:lumMod val="50000"/>
                          </a:schemeClr>
                        </a:solidFill>
                      </a:endParaRPr>
                    </a:p>
                  </a:txBody>
                  <a:tcPr/>
                </a:tc>
                <a:extLst>
                  <a:ext uri="{0D108BD9-81ED-4DB2-BD59-A6C34878D82A}">
                    <a16:rowId xmlns:a16="http://schemas.microsoft.com/office/drawing/2014/main" val="4242341663"/>
                  </a:ext>
                </a:extLst>
              </a:tr>
            </a:tbl>
          </a:graphicData>
        </a:graphic>
      </p:graphicFrame>
      <p:sp>
        <p:nvSpPr>
          <p:cNvPr id="2" name="TextBox 1">
            <a:extLst>
              <a:ext uri="{FF2B5EF4-FFF2-40B4-BE49-F238E27FC236}">
                <a16:creationId xmlns:a16="http://schemas.microsoft.com/office/drawing/2014/main" id="{41A52BFE-50A3-437F-9B0B-72808A152DD1}"/>
              </a:ext>
            </a:extLst>
          </p:cNvPr>
          <p:cNvSpPr txBox="1"/>
          <p:nvPr/>
        </p:nvSpPr>
        <p:spPr>
          <a:xfrm>
            <a:off x="2837261" y="6032895"/>
            <a:ext cx="2241996" cy="369332"/>
          </a:xfrm>
          <a:prstGeom prst="rect">
            <a:avLst/>
          </a:prstGeom>
          <a:solidFill>
            <a:schemeClr val="accent1">
              <a:lumMod val="50000"/>
            </a:schemeClr>
          </a:solidFill>
        </p:spPr>
        <p:txBody>
          <a:bodyPr wrap="square" rtlCol="0">
            <a:spAutoFit/>
          </a:bodyPr>
          <a:lstStyle/>
          <a:p>
            <a:pPr algn="ctr"/>
            <a:r>
              <a:rPr lang="en-US" dirty="0" smtClean="0">
                <a:solidFill>
                  <a:schemeClr val="bg1"/>
                </a:solidFill>
              </a:rPr>
              <a:t>5/24/2022 </a:t>
            </a:r>
            <a:r>
              <a:rPr lang="en-US" dirty="0">
                <a:solidFill>
                  <a:schemeClr val="bg1"/>
                </a:solidFill>
              </a:rPr>
              <a:t>Update</a:t>
            </a:r>
          </a:p>
        </p:txBody>
      </p:sp>
    </p:spTree>
    <p:extLst>
      <p:ext uri="{BB962C8B-B14F-4D97-AF65-F5344CB8AC3E}">
        <p14:creationId xmlns:p14="http://schemas.microsoft.com/office/powerpoint/2010/main" val="2224645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563655" y="2286000"/>
            <a:ext cx="7277100" cy="43719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Elevation Layers</a:t>
            </a:r>
          </a:p>
        </p:txBody>
      </p:sp>
      <p:graphicFrame>
        <p:nvGraphicFramePr>
          <p:cNvPr id="8" name="Table 7"/>
          <p:cNvGraphicFramePr>
            <a:graphicFrameLocks noGrp="1"/>
          </p:cNvGraphicFramePr>
          <p:nvPr/>
        </p:nvGraphicFramePr>
        <p:xfrm>
          <a:off x="301690" y="1323950"/>
          <a:ext cx="8235819" cy="1275080"/>
        </p:xfrm>
        <a:graphic>
          <a:graphicData uri="http://schemas.openxmlformats.org/drawingml/2006/table">
            <a:tbl>
              <a:tblPr firstRow="1" bandRow="1">
                <a:tableStyleId>{5C22544A-7EE6-4342-B048-85BDC9FD1C3A}</a:tableStyleId>
              </a:tblPr>
              <a:tblGrid>
                <a:gridCol w="1746397">
                  <a:extLst>
                    <a:ext uri="{9D8B030D-6E8A-4147-A177-3AD203B41FA5}">
                      <a16:colId xmlns:a16="http://schemas.microsoft.com/office/drawing/2014/main" val="20000"/>
                    </a:ext>
                  </a:extLst>
                </a:gridCol>
                <a:gridCol w="3822422">
                  <a:extLst>
                    <a:ext uri="{9D8B030D-6E8A-4147-A177-3AD203B41FA5}">
                      <a16:colId xmlns:a16="http://schemas.microsoft.com/office/drawing/2014/main" val="20001"/>
                    </a:ext>
                  </a:extLst>
                </a:gridCol>
                <a:gridCol w="2667000">
                  <a:extLst>
                    <a:ext uri="{9D8B030D-6E8A-4147-A177-3AD203B41FA5}">
                      <a16:colId xmlns:a16="http://schemas.microsoft.com/office/drawing/2014/main" val="2963184327"/>
                    </a:ext>
                  </a:extLst>
                </a:gridCol>
              </a:tblGrid>
              <a:tr h="533400">
                <a:tc>
                  <a:txBody>
                    <a:bodyPr/>
                    <a:lstStyle/>
                    <a:p>
                      <a:pPr algn="ctr"/>
                      <a:r>
                        <a:rPr lang="en-US" dirty="0"/>
                        <a:t>Layer</a:t>
                      </a:r>
                    </a:p>
                  </a:txBody>
                  <a:tcPr/>
                </a:tc>
                <a:tc>
                  <a:txBody>
                    <a:bodyPr/>
                    <a:lstStyle/>
                    <a:p>
                      <a:pPr algn="ctr"/>
                      <a:r>
                        <a:rPr lang="en-US" dirty="0"/>
                        <a:t>Source</a:t>
                      </a:r>
                    </a:p>
                  </a:txBody>
                  <a:tcPr/>
                </a:tc>
                <a:tc>
                  <a:txBody>
                    <a:bodyPr/>
                    <a:lstStyle/>
                    <a:p>
                      <a:pPr algn="ctr"/>
                      <a:r>
                        <a:rPr lang="en-US" dirty="0"/>
                        <a:t>Coverage</a:t>
                      </a:r>
                    </a:p>
                  </a:txBody>
                  <a:tcPr/>
                </a:tc>
                <a:extLst>
                  <a:ext uri="{0D108BD9-81ED-4DB2-BD59-A6C34878D82A}">
                    <a16:rowId xmlns:a16="http://schemas.microsoft.com/office/drawing/2014/main" val="10000"/>
                  </a:ext>
                </a:extLst>
              </a:tr>
              <a:tr h="370840">
                <a:tc>
                  <a:txBody>
                    <a:bodyPr/>
                    <a:lstStyle/>
                    <a:p>
                      <a:pPr algn="ctr"/>
                      <a:r>
                        <a:rPr lang="en-US" sz="1800" dirty="0"/>
                        <a:t>SAMB</a:t>
                      </a:r>
                    </a:p>
                  </a:txBody>
                  <a:tcPr/>
                </a:tc>
                <a:tc>
                  <a:txBody>
                    <a:bodyPr/>
                    <a:lstStyle/>
                    <a:p>
                      <a:pPr algn="l"/>
                      <a:r>
                        <a:rPr lang="en-US" dirty="0"/>
                        <a:t>2003 SAMB,</a:t>
                      </a:r>
                      <a:r>
                        <a:rPr lang="en-US" baseline="0" dirty="0"/>
                        <a:t> 3-meter, 10-foot contours</a:t>
                      </a:r>
                      <a:endParaRPr lang="en-US" sz="1800" dirty="0"/>
                    </a:p>
                  </a:txBody>
                  <a:tcPr/>
                </a:tc>
                <a:tc>
                  <a:txBody>
                    <a:bodyPr/>
                    <a:lstStyle/>
                    <a:p>
                      <a:pPr algn="ctr"/>
                      <a:r>
                        <a:rPr lang="en-US" i="0" dirty="0"/>
                        <a:t>Statewide</a:t>
                      </a:r>
                    </a:p>
                  </a:txBody>
                  <a:tcPr/>
                </a:tc>
                <a:extLst>
                  <a:ext uri="{0D108BD9-81ED-4DB2-BD59-A6C34878D82A}">
                    <a16:rowId xmlns:a16="http://schemas.microsoft.com/office/drawing/2014/main" val="10001"/>
                  </a:ext>
                </a:extLst>
              </a:tr>
              <a:tr h="370840">
                <a:tc>
                  <a:txBody>
                    <a:bodyPr/>
                    <a:lstStyle/>
                    <a:p>
                      <a:pPr algn="ctr"/>
                      <a:r>
                        <a:rPr lang="en-US" sz="1800" dirty="0"/>
                        <a:t>Lidar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Lidar, 2-foot or 1-foot contours</a:t>
                      </a:r>
                      <a:endParaRPr lang="en-US" sz="1800" dirty="0"/>
                    </a:p>
                  </a:txBody>
                  <a:tcPr/>
                </a:tc>
                <a:tc>
                  <a:txBody>
                    <a:bodyPr/>
                    <a:lstStyle/>
                    <a:p>
                      <a:pPr algn="ctr"/>
                      <a:r>
                        <a:rPr lang="en-US" i="0" dirty="0"/>
                        <a:t>Select Areas</a:t>
                      </a:r>
                    </a:p>
                  </a:txBody>
                  <a:tcPr/>
                </a:tc>
                <a:extLst>
                  <a:ext uri="{0D108BD9-81ED-4DB2-BD59-A6C34878D82A}">
                    <a16:rowId xmlns:a16="http://schemas.microsoft.com/office/drawing/2014/main" val="10002"/>
                  </a:ext>
                </a:extLst>
              </a:tr>
            </a:tbl>
          </a:graphicData>
        </a:graphic>
      </p:graphicFrame>
      <p:sp>
        <p:nvSpPr>
          <p:cNvPr id="2" name="TextBox 1"/>
          <p:cNvSpPr txBox="1"/>
          <p:nvPr/>
        </p:nvSpPr>
        <p:spPr>
          <a:xfrm>
            <a:off x="178904" y="934509"/>
            <a:ext cx="8766313" cy="369332"/>
          </a:xfrm>
          <a:prstGeom prst="rect">
            <a:avLst/>
          </a:prstGeom>
          <a:noFill/>
        </p:spPr>
        <p:txBody>
          <a:bodyPr wrap="square" rtlCol="0">
            <a:spAutoFit/>
          </a:bodyPr>
          <a:lstStyle/>
          <a:p>
            <a:r>
              <a:rPr lang="en-US" i="1" dirty="0"/>
              <a:t>Elevation Grids, Hillshade Grids, Contours,</a:t>
            </a:r>
            <a:r>
              <a:rPr lang="en-US" b="1" i="1" dirty="0"/>
              <a:t> used </a:t>
            </a:r>
            <a:r>
              <a:rPr lang="en-US" i="1" dirty="0"/>
              <a:t>for Flood Depths, Imagery Orthorectification</a:t>
            </a:r>
          </a:p>
        </p:txBody>
      </p:sp>
      <p:pic>
        <p:nvPicPr>
          <p:cNvPr id="6" name="Picture 5"/>
          <p:cNvPicPr>
            <a:picLocks noChangeAspect="1"/>
          </p:cNvPicPr>
          <p:nvPr/>
        </p:nvPicPr>
        <p:blipFill>
          <a:blip r:embed="rId4"/>
          <a:stretch>
            <a:fillRect/>
          </a:stretch>
        </p:blipFill>
        <p:spPr>
          <a:xfrm>
            <a:off x="282640" y="3138487"/>
            <a:ext cx="2684889" cy="251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p:cNvSpPr txBox="1"/>
          <p:nvPr/>
        </p:nvSpPr>
        <p:spPr>
          <a:xfrm>
            <a:off x="4724400" y="3276600"/>
            <a:ext cx="1905000" cy="369332"/>
          </a:xfrm>
          <a:prstGeom prst="rect">
            <a:avLst/>
          </a:prstGeom>
          <a:solidFill>
            <a:schemeClr val="tx1"/>
          </a:solidFill>
        </p:spPr>
        <p:txBody>
          <a:bodyPr wrap="square" rtlCol="0">
            <a:spAutoFit/>
          </a:bodyPr>
          <a:lstStyle/>
          <a:p>
            <a:r>
              <a:rPr lang="en-US" b="1" dirty="0">
                <a:solidFill>
                  <a:srgbClr val="FFFF00"/>
                </a:solidFill>
              </a:rPr>
              <a:t>SAMB ELEVATION</a:t>
            </a:r>
          </a:p>
        </p:txBody>
      </p:sp>
      <p:sp>
        <p:nvSpPr>
          <p:cNvPr id="14" name="TextBox 13"/>
          <p:cNvSpPr txBox="1"/>
          <p:nvPr/>
        </p:nvSpPr>
        <p:spPr>
          <a:xfrm>
            <a:off x="4800600" y="5468421"/>
            <a:ext cx="1905000" cy="369332"/>
          </a:xfrm>
          <a:prstGeom prst="rect">
            <a:avLst/>
          </a:prstGeom>
          <a:solidFill>
            <a:schemeClr val="tx1"/>
          </a:solidFill>
        </p:spPr>
        <p:txBody>
          <a:bodyPr wrap="square" rtlCol="0">
            <a:spAutoFit/>
          </a:bodyPr>
          <a:lstStyle/>
          <a:p>
            <a:r>
              <a:rPr lang="en-US" b="1" dirty="0">
                <a:solidFill>
                  <a:srgbClr val="FFFF00"/>
                </a:solidFill>
              </a:rPr>
              <a:t>LIDAR ELEVATION</a:t>
            </a:r>
          </a:p>
        </p:txBody>
      </p:sp>
      <p:sp>
        <p:nvSpPr>
          <p:cNvPr id="4" name="TextBox 3"/>
          <p:cNvSpPr txBox="1"/>
          <p:nvPr/>
        </p:nvSpPr>
        <p:spPr>
          <a:xfrm>
            <a:off x="1828800" y="4822090"/>
            <a:ext cx="990600" cy="646331"/>
          </a:xfrm>
          <a:prstGeom prst="rect">
            <a:avLst/>
          </a:prstGeom>
          <a:noFill/>
        </p:spPr>
        <p:txBody>
          <a:bodyPr wrap="square" rtlCol="0">
            <a:spAutoFit/>
          </a:bodyPr>
          <a:lstStyle/>
          <a:p>
            <a:r>
              <a:rPr lang="en-US" sz="1200" i="1" dirty="0"/>
              <a:t>WV DEP SAMB-Lidar Hillshade</a:t>
            </a:r>
          </a:p>
        </p:txBody>
      </p:sp>
    </p:spTree>
    <p:extLst>
      <p:ext uri="{BB962C8B-B14F-4D97-AF65-F5344CB8AC3E}">
        <p14:creationId xmlns:p14="http://schemas.microsoft.com/office/powerpoint/2010/main" val="336064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Hillshade </a:t>
            </a:r>
            <a:r>
              <a:rPr lang="en-US" dirty="0" err="1">
                <a:solidFill>
                  <a:schemeClr val="bg1"/>
                </a:solidFill>
                <a:latin typeface="Arial" panose="020B0604020202020204" pitchFamily="34" charset="0"/>
                <a:cs typeface="Arial" panose="020B0604020202020204" pitchFamily="34" charset="0"/>
              </a:rPr>
              <a:t>Basemap</a:t>
            </a:r>
            <a:r>
              <a:rPr lang="en-US" dirty="0">
                <a:solidFill>
                  <a:schemeClr val="bg1"/>
                </a:solidFill>
                <a:latin typeface="Arial" panose="020B0604020202020204" pitchFamily="34" charset="0"/>
                <a:cs typeface="Arial" panose="020B0604020202020204" pitchFamily="34" charset="0"/>
              </a:rPr>
              <a:t> Product</a:t>
            </a:r>
          </a:p>
        </p:txBody>
      </p:sp>
      <p:sp>
        <p:nvSpPr>
          <p:cNvPr id="2" name="TextBox 1"/>
          <p:cNvSpPr txBox="1"/>
          <p:nvPr/>
        </p:nvSpPr>
        <p:spPr>
          <a:xfrm>
            <a:off x="2049171" y="877180"/>
            <a:ext cx="5649487" cy="369332"/>
          </a:xfrm>
          <a:prstGeom prst="rect">
            <a:avLst/>
          </a:prstGeom>
          <a:noFill/>
        </p:spPr>
        <p:txBody>
          <a:bodyPr wrap="square" rtlCol="0">
            <a:spAutoFit/>
          </a:bodyPr>
          <a:lstStyle/>
          <a:p>
            <a:r>
              <a:rPr lang="en-US" i="1" dirty="0"/>
              <a:t>A </a:t>
            </a:r>
            <a:r>
              <a:rPr lang="en-US" i="1" dirty="0" err="1"/>
              <a:t>hillshade</a:t>
            </a:r>
            <a:r>
              <a:rPr lang="en-US" i="1" dirty="0"/>
              <a:t> is a grayscale 3D representation of the surface</a:t>
            </a:r>
          </a:p>
        </p:txBody>
      </p:sp>
      <p:pic>
        <p:nvPicPr>
          <p:cNvPr id="3" name="Picture 2">
            <a:extLst>
              <a:ext uri="{FF2B5EF4-FFF2-40B4-BE49-F238E27FC236}">
                <a16:creationId xmlns:a16="http://schemas.microsoft.com/office/drawing/2014/main" id="{28205226-20DF-42E5-8A93-774309B72AFF}"/>
              </a:ext>
            </a:extLst>
          </p:cNvPr>
          <p:cNvPicPr>
            <a:picLocks noChangeAspect="1"/>
          </p:cNvPicPr>
          <p:nvPr/>
        </p:nvPicPr>
        <p:blipFill rotWithShape="1">
          <a:blip r:embed="rId3"/>
          <a:srcRect t="6316" b="4451"/>
          <a:stretch/>
        </p:blipFill>
        <p:spPr>
          <a:xfrm>
            <a:off x="188843" y="1209368"/>
            <a:ext cx="8731317" cy="5427863"/>
          </a:xfrm>
          <a:prstGeom prst="rect">
            <a:avLst/>
          </a:prstGeom>
        </p:spPr>
      </p:pic>
      <p:pic>
        <p:nvPicPr>
          <p:cNvPr id="12" name="Picture 11">
            <a:extLst>
              <a:ext uri="{FF2B5EF4-FFF2-40B4-BE49-F238E27FC236}">
                <a16:creationId xmlns:a16="http://schemas.microsoft.com/office/drawing/2014/main" id="{D78D8AA8-C327-4015-BE5C-07BC943D4C2A}"/>
              </a:ext>
            </a:extLst>
          </p:cNvPr>
          <p:cNvPicPr>
            <a:picLocks noChangeAspect="1"/>
          </p:cNvPicPr>
          <p:nvPr/>
        </p:nvPicPr>
        <p:blipFill rotWithShape="1">
          <a:blip r:embed="rId4"/>
          <a:srcRect t="19196" r="32830"/>
          <a:stretch/>
        </p:blipFill>
        <p:spPr>
          <a:xfrm>
            <a:off x="6229961" y="3711923"/>
            <a:ext cx="2569559" cy="2283139"/>
          </a:xfrm>
          <a:prstGeom prst="rect">
            <a:avLst/>
          </a:prstGeom>
        </p:spPr>
      </p:pic>
      <p:sp>
        <p:nvSpPr>
          <p:cNvPr id="15" name="Oval 14">
            <a:extLst>
              <a:ext uri="{FF2B5EF4-FFF2-40B4-BE49-F238E27FC236}">
                <a16:creationId xmlns:a16="http://schemas.microsoft.com/office/drawing/2014/main" id="{245E7F86-52A2-411B-9ACA-9001BB33BEE7}"/>
              </a:ext>
            </a:extLst>
          </p:cNvPr>
          <p:cNvSpPr/>
          <p:nvPr/>
        </p:nvSpPr>
        <p:spPr>
          <a:xfrm flipV="1">
            <a:off x="2507226" y="1869016"/>
            <a:ext cx="776747" cy="391130"/>
          </a:xfrm>
          <a:prstGeom prst="ellipse">
            <a:avLst/>
          </a:prstGeom>
          <a:noFill/>
          <a:ln w="57150">
            <a:solidFill>
              <a:schemeClr val="bg2">
                <a:lumMod val="1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15096" y="6131480"/>
            <a:ext cx="2166787" cy="369332"/>
          </a:xfrm>
          <a:prstGeom prst="rect">
            <a:avLst/>
          </a:prstGeom>
          <a:solidFill>
            <a:schemeClr val="tx1">
              <a:lumMod val="75000"/>
              <a:lumOff val="25000"/>
            </a:schemeClr>
          </a:solidFill>
        </p:spPr>
        <p:txBody>
          <a:bodyPr wrap="square" rtlCol="0">
            <a:spAutoFit/>
          </a:bodyPr>
          <a:lstStyle/>
          <a:p>
            <a:r>
              <a:rPr lang="en-US" b="1" dirty="0">
                <a:solidFill>
                  <a:schemeClr val="bg1"/>
                </a:solidFill>
              </a:rPr>
              <a:t>Hillshade </a:t>
            </a:r>
            <a:r>
              <a:rPr lang="en-US" b="1" dirty="0" err="1">
                <a:solidFill>
                  <a:schemeClr val="bg1"/>
                </a:solidFill>
              </a:rPr>
              <a:t>Basemap</a:t>
            </a:r>
            <a:endParaRPr lang="en-US" b="1" dirty="0">
              <a:solidFill>
                <a:schemeClr val="bg1"/>
              </a:solidFill>
            </a:endParaRPr>
          </a:p>
        </p:txBody>
      </p:sp>
    </p:spTree>
    <p:extLst>
      <p:ext uri="{BB962C8B-B14F-4D97-AF65-F5344CB8AC3E}">
        <p14:creationId xmlns:p14="http://schemas.microsoft.com/office/powerpoint/2010/main" val="3252049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77492" y="1342244"/>
            <a:ext cx="8467725" cy="528637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Resolution Contours</a:t>
            </a:r>
          </a:p>
        </p:txBody>
      </p:sp>
      <p:sp>
        <p:nvSpPr>
          <p:cNvPr id="2" name="TextBox 1"/>
          <p:cNvSpPr txBox="1"/>
          <p:nvPr/>
        </p:nvSpPr>
        <p:spPr>
          <a:xfrm>
            <a:off x="675861" y="934509"/>
            <a:ext cx="8269356" cy="646331"/>
          </a:xfrm>
          <a:prstGeom prst="rect">
            <a:avLst/>
          </a:prstGeom>
          <a:noFill/>
        </p:spPr>
        <p:txBody>
          <a:bodyPr wrap="square" rtlCol="0">
            <a:spAutoFit/>
          </a:bodyPr>
          <a:lstStyle/>
          <a:p>
            <a:r>
              <a:rPr lang="en-US" i="1" dirty="0"/>
              <a:t>New FEMA LiDAR-Derived Contours are </a:t>
            </a:r>
            <a:r>
              <a:rPr lang="en-US" b="1" i="1" dirty="0"/>
              <a:t>10x </a:t>
            </a:r>
            <a:r>
              <a:rPr lang="en-US" i="1" dirty="0"/>
              <a:t>better than 2003 Statewide Elevation Data Set</a:t>
            </a:r>
          </a:p>
        </p:txBody>
      </p:sp>
      <p:sp>
        <p:nvSpPr>
          <p:cNvPr id="11" name="TextBox 10"/>
          <p:cNvSpPr txBox="1"/>
          <p:nvPr/>
        </p:nvSpPr>
        <p:spPr>
          <a:xfrm>
            <a:off x="1822174" y="5872442"/>
            <a:ext cx="1905000" cy="646331"/>
          </a:xfrm>
          <a:prstGeom prst="rect">
            <a:avLst/>
          </a:prstGeom>
          <a:solidFill>
            <a:schemeClr val="tx1"/>
          </a:solidFill>
        </p:spPr>
        <p:txBody>
          <a:bodyPr wrap="square" rtlCol="0">
            <a:spAutoFit/>
          </a:bodyPr>
          <a:lstStyle/>
          <a:p>
            <a:pPr algn="ctr"/>
            <a:r>
              <a:rPr lang="en-US" b="1" dirty="0">
                <a:solidFill>
                  <a:srgbClr val="FFFF00"/>
                </a:solidFill>
              </a:rPr>
              <a:t>SAMB Elevation</a:t>
            </a:r>
            <a:br>
              <a:rPr lang="en-US" b="1" dirty="0">
                <a:solidFill>
                  <a:srgbClr val="FFFF00"/>
                </a:solidFill>
              </a:rPr>
            </a:br>
            <a:r>
              <a:rPr lang="en-US" b="1" dirty="0">
                <a:solidFill>
                  <a:srgbClr val="FFFF00"/>
                </a:solidFill>
              </a:rPr>
              <a:t>10 FT Contours</a:t>
            </a:r>
          </a:p>
        </p:txBody>
      </p:sp>
      <p:sp>
        <p:nvSpPr>
          <p:cNvPr id="13" name="TextBox 12"/>
          <p:cNvSpPr txBox="1"/>
          <p:nvPr/>
        </p:nvSpPr>
        <p:spPr>
          <a:xfrm>
            <a:off x="5970104" y="5872441"/>
            <a:ext cx="1905000" cy="646331"/>
          </a:xfrm>
          <a:prstGeom prst="rect">
            <a:avLst/>
          </a:prstGeom>
          <a:solidFill>
            <a:schemeClr val="tx1"/>
          </a:solidFill>
        </p:spPr>
        <p:txBody>
          <a:bodyPr wrap="square" rtlCol="0">
            <a:spAutoFit/>
          </a:bodyPr>
          <a:lstStyle/>
          <a:p>
            <a:pPr algn="ctr"/>
            <a:r>
              <a:rPr lang="en-US" b="1" dirty="0">
                <a:solidFill>
                  <a:srgbClr val="FFFF00"/>
                </a:solidFill>
              </a:rPr>
              <a:t>FEMA LiDAR</a:t>
            </a:r>
            <a:br>
              <a:rPr lang="en-US" b="1" dirty="0">
                <a:solidFill>
                  <a:srgbClr val="FFFF00"/>
                </a:solidFill>
              </a:rPr>
            </a:br>
            <a:r>
              <a:rPr lang="en-US" b="1" dirty="0">
                <a:solidFill>
                  <a:srgbClr val="FFFF00"/>
                </a:solidFill>
              </a:rPr>
              <a:t>1 FT Contours</a:t>
            </a:r>
          </a:p>
        </p:txBody>
      </p:sp>
    </p:spTree>
    <p:extLst>
      <p:ext uri="{BB962C8B-B14F-4D97-AF65-F5344CB8AC3E}">
        <p14:creationId xmlns:p14="http://schemas.microsoft.com/office/powerpoint/2010/main" val="705437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93821" y="2945504"/>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Aerial Imagery</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914400" y="4511254"/>
            <a:ext cx="7006725" cy="584775"/>
          </a:xfrm>
          <a:prstGeom prst="rect">
            <a:avLst/>
          </a:prstGeom>
        </p:spPr>
        <p:txBody>
          <a:bodyPr wrap="square">
            <a:spAutoFit/>
          </a:bodyPr>
          <a:lstStyle/>
          <a:p>
            <a:pPr algn="ctr"/>
            <a:r>
              <a:rPr lang="en-US" sz="1600" i="1" dirty="0" smtClean="0"/>
              <a:t>Accessibility to </a:t>
            </a:r>
            <a:r>
              <a:rPr lang="en-US" sz="1600" i="1" dirty="0"/>
              <a:t>quality, up-to-date aerial </a:t>
            </a:r>
            <a:r>
              <a:rPr lang="en-US" sz="1600" i="1" dirty="0" smtClean="0"/>
              <a:t>photography is one of the most important overall indicators of the suitability of the State’s Spatial Data Infrastructure </a:t>
            </a:r>
            <a:endParaRPr lang="en-US" sz="1600" i="1" dirty="0"/>
          </a:p>
        </p:txBody>
      </p:sp>
    </p:spTree>
    <p:extLst>
      <p:ext uri="{BB962C8B-B14F-4D97-AF65-F5344CB8AC3E}">
        <p14:creationId xmlns:p14="http://schemas.microsoft.com/office/powerpoint/2010/main" val="3411897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Imagery Contract (2019-22)</a:t>
            </a: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0" y="955964"/>
            <a:ext cx="9143999" cy="5847755"/>
          </a:xfrm>
          <a:prstGeom prst="rect">
            <a:avLst/>
          </a:prstGeom>
          <a:solidFill>
            <a:schemeClr val="tx2">
              <a:lumMod val="20000"/>
              <a:lumOff val="80000"/>
            </a:schemeClr>
          </a:solidFill>
        </p:spPr>
        <p:txBody>
          <a:bodyPr wrap="square" rtlCol="0">
            <a:spAutoFit/>
          </a:bodyPr>
          <a:lstStyle/>
          <a:p>
            <a:pPr>
              <a:spcAft>
                <a:spcPts val="1200"/>
              </a:spcAft>
            </a:pPr>
            <a:r>
              <a:rPr lang="en-US" sz="1600" b="1" dirty="0" smtClean="0">
                <a:ea typeface="Calibri" panose="020F0502020204030204" pitchFamily="34" charset="0"/>
              </a:rPr>
              <a:t>STATEWIDE </a:t>
            </a:r>
            <a:r>
              <a:rPr lang="en-US" sz="1600" b="1" dirty="0">
                <a:ea typeface="Calibri" panose="020F0502020204030204" pitchFamily="34" charset="0"/>
              </a:rPr>
              <a:t>AERIAL IMAGERY </a:t>
            </a:r>
            <a:r>
              <a:rPr lang="en-US" sz="1600" b="1" dirty="0" smtClean="0">
                <a:ea typeface="Calibri" panose="020F0502020204030204" pitchFamily="34" charset="0"/>
              </a:rPr>
              <a:t>CONTRACT:  </a:t>
            </a:r>
            <a:r>
              <a:rPr lang="en-US" sz="1600" dirty="0" smtClean="0">
                <a:ea typeface="Calibri" panose="020F0502020204030204" pitchFamily="34" charset="0"/>
              </a:rPr>
              <a:t>In </a:t>
            </a:r>
            <a:r>
              <a:rPr lang="en-US" sz="1600" dirty="0">
                <a:ea typeface="Calibri" panose="020F0502020204030204" pitchFamily="34" charset="0"/>
              </a:rPr>
              <a:t>February 2019, a 4-year statewide contract (2019-22) through WVU Procurement was executed to provide bulk discounts for government agencies acquiring aerial imagery in West Virginia.  Thrasher Group was awarded the contract.  The spring flying season is from late February to Mid-April during leaf-out and no snow conditions.</a:t>
            </a:r>
          </a:p>
          <a:p>
            <a:pPr marL="285750" indent="-285750">
              <a:buFont typeface="Courier New" panose="02070309020205020404" pitchFamily="49" charset="0"/>
              <a:buChar char="o"/>
            </a:pPr>
            <a:r>
              <a:rPr lang="en-US" sz="1500" b="1" dirty="0" smtClean="0"/>
              <a:t>County Participation:</a:t>
            </a:r>
            <a:r>
              <a:rPr lang="en-US" sz="1500" dirty="0"/>
              <a:t> </a:t>
            </a:r>
            <a:r>
              <a:rPr lang="en-US" sz="1500" dirty="0" smtClean="0"/>
              <a:t> 30 </a:t>
            </a:r>
            <a:r>
              <a:rPr lang="en-US" sz="1500" dirty="0"/>
              <a:t>unique counties tapped into the contract and multiple counties took advantage of the contract more than once for a total of 41 county aerial imagery </a:t>
            </a:r>
            <a:r>
              <a:rPr lang="en-US" sz="1500" dirty="0" smtClean="0"/>
              <a:t>contracts (18,987 square miles).</a:t>
            </a:r>
            <a:endParaRPr lang="en-US" sz="1500" dirty="0" smtClean="0"/>
          </a:p>
          <a:p>
            <a:pPr marL="285750" indent="-285750">
              <a:buFont typeface="Courier New" panose="02070309020205020404" pitchFamily="49" charset="0"/>
              <a:buChar char="o"/>
            </a:pPr>
            <a:endParaRPr lang="en-US" sz="1500" dirty="0" smtClean="0"/>
          </a:p>
          <a:p>
            <a:pPr marL="285750" indent="-285750">
              <a:buFont typeface="Courier New" panose="02070309020205020404" pitchFamily="49" charset="0"/>
              <a:buChar char="o"/>
            </a:pPr>
            <a:r>
              <a:rPr lang="en-US" sz="1500" b="1" dirty="0" smtClean="0"/>
              <a:t>Cost Share</a:t>
            </a:r>
            <a:r>
              <a:rPr lang="en-US" sz="1500" b="1" dirty="0" smtClean="0"/>
              <a:t>:  </a:t>
            </a:r>
            <a:r>
              <a:rPr lang="en-US" sz="1500" dirty="0" smtClean="0"/>
              <a:t>The </a:t>
            </a:r>
            <a:r>
              <a:rPr lang="en-US" sz="1500" dirty="0"/>
              <a:t>total cost share </a:t>
            </a:r>
            <a:r>
              <a:rPr lang="en-US" sz="1500" dirty="0" smtClean="0"/>
              <a:t>by counties was 85% ($713K) while grant share was $124K. </a:t>
            </a:r>
            <a:r>
              <a:rPr lang="en-US" sz="1500" dirty="0"/>
              <a:t>The entire aerial imagery cost with no county cost share contributions only had to be paid for two disadvantaged counties (Clay and </a:t>
            </a:r>
            <a:r>
              <a:rPr lang="en-US" sz="1500" dirty="0" smtClean="0"/>
              <a:t>Pendleton counties).  </a:t>
            </a:r>
            <a:endParaRPr lang="en-US" sz="1500" dirty="0"/>
          </a:p>
          <a:p>
            <a:pPr marL="285750" indent="-285750">
              <a:buFont typeface="Courier New" panose="02070309020205020404" pitchFamily="49" charset="0"/>
              <a:buChar char="o"/>
            </a:pPr>
            <a:endParaRPr lang="en-US" sz="1500" dirty="0" smtClean="0"/>
          </a:p>
          <a:p>
            <a:pPr marL="285750" indent="-285750">
              <a:buFont typeface="Courier New" panose="02070309020205020404" pitchFamily="49" charset="0"/>
              <a:buChar char="o"/>
            </a:pPr>
            <a:r>
              <a:rPr lang="en-US" sz="1500" b="1" dirty="0" smtClean="0"/>
              <a:t>Resolution:  </a:t>
            </a:r>
            <a:r>
              <a:rPr lang="en-US" sz="1500" dirty="0"/>
              <a:t>All counties were collected at 4-inch resolution except for Cabell (3”), Pendleton (6’”), and Randolph (6”) counties</a:t>
            </a:r>
            <a:r>
              <a:rPr lang="en-US" sz="1500" dirty="0" smtClean="0"/>
              <a:t>.</a:t>
            </a:r>
            <a:br>
              <a:rPr lang="en-US" sz="1500" dirty="0" smtClean="0"/>
            </a:br>
            <a:endParaRPr lang="en-US" sz="1500" dirty="0"/>
          </a:p>
          <a:p>
            <a:pPr marL="285750" indent="-285750">
              <a:buFont typeface="Courier New" panose="02070309020205020404" pitchFamily="49" charset="0"/>
              <a:buChar char="o"/>
            </a:pPr>
            <a:r>
              <a:rPr lang="en-US" sz="1500" b="1" dirty="0" smtClean="0"/>
              <a:t>Flyover Coverage</a:t>
            </a:r>
            <a:r>
              <a:rPr lang="en-US" sz="1500" dirty="0" smtClean="0"/>
              <a:t>:  A </a:t>
            </a:r>
            <a:r>
              <a:rPr lang="en-US" sz="1500" dirty="0"/>
              <a:t>total of </a:t>
            </a:r>
            <a:r>
              <a:rPr lang="en-US" sz="1500" b="1" dirty="0"/>
              <a:t>18,987 square miles </a:t>
            </a:r>
            <a:r>
              <a:rPr lang="en-US" sz="1500" dirty="0"/>
              <a:t>were flown from this state contract. </a:t>
            </a:r>
          </a:p>
          <a:p>
            <a:pPr marL="285750" indent="-285750">
              <a:buFont typeface="Courier New" panose="02070309020205020404" pitchFamily="49" charset="0"/>
              <a:buChar char="o"/>
            </a:pPr>
            <a:endParaRPr lang="en-US" sz="1500" b="1" dirty="0" smtClean="0"/>
          </a:p>
          <a:p>
            <a:pPr marL="285750" indent="-285750">
              <a:buFont typeface="Courier New" panose="02070309020205020404" pitchFamily="49" charset="0"/>
              <a:buChar char="o"/>
            </a:pPr>
            <a:r>
              <a:rPr lang="en-US" sz="1500" b="1" dirty="0" smtClean="0"/>
              <a:t>Best Leaf-Off:</a:t>
            </a:r>
            <a:r>
              <a:rPr lang="en-US" sz="1500" dirty="0" smtClean="0"/>
              <a:t>  Replaced </a:t>
            </a:r>
            <a:r>
              <a:rPr lang="en-US" sz="1500" dirty="0" smtClean="0"/>
              <a:t>the </a:t>
            </a:r>
            <a:r>
              <a:rPr lang="en-US" sz="1500" dirty="0"/>
              <a:t>legacy WV Sheriffs Association (</a:t>
            </a:r>
            <a:r>
              <a:rPr lang="en-US" sz="1500" dirty="0" smtClean="0"/>
              <a:t>2010-12</a:t>
            </a:r>
            <a:r>
              <a:rPr lang="en-US" sz="1500" dirty="0"/>
              <a:t>) </a:t>
            </a:r>
            <a:r>
              <a:rPr lang="en-US" sz="1500" dirty="0" smtClean="0"/>
              <a:t>as the best available leaf-off imagery</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n-US" sz="1500" b="1" dirty="0" smtClean="0"/>
              <a:t>Non-Exclusive </a:t>
            </a:r>
            <a:r>
              <a:rPr lang="en-US" sz="1500" b="1" dirty="0"/>
              <a:t>Contract:  </a:t>
            </a:r>
            <a:r>
              <a:rPr lang="en-US" sz="1500" dirty="0"/>
              <a:t>County offices still </a:t>
            </a:r>
            <a:r>
              <a:rPr lang="en-US" sz="1500" dirty="0" smtClean="0"/>
              <a:t>had </a:t>
            </a:r>
            <a:r>
              <a:rPr lang="en-US" sz="1500" dirty="0"/>
              <a:t>the option to contract with other companies for the same services.</a:t>
            </a:r>
          </a:p>
          <a:p>
            <a:pPr marL="285750" indent="-285750">
              <a:buFont typeface="Courier New" panose="02070309020205020404" pitchFamily="49" charset="0"/>
              <a:buChar char="o"/>
            </a:pPr>
            <a:endParaRPr lang="en-US" sz="1500" dirty="0"/>
          </a:p>
          <a:p>
            <a:pPr marL="285750" indent="-285750">
              <a:buFont typeface="Courier New" panose="02070309020205020404" pitchFamily="49" charset="0"/>
              <a:buChar char="o"/>
            </a:pPr>
            <a:r>
              <a:rPr lang="en-US" sz="1500" b="1" dirty="0"/>
              <a:t>Unit Costs:  </a:t>
            </a:r>
            <a:r>
              <a:rPr lang="en-US" sz="1500" dirty="0"/>
              <a:t>Aerial imagery </a:t>
            </a:r>
            <a:r>
              <a:rPr lang="en-US" sz="1500" dirty="0" smtClean="0"/>
              <a:t>could </a:t>
            </a:r>
            <a:r>
              <a:rPr lang="en-US" sz="1500" dirty="0"/>
              <a:t>be purchased at four different pixel </a:t>
            </a:r>
            <a:r>
              <a:rPr lang="en-US" sz="1500" dirty="0" smtClean="0"/>
              <a:t>resolutions and over multiple budget cycles. Counties with </a:t>
            </a:r>
            <a:r>
              <a:rPr lang="en-US" sz="1500" dirty="0"/>
              <a:t>limited funding </a:t>
            </a:r>
            <a:r>
              <a:rPr lang="en-US" sz="1500" dirty="0" smtClean="0"/>
              <a:t>qualified for grant </a:t>
            </a:r>
            <a:r>
              <a:rPr lang="en-US" sz="1500" dirty="0" smtClean="0"/>
              <a:t>cost-share.</a:t>
            </a:r>
          </a:p>
          <a:p>
            <a:pPr marL="285750" indent="-285750">
              <a:buFont typeface="Courier New" panose="02070309020205020404" pitchFamily="49" charset="0"/>
              <a:buChar char="o"/>
            </a:pPr>
            <a:endParaRPr lang="en-US" sz="1500" dirty="0" smtClean="0"/>
          </a:p>
        </p:txBody>
      </p:sp>
      <p:pic>
        <p:nvPicPr>
          <p:cNvPr id="6" name="Picture 5"/>
          <p:cNvPicPr>
            <a:picLocks noChangeAspect="1"/>
          </p:cNvPicPr>
          <p:nvPr/>
        </p:nvPicPr>
        <p:blipFill>
          <a:blip r:embed="rId3"/>
          <a:stretch>
            <a:fillRect/>
          </a:stretch>
        </p:blipFill>
        <p:spPr>
          <a:xfrm>
            <a:off x="1" y="7032195"/>
            <a:ext cx="9143999" cy="802550"/>
          </a:xfrm>
          <a:prstGeom prst="rect">
            <a:avLst/>
          </a:prstGeom>
        </p:spPr>
      </p:pic>
    </p:spTree>
    <p:extLst>
      <p:ext uri="{BB962C8B-B14F-4D97-AF65-F5344CB8AC3E}">
        <p14:creationId xmlns:p14="http://schemas.microsoft.com/office/powerpoint/2010/main" val="3555601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Statewide Imagery Contract (2019-22)</a:t>
            </a:r>
            <a:endParaRPr lang="en-US"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91883" y="972997"/>
            <a:ext cx="8488680" cy="1323439"/>
          </a:xfrm>
          <a:prstGeom prst="rect">
            <a:avLst/>
          </a:prstGeom>
          <a:solidFill>
            <a:schemeClr val="bg1">
              <a:lumMod val="95000"/>
            </a:schemeClr>
          </a:solidFill>
        </p:spPr>
        <p:txBody>
          <a:bodyPr wrap="square">
            <a:spAutoFit/>
          </a:bodyPr>
          <a:lstStyle/>
          <a:p>
            <a:r>
              <a:rPr lang="en-US" sz="1600" b="1" dirty="0">
                <a:ea typeface="Calibri" panose="020F0502020204030204" pitchFamily="34" charset="0"/>
              </a:rPr>
              <a:t>STATEWIDE AERIAL IMAGERY CONTRACT  </a:t>
            </a:r>
            <a:endParaRPr lang="en-US" sz="1600" dirty="0">
              <a:ea typeface="Calibri" panose="020F0502020204030204" pitchFamily="34" charset="0"/>
            </a:endParaRPr>
          </a:p>
          <a:p>
            <a:pPr>
              <a:spcAft>
                <a:spcPts val="1200"/>
              </a:spcAft>
            </a:pPr>
            <a:r>
              <a:rPr lang="en-US" sz="1600" dirty="0">
                <a:ea typeface="Calibri" panose="020F0502020204030204" pitchFamily="34" charset="0"/>
              </a:rPr>
              <a:t>In February 2019, a 4-year statewide contract (2019-22) through WVU Procurement was executed to provide bulk discounts for government agencies acquiring aerial imagery in West Virginia.  Thrasher Group </a:t>
            </a:r>
            <a:r>
              <a:rPr lang="en-US" sz="1600" dirty="0" smtClean="0">
                <a:ea typeface="Calibri" panose="020F0502020204030204" pitchFamily="34" charset="0"/>
              </a:rPr>
              <a:t>was </a:t>
            </a:r>
            <a:r>
              <a:rPr lang="en-US" sz="1600" dirty="0">
                <a:ea typeface="Calibri" panose="020F0502020204030204" pitchFamily="34" charset="0"/>
              </a:rPr>
              <a:t>awarded the contract.  The spring flying season is from late February to Mid-April during leaf-out and no snow conditions</a:t>
            </a:r>
            <a:r>
              <a:rPr lang="en-US" sz="1600" dirty="0" smtClean="0">
                <a:ea typeface="Calibri" panose="020F0502020204030204" pitchFamily="34" charset="0"/>
              </a:rPr>
              <a:t>.</a:t>
            </a:r>
            <a:endParaRPr lang="en-US" sz="1600" dirty="0"/>
          </a:p>
        </p:txBody>
      </p:sp>
      <p:graphicFrame>
        <p:nvGraphicFramePr>
          <p:cNvPr id="8" name="Table 7">
            <a:extLst>
              <a:ext uri="{FF2B5EF4-FFF2-40B4-BE49-F238E27FC236}">
                <a16:creationId xmlns:a16="http://schemas.microsoft.com/office/drawing/2014/main" id="{E88E2FFB-14A7-4A98-A766-FBD2F9FEF69A}"/>
              </a:ext>
            </a:extLst>
          </p:cNvPr>
          <p:cNvGraphicFramePr>
            <a:graphicFrameLocks noGrp="1"/>
          </p:cNvGraphicFramePr>
          <p:nvPr>
            <p:extLst>
              <p:ext uri="{D42A27DB-BD31-4B8C-83A1-F6EECF244321}">
                <p14:modId xmlns:p14="http://schemas.microsoft.com/office/powerpoint/2010/main" val="3916319769"/>
              </p:ext>
            </p:extLst>
          </p:nvPr>
        </p:nvGraphicFramePr>
        <p:xfrm>
          <a:off x="160521" y="5607677"/>
          <a:ext cx="8551404" cy="913132"/>
        </p:xfrm>
        <a:graphic>
          <a:graphicData uri="http://schemas.openxmlformats.org/drawingml/2006/table">
            <a:tbl>
              <a:tblPr firstRow="1" firstCol="1" bandRow="1">
                <a:tableStyleId>{5C22544A-7EE6-4342-B048-85BDC9FD1C3A}</a:tableStyleId>
              </a:tblPr>
              <a:tblGrid>
                <a:gridCol w="2984114">
                  <a:extLst>
                    <a:ext uri="{9D8B030D-6E8A-4147-A177-3AD203B41FA5}">
                      <a16:colId xmlns:a16="http://schemas.microsoft.com/office/drawing/2014/main" val="1148079240"/>
                    </a:ext>
                  </a:extLst>
                </a:gridCol>
                <a:gridCol w="1443371">
                  <a:extLst>
                    <a:ext uri="{9D8B030D-6E8A-4147-A177-3AD203B41FA5}">
                      <a16:colId xmlns:a16="http://schemas.microsoft.com/office/drawing/2014/main" val="4048575816"/>
                    </a:ext>
                  </a:extLst>
                </a:gridCol>
                <a:gridCol w="1340274">
                  <a:extLst>
                    <a:ext uri="{9D8B030D-6E8A-4147-A177-3AD203B41FA5}">
                      <a16:colId xmlns:a16="http://schemas.microsoft.com/office/drawing/2014/main" val="2755095672"/>
                    </a:ext>
                  </a:extLst>
                </a:gridCol>
                <a:gridCol w="1340274">
                  <a:extLst>
                    <a:ext uri="{9D8B030D-6E8A-4147-A177-3AD203B41FA5}">
                      <a16:colId xmlns:a16="http://schemas.microsoft.com/office/drawing/2014/main" val="331544095"/>
                    </a:ext>
                  </a:extLst>
                </a:gridCol>
                <a:gridCol w="1443371">
                  <a:extLst>
                    <a:ext uri="{9D8B030D-6E8A-4147-A177-3AD203B41FA5}">
                      <a16:colId xmlns:a16="http://schemas.microsoft.com/office/drawing/2014/main" val="1049858549"/>
                    </a:ext>
                  </a:extLst>
                </a:gridCol>
              </a:tblGrid>
              <a:tr h="0">
                <a:tc>
                  <a:txBody>
                    <a:bodyPr/>
                    <a:lstStyle/>
                    <a:p>
                      <a:pPr marL="0" marR="0">
                        <a:lnSpc>
                          <a:spcPct val="107000"/>
                        </a:lnSpc>
                        <a:spcBef>
                          <a:spcPts val="0"/>
                        </a:spcBef>
                        <a:spcAft>
                          <a:spcPts val="0"/>
                        </a:spcAft>
                      </a:pPr>
                      <a:r>
                        <a:rPr lang="en-US" sz="1400" dirty="0">
                          <a:effectLst/>
                        </a:rPr>
                        <a:t>Pixel </a:t>
                      </a:r>
                      <a:r>
                        <a:rPr lang="en-US" sz="1400" dirty="0" smtClean="0">
                          <a:effectLst/>
                        </a:rPr>
                        <a:t>Resolution </a:t>
                      </a:r>
                      <a:r>
                        <a:rPr lang="en-US" sz="1400" dirty="0">
                          <a:effectLst/>
                        </a:rPr>
                        <a:t>(Detail Level)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07000"/>
                        </a:lnSpc>
                        <a:spcBef>
                          <a:spcPts val="0"/>
                        </a:spcBef>
                        <a:spcAft>
                          <a:spcPts val="0"/>
                        </a:spcAft>
                      </a:pPr>
                      <a:r>
                        <a:rPr lang="en-US" sz="1400" dirty="0">
                          <a:effectLst/>
                        </a:rPr>
                        <a:t>3-inch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07000"/>
                        </a:lnSpc>
                        <a:spcBef>
                          <a:spcPts val="0"/>
                        </a:spcBef>
                        <a:spcAft>
                          <a:spcPts val="0"/>
                        </a:spcAft>
                      </a:pPr>
                      <a:r>
                        <a:rPr lang="en-US" sz="1400" dirty="0">
                          <a:effectLst/>
                        </a:rPr>
                        <a:t>4-inch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07000"/>
                        </a:lnSpc>
                        <a:spcBef>
                          <a:spcPts val="0"/>
                        </a:spcBef>
                        <a:spcAft>
                          <a:spcPts val="0"/>
                        </a:spcAft>
                      </a:pPr>
                      <a:r>
                        <a:rPr lang="en-US" sz="1400" dirty="0">
                          <a:effectLst/>
                        </a:rPr>
                        <a:t>6-inch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tc>
                  <a:txBody>
                    <a:bodyPr/>
                    <a:lstStyle/>
                    <a:p>
                      <a:pPr marL="0" marR="0" algn="ctr">
                        <a:lnSpc>
                          <a:spcPct val="107000"/>
                        </a:lnSpc>
                        <a:spcBef>
                          <a:spcPts val="0"/>
                        </a:spcBef>
                        <a:spcAft>
                          <a:spcPts val="0"/>
                        </a:spcAft>
                      </a:pPr>
                      <a:r>
                        <a:rPr lang="en-US" sz="1400" dirty="0">
                          <a:effectLst/>
                        </a:rPr>
                        <a:t>12-inch</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4">
                        <a:lumMod val="75000"/>
                      </a:schemeClr>
                    </a:solidFill>
                  </a:tcPr>
                </a:tc>
                <a:extLst>
                  <a:ext uri="{0D108BD9-81ED-4DB2-BD59-A6C34878D82A}">
                    <a16:rowId xmlns:a16="http://schemas.microsoft.com/office/drawing/2014/main" val="2764404663"/>
                  </a:ext>
                </a:extLst>
              </a:tr>
              <a:tr h="184150">
                <a:tc>
                  <a:txBody>
                    <a:bodyPr/>
                    <a:lstStyle/>
                    <a:p>
                      <a:pPr marL="0" marR="0">
                        <a:lnSpc>
                          <a:spcPct val="107000"/>
                        </a:lnSpc>
                        <a:spcBef>
                          <a:spcPts val="0"/>
                        </a:spcBef>
                        <a:spcAft>
                          <a:spcPts val="0"/>
                        </a:spcAft>
                      </a:pPr>
                      <a:r>
                        <a:rPr lang="en-US" sz="1400" dirty="0">
                          <a:effectLst/>
                        </a:rPr>
                        <a:t>Cost per square mile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$62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$45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$36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$25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9588678"/>
                  </a:ext>
                </a:extLst>
              </a:tr>
              <a:tr h="184150">
                <a:tc>
                  <a:txBody>
                    <a:bodyPr/>
                    <a:lstStyle/>
                    <a:p>
                      <a:pPr marL="0" marR="0">
                        <a:lnSpc>
                          <a:spcPct val="107000"/>
                        </a:lnSpc>
                        <a:spcBef>
                          <a:spcPts val="0"/>
                        </a:spcBef>
                        <a:spcAft>
                          <a:spcPts val="0"/>
                        </a:spcAft>
                      </a:pPr>
                      <a:r>
                        <a:rPr lang="en-US" sz="1400" dirty="0">
                          <a:effectLst/>
                        </a:rPr>
                        <a:t>Map Scale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1” = 50’</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 = 67’</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 = 100’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 = 200’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0245273"/>
                  </a:ext>
                </a:extLst>
              </a:tr>
              <a:tr h="184150">
                <a:tc>
                  <a:txBody>
                    <a:bodyPr/>
                    <a:lstStyle/>
                    <a:p>
                      <a:pPr marL="0" marR="0">
                        <a:lnSpc>
                          <a:spcPct val="107000"/>
                        </a:lnSpc>
                        <a:spcBef>
                          <a:spcPts val="0"/>
                        </a:spcBef>
                        <a:spcAft>
                          <a:spcPts val="0"/>
                        </a:spcAft>
                      </a:pPr>
                      <a:r>
                        <a:rPr lang="en-US" sz="1400" dirty="0">
                          <a:effectLst/>
                        </a:rPr>
                        <a:t>Horizontal </a:t>
                      </a:r>
                      <a:r>
                        <a:rPr lang="en-US" sz="1400" dirty="0" smtClean="0">
                          <a:effectLst/>
                        </a:rPr>
                        <a:t>Accuracy  </a:t>
                      </a:r>
                      <a:r>
                        <a:rPr lang="en-US" sz="1400" dirty="0">
                          <a:effectLst/>
                        </a:rPr>
                        <a:t>(ASPRS 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400" dirty="0">
                          <a:effectLst/>
                        </a:rPr>
                        <a:t>0.5 feet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0.66 feet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1.0 feet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 feet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708322"/>
                  </a:ext>
                </a:extLst>
              </a:tr>
            </a:tbl>
          </a:graphicData>
        </a:graphic>
      </p:graphicFrame>
      <p:sp>
        <p:nvSpPr>
          <p:cNvPr id="9" name="Rectangle 1">
            <a:extLst>
              <a:ext uri="{FF2B5EF4-FFF2-40B4-BE49-F238E27FC236}">
                <a16:creationId xmlns:a16="http://schemas.microsoft.com/office/drawing/2014/main" id="{D75A6817-44F7-4016-96C5-A2C4F61A7334}"/>
              </a:ext>
            </a:extLst>
          </p:cNvPr>
          <p:cNvSpPr>
            <a:spLocks noChangeArrowheads="1"/>
          </p:cNvSpPr>
          <p:nvPr/>
        </p:nvSpPr>
        <p:spPr bwMode="auto">
          <a:xfrm>
            <a:off x="109426" y="640587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Note:  4-band stacked imagery that includes color infrared can be added at 25% of the acquisition cost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Box 10"/>
          <p:cNvSpPr txBox="1"/>
          <p:nvPr/>
        </p:nvSpPr>
        <p:spPr>
          <a:xfrm>
            <a:off x="4665518" y="2612605"/>
            <a:ext cx="4015045" cy="1877437"/>
          </a:xfrm>
          <a:prstGeom prst="rect">
            <a:avLst/>
          </a:prstGeom>
          <a:solidFill>
            <a:schemeClr val="accent1">
              <a:lumMod val="20000"/>
              <a:lumOff val="80000"/>
            </a:schemeClr>
          </a:solidFill>
        </p:spPr>
        <p:txBody>
          <a:bodyPr wrap="square" rtlCol="0">
            <a:spAutoFit/>
          </a:bodyPr>
          <a:lstStyle/>
          <a:p>
            <a:r>
              <a:rPr lang="en-US" sz="1400" dirty="0"/>
              <a:t>&lt;&lt; </a:t>
            </a:r>
            <a:r>
              <a:rPr lang="en-US" sz="1400" dirty="0">
                <a:hlinkClick r:id="rId3"/>
              </a:rPr>
              <a:t>County Aerial Imagery Year Acquired </a:t>
            </a:r>
            <a:r>
              <a:rPr lang="en-US" sz="1400" dirty="0"/>
              <a:t>&gt;&gt;</a:t>
            </a:r>
          </a:p>
          <a:p>
            <a:r>
              <a:rPr lang="en-US" sz="1400" dirty="0"/>
              <a:t> </a:t>
            </a:r>
          </a:p>
          <a:p>
            <a:r>
              <a:rPr lang="en-US" sz="1400" dirty="0"/>
              <a:t>&lt;&lt; </a:t>
            </a:r>
            <a:r>
              <a:rPr lang="en-US" sz="1400" dirty="0">
                <a:hlinkClick r:id="rId4"/>
              </a:rPr>
              <a:t>County Aerial Imagery Resolution </a:t>
            </a:r>
            <a:r>
              <a:rPr lang="en-US" sz="1400" dirty="0"/>
              <a:t>&gt;&gt;</a:t>
            </a:r>
          </a:p>
          <a:p>
            <a:r>
              <a:rPr lang="en-US" sz="1400" dirty="0"/>
              <a:t> </a:t>
            </a:r>
          </a:p>
          <a:p>
            <a:r>
              <a:rPr lang="en-US" sz="1400" dirty="0"/>
              <a:t>&lt;&lt; </a:t>
            </a:r>
            <a:r>
              <a:rPr lang="en-US" sz="1400" dirty="0">
                <a:hlinkClick r:id="rId5"/>
              </a:rPr>
              <a:t>Resolution Comparison – Baseball Fence </a:t>
            </a:r>
            <a:r>
              <a:rPr lang="en-US" sz="1400" dirty="0" smtClean="0"/>
              <a:t>&gt;&gt;</a:t>
            </a:r>
            <a:br>
              <a:rPr lang="en-US" sz="1400" dirty="0" smtClean="0"/>
            </a:br>
            <a:endParaRPr lang="en-US" sz="1400" dirty="0" smtClean="0"/>
          </a:p>
          <a:p>
            <a:r>
              <a:rPr lang="en-US" sz="1400" dirty="0"/>
              <a:t>&lt;&lt; </a:t>
            </a:r>
            <a:r>
              <a:rPr lang="en-US" sz="1400" dirty="0">
                <a:hlinkClick r:id="rId6"/>
              </a:rPr>
              <a:t>Resolution Comparison – WVU Coliseum </a:t>
            </a:r>
            <a:r>
              <a:rPr lang="en-US" sz="1400" dirty="0" smtClean="0"/>
              <a:t>&gt;&gt;</a:t>
            </a:r>
            <a:r>
              <a:rPr lang="en-US" sz="1400" dirty="0"/>
              <a:t> </a:t>
            </a:r>
            <a:endParaRPr lang="en-US" dirty="0"/>
          </a:p>
          <a:p>
            <a:endParaRPr lang="en-US" dirty="0"/>
          </a:p>
        </p:txBody>
      </p:sp>
      <p:sp>
        <p:nvSpPr>
          <p:cNvPr id="12" name="TextBox 11"/>
          <p:cNvSpPr txBox="1"/>
          <p:nvPr/>
        </p:nvSpPr>
        <p:spPr>
          <a:xfrm>
            <a:off x="197276" y="2641739"/>
            <a:ext cx="4042215" cy="1877437"/>
          </a:xfrm>
          <a:prstGeom prst="rect">
            <a:avLst/>
          </a:prstGeom>
          <a:solidFill>
            <a:schemeClr val="accent1">
              <a:lumMod val="20000"/>
              <a:lumOff val="80000"/>
            </a:schemeClr>
          </a:solidFill>
        </p:spPr>
        <p:txBody>
          <a:bodyPr wrap="square" rtlCol="0">
            <a:spAutoFit/>
          </a:bodyPr>
          <a:lstStyle/>
          <a:p>
            <a:r>
              <a:rPr lang="en-US" sz="1400" dirty="0">
                <a:ea typeface="Calibri" panose="020F0502020204030204" pitchFamily="34" charset="0"/>
              </a:rPr>
              <a:t>&lt;&lt; </a:t>
            </a:r>
            <a:r>
              <a:rPr lang="en-US" sz="1400" dirty="0">
                <a:ea typeface="Calibri" panose="020F0502020204030204" pitchFamily="34" charset="0"/>
                <a:hlinkClick r:id="rId7"/>
              </a:rPr>
              <a:t>Aerial Imagery Program and Price Information </a:t>
            </a:r>
            <a:r>
              <a:rPr lang="en-US" sz="1400" dirty="0">
                <a:ea typeface="Calibri" panose="020F0502020204030204" pitchFamily="34" charset="0"/>
              </a:rPr>
              <a:t>&gt;&gt;</a:t>
            </a:r>
            <a:r>
              <a:rPr lang="en-US" sz="1400" b="1" dirty="0">
                <a:ea typeface="Calibri" panose="020F0502020204030204" pitchFamily="34" charset="0"/>
              </a:rPr>
              <a:t/>
            </a:r>
            <a:br>
              <a:rPr lang="en-US" sz="1400" b="1" dirty="0">
                <a:ea typeface="Calibri" panose="020F0502020204030204" pitchFamily="34" charset="0"/>
              </a:rPr>
            </a:br>
            <a:endParaRPr lang="en-US" sz="1400" u="sng" dirty="0">
              <a:solidFill>
                <a:srgbClr val="0000FF"/>
              </a:solidFill>
              <a:ea typeface="Calibri" panose="020F0502020204030204" pitchFamily="34" charset="0"/>
            </a:endParaRPr>
          </a:p>
          <a:p>
            <a:r>
              <a:rPr lang="en-US" sz="1400" dirty="0" smtClean="0">
                <a:ea typeface="Calibri" panose="020F0502020204030204" pitchFamily="34" charset="0"/>
              </a:rPr>
              <a:t>&lt;&lt; </a:t>
            </a:r>
            <a:r>
              <a:rPr lang="en-US" sz="1400" dirty="0">
                <a:ea typeface="Calibri" panose="020F0502020204030204" pitchFamily="34" charset="0"/>
                <a:hlinkClick r:id="rId8"/>
              </a:rPr>
              <a:t>WV State Contract </a:t>
            </a:r>
            <a:r>
              <a:rPr lang="en-US" sz="1400" dirty="0">
                <a:ea typeface="Calibri" panose="020F0502020204030204" pitchFamily="34" charset="0"/>
              </a:rPr>
              <a:t>&gt;&gt;</a:t>
            </a:r>
            <a:br>
              <a:rPr lang="en-US" sz="1400" dirty="0">
                <a:ea typeface="Calibri" panose="020F0502020204030204" pitchFamily="34" charset="0"/>
              </a:rPr>
            </a:br>
            <a:r>
              <a:rPr lang="en-US" sz="1400" dirty="0">
                <a:ea typeface="Calibri" panose="020F0502020204030204" pitchFamily="34" charset="0"/>
              </a:rPr>
              <a:t> </a:t>
            </a:r>
          </a:p>
          <a:p>
            <a:r>
              <a:rPr lang="en-US" sz="1400" dirty="0" smtClean="0"/>
              <a:t>&lt;&lt; </a:t>
            </a:r>
            <a:r>
              <a:rPr lang="en-US" sz="1400" dirty="0">
                <a:hlinkClick r:id="rId9"/>
              </a:rPr>
              <a:t>MOU Template </a:t>
            </a:r>
            <a:r>
              <a:rPr lang="en-US" sz="1400" dirty="0"/>
              <a:t>&gt;&gt; </a:t>
            </a:r>
          </a:p>
          <a:p>
            <a:pPr lvl="1"/>
            <a:endParaRPr lang="en-US" sz="1400" dirty="0"/>
          </a:p>
          <a:p>
            <a:pPr lvl="1"/>
            <a:r>
              <a:rPr lang="en-US" sz="1400" dirty="0"/>
              <a:t> </a:t>
            </a:r>
            <a:endParaRPr lang="en-US" dirty="0"/>
          </a:p>
          <a:p>
            <a:pPr lvl="1"/>
            <a:endParaRPr lang="en-US" dirty="0"/>
          </a:p>
        </p:txBody>
      </p:sp>
      <p:sp>
        <p:nvSpPr>
          <p:cNvPr id="13" name="Rectangle 12"/>
          <p:cNvSpPr/>
          <p:nvPr/>
        </p:nvSpPr>
        <p:spPr>
          <a:xfrm>
            <a:off x="223245" y="4876874"/>
            <a:ext cx="8488680" cy="615553"/>
          </a:xfrm>
          <a:prstGeom prst="rect">
            <a:avLst/>
          </a:prstGeom>
          <a:noFill/>
        </p:spPr>
        <p:txBody>
          <a:bodyPr wrap="square">
            <a:spAutoFit/>
          </a:bodyPr>
          <a:lstStyle/>
          <a:p>
            <a:r>
              <a:rPr lang="en-US" sz="1600" b="1" dirty="0"/>
              <a:t>Unit Costs:  </a:t>
            </a:r>
            <a:r>
              <a:rPr lang="en-US" sz="1600" dirty="0"/>
              <a:t>Aerial imagery could be purchased at four different pixel resolutions and over multiple budget cycles. Counties with limited funding qualified for grant cost-share</a:t>
            </a:r>
            <a:r>
              <a:rPr lang="en-US" dirty="0"/>
              <a:t>.</a:t>
            </a:r>
          </a:p>
        </p:txBody>
      </p:sp>
    </p:spTree>
    <p:extLst>
      <p:ext uri="{BB962C8B-B14F-4D97-AF65-F5344CB8AC3E}">
        <p14:creationId xmlns:p14="http://schemas.microsoft.com/office/powerpoint/2010/main" val="3541470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New Aerial Imagery</a:t>
            </a:r>
          </a:p>
        </p:txBody>
      </p:sp>
      <p:sp>
        <p:nvSpPr>
          <p:cNvPr id="2" name="TextBox 1"/>
          <p:cNvSpPr txBox="1"/>
          <p:nvPr/>
        </p:nvSpPr>
        <p:spPr>
          <a:xfrm>
            <a:off x="653728" y="2045239"/>
            <a:ext cx="7921312" cy="3046988"/>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smtClean="0"/>
              <a:t>2022 County Leaf-Of Aerial Imagery  </a:t>
            </a:r>
            <a:r>
              <a:rPr lang="en-US" sz="2400" dirty="0" smtClean="0"/>
              <a:t>(14 Counties)</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smtClean="0"/>
              <a:t>2021 </a:t>
            </a:r>
            <a:r>
              <a:rPr lang="en-US" sz="2400" b="1" dirty="0"/>
              <a:t>County Leaf-Of Aerial Imagery  </a:t>
            </a:r>
            <a:r>
              <a:rPr lang="en-US" sz="2400" dirty="0" smtClean="0"/>
              <a:t>(4 </a:t>
            </a:r>
            <a:r>
              <a:rPr lang="en-US" sz="2400" dirty="0"/>
              <a:t>Counties)</a:t>
            </a:r>
          </a:p>
          <a:p>
            <a:endParaRPr lang="en-US" sz="2400" b="1" dirty="0" smtClean="0"/>
          </a:p>
          <a:p>
            <a:pPr marL="285750" indent="-285750">
              <a:buFont typeface="Arial" panose="020B0604020202020204" pitchFamily="34" charset="0"/>
              <a:buChar char="•"/>
            </a:pPr>
            <a:r>
              <a:rPr lang="en-US" sz="2400" b="1" dirty="0" smtClean="0"/>
              <a:t>2020 </a:t>
            </a:r>
            <a:r>
              <a:rPr lang="en-US" sz="2400" b="1" dirty="0"/>
              <a:t>County Leaf-Of Aerial Imagery  </a:t>
            </a:r>
            <a:r>
              <a:rPr lang="en-US" sz="2400" dirty="0"/>
              <a:t>(14 Counties)</a:t>
            </a:r>
          </a:p>
          <a:p>
            <a:pPr marL="285750" indent="-285750">
              <a:buFont typeface="Arial" panose="020B0604020202020204" pitchFamily="34" charset="0"/>
              <a:buChar char="•"/>
            </a:pPr>
            <a:endParaRPr lang="en-US" sz="2400" b="1" dirty="0" smtClean="0"/>
          </a:p>
          <a:p>
            <a:pPr marL="285750" indent="-285750">
              <a:buFont typeface="Arial" panose="020B0604020202020204" pitchFamily="34" charset="0"/>
              <a:buChar char="•"/>
            </a:pPr>
            <a:r>
              <a:rPr lang="en-US" sz="2400" b="1" dirty="0"/>
              <a:t>2020 USDA National Agriculture Imagery Program (NAIP) </a:t>
            </a:r>
            <a:r>
              <a:rPr lang="en-US" sz="2400" dirty="0"/>
              <a:t>2-ft pixel resolution.  Statewide Coverage</a:t>
            </a:r>
            <a:r>
              <a:rPr lang="en-US" sz="2400" dirty="0" smtClean="0"/>
              <a:t>.</a:t>
            </a:r>
            <a:endParaRPr lang="en-US" sz="2400" dirty="0"/>
          </a:p>
        </p:txBody>
      </p:sp>
      <p:sp>
        <p:nvSpPr>
          <p:cNvPr id="6" name="TextBox 5">
            <a:extLst>
              <a:ext uri="{FF2B5EF4-FFF2-40B4-BE49-F238E27FC236}">
                <a16:creationId xmlns:a16="http://schemas.microsoft.com/office/drawing/2014/main" id="{55B83548-279F-475F-9936-8C8CEA780CFE}"/>
              </a:ext>
            </a:extLst>
          </p:cNvPr>
          <p:cNvSpPr txBox="1"/>
          <p:nvPr/>
        </p:nvSpPr>
        <p:spPr>
          <a:xfrm>
            <a:off x="653181" y="5611022"/>
            <a:ext cx="7921859" cy="1200329"/>
          </a:xfrm>
          <a:prstGeom prst="rect">
            <a:avLst/>
          </a:prstGeom>
          <a:solidFill>
            <a:schemeClr val="bg1">
              <a:lumMod val="95000"/>
            </a:schemeClr>
          </a:solidFill>
        </p:spPr>
        <p:txBody>
          <a:bodyPr wrap="square" rtlCol="0">
            <a:spAutoFit/>
          </a:bodyPr>
          <a:lstStyle/>
          <a:p>
            <a:r>
              <a:rPr lang="en-US" dirty="0" smtClean="0">
                <a:solidFill>
                  <a:schemeClr val="tx2"/>
                </a:solidFill>
              </a:rPr>
              <a:t>30 </a:t>
            </a:r>
            <a:r>
              <a:rPr lang="en-US" dirty="0" smtClean="0">
                <a:solidFill>
                  <a:schemeClr val="tx2"/>
                </a:solidFill>
              </a:rPr>
              <a:t>unique counties (41 total) tapped </a:t>
            </a:r>
            <a:r>
              <a:rPr lang="en-US" dirty="0">
                <a:solidFill>
                  <a:schemeClr val="tx2"/>
                </a:solidFill>
              </a:rPr>
              <a:t>into the </a:t>
            </a:r>
            <a:r>
              <a:rPr lang="en-US" b="1" dirty="0">
                <a:solidFill>
                  <a:schemeClr val="tx2"/>
                </a:solidFill>
              </a:rPr>
              <a:t>State Aerial Imagery Contract</a:t>
            </a:r>
            <a:r>
              <a:rPr lang="en-US" dirty="0">
                <a:solidFill>
                  <a:schemeClr val="tx2"/>
                </a:solidFill>
              </a:rPr>
              <a:t> supported by the Hazard Mitigation Grant for the acquisition of </a:t>
            </a:r>
            <a:r>
              <a:rPr lang="en-US" dirty="0" smtClean="0">
                <a:solidFill>
                  <a:schemeClr val="tx2"/>
                </a:solidFill>
              </a:rPr>
              <a:t>2019-22 </a:t>
            </a:r>
            <a:r>
              <a:rPr lang="en-US" dirty="0">
                <a:solidFill>
                  <a:schemeClr val="tx2"/>
                </a:solidFill>
              </a:rPr>
              <a:t>leaf-off imagery.  Most counties were captured at 4-inch resolution.  Imagery resides in the </a:t>
            </a:r>
            <a:r>
              <a:rPr lang="en-US" dirty="0">
                <a:solidFill>
                  <a:schemeClr val="bg1"/>
                </a:solidFill>
                <a:hlinkClick r:id="rId2"/>
              </a:rPr>
              <a:t>public domain</a:t>
            </a:r>
            <a:r>
              <a:rPr lang="en-US" dirty="0">
                <a:solidFill>
                  <a:schemeClr val="bg1"/>
                </a:solidFill>
              </a:rPr>
              <a:t>.</a:t>
            </a:r>
            <a:endParaRPr lang="en-US" dirty="0"/>
          </a:p>
        </p:txBody>
      </p:sp>
      <p:pic>
        <p:nvPicPr>
          <p:cNvPr id="3" name="Picture 2"/>
          <p:cNvPicPr>
            <a:picLocks noChangeAspect="1"/>
          </p:cNvPicPr>
          <p:nvPr/>
        </p:nvPicPr>
        <p:blipFill>
          <a:blip r:embed="rId3"/>
          <a:stretch>
            <a:fillRect/>
          </a:stretch>
        </p:blipFill>
        <p:spPr>
          <a:xfrm>
            <a:off x="1" y="914400"/>
            <a:ext cx="9144000" cy="752475"/>
          </a:xfrm>
          <a:prstGeom prst="rect">
            <a:avLst/>
          </a:prstGeom>
        </p:spPr>
      </p:pic>
    </p:spTree>
    <p:extLst>
      <p:ext uri="{BB962C8B-B14F-4D97-AF65-F5344CB8AC3E}">
        <p14:creationId xmlns:p14="http://schemas.microsoft.com/office/powerpoint/2010/main" val="2046640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20645"/>
            <a:ext cx="7522266" cy="5746277"/>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Aerial Imagery (</a:t>
            </a:r>
            <a:r>
              <a:rPr lang="en-US" dirty="0" smtClean="0">
                <a:solidFill>
                  <a:schemeClr val="bg1"/>
                </a:solidFill>
                <a:latin typeface="Arial" panose="020B0604020202020204" pitchFamily="34" charset="0"/>
                <a:cs typeface="Arial" panose="020B0604020202020204" pitchFamily="34" charset="0"/>
              </a:rPr>
              <a:t>2021)</a:t>
            </a:r>
            <a:endParaRPr lang="en-US" dirty="0">
              <a:solidFill>
                <a:schemeClr val="bg1"/>
              </a:solidFill>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803136804"/>
              </p:ext>
            </p:extLst>
          </p:nvPr>
        </p:nvGraphicFramePr>
        <p:xfrm>
          <a:off x="299740" y="1048067"/>
          <a:ext cx="1163955" cy="2229640"/>
        </p:xfrm>
        <a:graphic>
          <a:graphicData uri="http://schemas.openxmlformats.org/drawingml/2006/table">
            <a:tbl>
              <a:tblPr firstRow="1" firstCol="1" bandRow="1">
                <a:tableStyleId>{5C22544A-7EE6-4342-B048-85BDC9FD1C3A}</a:tableStyleId>
              </a:tblPr>
              <a:tblGrid>
                <a:gridCol w="490220">
                  <a:extLst>
                    <a:ext uri="{9D8B030D-6E8A-4147-A177-3AD203B41FA5}">
                      <a16:colId xmlns:a16="http://schemas.microsoft.com/office/drawing/2014/main" val="1763074938"/>
                    </a:ext>
                  </a:extLst>
                </a:gridCol>
                <a:gridCol w="673735">
                  <a:extLst>
                    <a:ext uri="{9D8B030D-6E8A-4147-A177-3AD203B41FA5}">
                      <a16:colId xmlns:a16="http://schemas.microsoft.com/office/drawing/2014/main" val="3443737341"/>
                    </a:ext>
                  </a:extLst>
                </a:gridCol>
              </a:tblGrid>
              <a:tr h="222964">
                <a:tc>
                  <a:txBody>
                    <a:bodyPr/>
                    <a:lstStyle/>
                    <a:p>
                      <a:pPr marL="0" marR="0">
                        <a:spcBef>
                          <a:spcPts val="0"/>
                        </a:spcBef>
                        <a:spcAft>
                          <a:spcPts val="0"/>
                        </a:spcAft>
                      </a:pPr>
                      <a:r>
                        <a:rPr lang="en-US" sz="1100" dirty="0">
                          <a:effectLst/>
                        </a:rPr>
                        <a:t>Year</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Number</a:t>
                      </a:r>
                      <a:endParaRPr lang="en-US" sz="120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1566564759"/>
                  </a:ext>
                </a:extLst>
              </a:tr>
              <a:tr h="222964">
                <a:tc>
                  <a:txBody>
                    <a:bodyPr/>
                    <a:lstStyle/>
                    <a:p>
                      <a:pPr marL="0" marR="0">
                        <a:spcBef>
                          <a:spcPts val="0"/>
                        </a:spcBef>
                        <a:spcAft>
                          <a:spcPts val="0"/>
                        </a:spcAft>
                      </a:pPr>
                      <a:r>
                        <a:rPr lang="en-US" sz="1100">
                          <a:effectLst/>
                        </a:rPr>
                        <a:t>2010</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480072995"/>
                  </a:ext>
                </a:extLst>
              </a:tr>
              <a:tr h="222964">
                <a:tc>
                  <a:txBody>
                    <a:bodyPr/>
                    <a:lstStyle/>
                    <a:p>
                      <a:pPr marL="0" marR="0">
                        <a:spcBef>
                          <a:spcPts val="0"/>
                        </a:spcBef>
                        <a:spcAft>
                          <a:spcPts val="0"/>
                        </a:spcAft>
                      </a:pPr>
                      <a:r>
                        <a:rPr lang="en-US" sz="1100">
                          <a:effectLst/>
                        </a:rPr>
                        <a:t>2014</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38611015"/>
                  </a:ext>
                </a:extLst>
              </a:tr>
              <a:tr h="222964">
                <a:tc>
                  <a:txBody>
                    <a:bodyPr/>
                    <a:lstStyle/>
                    <a:p>
                      <a:pPr marL="0" marR="0">
                        <a:spcBef>
                          <a:spcPts val="0"/>
                        </a:spcBef>
                        <a:spcAft>
                          <a:spcPts val="0"/>
                        </a:spcAft>
                      </a:pPr>
                      <a:r>
                        <a:rPr lang="en-US" sz="1100">
                          <a:effectLst/>
                        </a:rPr>
                        <a:t>2016</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3</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66563409"/>
                  </a:ext>
                </a:extLst>
              </a:tr>
              <a:tr h="222964">
                <a:tc>
                  <a:txBody>
                    <a:bodyPr/>
                    <a:lstStyle/>
                    <a:p>
                      <a:pPr marL="0" marR="0">
                        <a:spcBef>
                          <a:spcPts val="0"/>
                        </a:spcBef>
                        <a:spcAft>
                          <a:spcPts val="0"/>
                        </a:spcAft>
                      </a:pPr>
                      <a:r>
                        <a:rPr lang="en-US" sz="1100">
                          <a:effectLst/>
                        </a:rPr>
                        <a:t>2017</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00892738"/>
                  </a:ext>
                </a:extLst>
              </a:tr>
              <a:tr h="222964">
                <a:tc>
                  <a:txBody>
                    <a:bodyPr/>
                    <a:lstStyle/>
                    <a:p>
                      <a:pPr marL="0" marR="0">
                        <a:spcBef>
                          <a:spcPts val="0"/>
                        </a:spcBef>
                        <a:spcAft>
                          <a:spcPts val="0"/>
                        </a:spcAft>
                      </a:pPr>
                      <a:r>
                        <a:rPr lang="en-US" sz="1100">
                          <a:effectLst/>
                        </a:rPr>
                        <a:t>2018</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19</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613288836"/>
                  </a:ext>
                </a:extLst>
              </a:tr>
              <a:tr h="222964">
                <a:tc>
                  <a:txBody>
                    <a:bodyPr/>
                    <a:lstStyle/>
                    <a:p>
                      <a:pPr marL="0" marR="0">
                        <a:spcBef>
                          <a:spcPts val="0"/>
                        </a:spcBef>
                        <a:spcAft>
                          <a:spcPts val="0"/>
                        </a:spcAft>
                      </a:pPr>
                      <a:r>
                        <a:rPr lang="en-US" sz="1100">
                          <a:effectLst/>
                        </a:rPr>
                        <a:t>2019</a:t>
                      </a:r>
                      <a:endParaRPr lang="en-US"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20</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071778506"/>
                  </a:ext>
                </a:extLst>
              </a:tr>
              <a:tr h="222964">
                <a:tc>
                  <a:txBody>
                    <a:bodyPr/>
                    <a:lstStyle/>
                    <a:p>
                      <a:pPr marL="0" marR="0">
                        <a:spcBef>
                          <a:spcPts val="0"/>
                        </a:spcBef>
                        <a:spcAft>
                          <a:spcPts val="0"/>
                        </a:spcAft>
                      </a:pPr>
                      <a:r>
                        <a:rPr lang="en-US" sz="1100" dirty="0">
                          <a:effectLst/>
                        </a:rPr>
                        <a:t>2020</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1310441"/>
                  </a:ext>
                </a:extLst>
              </a:tr>
              <a:tr h="222964">
                <a:tc>
                  <a:txBody>
                    <a:bodyPr/>
                    <a:lstStyle/>
                    <a:p>
                      <a:pPr marL="0" marR="0">
                        <a:spcBef>
                          <a:spcPts val="0"/>
                        </a:spcBef>
                        <a:spcAft>
                          <a:spcPts val="0"/>
                        </a:spcAft>
                      </a:pPr>
                      <a:r>
                        <a:rPr lang="en-US" sz="1100" dirty="0">
                          <a:effectLst/>
                        </a:rPr>
                        <a:t>2021</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smtClean="0">
                          <a:effectLst/>
                        </a:rPr>
                        <a:t>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3873631841"/>
                  </a:ext>
                </a:extLst>
              </a:tr>
              <a:tr h="222964">
                <a:tc>
                  <a:txBody>
                    <a:bodyPr/>
                    <a:lstStyle/>
                    <a:p>
                      <a:pPr marL="0" marR="0">
                        <a:spcBef>
                          <a:spcPts val="0"/>
                        </a:spcBef>
                        <a:spcAft>
                          <a:spcPts val="0"/>
                        </a:spcAft>
                      </a:pPr>
                      <a:r>
                        <a:rPr lang="en-US" sz="1100" dirty="0" smtClean="0">
                          <a:effectLst/>
                        </a:rPr>
                        <a:t>2022</a:t>
                      </a:r>
                      <a:endParaRPr lang="en-US"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smtClean="0">
                          <a:effectLst/>
                        </a:rPr>
                        <a:t>14</a:t>
                      </a:r>
                      <a:endParaRPr lang="en-US" sz="1200" dirty="0">
                        <a:effectLst/>
                        <a:latin typeface="Times New Roman" panose="02020603050405020304" pitchFamily="18" charset="0"/>
                        <a:ea typeface="Calibri" panose="020F0502020204030204" pitchFamily="34" charset="0"/>
                      </a:endParaRPr>
                    </a:p>
                  </a:txBody>
                  <a:tcPr marL="68580" marR="68580" marT="0" marB="0"/>
                </a:tc>
                <a:extLst>
                  <a:ext uri="{0D108BD9-81ED-4DB2-BD59-A6C34878D82A}">
                    <a16:rowId xmlns:a16="http://schemas.microsoft.com/office/drawing/2014/main" val="2857286215"/>
                  </a:ext>
                </a:extLst>
              </a:tr>
            </a:tbl>
          </a:graphicData>
        </a:graphic>
      </p:graphicFrame>
      <p:sp>
        <p:nvSpPr>
          <p:cNvPr id="6" name="Rectangle 5"/>
          <p:cNvSpPr/>
          <p:nvPr/>
        </p:nvSpPr>
        <p:spPr>
          <a:xfrm>
            <a:off x="7522266" y="4149864"/>
            <a:ext cx="1519633" cy="2462213"/>
          </a:xfrm>
          <a:prstGeom prst="rect">
            <a:avLst/>
          </a:prstGeom>
          <a:solidFill>
            <a:schemeClr val="accent4">
              <a:lumMod val="20000"/>
              <a:lumOff val="80000"/>
            </a:schemeClr>
          </a:solidFill>
        </p:spPr>
        <p:txBody>
          <a:bodyPr wrap="square">
            <a:spAutoFit/>
          </a:bodyPr>
          <a:lstStyle/>
          <a:p>
            <a:r>
              <a:rPr lang="en-US" sz="1400" i="1" dirty="0">
                <a:solidFill>
                  <a:schemeClr val="accent1">
                    <a:lumMod val="50000"/>
                  </a:schemeClr>
                </a:solidFill>
                <a:latin typeface="Arial" panose="020B0604020202020204" pitchFamily="34" charset="0"/>
              </a:rPr>
              <a:t>Ideally, leaf-off imagery should not be older than 5 years.  Imagery is important for identifying at-risk structures and accurate disaster mapping.</a:t>
            </a:r>
            <a:endParaRPr lang="en-US" sz="1400" i="1" dirty="0">
              <a:solidFill>
                <a:schemeClr val="accent1">
                  <a:lumMod val="50000"/>
                </a:schemeClr>
              </a:solidFill>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522266" y="1048067"/>
            <a:ext cx="1519634" cy="2993127"/>
          </a:xfrm>
          <a:prstGeom prst="rect">
            <a:avLst/>
          </a:prstGeom>
          <a:solidFill>
            <a:schemeClr val="accent1">
              <a:lumMod val="20000"/>
              <a:lumOff val="80000"/>
            </a:schemeClr>
          </a:solidFill>
        </p:spPr>
        <p:txBody>
          <a:bodyPr wrap="square">
            <a:spAutoFit/>
          </a:bodyPr>
          <a:lstStyle/>
          <a:p>
            <a:pPr>
              <a:tabLst>
                <a:tab pos="457200" algn="l"/>
                <a:tab pos="914400" algn="l"/>
                <a:tab pos="4114800" algn="l"/>
                <a:tab pos="457200" algn="l"/>
              </a:tabLst>
            </a:pPr>
            <a:r>
              <a:rPr lang="en-US" sz="1000" b="1" u="sng" dirty="0">
                <a:ea typeface="Times New Roman" panose="02020603050405020304" pitchFamily="18" charset="0"/>
                <a:cs typeface="Times New Roman" panose="02020603050405020304" pitchFamily="18" charset="0"/>
              </a:rPr>
              <a:t>New </a:t>
            </a:r>
            <a:r>
              <a:rPr lang="en-US" sz="1000" b="1" u="sng" dirty="0" smtClean="0">
                <a:ea typeface="Times New Roman" panose="02020603050405020304" pitchFamily="18" charset="0"/>
                <a:cs typeface="Times New Roman" panose="02020603050405020304" pitchFamily="18" charset="0"/>
              </a:rPr>
              <a:t>2021-22 </a:t>
            </a:r>
            <a:r>
              <a:rPr lang="en-US" sz="1000" b="1" u="sng" dirty="0">
                <a:ea typeface="Times New Roman" panose="02020603050405020304" pitchFamily="18" charset="0"/>
                <a:cs typeface="Times New Roman" panose="02020603050405020304" pitchFamily="18" charset="0"/>
              </a:rPr>
              <a:t>Imagery</a:t>
            </a:r>
          </a:p>
          <a:p>
            <a:pPr marL="171450" indent="-171450">
              <a:buFont typeface="Wingdings" panose="05000000000000000000" pitchFamily="2" charset="2"/>
              <a:buChar char="ü"/>
            </a:pPr>
            <a:r>
              <a:rPr lang="en-US" sz="1050" dirty="0"/>
              <a:t>Berkeley County</a:t>
            </a:r>
          </a:p>
          <a:p>
            <a:pPr marL="171450" indent="-171450">
              <a:buFont typeface="Wingdings" panose="05000000000000000000" pitchFamily="2" charset="2"/>
              <a:buChar char="ü"/>
            </a:pPr>
            <a:r>
              <a:rPr lang="en-US" sz="1050" dirty="0"/>
              <a:t>Cabell County</a:t>
            </a:r>
          </a:p>
          <a:p>
            <a:pPr marL="171450" indent="-171450">
              <a:buFont typeface="Wingdings" panose="05000000000000000000" pitchFamily="2" charset="2"/>
              <a:buChar char="ü"/>
            </a:pPr>
            <a:r>
              <a:rPr lang="en-US" sz="1050" dirty="0"/>
              <a:t>Calhoun County</a:t>
            </a:r>
          </a:p>
          <a:p>
            <a:pPr marL="171450" indent="-171450">
              <a:buFont typeface="Wingdings" panose="05000000000000000000" pitchFamily="2" charset="2"/>
              <a:buChar char="ü"/>
            </a:pPr>
            <a:r>
              <a:rPr lang="en-US" sz="1050" dirty="0"/>
              <a:t>Hampshire County</a:t>
            </a:r>
          </a:p>
          <a:p>
            <a:pPr marL="171450" indent="-171450">
              <a:buFont typeface="Wingdings" panose="05000000000000000000" pitchFamily="2" charset="2"/>
              <a:buChar char="ü"/>
            </a:pPr>
            <a:r>
              <a:rPr lang="en-US" sz="1050" dirty="0"/>
              <a:t>Harrison County</a:t>
            </a:r>
          </a:p>
          <a:p>
            <a:pPr marL="171450" indent="-171450">
              <a:buFont typeface="Wingdings" panose="05000000000000000000" pitchFamily="2" charset="2"/>
              <a:buChar char="ü"/>
            </a:pPr>
            <a:r>
              <a:rPr lang="en-US" sz="1050" dirty="0"/>
              <a:t>Jackson County</a:t>
            </a:r>
          </a:p>
          <a:p>
            <a:pPr marL="171450" indent="-171450">
              <a:buFont typeface="Wingdings" panose="05000000000000000000" pitchFamily="2" charset="2"/>
              <a:buChar char="ü"/>
            </a:pPr>
            <a:r>
              <a:rPr lang="en-US" sz="1050" dirty="0"/>
              <a:t>Jefferson County</a:t>
            </a:r>
          </a:p>
          <a:p>
            <a:pPr marL="171450" indent="-171450">
              <a:buFont typeface="Wingdings" panose="05000000000000000000" pitchFamily="2" charset="2"/>
              <a:buChar char="ü"/>
            </a:pPr>
            <a:r>
              <a:rPr lang="en-US" sz="1050" dirty="0"/>
              <a:t>Lewis County</a:t>
            </a:r>
          </a:p>
          <a:p>
            <a:pPr marL="171450" indent="-171450">
              <a:buFont typeface="Wingdings" panose="05000000000000000000" pitchFamily="2" charset="2"/>
              <a:buChar char="ü"/>
            </a:pPr>
            <a:r>
              <a:rPr lang="en-US" sz="1050" dirty="0"/>
              <a:t>Marshall County</a:t>
            </a:r>
          </a:p>
          <a:p>
            <a:pPr marL="171450" indent="-171450">
              <a:buFont typeface="Wingdings" panose="05000000000000000000" pitchFamily="2" charset="2"/>
              <a:buChar char="ü"/>
            </a:pPr>
            <a:r>
              <a:rPr lang="en-US" sz="1050" dirty="0"/>
              <a:t>Morgan County</a:t>
            </a:r>
          </a:p>
          <a:p>
            <a:pPr marL="171450" indent="-171450">
              <a:buFont typeface="Wingdings" panose="05000000000000000000" pitchFamily="2" charset="2"/>
              <a:buChar char="ü"/>
            </a:pPr>
            <a:r>
              <a:rPr lang="en-US" sz="1050" dirty="0"/>
              <a:t>Pendleton County</a:t>
            </a:r>
          </a:p>
          <a:p>
            <a:pPr marL="171450" indent="-171450">
              <a:buFont typeface="Wingdings" panose="05000000000000000000" pitchFamily="2" charset="2"/>
              <a:buChar char="ü"/>
            </a:pPr>
            <a:r>
              <a:rPr lang="en-US" sz="1050" dirty="0"/>
              <a:t>Pocahontas County</a:t>
            </a:r>
          </a:p>
          <a:p>
            <a:pPr marL="171450" indent="-171450">
              <a:buFont typeface="Wingdings" panose="05000000000000000000" pitchFamily="2" charset="2"/>
              <a:buChar char="ü"/>
            </a:pPr>
            <a:r>
              <a:rPr lang="en-US" sz="1050" dirty="0"/>
              <a:t>Raleigh County</a:t>
            </a:r>
          </a:p>
          <a:p>
            <a:pPr marL="171450" indent="-171450">
              <a:buFont typeface="Wingdings" panose="05000000000000000000" pitchFamily="2" charset="2"/>
              <a:buChar char="ü"/>
            </a:pPr>
            <a:r>
              <a:rPr lang="en-US" sz="1050" dirty="0"/>
              <a:t>Randolph County</a:t>
            </a:r>
          </a:p>
          <a:p>
            <a:pPr marL="171450" indent="-171450">
              <a:buFont typeface="Wingdings" panose="05000000000000000000" pitchFamily="2" charset="2"/>
              <a:buChar char="ü"/>
            </a:pPr>
            <a:r>
              <a:rPr lang="en-US" sz="1050" dirty="0"/>
              <a:t>Roane County</a:t>
            </a:r>
          </a:p>
          <a:p>
            <a:pPr marL="171450" indent="-171450">
              <a:buFont typeface="Wingdings" panose="05000000000000000000" pitchFamily="2" charset="2"/>
              <a:buChar char="ü"/>
            </a:pPr>
            <a:r>
              <a:rPr lang="en-US" sz="1050" dirty="0"/>
              <a:t>Wayne County</a:t>
            </a:r>
          </a:p>
          <a:p>
            <a:pPr marL="171450" indent="-171450">
              <a:buFont typeface="Wingdings" panose="05000000000000000000" pitchFamily="2" charset="2"/>
              <a:buChar char="ü"/>
            </a:pPr>
            <a:r>
              <a:rPr lang="en-US" sz="1050" dirty="0"/>
              <a:t>Wirt County</a:t>
            </a:r>
          </a:p>
        </p:txBody>
      </p:sp>
      <p:sp>
        <p:nvSpPr>
          <p:cNvPr id="8" name="Rectangle 7">
            <a:extLst>
              <a:ext uri="{FF2B5EF4-FFF2-40B4-BE49-F238E27FC236}">
                <a16:creationId xmlns:a16="http://schemas.microsoft.com/office/drawing/2014/main" id="{1562B9A1-85D4-46CE-8804-35B00E5B950B}"/>
              </a:ext>
            </a:extLst>
          </p:cNvPr>
          <p:cNvSpPr/>
          <p:nvPr/>
        </p:nvSpPr>
        <p:spPr>
          <a:xfrm>
            <a:off x="83369" y="6273232"/>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a:t>
            </a:r>
            <a:r>
              <a:rPr lang="en-US" sz="1100" i="1" dirty="0" smtClean="0">
                <a:latin typeface="Calibri" panose="020F0502020204030204" pitchFamily="34" charset="0"/>
                <a:ea typeface="Times New Roman" panose="02020603050405020304" pitchFamily="18" charset="0"/>
              </a:rPr>
              <a:t>2019-22 </a:t>
            </a:r>
            <a:r>
              <a:rPr lang="en-US" sz="1100" i="1" dirty="0">
                <a:latin typeface="Calibri" panose="020F0502020204030204" pitchFamily="34" charset="0"/>
                <a:ea typeface="Times New Roman" panose="02020603050405020304" pitchFamily="18" charset="0"/>
              </a:rPr>
              <a:t>received funding support through HMGP grant</a:t>
            </a:r>
            <a:endParaRPr lang="en-US" sz="1100" i="1" dirty="0"/>
          </a:p>
        </p:txBody>
      </p:sp>
      <p:sp>
        <p:nvSpPr>
          <p:cNvPr id="9" name="TextBox 8"/>
          <p:cNvSpPr txBox="1"/>
          <p:nvPr/>
        </p:nvSpPr>
        <p:spPr>
          <a:xfrm>
            <a:off x="4844615" y="6273232"/>
            <a:ext cx="772160" cy="276999"/>
          </a:xfrm>
          <a:prstGeom prst="rect">
            <a:avLst/>
          </a:prstGeom>
          <a:noFill/>
        </p:spPr>
        <p:txBody>
          <a:bodyPr wrap="square" rtlCol="0">
            <a:spAutoFit/>
          </a:bodyPr>
          <a:lstStyle/>
          <a:p>
            <a:r>
              <a:rPr lang="en-US" sz="1200" dirty="0" smtClean="0">
                <a:hlinkClick r:id="rId3"/>
              </a:rPr>
              <a:t>PDF Map</a:t>
            </a:r>
            <a:endParaRPr lang="en-US" sz="1200" dirty="0"/>
          </a:p>
        </p:txBody>
      </p:sp>
    </p:spTree>
    <p:extLst>
      <p:ext uri="{BB962C8B-B14F-4D97-AF65-F5344CB8AC3E}">
        <p14:creationId xmlns:p14="http://schemas.microsoft.com/office/powerpoint/2010/main" val="21991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47580" y="955039"/>
            <a:ext cx="7573176" cy="5802630"/>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a:t>
            </a:r>
            <a:r>
              <a:rPr lang="en-US" dirty="0" smtClean="0">
                <a:solidFill>
                  <a:schemeClr val="bg1"/>
                </a:solidFill>
                <a:latin typeface="Arial" panose="020B0604020202020204" pitchFamily="34" charset="0"/>
                <a:cs typeface="Arial" panose="020B0604020202020204" pitchFamily="34" charset="0"/>
              </a:rPr>
              <a:t>Resolution(2021)</a:t>
            </a:r>
            <a:endParaRPr lang="en-US"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4DB9CD3-E37C-4726-BBB3-CC5B920EB57F}"/>
              </a:ext>
            </a:extLst>
          </p:cNvPr>
          <p:cNvSpPr/>
          <p:nvPr/>
        </p:nvSpPr>
        <p:spPr>
          <a:xfrm>
            <a:off x="786514" y="1160915"/>
            <a:ext cx="2124450" cy="830997"/>
          </a:xfrm>
          <a:prstGeom prst="rect">
            <a:avLst/>
          </a:prstGeom>
          <a:solidFill>
            <a:schemeClr val="accent1">
              <a:lumMod val="20000"/>
              <a:lumOff val="80000"/>
            </a:schemeClr>
          </a:solidFill>
        </p:spPr>
        <p:txBody>
          <a:bodyPr wrap="square">
            <a:spAutoFit/>
          </a:bodyPr>
          <a:lstStyle/>
          <a:p>
            <a:pPr algn="ctr">
              <a:tabLst>
                <a:tab pos="457200" algn="l"/>
                <a:tab pos="914400" algn="l"/>
                <a:tab pos="4114800" algn="l"/>
                <a:tab pos="457200" algn="l"/>
              </a:tabLst>
            </a:pPr>
            <a:r>
              <a:rPr lang="en-US" sz="1200" dirty="0" smtClean="0">
                <a:ea typeface="Times New Roman" panose="02020603050405020304" pitchFamily="18" charset="0"/>
                <a:cs typeface="Times New Roman" panose="02020603050405020304" pitchFamily="18" charset="0"/>
              </a:rPr>
              <a:t>Aerial </a:t>
            </a:r>
            <a:r>
              <a:rPr lang="en-US" sz="1200" dirty="0">
                <a:ea typeface="Times New Roman" panose="02020603050405020304" pitchFamily="18" charset="0"/>
                <a:cs typeface="Times New Roman" panose="02020603050405020304" pitchFamily="18" charset="0"/>
              </a:rPr>
              <a:t>Imagery of most counties (</a:t>
            </a:r>
            <a:r>
              <a:rPr lang="en-US" sz="1200" dirty="0" smtClean="0">
                <a:ea typeface="Times New Roman" panose="02020603050405020304" pitchFamily="18" charset="0"/>
                <a:cs typeface="Times New Roman" panose="02020603050405020304" pitchFamily="18" charset="0"/>
              </a:rPr>
              <a:t>95%) </a:t>
            </a:r>
            <a:r>
              <a:rPr lang="en-US" sz="1200" dirty="0">
                <a:ea typeface="Times New Roman" panose="02020603050405020304" pitchFamily="18" charset="0"/>
                <a:cs typeface="Times New Roman" panose="02020603050405020304" pitchFamily="18" charset="0"/>
              </a:rPr>
              <a:t>is captured at a </a:t>
            </a:r>
            <a:r>
              <a:rPr lang="en-US" sz="1200" i="1" dirty="0">
                <a:ea typeface="Times New Roman" panose="02020603050405020304" pitchFamily="18" charset="0"/>
                <a:cs typeface="Times New Roman" panose="02020603050405020304" pitchFamily="18" charset="0"/>
              </a:rPr>
              <a:t>countywide</a:t>
            </a:r>
            <a:r>
              <a:rPr lang="en-US" sz="1200" dirty="0">
                <a:ea typeface="Times New Roman" panose="02020603050405020304" pitchFamily="18" charset="0"/>
                <a:cs typeface="Times New Roman" panose="02020603050405020304" pitchFamily="18" charset="0"/>
              </a:rPr>
              <a:t> spatial cell resolution of </a:t>
            </a:r>
            <a:r>
              <a:rPr lang="en-US" sz="1200" b="1" dirty="0">
                <a:ea typeface="Times New Roman" panose="02020603050405020304" pitchFamily="18" charset="0"/>
                <a:cs typeface="Times New Roman" panose="02020603050405020304" pitchFamily="18" charset="0"/>
              </a:rPr>
              <a:t>6 inches</a:t>
            </a:r>
            <a:r>
              <a:rPr lang="en-US" sz="1200" dirty="0">
                <a:ea typeface="Times New Roman" panose="02020603050405020304" pitchFamily="18" charset="0"/>
                <a:cs typeface="Times New Roman" panose="02020603050405020304" pitchFamily="18" charset="0"/>
              </a:rPr>
              <a:t> or higher</a:t>
            </a:r>
          </a:p>
        </p:txBody>
      </p:sp>
      <p:sp>
        <p:nvSpPr>
          <p:cNvPr id="8" name="Rectangle 7">
            <a:extLst>
              <a:ext uri="{FF2B5EF4-FFF2-40B4-BE49-F238E27FC236}">
                <a16:creationId xmlns:a16="http://schemas.microsoft.com/office/drawing/2014/main" id="{1562B9A1-85D4-46CE-8804-35B00E5B950B}"/>
              </a:ext>
            </a:extLst>
          </p:cNvPr>
          <p:cNvSpPr/>
          <p:nvPr/>
        </p:nvSpPr>
        <p:spPr>
          <a:xfrm>
            <a:off x="618700" y="640280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a:t>
            </a:r>
            <a:r>
              <a:rPr lang="en-US" sz="1100" i="1" dirty="0" smtClean="0">
                <a:latin typeface="Calibri" panose="020F0502020204030204" pitchFamily="34" charset="0"/>
                <a:ea typeface="Times New Roman" panose="02020603050405020304" pitchFamily="18" charset="0"/>
              </a:rPr>
              <a:t>2019-22 </a:t>
            </a:r>
            <a:r>
              <a:rPr lang="en-US" sz="1100" i="1" dirty="0">
                <a:latin typeface="Calibri" panose="020F0502020204030204" pitchFamily="34" charset="0"/>
                <a:ea typeface="Times New Roman" panose="02020603050405020304" pitchFamily="18" charset="0"/>
              </a:rPr>
              <a:t>received funding support through HMGP grant</a:t>
            </a:r>
            <a:endParaRPr lang="en-US" sz="1100" i="1" dirty="0"/>
          </a:p>
        </p:txBody>
      </p:sp>
      <p:sp>
        <p:nvSpPr>
          <p:cNvPr id="9" name="TextBox 8"/>
          <p:cNvSpPr txBox="1"/>
          <p:nvPr/>
        </p:nvSpPr>
        <p:spPr>
          <a:xfrm>
            <a:off x="5411526" y="6387420"/>
            <a:ext cx="772160" cy="276999"/>
          </a:xfrm>
          <a:prstGeom prst="rect">
            <a:avLst/>
          </a:prstGeom>
          <a:noFill/>
        </p:spPr>
        <p:txBody>
          <a:bodyPr wrap="square" rtlCol="0">
            <a:spAutoFit/>
          </a:bodyPr>
          <a:lstStyle/>
          <a:p>
            <a:r>
              <a:rPr lang="en-US" sz="1200" dirty="0" smtClean="0">
                <a:hlinkClick r:id="rId3"/>
              </a:rPr>
              <a:t>PDF Map</a:t>
            </a:r>
            <a:endParaRPr lang="en-US" sz="1200" dirty="0"/>
          </a:p>
        </p:txBody>
      </p:sp>
      <p:sp>
        <p:nvSpPr>
          <p:cNvPr id="10" name="Rectangle 9">
            <a:extLst>
              <a:ext uri="{FF2B5EF4-FFF2-40B4-BE49-F238E27FC236}">
                <a16:creationId xmlns:a16="http://schemas.microsoft.com/office/drawing/2014/main" id="{24DB9CD3-E37C-4726-BBB3-CC5B920EB57F}"/>
              </a:ext>
            </a:extLst>
          </p:cNvPr>
          <p:cNvSpPr/>
          <p:nvPr/>
        </p:nvSpPr>
        <p:spPr>
          <a:xfrm>
            <a:off x="786514" y="2115955"/>
            <a:ext cx="2124450" cy="461665"/>
          </a:xfrm>
          <a:prstGeom prst="rect">
            <a:avLst/>
          </a:prstGeom>
          <a:solidFill>
            <a:schemeClr val="accent4">
              <a:lumMod val="20000"/>
              <a:lumOff val="80000"/>
            </a:schemeClr>
          </a:solidFill>
        </p:spPr>
        <p:txBody>
          <a:bodyPr wrap="square">
            <a:spAutoFit/>
          </a:bodyPr>
          <a:lstStyle/>
          <a:p>
            <a:pPr algn="ctr">
              <a:tabLst>
                <a:tab pos="457200" algn="l"/>
                <a:tab pos="914400" algn="l"/>
                <a:tab pos="4114800" algn="l"/>
                <a:tab pos="457200" algn="l"/>
              </a:tabLst>
            </a:pPr>
            <a:r>
              <a:rPr lang="en-US" sz="1200" dirty="0" smtClean="0">
                <a:ea typeface="Times New Roman" panose="02020603050405020304" pitchFamily="18" charset="0"/>
                <a:cs typeface="Times New Roman" panose="02020603050405020304" pitchFamily="18" charset="0"/>
              </a:rPr>
              <a:t>Past decade resolution increased one-half foot</a:t>
            </a:r>
            <a:endParaRPr lang="en-US" sz="1200" dirty="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1786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2674" y="1004491"/>
            <a:ext cx="7544686" cy="5762069"/>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County Imagery </a:t>
            </a:r>
            <a:r>
              <a:rPr lang="en-US" dirty="0" smtClean="0">
                <a:solidFill>
                  <a:schemeClr val="bg1"/>
                </a:solidFill>
                <a:latin typeface="Arial" panose="020B0604020202020204" pitchFamily="34" charset="0"/>
                <a:cs typeface="Arial" panose="020B0604020202020204" pitchFamily="34" charset="0"/>
              </a:rPr>
              <a:t>Vendors (2021)</a:t>
            </a:r>
            <a:endParaRPr lang="en-US"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1562B9A1-85D4-46CE-8804-35B00E5B950B}"/>
              </a:ext>
            </a:extLst>
          </p:cNvPr>
          <p:cNvSpPr/>
          <p:nvPr/>
        </p:nvSpPr>
        <p:spPr>
          <a:xfrm>
            <a:off x="613794" y="6412969"/>
            <a:ext cx="4400076" cy="261610"/>
          </a:xfrm>
          <a:prstGeom prst="rect">
            <a:avLst/>
          </a:prstGeom>
          <a:solidFill>
            <a:schemeClr val="bg1"/>
          </a:solidFill>
        </p:spPr>
        <p:txBody>
          <a:bodyPr wrap="square">
            <a:spAutoFit/>
          </a:bodyPr>
          <a:lstStyle/>
          <a:p>
            <a:r>
              <a:rPr lang="en-US" sz="1100" i="1" dirty="0">
                <a:latin typeface="Calibri" panose="020F0502020204030204" pitchFamily="34" charset="0"/>
                <a:ea typeface="Times New Roman" panose="02020603050405020304" pitchFamily="18" charset="0"/>
              </a:rPr>
              <a:t>Select counties for </a:t>
            </a:r>
            <a:r>
              <a:rPr lang="en-US" sz="1100" i="1" dirty="0" smtClean="0">
                <a:latin typeface="Calibri" panose="020F0502020204030204" pitchFamily="34" charset="0"/>
                <a:ea typeface="Times New Roman" panose="02020603050405020304" pitchFamily="18" charset="0"/>
              </a:rPr>
              <a:t>2019-22 </a:t>
            </a:r>
            <a:r>
              <a:rPr lang="en-US" sz="1100" i="1" dirty="0">
                <a:latin typeface="Calibri" panose="020F0502020204030204" pitchFamily="34" charset="0"/>
                <a:ea typeface="Times New Roman" panose="02020603050405020304" pitchFamily="18" charset="0"/>
              </a:rPr>
              <a:t>received funding support through HMGP grant</a:t>
            </a:r>
            <a:endParaRPr lang="en-US" sz="1100" i="1" dirty="0"/>
          </a:p>
        </p:txBody>
      </p:sp>
      <p:sp>
        <p:nvSpPr>
          <p:cNvPr id="9" name="TextBox 8"/>
          <p:cNvSpPr txBox="1"/>
          <p:nvPr/>
        </p:nvSpPr>
        <p:spPr>
          <a:xfrm>
            <a:off x="5411526" y="6387420"/>
            <a:ext cx="772160" cy="276999"/>
          </a:xfrm>
          <a:prstGeom prst="rect">
            <a:avLst/>
          </a:prstGeom>
          <a:noFill/>
        </p:spPr>
        <p:txBody>
          <a:bodyPr wrap="square" rtlCol="0">
            <a:spAutoFit/>
          </a:bodyPr>
          <a:lstStyle/>
          <a:p>
            <a:r>
              <a:rPr lang="en-US" sz="1200" dirty="0" smtClean="0">
                <a:hlinkClick r:id="rId3"/>
              </a:rPr>
              <a:t>PDF Map</a:t>
            </a:r>
            <a:endParaRPr lang="en-US" sz="1200" dirty="0"/>
          </a:p>
        </p:txBody>
      </p:sp>
    </p:spTree>
    <p:extLst>
      <p:ext uri="{BB962C8B-B14F-4D97-AF65-F5344CB8AC3E}">
        <p14:creationId xmlns:p14="http://schemas.microsoft.com/office/powerpoint/2010/main" val="2595174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950010" y="283084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Elevation</a:t>
            </a:r>
            <a:endParaRPr lang="en-US" sz="2000" dirty="0">
              <a:latin typeface="Arial" panose="020B0604020202020204" pitchFamily="34" charset="0"/>
              <a:cs typeface="Arial" panose="020B0604020202020204" pitchFamily="34" charset="0"/>
            </a:endParaRPr>
          </a:p>
        </p:txBody>
      </p:sp>
      <p:sp>
        <p:nvSpPr>
          <p:cNvPr id="4" name="Rectangle 3"/>
          <p:cNvSpPr/>
          <p:nvPr/>
        </p:nvSpPr>
        <p:spPr>
          <a:xfrm>
            <a:off x="1320611" y="4704294"/>
            <a:ext cx="7006725" cy="338554"/>
          </a:xfrm>
          <a:prstGeom prst="rect">
            <a:avLst/>
          </a:prstGeom>
        </p:spPr>
        <p:txBody>
          <a:bodyPr wrap="square">
            <a:spAutoFit/>
          </a:bodyPr>
          <a:lstStyle/>
          <a:p>
            <a:pPr algn="ctr"/>
            <a:r>
              <a:rPr lang="en-US" sz="1600" i="1" dirty="0" smtClean="0"/>
              <a:t>Hi-resolution elevation data is required for flood studies and other applications</a:t>
            </a:r>
            <a:endParaRPr lang="en-US" sz="1600" i="1" dirty="0"/>
          </a:p>
        </p:txBody>
      </p:sp>
    </p:spTree>
    <p:extLst>
      <p:ext uri="{BB962C8B-B14F-4D97-AF65-F5344CB8AC3E}">
        <p14:creationId xmlns:p14="http://schemas.microsoft.com/office/powerpoint/2010/main" val="36241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039D31-0B14-41BD-94DC-656D6885E05D}"/>
              </a:ext>
            </a:extLst>
          </p:cNvPr>
          <p:cNvPicPr>
            <a:picLocks noChangeAspect="1"/>
          </p:cNvPicPr>
          <p:nvPr/>
        </p:nvPicPr>
        <p:blipFill>
          <a:blip r:embed="rId2"/>
          <a:stretch>
            <a:fillRect/>
          </a:stretch>
        </p:blipFill>
        <p:spPr>
          <a:xfrm>
            <a:off x="214245" y="1090236"/>
            <a:ext cx="6463872" cy="5767762"/>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Leaf-Off Aerial Imagery Web Service</a:t>
            </a:r>
          </a:p>
        </p:txBody>
      </p:sp>
      <p:sp>
        <p:nvSpPr>
          <p:cNvPr id="7" name="TextBox 6"/>
          <p:cNvSpPr txBox="1"/>
          <p:nvPr/>
        </p:nvSpPr>
        <p:spPr>
          <a:xfrm>
            <a:off x="6678117" y="3086383"/>
            <a:ext cx="2222250" cy="646331"/>
          </a:xfrm>
          <a:prstGeom prst="rect">
            <a:avLst/>
          </a:prstGeom>
          <a:noFill/>
        </p:spPr>
        <p:txBody>
          <a:bodyPr wrap="square" rtlCol="0">
            <a:spAutoFit/>
          </a:bodyPr>
          <a:lstStyle/>
          <a:p>
            <a:pPr algn="ctr"/>
            <a:r>
              <a:rPr lang="en-US" dirty="0"/>
              <a:t>2021 Harrison County</a:t>
            </a:r>
            <a:br>
              <a:rPr lang="en-US" dirty="0"/>
            </a:br>
            <a:r>
              <a:rPr lang="en-US" dirty="0"/>
              <a:t> Aerial Imagery</a:t>
            </a:r>
          </a:p>
        </p:txBody>
      </p:sp>
      <p:sp>
        <p:nvSpPr>
          <p:cNvPr id="8" name="Oval 7"/>
          <p:cNvSpPr/>
          <p:nvPr/>
        </p:nvSpPr>
        <p:spPr>
          <a:xfrm>
            <a:off x="2964401" y="3142095"/>
            <a:ext cx="481780" cy="437577"/>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25517" y="822987"/>
            <a:ext cx="7743412" cy="415498"/>
          </a:xfrm>
          <a:prstGeom prst="rect">
            <a:avLst/>
          </a:prstGeom>
        </p:spPr>
        <p:txBody>
          <a:bodyPr wrap="square">
            <a:spAutoFit/>
          </a:bodyPr>
          <a:lstStyle/>
          <a:p>
            <a:r>
              <a:rPr lang="en-US" sz="1000" u="sng" dirty="0" smtClean="0">
                <a:hlinkClick r:id="rId3"/>
              </a:rPr>
              <a:t>https://services.wvgis.wvu.edu/arcgis/rest/services/Imagery_BaseMaps_EarthCover/wv_imagery_WVGISTC_leaf_off_mosaic/MapServer?f=jsapi</a:t>
            </a:r>
            <a:endParaRPr lang="en-US" sz="1000" dirty="0"/>
          </a:p>
          <a:p>
            <a:endParaRPr lang="en-US" sz="1100" dirty="0"/>
          </a:p>
        </p:txBody>
      </p:sp>
      <p:sp>
        <p:nvSpPr>
          <p:cNvPr id="10" name="TextBox 9"/>
          <p:cNvSpPr txBox="1"/>
          <p:nvPr/>
        </p:nvSpPr>
        <p:spPr>
          <a:xfrm>
            <a:off x="3250096" y="1290387"/>
            <a:ext cx="5650271" cy="830997"/>
          </a:xfrm>
          <a:prstGeom prst="rect">
            <a:avLst/>
          </a:prstGeom>
          <a:noFill/>
        </p:spPr>
        <p:txBody>
          <a:bodyPr wrap="square" rtlCol="0">
            <a:spAutoFit/>
          </a:bodyPr>
          <a:lstStyle/>
          <a:p>
            <a:pPr algn="ctr"/>
            <a:r>
              <a:rPr lang="en-US" sz="2400" i="1" dirty="0"/>
              <a:t>Counties provide leaf-off imagery</a:t>
            </a:r>
          </a:p>
          <a:p>
            <a:pPr algn="ctr"/>
            <a:r>
              <a:rPr lang="en-US" sz="2400" i="1" dirty="0"/>
              <a:t> for State Imagery Web Service</a:t>
            </a:r>
            <a:endParaRPr lang="en-US" sz="2400" b="1" i="1" dirty="0">
              <a:solidFill>
                <a:schemeClr val="tx2"/>
              </a:solidFill>
            </a:endParaRPr>
          </a:p>
        </p:txBody>
      </p:sp>
      <p:pic>
        <p:nvPicPr>
          <p:cNvPr id="4" name="Picture 3"/>
          <p:cNvPicPr>
            <a:picLocks noChangeAspect="1"/>
          </p:cNvPicPr>
          <p:nvPr/>
        </p:nvPicPr>
        <p:blipFill>
          <a:blip r:embed="rId4"/>
          <a:stretch>
            <a:fillRect/>
          </a:stretch>
        </p:blipFill>
        <p:spPr>
          <a:xfrm>
            <a:off x="5538645" y="3903739"/>
            <a:ext cx="3361722" cy="2612781"/>
          </a:xfrm>
          <a:prstGeom prst="rect">
            <a:avLst/>
          </a:prstGeom>
        </p:spPr>
      </p:pic>
      <p:sp>
        <p:nvSpPr>
          <p:cNvPr id="6" name="TextBox 5">
            <a:extLst>
              <a:ext uri="{FF2B5EF4-FFF2-40B4-BE49-F238E27FC236}">
                <a16:creationId xmlns:a16="http://schemas.microsoft.com/office/drawing/2014/main" id="{0715364A-DF31-436B-A39D-4C8DAD29FD40}"/>
              </a:ext>
            </a:extLst>
          </p:cNvPr>
          <p:cNvSpPr txBox="1"/>
          <p:nvPr/>
        </p:nvSpPr>
        <p:spPr>
          <a:xfrm>
            <a:off x="4572000" y="2118003"/>
            <a:ext cx="3361722" cy="307777"/>
          </a:xfrm>
          <a:prstGeom prst="rect">
            <a:avLst/>
          </a:prstGeom>
          <a:noFill/>
        </p:spPr>
        <p:txBody>
          <a:bodyPr wrap="square" rtlCol="0">
            <a:spAutoFit/>
          </a:bodyPr>
          <a:lstStyle/>
          <a:p>
            <a:r>
              <a:rPr lang="en-US" sz="1400" dirty="0"/>
              <a:t>Cached to 1:282 Zoom Level or Map Scale</a:t>
            </a:r>
          </a:p>
        </p:txBody>
      </p:sp>
      <p:sp>
        <p:nvSpPr>
          <p:cNvPr id="12" name="TextBox 11"/>
          <p:cNvSpPr txBox="1"/>
          <p:nvPr/>
        </p:nvSpPr>
        <p:spPr>
          <a:xfrm>
            <a:off x="4011142" y="6378020"/>
            <a:ext cx="977417" cy="276999"/>
          </a:xfrm>
          <a:prstGeom prst="rect">
            <a:avLst/>
          </a:prstGeom>
          <a:noFill/>
        </p:spPr>
        <p:txBody>
          <a:bodyPr wrap="square" rtlCol="0">
            <a:spAutoFit/>
          </a:bodyPr>
          <a:lstStyle/>
          <a:p>
            <a:r>
              <a:rPr lang="en-US" sz="1200" dirty="0" smtClean="0">
                <a:hlinkClick r:id="rId5"/>
              </a:rPr>
              <a:t>PDF Maps</a:t>
            </a:r>
            <a:endParaRPr lang="en-US" sz="1200" dirty="0"/>
          </a:p>
        </p:txBody>
      </p:sp>
    </p:spTree>
    <p:extLst>
      <p:ext uri="{BB962C8B-B14F-4D97-AF65-F5344CB8AC3E}">
        <p14:creationId xmlns:p14="http://schemas.microsoft.com/office/powerpoint/2010/main" val="9641296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5144" y="1541635"/>
            <a:ext cx="5456052" cy="4863847"/>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2020 </a:t>
            </a:r>
            <a:r>
              <a:rPr lang="en-US" dirty="0">
                <a:solidFill>
                  <a:schemeClr val="bg1"/>
                </a:solidFill>
                <a:latin typeface="Arial" panose="020B0604020202020204" pitchFamily="34" charset="0"/>
                <a:cs typeface="Arial" panose="020B0604020202020204" pitchFamily="34" charset="0"/>
              </a:rPr>
              <a:t>NAIP Aerial Imagery</a:t>
            </a:r>
            <a:endParaRPr lang="en-US" b="1" dirty="0">
              <a:solidFill>
                <a:schemeClr val="bg1"/>
              </a:solidFill>
              <a:latin typeface="Arial" panose="020B0604020202020204" pitchFamily="34" charset="0"/>
              <a:cs typeface="Arial" panose="020B0604020202020204" pitchFamily="34" charset="0"/>
            </a:endParaRPr>
          </a:p>
        </p:txBody>
      </p:sp>
      <p:sp>
        <p:nvSpPr>
          <p:cNvPr id="4" name="TextBox 3"/>
          <p:cNvSpPr txBox="1"/>
          <p:nvPr/>
        </p:nvSpPr>
        <p:spPr>
          <a:xfrm>
            <a:off x="475144" y="1231166"/>
            <a:ext cx="5383784" cy="261610"/>
          </a:xfrm>
          <a:prstGeom prst="rect">
            <a:avLst/>
          </a:prstGeom>
          <a:solidFill>
            <a:schemeClr val="bg1">
              <a:lumMod val="95000"/>
            </a:schemeClr>
          </a:solidFill>
        </p:spPr>
        <p:txBody>
          <a:bodyPr wrap="square" rtlCol="0">
            <a:spAutoFit/>
          </a:bodyPr>
          <a:lstStyle/>
          <a:p>
            <a:r>
              <a:rPr lang="en-US" sz="1100" dirty="0" smtClean="0">
                <a:hlinkClick r:id="rId4"/>
              </a:rPr>
              <a:t>http://www.mapwv.gov/flood/map/?wkid=102100&amp;x=-9176629&amp;y=4583554&amp;l=13&amp;v=1</a:t>
            </a:r>
            <a:endParaRPr lang="en-US" sz="1100" dirty="0"/>
          </a:p>
        </p:txBody>
      </p:sp>
      <p:sp>
        <p:nvSpPr>
          <p:cNvPr id="10" name="TextBox 9"/>
          <p:cNvSpPr txBox="1"/>
          <p:nvPr/>
        </p:nvSpPr>
        <p:spPr>
          <a:xfrm>
            <a:off x="5985277" y="1008670"/>
            <a:ext cx="2979611" cy="584775"/>
          </a:xfrm>
          <a:prstGeom prst="rect">
            <a:avLst/>
          </a:prstGeom>
          <a:noFill/>
        </p:spPr>
        <p:txBody>
          <a:bodyPr wrap="square" rtlCol="0">
            <a:spAutoFit/>
          </a:bodyPr>
          <a:lstStyle/>
          <a:p>
            <a:pPr algn="ctr"/>
            <a:r>
              <a:rPr lang="en-US" sz="1600" dirty="0"/>
              <a:t>Choose </a:t>
            </a:r>
            <a:r>
              <a:rPr lang="en-US" sz="1600" b="1" dirty="0"/>
              <a:t>WV NAIP (</a:t>
            </a:r>
            <a:r>
              <a:rPr lang="en-US" sz="1600" b="1" dirty="0" smtClean="0"/>
              <a:t>2020)</a:t>
            </a:r>
            <a:r>
              <a:rPr lang="en-US" sz="1600" dirty="0" smtClean="0"/>
              <a:t> </a:t>
            </a:r>
            <a:r>
              <a:rPr lang="en-US" sz="1600" dirty="0"/>
              <a:t>from Base Map Layers Pulldown Menu</a:t>
            </a:r>
          </a:p>
        </p:txBody>
      </p:sp>
      <p:sp>
        <p:nvSpPr>
          <p:cNvPr id="11" name="TextBox 10">
            <a:extLst>
              <a:ext uri="{FF2B5EF4-FFF2-40B4-BE49-F238E27FC236}">
                <a16:creationId xmlns:a16="http://schemas.microsoft.com/office/drawing/2014/main" id="{207FCDD4-BA26-40FF-B287-CE37C1783BDF}"/>
              </a:ext>
            </a:extLst>
          </p:cNvPr>
          <p:cNvSpPr txBox="1"/>
          <p:nvPr/>
        </p:nvSpPr>
        <p:spPr>
          <a:xfrm>
            <a:off x="2196442" y="1639353"/>
            <a:ext cx="2366127" cy="369332"/>
          </a:xfrm>
          <a:prstGeom prst="rect">
            <a:avLst/>
          </a:prstGeom>
          <a:solidFill>
            <a:schemeClr val="tx1"/>
          </a:solidFill>
        </p:spPr>
        <p:txBody>
          <a:bodyPr wrap="square" rtlCol="0">
            <a:spAutoFit/>
          </a:bodyPr>
          <a:lstStyle/>
          <a:p>
            <a:r>
              <a:rPr lang="en-US" b="1" dirty="0">
                <a:solidFill>
                  <a:srgbClr val="FFFF00"/>
                </a:solidFill>
              </a:rPr>
              <a:t>2-Foot Pixel Resolution</a:t>
            </a:r>
          </a:p>
        </p:txBody>
      </p:sp>
      <p:pic>
        <p:nvPicPr>
          <p:cNvPr id="7" name="Picture 6"/>
          <p:cNvPicPr>
            <a:picLocks noChangeAspect="1"/>
          </p:cNvPicPr>
          <p:nvPr/>
        </p:nvPicPr>
        <p:blipFill>
          <a:blip r:embed="rId5"/>
          <a:stretch>
            <a:fillRect/>
          </a:stretch>
        </p:blipFill>
        <p:spPr>
          <a:xfrm>
            <a:off x="6214552" y="4373755"/>
            <a:ext cx="2388170" cy="2176758"/>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7178404" y="4311805"/>
            <a:ext cx="1536569" cy="584775"/>
          </a:xfrm>
          <a:prstGeom prst="rect">
            <a:avLst/>
          </a:prstGeom>
          <a:noFill/>
        </p:spPr>
        <p:txBody>
          <a:bodyPr wrap="square" rtlCol="0">
            <a:spAutoFit/>
          </a:bodyPr>
          <a:lstStyle/>
          <a:p>
            <a:pPr algn="ctr"/>
            <a:r>
              <a:rPr lang="en-US" sz="1600" b="1" dirty="0"/>
              <a:t>Statewide Coverage</a:t>
            </a:r>
            <a:endParaRPr lang="en-US" sz="1600" dirty="0"/>
          </a:p>
        </p:txBody>
      </p:sp>
      <p:sp>
        <p:nvSpPr>
          <p:cNvPr id="13" name="TextBox 12">
            <a:extLst>
              <a:ext uri="{FF2B5EF4-FFF2-40B4-BE49-F238E27FC236}">
                <a16:creationId xmlns:a16="http://schemas.microsoft.com/office/drawing/2014/main" id="{207FCDD4-BA26-40FF-B287-CE37C1783BDF}"/>
              </a:ext>
            </a:extLst>
          </p:cNvPr>
          <p:cNvSpPr txBox="1"/>
          <p:nvPr/>
        </p:nvSpPr>
        <p:spPr>
          <a:xfrm>
            <a:off x="6557019" y="5354214"/>
            <a:ext cx="1242769" cy="338554"/>
          </a:xfrm>
          <a:prstGeom prst="rect">
            <a:avLst/>
          </a:prstGeom>
          <a:noFill/>
        </p:spPr>
        <p:txBody>
          <a:bodyPr wrap="square" rtlCol="0">
            <a:spAutoFit/>
          </a:bodyPr>
          <a:lstStyle/>
          <a:p>
            <a:r>
              <a:rPr lang="en-US" sz="1600" b="1" dirty="0" smtClean="0">
                <a:solidFill>
                  <a:schemeClr val="bg1"/>
                </a:solidFill>
              </a:rPr>
              <a:t>2020 </a:t>
            </a:r>
            <a:r>
              <a:rPr lang="en-US" sz="1600" b="1" dirty="0">
                <a:solidFill>
                  <a:schemeClr val="bg1"/>
                </a:solidFill>
              </a:rPr>
              <a:t>NAIP</a:t>
            </a:r>
          </a:p>
        </p:txBody>
      </p:sp>
      <p:pic>
        <p:nvPicPr>
          <p:cNvPr id="2" name="Picture 1"/>
          <p:cNvPicPr>
            <a:picLocks noChangeAspect="1"/>
          </p:cNvPicPr>
          <p:nvPr/>
        </p:nvPicPr>
        <p:blipFill>
          <a:blip r:embed="rId6"/>
          <a:stretch>
            <a:fillRect/>
          </a:stretch>
        </p:blipFill>
        <p:spPr>
          <a:xfrm>
            <a:off x="6397709" y="1653910"/>
            <a:ext cx="2205013" cy="2597430"/>
          </a:xfrm>
          <a:prstGeom prst="rect">
            <a:avLst/>
          </a:prstGeom>
          <a:ln>
            <a:solidFill>
              <a:schemeClr val="tx1"/>
            </a:solidFill>
          </a:ln>
        </p:spPr>
      </p:pic>
    </p:spTree>
    <p:extLst>
      <p:ext uri="{BB962C8B-B14F-4D97-AF65-F5344CB8AC3E}">
        <p14:creationId xmlns:p14="http://schemas.microsoft.com/office/powerpoint/2010/main" val="1756873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a:t>
            </a:r>
          </a:p>
        </p:txBody>
      </p:sp>
      <p:pic>
        <p:nvPicPr>
          <p:cNvPr id="2" name="Picture 1"/>
          <p:cNvPicPr>
            <a:picLocks noChangeAspect="1"/>
          </p:cNvPicPr>
          <p:nvPr/>
        </p:nvPicPr>
        <p:blipFill rotWithShape="1">
          <a:blip r:embed="rId2"/>
          <a:srcRect b="19222"/>
          <a:stretch/>
        </p:blipFill>
        <p:spPr>
          <a:xfrm>
            <a:off x="0" y="914400"/>
            <a:ext cx="6953250" cy="5762847"/>
          </a:xfrm>
          <a:prstGeom prst="rect">
            <a:avLst/>
          </a:prstGeom>
        </p:spPr>
      </p:pic>
      <p:pic>
        <p:nvPicPr>
          <p:cNvPr id="6" name="Picture 5"/>
          <p:cNvPicPr>
            <a:picLocks noChangeAspect="1"/>
          </p:cNvPicPr>
          <p:nvPr/>
        </p:nvPicPr>
        <p:blipFill>
          <a:blip r:embed="rId3"/>
          <a:stretch>
            <a:fillRect/>
          </a:stretch>
        </p:blipFill>
        <p:spPr>
          <a:xfrm>
            <a:off x="7339027" y="5850034"/>
            <a:ext cx="1188212" cy="871870"/>
          </a:xfrm>
          <a:prstGeom prst="rect">
            <a:avLst/>
          </a:prstGeom>
        </p:spPr>
      </p:pic>
      <p:sp>
        <p:nvSpPr>
          <p:cNvPr id="7" name="TextBox 6"/>
          <p:cNvSpPr txBox="1"/>
          <p:nvPr/>
        </p:nvSpPr>
        <p:spPr>
          <a:xfrm>
            <a:off x="6998413" y="2456995"/>
            <a:ext cx="1869439" cy="2677656"/>
          </a:xfrm>
          <a:prstGeom prst="rect">
            <a:avLst/>
          </a:prstGeom>
          <a:solidFill>
            <a:schemeClr val="bg1">
              <a:lumMod val="95000"/>
            </a:schemeClr>
          </a:solidFill>
        </p:spPr>
        <p:txBody>
          <a:bodyPr wrap="square" rtlCol="0">
            <a:spAutoFit/>
          </a:bodyPr>
          <a:lstStyle/>
          <a:p>
            <a:r>
              <a:rPr lang="en-US" sz="1400" i="1" dirty="0"/>
              <a:t>Imagery can vary greatly in resolution. Pixel resolution refers to the actual distance on the ground that each pixel represents in the orthophotography.  For example, four-inch pixel resolution means that each pixel in the image covers four inches on the ground</a:t>
            </a:r>
            <a:r>
              <a:rPr lang="en-US" sz="1400" dirty="0"/>
              <a:t>.</a:t>
            </a:r>
          </a:p>
        </p:txBody>
      </p:sp>
    </p:spTree>
    <p:extLst>
      <p:ext uri="{BB962C8B-B14F-4D97-AF65-F5344CB8AC3E}">
        <p14:creationId xmlns:p14="http://schemas.microsoft.com/office/powerpoint/2010/main" val="3272730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Resolution Comparison</a:t>
            </a:r>
          </a:p>
        </p:txBody>
      </p:sp>
      <p:graphicFrame>
        <p:nvGraphicFramePr>
          <p:cNvPr id="3" name="Table 2">
            <a:extLst>
              <a:ext uri="{FF2B5EF4-FFF2-40B4-BE49-F238E27FC236}">
                <a16:creationId xmlns:a16="http://schemas.microsoft.com/office/drawing/2014/main" id="{AE176815-47BA-46E6-992C-A44E7249B081}"/>
              </a:ext>
            </a:extLst>
          </p:cNvPr>
          <p:cNvGraphicFramePr>
            <a:graphicFrameLocks noGrp="1"/>
          </p:cNvGraphicFramePr>
          <p:nvPr/>
        </p:nvGraphicFramePr>
        <p:xfrm>
          <a:off x="425302" y="1009384"/>
          <a:ext cx="8399722" cy="5767712"/>
        </p:xfrm>
        <a:graphic>
          <a:graphicData uri="http://schemas.openxmlformats.org/drawingml/2006/table">
            <a:tbl>
              <a:tblPr firstRow="1" firstCol="1" bandRow="1">
                <a:tableStyleId>{5C22544A-7EE6-4342-B048-85BDC9FD1C3A}</a:tableStyleId>
              </a:tblPr>
              <a:tblGrid>
                <a:gridCol w="1176958">
                  <a:extLst>
                    <a:ext uri="{9D8B030D-6E8A-4147-A177-3AD203B41FA5}">
                      <a16:colId xmlns:a16="http://schemas.microsoft.com/office/drawing/2014/main" val="2604454938"/>
                    </a:ext>
                  </a:extLst>
                </a:gridCol>
                <a:gridCol w="2078763">
                  <a:extLst>
                    <a:ext uri="{9D8B030D-6E8A-4147-A177-3AD203B41FA5}">
                      <a16:colId xmlns:a16="http://schemas.microsoft.com/office/drawing/2014/main" val="3663196858"/>
                    </a:ext>
                  </a:extLst>
                </a:gridCol>
                <a:gridCol w="1643074">
                  <a:extLst>
                    <a:ext uri="{9D8B030D-6E8A-4147-A177-3AD203B41FA5}">
                      <a16:colId xmlns:a16="http://schemas.microsoft.com/office/drawing/2014/main" val="2408101786"/>
                    </a:ext>
                  </a:extLst>
                </a:gridCol>
                <a:gridCol w="1793420">
                  <a:extLst>
                    <a:ext uri="{9D8B030D-6E8A-4147-A177-3AD203B41FA5}">
                      <a16:colId xmlns:a16="http://schemas.microsoft.com/office/drawing/2014/main" val="1830801144"/>
                    </a:ext>
                  </a:extLst>
                </a:gridCol>
                <a:gridCol w="1707507">
                  <a:extLst>
                    <a:ext uri="{9D8B030D-6E8A-4147-A177-3AD203B41FA5}">
                      <a16:colId xmlns:a16="http://schemas.microsoft.com/office/drawing/2014/main" val="3158673929"/>
                    </a:ext>
                  </a:extLst>
                </a:gridCol>
              </a:tblGrid>
              <a:tr h="189370">
                <a:tc>
                  <a:txBody>
                    <a:bodyPr/>
                    <a:lstStyle/>
                    <a:p>
                      <a:pPr marL="0" marR="0">
                        <a:lnSpc>
                          <a:spcPct val="107000"/>
                        </a:lnSpc>
                        <a:spcBef>
                          <a:spcPts val="0"/>
                        </a:spcBef>
                        <a:spcAft>
                          <a:spcPts val="0"/>
                        </a:spcAft>
                      </a:pPr>
                      <a:r>
                        <a:rPr lang="en-US" sz="1300" dirty="0">
                          <a:effectLst/>
                        </a:rPr>
                        <a:t>Resolution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3-inch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4-inch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6-inch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12-inch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114354941"/>
                  </a:ext>
                </a:extLst>
              </a:tr>
              <a:tr h="352228">
                <a:tc>
                  <a:txBody>
                    <a:bodyPr/>
                    <a:lstStyle/>
                    <a:p>
                      <a:pPr marL="0" marR="0">
                        <a:lnSpc>
                          <a:spcPct val="107000"/>
                        </a:lnSpc>
                        <a:spcBef>
                          <a:spcPts val="0"/>
                        </a:spcBef>
                        <a:spcAft>
                          <a:spcPts val="0"/>
                        </a:spcAft>
                      </a:pPr>
                      <a:r>
                        <a:rPr lang="en-US" sz="1300" dirty="0">
                          <a:effectLst/>
                        </a:rPr>
                        <a:t>Cost per square mile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dirty="0">
                          <a:effectLst/>
                        </a:rPr>
                        <a:t>$62</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$45</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$36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$25</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1143904878"/>
                  </a:ext>
                </a:extLst>
              </a:tr>
              <a:tr h="352228">
                <a:tc>
                  <a:txBody>
                    <a:bodyPr/>
                    <a:lstStyle/>
                    <a:p>
                      <a:pPr marL="0" marR="0">
                        <a:lnSpc>
                          <a:spcPct val="107000"/>
                        </a:lnSpc>
                        <a:spcBef>
                          <a:spcPts val="0"/>
                        </a:spcBef>
                        <a:spcAft>
                          <a:spcPts val="0"/>
                        </a:spcAft>
                      </a:pPr>
                      <a:r>
                        <a:rPr lang="en-US" sz="1300">
                          <a:effectLst/>
                        </a:rPr>
                        <a:t>Mapping of:</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Utilities and public works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Utilities and public works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Urban and more developed areas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Rural and less developed areas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3867110212"/>
                  </a:ext>
                </a:extLst>
              </a:tr>
              <a:tr h="352228">
                <a:tc>
                  <a:txBody>
                    <a:bodyPr/>
                    <a:lstStyle/>
                    <a:p>
                      <a:pPr marL="0" marR="0">
                        <a:lnSpc>
                          <a:spcPct val="107000"/>
                        </a:lnSpc>
                        <a:spcBef>
                          <a:spcPts val="0"/>
                        </a:spcBef>
                        <a:spcAft>
                          <a:spcPts val="0"/>
                        </a:spcAft>
                      </a:pPr>
                      <a:r>
                        <a:rPr lang="en-US" sz="1300">
                          <a:effectLst/>
                        </a:rPr>
                        <a:t>Mapping Scale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dirty="0">
                          <a:effectLst/>
                        </a:rPr>
                        <a:t>1:600 Map Scale</a:t>
                      </a:r>
                      <a:br>
                        <a:rPr lang="en-US" sz="1300" dirty="0">
                          <a:effectLst/>
                        </a:rPr>
                      </a:br>
                      <a:r>
                        <a:rPr lang="en-US" sz="1300" dirty="0">
                          <a:effectLst/>
                        </a:rPr>
                        <a:t>1” = 50’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1:800 Map Scale</a:t>
                      </a:r>
                      <a:br>
                        <a:rPr lang="en-US" sz="1300" dirty="0">
                          <a:effectLst/>
                        </a:rPr>
                      </a:br>
                      <a:r>
                        <a:rPr lang="en-US" sz="1300" dirty="0">
                          <a:effectLst/>
                        </a:rPr>
                        <a:t>1” = 67’</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1:1200 Map Scale</a:t>
                      </a:r>
                    </a:p>
                    <a:p>
                      <a:pPr marL="0" marR="0" algn="ctr">
                        <a:lnSpc>
                          <a:spcPct val="107000"/>
                        </a:lnSpc>
                        <a:spcBef>
                          <a:spcPts val="0"/>
                        </a:spcBef>
                        <a:spcAft>
                          <a:spcPts val="0"/>
                        </a:spcAft>
                      </a:pPr>
                      <a:r>
                        <a:rPr lang="en-US" sz="1300" dirty="0">
                          <a:effectLst/>
                        </a:rPr>
                        <a:t>1” = 100’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1:2400 Map Scale</a:t>
                      </a:r>
                    </a:p>
                    <a:p>
                      <a:pPr marL="0" marR="0" algn="ctr">
                        <a:lnSpc>
                          <a:spcPct val="107000"/>
                        </a:lnSpc>
                        <a:spcBef>
                          <a:spcPts val="0"/>
                        </a:spcBef>
                        <a:spcAft>
                          <a:spcPts val="0"/>
                        </a:spcAft>
                      </a:pPr>
                      <a:r>
                        <a:rPr lang="en-US" sz="1300">
                          <a:effectLst/>
                        </a:rPr>
                        <a:t>1” = 200’ or 1” = 400’</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803399556"/>
                  </a:ext>
                </a:extLst>
              </a:tr>
              <a:tr h="352228">
                <a:tc>
                  <a:txBody>
                    <a:bodyPr/>
                    <a:lstStyle/>
                    <a:p>
                      <a:pPr marL="0" marR="0">
                        <a:lnSpc>
                          <a:spcPct val="107000"/>
                        </a:lnSpc>
                        <a:spcBef>
                          <a:spcPts val="0"/>
                        </a:spcBef>
                        <a:spcAft>
                          <a:spcPts val="0"/>
                        </a:spcAft>
                      </a:pPr>
                      <a:r>
                        <a:rPr lang="en-US" sz="1300" dirty="0">
                          <a:effectLst/>
                        </a:rPr>
                        <a:t>Positional Accuracy</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a:effectLst/>
                        </a:rPr>
                        <a:t>Very High</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Higher than 6”</a:t>
                      </a:r>
                    </a:p>
                    <a:p>
                      <a:pPr marL="0" marR="0" algn="ctr">
                        <a:lnSpc>
                          <a:spcPct val="107000"/>
                        </a:lnSpc>
                        <a:spcBef>
                          <a:spcPts val="0"/>
                        </a:spcBef>
                        <a:spcAft>
                          <a:spcPts val="0"/>
                        </a:spcAft>
                      </a:pPr>
                      <a:r>
                        <a:rPr lang="en-US" sz="1300">
                          <a:effectLst/>
                        </a:rPr>
                        <a:t>Lower than 3”</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dirty="0">
                          <a:effectLst/>
                        </a:rPr>
                        <a:t>Higher than 12”</a:t>
                      </a:r>
                    </a:p>
                    <a:p>
                      <a:pPr marL="0" marR="0" algn="ctr">
                        <a:lnSpc>
                          <a:spcPct val="107000"/>
                        </a:lnSpc>
                        <a:spcBef>
                          <a:spcPts val="0"/>
                        </a:spcBef>
                        <a:spcAft>
                          <a:spcPts val="0"/>
                        </a:spcAft>
                      </a:pPr>
                      <a:r>
                        <a:rPr lang="en-US" sz="1300" dirty="0">
                          <a:effectLst/>
                        </a:rPr>
                        <a:t>Lower than 4”</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tc>
                  <a:txBody>
                    <a:bodyPr/>
                    <a:lstStyle/>
                    <a:p>
                      <a:pPr marL="0" marR="0" algn="ctr">
                        <a:lnSpc>
                          <a:spcPct val="107000"/>
                        </a:lnSpc>
                        <a:spcBef>
                          <a:spcPts val="0"/>
                        </a:spcBef>
                        <a:spcAft>
                          <a:spcPts val="0"/>
                        </a:spcAft>
                      </a:pPr>
                      <a:r>
                        <a:rPr lang="en-US" sz="1300">
                          <a:effectLst/>
                        </a:rPr>
                        <a:t>Lowest</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nchor="ctr"/>
                </a:tc>
                <a:extLst>
                  <a:ext uri="{0D108BD9-81ED-4DB2-BD59-A6C34878D82A}">
                    <a16:rowId xmlns:a16="http://schemas.microsoft.com/office/drawing/2014/main" val="423965639"/>
                  </a:ext>
                </a:extLst>
              </a:tr>
              <a:tr h="1811148">
                <a:tc>
                  <a:txBody>
                    <a:bodyPr/>
                    <a:lstStyle/>
                    <a:p>
                      <a:pPr marL="0" marR="0">
                        <a:lnSpc>
                          <a:spcPct val="107000"/>
                        </a:lnSpc>
                        <a:spcBef>
                          <a:spcPts val="0"/>
                        </a:spcBef>
                        <a:spcAft>
                          <a:spcPts val="0"/>
                        </a:spcAft>
                      </a:pPr>
                      <a:r>
                        <a:rPr lang="en-US" sz="1300">
                          <a:effectLst/>
                        </a:rPr>
                        <a:t>Key Features Visible</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i="1" dirty="0">
                          <a:effectLst/>
                        </a:rPr>
                        <a:t>Very Small Infrastructure</a:t>
                      </a:r>
                      <a:r>
                        <a:rPr lang="en-US" sz="1300" dirty="0">
                          <a:effectLst/>
                        </a:rPr>
                        <a:t/>
                      </a:r>
                      <a:br>
                        <a:rPr lang="en-US" sz="1300" dirty="0">
                          <a:effectLst/>
                        </a:rPr>
                      </a:br>
                      <a:endParaRPr lang="en-US" sz="1300"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Fire Hydrants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Manhole Covers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Individual people and animals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Finer details on roads including markings and skid marks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Smaller Infrastructure</a:t>
                      </a:r>
                    </a:p>
                    <a:p>
                      <a:pPr marL="238125" marR="0">
                        <a:lnSpc>
                          <a:spcPct val="107000"/>
                        </a:lnSpc>
                        <a:spcBef>
                          <a:spcPts val="0"/>
                        </a:spcBef>
                        <a:spcAft>
                          <a:spcPts val="0"/>
                        </a:spcAft>
                      </a:pPr>
                      <a:r>
                        <a:rPr lang="en-US" sz="13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Clearer Road Markings</a:t>
                      </a:r>
                    </a:p>
                    <a:p>
                      <a:pPr marL="238125" marR="0">
                        <a:lnSpc>
                          <a:spcPct val="107000"/>
                        </a:lnSpc>
                        <a:spcBef>
                          <a:spcPts val="0"/>
                        </a:spcBef>
                        <a:spcAft>
                          <a:spcPts val="0"/>
                        </a:spcAft>
                      </a:pPr>
                      <a:r>
                        <a:rPr lang="en-US" sz="13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Power Lines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Infrastructure</a:t>
                      </a:r>
                      <a:br>
                        <a:rPr lang="en-US" sz="1300" i="1" dirty="0">
                          <a:effectLst/>
                        </a:rPr>
                      </a:br>
                      <a:endParaRPr lang="en-US" sz="1300" i="1"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Property line fences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Utility Poles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Individual Trees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Vehicle Types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Road markings</a:t>
                      </a:r>
                    </a:p>
                    <a:p>
                      <a:pPr marL="23241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gn="ctr">
                        <a:lnSpc>
                          <a:spcPct val="107000"/>
                        </a:lnSpc>
                        <a:spcBef>
                          <a:spcPts val="0"/>
                        </a:spcBef>
                        <a:spcAft>
                          <a:spcPts val="0"/>
                        </a:spcAft>
                      </a:pPr>
                      <a:r>
                        <a:rPr lang="en-US" sz="1300" i="1" dirty="0">
                          <a:effectLst/>
                        </a:rPr>
                        <a:t>Large Infrastructure</a:t>
                      </a:r>
                      <a:r>
                        <a:rPr lang="en-US" sz="1300" dirty="0">
                          <a:effectLst/>
                        </a:rPr>
                        <a:t/>
                      </a:r>
                      <a:br>
                        <a:rPr lang="en-US" sz="1300" dirty="0">
                          <a:effectLst/>
                        </a:rPr>
                      </a:br>
                      <a:endParaRPr lang="en-US" sz="1300" dirty="0">
                        <a:effectLst/>
                      </a:endParaRP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Buildings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Paved Roads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Railroads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Vehicles</a:t>
                      </a:r>
                    </a:p>
                    <a:p>
                      <a:pPr marL="342900" marR="0" lvl="0" indent="-342900">
                        <a:lnSpc>
                          <a:spcPct val="107000"/>
                        </a:lnSpc>
                        <a:spcBef>
                          <a:spcPts val="0"/>
                        </a:spcBef>
                        <a:spcAft>
                          <a:spcPts val="0"/>
                        </a:spcAft>
                        <a:buFont typeface="Wingdings" panose="05000000000000000000" pitchFamily="2" charset="2"/>
                        <a:buChar char=""/>
                      </a:pPr>
                      <a:r>
                        <a:rPr lang="en-US" sz="1300" dirty="0">
                          <a:effectLst/>
                        </a:rPr>
                        <a:t>Tree/shrub line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730393148"/>
                  </a:ext>
                </a:extLst>
              </a:tr>
              <a:tr h="892563">
                <a:tc>
                  <a:txBody>
                    <a:bodyPr/>
                    <a:lstStyle/>
                    <a:p>
                      <a:pPr marL="0" marR="0">
                        <a:lnSpc>
                          <a:spcPct val="107000"/>
                        </a:lnSpc>
                        <a:spcBef>
                          <a:spcPts val="0"/>
                        </a:spcBef>
                        <a:spcAft>
                          <a:spcPts val="0"/>
                        </a:spcAft>
                      </a:pPr>
                      <a:r>
                        <a:rPr lang="en-US" sz="1300">
                          <a:effectLst/>
                        </a:rPr>
                        <a:t>Tax Parcel Conversion Projects or Re-mapping</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Identifiability of small features somewhat improved over 4”.  Lower cost-to-benefit ratio</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Ideal for mapping fences and other survey features at a higher positional accuracy than 6”</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a:effectLst/>
                        </a:rPr>
                        <a:t>Ideal for mapping fences, survey features, and land divisions (e.g., fences, walls, tree lines, roads)  </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Satisfactory for conversion projects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321028742"/>
                  </a:ext>
                </a:extLst>
              </a:tr>
              <a:tr h="892563">
                <a:tc>
                  <a:txBody>
                    <a:bodyPr/>
                    <a:lstStyle/>
                    <a:p>
                      <a:pPr marL="0" marR="0">
                        <a:lnSpc>
                          <a:spcPct val="107000"/>
                        </a:lnSpc>
                        <a:spcBef>
                          <a:spcPts val="0"/>
                        </a:spcBef>
                        <a:spcAft>
                          <a:spcPts val="0"/>
                        </a:spcAft>
                      </a:pPr>
                      <a:r>
                        <a:rPr lang="en-US" sz="1300">
                          <a:effectLst/>
                        </a:rPr>
                        <a:t>Other Notes</a:t>
                      </a:r>
                      <a:endParaRPr lang="en-US" sz="130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More building lean may be noticeable at 3” resolution for taller structures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2-foot contours for engineering grade maps generated at this resolution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tc>
                  <a:txBody>
                    <a:bodyPr/>
                    <a:lstStyle/>
                    <a:p>
                      <a:pPr marL="0" marR="0">
                        <a:lnSpc>
                          <a:spcPct val="107000"/>
                        </a:lnSpc>
                        <a:spcBef>
                          <a:spcPts val="0"/>
                        </a:spcBef>
                        <a:spcAft>
                          <a:spcPts val="0"/>
                        </a:spcAft>
                      </a:pPr>
                      <a:r>
                        <a:rPr lang="en-US" sz="1300" dirty="0">
                          <a:effectLst/>
                        </a:rPr>
                        <a:t> </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72601" marR="72601" marT="0" marB="0"/>
                </a:tc>
                <a:extLst>
                  <a:ext uri="{0D108BD9-81ED-4DB2-BD59-A6C34878D82A}">
                    <a16:rowId xmlns:a16="http://schemas.microsoft.com/office/drawing/2014/main" val="2415775321"/>
                  </a:ext>
                </a:extLst>
              </a:tr>
            </a:tbl>
          </a:graphicData>
        </a:graphic>
      </p:graphicFrame>
    </p:spTree>
    <p:extLst>
      <p:ext uri="{BB962C8B-B14F-4D97-AF65-F5344CB8AC3E}">
        <p14:creationId xmlns:p14="http://schemas.microsoft.com/office/powerpoint/2010/main" val="91522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6- and 12-inch</a:t>
            </a:r>
          </a:p>
        </p:txBody>
      </p:sp>
      <p:pic>
        <p:nvPicPr>
          <p:cNvPr id="2" name="Picture 1"/>
          <p:cNvPicPr>
            <a:picLocks noChangeAspect="1"/>
          </p:cNvPicPr>
          <p:nvPr/>
        </p:nvPicPr>
        <p:blipFill>
          <a:blip r:embed="rId2"/>
          <a:stretch>
            <a:fillRect/>
          </a:stretch>
        </p:blipFill>
        <p:spPr>
          <a:xfrm>
            <a:off x="333375" y="990600"/>
            <a:ext cx="8477250" cy="5867400"/>
          </a:xfrm>
          <a:prstGeom prst="rect">
            <a:avLst/>
          </a:prstGeom>
        </p:spPr>
      </p:pic>
    </p:spTree>
    <p:extLst>
      <p:ext uri="{BB962C8B-B14F-4D97-AF65-F5344CB8AC3E}">
        <p14:creationId xmlns:p14="http://schemas.microsoft.com/office/powerpoint/2010/main" val="1014584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3- and 4-inch</a:t>
            </a:r>
          </a:p>
        </p:txBody>
      </p:sp>
      <p:pic>
        <p:nvPicPr>
          <p:cNvPr id="2" name="Picture 1"/>
          <p:cNvPicPr>
            <a:picLocks noChangeAspect="1"/>
          </p:cNvPicPr>
          <p:nvPr/>
        </p:nvPicPr>
        <p:blipFill>
          <a:blip r:embed="rId2"/>
          <a:stretch>
            <a:fillRect/>
          </a:stretch>
        </p:blipFill>
        <p:spPr>
          <a:xfrm>
            <a:off x="225254" y="1050638"/>
            <a:ext cx="8693492" cy="5311074"/>
          </a:xfrm>
          <a:prstGeom prst="rect">
            <a:avLst/>
          </a:prstGeom>
        </p:spPr>
      </p:pic>
      <p:pic>
        <p:nvPicPr>
          <p:cNvPr id="3" name="Picture 2"/>
          <p:cNvPicPr>
            <a:picLocks noChangeAspect="1"/>
          </p:cNvPicPr>
          <p:nvPr/>
        </p:nvPicPr>
        <p:blipFill>
          <a:blip r:embed="rId3"/>
          <a:stretch>
            <a:fillRect/>
          </a:stretch>
        </p:blipFill>
        <p:spPr>
          <a:xfrm>
            <a:off x="7581417" y="6343289"/>
            <a:ext cx="1221581" cy="514711"/>
          </a:xfrm>
          <a:prstGeom prst="rect">
            <a:avLst/>
          </a:prstGeom>
        </p:spPr>
      </p:pic>
    </p:spTree>
    <p:extLst>
      <p:ext uri="{BB962C8B-B14F-4D97-AF65-F5344CB8AC3E}">
        <p14:creationId xmlns:p14="http://schemas.microsoft.com/office/powerpoint/2010/main" val="41542107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6- and 12-inch</a:t>
            </a:r>
          </a:p>
        </p:txBody>
      </p:sp>
      <p:pic>
        <p:nvPicPr>
          <p:cNvPr id="3" name="Picture 2"/>
          <p:cNvPicPr>
            <a:picLocks noChangeAspect="1"/>
          </p:cNvPicPr>
          <p:nvPr/>
        </p:nvPicPr>
        <p:blipFill>
          <a:blip r:embed="rId2"/>
          <a:stretch>
            <a:fillRect/>
          </a:stretch>
        </p:blipFill>
        <p:spPr>
          <a:xfrm>
            <a:off x="7581417" y="6343289"/>
            <a:ext cx="1221581" cy="514711"/>
          </a:xfrm>
          <a:prstGeom prst="rect">
            <a:avLst/>
          </a:prstGeom>
        </p:spPr>
      </p:pic>
      <p:pic>
        <p:nvPicPr>
          <p:cNvPr id="4" name="Picture 3"/>
          <p:cNvPicPr>
            <a:picLocks noChangeAspect="1"/>
          </p:cNvPicPr>
          <p:nvPr/>
        </p:nvPicPr>
        <p:blipFill>
          <a:blip r:embed="rId3"/>
          <a:stretch>
            <a:fillRect/>
          </a:stretch>
        </p:blipFill>
        <p:spPr>
          <a:xfrm>
            <a:off x="222390" y="1047569"/>
            <a:ext cx="8467725" cy="5162550"/>
          </a:xfrm>
          <a:prstGeom prst="rect">
            <a:avLst/>
          </a:prstGeom>
        </p:spPr>
      </p:pic>
    </p:spTree>
    <p:extLst>
      <p:ext uri="{BB962C8B-B14F-4D97-AF65-F5344CB8AC3E}">
        <p14:creationId xmlns:p14="http://schemas.microsoft.com/office/powerpoint/2010/main" val="1233728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3- and 4-inch</a:t>
            </a:r>
          </a:p>
        </p:txBody>
      </p:sp>
      <p:pic>
        <p:nvPicPr>
          <p:cNvPr id="3" name="Picture 2"/>
          <p:cNvPicPr>
            <a:picLocks noChangeAspect="1"/>
          </p:cNvPicPr>
          <p:nvPr/>
        </p:nvPicPr>
        <p:blipFill>
          <a:blip r:embed="rId2"/>
          <a:stretch>
            <a:fillRect/>
          </a:stretch>
        </p:blipFill>
        <p:spPr>
          <a:xfrm>
            <a:off x="7581417" y="6343289"/>
            <a:ext cx="1221581" cy="514711"/>
          </a:xfrm>
          <a:prstGeom prst="rect">
            <a:avLst/>
          </a:prstGeom>
        </p:spPr>
      </p:pic>
      <p:pic>
        <p:nvPicPr>
          <p:cNvPr id="4" name="Picture 3"/>
          <p:cNvPicPr>
            <a:picLocks noChangeAspect="1"/>
          </p:cNvPicPr>
          <p:nvPr/>
        </p:nvPicPr>
        <p:blipFill>
          <a:blip r:embed="rId3"/>
          <a:stretch>
            <a:fillRect/>
          </a:stretch>
        </p:blipFill>
        <p:spPr>
          <a:xfrm>
            <a:off x="335273" y="1047569"/>
            <a:ext cx="8467725" cy="5162550"/>
          </a:xfrm>
          <a:prstGeom prst="rect">
            <a:avLst/>
          </a:prstGeom>
        </p:spPr>
      </p:pic>
    </p:spTree>
    <p:extLst>
      <p:ext uri="{BB962C8B-B14F-4D97-AF65-F5344CB8AC3E}">
        <p14:creationId xmlns:p14="http://schemas.microsoft.com/office/powerpoint/2010/main" val="3727755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Imagery Resolution: </a:t>
            </a:r>
            <a:r>
              <a:rPr lang="en-US" dirty="0" smtClean="0">
                <a:solidFill>
                  <a:schemeClr val="bg1"/>
                </a:solidFill>
                <a:latin typeface="Arial" panose="020B0604020202020204" pitchFamily="34" charset="0"/>
                <a:cs typeface="Arial" panose="020B0604020202020204" pitchFamily="34" charset="0"/>
              </a:rPr>
              <a:t>3-inch</a:t>
            </a:r>
            <a:endParaRPr lang="en-US" dirty="0">
              <a:solidFill>
                <a:schemeClr val="bg1"/>
              </a:solidFill>
              <a:latin typeface="Arial" panose="020B0604020202020204" pitchFamily="34" charset="0"/>
              <a:cs typeface="Arial" panose="020B0604020202020204" pitchFamily="34" charset="0"/>
            </a:endParaRPr>
          </a:p>
        </p:txBody>
      </p:sp>
      <p:pic>
        <p:nvPicPr>
          <p:cNvPr id="1026" name="gmail-m_-2678526924991308269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993" y="1284923"/>
            <a:ext cx="7644090" cy="512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201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7942" t="23852" r="1029" b="5762"/>
          <a:stretch/>
        </p:blipFill>
        <p:spPr>
          <a:xfrm>
            <a:off x="332240" y="972602"/>
            <a:ext cx="8293600" cy="4629275"/>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Resolution (Cows in Wayne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5283200" y="5883870"/>
            <a:ext cx="325193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Cows in the Floodway</a:t>
            </a:r>
          </a:p>
          <a:p>
            <a:pPr algn="ctr"/>
            <a:r>
              <a:rPr lang="en-US" dirty="0">
                <a:solidFill>
                  <a:srgbClr val="FFC000"/>
                </a:solidFill>
              </a:rPr>
              <a:t>West Fork </a:t>
            </a:r>
            <a:r>
              <a:rPr lang="en-US" dirty="0" err="1">
                <a:solidFill>
                  <a:srgbClr val="FFC000"/>
                </a:solidFill>
              </a:rPr>
              <a:t>Twelvepole</a:t>
            </a:r>
            <a:r>
              <a:rPr lang="en-US" dirty="0">
                <a:solidFill>
                  <a:srgbClr val="FFC000"/>
                </a:solidFill>
              </a:rPr>
              <a:t> Creek, Wayne County</a:t>
            </a:r>
            <a:endParaRPr lang="en-US" b="1" dirty="0">
              <a:solidFill>
                <a:srgbClr val="FFFF00"/>
              </a:solidFill>
            </a:endParaRPr>
          </a:p>
        </p:txBody>
      </p:sp>
      <p:pic>
        <p:nvPicPr>
          <p:cNvPr id="9" name="Picture 8"/>
          <p:cNvPicPr>
            <a:picLocks noChangeAspect="1"/>
          </p:cNvPicPr>
          <p:nvPr/>
        </p:nvPicPr>
        <p:blipFill>
          <a:blip r:embed="rId4"/>
          <a:stretch>
            <a:fillRect/>
          </a:stretch>
        </p:blipFill>
        <p:spPr>
          <a:xfrm>
            <a:off x="414705" y="5810250"/>
            <a:ext cx="3362325" cy="1047750"/>
          </a:xfrm>
          <a:prstGeom prst="rect">
            <a:avLst/>
          </a:prstGeom>
        </p:spPr>
      </p:pic>
      <p:sp>
        <p:nvSpPr>
          <p:cNvPr id="10" name="TextBox 9"/>
          <p:cNvSpPr txBox="1"/>
          <p:nvPr/>
        </p:nvSpPr>
        <p:spPr>
          <a:xfrm>
            <a:off x="487107" y="5593917"/>
            <a:ext cx="3481683" cy="338554"/>
          </a:xfrm>
          <a:prstGeom prst="rect">
            <a:avLst/>
          </a:prstGeom>
          <a:noFill/>
        </p:spPr>
        <p:txBody>
          <a:bodyPr wrap="square" rtlCol="0">
            <a:spAutoFit/>
          </a:bodyPr>
          <a:lstStyle/>
          <a:p>
            <a:r>
              <a:rPr lang="en-US" sz="1600" dirty="0"/>
              <a:t>Choose </a:t>
            </a:r>
            <a:r>
              <a:rPr lang="en-US" sz="1600" b="1" dirty="0"/>
              <a:t>WV Best Leaves Off </a:t>
            </a:r>
            <a:r>
              <a:rPr lang="en-US" sz="1600" dirty="0"/>
              <a:t>Base Map </a:t>
            </a:r>
          </a:p>
        </p:txBody>
      </p:sp>
      <p:sp>
        <p:nvSpPr>
          <p:cNvPr id="11" name="TextBox 10">
            <a:extLst>
              <a:ext uri="{FF2B5EF4-FFF2-40B4-BE49-F238E27FC236}">
                <a16:creationId xmlns:a16="http://schemas.microsoft.com/office/drawing/2014/main" id="{207FCDD4-BA26-40FF-B287-CE37C1783BDF}"/>
              </a:ext>
            </a:extLst>
          </p:cNvPr>
          <p:cNvSpPr txBox="1"/>
          <p:nvPr/>
        </p:nvSpPr>
        <p:spPr>
          <a:xfrm>
            <a:off x="3188564" y="1161188"/>
            <a:ext cx="2366127" cy="369332"/>
          </a:xfrm>
          <a:prstGeom prst="rect">
            <a:avLst/>
          </a:prstGeom>
          <a:solidFill>
            <a:schemeClr val="tx1"/>
          </a:solidFill>
        </p:spPr>
        <p:txBody>
          <a:bodyPr wrap="square" rtlCol="0">
            <a:spAutoFit/>
          </a:bodyPr>
          <a:lstStyle/>
          <a:p>
            <a:r>
              <a:rPr lang="en-US" b="1" dirty="0">
                <a:solidFill>
                  <a:srgbClr val="FFFF00"/>
                </a:solidFill>
              </a:rPr>
              <a:t>4-Inch Pixel Resolution</a:t>
            </a:r>
          </a:p>
        </p:txBody>
      </p:sp>
      <p:sp>
        <p:nvSpPr>
          <p:cNvPr id="5" name="TextBox 4"/>
          <p:cNvSpPr txBox="1"/>
          <p:nvPr/>
        </p:nvSpPr>
        <p:spPr>
          <a:xfrm>
            <a:off x="4572000" y="5309119"/>
            <a:ext cx="3962400" cy="215444"/>
          </a:xfrm>
          <a:prstGeom prst="rect">
            <a:avLst/>
          </a:prstGeom>
          <a:solidFill>
            <a:schemeClr val="bg1">
              <a:lumMod val="65000"/>
            </a:schemeClr>
          </a:solidFill>
        </p:spPr>
        <p:txBody>
          <a:bodyPr wrap="square" rtlCol="0">
            <a:spAutoFit/>
          </a:bodyPr>
          <a:lstStyle/>
          <a:p>
            <a:r>
              <a:rPr lang="en-US" sz="800" dirty="0">
                <a:hlinkClick r:id="rId5"/>
              </a:rPr>
              <a:t>https://www.mapwv.gov/flood/map/?wkid=102100&amp;x=-</a:t>
            </a:r>
            <a:r>
              <a:rPr lang="en-US" sz="800" dirty="0" smtClean="0">
                <a:hlinkClick r:id="rId5"/>
              </a:rPr>
              <a:t>9176629&amp;y=4583554&amp;l=13&amp;v=1</a:t>
            </a:r>
            <a:endParaRPr lang="en-US" sz="800" dirty="0"/>
          </a:p>
        </p:txBody>
      </p:sp>
    </p:spTree>
    <p:extLst>
      <p:ext uri="{BB962C8B-B14F-4D97-AF65-F5344CB8AC3E}">
        <p14:creationId xmlns:p14="http://schemas.microsoft.com/office/powerpoint/2010/main" val="1693641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(High Resolution)</a:t>
            </a:r>
          </a:p>
        </p:txBody>
      </p:sp>
      <p:sp>
        <p:nvSpPr>
          <p:cNvPr id="7" name="TextBox 6">
            <a:extLst>
              <a:ext uri="{FF2B5EF4-FFF2-40B4-BE49-F238E27FC236}">
                <a16:creationId xmlns:a16="http://schemas.microsoft.com/office/drawing/2014/main" id="{35ACDA18-D55C-4B8E-BFEA-FDAC6D7151E4}"/>
              </a:ext>
            </a:extLst>
          </p:cNvPr>
          <p:cNvSpPr txBox="1"/>
          <p:nvPr/>
        </p:nvSpPr>
        <p:spPr>
          <a:xfrm>
            <a:off x="243840" y="1082555"/>
            <a:ext cx="8420850" cy="5755422"/>
          </a:xfrm>
          <a:prstGeom prst="rect">
            <a:avLst/>
          </a:prstGeom>
          <a:noFill/>
        </p:spPr>
        <p:txBody>
          <a:bodyPr wrap="square" rtlCol="0">
            <a:spAutoFit/>
          </a:bodyPr>
          <a:lstStyle/>
          <a:p>
            <a:pPr marL="342900" indent="-342900">
              <a:buFont typeface="Wingdings" panose="05000000000000000000" pitchFamily="2" charset="2"/>
              <a:buChar char="§"/>
            </a:pPr>
            <a:r>
              <a:rPr lang="en-US" sz="2000" b="1" dirty="0" smtClean="0"/>
              <a:t>Statewide Elevation </a:t>
            </a:r>
            <a:r>
              <a:rPr lang="en-US" sz="2000" b="1" dirty="0"/>
              <a:t>Products on </a:t>
            </a:r>
            <a:r>
              <a:rPr lang="en-US" sz="2000" b="1" dirty="0" smtClean="0"/>
              <a:t>WV Property Viewer and WV Flood Tool</a:t>
            </a:r>
            <a:endParaRPr lang="en-US" sz="2000" b="1" dirty="0"/>
          </a:p>
          <a:p>
            <a:pPr marL="800100" lvl="1" indent="-342900">
              <a:buFont typeface="Courier New" panose="02070309020205020404" pitchFamily="49" charset="0"/>
              <a:buChar char="o"/>
            </a:pPr>
            <a:r>
              <a:rPr lang="en-US" sz="1600" dirty="0"/>
              <a:t>Classified Lidar point cloud files</a:t>
            </a:r>
          </a:p>
          <a:p>
            <a:pPr marL="800100" lvl="1" indent="-342900">
              <a:buFont typeface="Courier New" panose="02070309020205020404" pitchFamily="49" charset="0"/>
              <a:buChar char="o"/>
            </a:pPr>
            <a:r>
              <a:rPr lang="en-US" sz="1600" dirty="0"/>
              <a:t>1-ft Contours cached to 1:282 Map Scale (2-ft. contours for Morgan-Berkeley-Jefferson)</a:t>
            </a:r>
          </a:p>
          <a:p>
            <a:pPr marL="800100" lvl="1" indent="-342900">
              <a:buFont typeface="Courier New" panose="02070309020205020404" pitchFamily="49" charset="0"/>
              <a:buChar char="o"/>
            </a:pPr>
            <a:r>
              <a:rPr lang="en-US" sz="1600" dirty="0" smtClean="0"/>
              <a:t>1-meter </a:t>
            </a:r>
            <a:r>
              <a:rPr lang="en-US" sz="1600" dirty="0"/>
              <a:t>Digital Elevation </a:t>
            </a:r>
            <a:r>
              <a:rPr lang="en-US" sz="1600" dirty="0" smtClean="0"/>
              <a:t>Model (created from LiDAR and breaklines)</a:t>
            </a:r>
            <a:endParaRPr lang="en-US" sz="1600" dirty="0"/>
          </a:p>
          <a:p>
            <a:pPr marL="800100" lvl="1" indent="-342900">
              <a:buFont typeface="Courier New" panose="02070309020205020404" pitchFamily="49" charset="0"/>
              <a:buChar char="o"/>
            </a:pPr>
            <a:r>
              <a:rPr lang="en-US" sz="1600" dirty="0" smtClean="0"/>
              <a:t>Hillshade </a:t>
            </a:r>
            <a:r>
              <a:rPr lang="en-US" sz="1600" dirty="0"/>
              <a:t>(grayscale 3D representation of the surface</a:t>
            </a:r>
            <a:r>
              <a:rPr lang="en-US" sz="1600" dirty="0" smtClean="0"/>
              <a:t>) and Slope</a:t>
            </a:r>
          </a:p>
          <a:p>
            <a:pPr marL="800100" lvl="1" indent="-342900">
              <a:buFont typeface="Courier New" panose="02070309020205020404" pitchFamily="49" charset="0"/>
              <a:buChar char="o"/>
            </a:pPr>
            <a:r>
              <a:rPr lang="en-US" sz="1600" dirty="0" smtClean="0"/>
              <a:t>View products on WV Flood Tool and Property Viewer</a:t>
            </a:r>
            <a:endParaRPr lang="en-US" sz="1600" dirty="0"/>
          </a:p>
          <a:p>
            <a:pPr lvl="1"/>
            <a:endParaRPr lang="en-US" sz="1600" dirty="0"/>
          </a:p>
          <a:p>
            <a:pPr marL="342900" indent="-342900">
              <a:buFont typeface="Wingdings" panose="05000000000000000000" pitchFamily="2" charset="2"/>
              <a:buChar char="§"/>
            </a:pPr>
            <a:r>
              <a:rPr lang="en-US" sz="2000" b="1" dirty="0" smtClean="0"/>
              <a:t>Source Elevation Metadata:  </a:t>
            </a:r>
            <a:r>
              <a:rPr lang="en-US" sz="1600" dirty="0" smtClean="0">
                <a:solidFill>
                  <a:schemeClr val="bg1">
                    <a:lumMod val="50000"/>
                  </a:schemeClr>
                </a:solidFill>
                <a:hlinkClick r:id="rId2"/>
              </a:rPr>
              <a:t>https</a:t>
            </a:r>
            <a:r>
              <a:rPr lang="en-US" sz="1600" dirty="0">
                <a:solidFill>
                  <a:schemeClr val="bg1">
                    <a:lumMod val="50000"/>
                  </a:schemeClr>
                </a:solidFill>
                <a:hlinkClick r:id="rId2"/>
              </a:rPr>
              <a:t>://</a:t>
            </a:r>
            <a:r>
              <a:rPr lang="en-US" sz="1600" dirty="0" smtClean="0">
                <a:solidFill>
                  <a:schemeClr val="bg1">
                    <a:lumMod val="50000"/>
                  </a:schemeClr>
                </a:solidFill>
                <a:hlinkClick r:id="rId2"/>
              </a:rPr>
              <a:t>www.mapwv.gov/lidar-metadata</a:t>
            </a:r>
            <a:endParaRPr lang="en-US" sz="1600" dirty="0" smtClean="0">
              <a:solidFill>
                <a:schemeClr val="bg1">
                  <a:lumMod val="50000"/>
                </a:schemeClr>
              </a:solidFill>
            </a:endParaRPr>
          </a:p>
          <a:p>
            <a:pPr lvl="1"/>
            <a:endParaRPr lang="en-US" sz="1600" dirty="0">
              <a:solidFill>
                <a:schemeClr val="bg1">
                  <a:lumMod val="50000"/>
                </a:schemeClr>
              </a:solidFill>
            </a:endParaRPr>
          </a:p>
          <a:p>
            <a:pPr marL="342900" indent="-342900">
              <a:buFont typeface="Wingdings" panose="05000000000000000000" pitchFamily="2" charset="2"/>
              <a:buChar char="§"/>
            </a:pPr>
            <a:r>
              <a:rPr lang="en-US" sz="2000" b="1" dirty="0" smtClean="0"/>
              <a:t>WV Elevation Download Tool:  </a:t>
            </a:r>
            <a:r>
              <a:rPr lang="en-US" sz="1600" dirty="0" smtClean="0">
                <a:solidFill>
                  <a:schemeClr val="bg1">
                    <a:lumMod val="50000"/>
                  </a:schemeClr>
                </a:solidFill>
                <a:hlinkClick r:id="rId3"/>
              </a:rPr>
              <a:t>https://www.mapwv.gov/elevation</a:t>
            </a:r>
            <a:endParaRPr lang="en-US" sz="1600" dirty="0">
              <a:solidFill>
                <a:schemeClr val="bg1">
                  <a:lumMod val="50000"/>
                </a:schemeClr>
              </a:solidFill>
            </a:endParaRPr>
          </a:p>
          <a:p>
            <a:pPr marL="800100" lvl="1" indent="-342900">
              <a:buFont typeface="Courier New" panose="02070309020205020404" pitchFamily="49" charset="0"/>
              <a:buChar char="o"/>
            </a:pPr>
            <a:r>
              <a:rPr lang="en-US" sz="1600" dirty="0" smtClean="0">
                <a:solidFill>
                  <a:schemeClr val="bg1">
                    <a:lumMod val="50000"/>
                  </a:schemeClr>
                </a:solidFill>
              </a:rPr>
              <a:t>County Elevation Bundles (Lidar Point Cloud, Contours, DEM, Hillshade, Slope)</a:t>
            </a:r>
          </a:p>
          <a:p>
            <a:pPr marL="800100" lvl="1" indent="-342900">
              <a:buFont typeface="Courier New" panose="02070309020205020404" pitchFamily="49" charset="0"/>
              <a:buChar char="o"/>
            </a:pPr>
            <a:r>
              <a:rPr lang="en-US" sz="1600" dirty="0" smtClean="0">
                <a:solidFill>
                  <a:schemeClr val="bg1">
                    <a:lumMod val="50000"/>
                  </a:schemeClr>
                </a:solidFill>
              </a:rPr>
              <a:t>DEM Hillshade Mosaics</a:t>
            </a:r>
          </a:p>
          <a:p>
            <a:pPr marL="800100" lvl="1" indent="-342900">
              <a:buFont typeface="Courier New" panose="02070309020205020404" pitchFamily="49" charset="0"/>
              <a:buChar char="o"/>
            </a:pPr>
            <a:r>
              <a:rPr lang="en-US" sz="1600" dirty="0" smtClean="0">
                <a:solidFill>
                  <a:schemeClr val="bg1">
                    <a:lumMod val="50000"/>
                  </a:schemeClr>
                </a:solidFill>
              </a:rPr>
              <a:t>Hi-Resolution Contours</a:t>
            </a:r>
          </a:p>
          <a:p>
            <a:pPr marL="800100" lvl="1" indent="-342900">
              <a:buFont typeface="Courier New" panose="02070309020205020404" pitchFamily="49" charset="0"/>
              <a:buChar char="o"/>
            </a:pPr>
            <a:r>
              <a:rPr lang="en-US" sz="1600" dirty="0" smtClean="0">
                <a:solidFill>
                  <a:schemeClr val="bg1">
                    <a:lumMod val="50000"/>
                  </a:schemeClr>
                </a:solidFill>
              </a:rPr>
              <a:t>Compressed LiDAR LAS Files</a:t>
            </a:r>
          </a:p>
          <a:p>
            <a:pPr marL="800100" lvl="1" indent="-342900">
              <a:buFont typeface="Courier New" panose="02070309020205020404" pitchFamily="49" charset="0"/>
              <a:buChar char="o"/>
            </a:pPr>
            <a:r>
              <a:rPr lang="en-US" sz="1600" dirty="0" smtClean="0">
                <a:solidFill>
                  <a:schemeClr val="bg1">
                    <a:lumMod val="50000"/>
                  </a:schemeClr>
                </a:solidFill>
              </a:rPr>
              <a:t>State and Project Levels Metadata</a:t>
            </a:r>
          </a:p>
          <a:p>
            <a:pPr marL="800100" lvl="1" indent="-342900">
              <a:buFont typeface="Courier New" panose="02070309020205020404" pitchFamily="49" charset="0"/>
              <a:buChar char="o"/>
            </a:pPr>
            <a:endParaRPr lang="en-US" sz="1600" dirty="0">
              <a:solidFill>
                <a:schemeClr val="bg1">
                  <a:lumMod val="50000"/>
                </a:schemeClr>
              </a:solidFill>
            </a:endParaRPr>
          </a:p>
          <a:p>
            <a:pPr marL="342900" indent="-342900">
              <a:buFont typeface="Wingdings" panose="05000000000000000000" pitchFamily="2" charset="2"/>
              <a:buChar char="§"/>
            </a:pPr>
            <a:r>
              <a:rPr lang="en-US" sz="2000" b="1" dirty="0" smtClean="0"/>
              <a:t>USGS Elevation Download:  </a:t>
            </a:r>
          </a:p>
          <a:p>
            <a:pPr marL="800100" lvl="1" indent="-342900">
              <a:buFont typeface="Courier New" panose="02070309020205020404" pitchFamily="49" charset="0"/>
              <a:buChar char="o"/>
            </a:pPr>
            <a:r>
              <a:rPr lang="en-US" sz="1600" dirty="0" smtClean="0">
                <a:solidFill>
                  <a:schemeClr val="bg1">
                    <a:lumMod val="50000"/>
                  </a:schemeClr>
                </a:solidFill>
              </a:rPr>
              <a:t>DEMs and Lidar point cloud files</a:t>
            </a:r>
            <a:br>
              <a:rPr lang="en-US" sz="1600" dirty="0" smtClean="0">
                <a:solidFill>
                  <a:schemeClr val="bg1">
                    <a:lumMod val="50000"/>
                  </a:schemeClr>
                </a:solidFill>
              </a:rPr>
            </a:br>
            <a:r>
              <a:rPr lang="en-US" sz="1600" dirty="0" smtClean="0">
                <a:solidFill>
                  <a:schemeClr val="bg1">
                    <a:lumMod val="50000"/>
                  </a:schemeClr>
                </a:solidFill>
              </a:rPr>
              <a:t>can be downloaded from the</a:t>
            </a:r>
            <a:br>
              <a:rPr lang="en-US" sz="1600" dirty="0" smtClean="0">
                <a:solidFill>
                  <a:schemeClr val="bg1">
                    <a:lumMod val="50000"/>
                  </a:schemeClr>
                </a:solidFill>
              </a:rPr>
            </a:br>
            <a:r>
              <a:rPr lang="en-US" sz="1600" dirty="0" smtClean="0">
                <a:solidFill>
                  <a:schemeClr val="bg1">
                    <a:lumMod val="50000"/>
                  </a:schemeClr>
                </a:solidFill>
                <a:hlinkClick r:id="rId4"/>
              </a:rPr>
              <a:t>USGS National Map Download </a:t>
            </a:r>
            <a:r>
              <a:rPr lang="en-US" sz="1600" dirty="0" smtClean="0">
                <a:solidFill>
                  <a:schemeClr val="bg1">
                    <a:lumMod val="50000"/>
                  </a:schemeClr>
                </a:solidFill>
              </a:rPr>
              <a:t/>
            </a:r>
            <a:br>
              <a:rPr lang="en-US" sz="1600" dirty="0" smtClean="0">
                <a:solidFill>
                  <a:schemeClr val="bg1">
                    <a:lumMod val="50000"/>
                  </a:schemeClr>
                </a:solidFill>
              </a:rPr>
            </a:br>
            <a:r>
              <a:rPr lang="en-US" sz="1600" dirty="0" smtClean="0">
                <a:solidFill>
                  <a:schemeClr val="bg1">
                    <a:lumMod val="50000"/>
                  </a:schemeClr>
                </a:solidFill>
              </a:rPr>
              <a:t>site as well</a:t>
            </a:r>
            <a:endParaRPr lang="en-US" sz="1600" dirty="0">
              <a:solidFill>
                <a:schemeClr val="bg1">
                  <a:lumMod val="50000"/>
                </a:schemeClr>
              </a:solidFill>
            </a:endParaRPr>
          </a:p>
          <a:p>
            <a:pPr lvl="1"/>
            <a:endParaRPr lang="en-US" sz="1600" dirty="0" smtClean="0">
              <a:solidFill>
                <a:schemeClr val="bg1">
                  <a:lumMod val="50000"/>
                </a:schemeClr>
              </a:solidFill>
            </a:endParaRPr>
          </a:p>
        </p:txBody>
      </p:sp>
      <p:pic>
        <p:nvPicPr>
          <p:cNvPr id="2" name="Picture 1"/>
          <p:cNvPicPr>
            <a:picLocks noChangeAspect="1"/>
          </p:cNvPicPr>
          <p:nvPr/>
        </p:nvPicPr>
        <p:blipFill>
          <a:blip r:embed="rId5"/>
          <a:stretch>
            <a:fillRect/>
          </a:stretch>
        </p:blipFill>
        <p:spPr>
          <a:xfrm>
            <a:off x="4109995" y="3979307"/>
            <a:ext cx="4634070" cy="2612448"/>
          </a:xfrm>
          <a:prstGeom prst="rect">
            <a:avLst/>
          </a:prstGeom>
        </p:spPr>
      </p:pic>
    </p:spTree>
    <p:extLst>
      <p:ext uri="{BB962C8B-B14F-4D97-AF65-F5344CB8AC3E}">
        <p14:creationId xmlns:p14="http://schemas.microsoft.com/office/powerpoint/2010/main" val="34758566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161187"/>
            <a:ext cx="8130915" cy="516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Resolution (Eagle in Pendleton Co.)</a:t>
            </a:r>
            <a:endParaRPr lang="en-US" b="1"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AD44766-61A6-4054-87E7-CB3C553AD281}"/>
              </a:ext>
            </a:extLst>
          </p:cNvPr>
          <p:cNvSpPr txBox="1"/>
          <p:nvPr/>
        </p:nvSpPr>
        <p:spPr>
          <a:xfrm>
            <a:off x="1528713" y="6391893"/>
            <a:ext cx="6086573" cy="369332"/>
          </a:xfrm>
          <a:prstGeom prst="rect">
            <a:avLst/>
          </a:prstGeom>
          <a:solidFill>
            <a:schemeClr val="accent1">
              <a:lumMod val="50000"/>
            </a:schemeClr>
          </a:solidFill>
        </p:spPr>
        <p:txBody>
          <a:bodyPr wrap="square" rtlCol="0">
            <a:spAutoFit/>
          </a:bodyPr>
          <a:lstStyle/>
          <a:p>
            <a:pPr algn="ctr"/>
            <a:r>
              <a:rPr lang="en-US" b="1" dirty="0" smtClean="0">
                <a:solidFill>
                  <a:schemeClr val="bg1"/>
                </a:solidFill>
              </a:rPr>
              <a:t>Bald Eagle in Pendleton Coun</a:t>
            </a:r>
            <a:r>
              <a:rPr lang="en-US" b="1" dirty="0" smtClean="0">
                <a:solidFill>
                  <a:schemeClr val="bg1"/>
                </a:solidFill>
              </a:rPr>
              <a:t>ty</a:t>
            </a:r>
            <a:endParaRPr lang="en-US" b="1" dirty="0">
              <a:solidFill>
                <a:srgbClr val="FFFF00"/>
              </a:solidFill>
            </a:endParaRPr>
          </a:p>
        </p:txBody>
      </p:sp>
      <p:sp>
        <p:nvSpPr>
          <p:cNvPr id="11" name="TextBox 10">
            <a:extLst>
              <a:ext uri="{FF2B5EF4-FFF2-40B4-BE49-F238E27FC236}">
                <a16:creationId xmlns:a16="http://schemas.microsoft.com/office/drawing/2014/main" id="{207FCDD4-BA26-40FF-B287-CE37C1783BDF}"/>
              </a:ext>
            </a:extLst>
          </p:cNvPr>
          <p:cNvSpPr txBox="1"/>
          <p:nvPr/>
        </p:nvSpPr>
        <p:spPr>
          <a:xfrm>
            <a:off x="3288793" y="1323748"/>
            <a:ext cx="2366127" cy="369332"/>
          </a:xfrm>
          <a:prstGeom prst="rect">
            <a:avLst/>
          </a:prstGeom>
          <a:solidFill>
            <a:schemeClr val="tx1"/>
          </a:solidFill>
        </p:spPr>
        <p:txBody>
          <a:bodyPr wrap="square" rtlCol="0">
            <a:spAutoFit/>
          </a:bodyPr>
          <a:lstStyle/>
          <a:p>
            <a:r>
              <a:rPr lang="en-US" b="1" dirty="0" smtClean="0">
                <a:solidFill>
                  <a:srgbClr val="FFFF00"/>
                </a:solidFill>
              </a:rPr>
              <a:t>6-Inch </a:t>
            </a:r>
            <a:r>
              <a:rPr lang="en-US" b="1" dirty="0">
                <a:solidFill>
                  <a:srgbClr val="FFFF00"/>
                </a:solidFill>
              </a:rPr>
              <a:t>Pixel Resolution</a:t>
            </a:r>
          </a:p>
        </p:txBody>
      </p:sp>
    </p:spTree>
    <p:extLst>
      <p:ext uri="{BB962C8B-B14F-4D97-AF65-F5344CB8AC3E}">
        <p14:creationId xmlns:p14="http://schemas.microsoft.com/office/powerpoint/2010/main" val="3565432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2010 Imagery</a:t>
            </a:r>
          </a:p>
        </p:txBody>
      </p:sp>
      <p:pic>
        <p:nvPicPr>
          <p:cNvPr id="2" name="Picture 1"/>
          <p:cNvPicPr>
            <a:picLocks noChangeAspect="1"/>
          </p:cNvPicPr>
          <p:nvPr/>
        </p:nvPicPr>
        <p:blipFill>
          <a:blip r:embed="rId2"/>
          <a:stretch>
            <a:fillRect/>
          </a:stretch>
        </p:blipFill>
        <p:spPr>
          <a:xfrm>
            <a:off x="860079" y="1083648"/>
            <a:ext cx="7697284" cy="5510184"/>
          </a:xfrm>
          <a:prstGeom prst="rect">
            <a:avLst/>
          </a:prstGeom>
          <a:ln>
            <a:solidFill>
              <a:schemeClr val="tx1"/>
            </a:solidFill>
          </a:ln>
        </p:spPr>
      </p:pic>
      <p:sp>
        <p:nvSpPr>
          <p:cNvPr id="4" name="TextBox 3"/>
          <p:cNvSpPr txBox="1"/>
          <p:nvPr/>
        </p:nvSpPr>
        <p:spPr>
          <a:xfrm>
            <a:off x="3667760" y="1188720"/>
            <a:ext cx="3332480" cy="369332"/>
          </a:xfrm>
          <a:prstGeom prst="rect">
            <a:avLst/>
          </a:prstGeom>
          <a:solidFill>
            <a:schemeClr val="tx1"/>
          </a:solidFill>
        </p:spPr>
        <p:txBody>
          <a:bodyPr wrap="square" rtlCol="0">
            <a:spAutoFit/>
          </a:bodyPr>
          <a:lstStyle/>
          <a:p>
            <a:r>
              <a:rPr lang="en-US" b="1" dirty="0" smtClean="0">
                <a:solidFill>
                  <a:srgbClr val="FFFF00"/>
                </a:solidFill>
              </a:rPr>
              <a:t>Aerial imagery change detection</a:t>
            </a:r>
            <a:endParaRPr lang="en-US" b="1" dirty="0">
              <a:solidFill>
                <a:srgbClr val="FFFF00"/>
              </a:solidFill>
            </a:endParaRPr>
          </a:p>
        </p:txBody>
      </p:sp>
    </p:spTree>
    <p:extLst>
      <p:ext uri="{BB962C8B-B14F-4D97-AF65-F5344CB8AC3E}">
        <p14:creationId xmlns:p14="http://schemas.microsoft.com/office/powerpoint/2010/main" val="3343066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4"/>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2015 Imagery</a:t>
            </a:r>
          </a:p>
        </p:txBody>
      </p:sp>
      <p:pic>
        <p:nvPicPr>
          <p:cNvPr id="3" name="Picture 2"/>
          <p:cNvPicPr>
            <a:picLocks noChangeAspect="1"/>
          </p:cNvPicPr>
          <p:nvPr/>
        </p:nvPicPr>
        <p:blipFill>
          <a:blip r:embed="rId2"/>
          <a:stretch>
            <a:fillRect/>
          </a:stretch>
        </p:blipFill>
        <p:spPr>
          <a:xfrm>
            <a:off x="589206" y="1024232"/>
            <a:ext cx="7657770" cy="5758117"/>
          </a:xfrm>
          <a:prstGeom prst="rect">
            <a:avLst/>
          </a:prstGeom>
        </p:spPr>
      </p:pic>
      <p:sp>
        <p:nvSpPr>
          <p:cNvPr id="4" name="TextBox 3"/>
          <p:cNvSpPr txBox="1"/>
          <p:nvPr/>
        </p:nvSpPr>
        <p:spPr>
          <a:xfrm>
            <a:off x="4074059" y="5658416"/>
            <a:ext cx="4074060" cy="923330"/>
          </a:xfrm>
          <a:prstGeom prst="rect">
            <a:avLst/>
          </a:prstGeom>
          <a:solidFill>
            <a:schemeClr val="bg1"/>
          </a:solidFill>
        </p:spPr>
        <p:txBody>
          <a:bodyPr wrap="square" rtlCol="0">
            <a:spAutoFit/>
          </a:bodyPr>
          <a:lstStyle/>
          <a:p>
            <a:r>
              <a:rPr lang="en-US" dirty="0"/>
              <a:t>The 2015 aerial imagery shows structures have been removed but E-911 addresses are still indicated</a:t>
            </a:r>
          </a:p>
        </p:txBody>
      </p:sp>
      <p:sp>
        <p:nvSpPr>
          <p:cNvPr id="6" name="TextBox 5"/>
          <p:cNvSpPr txBox="1"/>
          <p:nvPr/>
        </p:nvSpPr>
        <p:spPr>
          <a:xfrm>
            <a:off x="3667760" y="1158240"/>
            <a:ext cx="3332480" cy="369332"/>
          </a:xfrm>
          <a:prstGeom prst="rect">
            <a:avLst/>
          </a:prstGeom>
          <a:solidFill>
            <a:schemeClr val="tx1"/>
          </a:solidFill>
        </p:spPr>
        <p:txBody>
          <a:bodyPr wrap="square" rtlCol="0">
            <a:spAutoFit/>
          </a:bodyPr>
          <a:lstStyle/>
          <a:p>
            <a:r>
              <a:rPr lang="en-US" b="1" dirty="0" smtClean="0">
                <a:solidFill>
                  <a:srgbClr val="FFFF00"/>
                </a:solidFill>
              </a:rPr>
              <a:t>Aerial imagery change detection</a:t>
            </a:r>
            <a:endParaRPr lang="en-US" b="1" dirty="0">
              <a:solidFill>
                <a:srgbClr val="FFFF00"/>
              </a:solidFill>
            </a:endParaRPr>
          </a:p>
        </p:txBody>
      </p:sp>
    </p:spTree>
    <p:extLst>
      <p:ext uri="{BB962C8B-B14F-4D97-AF65-F5344CB8AC3E}">
        <p14:creationId xmlns:p14="http://schemas.microsoft.com/office/powerpoint/2010/main" val="158236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24D90D-8AB2-49FC-AA72-49961A8BC1A9}"/>
              </a:ext>
            </a:extLst>
          </p:cNvPr>
          <p:cNvPicPr>
            <a:picLocks noChangeAspect="1"/>
          </p:cNvPicPr>
          <p:nvPr/>
        </p:nvPicPr>
        <p:blipFill>
          <a:blip r:embed="rId2"/>
          <a:stretch>
            <a:fillRect/>
          </a:stretch>
        </p:blipFill>
        <p:spPr>
          <a:xfrm>
            <a:off x="0" y="938048"/>
            <a:ext cx="9144000" cy="5708764"/>
          </a:xfrm>
          <a:prstGeom prst="rect">
            <a:avLst/>
          </a:prstGeom>
        </p:spPr>
      </p:pic>
      <p:sp>
        <p:nvSpPr>
          <p:cNvPr id="5" name="Title 1"/>
          <p:cNvSpPr txBox="1">
            <a:spLocks/>
          </p:cNvSpPr>
          <p:nvPr/>
        </p:nvSpPr>
        <p:spPr>
          <a:xfrm>
            <a:off x="0" y="0"/>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Mount Hope – 2020 Imagery</a:t>
            </a:r>
          </a:p>
        </p:txBody>
      </p:sp>
      <p:sp>
        <p:nvSpPr>
          <p:cNvPr id="4" name="TextBox 3"/>
          <p:cNvSpPr txBox="1"/>
          <p:nvPr/>
        </p:nvSpPr>
        <p:spPr>
          <a:xfrm>
            <a:off x="3867807" y="5971579"/>
            <a:ext cx="5129048" cy="646331"/>
          </a:xfrm>
          <a:prstGeom prst="rect">
            <a:avLst/>
          </a:prstGeom>
          <a:solidFill>
            <a:schemeClr val="bg1"/>
          </a:solidFill>
        </p:spPr>
        <p:txBody>
          <a:bodyPr wrap="square" rtlCol="0">
            <a:spAutoFit/>
          </a:bodyPr>
          <a:lstStyle/>
          <a:p>
            <a:r>
              <a:rPr lang="en-US" dirty="0"/>
              <a:t>The 2020 aerial imagery showing buyout properties (green polygons) and updated E-911 addresses</a:t>
            </a:r>
          </a:p>
        </p:txBody>
      </p:sp>
      <p:sp>
        <p:nvSpPr>
          <p:cNvPr id="7" name="TextBox 6">
            <a:extLst>
              <a:ext uri="{FF2B5EF4-FFF2-40B4-BE49-F238E27FC236}">
                <a16:creationId xmlns:a16="http://schemas.microsoft.com/office/drawing/2014/main" id="{309A45AC-7056-4A62-93CB-BEE9BB385E86}"/>
              </a:ext>
            </a:extLst>
          </p:cNvPr>
          <p:cNvSpPr txBox="1"/>
          <p:nvPr/>
        </p:nvSpPr>
        <p:spPr>
          <a:xfrm>
            <a:off x="1545022" y="6625792"/>
            <a:ext cx="5318234" cy="477054"/>
          </a:xfrm>
          <a:prstGeom prst="rect">
            <a:avLst/>
          </a:prstGeom>
          <a:noFill/>
        </p:spPr>
        <p:txBody>
          <a:bodyPr wrap="square" rtlCol="0">
            <a:spAutoFit/>
          </a:bodyPr>
          <a:lstStyle/>
          <a:p>
            <a:r>
              <a:rPr lang="en-US" sz="1100" dirty="0">
                <a:highlight>
                  <a:srgbClr val="FFFFFF"/>
                </a:highlight>
                <a:hlinkClick r:id="rId3"/>
              </a:rPr>
              <a:t>https://www.mapwv.gov/flood/map/?wkid=102100&amp;x=-9034818&amp;y=4564756&amp;l=12&amp;v=1</a:t>
            </a:r>
            <a:endParaRPr lang="en-US" sz="1100" dirty="0">
              <a:highlight>
                <a:srgbClr val="FFFFFF"/>
              </a:highlight>
            </a:endParaRPr>
          </a:p>
          <a:p>
            <a:endParaRPr lang="en-US" sz="1400" dirty="0">
              <a:highlight>
                <a:srgbClr val="FFFFFF"/>
              </a:highlight>
            </a:endParaRPr>
          </a:p>
        </p:txBody>
      </p:sp>
      <p:sp>
        <p:nvSpPr>
          <p:cNvPr id="8" name="TextBox 7"/>
          <p:cNvSpPr txBox="1"/>
          <p:nvPr/>
        </p:nvSpPr>
        <p:spPr>
          <a:xfrm>
            <a:off x="3530776" y="1056640"/>
            <a:ext cx="3332480" cy="369332"/>
          </a:xfrm>
          <a:prstGeom prst="rect">
            <a:avLst/>
          </a:prstGeom>
          <a:solidFill>
            <a:schemeClr val="tx1"/>
          </a:solidFill>
        </p:spPr>
        <p:txBody>
          <a:bodyPr wrap="square" rtlCol="0">
            <a:spAutoFit/>
          </a:bodyPr>
          <a:lstStyle/>
          <a:p>
            <a:r>
              <a:rPr lang="en-US" b="1" dirty="0" smtClean="0">
                <a:solidFill>
                  <a:srgbClr val="FFFF00"/>
                </a:solidFill>
              </a:rPr>
              <a:t>Aerial imagery change detection</a:t>
            </a:r>
            <a:endParaRPr lang="en-US" b="1" dirty="0">
              <a:solidFill>
                <a:srgbClr val="FFFF00"/>
              </a:solidFill>
            </a:endParaRPr>
          </a:p>
        </p:txBody>
      </p:sp>
    </p:spTree>
    <p:extLst>
      <p:ext uri="{BB962C8B-B14F-4D97-AF65-F5344CB8AC3E}">
        <p14:creationId xmlns:p14="http://schemas.microsoft.com/office/powerpoint/2010/main" val="42523702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783661" y="3321752"/>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E-911 Addresses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97827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524101" y="1467262"/>
            <a:ext cx="8095798" cy="5016758"/>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Addressable:  </a:t>
            </a:r>
            <a:r>
              <a:rPr lang="en-US" sz="2000" dirty="0">
                <a:solidFill>
                  <a:schemeClr val="accent1">
                    <a:lumMod val="50000"/>
                  </a:schemeClr>
                </a:solidFill>
                <a:latin typeface="Arial" panose="020B0604020202020204" pitchFamily="34" charset="0"/>
                <a:cs typeface="Arial" panose="020B0604020202020204" pitchFamily="34" charset="0"/>
              </a:rPr>
              <a:t>Currently the WV Flood Tool accesses </a:t>
            </a:r>
            <a:r>
              <a:rPr lang="en-US" sz="2000" b="1" dirty="0">
                <a:solidFill>
                  <a:schemeClr val="accent1">
                    <a:lumMod val="50000"/>
                  </a:schemeClr>
                </a:solidFill>
                <a:latin typeface="Arial" panose="020B0604020202020204" pitchFamily="34" charset="0"/>
                <a:cs typeface="Arial" panose="020B0604020202020204" pitchFamily="34" charset="0"/>
              </a:rPr>
              <a:t>1 million</a:t>
            </a:r>
            <a:r>
              <a:rPr lang="en-US" sz="2000" dirty="0">
                <a:solidFill>
                  <a:schemeClr val="accent1">
                    <a:lumMod val="50000"/>
                  </a:schemeClr>
                </a:solidFill>
                <a:latin typeface="Arial" panose="020B0604020202020204" pitchFamily="34" charset="0"/>
                <a:cs typeface="Arial" panose="020B0604020202020204" pitchFamily="34" charset="0"/>
              </a:rPr>
              <a:t> addressable structures in the Statewide Addressing and Mapping System (SAMS).  It is estimated that </a:t>
            </a:r>
            <a:r>
              <a:rPr lang="en-US" sz="2000" b="1" dirty="0">
                <a:solidFill>
                  <a:schemeClr val="accent1">
                    <a:lumMod val="50000"/>
                  </a:schemeClr>
                </a:solidFill>
                <a:latin typeface="Arial" panose="020B0604020202020204" pitchFamily="34" charset="0"/>
                <a:cs typeface="Arial" panose="020B0604020202020204" pitchFamily="34" charset="0"/>
              </a:rPr>
              <a:t>100,000</a:t>
            </a:r>
            <a:r>
              <a:rPr lang="en-US" sz="2000" dirty="0">
                <a:solidFill>
                  <a:schemeClr val="accent1">
                    <a:lumMod val="50000"/>
                  </a:schemeClr>
                </a:solidFill>
                <a:latin typeface="Arial" panose="020B0604020202020204" pitchFamily="34" charset="0"/>
                <a:cs typeface="Arial" panose="020B0604020202020204" pitchFamily="34" charset="0"/>
              </a:rPr>
              <a:t> addressable structures are in a high-risk flood zone.</a:t>
            </a:r>
          </a:p>
          <a:p>
            <a:pPr marL="457200" indent="-457200">
              <a:buFont typeface="Arial" panose="020B0604020202020204" pitchFamily="34" charset="0"/>
              <a:buChar char="•"/>
            </a:pPr>
            <a:endParaRPr lang="en-US" sz="2000" b="1"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Address Matching Geocoding Services:</a:t>
            </a:r>
            <a:r>
              <a:rPr lang="en-US" sz="2000" dirty="0">
                <a:solidFill>
                  <a:schemeClr val="accent1">
                    <a:lumMod val="50000"/>
                  </a:schemeClr>
                </a:solidFill>
                <a:latin typeface="Arial" panose="020B0604020202020204" pitchFamily="34" charset="0"/>
                <a:cs typeface="Arial" panose="020B0604020202020204" pitchFamily="34" charset="0"/>
              </a:rPr>
              <a:t>  Updated geocoding services of WV Flood Tool from new Statewide Addressing and Mapping Files</a:t>
            </a:r>
          </a:p>
          <a:p>
            <a:pPr marL="457200" indent="-457200">
              <a:buFont typeface="Arial" panose="020B0604020202020204" pitchFamily="34" charset="0"/>
              <a:buChar char="•"/>
            </a:pPr>
            <a:endParaRPr lang="en-US" sz="2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Community Addressing Projects:  </a:t>
            </a:r>
            <a:r>
              <a:rPr lang="en-US" sz="2000" dirty="0">
                <a:solidFill>
                  <a:schemeClr val="accent1">
                    <a:lumMod val="50000"/>
                  </a:schemeClr>
                </a:solidFill>
                <a:latin typeface="Arial" panose="020B0604020202020204" pitchFamily="34" charset="0"/>
                <a:cs typeface="Arial" panose="020B0604020202020204" pitchFamily="34" charset="0"/>
              </a:rPr>
              <a:t>Incorporated new addresses from Hazard Mitigation Grant Addressing Projects </a:t>
            </a:r>
            <a:br>
              <a:rPr lang="en-US" sz="2000" dirty="0">
                <a:solidFill>
                  <a:schemeClr val="accent1">
                    <a:lumMod val="50000"/>
                  </a:schemeClr>
                </a:solidFill>
                <a:latin typeface="Arial" panose="020B0604020202020204" pitchFamily="34" charset="0"/>
                <a:cs typeface="Arial" panose="020B0604020202020204" pitchFamily="34" charset="0"/>
              </a:rPr>
            </a:br>
            <a:endParaRPr lang="en-US" sz="20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000" b="1" dirty="0">
                <a:solidFill>
                  <a:schemeClr val="accent1">
                    <a:lumMod val="50000"/>
                  </a:schemeClr>
                </a:solidFill>
                <a:latin typeface="Arial" panose="020B0604020202020204" pitchFamily="34" charset="0"/>
                <a:cs typeface="Arial" panose="020B0604020202020204" pitchFamily="34" charset="0"/>
              </a:rPr>
              <a:t>Building Identifier:  </a:t>
            </a:r>
            <a:r>
              <a:rPr lang="en-US" sz="2000" dirty="0">
                <a:solidFill>
                  <a:schemeClr val="accent1">
                    <a:lumMod val="50000"/>
                  </a:schemeClr>
                </a:solidFill>
                <a:latin typeface="Arial" panose="020B0604020202020204" pitchFamily="34" charset="0"/>
                <a:cs typeface="Arial" panose="020B0604020202020204" pitchFamily="34" charset="0"/>
              </a:rPr>
              <a:t>The E-911 </a:t>
            </a:r>
            <a:r>
              <a:rPr lang="en-US" sz="2000" u="sng" dirty="0">
                <a:solidFill>
                  <a:schemeClr val="accent1">
                    <a:lumMod val="50000"/>
                  </a:schemeClr>
                </a:solidFill>
                <a:latin typeface="Arial" panose="020B0604020202020204" pitchFamily="34" charset="0"/>
                <a:cs typeface="Arial" panose="020B0604020202020204" pitchFamily="34" charset="0"/>
              </a:rPr>
              <a:t>Address Numbe</a:t>
            </a:r>
            <a:r>
              <a:rPr lang="en-US" sz="2000" dirty="0">
                <a:solidFill>
                  <a:schemeClr val="accent1">
                    <a:lumMod val="50000"/>
                  </a:schemeClr>
                </a:solidFill>
                <a:latin typeface="Arial" panose="020B0604020202020204" pitchFamily="34" charset="0"/>
                <a:cs typeface="Arial" panose="020B0604020202020204" pitchFamily="34" charset="0"/>
              </a:rPr>
              <a:t>r, combined with the Parcel Identifier, forms the Building Identifier for identifying structures for flood risk assessments, building pictures, LOMAs, Elevation Certificates, etc.</a:t>
            </a:r>
            <a:endParaRPr lang="en-US"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7206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Structures in Floodplain (2018)</a:t>
            </a:r>
          </a:p>
        </p:txBody>
      </p:sp>
      <p:graphicFrame>
        <p:nvGraphicFramePr>
          <p:cNvPr id="7" name="Table 6"/>
          <p:cNvGraphicFramePr>
            <a:graphicFrameLocks noGrp="1"/>
          </p:cNvGraphicFramePr>
          <p:nvPr>
            <p:extLst>
              <p:ext uri="{D42A27DB-BD31-4B8C-83A1-F6EECF244321}">
                <p14:modId xmlns:p14="http://schemas.microsoft.com/office/powerpoint/2010/main" val="3759402053"/>
              </p:ext>
            </p:extLst>
          </p:nvPr>
        </p:nvGraphicFramePr>
        <p:xfrm>
          <a:off x="1042619" y="1135091"/>
          <a:ext cx="7058762" cy="2484402"/>
        </p:xfrm>
        <a:graphic>
          <a:graphicData uri="http://schemas.openxmlformats.org/drawingml/2006/table">
            <a:tbl>
              <a:tblPr firstRow="1" firstCol="1" bandRow="1">
                <a:tableStyleId>{69CF1AB2-1976-4502-BF36-3FF5EA218861}</a:tableStyleId>
              </a:tblPr>
              <a:tblGrid>
                <a:gridCol w="3657601">
                  <a:extLst>
                    <a:ext uri="{9D8B030D-6E8A-4147-A177-3AD203B41FA5}">
                      <a16:colId xmlns:a16="http://schemas.microsoft.com/office/drawing/2014/main" val="2788592112"/>
                    </a:ext>
                  </a:extLst>
                </a:gridCol>
                <a:gridCol w="1637809">
                  <a:extLst>
                    <a:ext uri="{9D8B030D-6E8A-4147-A177-3AD203B41FA5}">
                      <a16:colId xmlns:a16="http://schemas.microsoft.com/office/drawing/2014/main" val="3415097851"/>
                    </a:ext>
                  </a:extLst>
                </a:gridCol>
                <a:gridCol w="1763352">
                  <a:extLst>
                    <a:ext uri="{9D8B030D-6E8A-4147-A177-3AD203B41FA5}">
                      <a16:colId xmlns:a16="http://schemas.microsoft.com/office/drawing/2014/main" val="2809061004"/>
                    </a:ext>
                  </a:extLst>
                </a:gridCol>
              </a:tblGrid>
              <a:tr h="417477">
                <a:tc>
                  <a:txBody>
                    <a:bodyPr/>
                    <a:lstStyle/>
                    <a:p>
                      <a:pPr algn="ctr" fontAlgn="ctr"/>
                      <a:endParaRPr lang="en-US" sz="1600" b="1" dirty="0"/>
                    </a:p>
                  </a:txBody>
                  <a:tcPr marL="9525" marR="9525" marT="9525" marB="0" anchor="ctr"/>
                </a:tc>
                <a:tc>
                  <a:txBody>
                    <a:bodyPr/>
                    <a:lstStyle/>
                    <a:p>
                      <a:pPr algn="ctr" fontAlgn="ctr"/>
                      <a:r>
                        <a:rPr lang="en-US" sz="1600" b="1" dirty="0"/>
                        <a:t># of Structures</a:t>
                      </a:r>
                    </a:p>
                  </a:txBody>
                  <a:tcPr marL="9525" marR="9525" marT="9525" marB="0" anchor="ctr"/>
                </a:tc>
                <a:tc>
                  <a:txBody>
                    <a:bodyPr/>
                    <a:lstStyle/>
                    <a:p>
                      <a:pPr algn="ctr" fontAlgn="ctr"/>
                      <a:r>
                        <a:rPr lang="en-US" sz="1600" b="1" dirty="0"/>
                        <a:t>Percent (%)</a:t>
                      </a:r>
                    </a:p>
                  </a:txBody>
                  <a:tcPr marL="9525" marR="9525" marT="9525" marB="0" anchor="ctr"/>
                </a:tc>
                <a:extLst>
                  <a:ext uri="{0D108BD9-81ED-4DB2-BD59-A6C34878D82A}">
                    <a16:rowId xmlns:a16="http://schemas.microsoft.com/office/drawing/2014/main" val="3349398295"/>
                  </a:ext>
                </a:extLst>
              </a:tr>
              <a:tr h="200025">
                <a:tc>
                  <a:txBody>
                    <a:bodyPr/>
                    <a:lstStyle/>
                    <a:p>
                      <a:pPr lvl="0" algn="l" fontAlgn="ctr"/>
                      <a:r>
                        <a:rPr lang="en-US" sz="1600" b="0" dirty="0"/>
                        <a:t>Addressable</a:t>
                      </a:r>
                      <a:r>
                        <a:rPr lang="en-US" sz="1600" b="0" baseline="0" dirty="0"/>
                        <a:t> Structures</a:t>
                      </a:r>
                      <a:endParaRPr lang="en-US" sz="1600" b="0" dirty="0"/>
                    </a:p>
                  </a:txBody>
                  <a:tcPr marL="9525" marR="9525" marT="9525" marB="0" anchor="ctr"/>
                </a:tc>
                <a:tc>
                  <a:txBody>
                    <a:bodyPr/>
                    <a:lstStyle/>
                    <a:p>
                      <a:pPr algn="ctr" fontAlgn="b"/>
                      <a:r>
                        <a:rPr lang="en-US" sz="1600" b="0" i="0" u="none" strike="noStrike" dirty="0">
                          <a:solidFill>
                            <a:srgbClr val="000000"/>
                          </a:solidFill>
                          <a:effectLst/>
                          <a:latin typeface="+mn-lt"/>
                        </a:rPr>
                        <a:t>1,010,819 </a:t>
                      </a:r>
                    </a:p>
                  </a:txBody>
                  <a:tcPr marL="9525" marR="9525" marT="9525" marB="0" anchor="b"/>
                </a:tc>
                <a:tc>
                  <a:txBody>
                    <a:bodyPr/>
                    <a:lstStyle/>
                    <a:p>
                      <a:pPr algn="ctr" rtl="0" fontAlgn="b"/>
                      <a:r>
                        <a:rPr lang="en-US" sz="1600" b="0" i="0" u="none" strike="noStrike" dirty="0">
                          <a:solidFill>
                            <a:srgbClr val="000000"/>
                          </a:solidFill>
                          <a:effectLst/>
                          <a:latin typeface="+mn-lt"/>
                        </a:rPr>
                        <a:t>91%</a:t>
                      </a:r>
                    </a:p>
                  </a:txBody>
                  <a:tcPr marL="9525" marR="9525" marT="9525" marB="0" anchor="b"/>
                </a:tc>
                <a:extLst>
                  <a:ext uri="{0D108BD9-81ED-4DB2-BD59-A6C34878D82A}">
                    <a16:rowId xmlns:a16="http://schemas.microsoft.com/office/drawing/2014/main" val="1469638917"/>
                  </a:ext>
                </a:extLst>
              </a:tr>
              <a:tr h="200025">
                <a:tc>
                  <a:txBody>
                    <a:bodyPr/>
                    <a:lstStyle/>
                    <a:p>
                      <a:pPr lvl="0" algn="l" fontAlgn="ctr"/>
                      <a:r>
                        <a:rPr lang="en-US" sz="1600" b="0" dirty="0"/>
                        <a:t>Non-Addressable</a:t>
                      </a:r>
                      <a:r>
                        <a:rPr lang="en-US" sz="1600" b="0" baseline="0" dirty="0"/>
                        <a:t> Structures</a:t>
                      </a:r>
                      <a:endParaRPr lang="en-US" sz="1600" b="0" dirty="0"/>
                    </a:p>
                  </a:txBody>
                  <a:tcPr marL="9525" marR="9525" marT="9525" marB="0" anchor="ctr"/>
                </a:tc>
                <a:tc>
                  <a:txBody>
                    <a:bodyPr/>
                    <a:lstStyle/>
                    <a:p>
                      <a:pPr algn="ctr" fontAlgn="b"/>
                      <a:r>
                        <a:rPr lang="en-US" sz="1600" b="0" i="0" u="none" strike="noStrike" dirty="0">
                          <a:solidFill>
                            <a:srgbClr val="000000"/>
                          </a:solidFill>
                          <a:effectLst/>
                          <a:latin typeface="+mn-lt"/>
                        </a:rPr>
                        <a:t>101,928 </a:t>
                      </a:r>
                    </a:p>
                  </a:txBody>
                  <a:tcPr marL="9525" marR="9525" marT="9525" marB="0" anchor="b"/>
                </a:tc>
                <a:tc>
                  <a:txBody>
                    <a:bodyPr/>
                    <a:lstStyle/>
                    <a:p>
                      <a:pPr algn="ctr" rtl="0" fontAlgn="b"/>
                      <a:r>
                        <a:rPr lang="en-US" sz="1600" b="0" i="0" u="none" strike="noStrike" dirty="0">
                          <a:solidFill>
                            <a:srgbClr val="000000"/>
                          </a:solidFill>
                          <a:effectLst/>
                          <a:latin typeface="+mn-lt"/>
                        </a:rPr>
                        <a:t>9%</a:t>
                      </a:r>
                    </a:p>
                  </a:txBody>
                  <a:tcPr marL="9525" marR="9525" marT="9525" marB="0" anchor="b"/>
                </a:tc>
                <a:extLst>
                  <a:ext uri="{0D108BD9-81ED-4DB2-BD59-A6C34878D82A}">
                    <a16:rowId xmlns:a16="http://schemas.microsoft.com/office/drawing/2014/main" val="2229873331"/>
                  </a:ext>
                </a:extLst>
              </a:tr>
              <a:tr h="190500">
                <a:tc>
                  <a:txBody>
                    <a:bodyPr/>
                    <a:lstStyle/>
                    <a:p>
                      <a:pPr algn="l" fontAlgn="b"/>
                      <a:r>
                        <a:rPr lang="en-US" sz="1600" b="0" i="1" dirty="0"/>
                        <a:t>       total</a:t>
                      </a:r>
                    </a:p>
                  </a:txBody>
                  <a:tcPr marL="9525" marR="9525" marT="9525" marB="0" anchor="b"/>
                </a:tc>
                <a:tc>
                  <a:txBody>
                    <a:bodyPr/>
                    <a:lstStyle/>
                    <a:p>
                      <a:pPr algn="ctr" rtl="0" fontAlgn="b"/>
                      <a:r>
                        <a:rPr lang="en-US" sz="1600" b="0" i="0" u="none" strike="noStrike" dirty="0">
                          <a:solidFill>
                            <a:srgbClr val="000000"/>
                          </a:solidFill>
                          <a:effectLst/>
                          <a:latin typeface="+mn-lt"/>
                        </a:rPr>
                        <a:t>1,112,747</a:t>
                      </a:r>
                    </a:p>
                  </a:txBody>
                  <a:tcPr marL="9525" marR="9525" marT="9525" marB="0" anchor="b"/>
                </a:tc>
                <a:tc>
                  <a:txBody>
                    <a:bodyPr/>
                    <a:lstStyle/>
                    <a:p>
                      <a:pPr algn="ctr" rtl="0" fontAlgn="b"/>
                      <a:r>
                        <a:rPr lang="en-US" sz="1600" b="0" i="0" u="none" strike="noStrike" dirty="0">
                          <a:solidFill>
                            <a:srgbClr val="000000"/>
                          </a:solidFill>
                          <a:effectLst/>
                          <a:latin typeface="+mn-lt"/>
                        </a:rPr>
                        <a:t>100%</a:t>
                      </a:r>
                    </a:p>
                  </a:txBody>
                  <a:tcPr marL="9525" marR="9525" marT="9525" marB="0" anchor="b"/>
                </a:tc>
                <a:extLst>
                  <a:ext uri="{0D108BD9-81ED-4DB2-BD59-A6C34878D82A}">
                    <a16:rowId xmlns:a16="http://schemas.microsoft.com/office/drawing/2014/main" val="1416929320"/>
                  </a:ext>
                </a:extLst>
              </a:tr>
              <a:tr h="125737">
                <a:tc>
                  <a:txBody>
                    <a:bodyPr/>
                    <a:lstStyle/>
                    <a:p>
                      <a:pPr algn="l" fontAlgn="b"/>
                      <a:endParaRPr lang="en-US" sz="1600" dirty="0"/>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tc>
                  <a:txBody>
                    <a:bodyPr/>
                    <a:lstStyle/>
                    <a:p>
                      <a:pPr algn="ctr" rtl="0" fontAlgn="b"/>
                      <a:endParaRPr lang="en-US" sz="1600" b="0" i="0" u="none" strike="noStrike" dirty="0">
                        <a:solidFill>
                          <a:srgbClr val="000000"/>
                        </a:solidFill>
                        <a:effectLst/>
                        <a:latin typeface="+mn-lt"/>
                      </a:endParaRPr>
                    </a:p>
                  </a:txBody>
                  <a:tcPr marL="9525" marR="9525" marT="9525" marB="0" anchor="b">
                    <a:solidFill>
                      <a:schemeClr val="tx2">
                        <a:lumMod val="75000"/>
                      </a:schemeClr>
                    </a:solidFill>
                  </a:tcPr>
                </a:tc>
                <a:extLst>
                  <a:ext uri="{0D108BD9-81ED-4DB2-BD59-A6C34878D82A}">
                    <a16:rowId xmlns:a16="http://schemas.microsoft.com/office/drawing/2014/main" val="2922200883"/>
                  </a:ext>
                </a:extLst>
              </a:tr>
              <a:tr h="190500">
                <a:tc>
                  <a:txBody>
                    <a:bodyPr/>
                    <a:lstStyle/>
                    <a:p>
                      <a:pPr algn="l" fontAlgn="b"/>
                      <a:r>
                        <a:rPr lang="en-US" sz="1600" dirty="0"/>
                        <a:t>Buildings in Effective 100-YR floodplains</a:t>
                      </a:r>
                    </a:p>
                  </a:txBody>
                  <a:tcPr marL="9525" marR="9525" marT="9525" marB="0" anchor="b"/>
                </a:tc>
                <a:tc>
                  <a:txBody>
                    <a:bodyPr/>
                    <a:lstStyle/>
                    <a:p>
                      <a:pPr algn="ctr" rtl="0" fontAlgn="b"/>
                      <a:r>
                        <a:rPr lang="en-US" sz="1600" b="0" i="0" u="none" strike="noStrike" dirty="0">
                          <a:solidFill>
                            <a:srgbClr val="000000"/>
                          </a:solidFill>
                          <a:effectLst/>
                          <a:latin typeface="+mn-lt"/>
                        </a:rPr>
                        <a:t>99,520</a:t>
                      </a:r>
                    </a:p>
                  </a:txBody>
                  <a:tcPr marL="9525" marR="9525" marT="9525" marB="0" anchor="b"/>
                </a:tc>
                <a:tc>
                  <a:txBody>
                    <a:bodyPr/>
                    <a:lstStyle/>
                    <a:p>
                      <a:pPr algn="ctr" rtl="0" fontAlgn="b"/>
                      <a:r>
                        <a:rPr lang="en-US" sz="1600" b="0" i="0" u="none" strike="noStrike" dirty="0">
                          <a:solidFill>
                            <a:srgbClr val="000000"/>
                          </a:solidFill>
                          <a:effectLst/>
                          <a:latin typeface="+mn-lt"/>
                        </a:rPr>
                        <a:t>9%</a:t>
                      </a:r>
                    </a:p>
                  </a:txBody>
                  <a:tcPr marL="9525" marR="9525" marT="9525" marB="0" anchor="b"/>
                </a:tc>
                <a:extLst>
                  <a:ext uri="{0D108BD9-81ED-4DB2-BD59-A6C34878D82A}">
                    <a16:rowId xmlns:a16="http://schemas.microsoft.com/office/drawing/2014/main" val="2644138289"/>
                  </a:ext>
                </a:extLst>
              </a:tr>
              <a:tr h="546735">
                <a:tc>
                  <a:txBody>
                    <a:bodyPr/>
                    <a:lstStyle/>
                    <a:p>
                      <a:pPr algn="l" fontAlgn="b"/>
                      <a:r>
                        <a:rPr lang="en-US" sz="1600" dirty="0"/>
                        <a:t>Buildings in  100-YR floodplains</a:t>
                      </a:r>
                      <a:br>
                        <a:rPr lang="en-US" sz="1600" dirty="0"/>
                      </a:br>
                      <a:r>
                        <a:rPr lang="en-US" sz="1600" b="0" dirty="0"/>
                        <a:t>(Effective and Advisory A/Updated AE)</a:t>
                      </a:r>
                    </a:p>
                  </a:txBody>
                  <a:tcPr marL="9525" marR="9525" marT="9525" marB="0" anchor="b"/>
                </a:tc>
                <a:tc>
                  <a:txBody>
                    <a:bodyPr/>
                    <a:lstStyle/>
                    <a:p>
                      <a:pPr algn="ctr" rtl="0" fontAlgn="b"/>
                      <a:r>
                        <a:rPr lang="en-US" sz="1600" b="0" i="0" u="none" strike="noStrike" dirty="0">
                          <a:solidFill>
                            <a:srgbClr val="000000"/>
                          </a:solidFill>
                          <a:effectLst/>
                          <a:latin typeface="+mn-lt"/>
                        </a:rPr>
                        <a:t>106,967</a:t>
                      </a:r>
                    </a:p>
                  </a:txBody>
                  <a:tcPr marL="9525" marR="9525" marT="9525" marB="0" anchor="b"/>
                </a:tc>
                <a:tc>
                  <a:txBody>
                    <a:bodyPr/>
                    <a:lstStyle/>
                    <a:p>
                      <a:pPr algn="ctr" rtl="0" fontAlgn="b"/>
                      <a:r>
                        <a:rPr lang="en-US" sz="1600" b="0" i="0" u="none" strike="noStrike" dirty="0">
                          <a:solidFill>
                            <a:srgbClr val="000000"/>
                          </a:solidFill>
                          <a:effectLst/>
                          <a:latin typeface="+mn-lt"/>
                        </a:rPr>
                        <a:t>10%</a:t>
                      </a:r>
                    </a:p>
                  </a:txBody>
                  <a:tcPr marL="9525" marR="9525" marT="9525" marB="0" anchor="b"/>
                </a:tc>
                <a:extLst>
                  <a:ext uri="{0D108BD9-81ED-4DB2-BD59-A6C34878D82A}">
                    <a16:rowId xmlns:a16="http://schemas.microsoft.com/office/drawing/2014/main" val="2167078012"/>
                  </a:ext>
                </a:extLst>
              </a:tr>
              <a:tr h="190500">
                <a:tc>
                  <a:txBody>
                    <a:bodyPr/>
                    <a:lstStyle/>
                    <a:p>
                      <a:pPr algn="l" fontAlgn="b"/>
                      <a:r>
                        <a:rPr lang="en-US" sz="1600" dirty="0"/>
                        <a:t>Buildings in 100-YR</a:t>
                      </a:r>
                      <a:r>
                        <a:rPr lang="en-US" sz="1600" baseline="0" dirty="0"/>
                        <a:t> and </a:t>
                      </a:r>
                      <a:r>
                        <a:rPr lang="en-US" sz="1600" dirty="0"/>
                        <a:t>500-YR floodplains</a:t>
                      </a:r>
                    </a:p>
                  </a:txBody>
                  <a:tcPr marL="9525" marR="9525" marT="9525" marB="0" anchor="b"/>
                </a:tc>
                <a:tc>
                  <a:txBody>
                    <a:bodyPr/>
                    <a:lstStyle/>
                    <a:p>
                      <a:pPr algn="ctr" rtl="0" fontAlgn="b"/>
                      <a:r>
                        <a:rPr lang="en-US" sz="1600" b="0" i="0" u="none" strike="noStrike" dirty="0">
                          <a:solidFill>
                            <a:srgbClr val="000000"/>
                          </a:solidFill>
                          <a:effectLst/>
                          <a:latin typeface="+mn-lt"/>
                        </a:rPr>
                        <a:t>159,804</a:t>
                      </a:r>
                    </a:p>
                  </a:txBody>
                  <a:tcPr marL="9525" marR="9525" marT="9525" marB="0" anchor="b"/>
                </a:tc>
                <a:tc>
                  <a:txBody>
                    <a:bodyPr/>
                    <a:lstStyle/>
                    <a:p>
                      <a:pPr algn="ctr" rtl="0" fontAlgn="b"/>
                      <a:r>
                        <a:rPr lang="en-US" sz="1600" b="0" i="0" u="none" strike="noStrike" dirty="0">
                          <a:solidFill>
                            <a:srgbClr val="000000"/>
                          </a:solidFill>
                          <a:effectLst/>
                          <a:latin typeface="+mn-lt"/>
                        </a:rPr>
                        <a:t>14%</a:t>
                      </a:r>
                    </a:p>
                  </a:txBody>
                  <a:tcPr marL="9525" marR="9525" marT="9525" marB="0" anchor="b"/>
                </a:tc>
                <a:extLst>
                  <a:ext uri="{0D108BD9-81ED-4DB2-BD59-A6C34878D82A}">
                    <a16:rowId xmlns:a16="http://schemas.microsoft.com/office/drawing/2014/main" val="1355053561"/>
                  </a:ext>
                </a:extLst>
              </a:tr>
            </a:tbl>
          </a:graphicData>
        </a:graphic>
      </p:graphicFrame>
      <p:sp>
        <p:nvSpPr>
          <p:cNvPr id="15" name="TextBox 14"/>
          <p:cNvSpPr txBox="1"/>
          <p:nvPr/>
        </p:nvSpPr>
        <p:spPr>
          <a:xfrm>
            <a:off x="1042619" y="5332698"/>
            <a:ext cx="7058762" cy="877163"/>
          </a:xfrm>
          <a:prstGeom prst="rect">
            <a:avLst/>
          </a:prstGeom>
          <a:solidFill>
            <a:schemeClr val="accent1">
              <a:lumMod val="20000"/>
              <a:lumOff val="80000"/>
            </a:schemeClr>
          </a:solidFill>
        </p:spPr>
        <p:txBody>
          <a:bodyPr wrap="square" rtlCol="0">
            <a:spAutoFit/>
          </a:bodyPr>
          <a:lstStyle/>
          <a:p>
            <a:r>
              <a:rPr lang="en-US" sz="1700" i="1" dirty="0"/>
              <a:t>2018 Data Source:  Statewide Addressing and Mapping System (SAMS).  Some counties track non-addressable structures in the floodplain while other counties do not.  </a:t>
            </a:r>
          </a:p>
        </p:txBody>
      </p:sp>
      <p:sp>
        <p:nvSpPr>
          <p:cNvPr id="6" name="TextBox 5"/>
          <p:cNvSpPr txBox="1"/>
          <p:nvPr/>
        </p:nvSpPr>
        <p:spPr>
          <a:xfrm>
            <a:off x="1183641" y="6414194"/>
            <a:ext cx="6336375" cy="369332"/>
          </a:xfrm>
          <a:prstGeom prst="rect">
            <a:avLst/>
          </a:prstGeom>
          <a:noFill/>
        </p:spPr>
        <p:txBody>
          <a:bodyPr wrap="square" rtlCol="0">
            <a:spAutoFit/>
          </a:bodyPr>
          <a:lstStyle/>
          <a:p>
            <a:pPr algn="ctr"/>
            <a:r>
              <a:rPr lang="en-US" i="1" dirty="0">
                <a:solidFill>
                  <a:schemeClr val="accent6">
                    <a:lumMod val="50000"/>
                  </a:schemeClr>
                </a:solidFill>
              </a:rPr>
              <a:t>A more detailed site-specific building analysis is needed statewide</a:t>
            </a:r>
          </a:p>
        </p:txBody>
      </p:sp>
      <p:sp>
        <p:nvSpPr>
          <p:cNvPr id="8" name="TextBox 7"/>
          <p:cNvSpPr txBox="1"/>
          <p:nvPr/>
        </p:nvSpPr>
        <p:spPr>
          <a:xfrm>
            <a:off x="1183641" y="3875914"/>
            <a:ext cx="6488776"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solidFill>
                  <a:schemeClr val="tx2">
                    <a:lumMod val="50000"/>
                  </a:schemeClr>
                </a:solidFill>
              </a:rPr>
              <a:t>An estimated </a:t>
            </a:r>
            <a:r>
              <a:rPr lang="en-US" b="1" i="1" dirty="0">
                <a:solidFill>
                  <a:schemeClr val="tx2">
                    <a:lumMod val="50000"/>
                  </a:schemeClr>
                </a:solidFill>
              </a:rPr>
              <a:t>100,000</a:t>
            </a:r>
            <a:r>
              <a:rPr lang="en-US" i="1" dirty="0">
                <a:solidFill>
                  <a:schemeClr val="tx2">
                    <a:lumMod val="50000"/>
                  </a:schemeClr>
                </a:solidFill>
              </a:rPr>
              <a:t> buildings or 9% of all statewide 1.1 million buildings are within the effective 100-YR floodplain.  </a:t>
            </a:r>
          </a:p>
          <a:p>
            <a:pPr marL="285750" indent="-285750">
              <a:buFont typeface="Arial" panose="020B0604020202020204" pitchFamily="34" charset="0"/>
              <a:buChar char="•"/>
            </a:pPr>
            <a:r>
              <a:rPr lang="en-US" i="1" dirty="0">
                <a:solidFill>
                  <a:schemeClr val="tx2">
                    <a:lumMod val="50000"/>
                  </a:schemeClr>
                </a:solidFill>
              </a:rPr>
              <a:t>An estimated </a:t>
            </a:r>
            <a:r>
              <a:rPr lang="en-US" b="1" i="1" dirty="0">
                <a:solidFill>
                  <a:schemeClr val="tx2">
                    <a:lumMod val="50000"/>
                  </a:schemeClr>
                </a:solidFill>
              </a:rPr>
              <a:t>160,000 </a:t>
            </a:r>
            <a:r>
              <a:rPr lang="en-US" i="1" dirty="0">
                <a:solidFill>
                  <a:schemeClr val="tx2">
                    <a:lumMod val="50000"/>
                  </a:schemeClr>
                </a:solidFill>
              </a:rPr>
              <a:t>buildings or 14% of all statewide 1.1 million buildings are within the 100-YR and 500-YR floodplains.</a:t>
            </a:r>
          </a:p>
        </p:txBody>
      </p:sp>
    </p:spTree>
    <p:extLst>
      <p:ext uri="{BB962C8B-B14F-4D97-AF65-F5344CB8AC3E}">
        <p14:creationId xmlns:p14="http://schemas.microsoft.com/office/powerpoint/2010/main" val="4233786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540CAA-8AC3-4A6B-8CAB-7BF85EB691A3}"/>
              </a:ext>
            </a:extLst>
          </p:cNvPr>
          <p:cNvPicPr>
            <a:picLocks noChangeAspect="1"/>
          </p:cNvPicPr>
          <p:nvPr/>
        </p:nvPicPr>
        <p:blipFill>
          <a:blip r:embed="rId2"/>
          <a:stretch>
            <a:fillRect/>
          </a:stretch>
        </p:blipFill>
        <p:spPr>
          <a:xfrm>
            <a:off x="43604" y="1551729"/>
            <a:ext cx="9074722" cy="520303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6" name="TextBox 5">
            <a:extLst>
              <a:ext uri="{FF2B5EF4-FFF2-40B4-BE49-F238E27FC236}">
                <a16:creationId xmlns:a16="http://schemas.microsoft.com/office/drawing/2014/main" id="{9D3C80C9-4BCA-4F9B-9F63-6BDC10CED0A0}"/>
              </a:ext>
            </a:extLst>
          </p:cNvPr>
          <p:cNvSpPr txBox="1"/>
          <p:nvPr/>
        </p:nvSpPr>
        <p:spPr>
          <a:xfrm>
            <a:off x="6998831" y="5985492"/>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1455 Knott Road, Shepherdstown, WV</a:t>
            </a:r>
          </a:p>
        </p:txBody>
      </p:sp>
      <p:sp>
        <p:nvSpPr>
          <p:cNvPr id="8" name="TextBox 7">
            <a:extLst>
              <a:ext uri="{FF2B5EF4-FFF2-40B4-BE49-F238E27FC236}">
                <a16:creationId xmlns:a16="http://schemas.microsoft.com/office/drawing/2014/main" id="{5674454A-3D13-4290-B2F2-CA12AD6392FF}"/>
              </a:ext>
            </a:extLst>
          </p:cNvPr>
          <p:cNvSpPr txBox="1"/>
          <p:nvPr/>
        </p:nvSpPr>
        <p:spPr>
          <a:xfrm>
            <a:off x="698035" y="1038810"/>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Address Match Locators Updated on WV Flood Tool</a:t>
            </a:r>
            <a:endParaRPr lang="en-US" sz="12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450C9956-6F55-407B-8FFB-4764F280E8B9}"/>
              </a:ext>
            </a:extLst>
          </p:cNvPr>
          <p:cNvSpPr txBox="1"/>
          <p:nvPr/>
        </p:nvSpPr>
        <p:spPr>
          <a:xfrm>
            <a:off x="806172" y="5479354"/>
            <a:ext cx="3018577" cy="369332"/>
          </a:xfrm>
          <a:prstGeom prst="rect">
            <a:avLst/>
          </a:prstGeom>
          <a:solidFill>
            <a:schemeClr val="accent1">
              <a:lumMod val="50000"/>
            </a:schemeClr>
          </a:solidFill>
        </p:spPr>
        <p:txBody>
          <a:bodyPr wrap="square" rtlCol="0">
            <a:spAutoFit/>
          </a:bodyPr>
          <a:lstStyle/>
          <a:p>
            <a:pPr algn="ctr"/>
            <a:r>
              <a:rPr lang="en-US" b="1" dirty="0">
                <a:solidFill>
                  <a:srgbClr val="FFFF00"/>
                </a:solidFill>
              </a:rPr>
              <a:t>Address Site Match Locator</a:t>
            </a:r>
          </a:p>
        </p:txBody>
      </p:sp>
      <p:sp>
        <p:nvSpPr>
          <p:cNvPr id="11" name="TextBox 10">
            <a:extLst>
              <a:ext uri="{FF2B5EF4-FFF2-40B4-BE49-F238E27FC236}">
                <a16:creationId xmlns:a16="http://schemas.microsoft.com/office/drawing/2014/main" id="{DFD1D329-221E-4ADD-B852-31400F01B21F}"/>
              </a:ext>
            </a:extLst>
          </p:cNvPr>
          <p:cNvSpPr txBox="1"/>
          <p:nvPr/>
        </p:nvSpPr>
        <p:spPr>
          <a:xfrm>
            <a:off x="521110" y="5870444"/>
            <a:ext cx="3628103" cy="692497"/>
          </a:xfrm>
          <a:prstGeom prst="rect">
            <a:avLst/>
          </a:prstGeom>
          <a:solidFill>
            <a:schemeClr val="bg1"/>
          </a:solidFill>
        </p:spPr>
        <p:txBody>
          <a:bodyPr wrap="square" rtlCol="0">
            <a:spAutoFit/>
          </a:bodyPr>
          <a:lstStyle/>
          <a:p>
            <a:r>
              <a:rPr lang="en-US" sz="1300" i="1" dirty="0"/>
              <a:t>Geocoding is the process of converting street addresses into geographic coordinates (latitude and longitude) to identify the position on the map</a:t>
            </a:r>
          </a:p>
        </p:txBody>
      </p:sp>
      <p:sp>
        <p:nvSpPr>
          <p:cNvPr id="12" name="Oval 11">
            <a:extLst>
              <a:ext uri="{FF2B5EF4-FFF2-40B4-BE49-F238E27FC236}">
                <a16:creationId xmlns:a16="http://schemas.microsoft.com/office/drawing/2014/main" id="{B46D70C5-80DA-46C2-9AEE-1335D1DBD79D}"/>
              </a:ext>
            </a:extLst>
          </p:cNvPr>
          <p:cNvSpPr/>
          <p:nvPr/>
        </p:nvSpPr>
        <p:spPr>
          <a:xfrm>
            <a:off x="5466735" y="5012281"/>
            <a:ext cx="648929" cy="806909"/>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32281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Statewide E-911 Address &amp; Mapping File</a:t>
            </a:r>
            <a:endParaRPr lang="en-US" sz="2800" dirty="0">
              <a:solidFill>
                <a:schemeClr val="bg1"/>
              </a:solidFill>
              <a:latin typeface="Arial" panose="020B0604020202020204" pitchFamily="34" charset="0"/>
              <a:cs typeface="Arial" panose="020B0604020202020204" pitchFamily="34" charset="0"/>
            </a:endParaRPr>
          </a:p>
          <a:p>
            <a:pPr algn="ctr"/>
            <a:endParaRPr lang="en-US" dirty="0">
              <a:solidFill>
                <a:schemeClr val="bg1"/>
              </a:solidFill>
              <a:latin typeface="Arial" panose="020B0604020202020204" pitchFamily="34" charset="0"/>
              <a:cs typeface="Arial" panose="020B0604020202020204" pitchFamily="34" charset="0"/>
            </a:endParaRPr>
          </a:p>
        </p:txBody>
      </p:sp>
      <p:sp>
        <p:nvSpPr>
          <p:cNvPr id="3" name="TextBox 2"/>
          <p:cNvSpPr txBox="1"/>
          <p:nvPr/>
        </p:nvSpPr>
        <p:spPr>
          <a:xfrm>
            <a:off x="792563" y="1329950"/>
            <a:ext cx="7558874" cy="5262979"/>
          </a:xfrm>
          <a:prstGeom prst="rect">
            <a:avLst/>
          </a:prstGeom>
          <a:solidFill>
            <a:schemeClr val="tx2">
              <a:lumMod val="20000"/>
              <a:lumOff val="80000"/>
            </a:schemeClr>
          </a:solidFill>
        </p:spPr>
        <p:txBody>
          <a:bodyPr wrap="square" rtlCol="0">
            <a:spAutoFit/>
          </a:bodyPr>
          <a:lstStyle/>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Forms a unique </a:t>
            </a:r>
            <a:r>
              <a:rPr lang="en-US" sz="2400" b="1" dirty="0">
                <a:solidFill>
                  <a:schemeClr val="accent1">
                    <a:lumMod val="50000"/>
                  </a:schemeClr>
                </a:solidFill>
                <a:latin typeface="Arial" panose="020B0604020202020204" pitchFamily="34" charset="0"/>
                <a:cs typeface="Arial" panose="020B0604020202020204" pitchFamily="34" charset="0"/>
              </a:rPr>
              <a:t>Building Identifier</a:t>
            </a:r>
            <a:r>
              <a:rPr lang="en-US" sz="2400" dirty="0">
                <a:solidFill>
                  <a:schemeClr val="accent1">
                    <a:lumMod val="50000"/>
                  </a:schemeClr>
                </a:solidFill>
                <a:latin typeface="Arial" panose="020B0604020202020204" pitchFamily="34" charset="0"/>
                <a:cs typeface="Arial" panose="020B0604020202020204" pitchFamily="34" charset="0"/>
              </a:rPr>
              <a:t> for Floodplain Management and Risk Reduction Activities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Address Match Locators – Geocoding</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Parcel Address Verification</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Emergency Service Zone Boundaries</a:t>
            </a:r>
            <a:br>
              <a:rPr lang="en-US" sz="2400" dirty="0">
                <a:solidFill>
                  <a:schemeClr val="accent1">
                    <a:lumMod val="50000"/>
                  </a:schemeClr>
                </a:solidFill>
                <a:latin typeface="Arial" panose="020B0604020202020204" pitchFamily="34" charset="0"/>
                <a:cs typeface="Arial" panose="020B0604020202020204" pitchFamily="34" charset="0"/>
              </a:rPr>
            </a:br>
            <a:endParaRPr lang="en-US" sz="2400" dirty="0">
              <a:solidFill>
                <a:schemeClr val="accent1">
                  <a:lumMod val="50000"/>
                </a:schemeClr>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u="sng" dirty="0">
                <a:solidFill>
                  <a:schemeClr val="accent1">
                    <a:lumMod val="50000"/>
                  </a:schemeClr>
                </a:solidFill>
                <a:latin typeface="Arial" panose="020B0604020202020204" pitchFamily="34" charset="0"/>
                <a:cs typeface="Arial" panose="020B0604020202020204" pitchFamily="34" charset="0"/>
              </a:rPr>
              <a:t>Other uses: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Fire insurance rates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Flood insurance discounts</a:t>
            </a:r>
          </a:p>
          <a:p>
            <a:pPr marL="914400" lvl="1" indent="-457200">
              <a:buFont typeface="Arial" panose="020B0604020202020204" pitchFamily="34" charset="0"/>
              <a:buChar char="•"/>
            </a:pPr>
            <a:r>
              <a:rPr lang="en-US" sz="2400" dirty="0">
                <a:solidFill>
                  <a:schemeClr val="accent1">
                    <a:lumMod val="50000"/>
                  </a:schemeClr>
                </a:solidFill>
                <a:latin typeface="Arial" panose="020B0604020202020204" pitchFamily="34" charset="0"/>
                <a:cs typeface="Arial" panose="020B0604020202020204" pitchFamily="34" charset="0"/>
              </a:rPr>
              <a:t>Broadband, emergency, hazard reduction, and transportation planning</a:t>
            </a:r>
            <a:endParaRPr lang="en-US"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1427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98035" y="118330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Address Issues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13522E2-A9A5-4E08-86BA-4832E28E266F}"/>
              </a:ext>
            </a:extLst>
          </p:cNvPr>
          <p:cNvPicPr>
            <a:picLocks noChangeAspect="1"/>
          </p:cNvPicPr>
          <p:nvPr/>
        </p:nvPicPr>
        <p:blipFill>
          <a:blip r:embed="rId2"/>
          <a:stretch>
            <a:fillRect/>
          </a:stretch>
        </p:blipFill>
        <p:spPr>
          <a:xfrm>
            <a:off x="698035" y="2732931"/>
            <a:ext cx="3705225" cy="3533775"/>
          </a:xfrm>
          <a:prstGeom prst="rect">
            <a:avLst/>
          </a:prstGeom>
        </p:spPr>
      </p:pic>
      <p:sp>
        <p:nvSpPr>
          <p:cNvPr id="6" name="TextBox 5">
            <a:extLst>
              <a:ext uri="{FF2B5EF4-FFF2-40B4-BE49-F238E27FC236}">
                <a16:creationId xmlns:a16="http://schemas.microsoft.com/office/drawing/2014/main" id="{1A4A8DA6-AECE-43A2-BB67-89C382873C55}"/>
              </a:ext>
            </a:extLst>
          </p:cNvPr>
          <p:cNvSpPr txBox="1"/>
          <p:nvPr/>
        </p:nvSpPr>
        <p:spPr>
          <a:xfrm>
            <a:off x="830155" y="2071668"/>
            <a:ext cx="3440984" cy="400110"/>
          </a:xfrm>
          <a:prstGeom prst="rect">
            <a:avLst/>
          </a:prstGeom>
          <a:noFill/>
        </p:spPr>
        <p:txBody>
          <a:bodyPr wrap="square" rtlCol="0">
            <a:spAutoFit/>
          </a:bodyPr>
          <a:lstStyle/>
          <a:p>
            <a:pPr algn="ctr"/>
            <a:r>
              <a:rPr lang="en-US" sz="2000" b="1" dirty="0">
                <a:solidFill>
                  <a:schemeClr val="accent1">
                    <a:lumMod val="50000"/>
                  </a:schemeClr>
                </a:solidFill>
              </a:rPr>
              <a:t>Missing Address Site Numbers</a:t>
            </a:r>
          </a:p>
        </p:txBody>
      </p:sp>
      <p:pic>
        <p:nvPicPr>
          <p:cNvPr id="4" name="Picture 3">
            <a:extLst>
              <a:ext uri="{FF2B5EF4-FFF2-40B4-BE49-F238E27FC236}">
                <a16:creationId xmlns:a16="http://schemas.microsoft.com/office/drawing/2014/main" id="{61855243-2C7D-498A-80DB-A940FD01537C}"/>
              </a:ext>
            </a:extLst>
          </p:cNvPr>
          <p:cNvPicPr>
            <a:picLocks noChangeAspect="1"/>
          </p:cNvPicPr>
          <p:nvPr/>
        </p:nvPicPr>
        <p:blipFill>
          <a:blip r:embed="rId3"/>
          <a:stretch>
            <a:fillRect/>
          </a:stretch>
        </p:blipFill>
        <p:spPr>
          <a:xfrm>
            <a:off x="4740741" y="2732931"/>
            <a:ext cx="3756451" cy="3533775"/>
          </a:xfrm>
          <a:prstGeom prst="rect">
            <a:avLst/>
          </a:prstGeom>
        </p:spPr>
      </p:pic>
      <p:sp>
        <p:nvSpPr>
          <p:cNvPr id="8" name="TextBox 7">
            <a:extLst>
              <a:ext uri="{FF2B5EF4-FFF2-40B4-BE49-F238E27FC236}">
                <a16:creationId xmlns:a16="http://schemas.microsoft.com/office/drawing/2014/main" id="{6736FBD2-E0B3-4A6A-B92C-5E52874FBF59}"/>
              </a:ext>
            </a:extLst>
          </p:cNvPr>
          <p:cNvSpPr txBox="1"/>
          <p:nvPr/>
        </p:nvSpPr>
        <p:spPr>
          <a:xfrm>
            <a:off x="5056208" y="2071668"/>
            <a:ext cx="3440984" cy="584775"/>
          </a:xfrm>
          <a:prstGeom prst="rect">
            <a:avLst/>
          </a:prstGeom>
          <a:noFill/>
        </p:spPr>
        <p:txBody>
          <a:bodyPr wrap="square" rtlCol="0">
            <a:spAutoFit/>
          </a:bodyPr>
          <a:lstStyle/>
          <a:p>
            <a:pPr algn="ctr"/>
            <a:r>
              <a:rPr lang="en-US" sz="2000" b="1" dirty="0">
                <a:solidFill>
                  <a:schemeClr val="accent1">
                    <a:lumMod val="50000"/>
                  </a:schemeClr>
                </a:solidFill>
              </a:rPr>
              <a:t>Wrong Addresses</a:t>
            </a:r>
            <a:br>
              <a:rPr lang="en-US" sz="2000" b="1" dirty="0">
                <a:solidFill>
                  <a:schemeClr val="accent1">
                    <a:lumMod val="50000"/>
                  </a:schemeClr>
                </a:solidFill>
              </a:rPr>
            </a:br>
            <a:r>
              <a:rPr lang="en-US" sz="1200" b="1" dirty="0">
                <a:solidFill>
                  <a:schemeClr val="accent1">
                    <a:lumMod val="50000"/>
                  </a:schemeClr>
                </a:solidFill>
              </a:rPr>
              <a:t>(98 Graham St. should be 315 Graham St.)</a:t>
            </a:r>
          </a:p>
        </p:txBody>
      </p:sp>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1610452" y="6295936"/>
            <a:ext cx="15658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Fairmont,</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0" name="Rectangle 9">
            <a:extLst>
              <a:ext uri="{FF2B5EF4-FFF2-40B4-BE49-F238E27FC236}">
                <a16:creationId xmlns:a16="http://schemas.microsoft.com/office/drawing/2014/main" id="{0629188C-949A-4DAF-89E2-00D70EAA773C}"/>
              </a:ext>
            </a:extLst>
          </p:cNvPr>
          <p:cNvSpPr>
            <a:spLocks noChangeArrowheads="1"/>
          </p:cNvSpPr>
          <p:nvPr/>
        </p:nvSpPr>
        <p:spPr bwMode="auto">
          <a:xfrm>
            <a:off x="6188351" y="6295936"/>
            <a:ext cx="141561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Elkins,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77592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13360" y="1160128"/>
            <a:ext cx="7203440" cy="555614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sp>
        <p:nvSpPr>
          <p:cNvPr id="3" name="TextBox 2">
            <a:extLst>
              <a:ext uri="{FF2B5EF4-FFF2-40B4-BE49-F238E27FC236}">
                <a16:creationId xmlns:a16="http://schemas.microsoft.com/office/drawing/2014/main" id="{26D350A8-07F8-49D1-A7C0-3BD301E1DF50}"/>
              </a:ext>
            </a:extLst>
          </p:cNvPr>
          <p:cNvSpPr txBox="1"/>
          <p:nvPr/>
        </p:nvSpPr>
        <p:spPr>
          <a:xfrm>
            <a:off x="7599679" y="1265992"/>
            <a:ext cx="1441131" cy="2554545"/>
          </a:xfrm>
          <a:prstGeom prst="rect">
            <a:avLst/>
          </a:prstGeom>
          <a:solidFill>
            <a:schemeClr val="accent1">
              <a:lumMod val="20000"/>
              <a:lumOff val="80000"/>
            </a:schemeClr>
          </a:solidFill>
        </p:spPr>
        <p:txBody>
          <a:bodyPr wrap="square" rtlCol="0">
            <a:spAutoFit/>
          </a:bodyPr>
          <a:lstStyle/>
          <a:p>
            <a:r>
              <a:rPr lang="en-US" sz="1600" dirty="0" smtClean="0"/>
              <a:t>This past decade FEMA purchased </a:t>
            </a:r>
            <a:r>
              <a:rPr lang="en-US" sz="1600" b="1" dirty="0"/>
              <a:t>$10 million</a:t>
            </a:r>
            <a:r>
              <a:rPr lang="en-US" sz="1600" dirty="0"/>
              <a:t> </a:t>
            </a:r>
            <a:r>
              <a:rPr lang="en-US" sz="1600" dirty="0" smtClean="0"/>
              <a:t>QL2 </a:t>
            </a:r>
            <a:r>
              <a:rPr lang="en-US" sz="1600" dirty="0"/>
              <a:t>LiDAR </a:t>
            </a:r>
            <a:r>
              <a:rPr lang="en-US" sz="1600" dirty="0" smtClean="0"/>
              <a:t>(2012-2020) consisting of six major project acquisitions</a:t>
            </a:r>
            <a:endParaRPr lang="en-US" sz="1600" dirty="0"/>
          </a:p>
        </p:txBody>
      </p:sp>
      <p:sp>
        <p:nvSpPr>
          <p:cNvPr id="6" name="TextBox 5">
            <a:extLst>
              <a:ext uri="{FF2B5EF4-FFF2-40B4-BE49-F238E27FC236}">
                <a16:creationId xmlns:a16="http://schemas.microsoft.com/office/drawing/2014/main" id="{992C030B-0B17-4CEF-A085-7744EF4EB99C}"/>
              </a:ext>
            </a:extLst>
          </p:cNvPr>
          <p:cNvSpPr txBox="1"/>
          <p:nvPr/>
        </p:nvSpPr>
        <p:spPr>
          <a:xfrm>
            <a:off x="7599680" y="4125337"/>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
        <p:nvSpPr>
          <p:cNvPr id="4" name="TextBox 3"/>
          <p:cNvSpPr txBox="1"/>
          <p:nvPr/>
        </p:nvSpPr>
        <p:spPr>
          <a:xfrm>
            <a:off x="2733040" y="6309360"/>
            <a:ext cx="904240" cy="307777"/>
          </a:xfrm>
          <a:prstGeom prst="rect">
            <a:avLst/>
          </a:prstGeom>
          <a:noFill/>
        </p:spPr>
        <p:txBody>
          <a:bodyPr wrap="square" rtlCol="0">
            <a:spAutoFit/>
          </a:bodyPr>
          <a:lstStyle/>
          <a:p>
            <a:r>
              <a:rPr lang="en-US" sz="1400" dirty="0" smtClean="0">
                <a:hlinkClick r:id="rId3"/>
              </a:rPr>
              <a:t>PDF Map</a:t>
            </a:r>
            <a:endParaRPr lang="en-US" sz="1400" dirty="0"/>
          </a:p>
        </p:txBody>
      </p:sp>
    </p:spTree>
    <p:extLst>
      <p:ext uri="{BB962C8B-B14F-4D97-AF65-F5344CB8AC3E}">
        <p14:creationId xmlns:p14="http://schemas.microsoft.com/office/powerpoint/2010/main" val="891275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E-911 Addresses</a:t>
            </a:r>
          </a:p>
        </p:txBody>
      </p:sp>
      <p:sp>
        <p:nvSpPr>
          <p:cNvPr id="3" name="TextBox 2"/>
          <p:cNvSpPr txBox="1"/>
          <p:nvPr/>
        </p:nvSpPr>
        <p:spPr>
          <a:xfrm>
            <a:off x="678786" y="1038928"/>
            <a:ext cx="7747929" cy="646331"/>
          </a:xfrm>
          <a:prstGeom prst="rect">
            <a:avLst/>
          </a:prstGeom>
          <a:solidFill>
            <a:schemeClr val="tx2">
              <a:lumMod val="20000"/>
              <a:lumOff val="80000"/>
            </a:schemeClr>
          </a:solidFill>
        </p:spPr>
        <p:txBody>
          <a:bodyPr wrap="square" rtlCol="0">
            <a:spAutoFit/>
          </a:bodyPr>
          <a:lstStyle/>
          <a:p>
            <a:pPr algn="ctr"/>
            <a:r>
              <a:rPr lang="en-US" sz="3600" b="1" dirty="0">
                <a:solidFill>
                  <a:schemeClr val="accent1">
                    <a:lumMod val="50000"/>
                  </a:schemeClr>
                </a:solidFill>
                <a:latin typeface="Arial" panose="020B0604020202020204" pitchFamily="34" charset="0"/>
                <a:cs typeface="Arial" panose="020B0604020202020204" pitchFamily="34" charset="0"/>
              </a:rPr>
              <a:t>Missing Address Site Numbers</a:t>
            </a: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DE3F83-20CC-4AB8-8C11-B91A9988F7B1}"/>
              </a:ext>
            </a:extLst>
          </p:cNvPr>
          <p:cNvPicPr>
            <a:picLocks noChangeAspect="1"/>
          </p:cNvPicPr>
          <p:nvPr/>
        </p:nvPicPr>
        <p:blipFill>
          <a:blip r:embed="rId2"/>
          <a:stretch>
            <a:fillRect/>
          </a:stretch>
        </p:blipFill>
        <p:spPr>
          <a:xfrm>
            <a:off x="546751" y="1855097"/>
            <a:ext cx="8050491" cy="4862468"/>
          </a:xfrm>
          <a:prstGeom prst="rect">
            <a:avLst/>
          </a:prstGeom>
        </p:spPr>
      </p:pic>
      <p:sp>
        <p:nvSpPr>
          <p:cNvPr id="9" name="Rectangle 8">
            <a:extLst>
              <a:ext uri="{FF2B5EF4-FFF2-40B4-BE49-F238E27FC236}">
                <a16:creationId xmlns:a16="http://schemas.microsoft.com/office/drawing/2014/main" id="{6B3B4495-7DAA-4E67-8E32-CCA8384ACF25}"/>
              </a:ext>
            </a:extLst>
          </p:cNvPr>
          <p:cNvSpPr>
            <a:spLocks noChangeArrowheads="1"/>
          </p:cNvSpPr>
          <p:nvPr/>
        </p:nvSpPr>
        <p:spPr bwMode="auto">
          <a:xfrm>
            <a:off x="768788" y="1990417"/>
            <a:ext cx="2461927" cy="33855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Berkeley Springs,</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0532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E-911 Addresses</a:t>
            </a:r>
          </a:p>
        </p:txBody>
      </p:sp>
      <p:sp>
        <p:nvSpPr>
          <p:cNvPr id="3" name="TextBox 2"/>
          <p:cNvSpPr txBox="1"/>
          <p:nvPr/>
        </p:nvSpPr>
        <p:spPr>
          <a:xfrm>
            <a:off x="796357" y="1190458"/>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Improved Addresses Uploaded to WV Flood Tool</a:t>
            </a:r>
            <a:endParaRPr lang="en-US" sz="1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99ECC2D-7734-487D-9935-2BEF9E53CE62}"/>
              </a:ext>
            </a:extLst>
          </p:cNvPr>
          <p:cNvPicPr>
            <a:picLocks noChangeAspect="1"/>
          </p:cNvPicPr>
          <p:nvPr/>
        </p:nvPicPr>
        <p:blipFill>
          <a:blip r:embed="rId2"/>
          <a:stretch>
            <a:fillRect/>
          </a:stretch>
        </p:blipFill>
        <p:spPr>
          <a:xfrm>
            <a:off x="6006972" y="1928183"/>
            <a:ext cx="2864868" cy="4273294"/>
          </a:xfrm>
          <a:prstGeom prst="rect">
            <a:avLst/>
          </a:prstGeom>
        </p:spPr>
      </p:pic>
      <p:sp>
        <p:nvSpPr>
          <p:cNvPr id="6" name="Rectangle 5">
            <a:extLst>
              <a:ext uri="{FF2B5EF4-FFF2-40B4-BE49-F238E27FC236}">
                <a16:creationId xmlns:a16="http://schemas.microsoft.com/office/drawing/2014/main" id="{CE39ACAE-6332-467F-A90F-5417C5D2FFC5}"/>
              </a:ext>
            </a:extLst>
          </p:cNvPr>
          <p:cNvSpPr>
            <a:spLocks noChangeArrowheads="1"/>
          </p:cNvSpPr>
          <p:nvPr/>
        </p:nvSpPr>
        <p:spPr bwMode="auto">
          <a:xfrm>
            <a:off x="6817616" y="6257788"/>
            <a:ext cx="1628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Marlinton,</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WV</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4B2B2F1-980A-45C0-9BC6-C1F0E03CD5D3}"/>
              </a:ext>
            </a:extLst>
          </p:cNvPr>
          <p:cNvSpPr>
            <a:spLocks noChangeArrowheads="1"/>
          </p:cNvSpPr>
          <p:nvPr/>
        </p:nvSpPr>
        <p:spPr bwMode="auto">
          <a:xfrm>
            <a:off x="1268307" y="6257788"/>
            <a:ext cx="43459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b="1" i="1" dirty="0">
                <a:latin typeface="Arial" panose="020B0604020202020204" pitchFamily="34" charset="0"/>
                <a:cs typeface="Times New Roman" panose="02020603050405020304" pitchFamily="18" charset="0"/>
              </a:rPr>
              <a:t>HMGP Addressing Improvement Projects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8" name="Picture 7">
            <a:extLst>
              <a:ext uri="{FF2B5EF4-FFF2-40B4-BE49-F238E27FC236}">
                <a16:creationId xmlns:a16="http://schemas.microsoft.com/office/drawing/2014/main" id="{2ECD304D-1191-4BF3-BC25-2647711C10F6}"/>
              </a:ext>
            </a:extLst>
          </p:cNvPr>
          <p:cNvPicPr>
            <a:picLocks noChangeAspect="1"/>
          </p:cNvPicPr>
          <p:nvPr/>
        </p:nvPicPr>
        <p:blipFill>
          <a:blip r:embed="rId3"/>
          <a:stretch>
            <a:fillRect/>
          </a:stretch>
        </p:blipFill>
        <p:spPr>
          <a:xfrm>
            <a:off x="199344" y="1910993"/>
            <a:ext cx="5678264" cy="4325775"/>
          </a:xfrm>
          <a:prstGeom prst="rect">
            <a:avLst/>
          </a:prstGeom>
        </p:spPr>
      </p:pic>
    </p:spTree>
    <p:extLst>
      <p:ext uri="{BB962C8B-B14F-4D97-AF65-F5344CB8AC3E}">
        <p14:creationId xmlns:p14="http://schemas.microsoft.com/office/powerpoint/2010/main" val="20324519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Parcels / Assessment Records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 Assessment Records</a:t>
            </a:r>
          </a:p>
        </p:txBody>
      </p:sp>
      <p:sp>
        <p:nvSpPr>
          <p:cNvPr id="2" name="TextBox 1"/>
          <p:cNvSpPr txBox="1"/>
          <p:nvPr/>
        </p:nvSpPr>
        <p:spPr>
          <a:xfrm>
            <a:off x="698036" y="1450810"/>
            <a:ext cx="7832110" cy="4573472"/>
          </a:xfrm>
          <a:prstGeom prst="rect">
            <a:avLst/>
          </a:prstGeom>
          <a:solidFill>
            <a:schemeClr val="tx2">
              <a:lumMod val="20000"/>
              <a:lumOff val="80000"/>
            </a:schemeClr>
          </a:solidFill>
        </p:spPr>
        <p:txBody>
          <a:bodyPr wrap="square" rtlCol="0">
            <a:spAutoFit/>
          </a:bodyPr>
          <a:lstStyle/>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Tax Year 2020 Parcels and Assessment Records:  </a:t>
            </a:r>
            <a:r>
              <a:rPr lang="en-US" sz="2400" dirty="0">
                <a:solidFill>
                  <a:schemeClr val="accent1">
                    <a:lumMod val="50000"/>
                  </a:schemeClr>
                </a:solidFill>
                <a:latin typeface="Arial" panose="020B0604020202020204" pitchFamily="34" charset="0"/>
                <a:cs typeface="Arial" panose="020B0604020202020204" pitchFamily="34" charset="0"/>
              </a:rPr>
              <a:t>Updated Flood Tool with 1.4 million tax parcel and assessment records for Tax Year 2020.</a:t>
            </a:r>
            <a:br>
              <a:rPr lang="en-US" sz="2400" dirty="0">
                <a:solidFill>
                  <a:schemeClr val="accent1">
                    <a:lumMod val="50000"/>
                  </a:schemeClr>
                </a:solidFill>
                <a:latin typeface="Arial" panose="020B0604020202020204" pitchFamily="34" charset="0"/>
                <a:cs typeface="Arial" panose="020B0604020202020204" pitchFamily="34" charset="0"/>
              </a:rPr>
            </a:br>
            <a:r>
              <a:rPr lang="en-US" sz="2400" dirty="0">
                <a:solidFill>
                  <a:schemeClr val="accent1">
                    <a:lumMod val="50000"/>
                  </a:schemeClr>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Parcel Assessment Reports:  </a:t>
            </a:r>
            <a:r>
              <a:rPr lang="en-US" sz="2400" dirty="0">
                <a:solidFill>
                  <a:schemeClr val="accent1">
                    <a:lumMod val="50000"/>
                  </a:schemeClr>
                </a:solidFill>
                <a:latin typeface="Arial" panose="020B0604020202020204" pitchFamily="34" charset="0"/>
                <a:cs typeface="Arial" panose="020B0604020202020204" pitchFamily="34" charset="0"/>
              </a:rPr>
              <a:t>Updated Parcel Web Reports including building sketch diagrams.</a:t>
            </a:r>
            <a:r>
              <a:rPr lang="en-US" sz="2400" dirty="0"/>
              <a:t/>
            </a:r>
            <a:br>
              <a:rPr lang="en-US" sz="2400" dirty="0"/>
            </a:br>
            <a:endParaRPr lang="en-US" sz="2400" dirty="0"/>
          </a:p>
          <a:p>
            <a:pPr marL="285750" indent="-285750">
              <a:buFont typeface="Arial" panose="020B0604020202020204" pitchFamily="34" charset="0"/>
              <a:buChar char="•"/>
            </a:pPr>
            <a:r>
              <a:rPr lang="en-US" sz="2400" b="1" dirty="0">
                <a:solidFill>
                  <a:schemeClr val="accent1">
                    <a:lumMod val="50000"/>
                  </a:schemeClr>
                </a:solidFill>
                <a:latin typeface="Arial" panose="020B0604020202020204" pitchFamily="34" charset="0"/>
                <a:cs typeface="Arial" panose="020B0604020202020204" pitchFamily="34" charset="0"/>
              </a:rPr>
              <a:t>Building Identifier:  </a:t>
            </a:r>
            <a:r>
              <a:rPr lang="en-US" sz="2400" dirty="0">
                <a:solidFill>
                  <a:schemeClr val="accent1">
                    <a:lumMod val="50000"/>
                  </a:schemeClr>
                </a:solidFill>
                <a:latin typeface="Arial" panose="020B0604020202020204" pitchFamily="34" charset="0"/>
                <a:cs typeface="Arial" panose="020B0604020202020204" pitchFamily="34" charset="0"/>
              </a:rPr>
              <a:t>The </a:t>
            </a:r>
            <a:r>
              <a:rPr lang="en-US" sz="2400" u="sng" dirty="0">
                <a:solidFill>
                  <a:schemeClr val="accent1">
                    <a:lumMod val="50000"/>
                  </a:schemeClr>
                </a:solidFill>
                <a:latin typeface="Arial" panose="020B0604020202020204" pitchFamily="34" charset="0"/>
                <a:cs typeface="Arial" panose="020B0604020202020204" pitchFamily="34" charset="0"/>
              </a:rPr>
              <a:t>Parcel Identifier</a:t>
            </a:r>
            <a:r>
              <a:rPr lang="en-US" sz="2400" dirty="0">
                <a:solidFill>
                  <a:schemeClr val="accent1">
                    <a:lumMod val="50000"/>
                  </a:schemeClr>
                </a:solidFill>
                <a:latin typeface="Arial" panose="020B0604020202020204" pitchFamily="34" charset="0"/>
                <a:cs typeface="Arial" panose="020B0604020202020204" pitchFamily="34" charset="0"/>
              </a:rPr>
              <a:t>, combined with the E-911 Address Number, forms the Building Identifier for identifying structures for flood risk assessments, building pictures, LOMAs, Elevation Certificates, etc.</a:t>
            </a:r>
            <a:endParaRPr lang="en-US" sz="2400" dirty="0"/>
          </a:p>
        </p:txBody>
      </p:sp>
    </p:spTree>
    <p:extLst>
      <p:ext uri="{BB962C8B-B14F-4D97-AF65-F5344CB8AC3E}">
        <p14:creationId xmlns:p14="http://schemas.microsoft.com/office/powerpoint/2010/main" val="2052471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4202047"/>
            <a:ext cx="2805765" cy="2503553"/>
          </a:xfrm>
          <a:prstGeom prst="rect">
            <a:avLst/>
          </a:prstGeom>
        </p:spPr>
      </p:pic>
      <p:sp>
        <p:nvSpPr>
          <p:cNvPr id="5" name="Title 1"/>
          <p:cNvSpPr txBox="1">
            <a:spLocks/>
          </p:cNvSpPr>
          <p:nvPr/>
        </p:nvSpPr>
        <p:spPr>
          <a:xfrm>
            <a:off x="0" y="2"/>
            <a:ext cx="9144000" cy="769914"/>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Statewide Digital Parcel File</a:t>
            </a:r>
          </a:p>
        </p:txBody>
      </p:sp>
      <p:sp>
        <p:nvSpPr>
          <p:cNvPr id="12" name="TextBox 11"/>
          <p:cNvSpPr txBox="1"/>
          <p:nvPr/>
        </p:nvSpPr>
        <p:spPr>
          <a:xfrm>
            <a:off x="3886200" y="4876800"/>
            <a:ext cx="4572000" cy="1477328"/>
          </a:xfrm>
          <a:prstGeom prst="rect">
            <a:avLst/>
          </a:prstGeom>
          <a:solidFill>
            <a:srgbClr val="C00000"/>
          </a:solidFill>
        </p:spPr>
        <p:txBody>
          <a:bodyPr wrap="square" rtlCol="0">
            <a:spAutoFit/>
          </a:bodyPr>
          <a:lstStyle/>
          <a:p>
            <a:pPr algn="ctr"/>
            <a:r>
              <a:rPr lang="en-US" sz="2400" b="1" dirty="0">
                <a:solidFill>
                  <a:schemeClr val="bg1"/>
                </a:solidFill>
              </a:rPr>
              <a:t>High Priority</a:t>
            </a:r>
          </a:p>
          <a:p>
            <a:pPr algn="ctr"/>
            <a:r>
              <a:rPr lang="en-US" sz="2400" b="1" dirty="0">
                <a:solidFill>
                  <a:schemeClr val="bg1"/>
                </a:solidFill>
              </a:rPr>
              <a:t> of</a:t>
            </a:r>
          </a:p>
          <a:p>
            <a:pPr algn="ctr"/>
            <a:r>
              <a:rPr lang="en-US" sz="2400" b="1" dirty="0">
                <a:solidFill>
                  <a:schemeClr val="bg1"/>
                </a:solidFill>
              </a:rPr>
              <a:t> 2013 State Hazard Mitigation Plan</a:t>
            </a:r>
            <a:endParaRPr lang="en-US" sz="2000" dirty="0">
              <a:solidFill>
                <a:schemeClr val="bg1"/>
              </a:solidFill>
            </a:endParaRPr>
          </a:p>
          <a:p>
            <a:endParaRPr lang="en-US" dirty="0">
              <a:solidFill>
                <a:schemeClr val="bg1"/>
              </a:solidFill>
            </a:endParaRPr>
          </a:p>
        </p:txBody>
      </p:sp>
      <p:pic>
        <p:nvPicPr>
          <p:cNvPr id="2050" name="Picture 2" descr="image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15" y="938809"/>
            <a:ext cx="8220316" cy="317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59759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2372114" y="1220599"/>
            <a:ext cx="6553200" cy="4851495"/>
          </a:xfrm>
          <a:prstGeom prst="rect">
            <a:avLst/>
          </a:prstGeom>
          <a:ln w="19050">
            <a:solidFill>
              <a:schemeClr val="tx1"/>
            </a:solidFill>
          </a:ln>
        </p:spPr>
      </p:pic>
      <p:sp>
        <p:nvSpPr>
          <p:cNvPr id="10" name="Rectangle 9"/>
          <p:cNvSpPr/>
          <p:nvPr/>
        </p:nvSpPr>
        <p:spPr>
          <a:xfrm>
            <a:off x="3505199" y="926636"/>
            <a:ext cx="5495191" cy="430887"/>
          </a:xfrm>
          <a:prstGeom prst="rect">
            <a:avLst/>
          </a:prstGeom>
        </p:spPr>
        <p:txBody>
          <a:bodyPr wrap="square">
            <a:spAutoFit/>
          </a:bodyPr>
          <a:lstStyle/>
          <a:p>
            <a:r>
              <a:rPr lang="en-US" sz="1100" u="sng" dirty="0">
                <a:solidFill>
                  <a:srgbClr val="0563C1"/>
                </a:solidFill>
                <a:latin typeface="Calibri" panose="020F0502020204030204" pitchFamily="34" charset="0"/>
                <a:hlinkClick r:id="rId3"/>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4" name="TextBox 13"/>
          <p:cNvSpPr txBox="1"/>
          <p:nvPr/>
        </p:nvSpPr>
        <p:spPr>
          <a:xfrm>
            <a:off x="4950375" y="6186918"/>
            <a:ext cx="3962400" cy="461665"/>
          </a:xfrm>
          <a:prstGeom prst="rect">
            <a:avLst/>
          </a:prstGeom>
          <a:solidFill>
            <a:schemeClr val="tx2"/>
          </a:solidFill>
        </p:spPr>
        <p:txBody>
          <a:bodyPr wrap="square" rtlCol="0">
            <a:spAutoFit/>
          </a:bodyPr>
          <a:lstStyle/>
          <a:p>
            <a:pPr algn="ctr"/>
            <a:r>
              <a:rPr lang="en-US" sz="2400" b="1" dirty="0">
                <a:solidFill>
                  <a:schemeClr val="bg1"/>
                </a:solidFill>
              </a:rPr>
              <a:t>Residential or Farm Property</a:t>
            </a:r>
            <a:endParaRPr lang="en-US" dirty="0">
              <a:solidFill>
                <a:schemeClr val="bg1"/>
              </a:solidFill>
            </a:endParaRPr>
          </a:p>
        </p:txBody>
      </p:sp>
      <p:sp>
        <p:nvSpPr>
          <p:cNvPr id="16" name="TextBox 15"/>
          <p:cNvSpPr txBox="1"/>
          <p:nvPr/>
        </p:nvSpPr>
        <p:spPr>
          <a:xfrm>
            <a:off x="24961" y="935118"/>
            <a:ext cx="3931528" cy="276999"/>
          </a:xfrm>
          <a:prstGeom prst="rect">
            <a:avLst/>
          </a:prstGeom>
          <a:noFill/>
        </p:spPr>
        <p:txBody>
          <a:bodyPr wrap="square" rtlCol="0">
            <a:spAutoFit/>
          </a:bodyPr>
          <a:lstStyle/>
          <a:p>
            <a:r>
              <a:rPr lang="en-US" sz="1200" dirty="0"/>
              <a:t>629 PENNSYLVANIA AVE, Morgantown, WV, 26501</a:t>
            </a:r>
            <a:endParaRPr lang="en-US" dirty="0"/>
          </a:p>
        </p:txBody>
      </p:sp>
      <p:sp>
        <p:nvSpPr>
          <p:cNvPr id="15" name="Oval 14"/>
          <p:cNvSpPr/>
          <p:nvPr/>
        </p:nvSpPr>
        <p:spPr>
          <a:xfrm>
            <a:off x="6229467" y="5410200"/>
            <a:ext cx="1659565"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7" name="Oval 16"/>
          <p:cNvSpPr/>
          <p:nvPr/>
        </p:nvSpPr>
        <p:spPr>
          <a:xfrm>
            <a:off x="6155365" y="4884342"/>
            <a:ext cx="1905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pic>
        <p:nvPicPr>
          <p:cNvPr id="11" name="Picture 10"/>
          <p:cNvPicPr>
            <a:picLocks noChangeAspect="1"/>
          </p:cNvPicPr>
          <p:nvPr/>
        </p:nvPicPr>
        <p:blipFill>
          <a:blip r:embed="rId4"/>
          <a:stretch>
            <a:fillRect/>
          </a:stretch>
        </p:blipFill>
        <p:spPr>
          <a:xfrm>
            <a:off x="125963" y="1232835"/>
            <a:ext cx="3034775" cy="2917255"/>
          </a:xfrm>
          <a:prstGeom prst="rect">
            <a:avLst/>
          </a:prstGeom>
          <a:ln w="19050">
            <a:solidFill>
              <a:schemeClr val="tx1"/>
            </a:solidFill>
          </a:ln>
        </p:spPr>
      </p:pic>
      <p:pic>
        <p:nvPicPr>
          <p:cNvPr id="8" name="Picture 7"/>
          <p:cNvPicPr>
            <a:picLocks noChangeAspect="1"/>
          </p:cNvPicPr>
          <p:nvPr/>
        </p:nvPicPr>
        <p:blipFill>
          <a:blip r:embed="rId5"/>
          <a:stretch>
            <a:fillRect/>
          </a:stretch>
        </p:blipFill>
        <p:spPr>
          <a:xfrm>
            <a:off x="125963" y="3034123"/>
            <a:ext cx="4705350" cy="3700439"/>
          </a:xfrm>
          <a:prstGeom prst="rect">
            <a:avLst/>
          </a:prstGeom>
          <a:ln w="19050">
            <a:solidFill>
              <a:schemeClr val="tx1"/>
            </a:solidFill>
          </a:ln>
        </p:spPr>
      </p:pic>
      <p:sp>
        <p:nvSpPr>
          <p:cNvPr id="18" name="Oval 17"/>
          <p:cNvSpPr/>
          <p:nvPr/>
        </p:nvSpPr>
        <p:spPr>
          <a:xfrm>
            <a:off x="3956490" y="5775776"/>
            <a:ext cx="993886" cy="304800"/>
          </a:xfrm>
          <a:prstGeom prst="ellipse">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Tree>
    <p:extLst>
      <p:ext uri="{BB962C8B-B14F-4D97-AF65-F5344CB8AC3E}">
        <p14:creationId xmlns:p14="http://schemas.microsoft.com/office/powerpoint/2010/main" val="337927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03763" y="1050698"/>
            <a:ext cx="3912867" cy="1107996"/>
          </a:xfrm>
          <a:prstGeom prst="rect">
            <a:avLst/>
          </a:prstGeom>
          <a:solidFill>
            <a:schemeClr val="tx2">
              <a:lumMod val="40000"/>
              <a:lumOff val="60000"/>
            </a:schemeClr>
          </a:solidFill>
        </p:spPr>
        <p:txBody>
          <a:bodyPr wrap="square" rtlCol="0">
            <a:spAutoFit/>
          </a:bodyPr>
          <a:lstStyle/>
          <a:p>
            <a:pPr algn="ctr"/>
            <a:r>
              <a:rPr lang="en-US" sz="2400" b="1" dirty="0">
                <a:solidFill>
                  <a:schemeClr val="bg1"/>
                </a:solidFill>
              </a:rPr>
              <a:t>Residential or Farm Property</a:t>
            </a:r>
          </a:p>
          <a:p>
            <a:pPr algn="ctr"/>
            <a:endParaRPr lang="en-US" sz="2400" b="1"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6066" y="3108072"/>
          <a:ext cx="3618933" cy="2774581"/>
        </p:xfrm>
        <a:graphic>
          <a:graphicData uri="http://schemas.openxmlformats.org/drawingml/2006/table">
            <a:tbl>
              <a:tblPr>
                <a:tableStyleId>{7DF18680-E054-41AD-8BC1-D1AEF772440D}</a:tableStyleId>
              </a:tblPr>
              <a:tblGrid>
                <a:gridCol w="1848134">
                  <a:extLst>
                    <a:ext uri="{9D8B030D-6E8A-4147-A177-3AD203B41FA5}">
                      <a16:colId xmlns:a16="http://schemas.microsoft.com/office/drawing/2014/main" val="799857233"/>
                    </a:ext>
                  </a:extLst>
                </a:gridCol>
                <a:gridCol w="1770799">
                  <a:extLst>
                    <a:ext uri="{9D8B030D-6E8A-4147-A177-3AD203B41FA5}">
                      <a16:colId xmlns:a16="http://schemas.microsoft.com/office/drawing/2014/main" val="3953515633"/>
                    </a:ext>
                  </a:extLst>
                </a:gridCol>
              </a:tblGrid>
              <a:tr h="69580">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l" rtl="0" fontAlgn="b"/>
                      <a:r>
                        <a:rPr lang="en-US" sz="1200" u="none" strike="noStrike" dirty="0">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980798257"/>
                  </a:ext>
                </a:extLst>
              </a:tr>
              <a:tr h="23123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u="none" strike="noStrike" dirty="0">
                          <a:solidFill>
                            <a:srgbClr val="FF0000"/>
                          </a:solidFill>
                          <a:effectLs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rgbClr val="FF0000"/>
                          </a:solidFill>
                          <a:effectLst/>
                        </a:rPr>
                        <a:t>R- Residential</a:t>
                      </a:r>
                      <a:endParaRPr lang="en-US" sz="1200" b="1" i="0" u="none" strike="noStrike" dirty="0">
                        <a:solidFill>
                          <a:srgbClr val="FF0000"/>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147185039"/>
                  </a:ext>
                </a:extLst>
              </a:tr>
              <a:tr h="231238">
                <a:tc>
                  <a:txBody>
                    <a:bodyPr/>
                    <a:lstStyle/>
                    <a:p>
                      <a:pPr algn="l" rtl="0" fontAlgn="b"/>
                      <a:r>
                        <a:rPr lang="en-US" sz="1200" u="none" strike="noStrike" dirty="0">
                          <a:effectLst/>
                        </a:rPr>
                        <a:t>Land Use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101 - Residential 1 Family</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4068273279"/>
                  </a:ext>
                </a:extLst>
              </a:tr>
              <a:tr h="211970">
                <a:tc>
                  <a:txBody>
                    <a:bodyPr/>
                    <a:lstStyle/>
                    <a:p>
                      <a:pPr algn="l" rtl="0" fontAlgn="b"/>
                      <a:r>
                        <a:rPr lang="en-US" sz="1200" u="none" strike="noStrike" dirty="0">
                          <a:effectLst/>
                        </a:rPr>
                        <a:t>Year Built</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1911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1068101329"/>
                  </a:ext>
                </a:extLst>
              </a:tr>
              <a:tr h="211970">
                <a:tc>
                  <a:txBody>
                    <a:bodyPr/>
                    <a:lstStyle/>
                    <a:p>
                      <a:pPr algn="l" rtl="0" fontAlgn="b"/>
                      <a:r>
                        <a:rPr lang="en-US" sz="1200" u="none" strike="noStrike" dirty="0">
                          <a:effectLst/>
                        </a:rPr>
                        <a:t>Architectural style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Conventional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874479722"/>
                  </a:ext>
                </a:extLst>
              </a:tr>
              <a:tr h="211970">
                <a:tc>
                  <a:txBody>
                    <a:bodyPr/>
                    <a:lstStyle/>
                    <a:p>
                      <a:pPr algn="l" rtl="0" fontAlgn="b"/>
                      <a:r>
                        <a:rPr lang="en-US" sz="1200" u="none" strike="noStrike" dirty="0">
                          <a:effectLst/>
                        </a:rPr>
                        <a:t>Exterior Wall </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Aluminum</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117704"/>
                  </a:ext>
                </a:extLst>
              </a:tr>
              <a:tr h="211970">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2</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040809899"/>
                  </a:ext>
                </a:extLst>
              </a:tr>
              <a:tr h="211970">
                <a:tc>
                  <a:txBody>
                    <a:bodyPr/>
                    <a:lstStyle/>
                    <a:p>
                      <a:pPr algn="l" rtl="0" fontAlgn="b"/>
                      <a:r>
                        <a:rPr lang="en-US" sz="1200" u="none" strike="noStrike" dirty="0">
                          <a:effectLst/>
                        </a:rPr>
                        <a:t>Total Rooms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8</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607206534"/>
                  </a:ext>
                </a:extLst>
              </a:tr>
              <a:tr h="211970">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C</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809930397"/>
                  </a:ext>
                </a:extLst>
              </a:tr>
              <a:tr h="211970">
                <a:tc>
                  <a:txBody>
                    <a:bodyPr/>
                    <a:lstStyle/>
                    <a:p>
                      <a:pPr algn="l" rtl="0" fontAlgn="b"/>
                      <a:r>
                        <a:rPr lang="en-US" sz="1200" u="none" strike="noStrike" dirty="0">
                          <a:effectLst/>
                        </a:rPr>
                        <a:t>Basement Type</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Full</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745966108"/>
                  </a:ext>
                </a:extLst>
              </a:tr>
              <a:tr h="211970">
                <a:tc>
                  <a:txBody>
                    <a:bodyPr/>
                    <a:lstStyle/>
                    <a:p>
                      <a:pPr algn="l" rtl="0" fontAlgn="b"/>
                      <a:r>
                        <a:rPr lang="en-US" sz="1200" u="none" strike="noStrike">
                          <a:effectLst/>
                        </a:rPr>
                        <a:t>Structure Area</a:t>
                      </a:r>
                      <a:endParaRPr lang="en-US" sz="1200" b="0" i="0" u="none" strike="noStrike">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1,320</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3483143391"/>
                  </a:ext>
                </a:extLst>
              </a:tr>
              <a:tr h="211970">
                <a:tc>
                  <a:txBody>
                    <a:bodyPr/>
                    <a:lstStyle/>
                    <a:p>
                      <a:pPr algn="l" rtl="0" fontAlgn="b"/>
                      <a:r>
                        <a:rPr lang="en-US" sz="1200" u="none" strike="noStrike">
                          <a:effectLst/>
                        </a:rPr>
                        <a:t>Building (card) Number</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948093837"/>
                  </a:ext>
                </a:extLst>
              </a:tr>
              <a:tr h="211970">
                <a:tc>
                  <a:txBody>
                    <a:bodyPr/>
                    <a:lstStyle/>
                    <a:p>
                      <a:pPr algn="l" rtl="0" fontAlgn="b"/>
                      <a:r>
                        <a:rPr lang="en-US" sz="1200" u="none" strike="noStrike" dirty="0">
                          <a:effectLst/>
                        </a:rPr>
                        <a:t># of main BLDGs (cards)</a:t>
                      </a:r>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40000"/>
                        <a:lumOff val="60000"/>
                      </a:schemeClr>
                    </a:solidFill>
                  </a:tcPr>
                </a:tc>
                <a:tc>
                  <a:txBody>
                    <a:bodyPr/>
                    <a:lstStyle/>
                    <a:p>
                      <a:pPr algn="ctr" rtl="0" fontAlgn="b"/>
                      <a:r>
                        <a:rPr lang="en-US" sz="1200" u="none" strike="noStrike" dirty="0">
                          <a:solidFill>
                            <a:schemeClr val="accent1">
                              <a:lumMod val="50000"/>
                            </a:schemeClr>
                          </a:solidFill>
                          <a:effectLst/>
                        </a:rPr>
                        <a:t>1</a:t>
                      </a:r>
                      <a:endParaRPr lang="en-US" sz="1200" b="0" i="0" u="none" strike="noStrike" dirty="0">
                        <a:solidFill>
                          <a:schemeClr val="accent1">
                            <a:lumMod val="50000"/>
                          </a:schemeClr>
                        </a:solidFill>
                        <a:effectLst/>
                        <a:latin typeface="Calibri" panose="020F0502020204030204" pitchFamily="34" charset="0"/>
                      </a:endParaRPr>
                    </a:p>
                  </a:txBody>
                  <a:tcPr marL="9525" marR="9525" marT="9525" marB="0" anchor="b">
                    <a:solidFill>
                      <a:schemeClr val="accent1">
                        <a:lumMod val="40000"/>
                        <a:lumOff val="60000"/>
                      </a:schemeClr>
                    </a:solidFill>
                  </a:tcPr>
                </a:tc>
                <a:extLst>
                  <a:ext uri="{0D108BD9-81ED-4DB2-BD59-A6C34878D82A}">
                    <a16:rowId xmlns:a16="http://schemas.microsoft.com/office/drawing/2014/main" val="2757936641"/>
                  </a:ext>
                </a:extLst>
              </a:tr>
            </a:tbl>
          </a:graphicData>
        </a:graphic>
      </p:graphicFrame>
      <p:sp>
        <p:nvSpPr>
          <p:cNvPr id="10" name="Rectangle 9"/>
          <p:cNvSpPr/>
          <p:nvPr/>
        </p:nvSpPr>
        <p:spPr>
          <a:xfrm>
            <a:off x="430533" y="1614878"/>
            <a:ext cx="3627016" cy="600164"/>
          </a:xfrm>
          <a:prstGeom prst="rect">
            <a:avLst/>
          </a:prstGeom>
        </p:spPr>
        <p:txBody>
          <a:bodyPr wrap="square">
            <a:spAutoFit/>
          </a:bodyPr>
          <a:lstStyle/>
          <a:p>
            <a:r>
              <a:rPr lang="en-US" sz="1100" u="sng" dirty="0">
                <a:solidFill>
                  <a:srgbClr val="0563C1"/>
                </a:solidFill>
                <a:latin typeface="Calibri" panose="020F0502020204030204" pitchFamily="34" charset="0"/>
                <a:hlinkClick r:id="rId2"/>
              </a:rPr>
              <a:t>https://www.mapwv.gov/flood/map/?wkid=102100&amp;x=-8899684&amp;y=4811867&amp;l=13&amp;v=0</a:t>
            </a:r>
            <a:endParaRPr lang="en-US" sz="1100" u="sng" dirty="0">
              <a:solidFill>
                <a:srgbClr val="0563C1"/>
              </a:solidFill>
              <a:latin typeface="Calibri" panose="020F0502020204030204" pitchFamily="34" charset="0"/>
            </a:endParaRPr>
          </a:p>
          <a:p>
            <a:endParaRPr lang="en-US" sz="1100" dirty="0"/>
          </a:p>
        </p:txBody>
      </p:sp>
      <p:graphicFrame>
        <p:nvGraphicFramePr>
          <p:cNvPr id="2" name="Table 1"/>
          <p:cNvGraphicFramePr>
            <a:graphicFrameLocks noGrp="1"/>
          </p:cNvGraphicFramePr>
          <p:nvPr/>
        </p:nvGraphicFramePr>
        <p:xfrm>
          <a:off x="5105400" y="964568"/>
          <a:ext cx="3618934" cy="2093336"/>
        </p:xfrm>
        <a:graphic>
          <a:graphicData uri="http://schemas.openxmlformats.org/drawingml/2006/table">
            <a:tbl>
              <a:tblPr>
                <a:tableStyleId>{073A0DAA-6AF3-43AB-8588-CEC1D06C72B9}</a:tableStyleId>
              </a:tblPr>
              <a:tblGrid>
                <a:gridCol w="1828800">
                  <a:extLst>
                    <a:ext uri="{9D8B030D-6E8A-4147-A177-3AD203B41FA5}">
                      <a16:colId xmlns:a16="http://schemas.microsoft.com/office/drawing/2014/main" val="4027414545"/>
                    </a:ext>
                  </a:extLst>
                </a:gridCol>
                <a:gridCol w="1790134">
                  <a:extLst>
                    <a:ext uri="{9D8B030D-6E8A-4147-A177-3AD203B41FA5}">
                      <a16:colId xmlns:a16="http://schemas.microsoft.com/office/drawing/2014/main" val="104142168"/>
                    </a:ext>
                  </a:extLst>
                </a:gridCol>
              </a:tblGrid>
              <a:tr h="228601">
                <a:tc>
                  <a:txBody>
                    <a:bodyPr/>
                    <a:lstStyle/>
                    <a:p>
                      <a:pPr algn="l" rtl="0" fontAlgn="b"/>
                      <a:r>
                        <a:rPr lang="en-US" sz="1200" b="1" u="none" strike="noStrike" dirty="0">
                          <a:effectLst/>
                        </a:rPr>
                        <a:t>DESCRIPTION</a:t>
                      </a:r>
                      <a:endParaRPr lang="en-US" sz="1200" b="1" i="0" u="none" strike="noStrike" dirty="0">
                        <a:solidFill>
                          <a:srgbClr val="000000"/>
                        </a:solidFill>
                        <a:effectLst/>
                        <a:latin typeface="+mn-lt"/>
                      </a:endParaRPr>
                    </a:p>
                  </a:txBody>
                  <a:tcPr marL="9525" marR="9525" marT="9525" marB="0" anchor="b"/>
                </a:tc>
                <a:tc>
                  <a:txBody>
                    <a:bodyPr/>
                    <a:lstStyle/>
                    <a:p>
                      <a:pPr algn="l" fontAlgn="b"/>
                      <a:endParaRPr lang="en-US" sz="1200" b="0" i="1"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206848">
                <a:tc>
                  <a:txBody>
                    <a:bodyPr/>
                    <a:lstStyle/>
                    <a:p>
                      <a:pPr algn="l" rtl="0" fontAlgn="t"/>
                      <a:r>
                        <a:rPr lang="en-US" sz="1200" u="none" strike="noStrike" dirty="0">
                          <a:effectLs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200" u="none" strike="noStrike">
                          <a:effectLst/>
                        </a:rPr>
                        <a:t>31-10-0029-0130-0000</a:t>
                      </a:r>
                      <a:endParaRPr lang="en-US" sz="1200" b="0" i="0" u="none" strike="noStrike">
                        <a:solidFill>
                          <a:srgbClr val="000000"/>
                        </a:solidFill>
                        <a:effectLst/>
                        <a:latin typeface="+mn-lt"/>
                      </a:endParaRPr>
                    </a:p>
                  </a:txBody>
                  <a:tcPr marL="9525" marR="9525" marT="9525" marB="0"/>
                </a:tc>
                <a:extLst>
                  <a:ext uri="{0D108BD9-81ED-4DB2-BD59-A6C34878D82A}">
                    <a16:rowId xmlns:a16="http://schemas.microsoft.com/office/drawing/2014/main" val="2625860837"/>
                  </a:ext>
                </a:extLst>
              </a:tr>
              <a:tr h="180345">
                <a:tc>
                  <a:txBody>
                    <a:bodyPr/>
                    <a:lstStyle/>
                    <a:p>
                      <a:pPr algn="l" rtl="0" fontAlgn="t"/>
                      <a:r>
                        <a:rPr lang="en-US" sz="1200" u="none" strike="noStrike" dirty="0">
                          <a:effectLs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BL 12-1/2 LOT 10</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443572202"/>
                  </a:ext>
                </a:extLst>
              </a:tr>
              <a:tr h="165599">
                <a:tc>
                  <a:txBody>
                    <a:bodyPr/>
                    <a:lstStyle/>
                    <a:p>
                      <a:pPr algn="l" rtl="0" fontAlgn="t"/>
                      <a:r>
                        <a:rPr lang="en-US" sz="1200" u="none" strike="noStrike" dirty="0">
                          <a:effectLs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0.0373</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705007919"/>
                  </a:ext>
                </a:extLst>
              </a:tr>
              <a:tr h="165599">
                <a:tc>
                  <a:txBody>
                    <a:bodyPr/>
                    <a:lstStyle/>
                    <a:p>
                      <a:pPr algn="l" rtl="0" fontAlgn="b"/>
                      <a:r>
                        <a:rPr lang="en-US" sz="1200" u="none" strike="noStrike">
                          <a:effectLst/>
                        </a:rPr>
                        <a:t>Tax Year</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2015</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782360898"/>
                  </a:ext>
                </a:extLst>
              </a:tr>
              <a:tr h="165599">
                <a:tc>
                  <a:txBody>
                    <a:bodyPr/>
                    <a:lstStyle/>
                    <a:p>
                      <a:pPr algn="l" rtl="0" fontAlgn="b"/>
                      <a:r>
                        <a:rPr lang="en-US" sz="1200" u="none" strike="noStrike">
                          <a:effectLst/>
                        </a:rPr>
                        <a:t>Tax Class</a:t>
                      </a:r>
                      <a:endParaRPr lang="en-US" sz="1200" b="0" i="0" u="none" strike="noStrike">
                        <a:solidFill>
                          <a:srgbClr val="000000"/>
                        </a:solidFill>
                        <a:effectLst/>
                        <a:latin typeface="+mn-lt"/>
                      </a:endParaRPr>
                    </a:p>
                  </a:txBody>
                  <a:tcPr marL="9525" marR="9525" marT="9525" marB="0" anchor="b"/>
                </a:tc>
                <a:tc>
                  <a:txBody>
                    <a:bodyPr/>
                    <a:lstStyle/>
                    <a:p>
                      <a:pPr algn="ctr" rtl="0" fontAlgn="b"/>
                      <a:r>
                        <a:rPr lang="en-US" sz="1200" u="none" strike="noStrike">
                          <a:effectLst/>
                        </a:rPr>
                        <a:t>4</a:t>
                      </a:r>
                      <a:endParaRPr lang="en-US" sz="1200" b="0" i="0" u="none" strike="noStrike">
                        <a:solidFill>
                          <a:srgbClr val="000000"/>
                        </a:solidFill>
                        <a:effectLst/>
                        <a:latin typeface="+mn-lt"/>
                      </a:endParaRPr>
                    </a:p>
                  </a:txBody>
                  <a:tcPr marL="9525" marR="9525" marT="9525" marB="0" anchor="b"/>
                </a:tc>
                <a:extLst>
                  <a:ext uri="{0D108BD9-81ED-4DB2-BD59-A6C34878D82A}">
                    <a16:rowId xmlns:a16="http://schemas.microsoft.com/office/drawing/2014/main" val="2950626997"/>
                  </a:ext>
                </a:extLst>
              </a:tr>
              <a:tr h="165599">
                <a:tc>
                  <a:txBody>
                    <a:bodyPr/>
                    <a:lstStyle/>
                    <a:p>
                      <a:pPr algn="l" rtl="0" fontAlgn="t"/>
                      <a:r>
                        <a:rPr lang="en-US" sz="1200" u="none" strike="noStrike" dirty="0">
                          <a:effectLs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1259 / 45</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65599">
                <a:tc>
                  <a:txBody>
                    <a:bodyPr/>
                    <a:lstStyle/>
                    <a:p>
                      <a:pPr algn="l" rtl="0"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65599">
                <a:tc>
                  <a:txBody>
                    <a:bodyPr/>
                    <a:lstStyle/>
                    <a:p>
                      <a:pPr algn="l" rtl="0" fontAlgn="b"/>
                      <a:r>
                        <a:rPr lang="en-US" sz="1200" b="1" u="none" strike="noStrike" dirty="0">
                          <a:effectLs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311052">
                <a:tc>
                  <a:txBody>
                    <a:bodyPr/>
                    <a:lstStyle/>
                    <a:p>
                      <a:pPr algn="l" rtl="0" fontAlgn="t"/>
                      <a:r>
                        <a:rPr lang="en-US" sz="1200" u="none" strike="noStrike" dirty="0">
                          <a:effectLs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200" u="none" strike="noStrike" dirty="0">
                          <a:effectLst/>
                        </a:rPr>
                        <a:t>Smith John</a:t>
                      </a:r>
                      <a:endParaRPr lang="en-US" sz="12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066733" y="5943600"/>
          <a:ext cx="3657600" cy="769620"/>
        </p:xfrm>
        <a:graphic>
          <a:graphicData uri="http://schemas.openxmlformats.org/drawingml/2006/table">
            <a:tbl>
              <a:tblPr>
                <a:tableStyleId>{073A0DAA-6AF3-43AB-8588-CEC1D06C72B9}</a:tableStyleId>
              </a:tblPr>
              <a:tblGrid>
                <a:gridCol w="1867467">
                  <a:extLst>
                    <a:ext uri="{9D8B030D-6E8A-4147-A177-3AD203B41FA5}">
                      <a16:colId xmlns:a16="http://schemas.microsoft.com/office/drawing/2014/main" val="1691348543"/>
                    </a:ext>
                  </a:extLst>
                </a:gridCol>
                <a:gridCol w="1790133">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rPr>
                        <a:t>Land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effectLst/>
                        </a:rPr>
                        <a:t>$33,200</a:t>
                      </a:r>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rPr>
                        <a:t>Building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$29,000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rPr>
                        <a:t>Total Appraisal</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effectLst/>
                        </a:rPr>
                        <a:t>$62,200</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36777663"/>
                  </a:ext>
                </a:extLst>
              </a:tr>
            </a:tbl>
          </a:graphicData>
        </a:graphic>
      </p:graphicFrame>
      <p:pic>
        <p:nvPicPr>
          <p:cNvPr id="4" name="Picture 3"/>
          <p:cNvPicPr>
            <a:picLocks noChangeAspect="1"/>
          </p:cNvPicPr>
          <p:nvPr/>
        </p:nvPicPr>
        <p:blipFill>
          <a:blip r:embed="rId3"/>
          <a:stretch>
            <a:fillRect/>
          </a:stretch>
        </p:blipFill>
        <p:spPr>
          <a:xfrm>
            <a:off x="685800" y="2359939"/>
            <a:ext cx="3124200" cy="4329938"/>
          </a:xfrm>
          <a:prstGeom prst="rect">
            <a:avLst/>
          </a:prstGeom>
        </p:spPr>
      </p:pic>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430821" y="1422709"/>
            <a:ext cx="3931528" cy="276999"/>
          </a:xfrm>
          <a:prstGeom prst="rect">
            <a:avLst/>
          </a:prstGeom>
          <a:noFill/>
        </p:spPr>
        <p:txBody>
          <a:bodyPr wrap="square" rtlCol="0">
            <a:spAutoFit/>
          </a:bodyPr>
          <a:lstStyle/>
          <a:p>
            <a:r>
              <a:rPr lang="en-US" sz="1200" dirty="0"/>
              <a:t>629 PENNSYLVANIA AVE, Morgantown, WV, 26501</a:t>
            </a:r>
            <a:endParaRPr lang="en-US" dirty="0"/>
          </a:p>
        </p:txBody>
      </p:sp>
    </p:spTree>
    <p:extLst>
      <p:ext uri="{BB962C8B-B14F-4D97-AF65-F5344CB8AC3E}">
        <p14:creationId xmlns:p14="http://schemas.microsoft.com/office/powerpoint/2010/main" val="1788196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75530" y="948043"/>
            <a:ext cx="4522467" cy="1015663"/>
          </a:xfrm>
          <a:prstGeom prst="rect">
            <a:avLst/>
          </a:prstGeom>
          <a:solidFill>
            <a:schemeClr val="accent6">
              <a:lumMod val="75000"/>
            </a:schemeClr>
          </a:solidFill>
        </p:spPr>
        <p:txBody>
          <a:bodyPr wrap="square" rtlCol="0">
            <a:spAutoFit/>
          </a:bodyPr>
          <a:lstStyle/>
          <a:p>
            <a:pPr algn="ctr"/>
            <a:r>
              <a:rPr lang="en-US" sz="2400" b="1" dirty="0">
                <a:solidFill>
                  <a:schemeClr val="bg1"/>
                </a:solidFill>
              </a:rPr>
              <a:t>Commercial or Industrial Property</a:t>
            </a:r>
          </a:p>
          <a:p>
            <a:endParaRPr lang="en-US" dirty="0">
              <a:solidFill>
                <a:schemeClr val="bg1"/>
              </a:solidFill>
            </a:endParaRPr>
          </a:p>
          <a:p>
            <a:endParaRPr lang="en-US" dirty="0">
              <a:solidFill>
                <a:schemeClr val="bg1"/>
              </a:solidFill>
            </a:endParaRPr>
          </a:p>
        </p:txBody>
      </p:sp>
      <p:graphicFrame>
        <p:nvGraphicFramePr>
          <p:cNvPr id="5" name="Table 4"/>
          <p:cNvGraphicFramePr>
            <a:graphicFrameLocks noGrp="1"/>
          </p:cNvGraphicFramePr>
          <p:nvPr/>
        </p:nvGraphicFramePr>
        <p:xfrm>
          <a:off x="5083629" y="2696881"/>
          <a:ext cx="3907971" cy="2659170"/>
        </p:xfrm>
        <a:graphic>
          <a:graphicData uri="http://schemas.openxmlformats.org/drawingml/2006/table">
            <a:tbl>
              <a:tblPr>
                <a:tableStyleId>{93296810-A885-4BE3-A3E7-6D5BEEA58F35}</a:tableStyleId>
              </a:tblPr>
              <a:tblGrid>
                <a:gridCol w="1621971">
                  <a:extLst>
                    <a:ext uri="{9D8B030D-6E8A-4147-A177-3AD203B41FA5}">
                      <a16:colId xmlns:a16="http://schemas.microsoft.com/office/drawing/2014/main" val="799857233"/>
                    </a:ext>
                  </a:extLst>
                </a:gridCol>
                <a:gridCol w="2286000">
                  <a:extLst>
                    <a:ext uri="{9D8B030D-6E8A-4147-A177-3AD203B41FA5}">
                      <a16:colId xmlns:a16="http://schemas.microsoft.com/office/drawing/2014/main" val="3953515633"/>
                    </a:ext>
                  </a:extLst>
                </a:gridCol>
              </a:tblGrid>
              <a:tr h="199655">
                <a:tc>
                  <a:txBody>
                    <a:bodyPr/>
                    <a:lstStyle/>
                    <a:p>
                      <a:pPr algn="l" rtl="0" fontAlgn="b"/>
                      <a:r>
                        <a:rPr lang="en-US" sz="1200" b="1" u="none" strike="noStrike" dirty="0">
                          <a:effectLst/>
                        </a:rPr>
                        <a:t>BUILDING INFORMATION</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rtl="0" fontAlgn="b"/>
                      <a:r>
                        <a:rPr lang="en-US" sz="1200" u="none" strike="noStrike" dirty="0">
                          <a:solidFill>
                            <a:schemeClr val="tx1"/>
                          </a:solidFill>
                          <a:effectLst/>
                        </a:rPr>
                        <a:t> </a:t>
                      </a:r>
                      <a:endParaRPr lang="en-US" sz="1200" b="0" i="0" u="none" strike="noStrike" dirty="0">
                        <a:solidFill>
                          <a:schemeClr val="tx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0798257"/>
                  </a:ext>
                </a:extLst>
              </a:tr>
              <a:tr h="2399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200" b="1" u="none" strike="noStrike" dirty="0">
                          <a:solidFill>
                            <a:srgbClr val="FF0000"/>
                          </a:solidFill>
                          <a:effectLst/>
                          <a:latin typeface="+mn-lt"/>
                        </a:rPr>
                        <a:t>Property Class Type</a:t>
                      </a:r>
                      <a:endParaRPr lang="en-US" sz="1200" b="1" i="0" u="none" strike="noStrike" dirty="0">
                        <a:solidFill>
                          <a:srgbClr val="FF0000"/>
                        </a:solidFill>
                        <a:effectLst/>
                        <a:latin typeface="Calibri" panose="020F0502020204030204" pitchFamily="34" charset="0"/>
                      </a:endParaRPr>
                    </a:p>
                  </a:txBody>
                  <a:tcPr marL="9525" marR="9525" marT="9525" marB="0" anchor="b"/>
                </a:tc>
                <a:tc>
                  <a:txBody>
                    <a:bodyPr/>
                    <a:lstStyle/>
                    <a:p>
                      <a:pPr algn="ctr" rtl="0" fontAlgn="b"/>
                      <a:r>
                        <a:rPr lang="en-US" sz="1200" b="1" i="0" u="none" strike="noStrike" dirty="0">
                          <a:solidFill>
                            <a:srgbClr val="FF0000"/>
                          </a:solidFill>
                          <a:effectLst/>
                          <a:latin typeface="Calibri" panose="020F0502020204030204" pitchFamily="34" charset="0"/>
                        </a:rPr>
                        <a:t>C- Commercial</a:t>
                      </a:r>
                    </a:p>
                  </a:txBody>
                  <a:tcPr marL="9525" marR="9525" marT="9525" marB="0" anchor="b"/>
                </a:tc>
                <a:extLst>
                  <a:ext uri="{0D108BD9-81ED-4DB2-BD59-A6C34878D82A}">
                    <a16:rowId xmlns:a16="http://schemas.microsoft.com/office/drawing/2014/main" val="4147185039"/>
                  </a:ext>
                </a:extLst>
              </a:tr>
              <a:tr h="239951">
                <a:tc>
                  <a:txBody>
                    <a:bodyPr/>
                    <a:lstStyle/>
                    <a:p>
                      <a:pPr algn="l" rtl="0" fontAlgn="b"/>
                      <a:r>
                        <a:rPr lang="en-US" sz="1200" u="none" strike="noStrike">
                          <a:effectLst/>
                        </a:rPr>
                        <a:t>Land Use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a:solidFill>
                            <a:srgbClr val="0070C0"/>
                          </a:solidFill>
                          <a:effectLst/>
                        </a:rPr>
                        <a:t>373 - Retail-Single Occupancy</a:t>
                      </a:r>
                      <a:endParaRPr lang="en-US" sz="1200" b="0" i="0" u="none" strike="noStrike">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8273279"/>
                  </a:ext>
                </a:extLst>
              </a:tr>
              <a:tr h="219957">
                <a:tc>
                  <a:txBody>
                    <a:bodyPr/>
                    <a:lstStyle/>
                    <a:p>
                      <a:pPr algn="l" rtl="0" fontAlgn="b"/>
                      <a:r>
                        <a:rPr lang="en-US" sz="1200" u="none" strike="noStrike">
                          <a:effectLst/>
                        </a:rPr>
                        <a:t>Year Built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1994</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68101329"/>
                  </a:ext>
                </a:extLst>
              </a:tr>
              <a:tr h="219957">
                <a:tc>
                  <a:txBody>
                    <a:bodyPr/>
                    <a:lstStyle/>
                    <a:p>
                      <a:pPr algn="l" rtl="0" fontAlgn="b"/>
                      <a:r>
                        <a:rPr lang="en-US" sz="1200" u="none" strike="noStrike" dirty="0">
                          <a:effectLst/>
                        </a:rPr>
                        <a:t>Stories</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4479722"/>
                  </a:ext>
                </a:extLst>
              </a:tr>
              <a:tr h="219957">
                <a:tc>
                  <a:txBody>
                    <a:bodyPr/>
                    <a:lstStyle/>
                    <a:p>
                      <a:pPr algn="l" rtl="0" fontAlgn="b"/>
                      <a:r>
                        <a:rPr lang="en-US" sz="1200" u="none" strike="noStrike">
                          <a:effectLst/>
                        </a:rPr>
                        <a:t>Exterior Wall </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Brick or Stone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117704"/>
                  </a:ext>
                </a:extLst>
              </a:tr>
              <a:tr h="219957">
                <a:tc>
                  <a:txBody>
                    <a:bodyPr/>
                    <a:lstStyle/>
                    <a:p>
                      <a:pPr algn="l" rtl="0" fontAlgn="b"/>
                      <a:r>
                        <a:rPr lang="en-US" sz="1200" u="none" strike="noStrike" dirty="0">
                          <a:effectLst/>
                        </a:rPr>
                        <a:t>Construction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Pre-Engineered Steel</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0809899"/>
                  </a:ext>
                </a:extLst>
              </a:tr>
              <a:tr h="219957">
                <a:tc>
                  <a:txBody>
                    <a:bodyPr/>
                    <a:lstStyle/>
                    <a:p>
                      <a:pPr algn="l" rtl="0" fontAlgn="b"/>
                      <a:r>
                        <a:rPr lang="en-US" sz="1200" u="none" strike="noStrike" dirty="0">
                          <a:effectLst/>
                        </a:rPr>
                        <a:t>Building Grade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D+</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07206534"/>
                  </a:ext>
                </a:extLst>
              </a:tr>
              <a:tr h="219957">
                <a:tc>
                  <a:txBody>
                    <a:bodyPr/>
                    <a:lstStyle/>
                    <a:p>
                      <a:pPr algn="l" rtl="0" fontAlgn="b"/>
                      <a:r>
                        <a:rPr lang="en-US" sz="1200" u="none" strike="noStrike">
                          <a:effectLst/>
                        </a:rPr>
                        <a:t>Basement Type</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None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9930397"/>
                  </a:ext>
                </a:extLst>
              </a:tr>
              <a:tr h="219957">
                <a:tc>
                  <a:txBody>
                    <a:bodyPr/>
                    <a:lstStyle/>
                    <a:p>
                      <a:pPr algn="l" rtl="0" fontAlgn="b"/>
                      <a:r>
                        <a:rPr lang="en-US" sz="1200" u="none" strike="noStrike">
                          <a:effectLst/>
                        </a:rPr>
                        <a:t>Business Living Area</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15,255</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5966108"/>
                  </a:ext>
                </a:extLst>
              </a:tr>
              <a:tr h="219957">
                <a:tc>
                  <a:txBody>
                    <a:bodyPr/>
                    <a:lstStyle/>
                    <a:p>
                      <a:pPr algn="l" rtl="0" fontAlgn="b"/>
                      <a:r>
                        <a:rPr lang="en-US" sz="1200" u="none" strike="noStrike">
                          <a:effectLst/>
                        </a:rPr>
                        <a:t>Cubic Feet</a:t>
                      </a:r>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292,380</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143391"/>
                  </a:ext>
                </a:extLst>
              </a:tr>
              <a:tr h="219957">
                <a:tc>
                  <a:txBody>
                    <a:bodyPr/>
                    <a:lstStyle/>
                    <a:p>
                      <a:pPr algn="l" rtl="0" fontAlgn="b"/>
                      <a:r>
                        <a:rPr lang="en-US" sz="1200" u="none" strike="noStrike" dirty="0">
                          <a:effectLst/>
                        </a:rPr>
                        <a:t>Use Type</a:t>
                      </a:r>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rtl="0" fontAlgn="b"/>
                      <a:r>
                        <a:rPr lang="en-US" sz="1200" u="none" strike="noStrike" dirty="0">
                          <a:solidFill>
                            <a:srgbClr val="0070C0"/>
                          </a:solidFill>
                          <a:effectLst/>
                        </a:rPr>
                        <a:t>34-Retail Store, 82- Multi-Use Office</a:t>
                      </a:r>
                      <a:endParaRPr lang="en-US" sz="1200" b="0" i="0" u="none" strike="noStrike" dirty="0">
                        <a:solidFill>
                          <a:srgbClr val="0070C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7936641"/>
                  </a:ext>
                </a:extLst>
              </a:tr>
            </a:tbl>
          </a:graphicData>
        </a:graphic>
      </p:graphicFrame>
      <p:sp>
        <p:nvSpPr>
          <p:cNvPr id="10" name="Rectangle 9"/>
          <p:cNvSpPr/>
          <p:nvPr/>
        </p:nvSpPr>
        <p:spPr>
          <a:xfrm>
            <a:off x="294580" y="1558628"/>
            <a:ext cx="3931816" cy="246221"/>
          </a:xfrm>
          <a:prstGeom prst="rect">
            <a:avLst/>
          </a:prstGeom>
        </p:spPr>
        <p:txBody>
          <a:bodyPr wrap="square">
            <a:spAutoFit/>
          </a:bodyPr>
          <a:lstStyle/>
          <a:p>
            <a:r>
              <a:rPr lang="en-US" sz="1000" u="sng" dirty="0">
                <a:hlinkClick r:id="rId3"/>
              </a:rPr>
              <a:t>https://www.mapwv.gov/flood/map/?v=0&amp;pid=31-14-0031-0101-0000</a:t>
            </a:r>
            <a:r>
              <a:rPr lang="en-US" sz="1000" dirty="0"/>
              <a:t> </a:t>
            </a:r>
          </a:p>
        </p:txBody>
      </p:sp>
      <p:graphicFrame>
        <p:nvGraphicFramePr>
          <p:cNvPr id="2" name="Table 1"/>
          <p:cNvGraphicFramePr>
            <a:graphicFrameLocks noGrp="1"/>
          </p:cNvGraphicFramePr>
          <p:nvPr/>
        </p:nvGraphicFramePr>
        <p:xfrm>
          <a:off x="5105400" y="964569"/>
          <a:ext cx="3886200" cy="1682143"/>
        </p:xfrm>
        <a:graphic>
          <a:graphicData uri="http://schemas.openxmlformats.org/drawingml/2006/table">
            <a:tbl>
              <a:tblPr>
                <a:tableStyleId>{5C22544A-7EE6-4342-B048-85BDC9FD1C3A}</a:tableStyleId>
              </a:tblPr>
              <a:tblGrid>
                <a:gridCol w="1632204">
                  <a:extLst>
                    <a:ext uri="{9D8B030D-6E8A-4147-A177-3AD203B41FA5}">
                      <a16:colId xmlns:a16="http://schemas.microsoft.com/office/drawing/2014/main" val="4027414545"/>
                    </a:ext>
                  </a:extLst>
                </a:gridCol>
                <a:gridCol w="2253996">
                  <a:extLst>
                    <a:ext uri="{9D8B030D-6E8A-4147-A177-3AD203B41FA5}">
                      <a16:colId xmlns:a16="http://schemas.microsoft.com/office/drawing/2014/main" val="104142168"/>
                    </a:ext>
                  </a:extLst>
                </a:gridCol>
              </a:tblGrid>
              <a:tr h="212130">
                <a:tc>
                  <a:txBody>
                    <a:bodyPr/>
                    <a:lstStyle/>
                    <a:p>
                      <a:pPr algn="l" rtl="0" fontAlgn="b"/>
                      <a:r>
                        <a:rPr lang="en-US" sz="1200" b="1" u="none" strike="noStrike" dirty="0">
                          <a:effectLst/>
                          <a:latin typeface="+mn-lt"/>
                        </a:rPr>
                        <a:t>DESCRIPTION</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b="0" i="0" u="none" strike="noStrike" dirty="0">
                          <a:solidFill>
                            <a:srgbClr val="000000"/>
                          </a:solidFill>
                          <a:effectLst/>
                          <a:latin typeface="+mn-lt"/>
                        </a:rPr>
                        <a:t>84</a:t>
                      </a:r>
                      <a:r>
                        <a:rPr lang="en-US" sz="1100" b="0" i="0" u="none" strike="noStrike" baseline="0" dirty="0">
                          <a:solidFill>
                            <a:srgbClr val="000000"/>
                          </a:solidFill>
                          <a:effectLst/>
                          <a:latin typeface="+mn-lt"/>
                        </a:rPr>
                        <a:t> Lumber</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390340064"/>
                  </a:ext>
                </a:extLst>
              </a:tr>
              <a:tr h="191945">
                <a:tc>
                  <a:txBody>
                    <a:bodyPr/>
                    <a:lstStyle/>
                    <a:p>
                      <a:pPr algn="l" rtl="0" fontAlgn="t"/>
                      <a:r>
                        <a:rPr lang="en-US" sz="1200" u="none" strike="noStrike" dirty="0">
                          <a:effectLst/>
                          <a:latin typeface="+mn-lt"/>
                        </a:rPr>
                        <a:t>GIS Parcel ID</a:t>
                      </a:r>
                      <a:endParaRPr lang="en-US" sz="1200" b="0" i="0" u="none" strike="noStrike" dirty="0">
                        <a:solidFill>
                          <a:srgbClr val="000000"/>
                        </a:solidFill>
                        <a:effectLst/>
                        <a:latin typeface="+mn-lt"/>
                      </a:endParaRPr>
                    </a:p>
                  </a:txBody>
                  <a:tcPr marL="9525" marR="9525" marT="9525" marB="0"/>
                </a:tc>
                <a:tc>
                  <a:txBody>
                    <a:bodyPr/>
                    <a:lstStyle/>
                    <a:p>
                      <a:pPr algn="ctr" fontAlgn="t"/>
                      <a:r>
                        <a:rPr lang="en-US" sz="1100" b="0" i="0" u="none" strike="noStrike" dirty="0">
                          <a:solidFill>
                            <a:srgbClr val="000000"/>
                          </a:solidFill>
                          <a:effectLst/>
                          <a:latin typeface="+mn-lt"/>
                        </a:rPr>
                        <a:t>31-14-0031-0101-0000</a:t>
                      </a:r>
                    </a:p>
                  </a:txBody>
                  <a:tcPr marL="9525" marR="9525" marT="9525" marB="0"/>
                </a:tc>
                <a:extLst>
                  <a:ext uri="{0D108BD9-81ED-4DB2-BD59-A6C34878D82A}">
                    <a16:rowId xmlns:a16="http://schemas.microsoft.com/office/drawing/2014/main" val="2625860837"/>
                  </a:ext>
                </a:extLst>
              </a:tr>
              <a:tr h="178542">
                <a:tc>
                  <a:txBody>
                    <a:bodyPr/>
                    <a:lstStyle/>
                    <a:p>
                      <a:pPr algn="l" rtl="0" fontAlgn="t"/>
                      <a:r>
                        <a:rPr lang="en-US" sz="1200" u="none" strike="noStrike" dirty="0">
                          <a:effectLst/>
                          <a:latin typeface="+mn-lt"/>
                        </a:rPr>
                        <a:t>Legal Description</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5.0922 AC;SABRATON</a:t>
                      </a:r>
                    </a:p>
                  </a:txBody>
                  <a:tcPr marL="9525" marR="9525" marT="9525" marB="0"/>
                </a:tc>
                <a:extLst>
                  <a:ext uri="{0D108BD9-81ED-4DB2-BD59-A6C34878D82A}">
                    <a16:rowId xmlns:a16="http://schemas.microsoft.com/office/drawing/2014/main" val="3443572202"/>
                  </a:ext>
                </a:extLst>
              </a:tr>
              <a:tr h="219347">
                <a:tc>
                  <a:txBody>
                    <a:bodyPr/>
                    <a:lstStyle/>
                    <a:p>
                      <a:pPr algn="l" rtl="0" fontAlgn="t"/>
                      <a:r>
                        <a:rPr lang="en-US" sz="1200" u="none" strike="noStrike" dirty="0">
                          <a:effectLst/>
                          <a:latin typeface="+mn-lt"/>
                        </a:rPr>
                        <a:t>Acreage (deed)</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b="0" i="0" u="none" strike="noStrike" dirty="0">
                          <a:solidFill>
                            <a:srgbClr val="000000"/>
                          </a:solidFill>
                          <a:effectLst/>
                          <a:latin typeface="+mn-lt"/>
                        </a:rPr>
                        <a:t>5.09</a:t>
                      </a:r>
                    </a:p>
                  </a:txBody>
                  <a:tcPr marL="9525" marR="9525" marT="9525" marB="0"/>
                </a:tc>
                <a:extLst>
                  <a:ext uri="{0D108BD9-81ED-4DB2-BD59-A6C34878D82A}">
                    <a16:rowId xmlns:a16="http://schemas.microsoft.com/office/drawing/2014/main" val="705007919"/>
                  </a:ext>
                </a:extLst>
              </a:tr>
              <a:tr h="178542">
                <a:tc>
                  <a:txBody>
                    <a:bodyPr/>
                    <a:lstStyle/>
                    <a:p>
                      <a:pPr algn="l" rtl="0" fontAlgn="t"/>
                      <a:r>
                        <a:rPr lang="en-US" sz="1200" u="none" strike="noStrike" dirty="0">
                          <a:effectLst/>
                          <a:latin typeface="+mn-lt"/>
                        </a:rPr>
                        <a:t>Deed Book / Page</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1376 / 234</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3691855120"/>
                  </a:ext>
                </a:extLst>
              </a:tr>
              <a:tr h="178542">
                <a:tc>
                  <a:txBody>
                    <a:bodyPr/>
                    <a:lstStyle/>
                    <a:p>
                      <a:pPr algn="l" rtl="0" fontAlgn="b"/>
                      <a:r>
                        <a:rPr lang="en-US" sz="1200" u="none" strike="noStrike" dirty="0">
                          <a:effectLst/>
                          <a:latin typeface="+mn-lt"/>
                        </a:rPr>
                        <a:t> </a:t>
                      </a:r>
                      <a:endParaRPr lang="en-US" sz="1200" b="0"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1512543150"/>
                  </a:ext>
                </a:extLst>
              </a:tr>
              <a:tr h="178542">
                <a:tc>
                  <a:txBody>
                    <a:bodyPr/>
                    <a:lstStyle/>
                    <a:p>
                      <a:pPr algn="l" rtl="0" fontAlgn="b"/>
                      <a:r>
                        <a:rPr lang="en-US" sz="1200" b="1" u="none" strike="noStrike" dirty="0">
                          <a:effectLst/>
                          <a:latin typeface="+mn-lt"/>
                        </a:rPr>
                        <a:t>PROPERTY OWNER(S)</a:t>
                      </a:r>
                      <a:endParaRPr lang="en-US" sz="1200" b="1" i="0" u="none" strike="noStrike" dirty="0">
                        <a:solidFill>
                          <a:srgbClr val="000000"/>
                        </a:solidFill>
                        <a:effectLst/>
                        <a:latin typeface="+mn-lt"/>
                      </a:endParaRPr>
                    </a:p>
                  </a:txBody>
                  <a:tcPr marL="9525" marR="9525" marT="9525" marB="0" anchor="b"/>
                </a:tc>
                <a:tc>
                  <a:txBody>
                    <a:bodyPr/>
                    <a:lstStyle/>
                    <a:p>
                      <a:pPr algn="ctr" fontAlgn="b"/>
                      <a:r>
                        <a:rPr lang="en-US" sz="1100" u="none" strike="noStrike" dirty="0">
                          <a:effectLst/>
                          <a:latin typeface="+mn-lt"/>
                        </a:rPr>
                        <a:t> </a:t>
                      </a:r>
                      <a:endParaRPr lang="en-US" sz="11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2652921704"/>
                  </a:ext>
                </a:extLst>
              </a:tr>
              <a:tr h="288641">
                <a:tc>
                  <a:txBody>
                    <a:bodyPr/>
                    <a:lstStyle/>
                    <a:p>
                      <a:pPr algn="l" rtl="0" fontAlgn="t"/>
                      <a:r>
                        <a:rPr lang="en-US" sz="1200" u="none" strike="noStrike" dirty="0">
                          <a:effectLst/>
                          <a:latin typeface="+mn-lt"/>
                        </a:rPr>
                        <a:t>Property Owner(s)</a:t>
                      </a:r>
                      <a:endParaRPr lang="en-US" sz="1200" b="0" i="0" u="none" strike="noStrike" dirty="0">
                        <a:solidFill>
                          <a:srgbClr val="000000"/>
                        </a:solidFill>
                        <a:effectLst/>
                        <a:latin typeface="+mn-lt"/>
                      </a:endParaRPr>
                    </a:p>
                  </a:txBody>
                  <a:tcPr marL="9525" marR="9525" marT="9525" marB="0"/>
                </a:tc>
                <a:tc>
                  <a:txBody>
                    <a:bodyPr/>
                    <a:lstStyle/>
                    <a:p>
                      <a:pPr algn="ctr" rtl="0" fontAlgn="t"/>
                      <a:r>
                        <a:rPr lang="en-US" sz="1100" u="none" strike="noStrike" dirty="0">
                          <a:effectLst/>
                          <a:latin typeface="+mn-lt"/>
                        </a:rPr>
                        <a:t>SPIRIT SPE PORTFOLIO</a:t>
                      </a:r>
                      <a:endParaRPr lang="en-US" sz="1100" b="0" i="0" u="none" strike="noStrike" dirty="0">
                        <a:solidFill>
                          <a:srgbClr val="000000"/>
                        </a:solidFill>
                        <a:effectLst/>
                        <a:latin typeface="+mn-lt"/>
                      </a:endParaRPr>
                    </a:p>
                  </a:txBody>
                  <a:tcPr marL="9525" marR="9525" marT="9525" marB="0"/>
                </a:tc>
                <a:extLst>
                  <a:ext uri="{0D108BD9-81ED-4DB2-BD59-A6C34878D82A}">
                    <a16:rowId xmlns:a16="http://schemas.microsoft.com/office/drawing/2014/main" val="4114617390"/>
                  </a:ext>
                </a:extLst>
              </a:tr>
            </a:tbl>
          </a:graphicData>
        </a:graphic>
      </p:graphicFrame>
      <p:graphicFrame>
        <p:nvGraphicFramePr>
          <p:cNvPr id="3" name="Table 2"/>
          <p:cNvGraphicFramePr>
            <a:graphicFrameLocks noGrp="1"/>
          </p:cNvGraphicFramePr>
          <p:nvPr/>
        </p:nvGraphicFramePr>
        <p:xfrm>
          <a:off x="5105400" y="6019800"/>
          <a:ext cx="3900196" cy="769620"/>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APPRAISED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u="none" strike="noStrike" dirty="0">
                          <a:effectLst/>
                          <a:latin typeface="+mn-lt"/>
                        </a:rPr>
                        <a:t>Land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$378,800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u="none" strike="noStrike" dirty="0">
                          <a:effectLst/>
                          <a:latin typeface="+mn-lt"/>
                        </a:rPr>
                        <a:t>Building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$294,700</a:t>
                      </a:r>
                    </a:p>
                  </a:txBody>
                  <a:tcPr marL="9525" marR="9525" marT="9525" marB="0" anchor="b"/>
                </a:tc>
                <a:extLst>
                  <a:ext uri="{0D108BD9-81ED-4DB2-BD59-A6C34878D82A}">
                    <a16:rowId xmlns:a16="http://schemas.microsoft.com/office/drawing/2014/main" val="226370235"/>
                  </a:ext>
                </a:extLst>
              </a:tr>
              <a:tr h="0">
                <a:tc>
                  <a:txBody>
                    <a:bodyPr/>
                    <a:lstStyle/>
                    <a:p>
                      <a:pPr algn="l" rtl="0" fontAlgn="b"/>
                      <a:r>
                        <a:rPr lang="en-US" sz="1200" u="none" strike="noStrike" dirty="0">
                          <a:effectLst/>
                          <a:latin typeface="+mn-lt"/>
                        </a:rPr>
                        <a:t>Total Appraisal</a:t>
                      </a:r>
                      <a:endParaRPr lang="en-US" sz="1200" b="0" i="0" u="none" strike="noStrike" dirty="0">
                        <a:solidFill>
                          <a:srgbClr val="000000"/>
                        </a:solidFill>
                        <a:effectLst/>
                        <a:latin typeface="+mn-lt"/>
                      </a:endParaRPr>
                    </a:p>
                  </a:txBody>
                  <a:tcPr marL="9525" marR="9525" marT="9525" marB="0" anchor="b"/>
                </a:tc>
                <a:tc>
                  <a:txBody>
                    <a:bodyPr/>
                    <a:lstStyle/>
                    <a:p>
                      <a:pPr algn="ctr" rtl="0" fontAlgn="b"/>
                      <a:r>
                        <a:rPr lang="en-US" sz="1200" b="0" i="0" u="none" strike="noStrike" dirty="0">
                          <a:solidFill>
                            <a:srgbClr val="000000"/>
                          </a:solidFill>
                          <a:effectLst/>
                          <a:latin typeface="+mn-lt"/>
                        </a:rPr>
                        <a:t>$673,500</a:t>
                      </a:r>
                    </a:p>
                  </a:txBody>
                  <a:tcPr marL="9525" marR="9525" marT="9525" marB="0" anchor="b"/>
                </a:tc>
                <a:extLst>
                  <a:ext uri="{0D108BD9-81ED-4DB2-BD59-A6C34878D82A}">
                    <a16:rowId xmlns:a16="http://schemas.microsoft.com/office/drawing/2014/main" val="1236777663"/>
                  </a:ext>
                </a:extLst>
              </a:tr>
            </a:tbl>
          </a:graphicData>
        </a:graphic>
      </p:graphicFrame>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link to Owner/Building Info</a:t>
            </a:r>
          </a:p>
        </p:txBody>
      </p:sp>
      <p:sp>
        <p:nvSpPr>
          <p:cNvPr id="16" name="TextBox 15"/>
          <p:cNvSpPr txBox="1"/>
          <p:nvPr/>
        </p:nvSpPr>
        <p:spPr>
          <a:xfrm>
            <a:off x="294580" y="1401869"/>
            <a:ext cx="4160128" cy="276999"/>
          </a:xfrm>
          <a:prstGeom prst="rect">
            <a:avLst/>
          </a:prstGeom>
          <a:noFill/>
        </p:spPr>
        <p:txBody>
          <a:bodyPr wrap="square" rtlCol="0">
            <a:spAutoFit/>
          </a:bodyPr>
          <a:lstStyle/>
          <a:p>
            <a:pPr fontAlgn="b"/>
            <a:r>
              <a:rPr lang="en-US" sz="1200" dirty="0"/>
              <a:t>1501 DECKERS CREEK BLVD, Morgantown, West Virginia, 26505</a:t>
            </a:r>
            <a:endParaRPr lang="en-US" sz="1200" dirty="0">
              <a:solidFill>
                <a:srgbClr val="000000"/>
              </a:solidFill>
              <a:latin typeface="Calibri" panose="020F0502020204030204" pitchFamily="34" charset="0"/>
            </a:endParaRPr>
          </a:p>
        </p:txBody>
      </p:sp>
      <p:pic>
        <p:nvPicPr>
          <p:cNvPr id="6" name="Picture 5"/>
          <p:cNvPicPr>
            <a:picLocks noChangeAspect="1"/>
          </p:cNvPicPr>
          <p:nvPr/>
        </p:nvPicPr>
        <p:blipFill rotWithShape="1">
          <a:blip r:embed="rId4"/>
          <a:srcRect l="1307" t="7100" r="-2555" b="7049"/>
          <a:stretch/>
        </p:blipFill>
        <p:spPr>
          <a:xfrm>
            <a:off x="361562" y="2122564"/>
            <a:ext cx="4210438" cy="23704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pic>
        <p:nvPicPr>
          <p:cNvPr id="8" name="Picture 7"/>
          <p:cNvPicPr>
            <a:picLocks noChangeAspect="1"/>
          </p:cNvPicPr>
          <p:nvPr/>
        </p:nvPicPr>
        <p:blipFill>
          <a:blip r:embed="rId5"/>
          <a:stretch>
            <a:fillRect/>
          </a:stretch>
        </p:blipFill>
        <p:spPr>
          <a:xfrm>
            <a:off x="389376" y="4792474"/>
            <a:ext cx="3838575" cy="18954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aphicFrame>
        <p:nvGraphicFramePr>
          <p:cNvPr id="15" name="Table 14"/>
          <p:cNvGraphicFramePr>
            <a:graphicFrameLocks noGrp="1"/>
          </p:cNvGraphicFramePr>
          <p:nvPr/>
        </p:nvGraphicFramePr>
        <p:xfrm>
          <a:off x="5105400" y="5420249"/>
          <a:ext cx="3900196" cy="577215"/>
        </p:xfrm>
        <a:graphic>
          <a:graphicData uri="http://schemas.openxmlformats.org/drawingml/2006/table">
            <a:tbl>
              <a:tblPr>
                <a:tableStyleId>{5C22544A-7EE6-4342-B048-85BDC9FD1C3A}</a:tableStyleId>
              </a:tblPr>
              <a:tblGrid>
                <a:gridCol w="1614196">
                  <a:extLst>
                    <a:ext uri="{9D8B030D-6E8A-4147-A177-3AD203B41FA5}">
                      <a16:colId xmlns:a16="http://schemas.microsoft.com/office/drawing/2014/main" val="1691348543"/>
                    </a:ext>
                  </a:extLst>
                </a:gridCol>
                <a:gridCol w="2286000">
                  <a:extLst>
                    <a:ext uri="{9D8B030D-6E8A-4147-A177-3AD203B41FA5}">
                      <a16:colId xmlns:a16="http://schemas.microsoft.com/office/drawing/2014/main" val="2980739113"/>
                    </a:ext>
                  </a:extLst>
                </a:gridCol>
              </a:tblGrid>
              <a:tr h="190500">
                <a:tc>
                  <a:txBody>
                    <a:bodyPr/>
                    <a:lstStyle/>
                    <a:p>
                      <a:pPr algn="l" rtl="0" fontAlgn="b"/>
                      <a:r>
                        <a:rPr lang="en-US" sz="1200" b="1" u="none" strike="noStrike" dirty="0">
                          <a:effectLst/>
                        </a:rPr>
                        <a:t>COST VALUES</a:t>
                      </a:r>
                      <a:endParaRPr lang="en-US"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200" u="none" strike="noStrike" dirty="0">
                          <a:effectLst/>
                        </a:rPr>
                        <a:t> </a:t>
                      </a:r>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87216483"/>
                  </a:ext>
                </a:extLst>
              </a:tr>
              <a:tr h="190500">
                <a:tc>
                  <a:txBody>
                    <a:bodyPr/>
                    <a:lstStyle/>
                    <a:p>
                      <a:pPr algn="l" rtl="0" fontAlgn="b"/>
                      <a:r>
                        <a:rPr lang="en-US" sz="1200" b="0" i="0" u="none" strike="noStrike">
                          <a:solidFill>
                            <a:srgbClr val="000000"/>
                          </a:solidFill>
                          <a:effectLst/>
                          <a:latin typeface="Calibri" panose="020F0502020204030204" pitchFamily="34" charset="0"/>
                        </a:rPr>
                        <a:t>Other Bldg/Yard Values</a:t>
                      </a:r>
                    </a:p>
                  </a:txBody>
                  <a:tcPr marL="9525" marR="9525" marT="9525" marB="0" anchor="b"/>
                </a:tc>
                <a:tc>
                  <a:txBody>
                    <a:bodyPr/>
                    <a:lstStyle/>
                    <a:p>
                      <a:pPr algn="ctr" rtl="0" fontAlgn="b"/>
                      <a:r>
                        <a:rPr lang="en-US" sz="1200" b="0" i="0" u="none" strike="noStrike">
                          <a:solidFill>
                            <a:srgbClr val="000000"/>
                          </a:solidFill>
                          <a:effectLst/>
                          <a:latin typeface="Calibri" panose="020F0502020204030204" pitchFamily="34" charset="0"/>
                        </a:rPr>
                        <a:t>$67,020</a:t>
                      </a:r>
                    </a:p>
                  </a:txBody>
                  <a:tcPr marL="9525" marR="9525" marT="9525" marB="0" anchor="b"/>
                </a:tc>
                <a:extLst>
                  <a:ext uri="{0D108BD9-81ED-4DB2-BD59-A6C34878D82A}">
                    <a16:rowId xmlns:a16="http://schemas.microsoft.com/office/drawing/2014/main" val="1993689755"/>
                  </a:ext>
                </a:extLst>
              </a:tr>
              <a:tr h="190500">
                <a:tc>
                  <a:txBody>
                    <a:bodyPr/>
                    <a:lstStyle/>
                    <a:p>
                      <a:pPr algn="l" rtl="0" fontAlgn="b"/>
                      <a:r>
                        <a:rPr lang="en-US" sz="1200" b="0" i="0" u="none" strike="noStrike">
                          <a:solidFill>
                            <a:srgbClr val="000000"/>
                          </a:solidFill>
                          <a:effectLst/>
                          <a:latin typeface="Calibri" panose="020F0502020204030204" pitchFamily="34" charset="0"/>
                        </a:rPr>
                        <a:t>Commercial Value</a:t>
                      </a:r>
                    </a:p>
                  </a:txBody>
                  <a:tcPr marL="9525" marR="9525" marT="9525" marB="0" anchor="b"/>
                </a:tc>
                <a:tc>
                  <a:txBody>
                    <a:bodyPr/>
                    <a:lstStyle/>
                    <a:p>
                      <a:pPr algn="ctr" rtl="0" fontAlgn="b"/>
                      <a:r>
                        <a:rPr lang="en-US" sz="1200" b="0" i="0" u="none" strike="noStrike" dirty="0">
                          <a:solidFill>
                            <a:srgbClr val="000000"/>
                          </a:solidFill>
                          <a:effectLst/>
                          <a:latin typeface="Calibri" panose="020F0502020204030204" pitchFamily="34" charset="0"/>
                        </a:rPr>
                        <a:t>$227,700</a:t>
                      </a:r>
                    </a:p>
                  </a:txBody>
                  <a:tcPr marL="9525" marR="9525" marT="9525" marB="0" anchor="b"/>
                </a:tc>
                <a:extLst>
                  <a:ext uri="{0D108BD9-81ED-4DB2-BD59-A6C34878D82A}">
                    <a16:rowId xmlns:a16="http://schemas.microsoft.com/office/drawing/2014/main" val="226370235"/>
                  </a:ext>
                </a:extLst>
              </a:tr>
            </a:tbl>
          </a:graphicData>
        </a:graphic>
      </p:graphicFrame>
    </p:spTree>
    <p:extLst>
      <p:ext uri="{BB962C8B-B14F-4D97-AF65-F5344CB8AC3E}">
        <p14:creationId xmlns:p14="http://schemas.microsoft.com/office/powerpoint/2010/main" val="3993468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24753" y="1118242"/>
            <a:ext cx="7124252" cy="646331"/>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West Virginia Parcel Property Class Breakdown for Tax Year 2020</a:t>
            </a:r>
            <a:br>
              <a:rPr lang="en-US" sz="2000" b="1" dirty="0">
                <a:solidFill>
                  <a:schemeClr val="bg1"/>
                </a:solidFill>
              </a:rPr>
            </a:br>
            <a:r>
              <a:rPr lang="en-US" sz="1600" b="1" dirty="0">
                <a:solidFill>
                  <a:schemeClr val="tx2">
                    <a:lumMod val="40000"/>
                    <a:lumOff val="60000"/>
                  </a:schemeClr>
                </a:solidFill>
              </a:rPr>
              <a:t>(Computed from statewide master parcel file)</a:t>
            </a:r>
            <a:endParaRPr lang="en-US" sz="1600" dirty="0">
              <a:solidFill>
                <a:schemeClr val="tx2">
                  <a:lumMod val="40000"/>
                  <a:lumOff val="60000"/>
                </a:schemeClr>
              </a:solidFill>
            </a:endParaRPr>
          </a:p>
        </p:txBody>
      </p:sp>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Total Property Parcels</a:t>
            </a:r>
          </a:p>
        </p:txBody>
      </p:sp>
      <p:graphicFrame>
        <p:nvGraphicFramePr>
          <p:cNvPr id="7" name="Table 6"/>
          <p:cNvGraphicFramePr>
            <a:graphicFrameLocks noGrp="1"/>
          </p:cNvGraphicFramePr>
          <p:nvPr>
            <p:extLst>
              <p:ext uri="{D42A27DB-BD31-4B8C-83A1-F6EECF244321}">
                <p14:modId xmlns:p14="http://schemas.microsoft.com/office/powerpoint/2010/main" val="1581862686"/>
              </p:ext>
            </p:extLst>
          </p:nvPr>
        </p:nvGraphicFramePr>
        <p:xfrm>
          <a:off x="245459" y="1968416"/>
          <a:ext cx="8675517" cy="3699510"/>
        </p:xfrm>
        <a:graphic>
          <a:graphicData uri="http://schemas.openxmlformats.org/drawingml/2006/table">
            <a:tbl>
              <a:tblPr firstRow="1" firstCol="1" bandRow="1">
                <a:tableStyleId>{69CF1AB2-1976-4502-BF36-3FF5EA218861}</a:tableStyleId>
              </a:tblPr>
              <a:tblGrid>
                <a:gridCol w="1020479">
                  <a:extLst>
                    <a:ext uri="{9D8B030D-6E8A-4147-A177-3AD203B41FA5}">
                      <a16:colId xmlns:a16="http://schemas.microsoft.com/office/drawing/2014/main" val="3347606905"/>
                    </a:ext>
                  </a:extLst>
                </a:gridCol>
                <a:gridCol w="3309383">
                  <a:extLst>
                    <a:ext uri="{9D8B030D-6E8A-4147-A177-3AD203B41FA5}">
                      <a16:colId xmlns:a16="http://schemas.microsoft.com/office/drawing/2014/main" val="2788592112"/>
                    </a:ext>
                  </a:extLst>
                </a:gridCol>
                <a:gridCol w="1114138">
                  <a:extLst>
                    <a:ext uri="{9D8B030D-6E8A-4147-A177-3AD203B41FA5}">
                      <a16:colId xmlns:a16="http://schemas.microsoft.com/office/drawing/2014/main" val="3415097851"/>
                    </a:ext>
                  </a:extLst>
                </a:gridCol>
                <a:gridCol w="1392923">
                  <a:extLst>
                    <a:ext uri="{9D8B030D-6E8A-4147-A177-3AD203B41FA5}">
                      <a16:colId xmlns:a16="http://schemas.microsoft.com/office/drawing/2014/main" val="2809061004"/>
                    </a:ext>
                  </a:extLst>
                </a:gridCol>
                <a:gridCol w="1838594">
                  <a:extLst>
                    <a:ext uri="{9D8B030D-6E8A-4147-A177-3AD203B41FA5}">
                      <a16:colId xmlns:a16="http://schemas.microsoft.com/office/drawing/2014/main" val="1620502765"/>
                    </a:ext>
                  </a:extLst>
                </a:gridCol>
              </a:tblGrid>
              <a:tr h="567690">
                <a:tc>
                  <a:txBody>
                    <a:bodyPr/>
                    <a:lstStyle/>
                    <a:p>
                      <a:pPr algn="ctr" fontAlgn="ctr"/>
                      <a:r>
                        <a:rPr lang="en-US" sz="1600" b="1" dirty="0">
                          <a:latin typeface="+mn-lt"/>
                        </a:rPr>
                        <a:t>Code*</a:t>
                      </a:r>
                    </a:p>
                  </a:txBody>
                  <a:tcPr marL="9525" marR="9525" marT="9525" marB="0" anchor="ctr"/>
                </a:tc>
                <a:tc>
                  <a:txBody>
                    <a:bodyPr/>
                    <a:lstStyle/>
                    <a:p>
                      <a:pPr algn="ctr" fontAlgn="ctr"/>
                      <a:r>
                        <a:rPr lang="en-US" sz="1600" b="1" dirty="0">
                          <a:latin typeface="+mn-lt"/>
                        </a:rPr>
                        <a:t>Property Class</a:t>
                      </a:r>
                    </a:p>
                  </a:txBody>
                  <a:tcPr marL="9525" marR="9525" marT="9525" marB="0" anchor="ctr"/>
                </a:tc>
                <a:tc>
                  <a:txBody>
                    <a:bodyPr/>
                    <a:lstStyle/>
                    <a:p>
                      <a:pPr algn="ctr" fontAlgn="ctr"/>
                      <a:r>
                        <a:rPr lang="en-US" sz="1600" b="1" dirty="0">
                          <a:latin typeface="+mn-lt"/>
                        </a:rPr>
                        <a:t># of Parcels</a:t>
                      </a:r>
                    </a:p>
                  </a:txBody>
                  <a:tcPr marL="9525" marR="9525" marT="9525" marB="0" anchor="ctr"/>
                </a:tc>
                <a:tc>
                  <a:txBody>
                    <a:bodyPr/>
                    <a:lstStyle/>
                    <a:p>
                      <a:pPr algn="ctr" fontAlgn="ctr"/>
                      <a:r>
                        <a:rPr lang="en-US" sz="1600" b="1" dirty="0">
                          <a:latin typeface="+mn-lt"/>
                        </a:rPr>
                        <a:t>Percent (%)</a:t>
                      </a:r>
                    </a:p>
                  </a:txBody>
                  <a:tcPr marL="9525" marR="9525" marT="9525" marB="0" anchor="ctr"/>
                </a:tc>
                <a:tc>
                  <a:txBody>
                    <a:bodyPr/>
                    <a:lstStyle/>
                    <a:p>
                      <a:pPr algn="ctr" fontAlgn="ctr"/>
                      <a:r>
                        <a:rPr lang="en-US" sz="1600" b="1" i="0" u="none" strike="noStrike" dirty="0">
                          <a:solidFill>
                            <a:srgbClr val="000000"/>
                          </a:solidFill>
                          <a:effectLst/>
                          <a:latin typeface="+mn-lt"/>
                        </a:rPr>
                        <a:t>Total Assessment Value (Land &amp; Bldgs.)</a:t>
                      </a:r>
                    </a:p>
                  </a:txBody>
                  <a:tcPr marL="9525" marR="9525" marT="9525" marB="0" anchor="ctr"/>
                </a:tc>
                <a:extLst>
                  <a:ext uri="{0D108BD9-81ED-4DB2-BD59-A6C34878D82A}">
                    <a16:rowId xmlns:a16="http://schemas.microsoft.com/office/drawing/2014/main" val="3349398295"/>
                  </a:ext>
                </a:extLst>
              </a:tr>
              <a:tr h="200025">
                <a:tc>
                  <a:txBody>
                    <a:bodyPr/>
                    <a:lstStyle/>
                    <a:p>
                      <a:pPr algn="ctr" fontAlgn="ctr"/>
                      <a:r>
                        <a:rPr lang="en-US" sz="1600" b="0" dirty="0">
                          <a:latin typeface="+mn-lt"/>
                        </a:rPr>
                        <a:t>R</a:t>
                      </a:r>
                    </a:p>
                  </a:txBody>
                  <a:tcPr marL="9525" marR="9525" marT="9525" marB="0" anchor="ctr"/>
                </a:tc>
                <a:tc>
                  <a:txBody>
                    <a:bodyPr/>
                    <a:lstStyle/>
                    <a:p>
                      <a:pPr lvl="1" algn="l" fontAlgn="ctr"/>
                      <a:r>
                        <a:rPr lang="en-US" sz="1600" dirty="0">
                          <a:latin typeface="+mn-lt"/>
                        </a:rPr>
                        <a:t>Residential</a:t>
                      </a:r>
                    </a:p>
                  </a:txBody>
                  <a:tcPr marL="9525" marR="9525" marT="9525" marB="0" anchor="ctr"/>
                </a:tc>
                <a:tc>
                  <a:txBody>
                    <a:bodyPr/>
                    <a:lstStyle/>
                    <a:p>
                      <a:pPr algn="r" fontAlgn="b"/>
                      <a:r>
                        <a:rPr lang="en-US" sz="1600" b="0" i="0" u="none" strike="noStrike">
                          <a:solidFill>
                            <a:srgbClr val="000000"/>
                          </a:solidFill>
                          <a:effectLst/>
                          <a:latin typeface="+mn-lt"/>
                        </a:rPr>
                        <a:t>1,089,781</a:t>
                      </a:r>
                    </a:p>
                  </a:txBody>
                  <a:tcPr marL="9525" marR="9525" marT="9525" marB="0" anchor="b"/>
                </a:tc>
                <a:tc>
                  <a:txBody>
                    <a:bodyPr/>
                    <a:lstStyle/>
                    <a:p>
                      <a:pPr algn="ctr" fontAlgn="b"/>
                      <a:r>
                        <a:rPr lang="en-US" sz="1600" b="0" i="0" u="none" strike="noStrike">
                          <a:solidFill>
                            <a:srgbClr val="000000"/>
                          </a:solidFill>
                          <a:effectLst/>
                          <a:latin typeface="+mn-lt"/>
                        </a:rPr>
                        <a:t>80.7%</a:t>
                      </a:r>
                    </a:p>
                  </a:txBody>
                  <a:tcPr marL="9525" marR="9525" marT="9525" marB="0" anchor="b"/>
                </a:tc>
                <a:tc>
                  <a:txBody>
                    <a:bodyPr/>
                    <a:lstStyle/>
                    <a:p>
                      <a:pPr algn="r" fontAlgn="b"/>
                      <a:r>
                        <a:rPr lang="en-US" sz="1600" b="0" i="0" u="none" strike="noStrike">
                          <a:solidFill>
                            <a:srgbClr val="000000"/>
                          </a:solidFill>
                          <a:effectLst/>
                          <a:latin typeface="+mn-lt"/>
                        </a:rPr>
                        <a:t>$76,250,249,392 </a:t>
                      </a:r>
                    </a:p>
                  </a:txBody>
                  <a:tcPr marL="9525" marR="9525" marT="9525" marB="0" anchor="b"/>
                </a:tc>
                <a:extLst>
                  <a:ext uri="{0D108BD9-81ED-4DB2-BD59-A6C34878D82A}">
                    <a16:rowId xmlns:a16="http://schemas.microsoft.com/office/drawing/2014/main" val="1469638917"/>
                  </a:ext>
                </a:extLst>
              </a:tr>
              <a:tr h="200025">
                <a:tc>
                  <a:txBody>
                    <a:bodyPr/>
                    <a:lstStyle/>
                    <a:p>
                      <a:pPr algn="ctr" fontAlgn="ctr"/>
                      <a:r>
                        <a:rPr lang="en-US" sz="1600" b="0">
                          <a:latin typeface="+mn-lt"/>
                        </a:rPr>
                        <a:t>F </a:t>
                      </a:r>
                    </a:p>
                  </a:txBody>
                  <a:tcPr marL="9525" marR="9525" marT="9525" marB="0" anchor="ctr"/>
                </a:tc>
                <a:tc>
                  <a:txBody>
                    <a:bodyPr/>
                    <a:lstStyle/>
                    <a:p>
                      <a:pPr lvl="1" algn="l" fontAlgn="ctr"/>
                      <a:r>
                        <a:rPr lang="en-US" sz="1600" dirty="0">
                          <a:latin typeface="+mn-lt"/>
                        </a:rPr>
                        <a:t>Farm</a:t>
                      </a:r>
                    </a:p>
                  </a:txBody>
                  <a:tcPr marL="9525" marR="9525" marT="9525" marB="0" anchor="ctr"/>
                </a:tc>
                <a:tc>
                  <a:txBody>
                    <a:bodyPr/>
                    <a:lstStyle/>
                    <a:p>
                      <a:pPr algn="r" fontAlgn="b"/>
                      <a:r>
                        <a:rPr lang="en-US" sz="1600" b="0" i="0" u="none" strike="noStrike">
                          <a:solidFill>
                            <a:srgbClr val="000000"/>
                          </a:solidFill>
                          <a:effectLst/>
                          <a:latin typeface="+mn-lt"/>
                        </a:rPr>
                        <a:t>118,810</a:t>
                      </a:r>
                    </a:p>
                  </a:txBody>
                  <a:tcPr marL="9525" marR="9525" marT="9525" marB="0" anchor="b"/>
                </a:tc>
                <a:tc>
                  <a:txBody>
                    <a:bodyPr/>
                    <a:lstStyle/>
                    <a:p>
                      <a:pPr algn="ctr" fontAlgn="b"/>
                      <a:r>
                        <a:rPr lang="en-US" sz="1600" b="0" i="0" u="none" strike="noStrike">
                          <a:solidFill>
                            <a:srgbClr val="000000"/>
                          </a:solidFill>
                          <a:effectLst/>
                          <a:latin typeface="+mn-lt"/>
                        </a:rPr>
                        <a:t>8.8%</a:t>
                      </a:r>
                    </a:p>
                  </a:txBody>
                  <a:tcPr marL="9525" marR="9525" marT="9525" marB="0" anchor="b"/>
                </a:tc>
                <a:tc>
                  <a:txBody>
                    <a:bodyPr/>
                    <a:lstStyle/>
                    <a:p>
                      <a:pPr algn="r" fontAlgn="b"/>
                      <a:r>
                        <a:rPr lang="en-US" sz="1600" b="0" i="0" u="none" strike="noStrike">
                          <a:solidFill>
                            <a:srgbClr val="000000"/>
                          </a:solidFill>
                          <a:effectLst/>
                          <a:latin typeface="+mn-lt"/>
                        </a:rPr>
                        <a:t>$7,661,387,950 </a:t>
                      </a:r>
                    </a:p>
                  </a:txBody>
                  <a:tcPr marL="9525" marR="9525" marT="9525" marB="0" anchor="b"/>
                </a:tc>
                <a:extLst>
                  <a:ext uri="{0D108BD9-81ED-4DB2-BD59-A6C34878D82A}">
                    <a16:rowId xmlns:a16="http://schemas.microsoft.com/office/drawing/2014/main" val="2229873331"/>
                  </a:ext>
                </a:extLst>
              </a:tr>
              <a:tr h="200025">
                <a:tc>
                  <a:txBody>
                    <a:bodyPr/>
                    <a:lstStyle/>
                    <a:p>
                      <a:pPr algn="ctr" fontAlgn="ctr"/>
                      <a:r>
                        <a:rPr lang="en-US" sz="1600" b="0">
                          <a:latin typeface="+mn-lt"/>
                        </a:rPr>
                        <a:t>A</a:t>
                      </a:r>
                    </a:p>
                  </a:txBody>
                  <a:tcPr marL="9525" marR="9525" marT="9525" marB="0" anchor="ctr"/>
                </a:tc>
                <a:tc>
                  <a:txBody>
                    <a:bodyPr/>
                    <a:lstStyle/>
                    <a:p>
                      <a:pPr lvl="1" algn="l" fontAlgn="ctr"/>
                      <a:r>
                        <a:rPr lang="en-US" sz="1600">
                          <a:latin typeface="+mn-lt"/>
                        </a:rPr>
                        <a:t>Apartment</a:t>
                      </a:r>
                    </a:p>
                  </a:txBody>
                  <a:tcPr marL="9525" marR="9525" marT="9525" marB="0" anchor="ctr"/>
                </a:tc>
                <a:tc>
                  <a:txBody>
                    <a:bodyPr/>
                    <a:lstStyle/>
                    <a:p>
                      <a:pPr algn="r" fontAlgn="b"/>
                      <a:r>
                        <a:rPr lang="en-US" sz="1600" b="0" i="0" u="none" strike="noStrike">
                          <a:solidFill>
                            <a:srgbClr val="000000"/>
                          </a:solidFill>
                          <a:effectLst/>
                          <a:latin typeface="+mn-lt"/>
                        </a:rPr>
                        <a:t>2,979</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$1,659,626,296 </a:t>
                      </a:r>
                    </a:p>
                  </a:txBody>
                  <a:tcPr marL="9525" marR="9525" marT="9525" marB="0" anchor="b"/>
                </a:tc>
                <a:extLst>
                  <a:ext uri="{0D108BD9-81ED-4DB2-BD59-A6C34878D82A}">
                    <a16:rowId xmlns:a16="http://schemas.microsoft.com/office/drawing/2014/main" val="3350520378"/>
                  </a:ext>
                </a:extLst>
              </a:tr>
              <a:tr h="200025">
                <a:tc>
                  <a:txBody>
                    <a:bodyPr/>
                    <a:lstStyle/>
                    <a:p>
                      <a:pPr algn="ctr" fontAlgn="ctr"/>
                      <a:r>
                        <a:rPr lang="en-US" sz="1600" b="0">
                          <a:latin typeface="+mn-lt"/>
                        </a:rPr>
                        <a:t>C</a:t>
                      </a:r>
                    </a:p>
                  </a:txBody>
                  <a:tcPr marL="9525" marR="9525" marT="9525" marB="0" anchor="ctr"/>
                </a:tc>
                <a:tc>
                  <a:txBody>
                    <a:bodyPr/>
                    <a:lstStyle/>
                    <a:p>
                      <a:pPr lvl="1" algn="l" fontAlgn="ctr"/>
                      <a:r>
                        <a:rPr lang="en-US" sz="1600" dirty="0">
                          <a:latin typeface="+mn-lt"/>
                        </a:rPr>
                        <a:t>Commercial</a:t>
                      </a:r>
                    </a:p>
                  </a:txBody>
                  <a:tcPr marL="9525" marR="9525" marT="9525" marB="0" anchor="ctr"/>
                </a:tc>
                <a:tc>
                  <a:txBody>
                    <a:bodyPr/>
                    <a:lstStyle/>
                    <a:p>
                      <a:pPr algn="r" fontAlgn="b"/>
                      <a:r>
                        <a:rPr lang="en-US" sz="1600" b="0" i="0" u="none" strike="noStrike">
                          <a:solidFill>
                            <a:srgbClr val="000000"/>
                          </a:solidFill>
                          <a:effectLst/>
                          <a:latin typeface="+mn-lt"/>
                        </a:rPr>
                        <a:t>64,172</a:t>
                      </a:r>
                    </a:p>
                  </a:txBody>
                  <a:tcPr marL="9525" marR="9525" marT="9525" marB="0" anchor="b"/>
                </a:tc>
                <a:tc>
                  <a:txBody>
                    <a:bodyPr/>
                    <a:lstStyle/>
                    <a:p>
                      <a:pPr algn="ctr" fontAlgn="b"/>
                      <a:r>
                        <a:rPr lang="en-US" sz="1600" b="0" i="0" u="none" strike="noStrike">
                          <a:solidFill>
                            <a:srgbClr val="000000"/>
                          </a:solidFill>
                          <a:effectLst/>
                          <a:latin typeface="+mn-lt"/>
                        </a:rPr>
                        <a:t>4.8%</a:t>
                      </a:r>
                    </a:p>
                  </a:txBody>
                  <a:tcPr marL="9525" marR="9525" marT="9525" marB="0" anchor="b"/>
                </a:tc>
                <a:tc>
                  <a:txBody>
                    <a:bodyPr/>
                    <a:lstStyle/>
                    <a:p>
                      <a:pPr algn="r" fontAlgn="b"/>
                      <a:r>
                        <a:rPr lang="en-US" sz="1600" b="0" i="0" u="none" strike="noStrike">
                          <a:solidFill>
                            <a:srgbClr val="000000"/>
                          </a:solidFill>
                          <a:effectLst/>
                          <a:latin typeface="+mn-lt"/>
                        </a:rPr>
                        <a:t>$17,104,957,324 </a:t>
                      </a:r>
                    </a:p>
                  </a:txBody>
                  <a:tcPr marL="9525" marR="9525" marT="9525" marB="0" anchor="b"/>
                </a:tc>
                <a:extLst>
                  <a:ext uri="{0D108BD9-81ED-4DB2-BD59-A6C34878D82A}">
                    <a16:rowId xmlns:a16="http://schemas.microsoft.com/office/drawing/2014/main" val="3425536230"/>
                  </a:ext>
                </a:extLst>
              </a:tr>
              <a:tr h="200025">
                <a:tc>
                  <a:txBody>
                    <a:bodyPr/>
                    <a:lstStyle/>
                    <a:p>
                      <a:pPr algn="ctr" fontAlgn="ctr"/>
                      <a:r>
                        <a:rPr lang="en-US" sz="1600" b="0">
                          <a:latin typeface="+mn-lt"/>
                        </a:rPr>
                        <a:t>I</a:t>
                      </a:r>
                    </a:p>
                  </a:txBody>
                  <a:tcPr marL="9525" marR="9525" marT="9525" marB="0" anchor="ctr"/>
                </a:tc>
                <a:tc>
                  <a:txBody>
                    <a:bodyPr/>
                    <a:lstStyle/>
                    <a:p>
                      <a:pPr lvl="1" algn="l" fontAlgn="ctr"/>
                      <a:r>
                        <a:rPr lang="en-US" sz="1600" dirty="0">
                          <a:latin typeface="+mn-lt"/>
                        </a:rPr>
                        <a:t>Industrial</a:t>
                      </a:r>
                    </a:p>
                  </a:txBody>
                  <a:tcPr marL="9525" marR="9525" marT="9525" marB="0" anchor="ctr"/>
                </a:tc>
                <a:tc>
                  <a:txBody>
                    <a:bodyPr/>
                    <a:lstStyle/>
                    <a:p>
                      <a:pPr algn="r" fontAlgn="b"/>
                      <a:r>
                        <a:rPr lang="en-US" sz="1600" b="0" i="0" u="none" strike="noStrike">
                          <a:solidFill>
                            <a:srgbClr val="000000"/>
                          </a:solidFill>
                          <a:effectLst/>
                          <a:latin typeface="+mn-lt"/>
                        </a:rPr>
                        <a:t>2,690</a:t>
                      </a:r>
                    </a:p>
                  </a:txBody>
                  <a:tcPr marL="9525" marR="9525" marT="9525" marB="0" anchor="b"/>
                </a:tc>
                <a:tc>
                  <a:txBody>
                    <a:bodyPr/>
                    <a:lstStyle/>
                    <a:p>
                      <a:pPr algn="ctr" fontAlgn="b"/>
                      <a:r>
                        <a:rPr lang="en-US" sz="1600" b="0" i="0" u="none" strike="noStrike">
                          <a:solidFill>
                            <a:srgbClr val="000000"/>
                          </a:solidFill>
                          <a:effectLst/>
                          <a:latin typeface="+mn-lt"/>
                        </a:rPr>
                        <a:t>0.2%</a:t>
                      </a:r>
                    </a:p>
                  </a:txBody>
                  <a:tcPr marL="9525" marR="9525" marT="9525" marB="0" anchor="b"/>
                </a:tc>
                <a:tc>
                  <a:txBody>
                    <a:bodyPr/>
                    <a:lstStyle/>
                    <a:p>
                      <a:pPr algn="r" fontAlgn="b"/>
                      <a:r>
                        <a:rPr lang="en-US" sz="1600" b="0" i="0" u="none" strike="noStrike">
                          <a:solidFill>
                            <a:srgbClr val="000000"/>
                          </a:solidFill>
                          <a:effectLst/>
                          <a:latin typeface="+mn-lt"/>
                        </a:rPr>
                        <a:t>$1,747,474,255 </a:t>
                      </a:r>
                    </a:p>
                  </a:txBody>
                  <a:tcPr marL="9525" marR="9525" marT="9525" marB="0" anchor="b"/>
                </a:tc>
                <a:extLst>
                  <a:ext uri="{0D108BD9-81ED-4DB2-BD59-A6C34878D82A}">
                    <a16:rowId xmlns:a16="http://schemas.microsoft.com/office/drawing/2014/main" val="3172011085"/>
                  </a:ext>
                </a:extLst>
              </a:tr>
              <a:tr h="312420">
                <a:tc>
                  <a:txBody>
                    <a:bodyPr/>
                    <a:lstStyle/>
                    <a:p>
                      <a:pPr algn="ctr" fontAlgn="ctr"/>
                      <a:r>
                        <a:rPr lang="en-US" sz="1600" b="0">
                          <a:latin typeface="+mn-lt"/>
                        </a:rPr>
                        <a:t>X</a:t>
                      </a:r>
                    </a:p>
                  </a:txBody>
                  <a:tcPr marL="9525" marR="9525" marT="9525" marB="0" anchor="ctr"/>
                </a:tc>
                <a:tc>
                  <a:txBody>
                    <a:bodyPr/>
                    <a:lstStyle/>
                    <a:p>
                      <a:pPr lvl="1" algn="l" fontAlgn="ctr"/>
                      <a:r>
                        <a:rPr lang="en-US" sz="1600" dirty="0">
                          <a:latin typeface="+mn-lt"/>
                        </a:rPr>
                        <a:t>Exempt</a:t>
                      </a:r>
                    </a:p>
                  </a:txBody>
                  <a:tcPr marL="9525" marR="9525" marT="9525" marB="0" anchor="ctr"/>
                </a:tc>
                <a:tc>
                  <a:txBody>
                    <a:bodyPr/>
                    <a:lstStyle/>
                    <a:p>
                      <a:pPr algn="r" fontAlgn="b"/>
                      <a:r>
                        <a:rPr lang="en-US" sz="1600" b="0" i="0" u="none" strike="noStrike">
                          <a:solidFill>
                            <a:srgbClr val="000000"/>
                          </a:solidFill>
                          <a:effectLst/>
                          <a:latin typeface="+mn-lt"/>
                        </a:rPr>
                        <a:t>67,549</a:t>
                      </a:r>
                    </a:p>
                  </a:txBody>
                  <a:tcPr marL="9525" marR="9525" marT="9525" marB="0" anchor="b"/>
                </a:tc>
                <a:tc>
                  <a:txBody>
                    <a:bodyPr/>
                    <a:lstStyle/>
                    <a:p>
                      <a:pPr algn="ctr" fontAlgn="b"/>
                      <a:r>
                        <a:rPr lang="en-US" sz="1600" b="0" i="0" u="none" strike="noStrike">
                          <a:solidFill>
                            <a:srgbClr val="000000"/>
                          </a:solidFill>
                          <a:effectLst/>
                          <a:latin typeface="+mn-lt"/>
                        </a:rPr>
                        <a:t>5.0%</a:t>
                      </a:r>
                    </a:p>
                  </a:txBody>
                  <a:tcPr marL="9525" marR="9525" marT="9525" marB="0" anchor="b"/>
                </a:tc>
                <a:tc>
                  <a:txBody>
                    <a:bodyPr/>
                    <a:lstStyle/>
                    <a:p>
                      <a:pPr algn="r" fontAlgn="b"/>
                      <a:r>
                        <a:rPr lang="en-US" sz="1600" b="0" i="0" u="none" strike="noStrike">
                          <a:solidFill>
                            <a:srgbClr val="000000"/>
                          </a:solidFill>
                          <a:effectLst/>
                          <a:latin typeface="+mn-lt"/>
                        </a:rPr>
                        <a:t>$21,850,729,693 </a:t>
                      </a:r>
                    </a:p>
                  </a:txBody>
                  <a:tcPr marL="9525" marR="9525" marT="9525" marB="0" anchor="b"/>
                </a:tc>
                <a:extLst>
                  <a:ext uri="{0D108BD9-81ED-4DB2-BD59-A6C34878D82A}">
                    <a16:rowId xmlns:a16="http://schemas.microsoft.com/office/drawing/2014/main" val="1023420256"/>
                  </a:ext>
                </a:extLst>
              </a:tr>
              <a:tr h="200025">
                <a:tc>
                  <a:txBody>
                    <a:bodyPr/>
                    <a:lstStyle/>
                    <a:p>
                      <a:pPr algn="ctr" fontAlgn="ctr"/>
                      <a:r>
                        <a:rPr lang="en-US" sz="1600" b="0">
                          <a:latin typeface="+mn-lt"/>
                        </a:rPr>
                        <a:t>U</a:t>
                      </a:r>
                    </a:p>
                  </a:txBody>
                  <a:tcPr marL="9525" marR="9525" marT="9525" marB="0" anchor="ctr"/>
                </a:tc>
                <a:tc>
                  <a:txBody>
                    <a:bodyPr/>
                    <a:lstStyle/>
                    <a:p>
                      <a:pPr lvl="1" algn="l" fontAlgn="ctr"/>
                      <a:r>
                        <a:rPr lang="en-US" sz="1600" dirty="0">
                          <a:latin typeface="+mn-lt"/>
                        </a:rPr>
                        <a:t>Utility</a:t>
                      </a:r>
                    </a:p>
                  </a:txBody>
                  <a:tcPr marL="9525" marR="9525" marT="9525" marB="0" anchor="ctr"/>
                </a:tc>
                <a:tc>
                  <a:txBody>
                    <a:bodyPr/>
                    <a:lstStyle/>
                    <a:p>
                      <a:pPr algn="r" fontAlgn="b"/>
                      <a:r>
                        <a:rPr lang="en-US" sz="1600" b="0" i="0" u="none" strike="noStrike">
                          <a:solidFill>
                            <a:srgbClr val="000000"/>
                          </a:solidFill>
                          <a:effectLst/>
                          <a:latin typeface="+mn-lt"/>
                        </a:rPr>
                        <a:t>4,124</a:t>
                      </a:r>
                    </a:p>
                  </a:txBody>
                  <a:tcPr marL="9525" marR="9525" marT="9525" marB="0" anchor="b"/>
                </a:tc>
                <a:tc>
                  <a:txBody>
                    <a:bodyPr/>
                    <a:lstStyle/>
                    <a:p>
                      <a:pPr algn="ctr" fontAlgn="b"/>
                      <a:r>
                        <a:rPr lang="en-US" sz="1600" b="0" i="0" u="none" strike="noStrike">
                          <a:solidFill>
                            <a:srgbClr val="000000"/>
                          </a:solidFill>
                          <a:effectLst/>
                          <a:latin typeface="+mn-lt"/>
                        </a:rPr>
                        <a:t>0.3%</a:t>
                      </a:r>
                    </a:p>
                  </a:txBody>
                  <a:tcPr marL="9525" marR="9525" marT="9525" marB="0" anchor="b"/>
                </a:tc>
                <a:tc>
                  <a:txBody>
                    <a:bodyPr/>
                    <a:lstStyle/>
                    <a:p>
                      <a:pPr algn="r" fontAlgn="b"/>
                      <a:r>
                        <a:rPr lang="en-US" sz="1600" b="0" i="0" u="none" strike="noStrike">
                          <a:solidFill>
                            <a:srgbClr val="000000"/>
                          </a:solidFill>
                          <a:effectLst/>
                          <a:latin typeface="+mn-lt"/>
                        </a:rPr>
                        <a:t>$671,794,393 </a:t>
                      </a:r>
                    </a:p>
                  </a:txBody>
                  <a:tcPr marL="9525" marR="9525" marT="9525" marB="0" anchor="b"/>
                </a:tc>
                <a:extLst>
                  <a:ext uri="{0D108BD9-81ED-4DB2-BD59-A6C34878D82A}">
                    <a16:rowId xmlns:a16="http://schemas.microsoft.com/office/drawing/2014/main" val="4734957"/>
                  </a:ext>
                </a:extLst>
              </a:tr>
              <a:tr h="295275">
                <a:tc>
                  <a:txBody>
                    <a:bodyPr/>
                    <a:lstStyle/>
                    <a:p>
                      <a:pPr algn="ctr" fontAlgn="ctr"/>
                      <a:r>
                        <a:rPr lang="en-US" sz="1600" b="0" dirty="0">
                          <a:latin typeface="+mn-lt"/>
                        </a:rPr>
                        <a:t>Other </a:t>
                      </a:r>
                    </a:p>
                  </a:txBody>
                  <a:tcPr marL="9525" marR="9525" marT="9525" marB="0" anchor="ctr"/>
                </a:tc>
                <a:tc>
                  <a:txBody>
                    <a:bodyPr/>
                    <a:lstStyle/>
                    <a:p>
                      <a:pPr lvl="1" algn="l" fontAlgn="ctr"/>
                      <a:r>
                        <a:rPr lang="en-US" sz="1600" dirty="0">
                          <a:latin typeface="+mn-lt"/>
                        </a:rPr>
                        <a:t>Not classified</a:t>
                      </a:r>
                    </a:p>
                  </a:txBody>
                  <a:tcPr marL="9525" marR="9525" marT="9525" marB="0" anchor="ctr"/>
                </a:tc>
                <a:tc>
                  <a:txBody>
                    <a:bodyPr/>
                    <a:lstStyle/>
                    <a:p>
                      <a:pPr algn="r" fontAlgn="b"/>
                      <a:r>
                        <a:rPr lang="en-US" sz="1600" b="0" i="0" u="none" strike="noStrike" dirty="0">
                          <a:solidFill>
                            <a:srgbClr val="000000"/>
                          </a:solidFill>
                          <a:effectLst/>
                          <a:latin typeface="+mn-lt"/>
                        </a:rPr>
                        <a:t>5</a:t>
                      </a:r>
                    </a:p>
                  </a:txBody>
                  <a:tcPr marL="9525" marR="9525" marT="9525" marB="0" anchor="b"/>
                </a:tc>
                <a:tc>
                  <a:txBody>
                    <a:bodyPr/>
                    <a:lstStyle/>
                    <a:p>
                      <a:pPr algn="ctr" fontAlgn="b"/>
                      <a:r>
                        <a:rPr lang="en-US" sz="1600" b="0" i="0" u="none" strike="noStrike" dirty="0">
                          <a:solidFill>
                            <a:srgbClr val="000000"/>
                          </a:solidFill>
                          <a:effectLst/>
                          <a:latin typeface="+mn-lt"/>
                        </a:rPr>
                        <a:t>0.0%</a:t>
                      </a:r>
                    </a:p>
                  </a:txBody>
                  <a:tcPr marL="9525" marR="9525" marT="9525" marB="0" anchor="b"/>
                </a:tc>
                <a:tc>
                  <a:txBody>
                    <a:bodyPr/>
                    <a:lstStyle/>
                    <a:p>
                      <a:pPr algn="r" fontAlgn="b"/>
                      <a:r>
                        <a:rPr lang="en-US" sz="1600" b="0" i="0" u="none" strike="noStrike">
                          <a:solidFill>
                            <a:srgbClr val="000000"/>
                          </a:solidFill>
                          <a:effectLst/>
                          <a:latin typeface="+mn-lt"/>
                        </a:rPr>
                        <a:t>$53,100 </a:t>
                      </a:r>
                    </a:p>
                  </a:txBody>
                  <a:tcPr marL="9525" marR="9525" marT="9525" marB="0" anchor="b"/>
                </a:tc>
                <a:extLst>
                  <a:ext uri="{0D108BD9-81ED-4DB2-BD59-A6C34878D82A}">
                    <a16:rowId xmlns:a16="http://schemas.microsoft.com/office/drawing/2014/main" val="183634323"/>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fontAlgn="b"/>
                      <a:r>
                        <a:rPr lang="en-US" sz="1600" b="1" i="0" u="none" strike="noStrike" dirty="0">
                          <a:solidFill>
                            <a:srgbClr val="000000"/>
                          </a:solidFill>
                          <a:effectLst/>
                          <a:latin typeface="+mn-lt"/>
                        </a:rPr>
                        <a:t>1,350,110</a:t>
                      </a:r>
                    </a:p>
                  </a:txBody>
                  <a:tcPr marL="9525" marR="9525" marT="9525" marB="0" anchor="b"/>
                </a:tc>
                <a:tc>
                  <a:txBody>
                    <a:bodyPr/>
                    <a:lstStyle/>
                    <a:p>
                      <a:pPr algn="ctr" fontAlgn="b"/>
                      <a:r>
                        <a:rPr lang="en-US" sz="1600" b="0" i="0" u="none" strike="noStrike" dirty="0">
                          <a:solidFill>
                            <a:srgbClr val="000000"/>
                          </a:solidFill>
                          <a:effectLst/>
                          <a:latin typeface="+mn-lt"/>
                        </a:rPr>
                        <a:t>100%</a:t>
                      </a:r>
                    </a:p>
                  </a:txBody>
                  <a:tcPr marL="9525" marR="9525" marT="9525" marB="0" anchor="b"/>
                </a:tc>
                <a:tc>
                  <a:txBody>
                    <a:bodyPr/>
                    <a:lstStyle/>
                    <a:p>
                      <a:pPr algn="r" fontAlgn="b"/>
                      <a:r>
                        <a:rPr lang="en-US" sz="1600" b="1" i="0" u="none" strike="noStrike" dirty="0">
                          <a:solidFill>
                            <a:srgbClr val="000000"/>
                          </a:solidFill>
                          <a:effectLst/>
                          <a:latin typeface="+mn-lt"/>
                        </a:rPr>
                        <a:t>$126,946,272,403 </a:t>
                      </a:r>
                    </a:p>
                  </a:txBody>
                  <a:tcPr marL="9525" marR="9525" marT="9525" marB="0" anchor="b"/>
                </a:tc>
                <a:extLst>
                  <a:ext uri="{0D108BD9-81ED-4DB2-BD59-A6C34878D82A}">
                    <a16:rowId xmlns:a16="http://schemas.microsoft.com/office/drawing/2014/main" val="1416929320"/>
                  </a:ext>
                </a:extLst>
              </a:tr>
              <a:tr h="190500">
                <a:tc>
                  <a:txBody>
                    <a:bodyPr/>
                    <a:lstStyle/>
                    <a:p>
                      <a:pPr algn="l" fontAlgn="b"/>
                      <a:endParaRPr lang="en-US" sz="1600">
                        <a:latin typeface="+mn-lt"/>
                      </a:endParaRPr>
                    </a:p>
                  </a:txBody>
                  <a:tcPr marL="9525" marR="9525" marT="9525" marB="0" anchor="b"/>
                </a:tc>
                <a:tc>
                  <a:txBody>
                    <a:bodyPr/>
                    <a:lstStyle/>
                    <a:p>
                      <a:pPr algn="l" fontAlgn="b"/>
                      <a:endParaRPr lang="en-US" sz="1600">
                        <a:latin typeface="+mn-lt"/>
                      </a:endParaRPr>
                    </a:p>
                  </a:txBody>
                  <a:tcPr marL="9525" marR="9525" marT="9525" marB="0" anchor="b"/>
                </a:tc>
                <a:tc>
                  <a:txBody>
                    <a:bodyPr/>
                    <a:lstStyle/>
                    <a:p>
                      <a:pPr algn="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tc>
                  <a:txBody>
                    <a:bodyPr/>
                    <a:lstStyle/>
                    <a:p>
                      <a:pPr algn="ctr" rtl="0" fontAlgn="b"/>
                      <a:endParaRPr lang="en-US" sz="1600" b="0" i="0" u="none" strike="noStrike" dirty="0">
                        <a:solidFill>
                          <a:srgbClr val="000000"/>
                        </a:solidFill>
                        <a:effectLst/>
                        <a:latin typeface="+mn-lt"/>
                      </a:endParaRPr>
                    </a:p>
                  </a:txBody>
                  <a:tcPr marL="9525" marR="9525" marT="9525" marB="0" anchor="b"/>
                </a:tc>
                <a:extLst>
                  <a:ext uri="{0D108BD9-81ED-4DB2-BD59-A6C34878D82A}">
                    <a16:rowId xmlns:a16="http://schemas.microsoft.com/office/drawing/2014/main" val="762758051"/>
                  </a:ext>
                </a:extLst>
              </a:tr>
              <a:tr h="190500">
                <a:tc>
                  <a:txBody>
                    <a:bodyPr/>
                    <a:lstStyle/>
                    <a:p>
                      <a:pPr algn="l" fontAlgn="b"/>
                      <a:endParaRPr lang="en-US" sz="1600">
                        <a:latin typeface="+mn-lt"/>
                      </a:endParaRPr>
                    </a:p>
                  </a:txBody>
                  <a:tcPr marL="9525" marR="9525" marT="9525" marB="0" anchor="b"/>
                </a:tc>
                <a:tc>
                  <a:txBody>
                    <a:bodyPr/>
                    <a:lstStyle/>
                    <a:p>
                      <a:pPr algn="l" fontAlgn="b"/>
                      <a:r>
                        <a:rPr lang="en-US" sz="1600" b="1" dirty="0">
                          <a:solidFill>
                            <a:srgbClr val="FF0000"/>
                          </a:solidFill>
                          <a:latin typeface="+mn-lt"/>
                        </a:rPr>
                        <a:t>Property Parcels</a:t>
                      </a:r>
                      <a:r>
                        <a:rPr lang="en-US" sz="1600" b="1" baseline="0" dirty="0">
                          <a:solidFill>
                            <a:srgbClr val="FF0000"/>
                          </a:solidFill>
                          <a:latin typeface="+mn-lt"/>
                        </a:rPr>
                        <a:t> intersecting</a:t>
                      </a:r>
                      <a:br>
                        <a:rPr lang="en-US" sz="1600" b="1" baseline="0" dirty="0">
                          <a:solidFill>
                            <a:srgbClr val="FF0000"/>
                          </a:solidFill>
                          <a:latin typeface="+mn-lt"/>
                        </a:rPr>
                      </a:br>
                      <a:r>
                        <a:rPr lang="en-US" sz="1600" b="1" baseline="0" dirty="0">
                          <a:solidFill>
                            <a:srgbClr val="FF0000"/>
                          </a:solidFill>
                          <a:latin typeface="+mn-lt"/>
                        </a:rPr>
                        <a:t>100-YR floodplain</a:t>
                      </a:r>
                      <a:endParaRPr lang="en-US" sz="1600" b="1" dirty="0">
                        <a:solidFill>
                          <a:srgbClr val="FF0000"/>
                        </a:solidFill>
                        <a:latin typeface="+mn-lt"/>
                      </a:endParaRPr>
                    </a:p>
                  </a:txBody>
                  <a:tcPr marL="9525" marR="9525" marT="9525" marB="0" anchor="b"/>
                </a:tc>
                <a:tc>
                  <a:txBody>
                    <a:bodyPr/>
                    <a:lstStyle/>
                    <a:p>
                      <a:pPr algn="r" rtl="0" fontAlgn="b"/>
                      <a:r>
                        <a:rPr lang="en-US" sz="1600" b="1" baseline="0" dirty="0">
                          <a:solidFill>
                            <a:srgbClr val="FF0000"/>
                          </a:solidFill>
                          <a:latin typeface="+mn-lt"/>
                        </a:rPr>
                        <a:t>275,567</a:t>
                      </a:r>
                      <a:endParaRPr lang="en-US" sz="1600" b="0" i="0" u="none" strike="noStrike" dirty="0">
                        <a:solidFill>
                          <a:srgbClr val="FF0000"/>
                        </a:solidFill>
                        <a:effectLst/>
                        <a:latin typeface="+mn-lt"/>
                      </a:endParaRPr>
                    </a:p>
                  </a:txBody>
                  <a:tcPr marL="9525" marR="9525" marT="9525" marB="0" anchor="b"/>
                </a:tc>
                <a:tc>
                  <a:txBody>
                    <a:bodyPr/>
                    <a:lstStyle/>
                    <a:p>
                      <a:pPr algn="ctr" rtl="0" fontAlgn="b"/>
                      <a:r>
                        <a:rPr lang="en-US" sz="1600" b="1" i="0" u="none" strike="noStrike" dirty="0">
                          <a:solidFill>
                            <a:srgbClr val="FF0000"/>
                          </a:solidFill>
                          <a:effectLst/>
                          <a:latin typeface="+mn-lt"/>
                        </a:rPr>
                        <a:t>20% (of count) </a:t>
                      </a:r>
                    </a:p>
                  </a:txBody>
                  <a:tcPr marL="9525" marR="9525" marT="9525" marB="0" anchor="b"/>
                </a:tc>
                <a:tc>
                  <a:txBody>
                    <a:bodyPr/>
                    <a:lstStyle/>
                    <a:p>
                      <a:pPr algn="r" fontAlgn="b"/>
                      <a:r>
                        <a:rPr lang="en-US" sz="1600" b="1" i="0" u="none" strike="noStrike" dirty="0">
                          <a:solidFill>
                            <a:srgbClr val="FF0000"/>
                          </a:solidFill>
                          <a:effectLst/>
                          <a:latin typeface="Calibri" panose="020F0502020204030204" pitchFamily="34" charset="0"/>
                        </a:rPr>
                        <a:t>$27,611,984,170 </a:t>
                      </a:r>
                    </a:p>
                  </a:txBody>
                  <a:tcPr marL="9525" marR="9525" marT="9525" marB="0" anchor="b"/>
                </a:tc>
                <a:extLst>
                  <a:ext uri="{0D108BD9-81ED-4DB2-BD59-A6C34878D82A}">
                    <a16:rowId xmlns:a16="http://schemas.microsoft.com/office/drawing/2014/main" val="1460118246"/>
                  </a:ext>
                </a:extLst>
              </a:tr>
            </a:tbl>
          </a:graphicData>
        </a:graphic>
      </p:graphicFrame>
      <p:sp>
        <p:nvSpPr>
          <p:cNvPr id="15" name="TextBox 14"/>
          <p:cNvSpPr txBox="1"/>
          <p:nvPr/>
        </p:nvSpPr>
        <p:spPr>
          <a:xfrm>
            <a:off x="301215" y="5820441"/>
            <a:ext cx="8477026" cy="877163"/>
          </a:xfrm>
          <a:prstGeom prst="rect">
            <a:avLst/>
          </a:prstGeom>
          <a:noFill/>
        </p:spPr>
        <p:txBody>
          <a:bodyPr wrap="square" rtlCol="0">
            <a:spAutoFit/>
          </a:bodyPr>
          <a:lstStyle/>
          <a:p>
            <a:r>
              <a:rPr lang="en-US" sz="1700" i="1" dirty="0"/>
              <a:t>Assessment records are important for </a:t>
            </a:r>
            <a:r>
              <a:rPr lang="en-US" sz="1700" b="1" i="1" dirty="0"/>
              <a:t>building inventories </a:t>
            </a:r>
            <a:r>
              <a:rPr lang="en-US" sz="1700" i="1" dirty="0"/>
              <a:t>and are used to estimate the total building exposure ($) and building loss ($) for multi-hazards.  Often building inventories and corresponding loss estimates are organized by </a:t>
            </a:r>
            <a:r>
              <a:rPr lang="en-US" sz="1700" b="1" i="1" dirty="0"/>
              <a:t>property class</a:t>
            </a:r>
            <a:r>
              <a:rPr lang="en-US" sz="1700" i="1" dirty="0"/>
              <a:t>.   </a:t>
            </a:r>
          </a:p>
        </p:txBody>
      </p:sp>
    </p:spTree>
    <p:extLst>
      <p:ext uri="{BB962C8B-B14F-4D97-AF65-F5344CB8AC3E}">
        <p14:creationId xmlns:p14="http://schemas.microsoft.com/office/powerpoint/2010/main" val="24242635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in 100-YR Floodplain</a:t>
            </a:r>
          </a:p>
        </p:txBody>
      </p:sp>
      <p:sp>
        <p:nvSpPr>
          <p:cNvPr id="2" name="Rectangle 1"/>
          <p:cNvSpPr/>
          <p:nvPr/>
        </p:nvSpPr>
        <p:spPr>
          <a:xfrm>
            <a:off x="343592" y="5486400"/>
            <a:ext cx="2133600" cy="923330"/>
          </a:xfrm>
          <a:prstGeom prst="rect">
            <a:avLst/>
          </a:prstGeom>
        </p:spPr>
        <p:txBody>
          <a:bodyPr wrap="square">
            <a:spAutoFit/>
          </a:bodyPr>
          <a:lstStyle/>
          <a:p>
            <a:pPr algn="ctr"/>
            <a:r>
              <a:rPr lang="en-US" b="1" dirty="0">
                <a:solidFill>
                  <a:schemeClr val="tx2">
                    <a:lumMod val="40000"/>
                    <a:lumOff val="60000"/>
                  </a:schemeClr>
                </a:solidFill>
              </a:rPr>
              <a:t>Computed from statewide parcel file 100% complete</a:t>
            </a:r>
            <a:endParaRPr lang="en-US" dirty="0">
              <a:solidFill>
                <a:schemeClr val="tx2">
                  <a:lumMod val="40000"/>
                  <a:lumOff val="60000"/>
                </a:schemeClr>
              </a:solidFill>
            </a:endParaRPr>
          </a:p>
        </p:txBody>
      </p:sp>
      <p:sp>
        <p:nvSpPr>
          <p:cNvPr id="5" name="TextBox 4"/>
          <p:cNvSpPr txBox="1"/>
          <p:nvPr/>
        </p:nvSpPr>
        <p:spPr>
          <a:xfrm>
            <a:off x="2827712" y="5296595"/>
            <a:ext cx="3124200" cy="1477328"/>
          </a:xfrm>
          <a:prstGeom prst="rect">
            <a:avLst/>
          </a:prstGeom>
          <a:noFill/>
        </p:spPr>
        <p:txBody>
          <a:bodyPr wrap="square" rtlCol="0">
            <a:spAutoFit/>
          </a:bodyPr>
          <a:lstStyle/>
          <a:p>
            <a:pPr algn="ctr"/>
            <a:r>
              <a:rPr lang="en-US" i="1" dirty="0">
                <a:solidFill>
                  <a:schemeClr val="tx2">
                    <a:lumMod val="50000"/>
                  </a:schemeClr>
                </a:solidFill>
              </a:rPr>
              <a:t>An estimated </a:t>
            </a:r>
            <a:r>
              <a:rPr lang="en-US" b="1" i="1" dirty="0">
                <a:solidFill>
                  <a:schemeClr val="tx2">
                    <a:lumMod val="50000"/>
                  </a:schemeClr>
                </a:solidFill>
              </a:rPr>
              <a:t>275,567 property parcels </a:t>
            </a:r>
            <a:r>
              <a:rPr lang="en-US" i="1" dirty="0">
                <a:solidFill>
                  <a:schemeClr val="tx2">
                    <a:lumMod val="50000"/>
                  </a:schemeClr>
                </a:solidFill>
              </a:rPr>
              <a:t>or 20% of total 1.35 million statewide parcels intersect the 100-YR floodplain</a:t>
            </a:r>
            <a:br>
              <a:rPr lang="en-US" i="1" dirty="0">
                <a:solidFill>
                  <a:schemeClr val="tx2">
                    <a:lumMod val="50000"/>
                  </a:schemeClr>
                </a:solidFill>
              </a:rPr>
            </a:br>
            <a:r>
              <a:rPr lang="en-US" i="1" dirty="0">
                <a:solidFill>
                  <a:schemeClr val="tx2">
                    <a:lumMod val="50000"/>
                  </a:schemeClr>
                </a:solidFill>
              </a:rPr>
              <a:t>(Tax Year 2020)</a:t>
            </a:r>
          </a:p>
        </p:txBody>
      </p:sp>
      <p:graphicFrame>
        <p:nvGraphicFramePr>
          <p:cNvPr id="6" name="Table 5"/>
          <p:cNvGraphicFramePr>
            <a:graphicFrameLocks noGrp="1"/>
          </p:cNvGraphicFramePr>
          <p:nvPr>
            <p:extLst>
              <p:ext uri="{D42A27DB-BD31-4B8C-83A1-F6EECF244321}">
                <p14:modId xmlns:p14="http://schemas.microsoft.com/office/powerpoint/2010/main" val="1296759201"/>
              </p:ext>
            </p:extLst>
          </p:nvPr>
        </p:nvGraphicFramePr>
        <p:xfrm>
          <a:off x="175063" y="1224384"/>
          <a:ext cx="2665615" cy="3620379"/>
        </p:xfrm>
        <a:graphic>
          <a:graphicData uri="http://schemas.openxmlformats.org/drawingml/2006/table">
            <a:tbl>
              <a:tblPr firstRow="1" bandRow="1">
                <a:tableStyleId>{5C22544A-7EE6-4342-B048-85BDC9FD1C3A}</a:tableStyleId>
              </a:tblPr>
              <a:tblGrid>
                <a:gridCol w="1446416">
                  <a:extLst>
                    <a:ext uri="{9D8B030D-6E8A-4147-A177-3AD203B41FA5}">
                      <a16:colId xmlns:a16="http://schemas.microsoft.com/office/drawing/2014/main" val="4219836428"/>
                    </a:ext>
                  </a:extLst>
                </a:gridCol>
                <a:gridCol w="762000">
                  <a:extLst>
                    <a:ext uri="{9D8B030D-6E8A-4147-A177-3AD203B41FA5}">
                      <a16:colId xmlns:a16="http://schemas.microsoft.com/office/drawing/2014/main" val="3430158992"/>
                    </a:ext>
                  </a:extLst>
                </a:gridCol>
                <a:gridCol w="457199">
                  <a:extLst>
                    <a:ext uri="{9D8B030D-6E8A-4147-A177-3AD203B41FA5}">
                      <a16:colId xmlns:a16="http://schemas.microsoft.com/office/drawing/2014/main" val="3323824609"/>
                    </a:ext>
                  </a:extLst>
                </a:gridCol>
              </a:tblGrid>
              <a:tr h="703784">
                <a:tc>
                  <a:txBody>
                    <a:bodyPr/>
                    <a:lstStyle/>
                    <a:p>
                      <a:pPr algn="ctr"/>
                      <a:r>
                        <a:rPr lang="en-US" dirty="0"/>
                        <a:t>Property</a:t>
                      </a:r>
                      <a:r>
                        <a:rPr lang="en-US" baseline="0" dirty="0"/>
                        <a:t> Class</a:t>
                      </a:r>
                      <a:endParaRPr lang="en-US" dirty="0"/>
                    </a:p>
                  </a:txBody>
                  <a:tcPr/>
                </a:tc>
                <a:tc>
                  <a:txBody>
                    <a:bodyPr/>
                    <a:lstStyle/>
                    <a:p>
                      <a:pPr algn="ctr"/>
                      <a:r>
                        <a:rPr lang="en-US" dirty="0"/>
                        <a:t>Count</a:t>
                      </a:r>
                    </a:p>
                  </a:txBody>
                  <a:tcPr/>
                </a:tc>
                <a:tc>
                  <a:txBody>
                    <a:bodyPr/>
                    <a:lstStyle/>
                    <a:p>
                      <a:pPr algn="ctr"/>
                      <a:r>
                        <a:rPr lang="en-US" dirty="0"/>
                        <a:t>%</a:t>
                      </a:r>
                    </a:p>
                  </a:txBody>
                  <a:tcPr/>
                </a:tc>
                <a:extLst>
                  <a:ext uri="{0D108BD9-81ED-4DB2-BD59-A6C34878D82A}">
                    <a16:rowId xmlns:a16="http://schemas.microsoft.com/office/drawing/2014/main" val="3631870714"/>
                  </a:ext>
                </a:extLst>
              </a:tr>
              <a:tr h="451874">
                <a:tc>
                  <a:txBody>
                    <a:bodyPr/>
                    <a:lstStyle/>
                    <a:p>
                      <a:pPr algn="ctr" fontAlgn="b">
                        <a:lnSpc>
                          <a:spcPts val="1680"/>
                        </a:lnSpc>
                      </a:pPr>
                      <a:r>
                        <a:rPr lang="en-US" sz="1400" b="1" u="none" strike="noStrike" dirty="0">
                          <a:effectLst/>
                        </a:rPr>
                        <a:t>Residential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204,787</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74%</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78161313"/>
                  </a:ext>
                </a:extLst>
              </a:tr>
              <a:tr h="451874">
                <a:tc>
                  <a:txBody>
                    <a:bodyPr/>
                    <a:lstStyle/>
                    <a:p>
                      <a:pPr algn="ctr" fontAlgn="b">
                        <a:lnSpc>
                          <a:spcPts val="1680"/>
                        </a:lnSpc>
                      </a:pPr>
                      <a:r>
                        <a:rPr lang="en-US" sz="1400" b="1" u="none" strike="noStrike" dirty="0">
                          <a:effectLst/>
                        </a:rPr>
                        <a:t>Farm</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29,382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75250666"/>
                  </a:ext>
                </a:extLst>
              </a:tr>
              <a:tr h="451874">
                <a:tc>
                  <a:txBody>
                    <a:bodyPr/>
                    <a:lstStyle/>
                    <a:p>
                      <a:pPr algn="ctr" fontAlgn="b">
                        <a:lnSpc>
                          <a:spcPts val="1680"/>
                        </a:lnSpc>
                      </a:pPr>
                      <a:r>
                        <a:rPr lang="en-US" sz="1400" b="1" u="none" strike="noStrike" dirty="0">
                          <a:effectLst/>
                        </a:rPr>
                        <a:t>Commercial</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19,231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7%</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93365126"/>
                  </a:ext>
                </a:extLst>
              </a:tr>
              <a:tr h="451874">
                <a:tc>
                  <a:txBody>
                    <a:bodyPr/>
                    <a:lstStyle/>
                    <a:p>
                      <a:pPr algn="ctr" fontAlgn="b">
                        <a:lnSpc>
                          <a:spcPts val="1680"/>
                        </a:lnSpc>
                      </a:pPr>
                      <a:r>
                        <a:rPr lang="en-US" sz="1400" b="1" u="none" strike="noStrike" dirty="0">
                          <a:effectLst/>
                        </a:rPr>
                        <a:t>Other</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22,077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79981986"/>
                  </a:ext>
                </a:extLst>
              </a:tr>
              <a:tr h="451874">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6015156"/>
                  </a:ext>
                </a:extLst>
              </a:tr>
              <a:tr h="621130">
                <a:tc>
                  <a:txBody>
                    <a:bodyPr/>
                    <a:lstStyle/>
                    <a:p>
                      <a:pPr algn="ctr" fontAlgn="b">
                        <a:lnSpc>
                          <a:spcPts val="1680"/>
                        </a:lnSpc>
                      </a:pPr>
                      <a:r>
                        <a:rPr lang="en-US" sz="1400" u="none" strike="noStrike" dirty="0">
                          <a:effectLst/>
                        </a:rPr>
                        <a:t> </a:t>
                      </a:r>
                      <a:r>
                        <a:rPr lang="en-US" sz="1400" i="1" u="none" strike="noStrike" dirty="0">
                          <a:effectLst/>
                        </a:rPr>
                        <a:t>total (20% of all 1.35</a:t>
                      </a:r>
                      <a:r>
                        <a:rPr lang="en-US" sz="1400" i="1" u="none" strike="noStrike" baseline="0" dirty="0">
                          <a:effectLst/>
                        </a:rPr>
                        <a:t> million parcels)</a:t>
                      </a:r>
                      <a:endParaRPr lang="en-US" sz="1400" b="0" i="1"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                                           275,567 </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lnSpc>
                          <a:spcPts val="1680"/>
                        </a:lnSpc>
                      </a:pPr>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200194"/>
                  </a:ext>
                </a:extLst>
              </a:tr>
            </a:tbl>
          </a:graphicData>
        </a:graphic>
      </p:graphicFrame>
      <p:sp>
        <p:nvSpPr>
          <p:cNvPr id="9" name="TextBox 8"/>
          <p:cNvSpPr txBox="1"/>
          <p:nvPr/>
        </p:nvSpPr>
        <p:spPr>
          <a:xfrm>
            <a:off x="6324600" y="5296596"/>
            <a:ext cx="2239587" cy="1200329"/>
          </a:xfrm>
          <a:prstGeom prst="rect">
            <a:avLst/>
          </a:prstGeom>
          <a:noFill/>
        </p:spPr>
        <p:txBody>
          <a:bodyPr wrap="square" rtlCol="0">
            <a:spAutoFit/>
          </a:bodyPr>
          <a:lstStyle/>
          <a:p>
            <a:pPr algn="ctr"/>
            <a:r>
              <a:rPr lang="en-US" i="1" dirty="0">
                <a:solidFill>
                  <a:schemeClr val="accent6">
                    <a:lumMod val="50000"/>
                  </a:schemeClr>
                </a:solidFill>
              </a:rPr>
              <a:t>A more detailed site-specific building analysis is needed statewide</a:t>
            </a:r>
          </a:p>
        </p:txBody>
      </p:sp>
      <p:graphicFrame>
        <p:nvGraphicFramePr>
          <p:cNvPr id="10" name="Chart 9">
            <a:extLst>
              <a:ext uri="{FF2B5EF4-FFF2-40B4-BE49-F238E27FC236}">
                <a16:creationId xmlns:a16="http://schemas.microsoft.com/office/drawing/2014/main" id="{C5A30E9D-BE99-4630-8D68-18591CEF689A}"/>
              </a:ext>
            </a:extLst>
          </p:cNvPr>
          <p:cNvGraphicFramePr>
            <a:graphicFrameLocks/>
          </p:cNvGraphicFramePr>
          <p:nvPr>
            <p:extLst>
              <p:ext uri="{D42A27DB-BD31-4B8C-83A1-F6EECF244321}">
                <p14:modId xmlns:p14="http://schemas.microsoft.com/office/powerpoint/2010/main" val="1831177133"/>
              </p:ext>
            </p:extLst>
          </p:nvPr>
        </p:nvGraphicFramePr>
        <p:xfrm>
          <a:off x="3014716" y="1224384"/>
          <a:ext cx="5788327" cy="36291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2148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925998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Parcels in 100-YR/500-YR Floodplains</a:t>
            </a:r>
          </a:p>
        </p:txBody>
      </p:sp>
      <p:graphicFrame>
        <p:nvGraphicFramePr>
          <p:cNvPr id="4" name="Chart 3"/>
          <p:cNvGraphicFramePr>
            <a:graphicFrameLocks/>
          </p:cNvGraphicFramePr>
          <p:nvPr>
            <p:extLst>
              <p:ext uri="{D42A27DB-BD31-4B8C-83A1-F6EECF244321}">
                <p14:modId xmlns:p14="http://schemas.microsoft.com/office/powerpoint/2010/main" val="3292835977"/>
              </p:ext>
            </p:extLst>
          </p:nvPr>
        </p:nvGraphicFramePr>
        <p:xfrm>
          <a:off x="715437" y="1219200"/>
          <a:ext cx="7529311"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65800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 Philippi, WV  26416</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00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 Assessment Reports</a:t>
            </a:r>
          </a:p>
        </p:txBody>
      </p:sp>
      <p:sp>
        <p:nvSpPr>
          <p:cNvPr id="4" name="Rectangle 3">
            <a:extLst>
              <a:ext uri="{FF2B5EF4-FFF2-40B4-BE49-F238E27FC236}">
                <a16:creationId xmlns:a16="http://schemas.microsoft.com/office/drawing/2014/main" id="{2D64B0CC-EB9F-4FBD-BCF0-3D278F8AAEF5}"/>
              </a:ext>
            </a:extLst>
          </p:cNvPr>
          <p:cNvSpPr/>
          <p:nvPr/>
        </p:nvSpPr>
        <p:spPr>
          <a:xfrm>
            <a:off x="1875961" y="6569362"/>
            <a:ext cx="5601215" cy="261610"/>
          </a:xfrm>
          <a:prstGeom prst="rect">
            <a:avLst/>
          </a:prstGeom>
          <a:solidFill>
            <a:schemeClr val="bg1"/>
          </a:solidFill>
        </p:spPr>
        <p:txBody>
          <a:bodyPr wrap="square">
            <a:spAutoFit/>
          </a:bodyPr>
          <a:lstStyle/>
          <a:p>
            <a:r>
              <a:rPr lang="en-US" sz="1100" dirty="0"/>
              <a:t>Share Link:  </a:t>
            </a:r>
            <a:r>
              <a:rPr lang="en-US" sz="1100" dirty="0">
                <a:hlinkClick r:id="rId2"/>
              </a:rPr>
              <a:t>https://mapwv.gov/Assessment/Detail/?PID=01080011006900000000</a:t>
            </a:r>
            <a:endParaRPr lang="en-US" sz="1000" dirty="0"/>
          </a:p>
        </p:txBody>
      </p:sp>
      <p:sp>
        <p:nvSpPr>
          <p:cNvPr id="12" name="TextBox 11">
            <a:extLst>
              <a:ext uri="{FF2B5EF4-FFF2-40B4-BE49-F238E27FC236}">
                <a16:creationId xmlns:a16="http://schemas.microsoft.com/office/drawing/2014/main" id="{E55BE910-4AB6-4AF2-B273-6668B146FFAF}"/>
              </a:ext>
            </a:extLst>
          </p:cNvPr>
          <p:cNvSpPr txBox="1"/>
          <p:nvPr/>
        </p:nvSpPr>
        <p:spPr>
          <a:xfrm>
            <a:off x="1317458" y="840727"/>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at 604 S Main Street</a:t>
            </a:r>
          </a:p>
        </p:txBody>
      </p:sp>
      <p:pic>
        <p:nvPicPr>
          <p:cNvPr id="3" name="Picture 2">
            <a:extLst>
              <a:ext uri="{FF2B5EF4-FFF2-40B4-BE49-F238E27FC236}">
                <a16:creationId xmlns:a16="http://schemas.microsoft.com/office/drawing/2014/main" id="{6366213C-390F-4D12-AAB9-BD6F4E8F324F}"/>
              </a:ext>
            </a:extLst>
          </p:cNvPr>
          <p:cNvPicPr>
            <a:picLocks noChangeAspect="1"/>
          </p:cNvPicPr>
          <p:nvPr/>
        </p:nvPicPr>
        <p:blipFill>
          <a:blip r:embed="rId3"/>
          <a:stretch>
            <a:fillRect/>
          </a:stretch>
        </p:blipFill>
        <p:spPr>
          <a:xfrm>
            <a:off x="234953" y="1158979"/>
            <a:ext cx="4640826" cy="5382510"/>
          </a:xfrm>
          <a:prstGeom prst="rect">
            <a:avLst/>
          </a:prstGeom>
          <a:ln>
            <a:solidFill>
              <a:schemeClr val="tx1"/>
            </a:solidFill>
          </a:ln>
        </p:spPr>
      </p:pic>
      <p:pic>
        <p:nvPicPr>
          <p:cNvPr id="6" name="Picture 5">
            <a:extLst>
              <a:ext uri="{FF2B5EF4-FFF2-40B4-BE49-F238E27FC236}">
                <a16:creationId xmlns:a16="http://schemas.microsoft.com/office/drawing/2014/main" id="{77122DF1-F5C5-434D-8467-DDEA6B493407}"/>
              </a:ext>
            </a:extLst>
          </p:cNvPr>
          <p:cNvPicPr>
            <a:picLocks noChangeAspect="1"/>
          </p:cNvPicPr>
          <p:nvPr/>
        </p:nvPicPr>
        <p:blipFill>
          <a:blip r:embed="rId4"/>
          <a:stretch>
            <a:fillRect/>
          </a:stretch>
        </p:blipFill>
        <p:spPr>
          <a:xfrm>
            <a:off x="5735349" y="1174082"/>
            <a:ext cx="2734251" cy="2650378"/>
          </a:xfrm>
          <a:prstGeom prst="rect">
            <a:avLst/>
          </a:prstGeom>
          <a:ln>
            <a:solidFill>
              <a:schemeClr val="tx1"/>
            </a:solidFill>
          </a:ln>
        </p:spPr>
      </p:pic>
      <p:sp>
        <p:nvSpPr>
          <p:cNvPr id="8" name="TextBox 7">
            <a:extLst>
              <a:ext uri="{FF2B5EF4-FFF2-40B4-BE49-F238E27FC236}">
                <a16:creationId xmlns:a16="http://schemas.microsoft.com/office/drawing/2014/main" id="{FC7B9439-BEA1-4BE9-8317-1612B88A863F}"/>
              </a:ext>
            </a:extLst>
          </p:cNvPr>
          <p:cNvSpPr txBox="1"/>
          <p:nvPr/>
        </p:nvSpPr>
        <p:spPr>
          <a:xfrm>
            <a:off x="7330720" y="2787374"/>
            <a:ext cx="991643" cy="830997"/>
          </a:xfrm>
          <a:prstGeom prst="rect">
            <a:avLst/>
          </a:prstGeom>
          <a:solidFill>
            <a:schemeClr val="tx1"/>
          </a:solidFill>
        </p:spPr>
        <p:txBody>
          <a:bodyPr wrap="square" rtlCol="0">
            <a:spAutoFit/>
          </a:bodyPr>
          <a:lstStyle/>
          <a:p>
            <a:pPr algn="ctr"/>
            <a:r>
              <a:rPr lang="en-US" sz="1600" b="1" dirty="0">
                <a:solidFill>
                  <a:srgbClr val="FFFF00"/>
                </a:solidFill>
              </a:rPr>
              <a:t>Building</a:t>
            </a:r>
          </a:p>
          <a:p>
            <a:pPr algn="ctr"/>
            <a:r>
              <a:rPr lang="en-US" sz="1600" b="1" dirty="0">
                <a:solidFill>
                  <a:srgbClr val="FFFF00"/>
                </a:solidFill>
              </a:rPr>
              <a:t>Sketch Diagram</a:t>
            </a:r>
          </a:p>
        </p:txBody>
      </p:sp>
      <p:sp>
        <p:nvSpPr>
          <p:cNvPr id="10" name="TextBox 9">
            <a:extLst>
              <a:ext uri="{FF2B5EF4-FFF2-40B4-BE49-F238E27FC236}">
                <a16:creationId xmlns:a16="http://schemas.microsoft.com/office/drawing/2014/main" id="{28C0E090-FEB6-4815-91E3-7110E184A640}"/>
              </a:ext>
            </a:extLst>
          </p:cNvPr>
          <p:cNvSpPr txBox="1"/>
          <p:nvPr/>
        </p:nvSpPr>
        <p:spPr>
          <a:xfrm>
            <a:off x="2849063" y="2598003"/>
            <a:ext cx="1722937" cy="830997"/>
          </a:xfrm>
          <a:prstGeom prst="rect">
            <a:avLst/>
          </a:prstGeom>
          <a:solidFill>
            <a:schemeClr val="tx1"/>
          </a:solidFill>
        </p:spPr>
        <p:txBody>
          <a:bodyPr wrap="square" rtlCol="0">
            <a:spAutoFit/>
          </a:bodyPr>
          <a:lstStyle/>
          <a:p>
            <a:pPr algn="ctr"/>
            <a:r>
              <a:rPr lang="en-US" sz="1600" b="1" dirty="0">
                <a:solidFill>
                  <a:srgbClr val="FFFF00"/>
                </a:solidFill>
              </a:rPr>
              <a:t>Property Assessment Report</a:t>
            </a:r>
          </a:p>
        </p:txBody>
      </p:sp>
      <p:pic>
        <p:nvPicPr>
          <p:cNvPr id="11" name="Picture 10">
            <a:extLst>
              <a:ext uri="{FF2B5EF4-FFF2-40B4-BE49-F238E27FC236}">
                <a16:creationId xmlns:a16="http://schemas.microsoft.com/office/drawing/2014/main" id="{07813B0E-D759-4BF8-B027-CC7EB992FB8C}"/>
              </a:ext>
            </a:extLst>
          </p:cNvPr>
          <p:cNvPicPr>
            <a:picLocks noChangeAspect="1"/>
          </p:cNvPicPr>
          <p:nvPr/>
        </p:nvPicPr>
        <p:blipFill>
          <a:blip r:embed="rId5"/>
          <a:stretch>
            <a:fillRect/>
          </a:stretch>
        </p:blipFill>
        <p:spPr>
          <a:xfrm>
            <a:off x="6942297" y="5097932"/>
            <a:ext cx="1768490" cy="1167960"/>
          </a:xfrm>
          <a:prstGeom prst="rect">
            <a:avLst/>
          </a:prstGeom>
        </p:spPr>
      </p:pic>
      <p:pic>
        <p:nvPicPr>
          <p:cNvPr id="7" name="Picture 6">
            <a:extLst>
              <a:ext uri="{FF2B5EF4-FFF2-40B4-BE49-F238E27FC236}">
                <a16:creationId xmlns:a16="http://schemas.microsoft.com/office/drawing/2014/main" id="{240A81F7-ED7C-4791-B4C9-35436A3B0C4F}"/>
              </a:ext>
            </a:extLst>
          </p:cNvPr>
          <p:cNvPicPr>
            <a:picLocks noChangeAspect="1"/>
          </p:cNvPicPr>
          <p:nvPr/>
        </p:nvPicPr>
        <p:blipFill rotWithShape="1">
          <a:blip r:embed="rId6"/>
          <a:srcRect l="1" r="90"/>
          <a:stretch/>
        </p:blipFill>
        <p:spPr>
          <a:xfrm>
            <a:off x="5296932" y="3954058"/>
            <a:ext cx="3612115" cy="2596744"/>
          </a:xfrm>
          <a:prstGeom prst="rect">
            <a:avLst/>
          </a:prstGeom>
          <a:ln>
            <a:solidFill>
              <a:schemeClr val="tx1"/>
            </a:solidFill>
          </a:ln>
        </p:spPr>
      </p:pic>
      <p:sp>
        <p:nvSpPr>
          <p:cNvPr id="13" name="TextBox 12">
            <a:extLst>
              <a:ext uri="{FF2B5EF4-FFF2-40B4-BE49-F238E27FC236}">
                <a16:creationId xmlns:a16="http://schemas.microsoft.com/office/drawing/2014/main" id="{AE49EF04-8140-425B-8131-06D0181C62FF}"/>
              </a:ext>
            </a:extLst>
          </p:cNvPr>
          <p:cNvSpPr txBox="1"/>
          <p:nvPr/>
        </p:nvSpPr>
        <p:spPr>
          <a:xfrm>
            <a:off x="5506193" y="5836429"/>
            <a:ext cx="991643" cy="584775"/>
          </a:xfrm>
          <a:prstGeom prst="rect">
            <a:avLst/>
          </a:prstGeom>
          <a:solidFill>
            <a:schemeClr val="tx1"/>
          </a:solidFill>
        </p:spPr>
        <p:txBody>
          <a:bodyPr wrap="square" rtlCol="0">
            <a:spAutoFit/>
          </a:bodyPr>
          <a:lstStyle/>
          <a:p>
            <a:pPr algn="ctr"/>
            <a:r>
              <a:rPr lang="en-US" sz="1600" b="1" dirty="0">
                <a:solidFill>
                  <a:srgbClr val="FFFF00"/>
                </a:solidFill>
              </a:rPr>
              <a:t>Parcel Map</a:t>
            </a:r>
          </a:p>
        </p:txBody>
      </p:sp>
      <p:sp>
        <p:nvSpPr>
          <p:cNvPr id="9" name="TextBox 8">
            <a:extLst>
              <a:ext uri="{FF2B5EF4-FFF2-40B4-BE49-F238E27FC236}">
                <a16:creationId xmlns:a16="http://schemas.microsoft.com/office/drawing/2014/main" id="{2474633F-C8D0-4730-AA32-121D163FA3EA}"/>
              </a:ext>
            </a:extLst>
          </p:cNvPr>
          <p:cNvSpPr txBox="1"/>
          <p:nvPr/>
        </p:nvSpPr>
        <p:spPr>
          <a:xfrm>
            <a:off x="1094523" y="2104761"/>
            <a:ext cx="1012788" cy="107722"/>
          </a:xfrm>
          <a:prstGeom prst="rect">
            <a:avLst/>
          </a:prstGeom>
          <a:solidFill>
            <a:schemeClr val="bg1"/>
          </a:solidFill>
        </p:spPr>
        <p:txBody>
          <a:bodyPr wrap="square" rtlCol="0">
            <a:spAutoFit/>
          </a:bodyPr>
          <a:lstStyle/>
          <a:p>
            <a:r>
              <a:rPr lang="en-US" sz="100" dirty="0"/>
              <a:t>                </a:t>
            </a:r>
          </a:p>
        </p:txBody>
      </p:sp>
      <p:sp>
        <p:nvSpPr>
          <p:cNvPr id="14" name="TextBox 13">
            <a:extLst>
              <a:ext uri="{FF2B5EF4-FFF2-40B4-BE49-F238E27FC236}">
                <a16:creationId xmlns:a16="http://schemas.microsoft.com/office/drawing/2014/main" id="{97F86327-5057-4B0F-BDC1-C010F5B07B97}"/>
              </a:ext>
            </a:extLst>
          </p:cNvPr>
          <p:cNvSpPr txBox="1"/>
          <p:nvPr/>
        </p:nvSpPr>
        <p:spPr>
          <a:xfrm>
            <a:off x="5506193" y="4034950"/>
            <a:ext cx="1461992" cy="230832"/>
          </a:xfrm>
          <a:prstGeom prst="rect">
            <a:avLst/>
          </a:prstGeom>
          <a:solidFill>
            <a:schemeClr val="bg1"/>
          </a:solidFill>
        </p:spPr>
        <p:txBody>
          <a:bodyPr wrap="square" rtlCol="0">
            <a:spAutoFit/>
          </a:bodyPr>
          <a:lstStyle/>
          <a:p>
            <a:r>
              <a:rPr lang="en-US" sz="900" i="1" dirty="0">
                <a:solidFill>
                  <a:schemeClr val="tx1">
                    <a:lumMod val="65000"/>
                    <a:lumOff val="35000"/>
                  </a:schemeClr>
                </a:solidFill>
              </a:rPr>
              <a:t>Map-Parcel Number 11-69</a:t>
            </a:r>
          </a:p>
        </p:txBody>
      </p:sp>
    </p:spTree>
    <p:extLst>
      <p:ext uri="{BB962C8B-B14F-4D97-AF65-F5344CB8AC3E}">
        <p14:creationId xmlns:p14="http://schemas.microsoft.com/office/powerpoint/2010/main" val="24708844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 Assessment Reports</a:t>
            </a:r>
          </a:p>
        </p:txBody>
      </p:sp>
      <p:sp>
        <p:nvSpPr>
          <p:cNvPr id="3" name="TextBox 2"/>
          <p:cNvSpPr txBox="1"/>
          <p:nvPr/>
        </p:nvSpPr>
        <p:spPr>
          <a:xfrm>
            <a:off x="1713799" y="1471780"/>
            <a:ext cx="5994692" cy="584775"/>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latin typeface="Arial" panose="020B0604020202020204" pitchFamily="34" charset="0"/>
                <a:cs typeface="Arial" panose="020B0604020202020204" pitchFamily="34" charset="0"/>
              </a:rPr>
              <a:t>Web Assessment Reports</a:t>
            </a: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B43961-E870-4342-ACD2-AC12196689E9}"/>
              </a:ext>
            </a:extLst>
          </p:cNvPr>
          <p:cNvSpPr txBox="1"/>
          <p:nvPr/>
        </p:nvSpPr>
        <p:spPr>
          <a:xfrm>
            <a:off x="2545764" y="2613935"/>
            <a:ext cx="4825468"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Ownership</a:t>
            </a:r>
          </a:p>
          <a:p>
            <a:pPr marL="285750" indent="-285750">
              <a:buFont typeface="Arial" panose="020B0604020202020204" pitchFamily="34" charset="0"/>
              <a:buChar char="•"/>
            </a:pPr>
            <a:r>
              <a:rPr lang="en-US" sz="2400" dirty="0"/>
              <a:t>Building Identification</a:t>
            </a:r>
          </a:p>
          <a:p>
            <a:pPr marL="285750" indent="-285750">
              <a:buFont typeface="Arial" panose="020B0604020202020204" pitchFamily="34" charset="0"/>
              <a:buChar char="•"/>
            </a:pPr>
            <a:r>
              <a:rPr lang="en-US" sz="2400" dirty="0"/>
              <a:t>Building Characteristics</a:t>
            </a:r>
          </a:p>
          <a:p>
            <a:pPr marL="285750" indent="-285750">
              <a:buFont typeface="Arial" panose="020B0604020202020204" pitchFamily="34" charset="0"/>
              <a:buChar char="•"/>
            </a:pPr>
            <a:r>
              <a:rPr lang="en-US" sz="2400" dirty="0"/>
              <a:t>Building Sketch Diagrams</a:t>
            </a:r>
          </a:p>
          <a:p>
            <a:pPr marL="285750" indent="-285750">
              <a:buFont typeface="Arial" panose="020B0604020202020204" pitchFamily="34" charset="0"/>
              <a:buChar char="•"/>
            </a:pPr>
            <a:r>
              <a:rPr lang="en-US" sz="2400" dirty="0"/>
              <a:t>Outbuildings</a:t>
            </a:r>
          </a:p>
          <a:p>
            <a:pPr marL="285750" indent="-285750">
              <a:buFont typeface="Arial" panose="020B0604020202020204" pitchFamily="34" charset="0"/>
              <a:buChar char="•"/>
            </a:pPr>
            <a:r>
              <a:rPr lang="en-US" sz="2400" dirty="0"/>
              <a:t>Cost Values</a:t>
            </a:r>
          </a:p>
          <a:p>
            <a:pPr marL="285750" indent="-285750">
              <a:buFont typeface="Arial" panose="020B0604020202020204" pitchFamily="34" charset="0"/>
              <a:buChar char="•"/>
            </a:pPr>
            <a:r>
              <a:rPr lang="en-US" sz="2400" dirty="0"/>
              <a:t>Land Use</a:t>
            </a:r>
          </a:p>
          <a:p>
            <a:pPr marL="285750" indent="-285750">
              <a:buFont typeface="Arial" panose="020B0604020202020204" pitchFamily="34" charset="0"/>
              <a:buChar char="•"/>
            </a:pPr>
            <a:r>
              <a:rPr lang="en-US" sz="2400" dirty="0"/>
              <a:t>Tax Class (Owner Occupied)</a:t>
            </a:r>
          </a:p>
          <a:p>
            <a:pPr marL="285750" indent="-285750">
              <a:buFont typeface="Arial" panose="020B0604020202020204" pitchFamily="34" charset="0"/>
              <a:buChar char="•"/>
            </a:pPr>
            <a:r>
              <a:rPr lang="en-US" sz="2400" dirty="0"/>
              <a:t>Parcel History (15 years)</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15877273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pic>
        <p:nvPicPr>
          <p:cNvPr id="6" name="Picture 5">
            <a:extLst>
              <a:ext uri="{FF2B5EF4-FFF2-40B4-BE49-F238E27FC236}">
                <a16:creationId xmlns:a16="http://schemas.microsoft.com/office/drawing/2014/main" id="{0E3D2FD0-A93D-44F7-8B64-6CB5D35CEB91}"/>
              </a:ext>
            </a:extLst>
          </p:cNvPr>
          <p:cNvPicPr>
            <a:picLocks noChangeAspect="1"/>
          </p:cNvPicPr>
          <p:nvPr/>
        </p:nvPicPr>
        <p:blipFill rotWithShape="1">
          <a:blip r:embed="rId2"/>
          <a:srcRect l="2652" t="13842" r="4062" b="6578"/>
          <a:stretch/>
        </p:blipFill>
        <p:spPr>
          <a:xfrm>
            <a:off x="612395" y="1174459"/>
            <a:ext cx="8067464" cy="5427677"/>
          </a:xfrm>
          <a:prstGeom prst="rect">
            <a:avLst/>
          </a:prstGeom>
          <a:ln>
            <a:solidFill>
              <a:schemeClr val="tx1"/>
            </a:solidFill>
          </a:ln>
        </p:spPr>
      </p:pic>
      <p:sp>
        <p:nvSpPr>
          <p:cNvPr id="2" name="TextBox 1">
            <a:extLst>
              <a:ext uri="{FF2B5EF4-FFF2-40B4-BE49-F238E27FC236}">
                <a16:creationId xmlns:a16="http://schemas.microsoft.com/office/drawing/2014/main" id="{6C1A669B-A3F2-40F9-9EF3-4C42B219E2D5}"/>
              </a:ext>
            </a:extLst>
          </p:cNvPr>
          <p:cNvSpPr txBox="1"/>
          <p:nvPr/>
        </p:nvSpPr>
        <p:spPr>
          <a:xfrm>
            <a:off x="880844" y="1442906"/>
            <a:ext cx="755009" cy="461665"/>
          </a:xfrm>
          <a:prstGeom prst="rect">
            <a:avLst/>
          </a:prstGeom>
          <a:noFill/>
        </p:spPr>
        <p:txBody>
          <a:bodyPr wrap="square" rtlCol="0">
            <a:spAutoFit/>
          </a:bodyPr>
          <a:lstStyle/>
          <a:p>
            <a:r>
              <a:rPr lang="en-US" sz="1200" dirty="0"/>
              <a:t>Logan</a:t>
            </a:r>
            <a:br>
              <a:rPr lang="en-US" sz="1200" dirty="0"/>
            </a:br>
            <a:r>
              <a:rPr lang="en-US" sz="1200" dirty="0"/>
              <a:t>County</a:t>
            </a:r>
          </a:p>
        </p:txBody>
      </p:sp>
      <p:sp>
        <p:nvSpPr>
          <p:cNvPr id="3" name="Rectangle 2">
            <a:extLst>
              <a:ext uri="{FF2B5EF4-FFF2-40B4-BE49-F238E27FC236}">
                <a16:creationId xmlns:a16="http://schemas.microsoft.com/office/drawing/2014/main" id="{1D6847A3-AF0F-40E7-BAD2-0908AC9D992A}"/>
              </a:ext>
            </a:extLst>
          </p:cNvPr>
          <p:cNvSpPr/>
          <p:nvPr/>
        </p:nvSpPr>
        <p:spPr>
          <a:xfrm>
            <a:off x="5821960" y="6079488"/>
            <a:ext cx="2790787" cy="369332"/>
          </a:xfrm>
          <a:prstGeom prst="rect">
            <a:avLst/>
          </a:prstGeom>
          <a:solidFill>
            <a:schemeClr val="bg2">
              <a:lumMod val="75000"/>
            </a:schemeClr>
          </a:solidFill>
        </p:spPr>
        <p:txBody>
          <a:bodyPr wrap="square">
            <a:spAutoFit/>
          </a:bodyPr>
          <a:lstStyle/>
          <a:p>
            <a:r>
              <a:rPr lang="en-US" sz="900" u="sng" dirty="0">
                <a:latin typeface="Arimo"/>
              </a:rPr>
              <a:t>1322 WEST FORK RD TRLR, WEST FORK, WV, 25508</a:t>
            </a:r>
          </a:p>
          <a:p>
            <a:r>
              <a:rPr lang="en-US" sz="900" dirty="0">
                <a:hlinkClick r:id="rId3"/>
              </a:rPr>
              <a:t>https://mapwv.gov/parcel/?pid=23-02-0109-0019-0004</a:t>
            </a:r>
            <a:endParaRPr lang="en-US" sz="900" dirty="0"/>
          </a:p>
        </p:txBody>
      </p:sp>
      <p:sp>
        <p:nvSpPr>
          <p:cNvPr id="8" name="TextBox 7">
            <a:extLst>
              <a:ext uri="{FF2B5EF4-FFF2-40B4-BE49-F238E27FC236}">
                <a16:creationId xmlns:a16="http://schemas.microsoft.com/office/drawing/2014/main" id="{5AD9EAA5-CE55-4A60-9D5B-53B3AE4E72F7}"/>
              </a:ext>
            </a:extLst>
          </p:cNvPr>
          <p:cNvSpPr txBox="1"/>
          <p:nvPr/>
        </p:nvSpPr>
        <p:spPr>
          <a:xfrm>
            <a:off x="4018327" y="2038525"/>
            <a:ext cx="2969701" cy="369332"/>
          </a:xfrm>
          <a:prstGeom prst="rect">
            <a:avLst/>
          </a:prstGeom>
          <a:solidFill>
            <a:srgbClr val="33CCFF"/>
          </a:solidFill>
        </p:spPr>
        <p:txBody>
          <a:bodyPr wrap="square" rtlCol="0">
            <a:spAutoFit/>
          </a:bodyPr>
          <a:lstStyle/>
          <a:p>
            <a:r>
              <a:rPr lang="en-US" dirty="0"/>
              <a:t>Parcel 23-02-0109-0019-0004</a:t>
            </a:r>
          </a:p>
        </p:txBody>
      </p:sp>
      <p:sp>
        <p:nvSpPr>
          <p:cNvPr id="9" name="TextBox 8">
            <a:extLst>
              <a:ext uri="{FF2B5EF4-FFF2-40B4-BE49-F238E27FC236}">
                <a16:creationId xmlns:a16="http://schemas.microsoft.com/office/drawing/2014/main" id="{8FE99E98-B1EB-45DE-9895-88E3F00C4F9E}"/>
              </a:ext>
            </a:extLst>
          </p:cNvPr>
          <p:cNvSpPr txBox="1"/>
          <p:nvPr/>
        </p:nvSpPr>
        <p:spPr>
          <a:xfrm rot="20666579">
            <a:off x="3046842" y="5310903"/>
            <a:ext cx="4494020" cy="369332"/>
          </a:xfrm>
          <a:prstGeom prst="rect">
            <a:avLst/>
          </a:prstGeom>
          <a:noFill/>
        </p:spPr>
        <p:txBody>
          <a:bodyPr wrap="square" rtlCol="0">
            <a:spAutoFit/>
          </a:bodyPr>
          <a:lstStyle/>
          <a:p>
            <a:r>
              <a:rPr lang="en-US" dirty="0">
                <a:solidFill>
                  <a:srgbClr val="33CCFF"/>
                </a:solidFill>
              </a:rPr>
              <a:t>Parcel Geometry Map Accuracy Improved</a:t>
            </a:r>
          </a:p>
        </p:txBody>
      </p:sp>
      <p:sp>
        <p:nvSpPr>
          <p:cNvPr id="11" name="TextBox 10">
            <a:extLst>
              <a:ext uri="{FF2B5EF4-FFF2-40B4-BE49-F238E27FC236}">
                <a16:creationId xmlns:a16="http://schemas.microsoft.com/office/drawing/2014/main" id="{F890D904-EE5D-4482-98D8-0B25FA2AF8CD}"/>
              </a:ext>
            </a:extLst>
          </p:cNvPr>
          <p:cNvSpPr txBox="1"/>
          <p:nvPr/>
        </p:nvSpPr>
        <p:spPr>
          <a:xfrm>
            <a:off x="1912690" y="3888297"/>
            <a:ext cx="1276525" cy="461665"/>
          </a:xfrm>
          <a:prstGeom prst="rect">
            <a:avLst/>
          </a:prstGeom>
          <a:solidFill>
            <a:srgbClr val="FFC000"/>
          </a:solidFill>
        </p:spPr>
        <p:txBody>
          <a:bodyPr wrap="square" rtlCol="0">
            <a:spAutoFit/>
          </a:bodyPr>
          <a:lstStyle/>
          <a:p>
            <a:pPr algn="ctr"/>
            <a:r>
              <a:rPr lang="en-US" sz="1200" dirty="0"/>
              <a:t>High Risk Advisory Zone</a:t>
            </a:r>
          </a:p>
        </p:txBody>
      </p:sp>
    </p:spTree>
    <p:extLst>
      <p:ext uri="{BB962C8B-B14F-4D97-AF65-F5344CB8AC3E}">
        <p14:creationId xmlns:p14="http://schemas.microsoft.com/office/powerpoint/2010/main" val="38072020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Improved Property Parcel Mapping</a:t>
            </a:r>
          </a:p>
        </p:txBody>
      </p:sp>
      <p:graphicFrame>
        <p:nvGraphicFramePr>
          <p:cNvPr id="7" name="Table 2">
            <a:extLst>
              <a:ext uri="{FF2B5EF4-FFF2-40B4-BE49-F238E27FC236}">
                <a16:creationId xmlns:a16="http://schemas.microsoft.com/office/drawing/2014/main" id="{C559F2BF-57DC-42BD-B23F-469A682029E7}"/>
              </a:ext>
            </a:extLst>
          </p:cNvPr>
          <p:cNvGraphicFramePr>
            <a:graphicFrameLocks noGrp="1"/>
          </p:cNvGraphicFramePr>
          <p:nvPr>
            <p:extLst>
              <p:ext uri="{D42A27DB-BD31-4B8C-83A1-F6EECF244321}">
                <p14:modId xmlns:p14="http://schemas.microsoft.com/office/powerpoint/2010/main" val="3915275177"/>
              </p:ext>
            </p:extLst>
          </p:nvPr>
        </p:nvGraphicFramePr>
        <p:xfrm>
          <a:off x="1706000" y="1184494"/>
          <a:ext cx="5933872" cy="3900352"/>
        </p:xfrm>
        <a:graphic>
          <a:graphicData uri="http://schemas.openxmlformats.org/drawingml/2006/table">
            <a:tbl>
              <a:tblPr firstRow="1" bandRow="1">
                <a:tableStyleId>{5C22544A-7EE6-4342-B048-85BDC9FD1C3A}</a:tableStyleId>
              </a:tblPr>
              <a:tblGrid>
                <a:gridCol w="921289">
                  <a:extLst>
                    <a:ext uri="{9D8B030D-6E8A-4147-A177-3AD203B41FA5}">
                      <a16:colId xmlns:a16="http://schemas.microsoft.com/office/drawing/2014/main" val="1344334143"/>
                    </a:ext>
                  </a:extLst>
                </a:gridCol>
                <a:gridCol w="931446">
                  <a:extLst>
                    <a:ext uri="{9D8B030D-6E8A-4147-A177-3AD203B41FA5}">
                      <a16:colId xmlns:a16="http://schemas.microsoft.com/office/drawing/2014/main" val="1267678388"/>
                    </a:ext>
                  </a:extLst>
                </a:gridCol>
                <a:gridCol w="744549">
                  <a:extLst>
                    <a:ext uri="{9D8B030D-6E8A-4147-A177-3AD203B41FA5}">
                      <a16:colId xmlns:a16="http://schemas.microsoft.com/office/drawing/2014/main" val="4051987766"/>
                    </a:ext>
                  </a:extLst>
                </a:gridCol>
                <a:gridCol w="661481">
                  <a:extLst>
                    <a:ext uri="{9D8B030D-6E8A-4147-A177-3AD203B41FA5}">
                      <a16:colId xmlns:a16="http://schemas.microsoft.com/office/drawing/2014/main" val="426136339"/>
                    </a:ext>
                  </a:extLst>
                </a:gridCol>
                <a:gridCol w="1130617">
                  <a:extLst>
                    <a:ext uri="{9D8B030D-6E8A-4147-A177-3AD203B41FA5}">
                      <a16:colId xmlns:a16="http://schemas.microsoft.com/office/drawing/2014/main" val="917338982"/>
                    </a:ext>
                  </a:extLst>
                </a:gridCol>
                <a:gridCol w="1544490">
                  <a:extLst>
                    <a:ext uri="{9D8B030D-6E8A-4147-A177-3AD203B41FA5}">
                      <a16:colId xmlns:a16="http://schemas.microsoft.com/office/drawing/2014/main" val="2035572422"/>
                    </a:ext>
                  </a:extLst>
                </a:gridCol>
              </a:tblGrid>
              <a:tr h="642631">
                <a:tc>
                  <a:txBody>
                    <a:bodyPr/>
                    <a:lstStyle/>
                    <a:p>
                      <a:pPr algn="ctr"/>
                      <a:r>
                        <a:rPr lang="en-US" sz="1400" dirty="0"/>
                        <a:t>County</a:t>
                      </a:r>
                    </a:p>
                  </a:txBody>
                  <a:tcPr marL="68580" marR="68580" marT="34290" marB="34290"/>
                </a:tc>
                <a:tc>
                  <a:txBody>
                    <a:bodyPr/>
                    <a:lstStyle/>
                    <a:p>
                      <a:pPr algn="ctr"/>
                      <a:r>
                        <a:rPr lang="en-US" sz="1400" dirty="0"/>
                        <a:t>Flood Risk</a:t>
                      </a:r>
                    </a:p>
                  </a:txBody>
                  <a:tcPr marL="68580" marR="68580" marT="34290" marB="34290"/>
                </a:tc>
                <a:tc>
                  <a:txBody>
                    <a:bodyPr/>
                    <a:lstStyle/>
                    <a:p>
                      <a:pPr algn="ctr"/>
                      <a:r>
                        <a:rPr lang="en-US" sz="1400" dirty="0"/>
                        <a:t>2019</a:t>
                      </a:r>
                    </a:p>
                  </a:txBody>
                  <a:tcPr marL="68580" marR="68580" marT="34290" marB="34290"/>
                </a:tc>
                <a:tc>
                  <a:txBody>
                    <a:bodyPr/>
                    <a:lstStyle/>
                    <a:p>
                      <a:pPr algn="ctr"/>
                      <a:r>
                        <a:rPr lang="en-US" sz="1400" dirty="0"/>
                        <a:t>2020</a:t>
                      </a:r>
                    </a:p>
                  </a:txBody>
                  <a:tcPr marL="68580" marR="68580" marT="34290" marB="34290"/>
                </a:tc>
                <a:tc>
                  <a:txBody>
                    <a:bodyPr/>
                    <a:lstStyle/>
                    <a:p>
                      <a:pPr algn="ctr"/>
                      <a:r>
                        <a:rPr lang="en-US" sz="1400" dirty="0"/>
                        <a:t>Parcel Count Difference</a:t>
                      </a:r>
                    </a:p>
                  </a:txBody>
                  <a:tcPr marL="68580" marR="68580" marT="34290" marB="34290"/>
                </a:tc>
                <a:tc>
                  <a:txBody>
                    <a:bodyPr/>
                    <a:lstStyle/>
                    <a:p>
                      <a:pPr algn="ctr"/>
                      <a:r>
                        <a:rPr lang="en-US" sz="1400" dirty="0"/>
                        <a:t>Flood Zone Parcel  Changes from Low/Moderate Risk to HIGH RISK </a:t>
                      </a:r>
                    </a:p>
                    <a:p>
                      <a:pPr algn="ctr"/>
                      <a:r>
                        <a:rPr lang="en-US" sz="1400" dirty="0"/>
                        <a:t>2019-2020</a:t>
                      </a:r>
                    </a:p>
                  </a:txBody>
                  <a:tcPr marL="68580" marR="68580" marT="34290" marB="34290"/>
                </a:tc>
                <a:extLst>
                  <a:ext uri="{0D108BD9-81ED-4DB2-BD59-A6C34878D82A}">
                    <a16:rowId xmlns:a16="http://schemas.microsoft.com/office/drawing/2014/main" val="492880704"/>
                  </a:ext>
                </a:extLst>
              </a:tr>
              <a:tr h="394996">
                <a:tc>
                  <a:txBody>
                    <a:bodyPr/>
                    <a:lstStyle/>
                    <a:p>
                      <a:r>
                        <a:rPr lang="en-US" sz="1400" dirty="0"/>
                        <a:t>Braxton</a:t>
                      </a:r>
                    </a:p>
                  </a:txBody>
                  <a:tcPr marL="68580" marR="68580" marT="34290" marB="34290">
                    <a:solidFill>
                      <a:srgbClr val="FF0000"/>
                    </a:solidFill>
                  </a:tcPr>
                </a:tc>
                <a:tc>
                  <a:txBody>
                    <a:bodyPr/>
                    <a:lstStyle/>
                    <a:p>
                      <a:r>
                        <a:rPr lang="en-US" sz="1400" dirty="0"/>
                        <a:t>High</a:t>
                      </a:r>
                    </a:p>
                  </a:txBody>
                  <a:tcPr marL="68580" marR="68580" marT="34290" marB="34290">
                    <a:solidFill>
                      <a:srgbClr val="FF0000"/>
                    </a:solidFill>
                  </a:tcPr>
                </a:tc>
                <a:tc>
                  <a:txBody>
                    <a:bodyPr/>
                    <a:lstStyle/>
                    <a:p>
                      <a:pPr algn="r"/>
                      <a:r>
                        <a:rPr lang="en-US" sz="1400" dirty="0"/>
                        <a:t>3,780</a:t>
                      </a:r>
                    </a:p>
                  </a:txBody>
                  <a:tcPr marL="68580" marR="68580" marT="34290" marB="34290">
                    <a:solidFill>
                      <a:srgbClr val="FF0000"/>
                    </a:solidFill>
                  </a:tcPr>
                </a:tc>
                <a:tc>
                  <a:txBody>
                    <a:bodyPr/>
                    <a:lstStyle/>
                    <a:p>
                      <a:pPr algn="r"/>
                      <a:r>
                        <a:rPr lang="en-US" sz="1400" dirty="0"/>
                        <a:t>2,723</a:t>
                      </a:r>
                    </a:p>
                  </a:txBody>
                  <a:tcPr marL="68580" marR="68580" marT="34290" marB="34290">
                    <a:solidFill>
                      <a:srgbClr val="FF0000"/>
                    </a:solidFill>
                  </a:tcPr>
                </a:tc>
                <a:tc>
                  <a:txBody>
                    <a:bodyPr/>
                    <a:lstStyle/>
                    <a:p>
                      <a:pPr algn="r"/>
                      <a:r>
                        <a:rPr lang="en-US" sz="1400" dirty="0"/>
                        <a:t>-1,057</a:t>
                      </a:r>
                    </a:p>
                  </a:txBody>
                  <a:tcPr marL="68580" marR="68580" marT="34290" marB="34290">
                    <a:solidFill>
                      <a:srgbClr val="FF0000"/>
                    </a:solidFill>
                  </a:tcPr>
                </a:tc>
                <a:tc>
                  <a:txBody>
                    <a:bodyPr/>
                    <a:lstStyle/>
                    <a:p>
                      <a:pPr algn="r"/>
                      <a:r>
                        <a:rPr lang="en-US" sz="1400" dirty="0"/>
                        <a:t>109</a:t>
                      </a:r>
                    </a:p>
                  </a:txBody>
                  <a:tcPr marL="68580" marR="68580" marT="34290" marB="34290">
                    <a:solidFill>
                      <a:srgbClr val="FF0000"/>
                    </a:solidFill>
                  </a:tcPr>
                </a:tc>
                <a:extLst>
                  <a:ext uri="{0D108BD9-81ED-4DB2-BD59-A6C34878D82A}">
                    <a16:rowId xmlns:a16="http://schemas.microsoft.com/office/drawing/2014/main" val="2622052244"/>
                  </a:ext>
                </a:extLst>
              </a:tr>
              <a:tr h="394996">
                <a:tc>
                  <a:txBody>
                    <a:bodyPr/>
                    <a:lstStyle/>
                    <a:p>
                      <a:r>
                        <a:rPr lang="en-US" sz="1400" dirty="0"/>
                        <a:t>Braxton</a:t>
                      </a:r>
                    </a:p>
                  </a:txBody>
                  <a:tcPr marL="68580" marR="68580" marT="34290" marB="34290">
                    <a:solidFill>
                      <a:srgbClr val="FFFF00"/>
                    </a:solidFill>
                  </a:tcPr>
                </a:tc>
                <a:tc>
                  <a:txBody>
                    <a:bodyPr/>
                    <a:lstStyle/>
                    <a:p>
                      <a:r>
                        <a:rPr lang="en-US" sz="1400" dirty="0"/>
                        <a:t>Moderate</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tc>
                  <a:txBody>
                    <a:bodyPr/>
                    <a:lstStyle/>
                    <a:p>
                      <a:pPr algn="r"/>
                      <a:r>
                        <a:rPr lang="en-US" sz="1400" dirty="0"/>
                        <a:t>0</a:t>
                      </a:r>
                    </a:p>
                  </a:txBody>
                  <a:tcPr marL="68580" marR="68580" marT="34290" marB="34290">
                    <a:solidFill>
                      <a:srgbClr val="FFFF00"/>
                    </a:solidFill>
                  </a:tcPr>
                </a:tc>
                <a:extLst>
                  <a:ext uri="{0D108BD9-81ED-4DB2-BD59-A6C34878D82A}">
                    <a16:rowId xmlns:a16="http://schemas.microsoft.com/office/drawing/2014/main" val="3501344076"/>
                  </a:ext>
                </a:extLst>
              </a:tr>
              <a:tr h="394996">
                <a:tc>
                  <a:txBody>
                    <a:bodyPr/>
                    <a:lstStyle/>
                    <a:p>
                      <a:r>
                        <a:rPr lang="en-US" sz="1400" dirty="0"/>
                        <a:t>Braxton</a:t>
                      </a:r>
                    </a:p>
                  </a:txBody>
                  <a:tcPr marL="68580" marR="68580" marT="34290" marB="34290">
                    <a:solidFill>
                      <a:schemeClr val="accent6">
                        <a:lumMod val="60000"/>
                        <a:lumOff val="40000"/>
                      </a:schemeClr>
                    </a:solidFill>
                  </a:tcPr>
                </a:tc>
                <a:tc>
                  <a:txBody>
                    <a:bodyPr/>
                    <a:lstStyle/>
                    <a:p>
                      <a:r>
                        <a:rPr lang="en-US" sz="1400" dirty="0"/>
                        <a:t>Low</a:t>
                      </a:r>
                    </a:p>
                  </a:txBody>
                  <a:tcPr marL="68580" marR="68580" marT="34290" marB="34290">
                    <a:solidFill>
                      <a:schemeClr val="accent6">
                        <a:lumMod val="60000"/>
                        <a:lumOff val="40000"/>
                      </a:schemeClr>
                    </a:solidFill>
                  </a:tcPr>
                </a:tc>
                <a:tc>
                  <a:txBody>
                    <a:bodyPr/>
                    <a:lstStyle/>
                    <a:p>
                      <a:pPr algn="r"/>
                      <a:r>
                        <a:rPr lang="en-US" sz="1400" dirty="0"/>
                        <a:t>14,077</a:t>
                      </a:r>
                    </a:p>
                  </a:txBody>
                  <a:tcPr marL="68580" marR="68580" marT="34290" marB="34290">
                    <a:solidFill>
                      <a:schemeClr val="accent6">
                        <a:lumMod val="60000"/>
                        <a:lumOff val="40000"/>
                      </a:schemeClr>
                    </a:solidFill>
                  </a:tcPr>
                </a:tc>
                <a:tc>
                  <a:txBody>
                    <a:bodyPr/>
                    <a:lstStyle/>
                    <a:p>
                      <a:pPr algn="r"/>
                      <a:r>
                        <a:rPr lang="en-US" sz="1400" dirty="0"/>
                        <a:t>11,739</a:t>
                      </a:r>
                    </a:p>
                  </a:txBody>
                  <a:tcPr marL="68580" marR="68580" marT="34290" marB="34290">
                    <a:solidFill>
                      <a:schemeClr val="accent6">
                        <a:lumMod val="60000"/>
                        <a:lumOff val="40000"/>
                      </a:schemeClr>
                    </a:solidFill>
                  </a:tcPr>
                </a:tc>
                <a:tc>
                  <a:txBody>
                    <a:bodyPr/>
                    <a:lstStyle/>
                    <a:p>
                      <a:pPr algn="r"/>
                      <a:r>
                        <a:rPr lang="en-US" sz="1400" dirty="0"/>
                        <a:t>-2,338</a:t>
                      </a:r>
                    </a:p>
                  </a:txBody>
                  <a:tcPr marL="68580" marR="68580" marT="34290" marB="34290">
                    <a:solidFill>
                      <a:schemeClr val="accent6">
                        <a:lumMod val="60000"/>
                        <a:lumOff val="40000"/>
                      </a:schemeClr>
                    </a:solidFill>
                  </a:tcPr>
                </a:tc>
                <a:tc>
                  <a:txBody>
                    <a:bodyPr/>
                    <a:lstStyle/>
                    <a:p>
                      <a:pPr algn="r"/>
                      <a:r>
                        <a:rPr lang="en-US" sz="1400" dirty="0"/>
                        <a:t>126</a:t>
                      </a:r>
                    </a:p>
                  </a:txBody>
                  <a:tcPr marL="68580" marR="68580" marT="34290" marB="34290">
                    <a:solidFill>
                      <a:schemeClr val="accent6">
                        <a:lumMod val="60000"/>
                        <a:lumOff val="40000"/>
                      </a:schemeClr>
                    </a:solidFill>
                  </a:tcPr>
                </a:tc>
                <a:extLst>
                  <a:ext uri="{0D108BD9-81ED-4DB2-BD59-A6C34878D82A}">
                    <a16:rowId xmlns:a16="http://schemas.microsoft.com/office/drawing/2014/main" val="227895918"/>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txBody>
                  <a:tcPr marL="68580" marR="68580" marT="34290" marB="34290"/>
                </a:tc>
                <a:tc>
                  <a:txBody>
                    <a:bodyPr/>
                    <a:lstStyle/>
                    <a:p>
                      <a:endParaRPr lang="en-US" sz="1400" dirty="0"/>
                    </a:p>
                  </a:txBody>
                  <a:tcPr marL="68580" marR="68580" marT="34290" marB="34290"/>
                </a:tc>
                <a:tc>
                  <a:txBody>
                    <a:bodyPr/>
                    <a:lstStyle/>
                    <a:p>
                      <a:pPr algn="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r"/>
                      <a:endParaRPr lang="en-US" sz="1400" dirty="0"/>
                    </a:p>
                  </a:txBody>
                  <a:tcPr marL="68580" marR="68580" marT="34290" marB="34290"/>
                </a:tc>
                <a:tc>
                  <a:txBody>
                    <a:bodyPr/>
                    <a:lstStyle/>
                    <a:p>
                      <a:pPr algn="r"/>
                      <a:endParaRPr lang="en-US" sz="1400" dirty="0"/>
                    </a:p>
                  </a:txBody>
                  <a:tcPr marL="68580" marR="68580" marT="34290" marB="34290"/>
                </a:tc>
                <a:extLst>
                  <a:ext uri="{0D108BD9-81ED-4DB2-BD59-A6C34878D82A}">
                    <a16:rowId xmlns:a16="http://schemas.microsoft.com/office/drawing/2014/main" val="2531629236"/>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Logan</a:t>
                      </a:r>
                    </a:p>
                  </a:txBody>
                  <a:tcPr marL="68580" marR="68580" marT="34290" marB="34290">
                    <a:solidFill>
                      <a:srgbClr val="FF0000"/>
                    </a:solidFill>
                  </a:tcPr>
                </a:tc>
                <a:tc>
                  <a:txBody>
                    <a:bodyPr/>
                    <a:lstStyle/>
                    <a:p>
                      <a:r>
                        <a:rPr lang="en-US" sz="1400" dirty="0"/>
                        <a:t>High</a:t>
                      </a:r>
                    </a:p>
                  </a:txBody>
                  <a:tcPr marL="68580" marR="68580" marT="34290" marB="34290">
                    <a:solidFill>
                      <a:srgbClr val="FF0000"/>
                    </a:solidFill>
                  </a:tcPr>
                </a:tc>
                <a:tc>
                  <a:txBody>
                    <a:bodyPr/>
                    <a:lstStyle/>
                    <a:p>
                      <a:pPr algn="r"/>
                      <a:r>
                        <a:rPr lang="en-US" sz="1400" dirty="0"/>
                        <a:t>12,115</a:t>
                      </a:r>
                    </a:p>
                  </a:txBody>
                  <a:tcPr marL="68580" marR="68580" marT="34290" marB="34290">
                    <a:solidFill>
                      <a:srgbClr val="FF0000"/>
                    </a:solidFill>
                  </a:tcPr>
                </a:tc>
                <a:tc>
                  <a:txBody>
                    <a:bodyPr/>
                    <a:lstStyle/>
                    <a:p>
                      <a:pPr algn="r"/>
                      <a:r>
                        <a:rPr lang="en-US" sz="1400" dirty="0"/>
                        <a:t>11,152</a:t>
                      </a:r>
                    </a:p>
                  </a:txBody>
                  <a:tcPr marL="68580" marR="68580" marT="34290" marB="34290">
                    <a:solidFill>
                      <a:srgbClr val="FF0000"/>
                    </a:solidFill>
                  </a:tcPr>
                </a:tc>
                <a:tc>
                  <a:txBody>
                    <a:bodyPr/>
                    <a:lstStyle/>
                    <a:p>
                      <a:pPr algn="r"/>
                      <a:r>
                        <a:rPr lang="en-US" sz="1400" dirty="0"/>
                        <a:t>-963</a:t>
                      </a:r>
                    </a:p>
                  </a:txBody>
                  <a:tcPr marL="68580" marR="68580" marT="34290" marB="34290">
                    <a:solidFill>
                      <a:srgbClr val="FF0000"/>
                    </a:solidFill>
                  </a:tcPr>
                </a:tc>
                <a:tc>
                  <a:txBody>
                    <a:bodyPr/>
                    <a:lstStyle/>
                    <a:p>
                      <a:pPr algn="r"/>
                      <a:r>
                        <a:rPr lang="en-US" sz="1400" dirty="0"/>
                        <a:t>324</a:t>
                      </a:r>
                    </a:p>
                  </a:txBody>
                  <a:tcPr marL="68580" marR="68580" marT="34290" marB="34290">
                    <a:solidFill>
                      <a:srgbClr val="FF0000"/>
                    </a:solidFill>
                  </a:tcPr>
                </a:tc>
                <a:extLst>
                  <a:ext uri="{0D108BD9-81ED-4DB2-BD59-A6C34878D82A}">
                    <a16:rowId xmlns:a16="http://schemas.microsoft.com/office/drawing/2014/main" val="2484768530"/>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Logan</a:t>
                      </a:r>
                    </a:p>
                  </a:txBody>
                  <a:tcPr marL="68580" marR="68580" marT="34290" marB="34290">
                    <a:solidFill>
                      <a:srgbClr val="FFFF00"/>
                    </a:solidFill>
                  </a:tcPr>
                </a:tc>
                <a:tc>
                  <a:txBody>
                    <a:bodyPr/>
                    <a:lstStyle/>
                    <a:p>
                      <a:r>
                        <a:rPr lang="en-US" sz="1400" dirty="0"/>
                        <a:t>Moderate</a:t>
                      </a:r>
                    </a:p>
                  </a:txBody>
                  <a:tcPr marL="68580" marR="68580" marT="34290" marB="34290">
                    <a:solidFill>
                      <a:srgbClr val="FFFF00"/>
                    </a:solidFill>
                  </a:tcPr>
                </a:tc>
                <a:tc>
                  <a:txBody>
                    <a:bodyPr/>
                    <a:lstStyle/>
                    <a:p>
                      <a:pPr algn="r"/>
                      <a:r>
                        <a:rPr lang="en-US" sz="1400" dirty="0"/>
                        <a:t>1,107</a:t>
                      </a:r>
                    </a:p>
                  </a:txBody>
                  <a:tcPr marL="68580" marR="68580" marT="34290" marB="34290">
                    <a:solidFill>
                      <a:srgbClr val="FFFF00"/>
                    </a:solidFill>
                  </a:tcPr>
                </a:tc>
                <a:tc>
                  <a:txBody>
                    <a:bodyPr/>
                    <a:lstStyle/>
                    <a:p>
                      <a:pPr algn="r"/>
                      <a:r>
                        <a:rPr lang="en-US" sz="1400" dirty="0"/>
                        <a:t>1,085</a:t>
                      </a:r>
                    </a:p>
                  </a:txBody>
                  <a:tcPr marL="68580" marR="68580" marT="34290" marB="34290">
                    <a:solidFill>
                      <a:srgbClr val="FFFF00"/>
                    </a:solidFill>
                  </a:tcPr>
                </a:tc>
                <a:tc>
                  <a:txBody>
                    <a:bodyPr/>
                    <a:lstStyle/>
                    <a:p>
                      <a:pPr algn="r"/>
                      <a:r>
                        <a:rPr lang="en-US" sz="1400" dirty="0"/>
                        <a:t>-22</a:t>
                      </a:r>
                    </a:p>
                  </a:txBody>
                  <a:tcPr marL="68580" marR="68580" marT="34290" marB="34290">
                    <a:solidFill>
                      <a:srgbClr val="FFFF00"/>
                    </a:solidFill>
                  </a:tcPr>
                </a:tc>
                <a:tc>
                  <a:txBody>
                    <a:bodyPr/>
                    <a:lstStyle/>
                    <a:p>
                      <a:pPr algn="r"/>
                      <a:r>
                        <a:rPr lang="en-US" sz="1400" dirty="0"/>
                        <a:t>23</a:t>
                      </a:r>
                    </a:p>
                  </a:txBody>
                  <a:tcPr marL="68580" marR="68580" marT="34290" marB="34290">
                    <a:solidFill>
                      <a:srgbClr val="FFFF00"/>
                    </a:solidFill>
                  </a:tcPr>
                </a:tc>
                <a:extLst>
                  <a:ext uri="{0D108BD9-81ED-4DB2-BD59-A6C34878D82A}">
                    <a16:rowId xmlns:a16="http://schemas.microsoft.com/office/drawing/2014/main" val="95024072"/>
                  </a:ext>
                </a:extLst>
              </a:tr>
              <a:tr h="3949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Logan</a:t>
                      </a:r>
                    </a:p>
                  </a:txBody>
                  <a:tcPr marL="68580" marR="68580" marT="34290" marB="34290">
                    <a:solidFill>
                      <a:schemeClr val="accent6">
                        <a:lumMod val="60000"/>
                        <a:lumOff val="40000"/>
                      </a:schemeClr>
                    </a:solidFill>
                  </a:tcPr>
                </a:tc>
                <a:tc>
                  <a:txBody>
                    <a:bodyPr/>
                    <a:lstStyle/>
                    <a:p>
                      <a:r>
                        <a:rPr lang="en-US" sz="1400" dirty="0"/>
                        <a:t>Low</a:t>
                      </a:r>
                    </a:p>
                  </a:txBody>
                  <a:tcPr marL="68580" marR="68580" marT="34290" marB="34290">
                    <a:solidFill>
                      <a:schemeClr val="accent6">
                        <a:lumMod val="60000"/>
                        <a:lumOff val="40000"/>
                      </a:schemeClr>
                    </a:solidFill>
                  </a:tcPr>
                </a:tc>
                <a:tc>
                  <a:txBody>
                    <a:bodyPr/>
                    <a:lstStyle/>
                    <a:p>
                      <a:pPr algn="r"/>
                      <a:r>
                        <a:rPr lang="en-US" sz="1400" dirty="0"/>
                        <a:t>13,973</a:t>
                      </a:r>
                    </a:p>
                  </a:txBody>
                  <a:tcPr marL="68580" marR="68580" marT="34290" marB="34290">
                    <a:solidFill>
                      <a:schemeClr val="accent6">
                        <a:lumMod val="60000"/>
                        <a:lumOff val="40000"/>
                      </a:schemeClr>
                    </a:solidFill>
                  </a:tcPr>
                </a:tc>
                <a:tc>
                  <a:txBody>
                    <a:bodyPr/>
                    <a:lstStyle/>
                    <a:p>
                      <a:pPr algn="r"/>
                      <a:r>
                        <a:rPr lang="en-US" sz="1400" dirty="0"/>
                        <a:t>13,951</a:t>
                      </a:r>
                    </a:p>
                  </a:txBody>
                  <a:tcPr marL="68580" marR="68580" marT="34290" marB="34290">
                    <a:solidFill>
                      <a:schemeClr val="accent6">
                        <a:lumMod val="60000"/>
                        <a:lumOff val="40000"/>
                      </a:schemeClr>
                    </a:solidFill>
                  </a:tcPr>
                </a:tc>
                <a:tc>
                  <a:txBody>
                    <a:bodyPr/>
                    <a:lstStyle/>
                    <a:p>
                      <a:pPr algn="r"/>
                      <a:r>
                        <a:rPr lang="en-US" sz="1400" dirty="0"/>
                        <a:t>-22</a:t>
                      </a:r>
                    </a:p>
                  </a:txBody>
                  <a:tcPr marL="68580" marR="68580" marT="34290" marB="34290">
                    <a:solidFill>
                      <a:schemeClr val="accent6">
                        <a:lumMod val="60000"/>
                        <a:lumOff val="40000"/>
                      </a:schemeClr>
                    </a:solidFill>
                  </a:tcPr>
                </a:tc>
                <a:tc>
                  <a:txBody>
                    <a:bodyPr/>
                    <a:lstStyle/>
                    <a:p>
                      <a:pPr algn="r"/>
                      <a:r>
                        <a:rPr lang="en-US" sz="1400" dirty="0"/>
                        <a:t>393</a:t>
                      </a:r>
                    </a:p>
                  </a:txBody>
                  <a:tcPr marL="68580" marR="68580" marT="34290" marB="34290">
                    <a:solidFill>
                      <a:schemeClr val="accent6">
                        <a:lumMod val="60000"/>
                        <a:lumOff val="40000"/>
                      </a:schemeClr>
                    </a:solidFill>
                  </a:tcPr>
                </a:tc>
                <a:extLst>
                  <a:ext uri="{0D108BD9-81ED-4DB2-BD59-A6C34878D82A}">
                    <a16:rowId xmlns:a16="http://schemas.microsoft.com/office/drawing/2014/main" val="2801541351"/>
                  </a:ext>
                </a:extLst>
              </a:tr>
            </a:tbl>
          </a:graphicData>
        </a:graphic>
      </p:graphicFrame>
      <p:sp>
        <p:nvSpPr>
          <p:cNvPr id="10" name="TextBox 9">
            <a:extLst>
              <a:ext uri="{FF2B5EF4-FFF2-40B4-BE49-F238E27FC236}">
                <a16:creationId xmlns:a16="http://schemas.microsoft.com/office/drawing/2014/main" id="{5C8F9712-8363-4AB5-86A3-2FCF8D8B3067}"/>
              </a:ext>
            </a:extLst>
          </p:cNvPr>
          <p:cNvSpPr txBox="1"/>
          <p:nvPr/>
        </p:nvSpPr>
        <p:spPr>
          <a:xfrm>
            <a:off x="1030747" y="5354940"/>
            <a:ext cx="7576535" cy="1384995"/>
          </a:xfrm>
          <a:prstGeom prst="rect">
            <a:avLst/>
          </a:prstGeom>
          <a:noFill/>
        </p:spPr>
        <p:txBody>
          <a:bodyPr wrap="square" rtlCol="0">
            <a:spAutoFit/>
          </a:bodyPr>
          <a:lstStyle/>
          <a:p>
            <a:r>
              <a:rPr lang="en-US" sz="1400" dirty="0"/>
              <a:t>Parcels Changed to High-Risk Flood Zone Designation:  Individual parcels that have changed from Low or Moderate Risk to the High Flood Risk Designation between 2019 and 2020.</a:t>
            </a:r>
          </a:p>
          <a:p>
            <a:endParaRPr lang="en-US" sz="1400" dirty="0"/>
          </a:p>
          <a:p>
            <a:r>
              <a:rPr lang="en-US" sz="1400" dirty="0"/>
              <a:t>Parcel Count Differences: The total difference in number of parcels between 2019 and 2020. These differences may show both the number of parcels changed between 2019 and 2020 and any differences in flood zone boundaries.</a:t>
            </a:r>
          </a:p>
        </p:txBody>
      </p:sp>
    </p:spTree>
    <p:extLst>
      <p:ext uri="{BB962C8B-B14F-4D97-AF65-F5344CB8AC3E}">
        <p14:creationId xmlns:p14="http://schemas.microsoft.com/office/powerpoint/2010/main" val="761110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Footprints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08793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2" name="Picture 1">
            <a:extLst>
              <a:ext uri="{FF2B5EF4-FFF2-40B4-BE49-F238E27FC236}">
                <a16:creationId xmlns:a16="http://schemas.microsoft.com/office/drawing/2014/main" id="{5738D9A3-F055-4D77-A3C5-DB1CFF6B9766}"/>
              </a:ext>
            </a:extLst>
          </p:cNvPr>
          <p:cNvPicPr>
            <a:picLocks noChangeAspect="1"/>
          </p:cNvPicPr>
          <p:nvPr/>
        </p:nvPicPr>
        <p:blipFill>
          <a:blip r:embed="rId3"/>
          <a:stretch>
            <a:fillRect/>
          </a:stretch>
        </p:blipFill>
        <p:spPr>
          <a:xfrm>
            <a:off x="134366" y="1303283"/>
            <a:ext cx="8875268" cy="5202488"/>
          </a:xfrm>
          <a:prstGeom prst="rect">
            <a:avLst/>
          </a:prstGeom>
        </p:spPr>
      </p:pic>
      <p:sp>
        <p:nvSpPr>
          <p:cNvPr id="6" name="Oval 5">
            <a:extLst>
              <a:ext uri="{FF2B5EF4-FFF2-40B4-BE49-F238E27FC236}">
                <a16:creationId xmlns:a16="http://schemas.microsoft.com/office/drawing/2014/main" id="{2804467F-12E8-4AA4-BFCB-7E797E2855C8}"/>
              </a:ext>
            </a:extLst>
          </p:cNvPr>
          <p:cNvSpPr/>
          <p:nvPr/>
        </p:nvSpPr>
        <p:spPr>
          <a:xfrm>
            <a:off x="1824188" y="1886197"/>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1239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pic>
        <p:nvPicPr>
          <p:cNvPr id="3" name="Picture 2"/>
          <p:cNvPicPr>
            <a:picLocks noChangeAspect="1"/>
          </p:cNvPicPr>
          <p:nvPr/>
        </p:nvPicPr>
        <p:blipFill rotWithShape="1">
          <a:blip r:embed="rId3" cstate="print"/>
          <a:srcRect r="5700"/>
          <a:stretch/>
        </p:blipFill>
        <p:spPr>
          <a:xfrm>
            <a:off x="228600" y="1450910"/>
            <a:ext cx="8564188" cy="5181600"/>
          </a:xfrm>
          <a:prstGeom prst="rect">
            <a:avLst/>
          </a:prstGeom>
        </p:spPr>
      </p:pic>
      <p:sp>
        <p:nvSpPr>
          <p:cNvPr id="8" name="TextBox 7"/>
          <p:cNvSpPr txBox="1"/>
          <p:nvPr/>
        </p:nvSpPr>
        <p:spPr>
          <a:xfrm>
            <a:off x="1828800" y="997989"/>
            <a:ext cx="5791200" cy="369332"/>
          </a:xfrm>
          <a:prstGeom prst="rect">
            <a:avLst/>
          </a:prstGeom>
          <a:noFill/>
        </p:spPr>
        <p:txBody>
          <a:bodyPr wrap="square" rtlCol="0">
            <a:spAutoFit/>
          </a:bodyPr>
          <a:lstStyle/>
          <a:p>
            <a:r>
              <a:rPr lang="en-US" i="1" dirty="0"/>
              <a:t>Building footprints can enhance flood risk assessment maps</a:t>
            </a:r>
          </a:p>
        </p:txBody>
      </p:sp>
      <p:sp>
        <p:nvSpPr>
          <p:cNvPr id="10" name="Rounded Rectangular Callout 9"/>
          <p:cNvSpPr/>
          <p:nvPr/>
        </p:nvSpPr>
        <p:spPr>
          <a:xfrm>
            <a:off x="5143500" y="1828800"/>
            <a:ext cx="3124200" cy="1143000"/>
          </a:xfrm>
          <a:prstGeom prst="wedgeRoundRectCallout">
            <a:avLst>
              <a:gd name="adj1" fmla="val 54482"/>
              <a:gd name="adj2" fmla="val 162681"/>
              <a:gd name="adj3" fmla="val 16667"/>
            </a:avLst>
          </a:prstGeom>
          <a:solidFill>
            <a:srgbClr val="FFC000"/>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b="1" dirty="0">
                <a:solidFill>
                  <a:schemeClr val="tx1"/>
                </a:solidFill>
              </a:rPr>
              <a:t>Building Flood Loss Damage</a:t>
            </a:r>
          </a:p>
          <a:p>
            <a:pPr algn="ctr"/>
            <a:endParaRPr lang="en-US" dirty="0">
              <a:solidFill>
                <a:schemeClr val="tx1"/>
              </a:solidFill>
            </a:endParaRPr>
          </a:p>
          <a:p>
            <a:pPr algn="ctr"/>
            <a:r>
              <a:rPr lang="en-US" dirty="0">
                <a:solidFill>
                  <a:schemeClr val="tx1"/>
                </a:solidFill>
              </a:rPr>
              <a:t>57% of Residential Home Damaged at a Loss of $88,834 </a:t>
            </a:r>
          </a:p>
        </p:txBody>
      </p:sp>
      <p:pic>
        <p:nvPicPr>
          <p:cNvPr id="1026" name="Picture 2"/>
          <p:cNvPicPr>
            <a:picLocks noChangeAspect="1" noChangeArrowheads="1"/>
          </p:cNvPicPr>
          <p:nvPr/>
        </p:nvPicPr>
        <p:blipFill>
          <a:blip r:embed="rId4" cstate="print"/>
          <a:srcRect/>
          <a:stretch>
            <a:fillRect/>
          </a:stretch>
        </p:blipFill>
        <p:spPr bwMode="auto">
          <a:xfrm>
            <a:off x="381000" y="1600200"/>
            <a:ext cx="1022350" cy="1600200"/>
          </a:xfrm>
          <a:prstGeom prst="rect">
            <a:avLst/>
          </a:prstGeom>
          <a:noFill/>
          <a:ln w="9525">
            <a:noFill/>
            <a:miter lim="800000"/>
            <a:headEnd/>
            <a:tailEnd/>
          </a:ln>
        </p:spPr>
      </p:pic>
    </p:spTree>
    <p:extLst>
      <p:ext uri="{BB962C8B-B14F-4D97-AF65-F5344CB8AC3E}">
        <p14:creationId xmlns:p14="http://schemas.microsoft.com/office/powerpoint/2010/main" val="1481897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V Microsoft Building Footprints">
            <a:extLst>
              <a:ext uri="{FF2B5EF4-FFF2-40B4-BE49-F238E27FC236}">
                <a16:creationId xmlns:a16="http://schemas.microsoft.com/office/drawing/2014/main" id="{385072E6-A771-49E9-96CD-33687BE9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323" y="3931379"/>
            <a:ext cx="2781978" cy="278197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graphicFrame>
        <p:nvGraphicFramePr>
          <p:cNvPr id="8" name="Table 7"/>
          <p:cNvGraphicFramePr>
            <a:graphicFrameLocks noGrp="1"/>
          </p:cNvGraphicFramePr>
          <p:nvPr>
            <p:extLst>
              <p:ext uri="{D42A27DB-BD31-4B8C-83A1-F6EECF244321}">
                <p14:modId xmlns:p14="http://schemas.microsoft.com/office/powerpoint/2010/main" val="1413969255"/>
              </p:ext>
            </p:extLst>
          </p:nvPr>
        </p:nvGraphicFramePr>
        <p:xfrm>
          <a:off x="301690" y="1255854"/>
          <a:ext cx="8647757" cy="2458720"/>
        </p:xfrm>
        <a:graphic>
          <a:graphicData uri="http://schemas.openxmlformats.org/drawingml/2006/table">
            <a:tbl>
              <a:tblPr firstRow="1" bandRow="1">
                <a:tableStyleId>{5C22544A-7EE6-4342-B048-85BDC9FD1C3A}</a:tableStyleId>
              </a:tblPr>
              <a:tblGrid>
                <a:gridCol w="1833748">
                  <a:extLst>
                    <a:ext uri="{9D8B030D-6E8A-4147-A177-3AD203B41FA5}">
                      <a16:colId xmlns:a16="http://schemas.microsoft.com/office/drawing/2014/main" val="20000"/>
                    </a:ext>
                  </a:extLst>
                </a:gridCol>
                <a:gridCol w="4866639">
                  <a:extLst>
                    <a:ext uri="{9D8B030D-6E8A-4147-A177-3AD203B41FA5}">
                      <a16:colId xmlns:a16="http://schemas.microsoft.com/office/drawing/2014/main" val="20001"/>
                    </a:ext>
                  </a:extLst>
                </a:gridCol>
                <a:gridCol w="1947370">
                  <a:extLst>
                    <a:ext uri="{9D8B030D-6E8A-4147-A177-3AD203B41FA5}">
                      <a16:colId xmlns:a16="http://schemas.microsoft.com/office/drawing/2014/main" val="2963184327"/>
                    </a:ext>
                  </a:extLst>
                </a:gridCol>
              </a:tblGrid>
              <a:tr h="533400">
                <a:tc>
                  <a:txBody>
                    <a:bodyPr/>
                    <a:lstStyle/>
                    <a:p>
                      <a:pPr algn="ctr"/>
                      <a:r>
                        <a:rPr lang="en-US" sz="1400" dirty="0"/>
                        <a:t>Layer</a:t>
                      </a:r>
                    </a:p>
                  </a:txBody>
                  <a:tcPr/>
                </a:tc>
                <a:tc>
                  <a:txBody>
                    <a:bodyPr/>
                    <a:lstStyle/>
                    <a:p>
                      <a:pPr algn="ctr"/>
                      <a:r>
                        <a:rPr lang="en-US" sz="1400" dirty="0"/>
                        <a:t>Source</a:t>
                      </a:r>
                    </a:p>
                  </a:txBody>
                  <a:tcPr/>
                </a:tc>
                <a:tc>
                  <a:txBody>
                    <a:bodyPr/>
                    <a:lstStyle/>
                    <a:p>
                      <a:pPr algn="ctr"/>
                      <a:r>
                        <a:rPr lang="en-US" sz="1400" dirty="0"/>
                        <a:t>Coverage</a:t>
                      </a:r>
                    </a:p>
                  </a:txBody>
                  <a:tcPr/>
                </a:tc>
                <a:extLst>
                  <a:ext uri="{0D108BD9-81ED-4DB2-BD59-A6C34878D82A}">
                    <a16:rowId xmlns:a16="http://schemas.microsoft.com/office/drawing/2014/main" val="10000"/>
                  </a:ext>
                </a:extLst>
              </a:tr>
              <a:tr h="370840">
                <a:tc>
                  <a:txBody>
                    <a:bodyPr/>
                    <a:lstStyle/>
                    <a:p>
                      <a:pPr algn="ctr"/>
                      <a:r>
                        <a:rPr lang="en-US" sz="1400" dirty="0"/>
                        <a:t>2003 SAMB</a:t>
                      </a:r>
                    </a:p>
                  </a:txBody>
                  <a:tcPr/>
                </a:tc>
                <a:tc>
                  <a:txBody>
                    <a:bodyPr/>
                    <a:lstStyle/>
                    <a:p>
                      <a:pPr algn="l"/>
                      <a:r>
                        <a:rPr lang="en-US" sz="1400" dirty="0"/>
                        <a:t>2003 2-ft. resolution leaf-off imagery, </a:t>
                      </a:r>
                    </a:p>
                    <a:p>
                      <a:pPr algn="l"/>
                      <a:r>
                        <a:rPr lang="en-US" sz="1400" dirty="0"/>
                        <a:t>Statewide</a:t>
                      </a:r>
                      <a:r>
                        <a:rPr lang="en-US" sz="1400" baseline="0" dirty="0"/>
                        <a:t> Addressing &amp; Mapping Board (large buildings only)</a:t>
                      </a:r>
                      <a:endParaRPr lang="en-US" sz="1400" dirty="0"/>
                    </a:p>
                  </a:txBody>
                  <a:tcPr/>
                </a:tc>
                <a:tc>
                  <a:txBody>
                    <a:bodyPr/>
                    <a:lstStyle/>
                    <a:p>
                      <a:pPr algn="ctr"/>
                      <a:r>
                        <a:rPr lang="en-US" sz="1400" i="0" dirty="0" smtClean="0"/>
                        <a:t>Statewide partial</a:t>
                      </a:r>
                      <a:r>
                        <a:rPr lang="en-US" sz="1400" i="0" baseline="0" dirty="0" smtClean="0"/>
                        <a:t> (12,671)</a:t>
                      </a:r>
                      <a:endParaRPr lang="en-US" sz="1400" i="0" dirty="0"/>
                    </a:p>
                  </a:txBody>
                  <a:tcPr/>
                </a:tc>
                <a:extLst>
                  <a:ext uri="{0D108BD9-81ED-4DB2-BD59-A6C34878D82A}">
                    <a16:rowId xmlns:a16="http://schemas.microsoft.com/office/drawing/2014/main" val="10001"/>
                  </a:ext>
                </a:extLst>
              </a:tr>
              <a:tr h="370840">
                <a:tc>
                  <a:txBody>
                    <a:bodyPr/>
                    <a:lstStyle/>
                    <a:p>
                      <a:pPr algn="ctr"/>
                      <a:r>
                        <a:rPr lang="en-US" sz="1400" dirty="0" smtClean="0"/>
                        <a:t>Counties 2010-2018</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6”</a:t>
                      </a:r>
                      <a:r>
                        <a:rPr lang="en-US" sz="1400" baseline="0" dirty="0"/>
                        <a:t> or better leaf-off imagery</a:t>
                      </a:r>
                      <a:endParaRPr lang="en-US" sz="1400" dirty="0"/>
                    </a:p>
                  </a:txBody>
                  <a:tcPr/>
                </a:tc>
                <a:tc>
                  <a:txBody>
                    <a:bodyPr/>
                    <a:lstStyle/>
                    <a:p>
                      <a:pPr algn="ctr"/>
                      <a:r>
                        <a:rPr lang="en-US" sz="1400" i="0" dirty="0"/>
                        <a:t>Select Counties</a:t>
                      </a:r>
                    </a:p>
                  </a:txBody>
                  <a:tcPr/>
                </a:tc>
                <a:extLst>
                  <a:ext uri="{0D108BD9-81ED-4DB2-BD59-A6C34878D82A}">
                    <a16:rowId xmlns:a16="http://schemas.microsoft.com/office/drawing/2014/main" val="10002"/>
                  </a:ext>
                </a:extLst>
              </a:tr>
              <a:tr h="370840">
                <a:tc>
                  <a:txBody>
                    <a:bodyPr/>
                    <a:lstStyle/>
                    <a:p>
                      <a:pPr algn="ctr"/>
                      <a:r>
                        <a:rPr lang="en-US" sz="1400" dirty="0"/>
                        <a:t>2018 Microsoft Building Footprints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Statewide dataset contains 1,020,048 building footprints generated by Microsoft in 2018. </a:t>
                      </a:r>
                    </a:p>
                  </a:txBody>
                  <a:tcPr/>
                </a:tc>
                <a:tc>
                  <a:txBody>
                    <a:bodyPr/>
                    <a:lstStyle/>
                    <a:p>
                      <a:pPr algn="ctr"/>
                      <a:r>
                        <a:rPr lang="en-US" sz="1400" i="0" dirty="0" smtClean="0"/>
                        <a:t>Statewide (1</a:t>
                      </a:r>
                      <a:r>
                        <a:rPr lang="en-US" sz="1400" i="0" baseline="0" dirty="0" smtClean="0"/>
                        <a:t> million)</a:t>
                      </a:r>
                      <a:endParaRPr lang="en-US" sz="1400" i="0" dirty="0"/>
                    </a:p>
                  </a:txBody>
                  <a:tcPr/>
                </a:tc>
                <a:extLst>
                  <a:ext uri="{0D108BD9-81ED-4DB2-BD59-A6C34878D82A}">
                    <a16:rowId xmlns:a16="http://schemas.microsoft.com/office/drawing/2014/main" val="10003"/>
                  </a:ext>
                </a:extLst>
              </a:tr>
              <a:tr h="370840">
                <a:tc>
                  <a:txBody>
                    <a:bodyPr/>
                    <a:lstStyle/>
                    <a:p>
                      <a:pPr algn="ctr"/>
                      <a:r>
                        <a:rPr lang="en-US" sz="1400" dirty="0" smtClean="0"/>
                        <a:t>2022 WVGISTC</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ESRI’s Deep Learning Package </a:t>
                      </a:r>
                      <a:endParaRPr lang="en-US" sz="1400" dirty="0"/>
                    </a:p>
                  </a:txBody>
                  <a:tcPr/>
                </a:tc>
                <a:tc>
                  <a:txBody>
                    <a:bodyPr/>
                    <a:lstStyle/>
                    <a:p>
                      <a:pPr algn="ctr"/>
                      <a:r>
                        <a:rPr lang="en-US" sz="1400" i="0" dirty="0" smtClean="0"/>
                        <a:t>Ongoing.  13 counties completed</a:t>
                      </a:r>
                      <a:endParaRPr lang="en-US" sz="1400" i="0" dirty="0"/>
                    </a:p>
                  </a:txBody>
                  <a:tcPr/>
                </a:tc>
                <a:extLst>
                  <a:ext uri="{0D108BD9-81ED-4DB2-BD59-A6C34878D82A}">
                    <a16:rowId xmlns:a16="http://schemas.microsoft.com/office/drawing/2014/main" val="2508208989"/>
                  </a:ext>
                </a:extLst>
              </a:tr>
            </a:tbl>
          </a:graphicData>
        </a:graphic>
      </p:graphicFrame>
      <p:sp>
        <p:nvSpPr>
          <p:cNvPr id="2" name="TextBox 1"/>
          <p:cNvSpPr txBox="1"/>
          <p:nvPr/>
        </p:nvSpPr>
        <p:spPr>
          <a:xfrm>
            <a:off x="685800" y="931535"/>
            <a:ext cx="7696200" cy="369332"/>
          </a:xfrm>
          <a:prstGeom prst="rect">
            <a:avLst/>
          </a:prstGeom>
          <a:noFill/>
        </p:spPr>
        <p:txBody>
          <a:bodyPr wrap="square" rtlCol="0">
            <a:spAutoFit/>
          </a:bodyPr>
          <a:lstStyle/>
          <a:p>
            <a:r>
              <a:rPr lang="en-US" i="1" dirty="0"/>
              <a:t>Statewide building footprint reference layer created from best available sources</a:t>
            </a:r>
          </a:p>
        </p:txBody>
      </p:sp>
      <p:sp>
        <p:nvSpPr>
          <p:cNvPr id="4" name="TextBox 3"/>
          <p:cNvSpPr txBox="1"/>
          <p:nvPr/>
        </p:nvSpPr>
        <p:spPr>
          <a:xfrm>
            <a:off x="1741312" y="6112391"/>
            <a:ext cx="1474380" cy="461665"/>
          </a:xfrm>
          <a:prstGeom prst="rect">
            <a:avLst/>
          </a:prstGeom>
          <a:noFill/>
        </p:spPr>
        <p:txBody>
          <a:bodyPr wrap="square" rtlCol="0">
            <a:spAutoFit/>
          </a:bodyPr>
          <a:lstStyle/>
          <a:p>
            <a:r>
              <a:rPr lang="en-US" sz="1200" dirty="0"/>
              <a:t>2018 Microsoft Building Footprints</a:t>
            </a:r>
          </a:p>
        </p:txBody>
      </p:sp>
      <p:sp>
        <p:nvSpPr>
          <p:cNvPr id="9" name="Content Placeholder 4"/>
          <p:cNvSpPr>
            <a:spLocks noGrp="1"/>
          </p:cNvSpPr>
          <p:nvPr>
            <p:ph idx="1"/>
          </p:nvPr>
        </p:nvSpPr>
        <p:spPr>
          <a:xfrm>
            <a:off x="3463047" y="4002070"/>
            <a:ext cx="5486400" cy="2571986"/>
          </a:xfrm>
          <a:prstGeom prst="rect">
            <a:avLst/>
          </a:prstGeom>
          <a:solidFill>
            <a:schemeClr val="accent1">
              <a:lumMod val="20000"/>
              <a:lumOff val="80000"/>
            </a:schemeClr>
          </a:solidFill>
        </p:spPr>
        <p:txBody>
          <a:bodyPr wrap="square">
            <a:spAutoFit/>
          </a:bodyPr>
          <a:lstStyle/>
          <a:p>
            <a:pPr marL="0" indent="0" algn="ctr">
              <a:buNone/>
            </a:pPr>
            <a:r>
              <a:rPr lang="en-US" sz="2000" b="1" dirty="0">
                <a:solidFill>
                  <a:schemeClr val="accent1">
                    <a:lumMod val="50000"/>
                  </a:schemeClr>
                </a:solidFill>
              </a:rPr>
              <a:t>How are BUILDING FOOTPRINTS beneficial?</a:t>
            </a:r>
          </a:p>
          <a:p>
            <a:r>
              <a:rPr lang="en-US" sz="1800" dirty="0"/>
              <a:t>Improves the locational pin-pointing of structures for multi-hazard assessments</a:t>
            </a:r>
          </a:p>
          <a:p>
            <a:r>
              <a:rPr lang="en-US" sz="1800" dirty="0"/>
              <a:t>Enhances visual representation of structures on 2D flood risk maps</a:t>
            </a:r>
          </a:p>
          <a:p>
            <a:r>
              <a:rPr lang="en-US" sz="1800" dirty="0"/>
              <a:t>Necessary for 3D flood visualization models</a:t>
            </a:r>
          </a:p>
          <a:p>
            <a:pPr lvl="1"/>
            <a:r>
              <a:rPr lang="en-US" sz="1600" dirty="0"/>
              <a:t>Building footprints extruded to known heights</a:t>
            </a:r>
          </a:p>
          <a:p>
            <a:pPr lvl="1"/>
            <a:r>
              <a:rPr lang="en-US" sz="1600" dirty="0"/>
              <a:t>Beneficial to communicating flood risk to communities </a:t>
            </a:r>
          </a:p>
        </p:txBody>
      </p:sp>
    </p:spTree>
    <p:extLst>
      <p:ext uri="{BB962C8B-B14F-4D97-AF65-F5344CB8AC3E}">
        <p14:creationId xmlns:p14="http://schemas.microsoft.com/office/powerpoint/2010/main" val="154229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pic>
        <p:nvPicPr>
          <p:cNvPr id="4" name="Picture 3">
            <a:extLst>
              <a:ext uri="{FF2B5EF4-FFF2-40B4-BE49-F238E27FC236}">
                <a16:creationId xmlns:a16="http://schemas.microsoft.com/office/drawing/2014/main" id="{6C18F8D6-CC9E-4101-A4B8-267081B8DE4B}"/>
              </a:ext>
            </a:extLst>
          </p:cNvPr>
          <p:cNvPicPr>
            <a:picLocks noChangeAspect="1"/>
          </p:cNvPicPr>
          <p:nvPr/>
        </p:nvPicPr>
        <p:blipFill rotWithShape="1">
          <a:blip r:embed="rId2"/>
          <a:srcRect t="3958" b="10440"/>
          <a:stretch/>
        </p:blipFill>
        <p:spPr>
          <a:xfrm>
            <a:off x="143219" y="1024570"/>
            <a:ext cx="8857562" cy="5717754"/>
          </a:xfrm>
          <a:prstGeom prst="rect">
            <a:avLst/>
          </a:prstGeom>
          <a:ln>
            <a:solidFill>
              <a:schemeClr val="tx1"/>
            </a:solidFill>
          </a:ln>
        </p:spPr>
      </p:pic>
      <p:sp>
        <p:nvSpPr>
          <p:cNvPr id="6" name="TextBox 5">
            <a:extLst>
              <a:ext uri="{FF2B5EF4-FFF2-40B4-BE49-F238E27FC236}">
                <a16:creationId xmlns:a16="http://schemas.microsoft.com/office/drawing/2014/main" id="{D99FD425-2B0B-4E2C-8463-5DA37EAF5003}"/>
              </a:ext>
            </a:extLst>
          </p:cNvPr>
          <p:cNvSpPr txBox="1"/>
          <p:nvPr/>
        </p:nvSpPr>
        <p:spPr>
          <a:xfrm>
            <a:off x="1531133" y="5964510"/>
            <a:ext cx="4482391" cy="738664"/>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2390 FEET MATCHES 1-METER </a:t>
            </a:r>
            <a:r>
              <a:rPr lang="en-US" sz="1400" b="1" dirty="0">
                <a:solidFill>
                  <a:srgbClr val="FFFF00"/>
                </a:solidFill>
              </a:rPr>
              <a:t>GRID SURFACE ELEVATION</a:t>
            </a:r>
            <a:r>
              <a:rPr lang="en-US" sz="1400" b="1" dirty="0">
                <a:solidFill>
                  <a:schemeClr val="bg1"/>
                </a:solidFill>
              </a:rPr>
              <a:t>  OF 2390 FEET DISPLAYED IN  QUERY RESULTS PANEL</a:t>
            </a:r>
          </a:p>
        </p:txBody>
      </p:sp>
      <p:sp>
        <p:nvSpPr>
          <p:cNvPr id="7" name="TextBox 6">
            <a:extLst>
              <a:ext uri="{FF2B5EF4-FFF2-40B4-BE49-F238E27FC236}">
                <a16:creationId xmlns:a16="http://schemas.microsoft.com/office/drawing/2014/main" id="{F056162A-E862-4E53-8928-1A7522F77648}"/>
              </a:ext>
            </a:extLst>
          </p:cNvPr>
          <p:cNvSpPr txBox="1"/>
          <p:nvPr/>
        </p:nvSpPr>
        <p:spPr>
          <a:xfrm>
            <a:off x="1658946" y="756305"/>
            <a:ext cx="6151049" cy="353943"/>
          </a:xfrm>
          <a:prstGeom prst="rect">
            <a:avLst/>
          </a:prstGeom>
          <a:solidFill>
            <a:schemeClr val="accent1">
              <a:lumMod val="60000"/>
              <a:lumOff val="40000"/>
            </a:schemeClr>
          </a:solid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8" name="TextBox 7">
            <a:extLst>
              <a:ext uri="{FF2B5EF4-FFF2-40B4-BE49-F238E27FC236}">
                <a16:creationId xmlns:a16="http://schemas.microsoft.com/office/drawing/2014/main" id="{1780FD82-DE03-4643-8728-339326EAFE2F}"/>
              </a:ext>
            </a:extLst>
          </p:cNvPr>
          <p:cNvSpPr txBox="1"/>
          <p:nvPr/>
        </p:nvSpPr>
        <p:spPr>
          <a:xfrm>
            <a:off x="7234899" y="4487182"/>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2390 ft.</a:t>
            </a:r>
          </a:p>
          <a:p>
            <a:pPr algn="ctr"/>
            <a:r>
              <a:rPr lang="en-US" sz="1200" b="1" dirty="0">
                <a:solidFill>
                  <a:srgbClr val="FFFF00"/>
                </a:solidFill>
              </a:rPr>
              <a:t>Source: FEMA 2016</a:t>
            </a:r>
          </a:p>
        </p:txBody>
      </p:sp>
      <p:sp>
        <p:nvSpPr>
          <p:cNvPr id="9" name="TextBox 8">
            <a:extLst>
              <a:ext uri="{FF2B5EF4-FFF2-40B4-BE49-F238E27FC236}">
                <a16:creationId xmlns:a16="http://schemas.microsoft.com/office/drawing/2014/main" id="{ECE4FA40-6C24-4218-9E66-86AA8EABDE30}"/>
              </a:ext>
            </a:extLst>
          </p:cNvPr>
          <p:cNvSpPr txBox="1"/>
          <p:nvPr/>
        </p:nvSpPr>
        <p:spPr>
          <a:xfrm>
            <a:off x="207767" y="5318179"/>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0" name="Oval 9">
            <a:extLst>
              <a:ext uri="{FF2B5EF4-FFF2-40B4-BE49-F238E27FC236}">
                <a16:creationId xmlns:a16="http://schemas.microsoft.com/office/drawing/2014/main" id="{25269FEC-6E61-4B8C-AFBC-D5544DC46FBE}"/>
              </a:ext>
            </a:extLst>
          </p:cNvPr>
          <p:cNvSpPr/>
          <p:nvPr/>
        </p:nvSpPr>
        <p:spPr>
          <a:xfrm>
            <a:off x="1658946" y="4231500"/>
            <a:ext cx="769854" cy="444153"/>
          </a:xfrm>
          <a:prstGeom prst="ellipse">
            <a:avLst/>
          </a:prstGeom>
          <a:noFill/>
          <a:ln w="57150">
            <a:solidFill>
              <a:srgbClr val="FF0000"/>
            </a:solidFill>
          </a:ln>
          <a:effectLst>
            <a:glow rad="63500">
              <a:schemeClr val="tx1">
                <a:lumMod val="95000"/>
                <a:lumOff val="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B909A359-AE84-4925-9525-CE51A4FBA719}"/>
              </a:ext>
            </a:extLst>
          </p:cNvPr>
          <p:cNvSpPr txBox="1"/>
          <p:nvPr/>
        </p:nvSpPr>
        <p:spPr>
          <a:xfrm>
            <a:off x="1531133" y="4948847"/>
            <a:ext cx="1104491" cy="646331"/>
          </a:xfrm>
          <a:prstGeom prst="rect">
            <a:avLst/>
          </a:prstGeom>
          <a:solidFill>
            <a:schemeClr val="tx1"/>
          </a:solidFill>
        </p:spPr>
        <p:txBody>
          <a:bodyPr wrap="square" rtlCol="0">
            <a:spAutoFit/>
          </a:bodyPr>
          <a:lstStyle/>
          <a:p>
            <a:pPr algn="ctr"/>
            <a:r>
              <a:rPr lang="en-US" sz="1200" b="1" dirty="0">
                <a:solidFill>
                  <a:srgbClr val="FFFF00"/>
                </a:solidFill>
              </a:rPr>
              <a:t>Contour Elevation:  2390 ft.</a:t>
            </a:r>
          </a:p>
        </p:txBody>
      </p:sp>
      <p:sp>
        <p:nvSpPr>
          <p:cNvPr id="12" name="Arrow: Down 11">
            <a:extLst>
              <a:ext uri="{FF2B5EF4-FFF2-40B4-BE49-F238E27FC236}">
                <a16:creationId xmlns:a16="http://schemas.microsoft.com/office/drawing/2014/main" id="{706D13FF-F9ED-4B43-9212-6AF9B76B0694}"/>
              </a:ext>
            </a:extLst>
          </p:cNvPr>
          <p:cNvSpPr/>
          <p:nvPr/>
        </p:nvSpPr>
        <p:spPr>
          <a:xfrm rot="411993">
            <a:off x="1923941" y="3247188"/>
            <a:ext cx="318873" cy="930835"/>
          </a:xfrm>
          <a:prstGeom prst="downArrow">
            <a:avLst>
              <a:gd name="adj1" fmla="val 50000"/>
              <a:gd name="adj2" fmla="val 88530"/>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3" name="TextBox 12">
            <a:extLst>
              <a:ext uri="{FF2B5EF4-FFF2-40B4-BE49-F238E27FC236}">
                <a16:creationId xmlns:a16="http://schemas.microsoft.com/office/drawing/2014/main" id="{16BDCCBB-B5CF-45AF-ADE1-9145A24F2030}"/>
              </a:ext>
            </a:extLst>
          </p:cNvPr>
          <p:cNvSpPr txBox="1"/>
          <p:nvPr/>
        </p:nvSpPr>
        <p:spPr>
          <a:xfrm>
            <a:off x="559398" y="1187192"/>
            <a:ext cx="8212863" cy="307777"/>
          </a:xfrm>
          <a:prstGeom prst="rect">
            <a:avLst/>
          </a:prstGeom>
          <a:solidFill>
            <a:schemeClr val="accent1">
              <a:lumMod val="60000"/>
              <a:lumOff val="40000"/>
            </a:schemeClr>
          </a:solidFill>
        </p:spPr>
        <p:txBody>
          <a:bodyPr wrap="square" rtlCol="0">
            <a:spAutoFit/>
          </a:bodyPr>
          <a:lstStyle/>
          <a:p>
            <a:r>
              <a:rPr lang="en-US" sz="1400" dirty="0"/>
              <a:t>High-resolution aerial imagery and elevation contours cached at 15 map level scales from 1: 4,622,324 to 1:282</a:t>
            </a:r>
          </a:p>
        </p:txBody>
      </p:sp>
      <p:sp>
        <p:nvSpPr>
          <p:cNvPr id="14" name="TextBox 13">
            <a:extLst>
              <a:ext uri="{FF2B5EF4-FFF2-40B4-BE49-F238E27FC236}">
                <a16:creationId xmlns:a16="http://schemas.microsoft.com/office/drawing/2014/main" id="{C6FED6A1-5641-489A-BD2C-57F938CA3E31}"/>
              </a:ext>
            </a:extLst>
          </p:cNvPr>
          <p:cNvSpPr txBox="1"/>
          <p:nvPr/>
        </p:nvSpPr>
        <p:spPr>
          <a:xfrm>
            <a:off x="207767" y="2960298"/>
            <a:ext cx="929421" cy="523220"/>
          </a:xfrm>
          <a:prstGeom prst="rect">
            <a:avLst/>
          </a:prstGeom>
          <a:solidFill>
            <a:schemeClr val="accent1">
              <a:lumMod val="60000"/>
              <a:lumOff val="40000"/>
            </a:schemeClr>
          </a:solidFill>
        </p:spPr>
        <p:txBody>
          <a:bodyPr wrap="square" rtlCol="0">
            <a:spAutoFit/>
          </a:bodyPr>
          <a:lstStyle/>
          <a:p>
            <a:pPr algn="ctr"/>
            <a:r>
              <a:rPr lang="en-US" sz="1400" dirty="0"/>
              <a:t>1:282</a:t>
            </a:r>
          </a:p>
          <a:p>
            <a:pPr algn="ctr"/>
            <a:r>
              <a:rPr lang="en-US" sz="1400" dirty="0"/>
              <a:t>Map Scale</a:t>
            </a:r>
          </a:p>
        </p:txBody>
      </p:sp>
    </p:spTree>
    <p:extLst>
      <p:ext uri="{BB962C8B-B14F-4D97-AF65-F5344CB8AC3E}">
        <p14:creationId xmlns:p14="http://schemas.microsoft.com/office/powerpoint/2010/main" val="41804606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Footprints</a:t>
            </a:r>
          </a:p>
        </p:txBody>
      </p:sp>
      <p:sp>
        <p:nvSpPr>
          <p:cNvPr id="8" name="TextBox 7"/>
          <p:cNvSpPr txBox="1"/>
          <p:nvPr/>
        </p:nvSpPr>
        <p:spPr>
          <a:xfrm>
            <a:off x="1751915" y="878301"/>
            <a:ext cx="5791200" cy="369332"/>
          </a:xfrm>
          <a:prstGeom prst="rect">
            <a:avLst/>
          </a:prstGeom>
          <a:noFill/>
        </p:spPr>
        <p:txBody>
          <a:bodyPr wrap="square" rtlCol="0">
            <a:spAutoFit/>
          </a:bodyPr>
          <a:lstStyle/>
          <a:p>
            <a:r>
              <a:rPr lang="en-US" i="1" dirty="0"/>
              <a:t>Building footprints </a:t>
            </a:r>
            <a:r>
              <a:rPr lang="en-US" i="1" dirty="0" smtClean="0"/>
              <a:t>created from Best Leaf Off by WVU</a:t>
            </a:r>
            <a:endParaRPr lang="en-US" i="1" dirty="0"/>
          </a:p>
        </p:txBody>
      </p:sp>
      <p:pic>
        <p:nvPicPr>
          <p:cNvPr id="7" name="Picture 6" descr="A picture containing text, colorful, several&#10;&#10;Description automatically generated">
            <a:extLst>
              <a:ext uri="{FF2B5EF4-FFF2-40B4-BE49-F238E27FC236}">
                <a16:creationId xmlns:a16="http://schemas.microsoft.com/office/drawing/2014/main" id="{CE00E2A1-1974-43D7-A71C-DC0B4BAF4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16" y="3623660"/>
            <a:ext cx="2676087" cy="2847404"/>
          </a:xfrm>
          <a:prstGeom prst="rect">
            <a:avLst/>
          </a:prstGeom>
        </p:spPr>
      </p:pic>
      <p:pic>
        <p:nvPicPr>
          <p:cNvPr id="9" name="Picture 8" descr="A picture containing truck, construction, equipment, miller&#10;&#10;Description automatically generated">
            <a:extLst>
              <a:ext uri="{FF2B5EF4-FFF2-40B4-BE49-F238E27FC236}">
                <a16:creationId xmlns:a16="http://schemas.microsoft.com/office/drawing/2014/main" id="{43FCDD9F-4073-4474-980D-6F097D5EC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8716" y="3618406"/>
            <a:ext cx="2746568" cy="285265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ED6F876-2E4D-41FA-B754-0501CC92B6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9831" y="3618406"/>
            <a:ext cx="2746568" cy="2865209"/>
          </a:xfrm>
          <a:prstGeom prst="rect">
            <a:avLst/>
          </a:prstGeom>
        </p:spPr>
      </p:pic>
      <p:sp>
        <p:nvSpPr>
          <p:cNvPr id="12" name="TextBox 11">
            <a:extLst>
              <a:ext uri="{FF2B5EF4-FFF2-40B4-BE49-F238E27FC236}">
                <a16:creationId xmlns:a16="http://schemas.microsoft.com/office/drawing/2014/main" id="{A59D8228-DAC3-4148-94B2-70BF1D0674C9}"/>
              </a:ext>
            </a:extLst>
          </p:cNvPr>
          <p:cNvSpPr txBox="1"/>
          <p:nvPr/>
        </p:nvSpPr>
        <p:spPr>
          <a:xfrm>
            <a:off x="113251" y="1247633"/>
            <a:ext cx="8803147" cy="2246769"/>
          </a:xfrm>
          <a:prstGeom prst="rect">
            <a:avLst/>
          </a:prstGeom>
          <a:solidFill>
            <a:schemeClr val="bg1">
              <a:lumMod val="95000"/>
            </a:schemeClr>
          </a:solidFill>
        </p:spPr>
        <p:txBody>
          <a:bodyPr wrap="square" rtlCol="0">
            <a:spAutoFit/>
          </a:bodyPr>
          <a:lstStyle/>
          <a:p>
            <a:r>
              <a:rPr lang="en-US" sz="1400" dirty="0"/>
              <a:t>A comparison of building footprints on Wheeling Island in Ohio </a:t>
            </a:r>
            <a:r>
              <a:rPr lang="en-US" sz="1400" dirty="0" smtClean="0"/>
              <a:t>County.  The </a:t>
            </a:r>
            <a:r>
              <a:rPr lang="en-US" sz="1400" dirty="0"/>
              <a:t>WVGISTC building footprints </a:t>
            </a:r>
            <a:r>
              <a:rPr lang="en-US" sz="1400" dirty="0" smtClean="0"/>
              <a:t>were created </a:t>
            </a:r>
            <a:r>
              <a:rPr lang="en-US" sz="1400" dirty="0"/>
              <a:t>from 4” resolution, 2019 imagery using ESRI’s Deep Learning Package for U.S. structures.</a:t>
            </a:r>
          </a:p>
          <a:p>
            <a:endParaRPr lang="en-US" sz="1400" dirty="0"/>
          </a:p>
          <a:p>
            <a:r>
              <a:rPr lang="en-US" sz="1400" dirty="0" smtClean="0"/>
              <a:t>As of May 2022, </a:t>
            </a:r>
            <a:r>
              <a:rPr lang="en-US" sz="1400" dirty="0"/>
              <a:t>the WVGISTC has completed Building Footprint </a:t>
            </a:r>
            <a:r>
              <a:rPr lang="en-US" sz="1400" dirty="0" smtClean="0"/>
              <a:t>extractions </a:t>
            </a:r>
            <a:r>
              <a:rPr lang="en-US" sz="1400" dirty="0"/>
              <a:t>for 13 West Virginia </a:t>
            </a:r>
            <a:r>
              <a:rPr lang="en-US" sz="1400" dirty="0" smtClean="0"/>
              <a:t>Counties.  An </a:t>
            </a:r>
            <a:r>
              <a:rPr lang="en-US" sz="1400" dirty="0"/>
              <a:t>assessment for overlap of building footprints with existing Primary Structure centroids has averaged 90% overlap for WVGISTC Footprints. This is in comparison to 75% and 66% overlap for Microsoft and Oak </a:t>
            </a:r>
            <a:r>
              <a:rPr lang="en-US" sz="1400" dirty="0" smtClean="0"/>
              <a:t>Ridge (US Structures) footprints</a:t>
            </a:r>
            <a:r>
              <a:rPr lang="en-US" sz="1400" dirty="0"/>
              <a:t>, respectively.</a:t>
            </a:r>
          </a:p>
          <a:p>
            <a:endParaRPr lang="en-US" sz="1400" dirty="0"/>
          </a:p>
          <a:p>
            <a:r>
              <a:rPr lang="en-US" sz="1400" dirty="0"/>
              <a:t>On top of these percentages, the quality of the WVGISTC Footprints in orientation, positioning, and boundary matching is also improved.</a:t>
            </a:r>
          </a:p>
        </p:txBody>
      </p:sp>
      <p:sp>
        <p:nvSpPr>
          <p:cNvPr id="14" name="TextBox 13">
            <a:extLst>
              <a:ext uri="{FF2B5EF4-FFF2-40B4-BE49-F238E27FC236}">
                <a16:creationId xmlns:a16="http://schemas.microsoft.com/office/drawing/2014/main" id="{14207E85-FB15-4A1F-A24E-7C29FD502F59}"/>
              </a:ext>
            </a:extLst>
          </p:cNvPr>
          <p:cNvSpPr txBox="1"/>
          <p:nvPr/>
        </p:nvSpPr>
        <p:spPr>
          <a:xfrm>
            <a:off x="365759" y="6416563"/>
            <a:ext cx="2265681" cy="307777"/>
          </a:xfrm>
          <a:prstGeom prst="rect">
            <a:avLst/>
          </a:prstGeom>
          <a:noFill/>
        </p:spPr>
        <p:txBody>
          <a:bodyPr wrap="square" rtlCol="0">
            <a:spAutoFit/>
          </a:bodyPr>
          <a:lstStyle/>
          <a:p>
            <a:pPr algn="ctr"/>
            <a:r>
              <a:rPr lang="en-US" sz="1400" b="1" dirty="0"/>
              <a:t>WVGISTC </a:t>
            </a:r>
            <a:r>
              <a:rPr lang="en-US" sz="1400" b="1" dirty="0" smtClean="0"/>
              <a:t>– 2019 </a:t>
            </a:r>
            <a:r>
              <a:rPr lang="en-US" sz="1400" b="1" dirty="0"/>
              <a:t>imagery</a:t>
            </a:r>
          </a:p>
        </p:txBody>
      </p:sp>
      <p:sp>
        <p:nvSpPr>
          <p:cNvPr id="15" name="TextBox 14">
            <a:extLst>
              <a:ext uri="{FF2B5EF4-FFF2-40B4-BE49-F238E27FC236}">
                <a16:creationId xmlns:a16="http://schemas.microsoft.com/office/drawing/2014/main" id="{2331133A-01C1-47F4-A75D-B8544A186390}"/>
              </a:ext>
            </a:extLst>
          </p:cNvPr>
          <p:cNvSpPr txBox="1"/>
          <p:nvPr/>
        </p:nvSpPr>
        <p:spPr>
          <a:xfrm>
            <a:off x="3434082" y="6416563"/>
            <a:ext cx="2350850" cy="307777"/>
          </a:xfrm>
          <a:prstGeom prst="rect">
            <a:avLst/>
          </a:prstGeom>
          <a:noFill/>
        </p:spPr>
        <p:txBody>
          <a:bodyPr wrap="square" rtlCol="0">
            <a:spAutoFit/>
          </a:bodyPr>
          <a:lstStyle/>
          <a:p>
            <a:pPr algn="ctr"/>
            <a:r>
              <a:rPr lang="en-US" sz="1400" b="1" dirty="0"/>
              <a:t>Microsoft</a:t>
            </a:r>
          </a:p>
        </p:txBody>
      </p:sp>
      <p:sp>
        <p:nvSpPr>
          <p:cNvPr id="16" name="TextBox 15">
            <a:extLst>
              <a:ext uri="{FF2B5EF4-FFF2-40B4-BE49-F238E27FC236}">
                <a16:creationId xmlns:a16="http://schemas.microsoft.com/office/drawing/2014/main" id="{81037626-389F-40BD-B198-CCA53F8D4F42}"/>
              </a:ext>
            </a:extLst>
          </p:cNvPr>
          <p:cNvSpPr txBox="1"/>
          <p:nvPr/>
        </p:nvSpPr>
        <p:spPr>
          <a:xfrm>
            <a:off x="6405197" y="6416563"/>
            <a:ext cx="2350850" cy="307777"/>
          </a:xfrm>
          <a:prstGeom prst="rect">
            <a:avLst/>
          </a:prstGeom>
          <a:noFill/>
        </p:spPr>
        <p:txBody>
          <a:bodyPr wrap="square" rtlCol="0">
            <a:spAutoFit/>
          </a:bodyPr>
          <a:lstStyle/>
          <a:p>
            <a:pPr algn="ctr"/>
            <a:r>
              <a:rPr lang="en-US" sz="1400" b="1" dirty="0"/>
              <a:t>Oak Ridge</a:t>
            </a:r>
          </a:p>
        </p:txBody>
      </p:sp>
    </p:spTree>
    <p:extLst>
      <p:ext uri="{BB962C8B-B14F-4D97-AF65-F5344CB8AC3E}">
        <p14:creationId xmlns:p14="http://schemas.microsoft.com/office/powerpoint/2010/main" val="746106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Reference Layers</a:t>
            </a:r>
          </a:p>
        </p:txBody>
      </p:sp>
      <p:sp>
        <p:nvSpPr>
          <p:cNvPr id="3" name="TextBox 2"/>
          <p:cNvSpPr txBox="1"/>
          <p:nvPr/>
        </p:nvSpPr>
        <p:spPr>
          <a:xfrm>
            <a:off x="882128" y="2363544"/>
            <a:ext cx="7637930" cy="2800767"/>
          </a:xfrm>
          <a:prstGeom prst="rect">
            <a:avLst/>
          </a:prstGeom>
          <a:solidFill>
            <a:schemeClr val="tx2">
              <a:lumMod val="20000"/>
              <a:lumOff val="80000"/>
            </a:schemeClr>
          </a:solidFill>
        </p:spPr>
        <p:txBody>
          <a:bodyPr wrap="square" rtlCol="0">
            <a:spAutoFit/>
          </a:bodyPr>
          <a:lstStyle/>
          <a:p>
            <a:r>
              <a:rPr lang="en-US" sz="3600" b="1" dirty="0">
                <a:solidFill>
                  <a:schemeClr val="accent1">
                    <a:lumMod val="50000"/>
                  </a:schemeClr>
                </a:solidFill>
                <a:latin typeface="Arial" panose="020B0604020202020204" pitchFamily="34" charset="0"/>
                <a:cs typeface="Arial" panose="020B0604020202020204" pitchFamily="34" charset="0"/>
              </a:rPr>
              <a:t>Data Development and Integration</a:t>
            </a:r>
          </a:p>
          <a:p>
            <a:pPr marL="571500" indent="-571500">
              <a:buFont typeface="Arial" panose="020B0604020202020204" pitchFamily="34" charset="0"/>
              <a:buChar char="•"/>
            </a:pPr>
            <a:endParaRPr lang="en-US" sz="36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Local-Level Data Development</a:t>
            </a:r>
          </a:p>
          <a:p>
            <a:pPr marL="1028700" lvl="1" indent="-571500">
              <a:buFont typeface="Wingdings" panose="05000000000000000000" pitchFamily="2" charset="2"/>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1028700" lvl="1" indent="-571500">
              <a:buFont typeface="Wingdings" panose="05000000000000000000" pitchFamily="2" charset="2"/>
              <a:buChar char="§"/>
            </a:pPr>
            <a:r>
              <a:rPr lang="en-US" sz="2800" b="1" dirty="0">
                <a:solidFill>
                  <a:schemeClr val="accent1">
                    <a:lumMod val="50000"/>
                  </a:schemeClr>
                </a:solidFill>
                <a:latin typeface="Arial" panose="020B0604020202020204" pitchFamily="34" charset="0"/>
                <a:cs typeface="Arial" panose="020B0604020202020204" pitchFamily="34" charset="0"/>
              </a:rPr>
              <a:t>State-Level Integration</a:t>
            </a:r>
            <a:endParaRPr lang="en-US" sz="32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0199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GIS Data Development</a:t>
            </a:r>
          </a:p>
        </p:txBody>
      </p:sp>
      <p:pic>
        <p:nvPicPr>
          <p:cNvPr id="2" name="Picture 1"/>
          <p:cNvPicPr>
            <a:picLocks noChangeAspect="1"/>
          </p:cNvPicPr>
          <p:nvPr/>
        </p:nvPicPr>
        <p:blipFill rotWithShape="1">
          <a:blip r:embed="rId2"/>
          <a:srcRect r="13793"/>
          <a:stretch/>
        </p:blipFill>
        <p:spPr>
          <a:xfrm>
            <a:off x="2430703" y="1806320"/>
            <a:ext cx="1997649"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7209" r="9890"/>
          <a:stretch/>
        </p:blipFill>
        <p:spPr>
          <a:xfrm>
            <a:off x="7005315" y="1826781"/>
            <a:ext cx="1908388" cy="24607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rotWithShape="1">
          <a:blip r:embed="rId4"/>
          <a:srcRect l="20356" t="-3661" r="13359" b="32264"/>
          <a:stretch/>
        </p:blipFill>
        <p:spPr>
          <a:xfrm>
            <a:off x="4716558" y="1806320"/>
            <a:ext cx="2054578" cy="24607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228598" y="1244799"/>
            <a:ext cx="8763001" cy="369332"/>
          </a:xfrm>
          <a:prstGeom prst="rect">
            <a:avLst/>
          </a:prstGeom>
          <a:noFill/>
        </p:spPr>
        <p:txBody>
          <a:bodyPr wrap="square" rtlCol="0">
            <a:spAutoFit/>
          </a:bodyPr>
          <a:lstStyle/>
          <a:p>
            <a:r>
              <a:rPr lang="en-US" dirty="0"/>
              <a:t>           Parcels                      Site Addresses                     Aerial Imagery                   Elevation</a:t>
            </a:r>
          </a:p>
        </p:txBody>
      </p:sp>
      <p:sp>
        <p:nvSpPr>
          <p:cNvPr id="15" name="TextBox 14"/>
          <p:cNvSpPr txBox="1"/>
          <p:nvPr/>
        </p:nvSpPr>
        <p:spPr>
          <a:xfrm>
            <a:off x="1388055" y="6226281"/>
            <a:ext cx="6985816" cy="523220"/>
          </a:xfrm>
          <a:prstGeom prst="rect">
            <a:avLst/>
          </a:prstGeom>
          <a:noFill/>
        </p:spPr>
        <p:txBody>
          <a:bodyPr wrap="square" rtlCol="0">
            <a:spAutoFit/>
          </a:bodyPr>
          <a:lstStyle/>
          <a:p>
            <a:r>
              <a:rPr lang="en-US" sz="2800" i="1" dirty="0">
                <a:solidFill>
                  <a:schemeClr val="tx2">
                    <a:lumMod val="50000"/>
                  </a:schemeClr>
                </a:solidFill>
              </a:rPr>
              <a:t>Improving State’s Spatial Data Infrastructure </a:t>
            </a:r>
          </a:p>
        </p:txBody>
      </p:sp>
      <p:pic>
        <p:nvPicPr>
          <p:cNvPr id="10" name="Picture 6" descr="C:\gis_data\tax\Powerpoint\scanned_tax_map.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720"/>
          <a:stretch/>
        </p:blipFill>
        <p:spPr bwMode="auto">
          <a:xfrm>
            <a:off x="302980" y="1806320"/>
            <a:ext cx="1849245" cy="2481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720160" y="4520621"/>
            <a:ext cx="1108640" cy="1169551"/>
          </a:xfrm>
          <a:prstGeom prst="rect">
            <a:avLst/>
          </a:prstGeom>
          <a:noFill/>
        </p:spPr>
        <p:txBody>
          <a:bodyPr wrap="square" rtlCol="0">
            <a:spAutoFit/>
          </a:bodyPr>
          <a:lstStyle/>
          <a:p>
            <a:r>
              <a:rPr lang="en-US" sz="1400" i="1" dirty="0"/>
              <a:t>Migrate six counties from paper to digital parcels</a:t>
            </a:r>
          </a:p>
        </p:txBody>
      </p:sp>
      <p:sp>
        <p:nvSpPr>
          <p:cNvPr id="12" name="TextBox 11"/>
          <p:cNvSpPr txBox="1"/>
          <p:nvPr/>
        </p:nvSpPr>
        <p:spPr>
          <a:xfrm>
            <a:off x="2740688" y="4520621"/>
            <a:ext cx="1221711" cy="1169551"/>
          </a:xfrm>
          <a:prstGeom prst="rect">
            <a:avLst/>
          </a:prstGeom>
          <a:noFill/>
        </p:spPr>
        <p:txBody>
          <a:bodyPr wrap="square" rtlCol="0">
            <a:spAutoFit/>
          </a:bodyPr>
          <a:lstStyle/>
          <a:p>
            <a:r>
              <a:rPr lang="en-US" sz="1400" i="1" dirty="0"/>
              <a:t>Flood-risk communities with missing or incorrect E-911 addresses</a:t>
            </a:r>
          </a:p>
        </p:txBody>
      </p:sp>
      <p:sp>
        <p:nvSpPr>
          <p:cNvPr id="13" name="TextBox 12"/>
          <p:cNvSpPr txBox="1"/>
          <p:nvPr/>
        </p:nvSpPr>
        <p:spPr>
          <a:xfrm>
            <a:off x="5132991" y="4520621"/>
            <a:ext cx="1221711" cy="954107"/>
          </a:xfrm>
          <a:prstGeom prst="rect">
            <a:avLst/>
          </a:prstGeom>
          <a:noFill/>
        </p:spPr>
        <p:txBody>
          <a:bodyPr wrap="square" rtlCol="0">
            <a:spAutoFit/>
          </a:bodyPr>
          <a:lstStyle/>
          <a:p>
            <a:r>
              <a:rPr lang="en-US" sz="1400" i="1" dirty="0"/>
              <a:t>County Leaf-off imagery no older than 5 years</a:t>
            </a:r>
          </a:p>
        </p:txBody>
      </p:sp>
      <p:sp>
        <p:nvSpPr>
          <p:cNvPr id="14" name="TextBox 13"/>
          <p:cNvSpPr txBox="1"/>
          <p:nvPr/>
        </p:nvSpPr>
        <p:spPr>
          <a:xfrm>
            <a:off x="7348653" y="4538860"/>
            <a:ext cx="1221711" cy="1600438"/>
          </a:xfrm>
          <a:prstGeom prst="rect">
            <a:avLst/>
          </a:prstGeom>
          <a:noFill/>
        </p:spPr>
        <p:txBody>
          <a:bodyPr wrap="square" rtlCol="0">
            <a:spAutoFit/>
          </a:bodyPr>
          <a:lstStyle/>
          <a:p>
            <a:r>
              <a:rPr lang="en-US" sz="1400" i="1" dirty="0"/>
              <a:t>Statewide 1-meter DEM and 1-ft. contours.  Flood Studies, Depth &amp; WSEL Grids</a:t>
            </a:r>
          </a:p>
        </p:txBody>
      </p:sp>
    </p:spTree>
    <p:extLst>
      <p:ext uri="{BB962C8B-B14F-4D97-AF65-F5344CB8AC3E}">
        <p14:creationId xmlns:p14="http://schemas.microsoft.com/office/powerpoint/2010/main" val="1436331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State-Level Integration</a:t>
            </a:r>
          </a:p>
        </p:txBody>
      </p:sp>
      <p:sp>
        <p:nvSpPr>
          <p:cNvPr id="9" name="TextBox 8"/>
          <p:cNvSpPr txBox="1"/>
          <p:nvPr/>
        </p:nvSpPr>
        <p:spPr>
          <a:xfrm>
            <a:off x="363162" y="1238601"/>
            <a:ext cx="1981200" cy="369332"/>
          </a:xfrm>
          <a:prstGeom prst="rect">
            <a:avLst/>
          </a:prstGeom>
          <a:noFill/>
        </p:spPr>
        <p:txBody>
          <a:bodyPr wrap="square" rtlCol="0">
            <a:spAutoFit/>
          </a:bodyPr>
          <a:lstStyle/>
          <a:p>
            <a:pPr algn="ctr"/>
            <a:r>
              <a:rPr lang="en-US" i="1" dirty="0"/>
              <a:t>Parcels</a:t>
            </a:r>
          </a:p>
        </p:txBody>
      </p:sp>
      <p:sp>
        <p:nvSpPr>
          <p:cNvPr id="10" name="TextBox 9"/>
          <p:cNvSpPr txBox="1"/>
          <p:nvPr/>
        </p:nvSpPr>
        <p:spPr>
          <a:xfrm>
            <a:off x="2848272" y="1238601"/>
            <a:ext cx="1453117" cy="369332"/>
          </a:xfrm>
          <a:prstGeom prst="rect">
            <a:avLst/>
          </a:prstGeom>
          <a:noFill/>
        </p:spPr>
        <p:txBody>
          <a:bodyPr wrap="square" rtlCol="0">
            <a:spAutoFit/>
          </a:bodyPr>
          <a:lstStyle/>
          <a:p>
            <a:pPr algn="ctr"/>
            <a:r>
              <a:rPr lang="en-US" i="1" dirty="0"/>
              <a:t>Addresses</a:t>
            </a:r>
          </a:p>
        </p:txBody>
      </p:sp>
      <p:graphicFrame>
        <p:nvGraphicFramePr>
          <p:cNvPr id="3" name="Diagram 2"/>
          <p:cNvGraphicFramePr/>
          <p:nvPr/>
        </p:nvGraphicFramePr>
        <p:xfrm>
          <a:off x="-553673" y="1879600"/>
          <a:ext cx="3581399"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nvGraphicFramePr>
        <p:xfrm>
          <a:off x="2441477" y="1879600"/>
          <a:ext cx="2266709"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TextBox 6"/>
          <p:cNvSpPr txBox="1"/>
          <p:nvPr/>
        </p:nvSpPr>
        <p:spPr>
          <a:xfrm>
            <a:off x="760600" y="6240293"/>
            <a:ext cx="7616758" cy="369332"/>
          </a:xfrm>
          <a:prstGeom prst="rect">
            <a:avLst/>
          </a:prstGeom>
          <a:noFill/>
        </p:spPr>
        <p:txBody>
          <a:bodyPr wrap="square" rtlCol="0">
            <a:spAutoFit/>
          </a:bodyPr>
          <a:lstStyle/>
          <a:p>
            <a:pPr algn="ctr"/>
            <a:r>
              <a:rPr lang="en-US" i="1" dirty="0">
                <a:solidFill>
                  <a:schemeClr val="accent5">
                    <a:lumMod val="50000"/>
                  </a:schemeClr>
                </a:solidFill>
              </a:rPr>
              <a:t>State-level integration allows for statewide mapping products and services</a:t>
            </a:r>
          </a:p>
        </p:txBody>
      </p:sp>
      <p:graphicFrame>
        <p:nvGraphicFramePr>
          <p:cNvPr id="12" name="Diagram 11"/>
          <p:cNvGraphicFramePr/>
          <p:nvPr/>
        </p:nvGraphicFramePr>
        <p:xfrm>
          <a:off x="4568979" y="1879600"/>
          <a:ext cx="2510560" cy="406400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5" name="TextBox 14"/>
          <p:cNvSpPr txBox="1"/>
          <p:nvPr/>
        </p:nvSpPr>
        <p:spPr>
          <a:xfrm>
            <a:off x="5097700" y="1238601"/>
            <a:ext cx="1453117" cy="369332"/>
          </a:xfrm>
          <a:prstGeom prst="rect">
            <a:avLst/>
          </a:prstGeom>
          <a:noFill/>
        </p:spPr>
        <p:txBody>
          <a:bodyPr wrap="square" rtlCol="0">
            <a:spAutoFit/>
          </a:bodyPr>
          <a:lstStyle/>
          <a:p>
            <a:pPr algn="ctr"/>
            <a:r>
              <a:rPr lang="en-US" i="1" dirty="0"/>
              <a:t>Imagery</a:t>
            </a:r>
          </a:p>
        </p:txBody>
      </p:sp>
      <p:graphicFrame>
        <p:nvGraphicFramePr>
          <p:cNvPr id="17" name="Diagram 16"/>
          <p:cNvGraphicFramePr/>
          <p:nvPr/>
        </p:nvGraphicFramePr>
        <p:xfrm>
          <a:off x="6507334" y="1879600"/>
          <a:ext cx="2854840" cy="406400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
        <p:nvSpPr>
          <p:cNvPr id="18" name="TextBox 17"/>
          <p:cNvSpPr txBox="1"/>
          <p:nvPr/>
        </p:nvSpPr>
        <p:spPr>
          <a:xfrm>
            <a:off x="7208195" y="1238601"/>
            <a:ext cx="1453117" cy="369332"/>
          </a:xfrm>
          <a:prstGeom prst="rect">
            <a:avLst/>
          </a:prstGeom>
          <a:noFill/>
        </p:spPr>
        <p:txBody>
          <a:bodyPr wrap="square" rtlCol="0">
            <a:spAutoFit/>
          </a:bodyPr>
          <a:lstStyle/>
          <a:p>
            <a:pPr algn="ctr"/>
            <a:r>
              <a:rPr lang="en-US" i="1" dirty="0"/>
              <a:t>Elevation</a:t>
            </a:r>
          </a:p>
        </p:txBody>
      </p:sp>
    </p:spTree>
    <p:extLst>
      <p:ext uri="{BB962C8B-B14F-4D97-AF65-F5344CB8AC3E}">
        <p14:creationId xmlns:p14="http://schemas.microsoft.com/office/powerpoint/2010/main" val="119198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Graphic spid="11" grpId="0">
        <p:bldAsOne/>
      </p:bldGraphic>
      <p:bldGraphic spid="12" grpId="0">
        <p:bldAsOne/>
      </p:bldGraphic>
      <p:bldP spid="15" grpId="0"/>
      <p:bldGraphic spid="17" grpId="0">
        <p:bldAsOne/>
      </p:bldGraphic>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Spatial Identifiers</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 and Parcel Identifiers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04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Spatial Identifiers</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01515"/>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70840">
                <a:tc>
                  <a:txBody>
                    <a:bodyPr/>
                    <a:lstStyle/>
                    <a:p>
                      <a:r>
                        <a:rPr lang="en-US" sz="2000" dirty="0"/>
                        <a:t>Parcel</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12659921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a: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57882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16629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197681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53837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69413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79909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40108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32016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31820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Tree>
    <p:extLst>
      <p:ext uri="{BB962C8B-B14F-4D97-AF65-F5344CB8AC3E}">
        <p14:creationId xmlns:p14="http://schemas.microsoft.com/office/powerpoint/2010/main" val="141616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5B78B7-BEC0-4FB3-97BE-0E7877092A94}"/>
              </a:ext>
            </a:extLst>
          </p:cNvPr>
          <p:cNvPicPr>
            <a:picLocks noChangeAspect="1"/>
          </p:cNvPicPr>
          <p:nvPr/>
        </p:nvPicPr>
        <p:blipFill rotWithShape="1">
          <a:blip r:embed="rId3"/>
          <a:srcRect t="6242"/>
          <a:stretch/>
        </p:blipFill>
        <p:spPr>
          <a:xfrm>
            <a:off x="264251" y="1313234"/>
            <a:ext cx="8749391" cy="536734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2-ft. Contour Creation</a:t>
            </a:r>
          </a:p>
        </p:txBody>
      </p:sp>
      <p:sp>
        <p:nvSpPr>
          <p:cNvPr id="17" name="TextBox 16">
            <a:extLst>
              <a:ext uri="{FF2B5EF4-FFF2-40B4-BE49-F238E27FC236}">
                <a16:creationId xmlns:a16="http://schemas.microsoft.com/office/drawing/2014/main" id="{AA61AE52-70A0-4165-91FF-296E1003941A}"/>
              </a:ext>
            </a:extLst>
          </p:cNvPr>
          <p:cNvSpPr txBox="1"/>
          <p:nvPr/>
        </p:nvSpPr>
        <p:spPr>
          <a:xfrm>
            <a:off x="5899352" y="5575996"/>
            <a:ext cx="3065364" cy="954107"/>
          </a:xfrm>
          <a:prstGeom prst="rect">
            <a:avLst/>
          </a:prstGeom>
          <a:solidFill>
            <a:schemeClr val="tx1"/>
          </a:solidFill>
        </p:spPr>
        <p:txBody>
          <a:bodyPr wrap="square" rtlCol="0">
            <a:spAutoFit/>
          </a:bodyPr>
          <a:lstStyle/>
          <a:p>
            <a:pPr algn="ctr"/>
            <a:r>
              <a:rPr lang="en-US" sz="1400" b="1" dirty="0">
                <a:solidFill>
                  <a:schemeClr val="bg1"/>
                </a:solidFill>
              </a:rPr>
              <a:t>2-FOOT </a:t>
            </a:r>
            <a:r>
              <a:rPr lang="en-US" sz="1400" b="1" dirty="0">
                <a:solidFill>
                  <a:srgbClr val="FFFF00"/>
                </a:solidFill>
              </a:rPr>
              <a:t>CONTOUR ELEVATION </a:t>
            </a:r>
            <a:r>
              <a:rPr lang="en-US" sz="1400" b="1" dirty="0">
                <a:solidFill>
                  <a:schemeClr val="bg1"/>
                </a:solidFill>
              </a:rPr>
              <a:t>VALUE OF 390 FEET MATCHES 1-METER </a:t>
            </a:r>
            <a:r>
              <a:rPr lang="en-US" sz="1400" b="1" dirty="0">
                <a:solidFill>
                  <a:srgbClr val="FFFF00"/>
                </a:solidFill>
              </a:rPr>
              <a:t>GRID SURFACE ELEVATION</a:t>
            </a:r>
            <a:r>
              <a:rPr lang="en-US" sz="1400" b="1" dirty="0">
                <a:solidFill>
                  <a:schemeClr val="bg1"/>
                </a:solidFill>
              </a:rPr>
              <a:t>  OF 390 FEET DISPLAYED IN  QUERY RESULTS PANEL</a:t>
            </a:r>
          </a:p>
        </p:txBody>
      </p:sp>
      <p:sp>
        <p:nvSpPr>
          <p:cNvPr id="19" name="TextBox 18">
            <a:extLst>
              <a:ext uri="{FF2B5EF4-FFF2-40B4-BE49-F238E27FC236}">
                <a16:creationId xmlns:a16="http://schemas.microsoft.com/office/drawing/2014/main" id="{1950C531-4944-4EF2-8177-95902F043230}"/>
              </a:ext>
            </a:extLst>
          </p:cNvPr>
          <p:cNvSpPr txBox="1"/>
          <p:nvPr/>
        </p:nvSpPr>
        <p:spPr>
          <a:xfrm>
            <a:off x="393515" y="4529103"/>
            <a:ext cx="1077753" cy="1200329"/>
          </a:xfrm>
          <a:prstGeom prst="rect">
            <a:avLst/>
          </a:prstGeom>
          <a:solidFill>
            <a:schemeClr val="tx1"/>
          </a:solidFill>
        </p:spPr>
        <p:txBody>
          <a:bodyPr wrap="square" rtlCol="0">
            <a:spAutoFit/>
          </a:bodyPr>
          <a:lstStyle/>
          <a:p>
            <a:pPr algn="ctr"/>
            <a:r>
              <a:rPr lang="en-US" sz="1200" b="1" dirty="0">
                <a:solidFill>
                  <a:schemeClr val="bg1"/>
                </a:solidFill>
              </a:rPr>
              <a:t>2-ft Contours Display at Highest Zoom Levels (1:564 and 1:282 Map Scales)</a:t>
            </a:r>
          </a:p>
        </p:txBody>
      </p:sp>
      <p:sp>
        <p:nvSpPr>
          <p:cNvPr id="20" name="TextBox 19">
            <a:extLst>
              <a:ext uri="{FF2B5EF4-FFF2-40B4-BE49-F238E27FC236}">
                <a16:creationId xmlns:a16="http://schemas.microsoft.com/office/drawing/2014/main" id="{88807ECA-A008-4FCF-8072-A1ABC9B943A9}"/>
              </a:ext>
            </a:extLst>
          </p:cNvPr>
          <p:cNvSpPr txBox="1"/>
          <p:nvPr/>
        </p:nvSpPr>
        <p:spPr>
          <a:xfrm>
            <a:off x="1855358" y="929795"/>
            <a:ext cx="6151049" cy="353943"/>
          </a:xfrm>
          <a:prstGeom prst="rect">
            <a:avLst/>
          </a:prstGeom>
          <a:noFill/>
        </p:spPr>
        <p:txBody>
          <a:bodyPr wrap="square" rtlCol="0">
            <a:spAutoFit/>
          </a:bodyPr>
          <a:lstStyle/>
          <a:p>
            <a:r>
              <a:rPr lang="en-US" sz="1700" i="1" dirty="0">
                <a:solidFill>
                  <a:schemeClr val="tx2">
                    <a:lumMod val="50000"/>
                  </a:schemeClr>
                </a:solidFill>
              </a:rPr>
              <a:t>2-foot contours created by WVU for Berkeley and Morgan Counties</a:t>
            </a:r>
          </a:p>
        </p:txBody>
      </p:sp>
    </p:spTree>
    <p:extLst>
      <p:ext uri="{BB962C8B-B14F-4D97-AF65-F5344CB8AC3E}">
        <p14:creationId xmlns:p14="http://schemas.microsoft.com/office/powerpoint/2010/main" val="258982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45902" y="1030946"/>
            <a:ext cx="7141627" cy="5298186"/>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a:t>
            </a:r>
          </a:p>
        </p:txBody>
      </p:sp>
      <p:sp>
        <p:nvSpPr>
          <p:cNvPr id="5" name="TextBox 4">
            <a:extLst>
              <a:ext uri="{FF2B5EF4-FFF2-40B4-BE49-F238E27FC236}">
                <a16:creationId xmlns:a16="http://schemas.microsoft.com/office/drawing/2014/main" id="{953CC7F6-F7F8-4D52-92C5-CE6C9BD317DE}"/>
              </a:ext>
            </a:extLst>
          </p:cNvPr>
          <p:cNvSpPr txBox="1"/>
          <p:nvPr/>
        </p:nvSpPr>
        <p:spPr>
          <a:xfrm>
            <a:off x="1813823" y="6392849"/>
            <a:ext cx="5882269" cy="523220"/>
          </a:xfrm>
          <a:prstGeom prst="rect">
            <a:avLst/>
          </a:prstGeom>
          <a:noFill/>
        </p:spPr>
        <p:txBody>
          <a:bodyPr wrap="square" rtlCol="0">
            <a:spAutoFit/>
          </a:bodyPr>
          <a:lstStyle/>
          <a:p>
            <a:r>
              <a:rPr lang="en-US" sz="1400" i="1" dirty="0">
                <a:solidFill>
                  <a:schemeClr val="bg1">
                    <a:lumMod val="50000"/>
                  </a:schemeClr>
                </a:solidFill>
              </a:rPr>
              <a:t>WV Elevation Source Listing and </a:t>
            </a:r>
            <a:r>
              <a:rPr lang="en-US" sz="1400" i="1" dirty="0" smtClean="0">
                <a:solidFill>
                  <a:schemeClr val="bg1">
                    <a:lumMod val="50000"/>
                  </a:schemeClr>
                </a:solidFill>
              </a:rPr>
              <a:t>Graphics:  </a:t>
            </a:r>
            <a:r>
              <a:rPr lang="en-US" sz="1100" i="1" dirty="0">
                <a:solidFill>
                  <a:schemeClr val="bg1">
                    <a:lumMod val="50000"/>
                  </a:schemeClr>
                </a:solidFill>
                <a:hlinkClick r:id="rId4"/>
              </a:rPr>
              <a:t>https://</a:t>
            </a:r>
            <a:r>
              <a:rPr lang="en-US" sz="1100" i="1" dirty="0" smtClean="0">
                <a:solidFill>
                  <a:schemeClr val="bg1">
                    <a:lumMod val="50000"/>
                  </a:schemeClr>
                </a:solidFill>
                <a:hlinkClick r:id="rId4"/>
              </a:rPr>
              <a:t>www.mapwv.gov/lidar-metadata</a:t>
            </a:r>
            <a:endParaRPr lang="en-US" sz="1100" i="1" dirty="0" smtClean="0">
              <a:solidFill>
                <a:schemeClr val="bg1">
                  <a:lumMod val="50000"/>
                </a:schemeClr>
              </a:solidFill>
            </a:endParaRPr>
          </a:p>
          <a:p>
            <a:endParaRPr lang="en-US" sz="1400" i="1" dirty="0">
              <a:solidFill>
                <a:schemeClr val="bg1">
                  <a:lumMod val="50000"/>
                </a:schemeClr>
              </a:solidFill>
            </a:endParaRPr>
          </a:p>
        </p:txBody>
      </p:sp>
      <p:sp>
        <p:nvSpPr>
          <p:cNvPr id="12" name="TextBox 11">
            <a:extLst>
              <a:ext uri="{FF2B5EF4-FFF2-40B4-BE49-F238E27FC236}">
                <a16:creationId xmlns:a16="http://schemas.microsoft.com/office/drawing/2014/main" id="{28C0E090-FEB6-4815-91E3-7110E184A640}"/>
              </a:ext>
            </a:extLst>
          </p:cNvPr>
          <p:cNvSpPr txBox="1"/>
          <p:nvPr/>
        </p:nvSpPr>
        <p:spPr>
          <a:xfrm>
            <a:off x="6509890" y="1587951"/>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a:t>
            </a:r>
            <a:r>
              <a:rPr lang="en-US" sz="1600" b="1" dirty="0" smtClean="0">
                <a:solidFill>
                  <a:srgbClr val="92D050"/>
                </a:solidFill>
              </a:rPr>
              <a:t>purchased Statewide </a:t>
            </a:r>
            <a:r>
              <a:rPr lang="en-US" sz="1600" b="1" dirty="0">
                <a:solidFill>
                  <a:srgbClr val="92D050"/>
                </a:solidFill>
              </a:rPr>
              <a:t>QL2 LiDAR</a:t>
            </a:r>
          </a:p>
        </p:txBody>
      </p:sp>
      <p:sp>
        <p:nvSpPr>
          <p:cNvPr id="14" name="Oval 13"/>
          <p:cNvSpPr/>
          <p:nvPr/>
        </p:nvSpPr>
        <p:spPr>
          <a:xfrm>
            <a:off x="3479991" y="4697276"/>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20611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20611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795107" y="1502152"/>
            <a:ext cx="981075" cy="2828925"/>
          </a:xfrm>
          <a:prstGeom prst="rect">
            <a:avLst/>
          </a:prstGeom>
        </p:spPr>
      </p:pic>
      <p:sp>
        <p:nvSpPr>
          <p:cNvPr id="9" name="Oval 8"/>
          <p:cNvSpPr/>
          <p:nvPr/>
        </p:nvSpPr>
        <p:spPr>
          <a:xfrm flipV="1">
            <a:off x="8547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6706692" y="4865537"/>
            <a:ext cx="1756632" cy="646331"/>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a:t>
            </a:r>
            <a:r>
              <a:rPr lang="en-US" sz="1200" b="1" dirty="0" smtClean="0">
                <a:solidFill>
                  <a:srgbClr val="FFFF00"/>
                </a:solidFill>
              </a:rPr>
              <a:t>for entire State except for 2-ft contours for Area 1</a:t>
            </a:r>
            <a:endParaRPr lang="en-US" sz="1200" b="1" dirty="0">
              <a:solidFill>
                <a:srgbClr val="FFFF00"/>
              </a:solidFill>
            </a:endParaRPr>
          </a:p>
        </p:txBody>
      </p:sp>
      <p:sp>
        <p:nvSpPr>
          <p:cNvPr id="4" name="TextBox 3"/>
          <p:cNvSpPr txBox="1"/>
          <p:nvPr/>
        </p:nvSpPr>
        <p:spPr>
          <a:xfrm>
            <a:off x="1091952" y="1432716"/>
            <a:ext cx="398463" cy="276999"/>
          </a:xfrm>
          <a:prstGeom prst="rect">
            <a:avLst/>
          </a:prstGeom>
          <a:solidFill>
            <a:schemeClr val="bg1"/>
          </a:solidFill>
        </p:spPr>
        <p:txBody>
          <a:bodyPr wrap="square" rtlCol="0">
            <a:spAutoFit/>
          </a:bodyPr>
          <a:lstStyle/>
          <a:p>
            <a:pPr algn="ctr"/>
            <a:r>
              <a:rPr lang="en-US" sz="1200" dirty="0" smtClean="0"/>
              <a:t>4B</a:t>
            </a:r>
            <a:endParaRPr lang="en-US" sz="1200" dirty="0"/>
          </a:p>
        </p:txBody>
      </p:sp>
      <p:sp>
        <p:nvSpPr>
          <p:cNvPr id="20" name="Oval 19">
            <a:extLst>
              <a:ext uri="{FF2B5EF4-FFF2-40B4-BE49-F238E27FC236}">
                <a16:creationId xmlns:a16="http://schemas.microsoft.com/office/drawing/2014/main" id="{C519D6C6-F900-487D-B914-2683D823F12A}"/>
              </a:ext>
            </a:extLst>
          </p:cNvPr>
          <p:cNvSpPr/>
          <p:nvPr/>
        </p:nvSpPr>
        <p:spPr>
          <a:xfrm flipV="1">
            <a:off x="8547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646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solidFill>
                  <a:schemeClr val="bg1"/>
                </a:solidFill>
                <a:latin typeface="Arial" panose="020B0604020202020204" pitchFamily="34" charset="0"/>
                <a:cs typeface="Arial" panose="020B0604020202020204" pitchFamily="34" charset="0"/>
              </a:rPr>
              <a:t>1-meter DEM </a:t>
            </a:r>
            <a:r>
              <a:rPr lang="en-US" dirty="0">
                <a:solidFill>
                  <a:schemeClr val="bg1"/>
                </a:solidFill>
                <a:latin typeface="Arial" panose="020B0604020202020204" pitchFamily="34" charset="0"/>
                <a:cs typeface="Arial" panose="020B0604020202020204" pitchFamily="34" charset="0"/>
              </a:rPr>
              <a:t>Grid Resolution</a:t>
            </a:r>
          </a:p>
        </p:txBody>
      </p:sp>
      <p:pic>
        <p:nvPicPr>
          <p:cNvPr id="2" name="Picture 1"/>
          <p:cNvPicPr>
            <a:picLocks noChangeAspect="1"/>
          </p:cNvPicPr>
          <p:nvPr/>
        </p:nvPicPr>
        <p:blipFill>
          <a:blip r:embed="rId3"/>
          <a:stretch>
            <a:fillRect/>
          </a:stretch>
        </p:blipFill>
        <p:spPr>
          <a:xfrm>
            <a:off x="879475" y="1058893"/>
            <a:ext cx="7385050" cy="5675282"/>
          </a:xfrm>
          <a:prstGeom prst="rect">
            <a:avLst/>
          </a:prstGeom>
        </p:spPr>
      </p:pic>
    </p:spTree>
    <p:extLst>
      <p:ext uri="{BB962C8B-B14F-4D97-AF65-F5344CB8AC3E}">
        <p14:creationId xmlns:p14="http://schemas.microsoft.com/office/powerpoint/2010/main" val="205629978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35942</TotalTime>
  <Words>3876</Words>
  <Application>Microsoft Office PowerPoint</Application>
  <PresentationFormat>On-screen Show (4:3)</PresentationFormat>
  <Paragraphs>819</Paragraphs>
  <Slides>66</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66</vt:i4>
      </vt:variant>
    </vt:vector>
  </HeadingPairs>
  <TitlesOfParts>
    <vt:vector size="74" baseType="lpstr">
      <vt:lpstr>Arial</vt:lpstr>
      <vt:lpstr>Arimo</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c:title>
  <dc:creator>Kurt Donaldson</dc:creator>
  <cp:lastModifiedBy>Kurt Donaldson</cp:lastModifiedBy>
  <cp:revision>260</cp:revision>
  <dcterms:created xsi:type="dcterms:W3CDTF">2019-10-05T14:58:02Z</dcterms:created>
  <dcterms:modified xsi:type="dcterms:W3CDTF">2022-05-23T21:24:47Z</dcterms:modified>
</cp:coreProperties>
</file>