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721" r:id="rId2"/>
    <p:sldId id="823" r:id="rId3"/>
    <p:sldId id="729" r:id="rId4"/>
    <p:sldId id="743" r:id="rId5"/>
    <p:sldId id="705" r:id="rId6"/>
    <p:sldId id="703" r:id="rId7"/>
    <p:sldId id="282" r:id="rId8"/>
    <p:sldId id="589" r:id="rId9"/>
    <p:sldId id="742" r:id="rId10"/>
    <p:sldId id="911" r:id="rId11"/>
    <p:sldId id="912" r:id="rId12"/>
    <p:sldId id="745" r:id="rId13"/>
    <p:sldId id="902" r:id="rId14"/>
    <p:sldId id="783" r:id="rId15"/>
    <p:sldId id="859" r:id="rId16"/>
    <p:sldId id="851" r:id="rId17"/>
    <p:sldId id="867" r:id="rId18"/>
    <p:sldId id="850" r:id="rId19"/>
    <p:sldId id="871" r:id="rId20"/>
    <p:sldId id="738" r:id="rId21"/>
    <p:sldId id="907" r:id="rId22"/>
    <p:sldId id="802" r:id="rId23"/>
    <p:sldId id="816" r:id="rId24"/>
    <p:sldId id="909" r:id="rId25"/>
    <p:sldId id="805" r:id="rId26"/>
    <p:sldId id="804" r:id="rId27"/>
    <p:sldId id="910" r:id="rId28"/>
    <p:sldId id="283" r:id="rId29"/>
    <p:sldId id="852" r:id="rId30"/>
    <p:sldId id="908" r:id="rId31"/>
    <p:sldId id="263" r:id="rId32"/>
    <p:sldId id="284" r:id="rId33"/>
    <p:sldId id="752" r:id="rId34"/>
    <p:sldId id="847" r:id="rId35"/>
    <p:sldId id="905" r:id="rId36"/>
    <p:sldId id="748" r:id="rId37"/>
    <p:sldId id="837" r:id="rId38"/>
    <p:sldId id="855" r:id="rId39"/>
    <p:sldId id="856" r:id="rId40"/>
    <p:sldId id="700" r:id="rId41"/>
    <p:sldId id="595" r:id="rId42"/>
    <p:sldId id="749" r:id="rId43"/>
    <p:sldId id="490" r:id="rId44"/>
    <p:sldId id="751" r:id="rId45"/>
    <p:sldId id="746" r:id="rId46"/>
    <p:sldId id="747" r:id="rId47"/>
    <p:sldId id="277" r:id="rId48"/>
    <p:sldId id="903" r:id="rId49"/>
    <p:sldId id="844" r:id="rId50"/>
    <p:sldId id="310" r:id="rId51"/>
    <p:sldId id="311" r:id="rId52"/>
    <p:sldId id="338" r:id="rId53"/>
    <p:sldId id="835" r:id="rId54"/>
    <p:sldId id="857" r:id="rId55"/>
    <p:sldId id="332" r:id="rId56"/>
    <p:sldId id="904" r:id="rId57"/>
    <p:sldId id="845" r:id="rId58"/>
    <p:sldId id="898" r:id="rId59"/>
    <p:sldId id="899" r:id="rId60"/>
    <p:sldId id="257" r:id="rId61"/>
    <p:sldId id="824" r:id="rId62"/>
    <p:sldId id="758" r:id="rId63"/>
    <p:sldId id="296" r:id="rId64"/>
    <p:sldId id="565"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4" autoAdjust="0"/>
    <p:restoredTop sz="94660"/>
  </p:normalViewPr>
  <p:slideViewPr>
    <p:cSldViewPr snapToGrid="0">
      <p:cViewPr varScale="1">
        <p:scale>
          <a:sx n="111" d="100"/>
          <a:sy n="111" d="100"/>
        </p:scale>
        <p:origin x="14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4CCE12-ABCE-4441-B828-28CAEC5B8481}" type="doc">
      <dgm:prSet loTypeId="urn:microsoft.com/office/officeart/2005/8/layout/process1" loCatId="process" qsTypeId="urn:microsoft.com/office/officeart/2005/8/quickstyle/simple1" qsCatId="simple" csTypeId="urn:microsoft.com/office/officeart/2005/8/colors/colorful2" csCatId="colorful" phldr="1"/>
      <dgm:spPr/>
    </dgm:pt>
    <dgm:pt modelId="{13226DB7-4B6E-48DF-9594-B0C8BECCD2F5}">
      <dgm:prSet phldrT="[Text]" custT="1"/>
      <dgm:spPr>
        <a:solidFill>
          <a:srgbClr val="C00000"/>
        </a:solidFill>
      </dgm:spPr>
      <dgm:t>
        <a:bodyPr/>
        <a:lstStyle/>
        <a:p>
          <a:r>
            <a:rPr lang="en-US" sz="1100" b="1" u="sng" dirty="0"/>
            <a:t>HIGH:</a:t>
          </a:r>
          <a:br>
            <a:rPr lang="en-US" sz="1100" dirty="0"/>
          </a:br>
          <a:endParaRPr lang="en-US" sz="1100" dirty="0"/>
        </a:p>
        <a:p>
          <a:r>
            <a:rPr lang="en-US" sz="1100" dirty="0"/>
            <a:t>100-YR Effective Floodplain</a:t>
          </a:r>
        </a:p>
      </dgm:t>
    </dgm:pt>
    <dgm:pt modelId="{4F2CBA8F-FB73-4672-9A81-B0B288718B5F}" type="parTrans" cxnId="{7EAB6C3B-85EA-4739-BF85-DB99D7B050AC}">
      <dgm:prSet/>
      <dgm:spPr/>
      <dgm:t>
        <a:bodyPr/>
        <a:lstStyle/>
        <a:p>
          <a:endParaRPr lang="en-US"/>
        </a:p>
      </dgm:t>
    </dgm:pt>
    <dgm:pt modelId="{968E08FB-C26D-421E-898B-3A0D1703EFC0}" type="sibTrans" cxnId="{7EAB6C3B-85EA-4739-BF85-DB99D7B050AC}">
      <dgm:prSet/>
      <dgm:spPr/>
      <dgm:t>
        <a:bodyPr/>
        <a:lstStyle/>
        <a:p>
          <a:endParaRPr lang="en-US" dirty="0"/>
        </a:p>
      </dgm:t>
    </dgm:pt>
    <dgm:pt modelId="{F15E6B0D-6C46-4898-A8C3-85D17D80E0F0}">
      <dgm:prSet phldrT="[Text]" custT="1"/>
      <dgm:spPr>
        <a:solidFill>
          <a:schemeClr val="accent2">
            <a:lumMod val="75000"/>
          </a:schemeClr>
        </a:solidFill>
      </dgm:spPr>
      <dgm:t>
        <a:bodyPr/>
        <a:lstStyle/>
        <a:p>
          <a:r>
            <a:rPr lang="en-US" sz="1100" b="1" u="sng" dirty="0"/>
            <a:t>HIGH:</a:t>
          </a:r>
        </a:p>
        <a:p>
          <a:r>
            <a:rPr lang="en-US" sz="1100" dirty="0"/>
            <a:t>Preliminary NFHL</a:t>
          </a:r>
          <a:br>
            <a:rPr lang="en-US" sz="1100" dirty="0"/>
          </a:br>
          <a:br>
            <a:rPr lang="en-US" sz="1100" dirty="0"/>
          </a:br>
          <a:r>
            <a:rPr lang="en-US" sz="1100" dirty="0"/>
            <a:t> (AE  or A)</a:t>
          </a:r>
        </a:p>
      </dgm:t>
    </dgm:pt>
    <dgm:pt modelId="{F15850C0-7C6D-4000-817F-8F3AFF5578C6}" type="parTrans" cxnId="{813677FD-625F-4838-A948-3F7E28B2ED47}">
      <dgm:prSet/>
      <dgm:spPr/>
      <dgm:t>
        <a:bodyPr/>
        <a:lstStyle/>
        <a:p>
          <a:endParaRPr lang="en-US"/>
        </a:p>
      </dgm:t>
    </dgm:pt>
    <dgm:pt modelId="{9C97CBF2-46C7-408B-840D-1AF3347FE7FA}" type="sibTrans" cxnId="{813677FD-625F-4838-A948-3F7E28B2ED47}">
      <dgm:prSet/>
      <dgm:spPr/>
      <dgm:t>
        <a:bodyPr/>
        <a:lstStyle/>
        <a:p>
          <a:endParaRPr lang="en-US"/>
        </a:p>
      </dgm:t>
    </dgm:pt>
    <dgm:pt modelId="{73951C67-4CF6-401B-BE6D-1BF780A1445D}">
      <dgm:prSet phldrT="[Text]" custT="1"/>
      <dgm:spPr>
        <a:solidFill>
          <a:srgbClr val="FFFF00"/>
        </a:solidFill>
      </dgm:spPr>
      <dgm:t>
        <a:bodyPr/>
        <a:lstStyle/>
        <a:p>
          <a:r>
            <a:rPr lang="en-US" sz="1100" b="1" u="sng" dirty="0">
              <a:solidFill>
                <a:schemeClr val="tx1"/>
              </a:solidFill>
            </a:rPr>
            <a:t>MODERATE:</a:t>
          </a:r>
          <a:br>
            <a:rPr lang="en-US" sz="1100" b="1" u="sng" dirty="0">
              <a:solidFill>
                <a:schemeClr val="tx1"/>
              </a:solidFill>
            </a:rPr>
          </a:br>
          <a:r>
            <a:rPr lang="en-US" sz="1100" dirty="0">
              <a:solidFill>
                <a:schemeClr val="tx1"/>
              </a:solidFill>
            </a:rPr>
            <a:t>500-YR Effective</a:t>
          </a:r>
          <a:br>
            <a:rPr lang="en-US" sz="1100" dirty="0">
              <a:solidFill>
                <a:schemeClr val="tx1"/>
              </a:solidFill>
            </a:rPr>
          </a:br>
          <a:r>
            <a:rPr lang="en-US" sz="1100" dirty="0">
              <a:solidFill>
                <a:schemeClr val="tx1"/>
              </a:solidFill>
            </a:rPr>
            <a:t>Floodplain &amp; Levee Reduced Risk</a:t>
          </a:r>
        </a:p>
      </dgm:t>
    </dgm:pt>
    <dgm:pt modelId="{9979D351-DC08-4ED3-91D8-6B9A19CD025C}" type="parTrans" cxnId="{CB311F54-0EA8-4E69-8BF1-699D8A37A6BA}">
      <dgm:prSet/>
      <dgm:spPr/>
      <dgm:t>
        <a:bodyPr/>
        <a:lstStyle/>
        <a:p>
          <a:endParaRPr lang="en-US"/>
        </a:p>
      </dgm:t>
    </dgm:pt>
    <dgm:pt modelId="{1C002680-6CFE-45FB-8887-033462CF20FD}" type="sibTrans" cxnId="{CB311F54-0EA8-4E69-8BF1-699D8A37A6BA}">
      <dgm:prSet/>
      <dgm:spPr/>
      <dgm:t>
        <a:bodyPr/>
        <a:lstStyle/>
        <a:p>
          <a:endParaRPr lang="en-US"/>
        </a:p>
      </dgm:t>
    </dgm:pt>
    <dgm:pt modelId="{CD5D6620-C3EA-4135-A5A0-BF817C5BD3E6}">
      <dgm:prSet custT="1"/>
      <dgm:spPr>
        <a:solidFill>
          <a:srgbClr val="FFFF00"/>
        </a:solidFill>
      </dgm:spPr>
      <dgm:t>
        <a:bodyPr/>
        <a:lstStyle/>
        <a:p>
          <a:r>
            <a:rPr lang="en-US" sz="1100" b="1" u="sng" dirty="0">
              <a:solidFill>
                <a:schemeClr val="tx1"/>
              </a:solidFill>
            </a:rPr>
            <a:t>MODERATE:</a:t>
          </a:r>
        </a:p>
        <a:p>
          <a:r>
            <a:rPr lang="en-US" sz="1100" dirty="0">
              <a:solidFill>
                <a:schemeClr val="tx1"/>
              </a:solidFill>
            </a:rPr>
            <a:t>Within 75-ft of Flood Zone</a:t>
          </a:r>
        </a:p>
      </dgm:t>
    </dgm:pt>
    <dgm:pt modelId="{174DB35D-BFEF-4339-ADC2-0CAFC42E443D}" type="parTrans" cxnId="{85CD7A43-B8B1-4469-988A-FC28D876E81B}">
      <dgm:prSet/>
      <dgm:spPr/>
      <dgm:t>
        <a:bodyPr/>
        <a:lstStyle/>
        <a:p>
          <a:endParaRPr lang="en-US"/>
        </a:p>
      </dgm:t>
    </dgm:pt>
    <dgm:pt modelId="{A2ECAECE-0BC3-4984-9514-FF52517BC0A2}" type="sibTrans" cxnId="{85CD7A43-B8B1-4469-988A-FC28D876E81B}">
      <dgm:prSet/>
      <dgm:spPr/>
      <dgm:t>
        <a:bodyPr/>
        <a:lstStyle/>
        <a:p>
          <a:endParaRPr lang="en-US"/>
        </a:p>
      </dgm:t>
    </dgm:pt>
    <dgm:pt modelId="{0F4AEEE7-3AF8-41C8-9B83-CB3A7691D675}">
      <dgm:prSet custT="1"/>
      <dgm:spPr>
        <a:solidFill>
          <a:schemeClr val="accent6">
            <a:lumMod val="50000"/>
          </a:schemeClr>
        </a:solidFill>
      </dgm:spPr>
      <dgm:t>
        <a:bodyPr/>
        <a:lstStyle/>
        <a:p>
          <a:r>
            <a:rPr lang="en-US" sz="1100" b="1" u="sng" dirty="0"/>
            <a:t>LOW:</a:t>
          </a:r>
        </a:p>
        <a:p>
          <a:br>
            <a:rPr lang="en-US" sz="1100" dirty="0"/>
          </a:br>
          <a:r>
            <a:rPr lang="en-US" sz="1100" dirty="0"/>
            <a:t>No identified Flood Risk</a:t>
          </a:r>
        </a:p>
      </dgm:t>
    </dgm:pt>
    <dgm:pt modelId="{044F9079-A09C-4671-8CC0-EC23BA358940}" type="parTrans" cxnId="{211F78DE-C079-42AE-AF08-D1AA7B0EC899}">
      <dgm:prSet/>
      <dgm:spPr/>
      <dgm:t>
        <a:bodyPr/>
        <a:lstStyle/>
        <a:p>
          <a:endParaRPr lang="en-US"/>
        </a:p>
      </dgm:t>
    </dgm:pt>
    <dgm:pt modelId="{0983AF2E-EF81-4848-982A-C070B14EADA3}" type="sibTrans" cxnId="{211F78DE-C079-42AE-AF08-D1AA7B0EC899}">
      <dgm:prSet/>
      <dgm:spPr/>
      <dgm:t>
        <a:bodyPr/>
        <a:lstStyle/>
        <a:p>
          <a:endParaRPr lang="en-US"/>
        </a:p>
      </dgm:t>
    </dgm:pt>
    <dgm:pt modelId="{7781C100-667E-4478-9F93-A80FDB1A0AFE}">
      <dgm:prSet custT="1"/>
      <dgm:spPr>
        <a:solidFill>
          <a:schemeClr val="accent2">
            <a:lumMod val="75000"/>
          </a:schemeClr>
        </a:solidFill>
      </dgm:spPr>
      <dgm:t>
        <a:bodyPr/>
        <a:lstStyle/>
        <a:p>
          <a:r>
            <a:rPr lang="en-US" sz="1100" b="1" u="sng" dirty="0"/>
            <a:t>HIGH</a:t>
          </a:r>
        </a:p>
        <a:p>
          <a:r>
            <a:rPr lang="en-US" sz="1100" dirty="0"/>
            <a:t>Draft NFHL</a:t>
          </a:r>
          <a:br>
            <a:rPr lang="en-US" sz="1100" dirty="0"/>
          </a:br>
          <a:br>
            <a:rPr lang="en-US" sz="1100" dirty="0"/>
          </a:br>
          <a:r>
            <a:rPr lang="en-US" sz="1100" dirty="0"/>
            <a:t> (AE  or A)</a:t>
          </a:r>
        </a:p>
      </dgm:t>
    </dgm:pt>
    <dgm:pt modelId="{826EC733-6414-4CDA-BEFA-14F98AADAAEF}" type="parTrans" cxnId="{AE1B3DF7-CC0C-41C3-AD91-801F8E570779}">
      <dgm:prSet/>
      <dgm:spPr/>
      <dgm:t>
        <a:bodyPr/>
        <a:lstStyle/>
        <a:p>
          <a:endParaRPr lang="en-US"/>
        </a:p>
      </dgm:t>
    </dgm:pt>
    <dgm:pt modelId="{C6C26E91-CCEC-47F0-A4C6-8D6FE4905B17}" type="sibTrans" cxnId="{AE1B3DF7-CC0C-41C3-AD91-801F8E570779}">
      <dgm:prSet/>
      <dgm:spPr/>
      <dgm:t>
        <a:bodyPr/>
        <a:lstStyle/>
        <a:p>
          <a:endParaRPr lang="en-US"/>
        </a:p>
      </dgm:t>
    </dgm:pt>
    <dgm:pt modelId="{DBD61211-8025-43A2-B237-7D864D2DEBE9}">
      <dgm:prSet custT="1"/>
      <dgm:spPr>
        <a:solidFill>
          <a:schemeClr val="accent2">
            <a:lumMod val="75000"/>
          </a:schemeClr>
        </a:solidFill>
      </dgm:spPr>
      <dgm:t>
        <a:bodyPr/>
        <a:lstStyle/>
        <a:p>
          <a:r>
            <a:rPr lang="en-US" sz="1100" b="1" u="sng" dirty="0"/>
            <a:t>HIGH</a:t>
          </a:r>
        </a:p>
        <a:p>
          <a:r>
            <a:rPr lang="en-US" sz="1100" dirty="0"/>
            <a:t>Advisory A</a:t>
          </a:r>
        </a:p>
        <a:p>
          <a:endParaRPr lang="en-US" sz="1100" dirty="0"/>
        </a:p>
        <a:p>
          <a:r>
            <a:rPr lang="en-US" sz="1100" dirty="0"/>
            <a:t>Non-Regulatory</a:t>
          </a:r>
        </a:p>
      </dgm:t>
    </dgm:pt>
    <dgm:pt modelId="{14B7F7BF-25E0-4EA7-AD22-0A2D25A9E3F7}" type="parTrans" cxnId="{28ABC37D-2B94-4865-BCA2-240361CA4E3F}">
      <dgm:prSet/>
      <dgm:spPr/>
      <dgm:t>
        <a:bodyPr/>
        <a:lstStyle/>
        <a:p>
          <a:endParaRPr lang="en-US"/>
        </a:p>
      </dgm:t>
    </dgm:pt>
    <dgm:pt modelId="{AB0DE83C-3AA1-43C0-A270-9E5518F3CB36}" type="sibTrans" cxnId="{28ABC37D-2B94-4865-BCA2-240361CA4E3F}">
      <dgm:prSet/>
      <dgm:spPr/>
      <dgm:t>
        <a:bodyPr/>
        <a:lstStyle/>
        <a:p>
          <a:endParaRPr lang="en-US"/>
        </a:p>
      </dgm:t>
    </dgm:pt>
    <dgm:pt modelId="{360E5478-7165-4EF8-9E05-2A2D845B4829}">
      <dgm:prSet custT="1"/>
      <dgm:spPr>
        <a:solidFill>
          <a:schemeClr val="accent2">
            <a:lumMod val="75000"/>
          </a:schemeClr>
        </a:solidFill>
      </dgm:spPr>
      <dgm:t>
        <a:bodyPr/>
        <a:lstStyle/>
        <a:p>
          <a:r>
            <a:rPr lang="en-US" sz="1100" b="1" u="sng" dirty="0"/>
            <a:t>HIGH</a:t>
          </a:r>
        </a:p>
        <a:p>
          <a:r>
            <a:rPr lang="en-US" sz="1100" dirty="0"/>
            <a:t>Updated AE</a:t>
          </a:r>
        </a:p>
        <a:p>
          <a:endParaRPr lang="en-US" sz="1100" dirty="0"/>
        </a:p>
        <a:p>
          <a:r>
            <a:rPr lang="en-US" sz="1100" dirty="0"/>
            <a:t>Non-Regulatory</a:t>
          </a:r>
        </a:p>
        <a:p>
          <a:endParaRPr lang="en-US" sz="800" b="1" u="sng" dirty="0"/>
        </a:p>
      </dgm:t>
    </dgm:pt>
    <dgm:pt modelId="{485C33BD-2A46-4F9F-98D6-0FB118750A02}" type="parTrans" cxnId="{A3FE2E87-3489-44BB-B2E3-1E9695294E2E}">
      <dgm:prSet/>
      <dgm:spPr/>
      <dgm:t>
        <a:bodyPr/>
        <a:lstStyle/>
        <a:p>
          <a:endParaRPr lang="en-US"/>
        </a:p>
      </dgm:t>
    </dgm:pt>
    <dgm:pt modelId="{9269F137-EBFE-45D0-95E3-01DAC569E3E2}" type="sibTrans" cxnId="{A3FE2E87-3489-44BB-B2E3-1E9695294E2E}">
      <dgm:prSet/>
      <dgm:spPr/>
      <dgm:t>
        <a:bodyPr/>
        <a:lstStyle/>
        <a:p>
          <a:endParaRPr lang="en-US"/>
        </a:p>
      </dgm:t>
    </dgm:pt>
    <dgm:pt modelId="{CEE559A3-0D94-4959-BEAE-D4FD301F1BCD}" type="pres">
      <dgm:prSet presAssocID="{074CCE12-ABCE-4441-B828-28CAEC5B8481}" presName="Name0" presStyleCnt="0">
        <dgm:presLayoutVars>
          <dgm:dir/>
          <dgm:resizeHandles val="exact"/>
        </dgm:presLayoutVars>
      </dgm:prSet>
      <dgm:spPr/>
    </dgm:pt>
    <dgm:pt modelId="{2046C497-CA07-4A10-84C3-760E72A20103}" type="pres">
      <dgm:prSet presAssocID="{13226DB7-4B6E-48DF-9594-B0C8BECCD2F5}" presName="node" presStyleLbl="node1" presStyleIdx="0" presStyleCnt="8" custScaleX="175799" custLinFactY="-93224" custLinFactNeighborX="10096" custLinFactNeighborY="-100000">
        <dgm:presLayoutVars>
          <dgm:bulletEnabled val="1"/>
        </dgm:presLayoutVars>
      </dgm:prSet>
      <dgm:spPr/>
    </dgm:pt>
    <dgm:pt modelId="{F2BD0086-82E1-433D-8126-0B37D06E2B39}" type="pres">
      <dgm:prSet presAssocID="{968E08FB-C26D-421E-898B-3A0D1703EFC0}" presName="sibTrans" presStyleLbl="sibTrans2D1" presStyleIdx="0" presStyleCnt="7"/>
      <dgm:spPr/>
    </dgm:pt>
    <dgm:pt modelId="{8A00E599-438E-4EF3-A344-A1912D8C35AD}" type="pres">
      <dgm:prSet presAssocID="{968E08FB-C26D-421E-898B-3A0D1703EFC0}" presName="connectorText" presStyleLbl="sibTrans2D1" presStyleIdx="0" presStyleCnt="7"/>
      <dgm:spPr/>
    </dgm:pt>
    <dgm:pt modelId="{557C9FDE-491D-466A-A5F4-CC018A2E5E54}" type="pres">
      <dgm:prSet presAssocID="{F15E6B0D-6C46-4898-A8C3-85D17D80E0F0}" presName="node" presStyleLbl="node1" presStyleIdx="1" presStyleCnt="8" custScaleX="172350" custLinFactY="-3772" custLinFactNeighborX="25005" custLinFactNeighborY="-100000">
        <dgm:presLayoutVars>
          <dgm:bulletEnabled val="1"/>
        </dgm:presLayoutVars>
      </dgm:prSet>
      <dgm:spPr/>
    </dgm:pt>
    <dgm:pt modelId="{EF87B22C-FF6F-4C49-B439-630636EB1A22}" type="pres">
      <dgm:prSet presAssocID="{9C97CBF2-46C7-408B-840D-1AF3347FE7FA}" presName="sibTrans" presStyleLbl="sibTrans2D1" presStyleIdx="1" presStyleCnt="7"/>
      <dgm:spPr/>
    </dgm:pt>
    <dgm:pt modelId="{E496A7FA-6CD6-4387-B11E-21C9F6717968}" type="pres">
      <dgm:prSet presAssocID="{9C97CBF2-46C7-408B-840D-1AF3347FE7FA}" presName="connectorText" presStyleLbl="sibTrans2D1" presStyleIdx="1" presStyleCnt="7"/>
      <dgm:spPr/>
    </dgm:pt>
    <dgm:pt modelId="{1831B8B3-CD2C-480C-9F5F-9E6365DBE4FC}" type="pres">
      <dgm:prSet presAssocID="{7781C100-667E-4478-9F93-A80FDB1A0AFE}" presName="node" presStyleLbl="node1" presStyleIdx="2" presStyleCnt="8" custScaleX="163424" custLinFactNeighborX="55708" custLinFactNeighborY="-89300">
        <dgm:presLayoutVars>
          <dgm:bulletEnabled val="1"/>
        </dgm:presLayoutVars>
      </dgm:prSet>
      <dgm:spPr/>
    </dgm:pt>
    <dgm:pt modelId="{AC2F6264-B81C-4824-959A-308FB4267A5D}" type="pres">
      <dgm:prSet presAssocID="{C6C26E91-CCEC-47F0-A4C6-8D6FE4905B17}" presName="sibTrans" presStyleLbl="sibTrans2D1" presStyleIdx="2" presStyleCnt="7"/>
      <dgm:spPr/>
    </dgm:pt>
    <dgm:pt modelId="{3102E7A2-56CC-4667-81A2-2CF994802F73}" type="pres">
      <dgm:prSet presAssocID="{C6C26E91-CCEC-47F0-A4C6-8D6FE4905B17}" presName="connectorText" presStyleLbl="sibTrans2D1" presStyleIdx="2" presStyleCnt="7"/>
      <dgm:spPr/>
    </dgm:pt>
    <dgm:pt modelId="{97E3209C-EF51-4390-A4C7-971EAEB99CFC}" type="pres">
      <dgm:prSet presAssocID="{360E5478-7165-4EF8-9E05-2A2D845B4829}" presName="node" presStyleLbl="node1" presStyleIdx="3" presStyleCnt="8" custScaleX="184681" custLinFactX="1733" custLinFactNeighborX="100000" custLinFactNeighborY="-72965">
        <dgm:presLayoutVars>
          <dgm:bulletEnabled val="1"/>
        </dgm:presLayoutVars>
      </dgm:prSet>
      <dgm:spPr/>
    </dgm:pt>
    <dgm:pt modelId="{DED3C07E-BA0D-466C-A448-F8D94C4690E6}" type="pres">
      <dgm:prSet presAssocID="{9269F137-EBFE-45D0-95E3-01DAC569E3E2}" presName="sibTrans" presStyleLbl="sibTrans2D1" presStyleIdx="3" presStyleCnt="7"/>
      <dgm:spPr/>
    </dgm:pt>
    <dgm:pt modelId="{D843EF3A-B945-4634-AFE3-353B42C2AA9A}" type="pres">
      <dgm:prSet presAssocID="{9269F137-EBFE-45D0-95E3-01DAC569E3E2}" presName="connectorText" presStyleLbl="sibTrans2D1" presStyleIdx="3" presStyleCnt="7"/>
      <dgm:spPr/>
    </dgm:pt>
    <dgm:pt modelId="{67F695CC-C38D-4690-8311-4356DA54FE25}" type="pres">
      <dgm:prSet presAssocID="{DBD61211-8025-43A2-B237-7D864D2DEBE9}" presName="node" presStyleLbl="node1" presStyleIdx="4" presStyleCnt="8" custScaleX="163638" custScaleY="99686" custLinFactX="19244" custLinFactNeighborX="100000" custLinFactNeighborY="-72766">
        <dgm:presLayoutVars>
          <dgm:bulletEnabled val="1"/>
        </dgm:presLayoutVars>
      </dgm:prSet>
      <dgm:spPr/>
    </dgm:pt>
    <dgm:pt modelId="{CF097D60-1F59-45CC-AFC0-F038F2B07FA6}" type="pres">
      <dgm:prSet presAssocID="{AB0DE83C-3AA1-43C0-A270-9E5518F3CB36}" presName="sibTrans" presStyleLbl="sibTrans2D1" presStyleIdx="4" presStyleCnt="7" custScaleX="70417" custScaleY="95883" custLinFactNeighborX="-26802" custLinFactNeighborY="9185"/>
      <dgm:spPr/>
    </dgm:pt>
    <dgm:pt modelId="{A6964673-B3F3-45E7-9531-25BAF4834383}" type="pres">
      <dgm:prSet presAssocID="{AB0DE83C-3AA1-43C0-A270-9E5518F3CB36}" presName="connectorText" presStyleLbl="sibTrans2D1" presStyleIdx="4" presStyleCnt="7"/>
      <dgm:spPr/>
    </dgm:pt>
    <dgm:pt modelId="{3482CC7E-E8E8-4155-8817-956DAAC72549}" type="pres">
      <dgm:prSet presAssocID="{73951C67-4CF6-401B-BE6D-1BF780A1445D}" presName="node" presStyleLbl="node1" presStyleIdx="5" presStyleCnt="8" custScaleX="176903" custLinFactX="76686" custLinFactNeighborX="100000" custLinFactNeighborY="-65111">
        <dgm:presLayoutVars>
          <dgm:bulletEnabled val="1"/>
        </dgm:presLayoutVars>
      </dgm:prSet>
      <dgm:spPr/>
    </dgm:pt>
    <dgm:pt modelId="{116976CF-3B69-4377-A2DC-A48623A8FAC2}" type="pres">
      <dgm:prSet presAssocID="{1C002680-6CFE-45FB-8887-033462CF20FD}" presName="sibTrans" presStyleLbl="sibTrans2D1" presStyleIdx="5" presStyleCnt="7"/>
      <dgm:spPr/>
    </dgm:pt>
    <dgm:pt modelId="{5C95357C-960C-4CE0-B5B5-2E9AB1C6EAAC}" type="pres">
      <dgm:prSet presAssocID="{1C002680-6CFE-45FB-8887-033462CF20FD}" presName="connectorText" presStyleLbl="sibTrans2D1" presStyleIdx="5" presStyleCnt="7"/>
      <dgm:spPr/>
    </dgm:pt>
    <dgm:pt modelId="{B139B83D-2FA5-4763-BF61-2C498DDEB941}" type="pres">
      <dgm:prSet presAssocID="{CD5D6620-C3EA-4135-A5A0-BF817C5BD3E6}" presName="node" presStyleLbl="node1" presStyleIdx="6" presStyleCnt="8" custScaleX="187545" custScaleY="93073" custLinFactX="23494" custLinFactNeighborX="100000" custLinFactNeighborY="54323">
        <dgm:presLayoutVars>
          <dgm:bulletEnabled val="1"/>
        </dgm:presLayoutVars>
      </dgm:prSet>
      <dgm:spPr/>
    </dgm:pt>
    <dgm:pt modelId="{A2755418-655E-4418-B810-B15AFCAC001E}" type="pres">
      <dgm:prSet presAssocID="{A2ECAECE-0BC3-4984-9514-FF52517BC0A2}" presName="sibTrans" presStyleLbl="sibTrans2D1" presStyleIdx="6" presStyleCnt="7"/>
      <dgm:spPr/>
    </dgm:pt>
    <dgm:pt modelId="{2DC31458-0F28-4D91-8136-56DED91B29DB}" type="pres">
      <dgm:prSet presAssocID="{A2ECAECE-0BC3-4984-9514-FF52517BC0A2}" presName="connectorText" presStyleLbl="sibTrans2D1" presStyleIdx="6" presStyleCnt="7"/>
      <dgm:spPr/>
    </dgm:pt>
    <dgm:pt modelId="{373EF5AF-72B5-4A29-A866-0DAEF1C3ADBA}" type="pres">
      <dgm:prSet presAssocID="{0F4AEEE7-3AF8-41C8-9B83-CB3A7691D675}" presName="node" presStyleLbl="node1" presStyleIdx="7" presStyleCnt="8" custScaleX="149491" custScaleY="93861" custLinFactY="100000" custLinFactNeighborX="-78709" custLinFactNeighborY="131503">
        <dgm:presLayoutVars>
          <dgm:bulletEnabled val="1"/>
        </dgm:presLayoutVars>
      </dgm:prSet>
      <dgm:spPr/>
    </dgm:pt>
  </dgm:ptLst>
  <dgm:cxnLst>
    <dgm:cxn modelId="{4285FD08-636E-4A11-94D7-730F5627FF92}" type="presOf" srcId="{A2ECAECE-0BC3-4984-9514-FF52517BC0A2}" destId="{2DC31458-0F28-4D91-8136-56DED91B29DB}" srcOrd="1" destOrd="0" presId="urn:microsoft.com/office/officeart/2005/8/layout/process1"/>
    <dgm:cxn modelId="{CFAE6A15-FBE8-4854-962A-17C5E0E3ED96}" type="presOf" srcId="{968E08FB-C26D-421E-898B-3A0D1703EFC0}" destId="{F2BD0086-82E1-433D-8126-0B37D06E2B39}" srcOrd="0" destOrd="0" presId="urn:microsoft.com/office/officeart/2005/8/layout/process1"/>
    <dgm:cxn modelId="{32824128-3C6B-44CC-B001-4243CCFE71ED}" type="presOf" srcId="{73951C67-4CF6-401B-BE6D-1BF780A1445D}" destId="{3482CC7E-E8E8-4155-8817-956DAAC72549}" srcOrd="0" destOrd="0" presId="urn:microsoft.com/office/officeart/2005/8/layout/process1"/>
    <dgm:cxn modelId="{747C592A-B282-4578-8B9E-D8C73C4293E8}" type="presOf" srcId="{13226DB7-4B6E-48DF-9594-B0C8BECCD2F5}" destId="{2046C497-CA07-4A10-84C3-760E72A20103}" srcOrd="0" destOrd="0" presId="urn:microsoft.com/office/officeart/2005/8/layout/process1"/>
    <dgm:cxn modelId="{EF8ED62F-7D6B-470A-8AE1-E9EDC64C31EB}" type="presOf" srcId="{9269F137-EBFE-45D0-95E3-01DAC569E3E2}" destId="{DED3C07E-BA0D-466C-A448-F8D94C4690E6}" srcOrd="0" destOrd="0" presId="urn:microsoft.com/office/officeart/2005/8/layout/process1"/>
    <dgm:cxn modelId="{B56F9437-E04F-4CB4-8ADD-F18AA35BB534}" type="presOf" srcId="{1C002680-6CFE-45FB-8887-033462CF20FD}" destId="{116976CF-3B69-4377-A2DC-A48623A8FAC2}" srcOrd="0" destOrd="0" presId="urn:microsoft.com/office/officeart/2005/8/layout/process1"/>
    <dgm:cxn modelId="{E031F438-967C-4F61-BDD5-BF4C210C8690}" type="presOf" srcId="{0F4AEEE7-3AF8-41C8-9B83-CB3A7691D675}" destId="{373EF5AF-72B5-4A29-A866-0DAEF1C3ADBA}" srcOrd="0" destOrd="0" presId="urn:microsoft.com/office/officeart/2005/8/layout/process1"/>
    <dgm:cxn modelId="{7EAB6C3B-85EA-4739-BF85-DB99D7B050AC}" srcId="{074CCE12-ABCE-4441-B828-28CAEC5B8481}" destId="{13226DB7-4B6E-48DF-9594-B0C8BECCD2F5}" srcOrd="0" destOrd="0" parTransId="{4F2CBA8F-FB73-4672-9A81-B0B288718B5F}" sibTransId="{968E08FB-C26D-421E-898B-3A0D1703EFC0}"/>
    <dgm:cxn modelId="{E5C90F42-3260-4CCC-96FF-276D3E1DC46A}" type="presOf" srcId="{AB0DE83C-3AA1-43C0-A270-9E5518F3CB36}" destId="{A6964673-B3F3-45E7-9531-25BAF4834383}" srcOrd="1" destOrd="0" presId="urn:microsoft.com/office/officeart/2005/8/layout/process1"/>
    <dgm:cxn modelId="{85CD7A43-B8B1-4469-988A-FC28D876E81B}" srcId="{074CCE12-ABCE-4441-B828-28CAEC5B8481}" destId="{CD5D6620-C3EA-4135-A5A0-BF817C5BD3E6}" srcOrd="6" destOrd="0" parTransId="{174DB35D-BFEF-4339-ADC2-0CAFC42E443D}" sibTransId="{A2ECAECE-0BC3-4984-9514-FF52517BC0A2}"/>
    <dgm:cxn modelId="{2B5D8C43-09B8-4D58-9B21-56480138C7D9}" type="presOf" srcId="{7781C100-667E-4478-9F93-A80FDB1A0AFE}" destId="{1831B8B3-CD2C-480C-9F5F-9E6365DBE4FC}" srcOrd="0" destOrd="0" presId="urn:microsoft.com/office/officeart/2005/8/layout/process1"/>
    <dgm:cxn modelId="{7F8AEC43-9373-41BC-8451-FC755970654D}" type="presOf" srcId="{A2ECAECE-0BC3-4984-9514-FF52517BC0A2}" destId="{A2755418-655E-4418-B810-B15AFCAC001E}" srcOrd="0" destOrd="0" presId="urn:microsoft.com/office/officeart/2005/8/layout/process1"/>
    <dgm:cxn modelId="{E261CF49-686A-40C9-A90F-F80070955624}" type="presOf" srcId="{9269F137-EBFE-45D0-95E3-01DAC569E3E2}" destId="{D843EF3A-B945-4634-AFE3-353B42C2AA9A}" srcOrd="1" destOrd="0" presId="urn:microsoft.com/office/officeart/2005/8/layout/process1"/>
    <dgm:cxn modelId="{C8D68A51-5C0A-454A-9E10-997590E333B4}" type="presOf" srcId="{C6C26E91-CCEC-47F0-A4C6-8D6FE4905B17}" destId="{AC2F6264-B81C-4824-959A-308FB4267A5D}" srcOrd="0" destOrd="0" presId="urn:microsoft.com/office/officeart/2005/8/layout/process1"/>
    <dgm:cxn modelId="{CB311F54-0EA8-4E69-8BF1-699D8A37A6BA}" srcId="{074CCE12-ABCE-4441-B828-28CAEC5B8481}" destId="{73951C67-4CF6-401B-BE6D-1BF780A1445D}" srcOrd="5" destOrd="0" parTransId="{9979D351-DC08-4ED3-91D8-6B9A19CD025C}" sibTransId="{1C002680-6CFE-45FB-8887-033462CF20FD}"/>
    <dgm:cxn modelId="{28ABC37D-2B94-4865-BCA2-240361CA4E3F}" srcId="{074CCE12-ABCE-4441-B828-28CAEC5B8481}" destId="{DBD61211-8025-43A2-B237-7D864D2DEBE9}" srcOrd="4" destOrd="0" parTransId="{14B7F7BF-25E0-4EA7-AD22-0A2D25A9E3F7}" sibTransId="{AB0DE83C-3AA1-43C0-A270-9E5518F3CB36}"/>
    <dgm:cxn modelId="{A3FE2E87-3489-44BB-B2E3-1E9695294E2E}" srcId="{074CCE12-ABCE-4441-B828-28CAEC5B8481}" destId="{360E5478-7165-4EF8-9E05-2A2D845B4829}" srcOrd="3" destOrd="0" parTransId="{485C33BD-2A46-4F9F-98D6-0FB118750A02}" sibTransId="{9269F137-EBFE-45D0-95E3-01DAC569E3E2}"/>
    <dgm:cxn modelId="{307EC1A3-C687-4C04-920D-347F730A8817}" type="presOf" srcId="{DBD61211-8025-43A2-B237-7D864D2DEBE9}" destId="{67F695CC-C38D-4690-8311-4356DA54FE25}" srcOrd="0" destOrd="0" presId="urn:microsoft.com/office/officeart/2005/8/layout/process1"/>
    <dgm:cxn modelId="{C6CF59B6-AC77-4C60-B369-7CA0E3B5ED32}" type="presOf" srcId="{074CCE12-ABCE-4441-B828-28CAEC5B8481}" destId="{CEE559A3-0D94-4959-BEAE-D4FD301F1BCD}" srcOrd="0" destOrd="0" presId="urn:microsoft.com/office/officeart/2005/8/layout/process1"/>
    <dgm:cxn modelId="{AFA4EFBA-6898-498F-97C0-BB60A3ED8D79}" type="presOf" srcId="{360E5478-7165-4EF8-9E05-2A2D845B4829}" destId="{97E3209C-EF51-4390-A4C7-971EAEB99CFC}" srcOrd="0" destOrd="0" presId="urn:microsoft.com/office/officeart/2005/8/layout/process1"/>
    <dgm:cxn modelId="{E35C02CA-0234-45A3-B656-781600195857}" type="presOf" srcId="{9C97CBF2-46C7-408B-840D-1AF3347FE7FA}" destId="{EF87B22C-FF6F-4C49-B439-630636EB1A22}" srcOrd="0" destOrd="0" presId="urn:microsoft.com/office/officeart/2005/8/layout/process1"/>
    <dgm:cxn modelId="{611CBFCA-6264-47CD-A722-D38542580FCC}" type="presOf" srcId="{9C97CBF2-46C7-408B-840D-1AF3347FE7FA}" destId="{E496A7FA-6CD6-4387-B11E-21C9F6717968}" srcOrd="1" destOrd="0" presId="urn:microsoft.com/office/officeart/2005/8/layout/process1"/>
    <dgm:cxn modelId="{79ED69D4-93ED-4EA7-B437-552EF4582076}" type="presOf" srcId="{968E08FB-C26D-421E-898B-3A0D1703EFC0}" destId="{8A00E599-438E-4EF3-A344-A1912D8C35AD}" srcOrd="1" destOrd="0" presId="urn:microsoft.com/office/officeart/2005/8/layout/process1"/>
    <dgm:cxn modelId="{9C7867D5-E90C-4F8E-95E5-C5A58DF44FDF}" type="presOf" srcId="{F15E6B0D-6C46-4898-A8C3-85D17D80E0F0}" destId="{557C9FDE-491D-466A-A5F4-CC018A2E5E54}" srcOrd="0" destOrd="0" presId="urn:microsoft.com/office/officeart/2005/8/layout/process1"/>
    <dgm:cxn modelId="{28E750DB-D965-4AA4-9D70-4693262A6B64}" type="presOf" srcId="{C6C26E91-CCEC-47F0-A4C6-8D6FE4905B17}" destId="{3102E7A2-56CC-4667-81A2-2CF994802F73}" srcOrd="1" destOrd="0" presId="urn:microsoft.com/office/officeart/2005/8/layout/process1"/>
    <dgm:cxn modelId="{211F78DE-C079-42AE-AF08-D1AA7B0EC899}" srcId="{074CCE12-ABCE-4441-B828-28CAEC5B8481}" destId="{0F4AEEE7-3AF8-41C8-9B83-CB3A7691D675}" srcOrd="7" destOrd="0" parTransId="{044F9079-A09C-4671-8CC0-EC23BA358940}" sibTransId="{0983AF2E-EF81-4848-982A-C070B14EADA3}"/>
    <dgm:cxn modelId="{29411AE0-2167-498B-AB9D-7DB57FF5767E}" type="presOf" srcId="{CD5D6620-C3EA-4135-A5A0-BF817C5BD3E6}" destId="{B139B83D-2FA5-4763-BF61-2C498DDEB941}" srcOrd="0" destOrd="0" presId="urn:microsoft.com/office/officeart/2005/8/layout/process1"/>
    <dgm:cxn modelId="{97644EE0-8E25-44E2-A052-B1A719C36F22}" type="presOf" srcId="{1C002680-6CFE-45FB-8887-033462CF20FD}" destId="{5C95357C-960C-4CE0-B5B5-2E9AB1C6EAAC}" srcOrd="1" destOrd="0" presId="urn:microsoft.com/office/officeart/2005/8/layout/process1"/>
    <dgm:cxn modelId="{86AB57E0-34B1-47C7-B34A-A7A87482F583}" type="presOf" srcId="{AB0DE83C-3AA1-43C0-A270-9E5518F3CB36}" destId="{CF097D60-1F59-45CC-AFC0-F038F2B07FA6}" srcOrd="0" destOrd="0" presId="urn:microsoft.com/office/officeart/2005/8/layout/process1"/>
    <dgm:cxn modelId="{AE1B3DF7-CC0C-41C3-AD91-801F8E570779}" srcId="{074CCE12-ABCE-4441-B828-28CAEC5B8481}" destId="{7781C100-667E-4478-9F93-A80FDB1A0AFE}" srcOrd="2" destOrd="0" parTransId="{826EC733-6414-4CDA-BEFA-14F98AADAAEF}" sibTransId="{C6C26E91-CCEC-47F0-A4C6-8D6FE4905B17}"/>
    <dgm:cxn modelId="{813677FD-625F-4838-A948-3F7E28B2ED47}" srcId="{074CCE12-ABCE-4441-B828-28CAEC5B8481}" destId="{F15E6B0D-6C46-4898-A8C3-85D17D80E0F0}" srcOrd="1" destOrd="0" parTransId="{F15850C0-7C6D-4000-817F-8F3AFF5578C6}" sibTransId="{9C97CBF2-46C7-408B-840D-1AF3347FE7FA}"/>
    <dgm:cxn modelId="{2AC1639F-657A-4757-951E-2CBFEA4F1F8E}" type="presParOf" srcId="{CEE559A3-0D94-4959-BEAE-D4FD301F1BCD}" destId="{2046C497-CA07-4A10-84C3-760E72A20103}" srcOrd="0" destOrd="0" presId="urn:microsoft.com/office/officeart/2005/8/layout/process1"/>
    <dgm:cxn modelId="{76C47FF6-8C43-46B5-8DDB-383CF7D1203F}" type="presParOf" srcId="{CEE559A3-0D94-4959-BEAE-D4FD301F1BCD}" destId="{F2BD0086-82E1-433D-8126-0B37D06E2B39}" srcOrd="1" destOrd="0" presId="urn:microsoft.com/office/officeart/2005/8/layout/process1"/>
    <dgm:cxn modelId="{ABE373AA-E9FF-4ABE-8B97-635B20F24900}" type="presParOf" srcId="{F2BD0086-82E1-433D-8126-0B37D06E2B39}" destId="{8A00E599-438E-4EF3-A344-A1912D8C35AD}" srcOrd="0" destOrd="0" presId="urn:microsoft.com/office/officeart/2005/8/layout/process1"/>
    <dgm:cxn modelId="{B07E24C2-16EF-49DD-AD60-0A783FB77D3E}" type="presParOf" srcId="{CEE559A3-0D94-4959-BEAE-D4FD301F1BCD}" destId="{557C9FDE-491D-466A-A5F4-CC018A2E5E54}" srcOrd="2" destOrd="0" presId="urn:microsoft.com/office/officeart/2005/8/layout/process1"/>
    <dgm:cxn modelId="{8A7063F6-9C25-418D-A658-E9E6756C227F}" type="presParOf" srcId="{CEE559A3-0D94-4959-BEAE-D4FD301F1BCD}" destId="{EF87B22C-FF6F-4C49-B439-630636EB1A22}" srcOrd="3" destOrd="0" presId="urn:microsoft.com/office/officeart/2005/8/layout/process1"/>
    <dgm:cxn modelId="{DFEE7232-A1F9-4667-8AA0-F680454D425A}" type="presParOf" srcId="{EF87B22C-FF6F-4C49-B439-630636EB1A22}" destId="{E496A7FA-6CD6-4387-B11E-21C9F6717968}" srcOrd="0" destOrd="0" presId="urn:microsoft.com/office/officeart/2005/8/layout/process1"/>
    <dgm:cxn modelId="{CEFC16FB-F757-48E1-BD0E-62F40207C04F}" type="presParOf" srcId="{CEE559A3-0D94-4959-BEAE-D4FD301F1BCD}" destId="{1831B8B3-CD2C-480C-9F5F-9E6365DBE4FC}" srcOrd="4" destOrd="0" presId="urn:microsoft.com/office/officeart/2005/8/layout/process1"/>
    <dgm:cxn modelId="{504E997A-0301-4AE9-9D15-D13AA90A1575}" type="presParOf" srcId="{CEE559A3-0D94-4959-BEAE-D4FD301F1BCD}" destId="{AC2F6264-B81C-4824-959A-308FB4267A5D}" srcOrd="5" destOrd="0" presId="urn:microsoft.com/office/officeart/2005/8/layout/process1"/>
    <dgm:cxn modelId="{2018442C-06BC-4E17-84AE-EFB84B188CBB}" type="presParOf" srcId="{AC2F6264-B81C-4824-959A-308FB4267A5D}" destId="{3102E7A2-56CC-4667-81A2-2CF994802F73}" srcOrd="0" destOrd="0" presId="urn:microsoft.com/office/officeart/2005/8/layout/process1"/>
    <dgm:cxn modelId="{C03D75D9-7016-4543-8D57-B8AB632C5C74}" type="presParOf" srcId="{CEE559A3-0D94-4959-BEAE-D4FD301F1BCD}" destId="{97E3209C-EF51-4390-A4C7-971EAEB99CFC}" srcOrd="6" destOrd="0" presId="urn:microsoft.com/office/officeart/2005/8/layout/process1"/>
    <dgm:cxn modelId="{DB4FDB4E-166D-43CB-8FC5-3C66B284C604}" type="presParOf" srcId="{CEE559A3-0D94-4959-BEAE-D4FD301F1BCD}" destId="{DED3C07E-BA0D-466C-A448-F8D94C4690E6}" srcOrd="7" destOrd="0" presId="urn:microsoft.com/office/officeart/2005/8/layout/process1"/>
    <dgm:cxn modelId="{7573C25D-9023-47F1-80E2-06758697D741}" type="presParOf" srcId="{DED3C07E-BA0D-466C-A448-F8D94C4690E6}" destId="{D843EF3A-B945-4634-AFE3-353B42C2AA9A}" srcOrd="0" destOrd="0" presId="urn:microsoft.com/office/officeart/2005/8/layout/process1"/>
    <dgm:cxn modelId="{ACE26118-CC2E-4EA1-B41D-A5A23DC4A9BF}" type="presParOf" srcId="{CEE559A3-0D94-4959-BEAE-D4FD301F1BCD}" destId="{67F695CC-C38D-4690-8311-4356DA54FE25}" srcOrd="8" destOrd="0" presId="urn:microsoft.com/office/officeart/2005/8/layout/process1"/>
    <dgm:cxn modelId="{3BEFC51E-AB6C-4146-8484-12FB8885367C}" type="presParOf" srcId="{CEE559A3-0D94-4959-BEAE-D4FD301F1BCD}" destId="{CF097D60-1F59-45CC-AFC0-F038F2B07FA6}" srcOrd="9" destOrd="0" presId="urn:microsoft.com/office/officeart/2005/8/layout/process1"/>
    <dgm:cxn modelId="{AB7EA28D-B3A7-484C-8702-4CFECA5DD5ED}" type="presParOf" srcId="{CF097D60-1F59-45CC-AFC0-F038F2B07FA6}" destId="{A6964673-B3F3-45E7-9531-25BAF4834383}" srcOrd="0" destOrd="0" presId="urn:microsoft.com/office/officeart/2005/8/layout/process1"/>
    <dgm:cxn modelId="{60FA6F61-12F9-4581-A3B5-D70766C3242D}" type="presParOf" srcId="{CEE559A3-0D94-4959-BEAE-D4FD301F1BCD}" destId="{3482CC7E-E8E8-4155-8817-956DAAC72549}" srcOrd="10" destOrd="0" presId="urn:microsoft.com/office/officeart/2005/8/layout/process1"/>
    <dgm:cxn modelId="{A1C5C04B-5FEF-4F17-B16E-C262187BA459}" type="presParOf" srcId="{CEE559A3-0D94-4959-BEAE-D4FD301F1BCD}" destId="{116976CF-3B69-4377-A2DC-A48623A8FAC2}" srcOrd="11" destOrd="0" presId="urn:microsoft.com/office/officeart/2005/8/layout/process1"/>
    <dgm:cxn modelId="{A17E9F40-E148-45C0-A50B-A67204B741B4}" type="presParOf" srcId="{116976CF-3B69-4377-A2DC-A48623A8FAC2}" destId="{5C95357C-960C-4CE0-B5B5-2E9AB1C6EAAC}" srcOrd="0" destOrd="0" presId="urn:microsoft.com/office/officeart/2005/8/layout/process1"/>
    <dgm:cxn modelId="{0491847D-7675-46C9-8DA5-33A8D6C40065}" type="presParOf" srcId="{CEE559A3-0D94-4959-BEAE-D4FD301F1BCD}" destId="{B139B83D-2FA5-4763-BF61-2C498DDEB941}" srcOrd="12" destOrd="0" presId="urn:microsoft.com/office/officeart/2005/8/layout/process1"/>
    <dgm:cxn modelId="{2DFAEB63-7792-4DDA-99A8-0DD41D425A8C}" type="presParOf" srcId="{CEE559A3-0D94-4959-BEAE-D4FD301F1BCD}" destId="{A2755418-655E-4418-B810-B15AFCAC001E}" srcOrd="13" destOrd="0" presId="urn:microsoft.com/office/officeart/2005/8/layout/process1"/>
    <dgm:cxn modelId="{B16CCBAA-B876-4CAD-9C92-EBFFEE548C56}" type="presParOf" srcId="{A2755418-655E-4418-B810-B15AFCAC001E}" destId="{2DC31458-0F28-4D91-8136-56DED91B29DB}" srcOrd="0" destOrd="0" presId="urn:microsoft.com/office/officeart/2005/8/layout/process1"/>
    <dgm:cxn modelId="{B9104AB3-DE12-486D-AB3A-29704E5E2902}" type="presParOf" srcId="{CEE559A3-0D94-4959-BEAE-D4FD301F1BCD}" destId="{373EF5AF-72B5-4A29-A866-0DAEF1C3ADBA}" srcOrd="1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dgm:t>
        <a:bodyPr/>
        <a:lstStyle/>
        <a:p>
          <a:r>
            <a:rPr lang="en-US" dirty="0"/>
            <a:t>SOURCE:</a:t>
          </a:r>
          <a:br>
            <a:rPr lang="en-US" dirty="0"/>
          </a:br>
          <a:r>
            <a:rPr lang="en-US" dirty="0"/>
            <a:t>County Assessors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dgm:t>
        <a:bodyPr/>
        <a:lstStyle/>
        <a:p>
          <a:endParaRPr lang="en-US"/>
        </a:p>
      </dgm:t>
    </dgm:pt>
    <dgm:pt modelId="{FC5BD009-3A81-4739-8717-4A08E2A5F265}">
      <dgm:prSet phldrT="[Text]"/>
      <dgm:spPr/>
      <dgm:t>
        <a:bodyPr/>
        <a:lstStyle/>
        <a:p>
          <a:r>
            <a:rPr lang="en-US" dirty="0"/>
            <a:t>Property Tax Division</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dgm:t>
        <a:bodyPr/>
        <a:lstStyle/>
        <a:p>
          <a:endParaRPr lang="en-US"/>
        </a:p>
      </dgm:t>
    </dgm:pt>
    <dgm:pt modelId="{AD8660EB-4F32-40BB-9615-4C33CAA1C37A}">
      <dgm:prSet phldrT="[Text]"/>
      <dgm:spPr/>
      <dgm:t>
        <a:bodyPr/>
        <a:lstStyle/>
        <a:p>
          <a:r>
            <a:rPr lang="en-US" dirty="0"/>
            <a:t>Statewide Master Parcel File / IAS</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pt>
    <dgm:pt modelId="{AE46269E-4070-4BE1-89D1-747A78CF9C2B}" type="pres">
      <dgm:prSet presAssocID="{EE0CD6B8-564D-425A-B6B7-1DD53830560E}" presName="sibTrans" presStyleLbl="sibTrans2D1" presStyleIdx="0" presStyleCnt="2"/>
      <dgm:spPr/>
    </dgm:pt>
    <dgm:pt modelId="{22ACBBC5-AF01-4E32-AE0A-DF2AB753AE1B}" type="pres">
      <dgm:prSet presAssocID="{EE0CD6B8-564D-425A-B6B7-1DD53830560E}" presName="connectorText" presStyleLbl="sibTrans2D1" presStyleIdx="0" presStyleCnt="2"/>
      <dgm:spPr/>
    </dgm:pt>
    <dgm:pt modelId="{2C2517C8-850A-43AC-B7E7-7DC2C00D7D4D}" type="pres">
      <dgm:prSet presAssocID="{FC5BD009-3A81-4739-8717-4A08E2A5F265}" presName="node" presStyleLbl="node1" presStyleIdx="1" presStyleCnt="3">
        <dgm:presLayoutVars>
          <dgm:bulletEnabled val="1"/>
        </dgm:presLayoutVars>
      </dgm:prSet>
      <dgm:spPr/>
    </dgm:pt>
    <dgm:pt modelId="{B57088E2-C7FC-42EF-94DC-793428AB6475}" type="pres">
      <dgm:prSet presAssocID="{1B3875C3-16D4-44D2-BD87-781D83FF6A56}" presName="sibTrans" presStyleLbl="sibTrans2D1" presStyleIdx="1" presStyleCnt="2"/>
      <dgm:spPr/>
    </dgm:pt>
    <dgm:pt modelId="{7E9D285F-C370-4045-939E-FD3CEEDD3B14}" type="pres">
      <dgm:prSet presAssocID="{1B3875C3-16D4-44D2-BD87-781D83FF6A56}" presName="connectorText" presStyleLbl="sibTrans2D1" presStyleIdx="1" presStyleCnt="2"/>
      <dgm:spPr/>
    </dgm:pt>
    <dgm:pt modelId="{99BFB0D2-FE15-40C2-B9FA-0ADA6238DCFE}" type="pres">
      <dgm:prSet presAssocID="{AD8660EB-4F32-40BB-9615-4C33CAA1C37A}" presName="node" presStyleLbl="node1" presStyleIdx="2" presStyleCnt="3">
        <dgm:presLayoutVars>
          <dgm:bulletEnabled val="1"/>
        </dgm:presLayoutVars>
      </dgm:prSet>
      <dgm:spPr/>
    </dgm:pt>
  </dgm:ptLst>
  <dgm:cxnLst>
    <dgm:cxn modelId="{08158515-4F7D-4D45-8444-E752AFC79BC9}" srcId="{6C1724A4-65D9-48BF-9482-E853EBEBB3A9}" destId="{FC5BD009-3A81-4739-8717-4A08E2A5F265}" srcOrd="1" destOrd="0" parTransId="{4B8DF2C3-375D-42E9-8534-AB9898988917}" sibTransId="{1B3875C3-16D4-44D2-BD87-781D83FF6A56}"/>
    <dgm:cxn modelId="{F4D5852E-C504-45EC-B885-5EF04526DD59}" srcId="{6C1724A4-65D9-48BF-9482-E853EBEBB3A9}" destId="{AD8660EB-4F32-40BB-9615-4C33CAA1C37A}" srcOrd="2" destOrd="0" parTransId="{637DE983-F0C1-4C25-B47F-43F50DF719AD}" sibTransId="{B218411C-AA57-4190-B4F4-ED9A463B6A5D}"/>
    <dgm:cxn modelId="{D2425C5E-684E-421C-AEF7-7384374AA152}" type="presOf" srcId="{FC5BD009-3A81-4739-8717-4A08E2A5F265}" destId="{2C2517C8-850A-43AC-B7E7-7DC2C00D7D4D}" srcOrd="0" destOrd="0" presId="urn:microsoft.com/office/officeart/2005/8/layout/process2"/>
    <dgm:cxn modelId="{EAA0A167-4FB3-40C0-82C7-C310067FC6D4}" type="presOf" srcId="{EE0CD6B8-564D-425A-B6B7-1DD53830560E}" destId="{AE46269E-4070-4BE1-89D1-747A78CF9C2B}" srcOrd="0"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1C19784B-272A-4B27-9DCA-7652C9A7C697}" type="presOf" srcId="{AD8660EB-4F32-40BB-9615-4C33CAA1C37A}" destId="{99BFB0D2-FE15-40C2-B9FA-0ADA6238DCFE}"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60FF6199-BFB4-4EA2-936F-0AA5A9DD2D1C}" type="presOf" srcId="{1B3875C3-16D4-44D2-BD87-781D83FF6A56}" destId="{7E9D285F-C370-4045-939E-FD3CEEDD3B14}"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681BA7D6-42EC-48C8-8711-3496A7AD8F1B}" type="presOf" srcId="{EE0CD6B8-564D-425A-B6B7-1DD53830560E}" destId="{22ACBBC5-AF01-4E32-AE0A-DF2AB753AE1B}" srcOrd="1"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accent2">
            <a:lumMod val="75000"/>
          </a:schemeClr>
        </a:solidFill>
      </dgm:spPr>
      <dgm:t>
        <a:bodyPr/>
        <a:lstStyle/>
        <a:p>
          <a:r>
            <a:rPr lang="en-US" dirty="0"/>
            <a:t>SOURCE:</a:t>
          </a:r>
          <a:br>
            <a:rPr lang="en-US" dirty="0"/>
          </a:br>
          <a:r>
            <a:rPr lang="en-US" dirty="0"/>
            <a:t>Local Addressing Offices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accent2">
            <a:lumMod val="75000"/>
            <a:alpha val="70000"/>
          </a:schemeClr>
        </a:solidFill>
      </dgm:spPr>
      <dgm:t>
        <a:bodyPr/>
        <a:lstStyle/>
        <a:p>
          <a:endParaRPr lang="en-US"/>
        </a:p>
      </dgm:t>
    </dgm:pt>
    <dgm:pt modelId="{FC5BD009-3A81-4739-8717-4A08E2A5F265}">
      <dgm:prSet phldrT="[Text]"/>
      <dgm:spPr>
        <a:solidFill>
          <a:schemeClr val="accent2">
            <a:lumMod val="75000"/>
          </a:schemeClr>
        </a:solidFill>
      </dgm:spPr>
      <dgm:t>
        <a:bodyPr/>
        <a:lstStyle/>
        <a:p>
          <a:r>
            <a:rPr lang="en-US" dirty="0"/>
            <a:t>Division of Homeland Security &amp; Emergency Management</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accent2">
            <a:lumMod val="75000"/>
            <a:alpha val="70000"/>
          </a:schemeClr>
        </a:solidFill>
      </dgm:spPr>
      <dgm:t>
        <a:bodyPr/>
        <a:lstStyle/>
        <a:p>
          <a:endParaRPr lang="en-US"/>
        </a:p>
      </dgm:t>
    </dgm:pt>
    <dgm:pt modelId="{AD8660EB-4F32-40BB-9615-4C33CAA1C37A}">
      <dgm:prSet phldrT="[Text]"/>
      <dgm:spPr>
        <a:solidFill>
          <a:schemeClr val="accent2">
            <a:lumMod val="75000"/>
          </a:schemeClr>
        </a:solidFill>
      </dgm:spPr>
      <dgm:t>
        <a:bodyPr/>
        <a:lstStyle/>
        <a:p>
          <a:r>
            <a:rPr lang="en-US" dirty="0"/>
            <a:t>Statewide</a:t>
          </a:r>
          <a:br>
            <a:rPr lang="en-US" dirty="0"/>
          </a:br>
          <a:r>
            <a:rPr lang="en-US" dirty="0"/>
            <a:t> Addressing &amp; Mapping System</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pt>
    <dgm:pt modelId="{AE46269E-4070-4BE1-89D1-747A78CF9C2B}" type="pres">
      <dgm:prSet presAssocID="{EE0CD6B8-564D-425A-B6B7-1DD53830560E}" presName="sibTrans" presStyleLbl="sibTrans2D1" presStyleIdx="0" presStyleCnt="2"/>
      <dgm:spPr/>
    </dgm:pt>
    <dgm:pt modelId="{22ACBBC5-AF01-4E32-AE0A-DF2AB753AE1B}" type="pres">
      <dgm:prSet presAssocID="{EE0CD6B8-564D-425A-B6B7-1DD53830560E}" presName="connectorText" presStyleLbl="sibTrans2D1" presStyleIdx="0" presStyleCnt="2"/>
      <dgm:spPr/>
    </dgm:pt>
    <dgm:pt modelId="{2C2517C8-850A-43AC-B7E7-7DC2C00D7D4D}" type="pres">
      <dgm:prSet presAssocID="{FC5BD009-3A81-4739-8717-4A08E2A5F265}" presName="node" presStyleLbl="node1" presStyleIdx="1" presStyleCnt="3">
        <dgm:presLayoutVars>
          <dgm:bulletEnabled val="1"/>
        </dgm:presLayoutVars>
      </dgm:prSet>
      <dgm:spPr/>
    </dgm:pt>
    <dgm:pt modelId="{B57088E2-C7FC-42EF-94DC-793428AB6475}" type="pres">
      <dgm:prSet presAssocID="{1B3875C3-16D4-44D2-BD87-781D83FF6A56}" presName="sibTrans" presStyleLbl="sibTrans2D1" presStyleIdx="1" presStyleCnt="2"/>
      <dgm:spPr/>
    </dgm:pt>
    <dgm:pt modelId="{7E9D285F-C370-4045-939E-FD3CEEDD3B14}" type="pres">
      <dgm:prSet presAssocID="{1B3875C3-16D4-44D2-BD87-781D83FF6A56}" presName="connectorText" presStyleLbl="sibTrans2D1" presStyleIdx="1" presStyleCnt="2"/>
      <dgm:spPr/>
    </dgm:pt>
    <dgm:pt modelId="{99BFB0D2-FE15-40C2-B9FA-0ADA6238DCFE}" type="pres">
      <dgm:prSet presAssocID="{AD8660EB-4F32-40BB-9615-4C33CAA1C37A}" presName="node" presStyleLbl="node1" presStyleIdx="2" presStyleCnt="3">
        <dgm:presLayoutVars>
          <dgm:bulletEnabled val="1"/>
        </dgm:presLayoutVars>
      </dgm:prSet>
      <dgm:spPr/>
    </dgm:pt>
  </dgm:ptLst>
  <dgm:cxnLst>
    <dgm:cxn modelId="{08158515-4F7D-4D45-8444-E752AFC79BC9}" srcId="{6C1724A4-65D9-48BF-9482-E853EBEBB3A9}" destId="{FC5BD009-3A81-4739-8717-4A08E2A5F265}" srcOrd="1" destOrd="0" parTransId="{4B8DF2C3-375D-42E9-8534-AB9898988917}" sibTransId="{1B3875C3-16D4-44D2-BD87-781D83FF6A56}"/>
    <dgm:cxn modelId="{F4D5852E-C504-45EC-B885-5EF04526DD59}" srcId="{6C1724A4-65D9-48BF-9482-E853EBEBB3A9}" destId="{AD8660EB-4F32-40BB-9615-4C33CAA1C37A}" srcOrd="2" destOrd="0" parTransId="{637DE983-F0C1-4C25-B47F-43F50DF719AD}" sibTransId="{B218411C-AA57-4190-B4F4-ED9A463B6A5D}"/>
    <dgm:cxn modelId="{D2425C5E-684E-421C-AEF7-7384374AA152}" type="presOf" srcId="{FC5BD009-3A81-4739-8717-4A08E2A5F265}" destId="{2C2517C8-850A-43AC-B7E7-7DC2C00D7D4D}" srcOrd="0" destOrd="0" presId="urn:microsoft.com/office/officeart/2005/8/layout/process2"/>
    <dgm:cxn modelId="{EAA0A167-4FB3-40C0-82C7-C310067FC6D4}" type="presOf" srcId="{EE0CD6B8-564D-425A-B6B7-1DD53830560E}" destId="{AE46269E-4070-4BE1-89D1-747A78CF9C2B}" srcOrd="0"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1C19784B-272A-4B27-9DCA-7652C9A7C697}" type="presOf" srcId="{AD8660EB-4F32-40BB-9615-4C33CAA1C37A}" destId="{99BFB0D2-FE15-40C2-B9FA-0ADA6238DCFE}"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60FF6199-BFB4-4EA2-936F-0AA5A9DD2D1C}" type="presOf" srcId="{1B3875C3-16D4-44D2-BD87-781D83FF6A56}" destId="{7E9D285F-C370-4045-939E-FD3CEEDD3B14}"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681BA7D6-42EC-48C8-8711-3496A7AD8F1B}" type="presOf" srcId="{EE0CD6B8-564D-425A-B6B7-1DD53830560E}" destId="{22ACBBC5-AF01-4E32-AE0A-DF2AB753AE1B}" srcOrd="1"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accent6">
            <a:lumMod val="50000"/>
          </a:schemeClr>
        </a:solidFill>
      </dgm:spPr>
      <dgm:t>
        <a:bodyPr/>
        <a:lstStyle/>
        <a:p>
          <a:r>
            <a:rPr lang="en-US" dirty="0"/>
            <a:t>SOURCE: </a:t>
          </a:r>
          <a:br>
            <a:rPr lang="en-US" dirty="0"/>
          </a:br>
          <a:br>
            <a:rPr lang="en-US" dirty="0"/>
          </a:br>
          <a:r>
            <a:rPr lang="en-US" dirty="0"/>
            <a:t>County Offices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accent6">
            <a:lumMod val="75000"/>
            <a:alpha val="70000"/>
          </a:schemeClr>
        </a:solidFill>
      </dgm:spPr>
      <dgm:t>
        <a:bodyPr/>
        <a:lstStyle/>
        <a:p>
          <a:endParaRPr lang="en-US"/>
        </a:p>
      </dgm:t>
    </dgm:pt>
    <dgm:pt modelId="{FC5BD009-3A81-4739-8717-4A08E2A5F265}">
      <dgm:prSet phldrT="[Text]"/>
      <dgm:spPr>
        <a:solidFill>
          <a:schemeClr val="accent6">
            <a:lumMod val="50000"/>
          </a:schemeClr>
        </a:solidFill>
      </dgm:spPr>
      <dgm:t>
        <a:bodyPr/>
        <a:lstStyle/>
        <a:p>
          <a:r>
            <a:rPr lang="en-US" dirty="0"/>
            <a:t>WV GIS Technical Center</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accent6">
            <a:lumMod val="75000"/>
            <a:alpha val="70000"/>
          </a:schemeClr>
        </a:solidFill>
      </dgm:spPr>
      <dgm:t>
        <a:bodyPr/>
        <a:lstStyle/>
        <a:p>
          <a:endParaRPr lang="en-US"/>
        </a:p>
      </dgm:t>
    </dgm:pt>
    <dgm:pt modelId="{AD8660EB-4F32-40BB-9615-4C33CAA1C37A}">
      <dgm:prSet phldrT="[Text]"/>
      <dgm:spPr>
        <a:solidFill>
          <a:schemeClr val="accent6">
            <a:lumMod val="50000"/>
          </a:schemeClr>
        </a:solidFill>
      </dgm:spPr>
      <dgm:t>
        <a:bodyPr/>
        <a:lstStyle/>
        <a:p>
          <a:r>
            <a:rPr lang="en-US" dirty="0"/>
            <a:t>Statewide</a:t>
          </a:r>
          <a:br>
            <a:rPr lang="en-US" dirty="0"/>
          </a:br>
          <a:r>
            <a:rPr lang="en-US" dirty="0"/>
            <a:t> Leaf-Off Imagery Service </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custLinFactNeighborX="-1064">
        <dgm:presLayoutVars>
          <dgm:bulletEnabled val="1"/>
        </dgm:presLayoutVars>
      </dgm:prSet>
      <dgm:spPr/>
    </dgm:pt>
    <dgm:pt modelId="{AE46269E-4070-4BE1-89D1-747A78CF9C2B}" type="pres">
      <dgm:prSet presAssocID="{EE0CD6B8-564D-425A-B6B7-1DD53830560E}" presName="sibTrans" presStyleLbl="sibTrans2D1" presStyleIdx="0" presStyleCnt="2"/>
      <dgm:spPr/>
    </dgm:pt>
    <dgm:pt modelId="{22ACBBC5-AF01-4E32-AE0A-DF2AB753AE1B}" type="pres">
      <dgm:prSet presAssocID="{EE0CD6B8-564D-425A-B6B7-1DD53830560E}" presName="connectorText" presStyleLbl="sibTrans2D1" presStyleIdx="0" presStyleCnt="2"/>
      <dgm:spPr/>
    </dgm:pt>
    <dgm:pt modelId="{2C2517C8-850A-43AC-B7E7-7DC2C00D7D4D}" type="pres">
      <dgm:prSet presAssocID="{FC5BD009-3A81-4739-8717-4A08E2A5F265}" presName="node" presStyleLbl="node1" presStyleIdx="1" presStyleCnt="3">
        <dgm:presLayoutVars>
          <dgm:bulletEnabled val="1"/>
        </dgm:presLayoutVars>
      </dgm:prSet>
      <dgm:spPr/>
    </dgm:pt>
    <dgm:pt modelId="{B57088E2-C7FC-42EF-94DC-793428AB6475}" type="pres">
      <dgm:prSet presAssocID="{1B3875C3-16D4-44D2-BD87-781D83FF6A56}" presName="sibTrans" presStyleLbl="sibTrans2D1" presStyleIdx="1" presStyleCnt="2"/>
      <dgm:spPr/>
    </dgm:pt>
    <dgm:pt modelId="{7E9D285F-C370-4045-939E-FD3CEEDD3B14}" type="pres">
      <dgm:prSet presAssocID="{1B3875C3-16D4-44D2-BD87-781D83FF6A56}" presName="connectorText" presStyleLbl="sibTrans2D1" presStyleIdx="1" presStyleCnt="2"/>
      <dgm:spPr/>
    </dgm:pt>
    <dgm:pt modelId="{99BFB0D2-FE15-40C2-B9FA-0ADA6238DCFE}" type="pres">
      <dgm:prSet presAssocID="{AD8660EB-4F32-40BB-9615-4C33CAA1C37A}" presName="node" presStyleLbl="node1" presStyleIdx="2" presStyleCnt="3">
        <dgm:presLayoutVars>
          <dgm:bulletEnabled val="1"/>
        </dgm:presLayoutVars>
      </dgm:prSet>
      <dgm:spPr/>
    </dgm:pt>
  </dgm:ptLst>
  <dgm:cxnLst>
    <dgm:cxn modelId="{08158515-4F7D-4D45-8444-E752AFC79BC9}" srcId="{6C1724A4-65D9-48BF-9482-E853EBEBB3A9}" destId="{FC5BD009-3A81-4739-8717-4A08E2A5F265}" srcOrd="1" destOrd="0" parTransId="{4B8DF2C3-375D-42E9-8534-AB9898988917}" sibTransId="{1B3875C3-16D4-44D2-BD87-781D83FF6A56}"/>
    <dgm:cxn modelId="{F4D5852E-C504-45EC-B885-5EF04526DD59}" srcId="{6C1724A4-65D9-48BF-9482-E853EBEBB3A9}" destId="{AD8660EB-4F32-40BB-9615-4C33CAA1C37A}" srcOrd="2" destOrd="0" parTransId="{637DE983-F0C1-4C25-B47F-43F50DF719AD}" sibTransId="{B218411C-AA57-4190-B4F4-ED9A463B6A5D}"/>
    <dgm:cxn modelId="{D2425C5E-684E-421C-AEF7-7384374AA152}" type="presOf" srcId="{FC5BD009-3A81-4739-8717-4A08E2A5F265}" destId="{2C2517C8-850A-43AC-B7E7-7DC2C00D7D4D}" srcOrd="0" destOrd="0" presId="urn:microsoft.com/office/officeart/2005/8/layout/process2"/>
    <dgm:cxn modelId="{EAA0A167-4FB3-40C0-82C7-C310067FC6D4}" type="presOf" srcId="{EE0CD6B8-564D-425A-B6B7-1DD53830560E}" destId="{AE46269E-4070-4BE1-89D1-747A78CF9C2B}" srcOrd="0"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1C19784B-272A-4B27-9DCA-7652C9A7C697}" type="presOf" srcId="{AD8660EB-4F32-40BB-9615-4C33CAA1C37A}" destId="{99BFB0D2-FE15-40C2-B9FA-0ADA6238DCFE}"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60FF6199-BFB4-4EA2-936F-0AA5A9DD2D1C}" type="presOf" srcId="{1B3875C3-16D4-44D2-BD87-781D83FF6A56}" destId="{7E9D285F-C370-4045-939E-FD3CEEDD3B14}"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681BA7D6-42EC-48C8-8711-3496A7AD8F1B}" type="presOf" srcId="{EE0CD6B8-564D-425A-B6B7-1DD53830560E}" destId="{22ACBBC5-AF01-4E32-AE0A-DF2AB753AE1B}" srcOrd="1"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bg1">
            <a:lumMod val="50000"/>
          </a:schemeClr>
        </a:solidFill>
      </dgm:spPr>
      <dgm:t>
        <a:bodyPr/>
        <a:lstStyle/>
        <a:p>
          <a:r>
            <a:rPr lang="en-US" dirty="0"/>
            <a:t>SOURCE:</a:t>
          </a:r>
          <a:br>
            <a:rPr lang="en-US" dirty="0"/>
          </a:br>
          <a:r>
            <a:rPr lang="en-US" dirty="0"/>
            <a:t>Local, State, primarily FEMA</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bg1">
            <a:lumMod val="65000"/>
            <a:alpha val="70000"/>
          </a:schemeClr>
        </a:solidFill>
      </dgm:spPr>
      <dgm:t>
        <a:bodyPr/>
        <a:lstStyle/>
        <a:p>
          <a:endParaRPr lang="en-US"/>
        </a:p>
      </dgm:t>
    </dgm:pt>
    <dgm:pt modelId="{FC5BD009-3A81-4739-8717-4A08E2A5F265}">
      <dgm:prSet phldrT="[Text]"/>
      <dgm:spPr>
        <a:solidFill>
          <a:schemeClr val="bg1">
            <a:lumMod val="50000"/>
          </a:schemeClr>
        </a:solidFill>
      </dgm:spPr>
      <dgm:t>
        <a:bodyPr/>
        <a:lstStyle/>
        <a:p>
          <a:r>
            <a:rPr lang="en-US" dirty="0"/>
            <a:t>WV GIS Technical Center</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bg1">
            <a:lumMod val="65000"/>
            <a:alpha val="70000"/>
          </a:schemeClr>
        </a:solidFill>
      </dgm:spPr>
      <dgm:t>
        <a:bodyPr/>
        <a:lstStyle/>
        <a:p>
          <a:endParaRPr lang="en-US"/>
        </a:p>
      </dgm:t>
    </dgm:pt>
    <dgm:pt modelId="{AD8660EB-4F32-40BB-9615-4C33CAA1C37A}">
      <dgm:prSet phldrT="[Text]"/>
      <dgm:spPr>
        <a:solidFill>
          <a:schemeClr val="bg1">
            <a:lumMod val="50000"/>
          </a:schemeClr>
        </a:solidFill>
      </dgm:spPr>
      <dgm:t>
        <a:bodyPr/>
        <a:lstStyle/>
        <a:p>
          <a:r>
            <a:rPr lang="en-US" dirty="0"/>
            <a:t>Statewide Elevation</a:t>
          </a:r>
          <a:br>
            <a:rPr lang="en-US" dirty="0"/>
          </a:br>
          <a:r>
            <a:rPr lang="en-US" dirty="0"/>
            <a:t> Web Services</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pt>
    <dgm:pt modelId="{AE46269E-4070-4BE1-89D1-747A78CF9C2B}" type="pres">
      <dgm:prSet presAssocID="{EE0CD6B8-564D-425A-B6B7-1DD53830560E}" presName="sibTrans" presStyleLbl="sibTrans2D1" presStyleIdx="0" presStyleCnt="2"/>
      <dgm:spPr/>
    </dgm:pt>
    <dgm:pt modelId="{22ACBBC5-AF01-4E32-AE0A-DF2AB753AE1B}" type="pres">
      <dgm:prSet presAssocID="{EE0CD6B8-564D-425A-B6B7-1DD53830560E}" presName="connectorText" presStyleLbl="sibTrans2D1" presStyleIdx="0" presStyleCnt="2"/>
      <dgm:spPr/>
    </dgm:pt>
    <dgm:pt modelId="{2C2517C8-850A-43AC-B7E7-7DC2C00D7D4D}" type="pres">
      <dgm:prSet presAssocID="{FC5BD009-3A81-4739-8717-4A08E2A5F265}" presName="node" presStyleLbl="node1" presStyleIdx="1" presStyleCnt="3">
        <dgm:presLayoutVars>
          <dgm:bulletEnabled val="1"/>
        </dgm:presLayoutVars>
      </dgm:prSet>
      <dgm:spPr/>
    </dgm:pt>
    <dgm:pt modelId="{B57088E2-C7FC-42EF-94DC-793428AB6475}" type="pres">
      <dgm:prSet presAssocID="{1B3875C3-16D4-44D2-BD87-781D83FF6A56}" presName="sibTrans" presStyleLbl="sibTrans2D1" presStyleIdx="1" presStyleCnt="2"/>
      <dgm:spPr/>
    </dgm:pt>
    <dgm:pt modelId="{7E9D285F-C370-4045-939E-FD3CEEDD3B14}" type="pres">
      <dgm:prSet presAssocID="{1B3875C3-16D4-44D2-BD87-781D83FF6A56}" presName="connectorText" presStyleLbl="sibTrans2D1" presStyleIdx="1" presStyleCnt="2"/>
      <dgm:spPr/>
    </dgm:pt>
    <dgm:pt modelId="{99BFB0D2-FE15-40C2-B9FA-0ADA6238DCFE}" type="pres">
      <dgm:prSet presAssocID="{AD8660EB-4F32-40BB-9615-4C33CAA1C37A}" presName="node" presStyleLbl="node1" presStyleIdx="2" presStyleCnt="3">
        <dgm:presLayoutVars>
          <dgm:bulletEnabled val="1"/>
        </dgm:presLayoutVars>
      </dgm:prSet>
      <dgm:spPr/>
    </dgm:pt>
  </dgm:ptLst>
  <dgm:cxnLst>
    <dgm:cxn modelId="{08158515-4F7D-4D45-8444-E752AFC79BC9}" srcId="{6C1724A4-65D9-48BF-9482-E853EBEBB3A9}" destId="{FC5BD009-3A81-4739-8717-4A08E2A5F265}" srcOrd="1" destOrd="0" parTransId="{4B8DF2C3-375D-42E9-8534-AB9898988917}" sibTransId="{1B3875C3-16D4-44D2-BD87-781D83FF6A56}"/>
    <dgm:cxn modelId="{F4D5852E-C504-45EC-B885-5EF04526DD59}" srcId="{6C1724A4-65D9-48BF-9482-E853EBEBB3A9}" destId="{AD8660EB-4F32-40BB-9615-4C33CAA1C37A}" srcOrd="2" destOrd="0" parTransId="{637DE983-F0C1-4C25-B47F-43F50DF719AD}" sibTransId="{B218411C-AA57-4190-B4F4-ED9A463B6A5D}"/>
    <dgm:cxn modelId="{D2425C5E-684E-421C-AEF7-7384374AA152}" type="presOf" srcId="{FC5BD009-3A81-4739-8717-4A08E2A5F265}" destId="{2C2517C8-850A-43AC-B7E7-7DC2C00D7D4D}" srcOrd="0" destOrd="0" presId="urn:microsoft.com/office/officeart/2005/8/layout/process2"/>
    <dgm:cxn modelId="{EAA0A167-4FB3-40C0-82C7-C310067FC6D4}" type="presOf" srcId="{EE0CD6B8-564D-425A-B6B7-1DD53830560E}" destId="{AE46269E-4070-4BE1-89D1-747A78CF9C2B}" srcOrd="0"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1C19784B-272A-4B27-9DCA-7652C9A7C697}" type="presOf" srcId="{AD8660EB-4F32-40BB-9615-4C33CAA1C37A}" destId="{99BFB0D2-FE15-40C2-B9FA-0ADA6238DCFE}"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60FF6199-BFB4-4EA2-936F-0AA5A9DD2D1C}" type="presOf" srcId="{1B3875C3-16D4-44D2-BD87-781D83FF6A56}" destId="{7E9D285F-C370-4045-939E-FD3CEEDD3B14}"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681BA7D6-42EC-48C8-8711-3496A7AD8F1B}" type="presOf" srcId="{EE0CD6B8-564D-425A-B6B7-1DD53830560E}" destId="{22ACBBC5-AF01-4E32-AE0A-DF2AB753AE1B}" srcOrd="1"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6C497-CA07-4A10-84C3-760E72A20103}">
      <dsp:nvSpPr>
        <dsp:cNvPr id="0" name=""/>
        <dsp:cNvSpPr/>
      </dsp:nvSpPr>
      <dsp:spPr>
        <a:xfrm>
          <a:off x="27680" y="0"/>
          <a:ext cx="900053" cy="1181608"/>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br>
            <a:rPr lang="en-US" sz="1100" kern="1200" dirty="0"/>
          </a:br>
          <a:endParaRPr lang="en-US" sz="1100" kern="1200" dirty="0"/>
        </a:p>
        <a:p>
          <a:pPr marL="0" lvl="0" indent="0" algn="ctr" defTabSz="488950">
            <a:lnSpc>
              <a:spcPct val="90000"/>
            </a:lnSpc>
            <a:spcBef>
              <a:spcPct val="0"/>
            </a:spcBef>
            <a:spcAft>
              <a:spcPct val="35000"/>
            </a:spcAft>
            <a:buNone/>
          </a:pPr>
          <a:r>
            <a:rPr lang="en-US" sz="1100" kern="1200" dirty="0"/>
            <a:t>100-YR Effective Floodplain</a:t>
          </a:r>
        </a:p>
      </dsp:txBody>
      <dsp:txXfrm>
        <a:off x="54042" y="26362"/>
        <a:ext cx="847329" cy="1128884"/>
      </dsp:txXfrm>
    </dsp:sp>
    <dsp:sp modelId="{F2BD0086-82E1-433D-8126-0B37D06E2B39}">
      <dsp:nvSpPr>
        <dsp:cNvPr id="0" name=""/>
        <dsp:cNvSpPr/>
      </dsp:nvSpPr>
      <dsp:spPr>
        <a:xfrm rot="2208811">
          <a:off x="971031" y="954854"/>
          <a:ext cx="155787" cy="12697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974829" y="968836"/>
        <a:ext cx="117696" cy="76182"/>
      </dsp:txXfrm>
    </dsp:sp>
    <dsp:sp modelId="{557C9FDE-491D-466A-A5F4-CC018A2E5E54}">
      <dsp:nvSpPr>
        <dsp:cNvPr id="0" name=""/>
        <dsp:cNvSpPr/>
      </dsp:nvSpPr>
      <dsp:spPr>
        <a:xfrm>
          <a:off x="1163057" y="843179"/>
          <a:ext cx="8823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Preliminary NFHL</a:t>
          </a:r>
          <a:br>
            <a:rPr lang="en-US" sz="1100" kern="1200" dirty="0"/>
          </a:br>
          <a:br>
            <a:rPr lang="en-US" sz="1100" kern="1200" dirty="0"/>
          </a:br>
          <a:r>
            <a:rPr lang="en-US" sz="1100" kern="1200" dirty="0"/>
            <a:t> (AE  or A)</a:t>
          </a:r>
        </a:p>
      </dsp:txBody>
      <dsp:txXfrm>
        <a:off x="1188901" y="869023"/>
        <a:ext cx="830707" cy="1129920"/>
      </dsp:txXfrm>
    </dsp:sp>
    <dsp:sp modelId="{EF87B22C-FF6F-4C49-B439-630636EB1A22}">
      <dsp:nvSpPr>
        <dsp:cNvPr id="0" name=""/>
        <dsp:cNvSpPr/>
      </dsp:nvSpPr>
      <dsp:spPr>
        <a:xfrm rot="517572">
          <a:off x="2111557" y="1458342"/>
          <a:ext cx="143487" cy="126970"/>
        </a:xfrm>
        <a:prstGeom prst="rightArrow">
          <a:avLst>
            <a:gd name="adj1" fmla="val 60000"/>
            <a:gd name="adj2" fmla="val 50000"/>
          </a:avLst>
        </a:prstGeom>
        <a:solidFill>
          <a:schemeClr val="accent2">
            <a:hueOff val="-242561"/>
            <a:satOff val="-13988"/>
            <a:lumOff val="143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11772" y="1480879"/>
        <a:ext cx="105396" cy="76182"/>
      </dsp:txXfrm>
    </dsp:sp>
    <dsp:sp modelId="{1831B8B3-CD2C-480C-9F5F-9E6365DBE4FC}">
      <dsp:nvSpPr>
        <dsp:cNvPr id="0" name=""/>
        <dsp:cNvSpPr/>
      </dsp:nvSpPr>
      <dsp:spPr>
        <a:xfrm>
          <a:off x="2313120" y="1014182"/>
          <a:ext cx="8366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Draft NFHL</a:t>
          </a:r>
          <a:br>
            <a:rPr lang="en-US" sz="1100" kern="1200" dirty="0"/>
          </a:br>
          <a:br>
            <a:rPr lang="en-US" sz="1100" kern="1200" dirty="0"/>
          </a:br>
          <a:r>
            <a:rPr lang="en-US" sz="1100" kern="1200" dirty="0"/>
            <a:t> (AE  or A)</a:t>
          </a:r>
        </a:p>
      </dsp:txBody>
      <dsp:txXfrm>
        <a:off x="2337626" y="1038688"/>
        <a:ext cx="787683" cy="1132596"/>
      </dsp:txXfrm>
    </dsp:sp>
    <dsp:sp modelId="{AC2F6264-B81C-4824-959A-308FB4267A5D}">
      <dsp:nvSpPr>
        <dsp:cNvPr id="0" name=""/>
        <dsp:cNvSpPr/>
      </dsp:nvSpPr>
      <dsp:spPr>
        <a:xfrm rot="550290">
          <a:off x="3224864" y="1634353"/>
          <a:ext cx="163405" cy="126970"/>
        </a:xfrm>
        <a:prstGeom prst="righ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25107" y="1656711"/>
        <a:ext cx="125314" cy="76182"/>
      </dsp:txXfrm>
    </dsp:sp>
    <dsp:sp modelId="{97E3209C-EF51-4390-A4C7-971EAEB99CFC}">
      <dsp:nvSpPr>
        <dsp:cNvPr id="0" name=""/>
        <dsp:cNvSpPr/>
      </dsp:nvSpPr>
      <dsp:spPr>
        <a:xfrm>
          <a:off x="3454186" y="1207198"/>
          <a:ext cx="945527"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Updated AE</a:t>
          </a:r>
        </a:p>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r>
            <a:rPr lang="en-US" sz="1100" kern="1200" dirty="0"/>
            <a:t>Non-Regulatory</a:t>
          </a:r>
        </a:p>
        <a:p>
          <a:pPr marL="0" lvl="0" indent="0" algn="ctr" defTabSz="488950">
            <a:lnSpc>
              <a:spcPct val="90000"/>
            </a:lnSpc>
            <a:spcBef>
              <a:spcPct val="0"/>
            </a:spcBef>
            <a:spcAft>
              <a:spcPct val="35000"/>
            </a:spcAft>
            <a:buNone/>
          </a:pPr>
          <a:endParaRPr lang="en-US" sz="800" b="1" u="sng" kern="1200" dirty="0"/>
        </a:p>
      </dsp:txBody>
      <dsp:txXfrm>
        <a:off x="3481880" y="1234892"/>
        <a:ext cx="890139" cy="1126220"/>
      </dsp:txXfrm>
    </dsp:sp>
    <dsp:sp modelId="{DED3C07E-BA0D-466C-A448-F8D94C4690E6}">
      <dsp:nvSpPr>
        <dsp:cNvPr id="0" name=""/>
        <dsp:cNvSpPr/>
      </dsp:nvSpPr>
      <dsp:spPr>
        <a:xfrm rot="6354">
          <a:off x="4494833" y="1735753"/>
          <a:ext cx="201654" cy="126970"/>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94833" y="1761112"/>
        <a:ext cx="163563" cy="76182"/>
      </dsp:txXfrm>
    </dsp:sp>
    <dsp:sp modelId="{67F695CC-C38D-4690-8311-4356DA54FE25}">
      <dsp:nvSpPr>
        <dsp:cNvPr id="0" name=""/>
        <dsp:cNvSpPr/>
      </dsp:nvSpPr>
      <dsp:spPr>
        <a:xfrm>
          <a:off x="4780193" y="1211404"/>
          <a:ext cx="837791" cy="117789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Advisory A</a:t>
          </a:r>
        </a:p>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r>
            <a:rPr lang="en-US" sz="1100" kern="1200" dirty="0"/>
            <a:t>Non-Regulatory</a:t>
          </a:r>
        </a:p>
      </dsp:txBody>
      <dsp:txXfrm>
        <a:off x="4804731" y="1235942"/>
        <a:ext cx="788715" cy="1128822"/>
      </dsp:txXfrm>
    </dsp:sp>
    <dsp:sp modelId="{CF097D60-1F59-45CC-AFC0-F038F2B07FA6}">
      <dsp:nvSpPr>
        <dsp:cNvPr id="0" name=""/>
        <dsp:cNvSpPr/>
      </dsp:nvSpPr>
      <dsp:spPr>
        <a:xfrm rot="241663">
          <a:off x="5694580" y="1795610"/>
          <a:ext cx="154460" cy="121743"/>
        </a:xfrm>
        <a:prstGeom prst="righ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94625" y="1818676"/>
        <a:ext cx="117937" cy="73045"/>
      </dsp:txXfrm>
    </dsp:sp>
    <dsp:sp modelId="{3482CC7E-E8E8-4155-8817-956DAAC72549}">
      <dsp:nvSpPr>
        <dsp:cNvPr id="0" name=""/>
        <dsp:cNvSpPr/>
      </dsp:nvSpPr>
      <dsp:spPr>
        <a:xfrm>
          <a:off x="6030831" y="1300001"/>
          <a:ext cx="905705" cy="118160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solidFill>
                <a:schemeClr val="tx1"/>
              </a:solidFill>
            </a:rPr>
            <a:t>MODERATE:</a:t>
          </a:r>
          <a:br>
            <a:rPr lang="en-US" sz="1100" b="1" u="sng" kern="1200" dirty="0">
              <a:solidFill>
                <a:schemeClr val="tx1"/>
              </a:solidFill>
            </a:rPr>
          </a:br>
          <a:r>
            <a:rPr lang="en-US" sz="1100" kern="1200" dirty="0">
              <a:solidFill>
                <a:schemeClr val="tx1"/>
              </a:solidFill>
            </a:rPr>
            <a:t>500-YR Effective</a:t>
          </a:r>
          <a:br>
            <a:rPr lang="en-US" sz="1100" kern="1200" dirty="0">
              <a:solidFill>
                <a:schemeClr val="tx1"/>
              </a:solidFill>
            </a:rPr>
          </a:br>
          <a:r>
            <a:rPr lang="en-US" sz="1100" kern="1200" dirty="0">
              <a:solidFill>
                <a:schemeClr val="tx1"/>
              </a:solidFill>
            </a:rPr>
            <a:t>Floodplain &amp; Levee Reduced Risk</a:t>
          </a:r>
        </a:p>
      </dsp:txBody>
      <dsp:txXfrm>
        <a:off x="6057358" y="1326528"/>
        <a:ext cx="852651" cy="1128554"/>
      </dsp:txXfrm>
    </dsp:sp>
    <dsp:sp modelId="{116976CF-3B69-4377-A2DC-A48623A8FAC2}">
      <dsp:nvSpPr>
        <dsp:cNvPr id="0" name=""/>
        <dsp:cNvSpPr/>
      </dsp:nvSpPr>
      <dsp:spPr>
        <a:xfrm rot="3508943">
          <a:off x="6847319" y="2557462"/>
          <a:ext cx="168210" cy="126970"/>
        </a:xfrm>
        <a:prstGeom prst="rightArrow">
          <a:avLst>
            <a:gd name="adj1" fmla="val 60000"/>
            <a:gd name="adj2" fmla="val 50000"/>
          </a:avLst>
        </a:prstGeom>
        <a:solidFill>
          <a:schemeClr val="accent2">
            <a:hueOff val="-1212803"/>
            <a:satOff val="-69940"/>
            <a:lumOff val="71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56408" y="2566620"/>
        <a:ext cx="130119" cy="76182"/>
      </dsp:txXfrm>
    </dsp:sp>
    <dsp:sp modelId="{B139B83D-2FA5-4763-BF61-2C498DDEB941}">
      <dsp:nvSpPr>
        <dsp:cNvPr id="0" name=""/>
        <dsp:cNvSpPr/>
      </dsp:nvSpPr>
      <dsp:spPr>
        <a:xfrm>
          <a:off x="6868996" y="2752168"/>
          <a:ext cx="960190" cy="109975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solidFill>
                <a:schemeClr val="tx1"/>
              </a:solidFill>
            </a:rPr>
            <a:t>MODERATE:</a:t>
          </a:r>
        </a:p>
        <a:p>
          <a:pPr marL="0" lvl="0" indent="0" algn="ctr" defTabSz="488950">
            <a:lnSpc>
              <a:spcPct val="90000"/>
            </a:lnSpc>
            <a:spcBef>
              <a:spcPct val="0"/>
            </a:spcBef>
            <a:spcAft>
              <a:spcPct val="35000"/>
            </a:spcAft>
            <a:buNone/>
          </a:pPr>
          <a:r>
            <a:rPr lang="en-US" sz="1100" kern="1200" dirty="0">
              <a:solidFill>
                <a:schemeClr val="tx1"/>
              </a:solidFill>
            </a:rPr>
            <a:t>Within 75-ft of Flood Zone</a:t>
          </a:r>
        </a:p>
      </dsp:txBody>
      <dsp:txXfrm>
        <a:off x="6897119" y="2780291"/>
        <a:ext cx="903944" cy="1043512"/>
      </dsp:txXfrm>
    </dsp:sp>
    <dsp:sp modelId="{A2755418-655E-4418-B810-B15AFCAC001E}">
      <dsp:nvSpPr>
        <dsp:cNvPr id="0" name=""/>
        <dsp:cNvSpPr/>
      </dsp:nvSpPr>
      <dsp:spPr>
        <a:xfrm rot="4100417">
          <a:off x="7538502" y="3973496"/>
          <a:ext cx="204912" cy="126970"/>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50518" y="3981189"/>
        <a:ext cx="166821" cy="76182"/>
      </dsp:txXfrm>
    </dsp:sp>
    <dsp:sp modelId="{373EF5AF-72B5-4A29-A866-0DAEF1C3ADBA}">
      <dsp:nvSpPr>
        <dsp:cNvPr id="0" name=""/>
        <dsp:cNvSpPr/>
      </dsp:nvSpPr>
      <dsp:spPr>
        <a:xfrm>
          <a:off x="7547713" y="4211256"/>
          <a:ext cx="765361" cy="1109069"/>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LOW:</a:t>
          </a:r>
        </a:p>
        <a:p>
          <a:pPr marL="0" lvl="0" indent="0" algn="ctr" defTabSz="488950">
            <a:lnSpc>
              <a:spcPct val="90000"/>
            </a:lnSpc>
            <a:spcBef>
              <a:spcPct val="0"/>
            </a:spcBef>
            <a:spcAft>
              <a:spcPct val="35000"/>
            </a:spcAft>
            <a:buNone/>
          </a:pPr>
          <a:br>
            <a:rPr lang="en-US" sz="1100" kern="1200" dirty="0"/>
          </a:br>
          <a:r>
            <a:rPr lang="en-US" sz="1100" kern="1200" dirty="0"/>
            <a:t>No identified Flood Risk</a:t>
          </a:r>
        </a:p>
      </dsp:txBody>
      <dsp:txXfrm>
        <a:off x="7570130" y="4233673"/>
        <a:ext cx="720527" cy="10642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876299" y="0"/>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SOURCE:</a:t>
          </a:r>
          <a:br>
            <a:rPr lang="en-US" sz="1900" kern="1200" dirty="0"/>
          </a:br>
          <a:r>
            <a:rPr lang="en-US" sz="1900" kern="1200" dirty="0"/>
            <a:t>County Assessors</a:t>
          </a:r>
        </a:p>
      </dsp:txBody>
      <dsp:txXfrm>
        <a:off x="906057" y="29758"/>
        <a:ext cx="1769284" cy="956484"/>
      </dsp:txXfrm>
    </dsp:sp>
    <dsp:sp modelId="{AE46269E-4070-4BE1-89D1-747A78CF9C2B}">
      <dsp:nvSpPr>
        <dsp:cNvPr id="0" name=""/>
        <dsp:cNvSpPr/>
      </dsp:nvSpPr>
      <dsp:spPr>
        <a:xfrm rot="5400000">
          <a:off x="1600199" y="1041399"/>
          <a:ext cx="380999"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653539" y="1079499"/>
        <a:ext cx="274320" cy="266699"/>
      </dsp:txXfrm>
    </dsp:sp>
    <dsp:sp modelId="{2C2517C8-850A-43AC-B7E7-7DC2C00D7D4D}">
      <dsp:nvSpPr>
        <dsp:cNvPr id="0" name=""/>
        <dsp:cNvSpPr/>
      </dsp:nvSpPr>
      <dsp:spPr>
        <a:xfrm>
          <a:off x="876299" y="1523999"/>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Property Tax Division</a:t>
          </a:r>
        </a:p>
      </dsp:txBody>
      <dsp:txXfrm>
        <a:off x="906057" y="1553757"/>
        <a:ext cx="1769284" cy="956484"/>
      </dsp:txXfrm>
    </dsp:sp>
    <dsp:sp modelId="{B57088E2-C7FC-42EF-94DC-793428AB6475}">
      <dsp:nvSpPr>
        <dsp:cNvPr id="0" name=""/>
        <dsp:cNvSpPr/>
      </dsp:nvSpPr>
      <dsp:spPr>
        <a:xfrm rot="5400000">
          <a:off x="1600199" y="2565399"/>
          <a:ext cx="381000"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653539" y="2603499"/>
        <a:ext cx="274320" cy="266700"/>
      </dsp:txXfrm>
    </dsp:sp>
    <dsp:sp modelId="{99BFB0D2-FE15-40C2-B9FA-0ADA6238DCFE}">
      <dsp:nvSpPr>
        <dsp:cNvPr id="0" name=""/>
        <dsp:cNvSpPr/>
      </dsp:nvSpPr>
      <dsp:spPr>
        <a:xfrm>
          <a:off x="876299" y="3047999"/>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Statewide Master Parcel File / IAS</a:t>
          </a:r>
        </a:p>
      </dsp:txBody>
      <dsp:txXfrm>
        <a:off x="906057" y="3077757"/>
        <a:ext cx="1769284" cy="9564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9404" y="0"/>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SOURCE:</a:t>
          </a:r>
          <a:br>
            <a:rPr lang="en-US" sz="1800" kern="1200" dirty="0"/>
          </a:br>
          <a:r>
            <a:rPr lang="en-US" sz="1800" kern="1200" dirty="0"/>
            <a:t>Local Addressing Offices</a:t>
          </a:r>
        </a:p>
      </dsp:txBody>
      <dsp:txXfrm>
        <a:off x="39162" y="29758"/>
        <a:ext cx="2188384" cy="956484"/>
      </dsp:txXfrm>
    </dsp:sp>
    <dsp:sp modelId="{AE46269E-4070-4BE1-89D1-747A78CF9C2B}">
      <dsp:nvSpPr>
        <dsp:cNvPr id="0" name=""/>
        <dsp:cNvSpPr/>
      </dsp:nvSpPr>
      <dsp:spPr>
        <a:xfrm rot="5400000">
          <a:off x="942854" y="1041399"/>
          <a:ext cx="380999" cy="457200"/>
        </a:xfrm>
        <a:prstGeom prst="rightArrow">
          <a:avLst>
            <a:gd name="adj1" fmla="val 60000"/>
            <a:gd name="adj2" fmla="val 50000"/>
          </a:avLst>
        </a:prstGeom>
        <a:solidFill>
          <a:schemeClr val="accent2">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996194" y="1079499"/>
        <a:ext cx="274320" cy="266699"/>
      </dsp:txXfrm>
    </dsp:sp>
    <dsp:sp modelId="{2C2517C8-850A-43AC-B7E7-7DC2C00D7D4D}">
      <dsp:nvSpPr>
        <dsp:cNvPr id="0" name=""/>
        <dsp:cNvSpPr/>
      </dsp:nvSpPr>
      <dsp:spPr>
        <a:xfrm>
          <a:off x="9404" y="1523999"/>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Division of Homeland Security &amp; Emergency Management</a:t>
          </a:r>
        </a:p>
      </dsp:txBody>
      <dsp:txXfrm>
        <a:off x="39162" y="1553757"/>
        <a:ext cx="2188384" cy="956484"/>
      </dsp:txXfrm>
    </dsp:sp>
    <dsp:sp modelId="{B57088E2-C7FC-42EF-94DC-793428AB6475}">
      <dsp:nvSpPr>
        <dsp:cNvPr id="0" name=""/>
        <dsp:cNvSpPr/>
      </dsp:nvSpPr>
      <dsp:spPr>
        <a:xfrm rot="5400000">
          <a:off x="942854" y="2565399"/>
          <a:ext cx="381000" cy="457200"/>
        </a:xfrm>
        <a:prstGeom prst="rightArrow">
          <a:avLst>
            <a:gd name="adj1" fmla="val 60000"/>
            <a:gd name="adj2" fmla="val 50000"/>
          </a:avLst>
        </a:prstGeom>
        <a:solidFill>
          <a:schemeClr val="accent2">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996194" y="2603499"/>
        <a:ext cx="274320" cy="266700"/>
      </dsp:txXfrm>
    </dsp:sp>
    <dsp:sp modelId="{99BFB0D2-FE15-40C2-B9FA-0ADA6238DCFE}">
      <dsp:nvSpPr>
        <dsp:cNvPr id="0" name=""/>
        <dsp:cNvSpPr/>
      </dsp:nvSpPr>
      <dsp:spPr>
        <a:xfrm>
          <a:off x="9404" y="3047999"/>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Statewide</a:t>
          </a:r>
          <a:br>
            <a:rPr lang="en-US" sz="1800" kern="1200" dirty="0"/>
          </a:br>
          <a:r>
            <a:rPr lang="en-US" sz="1800" kern="1200" dirty="0"/>
            <a:t> Addressing &amp; Mapping System</a:t>
          </a:r>
        </a:p>
      </dsp:txBody>
      <dsp:txXfrm>
        <a:off x="39162" y="3077757"/>
        <a:ext cx="2188384" cy="9564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321421" y="0"/>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SOURCE: </a:t>
          </a:r>
          <a:br>
            <a:rPr lang="en-US" sz="1900" kern="1200" dirty="0"/>
          </a:br>
          <a:br>
            <a:rPr lang="en-US" sz="1900" kern="1200" dirty="0"/>
          </a:br>
          <a:r>
            <a:rPr lang="en-US" sz="1900" kern="1200" dirty="0"/>
            <a:t>County Offices</a:t>
          </a:r>
        </a:p>
      </dsp:txBody>
      <dsp:txXfrm>
        <a:off x="351179" y="29758"/>
        <a:ext cx="1769284" cy="956484"/>
      </dsp:txXfrm>
    </dsp:sp>
    <dsp:sp modelId="{AE46269E-4070-4BE1-89D1-747A78CF9C2B}">
      <dsp:nvSpPr>
        <dsp:cNvPr id="0" name=""/>
        <dsp:cNvSpPr/>
      </dsp:nvSpPr>
      <dsp:spPr>
        <a:xfrm rot="5356109">
          <a:off x="1055035" y="1041399"/>
          <a:ext cx="381031" cy="457200"/>
        </a:xfrm>
        <a:prstGeom prst="rightArrow">
          <a:avLst>
            <a:gd name="adj1" fmla="val 60000"/>
            <a:gd name="adj2" fmla="val 50000"/>
          </a:avLst>
        </a:prstGeom>
        <a:solidFill>
          <a:schemeClr val="accent6">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107661" y="1079488"/>
        <a:ext cx="274320" cy="266722"/>
      </dsp:txXfrm>
    </dsp:sp>
    <dsp:sp modelId="{2C2517C8-850A-43AC-B7E7-7DC2C00D7D4D}">
      <dsp:nvSpPr>
        <dsp:cNvPr id="0" name=""/>
        <dsp:cNvSpPr/>
      </dsp:nvSpPr>
      <dsp:spPr>
        <a:xfrm>
          <a:off x="340880" y="1523999"/>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WV GIS Technical Center</a:t>
          </a:r>
        </a:p>
      </dsp:txBody>
      <dsp:txXfrm>
        <a:off x="370638" y="1553757"/>
        <a:ext cx="1769284" cy="956484"/>
      </dsp:txXfrm>
    </dsp:sp>
    <dsp:sp modelId="{B57088E2-C7FC-42EF-94DC-793428AB6475}">
      <dsp:nvSpPr>
        <dsp:cNvPr id="0" name=""/>
        <dsp:cNvSpPr/>
      </dsp:nvSpPr>
      <dsp:spPr>
        <a:xfrm rot="5400000">
          <a:off x="1064780" y="2565399"/>
          <a:ext cx="381000" cy="457200"/>
        </a:xfrm>
        <a:prstGeom prst="rightArrow">
          <a:avLst>
            <a:gd name="adj1" fmla="val 60000"/>
            <a:gd name="adj2" fmla="val 50000"/>
          </a:avLst>
        </a:prstGeom>
        <a:solidFill>
          <a:schemeClr val="accent6">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118120" y="2603499"/>
        <a:ext cx="274320" cy="266700"/>
      </dsp:txXfrm>
    </dsp:sp>
    <dsp:sp modelId="{99BFB0D2-FE15-40C2-B9FA-0ADA6238DCFE}">
      <dsp:nvSpPr>
        <dsp:cNvPr id="0" name=""/>
        <dsp:cNvSpPr/>
      </dsp:nvSpPr>
      <dsp:spPr>
        <a:xfrm>
          <a:off x="340880" y="3047999"/>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Statewide</a:t>
          </a:r>
          <a:br>
            <a:rPr lang="en-US" sz="1900" kern="1200" dirty="0"/>
          </a:br>
          <a:r>
            <a:rPr lang="en-US" sz="1900" kern="1200" dirty="0"/>
            <a:t> Leaf-Off Imagery Service </a:t>
          </a:r>
        </a:p>
      </dsp:txBody>
      <dsp:txXfrm>
        <a:off x="370638" y="3077757"/>
        <a:ext cx="1769284" cy="9564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513020" y="0"/>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SOURCE:</a:t>
          </a:r>
          <a:br>
            <a:rPr lang="en-US" sz="1900" kern="1200" dirty="0"/>
          </a:br>
          <a:r>
            <a:rPr lang="en-US" sz="1900" kern="1200" dirty="0"/>
            <a:t>Local, State, primarily FEMA</a:t>
          </a:r>
        </a:p>
      </dsp:txBody>
      <dsp:txXfrm>
        <a:off x="542778" y="29758"/>
        <a:ext cx="1769284" cy="956484"/>
      </dsp:txXfrm>
    </dsp:sp>
    <dsp:sp modelId="{AE46269E-4070-4BE1-89D1-747A78CF9C2B}">
      <dsp:nvSpPr>
        <dsp:cNvPr id="0" name=""/>
        <dsp:cNvSpPr/>
      </dsp:nvSpPr>
      <dsp:spPr>
        <a:xfrm rot="5400000">
          <a:off x="1236920" y="1041399"/>
          <a:ext cx="380999" cy="457200"/>
        </a:xfrm>
        <a:prstGeom prst="rightArrow">
          <a:avLst>
            <a:gd name="adj1" fmla="val 60000"/>
            <a:gd name="adj2" fmla="val 50000"/>
          </a:avLst>
        </a:prstGeom>
        <a:solidFill>
          <a:schemeClr val="bg1">
            <a:lumMod val="6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290260" y="1079499"/>
        <a:ext cx="274320" cy="266699"/>
      </dsp:txXfrm>
    </dsp:sp>
    <dsp:sp modelId="{2C2517C8-850A-43AC-B7E7-7DC2C00D7D4D}">
      <dsp:nvSpPr>
        <dsp:cNvPr id="0" name=""/>
        <dsp:cNvSpPr/>
      </dsp:nvSpPr>
      <dsp:spPr>
        <a:xfrm>
          <a:off x="513020" y="1523999"/>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WV GIS Technical Center</a:t>
          </a:r>
        </a:p>
      </dsp:txBody>
      <dsp:txXfrm>
        <a:off x="542778" y="1553757"/>
        <a:ext cx="1769284" cy="956484"/>
      </dsp:txXfrm>
    </dsp:sp>
    <dsp:sp modelId="{B57088E2-C7FC-42EF-94DC-793428AB6475}">
      <dsp:nvSpPr>
        <dsp:cNvPr id="0" name=""/>
        <dsp:cNvSpPr/>
      </dsp:nvSpPr>
      <dsp:spPr>
        <a:xfrm rot="5400000">
          <a:off x="1236919" y="2565399"/>
          <a:ext cx="381000" cy="457200"/>
        </a:xfrm>
        <a:prstGeom prst="rightArrow">
          <a:avLst>
            <a:gd name="adj1" fmla="val 60000"/>
            <a:gd name="adj2" fmla="val 50000"/>
          </a:avLst>
        </a:prstGeom>
        <a:solidFill>
          <a:schemeClr val="bg1">
            <a:lumMod val="6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290259" y="2603499"/>
        <a:ext cx="274320" cy="266700"/>
      </dsp:txXfrm>
    </dsp:sp>
    <dsp:sp modelId="{99BFB0D2-FE15-40C2-B9FA-0ADA6238DCFE}">
      <dsp:nvSpPr>
        <dsp:cNvPr id="0" name=""/>
        <dsp:cNvSpPr/>
      </dsp:nvSpPr>
      <dsp:spPr>
        <a:xfrm>
          <a:off x="513020" y="3047999"/>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Statewide Elevation</a:t>
          </a:r>
          <a:br>
            <a:rPr lang="en-US" sz="1900" kern="1200" dirty="0"/>
          </a:br>
          <a:r>
            <a:rPr lang="en-US" sz="1900" kern="1200" dirty="0"/>
            <a:t> Web Services</a:t>
          </a:r>
        </a:p>
      </dsp:txBody>
      <dsp:txXfrm>
        <a:off x="542778" y="3077757"/>
        <a:ext cx="1769284" cy="95648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095ECF-AC73-43CA-8D29-BCD2F88F1967}" type="datetimeFigureOut">
              <a:rPr lang="en-US" smtClean="0"/>
              <a:t>7/29/2024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EA401D-02CA-457B-8AC8-F6EA265907AE}" type="slidenum">
              <a:rPr lang="en-US" smtClean="0"/>
              <a:t>‹#›</a:t>
            </a:fld>
            <a:endParaRPr lang="en-US"/>
          </a:p>
        </p:txBody>
      </p:sp>
    </p:spTree>
    <p:extLst>
      <p:ext uri="{BB962C8B-B14F-4D97-AF65-F5344CB8AC3E}">
        <p14:creationId xmlns:p14="http://schemas.microsoft.com/office/powerpoint/2010/main" val="2685778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5</a:t>
            </a:fld>
            <a:endParaRPr lang="en-US"/>
          </a:p>
        </p:txBody>
      </p:sp>
    </p:spTree>
    <p:extLst>
      <p:ext uri="{BB962C8B-B14F-4D97-AF65-F5344CB8AC3E}">
        <p14:creationId xmlns:p14="http://schemas.microsoft.com/office/powerpoint/2010/main" val="2931123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19</a:t>
            </a:fld>
            <a:endParaRPr lang="en-US"/>
          </a:p>
        </p:txBody>
      </p:sp>
    </p:spTree>
    <p:extLst>
      <p:ext uri="{BB962C8B-B14F-4D97-AF65-F5344CB8AC3E}">
        <p14:creationId xmlns:p14="http://schemas.microsoft.com/office/powerpoint/2010/main" val="1841796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27</a:t>
            </a:fld>
            <a:endParaRPr lang="en-US"/>
          </a:p>
        </p:txBody>
      </p:sp>
    </p:spTree>
    <p:extLst>
      <p:ext uri="{BB962C8B-B14F-4D97-AF65-F5344CB8AC3E}">
        <p14:creationId xmlns:p14="http://schemas.microsoft.com/office/powerpoint/2010/main" val="1952792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28</a:t>
            </a:fld>
            <a:endParaRPr lang="en-US"/>
          </a:p>
        </p:txBody>
      </p:sp>
    </p:spTree>
    <p:extLst>
      <p:ext uri="{BB962C8B-B14F-4D97-AF65-F5344CB8AC3E}">
        <p14:creationId xmlns:p14="http://schemas.microsoft.com/office/powerpoint/2010/main" val="479274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29</a:t>
            </a:fld>
            <a:endParaRPr lang="en-US"/>
          </a:p>
        </p:txBody>
      </p:sp>
    </p:spTree>
    <p:extLst>
      <p:ext uri="{BB962C8B-B14F-4D97-AF65-F5344CB8AC3E}">
        <p14:creationId xmlns:p14="http://schemas.microsoft.com/office/powerpoint/2010/main" val="127241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30</a:t>
            </a:fld>
            <a:endParaRPr lang="en-US"/>
          </a:p>
        </p:txBody>
      </p:sp>
    </p:spTree>
    <p:extLst>
      <p:ext uri="{BB962C8B-B14F-4D97-AF65-F5344CB8AC3E}">
        <p14:creationId xmlns:p14="http://schemas.microsoft.com/office/powerpoint/2010/main" val="847708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31</a:t>
            </a:fld>
            <a:endParaRPr lang="en-US"/>
          </a:p>
        </p:txBody>
      </p:sp>
    </p:spTree>
    <p:extLst>
      <p:ext uri="{BB962C8B-B14F-4D97-AF65-F5344CB8AC3E}">
        <p14:creationId xmlns:p14="http://schemas.microsoft.com/office/powerpoint/2010/main" val="2374878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32</a:t>
            </a:fld>
            <a:endParaRPr lang="en-US"/>
          </a:p>
        </p:txBody>
      </p:sp>
    </p:spTree>
    <p:extLst>
      <p:ext uri="{BB962C8B-B14F-4D97-AF65-F5344CB8AC3E}">
        <p14:creationId xmlns:p14="http://schemas.microsoft.com/office/powerpoint/2010/main" val="984159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E73D3-070A-4963-8324-D41CC8A35EC6}" type="slidenum">
              <a:rPr lang="en-US" smtClean="0"/>
              <a:t>34</a:t>
            </a:fld>
            <a:endParaRPr lang="en-US"/>
          </a:p>
        </p:txBody>
      </p:sp>
    </p:spTree>
    <p:extLst>
      <p:ext uri="{BB962C8B-B14F-4D97-AF65-F5344CB8AC3E}">
        <p14:creationId xmlns:p14="http://schemas.microsoft.com/office/powerpoint/2010/main" val="1968025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38</a:t>
            </a:fld>
            <a:endParaRPr lang="en-US"/>
          </a:p>
        </p:txBody>
      </p:sp>
    </p:spTree>
    <p:extLst>
      <p:ext uri="{BB962C8B-B14F-4D97-AF65-F5344CB8AC3E}">
        <p14:creationId xmlns:p14="http://schemas.microsoft.com/office/powerpoint/2010/main" val="1413406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39</a:t>
            </a:fld>
            <a:endParaRPr lang="en-US"/>
          </a:p>
        </p:txBody>
      </p:sp>
    </p:spTree>
    <p:extLst>
      <p:ext uri="{BB962C8B-B14F-4D97-AF65-F5344CB8AC3E}">
        <p14:creationId xmlns:p14="http://schemas.microsoft.com/office/powerpoint/2010/main" val="3272131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a:t>
            </a:fld>
            <a:endParaRPr lang="en-US"/>
          </a:p>
        </p:txBody>
      </p:sp>
    </p:spTree>
    <p:extLst>
      <p:ext uri="{BB962C8B-B14F-4D97-AF65-F5344CB8AC3E}">
        <p14:creationId xmlns:p14="http://schemas.microsoft.com/office/powerpoint/2010/main" val="3792304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40</a:t>
            </a:fld>
            <a:endParaRPr lang="en-US"/>
          </a:p>
        </p:txBody>
      </p:sp>
    </p:spTree>
    <p:extLst>
      <p:ext uri="{BB962C8B-B14F-4D97-AF65-F5344CB8AC3E}">
        <p14:creationId xmlns:p14="http://schemas.microsoft.com/office/powerpoint/2010/main" val="3714673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45</a:t>
            </a:fld>
            <a:endParaRPr lang="en-US"/>
          </a:p>
        </p:txBody>
      </p:sp>
    </p:spTree>
    <p:extLst>
      <p:ext uri="{BB962C8B-B14F-4D97-AF65-F5344CB8AC3E}">
        <p14:creationId xmlns:p14="http://schemas.microsoft.com/office/powerpoint/2010/main" val="296935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latin typeface="Arial" charset="0"/>
            </a:endParaRPr>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0333581A-E74A-463F-A3CD-98B2B544D5D7}" type="slidenum">
              <a:rPr lang="en-US">
                <a:solidFill>
                  <a:srgbClr val="FFFF00"/>
                </a:solidFill>
                <a:latin typeface="Times New Roman" pitchFamily="18" charset="0"/>
              </a:rPr>
              <a:pPr defTabSz="924458" fontAlgn="base">
                <a:spcBef>
                  <a:spcPct val="0"/>
                </a:spcBef>
                <a:spcAft>
                  <a:spcPct val="0"/>
                </a:spcAft>
                <a:defRPr/>
              </a:pPr>
              <a:t>47</a:t>
            </a:fld>
            <a:endParaRPr lang="en-US">
              <a:solidFill>
                <a:srgbClr val="FFFF00"/>
              </a:solidFill>
              <a:latin typeface="Times New Roman" pitchFamily="18" charset="0"/>
            </a:endParaRPr>
          </a:p>
        </p:txBody>
      </p:sp>
    </p:spTree>
    <p:extLst>
      <p:ext uri="{BB962C8B-B14F-4D97-AF65-F5344CB8AC3E}">
        <p14:creationId xmlns:p14="http://schemas.microsoft.com/office/powerpoint/2010/main" val="1713259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55</a:t>
            </a:fld>
            <a:endParaRPr lang="en-US"/>
          </a:p>
        </p:txBody>
      </p:sp>
    </p:spTree>
    <p:extLst>
      <p:ext uri="{BB962C8B-B14F-4D97-AF65-F5344CB8AC3E}">
        <p14:creationId xmlns:p14="http://schemas.microsoft.com/office/powerpoint/2010/main" val="3906872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56</a:t>
            </a:fld>
            <a:endParaRPr lang="en-US"/>
          </a:p>
        </p:txBody>
      </p:sp>
    </p:spTree>
    <p:extLst>
      <p:ext uri="{BB962C8B-B14F-4D97-AF65-F5344CB8AC3E}">
        <p14:creationId xmlns:p14="http://schemas.microsoft.com/office/powerpoint/2010/main" val="2370822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58</a:t>
            </a:fld>
            <a:endParaRPr lang="en-US"/>
          </a:p>
        </p:txBody>
      </p:sp>
    </p:spTree>
    <p:extLst>
      <p:ext uri="{BB962C8B-B14F-4D97-AF65-F5344CB8AC3E}">
        <p14:creationId xmlns:p14="http://schemas.microsoft.com/office/powerpoint/2010/main" val="3545938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a:t>
            </a:fld>
            <a:endParaRPr lang="en-US"/>
          </a:p>
        </p:txBody>
      </p:sp>
    </p:spTree>
    <p:extLst>
      <p:ext uri="{BB962C8B-B14F-4D97-AF65-F5344CB8AC3E}">
        <p14:creationId xmlns:p14="http://schemas.microsoft.com/office/powerpoint/2010/main" val="3164898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11</a:t>
            </a:fld>
            <a:endParaRPr lang="en-US"/>
          </a:p>
        </p:txBody>
      </p:sp>
    </p:spTree>
    <p:extLst>
      <p:ext uri="{BB962C8B-B14F-4D97-AF65-F5344CB8AC3E}">
        <p14:creationId xmlns:p14="http://schemas.microsoft.com/office/powerpoint/2010/main" val="1367274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12</a:t>
            </a:fld>
            <a:endParaRPr lang="en-US"/>
          </a:p>
        </p:txBody>
      </p:sp>
    </p:spTree>
    <p:extLst>
      <p:ext uri="{BB962C8B-B14F-4D97-AF65-F5344CB8AC3E}">
        <p14:creationId xmlns:p14="http://schemas.microsoft.com/office/powerpoint/2010/main" val="1677460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15</a:t>
            </a:fld>
            <a:endParaRPr lang="en-US"/>
          </a:p>
        </p:txBody>
      </p:sp>
    </p:spTree>
    <p:extLst>
      <p:ext uri="{BB962C8B-B14F-4D97-AF65-F5344CB8AC3E}">
        <p14:creationId xmlns:p14="http://schemas.microsoft.com/office/powerpoint/2010/main" val="2893472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16</a:t>
            </a:fld>
            <a:endParaRPr lang="en-US"/>
          </a:p>
        </p:txBody>
      </p:sp>
    </p:spTree>
    <p:extLst>
      <p:ext uri="{BB962C8B-B14F-4D97-AF65-F5344CB8AC3E}">
        <p14:creationId xmlns:p14="http://schemas.microsoft.com/office/powerpoint/2010/main" val="1748787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17</a:t>
            </a:fld>
            <a:endParaRPr lang="en-US"/>
          </a:p>
        </p:txBody>
      </p:sp>
    </p:spTree>
    <p:extLst>
      <p:ext uri="{BB962C8B-B14F-4D97-AF65-F5344CB8AC3E}">
        <p14:creationId xmlns:p14="http://schemas.microsoft.com/office/powerpoint/2010/main" val="866263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18</a:t>
            </a:fld>
            <a:endParaRPr lang="en-US"/>
          </a:p>
        </p:txBody>
      </p:sp>
    </p:spTree>
    <p:extLst>
      <p:ext uri="{BB962C8B-B14F-4D97-AF65-F5344CB8AC3E}">
        <p14:creationId xmlns:p14="http://schemas.microsoft.com/office/powerpoint/2010/main" val="1545700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FCD37F-7AF6-4231-AC93-A16420BF6BE0}"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3094096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FCD37F-7AF6-4231-AC93-A16420BF6BE0}"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4271452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FCD37F-7AF6-4231-AC93-A16420BF6BE0}"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425609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FCD37F-7AF6-4231-AC93-A16420BF6BE0}"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390212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FCD37F-7AF6-4231-AC93-A16420BF6BE0}"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2421940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FCD37F-7AF6-4231-AC93-A16420BF6BE0}" type="datetimeFigureOut">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1998657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FCD37F-7AF6-4231-AC93-A16420BF6BE0}" type="datetimeFigureOut">
              <a:rPr lang="en-US" smtClean="0"/>
              <a:t>7/29/2024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1400682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FCD37F-7AF6-4231-AC93-A16420BF6BE0}" type="datetimeFigureOut">
              <a:rPr lang="en-US" smtClean="0"/>
              <a:t>7/29/2024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2036369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FCD37F-7AF6-4231-AC93-A16420BF6BE0}" type="datetimeFigureOut">
              <a:rPr lang="en-US" smtClean="0"/>
              <a:t>7/29/2024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1988573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FCD37F-7AF6-4231-AC93-A16420BF6BE0}" type="datetimeFigureOut">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985882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FCD37F-7AF6-4231-AC93-A16420BF6BE0}" type="datetimeFigureOut">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348937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FCD37F-7AF6-4231-AC93-A16420BF6BE0}" type="datetimeFigureOut">
              <a:rPr lang="en-US" smtClean="0"/>
              <a:t>7/29/2024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22BC4-35D7-4E42-8E2B-F2C58AFE3A46}" type="slidenum">
              <a:rPr lang="en-US" smtClean="0"/>
              <a:t>‹#›</a:t>
            </a:fld>
            <a:endParaRPr lang="en-US"/>
          </a:p>
        </p:txBody>
      </p:sp>
    </p:spTree>
    <p:extLst>
      <p:ext uri="{BB962C8B-B14F-4D97-AF65-F5344CB8AC3E}">
        <p14:creationId xmlns:p14="http://schemas.microsoft.com/office/powerpoint/2010/main" val="1011049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mapwv.gov/flood/map/?wkid=102100&amp;x=-9074768&amp;y=4752119&amp;l=14&amp;v=2"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hyperlink" Target="https://data.wvgis.wvu.edu/pub/RA/_resources/LOMA/example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mapwv.gov/flood"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data.wvgis.wvu.edu/pub/RA/_resources/LOMA/WV_Flood_Tool-LIDAR_for_LOMA_instructions.pdf" TargetMode="External"/><Relationship Id="rId5" Type="http://schemas.openxmlformats.org/officeDocument/2006/relationships/hyperlink" Target="https://hazards.fema.gov/femaportal/onlinelomc/signin" TargetMode="External"/><Relationship Id="rId4" Type="http://schemas.openxmlformats.org/officeDocument/2006/relationships/hyperlink" Target="https://www.mapwv.gov/floo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www.mapwv.gov/flood/map/?wkid=102100&amp;x=-8663347&amp;y=4766627&amp;l=13&amp;v=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hyperlink" Target="https://data.wvgis.wvu.edu/pub/RA/_resources/status/GISDataDevelopment.pdf"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ata.wvgis.wvu.edu/pub/RA/_resources/FloodTool/WV-Flood-Tool_FRA_Glossary.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data.wvgis.wvu.edu/pub/RA/_resources/LOMA/example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s://data.wvgis.wvu.edu/pub/RA/_resources/FloodTool/WV_Flood_Tool_High-Risk_Advisory_Zones.pdf" TargetMode="Externa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data.wvgis.wvu.edu/pub/RA/_resources/status/WV_FloodStudies.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data.wvgis.wvu.edu/pub/RA/_resources/FloodTool/WV-Flood-Tool_FRA_Glossary.pdf#page=20" TargetMode="External"/><Relationship Id="rId4" Type="http://schemas.openxmlformats.org/officeDocument/2006/relationships/hyperlink" Target="https://data.wvgis.wvu.edu/pub/RA/_resources/Status/Updated_Zone_AE_Status.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mapwv.gov/flood/content/documents/AFHhandout.pdf" TargetMode="External"/><Relationship Id="rId4" Type="http://schemas.openxmlformats.org/officeDocument/2006/relationships/hyperlink" Target="https://data.wvgis.wvu.edu/pub/RA/_resources/status/Advisoy_A_and_AFH_Status.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data.wvgis.wvu.edu/pub/RA/_resources/status/WVFloodHazardZonesSummary.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hyperlink" Target="http://mapwv.gov/flood/map/?wkid=102100&amp;x=-8971569&amp;y=4630931&amp;l=13&amp;v=2"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vgis.wvu.edu/data/dataset.php?ID=495"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ata.wvgis.wvu.edu/pub/RA/_resources/status/countyImageryYearAcquired.pdf"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data.wvgis.wvu.edu/pub/RA/_resources/status/countyImageryResolution.pdf"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s://www.mapwv.gov/flood/map/?wkid=102100&amp;x=-9176629&amp;y=4583554&amp;l=13&amp;v=1" TargetMode="Externa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data.wvgis.wvu.edu/pub/RA/_resources/Status/FEMA-purchased_LidarCoverage.pdf"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www.mapwv.gov/flood/map/?wkid=102100&amp;x=-9176629&amp;y=4583554&amp;l=13&amp;v=1"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mapwv.gov/flood/map/?wkid=102100&amp;x=-8997850&amp;y=4568144&amp;l=13&amp;v=2"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mapwv.gov/parcel/?pid=23-02-0109-0019-0004"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mapwv.gov/lidar-metadata"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mapwv.gov/flood/map/?wkid=102100&amp;x=-8899684&amp;y=4811867&amp;l=13&amp;v=0" TargetMode="External"/><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mapwv.gov/flood/map/?wkid=102100&amp;x=-8899684&amp;y=4811867&amp;l=13&amp;v=0"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hyperlink" Target="https://data.wvgis.wvu.edu/pub/RA/_resources/FRA/FRA_Building_Identification.pdf"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data.wvgis.wvu.edu/pub/RA/_resources/3Dflood/HarpersFerry_Jefferson_3D_Flood_2020_mp4.mp4"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mapwv.gov/elevation" TargetMode="External"/><Relationship Id="rId2" Type="http://schemas.openxmlformats.org/officeDocument/2006/relationships/hyperlink" Target="https://www.mapwv.gov/lidar-metadata"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apps.nationalmap.gov/downloader/"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mapwv.gov/flood/map/?wkid=102100&amp;x=-8771562&amp;y=4715438&amp;l=7&amp;v=2" TargetMode="External"/><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hyperlink" Target="https://www.google.com/maps/@38.9409315,-78.805837,1690a,35y,44.59t/data=!3m1!1e3"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19" Type="http://schemas.openxmlformats.org/officeDocument/2006/relationships/diagramQuickStyle" Target="../diagrams/quickStyle5.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mapwv.gov/flood/map/?wkid=102100&amp;x=-9177701&amp;y=4611497&amp;l=13&amp;v=1"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Reference Layers</a:t>
            </a:r>
          </a:p>
        </p:txBody>
      </p:sp>
      <p:sp>
        <p:nvSpPr>
          <p:cNvPr id="3" name="TextBox 2"/>
          <p:cNvSpPr txBox="1"/>
          <p:nvPr/>
        </p:nvSpPr>
        <p:spPr>
          <a:xfrm>
            <a:off x="838381" y="1160248"/>
            <a:ext cx="7450212"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Reference Layers</a:t>
            </a:r>
            <a:endParaRPr lang="en-US" sz="2000"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61F222B4-F54C-4278-906F-AEEE7331A8D0}"/>
              </a:ext>
            </a:extLst>
          </p:cNvPr>
          <p:cNvGraphicFramePr>
            <a:graphicFrameLocks noGrp="1"/>
          </p:cNvGraphicFramePr>
          <p:nvPr>
            <p:extLst>
              <p:ext uri="{D42A27DB-BD31-4B8C-83A1-F6EECF244321}">
                <p14:modId xmlns:p14="http://schemas.microsoft.com/office/powerpoint/2010/main" val="3774432428"/>
              </p:ext>
            </p:extLst>
          </p:nvPr>
        </p:nvGraphicFramePr>
        <p:xfrm>
          <a:off x="846893" y="2146116"/>
          <a:ext cx="7450213" cy="3108960"/>
        </p:xfrm>
        <a:graphic>
          <a:graphicData uri="http://schemas.openxmlformats.org/drawingml/2006/table">
            <a:tbl>
              <a:tblPr firstRow="1" bandRow="1">
                <a:tableStyleId>{22838BEF-8BB2-4498-84A7-C5851F593DF1}</a:tableStyleId>
              </a:tblPr>
              <a:tblGrid>
                <a:gridCol w="7450213">
                  <a:extLst>
                    <a:ext uri="{9D8B030D-6E8A-4147-A177-3AD203B41FA5}">
                      <a16:colId xmlns:a16="http://schemas.microsoft.com/office/drawing/2014/main" val="1101067465"/>
                    </a:ext>
                  </a:extLst>
                </a:gridCol>
              </a:tblGrid>
              <a:tr h="299517">
                <a:tc>
                  <a:txBody>
                    <a:bodyPr/>
                    <a:lstStyle/>
                    <a:p>
                      <a:pPr algn="l"/>
                      <a:r>
                        <a:rPr lang="en-US" sz="2800" b="0" dirty="0">
                          <a:solidFill>
                            <a:schemeClr val="accent1">
                              <a:lumMod val="50000"/>
                            </a:schemeClr>
                          </a:solidFill>
                        </a:rPr>
                        <a:t>Elevation (FEMA-purchased QL2 statewide)</a:t>
                      </a:r>
                    </a:p>
                  </a:txBody>
                  <a:tcPr/>
                </a:tc>
                <a:extLst>
                  <a:ext uri="{0D108BD9-81ED-4DB2-BD59-A6C34878D82A}">
                    <a16:rowId xmlns:a16="http://schemas.microsoft.com/office/drawing/2014/main" val="3033155227"/>
                  </a:ext>
                </a:extLst>
              </a:tr>
              <a:tr h="313131">
                <a:tc>
                  <a:txBody>
                    <a:bodyPr/>
                    <a:lstStyle/>
                    <a:p>
                      <a:r>
                        <a:rPr lang="en-US" sz="2800" b="0" dirty="0">
                          <a:solidFill>
                            <a:schemeClr val="accent1">
                              <a:lumMod val="50000"/>
                            </a:schemeClr>
                          </a:solidFill>
                        </a:rPr>
                        <a:t>Aerial Imagery (HMGP 30 counties)</a:t>
                      </a:r>
                    </a:p>
                  </a:txBody>
                  <a:tcPr/>
                </a:tc>
                <a:extLst>
                  <a:ext uri="{0D108BD9-81ED-4DB2-BD59-A6C34878D82A}">
                    <a16:rowId xmlns:a16="http://schemas.microsoft.com/office/drawing/2014/main" val="3588723999"/>
                  </a:ext>
                </a:extLst>
              </a:tr>
              <a:tr h="299517">
                <a:tc>
                  <a:txBody>
                    <a:bodyPr/>
                    <a:lstStyle/>
                    <a:p>
                      <a:r>
                        <a:rPr lang="en-US" sz="2800" b="0" dirty="0">
                          <a:solidFill>
                            <a:schemeClr val="accent1">
                              <a:lumMod val="50000"/>
                            </a:schemeClr>
                          </a:solidFill>
                        </a:rPr>
                        <a:t>E-911 Addresses (HMGP 8 communities)</a:t>
                      </a:r>
                    </a:p>
                  </a:txBody>
                  <a:tcPr/>
                </a:tc>
                <a:extLst>
                  <a:ext uri="{0D108BD9-81ED-4DB2-BD59-A6C34878D82A}">
                    <a16:rowId xmlns:a16="http://schemas.microsoft.com/office/drawing/2014/main" val="4226666528"/>
                  </a:ext>
                </a:extLst>
              </a:tr>
              <a:tr h="299517">
                <a:tc>
                  <a:txBody>
                    <a:bodyPr/>
                    <a:lstStyle/>
                    <a:p>
                      <a:r>
                        <a:rPr lang="en-US" sz="2800" b="0" dirty="0">
                          <a:solidFill>
                            <a:schemeClr val="accent1">
                              <a:lumMod val="50000"/>
                            </a:schemeClr>
                          </a:solidFill>
                        </a:rPr>
                        <a:t>Parcels / Assessment Records (HMGP 7 counties)</a:t>
                      </a:r>
                    </a:p>
                  </a:txBody>
                  <a:tcPr/>
                </a:tc>
                <a:extLst>
                  <a:ext uri="{0D108BD9-81ED-4DB2-BD59-A6C34878D82A}">
                    <a16:rowId xmlns:a16="http://schemas.microsoft.com/office/drawing/2014/main" val="135403196"/>
                  </a:ext>
                </a:extLst>
              </a:tr>
              <a:tr h="299517">
                <a:tc>
                  <a:txBody>
                    <a:bodyPr/>
                    <a:lstStyle/>
                    <a:p>
                      <a:r>
                        <a:rPr lang="en-US" sz="2800" b="0" dirty="0">
                          <a:solidFill>
                            <a:schemeClr val="accent1">
                              <a:lumMod val="50000"/>
                            </a:schemeClr>
                          </a:solidFill>
                        </a:rPr>
                        <a:t>Building Footprints</a:t>
                      </a:r>
                    </a:p>
                  </a:txBody>
                  <a:tcPr/>
                </a:tc>
                <a:extLst>
                  <a:ext uri="{0D108BD9-81ED-4DB2-BD59-A6C34878D82A}">
                    <a16:rowId xmlns:a16="http://schemas.microsoft.com/office/drawing/2014/main" val="2983064794"/>
                  </a:ext>
                </a:extLst>
              </a:tr>
              <a:tr h="299517">
                <a:tc>
                  <a:txBody>
                    <a:bodyPr/>
                    <a:lstStyle/>
                    <a:p>
                      <a:r>
                        <a:rPr lang="en-US" sz="2800" b="0" dirty="0">
                          <a:solidFill>
                            <a:schemeClr val="accent1">
                              <a:lumMod val="50000"/>
                            </a:schemeClr>
                          </a:solidFill>
                        </a:rPr>
                        <a:t>Boundaries</a:t>
                      </a:r>
                    </a:p>
                  </a:txBody>
                  <a:tcPr/>
                </a:tc>
                <a:extLst>
                  <a:ext uri="{0D108BD9-81ED-4DB2-BD59-A6C34878D82A}">
                    <a16:rowId xmlns:a16="http://schemas.microsoft.com/office/drawing/2014/main" val="4242341663"/>
                  </a:ext>
                </a:extLst>
              </a:tr>
            </a:tbl>
          </a:graphicData>
        </a:graphic>
      </p:graphicFrame>
      <p:sp>
        <p:nvSpPr>
          <p:cNvPr id="2" name="TextBox 1">
            <a:extLst>
              <a:ext uri="{FF2B5EF4-FFF2-40B4-BE49-F238E27FC236}">
                <a16:creationId xmlns:a16="http://schemas.microsoft.com/office/drawing/2014/main" id="{41A52BFE-50A3-437F-9B0B-72808A152DD1}"/>
              </a:ext>
            </a:extLst>
          </p:cNvPr>
          <p:cNvSpPr txBox="1"/>
          <p:nvPr/>
        </p:nvSpPr>
        <p:spPr>
          <a:xfrm>
            <a:off x="3451001" y="5513086"/>
            <a:ext cx="2241996"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6/14/2022 Update</a:t>
            </a:r>
          </a:p>
        </p:txBody>
      </p:sp>
      <p:sp>
        <p:nvSpPr>
          <p:cNvPr id="4" name="TextBox 3">
            <a:extLst>
              <a:ext uri="{FF2B5EF4-FFF2-40B4-BE49-F238E27FC236}">
                <a16:creationId xmlns:a16="http://schemas.microsoft.com/office/drawing/2014/main" id="{30983F6F-0964-4666-86EF-6CAAEA86CD8D}"/>
              </a:ext>
            </a:extLst>
          </p:cNvPr>
          <p:cNvSpPr txBox="1"/>
          <p:nvPr/>
        </p:nvSpPr>
        <p:spPr>
          <a:xfrm>
            <a:off x="2196790" y="6140428"/>
            <a:ext cx="5620213" cy="646331"/>
          </a:xfrm>
          <a:prstGeom prst="rect">
            <a:avLst/>
          </a:prstGeom>
          <a:noFill/>
        </p:spPr>
        <p:txBody>
          <a:bodyPr wrap="square" rtlCol="0">
            <a:spAutoFit/>
          </a:bodyPr>
          <a:lstStyle/>
          <a:p>
            <a:r>
              <a:rPr lang="en-US" dirty="0"/>
              <a:t>Kurt Donaldson | Eric Hopkins | Maneesh Sharma</a:t>
            </a:r>
            <a:br>
              <a:rPr lang="en-US" dirty="0"/>
            </a:br>
            <a:r>
              <a:rPr lang="en-US" dirty="0"/>
              <a:t>WVU GIS Technical Center (kdonalds@wvu.edu)</a:t>
            </a:r>
          </a:p>
        </p:txBody>
      </p:sp>
    </p:spTree>
    <p:extLst>
      <p:ext uri="{BB962C8B-B14F-4D97-AF65-F5344CB8AC3E}">
        <p14:creationId xmlns:p14="http://schemas.microsoft.com/office/powerpoint/2010/main" val="2224645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76566" y="931452"/>
            <a:ext cx="9031222" cy="568115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Ground Elevation: 1-ft. Contours</a:t>
            </a:r>
          </a:p>
        </p:txBody>
      </p:sp>
      <p:sp>
        <p:nvSpPr>
          <p:cNvPr id="6" name="TextBox 5">
            <a:extLst>
              <a:ext uri="{FF2B5EF4-FFF2-40B4-BE49-F238E27FC236}">
                <a16:creationId xmlns:a16="http://schemas.microsoft.com/office/drawing/2014/main" id="{176C5151-A83C-4244-BA24-A7C80C08EEFF}"/>
              </a:ext>
            </a:extLst>
          </p:cNvPr>
          <p:cNvSpPr txBox="1"/>
          <p:nvPr/>
        </p:nvSpPr>
        <p:spPr>
          <a:xfrm>
            <a:off x="4225896" y="3497071"/>
            <a:ext cx="1787356" cy="1815882"/>
          </a:xfrm>
          <a:prstGeom prst="rect">
            <a:avLst/>
          </a:prstGeom>
          <a:solidFill>
            <a:schemeClr val="tx1"/>
          </a:solidFill>
        </p:spPr>
        <p:txBody>
          <a:bodyPr wrap="square" rtlCol="0">
            <a:spAutoFit/>
          </a:bodyPr>
          <a:lstStyle/>
          <a:p>
            <a:pPr algn="ctr"/>
            <a:r>
              <a:rPr lang="en-US" sz="1400" b="1" dirty="0">
                <a:solidFill>
                  <a:schemeClr val="bg1"/>
                </a:solidFill>
              </a:rPr>
              <a:t>1-FOOT </a:t>
            </a:r>
            <a:r>
              <a:rPr lang="en-US" sz="1400" b="1" dirty="0">
                <a:solidFill>
                  <a:srgbClr val="FFFF00"/>
                </a:solidFill>
              </a:rPr>
              <a:t>CONTOUR ELEVATION </a:t>
            </a:r>
            <a:r>
              <a:rPr lang="en-US" sz="1400" b="1" dirty="0">
                <a:solidFill>
                  <a:schemeClr val="bg1"/>
                </a:solidFill>
              </a:rPr>
              <a:t>VALUE OF 600 FEET MATCHES 1-METER </a:t>
            </a:r>
            <a:r>
              <a:rPr lang="en-US" sz="1400" b="1" dirty="0">
                <a:solidFill>
                  <a:srgbClr val="FFFF00"/>
                </a:solidFill>
              </a:rPr>
              <a:t>GRID SURFACE ELEVATION</a:t>
            </a:r>
            <a:r>
              <a:rPr lang="en-US" sz="1400" b="1" dirty="0">
                <a:solidFill>
                  <a:schemeClr val="bg1"/>
                </a:solidFill>
              </a:rPr>
              <a:t>  OF 611 FEET DISPLAYED IN  QUERY RESULTS PANEL</a:t>
            </a:r>
          </a:p>
        </p:txBody>
      </p:sp>
      <p:sp>
        <p:nvSpPr>
          <p:cNvPr id="7" name="Rectangle 6">
            <a:extLst>
              <a:ext uri="{FF2B5EF4-FFF2-40B4-BE49-F238E27FC236}">
                <a16:creationId xmlns:a16="http://schemas.microsoft.com/office/drawing/2014/main" id="{F602ACEB-48B0-470F-90B3-2F2FA8A91059}"/>
              </a:ext>
            </a:extLst>
          </p:cNvPr>
          <p:cNvSpPr/>
          <p:nvPr/>
        </p:nvSpPr>
        <p:spPr>
          <a:xfrm>
            <a:off x="1373884" y="6283377"/>
            <a:ext cx="1579609" cy="307777"/>
          </a:xfrm>
          <a:prstGeom prst="rect">
            <a:avLst/>
          </a:prstGeom>
        </p:spPr>
        <p:txBody>
          <a:bodyPr wrap="square">
            <a:spAutoFit/>
          </a:bodyPr>
          <a:lstStyle/>
          <a:p>
            <a:r>
              <a:rPr lang="en-US" sz="1400" u="sng" dirty="0">
                <a:hlinkClick r:id="rId3"/>
              </a:rPr>
              <a:t>WV Flood Tool Link</a:t>
            </a:r>
            <a:endParaRPr lang="en-US" sz="1400" dirty="0"/>
          </a:p>
        </p:txBody>
      </p:sp>
      <p:sp>
        <p:nvSpPr>
          <p:cNvPr id="8" name="TextBox 7">
            <a:extLst>
              <a:ext uri="{FF2B5EF4-FFF2-40B4-BE49-F238E27FC236}">
                <a16:creationId xmlns:a16="http://schemas.microsoft.com/office/drawing/2014/main" id="{D21790DB-9FB1-47D0-8D66-CA1D21255CAE}"/>
              </a:ext>
            </a:extLst>
          </p:cNvPr>
          <p:cNvSpPr txBox="1"/>
          <p:nvPr/>
        </p:nvSpPr>
        <p:spPr>
          <a:xfrm>
            <a:off x="1309662" y="6523535"/>
            <a:ext cx="6151049" cy="353943"/>
          </a:xfrm>
          <a:prstGeom prst="rect">
            <a:avLst/>
          </a:prstGeom>
          <a:noFill/>
        </p:spPr>
        <p:txBody>
          <a:bodyPr wrap="square" rtlCol="0">
            <a:spAutoFit/>
          </a:bodyPr>
          <a:lstStyle/>
          <a:p>
            <a:r>
              <a:rPr lang="en-US" sz="1700" i="1" dirty="0">
                <a:solidFill>
                  <a:schemeClr val="tx2">
                    <a:lumMod val="50000"/>
                  </a:schemeClr>
                </a:solidFill>
              </a:rPr>
              <a:t>FEMA LiDAR-Derived Products:</a:t>
            </a:r>
            <a:r>
              <a:rPr lang="en-US" sz="1700" b="1" i="1" dirty="0">
                <a:solidFill>
                  <a:schemeClr val="tx2">
                    <a:lumMod val="50000"/>
                  </a:schemeClr>
                </a:solidFill>
              </a:rPr>
              <a:t> </a:t>
            </a:r>
            <a:r>
              <a:rPr lang="en-US" sz="1700" i="1" dirty="0">
                <a:solidFill>
                  <a:schemeClr val="tx2">
                    <a:lumMod val="50000"/>
                  </a:schemeClr>
                </a:solidFill>
              </a:rPr>
              <a:t>1-Meter DEM and 1-Foot Contours</a:t>
            </a:r>
          </a:p>
        </p:txBody>
      </p:sp>
      <p:sp>
        <p:nvSpPr>
          <p:cNvPr id="9" name="TextBox 8">
            <a:extLst>
              <a:ext uri="{FF2B5EF4-FFF2-40B4-BE49-F238E27FC236}">
                <a16:creationId xmlns:a16="http://schemas.microsoft.com/office/drawing/2014/main" id="{9E58B5F2-99E1-442C-A857-F4BE0D3406F1}"/>
              </a:ext>
            </a:extLst>
          </p:cNvPr>
          <p:cNvSpPr txBox="1"/>
          <p:nvPr/>
        </p:nvSpPr>
        <p:spPr>
          <a:xfrm>
            <a:off x="7288078" y="4851288"/>
            <a:ext cx="1715807" cy="461665"/>
          </a:xfrm>
          <a:prstGeom prst="rect">
            <a:avLst/>
          </a:prstGeom>
          <a:solidFill>
            <a:schemeClr val="tx1"/>
          </a:solidFill>
        </p:spPr>
        <p:txBody>
          <a:bodyPr wrap="square" rtlCol="0">
            <a:spAutoFit/>
          </a:bodyPr>
          <a:lstStyle/>
          <a:p>
            <a:pPr algn="ctr"/>
            <a:r>
              <a:rPr lang="en-US" sz="1200" b="1" dirty="0">
                <a:solidFill>
                  <a:srgbClr val="FFFF00"/>
                </a:solidFill>
              </a:rPr>
              <a:t>Elevation:  611 ft.</a:t>
            </a:r>
          </a:p>
          <a:p>
            <a:pPr algn="ctr"/>
            <a:r>
              <a:rPr lang="en-US" sz="1200" b="1" dirty="0">
                <a:solidFill>
                  <a:srgbClr val="FFFF00"/>
                </a:solidFill>
              </a:rPr>
              <a:t>Source: FEMA 2018-20</a:t>
            </a:r>
          </a:p>
        </p:txBody>
      </p:sp>
      <p:sp>
        <p:nvSpPr>
          <p:cNvPr id="10" name="TextBox 9">
            <a:extLst>
              <a:ext uri="{FF2B5EF4-FFF2-40B4-BE49-F238E27FC236}">
                <a16:creationId xmlns:a16="http://schemas.microsoft.com/office/drawing/2014/main" id="{D4A29680-ACFA-4CE8-93EB-7FD2C1DFF29E}"/>
              </a:ext>
            </a:extLst>
          </p:cNvPr>
          <p:cNvSpPr txBox="1"/>
          <p:nvPr/>
        </p:nvSpPr>
        <p:spPr>
          <a:xfrm>
            <a:off x="185404" y="3940578"/>
            <a:ext cx="1077753" cy="1384995"/>
          </a:xfrm>
          <a:prstGeom prst="rect">
            <a:avLst/>
          </a:prstGeom>
          <a:solidFill>
            <a:schemeClr val="tx1"/>
          </a:solidFill>
        </p:spPr>
        <p:txBody>
          <a:bodyPr wrap="square" rtlCol="0">
            <a:spAutoFit/>
          </a:bodyPr>
          <a:lstStyle/>
          <a:p>
            <a:pPr algn="ctr"/>
            <a:r>
              <a:rPr lang="en-US" sz="1200" b="1" dirty="0">
                <a:solidFill>
                  <a:schemeClr val="bg1"/>
                </a:solidFill>
              </a:rPr>
              <a:t>1-ft Contours Display at </a:t>
            </a:r>
            <a:r>
              <a:rPr lang="en-US" sz="1200" b="1" i="1" dirty="0">
                <a:solidFill>
                  <a:schemeClr val="bg1"/>
                </a:solidFill>
              </a:rPr>
              <a:t>two</a:t>
            </a:r>
            <a:r>
              <a:rPr lang="en-US" sz="1200" b="1" dirty="0">
                <a:solidFill>
                  <a:schemeClr val="bg1"/>
                </a:solidFill>
              </a:rPr>
              <a:t> Highest Zoom Levels (1:564  and 1:282 Map Scales)</a:t>
            </a:r>
          </a:p>
        </p:txBody>
      </p:sp>
      <p:sp>
        <p:nvSpPr>
          <p:cNvPr id="11" name="Oval 10">
            <a:extLst>
              <a:ext uri="{FF2B5EF4-FFF2-40B4-BE49-F238E27FC236}">
                <a16:creationId xmlns:a16="http://schemas.microsoft.com/office/drawing/2014/main" id="{6BE5B81E-562F-4C3E-806C-A595CC3BB5F8}"/>
              </a:ext>
            </a:extLst>
          </p:cNvPr>
          <p:cNvSpPr/>
          <p:nvPr/>
        </p:nvSpPr>
        <p:spPr>
          <a:xfrm>
            <a:off x="2537983" y="5325573"/>
            <a:ext cx="324464" cy="2326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8DBA3F8-3AB2-4099-B984-0F5306FFFB36}"/>
              </a:ext>
            </a:extLst>
          </p:cNvPr>
          <p:cNvSpPr/>
          <p:nvPr/>
        </p:nvSpPr>
        <p:spPr>
          <a:xfrm>
            <a:off x="1768129" y="1551907"/>
            <a:ext cx="769854" cy="4441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DFF206-E6F1-4B3C-9D2C-AA781AE48B77}"/>
              </a:ext>
            </a:extLst>
          </p:cNvPr>
          <p:cNvSpPr txBox="1"/>
          <p:nvPr/>
        </p:nvSpPr>
        <p:spPr>
          <a:xfrm>
            <a:off x="1524222" y="5190979"/>
            <a:ext cx="820036" cy="369332"/>
          </a:xfrm>
          <a:prstGeom prst="rect">
            <a:avLst/>
          </a:prstGeom>
          <a:solidFill>
            <a:srgbClr val="FFFFFF">
              <a:alpha val="54902"/>
            </a:srgbClr>
          </a:solidFill>
          <a:ln w="19050">
            <a:solidFill>
              <a:schemeClr val="tx1"/>
            </a:solidFill>
          </a:ln>
        </p:spPr>
        <p:txBody>
          <a:bodyPr wrap="square" rtlCol="0">
            <a:spAutoFit/>
          </a:bodyPr>
          <a:lstStyle/>
          <a:p>
            <a:r>
              <a:rPr lang="en-US" dirty="0"/>
              <a:t>611 ft.</a:t>
            </a:r>
          </a:p>
        </p:txBody>
      </p:sp>
      <p:sp>
        <p:nvSpPr>
          <p:cNvPr id="13" name="TextBox 12">
            <a:extLst>
              <a:ext uri="{FF2B5EF4-FFF2-40B4-BE49-F238E27FC236}">
                <a16:creationId xmlns:a16="http://schemas.microsoft.com/office/drawing/2014/main" id="{FF5CC74D-DD18-490F-9CA8-4CE4C1D9F140}"/>
              </a:ext>
            </a:extLst>
          </p:cNvPr>
          <p:cNvSpPr txBox="1"/>
          <p:nvPr/>
        </p:nvSpPr>
        <p:spPr>
          <a:xfrm>
            <a:off x="3020961" y="1094645"/>
            <a:ext cx="3618271" cy="276999"/>
          </a:xfrm>
          <a:prstGeom prst="rect">
            <a:avLst/>
          </a:prstGeom>
          <a:solidFill>
            <a:schemeClr val="tx1"/>
          </a:solidFill>
        </p:spPr>
        <p:txBody>
          <a:bodyPr wrap="square" rtlCol="0">
            <a:spAutoFit/>
          </a:bodyPr>
          <a:lstStyle/>
          <a:p>
            <a:pPr algn="ctr"/>
            <a:r>
              <a:rPr lang="en-US" sz="1200" dirty="0">
                <a:solidFill>
                  <a:schemeClr val="bg1"/>
                </a:solidFill>
              </a:rPr>
              <a:t>Make </a:t>
            </a:r>
            <a:r>
              <a:rPr lang="en-US" sz="1200" b="1" dirty="0">
                <a:solidFill>
                  <a:srgbClr val="FFFF00"/>
                </a:solidFill>
              </a:rPr>
              <a:t>Contour Lines </a:t>
            </a:r>
            <a:r>
              <a:rPr lang="en-US" sz="1200" dirty="0">
                <a:solidFill>
                  <a:schemeClr val="bg1"/>
                </a:solidFill>
              </a:rPr>
              <a:t>visible under </a:t>
            </a:r>
            <a:r>
              <a:rPr lang="en-US" sz="1200" b="1" dirty="0">
                <a:solidFill>
                  <a:schemeClr val="bg1"/>
                </a:solidFill>
              </a:rPr>
              <a:t>REFERENCE LAYERS</a:t>
            </a:r>
          </a:p>
        </p:txBody>
      </p:sp>
      <p:sp>
        <p:nvSpPr>
          <p:cNvPr id="14" name="Arrow: Down 13">
            <a:extLst>
              <a:ext uri="{FF2B5EF4-FFF2-40B4-BE49-F238E27FC236}">
                <a16:creationId xmlns:a16="http://schemas.microsoft.com/office/drawing/2014/main" id="{071B30CF-4618-4CAC-B0F0-EDA34961BD63}"/>
              </a:ext>
            </a:extLst>
          </p:cNvPr>
          <p:cNvSpPr/>
          <p:nvPr/>
        </p:nvSpPr>
        <p:spPr>
          <a:xfrm rot="4574855">
            <a:off x="3476181" y="4820446"/>
            <a:ext cx="318873" cy="876417"/>
          </a:xfrm>
          <a:prstGeom prst="down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p:txBody>
      </p:sp>
      <p:sp>
        <p:nvSpPr>
          <p:cNvPr id="15" name="TextBox 14">
            <a:extLst>
              <a:ext uri="{FF2B5EF4-FFF2-40B4-BE49-F238E27FC236}">
                <a16:creationId xmlns:a16="http://schemas.microsoft.com/office/drawing/2014/main" id="{1D1E9D5E-B8A3-4DA0-91FF-8EE3606EF2C1}"/>
              </a:ext>
            </a:extLst>
          </p:cNvPr>
          <p:cNvSpPr txBox="1"/>
          <p:nvPr/>
        </p:nvSpPr>
        <p:spPr>
          <a:xfrm>
            <a:off x="3020961" y="6161853"/>
            <a:ext cx="4734232" cy="353943"/>
          </a:xfrm>
          <a:prstGeom prst="rect">
            <a:avLst/>
          </a:prstGeom>
          <a:solidFill>
            <a:schemeClr val="bg1"/>
          </a:solidFill>
        </p:spPr>
        <p:txBody>
          <a:bodyPr wrap="square" rtlCol="0">
            <a:spAutoFit/>
          </a:bodyPr>
          <a:lstStyle/>
          <a:p>
            <a:r>
              <a:rPr lang="en-US" sz="1700" i="1" dirty="0">
                <a:solidFill>
                  <a:schemeClr val="tx2">
                    <a:lumMod val="50000"/>
                  </a:schemeClr>
                </a:solidFill>
              </a:rPr>
              <a:t>High-resolution contours published for all counties</a:t>
            </a:r>
          </a:p>
        </p:txBody>
      </p:sp>
    </p:spTree>
    <p:extLst>
      <p:ext uri="{BB962C8B-B14F-4D97-AF65-F5344CB8AC3E}">
        <p14:creationId xmlns:p14="http://schemas.microsoft.com/office/powerpoint/2010/main" val="2038340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2019" y="1246512"/>
            <a:ext cx="8851446" cy="555868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Hillshade Basemap Product</a:t>
            </a:r>
          </a:p>
        </p:txBody>
      </p:sp>
      <p:sp>
        <p:nvSpPr>
          <p:cNvPr id="2" name="TextBox 1"/>
          <p:cNvSpPr txBox="1"/>
          <p:nvPr/>
        </p:nvSpPr>
        <p:spPr>
          <a:xfrm>
            <a:off x="2049171" y="877180"/>
            <a:ext cx="5649487" cy="369332"/>
          </a:xfrm>
          <a:prstGeom prst="rect">
            <a:avLst/>
          </a:prstGeom>
          <a:noFill/>
        </p:spPr>
        <p:txBody>
          <a:bodyPr wrap="square" rtlCol="0">
            <a:spAutoFit/>
          </a:bodyPr>
          <a:lstStyle/>
          <a:p>
            <a:r>
              <a:rPr lang="en-US" i="1" dirty="0"/>
              <a:t>A hillshade is a grayscale 3D representation of the surface</a:t>
            </a:r>
          </a:p>
        </p:txBody>
      </p:sp>
      <p:sp>
        <p:nvSpPr>
          <p:cNvPr id="11" name="TextBox 10"/>
          <p:cNvSpPr txBox="1"/>
          <p:nvPr/>
        </p:nvSpPr>
        <p:spPr>
          <a:xfrm>
            <a:off x="6515096" y="6131480"/>
            <a:ext cx="2166787" cy="369332"/>
          </a:xfrm>
          <a:prstGeom prst="rect">
            <a:avLst/>
          </a:prstGeom>
          <a:solidFill>
            <a:schemeClr val="tx1">
              <a:lumMod val="75000"/>
              <a:lumOff val="25000"/>
            </a:schemeClr>
          </a:solidFill>
        </p:spPr>
        <p:txBody>
          <a:bodyPr wrap="square" rtlCol="0">
            <a:spAutoFit/>
          </a:bodyPr>
          <a:lstStyle/>
          <a:p>
            <a:r>
              <a:rPr lang="en-US" b="1" dirty="0">
                <a:solidFill>
                  <a:schemeClr val="bg1"/>
                </a:solidFill>
              </a:rPr>
              <a:t>Hillshade Basemap</a:t>
            </a:r>
          </a:p>
        </p:txBody>
      </p:sp>
      <p:pic>
        <p:nvPicPr>
          <p:cNvPr id="12" name="Picture 11">
            <a:extLst>
              <a:ext uri="{FF2B5EF4-FFF2-40B4-BE49-F238E27FC236}">
                <a16:creationId xmlns:a16="http://schemas.microsoft.com/office/drawing/2014/main" id="{D78D8AA8-C327-4015-BE5C-07BC943D4C2A}"/>
              </a:ext>
            </a:extLst>
          </p:cNvPr>
          <p:cNvPicPr>
            <a:picLocks noChangeAspect="1"/>
          </p:cNvPicPr>
          <p:nvPr/>
        </p:nvPicPr>
        <p:blipFill rotWithShape="1">
          <a:blip r:embed="rId4"/>
          <a:srcRect t="19196" r="32830"/>
          <a:stretch/>
        </p:blipFill>
        <p:spPr>
          <a:xfrm>
            <a:off x="2671949" y="2123691"/>
            <a:ext cx="2569559" cy="2283139"/>
          </a:xfrm>
          <a:prstGeom prst="rect">
            <a:avLst/>
          </a:prstGeom>
        </p:spPr>
      </p:pic>
      <p:sp>
        <p:nvSpPr>
          <p:cNvPr id="15" name="Oval 14">
            <a:extLst>
              <a:ext uri="{FF2B5EF4-FFF2-40B4-BE49-F238E27FC236}">
                <a16:creationId xmlns:a16="http://schemas.microsoft.com/office/drawing/2014/main" id="{245E7F86-52A2-411B-9ACA-9001BB33BEE7}"/>
              </a:ext>
            </a:extLst>
          </p:cNvPr>
          <p:cNvSpPr/>
          <p:nvPr/>
        </p:nvSpPr>
        <p:spPr>
          <a:xfrm flipV="1">
            <a:off x="2507226" y="1869016"/>
            <a:ext cx="776747" cy="391130"/>
          </a:xfrm>
          <a:prstGeom prst="ellipse">
            <a:avLst/>
          </a:prstGeom>
          <a:noFill/>
          <a:ln w="57150">
            <a:solidFill>
              <a:schemeClr val="bg2">
                <a:lumMod val="10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5533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Hillshade Basemap Product</a:t>
            </a:r>
          </a:p>
        </p:txBody>
      </p:sp>
      <p:sp>
        <p:nvSpPr>
          <p:cNvPr id="2" name="TextBox 1"/>
          <p:cNvSpPr txBox="1"/>
          <p:nvPr/>
        </p:nvSpPr>
        <p:spPr>
          <a:xfrm>
            <a:off x="2049171" y="877180"/>
            <a:ext cx="5649487" cy="369332"/>
          </a:xfrm>
          <a:prstGeom prst="rect">
            <a:avLst/>
          </a:prstGeom>
          <a:noFill/>
        </p:spPr>
        <p:txBody>
          <a:bodyPr wrap="square" rtlCol="0">
            <a:spAutoFit/>
          </a:bodyPr>
          <a:lstStyle/>
          <a:p>
            <a:r>
              <a:rPr lang="en-US" i="1" dirty="0"/>
              <a:t>A hillshade is a grayscale 3D representation of the surface</a:t>
            </a:r>
          </a:p>
        </p:txBody>
      </p:sp>
      <p:pic>
        <p:nvPicPr>
          <p:cNvPr id="3" name="Picture 2">
            <a:extLst>
              <a:ext uri="{FF2B5EF4-FFF2-40B4-BE49-F238E27FC236}">
                <a16:creationId xmlns:a16="http://schemas.microsoft.com/office/drawing/2014/main" id="{28205226-20DF-42E5-8A93-774309B72AFF}"/>
              </a:ext>
            </a:extLst>
          </p:cNvPr>
          <p:cNvPicPr>
            <a:picLocks noChangeAspect="1"/>
          </p:cNvPicPr>
          <p:nvPr/>
        </p:nvPicPr>
        <p:blipFill rotWithShape="1">
          <a:blip r:embed="rId3"/>
          <a:srcRect t="6316" b="4451"/>
          <a:stretch/>
        </p:blipFill>
        <p:spPr>
          <a:xfrm>
            <a:off x="188843" y="1209368"/>
            <a:ext cx="8731317" cy="5427863"/>
          </a:xfrm>
          <a:prstGeom prst="rect">
            <a:avLst/>
          </a:prstGeom>
        </p:spPr>
      </p:pic>
      <p:pic>
        <p:nvPicPr>
          <p:cNvPr id="12" name="Picture 11">
            <a:extLst>
              <a:ext uri="{FF2B5EF4-FFF2-40B4-BE49-F238E27FC236}">
                <a16:creationId xmlns:a16="http://schemas.microsoft.com/office/drawing/2014/main" id="{D78D8AA8-C327-4015-BE5C-07BC943D4C2A}"/>
              </a:ext>
            </a:extLst>
          </p:cNvPr>
          <p:cNvPicPr>
            <a:picLocks noChangeAspect="1"/>
          </p:cNvPicPr>
          <p:nvPr/>
        </p:nvPicPr>
        <p:blipFill rotWithShape="1">
          <a:blip r:embed="rId4"/>
          <a:srcRect t="19196" r="32830"/>
          <a:stretch/>
        </p:blipFill>
        <p:spPr>
          <a:xfrm>
            <a:off x="6229961" y="3711923"/>
            <a:ext cx="2569559" cy="2283139"/>
          </a:xfrm>
          <a:prstGeom prst="rect">
            <a:avLst/>
          </a:prstGeom>
        </p:spPr>
      </p:pic>
      <p:sp>
        <p:nvSpPr>
          <p:cNvPr id="15" name="Oval 14">
            <a:extLst>
              <a:ext uri="{FF2B5EF4-FFF2-40B4-BE49-F238E27FC236}">
                <a16:creationId xmlns:a16="http://schemas.microsoft.com/office/drawing/2014/main" id="{245E7F86-52A2-411B-9ACA-9001BB33BEE7}"/>
              </a:ext>
            </a:extLst>
          </p:cNvPr>
          <p:cNvSpPr/>
          <p:nvPr/>
        </p:nvSpPr>
        <p:spPr>
          <a:xfrm flipV="1">
            <a:off x="2507226" y="1869016"/>
            <a:ext cx="776747" cy="391130"/>
          </a:xfrm>
          <a:prstGeom prst="ellipse">
            <a:avLst/>
          </a:prstGeom>
          <a:noFill/>
          <a:ln w="57150">
            <a:solidFill>
              <a:schemeClr val="bg2">
                <a:lumMod val="10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515096" y="6131480"/>
            <a:ext cx="2166787" cy="369332"/>
          </a:xfrm>
          <a:prstGeom prst="rect">
            <a:avLst/>
          </a:prstGeom>
          <a:solidFill>
            <a:schemeClr val="tx1">
              <a:lumMod val="75000"/>
              <a:lumOff val="25000"/>
            </a:schemeClr>
          </a:solidFill>
        </p:spPr>
        <p:txBody>
          <a:bodyPr wrap="square" rtlCol="0">
            <a:spAutoFit/>
          </a:bodyPr>
          <a:lstStyle/>
          <a:p>
            <a:r>
              <a:rPr lang="en-US" b="1" dirty="0">
                <a:solidFill>
                  <a:schemeClr val="bg1"/>
                </a:solidFill>
              </a:rPr>
              <a:t>Hillshade Basemap</a:t>
            </a:r>
          </a:p>
        </p:txBody>
      </p:sp>
    </p:spTree>
    <p:extLst>
      <p:ext uri="{BB962C8B-B14F-4D97-AF65-F5344CB8AC3E}">
        <p14:creationId xmlns:p14="http://schemas.microsoft.com/office/powerpoint/2010/main" val="3252049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Reference Layers</a:t>
            </a:r>
          </a:p>
        </p:txBody>
      </p:sp>
      <p:sp>
        <p:nvSpPr>
          <p:cNvPr id="3" name="TextBox 2"/>
          <p:cNvSpPr txBox="1"/>
          <p:nvPr/>
        </p:nvSpPr>
        <p:spPr>
          <a:xfrm>
            <a:off x="875868" y="1553360"/>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LiDAR LOMAs</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875868" y="2743629"/>
            <a:ext cx="7747929" cy="3416320"/>
          </a:xfrm>
          <a:prstGeom prst="rect">
            <a:avLst/>
          </a:prstGeom>
          <a:solidFill>
            <a:schemeClr val="accent1">
              <a:lumMod val="20000"/>
              <a:lumOff val="80000"/>
            </a:schemeClr>
          </a:solidFill>
        </p:spPr>
        <p:txBody>
          <a:bodyPr wrap="square">
            <a:spAutoFit/>
          </a:bodyPr>
          <a:lstStyle/>
          <a:p>
            <a:pPr algn="ctr"/>
            <a:r>
              <a:rPr lang="en-US" b="1" kern="1200" dirty="0">
                <a:solidFill>
                  <a:schemeClr val="dk1"/>
                </a:solidFill>
                <a:effectLst/>
                <a:latin typeface="+mn-lt"/>
                <a:ea typeface="+mn-ea"/>
                <a:cs typeface="+mn-cs"/>
              </a:rPr>
              <a:t>LiDAR FOR MAP AMENDMENTS</a:t>
            </a:r>
          </a:p>
          <a:p>
            <a:pPr marL="285750" indent="-285750">
              <a:buFont typeface="Arial" panose="020B0604020202020204" pitchFamily="34" charset="0"/>
              <a:buChar char="•"/>
            </a:pPr>
            <a:r>
              <a:rPr lang="en-US" kern="1200" dirty="0">
                <a:solidFill>
                  <a:schemeClr val="dk1"/>
                </a:solidFill>
                <a:effectLst/>
                <a:latin typeface="+mn-lt"/>
                <a:ea typeface="+mn-ea"/>
                <a:cs typeface="+mn-cs"/>
              </a:rPr>
              <a:t>LiDAR data can replace the requirement to submit elevation information certified by a licensed land surveyor or professional engineer, which can create a cost savings for property owners.</a:t>
            </a:r>
          </a:p>
          <a:p>
            <a:pPr marL="285750" indent="-285750">
              <a:buFont typeface="Arial" panose="020B0604020202020204" pitchFamily="34" charset="0"/>
              <a:buChar char="•"/>
            </a:pPr>
            <a:endParaRPr lang="en-US" dirty="0">
              <a:solidFill>
                <a:schemeClr val="dk1"/>
              </a:solidFill>
            </a:endParaRPr>
          </a:p>
          <a:p>
            <a:pPr marL="285750" indent="-285750">
              <a:buFont typeface="Arial" panose="020B0604020202020204" pitchFamily="34" charset="0"/>
              <a:buChar char="•"/>
            </a:pPr>
            <a:r>
              <a:rPr lang="en-US" kern="1200" dirty="0">
                <a:solidFill>
                  <a:schemeClr val="dk1"/>
                </a:solidFill>
                <a:effectLst/>
                <a:latin typeface="+mn-lt"/>
                <a:ea typeface="+mn-ea"/>
                <a:cs typeface="+mn-cs"/>
              </a:rPr>
              <a:t>However, when the LAG is close to the BFE, LiDAR data may not be accurate enough and require certified elevations to capture the full risk of the building. </a:t>
            </a:r>
          </a:p>
          <a:p>
            <a:pPr marL="285750" indent="-285750">
              <a:buFont typeface="Arial" panose="020B0604020202020204" pitchFamily="34" charset="0"/>
              <a:buChar char="•"/>
            </a:pPr>
            <a:endParaRPr lang="en-US" dirty="0">
              <a:solidFill>
                <a:schemeClr val="dk1"/>
              </a:solidFill>
            </a:endParaRPr>
          </a:p>
          <a:p>
            <a:pPr marL="285750" indent="-285750">
              <a:buFont typeface="Arial" panose="020B0604020202020204" pitchFamily="34" charset="0"/>
              <a:buChar char="•"/>
            </a:pPr>
            <a:r>
              <a:rPr lang="en-US" kern="1200" dirty="0">
                <a:solidFill>
                  <a:schemeClr val="dk1"/>
                </a:solidFill>
                <a:effectLst/>
                <a:latin typeface="+mn-lt"/>
                <a:ea typeface="+mn-ea"/>
                <a:cs typeface="+mn-cs"/>
              </a:rPr>
              <a:t>Generally, if there is </a:t>
            </a:r>
            <a:r>
              <a:rPr lang="en-US" b="1" kern="1200" dirty="0">
                <a:solidFill>
                  <a:schemeClr val="accent1">
                    <a:lumMod val="50000"/>
                  </a:schemeClr>
                </a:solidFill>
                <a:effectLst/>
                <a:latin typeface="+mn-lt"/>
                <a:ea typeface="+mn-ea"/>
                <a:cs typeface="+mn-cs"/>
              </a:rPr>
              <a:t>two feet </a:t>
            </a:r>
            <a:r>
              <a:rPr lang="en-US" kern="1200" dirty="0">
                <a:solidFill>
                  <a:schemeClr val="dk1"/>
                </a:solidFill>
                <a:effectLst/>
                <a:latin typeface="+mn-lt"/>
                <a:ea typeface="+mn-ea"/>
                <a:cs typeface="+mn-cs"/>
              </a:rPr>
              <a:t>or more difference between the BFE and LAG, then the homeowner or community should investigate using the WV Flood Tool’s Print LOMA Map function to generate a LOMA for submission to FEMA at </a:t>
            </a:r>
            <a:r>
              <a:rPr lang="en-US" b="1" kern="1200" dirty="0">
                <a:solidFill>
                  <a:schemeClr val="accent1">
                    <a:lumMod val="50000"/>
                  </a:schemeClr>
                </a:solidFill>
                <a:effectLst/>
                <a:latin typeface="+mn-lt"/>
                <a:ea typeface="+mn-ea"/>
                <a:cs typeface="+mn-cs"/>
              </a:rPr>
              <a:t>no charge</a:t>
            </a:r>
            <a:r>
              <a:rPr lang="en-US" kern="1200" dirty="0">
                <a:solidFill>
                  <a:schemeClr val="accent1">
                    <a:lumMod val="50000"/>
                  </a:schemeClr>
                </a:solidFill>
                <a:effectLst/>
                <a:latin typeface="+mn-lt"/>
                <a:ea typeface="+mn-ea"/>
                <a:cs typeface="+mn-cs"/>
              </a:rPr>
              <a:t>.   </a:t>
            </a:r>
          </a:p>
        </p:txBody>
      </p:sp>
      <p:sp>
        <p:nvSpPr>
          <p:cNvPr id="2" name="TextBox 1">
            <a:extLst>
              <a:ext uri="{FF2B5EF4-FFF2-40B4-BE49-F238E27FC236}">
                <a16:creationId xmlns:a16="http://schemas.microsoft.com/office/drawing/2014/main" id="{FD7F4F3B-FBD7-41F7-9515-1CB95F1EFCB5}"/>
              </a:ext>
            </a:extLst>
          </p:cNvPr>
          <p:cNvSpPr txBox="1"/>
          <p:nvPr/>
        </p:nvSpPr>
        <p:spPr>
          <a:xfrm>
            <a:off x="2977376" y="6400800"/>
            <a:ext cx="3858322" cy="369332"/>
          </a:xfrm>
          <a:prstGeom prst="rect">
            <a:avLst/>
          </a:prstGeom>
          <a:noFill/>
        </p:spPr>
        <p:txBody>
          <a:bodyPr wrap="square" rtlCol="0">
            <a:spAutoFit/>
          </a:bodyPr>
          <a:lstStyle/>
          <a:p>
            <a:r>
              <a:rPr lang="en-US" dirty="0">
                <a:hlinkClick r:id="rId2"/>
              </a:rPr>
              <a:t>LiDAR LOMA Map Overlay Examples</a:t>
            </a:r>
            <a:endParaRPr lang="en-US" dirty="0"/>
          </a:p>
        </p:txBody>
      </p:sp>
    </p:spTree>
    <p:extLst>
      <p:ext uri="{BB962C8B-B14F-4D97-AF65-F5344CB8AC3E}">
        <p14:creationId xmlns:p14="http://schemas.microsoft.com/office/powerpoint/2010/main" val="3145206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LiDAR for Map Amendments</a:t>
            </a:r>
          </a:p>
        </p:txBody>
      </p:sp>
      <p:sp>
        <p:nvSpPr>
          <p:cNvPr id="3" name="TextBox 2"/>
          <p:cNvSpPr txBox="1"/>
          <p:nvPr/>
        </p:nvSpPr>
        <p:spPr>
          <a:xfrm>
            <a:off x="4004442" y="1312702"/>
            <a:ext cx="4818880" cy="1384995"/>
          </a:xfrm>
          <a:prstGeom prst="rect">
            <a:avLst/>
          </a:prstGeom>
          <a:solidFill>
            <a:schemeClr val="tx2">
              <a:lumMod val="20000"/>
              <a:lumOff val="80000"/>
            </a:schemeClr>
          </a:solidFill>
        </p:spPr>
        <p:txBody>
          <a:bodyPr wrap="square" rtlCol="0">
            <a:spAutoFit/>
          </a:bodyPr>
          <a:lstStyle/>
          <a:p>
            <a:pPr algn="ctr"/>
            <a:r>
              <a:rPr lang="en-US" sz="2800" b="1" dirty="0">
                <a:solidFill>
                  <a:schemeClr val="accent1">
                    <a:lumMod val="50000"/>
                  </a:schemeClr>
                </a:solidFill>
                <a:latin typeface="Arial" panose="020B0604020202020204" pitchFamily="34" charset="0"/>
                <a:cs typeface="Arial" panose="020B0604020202020204" pitchFamily="34" charset="0"/>
              </a:rPr>
              <a:t>LiDAR for</a:t>
            </a:r>
            <a:br>
              <a:rPr lang="en-US" sz="2800" b="1" dirty="0">
                <a:solidFill>
                  <a:schemeClr val="accent1">
                    <a:lumMod val="50000"/>
                  </a:schemeClr>
                </a:solidFill>
                <a:latin typeface="Arial" panose="020B0604020202020204" pitchFamily="34" charset="0"/>
                <a:cs typeface="Arial" panose="020B0604020202020204" pitchFamily="34" charset="0"/>
              </a:rPr>
            </a:br>
            <a:r>
              <a:rPr lang="en-US" sz="2800" b="1" dirty="0">
                <a:solidFill>
                  <a:schemeClr val="accent1">
                    <a:lumMod val="50000"/>
                  </a:schemeClr>
                </a:solidFill>
                <a:latin typeface="Arial" panose="020B0604020202020204" pitchFamily="34" charset="0"/>
                <a:cs typeface="Arial" panose="020B0604020202020204" pitchFamily="34" charset="0"/>
              </a:rPr>
              <a:t> Letter of Map Amendment (LOMA)</a:t>
            </a:r>
            <a:endParaRPr lang="en-US" sz="1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88F76D6-50B1-40D9-B615-1AD57F9A7108}"/>
              </a:ext>
            </a:extLst>
          </p:cNvPr>
          <p:cNvSpPr txBox="1"/>
          <p:nvPr/>
        </p:nvSpPr>
        <p:spPr>
          <a:xfrm>
            <a:off x="8057995" y="535157"/>
            <a:ext cx="1086005" cy="307777"/>
          </a:xfrm>
          <a:prstGeom prst="rect">
            <a:avLst/>
          </a:prstGeom>
          <a:noFill/>
        </p:spPr>
        <p:txBody>
          <a:bodyPr wrap="square" rtlCol="0">
            <a:spAutoFit/>
          </a:bodyPr>
          <a:lstStyle/>
          <a:p>
            <a:pPr algn="ctr"/>
            <a:r>
              <a:rPr lang="en-US" sz="1400" dirty="0">
                <a:solidFill>
                  <a:schemeClr val="bg1"/>
                </a:solidFill>
              </a:rPr>
              <a:t>11/29/2020 </a:t>
            </a:r>
          </a:p>
        </p:txBody>
      </p:sp>
      <p:pic>
        <p:nvPicPr>
          <p:cNvPr id="2" name="Picture 1">
            <a:extLst>
              <a:ext uri="{FF2B5EF4-FFF2-40B4-BE49-F238E27FC236}">
                <a16:creationId xmlns:a16="http://schemas.microsoft.com/office/drawing/2014/main" id="{5CF0178C-0C99-4F7E-B010-CB1ED3E8EC19}"/>
              </a:ext>
            </a:extLst>
          </p:cNvPr>
          <p:cNvPicPr>
            <a:picLocks noChangeAspect="1"/>
          </p:cNvPicPr>
          <p:nvPr/>
        </p:nvPicPr>
        <p:blipFill>
          <a:blip r:embed="rId2"/>
          <a:stretch>
            <a:fillRect/>
          </a:stretch>
        </p:blipFill>
        <p:spPr>
          <a:xfrm>
            <a:off x="260299" y="1343875"/>
            <a:ext cx="3615510" cy="4840978"/>
          </a:xfrm>
          <a:prstGeom prst="rect">
            <a:avLst/>
          </a:prstGeom>
        </p:spPr>
      </p:pic>
      <p:sp>
        <p:nvSpPr>
          <p:cNvPr id="8" name="TextBox 7">
            <a:extLst>
              <a:ext uri="{FF2B5EF4-FFF2-40B4-BE49-F238E27FC236}">
                <a16:creationId xmlns:a16="http://schemas.microsoft.com/office/drawing/2014/main" id="{9D4F8870-3D28-4024-88EB-34ED05EEC26C}"/>
              </a:ext>
            </a:extLst>
          </p:cNvPr>
          <p:cNvSpPr txBox="1"/>
          <p:nvPr/>
        </p:nvSpPr>
        <p:spPr>
          <a:xfrm>
            <a:off x="299658" y="1482374"/>
            <a:ext cx="1713700" cy="523220"/>
          </a:xfrm>
          <a:prstGeom prst="rect">
            <a:avLst/>
          </a:prstGeom>
          <a:solidFill>
            <a:schemeClr val="tx1"/>
          </a:solidFill>
          <a:ln w="28575">
            <a:solidFill>
              <a:schemeClr val="accent1">
                <a:lumMod val="50000"/>
              </a:schemeClr>
            </a:solidFill>
          </a:ln>
        </p:spPr>
        <p:txBody>
          <a:bodyPr wrap="square" rtlCol="0">
            <a:spAutoFit/>
          </a:bodyPr>
          <a:lstStyle/>
          <a:p>
            <a:pPr algn="ctr"/>
            <a:r>
              <a:rPr lang="en-US" sz="1400" b="1" dirty="0">
                <a:solidFill>
                  <a:srgbClr val="FFFF00"/>
                </a:solidFill>
              </a:rPr>
              <a:t>Yellow Structures are potential LOMAs</a:t>
            </a:r>
          </a:p>
        </p:txBody>
      </p:sp>
      <p:sp>
        <p:nvSpPr>
          <p:cNvPr id="4" name="Rectangle 3">
            <a:extLst>
              <a:ext uri="{FF2B5EF4-FFF2-40B4-BE49-F238E27FC236}">
                <a16:creationId xmlns:a16="http://schemas.microsoft.com/office/drawing/2014/main" id="{77D6BF83-C677-4940-9EE3-B3969D956B19}"/>
              </a:ext>
            </a:extLst>
          </p:cNvPr>
          <p:cNvSpPr/>
          <p:nvPr/>
        </p:nvSpPr>
        <p:spPr>
          <a:xfrm>
            <a:off x="4004442" y="2871914"/>
            <a:ext cx="4849069" cy="2308324"/>
          </a:xfrm>
          <a:prstGeom prst="rect">
            <a:avLst/>
          </a:prstGeom>
          <a:solidFill>
            <a:schemeClr val="tx2">
              <a:lumMod val="20000"/>
              <a:lumOff val="80000"/>
            </a:schemeClr>
          </a:solidFill>
        </p:spPr>
        <p:txBody>
          <a:bodyPr wrap="square">
            <a:spAutoFit/>
          </a:bodyPr>
          <a:lstStyle/>
          <a:p>
            <a:r>
              <a:rPr lang="en-US" dirty="0">
                <a:latin typeface="Calibri" panose="020F0502020204030204" pitchFamily="34" charset="0"/>
                <a:ea typeface="Calibri" panose="020F0502020204030204" pitchFamily="34" charset="0"/>
              </a:rPr>
              <a:t>LiDAR data can replace the requirement to submit elevation information certified by a licensed land surveyor or professional engineer, which can create a cost savings for property owners. </a:t>
            </a:r>
          </a:p>
          <a:p>
            <a:endParaRPr lang="en-US" dirty="0">
              <a:latin typeface="Calibri" panose="020F0502020204030204" pitchFamily="34" charset="0"/>
            </a:endParaRPr>
          </a:p>
          <a:p>
            <a:r>
              <a:rPr lang="en-US" dirty="0">
                <a:latin typeface="Calibri" panose="020F0502020204030204" pitchFamily="34" charset="0"/>
              </a:rPr>
              <a:t>The WV Flood Tool (</a:t>
            </a:r>
            <a:r>
              <a:rPr lang="en-US" dirty="0">
                <a:latin typeface="Calibri" panose="020F0502020204030204" pitchFamily="34" charset="0"/>
                <a:hlinkClick r:id="rId3"/>
              </a:rPr>
              <a:t>www.mapwv.gov/flood</a:t>
            </a:r>
            <a:r>
              <a:rPr lang="en-US" dirty="0">
                <a:latin typeface="Calibri" panose="020F0502020204030204" pitchFamily="34" charset="0"/>
              </a:rPr>
              <a:t>) can be used for the map requirement of LOMAs for properties located in A or AE Flood Zones.</a:t>
            </a:r>
            <a:endParaRPr lang="en-US" dirty="0"/>
          </a:p>
        </p:txBody>
      </p:sp>
      <p:sp>
        <p:nvSpPr>
          <p:cNvPr id="10" name="Rectangle 9">
            <a:extLst>
              <a:ext uri="{FF2B5EF4-FFF2-40B4-BE49-F238E27FC236}">
                <a16:creationId xmlns:a16="http://schemas.microsoft.com/office/drawing/2014/main" id="{6278253C-1B95-46B1-BF8F-0AF4B9A72749}"/>
              </a:ext>
            </a:extLst>
          </p:cNvPr>
          <p:cNvSpPr/>
          <p:nvPr/>
        </p:nvSpPr>
        <p:spPr>
          <a:xfrm>
            <a:off x="4004442" y="5537935"/>
            <a:ext cx="4818880" cy="646331"/>
          </a:xfrm>
          <a:prstGeom prst="rect">
            <a:avLst/>
          </a:prstGeom>
          <a:solidFill>
            <a:schemeClr val="tx2">
              <a:lumMod val="20000"/>
              <a:lumOff val="80000"/>
            </a:schemeClr>
          </a:solidFill>
        </p:spPr>
        <p:txBody>
          <a:bodyPr wrap="square">
            <a:spAutoFit/>
          </a:bodyPr>
          <a:lstStyle/>
          <a:p>
            <a:r>
              <a:rPr lang="en-US" dirty="0">
                <a:latin typeface="Calibri" panose="020F0502020204030204" pitchFamily="34" charset="0"/>
                <a:ea typeface="Calibri" panose="020F0502020204030204" pitchFamily="34" charset="0"/>
              </a:rPr>
              <a:t>High-Risk advisory flood zones identify potential structures that could be removed from the SFHA</a:t>
            </a:r>
            <a:endParaRPr lang="en-US" dirty="0"/>
          </a:p>
        </p:txBody>
      </p:sp>
      <p:sp>
        <p:nvSpPr>
          <p:cNvPr id="11" name="TextBox 10">
            <a:extLst>
              <a:ext uri="{FF2B5EF4-FFF2-40B4-BE49-F238E27FC236}">
                <a16:creationId xmlns:a16="http://schemas.microsoft.com/office/drawing/2014/main" id="{5AF678DA-A96E-4B85-A4D3-FD31D46F5A26}"/>
              </a:ext>
            </a:extLst>
          </p:cNvPr>
          <p:cNvSpPr txBox="1"/>
          <p:nvPr/>
        </p:nvSpPr>
        <p:spPr>
          <a:xfrm>
            <a:off x="260299" y="6151841"/>
            <a:ext cx="3407811" cy="523220"/>
          </a:xfrm>
          <a:prstGeom prst="rect">
            <a:avLst/>
          </a:prstGeom>
          <a:noFill/>
        </p:spPr>
        <p:txBody>
          <a:bodyPr wrap="square" rtlCol="0">
            <a:spAutoFit/>
          </a:bodyPr>
          <a:lstStyle/>
          <a:p>
            <a:r>
              <a:rPr lang="en-US" sz="1400" i="1" dirty="0"/>
              <a:t>Jefferson County Flood Risk Study – Future SFHA Map Conditions for Buildings</a:t>
            </a:r>
          </a:p>
        </p:txBody>
      </p:sp>
    </p:spTree>
    <p:extLst>
      <p:ext uri="{BB962C8B-B14F-4D97-AF65-F5344CB8AC3E}">
        <p14:creationId xmlns:p14="http://schemas.microsoft.com/office/powerpoint/2010/main" val="2131979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LiDAR LOMA Submission – 4 Steps</a:t>
            </a:r>
          </a:p>
        </p:txBody>
      </p:sp>
      <p:pic>
        <p:nvPicPr>
          <p:cNvPr id="7" name="Picture 6">
            <a:extLst>
              <a:ext uri="{FF2B5EF4-FFF2-40B4-BE49-F238E27FC236}">
                <a16:creationId xmlns:a16="http://schemas.microsoft.com/office/drawing/2014/main" id="{C9152F28-F0ED-4B3F-97DF-4992D2AB5ECA}"/>
              </a:ext>
            </a:extLst>
          </p:cNvPr>
          <p:cNvPicPr>
            <a:picLocks noChangeAspect="1"/>
          </p:cNvPicPr>
          <p:nvPr/>
        </p:nvPicPr>
        <p:blipFill>
          <a:blip r:embed="rId3"/>
          <a:stretch>
            <a:fillRect/>
          </a:stretch>
        </p:blipFill>
        <p:spPr>
          <a:xfrm>
            <a:off x="5786995" y="1481650"/>
            <a:ext cx="3011269" cy="3894700"/>
          </a:xfrm>
          <a:prstGeom prst="rect">
            <a:avLst/>
          </a:prstGeom>
        </p:spPr>
      </p:pic>
      <p:graphicFrame>
        <p:nvGraphicFramePr>
          <p:cNvPr id="8" name="Table 7">
            <a:extLst>
              <a:ext uri="{FF2B5EF4-FFF2-40B4-BE49-F238E27FC236}">
                <a16:creationId xmlns:a16="http://schemas.microsoft.com/office/drawing/2014/main" id="{CB6FC9A2-0EF0-4401-A549-1EDBD7965AA6}"/>
              </a:ext>
            </a:extLst>
          </p:cNvPr>
          <p:cNvGraphicFramePr>
            <a:graphicFrameLocks noGrp="1"/>
          </p:cNvGraphicFramePr>
          <p:nvPr/>
        </p:nvGraphicFramePr>
        <p:xfrm>
          <a:off x="133896" y="1014918"/>
          <a:ext cx="8899070" cy="5446205"/>
        </p:xfrm>
        <a:graphic>
          <a:graphicData uri="http://schemas.openxmlformats.org/drawingml/2006/table">
            <a:tbl>
              <a:tblPr>
                <a:tableStyleId>{5C22544A-7EE6-4342-B048-85BDC9FD1C3A}</a:tableStyleId>
              </a:tblPr>
              <a:tblGrid>
                <a:gridCol w="8899070">
                  <a:extLst>
                    <a:ext uri="{9D8B030D-6E8A-4147-A177-3AD203B41FA5}">
                      <a16:colId xmlns:a16="http://schemas.microsoft.com/office/drawing/2014/main" val="3966631999"/>
                    </a:ext>
                  </a:extLst>
                </a:gridCol>
              </a:tblGrid>
              <a:tr h="5397512">
                <a:tc>
                  <a:txBody>
                    <a:bodyPr/>
                    <a:lstStyle/>
                    <a:p>
                      <a:pPr marL="342900" marR="0" lvl="0" indent="-342900" algn="l">
                        <a:lnSpc>
                          <a:spcPct val="107000"/>
                        </a:lnSpc>
                        <a:spcBef>
                          <a:spcPts val="0"/>
                        </a:spcBef>
                        <a:spcAft>
                          <a:spcPts val="0"/>
                        </a:spcAft>
                        <a:buFont typeface="+mj-lt"/>
                        <a:buAutoNum type="arabicParenR"/>
                      </a:pPr>
                      <a:r>
                        <a:rPr lang="en-US" sz="2000" dirty="0">
                          <a:effectLst/>
                          <a:latin typeface="Calibri" panose="020F0502020204030204" pitchFamily="34" charset="0"/>
                          <a:ea typeface="Calibri" panose="020F0502020204030204" pitchFamily="34" charset="0"/>
                          <a:cs typeface="Calibri" panose="020F0502020204030204" pitchFamily="34" charset="0"/>
                        </a:rPr>
                        <a:t>Determine if your community has QL2 or QL3 LiDAR</a:t>
                      </a:r>
                    </a:p>
                    <a:p>
                      <a:pPr marL="342900" marR="0" lvl="0" indent="-342900" algn="l">
                        <a:lnSpc>
                          <a:spcPct val="107000"/>
                        </a:lnSpc>
                        <a:spcBef>
                          <a:spcPts val="0"/>
                        </a:spcBef>
                        <a:spcAft>
                          <a:spcPts val="0"/>
                        </a:spcAft>
                        <a:buFont typeface="+mj-lt"/>
                        <a:buAutoNum type="arabicParen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mj-lt"/>
                        <a:buAutoNum type="arabicParenR"/>
                      </a:pPr>
                      <a:r>
                        <a:rPr lang="en-US" sz="2000" b="0" dirty="0">
                          <a:effectLst/>
                          <a:latin typeface="Calibri" panose="020F0502020204030204" pitchFamily="34" charset="0"/>
                          <a:ea typeface="Calibri" panose="020F0502020204030204" pitchFamily="34" charset="0"/>
                          <a:cs typeface="Calibri" panose="020F0502020204030204" pitchFamily="34" charset="0"/>
                        </a:rPr>
                        <a:t> Print </a:t>
                      </a:r>
                      <a:r>
                        <a:rPr lang="en-US" sz="2000" b="1" dirty="0">
                          <a:effectLst/>
                          <a:latin typeface="Calibri" panose="020F0502020204030204" pitchFamily="34" charset="0"/>
                          <a:ea typeface="Calibri" panose="020F0502020204030204" pitchFamily="34" charset="0"/>
                          <a:cs typeface="Calibri" panose="020F0502020204030204" pitchFamily="34" charset="0"/>
                        </a:rPr>
                        <a:t>LOMA Map </a:t>
                      </a:r>
                      <a:r>
                        <a:rPr lang="en-US" sz="2000" b="0" dirty="0">
                          <a:effectLst/>
                          <a:latin typeface="Calibri" panose="020F0502020204030204" pitchFamily="34" charset="0"/>
                          <a:ea typeface="Calibri" panose="020F0502020204030204" pitchFamily="34" charset="0"/>
                          <a:cs typeface="Calibri" panose="020F0502020204030204" pitchFamily="34" charset="0"/>
                        </a:rPr>
                        <a:t>using </a:t>
                      </a:r>
                      <a:r>
                        <a:rPr lang="en-US" sz="2000" b="1" dirty="0">
                          <a:effectLst/>
                          <a:latin typeface="Calibri" panose="020F0502020204030204" pitchFamily="34" charset="0"/>
                          <a:ea typeface="Calibri" panose="020F0502020204030204" pitchFamily="34" charset="0"/>
                          <a:cs typeface="Calibri" panose="020F0502020204030204" pitchFamily="34" charset="0"/>
                          <a:hlinkClick r:id="rId4"/>
                        </a:rPr>
                        <a:t>WV Flood Tool</a:t>
                      </a:r>
                      <a:br>
                        <a:rPr lang="en-US" sz="2000" dirty="0">
                          <a:effectLst/>
                          <a:latin typeface="Calibri" panose="020F0502020204030204" pitchFamily="34" charset="0"/>
                          <a:ea typeface="Calibri" panose="020F0502020204030204" pitchFamily="34" charset="0"/>
                          <a:cs typeface="Calibri" panose="020F0502020204030204" pitchFamily="34" charset="0"/>
                        </a:rPr>
                      </a:br>
                      <a:r>
                        <a:rPr lang="en-US" sz="1600" i="1" dirty="0">
                          <a:effectLst/>
                          <a:latin typeface="Calibri" panose="020F0502020204030204" pitchFamily="34" charset="0"/>
                          <a:ea typeface="Calibri" panose="020F0502020204030204" pitchFamily="34" charset="0"/>
                          <a:cs typeface="Calibri" panose="020F0502020204030204" pitchFamily="34" charset="0"/>
                        </a:rPr>
                        <a:t> Supporting document for Online LOMC application</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Identify published building-level risk assessments</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for potential Mapped Out structures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Determine LOMA Type: Existing Structure or Lot</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Determine BFE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Determine LAG/LLE</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Add Annotation</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Print and Download LOMA Map  </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Save to PDF File</a:t>
                      </a:r>
                      <a:br>
                        <a:rPr lang="en-US" sz="1800" dirty="0">
                          <a:effectLst/>
                          <a:latin typeface="Calibri" panose="020F0502020204030204" pitchFamily="34" charset="0"/>
                          <a:ea typeface="Calibri" panose="020F0502020204030204" pitchFamily="34" charset="0"/>
                          <a:cs typeface="Calibri" panose="020F0502020204030204" pitchFamily="34"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mj-lt"/>
                        <a:buAutoNum type="arabicParenR"/>
                      </a:pPr>
                      <a:r>
                        <a:rPr lang="en-US" sz="2000" dirty="0">
                          <a:effectLst/>
                          <a:latin typeface="Calibri" panose="020F0502020204030204" pitchFamily="34" charset="0"/>
                          <a:ea typeface="Calibri" panose="020F0502020204030204" pitchFamily="34" charset="0"/>
                          <a:cs typeface="Calibri" panose="020F0502020204030204" pitchFamily="34" charset="0"/>
                        </a:rPr>
                        <a:t>Further Edit/Annotate Print LOMA (optional)</a:t>
                      </a:r>
                      <a:br>
                        <a:rPr lang="en-US" sz="2000" dirty="0">
                          <a:effectLst/>
                          <a:latin typeface="Calibri" panose="020F0502020204030204" pitchFamily="34" charset="0"/>
                          <a:ea typeface="Calibri" panose="020F0502020204030204" pitchFamily="34" charset="0"/>
                          <a:cs typeface="Calibri" panose="020F0502020204030204" pitchFamily="34" charset="0"/>
                        </a:rPr>
                      </a:b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Font typeface="+mj-lt"/>
                        <a:buAutoNum type="arabicParenR"/>
                      </a:pPr>
                      <a:r>
                        <a:rPr lang="en-US" sz="2000" dirty="0">
                          <a:effectLst/>
                          <a:latin typeface="Calibri" panose="020F0502020204030204" pitchFamily="34" charset="0"/>
                          <a:ea typeface="Calibri" panose="020F0502020204030204" pitchFamily="34" charset="0"/>
                          <a:cs typeface="Calibri" panose="020F0502020204030204" pitchFamily="34" charset="0"/>
                        </a:rPr>
                        <a:t>Submit LiDAR LOMA Map Exhibit using FEMA’s </a:t>
                      </a:r>
                      <a:r>
                        <a:rPr lang="en-US" sz="2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Online LOMC </a:t>
                      </a:r>
                      <a:r>
                        <a:rPr lang="en-US" sz="2000" dirty="0">
                          <a:effectLst/>
                          <a:latin typeface="Calibri" panose="020F0502020204030204" pitchFamily="34" charset="0"/>
                          <a:ea typeface="Calibri" panose="020F0502020204030204" pitchFamily="34" charset="0"/>
                          <a:cs typeface="Calibri" panose="020F0502020204030204" pitchFamily="34" charset="0"/>
                        </a:rPr>
                        <a:t>Portal (no fee charged)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181460049"/>
                  </a:ext>
                </a:extLst>
              </a:tr>
            </a:tbl>
          </a:graphicData>
        </a:graphic>
      </p:graphicFrame>
      <p:pic>
        <p:nvPicPr>
          <p:cNvPr id="11" name="Picture 10">
            <a:extLst>
              <a:ext uri="{FF2B5EF4-FFF2-40B4-BE49-F238E27FC236}">
                <a16:creationId xmlns:a16="http://schemas.microsoft.com/office/drawing/2014/main" id="{718260ED-3A10-4D2B-BD03-63039601A4FC}"/>
              </a:ext>
            </a:extLst>
          </p:cNvPr>
          <p:cNvPicPr>
            <a:picLocks noChangeAspect="1"/>
          </p:cNvPicPr>
          <p:nvPr/>
        </p:nvPicPr>
        <p:blipFill>
          <a:blip r:embed="rId3"/>
          <a:stretch>
            <a:fillRect/>
          </a:stretch>
        </p:blipFill>
        <p:spPr>
          <a:xfrm>
            <a:off x="5779707" y="1481650"/>
            <a:ext cx="3011269" cy="3894700"/>
          </a:xfrm>
          <a:prstGeom prst="rect">
            <a:avLst/>
          </a:prstGeom>
        </p:spPr>
      </p:pic>
      <p:sp>
        <p:nvSpPr>
          <p:cNvPr id="2" name="TextBox 1">
            <a:extLst>
              <a:ext uri="{FF2B5EF4-FFF2-40B4-BE49-F238E27FC236}">
                <a16:creationId xmlns:a16="http://schemas.microsoft.com/office/drawing/2014/main" id="{9FCEC476-E9DF-4041-825E-8910DFD12DCF}"/>
              </a:ext>
            </a:extLst>
          </p:cNvPr>
          <p:cNvSpPr txBox="1"/>
          <p:nvPr/>
        </p:nvSpPr>
        <p:spPr>
          <a:xfrm>
            <a:off x="533045" y="6462233"/>
            <a:ext cx="3502331" cy="338554"/>
          </a:xfrm>
          <a:prstGeom prst="rect">
            <a:avLst/>
          </a:prstGeom>
          <a:noFill/>
        </p:spPr>
        <p:txBody>
          <a:bodyPr wrap="square" rtlCol="0">
            <a:spAutoFit/>
          </a:bodyPr>
          <a:lstStyle/>
          <a:p>
            <a:r>
              <a:rPr lang="en-US" sz="1600" i="1" dirty="0"/>
              <a:t>Click </a:t>
            </a:r>
            <a:r>
              <a:rPr lang="en-US" sz="1600" i="1" dirty="0">
                <a:hlinkClick r:id="rId6"/>
              </a:rPr>
              <a:t>here</a:t>
            </a:r>
            <a:r>
              <a:rPr lang="en-US" sz="1600" i="1" dirty="0"/>
              <a:t> for more detailed instructions</a:t>
            </a:r>
          </a:p>
        </p:txBody>
      </p:sp>
    </p:spTree>
    <p:extLst>
      <p:ext uri="{BB962C8B-B14F-4D97-AF65-F5344CB8AC3E}">
        <p14:creationId xmlns:p14="http://schemas.microsoft.com/office/powerpoint/2010/main" val="2283613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What needs to be submitted?</a:t>
            </a:r>
          </a:p>
        </p:txBody>
      </p:sp>
      <p:pic>
        <p:nvPicPr>
          <p:cNvPr id="7" name="Picture 6">
            <a:extLst>
              <a:ext uri="{FF2B5EF4-FFF2-40B4-BE49-F238E27FC236}">
                <a16:creationId xmlns:a16="http://schemas.microsoft.com/office/drawing/2014/main" id="{AB988EF5-C803-483F-8171-EE1E6773D2D4}"/>
              </a:ext>
            </a:extLst>
          </p:cNvPr>
          <p:cNvPicPr>
            <a:picLocks noChangeAspect="1"/>
          </p:cNvPicPr>
          <p:nvPr/>
        </p:nvPicPr>
        <p:blipFill>
          <a:blip r:embed="rId3"/>
          <a:stretch>
            <a:fillRect/>
          </a:stretch>
        </p:blipFill>
        <p:spPr>
          <a:xfrm>
            <a:off x="133895" y="1018524"/>
            <a:ext cx="4363813" cy="5691930"/>
          </a:xfrm>
          <a:prstGeom prst="rect">
            <a:avLst/>
          </a:prstGeom>
        </p:spPr>
      </p:pic>
      <p:graphicFrame>
        <p:nvGraphicFramePr>
          <p:cNvPr id="11" name="Table 10">
            <a:extLst>
              <a:ext uri="{FF2B5EF4-FFF2-40B4-BE49-F238E27FC236}">
                <a16:creationId xmlns:a16="http://schemas.microsoft.com/office/drawing/2014/main" id="{49241106-93FE-4102-9E48-EAF8CF2DE278}"/>
              </a:ext>
            </a:extLst>
          </p:cNvPr>
          <p:cNvGraphicFramePr>
            <a:graphicFrameLocks noGrp="1"/>
          </p:cNvGraphicFramePr>
          <p:nvPr/>
        </p:nvGraphicFramePr>
        <p:xfrm>
          <a:off x="5161854" y="1093906"/>
          <a:ext cx="3485014" cy="5508370"/>
        </p:xfrm>
        <a:graphic>
          <a:graphicData uri="http://schemas.openxmlformats.org/drawingml/2006/table">
            <a:tbl>
              <a:tblPr firstRow="1" bandRow="1">
                <a:tableStyleId>{8A107856-5554-42FB-B03E-39F5DBC370BA}</a:tableStyleId>
              </a:tblPr>
              <a:tblGrid>
                <a:gridCol w="522753">
                  <a:extLst>
                    <a:ext uri="{9D8B030D-6E8A-4147-A177-3AD203B41FA5}">
                      <a16:colId xmlns:a16="http://schemas.microsoft.com/office/drawing/2014/main" val="1163997975"/>
                    </a:ext>
                  </a:extLst>
                </a:gridCol>
                <a:gridCol w="2962261">
                  <a:extLst>
                    <a:ext uri="{9D8B030D-6E8A-4147-A177-3AD203B41FA5}">
                      <a16:colId xmlns:a16="http://schemas.microsoft.com/office/drawing/2014/main" val="1101067465"/>
                    </a:ext>
                  </a:extLst>
                </a:gridCol>
              </a:tblGrid>
              <a:tr h="341195">
                <a:tc>
                  <a:txBody>
                    <a:bodyPr/>
                    <a:lstStyle/>
                    <a:p>
                      <a:pPr algn="ctr"/>
                      <a:r>
                        <a:rPr lang="en-US" sz="1600" dirty="0"/>
                        <a:t>#</a:t>
                      </a:r>
                    </a:p>
                  </a:txBody>
                  <a:tcPr/>
                </a:tc>
                <a:tc>
                  <a:txBody>
                    <a:bodyPr/>
                    <a:lstStyle/>
                    <a:p>
                      <a:pPr algn="ctr"/>
                      <a:r>
                        <a:rPr lang="en-US" sz="1600" dirty="0"/>
                        <a:t>Map Elements Required</a:t>
                      </a:r>
                    </a:p>
                  </a:txBody>
                  <a:tcPr/>
                </a:tc>
                <a:extLst>
                  <a:ext uri="{0D108BD9-81ED-4DB2-BD59-A6C34878D82A}">
                    <a16:rowId xmlns:a16="http://schemas.microsoft.com/office/drawing/2014/main" val="3033155227"/>
                  </a:ext>
                </a:extLst>
              </a:tr>
              <a:tr h="547399">
                <a:tc>
                  <a:txBody>
                    <a:bodyPr/>
                    <a:lstStyle/>
                    <a:p>
                      <a:pPr algn="ctr"/>
                      <a:r>
                        <a:rPr lang="en-US" sz="1400" dirty="0"/>
                        <a:t>1</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Name, organization, and contact information for the map creator</a:t>
                      </a:r>
                    </a:p>
                  </a:txBody>
                  <a:tcPr/>
                </a:tc>
                <a:extLst>
                  <a:ext uri="{0D108BD9-81ED-4DB2-BD59-A6C34878D82A}">
                    <a16:rowId xmlns:a16="http://schemas.microsoft.com/office/drawing/2014/main" val="3588723999"/>
                  </a:ext>
                </a:extLst>
              </a:tr>
              <a:tr h="315089">
                <a:tc>
                  <a:txBody>
                    <a:bodyPr/>
                    <a:lstStyle/>
                    <a:p>
                      <a:pPr algn="ctr"/>
                      <a:r>
                        <a:rPr lang="en-US" sz="1400" dirty="0"/>
                        <a:t>2</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E-911 Address of property</a:t>
                      </a:r>
                    </a:p>
                  </a:txBody>
                  <a:tcPr/>
                </a:tc>
                <a:extLst>
                  <a:ext uri="{0D108BD9-81ED-4DB2-BD59-A6C34878D82A}">
                    <a16:rowId xmlns:a16="http://schemas.microsoft.com/office/drawing/2014/main" val="4226666528"/>
                  </a:ext>
                </a:extLst>
              </a:tr>
              <a:tr h="435220">
                <a:tc>
                  <a:txBody>
                    <a:bodyPr/>
                    <a:lstStyle/>
                    <a:p>
                      <a:pPr algn="ctr"/>
                      <a:r>
                        <a:rPr lang="en-US" sz="1400"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Road or street intersection reference</a:t>
                      </a:r>
                      <a:endParaRPr lang="en-US" dirty="0"/>
                    </a:p>
                  </a:txBody>
                  <a:tcPr/>
                </a:tc>
                <a:extLst>
                  <a:ext uri="{0D108BD9-81ED-4DB2-BD59-A6C34878D82A}">
                    <a16:rowId xmlns:a16="http://schemas.microsoft.com/office/drawing/2014/main" val="135403196"/>
                  </a:ext>
                </a:extLst>
              </a:tr>
              <a:tr h="547399">
                <a:tc>
                  <a:txBody>
                    <a:bodyPr/>
                    <a:lstStyle/>
                    <a:p>
                      <a:pPr algn="ctr"/>
                      <a:r>
                        <a:rPr lang="en-US" sz="1400" dirty="0"/>
                        <a:t>4</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Assessor’s full Parcel ID Number (APN) for the building/lot</a:t>
                      </a:r>
                    </a:p>
                  </a:txBody>
                  <a:tcPr/>
                </a:tc>
                <a:extLst>
                  <a:ext uri="{0D108BD9-81ED-4DB2-BD59-A6C34878D82A}">
                    <a16:rowId xmlns:a16="http://schemas.microsoft.com/office/drawing/2014/main" val="2243675425"/>
                  </a:ext>
                </a:extLst>
              </a:tr>
              <a:tr h="527302">
                <a:tc>
                  <a:txBody>
                    <a:bodyPr/>
                    <a:lstStyle/>
                    <a:p>
                      <a:pPr algn="ctr"/>
                      <a:r>
                        <a:rPr lang="en-US" sz="14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Times New Roman" panose="02020603050405020304" pitchFamily="18" charset="0"/>
                        </a:rPr>
                        <a:t>Clearly identified building and/or lot boundaries</a:t>
                      </a:r>
                      <a:endParaRPr lang="en-US" dirty="0"/>
                    </a:p>
                  </a:txBody>
                  <a:tcPr/>
                </a:tc>
                <a:extLst>
                  <a:ext uri="{0D108BD9-81ED-4DB2-BD59-A6C34878D82A}">
                    <a16:rowId xmlns:a16="http://schemas.microsoft.com/office/drawing/2014/main" val="4240976542"/>
                  </a:ext>
                </a:extLst>
              </a:tr>
              <a:tr h="547399">
                <a:tc>
                  <a:txBody>
                    <a:bodyPr/>
                    <a:lstStyle/>
                    <a:p>
                      <a:pPr algn="ctr"/>
                      <a:r>
                        <a:rPr lang="en-US" sz="1400" dirty="0"/>
                        <a:t>6</a:t>
                      </a:r>
                    </a:p>
                  </a:txBody>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t>Aerial imagery that shows building footprint</a:t>
                      </a:r>
                      <a:endParaRPr lang="en-US" sz="1400" dirty="0">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428919362"/>
                  </a:ext>
                </a:extLst>
              </a:tr>
              <a:tr h="779709">
                <a:tc>
                  <a:txBody>
                    <a:bodyPr/>
                    <a:lstStyle/>
                    <a:p>
                      <a:pPr algn="ctr"/>
                      <a:r>
                        <a:rPr lang="en-US" sz="1400" dirty="0"/>
                        <a:t>7</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Date, Source, and Accuracy of the LiDAR collected (must meet Quality Level 3 standards)</a:t>
                      </a:r>
                    </a:p>
                  </a:txBody>
                  <a:tcPr/>
                </a:tc>
                <a:extLst>
                  <a:ext uri="{0D108BD9-81ED-4DB2-BD59-A6C34878D82A}">
                    <a16:rowId xmlns:a16="http://schemas.microsoft.com/office/drawing/2014/main" val="2039714594"/>
                  </a:ext>
                </a:extLst>
              </a:tr>
              <a:tr h="527302">
                <a:tc>
                  <a:txBody>
                    <a:bodyPr/>
                    <a:lstStyle/>
                    <a:p>
                      <a:pPr algn="ctr"/>
                      <a:r>
                        <a:rPr lang="en-US" sz="1400" dirty="0"/>
                        <a:t>8</a:t>
                      </a:r>
                    </a:p>
                  </a:txBody>
                  <a:tcPr/>
                </a:tc>
                <a:tc>
                  <a:txBody>
                    <a:bodyPr/>
                    <a:lstStyle/>
                    <a:p>
                      <a:r>
                        <a:rPr lang="en-US" sz="1400" dirty="0">
                          <a:latin typeface="Calibri" panose="020F0502020204030204" pitchFamily="34" charset="0"/>
                          <a:ea typeface="Calibri" panose="020F0502020204030204" pitchFamily="34" charset="0"/>
                          <a:cs typeface="Times New Roman" panose="02020603050405020304" pitchFamily="18" charset="0"/>
                        </a:rPr>
                        <a:t>Vertical Datum of elevation data (e.g., NAVD 88, NGVD 29) </a:t>
                      </a:r>
                      <a:endParaRPr lang="en-US" sz="1400" b="0" dirty="0"/>
                    </a:p>
                  </a:txBody>
                  <a:tcPr/>
                </a:tc>
                <a:extLst>
                  <a:ext uri="{0D108BD9-81ED-4DB2-BD59-A6C34878D82A}">
                    <a16:rowId xmlns:a16="http://schemas.microsoft.com/office/drawing/2014/main" val="22261767"/>
                  </a:ext>
                </a:extLst>
              </a:tr>
              <a:tr h="315089">
                <a:tc>
                  <a:txBody>
                    <a:bodyPr/>
                    <a:lstStyle/>
                    <a:p>
                      <a:pPr algn="ctr"/>
                      <a:r>
                        <a:rPr lang="en-US" sz="1400" dirty="0"/>
                        <a:t>9</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Scale Bar</a:t>
                      </a:r>
                    </a:p>
                  </a:txBody>
                  <a:tcPr/>
                </a:tc>
                <a:extLst>
                  <a:ext uri="{0D108BD9-81ED-4DB2-BD59-A6C34878D82A}">
                    <a16:rowId xmlns:a16="http://schemas.microsoft.com/office/drawing/2014/main" val="1469178188"/>
                  </a:ext>
                </a:extLst>
              </a:tr>
              <a:tr h="315089">
                <a:tc>
                  <a:txBody>
                    <a:bodyPr/>
                    <a:lstStyle/>
                    <a:p>
                      <a:pPr algn="ctr"/>
                      <a:r>
                        <a:rPr lang="en-US" sz="1400" dirty="0"/>
                        <a:t>10</a:t>
                      </a:r>
                    </a:p>
                  </a:txBody>
                  <a:tcPr/>
                </a:tc>
                <a:tc>
                  <a:txBody>
                    <a:bodyPr/>
                    <a:lstStyle/>
                    <a:p>
                      <a:pPr marR="0" lvl="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North Arrow</a:t>
                      </a:r>
                    </a:p>
                  </a:txBody>
                  <a:tcPr/>
                </a:tc>
                <a:extLst>
                  <a:ext uri="{0D108BD9-81ED-4DB2-BD59-A6C34878D82A}">
                    <a16:rowId xmlns:a16="http://schemas.microsoft.com/office/drawing/2014/main" val="421265879"/>
                  </a:ext>
                </a:extLst>
              </a:tr>
              <a:tr h="310178">
                <a:tc>
                  <a:txBody>
                    <a:bodyPr/>
                    <a:lstStyle/>
                    <a:p>
                      <a:pPr algn="ctr"/>
                      <a:r>
                        <a:rPr lang="en-US" sz="1400" dirty="0"/>
                        <a:t>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Times New Roman" panose="02020603050405020304" pitchFamily="18" charset="0"/>
                        </a:rPr>
                        <a:t>WV Flood Tool Location web link</a:t>
                      </a:r>
                      <a:endParaRPr lang="en-US" dirty="0"/>
                    </a:p>
                  </a:txBody>
                  <a:tcPr/>
                </a:tc>
                <a:extLst>
                  <a:ext uri="{0D108BD9-81ED-4DB2-BD59-A6C34878D82A}">
                    <a16:rowId xmlns:a16="http://schemas.microsoft.com/office/drawing/2014/main" val="2652770790"/>
                  </a:ext>
                </a:extLst>
              </a:tr>
            </a:tbl>
          </a:graphicData>
        </a:graphic>
      </p:graphicFrame>
      <p:sp>
        <p:nvSpPr>
          <p:cNvPr id="12" name="TextBox 11">
            <a:extLst>
              <a:ext uri="{FF2B5EF4-FFF2-40B4-BE49-F238E27FC236}">
                <a16:creationId xmlns:a16="http://schemas.microsoft.com/office/drawing/2014/main" id="{F99F3225-25F4-43E8-8EE9-BEEBFF91C77E}"/>
              </a:ext>
            </a:extLst>
          </p:cNvPr>
          <p:cNvSpPr txBox="1"/>
          <p:nvPr/>
        </p:nvSpPr>
        <p:spPr>
          <a:xfrm>
            <a:off x="1034054" y="6156454"/>
            <a:ext cx="345707" cy="276999"/>
          </a:xfrm>
          <a:prstGeom prst="rect">
            <a:avLst/>
          </a:prstGeom>
          <a:solidFill>
            <a:srgbClr val="C00000"/>
          </a:solidFill>
        </p:spPr>
        <p:txBody>
          <a:bodyPr wrap="square" rtlCol="0">
            <a:spAutoFit/>
          </a:bodyPr>
          <a:lstStyle/>
          <a:p>
            <a:pPr algn="ctr"/>
            <a:r>
              <a:rPr lang="en-US" sz="1200" b="1" dirty="0">
                <a:solidFill>
                  <a:schemeClr val="bg1"/>
                </a:solidFill>
              </a:rPr>
              <a:t>11</a:t>
            </a:r>
          </a:p>
        </p:txBody>
      </p:sp>
      <p:sp>
        <p:nvSpPr>
          <p:cNvPr id="13" name="TextBox 12">
            <a:extLst>
              <a:ext uri="{FF2B5EF4-FFF2-40B4-BE49-F238E27FC236}">
                <a16:creationId xmlns:a16="http://schemas.microsoft.com/office/drawing/2014/main" id="{AC8E1200-2486-4EF6-BB72-C4C6BAF716A1}"/>
              </a:ext>
            </a:extLst>
          </p:cNvPr>
          <p:cNvSpPr txBox="1"/>
          <p:nvPr/>
        </p:nvSpPr>
        <p:spPr>
          <a:xfrm>
            <a:off x="3303386" y="4325784"/>
            <a:ext cx="231408" cy="276999"/>
          </a:xfrm>
          <a:prstGeom prst="rect">
            <a:avLst/>
          </a:prstGeom>
          <a:solidFill>
            <a:srgbClr val="C00000"/>
          </a:solidFill>
        </p:spPr>
        <p:txBody>
          <a:bodyPr wrap="square" rtlCol="0">
            <a:spAutoFit/>
          </a:bodyPr>
          <a:lstStyle/>
          <a:p>
            <a:pPr algn="ctr"/>
            <a:r>
              <a:rPr lang="en-US" sz="1200" b="1" dirty="0">
                <a:solidFill>
                  <a:schemeClr val="bg1"/>
                </a:solidFill>
              </a:rPr>
              <a:t>9</a:t>
            </a:r>
          </a:p>
        </p:txBody>
      </p:sp>
      <p:sp>
        <p:nvSpPr>
          <p:cNvPr id="14" name="TextBox 13">
            <a:extLst>
              <a:ext uri="{FF2B5EF4-FFF2-40B4-BE49-F238E27FC236}">
                <a16:creationId xmlns:a16="http://schemas.microsoft.com/office/drawing/2014/main" id="{52AAF841-F543-420D-866F-6810380697F9}"/>
              </a:ext>
            </a:extLst>
          </p:cNvPr>
          <p:cNvSpPr txBox="1"/>
          <p:nvPr/>
        </p:nvSpPr>
        <p:spPr>
          <a:xfrm>
            <a:off x="4139193" y="5839476"/>
            <a:ext cx="231408" cy="276999"/>
          </a:xfrm>
          <a:prstGeom prst="rect">
            <a:avLst/>
          </a:prstGeom>
          <a:solidFill>
            <a:srgbClr val="C00000"/>
          </a:solidFill>
        </p:spPr>
        <p:txBody>
          <a:bodyPr wrap="square" rtlCol="0">
            <a:spAutoFit/>
          </a:bodyPr>
          <a:lstStyle/>
          <a:p>
            <a:pPr algn="ctr"/>
            <a:r>
              <a:rPr lang="en-US" sz="1200" b="1" dirty="0">
                <a:solidFill>
                  <a:schemeClr val="bg1"/>
                </a:solidFill>
              </a:rPr>
              <a:t>8</a:t>
            </a:r>
          </a:p>
        </p:txBody>
      </p:sp>
      <p:sp>
        <p:nvSpPr>
          <p:cNvPr id="15" name="TextBox 14">
            <a:extLst>
              <a:ext uri="{FF2B5EF4-FFF2-40B4-BE49-F238E27FC236}">
                <a16:creationId xmlns:a16="http://schemas.microsoft.com/office/drawing/2014/main" id="{F412E91C-F723-42AA-8BDA-6BCFD31CD357}"/>
              </a:ext>
            </a:extLst>
          </p:cNvPr>
          <p:cNvSpPr txBox="1"/>
          <p:nvPr/>
        </p:nvSpPr>
        <p:spPr>
          <a:xfrm>
            <a:off x="1131863" y="2263380"/>
            <a:ext cx="231408" cy="276999"/>
          </a:xfrm>
          <a:prstGeom prst="rect">
            <a:avLst/>
          </a:prstGeom>
          <a:solidFill>
            <a:srgbClr val="C00000"/>
          </a:solidFill>
        </p:spPr>
        <p:txBody>
          <a:bodyPr wrap="square" rtlCol="0">
            <a:spAutoFit/>
          </a:bodyPr>
          <a:lstStyle/>
          <a:p>
            <a:pPr algn="ctr"/>
            <a:r>
              <a:rPr lang="en-US" sz="1200" b="1" dirty="0">
                <a:solidFill>
                  <a:schemeClr val="bg1"/>
                </a:solidFill>
              </a:rPr>
              <a:t>6</a:t>
            </a:r>
          </a:p>
        </p:txBody>
      </p:sp>
      <p:sp>
        <p:nvSpPr>
          <p:cNvPr id="16" name="TextBox 15">
            <a:extLst>
              <a:ext uri="{FF2B5EF4-FFF2-40B4-BE49-F238E27FC236}">
                <a16:creationId xmlns:a16="http://schemas.microsoft.com/office/drawing/2014/main" id="{72B76A15-0C53-4749-8F1C-5C3FEBFFEF19}"/>
              </a:ext>
            </a:extLst>
          </p:cNvPr>
          <p:cNvSpPr txBox="1"/>
          <p:nvPr/>
        </p:nvSpPr>
        <p:spPr>
          <a:xfrm>
            <a:off x="2747486" y="3442998"/>
            <a:ext cx="231408" cy="276999"/>
          </a:xfrm>
          <a:prstGeom prst="rect">
            <a:avLst/>
          </a:prstGeom>
          <a:solidFill>
            <a:srgbClr val="C00000"/>
          </a:solidFill>
        </p:spPr>
        <p:txBody>
          <a:bodyPr wrap="square" rtlCol="0">
            <a:spAutoFit/>
          </a:bodyPr>
          <a:lstStyle/>
          <a:p>
            <a:pPr algn="ctr"/>
            <a:r>
              <a:rPr lang="en-US" sz="1200" b="1" dirty="0">
                <a:solidFill>
                  <a:schemeClr val="bg1"/>
                </a:solidFill>
              </a:rPr>
              <a:t>5</a:t>
            </a:r>
          </a:p>
        </p:txBody>
      </p:sp>
      <p:sp>
        <p:nvSpPr>
          <p:cNvPr id="17" name="TextBox 16">
            <a:extLst>
              <a:ext uri="{FF2B5EF4-FFF2-40B4-BE49-F238E27FC236}">
                <a16:creationId xmlns:a16="http://schemas.microsoft.com/office/drawing/2014/main" id="{6D0DE31B-1259-4B6B-B9B2-722463DF5207}"/>
              </a:ext>
            </a:extLst>
          </p:cNvPr>
          <p:cNvSpPr txBox="1"/>
          <p:nvPr/>
        </p:nvSpPr>
        <p:spPr>
          <a:xfrm>
            <a:off x="1836578" y="6388285"/>
            <a:ext cx="231408" cy="276999"/>
          </a:xfrm>
          <a:prstGeom prst="rect">
            <a:avLst/>
          </a:prstGeom>
          <a:solidFill>
            <a:srgbClr val="C00000"/>
          </a:solidFill>
        </p:spPr>
        <p:txBody>
          <a:bodyPr wrap="square" rtlCol="0">
            <a:spAutoFit/>
          </a:bodyPr>
          <a:lstStyle/>
          <a:p>
            <a:pPr algn="ctr"/>
            <a:r>
              <a:rPr lang="en-US" sz="1200" b="1" dirty="0">
                <a:solidFill>
                  <a:schemeClr val="bg1"/>
                </a:solidFill>
              </a:rPr>
              <a:t>4</a:t>
            </a:r>
          </a:p>
        </p:txBody>
      </p:sp>
      <p:sp>
        <p:nvSpPr>
          <p:cNvPr id="20" name="TextBox 19">
            <a:extLst>
              <a:ext uri="{FF2B5EF4-FFF2-40B4-BE49-F238E27FC236}">
                <a16:creationId xmlns:a16="http://schemas.microsoft.com/office/drawing/2014/main" id="{F5CC24BC-359B-4B86-AFE6-7191E0F21DB4}"/>
              </a:ext>
            </a:extLst>
          </p:cNvPr>
          <p:cNvSpPr txBox="1"/>
          <p:nvPr/>
        </p:nvSpPr>
        <p:spPr>
          <a:xfrm>
            <a:off x="4123725" y="6388284"/>
            <a:ext cx="211890" cy="276999"/>
          </a:xfrm>
          <a:prstGeom prst="rect">
            <a:avLst/>
          </a:prstGeom>
          <a:solidFill>
            <a:srgbClr val="C00000"/>
          </a:solidFill>
        </p:spPr>
        <p:txBody>
          <a:bodyPr wrap="square" rtlCol="0">
            <a:spAutoFit/>
          </a:bodyPr>
          <a:lstStyle/>
          <a:p>
            <a:pPr algn="ctr"/>
            <a:r>
              <a:rPr lang="en-US" sz="1200" b="1" dirty="0">
                <a:solidFill>
                  <a:schemeClr val="bg1"/>
                </a:solidFill>
              </a:rPr>
              <a:t>2</a:t>
            </a:r>
          </a:p>
        </p:txBody>
      </p:sp>
      <p:sp>
        <p:nvSpPr>
          <p:cNvPr id="21" name="TextBox 20">
            <a:extLst>
              <a:ext uri="{FF2B5EF4-FFF2-40B4-BE49-F238E27FC236}">
                <a16:creationId xmlns:a16="http://schemas.microsoft.com/office/drawing/2014/main" id="{F3E1118D-433A-4E82-9C35-2A96C502FCF3}"/>
              </a:ext>
            </a:extLst>
          </p:cNvPr>
          <p:cNvSpPr txBox="1"/>
          <p:nvPr/>
        </p:nvSpPr>
        <p:spPr>
          <a:xfrm>
            <a:off x="1836578" y="4886086"/>
            <a:ext cx="231408" cy="276999"/>
          </a:xfrm>
          <a:prstGeom prst="rect">
            <a:avLst/>
          </a:prstGeom>
          <a:solidFill>
            <a:srgbClr val="C00000"/>
          </a:solidFill>
        </p:spPr>
        <p:txBody>
          <a:bodyPr wrap="square" rtlCol="0">
            <a:spAutoFit/>
          </a:bodyPr>
          <a:lstStyle/>
          <a:p>
            <a:pPr algn="ctr"/>
            <a:r>
              <a:rPr lang="en-US" sz="1200" b="1" dirty="0">
                <a:solidFill>
                  <a:schemeClr val="bg1"/>
                </a:solidFill>
              </a:rPr>
              <a:t>1</a:t>
            </a:r>
          </a:p>
        </p:txBody>
      </p:sp>
      <p:sp>
        <p:nvSpPr>
          <p:cNvPr id="22" name="TextBox 21">
            <a:extLst>
              <a:ext uri="{FF2B5EF4-FFF2-40B4-BE49-F238E27FC236}">
                <a16:creationId xmlns:a16="http://schemas.microsoft.com/office/drawing/2014/main" id="{7C4855F1-AA69-43DA-82E4-2BE4DA804AF7}"/>
              </a:ext>
            </a:extLst>
          </p:cNvPr>
          <p:cNvSpPr txBox="1"/>
          <p:nvPr/>
        </p:nvSpPr>
        <p:spPr>
          <a:xfrm>
            <a:off x="3224795" y="6156455"/>
            <a:ext cx="231408" cy="276999"/>
          </a:xfrm>
          <a:prstGeom prst="rect">
            <a:avLst/>
          </a:prstGeom>
          <a:solidFill>
            <a:srgbClr val="C00000"/>
          </a:solidFill>
        </p:spPr>
        <p:txBody>
          <a:bodyPr wrap="square" rtlCol="0">
            <a:spAutoFit/>
          </a:bodyPr>
          <a:lstStyle/>
          <a:p>
            <a:pPr algn="ctr"/>
            <a:r>
              <a:rPr lang="en-US" sz="1200" b="1" dirty="0">
                <a:solidFill>
                  <a:schemeClr val="bg1"/>
                </a:solidFill>
              </a:rPr>
              <a:t>7</a:t>
            </a:r>
          </a:p>
        </p:txBody>
      </p:sp>
      <p:sp>
        <p:nvSpPr>
          <p:cNvPr id="23" name="TextBox 22">
            <a:extLst>
              <a:ext uri="{FF2B5EF4-FFF2-40B4-BE49-F238E27FC236}">
                <a16:creationId xmlns:a16="http://schemas.microsoft.com/office/drawing/2014/main" id="{0B9B61D3-276A-4E23-A1B6-60340FBBDA74}"/>
              </a:ext>
            </a:extLst>
          </p:cNvPr>
          <p:cNvSpPr txBox="1"/>
          <p:nvPr/>
        </p:nvSpPr>
        <p:spPr>
          <a:xfrm>
            <a:off x="336443" y="1916120"/>
            <a:ext cx="231408" cy="276999"/>
          </a:xfrm>
          <a:prstGeom prst="rect">
            <a:avLst/>
          </a:prstGeom>
          <a:solidFill>
            <a:srgbClr val="C00000"/>
          </a:solidFill>
        </p:spPr>
        <p:txBody>
          <a:bodyPr wrap="square" rtlCol="0">
            <a:spAutoFit/>
          </a:bodyPr>
          <a:lstStyle/>
          <a:p>
            <a:pPr algn="ctr"/>
            <a:r>
              <a:rPr lang="en-US" sz="1200" b="1" dirty="0">
                <a:solidFill>
                  <a:schemeClr val="bg1"/>
                </a:solidFill>
              </a:rPr>
              <a:t>3</a:t>
            </a:r>
          </a:p>
        </p:txBody>
      </p:sp>
      <p:sp>
        <p:nvSpPr>
          <p:cNvPr id="24" name="TextBox 23">
            <a:extLst>
              <a:ext uri="{FF2B5EF4-FFF2-40B4-BE49-F238E27FC236}">
                <a16:creationId xmlns:a16="http://schemas.microsoft.com/office/drawing/2014/main" id="{71249A11-C830-44FC-B3F1-C9267B444D85}"/>
              </a:ext>
            </a:extLst>
          </p:cNvPr>
          <p:cNvSpPr txBox="1"/>
          <p:nvPr/>
        </p:nvSpPr>
        <p:spPr>
          <a:xfrm>
            <a:off x="3879077" y="1307108"/>
            <a:ext cx="367636" cy="276999"/>
          </a:xfrm>
          <a:prstGeom prst="rect">
            <a:avLst/>
          </a:prstGeom>
          <a:solidFill>
            <a:srgbClr val="C00000"/>
          </a:solidFill>
        </p:spPr>
        <p:txBody>
          <a:bodyPr wrap="square" rtlCol="0">
            <a:spAutoFit/>
          </a:bodyPr>
          <a:lstStyle/>
          <a:p>
            <a:pPr algn="ctr"/>
            <a:r>
              <a:rPr lang="en-US" sz="1200" b="1" dirty="0">
                <a:solidFill>
                  <a:schemeClr val="bg1"/>
                </a:solidFill>
              </a:rPr>
              <a:t>10</a:t>
            </a:r>
          </a:p>
        </p:txBody>
      </p:sp>
      <p:sp>
        <p:nvSpPr>
          <p:cNvPr id="8" name="Rectangle 7">
            <a:extLst>
              <a:ext uri="{FF2B5EF4-FFF2-40B4-BE49-F238E27FC236}">
                <a16:creationId xmlns:a16="http://schemas.microsoft.com/office/drawing/2014/main" id="{CB0F9ACF-D814-417E-8597-554DAC21FED2}"/>
              </a:ext>
            </a:extLst>
          </p:cNvPr>
          <p:cNvSpPr/>
          <p:nvPr/>
        </p:nvSpPr>
        <p:spPr>
          <a:xfrm>
            <a:off x="2222918" y="3239097"/>
            <a:ext cx="1511952" cy="261610"/>
          </a:xfrm>
          <a:prstGeom prst="rect">
            <a:avLst/>
          </a:prstGeom>
        </p:spPr>
        <p:txBody>
          <a:bodyPr wrap="none">
            <a:spAutoFit/>
          </a:bodyPr>
          <a:lstStyle/>
          <a:p>
            <a:r>
              <a:rPr lang="en-US" sz="1050" dirty="0">
                <a:solidFill>
                  <a:srgbClr val="0000FF"/>
                </a:solidFill>
              </a:rPr>
              <a:t>32-09-0011-0034-0000</a:t>
            </a:r>
          </a:p>
        </p:txBody>
      </p:sp>
      <p:sp>
        <p:nvSpPr>
          <p:cNvPr id="2" name="TextBox 1">
            <a:extLst>
              <a:ext uri="{FF2B5EF4-FFF2-40B4-BE49-F238E27FC236}">
                <a16:creationId xmlns:a16="http://schemas.microsoft.com/office/drawing/2014/main" id="{C45395BF-0CF4-4338-997D-E9D05D344E91}"/>
              </a:ext>
            </a:extLst>
          </p:cNvPr>
          <p:cNvSpPr txBox="1"/>
          <p:nvPr/>
        </p:nvSpPr>
        <p:spPr>
          <a:xfrm>
            <a:off x="5311367" y="6551121"/>
            <a:ext cx="3409391" cy="261610"/>
          </a:xfrm>
          <a:prstGeom prst="rect">
            <a:avLst/>
          </a:prstGeom>
          <a:noFill/>
        </p:spPr>
        <p:txBody>
          <a:bodyPr wrap="square" rtlCol="0">
            <a:spAutoFit/>
          </a:bodyPr>
          <a:lstStyle/>
          <a:p>
            <a:r>
              <a:rPr lang="en-US" sz="1100" i="1" dirty="0"/>
              <a:t>More than one map can be made to present all elements</a:t>
            </a:r>
          </a:p>
        </p:txBody>
      </p:sp>
    </p:spTree>
    <p:extLst>
      <p:ext uri="{BB962C8B-B14F-4D97-AF65-F5344CB8AC3E}">
        <p14:creationId xmlns:p14="http://schemas.microsoft.com/office/powerpoint/2010/main" val="543002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9E4A77-D665-499D-8A31-1B37BFDCCF74}"/>
              </a:ext>
            </a:extLst>
          </p:cNvPr>
          <p:cNvPicPr>
            <a:picLocks noChangeAspect="1"/>
          </p:cNvPicPr>
          <p:nvPr/>
        </p:nvPicPr>
        <p:blipFill>
          <a:blip r:embed="rId3"/>
          <a:stretch>
            <a:fillRect/>
          </a:stretch>
        </p:blipFill>
        <p:spPr>
          <a:xfrm>
            <a:off x="35650" y="954593"/>
            <a:ext cx="9071676" cy="5878240"/>
          </a:xfrm>
          <a:prstGeom prst="rect">
            <a:avLst/>
          </a:prstGeom>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LOMA Map – Identify LAG</a:t>
            </a:r>
          </a:p>
        </p:txBody>
      </p:sp>
      <p:sp>
        <p:nvSpPr>
          <p:cNvPr id="12" name="Oval 11">
            <a:extLst>
              <a:ext uri="{FF2B5EF4-FFF2-40B4-BE49-F238E27FC236}">
                <a16:creationId xmlns:a16="http://schemas.microsoft.com/office/drawing/2014/main" id="{F9D588B9-72BB-471D-ACAD-E83B92DDC18D}"/>
              </a:ext>
            </a:extLst>
          </p:cNvPr>
          <p:cNvSpPr/>
          <p:nvPr/>
        </p:nvSpPr>
        <p:spPr>
          <a:xfrm>
            <a:off x="685800" y="1571408"/>
            <a:ext cx="593889"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DDD4BA09-20B9-439E-903A-3D5F5211C6BE}"/>
              </a:ext>
            </a:extLst>
          </p:cNvPr>
          <p:cNvSpPr/>
          <p:nvPr/>
        </p:nvSpPr>
        <p:spPr>
          <a:xfrm>
            <a:off x="6245678" y="1571408"/>
            <a:ext cx="269422"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B1B3DF5F-71A9-4362-AE38-C421D2317E07}"/>
              </a:ext>
            </a:extLst>
          </p:cNvPr>
          <p:cNvSpPr/>
          <p:nvPr/>
        </p:nvSpPr>
        <p:spPr>
          <a:xfrm flipH="1">
            <a:off x="5467349" y="1571408"/>
            <a:ext cx="269422"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peech Bubble: Rectangle with Corners Rounded 15">
            <a:extLst>
              <a:ext uri="{FF2B5EF4-FFF2-40B4-BE49-F238E27FC236}">
                <a16:creationId xmlns:a16="http://schemas.microsoft.com/office/drawing/2014/main" id="{68250A27-1FDB-474D-9902-244677A44304}"/>
              </a:ext>
            </a:extLst>
          </p:cNvPr>
          <p:cNvSpPr/>
          <p:nvPr/>
        </p:nvSpPr>
        <p:spPr>
          <a:xfrm flipH="1">
            <a:off x="2253736" y="5512669"/>
            <a:ext cx="3107697" cy="1092441"/>
          </a:xfrm>
          <a:prstGeom prst="wedgeRoundRectCallout">
            <a:avLst>
              <a:gd name="adj1" fmla="val 122"/>
              <a:gd name="adj2" fmla="val -17263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tx1"/>
                </a:solidFill>
              </a:rPr>
              <a:t>Turn on Contours Layer in REFERENCE Layers of WV Flood Tool to view two- or one-foot contours at 1:564 and 1:282 zoom scales.  Identify the </a:t>
            </a:r>
            <a:r>
              <a:rPr lang="en-US" sz="1050" b="1" dirty="0">
                <a:solidFill>
                  <a:schemeClr val="tx1"/>
                </a:solidFill>
              </a:rPr>
              <a:t>Closest Lower Contour </a:t>
            </a:r>
            <a:r>
              <a:rPr lang="en-US" sz="1050" dirty="0">
                <a:solidFill>
                  <a:schemeClr val="tx1"/>
                </a:solidFill>
              </a:rPr>
              <a:t>436 ft. and verify elevation in </a:t>
            </a:r>
            <a:r>
              <a:rPr lang="en-US" sz="1050" b="1" dirty="0">
                <a:solidFill>
                  <a:schemeClr val="tx1"/>
                </a:solidFill>
              </a:rPr>
              <a:t>Flood Query Results Panel</a:t>
            </a:r>
            <a:r>
              <a:rPr lang="en-US" sz="1050" dirty="0">
                <a:solidFill>
                  <a:schemeClr val="tx1"/>
                </a:solidFill>
              </a:rPr>
              <a:t>.  Annotate contour value 436 ft. on the map frame using </a:t>
            </a:r>
            <a:r>
              <a:rPr lang="en-US" sz="1050" b="1" dirty="0">
                <a:solidFill>
                  <a:schemeClr val="tx1"/>
                </a:solidFill>
              </a:rPr>
              <a:t>Text Markup</a:t>
            </a:r>
            <a:r>
              <a:rPr lang="en-US" sz="1050" dirty="0">
                <a:solidFill>
                  <a:schemeClr val="tx1"/>
                </a:solidFill>
              </a:rPr>
              <a:t> tool.  </a:t>
            </a:r>
            <a:endParaRPr lang="en-US" sz="1200" dirty="0">
              <a:solidFill>
                <a:schemeClr val="tx1"/>
              </a:solidFill>
            </a:endParaRPr>
          </a:p>
        </p:txBody>
      </p:sp>
      <p:sp>
        <p:nvSpPr>
          <p:cNvPr id="17" name="Speech Bubble: Rectangle with Corners Rounded 16">
            <a:extLst>
              <a:ext uri="{FF2B5EF4-FFF2-40B4-BE49-F238E27FC236}">
                <a16:creationId xmlns:a16="http://schemas.microsoft.com/office/drawing/2014/main" id="{FACE9939-9F68-4592-B23B-1D24A0038442}"/>
              </a:ext>
            </a:extLst>
          </p:cNvPr>
          <p:cNvSpPr/>
          <p:nvPr/>
        </p:nvSpPr>
        <p:spPr>
          <a:xfrm flipH="1">
            <a:off x="3969884" y="1107493"/>
            <a:ext cx="1204232" cy="320512"/>
          </a:xfrm>
          <a:prstGeom prst="wedgeRoundRectCallout">
            <a:avLst>
              <a:gd name="adj1" fmla="val -75842"/>
              <a:gd name="adj2" fmla="val 11764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Text Markup </a:t>
            </a:r>
            <a:r>
              <a:rPr lang="en-US" sz="1050" dirty="0">
                <a:solidFill>
                  <a:schemeClr val="tx1"/>
                </a:solidFill>
              </a:rPr>
              <a:t>tool</a:t>
            </a:r>
            <a:endParaRPr lang="en-US" sz="1200" dirty="0">
              <a:solidFill>
                <a:schemeClr val="tx1"/>
              </a:solidFill>
            </a:endParaRPr>
          </a:p>
        </p:txBody>
      </p:sp>
      <p:sp>
        <p:nvSpPr>
          <p:cNvPr id="19" name="Speech Bubble: Rectangle with Corners Rounded 18">
            <a:extLst>
              <a:ext uri="{FF2B5EF4-FFF2-40B4-BE49-F238E27FC236}">
                <a16:creationId xmlns:a16="http://schemas.microsoft.com/office/drawing/2014/main" id="{603A7865-B274-4D26-932C-323679EF60B7}"/>
              </a:ext>
            </a:extLst>
          </p:cNvPr>
          <p:cNvSpPr/>
          <p:nvPr/>
        </p:nvSpPr>
        <p:spPr>
          <a:xfrm flipH="1">
            <a:off x="6515098" y="1107493"/>
            <a:ext cx="1796144" cy="320512"/>
          </a:xfrm>
          <a:prstGeom prst="wedgeRoundRectCallout">
            <a:avLst>
              <a:gd name="adj1" fmla="val 58395"/>
              <a:gd name="adj2" fmla="val 10745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tx1"/>
                </a:solidFill>
              </a:rPr>
              <a:t>Open </a:t>
            </a:r>
            <a:r>
              <a:rPr lang="en-US" sz="1050" b="1" dirty="0">
                <a:solidFill>
                  <a:schemeClr val="tx1"/>
                </a:solidFill>
              </a:rPr>
              <a:t>Print Map </a:t>
            </a:r>
            <a:r>
              <a:rPr lang="en-US" sz="1050" dirty="0">
                <a:solidFill>
                  <a:schemeClr val="tx1"/>
                </a:solidFill>
              </a:rPr>
              <a:t>tool and select </a:t>
            </a:r>
            <a:r>
              <a:rPr lang="en-US" sz="1050" b="1" dirty="0">
                <a:solidFill>
                  <a:srgbClr val="0000FF"/>
                </a:solidFill>
              </a:rPr>
              <a:t>FEMA LOMA Map </a:t>
            </a:r>
            <a:r>
              <a:rPr lang="en-US" sz="1050" dirty="0">
                <a:solidFill>
                  <a:schemeClr val="tx1"/>
                </a:solidFill>
              </a:rPr>
              <a:t>link</a:t>
            </a:r>
            <a:endParaRPr lang="en-US" sz="1200" dirty="0">
              <a:solidFill>
                <a:schemeClr val="tx1"/>
              </a:solidFill>
            </a:endParaRPr>
          </a:p>
        </p:txBody>
      </p:sp>
      <p:sp>
        <p:nvSpPr>
          <p:cNvPr id="20" name="Speech Bubble: Rectangle with Corners Rounded 19">
            <a:extLst>
              <a:ext uri="{FF2B5EF4-FFF2-40B4-BE49-F238E27FC236}">
                <a16:creationId xmlns:a16="http://schemas.microsoft.com/office/drawing/2014/main" id="{63F38DD6-FF24-468B-980C-DB6B6B712857}"/>
              </a:ext>
            </a:extLst>
          </p:cNvPr>
          <p:cNvSpPr/>
          <p:nvPr/>
        </p:nvSpPr>
        <p:spPr>
          <a:xfrm flipH="1">
            <a:off x="7633982" y="3296938"/>
            <a:ext cx="1140902" cy="320512"/>
          </a:xfrm>
          <a:prstGeom prst="wedgeRoundRectCallout">
            <a:avLst>
              <a:gd name="adj1" fmla="val 40151"/>
              <a:gd name="adj2" fmla="val 19093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Elevation Value </a:t>
            </a:r>
            <a:r>
              <a:rPr lang="en-US" sz="1050" dirty="0">
                <a:solidFill>
                  <a:schemeClr val="tx1"/>
                </a:solidFill>
              </a:rPr>
              <a:t>and </a:t>
            </a:r>
            <a:r>
              <a:rPr lang="en-US" sz="1050" b="1" dirty="0">
                <a:solidFill>
                  <a:schemeClr val="tx1"/>
                </a:solidFill>
              </a:rPr>
              <a:t>Metadata</a:t>
            </a:r>
            <a:endParaRPr lang="en-US" sz="1200" dirty="0">
              <a:solidFill>
                <a:schemeClr val="tx1"/>
              </a:solidFill>
            </a:endParaRPr>
          </a:p>
        </p:txBody>
      </p:sp>
      <p:sp>
        <p:nvSpPr>
          <p:cNvPr id="4" name="TextBox 3">
            <a:extLst>
              <a:ext uri="{FF2B5EF4-FFF2-40B4-BE49-F238E27FC236}">
                <a16:creationId xmlns:a16="http://schemas.microsoft.com/office/drawing/2014/main" id="{5E53EF0A-DF3A-4F82-B04E-0D4A24899975}"/>
              </a:ext>
            </a:extLst>
          </p:cNvPr>
          <p:cNvSpPr txBox="1"/>
          <p:nvPr/>
        </p:nvSpPr>
        <p:spPr>
          <a:xfrm>
            <a:off x="7149769" y="4334632"/>
            <a:ext cx="1862355" cy="276999"/>
          </a:xfrm>
          <a:prstGeom prst="rect">
            <a:avLst/>
          </a:prstGeom>
          <a:solidFill>
            <a:schemeClr val="tx1"/>
          </a:solidFill>
        </p:spPr>
        <p:txBody>
          <a:bodyPr wrap="square" rtlCol="0">
            <a:spAutoFit/>
          </a:bodyPr>
          <a:lstStyle/>
          <a:p>
            <a:r>
              <a:rPr lang="en-US" sz="1200" dirty="0">
                <a:solidFill>
                  <a:srgbClr val="FFFF00"/>
                </a:solidFill>
              </a:rPr>
              <a:t>Flood Query Results Panel</a:t>
            </a:r>
          </a:p>
        </p:txBody>
      </p:sp>
      <p:sp>
        <p:nvSpPr>
          <p:cNvPr id="21" name="TextBox 20">
            <a:extLst>
              <a:ext uri="{FF2B5EF4-FFF2-40B4-BE49-F238E27FC236}">
                <a16:creationId xmlns:a16="http://schemas.microsoft.com/office/drawing/2014/main" id="{CE6C58DE-0F40-48AA-9763-E697DDFE2F1C}"/>
              </a:ext>
            </a:extLst>
          </p:cNvPr>
          <p:cNvSpPr txBox="1"/>
          <p:nvPr/>
        </p:nvSpPr>
        <p:spPr>
          <a:xfrm>
            <a:off x="768140" y="6267974"/>
            <a:ext cx="971725" cy="276999"/>
          </a:xfrm>
          <a:prstGeom prst="rect">
            <a:avLst/>
          </a:prstGeom>
          <a:solidFill>
            <a:schemeClr val="tx1"/>
          </a:solidFill>
        </p:spPr>
        <p:txBody>
          <a:bodyPr wrap="square" rtlCol="0">
            <a:spAutoFit/>
          </a:bodyPr>
          <a:lstStyle/>
          <a:p>
            <a:r>
              <a:rPr lang="en-US" sz="1200" dirty="0">
                <a:solidFill>
                  <a:srgbClr val="FFFF00"/>
                </a:solidFill>
              </a:rPr>
              <a:t>Text Markup</a:t>
            </a:r>
          </a:p>
        </p:txBody>
      </p:sp>
      <p:sp>
        <p:nvSpPr>
          <p:cNvPr id="22" name="TextBox 21">
            <a:extLst>
              <a:ext uri="{FF2B5EF4-FFF2-40B4-BE49-F238E27FC236}">
                <a16:creationId xmlns:a16="http://schemas.microsoft.com/office/drawing/2014/main" id="{FFB0632D-4E5A-49F3-BAA8-5EA619216C32}"/>
              </a:ext>
            </a:extLst>
          </p:cNvPr>
          <p:cNvSpPr txBox="1"/>
          <p:nvPr/>
        </p:nvSpPr>
        <p:spPr>
          <a:xfrm>
            <a:off x="1650383" y="2018052"/>
            <a:ext cx="971725" cy="276999"/>
          </a:xfrm>
          <a:prstGeom prst="rect">
            <a:avLst/>
          </a:prstGeom>
          <a:solidFill>
            <a:schemeClr val="tx1"/>
          </a:solidFill>
        </p:spPr>
        <p:txBody>
          <a:bodyPr wrap="square" rtlCol="0">
            <a:spAutoFit/>
          </a:bodyPr>
          <a:lstStyle/>
          <a:p>
            <a:r>
              <a:rPr lang="en-US" sz="1200" dirty="0">
                <a:solidFill>
                  <a:srgbClr val="FFFF00"/>
                </a:solidFill>
              </a:rPr>
              <a:t>Print LOMA</a:t>
            </a:r>
          </a:p>
        </p:txBody>
      </p:sp>
      <p:sp>
        <p:nvSpPr>
          <p:cNvPr id="23" name="TextBox 22">
            <a:extLst>
              <a:ext uri="{FF2B5EF4-FFF2-40B4-BE49-F238E27FC236}">
                <a16:creationId xmlns:a16="http://schemas.microsoft.com/office/drawing/2014/main" id="{D1586928-055E-43BA-8F69-510A3F4AFD5B}"/>
              </a:ext>
            </a:extLst>
          </p:cNvPr>
          <p:cNvSpPr txBox="1"/>
          <p:nvPr/>
        </p:nvSpPr>
        <p:spPr>
          <a:xfrm>
            <a:off x="6157518" y="5643392"/>
            <a:ext cx="2153724" cy="415498"/>
          </a:xfrm>
          <a:prstGeom prst="rect">
            <a:avLst/>
          </a:prstGeom>
          <a:solidFill>
            <a:schemeClr val="bg1"/>
          </a:solidFill>
          <a:ln>
            <a:solidFill>
              <a:srgbClr val="0000FF"/>
            </a:solidFill>
          </a:ln>
        </p:spPr>
        <p:txBody>
          <a:bodyPr wrap="square" rtlCol="0">
            <a:spAutoFit/>
          </a:bodyPr>
          <a:lstStyle/>
          <a:p>
            <a:r>
              <a:rPr lang="en-US" sz="1050" dirty="0"/>
              <a:t>For AE Zones make BFE and X-Section Layers visible in RISK Layers</a:t>
            </a:r>
          </a:p>
        </p:txBody>
      </p:sp>
      <p:sp>
        <p:nvSpPr>
          <p:cNvPr id="24" name="TextBox 23">
            <a:extLst>
              <a:ext uri="{FF2B5EF4-FFF2-40B4-BE49-F238E27FC236}">
                <a16:creationId xmlns:a16="http://schemas.microsoft.com/office/drawing/2014/main" id="{6EE25F86-8882-40D3-B2F9-62BF59537BAE}"/>
              </a:ext>
            </a:extLst>
          </p:cNvPr>
          <p:cNvSpPr txBox="1"/>
          <p:nvPr/>
        </p:nvSpPr>
        <p:spPr>
          <a:xfrm>
            <a:off x="5736770" y="6489433"/>
            <a:ext cx="2344176" cy="461665"/>
          </a:xfrm>
          <a:prstGeom prst="rect">
            <a:avLst/>
          </a:prstGeom>
          <a:noFill/>
        </p:spPr>
        <p:txBody>
          <a:bodyPr wrap="square" rtlCol="0">
            <a:spAutoFit/>
          </a:bodyPr>
          <a:lstStyle/>
          <a:p>
            <a:r>
              <a:rPr lang="en-US" sz="800" dirty="0">
                <a:hlinkClick r:id="rId4"/>
              </a:rPr>
              <a:t>https://www.mapwv.gov/flood/map/?wkid=102100&amp;x=-8663344&amp;y=4766601&amp;l=13&amp;v=2</a:t>
            </a:r>
            <a:endParaRPr lang="en-US" sz="800" dirty="0"/>
          </a:p>
          <a:p>
            <a:endParaRPr lang="en-US" sz="800" dirty="0"/>
          </a:p>
        </p:txBody>
      </p:sp>
      <p:sp>
        <p:nvSpPr>
          <p:cNvPr id="25" name="TextBox 24">
            <a:extLst>
              <a:ext uri="{FF2B5EF4-FFF2-40B4-BE49-F238E27FC236}">
                <a16:creationId xmlns:a16="http://schemas.microsoft.com/office/drawing/2014/main" id="{999022F2-6729-4A7B-BD57-F3BB7D7359D3}"/>
              </a:ext>
            </a:extLst>
          </p:cNvPr>
          <p:cNvSpPr txBox="1"/>
          <p:nvPr/>
        </p:nvSpPr>
        <p:spPr>
          <a:xfrm>
            <a:off x="5924772" y="6210268"/>
            <a:ext cx="1488398" cy="276999"/>
          </a:xfrm>
          <a:prstGeom prst="rect">
            <a:avLst/>
          </a:prstGeom>
          <a:noFill/>
        </p:spPr>
        <p:txBody>
          <a:bodyPr wrap="square" rtlCol="0">
            <a:spAutoFit/>
          </a:bodyPr>
          <a:lstStyle/>
          <a:p>
            <a:r>
              <a:rPr lang="en-US" sz="1200" b="1" dirty="0">
                <a:solidFill>
                  <a:srgbClr val="0000FF"/>
                </a:solidFill>
              </a:rPr>
              <a:t>Flood Depth Grid</a:t>
            </a:r>
          </a:p>
        </p:txBody>
      </p:sp>
      <p:sp>
        <p:nvSpPr>
          <p:cNvPr id="26" name="Oval 25">
            <a:extLst>
              <a:ext uri="{FF2B5EF4-FFF2-40B4-BE49-F238E27FC236}">
                <a16:creationId xmlns:a16="http://schemas.microsoft.com/office/drawing/2014/main" id="{E97464C6-0753-4448-ABCB-83EFAEB7FD7D}"/>
              </a:ext>
            </a:extLst>
          </p:cNvPr>
          <p:cNvSpPr/>
          <p:nvPr/>
        </p:nvSpPr>
        <p:spPr>
          <a:xfrm>
            <a:off x="1647788" y="1571408"/>
            <a:ext cx="593889"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peech Bubble: Rectangle with Corners Rounded 26">
            <a:extLst>
              <a:ext uri="{FF2B5EF4-FFF2-40B4-BE49-F238E27FC236}">
                <a16:creationId xmlns:a16="http://schemas.microsoft.com/office/drawing/2014/main" id="{95EB118C-F021-4765-8120-BF98EF29949C}"/>
              </a:ext>
            </a:extLst>
          </p:cNvPr>
          <p:cNvSpPr/>
          <p:nvPr/>
        </p:nvSpPr>
        <p:spPr>
          <a:xfrm flipH="1">
            <a:off x="1453883" y="1140070"/>
            <a:ext cx="1280927" cy="320512"/>
          </a:xfrm>
          <a:prstGeom prst="wedgeRoundRectCallout">
            <a:avLst>
              <a:gd name="adj1" fmla="val 20989"/>
              <a:gd name="adj2" fmla="val 8885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Ensure</a:t>
            </a:r>
            <a:r>
              <a:rPr lang="en-US" sz="1050" b="1" dirty="0">
                <a:solidFill>
                  <a:schemeClr val="tx1"/>
                </a:solidFill>
              </a:rPr>
              <a:t> Contours Layer </a:t>
            </a:r>
            <a:r>
              <a:rPr lang="en-US" sz="1050" dirty="0">
                <a:solidFill>
                  <a:schemeClr val="tx1"/>
                </a:solidFill>
              </a:rPr>
              <a:t>visible</a:t>
            </a:r>
            <a:endParaRPr lang="en-US" sz="1200" dirty="0">
              <a:solidFill>
                <a:schemeClr val="tx1"/>
              </a:solidFill>
            </a:endParaRPr>
          </a:p>
        </p:txBody>
      </p:sp>
      <p:sp>
        <p:nvSpPr>
          <p:cNvPr id="28" name="Speech Bubble: Rectangle with Corners Rounded 27">
            <a:extLst>
              <a:ext uri="{FF2B5EF4-FFF2-40B4-BE49-F238E27FC236}">
                <a16:creationId xmlns:a16="http://schemas.microsoft.com/office/drawing/2014/main" id="{FC47AAAF-5A7C-42E1-A469-6583523422D4}"/>
              </a:ext>
            </a:extLst>
          </p:cNvPr>
          <p:cNvSpPr/>
          <p:nvPr/>
        </p:nvSpPr>
        <p:spPr>
          <a:xfrm flipH="1">
            <a:off x="393192" y="2581439"/>
            <a:ext cx="2093975" cy="681244"/>
          </a:xfrm>
          <a:prstGeom prst="wedgeRoundRectCallout">
            <a:avLst>
              <a:gd name="adj1" fmla="val -19736"/>
              <a:gd name="adj2" fmla="val 17804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Print Map, Download, </a:t>
            </a:r>
            <a:r>
              <a:rPr lang="en-US" sz="1050" dirty="0">
                <a:solidFill>
                  <a:schemeClr val="tx1"/>
                </a:solidFill>
              </a:rPr>
              <a:t>open map in new browser tab, right click on map and </a:t>
            </a:r>
            <a:r>
              <a:rPr lang="en-US" sz="1050" b="1" dirty="0">
                <a:solidFill>
                  <a:schemeClr val="tx1"/>
                </a:solidFill>
              </a:rPr>
              <a:t>Save </a:t>
            </a:r>
            <a:r>
              <a:rPr lang="en-US" sz="1050" dirty="0">
                <a:solidFill>
                  <a:schemeClr val="tx1"/>
                </a:solidFill>
              </a:rPr>
              <a:t>to PDF File</a:t>
            </a:r>
            <a:endParaRPr lang="en-US" sz="1200" dirty="0">
              <a:solidFill>
                <a:schemeClr val="tx1"/>
              </a:solidFill>
            </a:endParaRPr>
          </a:p>
        </p:txBody>
      </p:sp>
    </p:spTree>
    <p:extLst>
      <p:ext uri="{BB962C8B-B14F-4D97-AF65-F5344CB8AC3E}">
        <p14:creationId xmlns:p14="http://schemas.microsoft.com/office/powerpoint/2010/main" val="3104931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BC358A1-5AFA-428D-AD62-3E54CD6AA2BE}"/>
              </a:ext>
            </a:extLst>
          </p:cNvPr>
          <p:cNvPicPr>
            <a:picLocks noChangeAspect="1"/>
          </p:cNvPicPr>
          <p:nvPr/>
        </p:nvPicPr>
        <p:blipFill>
          <a:blip r:embed="rId3"/>
          <a:stretch>
            <a:fillRect/>
          </a:stretch>
        </p:blipFill>
        <p:spPr>
          <a:xfrm>
            <a:off x="4887307" y="1623312"/>
            <a:ext cx="3919660" cy="5110864"/>
          </a:xfrm>
          <a:prstGeom prst="rect">
            <a:avLst/>
          </a:prstGeom>
          <a:ln>
            <a:solidFill>
              <a:schemeClr val="tx1"/>
            </a:solidFill>
          </a:ln>
        </p:spPr>
      </p:pic>
      <p:pic>
        <p:nvPicPr>
          <p:cNvPr id="2" name="Picture 1">
            <a:extLst>
              <a:ext uri="{FF2B5EF4-FFF2-40B4-BE49-F238E27FC236}">
                <a16:creationId xmlns:a16="http://schemas.microsoft.com/office/drawing/2014/main" id="{A9F0058F-E9A4-46AB-807C-3E87132EAB05}"/>
              </a:ext>
            </a:extLst>
          </p:cNvPr>
          <p:cNvPicPr>
            <a:picLocks noChangeAspect="1"/>
          </p:cNvPicPr>
          <p:nvPr/>
        </p:nvPicPr>
        <p:blipFill>
          <a:blip r:embed="rId4"/>
          <a:stretch>
            <a:fillRect/>
          </a:stretch>
        </p:blipFill>
        <p:spPr>
          <a:xfrm>
            <a:off x="303538" y="1623312"/>
            <a:ext cx="3922730" cy="5110864"/>
          </a:xfrm>
          <a:prstGeom prst="rect">
            <a:avLst/>
          </a:prstGeom>
          <a:ln>
            <a:solidFill>
              <a:schemeClr val="tx1"/>
            </a:solidFill>
          </a:ln>
        </p:spPr>
      </p:pic>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(LAG Methods)</a:t>
            </a:r>
          </a:p>
        </p:txBody>
      </p:sp>
      <p:graphicFrame>
        <p:nvGraphicFramePr>
          <p:cNvPr id="7" name="Table 6">
            <a:extLst>
              <a:ext uri="{FF2B5EF4-FFF2-40B4-BE49-F238E27FC236}">
                <a16:creationId xmlns:a16="http://schemas.microsoft.com/office/drawing/2014/main" id="{857EA3EB-E8B4-4DC3-BAAC-9C4602870652}"/>
              </a:ext>
            </a:extLst>
          </p:cNvPr>
          <p:cNvGraphicFramePr>
            <a:graphicFrameLocks noGrp="1"/>
          </p:cNvGraphicFramePr>
          <p:nvPr/>
        </p:nvGraphicFramePr>
        <p:xfrm>
          <a:off x="839836" y="948907"/>
          <a:ext cx="2901591" cy="579120"/>
        </p:xfrm>
        <a:graphic>
          <a:graphicData uri="http://schemas.openxmlformats.org/drawingml/2006/table">
            <a:tbl>
              <a:tblPr>
                <a:tableStyleId>{5C22544A-7EE6-4342-B048-85BDC9FD1C3A}</a:tableStyleId>
              </a:tblPr>
              <a:tblGrid>
                <a:gridCol w="2901591">
                  <a:extLst>
                    <a:ext uri="{9D8B030D-6E8A-4147-A177-3AD203B41FA5}">
                      <a16:colId xmlns:a16="http://schemas.microsoft.com/office/drawing/2014/main" val="3966631999"/>
                    </a:ext>
                  </a:extLst>
                </a:gridCol>
              </a:tblGrid>
              <a:tr h="226568">
                <a:tc>
                  <a:txBody>
                    <a:bodyPr/>
                    <a:lstStyle/>
                    <a:p>
                      <a:pPr marL="0" marR="0" algn="ctr">
                        <a:spcBef>
                          <a:spcPts val="0"/>
                        </a:spcBef>
                        <a:spcAft>
                          <a:spcPts val="0"/>
                        </a:spcAft>
                      </a:pPr>
                      <a:r>
                        <a:rPr lang="en-US" sz="2400" b="1" dirty="0">
                          <a:effectLst/>
                        </a:rPr>
                        <a:t>Contours</a:t>
                      </a:r>
                      <a:br>
                        <a:rPr lang="en-US" sz="2400" b="1" dirty="0">
                          <a:effectLst/>
                        </a:rPr>
                      </a:br>
                      <a:r>
                        <a:rPr lang="en-US" sz="1400" b="0" dirty="0">
                          <a:effectLst/>
                        </a:rPr>
                        <a:t>(Elevation Contours Reference Layer)</a:t>
                      </a:r>
                      <a:endParaRPr lang="en-US" sz="2400" b="0" dirty="0">
                        <a:effectLst/>
                      </a:endParaRPr>
                    </a:p>
                  </a:txBody>
                  <a:tcPr marL="114300" marR="114300" marT="0" marB="0"/>
                </a:tc>
                <a:extLst>
                  <a:ext uri="{0D108BD9-81ED-4DB2-BD59-A6C34878D82A}">
                    <a16:rowId xmlns:a16="http://schemas.microsoft.com/office/drawing/2014/main" val="181460049"/>
                  </a:ext>
                </a:extLst>
              </a:tr>
            </a:tbl>
          </a:graphicData>
        </a:graphic>
      </p:graphicFrame>
      <p:graphicFrame>
        <p:nvGraphicFramePr>
          <p:cNvPr id="6" name="Table 5">
            <a:extLst>
              <a:ext uri="{FF2B5EF4-FFF2-40B4-BE49-F238E27FC236}">
                <a16:creationId xmlns:a16="http://schemas.microsoft.com/office/drawing/2014/main" id="{0DE1EE9B-3E0C-4C87-A844-69C05855DDD3}"/>
              </a:ext>
            </a:extLst>
          </p:cNvPr>
          <p:cNvGraphicFramePr>
            <a:graphicFrameLocks noGrp="1"/>
          </p:cNvGraphicFramePr>
          <p:nvPr/>
        </p:nvGraphicFramePr>
        <p:xfrm>
          <a:off x="5496187" y="964991"/>
          <a:ext cx="2817255" cy="579120"/>
        </p:xfrm>
        <a:graphic>
          <a:graphicData uri="http://schemas.openxmlformats.org/drawingml/2006/table">
            <a:tbl>
              <a:tblPr>
                <a:tableStyleId>{5C22544A-7EE6-4342-B048-85BDC9FD1C3A}</a:tableStyleId>
              </a:tblPr>
              <a:tblGrid>
                <a:gridCol w="2817255">
                  <a:extLst>
                    <a:ext uri="{9D8B030D-6E8A-4147-A177-3AD203B41FA5}">
                      <a16:colId xmlns:a16="http://schemas.microsoft.com/office/drawing/2014/main" val="3966631999"/>
                    </a:ext>
                  </a:extLst>
                </a:gridCol>
              </a:tblGrid>
              <a:tr h="226568">
                <a:tc>
                  <a:txBody>
                    <a:bodyPr/>
                    <a:lstStyle/>
                    <a:p>
                      <a:pPr marL="0" marR="0" algn="ctr">
                        <a:spcBef>
                          <a:spcPts val="0"/>
                        </a:spcBef>
                        <a:spcAft>
                          <a:spcPts val="0"/>
                        </a:spcAft>
                      </a:pPr>
                      <a:r>
                        <a:rPr lang="en-US" sz="2400" b="1" dirty="0">
                          <a:effectLst/>
                        </a:rPr>
                        <a:t>Point Data</a:t>
                      </a:r>
                      <a:br>
                        <a:rPr lang="en-US" sz="2400" b="1" dirty="0">
                          <a:effectLst/>
                        </a:rPr>
                      </a:br>
                      <a:r>
                        <a:rPr lang="en-US" sz="1400" b="0" dirty="0">
                          <a:effectLst/>
                        </a:rPr>
                        <a:t>(Flood Query Results Panel)</a:t>
                      </a:r>
                      <a:endParaRPr lang="en-US" sz="1400" dirty="0">
                        <a:effectLst/>
                      </a:endParaRPr>
                    </a:p>
                  </a:txBody>
                  <a:tcPr marL="114300" marR="114300" marT="0" marB="0"/>
                </a:tc>
                <a:extLst>
                  <a:ext uri="{0D108BD9-81ED-4DB2-BD59-A6C34878D82A}">
                    <a16:rowId xmlns:a16="http://schemas.microsoft.com/office/drawing/2014/main" val="181460049"/>
                  </a:ext>
                </a:extLst>
              </a:tr>
            </a:tbl>
          </a:graphicData>
        </a:graphic>
      </p:graphicFrame>
      <p:sp>
        <p:nvSpPr>
          <p:cNvPr id="5" name="Speech Bubble: Rectangle 4">
            <a:extLst>
              <a:ext uri="{FF2B5EF4-FFF2-40B4-BE49-F238E27FC236}">
                <a16:creationId xmlns:a16="http://schemas.microsoft.com/office/drawing/2014/main" id="{877DE0AE-91DB-4657-B2EC-0D4E56E0F733}"/>
              </a:ext>
            </a:extLst>
          </p:cNvPr>
          <p:cNvSpPr/>
          <p:nvPr/>
        </p:nvSpPr>
        <p:spPr>
          <a:xfrm>
            <a:off x="347577" y="3749356"/>
            <a:ext cx="2571629" cy="635888"/>
          </a:xfrm>
          <a:custGeom>
            <a:avLst/>
            <a:gdLst>
              <a:gd name="connsiteX0" fmla="*/ 0 w 2497700"/>
              <a:gd name="connsiteY0" fmla="*/ 0 h 536728"/>
              <a:gd name="connsiteX1" fmla="*/ 416283 w 2497700"/>
              <a:gd name="connsiteY1" fmla="*/ 0 h 536728"/>
              <a:gd name="connsiteX2" fmla="*/ 1233639 w 2497700"/>
              <a:gd name="connsiteY2" fmla="*/ -221057 h 536728"/>
              <a:gd name="connsiteX3" fmla="*/ 1040708 w 2497700"/>
              <a:gd name="connsiteY3" fmla="*/ 0 h 536728"/>
              <a:gd name="connsiteX4" fmla="*/ 2497700 w 2497700"/>
              <a:gd name="connsiteY4" fmla="*/ 0 h 536728"/>
              <a:gd name="connsiteX5" fmla="*/ 2497700 w 2497700"/>
              <a:gd name="connsiteY5" fmla="*/ 89455 h 536728"/>
              <a:gd name="connsiteX6" fmla="*/ 2497700 w 2497700"/>
              <a:gd name="connsiteY6" fmla="*/ 89455 h 536728"/>
              <a:gd name="connsiteX7" fmla="*/ 2497700 w 2497700"/>
              <a:gd name="connsiteY7" fmla="*/ 223637 h 536728"/>
              <a:gd name="connsiteX8" fmla="*/ 2497700 w 2497700"/>
              <a:gd name="connsiteY8" fmla="*/ 536728 h 536728"/>
              <a:gd name="connsiteX9" fmla="*/ 1040708 w 2497700"/>
              <a:gd name="connsiteY9" fmla="*/ 536728 h 536728"/>
              <a:gd name="connsiteX10" fmla="*/ 416283 w 2497700"/>
              <a:gd name="connsiteY10" fmla="*/ 536728 h 536728"/>
              <a:gd name="connsiteX11" fmla="*/ 416283 w 2497700"/>
              <a:gd name="connsiteY11" fmla="*/ 536728 h 536728"/>
              <a:gd name="connsiteX12" fmla="*/ 0 w 2497700"/>
              <a:gd name="connsiteY12" fmla="*/ 536728 h 536728"/>
              <a:gd name="connsiteX13" fmla="*/ 0 w 2497700"/>
              <a:gd name="connsiteY13" fmla="*/ 223637 h 536728"/>
              <a:gd name="connsiteX14" fmla="*/ 0 w 2497700"/>
              <a:gd name="connsiteY14" fmla="*/ 89455 h 536728"/>
              <a:gd name="connsiteX15" fmla="*/ 0 w 2497700"/>
              <a:gd name="connsiteY15" fmla="*/ 89455 h 536728"/>
              <a:gd name="connsiteX16" fmla="*/ 0 w 2497700"/>
              <a:gd name="connsiteY16" fmla="*/ 0 h 536728"/>
              <a:gd name="connsiteX0" fmla="*/ 0 w 2497700"/>
              <a:gd name="connsiteY0" fmla="*/ 221057 h 757785"/>
              <a:gd name="connsiteX1" fmla="*/ 330558 w 2497700"/>
              <a:gd name="connsiteY1" fmla="*/ 230582 h 757785"/>
              <a:gd name="connsiteX2" fmla="*/ 1233639 w 2497700"/>
              <a:gd name="connsiteY2" fmla="*/ 0 h 757785"/>
              <a:gd name="connsiteX3" fmla="*/ 1040708 w 2497700"/>
              <a:gd name="connsiteY3" fmla="*/ 221057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7930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6787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6787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97700" h="757785">
                <a:moveTo>
                  <a:pt x="0" y="221057"/>
                </a:moveTo>
                <a:lnTo>
                  <a:pt x="330558" y="230582"/>
                </a:lnTo>
                <a:lnTo>
                  <a:pt x="1233639" y="0"/>
                </a:lnTo>
                <a:lnTo>
                  <a:pt x="678758" y="230582"/>
                </a:lnTo>
                <a:lnTo>
                  <a:pt x="2497700" y="221057"/>
                </a:lnTo>
                <a:lnTo>
                  <a:pt x="2497700" y="310512"/>
                </a:lnTo>
                <a:lnTo>
                  <a:pt x="2497700" y="310512"/>
                </a:lnTo>
                <a:lnTo>
                  <a:pt x="2497700" y="444694"/>
                </a:lnTo>
                <a:lnTo>
                  <a:pt x="2497700" y="757785"/>
                </a:lnTo>
                <a:lnTo>
                  <a:pt x="1040708" y="757785"/>
                </a:lnTo>
                <a:lnTo>
                  <a:pt x="416283" y="757785"/>
                </a:lnTo>
                <a:lnTo>
                  <a:pt x="416283" y="757785"/>
                </a:lnTo>
                <a:lnTo>
                  <a:pt x="0" y="757785"/>
                </a:lnTo>
                <a:lnTo>
                  <a:pt x="0" y="444694"/>
                </a:lnTo>
                <a:lnTo>
                  <a:pt x="0" y="310512"/>
                </a:lnTo>
                <a:lnTo>
                  <a:pt x="0" y="310512"/>
                </a:lnTo>
                <a:lnTo>
                  <a:pt x="0" y="221057"/>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US" sz="1200" b="1" dirty="0">
                <a:solidFill>
                  <a:srgbClr val="FFFF00"/>
                </a:solidFill>
              </a:rPr>
            </a:br>
            <a:r>
              <a:rPr lang="en-US" sz="1200" b="1" dirty="0">
                <a:solidFill>
                  <a:srgbClr val="FFFF00"/>
                </a:solidFill>
              </a:rPr>
              <a:t>Applicable LAG is 1613’</a:t>
            </a:r>
            <a:br>
              <a:rPr lang="en-US" sz="1200" dirty="0">
                <a:solidFill>
                  <a:srgbClr val="FFFF00"/>
                </a:solidFill>
              </a:rPr>
            </a:br>
            <a:r>
              <a:rPr lang="en-US" sz="1200" dirty="0">
                <a:solidFill>
                  <a:srgbClr val="FFFF00"/>
                </a:solidFill>
              </a:rPr>
              <a:t>(closest lower contour of 1614’ – 1’) </a:t>
            </a:r>
          </a:p>
        </p:txBody>
      </p:sp>
      <p:sp>
        <p:nvSpPr>
          <p:cNvPr id="12" name="Speech Bubble: Rectangle 4">
            <a:extLst>
              <a:ext uri="{FF2B5EF4-FFF2-40B4-BE49-F238E27FC236}">
                <a16:creationId xmlns:a16="http://schemas.microsoft.com/office/drawing/2014/main" id="{1C54AD5E-458F-4AC7-9AD1-CEDC1A3F21AF}"/>
              </a:ext>
            </a:extLst>
          </p:cNvPr>
          <p:cNvSpPr/>
          <p:nvPr/>
        </p:nvSpPr>
        <p:spPr>
          <a:xfrm>
            <a:off x="4987281" y="3676332"/>
            <a:ext cx="2483295" cy="708912"/>
          </a:xfrm>
          <a:custGeom>
            <a:avLst/>
            <a:gdLst>
              <a:gd name="connsiteX0" fmla="*/ 0 w 2497700"/>
              <a:gd name="connsiteY0" fmla="*/ 0 h 536728"/>
              <a:gd name="connsiteX1" fmla="*/ 416283 w 2497700"/>
              <a:gd name="connsiteY1" fmla="*/ 0 h 536728"/>
              <a:gd name="connsiteX2" fmla="*/ 1233639 w 2497700"/>
              <a:gd name="connsiteY2" fmla="*/ -221057 h 536728"/>
              <a:gd name="connsiteX3" fmla="*/ 1040708 w 2497700"/>
              <a:gd name="connsiteY3" fmla="*/ 0 h 536728"/>
              <a:gd name="connsiteX4" fmla="*/ 2497700 w 2497700"/>
              <a:gd name="connsiteY4" fmla="*/ 0 h 536728"/>
              <a:gd name="connsiteX5" fmla="*/ 2497700 w 2497700"/>
              <a:gd name="connsiteY5" fmla="*/ 89455 h 536728"/>
              <a:gd name="connsiteX6" fmla="*/ 2497700 w 2497700"/>
              <a:gd name="connsiteY6" fmla="*/ 89455 h 536728"/>
              <a:gd name="connsiteX7" fmla="*/ 2497700 w 2497700"/>
              <a:gd name="connsiteY7" fmla="*/ 223637 h 536728"/>
              <a:gd name="connsiteX8" fmla="*/ 2497700 w 2497700"/>
              <a:gd name="connsiteY8" fmla="*/ 536728 h 536728"/>
              <a:gd name="connsiteX9" fmla="*/ 1040708 w 2497700"/>
              <a:gd name="connsiteY9" fmla="*/ 536728 h 536728"/>
              <a:gd name="connsiteX10" fmla="*/ 416283 w 2497700"/>
              <a:gd name="connsiteY10" fmla="*/ 536728 h 536728"/>
              <a:gd name="connsiteX11" fmla="*/ 416283 w 2497700"/>
              <a:gd name="connsiteY11" fmla="*/ 536728 h 536728"/>
              <a:gd name="connsiteX12" fmla="*/ 0 w 2497700"/>
              <a:gd name="connsiteY12" fmla="*/ 536728 h 536728"/>
              <a:gd name="connsiteX13" fmla="*/ 0 w 2497700"/>
              <a:gd name="connsiteY13" fmla="*/ 223637 h 536728"/>
              <a:gd name="connsiteX14" fmla="*/ 0 w 2497700"/>
              <a:gd name="connsiteY14" fmla="*/ 89455 h 536728"/>
              <a:gd name="connsiteX15" fmla="*/ 0 w 2497700"/>
              <a:gd name="connsiteY15" fmla="*/ 89455 h 536728"/>
              <a:gd name="connsiteX16" fmla="*/ 0 w 2497700"/>
              <a:gd name="connsiteY16" fmla="*/ 0 h 536728"/>
              <a:gd name="connsiteX0" fmla="*/ 0 w 2497700"/>
              <a:gd name="connsiteY0" fmla="*/ 221057 h 757785"/>
              <a:gd name="connsiteX1" fmla="*/ 330558 w 2497700"/>
              <a:gd name="connsiteY1" fmla="*/ 230582 h 757785"/>
              <a:gd name="connsiteX2" fmla="*/ 1233639 w 2497700"/>
              <a:gd name="connsiteY2" fmla="*/ 0 h 757785"/>
              <a:gd name="connsiteX3" fmla="*/ 1040708 w 2497700"/>
              <a:gd name="connsiteY3" fmla="*/ 221057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7930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6787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6787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97700" h="757785">
                <a:moveTo>
                  <a:pt x="0" y="221057"/>
                </a:moveTo>
                <a:lnTo>
                  <a:pt x="330558" y="230582"/>
                </a:lnTo>
                <a:lnTo>
                  <a:pt x="1233639" y="0"/>
                </a:lnTo>
                <a:lnTo>
                  <a:pt x="678758" y="230582"/>
                </a:lnTo>
                <a:lnTo>
                  <a:pt x="2497700" y="221057"/>
                </a:lnTo>
                <a:lnTo>
                  <a:pt x="2497700" y="310512"/>
                </a:lnTo>
                <a:lnTo>
                  <a:pt x="2497700" y="310512"/>
                </a:lnTo>
                <a:lnTo>
                  <a:pt x="2497700" y="444694"/>
                </a:lnTo>
                <a:lnTo>
                  <a:pt x="2497700" y="757785"/>
                </a:lnTo>
                <a:lnTo>
                  <a:pt x="1040708" y="757785"/>
                </a:lnTo>
                <a:lnTo>
                  <a:pt x="416283" y="757785"/>
                </a:lnTo>
                <a:lnTo>
                  <a:pt x="416283" y="757785"/>
                </a:lnTo>
                <a:lnTo>
                  <a:pt x="0" y="757785"/>
                </a:lnTo>
                <a:lnTo>
                  <a:pt x="0" y="444694"/>
                </a:lnTo>
                <a:lnTo>
                  <a:pt x="0" y="310512"/>
                </a:lnTo>
                <a:lnTo>
                  <a:pt x="0" y="310512"/>
                </a:lnTo>
                <a:lnTo>
                  <a:pt x="0" y="221057"/>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US" sz="1200" b="1" dirty="0">
                <a:solidFill>
                  <a:srgbClr val="FFFF00"/>
                </a:solidFill>
              </a:rPr>
            </a:br>
            <a:r>
              <a:rPr lang="en-US" sz="1200" b="1" dirty="0">
                <a:solidFill>
                  <a:srgbClr val="FFFF00"/>
                </a:solidFill>
              </a:rPr>
              <a:t>Applicable LAG is 1612.6’</a:t>
            </a:r>
            <a:r>
              <a:rPr lang="en-US" sz="1200" dirty="0">
                <a:solidFill>
                  <a:srgbClr val="FFFF00"/>
                </a:solidFill>
              </a:rPr>
              <a:t> </a:t>
            </a:r>
          </a:p>
          <a:p>
            <a:r>
              <a:rPr lang="en-US" sz="1200" dirty="0">
                <a:solidFill>
                  <a:srgbClr val="FFFF00"/>
                </a:solidFill>
              </a:rPr>
              <a:t>(lowest adjacent point 1614.6’ – 2’)</a:t>
            </a:r>
          </a:p>
        </p:txBody>
      </p:sp>
      <p:sp>
        <p:nvSpPr>
          <p:cNvPr id="11" name="TextBox 10">
            <a:extLst>
              <a:ext uri="{FF2B5EF4-FFF2-40B4-BE49-F238E27FC236}">
                <a16:creationId xmlns:a16="http://schemas.microsoft.com/office/drawing/2014/main" id="{54445AD2-1D08-4B46-9B35-FC2399CB57E9}"/>
              </a:ext>
            </a:extLst>
          </p:cNvPr>
          <p:cNvSpPr txBox="1"/>
          <p:nvPr/>
        </p:nvSpPr>
        <p:spPr>
          <a:xfrm>
            <a:off x="6770460" y="3548242"/>
            <a:ext cx="1434518" cy="215444"/>
          </a:xfrm>
          <a:prstGeom prst="rect">
            <a:avLst/>
          </a:prstGeom>
          <a:solidFill>
            <a:schemeClr val="bg1">
              <a:lumMod val="50000"/>
            </a:schemeClr>
          </a:solidFill>
        </p:spPr>
        <p:txBody>
          <a:bodyPr wrap="square" rtlCol="0">
            <a:spAutoFit/>
          </a:bodyPr>
          <a:lstStyle/>
          <a:p>
            <a:r>
              <a:rPr lang="en-US" sz="800" dirty="0">
                <a:solidFill>
                  <a:schemeClr val="accent4">
                    <a:lumMod val="40000"/>
                    <a:lumOff val="60000"/>
                  </a:schemeClr>
                </a:solidFill>
              </a:rPr>
              <a:t>Parcel 32-09-0011-0034-0000</a:t>
            </a:r>
          </a:p>
        </p:txBody>
      </p:sp>
      <p:sp>
        <p:nvSpPr>
          <p:cNvPr id="4" name="TextBox 3">
            <a:extLst>
              <a:ext uri="{FF2B5EF4-FFF2-40B4-BE49-F238E27FC236}">
                <a16:creationId xmlns:a16="http://schemas.microsoft.com/office/drawing/2014/main" id="{219E2F5A-5904-431E-9037-1ACEA3A65EFC}"/>
              </a:ext>
            </a:extLst>
          </p:cNvPr>
          <p:cNvSpPr txBox="1"/>
          <p:nvPr/>
        </p:nvSpPr>
        <p:spPr>
          <a:xfrm>
            <a:off x="5984344" y="3470495"/>
            <a:ext cx="827471" cy="230832"/>
          </a:xfrm>
          <a:prstGeom prst="rect">
            <a:avLst/>
          </a:prstGeom>
          <a:noFill/>
          <a:effectLst>
            <a:glow rad="1905000">
              <a:schemeClr val="accent1">
                <a:lumMod val="60000"/>
                <a:lumOff val="40000"/>
                <a:alpha val="40000"/>
              </a:schemeClr>
            </a:glow>
          </a:effectLst>
        </p:spPr>
        <p:txBody>
          <a:bodyPr wrap="square" rtlCol="0">
            <a:spAutoFit/>
          </a:bodyPr>
          <a:lstStyle/>
          <a:p>
            <a:r>
              <a:rPr lang="en-US" sz="900" dirty="0">
                <a:solidFill>
                  <a:srgbClr val="FF0000"/>
                </a:solidFill>
                <a:effectLst>
                  <a:glow rad="190500">
                    <a:schemeClr val="bg1"/>
                  </a:glow>
                </a:effectLst>
              </a:rPr>
              <a:t>LAP 1614.6 ft.</a:t>
            </a:r>
          </a:p>
        </p:txBody>
      </p:sp>
      <p:sp>
        <p:nvSpPr>
          <p:cNvPr id="8" name="TextBox 7">
            <a:extLst>
              <a:ext uri="{FF2B5EF4-FFF2-40B4-BE49-F238E27FC236}">
                <a16:creationId xmlns:a16="http://schemas.microsoft.com/office/drawing/2014/main" id="{7743AF0D-00C6-4B10-85C3-EFFBCB198E4F}"/>
              </a:ext>
            </a:extLst>
          </p:cNvPr>
          <p:cNvSpPr txBox="1"/>
          <p:nvPr/>
        </p:nvSpPr>
        <p:spPr>
          <a:xfrm>
            <a:off x="6770460" y="1864480"/>
            <a:ext cx="1956816" cy="769441"/>
          </a:xfrm>
          <a:prstGeom prst="rect">
            <a:avLst/>
          </a:prstGeom>
          <a:solidFill>
            <a:schemeClr val="accent6">
              <a:lumMod val="20000"/>
              <a:lumOff val="80000"/>
            </a:schemeClr>
          </a:solidFill>
        </p:spPr>
        <p:txBody>
          <a:bodyPr wrap="square" rtlCol="0">
            <a:spAutoFit/>
          </a:bodyPr>
          <a:lstStyle/>
          <a:p>
            <a:r>
              <a:rPr lang="en-US" sz="1100" dirty="0"/>
              <a:t>The LAG derived from the </a:t>
            </a:r>
            <a:r>
              <a:rPr lang="en-US" sz="1100" b="1" dirty="0"/>
              <a:t>Point Cloud Method </a:t>
            </a:r>
            <a:r>
              <a:rPr lang="en-US" sz="1100" dirty="0"/>
              <a:t>should be close and in-line with the LAG from the </a:t>
            </a:r>
            <a:r>
              <a:rPr lang="en-US" sz="1100" b="1" dirty="0"/>
              <a:t>Contour Method</a:t>
            </a:r>
          </a:p>
        </p:txBody>
      </p:sp>
      <p:sp>
        <p:nvSpPr>
          <p:cNvPr id="17" name="TextBox 16">
            <a:extLst>
              <a:ext uri="{FF2B5EF4-FFF2-40B4-BE49-F238E27FC236}">
                <a16:creationId xmlns:a16="http://schemas.microsoft.com/office/drawing/2014/main" id="{BD6394F4-C18C-491E-BF48-7BF727B028A1}"/>
              </a:ext>
            </a:extLst>
          </p:cNvPr>
          <p:cNvSpPr txBox="1"/>
          <p:nvPr/>
        </p:nvSpPr>
        <p:spPr>
          <a:xfrm>
            <a:off x="1591821" y="3470495"/>
            <a:ext cx="737308" cy="230832"/>
          </a:xfrm>
          <a:prstGeom prst="rect">
            <a:avLst/>
          </a:prstGeom>
          <a:noFill/>
          <a:effectLst>
            <a:glow rad="1905000">
              <a:schemeClr val="accent1">
                <a:lumMod val="60000"/>
                <a:lumOff val="40000"/>
                <a:alpha val="40000"/>
              </a:schemeClr>
            </a:glow>
          </a:effectLst>
        </p:spPr>
        <p:txBody>
          <a:bodyPr wrap="square" rtlCol="0">
            <a:spAutoFit/>
          </a:bodyPr>
          <a:lstStyle/>
          <a:p>
            <a:r>
              <a:rPr lang="en-US" sz="900" dirty="0">
                <a:solidFill>
                  <a:srgbClr val="FF0000"/>
                </a:solidFill>
                <a:effectLst>
                  <a:glow rad="190500">
                    <a:schemeClr val="bg1"/>
                  </a:glow>
                </a:effectLst>
              </a:rPr>
              <a:t>CLC 1614 ft.</a:t>
            </a:r>
          </a:p>
        </p:txBody>
      </p:sp>
    </p:spTree>
    <p:extLst>
      <p:ext uri="{BB962C8B-B14F-4D97-AF65-F5344CB8AC3E}">
        <p14:creationId xmlns:p14="http://schemas.microsoft.com/office/powerpoint/2010/main" val="2665883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8A946700-8734-4541-94B8-C183E6F7C93F}"/>
              </a:ext>
            </a:extLst>
          </p:cNvPr>
          <p:cNvSpPr txBox="1">
            <a:spLocks/>
          </p:cNvSpPr>
          <p:nvPr/>
        </p:nvSpPr>
        <p:spPr>
          <a:xfrm>
            <a:off x="0" y="929282"/>
            <a:ext cx="9144000" cy="592871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latin typeface="Arial" panose="020B0604020202020204" pitchFamily="34" charset="0"/>
                <a:cs typeface="Arial" panose="020B0604020202020204" pitchFamily="34" charset="0"/>
              </a:rPr>
              <a:t>   </a:t>
            </a:r>
            <a:endParaRPr lang="en-US" sz="3100" dirty="0">
              <a:solidFill>
                <a:schemeClr val="bg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2350536-482A-4EE7-9186-F494A0F36E80}"/>
              </a:ext>
            </a:extLst>
          </p:cNvPr>
          <p:cNvPicPr>
            <a:picLocks noChangeAspect="1"/>
          </p:cNvPicPr>
          <p:nvPr/>
        </p:nvPicPr>
        <p:blipFill>
          <a:blip r:embed="rId3"/>
          <a:stretch>
            <a:fillRect/>
          </a:stretch>
        </p:blipFill>
        <p:spPr>
          <a:xfrm>
            <a:off x="226471" y="1035176"/>
            <a:ext cx="3493161" cy="5119044"/>
          </a:xfrm>
          <a:prstGeom prst="rect">
            <a:avLst/>
          </a:prstGeom>
          <a:ln>
            <a:solidFill>
              <a:schemeClr val="bg1"/>
            </a:solidFill>
          </a:ln>
        </p:spPr>
      </p:pic>
      <p:pic>
        <p:nvPicPr>
          <p:cNvPr id="19" name="Picture 18">
            <a:extLst>
              <a:ext uri="{FF2B5EF4-FFF2-40B4-BE49-F238E27FC236}">
                <a16:creationId xmlns:a16="http://schemas.microsoft.com/office/drawing/2014/main" id="{0C4CB681-D0B6-486B-BB0A-C71CC41BF5D0}"/>
              </a:ext>
            </a:extLst>
          </p:cNvPr>
          <p:cNvPicPr>
            <a:picLocks noChangeAspect="1"/>
          </p:cNvPicPr>
          <p:nvPr/>
        </p:nvPicPr>
        <p:blipFill>
          <a:blip r:embed="rId4"/>
          <a:stretch>
            <a:fillRect/>
          </a:stretch>
        </p:blipFill>
        <p:spPr>
          <a:xfrm>
            <a:off x="4102976" y="1064835"/>
            <a:ext cx="4591050" cy="3362325"/>
          </a:xfrm>
          <a:prstGeom prst="rect">
            <a:avLst/>
          </a:prstGeom>
          <a:ln>
            <a:solidFill>
              <a:schemeClr val="bg1"/>
            </a:solidFill>
          </a:ln>
        </p:spPr>
      </p:pic>
      <p:sp>
        <p:nvSpPr>
          <p:cNvPr id="3"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latin typeface="Arial" panose="020B0604020202020204" pitchFamily="34" charset="0"/>
                <a:cs typeface="Arial" panose="020B0604020202020204" pitchFamily="34" charset="0"/>
              </a:rPr>
              <a:t>   Identify LOMA Structures (Risk MAP View) </a:t>
            </a:r>
          </a:p>
        </p:txBody>
      </p:sp>
      <p:sp>
        <p:nvSpPr>
          <p:cNvPr id="4" name="TextBox 3">
            <a:extLst>
              <a:ext uri="{FF2B5EF4-FFF2-40B4-BE49-F238E27FC236}">
                <a16:creationId xmlns:a16="http://schemas.microsoft.com/office/drawing/2014/main" id="{36AA5300-D189-451B-814F-984BC5BA6870}"/>
              </a:ext>
            </a:extLst>
          </p:cNvPr>
          <p:cNvSpPr txBox="1"/>
          <p:nvPr/>
        </p:nvSpPr>
        <p:spPr>
          <a:xfrm>
            <a:off x="4113558" y="4451131"/>
            <a:ext cx="4569885" cy="1661993"/>
          </a:xfrm>
          <a:prstGeom prst="rect">
            <a:avLst/>
          </a:prstGeom>
          <a:solidFill>
            <a:schemeClr val="accent1">
              <a:lumMod val="50000"/>
            </a:schemeClr>
          </a:solidFill>
        </p:spPr>
        <p:txBody>
          <a:bodyPr wrap="square" rtlCol="0">
            <a:spAutoFit/>
          </a:bodyPr>
          <a:lstStyle/>
          <a:p>
            <a:r>
              <a:rPr lang="en-US" sz="1700" dirty="0">
                <a:solidFill>
                  <a:schemeClr val="bg1"/>
                </a:solidFill>
              </a:rPr>
              <a:t>Search on  Building Risk </a:t>
            </a:r>
            <a:r>
              <a:rPr lang="en-US" sz="1700" dirty="0">
                <a:solidFill>
                  <a:srgbClr val="FFFF00"/>
                </a:solidFill>
              </a:rPr>
              <a:t>“Mapped Out” SFHA structures (yellow square symbol) </a:t>
            </a:r>
            <a:r>
              <a:rPr lang="en-US" sz="1700" dirty="0">
                <a:solidFill>
                  <a:schemeClr val="bg1"/>
                </a:solidFill>
              </a:rPr>
              <a:t>in </a:t>
            </a:r>
            <a:r>
              <a:rPr lang="en-US" sz="1700" b="1" dirty="0">
                <a:solidFill>
                  <a:schemeClr val="bg1"/>
                </a:solidFill>
              </a:rPr>
              <a:t>Risk MAP View</a:t>
            </a:r>
            <a:r>
              <a:rPr lang="en-US" sz="1700" dirty="0">
                <a:solidFill>
                  <a:schemeClr val="bg1"/>
                </a:solidFill>
              </a:rPr>
              <a:t> for potential LOMAs.  It is estimated that Jefferson County, for example, has 250 structures that could be considered for LOMA Removal Status from the Special Flood Hazard Area (SFHA).</a:t>
            </a:r>
          </a:p>
        </p:txBody>
      </p:sp>
      <p:sp>
        <p:nvSpPr>
          <p:cNvPr id="9" name="TextBox 8">
            <a:extLst>
              <a:ext uri="{FF2B5EF4-FFF2-40B4-BE49-F238E27FC236}">
                <a16:creationId xmlns:a16="http://schemas.microsoft.com/office/drawing/2014/main" id="{666AA24C-730C-4EFB-9D3A-5E30F06BD23E}"/>
              </a:ext>
            </a:extLst>
          </p:cNvPr>
          <p:cNvSpPr txBox="1"/>
          <p:nvPr/>
        </p:nvSpPr>
        <p:spPr>
          <a:xfrm>
            <a:off x="3835846" y="6315989"/>
            <a:ext cx="360220" cy="369332"/>
          </a:xfrm>
          <a:prstGeom prst="rect">
            <a:avLst/>
          </a:prstGeom>
          <a:solidFill>
            <a:srgbClr val="FFFF00"/>
          </a:solidFill>
        </p:spPr>
        <p:txBody>
          <a:bodyPr wrap="square" rtlCol="0">
            <a:spAutoFit/>
          </a:bodyPr>
          <a:lstStyle/>
          <a:p>
            <a:pPr algn="ctr"/>
            <a:r>
              <a:rPr lang="en-US" dirty="0"/>
              <a:t>C</a:t>
            </a:r>
          </a:p>
        </p:txBody>
      </p:sp>
      <p:sp>
        <p:nvSpPr>
          <p:cNvPr id="11" name="TextBox 10">
            <a:extLst>
              <a:ext uri="{FF2B5EF4-FFF2-40B4-BE49-F238E27FC236}">
                <a16:creationId xmlns:a16="http://schemas.microsoft.com/office/drawing/2014/main" id="{C13056B6-A4FD-43A2-8696-342C438A4C3B}"/>
              </a:ext>
            </a:extLst>
          </p:cNvPr>
          <p:cNvSpPr txBox="1"/>
          <p:nvPr/>
        </p:nvSpPr>
        <p:spPr>
          <a:xfrm>
            <a:off x="1653625" y="6315989"/>
            <a:ext cx="378130" cy="369332"/>
          </a:xfrm>
          <a:prstGeom prst="rect">
            <a:avLst/>
          </a:prstGeom>
          <a:solidFill>
            <a:srgbClr val="FFFF00"/>
          </a:solidFill>
        </p:spPr>
        <p:txBody>
          <a:bodyPr wrap="square" rtlCol="0">
            <a:spAutoFit/>
          </a:bodyPr>
          <a:lstStyle/>
          <a:p>
            <a:pPr algn="ctr"/>
            <a:r>
              <a:rPr lang="en-US" dirty="0"/>
              <a:t>R</a:t>
            </a:r>
          </a:p>
        </p:txBody>
      </p:sp>
      <p:sp>
        <p:nvSpPr>
          <p:cNvPr id="16" name="TextBox 15">
            <a:extLst>
              <a:ext uri="{FF2B5EF4-FFF2-40B4-BE49-F238E27FC236}">
                <a16:creationId xmlns:a16="http://schemas.microsoft.com/office/drawing/2014/main" id="{73822122-42ED-4177-8A24-4CFCC05A2881}"/>
              </a:ext>
            </a:extLst>
          </p:cNvPr>
          <p:cNvSpPr txBox="1"/>
          <p:nvPr/>
        </p:nvSpPr>
        <p:spPr>
          <a:xfrm>
            <a:off x="5990854" y="6315989"/>
            <a:ext cx="378130" cy="369332"/>
          </a:xfrm>
          <a:prstGeom prst="rect">
            <a:avLst/>
          </a:prstGeom>
          <a:solidFill>
            <a:srgbClr val="FFFF00"/>
          </a:solidFill>
        </p:spPr>
        <p:txBody>
          <a:bodyPr wrap="square" rtlCol="0">
            <a:spAutoFit/>
          </a:bodyPr>
          <a:lstStyle/>
          <a:p>
            <a:pPr algn="ctr"/>
            <a:r>
              <a:rPr lang="en-US" dirty="0"/>
              <a:t>O</a:t>
            </a:r>
          </a:p>
        </p:txBody>
      </p:sp>
      <p:sp>
        <p:nvSpPr>
          <p:cNvPr id="14" name="TextBox 13">
            <a:extLst>
              <a:ext uri="{FF2B5EF4-FFF2-40B4-BE49-F238E27FC236}">
                <a16:creationId xmlns:a16="http://schemas.microsoft.com/office/drawing/2014/main" id="{74F642D9-9D13-4209-B3EA-DB68C8AC4FCF}"/>
              </a:ext>
            </a:extLst>
          </p:cNvPr>
          <p:cNvSpPr txBox="1"/>
          <p:nvPr/>
        </p:nvSpPr>
        <p:spPr>
          <a:xfrm>
            <a:off x="1668544" y="3604059"/>
            <a:ext cx="992359" cy="307777"/>
          </a:xfrm>
          <a:prstGeom prst="rect">
            <a:avLst/>
          </a:prstGeom>
          <a:solidFill>
            <a:schemeClr val="bg1">
              <a:lumMod val="65000"/>
            </a:schemeClr>
          </a:solidFill>
        </p:spPr>
        <p:txBody>
          <a:bodyPr wrap="square" rtlCol="0">
            <a:spAutoFit/>
          </a:bodyPr>
          <a:lstStyle/>
          <a:p>
            <a:pPr algn="ctr"/>
            <a:r>
              <a:rPr lang="en-US" sz="1400" dirty="0"/>
              <a:t>Jefferson</a:t>
            </a:r>
          </a:p>
        </p:txBody>
      </p:sp>
      <p:sp>
        <p:nvSpPr>
          <p:cNvPr id="17" name="TextBox 16">
            <a:extLst>
              <a:ext uri="{FF2B5EF4-FFF2-40B4-BE49-F238E27FC236}">
                <a16:creationId xmlns:a16="http://schemas.microsoft.com/office/drawing/2014/main" id="{5265E19E-0D66-461F-939A-1A776BB3B8D4}"/>
              </a:ext>
            </a:extLst>
          </p:cNvPr>
          <p:cNvSpPr txBox="1"/>
          <p:nvPr/>
        </p:nvSpPr>
        <p:spPr>
          <a:xfrm>
            <a:off x="6063760" y="2463745"/>
            <a:ext cx="992359" cy="307777"/>
          </a:xfrm>
          <a:prstGeom prst="rect">
            <a:avLst/>
          </a:prstGeom>
          <a:solidFill>
            <a:schemeClr val="bg1">
              <a:lumMod val="65000"/>
            </a:schemeClr>
          </a:solidFill>
        </p:spPr>
        <p:txBody>
          <a:bodyPr wrap="square" rtlCol="0">
            <a:spAutoFit/>
          </a:bodyPr>
          <a:lstStyle/>
          <a:p>
            <a:pPr algn="ctr"/>
            <a:r>
              <a:rPr lang="en-US" sz="1400" dirty="0"/>
              <a:t>Monroe</a:t>
            </a:r>
          </a:p>
        </p:txBody>
      </p:sp>
      <p:sp>
        <p:nvSpPr>
          <p:cNvPr id="18" name="Speech Bubble: Rectangle with Corners Rounded 17">
            <a:extLst>
              <a:ext uri="{FF2B5EF4-FFF2-40B4-BE49-F238E27FC236}">
                <a16:creationId xmlns:a16="http://schemas.microsoft.com/office/drawing/2014/main" id="{43D03EA8-C6FA-4831-ADCB-FAA8BEB13D93}"/>
              </a:ext>
            </a:extLst>
          </p:cNvPr>
          <p:cNvSpPr/>
          <p:nvPr/>
        </p:nvSpPr>
        <p:spPr>
          <a:xfrm>
            <a:off x="291772" y="1754124"/>
            <a:ext cx="1527884" cy="544946"/>
          </a:xfrm>
          <a:prstGeom prst="wedgeRoundRectCallout">
            <a:avLst>
              <a:gd name="adj1" fmla="val 96774"/>
              <a:gd name="adj2" fmla="val 1243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Mapped-Out SFHA </a:t>
            </a:r>
            <a:r>
              <a:rPr lang="en-US" sz="1200" i="1" dirty="0">
                <a:solidFill>
                  <a:schemeClr val="tx1"/>
                </a:solidFill>
              </a:rPr>
              <a:t>Residential </a:t>
            </a:r>
            <a:r>
              <a:rPr lang="en-US" sz="1200" dirty="0">
                <a:solidFill>
                  <a:schemeClr val="tx1"/>
                </a:solidFill>
              </a:rPr>
              <a:t>Structure (Potential LOMA)</a:t>
            </a:r>
          </a:p>
        </p:txBody>
      </p:sp>
      <p:sp>
        <p:nvSpPr>
          <p:cNvPr id="2" name="TextBox 1">
            <a:extLst>
              <a:ext uri="{FF2B5EF4-FFF2-40B4-BE49-F238E27FC236}">
                <a16:creationId xmlns:a16="http://schemas.microsoft.com/office/drawing/2014/main" id="{A31E4412-C3ED-477A-8616-DE8AE84B2282}"/>
              </a:ext>
            </a:extLst>
          </p:cNvPr>
          <p:cNvSpPr txBox="1"/>
          <p:nvPr/>
        </p:nvSpPr>
        <p:spPr>
          <a:xfrm>
            <a:off x="5730804" y="4028939"/>
            <a:ext cx="2926080" cy="338554"/>
          </a:xfrm>
          <a:prstGeom prst="rect">
            <a:avLst/>
          </a:prstGeom>
          <a:solidFill>
            <a:srgbClr val="FFFF00"/>
          </a:solidFill>
        </p:spPr>
        <p:txBody>
          <a:bodyPr wrap="square" rtlCol="0">
            <a:spAutoFit/>
          </a:bodyPr>
          <a:lstStyle/>
          <a:p>
            <a:r>
              <a:rPr lang="en-US" sz="1600" dirty="0"/>
              <a:t>Structures </a:t>
            </a:r>
            <a:r>
              <a:rPr lang="en-US" sz="1600" b="1" dirty="0"/>
              <a:t>Mapped Out </a:t>
            </a:r>
            <a:r>
              <a:rPr lang="en-US" sz="1600" dirty="0"/>
              <a:t>of SFHA</a:t>
            </a:r>
          </a:p>
        </p:txBody>
      </p:sp>
      <p:sp>
        <p:nvSpPr>
          <p:cNvPr id="21" name="TextBox 20">
            <a:extLst>
              <a:ext uri="{FF2B5EF4-FFF2-40B4-BE49-F238E27FC236}">
                <a16:creationId xmlns:a16="http://schemas.microsoft.com/office/drawing/2014/main" id="{36A7F195-E57B-4B0C-B63F-D2E4D1838F3D}"/>
              </a:ext>
            </a:extLst>
          </p:cNvPr>
          <p:cNvSpPr txBox="1"/>
          <p:nvPr/>
        </p:nvSpPr>
        <p:spPr>
          <a:xfrm>
            <a:off x="2049738" y="6315989"/>
            <a:ext cx="1263721" cy="369332"/>
          </a:xfrm>
          <a:prstGeom prst="rect">
            <a:avLst/>
          </a:prstGeom>
          <a:noFill/>
        </p:spPr>
        <p:txBody>
          <a:bodyPr wrap="square" rtlCol="0">
            <a:spAutoFit/>
          </a:bodyPr>
          <a:lstStyle/>
          <a:p>
            <a:r>
              <a:rPr lang="en-US" b="1" dirty="0">
                <a:solidFill>
                  <a:srgbClr val="FFFF00"/>
                </a:solidFill>
              </a:rPr>
              <a:t>R</a:t>
            </a:r>
            <a:r>
              <a:rPr lang="en-US" dirty="0">
                <a:solidFill>
                  <a:srgbClr val="FFFF00"/>
                </a:solidFill>
              </a:rPr>
              <a:t>esidential</a:t>
            </a:r>
          </a:p>
        </p:txBody>
      </p:sp>
      <p:sp>
        <p:nvSpPr>
          <p:cNvPr id="22" name="TextBox 21">
            <a:extLst>
              <a:ext uri="{FF2B5EF4-FFF2-40B4-BE49-F238E27FC236}">
                <a16:creationId xmlns:a16="http://schemas.microsoft.com/office/drawing/2014/main" id="{FC2165DB-65A2-44B6-ADF2-0D2581BAA79F}"/>
              </a:ext>
            </a:extLst>
          </p:cNvPr>
          <p:cNvSpPr txBox="1"/>
          <p:nvPr/>
        </p:nvSpPr>
        <p:spPr>
          <a:xfrm>
            <a:off x="6388742" y="6315989"/>
            <a:ext cx="1042139" cy="369332"/>
          </a:xfrm>
          <a:prstGeom prst="rect">
            <a:avLst/>
          </a:prstGeom>
          <a:noFill/>
        </p:spPr>
        <p:txBody>
          <a:bodyPr wrap="square" rtlCol="0">
            <a:spAutoFit/>
          </a:bodyPr>
          <a:lstStyle/>
          <a:p>
            <a:r>
              <a:rPr lang="en-US" b="1" dirty="0">
                <a:solidFill>
                  <a:srgbClr val="FFFF00"/>
                </a:solidFill>
              </a:rPr>
              <a:t>O</a:t>
            </a:r>
            <a:r>
              <a:rPr lang="en-US" dirty="0">
                <a:solidFill>
                  <a:srgbClr val="FFFF00"/>
                </a:solidFill>
              </a:rPr>
              <a:t>ther</a:t>
            </a:r>
          </a:p>
        </p:txBody>
      </p:sp>
      <p:sp>
        <p:nvSpPr>
          <p:cNvPr id="23" name="TextBox 22">
            <a:extLst>
              <a:ext uri="{FF2B5EF4-FFF2-40B4-BE49-F238E27FC236}">
                <a16:creationId xmlns:a16="http://schemas.microsoft.com/office/drawing/2014/main" id="{C4ADF992-EF3F-4D68-A469-774DBEC2CF8C}"/>
              </a:ext>
            </a:extLst>
          </p:cNvPr>
          <p:cNvSpPr txBox="1"/>
          <p:nvPr/>
        </p:nvSpPr>
        <p:spPr>
          <a:xfrm>
            <a:off x="4196272" y="6315989"/>
            <a:ext cx="1485541" cy="369332"/>
          </a:xfrm>
          <a:prstGeom prst="rect">
            <a:avLst/>
          </a:prstGeom>
          <a:noFill/>
        </p:spPr>
        <p:txBody>
          <a:bodyPr wrap="square" rtlCol="0">
            <a:spAutoFit/>
          </a:bodyPr>
          <a:lstStyle/>
          <a:p>
            <a:r>
              <a:rPr lang="en-US" b="1" dirty="0">
                <a:solidFill>
                  <a:srgbClr val="FFFF00"/>
                </a:solidFill>
              </a:rPr>
              <a:t>C</a:t>
            </a:r>
            <a:r>
              <a:rPr lang="en-US" dirty="0">
                <a:solidFill>
                  <a:srgbClr val="FFFF00"/>
                </a:solidFill>
              </a:rPr>
              <a:t>ommercial</a:t>
            </a:r>
          </a:p>
        </p:txBody>
      </p:sp>
    </p:spTree>
    <p:extLst>
      <p:ext uri="{BB962C8B-B14F-4D97-AF65-F5344CB8AC3E}">
        <p14:creationId xmlns:p14="http://schemas.microsoft.com/office/powerpoint/2010/main" val="452312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 GIS Data Contracts</a:t>
            </a:r>
          </a:p>
        </p:txBody>
      </p:sp>
      <p:pic>
        <p:nvPicPr>
          <p:cNvPr id="4" name="Picture 3">
            <a:extLst>
              <a:ext uri="{FF2B5EF4-FFF2-40B4-BE49-F238E27FC236}">
                <a16:creationId xmlns:a16="http://schemas.microsoft.com/office/drawing/2014/main" id="{36A6C0D4-65D1-408F-A653-63BBC42433C7}"/>
              </a:ext>
            </a:extLst>
          </p:cNvPr>
          <p:cNvPicPr>
            <a:picLocks noChangeAspect="1"/>
          </p:cNvPicPr>
          <p:nvPr/>
        </p:nvPicPr>
        <p:blipFill>
          <a:blip r:embed="rId2"/>
          <a:stretch>
            <a:fillRect/>
          </a:stretch>
        </p:blipFill>
        <p:spPr>
          <a:xfrm>
            <a:off x="398110" y="914400"/>
            <a:ext cx="7672388" cy="5891738"/>
          </a:xfrm>
          <a:prstGeom prst="rect">
            <a:avLst/>
          </a:prstGeom>
        </p:spPr>
      </p:pic>
      <p:sp>
        <p:nvSpPr>
          <p:cNvPr id="7" name="TextBox 6">
            <a:extLst>
              <a:ext uri="{FF2B5EF4-FFF2-40B4-BE49-F238E27FC236}">
                <a16:creationId xmlns:a16="http://schemas.microsoft.com/office/drawing/2014/main" id="{F1536F48-E7F4-4D69-B45E-FF3DDD63A752}"/>
              </a:ext>
            </a:extLst>
          </p:cNvPr>
          <p:cNvSpPr txBox="1"/>
          <p:nvPr/>
        </p:nvSpPr>
        <p:spPr>
          <a:xfrm>
            <a:off x="647700" y="1200150"/>
            <a:ext cx="2667000" cy="923330"/>
          </a:xfrm>
          <a:prstGeom prst="rect">
            <a:avLst/>
          </a:prstGeom>
          <a:solidFill>
            <a:schemeClr val="accent1">
              <a:lumMod val="40000"/>
              <a:lumOff val="60000"/>
            </a:schemeClr>
          </a:solidFill>
        </p:spPr>
        <p:txBody>
          <a:bodyPr wrap="square" rtlCol="0">
            <a:spAutoFit/>
          </a:bodyPr>
          <a:lstStyle/>
          <a:p>
            <a:r>
              <a:rPr lang="en-US" dirty="0"/>
              <a:t>2 State Contracts for Aerial Imagery, Parcels, and Addresses</a:t>
            </a:r>
          </a:p>
        </p:txBody>
      </p:sp>
      <p:sp>
        <p:nvSpPr>
          <p:cNvPr id="2" name="TextBox 1"/>
          <p:cNvSpPr txBox="1"/>
          <p:nvPr/>
        </p:nvSpPr>
        <p:spPr>
          <a:xfrm>
            <a:off x="533400" y="6191250"/>
            <a:ext cx="809625" cy="276999"/>
          </a:xfrm>
          <a:prstGeom prst="rect">
            <a:avLst/>
          </a:prstGeom>
          <a:noFill/>
        </p:spPr>
        <p:txBody>
          <a:bodyPr wrap="square" rtlCol="0">
            <a:spAutoFit/>
          </a:bodyPr>
          <a:lstStyle/>
          <a:p>
            <a:r>
              <a:rPr lang="en-US" sz="1200" dirty="0">
                <a:hlinkClick r:id="rId3"/>
              </a:rPr>
              <a:t>Map PDF</a:t>
            </a:r>
            <a:endParaRPr lang="en-US" sz="1200" dirty="0"/>
          </a:p>
        </p:txBody>
      </p:sp>
      <p:sp>
        <p:nvSpPr>
          <p:cNvPr id="6" name="TextBox 5">
            <a:extLst>
              <a:ext uri="{FF2B5EF4-FFF2-40B4-BE49-F238E27FC236}">
                <a16:creationId xmlns:a16="http://schemas.microsoft.com/office/drawing/2014/main" id="{F1AD70A1-3C99-4939-B771-6339B58A1969}"/>
              </a:ext>
            </a:extLst>
          </p:cNvPr>
          <p:cNvSpPr txBox="1"/>
          <p:nvPr/>
        </p:nvSpPr>
        <p:spPr>
          <a:xfrm>
            <a:off x="647700" y="2123480"/>
            <a:ext cx="2347333" cy="584775"/>
          </a:xfrm>
          <a:prstGeom prst="rect">
            <a:avLst/>
          </a:prstGeom>
          <a:noFill/>
        </p:spPr>
        <p:txBody>
          <a:bodyPr wrap="square" rtlCol="0">
            <a:spAutoFit/>
          </a:bodyPr>
          <a:lstStyle/>
          <a:p>
            <a:r>
              <a:rPr lang="en-US" sz="1600" dirty="0"/>
              <a:t>45 Community Data Development Projects</a:t>
            </a:r>
          </a:p>
        </p:txBody>
      </p:sp>
    </p:spTree>
    <p:extLst>
      <p:ext uri="{BB962C8B-B14F-4D97-AF65-F5344CB8AC3E}">
        <p14:creationId xmlns:p14="http://schemas.microsoft.com/office/powerpoint/2010/main" val="1492826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New </a:t>
            </a:r>
            <a:r>
              <a:rPr lang="en-US" sz="3600" b="1" dirty="0">
                <a:solidFill>
                  <a:schemeClr val="bg1"/>
                </a:solidFill>
                <a:latin typeface="Arial" panose="020B0604020202020204" pitchFamily="34" charset="0"/>
                <a:cs typeface="Arial" panose="020B0604020202020204" pitchFamily="34" charset="0"/>
              </a:rPr>
              <a:t>Topo</a:t>
            </a:r>
            <a:r>
              <a:rPr lang="en-US" sz="3600" dirty="0">
                <a:solidFill>
                  <a:schemeClr val="bg1"/>
                </a:solidFill>
                <a:latin typeface="Arial" panose="020B0604020202020204" pitchFamily="34" charset="0"/>
                <a:cs typeface="Arial" panose="020B0604020202020204" pitchFamily="34" charset="0"/>
              </a:rPr>
              <a:t> – Driver for Flood Studies</a:t>
            </a:r>
          </a:p>
        </p:txBody>
      </p:sp>
      <p:graphicFrame>
        <p:nvGraphicFramePr>
          <p:cNvPr id="7" name="Table 7">
            <a:extLst>
              <a:ext uri="{FF2B5EF4-FFF2-40B4-BE49-F238E27FC236}">
                <a16:creationId xmlns:a16="http://schemas.microsoft.com/office/drawing/2014/main" id="{F2A54198-D659-475D-B64A-C23C22501B40}"/>
              </a:ext>
            </a:extLst>
          </p:cNvPr>
          <p:cNvGraphicFramePr>
            <a:graphicFrameLocks noGrp="1"/>
          </p:cNvGraphicFramePr>
          <p:nvPr/>
        </p:nvGraphicFramePr>
        <p:xfrm>
          <a:off x="726610" y="1122851"/>
          <a:ext cx="7619114" cy="3609593"/>
        </p:xfrm>
        <a:graphic>
          <a:graphicData uri="http://schemas.openxmlformats.org/drawingml/2006/table">
            <a:tbl>
              <a:tblPr firstRow="1" bandRow="1">
                <a:tableStyleId>{5C22544A-7EE6-4342-B048-85BDC9FD1C3A}</a:tableStyleId>
              </a:tblPr>
              <a:tblGrid>
                <a:gridCol w="1918454">
                  <a:extLst>
                    <a:ext uri="{9D8B030D-6E8A-4147-A177-3AD203B41FA5}">
                      <a16:colId xmlns:a16="http://schemas.microsoft.com/office/drawing/2014/main" val="3958379005"/>
                    </a:ext>
                  </a:extLst>
                </a:gridCol>
                <a:gridCol w="1928631">
                  <a:extLst>
                    <a:ext uri="{9D8B030D-6E8A-4147-A177-3AD203B41FA5}">
                      <a16:colId xmlns:a16="http://schemas.microsoft.com/office/drawing/2014/main" val="1311110871"/>
                    </a:ext>
                  </a:extLst>
                </a:gridCol>
                <a:gridCol w="1609700">
                  <a:extLst>
                    <a:ext uri="{9D8B030D-6E8A-4147-A177-3AD203B41FA5}">
                      <a16:colId xmlns:a16="http://schemas.microsoft.com/office/drawing/2014/main" val="3365412142"/>
                    </a:ext>
                  </a:extLst>
                </a:gridCol>
                <a:gridCol w="2162329">
                  <a:extLst>
                    <a:ext uri="{9D8B030D-6E8A-4147-A177-3AD203B41FA5}">
                      <a16:colId xmlns:a16="http://schemas.microsoft.com/office/drawing/2014/main" val="593205174"/>
                    </a:ext>
                  </a:extLst>
                </a:gridCol>
              </a:tblGrid>
              <a:tr h="598710">
                <a:tc>
                  <a:txBody>
                    <a:bodyPr/>
                    <a:lstStyle/>
                    <a:p>
                      <a:pPr algn="ctr"/>
                      <a:r>
                        <a:rPr lang="en-US" dirty="0"/>
                        <a:t>Advisory Flood Zone*</a:t>
                      </a:r>
                    </a:p>
                  </a:txBody>
                  <a:tcPr/>
                </a:tc>
                <a:tc>
                  <a:txBody>
                    <a:bodyPr/>
                    <a:lstStyle/>
                    <a:p>
                      <a:pPr algn="ctr"/>
                      <a:r>
                        <a:rPr lang="en-US" dirty="0"/>
                        <a:t>Map Revision Type</a:t>
                      </a:r>
                    </a:p>
                  </a:txBody>
                  <a:tcPr/>
                </a:tc>
                <a:tc>
                  <a:txBody>
                    <a:bodyPr/>
                    <a:lstStyle/>
                    <a:p>
                      <a:pPr algn="ctr"/>
                      <a:r>
                        <a:rPr lang="en-US" dirty="0"/>
                        <a:t>Initiated</a:t>
                      </a:r>
                    </a:p>
                  </a:txBody>
                  <a:tcPr/>
                </a:tc>
                <a:tc>
                  <a:txBody>
                    <a:bodyPr/>
                    <a:lstStyle/>
                    <a:p>
                      <a:pPr algn="ctr"/>
                      <a:r>
                        <a:rPr lang="en-US" dirty="0"/>
                        <a:t>Applicable Zones</a:t>
                      </a:r>
                    </a:p>
                  </a:txBody>
                  <a:tcPr/>
                </a:tc>
                <a:extLst>
                  <a:ext uri="{0D108BD9-81ED-4DB2-BD59-A6C34878D82A}">
                    <a16:rowId xmlns:a16="http://schemas.microsoft.com/office/drawing/2014/main" val="1357967578"/>
                  </a:ext>
                </a:extLst>
              </a:tr>
              <a:tr h="670535">
                <a:tc>
                  <a:txBody>
                    <a:bodyPr/>
                    <a:lstStyle/>
                    <a:p>
                      <a:r>
                        <a:rPr lang="en-US" sz="1800" b="1" dirty="0">
                          <a:solidFill>
                            <a:schemeClr val="accent1">
                              <a:lumMod val="50000"/>
                            </a:schemeClr>
                          </a:solidFill>
                        </a:rPr>
                        <a:t>Preliminary NFHL or DFIRM</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Risk MAP Restudy or Study</a:t>
                      </a:r>
                    </a:p>
                  </a:txBody>
                  <a:tcPr/>
                </a:tc>
                <a:tc>
                  <a:txBody>
                    <a:bodyPr/>
                    <a:lstStyle/>
                    <a:p>
                      <a:r>
                        <a:rPr lang="en-US" dirty="0">
                          <a:solidFill>
                            <a:schemeClr val="accent1">
                              <a:lumMod val="50000"/>
                            </a:schemeClr>
                          </a:solidFill>
                        </a:rPr>
                        <a:t>FEMA</a:t>
                      </a: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2462138867"/>
                  </a:ext>
                </a:extLst>
              </a:tr>
              <a:tr h="670535">
                <a:tc>
                  <a:txBody>
                    <a:bodyPr/>
                    <a:lstStyle/>
                    <a:p>
                      <a:r>
                        <a:rPr lang="en-US" sz="1800" b="1" dirty="0">
                          <a:solidFill>
                            <a:schemeClr val="accent1">
                              <a:lumMod val="50000"/>
                            </a:schemeClr>
                          </a:solidFill>
                        </a:rPr>
                        <a:t>Draft NFHL or DFIRM</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Risk MAP Restudy or Study</a:t>
                      </a:r>
                    </a:p>
                  </a:txBody>
                  <a:tcPr/>
                </a:tc>
                <a:tc>
                  <a:txBody>
                    <a:bodyPr/>
                    <a:lstStyle/>
                    <a:p>
                      <a:r>
                        <a:rPr lang="en-US" dirty="0">
                          <a:solidFill>
                            <a:schemeClr val="accent1">
                              <a:lumMod val="50000"/>
                            </a:schemeClr>
                          </a:solidFill>
                        </a:rPr>
                        <a:t>FEMA</a:t>
                      </a: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2076522357"/>
                  </a:ext>
                </a:extLst>
              </a:tr>
              <a:tr h="670535">
                <a:tc>
                  <a:txBody>
                    <a:bodyPr/>
                    <a:lstStyle/>
                    <a:p>
                      <a:r>
                        <a:rPr lang="en-US" sz="1800" b="1" dirty="0">
                          <a:solidFill>
                            <a:schemeClr val="accent1">
                              <a:lumMod val="50000"/>
                            </a:schemeClr>
                          </a:solidFill>
                        </a:rPr>
                        <a:t>Advisory A</a:t>
                      </a:r>
                      <a:endParaRPr lang="en-US" dirty="0">
                        <a:solidFill>
                          <a:schemeClr val="accent1">
                            <a:lumMod val="50000"/>
                          </a:schemeClr>
                        </a:solidFill>
                      </a:endParaRPr>
                    </a:p>
                  </a:txBody>
                  <a:tcPr/>
                </a:tc>
                <a:tc>
                  <a:txBody>
                    <a:bodyPr/>
                    <a:lstStyle/>
                    <a:p>
                      <a:r>
                        <a:rPr lang="en-US" dirty="0">
                          <a:solidFill>
                            <a:schemeClr val="accent1">
                              <a:lumMod val="50000"/>
                            </a:schemeClr>
                          </a:solidFill>
                        </a:rPr>
                        <a:t>AFH Model-Backed Studies</a:t>
                      </a:r>
                    </a:p>
                  </a:txBody>
                  <a:tcPr/>
                </a:tc>
                <a:tc>
                  <a:txBody>
                    <a:bodyPr/>
                    <a:lstStyle/>
                    <a:p>
                      <a:r>
                        <a:rPr lang="en-US" dirty="0">
                          <a:solidFill>
                            <a:schemeClr val="accent1">
                              <a:lumMod val="50000"/>
                            </a:schemeClr>
                          </a:solidFill>
                        </a:rPr>
                        <a:t>State CTP</a:t>
                      </a:r>
                    </a:p>
                  </a:txBody>
                  <a:tcPr/>
                </a:tc>
                <a:tc>
                  <a:txBody>
                    <a:bodyPr/>
                    <a:lstStyle/>
                    <a:p>
                      <a:r>
                        <a:rPr lang="en-US" dirty="0">
                          <a:solidFill>
                            <a:schemeClr val="accent1">
                              <a:lumMod val="50000"/>
                            </a:schemeClr>
                          </a:solidFill>
                        </a:rPr>
                        <a:t>Approximate A Zone</a:t>
                      </a:r>
                    </a:p>
                  </a:txBody>
                  <a:tcPr/>
                </a:tc>
                <a:extLst>
                  <a:ext uri="{0D108BD9-81ED-4DB2-BD59-A6C34878D82A}">
                    <a16:rowId xmlns:a16="http://schemas.microsoft.com/office/drawing/2014/main" val="3820692176"/>
                  </a:ext>
                </a:extLst>
              </a:tr>
              <a:tr h="957908">
                <a:tc>
                  <a:txBody>
                    <a:bodyPr/>
                    <a:lstStyle/>
                    <a:p>
                      <a:r>
                        <a:rPr lang="en-US" b="1" dirty="0">
                          <a:solidFill>
                            <a:schemeClr val="accent1">
                              <a:lumMod val="50000"/>
                            </a:schemeClr>
                          </a:solidFill>
                        </a:rPr>
                        <a:t>Updated AE</a:t>
                      </a:r>
                      <a:endParaRPr lang="en-US" dirty="0">
                        <a:solidFill>
                          <a:schemeClr val="accent1">
                            <a:lumMod val="50000"/>
                          </a:schemeClr>
                        </a:solidFill>
                      </a:endParaRPr>
                    </a:p>
                  </a:txBody>
                  <a:tcPr/>
                </a:tc>
                <a:tc>
                  <a:txBody>
                    <a:bodyPr/>
                    <a:lstStyle/>
                    <a:p>
                      <a:r>
                        <a:rPr lang="en-US" dirty="0">
                          <a:solidFill>
                            <a:schemeClr val="accent1">
                              <a:lumMod val="50000"/>
                            </a:schemeClr>
                          </a:solidFill>
                        </a:rPr>
                        <a:t>Non-Restudy Redelineation</a:t>
                      </a:r>
                    </a:p>
                  </a:txBody>
                  <a:tcPr/>
                </a:tc>
                <a:tc>
                  <a:txBody>
                    <a:bodyPr/>
                    <a:lstStyle/>
                    <a:p>
                      <a:r>
                        <a:rPr lang="en-US" dirty="0">
                          <a:solidFill>
                            <a:schemeClr val="accent1">
                              <a:lumMod val="50000"/>
                            </a:schemeClr>
                          </a:solidFill>
                        </a:rPr>
                        <a:t>State CTP</a:t>
                      </a:r>
                    </a:p>
                  </a:txBody>
                  <a:tcPr/>
                </a:tc>
                <a:tc>
                  <a:txBody>
                    <a:bodyPr/>
                    <a:lstStyle/>
                    <a:p>
                      <a:r>
                        <a:rPr lang="en-US" dirty="0">
                          <a:solidFill>
                            <a:schemeClr val="accent1">
                              <a:lumMod val="50000"/>
                            </a:schemeClr>
                          </a:solidFill>
                        </a:rPr>
                        <a:t>AE Zone</a:t>
                      </a:r>
                    </a:p>
                  </a:txBody>
                  <a:tcPr/>
                </a:tc>
                <a:extLst>
                  <a:ext uri="{0D108BD9-81ED-4DB2-BD59-A6C34878D82A}">
                    <a16:rowId xmlns:a16="http://schemas.microsoft.com/office/drawing/2014/main" val="3483540409"/>
                  </a:ext>
                </a:extLst>
              </a:tr>
            </a:tbl>
          </a:graphicData>
        </a:graphic>
      </p:graphicFrame>
      <p:sp>
        <p:nvSpPr>
          <p:cNvPr id="8" name="Rectangle 7">
            <a:extLst>
              <a:ext uri="{FF2B5EF4-FFF2-40B4-BE49-F238E27FC236}">
                <a16:creationId xmlns:a16="http://schemas.microsoft.com/office/drawing/2014/main" id="{DBFF3FD8-691E-4008-B2CA-FF62BBA83700}"/>
              </a:ext>
            </a:extLst>
          </p:cNvPr>
          <p:cNvSpPr/>
          <p:nvPr/>
        </p:nvSpPr>
        <p:spPr>
          <a:xfrm>
            <a:off x="639061" y="4836822"/>
            <a:ext cx="6164827" cy="307777"/>
          </a:xfrm>
          <a:prstGeom prst="rect">
            <a:avLst/>
          </a:prstGeom>
        </p:spPr>
        <p:txBody>
          <a:bodyPr wrap="square">
            <a:spAutoFit/>
          </a:bodyPr>
          <a:lstStyle/>
          <a:p>
            <a:r>
              <a:rPr lang="en-US" sz="1400" dirty="0">
                <a:solidFill>
                  <a:schemeClr val="accent1">
                    <a:lumMod val="50000"/>
                  </a:schemeClr>
                </a:solidFill>
              </a:rPr>
              <a:t>* Note:  Advisory Floodplains may be mapped outside of the official FIRM</a:t>
            </a:r>
            <a:endParaRPr lang="en-US" sz="1400" dirty="0"/>
          </a:p>
        </p:txBody>
      </p:sp>
      <p:sp>
        <p:nvSpPr>
          <p:cNvPr id="2" name="TextBox 1">
            <a:extLst>
              <a:ext uri="{FF2B5EF4-FFF2-40B4-BE49-F238E27FC236}">
                <a16:creationId xmlns:a16="http://schemas.microsoft.com/office/drawing/2014/main" id="{C355B6DA-F2D5-4868-8A8F-93EEF045DD16}"/>
              </a:ext>
            </a:extLst>
          </p:cNvPr>
          <p:cNvSpPr txBox="1"/>
          <p:nvPr/>
        </p:nvSpPr>
        <p:spPr>
          <a:xfrm>
            <a:off x="726610" y="5482955"/>
            <a:ext cx="7767485" cy="646331"/>
          </a:xfrm>
          <a:prstGeom prst="rect">
            <a:avLst/>
          </a:prstGeom>
          <a:noFill/>
        </p:spPr>
        <p:txBody>
          <a:bodyPr wrap="square" rtlCol="0">
            <a:spAutoFit/>
          </a:bodyPr>
          <a:lstStyle/>
          <a:p>
            <a:r>
              <a:rPr lang="en-US" b="1" dirty="0">
                <a:solidFill>
                  <a:srgbClr val="002060"/>
                </a:solidFill>
              </a:rPr>
              <a:t>High-Risk Advisory Zone Flood Products:</a:t>
            </a:r>
            <a:br>
              <a:rPr lang="en-US" dirty="0"/>
            </a:br>
            <a:r>
              <a:rPr lang="en-US" dirty="0"/>
              <a:t>(1) Advisory Floodplain Boundary, (2) Flood Height Grid, (3) Flood Depth Grid </a:t>
            </a:r>
          </a:p>
        </p:txBody>
      </p:sp>
      <p:sp>
        <p:nvSpPr>
          <p:cNvPr id="3" name="TextBox 2"/>
          <p:cNvSpPr txBox="1"/>
          <p:nvPr/>
        </p:nvSpPr>
        <p:spPr>
          <a:xfrm>
            <a:off x="5467350" y="6467642"/>
            <a:ext cx="3552825" cy="276999"/>
          </a:xfrm>
          <a:prstGeom prst="rect">
            <a:avLst/>
          </a:prstGeom>
          <a:noFill/>
        </p:spPr>
        <p:txBody>
          <a:bodyPr wrap="square" rtlCol="0">
            <a:spAutoFit/>
          </a:bodyPr>
          <a:lstStyle/>
          <a:p>
            <a:r>
              <a:rPr lang="en-US" sz="1200" dirty="0"/>
              <a:t>Refer to </a:t>
            </a:r>
            <a:r>
              <a:rPr lang="en-US" sz="1200" dirty="0">
                <a:hlinkClick r:id="rId2"/>
              </a:rPr>
              <a:t>WV Flood Tool Glossary </a:t>
            </a:r>
            <a:r>
              <a:rPr lang="en-US" sz="1200" dirty="0"/>
              <a:t>for more information</a:t>
            </a:r>
          </a:p>
        </p:txBody>
      </p:sp>
    </p:spTree>
    <p:extLst>
      <p:ext uri="{BB962C8B-B14F-4D97-AF65-F5344CB8AC3E}">
        <p14:creationId xmlns:p14="http://schemas.microsoft.com/office/powerpoint/2010/main" val="2215879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Determination Sequence</a:t>
            </a:r>
          </a:p>
        </p:txBody>
      </p:sp>
      <p:sp>
        <p:nvSpPr>
          <p:cNvPr id="2" name="TextBox 1">
            <a:extLst>
              <a:ext uri="{FF2B5EF4-FFF2-40B4-BE49-F238E27FC236}">
                <a16:creationId xmlns:a16="http://schemas.microsoft.com/office/drawing/2014/main" id="{FD7F4F3B-FBD7-41F7-9515-1CB95F1EFCB5}"/>
              </a:ext>
            </a:extLst>
          </p:cNvPr>
          <p:cNvSpPr txBox="1"/>
          <p:nvPr/>
        </p:nvSpPr>
        <p:spPr>
          <a:xfrm>
            <a:off x="2977376" y="6400800"/>
            <a:ext cx="3858322" cy="369332"/>
          </a:xfrm>
          <a:prstGeom prst="rect">
            <a:avLst/>
          </a:prstGeom>
          <a:noFill/>
        </p:spPr>
        <p:txBody>
          <a:bodyPr wrap="square" rtlCol="0">
            <a:spAutoFit/>
          </a:bodyPr>
          <a:lstStyle/>
          <a:p>
            <a:r>
              <a:rPr lang="en-US" dirty="0">
                <a:hlinkClick r:id="rId2"/>
              </a:rPr>
              <a:t>LiDAR LOMA Map Overlay Examples</a:t>
            </a:r>
            <a:endParaRPr lang="en-US" dirty="0"/>
          </a:p>
        </p:txBody>
      </p:sp>
      <p:pic>
        <p:nvPicPr>
          <p:cNvPr id="7" name="Picture 6">
            <a:extLst>
              <a:ext uri="{FF2B5EF4-FFF2-40B4-BE49-F238E27FC236}">
                <a16:creationId xmlns:a16="http://schemas.microsoft.com/office/drawing/2014/main" id="{22832A07-1B5A-4DD3-8990-045C65CD83AF}"/>
              </a:ext>
            </a:extLst>
          </p:cNvPr>
          <p:cNvPicPr>
            <a:picLocks noChangeAspect="1"/>
          </p:cNvPicPr>
          <p:nvPr/>
        </p:nvPicPr>
        <p:blipFill>
          <a:blip r:embed="rId3"/>
          <a:stretch>
            <a:fillRect/>
          </a:stretch>
        </p:blipFill>
        <p:spPr>
          <a:xfrm>
            <a:off x="502418" y="1004835"/>
            <a:ext cx="8300880" cy="5136056"/>
          </a:xfrm>
          <a:prstGeom prst="rect">
            <a:avLst/>
          </a:prstGeom>
        </p:spPr>
      </p:pic>
    </p:spTree>
    <p:extLst>
      <p:ext uri="{BB962C8B-B14F-4D97-AF65-F5344CB8AC3E}">
        <p14:creationId xmlns:p14="http://schemas.microsoft.com/office/powerpoint/2010/main" val="1960740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 Risk Advisory Zones </a:t>
            </a:r>
          </a:p>
        </p:txBody>
      </p:sp>
      <p:pic>
        <p:nvPicPr>
          <p:cNvPr id="2" name="Picture 1">
            <a:extLst>
              <a:ext uri="{FF2B5EF4-FFF2-40B4-BE49-F238E27FC236}">
                <a16:creationId xmlns:a16="http://schemas.microsoft.com/office/drawing/2014/main" id="{52988B8D-6B62-44DD-A33F-1D10B099A631}"/>
              </a:ext>
            </a:extLst>
          </p:cNvPr>
          <p:cNvPicPr>
            <a:picLocks noChangeAspect="1"/>
          </p:cNvPicPr>
          <p:nvPr/>
        </p:nvPicPr>
        <p:blipFill>
          <a:blip r:embed="rId2"/>
          <a:stretch>
            <a:fillRect/>
          </a:stretch>
        </p:blipFill>
        <p:spPr>
          <a:xfrm>
            <a:off x="387211" y="1180859"/>
            <a:ext cx="2781404" cy="5069470"/>
          </a:xfrm>
          <a:prstGeom prst="rect">
            <a:avLst/>
          </a:prstGeom>
        </p:spPr>
      </p:pic>
      <p:sp>
        <p:nvSpPr>
          <p:cNvPr id="6" name="TextBox 5">
            <a:extLst>
              <a:ext uri="{FF2B5EF4-FFF2-40B4-BE49-F238E27FC236}">
                <a16:creationId xmlns:a16="http://schemas.microsoft.com/office/drawing/2014/main" id="{1424FA78-6725-45BD-8BBE-90618047B4D3}"/>
              </a:ext>
            </a:extLst>
          </p:cNvPr>
          <p:cNvSpPr txBox="1"/>
          <p:nvPr/>
        </p:nvSpPr>
        <p:spPr>
          <a:xfrm>
            <a:off x="706055" y="6332122"/>
            <a:ext cx="1950243" cy="369332"/>
          </a:xfrm>
          <a:prstGeom prst="rect">
            <a:avLst/>
          </a:prstGeom>
          <a:solidFill>
            <a:schemeClr val="tx2"/>
          </a:solidFill>
        </p:spPr>
        <p:txBody>
          <a:bodyPr wrap="square" rtlCol="0">
            <a:spAutoFit/>
          </a:bodyPr>
          <a:lstStyle/>
          <a:p>
            <a:pPr algn="ctr"/>
            <a:r>
              <a:rPr lang="en-US" b="1" dirty="0">
                <a:solidFill>
                  <a:schemeClr val="bg1"/>
                </a:solidFill>
              </a:rPr>
              <a:t>Preliminary NFHL</a:t>
            </a:r>
          </a:p>
        </p:txBody>
      </p:sp>
      <p:pic>
        <p:nvPicPr>
          <p:cNvPr id="3" name="Picture 2">
            <a:extLst>
              <a:ext uri="{FF2B5EF4-FFF2-40B4-BE49-F238E27FC236}">
                <a16:creationId xmlns:a16="http://schemas.microsoft.com/office/drawing/2014/main" id="{06A8F81D-9665-4F49-8A3D-72AA2D0B45D0}"/>
              </a:ext>
            </a:extLst>
          </p:cNvPr>
          <p:cNvPicPr>
            <a:picLocks noChangeAspect="1"/>
          </p:cNvPicPr>
          <p:nvPr/>
        </p:nvPicPr>
        <p:blipFill rotWithShape="1">
          <a:blip r:embed="rId3"/>
          <a:srcRect l="7384"/>
          <a:stretch/>
        </p:blipFill>
        <p:spPr>
          <a:xfrm>
            <a:off x="3387832" y="1180858"/>
            <a:ext cx="2655922" cy="5069469"/>
          </a:xfrm>
          <a:prstGeom prst="rect">
            <a:avLst/>
          </a:prstGeom>
        </p:spPr>
      </p:pic>
      <p:sp>
        <p:nvSpPr>
          <p:cNvPr id="7" name="TextBox 6">
            <a:extLst>
              <a:ext uri="{FF2B5EF4-FFF2-40B4-BE49-F238E27FC236}">
                <a16:creationId xmlns:a16="http://schemas.microsoft.com/office/drawing/2014/main" id="{889EED45-32F1-4E82-B009-BFC0FF315A4C}"/>
              </a:ext>
            </a:extLst>
          </p:cNvPr>
          <p:cNvSpPr txBox="1"/>
          <p:nvPr/>
        </p:nvSpPr>
        <p:spPr>
          <a:xfrm>
            <a:off x="3767369" y="6332122"/>
            <a:ext cx="1950243" cy="369332"/>
          </a:xfrm>
          <a:prstGeom prst="rect">
            <a:avLst/>
          </a:prstGeom>
          <a:solidFill>
            <a:schemeClr val="tx2"/>
          </a:solidFill>
        </p:spPr>
        <p:txBody>
          <a:bodyPr wrap="square" rtlCol="0">
            <a:spAutoFit/>
          </a:bodyPr>
          <a:lstStyle/>
          <a:p>
            <a:pPr algn="ctr"/>
            <a:r>
              <a:rPr lang="en-US" b="1" dirty="0">
                <a:solidFill>
                  <a:schemeClr val="bg1"/>
                </a:solidFill>
              </a:rPr>
              <a:t>Advisory A</a:t>
            </a:r>
          </a:p>
        </p:txBody>
      </p:sp>
      <p:sp>
        <p:nvSpPr>
          <p:cNvPr id="8" name="TextBox 7">
            <a:extLst>
              <a:ext uri="{FF2B5EF4-FFF2-40B4-BE49-F238E27FC236}">
                <a16:creationId xmlns:a16="http://schemas.microsoft.com/office/drawing/2014/main" id="{A63B2444-C27C-43E8-A8CC-7C7011818AC9}"/>
              </a:ext>
            </a:extLst>
          </p:cNvPr>
          <p:cNvSpPr txBox="1"/>
          <p:nvPr/>
        </p:nvSpPr>
        <p:spPr>
          <a:xfrm>
            <a:off x="6674545" y="6343938"/>
            <a:ext cx="1950243" cy="369332"/>
          </a:xfrm>
          <a:prstGeom prst="rect">
            <a:avLst/>
          </a:prstGeom>
          <a:solidFill>
            <a:schemeClr val="tx2"/>
          </a:solidFill>
        </p:spPr>
        <p:txBody>
          <a:bodyPr wrap="square" rtlCol="0">
            <a:spAutoFit/>
          </a:bodyPr>
          <a:lstStyle/>
          <a:p>
            <a:pPr algn="ctr"/>
            <a:r>
              <a:rPr lang="en-US" b="1" dirty="0">
                <a:solidFill>
                  <a:schemeClr val="bg1"/>
                </a:solidFill>
              </a:rPr>
              <a:t>Updated AE</a:t>
            </a:r>
          </a:p>
        </p:txBody>
      </p:sp>
      <p:sp>
        <p:nvSpPr>
          <p:cNvPr id="9" name="TextBox 8">
            <a:extLst>
              <a:ext uri="{FF2B5EF4-FFF2-40B4-BE49-F238E27FC236}">
                <a16:creationId xmlns:a16="http://schemas.microsoft.com/office/drawing/2014/main" id="{F4C251D4-1CEE-4AF6-B831-CCD441A102CC}"/>
              </a:ext>
            </a:extLst>
          </p:cNvPr>
          <p:cNvSpPr txBox="1"/>
          <p:nvPr/>
        </p:nvSpPr>
        <p:spPr>
          <a:xfrm>
            <a:off x="923126" y="2876836"/>
            <a:ext cx="1472834" cy="307777"/>
          </a:xfrm>
          <a:prstGeom prst="rect">
            <a:avLst/>
          </a:prstGeom>
          <a:solidFill>
            <a:schemeClr val="accent2"/>
          </a:solidFill>
        </p:spPr>
        <p:txBody>
          <a:bodyPr wrap="square" rtlCol="0">
            <a:spAutoFit/>
          </a:bodyPr>
          <a:lstStyle/>
          <a:p>
            <a:pPr algn="ctr"/>
            <a:r>
              <a:rPr lang="en-US" sz="1400" b="1" dirty="0"/>
              <a:t>Preliminary NFHL</a:t>
            </a:r>
          </a:p>
        </p:txBody>
      </p:sp>
      <p:sp>
        <p:nvSpPr>
          <p:cNvPr id="11" name="TextBox 10">
            <a:extLst>
              <a:ext uri="{FF2B5EF4-FFF2-40B4-BE49-F238E27FC236}">
                <a16:creationId xmlns:a16="http://schemas.microsoft.com/office/drawing/2014/main" id="{9EDBFF72-BE63-4530-83CC-3F5FA56C459A}"/>
              </a:ext>
            </a:extLst>
          </p:cNvPr>
          <p:cNvSpPr txBox="1"/>
          <p:nvPr/>
        </p:nvSpPr>
        <p:spPr>
          <a:xfrm>
            <a:off x="4823515" y="3167503"/>
            <a:ext cx="1119994" cy="307777"/>
          </a:xfrm>
          <a:prstGeom prst="rect">
            <a:avLst/>
          </a:prstGeom>
          <a:solidFill>
            <a:schemeClr val="accent2"/>
          </a:solidFill>
        </p:spPr>
        <p:txBody>
          <a:bodyPr wrap="square" rtlCol="0">
            <a:spAutoFit/>
          </a:bodyPr>
          <a:lstStyle/>
          <a:p>
            <a:pPr algn="ctr"/>
            <a:r>
              <a:rPr lang="en-US" sz="1400" b="1" dirty="0"/>
              <a:t>Advisory A</a:t>
            </a:r>
          </a:p>
        </p:txBody>
      </p:sp>
      <p:pic>
        <p:nvPicPr>
          <p:cNvPr id="13" name="Picture 12">
            <a:extLst>
              <a:ext uri="{FF2B5EF4-FFF2-40B4-BE49-F238E27FC236}">
                <a16:creationId xmlns:a16="http://schemas.microsoft.com/office/drawing/2014/main" id="{04C34E3A-704D-4C28-9313-17C0505AF6C7}"/>
              </a:ext>
            </a:extLst>
          </p:cNvPr>
          <p:cNvPicPr>
            <a:picLocks noChangeAspect="1"/>
          </p:cNvPicPr>
          <p:nvPr/>
        </p:nvPicPr>
        <p:blipFill rotWithShape="1">
          <a:blip r:embed="rId4"/>
          <a:srcRect l="-356" t="432" r="5138" b="-432"/>
          <a:stretch/>
        </p:blipFill>
        <p:spPr>
          <a:xfrm>
            <a:off x="6228244" y="1202742"/>
            <a:ext cx="2781405" cy="5069470"/>
          </a:xfrm>
          <a:prstGeom prst="rect">
            <a:avLst/>
          </a:prstGeom>
        </p:spPr>
      </p:pic>
      <p:sp>
        <p:nvSpPr>
          <p:cNvPr id="14" name="TextBox 13">
            <a:extLst>
              <a:ext uri="{FF2B5EF4-FFF2-40B4-BE49-F238E27FC236}">
                <a16:creationId xmlns:a16="http://schemas.microsoft.com/office/drawing/2014/main" id="{B703400C-151A-435A-AFFF-DE799EED878A}"/>
              </a:ext>
            </a:extLst>
          </p:cNvPr>
          <p:cNvSpPr txBox="1"/>
          <p:nvPr/>
        </p:nvSpPr>
        <p:spPr>
          <a:xfrm>
            <a:off x="7406599" y="4650992"/>
            <a:ext cx="1119994" cy="307777"/>
          </a:xfrm>
          <a:prstGeom prst="rect">
            <a:avLst/>
          </a:prstGeom>
          <a:solidFill>
            <a:schemeClr val="accent2"/>
          </a:solidFill>
        </p:spPr>
        <p:txBody>
          <a:bodyPr wrap="square" rtlCol="0">
            <a:spAutoFit/>
          </a:bodyPr>
          <a:lstStyle/>
          <a:p>
            <a:pPr algn="ctr"/>
            <a:r>
              <a:rPr lang="en-US" sz="1400" b="1" dirty="0"/>
              <a:t>Updated AE</a:t>
            </a:r>
          </a:p>
        </p:txBody>
      </p:sp>
      <p:sp>
        <p:nvSpPr>
          <p:cNvPr id="4" name="TextBox 3"/>
          <p:cNvSpPr txBox="1"/>
          <p:nvPr/>
        </p:nvSpPr>
        <p:spPr>
          <a:xfrm>
            <a:off x="3272997" y="876300"/>
            <a:ext cx="3101036" cy="307777"/>
          </a:xfrm>
          <a:prstGeom prst="rect">
            <a:avLst/>
          </a:prstGeom>
          <a:noFill/>
        </p:spPr>
        <p:txBody>
          <a:bodyPr wrap="square" rtlCol="0">
            <a:spAutoFit/>
          </a:bodyPr>
          <a:lstStyle/>
          <a:p>
            <a:r>
              <a:rPr lang="en-US" sz="1400" dirty="0">
                <a:hlinkClick r:id="rId5"/>
              </a:rPr>
              <a:t>More info on High-Risk Advisory Zones</a:t>
            </a:r>
            <a:endParaRPr lang="en-US" sz="1400" dirty="0"/>
          </a:p>
        </p:txBody>
      </p:sp>
    </p:spTree>
    <p:extLst>
      <p:ext uri="{BB962C8B-B14F-4D97-AF65-F5344CB8AC3E}">
        <p14:creationId xmlns:p14="http://schemas.microsoft.com/office/powerpoint/2010/main" val="1295645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043180B-0ECC-4DD3-A5B5-66D19EE14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69" y="1006679"/>
            <a:ext cx="8716874" cy="526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Draft NFHL</a:t>
            </a:r>
          </a:p>
        </p:txBody>
      </p:sp>
      <p:sp>
        <p:nvSpPr>
          <p:cNvPr id="7" name="TextBox 6">
            <a:extLst>
              <a:ext uri="{FF2B5EF4-FFF2-40B4-BE49-F238E27FC236}">
                <a16:creationId xmlns:a16="http://schemas.microsoft.com/office/drawing/2014/main" id="{B41A5917-3877-452B-B541-7657E0817DA1}"/>
              </a:ext>
            </a:extLst>
          </p:cNvPr>
          <p:cNvSpPr txBox="1"/>
          <p:nvPr/>
        </p:nvSpPr>
        <p:spPr>
          <a:xfrm>
            <a:off x="3892889" y="4983057"/>
            <a:ext cx="1472834" cy="307777"/>
          </a:xfrm>
          <a:prstGeom prst="rect">
            <a:avLst/>
          </a:prstGeom>
          <a:solidFill>
            <a:schemeClr val="accent2"/>
          </a:solidFill>
        </p:spPr>
        <p:txBody>
          <a:bodyPr wrap="square" rtlCol="0">
            <a:spAutoFit/>
          </a:bodyPr>
          <a:lstStyle/>
          <a:p>
            <a:pPr algn="ctr"/>
            <a:r>
              <a:rPr lang="en-US" sz="1400" b="1" dirty="0"/>
              <a:t>Draft NFHL</a:t>
            </a:r>
          </a:p>
        </p:txBody>
      </p:sp>
      <p:sp>
        <p:nvSpPr>
          <p:cNvPr id="8" name="Rectangle 7">
            <a:extLst>
              <a:ext uri="{FF2B5EF4-FFF2-40B4-BE49-F238E27FC236}">
                <a16:creationId xmlns:a16="http://schemas.microsoft.com/office/drawing/2014/main" id="{C1F319D6-79CA-4787-94DD-B18A3732FF19}"/>
              </a:ext>
            </a:extLst>
          </p:cNvPr>
          <p:cNvSpPr/>
          <p:nvPr/>
        </p:nvSpPr>
        <p:spPr>
          <a:xfrm>
            <a:off x="156257" y="6276652"/>
            <a:ext cx="8351135" cy="584775"/>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rPr>
              <a:t>Draft NFHL Flood Zone:</a:t>
            </a:r>
            <a:r>
              <a:rPr lang="en-US" sz="1600" dirty="0">
                <a:latin typeface="Calibri" panose="020F0502020204030204" pitchFamily="34" charset="0"/>
                <a:ea typeface="Calibri" panose="020F0502020204030204" pitchFamily="34" charset="0"/>
              </a:rPr>
              <a:t>  Pre-Preliminary FEMA National Flood Hazard Layers (NFHL) pending to become effective on updated Flood Insurance Rate Maps (FIRMs)</a:t>
            </a:r>
            <a:endParaRPr lang="en-US" sz="1600" dirty="0"/>
          </a:p>
        </p:txBody>
      </p:sp>
    </p:spTree>
    <p:extLst>
      <p:ext uri="{BB962C8B-B14F-4D97-AF65-F5344CB8AC3E}">
        <p14:creationId xmlns:p14="http://schemas.microsoft.com/office/powerpoint/2010/main" val="1592426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EE655-6D37-472F-94B8-594F7B66196C}"/>
              </a:ext>
            </a:extLst>
          </p:cNvPr>
          <p:cNvPicPr>
            <a:picLocks noChangeAspect="1"/>
          </p:cNvPicPr>
          <p:nvPr/>
        </p:nvPicPr>
        <p:blipFill>
          <a:blip r:embed="rId2"/>
          <a:stretch>
            <a:fillRect/>
          </a:stretch>
        </p:blipFill>
        <p:spPr>
          <a:xfrm>
            <a:off x="248779" y="1015156"/>
            <a:ext cx="8646442" cy="5296474"/>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Preliminary NFHL</a:t>
            </a:r>
          </a:p>
        </p:txBody>
      </p:sp>
      <p:sp>
        <p:nvSpPr>
          <p:cNvPr id="7" name="TextBox 6">
            <a:extLst>
              <a:ext uri="{FF2B5EF4-FFF2-40B4-BE49-F238E27FC236}">
                <a16:creationId xmlns:a16="http://schemas.microsoft.com/office/drawing/2014/main" id="{B41A5917-3877-452B-B541-7657E0817DA1}"/>
              </a:ext>
            </a:extLst>
          </p:cNvPr>
          <p:cNvSpPr txBox="1"/>
          <p:nvPr/>
        </p:nvSpPr>
        <p:spPr>
          <a:xfrm>
            <a:off x="4488129" y="3509504"/>
            <a:ext cx="1472834" cy="307777"/>
          </a:xfrm>
          <a:prstGeom prst="rect">
            <a:avLst/>
          </a:prstGeom>
          <a:solidFill>
            <a:schemeClr val="accent2"/>
          </a:solidFill>
        </p:spPr>
        <p:txBody>
          <a:bodyPr wrap="square" rtlCol="0">
            <a:spAutoFit/>
          </a:bodyPr>
          <a:lstStyle/>
          <a:p>
            <a:pPr algn="ctr"/>
            <a:r>
              <a:rPr lang="en-US" sz="1400" b="1" dirty="0"/>
              <a:t>Preliminary NFHL</a:t>
            </a:r>
          </a:p>
        </p:txBody>
      </p:sp>
      <p:sp>
        <p:nvSpPr>
          <p:cNvPr id="8" name="Rectangle 7">
            <a:extLst>
              <a:ext uri="{FF2B5EF4-FFF2-40B4-BE49-F238E27FC236}">
                <a16:creationId xmlns:a16="http://schemas.microsoft.com/office/drawing/2014/main" id="{C1F319D6-79CA-4787-94DD-B18A3732FF19}"/>
              </a:ext>
            </a:extLst>
          </p:cNvPr>
          <p:cNvSpPr/>
          <p:nvPr/>
        </p:nvSpPr>
        <p:spPr>
          <a:xfrm>
            <a:off x="156257" y="6276652"/>
            <a:ext cx="8351135" cy="584775"/>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rPr>
              <a:t>Preliminary NFHL Flood Zone:</a:t>
            </a:r>
            <a:r>
              <a:rPr lang="en-US" sz="1600" dirty="0">
                <a:latin typeface="Calibri" panose="020F0502020204030204" pitchFamily="34" charset="0"/>
                <a:ea typeface="Calibri" panose="020F0502020204030204" pitchFamily="34" charset="0"/>
              </a:rPr>
              <a:t>  Preliminary FEMA National Flood Hazard Layers (NFHL) pending to become effective on updated Flood Insurance Rate Maps (FIRMs)</a:t>
            </a:r>
            <a:endParaRPr lang="en-US" sz="1600" dirty="0"/>
          </a:p>
        </p:txBody>
      </p:sp>
    </p:spTree>
    <p:extLst>
      <p:ext uri="{BB962C8B-B14F-4D97-AF65-F5344CB8AC3E}">
        <p14:creationId xmlns:p14="http://schemas.microsoft.com/office/powerpoint/2010/main" val="3012012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FF05EB-8142-4485-A46E-856CC5DC198E}"/>
              </a:ext>
            </a:extLst>
          </p:cNvPr>
          <p:cNvPicPr>
            <a:picLocks noChangeAspect="1"/>
          </p:cNvPicPr>
          <p:nvPr/>
        </p:nvPicPr>
        <p:blipFill>
          <a:blip r:embed="rId2"/>
          <a:stretch>
            <a:fillRect/>
          </a:stretch>
        </p:blipFill>
        <p:spPr>
          <a:xfrm>
            <a:off x="248779" y="1067554"/>
            <a:ext cx="8744750" cy="4910458"/>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A</a:t>
            </a:r>
          </a:p>
        </p:txBody>
      </p:sp>
      <p:sp>
        <p:nvSpPr>
          <p:cNvPr id="7" name="TextBox 6">
            <a:extLst>
              <a:ext uri="{FF2B5EF4-FFF2-40B4-BE49-F238E27FC236}">
                <a16:creationId xmlns:a16="http://schemas.microsoft.com/office/drawing/2014/main" id="{B41A5917-3877-452B-B541-7657E0817DA1}"/>
              </a:ext>
            </a:extLst>
          </p:cNvPr>
          <p:cNvSpPr txBox="1"/>
          <p:nvPr/>
        </p:nvSpPr>
        <p:spPr>
          <a:xfrm>
            <a:off x="5396742" y="3680225"/>
            <a:ext cx="1316575" cy="307777"/>
          </a:xfrm>
          <a:prstGeom prst="rect">
            <a:avLst/>
          </a:prstGeom>
          <a:solidFill>
            <a:schemeClr val="accent2"/>
          </a:solidFill>
        </p:spPr>
        <p:txBody>
          <a:bodyPr wrap="square" rtlCol="0">
            <a:spAutoFit/>
          </a:bodyPr>
          <a:lstStyle/>
          <a:p>
            <a:pPr algn="ctr"/>
            <a:r>
              <a:rPr lang="en-US" sz="1400" b="1" dirty="0"/>
              <a:t>Advisory A</a:t>
            </a:r>
          </a:p>
        </p:txBody>
      </p:sp>
      <p:sp>
        <p:nvSpPr>
          <p:cNvPr id="8" name="Rectangle 7">
            <a:extLst>
              <a:ext uri="{FF2B5EF4-FFF2-40B4-BE49-F238E27FC236}">
                <a16:creationId xmlns:a16="http://schemas.microsoft.com/office/drawing/2014/main" id="{C1F319D6-79CA-4787-94DD-B18A3732FF19}"/>
              </a:ext>
            </a:extLst>
          </p:cNvPr>
          <p:cNvSpPr/>
          <p:nvPr/>
        </p:nvSpPr>
        <p:spPr>
          <a:xfrm>
            <a:off x="248779" y="5978012"/>
            <a:ext cx="8744750" cy="830997"/>
          </a:xfrm>
          <a:prstGeom prst="rect">
            <a:avLst/>
          </a:prstGeom>
        </p:spPr>
        <p:txBody>
          <a:bodyPr wrap="square">
            <a:spAutoFit/>
          </a:bodyPr>
          <a:lstStyle/>
          <a:p>
            <a:r>
              <a:rPr lang="en-US" sz="1600" b="1" dirty="0"/>
              <a:t>Advisory A Flood Zone:</a:t>
            </a:r>
            <a:r>
              <a:rPr lang="en-US" sz="1600" dirty="0"/>
              <a:t>  A model-backed Approximate A Zone is determined by using hydrology and hydraulics (H&amp;H) analysis and the best available elevation data.  Water Depth and Water Surface Elevation Grids are also companion products of Advisory A Zones. </a:t>
            </a:r>
            <a:endParaRPr lang="en-US" sz="1400" dirty="0"/>
          </a:p>
        </p:txBody>
      </p:sp>
    </p:spTree>
    <p:extLst>
      <p:ext uri="{BB962C8B-B14F-4D97-AF65-F5344CB8AC3E}">
        <p14:creationId xmlns:p14="http://schemas.microsoft.com/office/powerpoint/2010/main" val="1098677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a:t>
            </a:r>
          </a:p>
        </p:txBody>
      </p:sp>
      <p:pic>
        <p:nvPicPr>
          <p:cNvPr id="2" name="Picture 1">
            <a:extLst>
              <a:ext uri="{FF2B5EF4-FFF2-40B4-BE49-F238E27FC236}">
                <a16:creationId xmlns:a16="http://schemas.microsoft.com/office/drawing/2014/main" id="{487D2F25-AEC7-4A38-BB21-A43B0B643FD7}"/>
              </a:ext>
            </a:extLst>
          </p:cNvPr>
          <p:cNvPicPr>
            <a:picLocks noChangeAspect="1"/>
          </p:cNvPicPr>
          <p:nvPr/>
        </p:nvPicPr>
        <p:blipFill>
          <a:blip r:embed="rId2"/>
          <a:stretch>
            <a:fillRect/>
          </a:stretch>
        </p:blipFill>
        <p:spPr>
          <a:xfrm>
            <a:off x="274943" y="1158525"/>
            <a:ext cx="8523361" cy="4563361"/>
          </a:xfrm>
          <a:prstGeom prst="rect">
            <a:avLst/>
          </a:prstGeom>
          <a:ln>
            <a:solidFill>
              <a:schemeClr val="tx1"/>
            </a:solidFill>
          </a:ln>
        </p:spPr>
      </p:pic>
      <p:sp>
        <p:nvSpPr>
          <p:cNvPr id="7" name="TextBox 6">
            <a:extLst>
              <a:ext uri="{FF2B5EF4-FFF2-40B4-BE49-F238E27FC236}">
                <a16:creationId xmlns:a16="http://schemas.microsoft.com/office/drawing/2014/main" id="{3B12FCE9-4349-4B92-A5C8-9633A470E5A8}"/>
              </a:ext>
            </a:extLst>
          </p:cNvPr>
          <p:cNvSpPr txBox="1"/>
          <p:nvPr/>
        </p:nvSpPr>
        <p:spPr>
          <a:xfrm>
            <a:off x="4164038" y="2548805"/>
            <a:ext cx="1472834" cy="307777"/>
          </a:xfrm>
          <a:prstGeom prst="rect">
            <a:avLst/>
          </a:prstGeom>
          <a:solidFill>
            <a:schemeClr val="accent2"/>
          </a:solidFill>
        </p:spPr>
        <p:txBody>
          <a:bodyPr wrap="square" rtlCol="0">
            <a:spAutoFit/>
          </a:bodyPr>
          <a:lstStyle/>
          <a:p>
            <a:pPr algn="ctr"/>
            <a:r>
              <a:rPr lang="en-US" sz="1400" b="1" dirty="0"/>
              <a:t>Updated AE</a:t>
            </a:r>
          </a:p>
        </p:txBody>
      </p:sp>
      <p:sp>
        <p:nvSpPr>
          <p:cNvPr id="8" name="Rectangle 7">
            <a:extLst>
              <a:ext uri="{FF2B5EF4-FFF2-40B4-BE49-F238E27FC236}">
                <a16:creationId xmlns:a16="http://schemas.microsoft.com/office/drawing/2014/main" id="{824BAB8D-3712-40D0-8695-9D8A5095BAB8}"/>
              </a:ext>
            </a:extLst>
          </p:cNvPr>
          <p:cNvSpPr/>
          <p:nvPr/>
        </p:nvSpPr>
        <p:spPr>
          <a:xfrm>
            <a:off x="274943" y="5780781"/>
            <a:ext cx="8351135" cy="1077218"/>
          </a:xfrm>
          <a:prstGeom prst="rect">
            <a:avLst/>
          </a:prstGeom>
        </p:spPr>
        <p:txBody>
          <a:bodyPr wrap="square">
            <a:spAutoFit/>
          </a:bodyPr>
          <a:lstStyle/>
          <a:p>
            <a:r>
              <a:rPr lang="en-US" sz="1600" b="1" dirty="0"/>
              <a:t>Updated AE Floodplain Boundary:  </a:t>
            </a:r>
            <a:r>
              <a:rPr lang="en-US" sz="1600" dirty="0"/>
              <a:t>A Non-Restudy where AE Zones undergo redelineation, a method of updating effective flood hazard boundaries to match updated topographic data based on the computed water surface elevations from effective models.  Advisory AE Zones outside the SFHA are high-risk, non-regulatory flood zones. </a:t>
            </a:r>
            <a:endParaRPr lang="en-US" sz="1400" dirty="0"/>
          </a:p>
        </p:txBody>
      </p:sp>
    </p:spTree>
    <p:extLst>
      <p:ext uri="{BB962C8B-B14F-4D97-AF65-F5344CB8AC3E}">
        <p14:creationId xmlns:p14="http://schemas.microsoft.com/office/powerpoint/2010/main" val="1177270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Determination Sequence</a:t>
            </a:r>
          </a:p>
        </p:txBody>
      </p:sp>
      <p:graphicFrame>
        <p:nvGraphicFramePr>
          <p:cNvPr id="2" name="Diagram 1">
            <a:extLst>
              <a:ext uri="{FF2B5EF4-FFF2-40B4-BE49-F238E27FC236}">
                <a16:creationId xmlns:a16="http://schemas.microsoft.com/office/drawing/2014/main" id="{3C00E2E6-27C1-4DD1-A6A4-9FEA147913F5}"/>
              </a:ext>
            </a:extLst>
          </p:cNvPr>
          <p:cNvGraphicFramePr/>
          <p:nvPr/>
        </p:nvGraphicFramePr>
        <p:xfrm>
          <a:off x="327170" y="1140903"/>
          <a:ext cx="8481269" cy="5320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94413C0-BC50-45A6-9D9A-F55B3ADB48E9}"/>
              </a:ext>
            </a:extLst>
          </p:cNvPr>
          <p:cNvSpPr txBox="1"/>
          <p:nvPr/>
        </p:nvSpPr>
        <p:spPr>
          <a:xfrm>
            <a:off x="705394" y="4429904"/>
            <a:ext cx="5791199" cy="2031325"/>
          </a:xfrm>
          <a:prstGeom prst="rect">
            <a:avLst/>
          </a:prstGeom>
          <a:solidFill>
            <a:schemeClr val="tx2">
              <a:lumMod val="20000"/>
              <a:lumOff val="80000"/>
            </a:schemeClr>
          </a:solidFill>
        </p:spPr>
        <p:txBody>
          <a:bodyPr wrap="square" rtlCol="0">
            <a:spAutoFit/>
          </a:bodyPr>
          <a:lstStyle/>
          <a:p>
            <a:pPr marL="342900" indent="-34290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Flood zone determination sequence important for programming logic</a:t>
            </a:r>
            <a:br>
              <a:rPr lang="en-US" b="1" dirty="0">
                <a:solidFill>
                  <a:schemeClr val="accent1">
                    <a:lumMod val="50000"/>
                  </a:schemeClr>
                </a:solidFill>
                <a:latin typeface="Arial" panose="020B0604020202020204" pitchFamily="34" charset="0"/>
                <a:cs typeface="Arial" panose="020B0604020202020204" pitchFamily="34" charset="0"/>
              </a:rPr>
            </a:br>
            <a:endParaRPr lang="en-US" b="1"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WV Flood Tool first checks query location for High-Risk </a:t>
            </a:r>
            <a:r>
              <a:rPr lang="en-US" b="1" i="1" dirty="0">
                <a:solidFill>
                  <a:schemeClr val="accent1">
                    <a:lumMod val="50000"/>
                  </a:schemeClr>
                </a:solidFill>
                <a:latin typeface="Arial" panose="020B0604020202020204" pitchFamily="34" charset="0"/>
                <a:cs typeface="Arial" panose="020B0604020202020204" pitchFamily="34" charset="0"/>
              </a:rPr>
              <a:t>effective</a:t>
            </a:r>
            <a:r>
              <a:rPr lang="en-US" b="1" dirty="0">
                <a:solidFill>
                  <a:schemeClr val="accent1">
                    <a:lumMod val="50000"/>
                  </a:schemeClr>
                </a:solidFill>
                <a:latin typeface="Arial" panose="020B0604020202020204" pitchFamily="34" charset="0"/>
                <a:cs typeface="Arial" panose="020B0604020202020204" pitchFamily="34" charset="0"/>
              </a:rPr>
              <a:t> flood zones (red warning color), High Risk </a:t>
            </a:r>
            <a:r>
              <a:rPr lang="en-US" b="1" i="1" dirty="0">
                <a:solidFill>
                  <a:schemeClr val="accent1">
                    <a:lumMod val="50000"/>
                  </a:schemeClr>
                </a:solidFill>
                <a:latin typeface="Arial" panose="020B0604020202020204" pitchFamily="34" charset="0"/>
                <a:cs typeface="Arial" panose="020B0604020202020204" pitchFamily="34" charset="0"/>
              </a:rPr>
              <a:t>advisory</a:t>
            </a:r>
            <a:r>
              <a:rPr lang="en-US" b="1" dirty="0">
                <a:solidFill>
                  <a:schemeClr val="accent1">
                    <a:lumMod val="50000"/>
                  </a:schemeClr>
                </a:solidFill>
                <a:latin typeface="Arial" panose="020B0604020202020204" pitchFamily="34" charset="0"/>
                <a:cs typeface="Arial" panose="020B0604020202020204" pitchFamily="34" charset="0"/>
              </a:rPr>
              <a:t> flood zones (orange), then Moderate Risk flood zones (yellow)</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3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046C497-CA07-4A10-84C3-760E72A2010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2BD0086-82E1-433D-8126-0B37D06E2B3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557C9FDE-491D-466A-A5F4-CC018A2E5E5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EF87B22C-FF6F-4C49-B439-630636EB1A2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1831B8B3-CD2C-480C-9F5F-9E6365DBE4F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C2F6264-B81C-4824-959A-308FB4267A5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97E3209C-EF51-4390-A4C7-971EAEB99CFC}"/>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DED3C07E-BA0D-466C-A448-F8D94C4690E6}"/>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67F695CC-C38D-4690-8311-4356DA54FE2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CF097D60-1F59-45CC-AFC0-F038F2B07FA6}"/>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graphicEl>
                                              <a:dgm id="{3482CC7E-E8E8-4155-8817-956DAAC72549}"/>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graphicEl>
                                              <a:dgm id="{116976CF-3B69-4377-A2DC-A48623A8FAC2}"/>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graphicEl>
                                              <a:dgm id="{B139B83D-2FA5-4763-BF61-2C498DDEB941}"/>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graphicEl>
                                              <a:dgm id="{A2755418-655E-4418-B810-B15AFCAC001E}"/>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graphicEl>
                                              <a:dgm id="{373EF5AF-72B5-4A29-A866-0DAEF1C3ADB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4E4A07-4611-4FCC-9071-4736BD6E1F92}"/>
              </a:ext>
            </a:extLst>
          </p:cNvPr>
          <p:cNvPicPr>
            <a:picLocks noChangeAspect="1"/>
          </p:cNvPicPr>
          <p:nvPr/>
        </p:nvPicPr>
        <p:blipFill>
          <a:blip r:embed="rId3"/>
          <a:stretch>
            <a:fillRect/>
          </a:stretch>
        </p:blipFill>
        <p:spPr>
          <a:xfrm>
            <a:off x="1095271" y="1020025"/>
            <a:ext cx="7389801" cy="5738804"/>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Active FEMA Flood Studies</a:t>
            </a:r>
          </a:p>
        </p:txBody>
      </p:sp>
      <p:sp>
        <p:nvSpPr>
          <p:cNvPr id="7" name="Rectangle 6"/>
          <p:cNvSpPr/>
          <p:nvPr/>
        </p:nvSpPr>
        <p:spPr>
          <a:xfrm>
            <a:off x="3943430" y="6349305"/>
            <a:ext cx="2433146" cy="369332"/>
          </a:xfrm>
          <a:prstGeom prst="rect">
            <a:avLst/>
          </a:prstGeom>
        </p:spPr>
        <p:txBody>
          <a:bodyPr wrap="square">
            <a:spAutoFit/>
          </a:bodyPr>
          <a:lstStyle/>
          <a:p>
            <a:r>
              <a:rPr lang="en-US" dirty="0">
                <a:solidFill>
                  <a:srgbClr val="1F497D"/>
                </a:solidFill>
                <a:latin typeface="Calibri" panose="020F0502020204030204" pitchFamily="34" charset="0"/>
                <a:ea typeface="Calibri" panose="020F0502020204030204" pitchFamily="34" charset="0"/>
              </a:rPr>
              <a:t> </a:t>
            </a:r>
            <a:r>
              <a:rPr lang="en-US" sz="1000" u="sng" dirty="0">
                <a:solidFill>
                  <a:srgbClr val="0563C1"/>
                </a:solidFill>
                <a:latin typeface="Calibri" panose="020F0502020204030204" pitchFamily="34" charset="0"/>
                <a:ea typeface="Calibri" panose="020F0502020204030204" pitchFamily="34" charset="0"/>
                <a:hlinkClick r:id="rId4"/>
              </a:rPr>
              <a:t>Flood Study Project Status Map PDF</a:t>
            </a:r>
            <a:endParaRPr lang="en-US" dirty="0"/>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6376576" y="3524250"/>
            <a:ext cx="2705105" cy="1409700"/>
          </a:xfrm>
          <a:prstGeom prst="wedgeRoundRectCallout">
            <a:avLst>
              <a:gd name="adj1" fmla="val 127462"/>
              <a:gd name="adj2" fmla="val 85606"/>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FEMA is creating new flood maps for communities in eastern and southern West Virginia.  All flood maps will be updated with the new LiDAR.</a:t>
            </a:r>
            <a:endParaRPr lang="en-US" sz="1400" dirty="0">
              <a:solidFill>
                <a:schemeClr val="bg1"/>
              </a:solidFill>
            </a:endParaRPr>
          </a:p>
        </p:txBody>
      </p:sp>
    </p:spTree>
    <p:extLst>
      <p:ext uri="{BB962C8B-B14F-4D97-AF65-F5344CB8AC3E}">
        <p14:creationId xmlns:p14="http://schemas.microsoft.com/office/powerpoint/2010/main" val="987210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665953-6355-4B1D-96B2-D8D05DDBFB45}"/>
              </a:ext>
            </a:extLst>
          </p:cNvPr>
          <p:cNvPicPr>
            <a:picLocks noChangeAspect="1"/>
          </p:cNvPicPr>
          <p:nvPr/>
        </p:nvPicPr>
        <p:blipFill>
          <a:blip r:embed="rId3"/>
          <a:stretch>
            <a:fillRect/>
          </a:stretch>
        </p:blipFill>
        <p:spPr>
          <a:xfrm>
            <a:off x="1085222" y="914400"/>
            <a:ext cx="7594301" cy="583670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AE Redelineation (Advisory)</a:t>
            </a: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114299" y="2019300"/>
            <a:ext cx="2600324" cy="1409700"/>
          </a:xfrm>
          <a:prstGeom prst="wedgeRoundRectCallout">
            <a:avLst>
              <a:gd name="adj1" fmla="val -61240"/>
              <a:gd name="adj2" fmla="val 36272"/>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All Non-Restudy Areas:</a:t>
            </a:r>
            <a:br>
              <a:rPr lang="en-US" sz="1400" b="1" dirty="0">
                <a:solidFill>
                  <a:schemeClr val="bg1"/>
                </a:solidFill>
              </a:rPr>
            </a:br>
            <a:r>
              <a:rPr lang="en-US" sz="1400" b="1" dirty="0">
                <a:solidFill>
                  <a:schemeClr val="bg1"/>
                </a:solidFill>
              </a:rPr>
              <a:t>Redelineated AE Floodplains with Depth/WSEL grids mapped </a:t>
            </a:r>
            <a:r>
              <a:rPr lang="en-US" sz="1400" b="1">
                <a:solidFill>
                  <a:schemeClr val="bg1"/>
                </a:solidFill>
              </a:rPr>
              <a:t>using LiDAR-derived </a:t>
            </a:r>
            <a:r>
              <a:rPr lang="en-US" sz="1400" b="1">
                <a:solidFill>
                  <a:srgbClr val="FFFF00"/>
                </a:solidFill>
              </a:rPr>
              <a:t>1-meter elevation </a:t>
            </a:r>
            <a:r>
              <a:rPr lang="en-US" sz="1400" b="1" dirty="0">
                <a:solidFill>
                  <a:srgbClr val="FFFF00"/>
                </a:solidFill>
              </a:rPr>
              <a:t>data resolution </a:t>
            </a:r>
            <a:endParaRPr lang="en-US" sz="1400" dirty="0">
              <a:solidFill>
                <a:srgbClr val="FFFF00"/>
              </a:solidFill>
            </a:endParaRPr>
          </a:p>
        </p:txBody>
      </p:sp>
      <p:sp>
        <p:nvSpPr>
          <p:cNvPr id="4" name="TextBox 3"/>
          <p:cNvSpPr txBox="1"/>
          <p:nvPr/>
        </p:nvSpPr>
        <p:spPr>
          <a:xfrm>
            <a:off x="1533708" y="6476226"/>
            <a:ext cx="762000" cy="261610"/>
          </a:xfrm>
          <a:prstGeom prst="rect">
            <a:avLst/>
          </a:prstGeom>
          <a:noFill/>
        </p:spPr>
        <p:txBody>
          <a:bodyPr wrap="square" rtlCol="0">
            <a:spAutoFit/>
          </a:bodyPr>
          <a:lstStyle/>
          <a:p>
            <a:r>
              <a:rPr lang="en-US" sz="1100" dirty="0">
                <a:hlinkClick r:id="rId4"/>
              </a:rPr>
              <a:t>PDF Map</a:t>
            </a:r>
            <a:endParaRPr lang="en-US" sz="1100" dirty="0"/>
          </a:p>
        </p:txBody>
      </p:sp>
      <p:sp>
        <p:nvSpPr>
          <p:cNvPr id="9" name="TextBox 8">
            <a:extLst>
              <a:ext uri="{FF2B5EF4-FFF2-40B4-BE49-F238E27FC236}">
                <a16:creationId xmlns:a16="http://schemas.microsoft.com/office/drawing/2014/main" id="{6F995625-2B29-4B8A-A2FA-BF54C82E8F34}"/>
              </a:ext>
            </a:extLst>
          </p:cNvPr>
          <p:cNvSpPr txBox="1"/>
          <p:nvPr/>
        </p:nvSpPr>
        <p:spPr>
          <a:xfrm>
            <a:off x="3938954" y="6476226"/>
            <a:ext cx="1951892" cy="261610"/>
          </a:xfrm>
          <a:prstGeom prst="rect">
            <a:avLst/>
          </a:prstGeom>
          <a:noFill/>
        </p:spPr>
        <p:txBody>
          <a:bodyPr wrap="square" rtlCol="0">
            <a:spAutoFit/>
          </a:bodyPr>
          <a:lstStyle/>
          <a:p>
            <a:r>
              <a:rPr lang="en-US" sz="1100" dirty="0">
                <a:hlinkClick r:id="rId5"/>
              </a:rPr>
              <a:t>Redelineation Methodology</a:t>
            </a:r>
            <a:endParaRPr lang="en-US" sz="1100" dirty="0"/>
          </a:p>
        </p:txBody>
      </p:sp>
    </p:spTree>
    <p:extLst>
      <p:ext uri="{BB962C8B-B14F-4D97-AF65-F5344CB8AC3E}">
        <p14:creationId xmlns:p14="http://schemas.microsoft.com/office/powerpoint/2010/main" val="1193591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950010" y="2830842"/>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Elevation</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1320611" y="4704294"/>
            <a:ext cx="7006725" cy="338554"/>
          </a:xfrm>
          <a:prstGeom prst="rect">
            <a:avLst/>
          </a:prstGeom>
        </p:spPr>
        <p:txBody>
          <a:bodyPr wrap="square">
            <a:spAutoFit/>
          </a:bodyPr>
          <a:lstStyle/>
          <a:p>
            <a:pPr algn="ctr"/>
            <a:r>
              <a:rPr lang="en-US" sz="1600" i="1" dirty="0"/>
              <a:t>Hi-resolution elevation data is needed for flood studies and risk assessments</a:t>
            </a:r>
          </a:p>
        </p:txBody>
      </p:sp>
    </p:spTree>
    <p:extLst>
      <p:ext uri="{BB962C8B-B14F-4D97-AF65-F5344CB8AC3E}">
        <p14:creationId xmlns:p14="http://schemas.microsoft.com/office/powerpoint/2010/main" val="362412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59DF3A-A438-409C-8C8C-135ADB2EDC12}"/>
              </a:ext>
            </a:extLst>
          </p:cNvPr>
          <p:cNvPicPr>
            <a:picLocks noChangeAspect="1"/>
          </p:cNvPicPr>
          <p:nvPr/>
        </p:nvPicPr>
        <p:blipFill>
          <a:blip r:embed="rId3"/>
          <a:stretch>
            <a:fillRect/>
          </a:stretch>
        </p:blipFill>
        <p:spPr>
          <a:xfrm>
            <a:off x="771364" y="995929"/>
            <a:ext cx="7543961" cy="579794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Zone A Mapping (Advisory)</a:t>
            </a: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224598" y="2318876"/>
            <a:ext cx="2577287" cy="634795"/>
          </a:xfrm>
          <a:prstGeom prst="wedgeRoundRectCallout">
            <a:avLst>
              <a:gd name="adj1" fmla="val -46370"/>
              <a:gd name="adj2" fmla="val 138698"/>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15 Counties have no Advisory Base Flood Heights for A Zones </a:t>
            </a:r>
            <a:endParaRPr lang="en-US" sz="1400" dirty="0">
              <a:solidFill>
                <a:schemeClr val="bg1"/>
              </a:solidFill>
            </a:endParaRPr>
          </a:p>
        </p:txBody>
      </p:sp>
      <p:sp>
        <p:nvSpPr>
          <p:cNvPr id="2" name="TextBox 1"/>
          <p:cNvSpPr txBox="1"/>
          <p:nvPr/>
        </p:nvSpPr>
        <p:spPr>
          <a:xfrm>
            <a:off x="971551" y="6353175"/>
            <a:ext cx="838200" cy="261610"/>
          </a:xfrm>
          <a:prstGeom prst="rect">
            <a:avLst/>
          </a:prstGeom>
          <a:noFill/>
        </p:spPr>
        <p:txBody>
          <a:bodyPr wrap="square" rtlCol="0">
            <a:spAutoFit/>
          </a:bodyPr>
          <a:lstStyle/>
          <a:p>
            <a:r>
              <a:rPr lang="en-US" sz="1100" dirty="0">
                <a:hlinkClick r:id="rId4"/>
              </a:rPr>
              <a:t>PDF Map</a:t>
            </a:r>
            <a:endParaRPr lang="en-US" sz="1100" dirty="0"/>
          </a:p>
        </p:txBody>
      </p:sp>
      <p:sp>
        <p:nvSpPr>
          <p:cNvPr id="4" name="TextBox 3">
            <a:extLst>
              <a:ext uri="{FF2B5EF4-FFF2-40B4-BE49-F238E27FC236}">
                <a16:creationId xmlns:a16="http://schemas.microsoft.com/office/drawing/2014/main" id="{1DAD03CD-DB38-4D13-80D1-4A788CEA181E}"/>
              </a:ext>
            </a:extLst>
          </p:cNvPr>
          <p:cNvSpPr txBox="1"/>
          <p:nvPr/>
        </p:nvSpPr>
        <p:spPr>
          <a:xfrm>
            <a:off x="5064369" y="6400801"/>
            <a:ext cx="2321169" cy="276999"/>
          </a:xfrm>
          <a:prstGeom prst="rect">
            <a:avLst/>
          </a:prstGeom>
          <a:noFill/>
        </p:spPr>
        <p:txBody>
          <a:bodyPr wrap="square" rtlCol="0">
            <a:spAutoFit/>
          </a:bodyPr>
          <a:lstStyle/>
          <a:p>
            <a:r>
              <a:rPr lang="en-US" sz="1200" dirty="0">
                <a:hlinkClick r:id="rId5"/>
              </a:rPr>
              <a:t>Advisory Flood Height Handout</a:t>
            </a:r>
            <a:endParaRPr lang="en-US" sz="1200" dirty="0"/>
          </a:p>
        </p:txBody>
      </p:sp>
    </p:spTree>
    <p:extLst>
      <p:ext uri="{BB962C8B-B14F-4D97-AF65-F5344CB8AC3E}">
        <p14:creationId xmlns:p14="http://schemas.microsoft.com/office/powerpoint/2010/main" val="2437419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Stock in Flood Zones</a:t>
            </a:r>
          </a:p>
        </p:txBody>
      </p:sp>
      <p:sp>
        <p:nvSpPr>
          <p:cNvPr id="21" name="TextBox 20"/>
          <p:cNvSpPr txBox="1"/>
          <p:nvPr/>
        </p:nvSpPr>
        <p:spPr>
          <a:xfrm>
            <a:off x="124488" y="1002544"/>
            <a:ext cx="6179861" cy="738664"/>
          </a:xfrm>
          <a:prstGeom prst="rect">
            <a:avLst/>
          </a:prstGeom>
          <a:solidFill>
            <a:schemeClr val="accent1">
              <a:lumMod val="20000"/>
              <a:lumOff val="80000"/>
            </a:schemeClr>
          </a:solidFill>
        </p:spPr>
        <p:txBody>
          <a:bodyPr wrap="square" rtlCol="0">
            <a:spAutoFit/>
          </a:bodyPr>
          <a:lstStyle/>
          <a:p>
            <a:r>
              <a:rPr lang="en-US" sz="1400" i="1" dirty="0"/>
              <a:t>Although only 31% of the State has mapped </a:t>
            </a:r>
            <a:r>
              <a:rPr lang="en-US" sz="1400" i="1" dirty="0">
                <a:solidFill>
                  <a:srgbClr val="C00000"/>
                </a:solidFill>
              </a:rPr>
              <a:t>Detailed Flood Zones </a:t>
            </a:r>
            <a:r>
              <a:rPr lang="en-US" sz="1400" i="1" dirty="0"/>
              <a:t>(AE / AO / AH), the </a:t>
            </a:r>
            <a:r>
              <a:rPr lang="en-US" sz="1400" i="1" dirty="0">
                <a:solidFill>
                  <a:srgbClr val="C00000"/>
                </a:solidFill>
              </a:rPr>
              <a:t>Detailed Flood Zones </a:t>
            </a:r>
            <a:r>
              <a:rPr lang="en-US" sz="1400" i="1" dirty="0"/>
              <a:t>contain 65% of the Building Stock Located in SFHA.  Most of the buildings are in mapped </a:t>
            </a:r>
            <a:r>
              <a:rPr lang="en-US" sz="1400" i="1" dirty="0">
                <a:solidFill>
                  <a:srgbClr val="C00000"/>
                </a:solidFill>
              </a:rPr>
              <a:t>Detailed Flood Zones</a:t>
            </a:r>
            <a:r>
              <a:rPr lang="en-US" sz="1400" i="1" dirty="0"/>
              <a:t>.</a:t>
            </a:r>
          </a:p>
        </p:txBody>
      </p:sp>
      <p:sp>
        <p:nvSpPr>
          <p:cNvPr id="5" name="TextBox 4"/>
          <p:cNvSpPr txBox="1"/>
          <p:nvPr/>
        </p:nvSpPr>
        <p:spPr>
          <a:xfrm>
            <a:off x="6452896" y="1004090"/>
            <a:ext cx="2569806" cy="1000274"/>
          </a:xfrm>
          <a:prstGeom prst="rect">
            <a:avLst/>
          </a:prstGeom>
          <a:solidFill>
            <a:schemeClr val="accent2">
              <a:lumMod val="40000"/>
              <a:lumOff val="60000"/>
            </a:schemeClr>
          </a:solidFill>
        </p:spPr>
        <p:txBody>
          <a:bodyPr wrap="square" rtlCol="0">
            <a:spAutoFit/>
          </a:bodyPr>
          <a:lstStyle/>
          <a:p>
            <a:pPr algn="ctr"/>
            <a:r>
              <a:rPr lang="en-US" sz="1700" b="1" dirty="0"/>
              <a:t>FLOOD HAZARD ZONES</a:t>
            </a:r>
            <a:endParaRPr lang="en-US" sz="1600" dirty="0">
              <a:solidFill>
                <a:schemeClr val="tx1">
                  <a:lumMod val="95000"/>
                  <a:lumOff val="5000"/>
                </a:schemeClr>
              </a:solidFill>
            </a:endParaRPr>
          </a:p>
          <a:p>
            <a:pPr marL="285750" indent="-285750">
              <a:buFont typeface="Arial" panose="020B0604020202020204" pitchFamily="34" charset="0"/>
              <a:buChar char="•"/>
            </a:pPr>
            <a:r>
              <a:rPr lang="en-US" sz="1400" dirty="0">
                <a:solidFill>
                  <a:schemeClr val="tx1">
                    <a:lumMod val="65000"/>
                    <a:lumOff val="35000"/>
                  </a:schemeClr>
                </a:solidFill>
              </a:rPr>
              <a:t>Stream Miles Length</a:t>
            </a:r>
          </a:p>
          <a:p>
            <a:pPr marL="285750" indent="-285750">
              <a:buFont typeface="Arial" panose="020B0604020202020204" pitchFamily="34" charset="0"/>
              <a:buChar char="•"/>
            </a:pPr>
            <a:r>
              <a:rPr lang="en-US" sz="1400" dirty="0">
                <a:solidFill>
                  <a:schemeClr val="accent1">
                    <a:lumMod val="75000"/>
                  </a:schemeClr>
                </a:solidFill>
              </a:rPr>
              <a:t>69% Approximate A</a:t>
            </a:r>
            <a:endParaRPr lang="en-US" sz="1400" dirty="0"/>
          </a:p>
          <a:p>
            <a:pPr marL="285750" indent="-285750">
              <a:buFont typeface="Arial" panose="020B0604020202020204" pitchFamily="34" charset="0"/>
              <a:buChar char="•"/>
            </a:pPr>
            <a:r>
              <a:rPr lang="en-US" sz="1400" dirty="0">
                <a:solidFill>
                  <a:srgbClr val="C00000"/>
                </a:solidFill>
              </a:rPr>
              <a:t>31% Detailed Zones</a:t>
            </a:r>
          </a:p>
        </p:txBody>
      </p:sp>
      <p:sp>
        <p:nvSpPr>
          <p:cNvPr id="11" name="TextBox 10"/>
          <p:cNvSpPr txBox="1"/>
          <p:nvPr/>
        </p:nvSpPr>
        <p:spPr>
          <a:xfrm>
            <a:off x="6452896" y="2139246"/>
            <a:ext cx="2569806" cy="1215717"/>
          </a:xfrm>
          <a:prstGeom prst="rect">
            <a:avLst/>
          </a:prstGeom>
          <a:solidFill>
            <a:schemeClr val="accent2">
              <a:lumMod val="40000"/>
              <a:lumOff val="60000"/>
            </a:schemeClr>
          </a:solidFill>
        </p:spPr>
        <p:txBody>
          <a:bodyPr wrap="square" rtlCol="0">
            <a:spAutoFit/>
          </a:bodyPr>
          <a:lstStyle/>
          <a:p>
            <a:pPr algn="ctr"/>
            <a:r>
              <a:rPr lang="en-US" sz="1700" b="1" dirty="0"/>
              <a:t>Special Flood Hazard Area</a:t>
            </a:r>
          </a:p>
          <a:p>
            <a:pPr marL="285750" indent="-285750">
              <a:buFont typeface="Arial" panose="020B0604020202020204" pitchFamily="34" charset="0"/>
              <a:buChar char="•"/>
            </a:pPr>
            <a:r>
              <a:rPr lang="en-US" sz="1400" dirty="0">
                <a:solidFill>
                  <a:schemeClr val="tx1">
                    <a:lumMod val="65000"/>
                    <a:lumOff val="35000"/>
                  </a:schemeClr>
                </a:solidFill>
              </a:rPr>
              <a:t>84,351 buildings</a:t>
            </a:r>
          </a:p>
          <a:p>
            <a:pPr marL="285750" indent="-285750">
              <a:buFont typeface="Arial" panose="020B0604020202020204" pitchFamily="34" charset="0"/>
              <a:buChar char="•"/>
            </a:pPr>
            <a:r>
              <a:rPr lang="en-US" sz="1400" dirty="0">
                <a:solidFill>
                  <a:schemeClr val="accent1">
                    <a:lumMod val="75000"/>
                  </a:schemeClr>
                </a:solidFill>
              </a:rPr>
              <a:t>35% in Approximate Zone A</a:t>
            </a:r>
          </a:p>
          <a:p>
            <a:pPr marL="285750" indent="-285750">
              <a:buFont typeface="Arial" panose="020B0604020202020204" pitchFamily="34" charset="0"/>
              <a:buChar char="•"/>
            </a:pPr>
            <a:r>
              <a:rPr lang="en-US" sz="1400" dirty="0">
                <a:solidFill>
                  <a:srgbClr val="C00000"/>
                </a:solidFill>
              </a:rPr>
              <a:t>65%  in Detailed Zone AE (9% in Regulatory Floodway)</a:t>
            </a:r>
          </a:p>
        </p:txBody>
      </p:sp>
      <p:sp>
        <p:nvSpPr>
          <p:cNvPr id="13" name="TextBox 12"/>
          <p:cNvSpPr txBox="1"/>
          <p:nvPr/>
        </p:nvSpPr>
        <p:spPr>
          <a:xfrm>
            <a:off x="6452896" y="5131404"/>
            <a:ext cx="2569806" cy="1585049"/>
          </a:xfrm>
          <a:prstGeom prst="rect">
            <a:avLst/>
          </a:prstGeom>
          <a:solidFill>
            <a:srgbClr val="FBFEE6"/>
          </a:solidFill>
        </p:spPr>
        <p:txBody>
          <a:bodyPr wrap="square" rtlCol="0">
            <a:spAutoFit/>
          </a:bodyPr>
          <a:lstStyle/>
          <a:p>
            <a:pPr algn="ctr"/>
            <a:r>
              <a:rPr lang="en-US" sz="1700" b="1" dirty="0"/>
              <a:t>BUILDINGS IN SHADED X</a:t>
            </a:r>
            <a:endParaRPr lang="en-US" sz="1700" u="sng" dirty="0"/>
          </a:p>
          <a:p>
            <a:pPr marL="285750" indent="-285750">
              <a:buFont typeface="Arial" panose="020B0604020202020204" pitchFamily="34" charset="0"/>
              <a:buChar char="•"/>
            </a:pPr>
            <a:r>
              <a:rPr lang="en-US" sz="1600" dirty="0">
                <a:solidFill>
                  <a:schemeClr val="tx1">
                    <a:lumMod val="65000"/>
                    <a:lumOff val="35000"/>
                  </a:schemeClr>
                </a:solidFill>
              </a:rPr>
              <a:t>Moderate Risk</a:t>
            </a:r>
          </a:p>
          <a:p>
            <a:pPr marL="285750" indent="-285750">
              <a:buFont typeface="Arial" panose="020B0604020202020204" pitchFamily="34" charset="0"/>
              <a:buChar char="•"/>
            </a:pPr>
            <a:r>
              <a:rPr lang="en-US" sz="1600" dirty="0">
                <a:solidFill>
                  <a:schemeClr val="tx1">
                    <a:lumMod val="65000"/>
                    <a:lumOff val="35000"/>
                  </a:schemeClr>
                </a:solidFill>
              </a:rPr>
              <a:t>44,415 structures in 500-YR floodplains</a:t>
            </a:r>
          </a:p>
          <a:p>
            <a:pPr marL="285750" indent="-285750">
              <a:buFont typeface="Arial" panose="020B0604020202020204" pitchFamily="34" charset="0"/>
              <a:buChar char="•"/>
            </a:pPr>
            <a:r>
              <a:rPr lang="en-US" sz="1600" dirty="0">
                <a:solidFill>
                  <a:schemeClr val="tx1">
                    <a:lumMod val="65000"/>
                    <a:lumOff val="35000"/>
                  </a:schemeClr>
                </a:solidFill>
              </a:rPr>
              <a:t>9,718 structures in Levee Protected Zones</a:t>
            </a:r>
          </a:p>
        </p:txBody>
      </p:sp>
      <p:sp>
        <p:nvSpPr>
          <p:cNvPr id="19" name="TextBox 18"/>
          <p:cNvSpPr txBox="1"/>
          <p:nvPr/>
        </p:nvSpPr>
        <p:spPr>
          <a:xfrm>
            <a:off x="6452896" y="3577833"/>
            <a:ext cx="2569806" cy="1477328"/>
          </a:xfrm>
          <a:prstGeom prst="rect">
            <a:avLst/>
          </a:prstGeom>
          <a:solidFill>
            <a:schemeClr val="accent4">
              <a:lumMod val="40000"/>
              <a:lumOff val="60000"/>
            </a:schemeClr>
          </a:solidFill>
        </p:spPr>
        <p:txBody>
          <a:bodyPr wrap="square" rtlCol="0">
            <a:spAutoFit/>
          </a:bodyPr>
          <a:lstStyle/>
          <a:p>
            <a:pPr algn="ctr"/>
            <a:r>
              <a:rPr lang="en-US" sz="1700" b="1" dirty="0"/>
              <a:t>BUILDINGS IN NON-REGULATORY ZONES </a:t>
            </a:r>
          </a:p>
          <a:p>
            <a:pPr marL="285750" indent="-285750">
              <a:buFont typeface="Arial" panose="020B0604020202020204" pitchFamily="34" charset="0"/>
              <a:buChar char="•"/>
            </a:pPr>
            <a:r>
              <a:rPr lang="en-US" sz="1400" dirty="0">
                <a:solidFill>
                  <a:schemeClr val="tx1">
                    <a:lumMod val="65000"/>
                    <a:lumOff val="35000"/>
                  </a:schemeClr>
                </a:solidFill>
              </a:rPr>
              <a:t>13,966 Structures (14%) mapped in High-Risk Zone Advisory A / AE </a:t>
            </a:r>
          </a:p>
          <a:p>
            <a:pPr marL="285750" indent="-285750">
              <a:buFont typeface="Arial" panose="020B0604020202020204" pitchFamily="34" charset="0"/>
              <a:buChar char="•"/>
            </a:pPr>
            <a:r>
              <a:rPr lang="en-US" sz="1400" dirty="0">
                <a:solidFill>
                  <a:schemeClr val="tx1">
                    <a:lumMod val="65000"/>
                    <a:lumOff val="35000"/>
                  </a:schemeClr>
                </a:solidFill>
              </a:rPr>
              <a:t>98,347 Total High-Risk</a:t>
            </a:r>
          </a:p>
        </p:txBody>
      </p:sp>
      <p:pic>
        <p:nvPicPr>
          <p:cNvPr id="2" name="Picture 1"/>
          <p:cNvPicPr>
            <a:picLocks noChangeAspect="1"/>
          </p:cNvPicPr>
          <p:nvPr/>
        </p:nvPicPr>
        <p:blipFill>
          <a:blip r:embed="rId3"/>
          <a:stretch>
            <a:fillRect/>
          </a:stretch>
        </p:blipFill>
        <p:spPr>
          <a:xfrm>
            <a:off x="124489" y="1892730"/>
            <a:ext cx="6145278" cy="4715585"/>
          </a:xfrm>
          <a:prstGeom prst="rect">
            <a:avLst/>
          </a:prstGeom>
        </p:spPr>
      </p:pic>
      <p:sp>
        <p:nvSpPr>
          <p:cNvPr id="4" name="TextBox 3">
            <a:hlinkClick r:id="rId4"/>
            <a:extLst>
              <a:ext uri="{FF2B5EF4-FFF2-40B4-BE49-F238E27FC236}">
                <a16:creationId xmlns:a16="http://schemas.microsoft.com/office/drawing/2014/main" id="{01DC8F0A-C38D-4905-A02C-2BFC216773A8}"/>
              </a:ext>
            </a:extLst>
          </p:cNvPr>
          <p:cNvSpPr txBox="1"/>
          <p:nvPr/>
        </p:nvSpPr>
        <p:spPr>
          <a:xfrm>
            <a:off x="298938" y="6233746"/>
            <a:ext cx="923193"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161558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0247" y="938430"/>
            <a:ext cx="8663506" cy="531834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Flood Maps</a:t>
            </a:r>
          </a:p>
        </p:txBody>
      </p:sp>
      <p:sp>
        <p:nvSpPr>
          <p:cNvPr id="7" name="Rectangle 6"/>
          <p:cNvSpPr/>
          <p:nvPr/>
        </p:nvSpPr>
        <p:spPr>
          <a:xfrm>
            <a:off x="4147623" y="5894909"/>
            <a:ext cx="4645208" cy="830997"/>
          </a:xfrm>
          <a:prstGeom prst="rect">
            <a:avLst/>
          </a:prstGeom>
          <a:solidFill>
            <a:schemeClr val="accent4">
              <a:lumMod val="40000"/>
              <a:lumOff val="60000"/>
            </a:schemeClr>
          </a:solidFill>
        </p:spPr>
        <p:txBody>
          <a:bodyPr wrap="square">
            <a:spAutoFit/>
          </a:bodyPr>
          <a:lstStyle/>
          <a:p>
            <a:r>
              <a:rPr lang="en-US" sz="1200" dirty="0">
                <a:solidFill>
                  <a:srgbClr val="1F497D"/>
                </a:solidFill>
                <a:latin typeface="Calibri" panose="020F0502020204030204" pitchFamily="34" charset="0"/>
                <a:ea typeface="Calibri" panose="020F0502020204030204" pitchFamily="34" charset="0"/>
              </a:rPr>
              <a:t>The June 2016 Flood High-Water Mark was 9.1 feet for Building </a:t>
            </a:r>
            <a:r>
              <a:rPr lang="en-US" sz="1200" dirty="0">
                <a:solidFill>
                  <a:srgbClr val="1F497D"/>
                </a:solidFill>
                <a:latin typeface="Calibri" panose="020F0502020204030204" pitchFamily="34" charset="0"/>
                <a:ea typeface="Calibri" panose="020F0502020204030204" pitchFamily="34" charset="0"/>
                <a:hlinkClick r:id="rId4"/>
              </a:rPr>
              <a:t>51-04-0003-0007-0000_91</a:t>
            </a:r>
            <a:r>
              <a:rPr lang="en-US" sz="1200" dirty="0">
                <a:solidFill>
                  <a:srgbClr val="1F497D"/>
                </a:solidFill>
                <a:latin typeface="Calibri" panose="020F0502020204030204" pitchFamily="34" charset="0"/>
                <a:ea typeface="Calibri" panose="020F0502020204030204" pitchFamily="34" charset="0"/>
              </a:rPr>
              <a:t> located near the town Camden-On-Gauley (Webster County) on the Gauley River.  The Base Flood Elevation is increasing by 6 feet on the new FEMA flood maps for this location.</a:t>
            </a:r>
            <a:endParaRPr lang="en-US" sz="1200" dirty="0"/>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3762452" y="914400"/>
            <a:ext cx="2562147" cy="1238250"/>
          </a:xfrm>
          <a:prstGeom prst="wedgeRoundRectCallout">
            <a:avLst>
              <a:gd name="adj1" fmla="val 60110"/>
              <a:gd name="adj2" fmla="val 170939"/>
              <a:gd name="adj3" fmla="val 16667"/>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FEMA is creating new flood maps for select communities in Region 4 which will alter the floodplain boundaries and base flood elevations.  The new flood maps will affect the at-risk building inventories as well.  The BFE is increasing 6 feet at this location.</a:t>
            </a:r>
            <a:endParaRPr lang="en-US" sz="1100" dirty="0">
              <a:solidFill>
                <a:schemeClr val="bg1"/>
              </a:solidFill>
            </a:endParaRPr>
          </a:p>
        </p:txBody>
      </p:sp>
      <p:pic>
        <p:nvPicPr>
          <p:cNvPr id="3074" name="x_x_Picture 44"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309" y="4702032"/>
            <a:ext cx="3787252" cy="215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A6E2C2F-0E47-4E42-A56E-88688650F8AD}"/>
              </a:ext>
            </a:extLst>
          </p:cNvPr>
          <p:cNvSpPr txBox="1"/>
          <p:nvPr/>
        </p:nvSpPr>
        <p:spPr>
          <a:xfrm>
            <a:off x="6791325" y="2405359"/>
            <a:ext cx="1114425" cy="276999"/>
          </a:xfrm>
          <a:prstGeom prst="rect">
            <a:avLst/>
          </a:prstGeom>
          <a:solidFill>
            <a:srgbClr val="FFC7CE"/>
          </a:solidFill>
        </p:spPr>
        <p:txBody>
          <a:bodyPr wrap="square" rtlCol="0">
            <a:spAutoFit/>
          </a:bodyPr>
          <a:lstStyle/>
          <a:p>
            <a:r>
              <a:rPr lang="en-US" sz="1200" dirty="0"/>
              <a:t>Gauley River</a:t>
            </a:r>
          </a:p>
        </p:txBody>
      </p:sp>
    </p:spTree>
    <p:extLst>
      <p:ext uri="{BB962C8B-B14F-4D97-AF65-F5344CB8AC3E}">
        <p14:creationId xmlns:p14="http://schemas.microsoft.com/office/powerpoint/2010/main" val="26287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793821" y="2945504"/>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Aerial Imagery</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914400" y="4511254"/>
            <a:ext cx="7006725" cy="584775"/>
          </a:xfrm>
          <a:prstGeom prst="rect">
            <a:avLst/>
          </a:prstGeom>
        </p:spPr>
        <p:txBody>
          <a:bodyPr wrap="square">
            <a:spAutoFit/>
          </a:bodyPr>
          <a:lstStyle/>
          <a:p>
            <a:pPr algn="ctr"/>
            <a:r>
              <a:rPr lang="en-US" sz="1600" i="1" dirty="0"/>
              <a:t>Accessibility to quality, up-to-date aerial photography is one of the most important overall indicators of the suitability of the State’s Spatial Data Infrastructure </a:t>
            </a:r>
          </a:p>
        </p:txBody>
      </p:sp>
    </p:spTree>
    <p:extLst>
      <p:ext uri="{BB962C8B-B14F-4D97-AF65-F5344CB8AC3E}">
        <p14:creationId xmlns:p14="http://schemas.microsoft.com/office/powerpoint/2010/main" val="3411897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Imagery Contract (2019-22)</a:t>
            </a:r>
          </a:p>
        </p:txBody>
      </p:sp>
      <p:sp>
        <p:nvSpPr>
          <p:cNvPr id="3" name="TextBox 2"/>
          <p:cNvSpPr txBox="1"/>
          <p:nvPr/>
        </p:nvSpPr>
        <p:spPr>
          <a:xfrm>
            <a:off x="0" y="955964"/>
            <a:ext cx="9143999" cy="5616922"/>
          </a:xfrm>
          <a:prstGeom prst="rect">
            <a:avLst/>
          </a:prstGeom>
          <a:solidFill>
            <a:schemeClr val="tx2">
              <a:lumMod val="20000"/>
              <a:lumOff val="80000"/>
            </a:schemeClr>
          </a:solidFill>
        </p:spPr>
        <p:txBody>
          <a:bodyPr wrap="square" rtlCol="0">
            <a:spAutoFit/>
          </a:bodyPr>
          <a:lstStyle/>
          <a:p>
            <a:pPr>
              <a:spcAft>
                <a:spcPts val="1200"/>
              </a:spcAft>
            </a:pPr>
            <a:r>
              <a:rPr lang="en-US" sz="1600" b="1" dirty="0">
                <a:ea typeface="Calibri" panose="020F0502020204030204" pitchFamily="34" charset="0"/>
              </a:rPr>
              <a:t>STATEWIDE AERIAL IMAGERY CONTRACT:  </a:t>
            </a:r>
            <a:r>
              <a:rPr lang="en-US" sz="1600" dirty="0">
                <a:ea typeface="Calibri" panose="020F0502020204030204" pitchFamily="34" charset="0"/>
              </a:rPr>
              <a:t>In February 2019, a 4-year statewide contract (2019-22) through WVU Procurement was executed to provide bulk discounts for government agencies acquiring aerial imagery in West Virginia.  Thrasher Group was awarded the contract.  The spring flying season is from late February to mid-April during leaf-out and no snow conditions.</a:t>
            </a:r>
          </a:p>
          <a:p>
            <a:pPr marL="285750" indent="-285750">
              <a:buFont typeface="Courier New" panose="02070309020205020404" pitchFamily="49" charset="0"/>
              <a:buChar char="o"/>
            </a:pPr>
            <a:r>
              <a:rPr lang="en-US" b="1" dirty="0"/>
              <a:t>County Participation:</a:t>
            </a:r>
            <a:r>
              <a:rPr lang="en-US" dirty="0"/>
              <a:t>  </a:t>
            </a:r>
            <a:r>
              <a:rPr lang="en-US" dirty="0">
                <a:highlight>
                  <a:srgbClr val="FFFF00"/>
                </a:highlight>
              </a:rPr>
              <a:t>30 unique counties </a:t>
            </a:r>
            <a:r>
              <a:rPr lang="en-US" dirty="0"/>
              <a:t>tapped into the contract and multiple counties took advantage of the contract more than once for a total of 41 county aerial imagery contracts (18,987 square miles).</a:t>
            </a:r>
          </a:p>
          <a:p>
            <a:pPr marL="285750" indent="-285750">
              <a:buFont typeface="Courier New" panose="02070309020205020404" pitchFamily="49" charset="0"/>
              <a:buChar char="o"/>
            </a:pPr>
            <a:r>
              <a:rPr lang="en-US" b="1" dirty="0"/>
              <a:t>Cost Share:  </a:t>
            </a:r>
            <a:r>
              <a:rPr lang="en-US" dirty="0"/>
              <a:t>The </a:t>
            </a:r>
            <a:r>
              <a:rPr lang="en-US" dirty="0">
                <a:highlight>
                  <a:srgbClr val="FFFF00"/>
                </a:highlight>
              </a:rPr>
              <a:t>total cost share by counties was 85% ($713K) while grant share was $124K</a:t>
            </a:r>
            <a:r>
              <a:rPr lang="en-US" dirty="0"/>
              <a:t>. The entire aerial imagery cost with no county cost share contributions only had to be paid for two disadvantaged counties (Clay and Pendleton counties).  </a:t>
            </a:r>
          </a:p>
          <a:p>
            <a:pPr marL="285750" indent="-285750">
              <a:buFont typeface="Courier New" panose="02070309020205020404" pitchFamily="49" charset="0"/>
              <a:buChar char="o"/>
            </a:pPr>
            <a:r>
              <a:rPr lang="en-US" b="1" dirty="0"/>
              <a:t>Resolution:  </a:t>
            </a:r>
            <a:r>
              <a:rPr lang="en-US" dirty="0"/>
              <a:t>All counties were collected at 4-inch resolution except for Cabell (3”), Pendleton (6’”), and Randolph (6”) counties.</a:t>
            </a:r>
          </a:p>
          <a:p>
            <a:pPr marL="285750" indent="-285750">
              <a:buFont typeface="Courier New" panose="02070309020205020404" pitchFamily="49" charset="0"/>
              <a:buChar char="o"/>
            </a:pPr>
            <a:r>
              <a:rPr lang="en-US" b="1" dirty="0"/>
              <a:t>Flyover Coverage</a:t>
            </a:r>
            <a:r>
              <a:rPr lang="en-US" dirty="0"/>
              <a:t>:  </a:t>
            </a:r>
            <a:r>
              <a:rPr lang="en-US" dirty="0">
                <a:highlight>
                  <a:srgbClr val="FFFF00"/>
                </a:highlight>
              </a:rPr>
              <a:t>A total of </a:t>
            </a:r>
            <a:r>
              <a:rPr lang="en-US" b="1" dirty="0">
                <a:highlight>
                  <a:srgbClr val="FFFF00"/>
                </a:highlight>
              </a:rPr>
              <a:t>18,987 square miles </a:t>
            </a:r>
            <a:r>
              <a:rPr lang="en-US" dirty="0">
                <a:highlight>
                  <a:srgbClr val="FFFF00"/>
                </a:highlight>
              </a:rPr>
              <a:t>were flown from this state contract</a:t>
            </a:r>
            <a:r>
              <a:rPr lang="en-US" dirty="0"/>
              <a:t>. </a:t>
            </a:r>
          </a:p>
          <a:p>
            <a:pPr marL="285750" indent="-285750">
              <a:buFont typeface="Courier New" panose="02070309020205020404" pitchFamily="49" charset="0"/>
              <a:buChar char="o"/>
            </a:pPr>
            <a:r>
              <a:rPr lang="en-US" b="1" dirty="0"/>
              <a:t>Best Leaf-Off:</a:t>
            </a:r>
            <a:r>
              <a:rPr lang="en-US" dirty="0"/>
              <a:t>  Replaced the legacy WV Sheriffs Association (2010-12) as the best available leaf-off imagery</a:t>
            </a:r>
          </a:p>
          <a:p>
            <a:pPr marL="285750" indent="-285750">
              <a:buFont typeface="Courier New" panose="02070309020205020404" pitchFamily="49" charset="0"/>
              <a:buChar char="o"/>
            </a:pPr>
            <a:r>
              <a:rPr lang="en-US" b="1" dirty="0"/>
              <a:t>Non-Exclusive Contract:  </a:t>
            </a:r>
            <a:r>
              <a:rPr lang="en-US" dirty="0"/>
              <a:t>County offices still had the option to contract with other companies for the same services.</a:t>
            </a:r>
          </a:p>
          <a:p>
            <a:pPr marL="285750" indent="-285750">
              <a:buFont typeface="Courier New" panose="02070309020205020404" pitchFamily="49" charset="0"/>
              <a:buChar char="o"/>
            </a:pPr>
            <a:r>
              <a:rPr lang="en-US" b="1" dirty="0"/>
              <a:t>Unit Costs:  </a:t>
            </a:r>
            <a:r>
              <a:rPr lang="en-US" dirty="0"/>
              <a:t>Aerial imagery could be purchased at four different pixel resolutions and over multiple budget cycles. Counties with limited funding qualified for grant cost-share.</a:t>
            </a:r>
          </a:p>
          <a:p>
            <a:pPr marL="285750" indent="-285750">
              <a:buFont typeface="Courier New" panose="02070309020205020404" pitchFamily="49" charset="0"/>
              <a:buChar char="o"/>
            </a:pPr>
            <a:endParaRPr lang="en-US" sz="1500" dirty="0"/>
          </a:p>
        </p:txBody>
      </p:sp>
      <p:pic>
        <p:nvPicPr>
          <p:cNvPr id="6" name="Picture 5"/>
          <p:cNvPicPr>
            <a:picLocks noChangeAspect="1"/>
          </p:cNvPicPr>
          <p:nvPr/>
        </p:nvPicPr>
        <p:blipFill>
          <a:blip r:embed="rId3"/>
          <a:stretch>
            <a:fillRect/>
          </a:stretch>
        </p:blipFill>
        <p:spPr>
          <a:xfrm>
            <a:off x="1" y="7032195"/>
            <a:ext cx="9143999" cy="802550"/>
          </a:xfrm>
          <a:prstGeom prst="rect">
            <a:avLst/>
          </a:prstGeom>
        </p:spPr>
      </p:pic>
    </p:spTree>
    <p:extLst>
      <p:ext uri="{BB962C8B-B14F-4D97-AF65-F5344CB8AC3E}">
        <p14:creationId xmlns:p14="http://schemas.microsoft.com/office/powerpoint/2010/main" val="3555601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Aerial Imagery</a:t>
            </a:r>
          </a:p>
        </p:txBody>
      </p:sp>
      <p:sp>
        <p:nvSpPr>
          <p:cNvPr id="2" name="TextBox 1"/>
          <p:cNvSpPr txBox="1"/>
          <p:nvPr/>
        </p:nvSpPr>
        <p:spPr>
          <a:xfrm>
            <a:off x="653728" y="2078998"/>
            <a:ext cx="7921312" cy="2308324"/>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2400" b="1" dirty="0">
                <a:highlight>
                  <a:srgbClr val="FFFF00"/>
                </a:highlight>
              </a:rPr>
              <a:t>2022 USDA NAIP Leaf-On (Statewide)</a:t>
            </a:r>
          </a:p>
          <a:p>
            <a:pPr marL="285750" indent="-285750">
              <a:buFont typeface="Arial" panose="020B0604020202020204" pitchFamily="34" charset="0"/>
              <a:buChar char="•"/>
            </a:pPr>
            <a:r>
              <a:rPr lang="en-US" sz="2400" b="1" dirty="0">
                <a:highlight>
                  <a:srgbClr val="FFFF00"/>
                </a:highlight>
              </a:rPr>
              <a:t>2022 County Leaf-Of Aerial Imagery  </a:t>
            </a:r>
            <a:r>
              <a:rPr lang="en-US" sz="2400" dirty="0">
                <a:highlight>
                  <a:srgbClr val="FFFF00"/>
                </a:highlight>
              </a:rPr>
              <a:t>(14 Counties)</a:t>
            </a:r>
          </a:p>
          <a:p>
            <a:pPr marL="285750" indent="-285750">
              <a:buFont typeface="Arial" panose="020B0604020202020204" pitchFamily="34" charset="0"/>
              <a:buChar char="•"/>
            </a:pPr>
            <a:r>
              <a:rPr lang="en-US" sz="2400" b="1" dirty="0"/>
              <a:t>2021 County Leaf-Of Aerial Imagery  </a:t>
            </a:r>
            <a:r>
              <a:rPr lang="en-US" sz="2400" dirty="0"/>
              <a:t>(4 Counties)</a:t>
            </a:r>
          </a:p>
          <a:p>
            <a:pPr marL="285750" indent="-285750">
              <a:buFont typeface="Arial" panose="020B0604020202020204" pitchFamily="34" charset="0"/>
              <a:buChar char="•"/>
            </a:pPr>
            <a:r>
              <a:rPr lang="en-US" sz="2400" b="1" dirty="0"/>
              <a:t>2020 County Leaf-Of Aerial Imagery  </a:t>
            </a:r>
            <a:r>
              <a:rPr lang="en-US" sz="2400" dirty="0"/>
              <a:t>(14 Counties)</a:t>
            </a:r>
          </a:p>
          <a:p>
            <a:pPr marL="285750" indent="-285750">
              <a:buFont typeface="Arial" panose="020B0604020202020204" pitchFamily="34" charset="0"/>
              <a:buChar char="•"/>
            </a:pPr>
            <a:r>
              <a:rPr lang="en-US" sz="2400" b="1" dirty="0"/>
              <a:t>2020 USDA National Agriculture Imagery Program (NAIP) </a:t>
            </a:r>
            <a:r>
              <a:rPr lang="en-US" sz="2400" dirty="0"/>
              <a:t>2-ft pixel resolution.  Statewide Coverage.</a:t>
            </a:r>
          </a:p>
        </p:txBody>
      </p:sp>
      <p:sp>
        <p:nvSpPr>
          <p:cNvPr id="6" name="TextBox 5">
            <a:extLst>
              <a:ext uri="{FF2B5EF4-FFF2-40B4-BE49-F238E27FC236}">
                <a16:creationId xmlns:a16="http://schemas.microsoft.com/office/drawing/2014/main" id="{55B83548-279F-475F-9936-8C8CEA780CFE}"/>
              </a:ext>
            </a:extLst>
          </p:cNvPr>
          <p:cNvSpPr txBox="1"/>
          <p:nvPr/>
        </p:nvSpPr>
        <p:spPr>
          <a:xfrm>
            <a:off x="653181" y="5032729"/>
            <a:ext cx="7921859" cy="1200329"/>
          </a:xfrm>
          <a:prstGeom prst="rect">
            <a:avLst/>
          </a:prstGeom>
          <a:solidFill>
            <a:schemeClr val="bg1">
              <a:lumMod val="95000"/>
            </a:schemeClr>
          </a:solidFill>
        </p:spPr>
        <p:txBody>
          <a:bodyPr wrap="square" rtlCol="0">
            <a:spAutoFit/>
          </a:bodyPr>
          <a:lstStyle/>
          <a:p>
            <a:r>
              <a:rPr lang="en-US" dirty="0">
                <a:solidFill>
                  <a:schemeClr val="tx2"/>
                </a:solidFill>
              </a:rPr>
              <a:t>30 unique counties (41 total) tapped into the </a:t>
            </a:r>
            <a:r>
              <a:rPr lang="en-US" b="1" dirty="0">
                <a:solidFill>
                  <a:schemeClr val="tx2"/>
                </a:solidFill>
              </a:rPr>
              <a:t>State Aerial Imagery Contract</a:t>
            </a:r>
            <a:r>
              <a:rPr lang="en-US" dirty="0">
                <a:solidFill>
                  <a:schemeClr val="tx2"/>
                </a:solidFill>
              </a:rPr>
              <a:t> supported by the Hazard Mitigation Grant for the acquisition of 2019-22 leaf-off imagery.  Most counties were captured at 4-inch resolution.  Imagery resides in the </a:t>
            </a:r>
            <a:r>
              <a:rPr lang="en-US" dirty="0">
                <a:solidFill>
                  <a:schemeClr val="bg1"/>
                </a:solidFill>
                <a:hlinkClick r:id="rId2"/>
              </a:rPr>
              <a:t>public domain</a:t>
            </a:r>
            <a:r>
              <a:rPr lang="en-US" dirty="0">
                <a:solidFill>
                  <a:schemeClr val="bg1"/>
                </a:solidFill>
              </a:rPr>
              <a:t>.</a:t>
            </a:r>
            <a:endParaRPr lang="en-US" dirty="0"/>
          </a:p>
        </p:txBody>
      </p:sp>
      <p:pic>
        <p:nvPicPr>
          <p:cNvPr id="3" name="Picture 2"/>
          <p:cNvPicPr>
            <a:picLocks noChangeAspect="1"/>
          </p:cNvPicPr>
          <p:nvPr/>
        </p:nvPicPr>
        <p:blipFill>
          <a:blip r:embed="rId3"/>
          <a:stretch>
            <a:fillRect/>
          </a:stretch>
        </p:blipFill>
        <p:spPr>
          <a:xfrm>
            <a:off x="1" y="914400"/>
            <a:ext cx="9144000" cy="752475"/>
          </a:xfrm>
          <a:prstGeom prst="rect">
            <a:avLst/>
          </a:prstGeom>
        </p:spPr>
      </p:pic>
    </p:spTree>
    <p:extLst>
      <p:ext uri="{BB962C8B-B14F-4D97-AF65-F5344CB8AC3E}">
        <p14:creationId xmlns:p14="http://schemas.microsoft.com/office/powerpoint/2010/main" val="4092714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20645"/>
            <a:ext cx="7522266" cy="5746277"/>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County Aerial Imagery (2021)</a:t>
            </a:r>
          </a:p>
        </p:txBody>
      </p:sp>
      <p:graphicFrame>
        <p:nvGraphicFramePr>
          <p:cNvPr id="4" name="Table 3"/>
          <p:cNvGraphicFramePr>
            <a:graphicFrameLocks noGrp="1"/>
          </p:cNvGraphicFramePr>
          <p:nvPr/>
        </p:nvGraphicFramePr>
        <p:xfrm>
          <a:off x="299740" y="1048067"/>
          <a:ext cx="1163955" cy="2229640"/>
        </p:xfrm>
        <a:graphic>
          <a:graphicData uri="http://schemas.openxmlformats.org/drawingml/2006/table">
            <a:tbl>
              <a:tblPr firstRow="1" firstCol="1" bandRow="1">
                <a:tableStyleId>{5C22544A-7EE6-4342-B048-85BDC9FD1C3A}</a:tableStyleId>
              </a:tblPr>
              <a:tblGrid>
                <a:gridCol w="490220">
                  <a:extLst>
                    <a:ext uri="{9D8B030D-6E8A-4147-A177-3AD203B41FA5}">
                      <a16:colId xmlns:a16="http://schemas.microsoft.com/office/drawing/2014/main" val="1763074938"/>
                    </a:ext>
                  </a:extLst>
                </a:gridCol>
                <a:gridCol w="673735">
                  <a:extLst>
                    <a:ext uri="{9D8B030D-6E8A-4147-A177-3AD203B41FA5}">
                      <a16:colId xmlns:a16="http://schemas.microsoft.com/office/drawing/2014/main" val="3443737341"/>
                    </a:ext>
                  </a:extLst>
                </a:gridCol>
              </a:tblGrid>
              <a:tr h="222964">
                <a:tc>
                  <a:txBody>
                    <a:bodyPr/>
                    <a:lstStyle/>
                    <a:p>
                      <a:pPr marL="0" marR="0">
                        <a:spcBef>
                          <a:spcPts val="0"/>
                        </a:spcBef>
                        <a:spcAft>
                          <a:spcPts val="0"/>
                        </a:spcAft>
                      </a:pPr>
                      <a:r>
                        <a:rPr lang="en-US" sz="1100" dirty="0">
                          <a:effectLst/>
                        </a:rPr>
                        <a:t>Year</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Number</a:t>
                      </a:r>
                      <a:endParaRPr lang="en-US" sz="12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566564759"/>
                  </a:ext>
                </a:extLst>
              </a:tr>
              <a:tr h="222964">
                <a:tc>
                  <a:txBody>
                    <a:bodyPr/>
                    <a:lstStyle/>
                    <a:p>
                      <a:pPr marL="0" marR="0">
                        <a:spcBef>
                          <a:spcPts val="0"/>
                        </a:spcBef>
                        <a:spcAft>
                          <a:spcPts val="0"/>
                        </a:spcAft>
                      </a:pPr>
                      <a:r>
                        <a:rPr lang="en-US" sz="1100">
                          <a:effectLst/>
                        </a:rPr>
                        <a:t>2010</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3</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480072995"/>
                  </a:ext>
                </a:extLst>
              </a:tr>
              <a:tr h="222964">
                <a:tc>
                  <a:txBody>
                    <a:bodyPr/>
                    <a:lstStyle/>
                    <a:p>
                      <a:pPr marL="0" marR="0">
                        <a:spcBef>
                          <a:spcPts val="0"/>
                        </a:spcBef>
                        <a:spcAft>
                          <a:spcPts val="0"/>
                        </a:spcAft>
                      </a:pPr>
                      <a:r>
                        <a:rPr lang="en-US" sz="1100">
                          <a:effectLst/>
                        </a:rPr>
                        <a:t>2014</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38611015"/>
                  </a:ext>
                </a:extLst>
              </a:tr>
              <a:tr h="222964">
                <a:tc>
                  <a:txBody>
                    <a:bodyPr/>
                    <a:lstStyle/>
                    <a:p>
                      <a:pPr marL="0" marR="0">
                        <a:spcBef>
                          <a:spcPts val="0"/>
                        </a:spcBef>
                        <a:spcAft>
                          <a:spcPts val="0"/>
                        </a:spcAft>
                      </a:pPr>
                      <a:r>
                        <a:rPr lang="en-US" sz="1100">
                          <a:effectLst/>
                        </a:rPr>
                        <a:t>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3</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66563409"/>
                  </a:ext>
                </a:extLst>
              </a:tr>
              <a:tr h="222964">
                <a:tc>
                  <a:txBody>
                    <a:bodyPr/>
                    <a:lstStyle/>
                    <a:p>
                      <a:pPr marL="0" marR="0">
                        <a:spcBef>
                          <a:spcPts val="0"/>
                        </a:spcBef>
                        <a:spcAft>
                          <a:spcPts val="0"/>
                        </a:spcAft>
                      </a:pPr>
                      <a:r>
                        <a:rPr lang="en-US" sz="1100">
                          <a:effectLst/>
                        </a:rPr>
                        <a:t>2017</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2</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00892738"/>
                  </a:ext>
                </a:extLst>
              </a:tr>
              <a:tr h="222964">
                <a:tc>
                  <a:txBody>
                    <a:bodyPr/>
                    <a:lstStyle/>
                    <a:p>
                      <a:pPr marL="0" marR="0">
                        <a:spcBef>
                          <a:spcPts val="0"/>
                        </a:spcBef>
                        <a:spcAft>
                          <a:spcPts val="0"/>
                        </a:spcAft>
                      </a:pPr>
                      <a:r>
                        <a:rPr lang="en-US" sz="1100">
                          <a:effectLst/>
                        </a:rPr>
                        <a:t>2018</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19</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13288836"/>
                  </a:ext>
                </a:extLst>
              </a:tr>
              <a:tr h="222964">
                <a:tc>
                  <a:txBody>
                    <a:bodyPr/>
                    <a:lstStyle/>
                    <a:p>
                      <a:pPr marL="0" marR="0">
                        <a:spcBef>
                          <a:spcPts val="0"/>
                        </a:spcBef>
                        <a:spcAft>
                          <a:spcPts val="0"/>
                        </a:spcAft>
                      </a:pPr>
                      <a:r>
                        <a:rPr lang="en-US" sz="1100">
                          <a:effectLst/>
                        </a:rPr>
                        <a:t>2019</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20</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071778506"/>
                  </a:ext>
                </a:extLst>
              </a:tr>
              <a:tr h="222964">
                <a:tc>
                  <a:txBody>
                    <a:bodyPr/>
                    <a:lstStyle/>
                    <a:p>
                      <a:pPr marL="0" marR="0">
                        <a:spcBef>
                          <a:spcPts val="0"/>
                        </a:spcBef>
                        <a:spcAft>
                          <a:spcPts val="0"/>
                        </a:spcAft>
                      </a:pPr>
                      <a:r>
                        <a:rPr lang="en-US" sz="1100" dirty="0">
                          <a:effectLst/>
                        </a:rPr>
                        <a:t>2020</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14</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1310441"/>
                  </a:ext>
                </a:extLst>
              </a:tr>
              <a:tr h="222964">
                <a:tc>
                  <a:txBody>
                    <a:bodyPr/>
                    <a:lstStyle/>
                    <a:p>
                      <a:pPr marL="0" marR="0">
                        <a:spcBef>
                          <a:spcPts val="0"/>
                        </a:spcBef>
                        <a:spcAft>
                          <a:spcPts val="0"/>
                        </a:spcAft>
                      </a:pPr>
                      <a:r>
                        <a:rPr lang="en-US" sz="1100" dirty="0">
                          <a:effectLst/>
                        </a:rPr>
                        <a:t>2021</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4</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873631841"/>
                  </a:ext>
                </a:extLst>
              </a:tr>
              <a:tr h="222964">
                <a:tc>
                  <a:txBody>
                    <a:bodyPr/>
                    <a:lstStyle/>
                    <a:p>
                      <a:pPr marL="0" marR="0">
                        <a:spcBef>
                          <a:spcPts val="0"/>
                        </a:spcBef>
                        <a:spcAft>
                          <a:spcPts val="0"/>
                        </a:spcAft>
                      </a:pPr>
                      <a:r>
                        <a:rPr lang="en-US" sz="1100" dirty="0">
                          <a:effectLst/>
                        </a:rPr>
                        <a:t>2022</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14</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857286215"/>
                  </a:ext>
                </a:extLst>
              </a:tr>
            </a:tbl>
          </a:graphicData>
        </a:graphic>
      </p:graphicFrame>
      <p:sp>
        <p:nvSpPr>
          <p:cNvPr id="6" name="Rectangle 5"/>
          <p:cNvSpPr/>
          <p:nvPr/>
        </p:nvSpPr>
        <p:spPr>
          <a:xfrm>
            <a:off x="7522266" y="4149864"/>
            <a:ext cx="1519633" cy="2462213"/>
          </a:xfrm>
          <a:prstGeom prst="rect">
            <a:avLst/>
          </a:prstGeom>
          <a:solidFill>
            <a:schemeClr val="accent4">
              <a:lumMod val="20000"/>
              <a:lumOff val="80000"/>
            </a:schemeClr>
          </a:solidFill>
        </p:spPr>
        <p:txBody>
          <a:bodyPr wrap="square">
            <a:spAutoFit/>
          </a:bodyPr>
          <a:lstStyle/>
          <a:p>
            <a:r>
              <a:rPr lang="en-US" sz="1400" i="1" dirty="0">
                <a:solidFill>
                  <a:schemeClr val="accent1">
                    <a:lumMod val="50000"/>
                  </a:schemeClr>
                </a:solidFill>
                <a:latin typeface="Arial" panose="020B0604020202020204" pitchFamily="34" charset="0"/>
              </a:rPr>
              <a:t>Ideally, leaf-off imagery should not be older than 5 years.  Imagery is important for identifying at-risk structures and accurate disaster mapping.</a:t>
            </a:r>
            <a:endParaRPr lang="en-US" sz="1400" i="1" dirty="0">
              <a:solidFill>
                <a:schemeClr val="accent1">
                  <a:lumMod val="50000"/>
                </a:schemeClr>
              </a:solidFill>
            </a:endParaRPr>
          </a:p>
        </p:txBody>
      </p:sp>
      <p:sp>
        <p:nvSpPr>
          <p:cNvPr id="7" name="Rectangle 6">
            <a:extLst>
              <a:ext uri="{FF2B5EF4-FFF2-40B4-BE49-F238E27FC236}">
                <a16:creationId xmlns:a16="http://schemas.microsoft.com/office/drawing/2014/main" id="{24DB9CD3-E37C-4726-BBB3-CC5B920EB57F}"/>
              </a:ext>
            </a:extLst>
          </p:cNvPr>
          <p:cNvSpPr/>
          <p:nvPr/>
        </p:nvSpPr>
        <p:spPr>
          <a:xfrm>
            <a:off x="7522266" y="1048067"/>
            <a:ext cx="1519634" cy="2993127"/>
          </a:xfrm>
          <a:prstGeom prst="rect">
            <a:avLst/>
          </a:prstGeom>
          <a:solidFill>
            <a:schemeClr val="accent1">
              <a:lumMod val="20000"/>
              <a:lumOff val="80000"/>
            </a:schemeClr>
          </a:solidFill>
        </p:spPr>
        <p:txBody>
          <a:bodyPr wrap="square">
            <a:spAutoFit/>
          </a:bodyPr>
          <a:lstStyle/>
          <a:p>
            <a:pPr>
              <a:tabLst>
                <a:tab pos="457200" algn="l"/>
                <a:tab pos="914400" algn="l"/>
                <a:tab pos="4114800" algn="l"/>
                <a:tab pos="457200" algn="l"/>
              </a:tabLst>
            </a:pPr>
            <a:r>
              <a:rPr lang="en-US" sz="1000" b="1" u="sng" dirty="0">
                <a:ea typeface="Times New Roman" panose="02020603050405020304" pitchFamily="18" charset="0"/>
                <a:cs typeface="Times New Roman" panose="02020603050405020304" pitchFamily="18" charset="0"/>
              </a:rPr>
              <a:t>New 2021-22 Imagery</a:t>
            </a:r>
          </a:p>
          <a:p>
            <a:pPr marL="171450" indent="-171450">
              <a:buFont typeface="Wingdings" panose="05000000000000000000" pitchFamily="2" charset="2"/>
              <a:buChar char="ü"/>
            </a:pPr>
            <a:r>
              <a:rPr lang="en-US" sz="1050" dirty="0"/>
              <a:t>Berkeley County</a:t>
            </a:r>
          </a:p>
          <a:p>
            <a:pPr marL="171450" indent="-171450">
              <a:buFont typeface="Wingdings" panose="05000000000000000000" pitchFamily="2" charset="2"/>
              <a:buChar char="ü"/>
            </a:pPr>
            <a:r>
              <a:rPr lang="en-US" sz="1050" dirty="0"/>
              <a:t>Cabell County</a:t>
            </a:r>
          </a:p>
          <a:p>
            <a:pPr marL="171450" indent="-171450">
              <a:buFont typeface="Wingdings" panose="05000000000000000000" pitchFamily="2" charset="2"/>
              <a:buChar char="ü"/>
            </a:pPr>
            <a:r>
              <a:rPr lang="en-US" sz="1050" dirty="0"/>
              <a:t>Calhoun County</a:t>
            </a:r>
          </a:p>
          <a:p>
            <a:pPr marL="171450" indent="-171450">
              <a:buFont typeface="Wingdings" panose="05000000000000000000" pitchFamily="2" charset="2"/>
              <a:buChar char="ü"/>
            </a:pPr>
            <a:r>
              <a:rPr lang="en-US" sz="1050" dirty="0"/>
              <a:t>Hampshire County</a:t>
            </a:r>
          </a:p>
          <a:p>
            <a:pPr marL="171450" indent="-171450">
              <a:buFont typeface="Wingdings" panose="05000000000000000000" pitchFamily="2" charset="2"/>
              <a:buChar char="ü"/>
            </a:pPr>
            <a:r>
              <a:rPr lang="en-US" sz="1050" dirty="0"/>
              <a:t>Harrison County</a:t>
            </a:r>
          </a:p>
          <a:p>
            <a:pPr marL="171450" indent="-171450">
              <a:buFont typeface="Wingdings" panose="05000000000000000000" pitchFamily="2" charset="2"/>
              <a:buChar char="ü"/>
            </a:pPr>
            <a:r>
              <a:rPr lang="en-US" sz="1050" dirty="0"/>
              <a:t>Jackson County</a:t>
            </a:r>
          </a:p>
          <a:p>
            <a:pPr marL="171450" indent="-171450">
              <a:buFont typeface="Wingdings" panose="05000000000000000000" pitchFamily="2" charset="2"/>
              <a:buChar char="ü"/>
            </a:pPr>
            <a:r>
              <a:rPr lang="en-US" sz="1050" dirty="0"/>
              <a:t>Jefferson County</a:t>
            </a:r>
          </a:p>
          <a:p>
            <a:pPr marL="171450" indent="-171450">
              <a:buFont typeface="Wingdings" panose="05000000000000000000" pitchFamily="2" charset="2"/>
              <a:buChar char="ü"/>
            </a:pPr>
            <a:r>
              <a:rPr lang="en-US" sz="1050" dirty="0"/>
              <a:t>Lewis County</a:t>
            </a:r>
          </a:p>
          <a:p>
            <a:pPr marL="171450" indent="-171450">
              <a:buFont typeface="Wingdings" panose="05000000000000000000" pitchFamily="2" charset="2"/>
              <a:buChar char="ü"/>
            </a:pPr>
            <a:r>
              <a:rPr lang="en-US" sz="1050" dirty="0"/>
              <a:t>Marshall County</a:t>
            </a:r>
          </a:p>
          <a:p>
            <a:pPr marL="171450" indent="-171450">
              <a:buFont typeface="Wingdings" panose="05000000000000000000" pitchFamily="2" charset="2"/>
              <a:buChar char="ü"/>
            </a:pPr>
            <a:r>
              <a:rPr lang="en-US" sz="1050" dirty="0"/>
              <a:t>Morgan County</a:t>
            </a:r>
          </a:p>
          <a:p>
            <a:pPr marL="171450" indent="-171450">
              <a:buFont typeface="Wingdings" panose="05000000000000000000" pitchFamily="2" charset="2"/>
              <a:buChar char="ü"/>
            </a:pPr>
            <a:r>
              <a:rPr lang="en-US" sz="1050" dirty="0"/>
              <a:t>Pendleton County</a:t>
            </a:r>
          </a:p>
          <a:p>
            <a:pPr marL="171450" indent="-171450">
              <a:buFont typeface="Wingdings" panose="05000000000000000000" pitchFamily="2" charset="2"/>
              <a:buChar char="ü"/>
            </a:pPr>
            <a:r>
              <a:rPr lang="en-US" sz="1050" dirty="0"/>
              <a:t>Pocahontas County</a:t>
            </a:r>
          </a:p>
          <a:p>
            <a:pPr marL="171450" indent="-171450">
              <a:buFont typeface="Wingdings" panose="05000000000000000000" pitchFamily="2" charset="2"/>
              <a:buChar char="ü"/>
            </a:pPr>
            <a:r>
              <a:rPr lang="en-US" sz="1050" dirty="0"/>
              <a:t>Raleigh County</a:t>
            </a:r>
          </a:p>
          <a:p>
            <a:pPr marL="171450" indent="-171450">
              <a:buFont typeface="Wingdings" panose="05000000000000000000" pitchFamily="2" charset="2"/>
              <a:buChar char="ü"/>
            </a:pPr>
            <a:r>
              <a:rPr lang="en-US" sz="1050" dirty="0"/>
              <a:t>Randolph County</a:t>
            </a:r>
          </a:p>
          <a:p>
            <a:pPr marL="171450" indent="-171450">
              <a:buFont typeface="Wingdings" panose="05000000000000000000" pitchFamily="2" charset="2"/>
              <a:buChar char="ü"/>
            </a:pPr>
            <a:r>
              <a:rPr lang="en-US" sz="1050" dirty="0"/>
              <a:t>Roane County</a:t>
            </a:r>
          </a:p>
          <a:p>
            <a:pPr marL="171450" indent="-171450">
              <a:buFont typeface="Wingdings" panose="05000000000000000000" pitchFamily="2" charset="2"/>
              <a:buChar char="ü"/>
            </a:pPr>
            <a:r>
              <a:rPr lang="en-US" sz="1050" dirty="0"/>
              <a:t>Wayne County</a:t>
            </a:r>
          </a:p>
          <a:p>
            <a:pPr marL="171450" indent="-171450">
              <a:buFont typeface="Wingdings" panose="05000000000000000000" pitchFamily="2" charset="2"/>
              <a:buChar char="ü"/>
            </a:pPr>
            <a:r>
              <a:rPr lang="en-US" sz="1050" dirty="0"/>
              <a:t>Wirt County</a:t>
            </a:r>
          </a:p>
        </p:txBody>
      </p:sp>
      <p:sp>
        <p:nvSpPr>
          <p:cNvPr id="8" name="Rectangle 7">
            <a:extLst>
              <a:ext uri="{FF2B5EF4-FFF2-40B4-BE49-F238E27FC236}">
                <a16:creationId xmlns:a16="http://schemas.microsoft.com/office/drawing/2014/main" id="{1562B9A1-85D4-46CE-8804-35B00E5B950B}"/>
              </a:ext>
            </a:extLst>
          </p:cNvPr>
          <p:cNvSpPr/>
          <p:nvPr/>
        </p:nvSpPr>
        <p:spPr>
          <a:xfrm>
            <a:off x="83369" y="6273232"/>
            <a:ext cx="4400076" cy="261610"/>
          </a:xfrm>
          <a:prstGeom prst="rect">
            <a:avLst/>
          </a:prstGeom>
          <a:solidFill>
            <a:schemeClr val="bg1"/>
          </a:solidFill>
        </p:spPr>
        <p:txBody>
          <a:bodyPr wrap="square">
            <a:spAutoFit/>
          </a:bodyPr>
          <a:lstStyle/>
          <a:p>
            <a:r>
              <a:rPr lang="en-US" sz="1100" i="1" dirty="0">
                <a:latin typeface="Calibri" panose="020F0502020204030204" pitchFamily="34" charset="0"/>
                <a:ea typeface="Times New Roman" panose="02020603050405020304" pitchFamily="18" charset="0"/>
              </a:rPr>
              <a:t>Select counties for 2019-22 received funding support through HMGP grant</a:t>
            </a:r>
            <a:endParaRPr lang="en-US" sz="1100" i="1" dirty="0"/>
          </a:p>
        </p:txBody>
      </p:sp>
      <p:sp>
        <p:nvSpPr>
          <p:cNvPr id="9" name="TextBox 8"/>
          <p:cNvSpPr txBox="1"/>
          <p:nvPr/>
        </p:nvSpPr>
        <p:spPr>
          <a:xfrm>
            <a:off x="4844615" y="6273232"/>
            <a:ext cx="772160" cy="276999"/>
          </a:xfrm>
          <a:prstGeom prst="rect">
            <a:avLst/>
          </a:prstGeom>
          <a:noFill/>
        </p:spPr>
        <p:txBody>
          <a:bodyPr wrap="square" rtlCol="0">
            <a:spAutoFit/>
          </a:bodyPr>
          <a:lstStyle/>
          <a:p>
            <a:r>
              <a:rPr lang="en-US" sz="1200" dirty="0">
                <a:hlinkClick r:id="rId3"/>
              </a:rPr>
              <a:t>PDF Map</a:t>
            </a:r>
            <a:endParaRPr lang="en-US" sz="1200" dirty="0"/>
          </a:p>
        </p:txBody>
      </p:sp>
    </p:spTree>
    <p:extLst>
      <p:ext uri="{BB962C8B-B14F-4D97-AF65-F5344CB8AC3E}">
        <p14:creationId xmlns:p14="http://schemas.microsoft.com/office/powerpoint/2010/main" val="219918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7580" y="955039"/>
            <a:ext cx="7573176" cy="5802630"/>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County Imagery Resolution(2021)</a:t>
            </a:r>
          </a:p>
        </p:txBody>
      </p:sp>
      <p:sp>
        <p:nvSpPr>
          <p:cNvPr id="7" name="Rectangle 6">
            <a:extLst>
              <a:ext uri="{FF2B5EF4-FFF2-40B4-BE49-F238E27FC236}">
                <a16:creationId xmlns:a16="http://schemas.microsoft.com/office/drawing/2014/main" id="{24DB9CD3-E37C-4726-BBB3-CC5B920EB57F}"/>
              </a:ext>
            </a:extLst>
          </p:cNvPr>
          <p:cNvSpPr/>
          <p:nvPr/>
        </p:nvSpPr>
        <p:spPr>
          <a:xfrm>
            <a:off x="786514" y="1160915"/>
            <a:ext cx="2124450" cy="830997"/>
          </a:xfrm>
          <a:prstGeom prst="rect">
            <a:avLst/>
          </a:prstGeom>
          <a:solidFill>
            <a:schemeClr val="accent1">
              <a:lumMod val="20000"/>
              <a:lumOff val="80000"/>
            </a:schemeClr>
          </a:solidFill>
        </p:spPr>
        <p:txBody>
          <a:bodyPr wrap="square">
            <a:spAutoFit/>
          </a:bodyPr>
          <a:lstStyle/>
          <a:p>
            <a:pPr algn="ctr">
              <a:tabLst>
                <a:tab pos="457200" algn="l"/>
                <a:tab pos="914400" algn="l"/>
                <a:tab pos="4114800" algn="l"/>
                <a:tab pos="457200" algn="l"/>
              </a:tabLst>
            </a:pPr>
            <a:r>
              <a:rPr lang="en-US" sz="1200" dirty="0">
                <a:ea typeface="Times New Roman" panose="02020603050405020304" pitchFamily="18" charset="0"/>
                <a:cs typeface="Times New Roman" panose="02020603050405020304" pitchFamily="18" charset="0"/>
              </a:rPr>
              <a:t>Aerial Imagery of most counties (95%) is captured at a </a:t>
            </a:r>
            <a:r>
              <a:rPr lang="en-US" sz="1200" i="1" dirty="0">
                <a:ea typeface="Times New Roman" panose="02020603050405020304" pitchFamily="18" charset="0"/>
                <a:cs typeface="Times New Roman" panose="02020603050405020304" pitchFamily="18" charset="0"/>
              </a:rPr>
              <a:t>countywide</a:t>
            </a:r>
            <a:r>
              <a:rPr lang="en-US" sz="1200" dirty="0">
                <a:ea typeface="Times New Roman" panose="02020603050405020304" pitchFamily="18" charset="0"/>
                <a:cs typeface="Times New Roman" panose="02020603050405020304" pitchFamily="18" charset="0"/>
              </a:rPr>
              <a:t> spatial cell resolution of </a:t>
            </a:r>
            <a:r>
              <a:rPr lang="en-US" sz="1200" b="1" dirty="0">
                <a:ea typeface="Times New Roman" panose="02020603050405020304" pitchFamily="18" charset="0"/>
                <a:cs typeface="Times New Roman" panose="02020603050405020304" pitchFamily="18" charset="0"/>
              </a:rPr>
              <a:t>6 inches</a:t>
            </a:r>
            <a:r>
              <a:rPr lang="en-US" sz="1200" dirty="0">
                <a:ea typeface="Times New Roman" panose="02020603050405020304" pitchFamily="18" charset="0"/>
                <a:cs typeface="Times New Roman" panose="02020603050405020304" pitchFamily="18" charset="0"/>
              </a:rPr>
              <a:t> or higher</a:t>
            </a:r>
          </a:p>
        </p:txBody>
      </p:sp>
      <p:sp>
        <p:nvSpPr>
          <p:cNvPr id="8" name="Rectangle 7">
            <a:extLst>
              <a:ext uri="{FF2B5EF4-FFF2-40B4-BE49-F238E27FC236}">
                <a16:creationId xmlns:a16="http://schemas.microsoft.com/office/drawing/2014/main" id="{1562B9A1-85D4-46CE-8804-35B00E5B950B}"/>
              </a:ext>
            </a:extLst>
          </p:cNvPr>
          <p:cNvSpPr/>
          <p:nvPr/>
        </p:nvSpPr>
        <p:spPr>
          <a:xfrm>
            <a:off x="618700" y="6402809"/>
            <a:ext cx="4400076" cy="261610"/>
          </a:xfrm>
          <a:prstGeom prst="rect">
            <a:avLst/>
          </a:prstGeom>
          <a:solidFill>
            <a:schemeClr val="bg1"/>
          </a:solidFill>
        </p:spPr>
        <p:txBody>
          <a:bodyPr wrap="square">
            <a:spAutoFit/>
          </a:bodyPr>
          <a:lstStyle/>
          <a:p>
            <a:r>
              <a:rPr lang="en-US" sz="1100" i="1" dirty="0">
                <a:latin typeface="Calibri" panose="020F0502020204030204" pitchFamily="34" charset="0"/>
                <a:ea typeface="Times New Roman" panose="02020603050405020304" pitchFamily="18" charset="0"/>
              </a:rPr>
              <a:t>Select counties for 2019-22 received funding support through HMGP grant</a:t>
            </a:r>
            <a:endParaRPr lang="en-US" sz="1100" i="1" dirty="0"/>
          </a:p>
        </p:txBody>
      </p:sp>
      <p:sp>
        <p:nvSpPr>
          <p:cNvPr id="9" name="TextBox 8"/>
          <p:cNvSpPr txBox="1"/>
          <p:nvPr/>
        </p:nvSpPr>
        <p:spPr>
          <a:xfrm>
            <a:off x="5411526" y="6387420"/>
            <a:ext cx="772160" cy="276999"/>
          </a:xfrm>
          <a:prstGeom prst="rect">
            <a:avLst/>
          </a:prstGeom>
          <a:noFill/>
        </p:spPr>
        <p:txBody>
          <a:bodyPr wrap="square" rtlCol="0">
            <a:spAutoFit/>
          </a:bodyPr>
          <a:lstStyle/>
          <a:p>
            <a:r>
              <a:rPr lang="en-US" sz="1200" dirty="0">
                <a:hlinkClick r:id="rId3"/>
              </a:rPr>
              <a:t>PDF Map</a:t>
            </a:r>
            <a:endParaRPr lang="en-US" sz="1200" dirty="0"/>
          </a:p>
        </p:txBody>
      </p:sp>
      <p:sp>
        <p:nvSpPr>
          <p:cNvPr id="10" name="Rectangle 9">
            <a:extLst>
              <a:ext uri="{FF2B5EF4-FFF2-40B4-BE49-F238E27FC236}">
                <a16:creationId xmlns:a16="http://schemas.microsoft.com/office/drawing/2014/main" id="{24DB9CD3-E37C-4726-BBB3-CC5B920EB57F}"/>
              </a:ext>
            </a:extLst>
          </p:cNvPr>
          <p:cNvSpPr/>
          <p:nvPr/>
        </p:nvSpPr>
        <p:spPr>
          <a:xfrm>
            <a:off x="786514" y="2115955"/>
            <a:ext cx="2124450" cy="461665"/>
          </a:xfrm>
          <a:prstGeom prst="rect">
            <a:avLst/>
          </a:prstGeom>
          <a:solidFill>
            <a:schemeClr val="accent4">
              <a:lumMod val="20000"/>
              <a:lumOff val="80000"/>
            </a:schemeClr>
          </a:solidFill>
        </p:spPr>
        <p:txBody>
          <a:bodyPr wrap="square">
            <a:spAutoFit/>
          </a:bodyPr>
          <a:lstStyle/>
          <a:p>
            <a:pPr algn="ctr">
              <a:tabLst>
                <a:tab pos="457200" algn="l"/>
                <a:tab pos="914400" algn="l"/>
                <a:tab pos="4114800" algn="l"/>
                <a:tab pos="457200" algn="l"/>
              </a:tabLst>
            </a:pPr>
            <a:r>
              <a:rPr lang="en-US" sz="1200" dirty="0">
                <a:ea typeface="Times New Roman" panose="02020603050405020304" pitchFamily="18" charset="0"/>
                <a:cs typeface="Times New Roman" panose="02020603050405020304" pitchFamily="18" charset="0"/>
              </a:rPr>
              <a:t>Past decade resolution increased one-half foot</a:t>
            </a:r>
          </a:p>
        </p:txBody>
      </p:sp>
    </p:spTree>
    <p:extLst>
      <p:ext uri="{BB962C8B-B14F-4D97-AF65-F5344CB8AC3E}">
        <p14:creationId xmlns:p14="http://schemas.microsoft.com/office/powerpoint/2010/main" val="3281786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7942" t="23852" r="1029" b="5762"/>
          <a:stretch/>
        </p:blipFill>
        <p:spPr>
          <a:xfrm>
            <a:off x="332240" y="972602"/>
            <a:ext cx="8293600" cy="4629275"/>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Resolution (Cows in Wayne Co.)</a:t>
            </a:r>
            <a:endParaRPr lang="en-US"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AD44766-61A6-4054-87E7-CB3C553AD281}"/>
              </a:ext>
            </a:extLst>
          </p:cNvPr>
          <p:cNvSpPr txBox="1"/>
          <p:nvPr/>
        </p:nvSpPr>
        <p:spPr>
          <a:xfrm>
            <a:off x="5283200" y="5883870"/>
            <a:ext cx="3251933" cy="923330"/>
          </a:xfrm>
          <a:prstGeom prst="rect">
            <a:avLst/>
          </a:prstGeom>
          <a:solidFill>
            <a:schemeClr val="accent1">
              <a:lumMod val="50000"/>
            </a:schemeClr>
          </a:solidFill>
        </p:spPr>
        <p:txBody>
          <a:bodyPr wrap="square" rtlCol="0">
            <a:spAutoFit/>
          </a:bodyPr>
          <a:lstStyle/>
          <a:p>
            <a:pPr algn="ctr"/>
            <a:r>
              <a:rPr lang="en-US" b="1" dirty="0">
                <a:solidFill>
                  <a:schemeClr val="bg1"/>
                </a:solidFill>
              </a:rPr>
              <a:t>Cows in the Floodway</a:t>
            </a:r>
          </a:p>
          <a:p>
            <a:pPr algn="ctr"/>
            <a:r>
              <a:rPr lang="en-US" dirty="0">
                <a:solidFill>
                  <a:srgbClr val="FFC000"/>
                </a:solidFill>
              </a:rPr>
              <a:t>West Fork </a:t>
            </a:r>
            <a:r>
              <a:rPr lang="en-US" dirty="0" err="1">
                <a:solidFill>
                  <a:srgbClr val="FFC000"/>
                </a:solidFill>
              </a:rPr>
              <a:t>Twelvepole</a:t>
            </a:r>
            <a:r>
              <a:rPr lang="en-US" dirty="0">
                <a:solidFill>
                  <a:srgbClr val="FFC000"/>
                </a:solidFill>
              </a:rPr>
              <a:t> Creek, Wayne County</a:t>
            </a:r>
            <a:endParaRPr lang="en-US" b="1" dirty="0">
              <a:solidFill>
                <a:srgbClr val="FFFF00"/>
              </a:solidFill>
            </a:endParaRPr>
          </a:p>
        </p:txBody>
      </p:sp>
      <p:pic>
        <p:nvPicPr>
          <p:cNvPr id="9" name="Picture 8"/>
          <p:cNvPicPr>
            <a:picLocks noChangeAspect="1"/>
          </p:cNvPicPr>
          <p:nvPr/>
        </p:nvPicPr>
        <p:blipFill>
          <a:blip r:embed="rId4"/>
          <a:stretch>
            <a:fillRect/>
          </a:stretch>
        </p:blipFill>
        <p:spPr>
          <a:xfrm>
            <a:off x="414705" y="5810250"/>
            <a:ext cx="3362325" cy="1047750"/>
          </a:xfrm>
          <a:prstGeom prst="rect">
            <a:avLst/>
          </a:prstGeom>
        </p:spPr>
      </p:pic>
      <p:sp>
        <p:nvSpPr>
          <p:cNvPr id="10" name="TextBox 9"/>
          <p:cNvSpPr txBox="1"/>
          <p:nvPr/>
        </p:nvSpPr>
        <p:spPr>
          <a:xfrm>
            <a:off x="487107" y="5593917"/>
            <a:ext cx="3481683" cy="338554"/>
          </a:xfrm>
          <a:prstGeom prst="rect">
            <a:avLst/>
          </a:prstGeom>
          <a:noFill/>
        </p:spPr>
        <p:txBody>
          <a:bodyPr wrap="square" rtlCol="0">
            <a:spAutoFit/>
          </a:bodyPr>
          <a:lstStyle/>
          <a:p>
            <a:r>
              <a:rPr lang="en-US" sz="1600" dirty="0"/>
              <a:t>Choose </a:t>
            </a:r>
            <a:r>
              <a:rPr lang="en-US" sz="1600" b="1" dirty="0"/>
              <a:t>WV Best Leaves Off </a:t>
            </a:r>
            <a:r>
              <a:rPr lang="en-US" sz="1600" dirty="0"/>
              <a:t>Base Map </a:t>
            </a:r>
          </a:p>
        </p:txBody>
      </p:sp>
      <p:sp>
        <p:nvSpPr>
          <p:cNvPr id="11" name="TextBox 10">
            <a:extLst>
              <a:ext uri="{FF2B5EF4-FFF2-40B4-BE49-F238E27FC236}">
                <a16:creationId xmlns:a16="http://schemas.microsoft.com/office/drawing/2014/main" id="{207FCDD4-BA26-40FF-B287-CE37C1783BDF}"/>
              </a:ext>
            </a:extLst>
          </p:cNvPr>
          <p:cNvSpPr txBox="1"/>
          <p:nvPr/>
        </p:nvSpPr>
        <p:spPr>
          <a:xfrm>
            <a:off x="3188564" y="1161188"/>
            <a:ext cx="2366127" cy="369332"/>
          </a:xfrm>
          <a:prstGeom prst="rect">
            <a:avLst/>
          </a:prstGeom>
          <a:solidFill>
            <a:schemeClr val="tx1"/>
          </a:solidFill>
        </p:spPr>
        <p:txBody>
          <a:bodyPr wrap="square" rtlCol="0">
            <a:spAutoFit/>
          </a:bodyPr>
          <a:lstStyle/>
          <a:p>
            <a:r>
              <a:rPr lang="en-US" b="1" dirty="0">
                <a:solidFill>
                  <a:srgbClr val="FFFF00"/>
                </a:solidFill>
              </a:rPr>
              <a:t>4-Inch Pixel Resolution</a:t>
            </a:r>
          </a:p>
        </p:txBody>
      </p:sp>
      <p:sp>
        <p:nvSpPr>
          <p:cNvPr id="5" name="TextBox 4"/>
          <p:cNvSpPr txBox="1"/>
          <p:nvPr/>
        </p:nvSpPr>
        <p:spPr>
          <a:xfrm>
            <a:off x="4572000" y="5309119"/>
            <a:ext cx="3962400" cy="215444"/>
          </a:xfrm>
          <a:prstGeom prst="rect">
            <a:avLst/>
          </a:prstGeom>
          <a:solidFill>
            <a:schemeClr val="bg1">
              <a:lumMod val="65000"/>
            </a:schemeClr>
          </a:solidFill>
        </p:spPr>
        <p:txBody>
          <a:bodyPr wrap="square" rtlCol="0">
            <a:spAutoFit/>
          </a:bodyPr>
          <a:lstStyle/>
          <a:p>
            <a:r>
              <a:rPr lang="en-US" sz="800" dirty="0">
                <a:hlinkClick r:id="rId5"/>
              </a:rPr>
              <a:t>https://www.mapwv.gov/flood/map/?wkid=102100&amp;x=-9176629&amp;y=4583554&amp;l=13&amp;v=1</a:t>
            </a:r>
            <a:endParaRPr lang="en-US" sz="800" dirty="0"/>
          </a:p>
        </p:txBody>
      </p:sp>
    </p:spTree>
    <p:extLst>
      <p:ext uri="{BB962C8B-B14F-4D97-AF65-F5344CB8AC3E}">
        <p14:creationId xmlns:p14="http://schemas.microsoft.com/office/powerpoint/2010/main" val="1693641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161187"/>
            <a:ext cx="8130915" cy="516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Resolution (Eagle in Pendleton Co.)</a:t>
            </a:r>
            <a:endParaRPr lang="en-US"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AD44766-61A6-4054-87E7-CB3C553AD281}"/>
              </a:ext>
            </a:extLst>
          </p:cNvPr>
          <p:cNvSpPr txBox="1"/>
          <p:nvPr/>
        </p:nvSpPr>
        <p:spPr>
          <a:xfrm>
            <a:off x="1528713" y="6391893"/>
            <a:ext cx="6086573" cy="369332"/>
          </a:xfrm>
          <a:prstGeom prst="rect">
            <a:avLst/>
          </a:prstGeom>
          <a:solidFill>
            <a:schemeClr val="accent1">
              <a:lumMod val="50000"/>
            </a:schemeClr>
          </a:solidFill>
        </p:spPr>
        <p:txBody>
          <a:bodyPr wrap="square" rtlCol="0">
            <a:spAutoFit/>
          </a:bodyPr>
          <a:lstStyle/>
          <a:p>
            <a:pPr algn="ctr"/>
            <a:r>
              <a:rPr lang="en-US" b="1" dirty="0">
                <a:solidFill>
                  <a:schemeClr val="bg1"/>
                </a:solidFill>
              </a:rPr>
              <a:t>Bald Eagle in Pendleton County</a:t>
            </a:r>
            <a:endParaRPr lang="en-US" b="1" dirty="0">
              <a:solidFill>
                <a:srgbClr val="FFFF00"/>
              </a:solidFill>
            </a:endParaRPr>
          </a:p>
        </p:txBody>
      </p:sp>
      <p:sp>
        <p:nvSpPr>
          <p:cNvPr id="11" name="TextBox 10">
            <a:extLst>
              <a:ext uri="{FF2B5EF4-FFF2-40B4-BE49-F238E27FC236}">
                <a16:creationId xmlns:a16="http://schemas.microsoft.com/office/drawing/2014/main" id="{207FCDD4-BA26-40FF-B287-CE37C1783BDF}"/>
              </a:ext>
            </a:extLst>
          </p:cNvPr>
          <p:cNvSpPr txBox="1"/>
          <p:nvPr/>
        </p:nvSpPr>
        <p:spPr>
          <a:xfrm>
            <a:off x="3288793" y="1323748"/>
            <a:ext cx="2366127" cy="369332"/>
          </a:xfrm>
          <a:prstGeom prst="rect">
            <a:avLst/>
          </a:prstGeom>
          <a:solidFill>
            <a:schemeClr val="tx1"/>
          </a:solidFill>
        </p:spPr>
        <p:txBody>
          <a:bodyPr wrap="square" rtlCol="0">
            <a:spAutoFit/>
          </a:bodyPr>
          <a:lstStyle/>
          <a:p>
            <a:r>
              <a:rPr lang="en-US" b="1" dirty="0">
                <a:solidFill>
                  <a:srgbClr val="FFFF00"/>
                </a:solidFill>
              </a:rPr>
              <a:t>6-Inch Pixel Resolution</a:t>
            </a:r>
          </a:p>
        </p:txBody>
      </p:sp>
    </p:spTree>
    <p:extLst>
      <p:ext uri="{BB962C8B-B14F-4D97-AF65-F5344CB8AC3E}">
        <p14:creationId xmlns:p14="http://schemas.microsoft.com/office/powerpoint/2010/main" val="3565432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23241" y="1160128"/>
            <a:ext cx="7203440" cy="555614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FEMA Purchased LiDAR Coverage</a:t>
            </a:r>
          </a:p>
        </p:txBody>
      </p:sp>
      <p:sp>
        <p:nvSpPr>
          <p:cNvPr id="3" name="TextBox 2">
            <a:extLst>
              <a:ext uri="{FF2B5EF4-FFF2-40B4-BE49-F238E27FC236}">
                <a16:creationId xmlns:a16="http://schemas.microsoft.com/office/drawing/2014/main" id="{26D350A8-07F8-49D1-A7C0-3BD301E1DF50}"/>
              </a:ext>
            </a:extLst>
          </p:cNvPr>
          <p:cNvSpPr txBox="1"/>
          <p:nvPr/>
        </p:nvSpPr>
        <p:spPr>
          <a:xfrm>
            <a:off x="7599679" y="1265992"/>
            <a:ext cx="1441131" cy="2554545"/>
          </a:xfrm>
          <a:prstGeom prst="rect">
            <a:avLst/>
          </a:prstGeom>
          <a:solidFill>
            <a:schemeClr val="accent1">
              <a:lumMod val="20000"/>
              <a:lumOff val="80000"/>
            </a:schemeClr>
          </a:solidFill>
        </p:spPr>
        <p:txBody>
          <a:bodyPr wrap="square" rtlCol="0">
            <a:spAutoFit/>
          </a:bodyPr>
          <a:lstStyle/>
          <a:p>
            <a:r>
              <a:rPr lang="en-US" sz="1600" dirty="0"/>
              <a:t>This past decade FEMA purchased </a:t>
            </a:r>
            <a:r>
              <a:rPr lang="en-US" sz="1600" b="1" dirty="0"/>
              <a:t>$10 million</a:t>
            </a:r>
            <a:r>
              <a:rPr lang="en-US" sz="1600" dirty="0"/>
              <a:t> QL2 LiDAR (2012-2020) consisting of six major project acquisitions</a:t>
            </a:r>
          </a:p>
        </p:txBody>
      </p:sp>
      <p:sp>
        <p:nvSpPr>
          <p:cNvPr id="6" name="TextBox 5">
            <a:extLst>
              <a:ext uri="{FF2B5EF4-FFF2-40B4-BE49-F238E27FC236}">
                <a16:creationId xmlns:a16="http://schemas.microsoft.com/office/drawing/2014/main" id="{992C030B-0B17-4CEF-A085-7744EF4EB99C}"/>
              </a:ext>
            </a:extLst>
          </p:cNvPr>
          <p:cNvSpPr txBox="1"/>
          <p:nvPr/>
        </p:nvSpPr>
        <p:spPr>
          <a:xfrm>
            <a:off x="7599680" y="4125337"/>
            <a:ext cx="1441131" cy="1077218"/>
          </a:xfrm>
          <a:prstGeom prst="rect">
            <a:avLst/>
          </a:prstGeom>
          <a:solidFill>
            <a:schemeClr val="accent1">
              <a:lumMod val="20000"/>
              <a:lumOff val="80000"/>
            </a:schemeClr>
          </a:solidFill>
        </p:spPr>
        <p:txBody>
          <a:bodyPr wrap="square" rtlCol="0">
            <a:spAutoFit/>
          </a:bodyPr>
          <a:lstStyle/>
          <a:p>
            <a:r>
              <a:rPr lang="en-US" sz="1600" b="1" dirty="0"/>
              <a:t>Quality 2 (QL2) LiDAR </a:t>
            </a:r>
            <a:r>
              <a:rPr lang="en-US" sz="1600" dirty="0"/>
              <a:t>support 1-foot contours</a:t>
            </a:r>
          </a:p>
        </p:txBody>
      </p:sp>
      <p:sp>
        <p:nvSpPr>
          <p:cNvPr id="4" name="TextBox 3"/>
          <p:cNvSpPr txBox="1"/>
          <p:nvPr/>
        </p:nvSpPr>
        <p:spPr>
          <a:xfrm>
            <a:off x="2733040" y="6309360"/>
            <a:ext cx="904240" cy="307777"/>
          </a:xfrm>
          <a:prstGeom prst="rect">
            <a:avLst/>
          </a:prstGeom>
          <a:noFill/>
        </p:spPr>
        <p:txBody>
          <a:bodyPr wrap="square" rtlCol="0">
            <a:spAutoFit/>
          </a:bodyPr>
          <a:lstStyle/>
          <a:p>
            <a:r>
              <a:rPr lang="en-US" sz="1400" dirty="0">
                <a:hlinkClick r:id="rId3"/>
              </a:rPr>
              <a:t>PDF Map</a:t>
            </a:r>
            <a:endParaRPr lang="en-US" sz="1400" dirty="0"/>
          </a:p>
        </p:txBody>
      </p:sp>
      <p:sp>
        <p:nvSpPr>
          <p:cNvPr id="2" name="TextBox 1">
            <a:extLst>
              <a:ext uri="{FF2B5EF4-FFF2-40B4-BE49-F238E27FC236}">
                <a16:creationId xmlns:a16="http://schemas.microsoft.com/office/drawing/2014/main" id="{7FFD414C-9A6B-4235-B820-1E867132B06C}"/>
              </a:ext>
            </a:extLst>
          </p:cNvPr>
          <p:cNvSpPr txBox="1"/>
          <p:nvPr/>
        </p:nvSpPr>
        <p:spPr>
          <a:xfrm>
            <a:off x="2322807" y="3100449"/>
            <a:ext cx="888684" cy="369332"/>
          </a:xfrm>
          <a:prstGeom prst="rect">
            <a:avLst/>
          </a:prstGeom>
          <a:noFill/>
        </p:spPr>
        <p:txBody>
          <a:bodyPr wrap="square" rtlCol="0">
            <a:spAutoFit/>
          </a:bodyPr>
          <a:lstStyle/>
          <a:p>
            <a:pPr algn="ctr"/>
            <a:r>
              <a:rPr lang="en-US" b="1" dirty="0"/>
              <a:t>2020</a:t>
            </a:r>
          </a:p>
        </p:txBody>
      </p:sp>
      <p:sp>
        <p:nvSpPr>
          <p:cNvPr id="9" name="TextBox 8">
            <a:extLst>
              <a:ext uri="{FF2B5EF4-FFF2-40B4-BE49-F238E27FC236}">
                <a16:creationId xmlns:a16="http://schemas.microsoft.com/office/drawing/2014/main" id="{B551F54D-C26E-4290-809E-742E4F615351}"/>
              </a:ext>
            </a:extLst>
          </p:cNvPr>
          <p:cNvSpPr txBox="1"/>
          <p:nvPr/>
        </p:nvSpPr>
        <p:spPr>
          <a:xfrm>
            <a:off x="5150213" y="3013632"/>
            <a:ext cx="888684" cy="369332"/>
          </a:xfrm>
          <a:prstGeom prst="rect">
            <a:avLst/>
          </a:prstGeom>
          <a:noFill/>
        </p:spPr>
        <p:txBody>
          <a:bodyPr wrap="square" rtlCol="0">
            <a:spAutoFit/>
          </a:bodyPr>
          <a:lstStyle/>
          <a:p>
            <a:pPr algn="ctr"/>
            <a:r>
              <a:rPr lang="en-US" b="1" dirty="0"/>
              <a:t>2012</a:t>
            </a:r>
          </a:p>
        </p:txBody>
      </p:sp>
      <p:sp>
        <p:nvSpPr>
          <p:cNvPr id="10" name="TextBox 9">
            <a:extLst>
              <a:ext uri="{FF2B5EF4-FFF2-40B4-BE49-F238E27FC236}">
                <a16:creationId xmlns:a16="http://schemas.microsoft.com/office/drawing/2014/main" id="{FE51FCC0-F26A-452E-9381-EE1317A405A4}"/>
              </a:ext>
            </a:extLst>
          </p:cNvPr>
          <p:cNvSpPr txBox="1"/>
          <p:nvPr/>
        </p:nvSpPr>
        <p:spPr>
          <a:xfrm>
            <a:off x="1271943" y="5068865"/>
            <a:ext cx="1050864" cy="369332"/>
          </a:xfrm>
          <a:prstGeom prst="rect">
            <a:avLst/>
          </a:prstGeom>
          <a:noFill/>
        </p:spPr>
        <p:txBody>
          <a:bodyPr wrap="square" rtlCol="0">
            <a:spAutoFit/>
          </a:bodyPr>
          <a:lstStyle/>
          <a:p>
            <a:pPr algn="ctr"/>
            <a:r>
              <a:rPr lang="en-US" b="1" dirty="0"/>
              <a:t>2020</a:t>
            </a:r>
          </a:p>
        </p:txBody>
      </p:sp>
      <p:sp>
        <p:nvSpPr>
          <p:cNvPr id="11" name="TextBox 10">
            <a:extLst>
              <a:ext uri="{FF2B5EF4-FFF2-40B4-BE49-F238E27FC236}">
                <a16:creationId xmlns:a16="http://schemas.microsoft.com/office/drawing/2014/main" id="{04EB9EB9-8998-4502-A929-10889CAE458D}"/>
              </a:ext>
            </a:extLst>
          </p:cNvPr>
          <p:cNvSpPr txBox="1"/>
          <p:nvPr/>
        </p:nvSpPr>
        <p:spPr>
          <a:xfrm>
            <a:off x="2845781" y="4108893"/>
            <a:ext cx="888684" cy="369332"/>
          </a:xfrm>
          <a:prstGeom prst="rect">
            <a:avLst/>
          </a:prstGeom>
          <a:noFill/>
        </p:spPr>
        <p:txBody>
          <a:bodyPr wrap="square" rtlCol="0">
            <a:spAutoFit/>
          </a:bodyPr>
          <a:lstStyle/>
          <a:p>
            <a:pPr algn="ctr"/>
            <a:r>
              <a:rPr lang="en-US" b="1" dirty="0"/>
              <a:t>2019</a:t>
            </a:r>
          </a:p>
        </p:txBody>
      </p:sp>
      <p:sp>
        <p:nvSpPr>
          <p:cNvPr id="12" name="TextBox 11">
            <a:extLst>
              <a:ext uri="{FF2B5EF4-FFF2-40B4-BE49-F238E27FC236}">
                <a16:creationId xmlns:a16="http://schemas.microsoft.com/office/drawing/2014/main" id="{77BF62C4-824D-407C-AD9B-E1098BD57F9C}"/>
              </a:ext>
            </a:extLst>
          </p:cNvPr>
          <p:cNvSpPr txBox="1"/>
          <p:nvPr/>
        </p:nvSpPr>
        <p:spPr>
          <a:xfrm>
            <a:off x="4009125" y="3706446"/>
            <a:ext cx="888684" cy="369332"/>
          </a:xfrm>
          <a:prstGeom prst="rect">
            <a:avLst/>
          </a:prstGeom>
          <a:noFill/>
        </p:spPr>
        <p:txBody>
          <a:bodyPr wrap="square" rtlCol="0">
            <a:spAutoFit/>
          </a:bodyPr>
          <a:lstStyle/>
          <a:p>
            <a:pPr algn="ctr"/>
            <a:r>
              <a:rPr lang="en-US" b="1" dirty="0"/>
              <a:t>2017</a:t>
            </a:r>
          </a:p>
        </p:txBody>
      </p:sp>
      <p:sp>
        <p:nvSpPr>
          <p:cNvPr id="13" name="TextBox 12">
            <a:extLst>
              <a:ext uri="{FF2B5EF4-FFF2-40B4-BE49-F238E27FC236}">
                <a16:creationId xmlns:a16="http://schemas.microsoft.com/office/drawing/2014/main" id="{6E42478F-4D72-4E3A-92F8-3AD613DEB230}"/>
              </a:ext>
            </a:extLst>
          </p:cNvPr>
          <p:cNvSpPr txBox="1"/>
          <p:nvPr/>
        </p:nvSpPr>
        <p:spPr>
          <a:xfrm>
            <a:off x="2406814" y="4908359"/>
            <a:ext cx="888684" cy="369332"/>
          </a:xfrm>
          <a:prstGeom prst="rect">
            <a:avLst/>
          </a:prstGeom>
          <a:noFill/>
        </p:spPr>
        <p:txBody>
          <a:bodyPr wrap="square" rtlCol="0">
            <a:spAutoFit/>
          </a:bodyPr>
          <a:lstStyle/>
          <a:p>
            <a:pPr algn="ctr"/>
            <a:r>
              <a:rPr lang="en-US" b="1" dirty="0"/>
              <a:t>2016</a:t>
            </a:r>
          </a:p>
        </p:txBody>
      </p:sp>
      <p:sp>
        <p:nvSpPr>
          <p:cNvPr id="14" name="TextBox 13">
            <a:extLst>
              <a:ext uri="{FF2B5EF4-FFF2-40B4-BE49-F238E27FC236}">
                <a16:creationId xmlns:a16="http://schemas.microsoft.com/office/drawing/2014/main" id="{357E91AB-F980-4CAA-BE30-0601F7E99A1F}"/>
              </a:ext>
            </a:extLst>
          </p:cNvPr>
          <p:cNvSpPr txBox="1"/>
          <p:nvPr/>
        </p:nvSpPr>
        <p:spPr>
          <a:xfrm>
            <a:off x="449948" y="4761335"/>
            <a:ext cx="1050864" cy="369332"/>
          </a:xfrm>
          <a:prstGeom prst="rect">
            <a:avLst/>
          </a:prstGeom>
          <a:noFill/>
        </p:spPr>
        <p:txBody>
          <a:bodyPr wrap="square" rtlCol="0">
            <a:spAutoFit/>
          </a:bodyPr>
          <a:lstStyle/>
          <a:p>
            <a:pPr algn="ctr"/>
            <a:r>
              <a:rPr lang="en-US" b="1" dirty="0"/>
              <a:t>2017</a:t>
            </a:r>
          </a:p>
        </p:txBody>
      </p:sp>
    </p:spTree>
    <p:extLst>
      <p:ext uri="{BB962C8B-B14F-4D97-AF65-F5344CB8AC3E}">
        <p14:creationId xmlns:p14="http://schemas.microsoft.com/office/powerpoint/2010/main" val="891275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5144" y="1541635"/>
            <a:ext cx="5456052" cy="4863847"/>
          </a:xfrm>
          <a:prstGeom prst="rect">
            <a:avLst/>
          </a:prstGeom>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2020 NAIP Aerial Imagery</a:t>
            </a:r>
            <a:endParaRPr lang="en-US"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475144" y="1231166"/>
            <a:ext cx="5383784" cy="261610"/>
          </a:xfrm>
          <a:prstGeom prst="rect">
            <a:avLst/>
          </a:prstGeom>
          <a:solidFill>
            <a:schemeClr val="bg1">
              <a:lumMod val="95000"/>
            </a:schemeClr>
          </a:solidFill>
        </p:spPr>
        <p:txBody>
          <a:bodyPr wrap="square" rtlCol="0">
            <a:spAutoFit/>
          </a:bodyPr>
          <a:lstStyle/>
          <a:p>
            <a:r>
              <a:rPr lang="en-US" sz="1100" dirty="0">
                <a:hlinkClick r:id="rId4"/>
              </a:rPr>
              <a:t>http://www.mapwv.gov/flood/map/?wkid=102100&amp;x=-9176629&amp;y=4583554&amp;l=13&amp;v=1</a:t>
            </a:r>
            <a:endParaRPr lang="en-US" sz="1100" dirty="0"/>
          </a:p>
        </p:txBody>
      </p:sp>
      <p:sp>
        <p:nvSpPr>
          <p:cNvPr id="10" name="TextBox 9"/>
          <p:cNvSpPr txBox="1"/>
          <p:nvPr/>
        </p:nvSpPr>
        <p:spPr>
          <a:xfrm>
            <a:off x="5985277" y="1008670"/>
            <a:ext cx="2979611" cy="584775"/>
          </a:xfrm>
          <a:prstGeom prst="rect">
            <a:avLst/>
          </a:prstGeom>
          <a:noFill/>
        </p:spPr>
        <p:txBody>
          <a:bodyPr wrap="square" rtlCol="0">
            <a:spAutoFit/>
          </a:bodyPr>
          <a:lstStyle/>
          <a:p>
            <a:pPr algn="ctr"/>
            <a:r>
              <a:rPr lang="en-US" sz="1600" dirty="0"/>
              <a:t>Choose </a:t>
            </a:r>
            <a:r>
              <a:rPr lang="en-US" sz="1600" b="1" dirty="0"/>
              <a:t>WV NAIP (2020)</a:t>
            </a:r>
            <a:r>
              <a:rPr lang="en-US" sz="1600" dirty="0"/>
              <a:t> from Base Map Layers Pulldown Menu</a:t>
            </a:r>
          </a:p>
        </p:txBody>
      </p:sp>
      <p:sp>
        <p:nvSpPr>
          <p:cNvPr id="11" name="TextBox 10">
            <a:extLst>
              <a:ext uri="{FF2B5EF4-FFF2-40B4-BE49-F238E27FC236}">
                <a16:creationId xmlns:a16="http://schemas.microsoft.com/office/drawing/2014/main" id="{207FCDD4-BA26-40FF-B287-CE37C1783BDF}"/>
              </a:ext>
            </a:extLst>
          </p:cNvPr>
          <p:cNvSpPr txBox="1"/>
          <p:nvPr/>
        </p:nvSpPr>
        <p:spPr>
          <a:xfrm>
            <a:off x="2196442" y="1639353"/>
            <a:ext cx="2366127" cy="369332"/>
          </a:xfrm>
          <a:prstGeom prst="rect">
            <a:avLst/>
          </a:prstGeom>
          <a:solidFill>
            <a:schemeClr val="tx1"/>
          </a:solidFill>
        </p:spPr>
        <p:txBody>
          <a:bodyPr wrap="square" rtlCol="0">
            <a:spAutoFit/>
          </a:bodyPr>
          <a:lstStyle/>
          <a:p>
            <a:r>
              <a:rPr lang="en-US" b="1" dirty="0">
                <a:solidFill>
                  <a:srgbClr val="FFFF00"/>
                </a:solidFill>
              </a:rPr>
              <a:t>2-Foot Pixel Resolution</a:t>
            </a:r>
          </a:p>
        </p:txBody>
      </p:sp>
      <p:pic>
        <p:nvPicPr>
          <p:cNvPr id="7" name="Picture 6"/>
          <p:cNvPicPr>
            <a:picLocks noChangeAspect="1"/>
          </p:cNvPicPr>
          <p:nvPr/>
        </p:nvPicPr>
        <p:blipFill>
          <a:blip r:embed="rId5"/>
          <a:stretch>
            <a:fillRect/>
          </a:stretch>
        </p:blipFill>
        <p:spPr>
          <a:xfrm>
            <a:off x="6214552" y="4373755"/>
            <a:ext cx="2388170" cy="2176758"/>
          </a:xfrm>
          <a:prstGeom prst="rect">
            <a:avLst/>
          </a:prstGeom>
        </p:spPr>
      </p:pic>
      <p:sp>
        <p:nvSpPr>
          <p:cNvPr id="3" name="TextBox 2">
            <a:extLst>
              <a:ext uri="{FF2B5EF4-FFF2-40B4-BE49-F238E27FC236}">
                <a16:creationId xmlns:a16="http://schemas.microsoft.com/office/drawing/2014/main" id="{74CCC9FA-3A29-4A8A-A488-01C0D073F397}"/>
              </a:ext>
            </a:extLst>
          </p:cNvPr>
          <p:cNvSpPr txBox="1"/>
          <p:nvPr/>
        </p:nvSpPr>
        <p:spPr>
          <a:xfrm>
            <a:off x="7178404" y="4311805"/>
            <a:ext cx="1536569" cy="584775"/>
          </a:xfrm>
          <a:prstGeom prst="rect">
            <a:avLst/>
          </a:prstGeom>
          <a:noFill/>
        </p:spPr>
        <p:txBody>
          <a:bodyPr wrap="square" rtlCol="0">
            <a:spAutoFit/>
          </a:bodyPr>
          <a:lstStyle/>
          <a:p>
            <a:pPr algn="ctr"/>
            <a:r>
              <a:rPr lang="en-US" sz="1600" b="1" dirty="0"/>
              <a:t>Statewide Coverage</a:t>
            </a:r>
            <a:endParaRPr lang="en-US" sz="1600" dirty="0"/>
          </a:p>
        </p:txBody>
      </p:sp>
      <p:sp>
        <p:nvSpPr>
          <p:cNvPr id="13" name="TextBox 12">
            <a:extLst>
              <a:ext uri="{FF2B5EF4-FFF2-40B4-BE49-F238E27FC236}">
                <a16:creationId xmlns:a16="http://schemas.microsoft.com/office/drawing/2014/main" id="{207FCDD4-BA26-40FF-B287-CE37C1783BDF}"/>
              </a:ext>
            </a:extLst>
          </p:cNvPr>
          <p:cNvSpPr txBox="1"/>
          <p:nvPr/>
        </p:nvSpPr>
        <p:spPr>
          <a:xfrm>
            <a:off x="6557019" y="5354214"/>
            <a:ext cx="1242769" cy="338554"/>
          </a:xfrm>
          <a:prstGeom prst="rect">
            <a:avLst/>
          </a:prstGeom>
          <a:noFill/>
        </p:spPr>
        <p:txBody>
          <a:bodyPr wrap="square" rtlCol="0">
            <a:spAutoFit/>
          </a:bodyPr>
          <a:lstStyle/>
          <a:p>
            <a:r>
              <a:rPr lang="en-US" sz="1600" b="1" dirty="0">
                <a:solidFill>
                  <a:schemeClr val="bg1"/>
                </a:solidFill>
              </a:rPr>
              <a:t>2020 NAIP</a:t>
            </a:r>
          </a:p>
        </p:txBody>
      </p:sp>
      <p:pic>
        <p:nvPicPr>
          <p:cNvPr id="2" name="Picture 1"/>
          <p:cNvPicPr>
            <a:picLocks noChangeAspect="1"/>
          </p:cNvPicPr>
          <p:nvPr/>
        </p:nvPicPr>
        <p:blipFill>
          <a:blip r:embed="rId6"/>
          <a:stretch>
            <a:fillRect/>
          </a:stretch>
        </p:blipFill>
        <p:spPr>
          <a:xfrm>
            <a:off x="6397709" y="1653910"/>
            <a:ext cx="2205013" cy="2597430"/>
          </a:xfrm>
          <a:prstGeom prst="rect">
            <a:avLst/>
          </a:prstGeom>
          <a:ln>
            <a:solidFill>
              <a:schemeClr val="tx1"/>
            </a:solidFill>
          </a:ln>
        </p:spPr>
      </p:pic>
    </p:spTree>
    <p:extLst>
      <p:ext uri="{BB962C8B-B14F-4D97-AF65-F5344CB8AC3E}">
        <p14:creationId xmlns:p14="http://schemas.microsoft.com/office/powerpoint/2010/main" val="1756873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783661" y="3321752"/>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E-911 Addresses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7827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E-911 Addresses</a:t>
            </a:r>
          </a:p>
        </p:txBody>
      </p:sp>
      <p:sp>
        <p:nvSpPr>
          <p:cNvPr id="3" name="TextBox 2"/>
          <p:cNvSpPr txBox="1"/>
          <p:nvPr/>
        </p:nvSpPr>
        <p:spPr>
          <a:xfrm>
            <a:off x="796357" y="1190458"/>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Improved Addresses Uploaded to WV Flood Tool</a:t>
            </a:r>
            <a:endParaRPr lang="en-US" sz="1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99ECC2D-7734-487D-9935-2BEF9E53CE62}"/>
              </a:ext>
            </a:extLst>
          </p:cNvPr>
          <p:cNvPicPr>
            <a:picLocks noChangeAspect="1"/>
          </p:cNvPicPr>
          <p:nvPr/>
        </p:nvPicPr>
        <p:blipFill>
          <a:blip r:embed="rId2"/>
          <a:stretch>
            <a:fillRect/>
          </a:stretch>
        </p:blipFill>
        <p:spPr>
          <a:xfrm>
            <a:off x="6006972" y="1928183"/>
            <a:ext cx="2864868" cy="4273294"/>
          </a:xfrm>
          <a:prstGeom prst="rect">
            <a:avLst/>
          </a:prstGeom>
        </p:spPr>
      </p:pic>
      <p:sp>
        <p:nvSpPr>
          <p:cNvPr id="6" name="Rectangle 5">
            <a:extLst>
              <a:ext uri="{FF2B5EF4-FFF2-40B4-BE49-F238E27FC236}">
                <a16:creationId xmlns:a16="http://schemas.microsoft.com/office/drawing/2014/main" id="{CE39ACAE-6332-467F-A90F-5417C5D2FFC5}"/>
              </a:ext>
            </a:extLst>
          </p:cNvPr>
          <p:cNvSpPr>
            <a:spLocks noChangeArrowheads="1"/>
          </p:cNvSpPr>
          <p:nvPr/>
        </p:nvSpPr>
        <p:spPr bwMode="auto">
          <a:xfrm>
            <a:off x="6817616" y="6257788"/>
            <a:ext cx="16283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Marlinton,</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54B2B2F1-980A-45C0-9BC6-C1F0E03CD5D3}"/>
              </a:ext>
            </a:extLst>
          </p:cNvPr>
          <p:cNvSpPr>
            <a:spLocks noChangeArrowheads="1"/>
          </p:cNvSpPr>
          <p:nvPr/>
        </p:nvSpPr>
        <p:spPr bwMode="auto">
          <a:xfrm>
            <a:off x="1268307" y="6257788"/>
            <a:ext cx="43459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i="1" dirty="0">
                <a:latin typeface="Arial" panose="020B0604020202020204" pitchFamily="34" charset="0"/>
                <a:cs typeface="Times New Roman" panose="02020603050405020304" pitchFamily="18" charset="0"/>
              </a:rPr>
              <a:t>HMGP Addressing Improvement Projects</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2ECD304D-1191-4BF3-BC25-2647711C10F6}"/>
              </a:ext>
            </a:extLst>
          </p:cNvPr>
          <p:cNvPicPr>
            <a:picLocks noChangeAspect="1"/>
          </p:cNvPicPr>
          <p:nvPr/>
        </p:nvPicPr>
        <p:blipFill>
          <a:blip r:embed="rId3"/>
          <a:stretch>
            <a:fillRect/>
          </a:stretch>
        </p:blipFill>
        <p:spPr>
          <a:xfrm>
            <a:off x="199344" y="1910993"/>
            <a:ext cx="5678264" cy="4325775"/>
          </a:xfrm>
          <a:prstGeom prst="rect">
            <a:avLst/>
          </a:prstGeom>
        </p:spPr>
      </p:pic>
    </p:spTree>
    <p:extLst>
      <p:ext uri="{BB962C8B-B14F-4D97-AF65-F5344CB8AC3E}">
        <p14:creationId xmlns:p14="http://schemas.microsoft.com/office/powerpoint/2010/main" val="20324519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E-911 Addresses</a:t>
            </a:r>
          </a:p>
        </p:txBody>
      </p:sp>
      <p:sp>
        <p:nvSpPr>
          <p:cNvPr id="3" name="TextBox 2"/>
          <p:cNvSpPr txBox="1"/>
          <p:nvPr/>
        </p:nvSpPr>
        <p:spPr>
          <a:xfrm>
            <a:off x="678786" y="1038928"/>
            <a:ext cx="7747929" cy="646331"/>
          </a:xfrm>
          <a:prstGeom prst="rect">
            <a:avLst/>
          </a:prstGeom>
          <a:solidFill>
            <a:schemeClr val="tx2">
              <a:lumMod val="20000"/>
              <a:lumOff val="80000"/>
            </a:schemeClr>
          </a:solidFill>
        </p:spPr>
        <p:txBody>
          <a:bodyPr wrap="square" rtlCol="0">
            <a:spAutoFit/>
          </a:bodyPr>
          <a:lstStyle/>
          <a:p>
            <a:pPr algn="ctr"/>
            <a:r>
              <a:rPr lang="en-US" sz="3600" b="1" dirty="0">
                <a:solidFill>
                  <a:schemeClr val="accent1">
                    <a:lumMod val="50000"/>
                  </a:schemeClr>
                </a:solidFill>
                <a:latin typeface="Arial" panose="020B0604020202020204" pitchFamily="34" charset="0"/>
                <a:cs typeface="Arial" panose="020B0604020202020204" pitchFamily="34" charset="0"/>
              </a:rPr>
              <a:t>Missing Address Site Numbers</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DDE3F83-20CC-4AB8-8C11-B91A9988F7B1}"/>
              </a:ext>
            </a:extLst>
          </p:cNvPr>
          <p:cNvPicPr>
            <a:picLocks noChangeAspect="1"/>
          </p:cNvPicPr>
          <p:nvPr/>
        </p:nvPicPr>
        <p:blipFill>
          <a:blip r:embed="rId2"/>
          <a:stretch>
            <a:fillRect/>
          </a:stretch>
        </p:blipFill>
        <p:spPr>
          <a:xfrm>
            <a:off x="546751" y="1855097"/>
            <a:ext cx="8050491" cy="4862468"/>
          </a:xfrm>
          <a:prstGeom prst="rect">
            <a:avLst/>
          </a:prstGeom>
        </p:spPr>
      </p:pic>
      <p:sp>
        <p:nvSpPr>
          <p:cNvPr id="9" name="Rectangle 8">
            <a:extLst>
              <a:ext uri="{FF2B5EF4-FFF2-40B4-BE49-F238E27FC236}">
                <a16:creationId xmlns:a16="http://schemas.microsoft.com/office/drawing/2014/main" id="{6B3B4495-7DAA-4E67-8E32-CCA8384ACF25}"/>
              </a:ext>
            </a:extLst>
          </p:cNvPr>
          <p:cNvSpPr>
            <a:spLocks noChangeArrowheads="1"/>
          </p:cNvSpPr>
          <p:nvPr/>
        </p:nvSpPr>
        <p:spPr bwMode="auto">
          <a:xfrm>
            <a:off x="768788" y="1990417"/>
            <a:ext cx="2461927" cy="338554"/>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Berkeley Springs,</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0532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540CAA-8AC3-4A6B-8CAB-7BF85EB691A3}"/>
              </a:ext>
            </a:extLst>
          </p:cNvPr>
          <p:cNvPicPr>
            <a:picLocks noChangeAspect="1"/>
          </p:cNvPicPr>
          <p:nvPr/>
        </p:nvPicPr>
        <p:blipFill>
          <a:blip r:embed="rId2"/>
          <a:stretch>
            <a:fillRect/>
          </a:stretch>
        </p:blipFill>
        <p:spPr>
          <a:xfrm>
            <a:off x="43604" y="1551729"/>
            <a:ext cx="9074722" cy="520303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E-911 Addresses</a:t>
            </a:r>
          </a:p>
        </p:txBody>
      </p:sp>
      <p:sp>
        <p:nvSpPr>
          <p:cNvPr id="6" name="TextBox 5">
            <a:extLst>
              <a:ext uri="{FF2B5EF4-FFF2-40B4-BE49-F238E27FC236}">
                <a16:creationId xmlns:a16="http://schemas.microsoft.com/office/drawing/2014/main" id="{9D3C80C9-4BCA-4F9B-9F63-6BDC10CED0A0}"/>
              </a:ext>
            </a:extLst>
          </p:cNvPr>
          <p:cNvSpPr txBox="1"/>
          <p:nvPr/>
        </p:nvSpPr>
        <p:spPr>
          <a:xfrm>
            <a:off x="6998831" y="5985492"/>
            <a:ext cx="2021397" cy="230832"/>
          </a:xfrm>
          <a:prstGeom prst="rect">
            <a:avLst/>
          </a:prstGeom>
          <a:solidFill>
            <a:srgbClr val="FFFF00"/>
          </a:solidFill>
        </p:spPr>
        <p:txBody>
          <a:bodyPr wrap="square" rtlCol="0">
            <a:spAutoFit/>
          </a:bodyPr>
          <a:lstStyle/>
          <a:p>
            <a:r>
              <a:rPr lang="en-US" sz="900" dirty="0">
                <a:solidFill>
                  <a:schemeClr val="accent1">
                    <a:lumMod val="50000"/>
                  </a:schemeClr>
                </a:solidFill>
              </a:rPr>
              <a:t>1455 Knott Road, Shepherdstown, WV</a:t>
            </a:r>
          </a:p>
        </p:txBody>
      </p:sp>
      <p:sp>
        <p:nvSpPr>
          <p:cNvPr id="8" name="TextBox 7">
            <a:extLst>
              <a:ext uri="{FF2B5EF4-FFF2-40B4-BE49-F238E27FC236}">
                <a16:creationId xmlns:a16="http://schemas.microsoft.com/office/drawing/2014/main" id="{5674454A-3D13-4290-B2F2-CA12AD6392FF}"/>
              </a:ext>
            </a:extLst>
          </p:cNvPr>
          <p:cNvSpPr txBox="1"/>
          <p:nvPr/>
        </p:nvSpPr>
        <p:spPr>
          <a:xfrm>
            <a:off x="698035" y="1038810"/>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Address Match Locators Updated on WV Flood Tool</a:t>
            </a:r>
            <a:endParaRPr lang="en-US" sz="1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50C9956-6F55-407B-8FFB-4764F280E8B9}"/>
              </a:ext>
            </a:extLst>
          </p:cNvPr>
          <p:cNvSpPr txBox="1"/>
          <p:nvPr/>
        </p:nvSpPr>
        <p:spPr>
          <a:xfrm>
            <a:off x="806172" y="5479354"/>
            <a:ext cx="3018577" cy="369332"/>
          </a:xfrm>
          <a:prstGeom prst="rect">
            <a:avLst/>
          </a:prstGeom>
          <a:solidFill>
            <a:schemeClr val="accent1">
              <a:lumMod val="50000"/>
            </a:schemeClr>
          </a:solidFill>
        </p:spPr>
        <p:txBody>
          <a:bodyPr wrap="square" rtlCol="0">
            <a:spAutoFit/>
          </a:bodyPr>
          <a:lstStyle/>
          <a:p>
            <a:pPr algn="ctr"/>
            <a:r>
              <a:rPr lang="en-US" b="1" dirty="0">
                <a:solidFill>
                  <a:srgbClr val="FFFF00"/>
                </a:solidFill>
              </a:rPr>
              <a:t>Address Site Match Locator</a:t>
            </a:r>
          </a:p>
        </p:txBody>
      </p:sp>
      <p:sp>
        <p:nvSpPr>
          <p:cNvPr id="11" name="TextBox 10">
            <a:extLst>
              <a:ext uri="{FF2B5EF4-FFF2-40B4-BE49-F238E27FC236}">
                <a16:creationId xmlns:a16="http://schemas.microsoft.com/office/drawing/2014/main" id="{DFD1D329-221E-4ADD-B852-31400F01B21F}"/>
              </a:ext>
            </a:extLst>
          </p:cNvPr>
          <p:cNvSpPr txBox="1"/>
          <p:nvPr/>
        </p:nvSpPr>
        <p:spPr>
          <a:xfrm>
            <a:off x="521110" y="5870444"/>
            <a:ext cx="3628103" cy="692497"/>
          </a:xfrm>
          <a:prstGeom prst="rect">
            <a:avLst/>
          </a:prstGeom>
          <a:solidFill>
            <a:schemeClr val="bg1"/>
          </a:solidFill>
        </p:spPr>
        <p:txBody>
          <a:bodyPr wrap="square" rtlCol="0">
            <a:spAutoFit/>
          </a:bodyPr>
          <a:lstStyle/>
          <a:p>
            <a:r>
              <a:rPr lang="en-US" sz="1300" i="1" dirty="0"/>
              <a:t>Geocoding is the process of converting street addresses into geographic coordinates (latitude and longitude) to identify the position on the map</a:t>
            </a:r>
          </a:p>
        </p:txBody>
      </p:sp>
      <p:sp>
        <p:nvSpPr>
          <p:cNvPr id="12" name="Oval 11">
            <a:extLst>
              <a:ext uri="{FF2B5EF4-FFF2-40B4-BE49-F238E27FC236}">
                <a16:creationId xmlns:a16="http://schemas.microsoft.com/office/drawing/2014/main" id="{B46D70C5-80DA-46C2-9AEE-1335D1DBD79D}"/>
              </a:ext>
            </a:extLst>
          </p:cNvPr>
          <p:cNvSpPr/>
          <p:nvPr/>
        </p:nvSpPr>
        <p:spPr>
          <a:xfrm>
            <a:off x="5466735" y="5012281"/>
            <a:ext cx="648929" cy="80690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228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830231" y="3306069"/>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Parcels / Assessment Records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448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 Assessment Records</a:t>
            </a:r>
          </a:p>
        </p:txBody>
      </p:sp>
      <p:sp>
        <p:nvSpPr>
          <p:cNvPr id="2" name="TextBox 1"/>
          <p:cNvSpPr txBox="1"/>
          <p:nvPr/>
        </p:nvSpPr>
        <p:spPr>
          <a:xfrm>
            <a:off x="698036" y="1450810"/>
            <a:ext cx="7832110" cy="4893647"/>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2400" b="1" dirty="0">
                <a:solidFill>
                  <a:schemeClr val="accent1">
                    <a:lumMod val="50000"/>
                  </a:schemeClr>
                </a:solidFill>
                <a:latin typeface="Arial" panose="020B0604020202020204" pitchFamily="34" charset="0"/>
                <a:cs typeface="Arial" panose="020B0604020202020204" pitchFamily="34" charset="0"/>
              </a:rPr>
              <a:t>Tax Year 2022 Parcels and Assessment Records:  </a:t>
            </a:r>
            <a:r>
              <a:rPr lang="en-US" sz="2400" dirty="0">
                <a:solidFill>
                  <a:schemeClr val="accent1">
                    <a:lumMod val="50000"/>
                  </a:schemeClr>
                </a:solidFill>
                <a:latin typeface="Arial" panose="020B0604020202020204" pitchFamily="34" charset="0"/>
                <a:cs typeface="Arial" panose="020B0604020202020204" pitchFamily="34" charset="0"/>
              </a:rPr>
              <a:t>Currently updating Flood Tool with 1.4 million tax parcel and assessment records for Tax Year 2022.</a:t>
            </a:r>
            <a:br>
              <a:rPr lang="en-US" sz="2400" dirty="0">
                <a:solidFill>
                  <a:schemeClr val="accent1">
                    <a:lumMod val="50000"/>
                  </a:schemeClr>
                </a:solidFill>
                <a:latin typeface="Arial" panose="020B0604020202020204" pitchFamily="34" charset="0"/>
                <a:cs typeface="Arial" panose="020B0604020202020204" pitchFamily="34" charset="0"/>
              </a:rPr>
            </a:br>
            <a:r>
              <a:rPr lang="en-US" sz="2400" dirty="0">
                <a:solidFill>
                  <a:schemeClr val="accent1">
                    <a:lumMod val="50000"/>
                  </a:schemeClr>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b="1" dirty="0">
                <a:solidFill>
                  <a:schemeClr val="accent1">
                    <a:lumMod val="50000"/>
                  </a:schemeClr>
                </a:solidFill>
                <a:latin typeface="Arial" panose="020B0604020202020204" pitchFamily="34" charset="0"/>
                <a:cs typeface="Arial" panose="020B0604020202020204" pitchFamily="34" charset="0"/>
              </a:rPr>
              <a:t>Parcel Assessment Reports:  </a:t>
            </a:r>
            <a:r>
              <a:rPr lang="en-US" sz="2400" dirty="0">
                <a:solidFill>
                  <a:schemeClr val="accent1">
                    <a:lumMod val="50000"/>
                  </a:schemeClr>
                </a:solidFill>
                <a:latin typeface="Arial" panose="020B0604020202020204" pitchFamily="34" charset="0"/>
                <a:cs typeface="Arial" panose="020B0604020202020204" pitchFamily="34" charset="0"/>
              </a:rPr>
              <a:t>Parcel Web Reports include links to building sketch diagrams for residential properties.</a:t>
            </a:r>
            <a:br>
              <a:rPr lang="en-US" sz="2400" dirty="0"/>
            </a:br>
            <a:endParaRPr lang="en-US" sz="2400" dirty="0"/>
          </a:p>
          <a:p>
            <a:pPr marL="285750" indent="-285750">
              <a:buFont typeface="Arial" panose="020B0604020202020204" pitchFamily="34" charset="0"/>
              <a:buChar char="•"/>
            </a:pPr>
            <a:r>
              <a:rPr lang="en-US" sz="2400" b="1" dirty="0">
                <a:solidFill>
                  <a:schemeClr val="accent1">
                    <a:lumMod val="50000"/>
                  </a:schemeClr>
                </a:solidFill>
                <a:latin typeface="Arial" panose="020B0604020202020204" pitchFamily="34" charset="0"/>
                <a:cs typeface="Arial" panose="020B0604020202020204" pitchFamily="34" charset="0"/>
              </a:rPr>
              <a:t>Building Identifier:  </a:t>
            </a:r>
            <a:r>
              <a:rPr lang="en-US" sz="2400" dirty="0">
                <a:solidFill>
                  <a:schemeClr val="accent1">
                    <a:lumMod val="50000"/>
                  </a:schemeClr>
                </a:solidFill>
                <a:latin typeface="Arial" panose="020B0604020202020204" pitchFamily="34" charset="0"/>
                <a:cs typeface="Arial" panose="020B0604020202020204" pitchFamily="34" charset="0"/>
              </a:rPr>
              <a:t>The </a:t>
            </a:r>
            <a:r>
              <a:rPr lang="en-US" sz="2400" u="sng" dirty="0">
                <a:solidFill>
                  <a:schemeClr val="accent1">
                    <a:lumMod val="50000"/>
                  </a:schemeClr>
                </a:solidFill>
                <a:latin typeface="Arial" panose="020B0604020202020204" pitchFamily="34" charset="0"/>
                <a:cs typeface="Arial" panose="020B0604020202020204" pitchFamily="34" charset="0"/>
              </a:rPr>
              <a:t>Parcel Identifier</a:t>
            </a:r>
            <a:r>
              <a:rPr lang="en-US" sz="2400" dirty="0">
                <a:solidFill>
                  <a:schemeClr val="accent1">
                    <a:lumMod val="50000"/>
                  </a:schemeClr>
                </a:solidFill>
                <a:latin typeface="Arial" panose="020B0604020202020204" pitchFamily="34" charset="0"/>
                <a:cs typeface="Arial" panose="020B0604020202020204" pitchFamily="34" charset="0"/>
              </a:rPr>
              <a:t>, combined with the E-911 Address Number, forms the Building Identifier for identifying structures for flood risk assessments, building pictures, LOMAs, Elevation Certificates, etc.</a:t>
            </a:r>
            <a:endParaRPr lang="en-US" sz="2400" dirty="0"/>
          </a:p>
        </p:txBody>
      </p:sp>
    </p:spTree>
    <p:extLst>
      <p:ext uri="{BB962C8B-B14F-4D97-AF65-F5344CB8AC3E}">
        <p14:creationId xmlns:p14="http://schemas.microsoft.com/office/powerpoint/2010/main" val="20524713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Digital Parcel File (new)</a:t>
            </a:r>
          </a:p>
        </p:txBody>
      </p:sp>
      <p:pic>
        <p:nvPicPr>
          <p:cNvPr id="6" name="Picture 19" descr="C:\data\shared\web_updates\Tax\assessors_survey_graphic_jan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77" y="1033152"/>
            <a:ext cx="7353620" cy="568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448797" y="1803812"/>
            <a:ext cx="1327067" cy="3970318"/>
          </a:xfrm>
          <a:prstGeom prst="rect">
            <a:avLst/>
          </a:prstGeom>
          <a:solidFill>
            <a:schemeClr val="accent6">
              <a:lumMod val="20000"/>
              <a:lumOff val="80000"/>
            </a:schemeClr>
          </a:solidFill>
        </p:spPr>
        <p:txBody>
          <a:bodyPr wrap="square" rtlCol="0">
            <a:spAutoFit/>
          </a:bodyPr>
          <a:lstStyle/>
          <a:p>
            <a:pPr algn="ctr"/>
            <a:r>
              <a:rPr lang="en-US" dirty="0"/>
              <a:t>In 2004 only </a:t>
            </a:r>
            <a:r>
              <a:rPr lang="en-US" b="1" dirty="0"/>
              <a:t>five counties </a:t>
            </a:r>
            <a:r>
              <a:rPr lang="en-US" dirty="0"/>
              <a:t>had GIS parcels. </a:t>
            </a:r>
          </a:p>
          <a:p>
            <a:pPr algn="ctr"/>
            <a:endParaRPr lang="en-US" dirty="0"/>
          </a:p>
          <a:p>
            <a:pPr algn="ctr"/>
            <a:r>
              <a:rPr lang="en-US" dirty="0"/>
              <a:t> In 2021 all </a:t>
            </a:r>
            <a:r>
              <a:rPr lang="en-US" b="1" dirty="0"/>
              <a:t>55 counties </a:t>
            </a:r>
            <a:r>
              <a:rPr lang="en-US" dirty="0"/>
              <a:t>had converted their tax maps from paper to digital.</a:t>
            </a:r>
          </a:p>
        </p:txBody>
      </p:sp>
      <p:sp>
        <p:nvSpPr>
          <p:cNvPr id="8" name="TextBox 7"/>
          <p:cNvSpPr txBox="1"/>
          <p:nvPr/>
        </p:nvSpPr>
        <p:spPr>
          <a:xfrm>
            <a:off x="1083953" y="862447"/>
            <a:ext cx="6507851" cy="369332"/>
          </a:xfrm>
          <a:prstGeom prst="rect">
            <a:avLst/>
          </a:prstGeom>
          <a:noFill/>
        </p:spPr>
        <p:txBody>
          <a:bodyPr wrap="square" rtlCol="0">
            <a:spAutoFit/>
          </a:bodyPr>
          <a:lstStyle/>
          <a:p>
            <a:r>
              <a:rPr lang="en-US" b="1" i="1" dirty="0">
                <a:solidFill>
                  <a:schemeClr val="accent6">
                    <a:lumMod val="50000"/>
                  </a:schemeClr>
                </a:solidFill>
              </a:rPr>
              <a:t>After two decades, Digital Surface Tax Parcels available statewide</a:t>
            </a:r>
            <a:endParaRPr lang="en-US" i="1" dirty="0"/>
          </a:p>
        </p:txBody>
      </p:sp>
      <p:sp>
        <p:nvSpPr>
          <p:cNvPr id="3" name="Rounded Rectangle 2"/>
          <p:cNvSpPr/>
          <p:nvPr/>
        </p:nvSpPr>
        <p:spPr>
          <a:xfrm>
            <a:off x="546265" y="1402484"/>
            <a:ext cx="2553195" cy="16257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Explosion 1 8"/>
          <p:cNvSpPr/>
          <p:nvPr/>
        </p:nvSpPr>
        <p:spPr>
          <a:xfrm>
            <a:off x="-59808" y="1492219"/>
            <a:ext cx="3555958" cy="2244184"/>
          </a:xfrm>
          <a:prstGeom prst="irregularSeal1">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rPr>
              <a:t>A Complete GIS Statewide Parcel File exists today because of HMGP funding</a:t>
            </a:r>
          </a:p>
        </p:txBody>
      </p:sp>
    </p:spTree>
    <p:extLst>
      <p:ext uri="{BB962C8B-B14F-4D97-AF65-F5344CB8AC3E}">
        <p14:creationId xmlns:p14="http://schemas.microsoft.com/office/powerpoint/2010/main" val="4097434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 Misalignment</a:t>
            </a:r>
          </a:p>
        </p:txBody>
      </p:sp>
      <p:pic>
        <p:nvPicPr>
          <p:cNvPr id="1027" name="Picture 2">
            <a:extLst>
              <a:ext uri="{FF2B5EF4-FFF2-40B4-BE49-F238E27FC236}">
                <a16:creationId xmlns:a16="http://schemas.microsoft.com/office/drawing/2014/main" id="{0B2D1BD9-7183-4BD6-BDC4-C3010147C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220" y="1673596"/>
            <a:ext cx="6745560" cy="509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01B2D01A-6A66-4973-88DF-77B2915565CF}"/>
              </a:ext>
            </a:extLst>
          </p:cNvPr>
          <p:cNvSpPr txBox="1"/>
          <p:nvPr/>
        </p:nvSpPr>
        <p:spPr>
          <a:xfrm>
            <a:off x="1268683" y="1016999"/>
            <a:ext cx="6606633" cy="553998"/>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Parcel Shift and Building Identification Errors – Fayette County </a:t>
            </a:r>
          </a:p>
          <a:p>
            <a:pPr marL="0" marR="0">
              <a:spcBef>
                <a:spcPts val="0"/>
              </a:spcBef>
              <a:spcAft>
                <a:spcPts val="0"/>
              </a:spcAft>
            </a:pPr>
            <a:r>
              <a:rPr lang="en-US" sz="1200" u="sng" dirty="0">
                <a:solidFill>
                  <a:srgbClr val="0563C1"/>
                </a:solidFill>
                <a:effectLst/>
                <a:latin typeface="Calibri" panose="020F0502020204030204" pitchFamily="34" charset="0"/>
                <a:ea typeface="Calibri" panose="020F0502020204030204" pitchFamily="34" charset="0"/>
                <a:hlinkClick r:id="rId3"/>
              </a:rPr>
              <a:t>https://www.mapwv.gov/flood/map/?wkid=102100&amp;x=-8997850&amp;y=4568144&amp;l=13&amp;v=2</a:t>
            </a:r>
            <a:endParaRPr lang="en-US" sz="1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251135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Improved Property Parcel Mapping</a:t>
            </a:r>
          </a:p>
        </p:txBody>
      </p:sp>
      <p:pic>
        <p:nvPicPr>
          <p:cNvPr id="6" name="Picture 5">
            <a:extLst>
              <a:ext uri="{FF2B5EF4-FFF2-40B4-BE49-F238E27FC236}">
                <a16:creationId xmlns:a16="http://schemas.microsoft.com/office/drawing/2014/main" id="{0E3D2FD0-A93D-44F7-8B64-6CB5D35CEB91}"/>
              </a:ext>
            </a:extLst>
          </p:cNvPr>
          <p:cNvPicPr>
            <a:picLocks noChangeAspect="1"/>
          </p:cNvPicPr>
          <p:nvPr/>
        </p:nvPicPr>
        <p:blipFill rotWithShape="1">
          <a:blip r:embed="rId2"/>
          <a:srcRect l="2652" t="13842" r="4062" b="6578"/>
          <a:stretch/>
        </p:blipFill>
        <p:spPr>
          <a:xfrm>
            <a:off x="612395" y="1174459"/>
            <a:ext cx="8067464" cy="5427677"/>
          </a:xfrm>
          <a:prstGeom prst="rect">
            <a:avLst/>
          </a:prstGeom>
          <a:ln>
            <a:solidFill>
              <a:schemeClr val="tx1"/>
            </a:solidFill>
          </a:ln>
        </p:spPr>
      </p:pic>
      <p:sp>
        <p:nvSpPr>
          <p:cNvPr id="2" name="TextBox 1">
            <a:extLst>
              <a:ext uri="{FF2B5EF4-FFF2-40B4-BE49-F238E27FC236}">
                <a16:creationId xmlns:a16="http://schemas.microsoft.com/office/drawing/2014/main" id="{6C1A669B-A3F2-40F9-9EF3-4C42B219E2D5}"/>
              </a:ext>
            </a:extLst>
          </p:cNvPr>
          <p:cNvSpPr txBox="1"/>
          <p:nvPr/>
        </p:nvSpPr>
        <p:spPr>
          <a:xfrm>
            <a:off x="880844" y="1442906"/>
            <a:ext cx="755009" cy="461665"/>
          </a:xfrm>
          <a:prstGeom prst="rect">
            <a:avLst/>
          </a:prstGeom>
          <a:noFill/>
        </p:spPr>
        <p:txBody>
          <a:bodyPr wrap="square" rtlCol="0">
            <a:spAutoFit/>
          </a:bodyPr>
          <a:lstStyle/>
          <a:p>
            <a:r>
              <a:rPr lang="en-US" sz="1200" dirty="0"/>
              <a:t>Logan</a:t>
            </a:r>
            <a:br>
              <a:rPr lang="en-US" sz="1200" dirty="0"/>
            </a:br>
            <a:r>
              <a:rPr lang="en-US" sz="1200" dirty="0"/>
              <a:t>County</a:t>
            </a:r>
          </a:p>
        </p:txBody>
      </p:sp>
      <p:sp>
        <p:nvSpPr>
          <p:cNvPr id="3" name="Rectangle 2">
            <a:extLst>
              <a:ext uri="{FF2B5EF4-FFF2-40B4-BE49-F238E27FC236}">
                <a16:creationId xmlns:a16="http://schemas.microsoft.com/office/drawing/2014/main" id="{1D6847A3-AF0F-40E7-BAD2-0908AC9D992A}"/>
              </a:ext>
            </a:extLst>
          </p:cNvPr>
          <p:cNvSpPr/>
          <p:nvPr/>
        </p:nvSpPr>
        <p:spPr>
          <a:xfrm>
            <a:off x="5845679" y="6002971"/>
            <a:ext cx="2790787" cy="507831"/>
          </a:xfrm>
          <a:prstGeom prst="rect">
            <a:avLst/>
          </a:prstGeom>
          <a:solidFill>
            <a:schemeClr val="bg2">
              <a:lumMod val="75000"/>
            </a:schemeClr>
          </a:solidFill>
        </p:spPr>
        <p:txBody>
          <a:bodyPr wrap="square">
            <a:spAutoFit/>
          </a:bodyPr>
          <a:lstStyle/>
          <a:p>
            <a:r>
              <a:rPr lang="en-US" sz="900" u="sng" dirty="0">
                <a:latin typeface="Arimo"/>
              </a:rPr>
              <a:t>1322 WEST FORK RD TRLR, WEST FORK, WV, 25508</a:t>
            </a:r>
          </a:p>
          <a:p>
            <a:r>
              <a:rPr lang="en-US" sz="900" dirty="0">
                <a:hlinkClick r:id="rId3"/>
              </a:rPr>
              <a:t>https://mapwv.gov/parcel/?pid=23-02-0109-0019-0004</a:t>
            </a:r>
            <a:endParaRPr lang="en-US" sz="900" dirty="0"/>
          </a:p>
        </p:txBody>
      </p:sp>
      <p:sp>
        <p:nvSpPr>
          <p:cNvPr id="8" name="TextBox 7">
            <a:extLst>
              <a:ext uri="{FF2B5EF4-FFF2-40B4-BE49-F238E27FC236}">
                <a16:creationId xmlns:a16="http://schemas.microsoft.com/office/drawing/2014/main" id="{5AD9EAA5-CE55-4A60-9D5B-53B3AE4E72F7}"/>
              </a:ext>
            </a:extLst>
          </p:cNvPr>
          <p:cNvSpPr txBox="1"/>
          <p:nvPr/>
        </p:nvSpPr>
        <p:spPr>
          <a:xfrm>
            <a:off x="4018327" y="2038525"/>
            <a:ext cx="2969701" cy="369332"/>
          </a:xfrm>
          <a:prstGeom prst="rect">
            <a:avLst/>
          </a:prstGeom>
          <a:solidFill>
            <a:srgbClr val="33CCFF"/>
          </a:solidFill>
        </p:spPr>
        <p:txBody>
          <a:bodyPr wrap="square" rtlCol="0">
            <a:spAutoFit/>
          </a:bodyPr>
          <a:lstStyle/>
          <a:p>
            <a:r>
              <a:rPr lang="en-US" dirty="0"/>
              <a:t>Parcel 23-02-0109-0019-0004</a:t>
            </a:r>
          </a:p>
        </p:txBody>
      </p:sp>
      <p:sp>
        <p:nvSpPr>
          <p:cNvPr id="9" name="TextBox 8">
            <a:extLst>
              <a:ext uri="{FF2B5EF4-FFF2-40B4-BE49-F238E27FC236}">
                <a16:creationId xmlns:a16="http://schemas.microsoft.com/office/drawing/2014/main" id="{8FE99E98-B1EB-45DE-9895-88E3F00C4F9E}"/>
              </a:ext>
            </a:extLst>
          </p:cNvPr>
          <p:cNvSpPr txBox="1"/>
          <p:nvPr/>
        </p:nvSpPr>
        <p:spPr>
          <a:xfrm rot="20666579">
            <a:off x="3046842" y="5310903"/>
            <a:ext cx="4494020" cy="369332"/>
          </a:xfrm>
          <a:prstGeom prst="rect">
            <a:avLst/>
          </a:prstGeom>
          <a:noFill/>
        </p:spPr>
        <p:txBody>
          <a:bodyPr wrap="square" rtlCol="0">
            <a:spAutoFit/>
          </a:bodyPr>
          <a:lstStyle/>
          <a:p>
            <a:r>
              <a:rPr lang="en-US" dirty="0">
                <a:solidFill>
                  <a:srgbClr val="33CCFF"/>
                </a:solidFill>
              </a:rPr>
              <a:t>Parcel Geometry Map Accuracy Improved</a:t>
            </a:r>
          </a:p>
        </p:txBody>
      </p:sp>
      <p:sp>
        <p:nvSpPr>
          <p:cNvPr id="11" name="TextBox 10">
            <a:extLst>
              <a:ext uri="{FF2B5EF4-FFF2-40B4-BE49-F238E27FC236}">
                <a16:creationId xmlns:a16="http://schemas.microsoft.com/office/drawing/2014/main" id="{F890D904-EE5D-4482-98D8-0B25FA2AF8CD}"/>
              </a:ext>
            </a:extLst>
          </p:cNvPr>
          <p:cNvSpPr txBox="1"/>
          <p:nvPr/>
        </p:nvSpPr>
        <p:spPr>
          <a:xfrm>
            <a:off x="1912690" y="3888297"/>
            <a:ext cx="1276525" cy="461665"/>
          </a:xfrm>
          <a:prstGeom prst="rect">
            <a:avLst/>
          </a:prstGeom>
          <a:solidFill>
            <a:srgbClr val="FFC000"/>
          </a:solidFill>
        </p:spPr>
        <p:txBody>
          <a:bodyPr wrap="square" rtlCol="0">
            <a:spAutoFit/>
          </a:bodyPr>
          <a:lstStyle/>
          <a:p>
            <a:pPr algn="ctr"/>
            <a:r>
              <a:rPr lang="en-US" sz="1200" dirty="0"/>
              <a:t>High Risk Advisory Zone</a:t>
            </a:r>
          </a:p>
        </p:txBody>
      </p:sp>
    </p:spTree>
    <p:extLst>
      <p:ext uri="{BB962C8B-B14F-4D97-AF65-F5344CB8AC3E}">
        <p14:creationId xmlns:p14="http://schemas.microsoft.com/office/powerpoint/2010/main" val="3807202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45902" y="1030946"/>
            <a:ext cx="7141627" cy="5298186"/>
          </a:xfrm>
          <a:prstGeom prst="rect">
            <a:avLst/>
          </a:prstGeom>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Data Sources (metadata) </a:t>
            </a:r>
          </a:p>
        </p:txBody>
      </p:sp>
      <p:sp>
        <p:nvSpPr>
          <p:cNvPr id="5" name="TextBox 4">
            <a:extLst>
              <a:ext uri="{FF2B5EF4-FFF2-40B4-BE49-F238E27FC236}">
                <a16:creationId xmlns:a16="http://schemas.microsoft.com/office/drawing/2014/main" id="{953CC7F6-F7F8-4D52-92C5-CE6C9BD317DE}"/>
              </a:ext>
            </a:extLst>
          </p:cNvPr>
          <p:cNvSpPr txBox="1"/>
          <p:nvPr/>
        </p:nvSpPr>
        <p:spPr>
          <a:xfrm>
            <a:off x="1813823" y="6392849"/>
            <a:ext cx="5882269" cy="523220"/>
          </a:xfrm>
          <a:prstGeom prst="rect">
            <a:avLst/>
          </a:prstGeom>
          <a:noFill/>
        </p:spPr>
        <p:txBody>
          <a:bodyPr wrap="square" rtlCol="0">
            <a:spAutoFit/>
          </a:bodyPr>
          <a:lstStyle/>
          <a:p>
            <a:r>
              <a:rPr lang="en-US" sz="1400" i="1" dirty="0">
                <a:solidFill>
                  <a:schemeClr val="bg1">
                    <a:lumMod val="50000"/>
                  </a:schemeClr>
                </a:solidFill>
              </a:rPr>
              <a:t>WV Elevation Source Listing and Graphics:  </a:t>
            </a:r>
            <a:r>
              <a:rPr lang="en-US" sz="1100" i="1" dirty="0">
                <a:solidFill>
                  <a:schemeClr val="bg1">
                    <a:lumMod val="50000"/>
                  </a:schemeClr>
                </a:solidFill>
                <a:hlinkClick r:id="rId4"/>
              </a:rPr>
              <a:t>https://www.mapwv.gov/lidar-metadata</a:t>
            </a:r>
            <a:endParaRPr lang="en-US" sz="1100" i="1" dirty="0">
              <a:solidFill>
                <a:schemeClr val="bg1">
                  <a:lumMod val="50000"/>
                </a:schemeClr>
              </a:solidFill>
            </a:endParaRPr>
          </a:p>
          <a:p>
            <a:endParaRPr lang="en-US" sz="1400" i="1" dirty="0">
              <a:solidFill>
                <a:schemeClr val="bg1">
                  <a:lumMod val="50000"/>
                </a:schemeClr>
              </a:solidFill>
            </a:endParaRPr>
          </a:p>
        </p:txBody>
      </p:sp>
      <p:sp>
        <p:nvSpPr>
          <p:cNvPr id="12" name="TextBox 11">
            <a:extLst>
              <a:ext uri="{FF2B5EF4-FFF2-40B4-BE49-F238E27FC236}">
                <a16:creationId xmlns:a16="http://schemas.microsoft.com/office/drawing/2014/main" id="{28C0E090-FEB6-4815-91E3-7110E184A640}"/>
              </a:ext>
            </a:extLst>
          </p:cNvPr>
          <p:cNvSpPr txBox="1"/>
          <p:nvPr/>
        </p:nvSpPr>
        <p:spPr>
          <a:xfrm>
            <a:off x="6509890" y="1587951"/>
            <a:ext cx="2150237" cy="584775"/>
          </a:xfrm>
          <a:prstGeom prst="rect">
            <a:avLst/>
          </a:prstGeom>
          <a:solidFill>
            <a:schemeClr val="tx1"/>
          </a:solidFill>
        </p:spPr>
        <p:txBody>
          <a:bodyPr wrap="square" rtlCol="0">
            <a:spAutoFit/>
          </a:bodyPr>
          <a:lstStyle/>
          <a:p>
            <a:pPr algn="ctr"/>
            <a:r>
              <a:rPr lang="en-US" sz="1600" b="1" dirty="0">
                <a:solidFill>
                  <a:srgbClr val="92D050"/>
                </a:solidFill>
              </a:rPr>
              <a:t>FEMA purchased Statewide QL2 LiDAR</a:t>
            </a:r>
          </a:p>
        </p:txBody>
      </p:sp>
      <p:sp>
        <p:nvSpPr>
          <p:cNvPr id="14" name="Oval 13"/>
          <p:cNvSpPr/>
          <p:nvPr/>
        </p:nvSpPr>
        <p:spPr>
          <a:xfrm>
            <a:off x="3479991" y="4697276"/>
            <a:ext cx="564204" cy="4132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31697AE-919F-4640-B052-8E8998C9F751}"/>
              </a:ext>
            </a:extLst>
          </p:cNvPr>
          <p:cNvSpPr txBox="1"/>
          <p:nvPr/>
        </p:nvSpPr>
        <p:spPr>
          <a:xfrm>
            <a:off x="206110" y="4710838"/>
            <a:ext cx="1607713" cy="707886"/>
          </a:xfrm>
          <a:prstGeom prst="rect">
            <a:avLst/>
          </a:prstGeom>
          <a:solidFill>
            <a:schemeClr val="accent1">
              <a:lumMod val="50000"/>
            </a:schemeClr>
          </a:solidFill>
        </p:spPr>
        <p:txBody>
          <a:bodyPr wrap="square" rtlCol="0">
            <a:spAutoFit/>
          </a:bodyPr>
          <a:lstStyle/>
          <a:p>
            <a:pPr algn="ctr"/>
            <a:r>
              <a:rPr lang="en-US" sz="2000" dirty="0">
                <a:solidFill>
                  <a:schemeClr val="bg1"/>
                </a:solidFill>
              </a:rPr>
              <a:t>Elevation Metadata</a:t>
            </a:r>
          </a:p>
        </p:txBody>
      </p:sp>
      <p:pic>
        <p:nvPicPr>
          <p:cNvPr id="17" name="Picture 16">
            <a:extLst>
              <a:ext uri="{FF2B5EF4-FFF2-40B4-BE49-F238E27FC236}">
                <a16:creationId xmlns:a16="http://schemas.microsoft.com/office/drawing/2014/main" id="{AD634F73-42B2-443B-ADEE-0DF4D45E676E}"/>
              </a:ext>
            </a:extLst>
          </p:cNvPr>
          <p:cNvPicPr>
            <a:picLocks noChangeAspect="1"/>
          </p:cNvPicPr>
          <p:nvPr/>
        </p:nvPicPr>
        <p:blipFill>
          <a:blip r:embed="rId5"/>
          <a:stretch>
            <a:fillRect/>
          </a:stretch>
        </p:blipFill>
        <p:spPr>
          <a:xfrm>
            <a:off x="206110" y="1500127"/>
            <a:ext cx="600075" cy="2809875"/>
          </a:xfrm>
          <a:prstGeom prst="rect">
            <a:avLst/>
          </a:prstGeom>
        </p:spPr>
      </p:pic>
      <p:pic>
        <p:nvPicPr>
          <p:cNvPr id="19" name="Picture 18">
            <a:extLst>
              <a:ext uri="{FF2B5EF4-FFF2-40B4-BE49-F238E27FC236}">
                <a16:creationId xmlns:a16="http://schemas.microsoft.com/office/drawing/2014/main" id="{5FBE1848-BE66-4799-9B48-69C4574D0687}"/>
              </a:ext>
            </a:extLst>
          </p:cNvPr>
          <p:cNvPicPr>
            <a:picLocks noChangeAspect="1"/>
          </p:cNvPicPr>
          <p:nvPr/>
        </p:nvPicPr>
        <p:blipFill>
          <a:blip r:embed="rId6"/>
          <a:stretch>
            <a:fillRect/>
          </a:stretch>
        </p:blipFill>
        <p:spPr>
          <a:xfrm>
            <a:off x="795107" y="1502152"/>
            <a:ext cx="981075" cy="2828925"/>
          </a:xfrm>
          <a:prstGeom prst="rect">
            <a:avLst/>
          </a:prstGeom>
        </p:spPr>
      </p:pic>
      <p:sp>
        <p:nvSpPr>
          <p:cNvPr id="9" name="Oval 8"/>
          <p:cNvSpPr/>
          <p:nvPr/>
        </p:nvSpPr>
        <p:spPr>
          <a:xfrm flipV="1">
            <a:off x="854755" y="2212300"/>
            <a:ext cx="922738" cy="2142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1040806-C6D0-4E84-A0FF-D97BBB2074DF}"/>
              </a:ext>
            </a:extLst>
          </p:cNvPr>
          <p:cNvSpPr txBox="1"/>
          <p:nvPr/>
        </p:nvSpPr>
        <p:spPr>
          <a:xfrm>
            <a:off x="6706692" y="4865537"/>
            <a:ext cx="1756632" cy="646331"/>
          </a:xfrm>
          <a:prstGeom prst="rect">
            <a:avLst/>
          </a:prstGeom>
          <a:solidFill>
            <a:schemeClr val="accent4">
              <a:lumMod val="50000"/>
            </a:schemeClr>
          </a:solidFill>
        </p:spPr>
        <p:txBody>
          <a:bodyPr wrap="square" rtlCol="0">
            <a:spAutoFit/>
          </a:bodyPr>
          <a:lstStyle/>
          <a:p>
            <a:r>
              <a:rPr lang="en-US" sz="1200" b="1" dirty="0">
                <a:solidFill>
                  <a:srgbClr val="FFFF00"/>
                </a:solidFill>
              </a:rPr>
              <a:t>1-Ft. Contours for entire State except for 2-ft contours for Area 1</a:t>
            </a:r>
          </a:p>
        </p:txBody>
      </p:sp>
      <p:sp>
        <p:nvSpPr>
          <p:cNvPr id="4" name="TextBox 3"/>
          <p:cNvSpPr txBox="1"/>
          <p:nvPr/>
        </p:nvSpPr>
        <p:spPr>
          <a:xfrm>
            <a:off x="1091952" y="1432716"/>
            <a:ext cx="398463" cy="276999"/>
          </a:xfrm>
          <a:prstGeom prst="rect">
            <a:avLst/>
          </a:prstGeom>
          <a:solidFill>
            <a:schemeClr val="bg1"/>
          </a:solidFill>
        </p:spPr>
        <p:txBody>
          <a:bodyPr wrap="square" rtlCol="0">
            <a:spAutoFit/>
          </a:bodyPr>
          <a:lstStyle/>
          <a:p>
            <a:pPr algn="ctr"/>
            <a:r>
              <a:rPr lang="en-US" sz="1200" dirty="0"/>
              <a:t>4B</a:t>
            </a:r>
          </a:p>
        </p:txBody>
      </p:sp>
      <p:sp>
        <p:nvSpPr>
          <p:cNvPr id="20" name="Oval 19">
            <a:extLst>
              <a:ext uri="{FF2B5EF4-FFF2-40B4-BE49-F238E27FC236}">
                <a16:creationId xmlns:a16="http://schemas.microsoft.com/office/drawing/2014/main" id="{C519D6C6-F900-487D-B914-2683D823F12A}"/>
              </a:ext>
            </a:extLst>
          </p:cNvPr>
          <p:cNvSpPr/>
          <p:nvPr/>
        </p:nvSpPr>
        <p:spPr>
          <a:xfrm flipV="1">
            <a:off x="854755" y="1480836"/>
            <a:ext cx="922738" cy="2142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465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2372114" y="1220599"/>
            <a:ext cx="6553200" cy="4851495"/>
          </a:xfrm>
          <a:prstGeom prst="rect">
            <a:avLst/>
          </a:prstGeom>
          <a:ln w="19050">
            <a:solidFill>
              <a:schemeClr val="tx1"/>
            </a:solidFill>
          </a:ln>
        </p:spPr>
      </p:pic>
      <p:sp>
        <p:nvSpPr>
          <p:cNvPr id="10" name="Rectangle 9"/>
          <p:cNvSpPr/>
          <p:nvPr/>
        </p:nvSpPr>
        <p:spPr>
          <a:xfrm>
            <a:off x="3505199" y="926636"/>
            <a:ext cx="5495191" cy="430887"/>
          </a:xfrm>
          <a:prstGeom prst="rect">
            <a:avLst/>
          </a:prstGeom>
        </p:spPr>
        <p:txBody>
          <a:bodyPr wrap="square">
            <a:spAutoFit/>
          </a:bodyPr>
          <a:lstStyle/>
          <a:p>
            <a:r>
              <a:rPr lang="en-US" sz="1100" u="sng" dirty="0">
                <a:solidFill>
                  <a:srgbClr val="0563C1"/>
                </a:solidFill>
                <a:latin typeface="Calibri" panose="020F0502020204030204" pitchFamily="34" charset="0"/>
                <a:hlinkClick r:id="rId3"/>
              </a:rPr>
              <a:t>https://www.mapwv.gov/flood/map/?wkid=102100&amp;x=-8899684&amp;y=4811867&amp;l=13&amp;v=0</a:t>
            </a:r>
            <a:endParaRPr lang="en-US" sz="1100" u="sng" dirty="0">
              <a:solidFill>
                <a:srgbClr val="0563C1"/>
              </a:solidFill>
              <a:latin typeface="Calibri" panose="020F0502020204030204" pitchFamily="34" charset="0"/>
            </a:endParaRPr>
          </a:p>
          <a:p>
            <a:endParaRPr lang="en-US" sz="1100" dirty="0"/>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link to Owner/Building Info</a:t>
            </a:r>
          </a:p>
        </p:txBody>
      </p:sp>
      <p:sp>
        <p:nvSpPr>
          <p:cNvPr id="14" name="TextBox 13"/>
          <p:cNvSpPr txBox="1"/>
          <p:nvPr/>
        </p:nvSpPr>
        <p:spPr>
          <a:xfrm>
            <a:off x="4950375" y="6186918"/>
            <a:ext cx="3962400" cy="461665"/>
          </a:xfrm>
          <a:prstGeom prst="rect">
            <a:avLst/>
          </a:prstGeom>
          <a:solidFill>
            <a:schemeClr val="tx2"/>
          </a:solidFill>
        </p:spPr>
        <p:txBody>
          <a:bodyPr wrap="square" rtlCol="0">
            <a:spAutoFit/>
          </a:bodyPr>
          <a:lstStyle/>
          <a:p>
            <a:pPr algn="ctr"/>
            <a:r>
              <a:rPr lang="en-US" sz="2400" b="1" dirty="0">
                <a:solidFill>
                  <a:schemeClr val="bg1"/>
                </a:solidFill>
              </a:rPr>
              <a:t>Residential or Farm Property</a:t>
            </a:r>
            <a:endParaRPr lang="en-US" dirty="0">
              <a:solidFill>
                <a:schemeClr val="bg1"/>
              </a:solidFill>
            </a:endParaRPr>
          </a:p>
        </p:txBody>
      </p:sp>
      <p:sp>
        <p:nvSpPr>
          <p:cNvPr id="16" name="TextBox 15"/>
          <p:cNvSpPr txBox="1"/>
          <p:nvPr/>
        </p:nvSpPr>
        <p:spPr>
          <a:xfrm>
            <a:off x="24961" y="935118"/>
            <a:ext cx="3931528" cy="276999"/>
          </a:xfrm>
          <a:prstGeom prst="rect">
            <a:avLst/>
          </a:prstGeom>
          <a:noFill/>
        </p:spPr>
        <p:txBody>
          <a:bodyPr wrap="square" rtlCol="0">
            <a:spAutoFit/>
          </a:bodyPr>
          <a:lstStyle/>
          <a:p>
            <a:r>
              <a:rPr lang="en-US" sz="1200" dirty="0"/>
              <a:t>629 PENNSYLVANIA AVE, Morgantown, WV, 26501</a:t>
            </a:r>
            <a:endParaRPr lang="en-US" dirty="0"/>
          </a:p>
        </p:txBody>
      </p:sp>
      <p:sp>
        <p:nvSpPr>
          <p:cNvPr id="15" name="Oval 14"/>
          <p:cNvSpPr/>
          <p:nvPr/>
        </p:nvSpPr>
        <p:spPr>
          <a:xfrm>
            <a:off x="6229467" y="5410200"/>
            <a:ext cx="1659565"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7" name="Oval 16"/>
          <p:cNvSpPr/>
          <p:nvPr/>
        </p:nvSpPr>
        <p:spPr>
          <a:xfrm>
            <a:off x="6155365" y="4884342"/>
            <a:ext cx="1905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pic>
        <p:nvPicPr>
          <p:cNvPr id="11" name="Picture 10"/>
          <p:cNvPicPr>
            <a:picLocks noChangeAspect="1"/>
          </p:cNvPicPr>
          <p:nvPr/>
        </p:nvPicPr>
        <p:blipFill>
          <a:blip r:embed="rId4"/>
          <a:stretch>
            <a:fillRect/>
          </a:stretch>
        </p:blipFill>
        <p:spPr>
          <a:xfrm>
            <a:off x="125963" y="1232835"/>
            <a:ext cx="3034775" cy="2917255"/>
          </a:xfrm>
          <a:prstGeom prst="rect">
            <a:avLst/>
          </a:prstGeom>
          <a:ln w="19050">
            <a:solidFill>
              <a:schemeClr val="tx1"/>
            </a:solidFill>
          </a:ln>
        </p:spPr>
      </p:pic>
      <p:pic>
        <p:nvPicPr>
          <p:cNvPr id="8" name="Picture 7"/>
          <p:cNvPicPr>
            <a:picLocks noChangeAspect="1"/>
          </p:cNvPicPr>
          <p:nvPr/>
        </p:nvPicPr>
        <p:blipFill>
          <a:blip r:embed="rId5"/>
          <a:stretch>
            <a:fillRect/>
          </a:stretch>
        </p:blipFill>
        <p:spPr>
          <a:xfrm>
            <a:off x="125963" y="3034123"/>
            <a:ext cx="4705350" cy="3700439"/>
          </a:xfrm>
          <a:prstGeom prst="rect">
            <a:avLst/>
          </a:prstGeom>
          <a:ln w="19050">
            <a:solidFill>
              <a:schemeClr val="tx1"/>
            </a:solidFill>
          </a:ln>
        </p:spPr>
      </p:pic>
      <p:sp>
        <p:nvSpPr>
          <p:cNvPr id="18" name="Oval 17"/>
          <p:cNvSpPr/>
          <p:nvPr/>
        </p:nvSpPr>
        <p:spPr>
          <a:xfrm>
            <a:off x="3956490" y="5775776"/>
            <a:ext cx="993886" cy="304800"/>
          </a:xfrm>
          <a:prstGeom prst="ellipse">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337927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03763" y="1050698"/>
            <a:ext cx="3912867" cy="1107996"/>
          </a:xfrm>
          <a:prstGeom prst="rect">
            <a:avLst/>
          </a:prstGeom>
          <a:solidFill>
            <a:schemeClr val="tx2">
              <a:lumMod val="40000"/>
              <a:lumOff val="60000"/>
            </a:schemeClr>
          </a:solidFill>
        </p:spPr>
        <p:txBody>
          <a:bodyPr wrap="square" rtlCol="0">
            <a:spAutoFit/>
          </a:bodyPr>
          <a:lstStyle/>
          <a:p>
            <a:pPr algn="ctr"/>
            <a:r>
              <a:rPr lang="en-US" sz="2400" b="1" dirty="0">
                <a:solidFill>
                  <a:schemeClr val="bg1"/>
                </a:solidFill>
              </a:rPr>
              <a:t>Residential or Farm Property</a:t>
            </a:r>
          </a:p>
          <a:p>
            <a:pPr algn="ctr"/>
            <a:endParaRPr lang="en-US" sz="2400" b="1" dirty="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nvGraphicFramePr>
        <p:xfrm>
          <a:off x="5086066" y="3108072"/>
          <a:ext cx="3618933" cy="2774581"/>
        </p:xfrm>
        <a:graphic>
          <a:graphicData uri="http://schemas.openxmlformats.org/drawingml/2006/table">
            <a:tbl>
              <a:tblPr>
                <a:tableStyleId>{7DF18680-E054-41AD-8BC1-D1AEF772440D}</a:tableStyleId>
              </a:tblPr>
              <a:tblGrid>
                <a:gridCol w="1848134">
                  <a:extLst>
                    <a:ext uri="{9D8B030D-6E8A-4147-A177-3AD203B41FA5}">
                      <a16:colId xmlns:a16="http://schemas.microsoft.com/office/drawing/2014/main" val="799857233"/>
                    </a:ext>
                  </a:extLst>
                </a:gridCol>
                <a:gridCol w="1770799">
                  <a:extLst>
                    <a:ext uri="{9D8B030D-6E8A-4147-A177-3AD203B41FA5}">
                      <a16:colId xmlns:a16="http://schemas.microsoft.com/office/drawing/2014/main" val="3953515633"/>
                    </a:ext>
                  </a:extLst>
                </a:gridCol>
              </a:tblGrid>
              <a:tr h="69580">
                <a:tc>
                  <a:txBody>
                    <a:bodyPr/>
                    <a:lstStyle/>
                    <a:p>
                      <a:pPr algn="l" rtl="0" fontAlgn="b"/>
                      <a:r>
                        <a:rPr lang="en-US" sz="1200" b="1" u="none" strike="noStrike" dirty="0">
                          <a:effectLst/>
                        </a:rPr>
                        <a:t>BUILDING INFORMATION</a:t>
                      </a:r>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l" rtl="0" fontAlgn="b"/>
                      <a:r>
                        <a:rPr lang="en-US" sz="1200" u="none" strike="noStrike" dirty="0">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980798257"/>
                  </a:ext>
                </a:extLst>
              </a:tr>
              <a:tr h="23123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solidFill>
                            <a:srgbClr val="FF0000"/>
                          </a:solidFill>
                          <a:effectLs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rgbClr val="FF0000"/>
                          </a:solidFill>
                          <a:effectLst/>
                        </a:rPr>
                        <a:t>R- Residential</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147185039"/>
                  </a:ext>
                </a:extLst>
              </a:tr>
              <a:tr h="231238">
                <a:tc>
                  <a:txBody>
                    <a:bodyPr/>
                    <a:lstStyle/>
                    <a:p>
                      <a:pPr algn="l" rtl="0" fontAlgn="b"/>
                      <a:r>
                        <a:rPr lang="en-US" sz="1200" u="none" strike="noStrike" dirty="0">
                          <a:effectLst/>
                        </a:rPr>
                        <a:t>Land Use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101 - Residential 1 Family</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068273279"/>
                  </a:ext>
                </a:extLst>
              </a:tr>
              <a:tr h="211970">
                <a:tc>
                  <a:txBody>
                    <a:bodyPr/>
                    <a:lstStyle/>
                    <a:p>
                      <a:pPr algn="l" rtl="0" fontAlgn="b"/>
                      <a:r>
                        <a:rPr lang="en-US" sz="1200" u="none" strike="noStrike" dirty="0">
                          <a:effectLst/>
                        </a:rPr>
                        <a:t>Year Built</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1911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068101329"/>
                  </a:ext>
                </a:extLst>
              </a:tr>
              <a:tr h="211970">
                <a:tc>
                  <a:txBody>
                    <a:bodyPr/>
                    <a:lstStyle/>
                    <a:p>
                      <a:pPr algn="l" rtl="0" fontAlgn="b"/>
                      <a:r>
                        <a:rPr lang="en-US" sz="1200" u="none" strike="noStrike" dirty="0">
                          <a:effectLst/>
                        </a:rPr>
                        <a:t>Architectural style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Conventional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874479722"/>
                  </a:ext>
                </a:extLst>
              </a:tr>
              <a:tr h="211970">
                <a:tc>
                  <a:txBody>
                    <a:bodyPr/>
                    <a:lstStyle/>
                    <a:p>
                      <a:pPr algn="l" rtl="0" fontAlgn="b"/>
                      <a:r>
                        <a:rPr lang="en-US" sz="1200" u="none" strike="noStrike" dirty="0">
                          <a:effectLst/>
                        </a:rPr>
                        <a:t>Exterior Wall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Aluminum</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117704"/>
                  </a:ext>
                </a:extLst>
              </a:tr>
              <a:tr h="211970">
                <a:tc>
                  <a:txBody>
                    <a:bodyPr/>
                    <a:lstStyle/>
                    <a:p>
                      <a:pPr algn="l" rtl="0" fontAlgn="b"/>
                      <a:r>
                        <a:rPr lang="en-US" sz="1200" u="none" strike="noStrike" dirty="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2</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0809899"/>
                  </a:ext>
                </a:extLst>
              </a:tr>
              <a:tr h="211970">
                <a:tc>
                  <a:txBody>
                    <a:bodyPr/>
                    <a:lstStyle/>
                    <a:p>
                      <a:pPr algn="l" rtl="0" fontAlgn="b"/>
                      <a:r>
                        <a:rPr lang="en-US" sz="1200" u="none" strike="noStrike" dirty="0">
                          <a:effectLst/>
                        </a:rPr>
                        <a:t>Total Rooms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8</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607206534"/>
                  </a:ext>
                </a:extLst>
              </a:tr>
              <a:tr h="211970">
                <a:tc>
                  <a:txBody>
                    <a:bodyPr/>
                    <a:lstStyle/>
                    <a:p>
                      <a:pPr algn="l" rtl="0" fontAlgn="b"/>
                      <a:r>
                        <a:rPr lang="en-US" sz="1200" u="none" strike="noStrike" dirty="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809930397"/>
                  </a:ext>
                </a:extLst>
              </a:tr>
              <a:tr h="211970">
                <a:tc>
                  <a:txBody>
                    <a:bodyPr/>
                    <a:lstStyle/>
                    <a:p>
                      <a:pPr algn="l" rtl="0" fontAlgn="b"/>
                      <a:r>
                        <a:rPr lang="en-US" sz="1200" u="none" strike="noStrike" dirty="0">
                          <a:effectLst/>
                        </a:rPr>
                        <a:t>Basement Type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Full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745966108"/>
                  </a:ext>
                </a:extLst>
              </a:tr>
              <a:tr h="211970">
                <a:tc>
                  <a:txBody>
                    <a:bodyPr/>
                    <a:lstStyle/>
                    <a:p>
                      <a:pPr algn="l" rtl="0" fontAlgn="b"/>
                      <a:r>
                        <a:rPr lang="en-US" sz="1200" u="none" strike="noStrike">
                          <a:effectLst/>
                        </a:rPr>
                        <a:t>Structure Area</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1,320</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483143391"/>
                  </a:ext>
                </a:extLst>
              </a:tr>
              <a:tr h="211970">
                <a:tc>
                  <a:txBody>
                    <a:bodyPr/>
                    <a:lstStyle/>
                    <a:p>
                      <a:pPr algn="l" rtl="0" fontAlgn="b"/>
                      <a:r>
                        <a:rPr lang="en-US" sz="1200" u="none" strike="noStrike">
                          <a:effectLst/>
                        </a:rPr>
                        <a:t>Building (card) Number</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948093837"/>
                  </a:ext>
                </a:extLst>
              </a:tr>
              <a:tr h="211970">
                <a:tc>
                  <a:txBody>
                    <a:bodyPr/>
                    <a:lstStyle/>
                    <a:p>
                      <a:pPr algn="l" rtl="0" fontAlgn="b"/>
                      <a:r>
                        <a:rPr lang="en-US" sz="1200" u="none" strike="noStrike" dirty="0">
                          <a:effectLst/>
                        </a:rPr>
                        <a:t># of main BLDGs (cards)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757936641"/>
                  </a:ext>
                </a:extLst>
              </a:tr>
            </a:tbl>
          </a:graphicData>
        </a:graphic>
      </p:graphicFrame>
      <p:sp>
        <p:nvSpPr>
          <p:cNvPr id="10" name="Rectangle 9"/>
          <p:cNvSpPr/>
          <p:nvPr/>
        </p:nvSpPr>
        <p:spPr>
          <a:xfrm>
            <a:off x="430533" y="1614878"/>
            <a:ext cx="3627016" cy="600164"/>
          </a:xfrm>
          <a:prstGeom prst="rect">
            <a:avLst/>
          </a:prstGeom>
        </p:spPr>
        <p:txBody>
          <a:bodyPr wrap="square">
            <a:spAutoFit/>
          </a:bodyPr>
          <a:lstStyle/>
          <a:p>
            <a:r>
              <a:rPr lang="en-US" sz="1100" u="sng" dirty="0">
                <a:solidFill>
                  <a:srgbClr val="0563C1"/>
                </a:solidFill>
                <a:latin typeface="Calibri" panose="020F0502020204030204" pitchFamily="34" charset="0"/>
                <a:hlinkClick r:id="rId2"/>
              </a:rPr>
              <a:t>https://www.mapwv.gov/flood/map/?wkid=102100&amp;x=-8899684&amp;y=4811867&amp;l=13&amp;v=0</a:t>
            </a:r>
            <a:endParaRPr lang="en-US" sz="1100" u="sng" dirty="0">
              <a:solidFill>
                <a:srgbClr val="0563C1"/>
              </a:solidFill>
              <a:latin typeface="Calibri" panose="020F0502020204030204" pitchFamily="34" charset="0"/>
            </a:endParaRPr>
          </a:p>
          <a:p>
            <a:endParaRPr lang="en-US" sz="1100" dirty="0"/>
          </a:p>
        </p:txBody>
      </p:sp>
      <p:graphicFrame>
        <p:nvGraphicFramePr>
          <p:cNvPr id="2" name="Table 1"/>
          <p:cNvGraphicFramePr>
            <a:graphicFrameLocks noGrp="1"/>
          </p:cNvGraphicFramePr>
          <p:nvPr/>
        </p:nvGraphicFramePr>
        <p:xfrm>
          <a:off x="5105400" y="964568"/>
          <a:ext cx="3618934" cy="2093336"/>
        </p:xfrm>
        <a:graphic>
          <a:graphicData uri="http://schemas.openxmlformats.org/drawingml/2006/table">
            <a:tbl>
              <a:tblPr>
                <a:tableStyleId>{073A0DAA-6AF3-43AB-8588-CEC1D06C72B9}</a:tableStyleId>
              </a:tblPr>
              <a:tblGrid>
                <a:gridCol w="1828800">
                  <a:extLst>
                    <a:ext uri="{9D8B030D-6E8A-4147-A177-3AD203B41FA5}">
                      <a16:colId xmlns:a16="http://schemas.microsoft.com/office/drawing/2014/main" val="4027414545"/>
                    </a:ext>
                  </a:extLst>
                </a:gridCol>
                <a:gridCol w="1790134">
                  <a:extLst>
                    <a:ext uri="{9D8B030D-6E8A-4147-A177-3AD203B41FA5}">
                      <a16:colId xmlns:a16="http://schemas.microsoft.com/office/drawing/2014/main" val="104142168"/>
                    </a:ext>
                  </a:extLst>
                </a:gridCol>
              </a:tblGrid>
              <a:tr h="228601">
                <a:tc>
                  <a:txBody>
                    <a:bodyPr/>
                    <a:lstStyle/>
                    <a:p>
                      <a:pPr algn="l" rtl="0" fontAlgn="b"/>
                      <a:r>
                        <a:rPr lang="en-US" sz="1200" b="1" u="none" strike="noStrike" dirty="0">
                          <a:effectLst/>
                        </a:rPr>
                        <a:t>DESCRIPTION</a:t>
                      </a:r>
                      <a:endParaRPr lang="en-US" sz="1200" b="1" i="0" u="none" strike="noStrike" dirty="0">
                        <a:solidFill>
                          <a:srgbClr val="000000"/>
                        </a:solidFill>
                        <a:effectLst/>
                        <a:latin typeface="+mn-lt"/>
                      </a:endParaRPr>
                    </a:p>
                  </a:txBody>
                  <a:tcPr marL="9525" marR="9525" marT="9525" marB="0" anchor="b"/>
                </a:tc>
                <a:tc>
                  <a:txBody>
                    <a:bodyPr/>
                    <a:lstStyle/>
                    <a:p>
                      <a:pPr algn="l" fontAlgn="b"/>
                      <a:endParaRPr lang="en-US" sz="1200" b="0" i="1"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206848">
                <a:tc>
                  <a:txBody>
                    <a:bodyPr/>
                    <a:lstStyle/>
                    <a:p>
                      <a:pPr algn="l" rtl="0" fontAlgn="t"/>
                      <a:r>
                        <a:rPr lang="en-US" sz="1200" u="none" strike="noStrike" dirty="0">
                          <a:effectLs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200" u="none" strike="noStrike">
                          <a:effectLst/>
                        </a:rPr>
                        <a:t>31-10-0029-0130-0000</a:t>
                      </a:r>
                      <a:endParaRPr lang="en-US" sz="12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2625860837"/>
                  </a:ext>
                </a:extLst>
              </a:tr>
              <a:tr h="180345">
                <a:tc>
                  <a:txBody>
                    <a:bodyPr/>
                    <a:lstStyle/>
                    <a:p>
                      <a:pPr algn="l" rtl="0" fontAlgn="t"/>
                      <a:r>
                        <a:rPr lang="en-US" sz="1200" u="none" strike="noStrike" dirty="0">
                          <a:effectLs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BL 12-1/2 LOT 10</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443572202"/>
                  </a:ext>
                </a:extLst>
              </a:tr>
              <a:tr h="165599">
                <a:tc>
                  <a:txBody>
                    <a:bodyPr/>
                    <a:lstStyle/>
                    <a:p>
                      <a:pPr algn="l" rtl="0" fontAlgn="t"/>
                      <a:r>
                        <a:rPr lang="en-US" sz="1200" u="none" strike="noStrike" dirty="0">
                          <a:effectLs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0.0373</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705007919"/>
                  </a:ext>
                </a:extLst>
              </a:tr>
              <a:tr h="165599">
                <a:tc>
                  <a:txBody>
                    <a:bodyPr/>
                    <a:lstStyle/>
                    <a:p>
                      <a:pPr algn="l" rtl="0" fontAlgn="b"/>
                      <a:r>
                        <a:rPr lang="en-US" sz="1200" u="none" strike="noStrike">
                          <a:effectLst/>
                        </a:rPr>
                        <a:t>Tax Year</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2015</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782360898"/>
                  </a:ext>
                </a:extLst>
              </a:tr>
              <a:tr h="165599">
                <a:tc>
                  <a:txBody>
                    <a:bodyPr/>
                    <a:lstStyle/>
                    <a:p>
                      <a:pPr algn="l" rtl="0" fontAlgn="b"/>
                      <a:r>
                        <a:rPr lang="en-US" sz="1200" u="none" strike="noStrike">
                          <a:effectLst/>
                        </a:rPr>
                        <a:t>Tax Class</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4</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950626997"/>
                  </a:ext>
                </a:extLst>
              </a:tr>
              <a:tr h="165599">
                <a:tc>
                  <a:txBody>
                    <a:bodyPr/>
                    <a:lstStyle/>
                    <a:p>
                      <a:pPr algn="l" rtl="0" fontAlgn="t"/>
                      <a:r>
                        <a:rPr lang="en-US" sz="1200" u="none" strike="noStrike" dirty="0">
                          <a:effectLst/>
                        </a:rPr>
                        <a:t>Deed 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1259 / 45</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65599">
                <a:tc>
                  <a:txBody>
                    <a:bodyPr/>
                    <a:lstStyle/>
                    <a:p>
                      <a:pPr algn="l" rtl="0"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65599">
                <a:tc>
                  <a:txBody>
                    <a:bodyPr/>
                    <a:lstStyle/>
                    <a:p>
                      <a:pPr algn="l" rtl="0" fontAlgn="b"/>
                      <a:r>
                        <a:rPr lang="en-US" sz="1200" b="1" u="none" strike="noStrike" dirty="0">
                          <a:effectLs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311052">
                <a:tc>
                  <a:txBody>
                    <a:bodyPr/>
                    <a:lstStyle/>
                    <a:p>
                      <a:pPr algn="l" rtl="0" fontAlgn="t"/>
                      <a:r>
                        <a:rPr lang="en-US" sz="1200" u="none" strike="noStrike" dirty="0">
                          <a:effectLs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Smith John</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nvGraphicFramePr>
        <p:xfrm>
          <a:off x="5066733" y="5943600"/>
          <a:ext cx="3657600" cy="769620"/>
        </p:xfrm>
        <a:graphic>
          <a:graphicData uri="http://schemas.openxmlformats.org/drawingml/2006/table">
            <a:tbl>
              <a:tblPr>
                <a:tableStyleId>{073A0DAA-6AF3-43AB-8588-CEC1D06C72B9}</a:tableStyleId>
              </a:tblPr>
              <a:tblGrid>
                <a:gridCol w="1867467">
                  <a:extLst>
                    <a:ext uri="{9D8B030D-6E8A-4147-A177-3AD203B41FA5}">
                      <a16:colId xmlns:a16="http://schemas.microsoft.com/office/drawing/2014/main" val="1691348543"/>
                    </a:ext>
                  </a:extLst>
                </a:gridCol>
                <a:gridCol w="1790133">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rPr>
                        <a:t>Land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effectLst/>
                        </a:rPr>
                        <a:t>$33,200</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rPr>
                        <a:t>Building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$29,000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rPr>
                        <a:t>Total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$62,200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6777663"/>
                  </a:ext>
                </a:extLst>
              </a:tr>
            </a:tbl>
          </a:graphicData>
        </a:graphic>
      </p:graphicFrame>
      <p:pic>
        <p:nvPicPr>
          <p:cNvPr id="4" name="Picture 3"/>
          <p:cNvPicPr>
            <a:picLocks noChangeAspect="1"/>
          </p:cNvPicPr>
          <p:nvPr/>
        </p:nvPicPr>
        <p:blipFill>
          <a:blip r:embed="rId3"/>
          <a:stretch>
            <a:fillRect/>
          </a:stretch>
        </p:blipFill>
        <p:spPr>
          <a:xfrm>
            <a:off x="685800" y="2359939"/>
            <a:ext cx="3124200" cy="4329938"/>
          </a:xfrm>
          <a:prstGeom prst="rect">
            <a:avLst/>
          </a:prstGeom>
        </p:spPr>
      </p:pic>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link to Owner/Building Info</a:t>
            </a:r>
          </a:p>
        </p:txBody>
      </p:sp>
      <p:sp>
        <p:nvSpPr>
          <p:cNvPr id="16" name="TextBox 15"/>
          <p:cNvSpPr txBox="1"/>
          <p:nvPr/>
        </p:nvSpPr>
        <p:spPr>
          <a:xfrm>
            <a:off x="430821" y="1422709"/>
            <a:ext cx="3931528" cy="276999"/>
          </a:xfrm>
          <a:prstGeom prst="rect">
            <a:avLst/>
          </a:prstGeom>
          <a:noFill/>
        </p:spPr>
        <p:txBody>
          <a:bodyPr wrap="square" rtlCol="0">
            <a:spAutoFit/>
          </a:bodyPr>
          <a:lstStyle/>
          <a:p>
            <a:r>
              <a:rPr lang="en-US" sz="1200" dirty="0"/>
              <a:t>629 PENNSYLVANIA AVE, Morgantown, WV, 26501</a:t>
            </a:r>
            <a:endParaRPr lang="en-US" dirty="0"/>
          </a:p>
        </p:txBody>
      </p:sp>
    </p:spTree>
    <p:extLst>
      <p:ext uri="{BB962C8B-B14F-4D97-AF65-F5344CB8AC3E}">
        <p14:creationId xmlns:p14="http://schemas.microsoft.com/office/powerpoint/2010/main" val="17881964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24753" y="1118242"/>
            <a:ext cx="7124252" cy="646331"/>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West Virginia Parcel Property Class Breakdown for Tax Year 2024</a:t>
            </a:r>
            <a:br>
              <a:rPr lang="en-US" sz="2000" b="1" dirty="0">
                <a:solidFill>
                  <a:schemeClr val="bg1"/>
                </a:solidFill>
              </a:rPr>
            </a:br>
            <a:r>
              <a:rPr lang="en-US" sz="1600" b="1" dirty="0">
                <a:solidFill>
                  <a:schemeClr val="tx2">
                    <a:lumMod val="40000"/>
                    <a:lumOff val="60000"/>
                  </a:schemeClr>
                </a:solidFill>
              </a:rPr>
              <a:t>(Computed from statewide master parcel file)</a:t>
            </a:r>
            <a:endParaRPr lang="en-US" sz="1600" dirty="0">
              <a:solidFill>
                <a:schemeClr val="tx2">
                  <a:lumMod val="40000"/>
                  <a:lumOff val="60000"/>
                </a:schemeClr>
              </a:solidFill>
            </a:endParaRPr>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Total Property Parcels</a:t>
            </a:r>
          </a:p>
        </p:txBody>
      </p:sp>
      <p:graphicFrame>
        <p:nvGraphicFramePr>
          <p:cNvPr id="7" name="Table 6"/>
          <p:cNvGraphicFramePr>
            <a:graphicFrameLocks noGrp="1"/>
          </p:cNvGraphicFramePr>
          <p:nvPr>
            <p:extLst>
              <p:ext uri="{D42A27DB-BD31-4B8C-83A1-F6EECF244321}">
                <p14:modId xmlns:p14="http://schemas.microsoft.com/office/powerpoint/2010/main" val="2601569896"/>
              </p:ext>
            </p:extLst>
          </p:nvPr>
        </p:nvGraphicFramePr>
        <p:xfrm>
          <a:off x="245459" y="1968416"/>
          <a:ext cx="8675517" cy="3699510"/>
        </p:xfrm>
        <a:graphic>
          <a:graphicData uri="http://schemas.openxmlformats.org/drawingml/2006/table">
            <a:tbl>
              <a:tblPr firstRow="1" firstCol="1" bandRow="1">
                <a:tableStyleId>{69CF1AB2-1976-4502-BF36-3FF5EA218861}</a:tableStyleId>
              </a:tblPr>
              <a:tblGrid>
                <a:gridCol w="1020479">
                  <a:extLst>
                    <a:ext uri="{9D8B030D-6E8A-4147-A177-3AD203B41FA5}">
                      <a16:colId xmlns:a16="http://schemas.microsoft.com/office/drawing/2014/main" val="3347606905"/>
                    </a:ext>
                  </a:extLst>
                </a:gridCol>
                <a:gridCol w="3309383">
                  <a:extLst>
                    <a:ext uri="{9D8B030D-6E8A-4147-A177-3AD203B41FA5}">
                      <a16:colId xmlns:a16="http://schemas.microsoft.com/office/drawing/2014/main" val="2788592112"/>
                    </a:ext>
                  </a:extLst>
                </a:gridCol>
                <a:gridCol w="1045303">
                  <a:extLst>
                    <a:ext uri="{9D8B030D-6E8A-4147-A177-3AD203B41FA5}">
                      <a16:colId xmlns:a16="http://schemas.microsoft.com/office/drawing/2014/main" val="3415097851"/>
                    </a:ext>
                  </a:extLst>
                </a:gridCol>
                <a:gridCol w="1461758">
                  <a:extLst>
                    <a:ext uri="{9D8B030D-6E8A-4147-A177-3AD203B41FA5}">
                      <a16:colId xmlns:a16="http://schemas.microsoft.com/office/drawing/2014/main" val="2809061004"/>
                    </a:ext>
                  </a:extLst>
                </a:gridCol>
                <a:gridCol w="1838594">
                  <a:extLst>
                    <a:ext uri="{9D8B030D-6E8A-4147-A177-3AD203B41FA5}">
                      <a16:colId xmlns:a16="http://schemas.microsoft.com/office/drawing/2014/main" val="1620502765"/>
                    </a:ext>
                  </a:extLst>
                </a:gridCol>
              </a:tblGrid>
              <a:tr h="567690">
                <a:tc>
                  <a:txBody>
                    <a:bodyPr/>
                    <a:lstStyle/>
                    <a:p>
                      <a:pPr algn="ctr" fontAlgn="ctr"/>
                      <a:r>
                        <a:rPr lang="en-US" sz="1600" b="1" dirty="0">
                          <a:latin typeface="+mn-lt"/>
                        </a:rPr>
                        <a:t>Code*</a:t>
                      </a:r>
                    </a:p>
                  </a:txBody>
                  <a:tcPr marL="9525" marR="9525" marT="9525" marB="0" anchor="ctr"/>
                </a:tc>
                <a:tc>
                  <a:txBody>
                    <a:bodyPr/>
                    <a:lstStyle/>
                    <a:p>
                      <a:pPr algn="ctr" fontAlgn="ctr"/>
                      <a:r>
                        <a:rPr lang="en-US" sz="1600" b="1" dirty="0">
                          <a:latin typeface="+mn-lt"/>
                        </a:rPr>
                        <a:t>Property Class</a:t>
                      </a:r>
                    </a:p>
                  </a:txBody>
                  <a:tcPr marL="9525" marR="9525" marT="9525" marB="0" anchor="ctr"/>
                </a:tc>
                <a:tc>
                  <a:txBody>
                    <a:bodyPr/>
                    <a:lstStyle/>
                    <a:p>
                      <a:pPr algn="ctr" fontAlgn="ctr"/>
                      <a:r>
                        <a:rPr lang="en-US" sz="1600" b="1" dirty="0">
                          <a:latin typeface="+mn-lt"/>
                        </a:rPr>
                        <a:t># of Parcels</a:t>
                      </a:r>
                    </a:p>
                  </a:txBody>
                  <a:tcPr marL="9525" marR="9525" marT="9525" marB="0" anchor="ctr"/>
                </a:tc>
                <a:tc>
                  <a:txBody>
                    <a:bodyPr/>
                    <a:lstStyle/>
                    <a:p>
                      <a:pPr algn="ctr" fontAlgn="ctr"/>
                      <a:r>
                        <a:rPr lang="en-US" sz="1600" b="1" dirty="0">
                          <a:latin typeface="+mn-lt"/>
                        </a:rPr>
                        <a:t>Percent (%)</a:t>
                      </a:r>
                    </a:p>
                  </a:txBody>
                  <a:tcPr marL="9525" marR="9525" marT="9525" marB="0" anchor="ctr"/>
                </a:tc>
                <a:tc>
                  <a:txBody>
                    <a:bodyPr/>
                    <a:lstStyle/>
                    <a:p>
                      <a:pPr algn="ctr" fontAlgn="ctr"/>
                      <a:r>
                        <a:rPr lang="en-US" sz="1600" b="1" i="0" u="none" strike="noStrike" dirty="0">
                          <a:solidFill>
                            <a:srgbClr val="000000"/>
                          </a:solidFill>
                          <a:effectLst/>
                          <a:latin typeface="+mn-lt"/>
                        </a:rPr>
                        <a:t>Total Assessment Value (Land &amp; Bldgs.)</a:t>
                      </a:r>
                    </a:p>
                  </a:txBody>
                  <a:tcPr marL="9525" marR="9525" marT="9525" marB="0" anchor="ctr"/>
                </a:tc>
                <a:extLst>
                  <a:ext uri="{0D108BD9-81ED-4DB2-BD59-A6C34878D82A}">
                    <a16:rowId xmlns:a16="http://schemas.microsoft.com/office/drawing/2014/main" val="3349398295"/>
                  </a:ext>
                </a:extLst>
              </a:tr>
              <a:tr h="200025">
                <a:tc>
                  <a:txBody>
                    <a:bodyPr/>
                    <a:lstStyle/>
                    <a:p>
                      <a:pPr algn="ctr" fontAlgn="ctr"/>
                      <a:r>
                        <a:rPr lang="en-US" sz="1600" b="0" dirty="0">
                          <a:latin typeface="+mn-lt"/>
                        </a:rPr>
                        <a:t>R</a:t>
                      </a:r>
                    </a:p>
                  </a:txBody>
                  <a:tcPr marL="9525" marR="9525" marT="9525" marB="0" anchor="ctr"/>
                </a:tc>
                <a:tc>
                  <a:txBody>
                    <a:bodyPr/>
                    <a:lstStyle/>
                    <a:p>
                      <a:pPr lvl="1" algn="l" fontAlgn="ctr"/>
                      <a:r>
                        <a:rPr lang="en-US" sz="1600" dirty="0">
                          <a:latin typeface="+mn-lt"/>
                        </a:rPr>
                        <a:t>Residential</a:t>
                      </a:r>
                    </a:p>
                  </a:txBody>
                  <a:tcPr marL="9525" marR="9525" marT="9525" marB="0" anchor="ctr"/>
                </a:tc>
                <a:tc>
                  <a:txBody>
                    <a:bodyPr/>
                    <a:lstStyle/>
                    <a:p>
                      <a:pPr algn="r" fontAlgn="b"/>
                      <a:r>
                        <a:rPr lang="en-US" sz="1600" b="0" i="0" u="none" strike="noStrike" kern="1200" dirty="0">
                          <a:solidFill>
                            <a:srgbClr val="000000"/>
                          </a:solidFill>
                          <a:effectLst/>
                          <a:latin typeface="+mn-lt"/>
                          <a:ea typeface="+mn-ea"/>
                          <a:cs typeface="+mn-cs"/>
                        </a:rPr>
                        <a:t>1,109,008</a:t>
                      </a:r>
                    </a:p>
                  </a:txBody>
                  <a:tcPr marL="9525" marR="9525" marT="9525" marB="0" anchor="b"/>
                </a:tc>
                <a:tc>
                  <a:txBody>
                    <a:bodyPr/>
                    <a:lstStyle/>
                    <a:p>
                      <a:pPr algn="ctr" fontAlgn="b"/>
                      <a:r>
                        <a:rPr lang="en-US" sz="1600" b="0" i="0" u="none" strike="noStrike" dirty="0">
                          <a:solidFill>
                            <a:srgbClr val="000000"/>
                          </a:solidFill>
                          <a:effectLst/>
                          <a:latin typeface="+mn-lt"/>
                        </a:rPr>
                        <a:t>79.1%</a:t>
                      </a:r>
                    </a:p>
                  </a:txBody>
                  <a:tcPr marL="9525" marR="9525" marT="9525" marB="0" anchor="b"/>
                </a:tc>
                <a:tc>
                  <a:txBody>
                    <a:bodyPr/>
                    <a:lstStyle/>
                    <a:p>
                      <a:pPr algn="r" fontAlgn="b"/>
                      <a:r>
                        <a:rPr lang="en-US" sz="1600" b="0" i="0" u="none" strike="noStrike" dirty="0">
                          <a:solidFill>
                            <a:srgbClr val="000000"/>
                          </a:solidFill>
                          <a:effectLst/>
                          <a:latin typeface="+mn-lt"/>
                        </a:rPr>
                        <a:t>$90,813,581,044 </a:t>
                      </a:r>
                    </a:p>
                  </a:txBody>
                  <a:tcPr marL="9525" marR="9525" marT="9525" marB="0" anchor="b"/>
                </a:tc>
                <a:extLst>
                  <a:ext uri="{0D108BD9-81ED-4DB2-BD59-A6C34878D82A}">
                    <a16:rowId xmlns:a16="http://schemas.microsoft.com/office/drawing/2014/main" val="1469638917"/>
                  </a:ext>
                </a:extLst>
              </a:tr>
              <a:tr h="200025">
                <a:tc>
                  <a:txBody>
                    <a:bodyPr/>
                    <a:lstStyle/>
                    <a:p>
                      <a:pPr algn="ctr" fontAlgn="ctr"/>
                      <a:r>
                        <a:rPr lang="en-US" sz="1600" b="0">
                          <a:latin typeface="+mn-lt"/>
                        </a:rPr>
                        <a:t>F </a:t>
                      </a:r>
                    </a:p>
                  </a:txBody>
                  <a:tcPr marL="9525" marR="9525" marT="9525" marB="0" anchor="ctr"/>
                </a:tc>
                <a:tc>
                  <a:txBody>
                    <a:bodyPr/>
                    <a:lstStyle/>
                    <a:p>
                      <a:pPr lvl="1" algn="l" fontAlgn="ctr"/>
                      <a:r>
                        <a:rPr lang="en-US" sz="1600" dirty="0">
                          <a:latin typeface="+mn-lt"/>
                        </a:rPr>
                        <a:t>Farm</a:t>
                      </a:r>
                    </a:p>
                  </a:txBody>
                  <a:tcPr marL="9525" marR="9525" marT="9525" marB="0" anchor="ctr"/>
                </a:tc>
                <a:tc>
                  <a:txBody>
                    <a:bodyPr/>
                    <a:lstStyle/>
                    <a:p>
                      <a:pPr algn="r" fontAlgn="b"/>
                      <a:r>
                        <a:rPr lang="en-US" sz="1600" b="0" i="0" u="none" strike="noStrike" dirty="0">
                          <a:solidFill>
                            <a:srgbClr val="000000"/>
                          </a:solidFill>
                          <a:effectLst/>
                          <a:latin typeface="+mn-lt"/>
                        </a:rPr>
                        <a:t>120,822</a:t>
                      </a:r>
                    </a:p>
                  </a:txBody>
                  <a:tcPr marL="9525" marR="9525" marT="9525" marB="0" anchor="b"/>
                </a:tc>
                <a:tc>
                  <a:txBody>
                    <a:bodyPr/>
                    <a:lstStyle/>
                    <a:p>
                      <a:pPr algn="ctr" fontAlgn="b"/>
                      <a:r>
                        <a:rPr lang="en-US" sz="1600" b="0" i="0" u="none" strike="noStrike" dirty="0">
                          <a:solidFill>
                            <a:srgbClr val="000000"/>
                          </a:solidFill>
                          <a:effectLst/>
                          <a:latin typeface="+mn-lt"/>
                        </a:rPr>
                        <a:t>8.6%</a:t>
                      </a:r>
                    </a:p>
                  </a:txBody>
                  <a:tcPr marL="9525" marR="9525" marT="9525" marB="0" anchor="b"/>
                </a:tc>
                <a:tc>
                  <a:txBody>
                    <a:bodyPr/>
                    <a:lstStyle/>
                    <a:p>
                      <a:pPr algn="r" fontAlgn="b"/>
                      <a:r>
                        <a:rPr lang="en-US" sz="1600" b="0" i="0" u="none" strike="noStrike" dirty="0">
                          <a:solidFill>
                            <a:srgbClr val="000000"/>
                          </a:solidFill>
                          <a:effectLst/>
                          <a:latin typeface="+mn-lt"/>
                        </a:rPr>
                        <a:t>$8,865,166,220 </a:t>
                      </a:r>
                    </a:p>
                  </a:txBody>
                  <a:tcPr marL="9525" marR="9525" marT="9525" marB="0" anchor="b"/>
                </a:tc>
                <a:extLst>
                  <a:ext uri="{0D108BD9-81ED-4DB2-BD59-A6C34878D82A}">
                    <a16:rowId xmlns:a16="http://schemas.microsoft.com/office/drawing/2014/main" val="2229873331"/>
                  </a:ext>
                </a:extLst>
              </a:tr>
              <a:tr h="200025">
                <a:tc>
                  <a:txBody>
                    <a:bodyPr/>
                    <a:lstStyle/>
                    <a:p>
                      <a:pPr algn="ctr" fontAlgn="ctr"/>
                      <a:r>
                        <a:rPr lang="en-US" sz="1600" b="0">
                          <a:latin typeface="+mn-lt"/>
                        </a:rPr>
                        <a:t>A</a:t>
                      </a:r>
                    </a:p>
                  </a:txBody>
                  <a:tcPr marL="9525" marR="9525" marT="9525" marB="0" anchor="ctr"/>
                </a:tc>
                <a:tc>
                  <a:txBody>
                    <a:bodyPr/>
                    <a:lstStyle/>
                    <a:p>
                      <a:pPr lvl="1" algn="l" fontAlgn="ctr"/>
                      <a:r>
                        <a:rPr lang="en-US" sz="1600">
                          <a:latin typeface="+mn-lt"/>
                        </a:rPr>
                        <a:t>Apartment</a:t>
                      </a:r>
                    </a:p>
                  </a:txBody>
                  <a:tcPr marL="9525" marR="9525" marT="9525" marB="0" anchor="ctr"/>
                </a:tc>
                <a:tc>
                  <a:txBody>
                    <a:bodyPr/>
                    <a:lstStyle/>
                    <a:p>
                      <a:pPr algn="r" fontAlgn="b"/>
                      <a:r>
                        <a:rPr lang="en-US" sz="1600" b="0" i="0" u="none" strike="noStrike" dirty="0">
                          <a:solidFill>
                            <a:srgbClr val="000000"/>
                          </a:solidFill>
                          <a:effectLst/>
                          <a:latin typeface="+mn-lt"/>
                        </a:rPr>
                        <a:t>3,130</a:t>
                      </a:r>
                    </a:p>
                  </a:txBody>
                  <a:tcPr marL="9525" marR="9525" marT="9525" marB="0" anchor="b"/>
                </a:tc>
                <a:tc>
                  <a:txBody>
                    <a:bodyPr/>
                    <a:lstStyle/>
                    <a:p>
                      <a:pPr algn="ctr" fontAlgn="b"/>
                      <a:r>
                        <a:rPr lang="en-US" sz="1600" b="0" i="0" u="none" strike="noStrike">
                          <a:solidFill>
                            <a:srgbClr val="000000"/>
                          </a:solidFill>
                          <a:effectLst/>
                          <a:latin typeface="+mn-lt"/>
                        </a:rPr>
                        <a:t>0.2%</a:t>
                      </a:r>
                    </a:p>
                  </a:txBody>
                  <a:tcPr marL="9525" marR="9525" marT="9525" marB="0" anchor="b"/>
                </a:tc>
                <a:tc>
                  <a:txBody>
                    <a:bodyPr/>
                    <a:lstStyle/>
                    <a:p>
                      <a:pPr algn="r" fontAlgn="b"/>
                      <a:r>
                        <a:rPr lang="en-US" sz="1600" b="0" i="0" u="none" strike="noStrike" dirty="0">
                          <a:solidFill>
                            <a:srgbClr val="000000"/>
                          </a:solidFill>
                          <a:effectLst/>
                          <a:latin typeface="+mn-lt"/>
                        </a:rPr>
                        <a:t>$1,900,243,334 </a:t>
                      </a:r>
                    </a:p>
                  </a:txBody>
                  <a:tcPr marL="9525" marR="9525" marT="9525" marB="0" anchor="b"/>
                </a:tc>
                <a:extLst>
                  <a:ext uri="{0D108BD9-81ED-4DB2-BD59-A6C34878D82A}">
                    <a16:rowId xmlns:a16="http://schemas.microsoft.com/office/drawing/2014/main" val="3350520378"/>
                  </a:ext>
                </a:extLst>
              </a:tr>
              <a:tr h="200025">
                <a:tc>
                  <a:txBody>
                    <a:bodyPr/>
                    <a:lstStyle/>
                    <a:p>
                      <a:pPr algn="ctr" fontAlgn="ctr"/>
                      <a:r>
                        <a:rPr lang="en-US" sz="1600" b="0">
                          <a:latin typeface="+mn-lt"/>
                        </a:rPr>
                        <a:t>C</a:t>
                      </a:r>
                    </a:p>
                  </a:txBody>
                  <a:tcPr marL="9525" marR="9525" marT="9525" marB="0" anchor="ctr"/>
                </a:tc>
                <a:tc>
                  <a:txBody>
                    <a:bodyPr/>
                    <a:lstStyle/>
                    <a:p>
                      <a:pPr lvl="1" algn="l" fontAlgn="ctr"/>
                      <a:r>
                        <a:rPr lang="en-US" sz="1600" dirty="0">
                          <a:latin typeface="+mn-lt"/>
                        </a:rPr>
                        <a:t>Commercial</a:t>
                      </a:r>
                    </a:p>
                  </a:txBody>
                  <a:tcPr marL="9525" marR="9525" marT="9525" marB="0" anchor="ctr"/>
                </a:tc>
                <a:tc>
                  <a:txBody>
                    <a:bodyPr/>
                    <a:lstStyle/>
                    <a:p>
                      <a:pPr algn="r" fontAlgn="b"/>
                      <a:r>
                        <a:rPr lang="en-US" sz="1600" b="0" i="0" u="none" strike="noStrike" dirty="0">
                          <a:solidFill>
                            <a:srgbClr val="000000"/>
                          </a:solidFill>
                          <a:effectLst/>
                          <a:latin typeface="+mn-lt"/>
                        </a:rPr>
                        <a:t>65,047</a:t>
                      </a:r>
                    </a:p>
                  </a:txBody>
                  <a:tcPr marL="9525" marR="9525" marT="9525" marB="0" anchor="b"/>
                </a:tc>
                <a:tc>
                  <a:txBody>
                    <a:bodyPr/>
                    <a:lstStyle/>
                    <a:p>
                      <a:pPr algn="ctr" fontAlgn="b"/>
                      <a:r>
                        <a:rPr lang="en-US" sz="1600" b="0" i="0" u="none" strike="noStrike" dirty="0">
                          <a:solidFill>
                            <a:srgbClr val="000000"/>
                          </a:solidFill>
                          <a:effectLst/>
                          <a:latin typeface="+mn-lt"/>
                        </a:rPr>
                        <a:t>4.6%</a:t>
                      </a:r>
                    </a:p>
                  </a:txBody>
                  <a:tcPr marL="9525" marR="9525" marT="9525" marB="0" anchor="b"/>
                </a:tc>
                <a:tc>
                  <a:txBody>
                    <a:bodyPr/>
                    <a:lstStyle/>
                    <a:p>
                      <a:pPr algn="r" fontAlgn="b"/>
                      <a:r>
                        <a:rPr lang="en-US" sz="1600" b="0" i="0" u="none" strike="noStrike" dirty="0">
                          <a:solidFill>
                            <a:srgbClr val="000000"/>
                          </a:solidFill>
                          <a:effectLst/>
                          <a:latin typeface="+mn-lt"/>
                        </a:rPr>
                        <a:t>$19,077,881,022 </a:t>
                      </a:r>
                    </a:p>
                  </a:txBody>
                  <a:tcPr marL="9525" marR="9525" marT="9525" marB="0" anchor="b"/>
                </a:tc>
                <a:extLst>
                  <a:ext uri="{0D108BD9-81ED-4DB2-BD59-A6C34878D82A}">
                    <a16:rowId xmlns:a16="http://schemas.microsoft.com/office/drawing/2014/main" val="3425536230"/>
                  </a:ext>
                </a:extLst>
              </a:tr>
              <a:tr h="200025">
                <a:tc>
                  <a:txBody>
                    <a:bodyPr/>
                    <a:lstStyle/>
                    <a:p>
                      <a:pPr algn="ctr" fontAlgn="ctr"/>
                      <a:r>
                        <a:rPr lang="en-US" sz="1600" b="0">
                          <a:latin typeface="+mn-lt"/>
                        </a:rPr>
                        <a:t>I</a:t>
                      </a:r>
                    </a:p>
                  </a:txBody>
                  <a:tcPr marL="9525" marR="9525" marT="9525" marB="0" anchor="ctr"/>
                </a:tc>
                <a:tc>
                  <a:txBody>
                    <a:bodyPr/>
                    <a:lstStyle/>
                    <a:p>
                      <a:pPr lvl="1" algn="l" fontAlgn="ctr"/>
                      <a:r>
                        <a:rPr lang="en-US" sz="1600" dirty="0">
                          <a:latin typeface="+mn-lt"/>
                        </a:rPr>
                        <a:t>Industrial</a:t>
                      </a:r>
                    </a:p>
                  </a:txBody>
                  <a:tcPr marL="9525" marR="9525" marT="9525" marB="0" anchor="ctr"/>
                </a:tc>
                <a:tc>
                  <a:txBody>
                    <a:bodyPr/>
                    <a:lstStyle/>
                    <a:p>
                      <a:pPr algn="r" fontAlgn="b"/>
                      <a:r>
                        <a:rPr lang="en-US" sz="1600" b="0" i="0" u="none" strike="noStrike" dirty="0">
                          <a:solidFill>
                            <a:srgbClr val="000000"/>
                          </a:solidFill>
                          <a:effectLst/>
                          <a:latin typeface="+mn-lt"/>
                        </a:rPr>
                        <a:t>2,716</a:t>
                      </a:r>
                    </a:p>
                  </a:txBody>
                  <a:tcPr marL="9525" marR="9525" marT="9525" marB="0" anchor="b"/>
                </a:tc>
                <a:tc>
                  <a:txBody>
                    <a:bodyPr/>
                    <a:lstStyle/>
                    <a:p>
                      <a:pPr algn="ctr" fontAlgn="b"/>
                      <a:r>
                        <a:rPr lang="en-US" sz="1600" b="0" i="0" u="none" strike="noStrike" dirty="0">
                          <a:solidFill>
                            <a:srgbClr val="000000"/>
                          </a:solidFill>
                          <a:effectLst/>
                          <a:latin typeface="+mn-lt"/>
                        </a:rPr>
                        <a:t>0.2%</a:t>
                      </a:r>
                    </a:p>
                  </a:txBody>
                  <a:tcPr marL="9525" marR="9525" marT="9525" marB="0" anchor="b"/>
                </a:tc>
                <a:tc>
                  <a:txBody>
                    <a:bodyPr/>
                    <a:lstStyle/>
                    <a:p>
                      <a:pPr algn="r" fontAlgn="b"/>
                      <a:r>
                        <a:rPr lang="en-US" sz="1600" b="0" i="0" u="none" strike="noStrike" dirty="0">
                          <a:solidFill>
                            <a:srgbClr val="000000"/>
                          </a:solidFill>
                          <a:effectLst/>
                          <a:latin typeface="+mn-lt"/>
                        </a:rPr>
                        <a:t>$1,974,591,588 </a:t>
                      </a:r>
                    </a:p>
                  </a:txBody>
                  <a:tcPr marL="9525" marR="9525" marT="9525" marB="0" anchor="b"/>
                </a:tc>
                <a:extLst>
                  <a:ext uri="{0D108BD9-81ED-4DB2-BD59-A6C34878D82A}">
                    <a16:rowId xmlns:a16="http://schemas.microsoft.com/office/drawing/2014/main" val="3172011085"/>
                  </a:ext>
                </a:extLst>
              </a:tr>
              <a:tr h="312420">
                <a:tc>
                  <a:txBody>
                    <a:bodyPr/>
                    <a:lstStyle/>
                    <a:p>
                      <a:pPr algn="ctr" fontAlgn="ctr"/>
                      <a:r>
                        <a:rPr lang="en-US" sz="1600" b="0">
                          <a:latin typeface="+mn-lt"/>
                        </a:rPr>
                        <a:t>X</a:t>
                      </a:r>
                    </a:p>
                  </a:txBody>
                  <a:tcPr marL="9525" marR="9525" marT="9525" marB="0" anchor="ctr"/>
                </a:tc>
                <a:tc>
                  <a:txBody>
                    <a:bodyPr/>
                    <a:lstStyle/>
                    <a:p>
                      <a:pPr lvl="1" algn="l" fontAlgn="ctr"/>
                      <a:r>
                        <a:rPr lang="en-US" sz="1600" dirty="0">
                          <a:latin typeface="+mn-lt"/>
                        </a:rPr>
                        <a:t>Exempt</a:t>
                      </a:r>
                    </a:p>
                  </a:txBody>
                  <a:tcPr marL="9525" marR="9525" marT="9525" marB="0" anchor="ctr"/>
                </a:tc>
                <a:tc>
                  <a:txBody>
                    <a:bodyPr/>
                    <a:lstStyle/>
                    <a:p>
                      <a:pPr algn="r" fontAlgn="b"/>
                      <a:r>
                        <a:rPr lang="en-US" sz="1600" b="0" i="0" u="none" strike="noStrike" dirty="0">
                          <a:solidFill>
                            <a:srgbClr val="000000"/>
                          </a:solidFill>
                          <a:effectLst/>
                          <a:latin typeface="+mn-lt"/>
                        </a:rPr>
                        <a:t>70,962</a:t>
                      </a:r>
                    </a:p>
                  </a:txBody>
                  <a:tcPr marL="9525" marR="9525" marT="9525" marB="0" anchor="b"/>
                </a:tc>
                <a:tc>
                  <a:txBody>
                    <a:bodyPr/>
                    <a:lstStyle/>
                    <a:p>
                      <a:pPr algn="ctr" fontAlgn="b"/>
                      <a:r>
                        <a:rPr lang="en-US" sz="1600" b="0" i="0" u="none" strike="noStrike" dirty="0">
                          <a:solidFill>
                            <a:srgbClr val="000000"/>
                          </a:solidFill>
                          <a:effectLst/>
                          <a:latin typeface="+mn-lt"/>
                        </a:rPr>
                        <a:t>5.1%</a:t>
                      </a:r>
                    </a:p>
                  </a:txBody>
                  <a:tcPr marL="9525" marR="9525" marT="9525" marB="0" anchor="b"/>
                </a:tc>
                <a:tc>
                  <a:txBody>
                    <a:bodyPr/>
                    <a:lstStyle/>
                    <a:p>
                      <a:pPr algn="r" fontAlgn="b"/>
                      <a:r>
                        <a:rPr lang="en-US" sz="1600" b="0" i="0" u="none" strike="noStrike" dirty="0">
                          <a:solidFill>
                            <a:srgbClr val="000000"/>
                          </a:solidFill>
                          <a:effectLst/>
                          <a:latin typeface="+mn-lt"/>
                        </a:rPr>
                        <a:t>$25,513,643,525 </a:t>
                      </a:r>
                    </a:p>
                  </a:txBody>
                  <a:tcPr marL="9525" marR="9525" marT="9525" marB="0" anchor="b"/>
                </a:tc>
                <a:extLst>
                  <a:ext uri="{0D108BD9-81ED-4DB2-BD59-A6C34878D82A}">
                    <a16:rowId xmlns:a16="http://schemas.microsoft.com/office/drawing/2014/main" val="1023420256"/>
                  </a:ext>
                </a:extLst>
              </a:tr>
              <a:tr h="200025">
                <a:tc>
                  <a:txBody>
                    <a:bodyPr/>
                    <a:lstStyle/>
                    <a:p>
                      <a:pPr algn="ctr" fontAlgn="ctr"/>
                      <a:r>
                        <a:rPr lang="en-US" sz="1600" b="0">
                          <a:latin typeface="+mn-lt"/>
                        </a:rPr>
                        <a:t>U</a:t>
                      </a:r>
                    </a:p>
                  </a:txBody>
                  <a:tcPr marL="9525" marR="9525" marT="9525" marB="0" anchor="ctr"/>
                </a:tc>
                <a:tc>
                  <a:txBody>
                    <a:bodyPr/>
                    <a:lstStyle/>
                    <a:p>
                      <a:pPr lvl="1" algn="l" fontAlgn="ctr"/>
                      <a:r>
                        <a:rPr lang="en-US" sz="1600" dirty="0">
                          <a:latin typeface="+mn-lt"/>
                        </a:rPr>
                        <a:t>Utility</a:t>
                      </a:r>
                    </a:p>
                  </a:txBody>
                  <a:tcPr marL="9525" marR="9525" marT="9525" marB="0" anchor="ctr"/>
                </a:tc>
                <a:tc>
                  <a:txBody>
                    <a:bodyPr/>
                    <a:lstStyle/>
                    <a:p>
                      <a:pPr algn="r" fontAlgn="b"/>
                      <a:r>
                        <a:rPr lang="en-US" sz="1600" b="0" i="0" u="none" strike="noStrike" dirty="0">
                          <a:solidFill>
                            <a:srgbClr val="000000"/>
                          </a:solidFill>
                          <a:effectLst/>
                          <a:latin typeface="+mn-lt"/>
                        </a:rPr>
                        <a:t>4,313</a:t>
                      </a:r>
                    </a:p>
                  </a:txBody>
                  <a:tcPr marL="9525" marR="9525" marT="9525" marB="0" anchor="b"/>
                </a:tc>
                <a:tc>
                  <a:txBody>
                    <a:bodyPr/>
                    <a:lstStyle/>
                    <a:p>
                      <a:pPr algn="ctr" fontAlgn="b"/>
                      <a:r>
                        <a:rPr lang="en-US" sz="1600" b="0" i="0" u="none" strike="noStrike" dirty="0">
                          <a:solidFill>
                            <a:srgbClr val="000000"/>
                          </a:solidFill>
                          <a:effectLst/>
                          <a:latin typeface="+mn-lt"/>
                        </a:rPr>
                        <a:t>0.3%</a:t>
                      </a:r>
                    </a:p>
                  </a:txBody>
                  <a:tcPr marL="9525" marR="9525" marT="9525" marB="0" anchor="b"/>
                </a:tc>
                <a:tc>
                  <a:txBody>
                    <a:bodyPr/>
                    <a:lstStyle/>
                    <a:p>
                      <a:pPr algn="r" fontAlgn="b"/>
                      <a:r>
                        <a:rPr lang="en-US" sz="1600" b="0" i="0" u="none" strike="noStrike" dirty="0">
                          <a:solidFill>
                            <a:srgbClr val="000000"/>
                          </a:solidFill>
                          <a:effectLst/>
                          <a:latin typeface="+mn-lt"/>
                        </a:rPr>
                        <a:t>$655,482,593 </a:t>
                      </a:r>
                    </a:p>
                  </a:txBody>
                  <a:tcPr marL="9525" marR="9525" marT="9525" marB="0" anchor="b"/>
                </a:tc>
                <a:extLst>
                  <a:ext uri="{0D108BD9-81ED-4DB2-BD59-A6C34878D82A}">
                    <a16:rowId xmlns:a16="http://schemas.microsoft.com/office/drawing/2014/main" val="4734957"/>
                  </a:ext>
                </a:extLst>
              </a:tr>
              <a:tr h="295275">
                <a:tc>
                  <a:txBody>
                    <a:bodyPr/>
                    <a:lstStyle/>
                    <a:p>
                      <a:pPr algn="ctr" fontAlgn="ctr"/>
                      <a:r>
                        <a:rPr lang="en-US" sz="1600" b="0" dirty="0">
                          <a:latin typeface="+mn-lt"/>
                        </a:rPr>
                        <a:t>Other </a:t>
                      </a:r>
                    </a:p>
                  </a:txBody>
                  <a:tcPr marL="9525" marR="9525" marT="9525" marB="0" anchor="ctr"/>
                </a:tc>
                <a:tc>
                  <a:txBody>
                    <a:bodyPr/>
                    <a:lstStyle/>
                    <a:p>
                      <a:pPr lvl="1" algn="l" fontAlgn="ctr"/>
                      <a:r>
                        <a:rPr lang="en-US" sz="1600" dirty="0">
                          <a:latin typeface="+mn-lt"/>
                        </a:rPr>
                        <a:t>Not classified</a:t>
                      </a:r>
                    </a:p>
                  </a:txBody>
                  <a:tcPr marL="9525" marR="9525" marT="9525" marB="0" anchor="ctr"/>
                </a:tc>
                <a:tc>
                  <a:txBody>
                    <a:bodyPr/>
                    <a:lstStyle/>
                    <a:p>
                      <a:pPr algn="r" fontAlgn="b"/>
                      <a:r>
                        <a:rPr lang="en-US" sz="1600" b="0" i="0" u="none" strike="noStrike" dirty="0">
                          <a:solidFill>
                            <a:srgbClr val="000000"/>
                          </a:solidFill>
                          <a:effectLst/>
                          <a:latin typeface="+mn-lt"/>
                        </a:rPr>
                        <a:t>25,630</a:t>
                      </a:r>
                    </a:p>
                  </a:txBody>
                  <a:tcPr marL="9525" marR="9525" marT="9525" marB="0" anchor="b"/>
                </a:tc>
                <a:tc>
                  <a:txBody>
                    <a:bodyPr/>
                    <a:lstStyle/>
                    <a:p>
                      <a:pPr algn="ctr" fontAlgn="b"/>
                      <a:r>
                        <a:rPr lang="en-US" sz="1600" b="0" i="0" u="none" strike="noStrike" dirty="0">
                          <a:solidFill>
                            <a:srgbClr val="000000"/>
                          </a:solidFill>
                          <a:effectLst/>
                          <a:latin typeface="+mn-lt"/>
                        </a:rPr>
                        <a:t>1.8%</a:t>
                      </a:r>
                    </a:p>
                  </a:txBody>
                  <a:tcPr marL="9525" marR="9525" marT="9525" marB="0" anchor="b"/>
                </a:tc>
                <a:tc>
                  <a:txBody>
                    <a:bodyPr/>
                    <a:lstStyle/>
                    <a:p>
                      <a:pPr algn="r" fontAlgn="b"/>
                      <a:r>
                        <a:rPr lang="en-US" sz="1600" b="0" i="0" u="none" strike="noStrike" dirty="0">
                          <a:solidFill>
                            <a:srgbClr val="000000"/>
                          </a:solidFill>
                          <a:effectLst/>
                          <a:latin typeface="+mn-lt"/>
                        </a:rPr>
                        <a:t>$22,000 </a:t>
                      </a:r>
                    </a:p>
                  </a:txBody>
                  <a:tcPr marL="9525" marR="9525" marT="9525" marB="0" anchor="b"/>
                </a:tc>
                <a:extLst>
                  <a:ext uri="{0D108BD9-81ED-4DB2-BD59-A6C34878D82A}">
                    <a16:rowId xmlns:a16="http://schemas.microsoft.com/office/drawing/2014/main" val="183634323"/>
                  </a:ext>
                </a:extLst>
              </a:tr>
              <a:tr h="190500">
                <a:tc>
                  <a:txBody>
                    <a:bodyPr/>
                    <a:lstStyle/>
                    <a:p>
                      <a:pPr algn="l" fontAlgn="b"/>
                      <a:endParaRPr lang="en-US" sz="1600">
                        <a:latin typeface="+mn-lt"/>
                      </a:endParaRPr>
                    </a:p>
                  </a:txBody>
                  <a:tcPr marL="9525" marR="9525" marT="9525" marB="0" anchor="b"/>
                </a:tc>
                <a:tc>
                  <a:txBody>
                    <a:bodyPr/>
                    <a:lstStyle/>
                    <a:p>
                      <a:pPr algn="l" fontAlgn="b"/>
                      <a:endParaRPr lang="en-US" sz="1600">
                        <a:latin typeface="+mn-lt"/>
                      </a:endParaRPr>
                    </a:p>
                  </a:txBody>
                  <a:tcPr marL="9525" marR="9525" marT="9525" marB="0" anchor="b"/>
                </a:tc>
                <a:tc>
                  <a:txBody>
                    <a:bodyPr/>
                    <a:lstStyle/>
                    <a:p>
                      <a:pPr algn="r" fontAlgn="b"/>
                      <a:r>
                        <a:rPr lang="en-US" sz="1600" b="1" i="0" u="none" strike="noStrike" dirty="0">
                          <a:solidFill>
                            <a:srgbClr val="000000"/>
                          </a:solidFill>
                          <a:effectLst/>
                          <a:latin typeface="+mn-lt"/>
                        </a:rPr>
                        <a:t>1,401,628</a:t>
                      </a:r>
                    </a:p>
                  </a:txBody>
                  <a:tcPr marL="9525" marR="9525" marT="9525" marB="0" anchor="b"/>
                </a:tc>
                <a:tc>
                  <a:txBody>
                    <a:bodyPr/>
                    <a:lstStyle/>
                    <a:p>
                      <a:pPr algn="ctr" fontAlgn="b"/>
                      <a:r>
                        <a:rPr lang="en-US" sz="1600" b="0" i="0" u="none" strike="noStrike" dirty="0">
                          <a:solidFill>
                            <a:srgbClr val="000000"/>
                          </a:solidFill>
                          <a:effectLst/>
                          <a:latin typeface="+mn-lt"/>
                        </a:rPr>
                        <a:t>100%</a:t>
                      </a:r>
                    </a:p>
                  </a:txBody>
                  <a:tcPr marL="9525" marR="9525" marT="9525" marB="0" anchor="b"/>
                </a:tc>
                <a:tc>
                  <a:txBody>
                    <a:bodyPr/>
                    <a:lstStyle/>
                    <a:p>
                      <a:pPr algn="r" fontAlgn="b"/>
                      <a:r>
                        <a:rPr lang="en-US" sz="1600" b="1" i="0" u="none" strike="noStrike" dirty="0">
                          <a:solidFill>
                            <a:srgbClr val="000000"/>
                          </a:solidFill>
                          <a:effectLst/>
                          <a:latin typeface="+mn-lt"/>
                        </a:rPr>
                        <a:t>$148,800,611,326 </a:t>
                      </a:r>
                    </a:p>
                  </a:txBody>
                  <a:tcPr marL="9525" marR="9525" marT="9525" marB="0" anchor="b"/>
                </a:tc>
                <a:extLst>
                  <a:ext uri="{0D108BD9-81ED-4DB2-BD59-A6C34878D82A}">
                    <a16:rowId xmlns:a16="http://schemas.microsoft.com/office/drawing/2014/main" val="1416929320"/>
                  </a:ext>
                </a:extLst>
              </a:tr>
              <a:tr h="190500">
                <a:tc>
                  <a:txBody>
                    <a:bodyPr/>
                    <a:lstStyle/>
                    <a:p>
                      <a:pPr algn="l" fontAlgn="b"/>
                      <a:endParaRPr lang="en-US" sz="1600">
                        <a:latin typeface="+mn-lt"/>
                      </a:endParaRPr>
                    </a:p>
                  </a:txBody>
                  <a:tcPr marL="9525" marR="9525" marT="9525" marB="0" anchor="b"/>
                </a:tc>
                <a:tc>
                  <a:txBody>
                    <a:bodyPr/>
                    <a:lstStyle/>
                    <a:p>
                      <a:pPr algn="l" fontAlgn="b"/>
                      <a:endParaRPr lang="en-US" sz="1600">
                        <a:latin typeface="+mn-lt"/>
                      </a:endParaRPr>
                    </a:p>
                  </a:txBody>
                  <a:tcPr marL="9525" marR="9525" marT="9525" marB="0" anchor="b"/>
                </a:tc>
                <a:tc>
                  <a:txBody>
                    <a:bodyPr/>
                    <a:lstStyle/>
                    <a:p>
                      <a:pPr algn="r" rtl="0" fontAlgn="b"/>
                      <a:endParaRPr lang="en-US" sz="1600" b="0" i="0" u="none" strike="noStrike" dirty="0">
                        <a:solidFill>
                          <a:srgbClr val="000000"/>
                        </a:solidFill>
                        <a:effectLst/>
                        <a:latin typeface="+mn-lt"/>
                      </a:endParaRPr>
                    </a:p>
                  </a:txBody>
                  <a:tcPr marL="9525" marR="9525" marT="9525" marB="0" anchor="b"/>
                </a:tc>
                <a:tc>
                  <a:txBody>
                    <a:bodyPr/>
                    <a:lstStyle/>
                    <a:p>
                      <a:pPr algn="ctr" rtl="0" fontAlgn="b"/>
                      <a:endParaRPr lang="en-US" sz="1600" b="0" i="0" u="none" strike="noStrike" dirty="0">
                        <a:solidFill>
                          <a:srgbClr val="000000"/>
                        </a:solidFill>
                        <a:effectLst/>
                        <a:latin typeface="+mn-lt"/>
                      </a:endParaRPr>
                    </a:p>
                  </a:txBody>
                  <a:tcPr marL="9525" marR="9525" marT="9525" marB="0" anchor="b"/>
                </a:tc>
                <a:tc>
                  <a:txBody>
                    <a:bodyPr/>
                    <a:lstStyle/>
                    <a:p>
                      <a:pPr algn="ctr" rtl="0" fontAlgn="b"/>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762758051"/>
                  </a:ext>
                </a:extLst>
              </a:tr>
              <a:tr h="190500">
                <a:tc>
                  <a:txBody>
                    <a:bodyPr/>
                    <a:lstStyle/>
                    <a:p>
                      <a:pPr algn="l" fontAlgn="b"/>
                      <a:endParaRPr lang="en-US" sz="1600">
                        <a:latin typeface="+mn-lt"/>
                      </a:endParaRPr>
                    </a:p>
                  </a:txBody>
                  <a:tcPr marL="9525" marR="9525" marT="9525" marB="0" anchor="b"/>
                </a:tc>
                <a:tc>
                  <a:txBody>
                    <a:bodyPr/>
                    <a:lstStyle/>
                    <a:p>
                      <a:pPr algn="l" fontAlgn="b"/>
                      <a:r>
                        <a:rPr lang="en-US" sz="1600" b="1" dirty="0">
                          <a:solidFill>
                            <a:srgbClr val="FF0000"/>
                          </a:solidFill>
                          <a:latin typeface="+mn-lt"/>
                        </a:rPr>
                        <a:t>Property Parcels</a:t>
                      </a:r>
                      <a:r>
                        <a:rPr lang="en-US" sz="1600" b="1" baseline="0" dirty="0">
                          <a:solidFill>
                            <a:srgbClr val="FF0000"/>
                          </a:solidFill>
                          <a:latin typeface="+mn-lt"/>
                        </a:rPr>
                        <a:t> intersecting</a:t>
                      </a:r>
                      <a:br>
                        <a:rPr lang="en-US" sz="1600" b="1" baseline="0" dirty="0">
                          <a:solidFill>
                            <a:srgbClr val="FF0000"/>
                          </a:solidFill>
                          <a:latin typeface="+mn-lt"/>
                        </a:rPr>
                      </a:br>
                      <a:r>
                        <a:rPr lang="en-US" sz="1600" b="1" baseline="0" dirty="0">
                          <a:solidFill>
                            <a:srgbClr val="FF0000"/>
                          </a:solidFill>
                          <a:latin typeface="+mn-lt"/>
                        </a:rPr>
                        <a:t>100-YR floodplain</a:t>
                      </a:r>
                      <a:endParaRPr lang="en-US" sz="1600" b="1" dirty="0">
                        <a:solidFill>
                          <a:srgbClr val="FF0000"/>
                        </a:solidFill>
                        <a:latin typeface="+mn-lt"/>
                      </a:endParaRPr>
                    </a:p>
                  </a:txBody>
                  <a:tcPr marL="9525" marR="9525" marT="9525" marB="0" anchor="b"/>
                </a:tc>
                <a:tc>
                  <a:txBody>
                    <a:bodyPr/>
                    <a:lstStyle/>
                    <a:p>
                      <a:pPr algn="r" rtl="0" fontAlgn="b"/>
                      <a:r>
                        <a:rPr lang="en-US" sz="1600" b="1" baseline="0" dirty="0">
                          <a:solidFill>
                            <a:srgbClr val="FF0000"/>
                          </a:solidFill>
                          <a:latin typeface="+mn-lt"/>
                        </a:rPr>
                        <a:t>296,039</a:t>
                      </a:r>
                      <a:endParaRPr lang="en-US" sz="1600" b="0" i="0" u="none" strike="noStrike" dirty="0">
                        <a:solidFill>
                          <a:srgbClr val="FF0000"/>
                        </a:solidFill>
                        <a:effectLst/>
                        <a:latin typeface="+mn-lt"/>
                      </a:endParaRPr>
                    </a:p>
                  </a:txBody>
                  <a:tcPr marL="9525" marR="9525" marT="9525" marB="0" anchor="b"/>
                </a:tc>
                <a:tc>
                  <a:txBody>
                    <a:bodyPr/>
                    <a:lstStyle/>
                    <a:p>
                      <a:pPr algn="ctr" rtl="0" fontAlgn="b"/>
                      <a:r>
                        <a:rPr lang="en-US" sz="1600" b="1" i="0" u="none" strike="noStrike" dirty="0">
                          <a:solidFill>
                            <a:srgbClr val="FF0000"/>
                          </a:solidFill>
                          <a:effectLst/>
                          <a:latin typeface="+mn-lt"/>
                        </a:rPr>
                        <a:t>21.1% (of count) </a:t>
                      </a:r>
                    </a:p>
                  </a:txBody>
                  <a:tcPr marL="9525" marR="9525" marT="9525" marB="0" anchor="b"/>
                </a:tc>
                <a:tc>
                  <a:txBody>
                    <a:bodyPr/>
                    <a:lstStyle/>
                    <a:p>
                      <a:pPr algn="r" fontAlgn="b"/>
                      <a:r>
                        <a:rPr lang="en-US" sz="1600" b="1" i="0" u="none" strike="noStrike" dirty="0">
                          <a:solidFill>
                            <a:srgbClr val="FF0000"/>
                          </a:solidFill>
                          <a:effectLst/>
                          <a:latin typeface="Calibri" panose="020F0502020204030204" pitchFamily="34" charset="0"/>
                        </a:rPr>
                        <a:t>$33,262,501,184 </a:t>
                      </a:r>
                    </a:p>
                  </a:txBody>
                  <a:tcPr marL="9525" marR="9525" marT="9525" marB="0" anchor="b"/>
                </a:tc>
                <a:extLst>
                  <a:ext uri="{0D108BD9-81ED-4DB2-BD59-A6C34878D82A}">
                    <a16:rowId xmlns:a16="http://schemas.microsoft.com/office/drawing/2014/main" val="1460118246"/>
                  </a:ext>
                </a:extLst>
              </a:tr>
            </a:tbl>
          </a:graphicData>
        </a:graphic>
      </p:graphicFrame>
      <p:sp>
        <p:nvSpPr>
          <p:cNvPr id="15" name="TextBox 14"/>
          <p:cNvSpPr txBox="1"/>
          <p:nvPr/>
        </p:nvSpPr>
        <p:spPr>
          <a:xfrm>
            <a:off x="301215" y="5820441"/>
            <a:ext cx="8477026" cy="877163"/>
          </a:xfrm>
          <a:prstGeom prst="rect">
            <a:avLst/>
          </a:prstGeom>
          <a:noFill/>
        </p:spPr>
        <p:txBody>
          <a:bodyPr wrap="square" rtlCol="0">
            <a:spAutoFit/>
          </a:bodyPr>
          <a:lstStyle/>
          <a:p>
            <a:r>
              <a:rPr lang="en-US" sz="1700" i="1" dirty="0"/>
              <a:t>Assessment records are important for </a:t>
            </a:r>
            <a:r>
              <a:rPr lang="en-US" sz="1700" b="1" i="1" dirty="0"/>
              <a:t>building inventories </a:t>
            </a:r>
            <a:r>
              <a:rPr lang="en-US" sz="1700" i="1" dirty="0"/>
              <a:t>and are used to estimate the total building exposure ($) and building loss ($) for multi-hazards.  Often building inventories and corresponding loss estimates are organized by </a:t>
            </a:r>
            <a:r>
              <a:rPr lang="en-US" sz="1700" b="1" i="1" dirty="0"/>
              <a:t>property class</a:t>
            </a:r>
            <a:r>
              <a:rPr lang="en-US" sz="1700" i="1" dirty="0"/>
              <a:t>.   </a:t>
            </a:r>
          </a:p>
        </p:txBody>
      </p:sp>
    </p:spTree>
    <p:extLst>
      <p:ext uri="{BB962C8B-B14F-4D97-AF65-F5344CB8AC3E}">
        <p14:creationId xmlns:p14="http://schemas.microsoft.com/office/powerpoint/2010/main" val="24242635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Building Unique Identifier</a:t>
            </a:r>
          </a:p>
        </p:txBody>
      </p:sp>
      <p:pic>
        <p:nvPicPr>
          <p:cNvPr id="2" name="Picture 1">
            <a:extLst>
              <a:ext uri="{FF2B5EF4-FFF2-40B4-BE49-F238E27FC236}">
                <a16:creationId xmlns:a16="http://schemas.microsoft.com/office/drawing/2014/main" id="{A4F90ACE-ADBA-439B-9A60-7AE71640F771}"/>
              </a:ext>
            </a:extLst>
          </p:cNvPr>
          <p:cNvPicPr>
            <a:picLocks noChangeAspect="1"/>
          </p:cNvPicPr>
          <p:nvPr/>
        </p:nvPicPr>
        <p:blipFill>
          <a:blip r:embed="rId2"/>
          <a:stretch>
            <a:fillRect/>
          </a:stretch>
        </p:blipFill>
        <p:spPr>
          <a:xfrm>
            <a:off x="505838" y="3712176"/>
            <a:ext cx="3521791" cy="2585144"/>
          </a:xfrm>
          <a:prstGeom prst="rect">
            <a:avLst/>
          </a:prstGeom>
        </p:spPr>
      </p:pic>
      <p:graphicFrame>
        <p:nvGraphicFramePr>
          <p:cNvPr id="9" name="Table 8">
            <a:extLst>
              <a:ext uri="{FF2B5EF4-FFF2-40B4-BE49-F238E27FC236}">
                <a16:creationId xmlns:a16="http://schemas.microsoft.com/office/drawing/2014/main" id="{31869F61-EC15-49E3-9AE2-C6C82B9D6A86}"/>
              </a:ext>
            </a:extLst>
          </p:cNvPr>
          <p:cNvGraphicFramePr>
            <a:graphicFrameLocks noGrp="1"/>
          </p:cNvGraphicFramePr>
          <p:nvPr/>
        </p:nvGraphicFramePr>
        <p:xfrm>
          <a:off x="698034" y="1299641"/>
          <a:ext cx="7747929" cy="396240"/>
        </p:xfrm>
        <a:graphic>
          <a:graphicData uri="http://schemas.openxmlformats.org/drawingml/2006/table">
            <a:tbl>
              <a:tblPr firstRow="1" bandRow="1">
                <a:tableStyleId>{5C22544A-7EE6-4342-B048-85BDC9FD1C3A}</a:tableStyleId>
              </a:tblPr>
              <a:tblGrid>
                <a:gridCol w="2835741">
                  <a:extLst>
                    <a:ext uri="{9D8B030D-6E8A-4147-A177-3AD203B41FA5}">
                      <a16:colId xmlns:a16="http://schemas.microsoft.com/office/drawing/2014/main" val="3149001430"/>
                    </a:ext>
                  </a:extLst>
                </a:gridCol>
                <a:gridCol w="4912188">
                  <a:extLst>
                    <a:ext uri="{9D8B030D-6E8A-4147-A177-3AD203B41FA5}">
                      <a16:colId xmlns:a16="http://schemas.microsoft.com/office/drawing/2014/main" val="3113211989"/>
                    </a:ext>
                  </a:extLst>
                </a:gridCol>
              </a:tblGrid>
              <a:tr h="310357">
                <a:tc>
                  <a:txBody>
                    <a:bodyPr/>
                    <a:lstStyle/>
                    <a:p>
                      <a:r>
                        <a:rPr lang="en-US" sz="2000" dirty="0"/>
                        <a:t>Parcel ID</a:t>
                      </a:r>
                    </a:p>
                  </a:txBody>
                  <a:tcPr/>
                </a:tc>
                <a:tc>
                  <a:txBody>
                    <a:bodyPr/>
                    <a:lstStyle/>
                    <a:p>
                      <a:r>
                        <a:rPr lang="en-US" sz="2000" b="1" i="0" u="none" kern="1200" dirty="0">
                          <a:solidFill>
                            <a:srgbClr val="FFFF00"/>
                          </a:solidFill>
                          <a:effectLst/>
                          <a:latin typeface="+mn-lt"/>
                          <a:ea typeface="+mn-ea"/>
                          <a:cs typeface="+mn-cs"/>
                        </a:rPr>
                        <a:t>01-08-0011-0069-0000</a:t>
                      </a:r>
                      <a:endParaRPr lang="en-US" sz="2000" b="1" u="none" dirty="0">
                        <a:solidFill>
                          <a:srgbClr val="FFFF00"/>
                        </a:solidFill>
                      </a:endParaRPr>
                    </a:p>
                  </a:txBody>
                  <a:tcPr/>
                </a:tc>
                <a:extLst>
                  <a:ext uri="{0D108BD9-81ED-4DB2-BD59-A6C34878D82A}">
                    <a16:rowId xmlns:a16="http://schemas.microsoft.com/office/drawing/2014/main" val="2578656347"/>
                  </a:ext>
                </a:extLst>
              </a:tr>
            </a:tbl>
          </a:graphicData>
        </a:graphic>
      </p:graphicFrame>
      <p:graphicFrame>
        <p:nvGraphicFramePr>
          <p:cNvPr id="10" name="Table 9">
            <a:extLst>
              <a:ext uri="{FF2B5EF4-FFF2-40B4-BE49-F238E27FC236}">
                <a16:creationId xmlns:a16="http://schemas.microsoft.com/office/drawing/2014/main" id="{8E617802-3F15-4594-8C92-65F1DD709F91}"/>
              </a:ext>
            </a:extLst>
          </p:cNvPr>
          <p:cNvGraphicFramePr>
            <a:graphicFrameLocks noGrp="1"/>
          </p:cNvGraphicFramePr>
          <p:nvPr/>
        </p:nvGraphicFramePr>
        <p:xfrm>
          <a:off x="729926" y="2110161"/>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Address</a:t>
                      </a:r>
                    </a:p>
                  </a:txBody>
                  <a:tcPr/>
                </a:tc>
                <a:tc>
                  <a:txBody>
                    <a:bodyPr/>
                    <a:lstStyle/>
                    <a:p>
                      <a:r>
                        <a:rPr lang="en-US" sz="2000" b="1" i="0" u="none" kern="1200" dirty="0">
                          <a:solidFill>
                            <a:schemeClr val="bg1"/>
                          </a:solidFill>
                          <a:effectLst/>
                          <a:latin typeface="+mn-lt"/>
                          <a:ea typeface="+mn-ea"/>
                          <a:cs typeface="+mn-cs"/>
                        </a:rPr>
                        <a:t>604</a:t>
                      </a:r>
                      <a:r>
                        <a:rPr lang="en-US" sz="2000" b="0" i="0" u="none" kern="1200" dirty="0">
                          <a:solidFill>
                            <a:schemeClr val="lt1"/>
                          </a:solidFill>
                          <a:effectLst/>
                          <a:latin typeface="+mn-lt"/>
                          <a:ea typeface="+mn-ea"/>
                          <a:cs typeface="+mn-cs"/>
                        </a:rPr>
                        <a:t> S Main St, Philippi, West Virginia, 26416</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1" name="Table 10">
            <a:extLst>
              <a:ext uri="{FF2B5EF4-FFF2-40B4-BE49-F238E27FC236}">
                <a16:creationId xmlns:a16="http://schemas.microsoft.com/office/drawing/2014/main" id="{E162F9C2-FD24-411B-88D3-738F2F4F28F5}"/>
              </a:ext>
            </a:extLst>
          </p:cNvPr>
          <p:cNvGraphicFramePr>
            <a:graphicFrameLocks noGrp="1"/>
          </p:cNvGraphicFramePr>
          <p:nvPr/>
        </p:nvGraphicFramePr>
        <p:xfrm>
          <a:off x="3516617" y="1671722"/>
          <a:ext cx="2732809" cy="381000"/>
        </p:xfrm>
        <a:graphic>
          <a:graphicData uri="http://schemas.openxmlformats.org/drawingml/2006/table">
            <a:tbl>
              <a:tblPr>
                <a:tableStyleId>{5C22544A-7EE6-4342-B048-85BDC9FD1C3A}</a:tableStyleId>
              </a:tblPr>
              <a:tblGrid>
                <a:gridCol w="521891">
                  <a:extLst>
                    <a:ext uri="{9D8B030D-6E8A-4147-A177-3AD203B41FA5}">
                      <a16:colId xmlns:a16="http://schemas.microsoft.com/office/drawing/2014/main" val="4282892354"/>
                    </a:ext>
                  </a:extLst>
                </a:gridCol>
                <a:gridCol w="58662">
                  <a:extLst>
                    <a:ext uri="{9D8B030D-6E8A-4147-A177-3AD203B41FA5}">
                      <a16:colId xmlns:a16="http://schemas.microsoft.com/office/drawing/2014/main" val="41484127"/>
                    </a:ext>
                  </a:extLst>
                </a:gridCol>
                <a:gridCol w="539140">
                  <a:extLst>
                    <a:ext uri="{9D8B030D-6E8A-4147-A177-3AD203B41FA5}">
                      <a16:colId xmlns:a16="http://schemas.microsoft.com/office/drawing/2014/main" val="359974847"/>
                    </a:ext>
                  </a:extLst>
                </a:gridCol>
                <a:gridCol w="101215">
                  <a:extLst>
                    <a:ext uri="{9D8B030D-6E8A-4147-A177-3AD203B41FA5}">
                      <a16:colId xmlns:a16="http://schemas.microsoft.com/office/drawing/2014/main" val="918634740"/>
                    </a:ext>
                  </a:extLst>
                </a:gridCol>
                <a:gridCol w="468120">
                  <a:extLst>
                    <a:ext uri="{9D8B030D-6E8A-4147-A177-3AD203B41FA5}">
                      <a16:colId xmlns:a16="http://schemas.microsoft.com/office/drawing/2014/main" val="504532957"/>
                    </a:ext>
                  </a:extLst>
                </a:gridCol>
                <a:gridCol w="101215">
                  <a:extLst>
                    <a:ext uri="{9D8B030D-6E8A-4147-A177-3AD203B41FA5}">
                      <a16:colId xmlns:a16="http://schemas.microsoft.com/office/drawing/2014/main" val="1421159694"/>
                    </a:ext>
                  </a:extLst>
                </a:gridCol>
                <a:gridCol w="430164">
                  <a:extLst>
                    <a:ext uri="{9D8B030D-6E8A-4147-A177-3AD203B41FA5}">
                      <a16:colId xmlns:a16="http://schemas.microsoft.com/office/drawing/2014/main" val="3177079869"/>
                    </a:ext>
                  </a:extLst>
                </a:gridCol>
                <a:gridCol w="142334">
                  <a:extLst>
                    <a:ext uri="{9D8B030D-6E8A-4147-A177-3AD203B41FA5}">
                      <a16:colId xmlns:a16="http://schemas.microsoft.com/office/drawing/2014/main" val="3627578931"/>
                    </a:ext>
                  </a:extLst>
                </a:gridCol>
                <a:gridCol w="370068">
                  <a:extLst>
                    <a:ext uri="{9D8B030D-6E8A-4147-A177-3AD203B41FA5}">
                      <a16:colId xmlns:a16="http://schemas.microsoft.com/office/drawing/2014/main" val="3100743191"/>
                    </a:ext>
                  </a:extLst>
                </a:gridCol>
              </a:tblGrid>
              <a:tr h="190500">
                <a:tc>
                  <a:txBody>
                    <a:bodyPr/>
                    <a:lstStyle/>
                    <a:p>
                      <a:pPr algn="ctr" fontAlgn="b"/>
                      <a:r>
                        <a:rPr lang="en-US" sz="1100" u="none" strike="noStrike" dirty="0">
                          <a:effectLst/>
                        </a:rPr>
                        <a:t>01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0011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0069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0000</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80811718"/>
                  </a:ext>
                </a:extLst>
              </a:tr>
              <a:tr h="190500">
                <a:tc>
                  <a:txBody>
                    <a:bodyPr/>
                    <a:lstStyle/>
                    <a:p>
                      <a:pPr algn="ctr" fontAlgn="b"/>
                      <a:r>
                        <a:rPr lang="en-US" sz="1100" u="none" strike="noStrike" dirty="0">
                          <a:effectLst/>
                        </a:rPr>
                        <a:t>County</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District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Map</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Parcel</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Suffix</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03492608"/>
                  </a:ext>
                </a:extLst>
              </a:tr>
            </a:tbl>
          </a:graphicData>
        </a:graphic>
      </p:graphicFrame>
      <p:graphicFrame>
        <p:nvGraphicFramePr>
          <p:cNvPr id="13" name="Table 12">
            <a:extLst>
              <a:ext uri="{FF2B5EF4-FFF2-40B4-BE49-F238E27FC236}">
                <a16:creationId xmlns:a16="http://schemas.microsoft.com/office/drawing/2014/main" id="{8AD95164-5B8E-4791-9A64-90C3C01CCF98}"/>
              </a:ext>
            </a:extLst>
          </p:cNvPr>
          <p:cNvGraphicFramePr>
            <a:graphicFrameLocks noGrp="1"/>
          </p:cNvGraphicFramePr>
          <p:nvPr/>
        </p:nvGraphicFramePr>
        <p:xfrm>
          <a:off x="698029" y="2827486"/>
          <a:ext cx="7747929" cy="64008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Building Identifier</a:t>
                      </a:r>
                      <a:br>
                        <a:rPr lang="en-US" sz="2000" dirty="0"/>
                      </a:br>
                      <a:r>
                        <a:rPr lang="en-US" sz="1600" dirty="0"/>
                        <a:t>(Parcel ID + Address No.)</a:t>
                      </a:r>
                      <a:endParaRPr lang="en-US" sz="2000" dirty="0"/>
                    </a:p>
                  </a:txBody>
                  <a:tcPr>
                    <a:solidFill>
                      <a:srgbClr val="C00000"/>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b="1" i="0" u="none" kern="1200" dirty="0">
                          <a:solidFill>
                            <a:srgbClr val="FFFF00"/>
                          </a:solidFill>
                          <a:effectLst/>
                          <a:latin typeface="+mn-lt"/>
                          <a:ea typeface="+mn-ea"/>
                          <a:cs typeface="+mn-cs"/>
                        </a:rPr>
                        <a:t>01-08-0011-0069-0000</a:t>
                      </a:r>
                      <a:r>
                        <a:rPr lang="en-US" sz="2000" b="0" i="0" u="none" kern="1200" dirty="0">
                          <a:solidFill>
                            <a:schemeClr val="bg1">
                              <a:lumMod val="75000"/>
                            </a:schemeClr>
                          </a:solidFill>
                          <a:effectLst/>
                          <a:latin typeface="+mn-lt"/>
                          <a:ea typeface="+mn-ea"/>
                          <a:cs typeface="+mn-cs"/>
                        </a:rPr>
                        <a:t>_</a:t>
                      </a:r>
                      <a:r>
                        <a:rPr lang="en-US" sz="2000" b="1" i="0" u="none" kern="1200" dirty="0">
                          <a:solidFill>
                            <a:schemeClr val="bg1"/>
                          </a:solidFill>
                          <a:effectLst/>
                          <a:latin typeface="+mn-lt"/>
                          <a:ea typeface="+mn-ea"/>
                          <a:cs typeface="+mn-cs"/>
                        </a:rPr>
                        <a:t>604</a:t>
                      </a:r>
                      <a:endParaRPr lang="en-US" sz="2000" b="1" u="none" dirty="0">
                        <a:solidFill>
                          <a:schemeClr val="bg1"/>
                        </a:solidFill>
                      </a:endParaRPr>
                    </a:p>
                  </a:txBody>
                  <a:tcPr>
                    <a:solidFill>
                      <a:srgbClr val="C00000"/>
                    </a:solidFill>
                  </a:tcPr>
                </a:tc>
                <a:extLst>
                  <a:ext uri="{0D108BD9-81ED-4DB2-BD59-A6C34878D82A}">
                    <a16:rowId xmlns:a16="http://schemas.microsoft.com/office/drawing/2014/main" val="2578656347"/>
                  </a:ext>
                </a:extLst>
              </a:tr>
            </a:tbl>
          </a:graphicData>
        </a:graphic>
      </p:graphicFrame>
      <p:sp>
        <p:nvSpPr>
          <p:cNvPr id="14" name="5-Point Star 6">
            <a:extLst>
              <a:ext uri="{FF2B5EF4-FFF2-40B4-BE49-F238E27FC236}">
                <a16:creationId xmlns:a16="http://schemas.microsoft.com/office/drawing/2014/main" id="{DAD85DFB-B227-4C42-8415-23BF7AD98BF2}"/>
              </a:ext>
            </a:extLst>
          </p:cNvPr>
          <p:cNvSpPr/>
          <p:nvPr/>
        </p:nvSpPr>
        <p:spPr>
          <a:xfrm>
            <a:off x="214008" y="2932449"/>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EDE986B-4B1A-448A-AF48-1EAC7594FD3B}"/>
              </a:ext>
            </a:extLst>
          </p:cNvPr>
          <p:cNvPicPr>
            <a:picLocks noChangeAspect="1"/>
          </p:cNvPicPr>
          <p:nvPr/>
        </p:nvPicPr>
        <p:blipFill>
          <a:blip r:embed="rId3"/>
          <a:stretch>
            <a:fillRect/>
          </a:stretch>
        </p:blipFill>
        <p:spPr>
          <a:xfrm>
            <a:off x="4442522" y="3534431"/>
            <a:ext cx="4003436" cy="2940635"/>
          </a:xfrm>
          <a:prstGeom prst="rect">
            <a:avLst/>
          </a:prstGeom>
        </p:spPr>
      </p:pic>
      <p:sp>
        <p:nvSpPr>
          <p:cNvPr id="6" name="TextBox 5">
            <a:extLst>
              <a:ext uri="{FF2B5EF4-FFF2-40B4-BE49-F238E27FC236}">
                <a16:creationId xmlns:a16="http://schemas.microsoft.com/office/drawing/2014/main" id="{D421412B-C054-4DA9-85CC-8623151DE902}"/>
              </a:ext>
            </a:extLst>
          </p:cNvPr>
          <p:cNvSpPr txBox="1"/>
          <p:nvPr/>
        </p:nvSpPr>
        <p:spPr>
          <a:xfrm>
            <a:off x="1174283" y="6453516"/>
            <a:ext cx="2213815" cy="338554"/>
          </a:xfrm>
          <a:prstGeom prst="rect">
            <a:avLst/>
          </a:prstGeom>
          <a:noFill/>
        </p:spPr>
        <p:txBody>
          <a:bodyPr wrap="square" rtlCol="0">
            <a:spAutoFit/>
          </a:bodyPr>
          <a:lstStyle/>
          <a:p>
            <a:r>
              <a:rPr lang="en-US" sz="1600" dirty="0"/>
              <a:t>Link to </a:t>
            </a:r>
            <a:r>
              <a:rPr lang="en-US" sz="1600" b="1" dirty="0"/>
              <a:t>Property</a:t>
            </a:r>
            <a:r>
              <a:rPr lang="en-US" sz="1600" dirty="0"/>
              <a:t> Record</a:t>
            </a:r>
          </a:p>
        </p:txBody>
      </p:sp>
      <p:sp>
        <p:nvSpPr>
          <p:cNvPr id="15" name="TextBox 14">
            <a:extLst>
              <a:ext uri="{FF2B5EF4-FFF2-40B4-BE49-F238E27FC236}">
                <a16:creationId xmlns:a16="http://schemas.microsoft.com/office/drawing/2014/main" id="{969C7219-816F-442F-8BFF-9A43B7C5F7CD}"/>
              </a:ext>
            </a:extLst>
          </p:cNvPr>
          <p:cNvSpPr txBox="1"/>
          <p:nvPr/>
        </p:nvSpPr>
        <p:spPr>
          <a:xfrm>
            <a:off x="5370892" y="6451554"/>
            <a:ext cx="2213815" cy="338554"/>
          </a:xfrm>
          <a:prstGeom prst="rect">
            <a:avLst/>
          </a:prstGeom>
          <a:noFill/>
        </p:spPr>
        <p:txBody>
          <a:bodyPr wrap="square" rtlCol="0">
            <a:spAutoFit/>
          </a:bodyPr>
          <a:lstStyle/>
          <a:p>
            <a:r>
              <a:rPr lang="en-US" sz="1600" dirty="0"/>
              <a:t>Link to </a:t>
            </a:r>
            <a:r>
              <a:rPr lang="en-US" sz="1600" b="1" dirty="0"/>
              <a:t>Structure</a:t>
            </a:r>
            <a:r>
              <a:rPr lang="en-US" sz="1600" dirty="0"/>
              <a:t> Record</a:t>
            </a:r>
          </a:p>
        </p:txBody>
      </p:sp>
      <p:sp>
        <p:nvSpPr>
          <p:cNvPr id="3" name="TextBox 2"/>
          <p:cNvSpPr txBox="1"/>
          <p:nvPr/>
        </p:nvSpPr>
        <p:spPr>
          <a:xfrm>
            <a:off x="2419350" y="938291"/>
            <a:ext cx="3971925" cy="307777"/>
          </a:xfrm>
          <a:prstGeom prst="rect">
            <a:avLst/>
          </a:prstGeom>
          <a:noFill/>
        </p:spPr>
        <p:txBody>
          <a:bodyPr wrap="square" rtlCol="0">
            <a:spAutoFit/>
          </a:bodyPr>
          <a:lstStyle/>
          <a:p>
            <a:r>
              <a:rPr lang="en-US" sz="1400" dirty="0">
                <a:hlinkClick r:id="rId4"/>
              </a:rPr>
              <a:t>Click here for more info on Building Identification</a:t>
            </a:r>
            <a:endParaRPr lang="en-US" sz="1400" dirty="0"/>
          </a:p>
        </p:txBody>
      </p:sp>
    </p:spTree>
    <p:extLst>
      <p:ext uri="{BB962C8B-B14F-4D97-AF65-F5344CB8AC3E}">
        <p14:creationId xmlns:p14="http://schemas.microsoft.com/office/powerpoint/2010/main" val="141616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793821" y="2945504"/>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Building Footprints</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714921" y="4728969"/>
            <a:ext cx="7826829" cy="338554"/>
          </a:xfrm>
          <a:prstGeom prst="rect">
            <a:avLst/>
          </a:prstGeom>
        </p:spPr>
        <p:txBody>
          <a:bodyPr wrap="square">
            <a:spAutoFit/>
          </a:bodyPr>
          <a:lstStyle/>
          <a:p>
            <a:r>
              <a:rPr lang="en-US" sz="1600" i="1" dirty="0"/>
              <a:t>Building Footprints are important for identifying flood-risk structures and flood visualizations</a:t>
            </a:r>
          </a:p>
        </p:txBody>
      </p:sp>
    </p:spTree>
    <p:extLst>
      <p:ext uri="{BB962C8B-B14F-4D97-AF65-F5344CB8AC3E}">
        <p14:creationId xmlns:p14="http://schemas.microsoft.com/office/powerpoint/2010/main" val="4001117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V Microsoft Building Footprints">
            <a:extLst>
              <a:ext uri="{FF2B5EF4-FFF2-40B4-BE49-F238E27FC236}">
                <a16:creationId xmlns:a16="http://schemas.microsoft.com/office/drawing/2014/main" id="{385072E6-A771-49E9-96CD-33687BE9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23" y="3931379"/>
            <a:ext cx="2781978" cy="278197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graphicFrame>
        <p:nvGraphicFramePr>
          <p:cNvPr id="8" name="Table 7"/>
          <p:cNvGraphicFramePr>
            <a:graphicFrameLocks noGrp="1"/>
          </p:cNvGraphicFramePr>
          <p:nvPr>
            <p:extLst>
              <p:ext uri="{D42A27DB-BD31-4B8C-83A1-F6EECF244321}">
                <p14:modId xmlns:p14="http://schemas.microsoft.com/office/powerpoint/2010/main" val="1663689466"/>
              </p:ext>
            </p:extLst>
          </p:nvPr>
        </p:nvGraphicFramePr>
        <p:xfrm>
          <a:off x="301690" y="1255854"/>
          <a:ext cx="8647757" cy="2458720"/>
        </p:xfrm>
        <a:graphic>
          <a:graphicData uri="http://schemas.openxmlformats.org/drawingml/2006/table">
            <a:tbl>
              <a:tblPr firstRow="1" bandRow="1">
                <a:tableStyleId>{5C22544A-7EE6-4342-B048-85BDC9FD1C3A}</a:tableStyleId>
              </a:tblPr>
              <a:tblGrid>
                <a:gridCol w="1833748">
                  <a:extLst>
                    <a:ext uri="{9D8B030D-6E8A-4147-A177-3AD203B41FA5}">
                      <a16:colId xmlns:a16="http://schemas.microsoft.com/office/drawing/2014/main" val="20000"/>
                    </a:ext>
                  </a:extLst>
                </a:gridCol>
                <a:gridCol w="4866639">
                  <a:extLst>
                    <a:ext uri="{9D8B030D-6E8A-4147-A177-3AD203B41FA5}">
                      <a16:colId xmlns:a16="http://schemas.microsoft.com/office/drawing/2014/main" val="20001"/>
                    </a:ext>
                  </a:extLst>
                </a:gridCol>
                <a:gridCol w="1947370">
                  <a:extLst>
                    <a:ext uri="{9D8B030D-6E8A-4147-A177-3AD203B41FA5}">
                      <a16:colId xmlns:a16="http://schemas.microsoft.com/office/drawing/2014/main" val="2963184327"/>
                    </a:ext>
                  </a:extLst>
                </a:gridCol>
              </a:tblGrid>
              <a:tr h="533400">
                <a:tc>
                  <a:txBody>
                    <a:bodyPr/>
                    <a:lstStyle/>
                    <a:p>
                      <a:pPr algn="ctr"/>
                      <a:r>
                        <a:rPr lang="en-US" sz="1400" dirty="0"/>
                        <a:t>Layer</a:t>
                      </a:r>
                    </a:p>
                  </a:txBody>
                  <a:tcPr/>
                </a:tc>
                <a:tc>
                  <a:txBody>
                    <a:bodyPr/>
                    <a:lstStyle/>
                    <a:p>
                      <a:pPr algn="ctr"/>
                      <a:r>
                        <a:rPr lang="en-US" sz="1400" dirty="0"/>
                        <a:t>Source</a:t>
                      </a:r>
                    </a:p>
                  </a:txBody>
                  <a:tcPr/>
                </a:tc>
                <a:tc>
                  <a:txBody>
                    <a:bodyPr/>
                    <a:lstStyle/>
                    <a:p>
                      <a:pPr algn="ctr"/>
                      <a:r>
                        <a:rPr lang="en-US" sz="1400" dirty="0"/>
                        <a:t>Coverage</a:t>
                      </a:r>
                    </a:p>
                  </a:txBody>
                  <a:tcPr/>
                </a:tc>
                <a:extLst>
                  <a:ext uri="{0D108BD9-81ED-4DB2-BD59-A6C34878D82A}">
                    <a16:rowId xmlns:a16="http://schemas.microsoft.com/office/drawing/2014/main" val="10000"/>
                  </a:ext>
                </a:extLst>
              </a:tr>
              <a:tr h="370840">
                <a:tc>
                  <a:txBody>
                    <a:bodyPr/>
                    <a:lstStyle/>
                    <a:p>
                      <a:pPr algn="ctr"/>
                      <a:r>
                        <a:rPr lang="en-US" sz="1400" dirty="0"/>
                        <a:t>2003 SAMB</a:t>
                      </a:r>
                    </a:p>
                  </a:txBody>
                  <a:tcPr/>
                </a:tc>
                <a:tc>
                  <a:txBody>
                    <a:bodyPr/>
                    <a:lstStyle/>
                    <a:p>
                      <a:pPr algn="l"/>
                      <a:r>
                        <a:rPr lang="en-US" sz="1400" dirty="0"/>
                        <a:t>2003 2-ft. resolution leaf-off imagery, </a:t>
                      </a:r>
                    </a:p>
                    <a:p>
                      <a:pPr algn="l"/>
                      <a:r>
                        <a:rPr lang="en-US" sz="1400" dirty="0"/>
                        <a:t>Statewide</a:t>
                      </a:r>
                      <a:r>
                        <a:rPr lang="en-US" sz="1400" baseline="0" dirty="0"/>
                        <a:t> Addressing &amp; Mapping Board (large buildings only)</a:t>
                      </a:r>
                      <a:endParaRPr lang="en-US" sz="1400" dirty="0"/>
                    </a:p>
                  </a:txBody>
                  <a:tcPr/>
                </a:tc>
                <a:tc>
                  <a:txBody>
                    <a:bodyPr/>
                    <a:lstStyle/>
                    <a:p>
                      <a:pPr algn="ctr"/>
                      <a:r>
                        <a:rPr lang="en-US" sz="1400" i="0" dirty="0"/>
                        <a:t>Statewide partial</a:t>
                      </a:r>
                      <a:r>
                        <a:rPr lang="en-US" sz="1400" i="0" baseline="0" dirty="0"/>
                        <a:t> (12,671)</a:t>
                      </a:r>
                      <a:endParaRPr lang="en-US" sz="1400" i="0" dirty="0"/>
                    </a:p>
                  </a:txBody>
                  <a:tcPr/>
                </a:tc>
                <a:extLst>
                  <a:ext uri="{0D108BD9-81ED-4DB2-BD59-A6C34878D82A}">
                    <a16:rowId xmlns:a16="http://schemas.microsoft.com/office/drawing/2014/main" val="10001"/>
                  </a:ext>
                </a:extLst>
              </a:tr>
              <a:tr h="370840">
                <a:tc>
                  <a:txBody>
                    <a:bodyPr/>
                    <a:lstStyle/>
                    <a:p>
                      <a:pPr algn="ctr"/>
                      <a:r>
                        <a:rPr lang="en-US" sz="1400" dirty="0"/>
                        <a:t>Counties 2010-2018</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6”</a:t>
                      </a:r>
                      <a:r>
                        <a:rPr lang="en-US" sz="1400" baseline="0" dirty="0"/>
                        <a:t> or better leaf-off imagery</a:t>
                      </a:r>
                      <a:endParaRPr lang="en-US" sz="1400" dirty="0"/>
                    </a:p>
                  </a:txBody>
                  <a:tcPr/>
                </a:tc>
                <a:tc>
                  <a:txBody>
                    <a:bodyPr/>
                    <a:lstStyle/>
                    <a:p>
                      <a:pPr algn="ctr"/>
                      <a:r>
                        <a:rPr lang="en-US" sz="1400" i="0" dirty="0"/>
                        <a:t>Select Counties</a:t>
                      </a:r>
                    </a:p>
                  </a:txBody>
                  <a:tcPr/>
                </a:tc>
                <a:extLst>
                  <a:ext uri="{0D108BD9-81ED-4DB2-BD59-A6C34878D82A}">
                    <a16:rowId xmlns:a16="http://schemas.microsoft.com/office/drawing/2014/main" val="10002"/>
                  </a:ext>
                </a:extLst>
              </a:tr>
              <a:tr h="370840">
                <a:tc>
                  <a:txBody>
                    <a:bodyPr/>
                    <a:lstStyle/>
                    <a:p>
                      <a:pPr algn="ctr"/>
                      <a:r>
                        <a:rPr lang="en-US" sz="1400" dirty="0"/>
                        <a:t>2018 Microsoft Building Footprints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Statewide dataset contains 1,020,048 building footprints generated by Microsoft in 2018. </a:t>
                      </a:r>
                    </a:p>
                  </a:txBody>
                  <a:tcPr/>
                </a:tc>
                <a:tc>
                  <a:txBody>
                    <a:bodyPr/>
                    <a:lstStyle/>
                    <a:p>
                      <a:pPr algn="ctr"/>
                      <a:r>
                        <a:rPr lang="en-US" sz="1400" i="0" dirty="0"/>
                        <a:t>Statewide (1</a:t>
                      </a:r>
                      <a:r>
                        <a:rPr lang="en-US" sz="1400" i="0" baseline="0" dirty="0"/>
                        <a:t> million)</a:t>
                      </a:r>
                      <a:endParaRPr lang="en-US" sz="1400" i="0" dirty="0"/>
                    </a:p>
                  </a:txBody>
                  <a:tcPr/>
                </a:tc>
                <a:extLst>
                  <a:ext uri="{0D108BD9-81ED-4DB2-BD59-A6C34878D82A}">
                    <a16:rowId xmlns:a16="http://schemas.microsoft.com/office/drawing/2014/main" val="10003"/>
                  </a:ext>
                </a:extLst>
              </a:tr>
              <a:tr h="370840">
                <a:tc>
                  <a:txBody>
                    <a:bodyPr/>
                    <a:lstStyle/>
                    <a:p>
                      <a:pPr algn="ctr"/>
                      <a:r>
                        <a:rPr lang="en-US" sz="1400" dirty="0"/>
                        <a:t>2022 WVGISTC</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ESRI’s Deep Learning Package </a:t>
                      </a:r>
                    </a:p>
                  </a:txBody>
                  <a:tcPr/>
                </a:tc>
                <a:tc>
                  <a:txBody>
                    <a:bodyPr/>
                    <a:lstStyle/>
                    <a:p>
                      <a:pPr algn="ctr"/>
                      <a:r>
                        <a:rPr lang="en-US" sz="1400" i="0" dirty="0"/>
                        <a:t>Ongoing.  13 counties completed</a:t>
                      </a:r>
                    </a:p>
                  </a:txBody>
                  <a:tcPr/>
                </a:tc>
                <a:extLst>
                  <a:ext uri="{0D108BD9-81ED-4DB2-BD59-A6C34878D82A}">
                    <a16:rowId xmlns:a16="http://schemas.microsoft.com/office/drawing/2014/main" val="2508208989"/>
                  </a:ext>
                </a:extLst>
              </a:tr>
            </a:tbl>
          </a:graphicData>
        </a:graphic>
      </p:graphicFrame>
      <p:sp>
        <p:nvSpPr>
          <p:cNvPr id="2" name="TextBox 1"/>
          <p:cNvSpPr txBox="1"/>
          <p:nvPr/>
        </p:nvSpPr>
        <p:spPr>
          <a:xfrm>
            <a:off x="685800" y="931535"/>
            <a:ext cx="7696200" cy="369332"/>
          </a:xfrm>
          <a:prstGeom prst="rect">
            <a:avLst/>
          </a:prstGeom>
          <a:noFill/>
        </p:spPr>
        <p:txBody>
          <a:bodyPr wrap="square" rtlCol="0">
            <a:spAutoFit/>
          </a:bodyPr>
          <a:lstStyle/>
          <a:p>
            <a:r>
              <a:rPr lang="en-US" i="1" dirty="0"/>
              <a:t>Statewide building footprint reference layer created from best available sources</a:t>
            </a:r>
          </a:p>
        </p:txBody>
      </p:sp>
      <p:sp>
        <p:nvSpPr>
          <p:cNvPr id="4" name="TextBox 3"/>
          <p:cNvSpPr txBox="1"/>
          <p:nvPr/>
        </p:nvSpPr>
        <p:spPr>
          <a:xfrm>
            <a:off x="1741312" y="6112391"/>
            <a:ext cx="1474380" cy="461665"/>
          </a:xfrm>
          <a:prstGeom prst="rect">
            <a:avLst/>
          </a:prstGeom>
          <a:noFill/>
        </p:spPr>
        <p:txBody>
          <a:bodyPr wrap="square" rtlCol="0">
            <a:spAutoFit/>
          </a:bodyPr>
          <a:lstStyle/>
          <a:p>
            <a:r>
              <a:rPr lang="en-US" sz="1200" dirty="0"/>
              <a:t>2018 Microsoft Building Footprints</a:t>
            </a:r>
          </a:p>
        </p:txBody>
      </p:sp>
      <p:sp>
        <p:nvSpPr>
          <p:cNvPr id="9" name="Content Placeholder 4"/>
          <p:cNvSpPr>
            <a:spLocks noGrp="1"/>
          </p:cNvSpPr>
          <p:nvPr>
            <p:ph idx="1"/>
          </p:nvPr>
        </p:nvSpPr>
        <p:spPr>
          <a:xfrm>
            <a:off x="3463047" y="4002070"/>
            <a:ext cx="5486400" cy="2571986"/>
          </a:xfrm>
          <a:prstGeom prst="rect">
            <a:avLst/>
          </a:prstGeom>
          <a:solidFill>
            <a:schemeClr val="accent1">
              <a:lumMod val="20000"/>
              <a:lumOff val="80000"/>
            </a:schemeClr>
          </a:solidFill>
        </p:spPr>
        <p:txBody>
          <a:bodyPr wrap="square">
            <a:spAutoFit/>
          </a:bodyPr>
          <a:lstStyle/>
          <a:p>
            <a:pPr marL="0" indent="0" algn="ctr">
              <a:buNone/>
            </a:pPr>
            <a:r>
              <a:rPr lang="en-US" sz="2000" b="1" dirty="0">
                <a:solidFill>
                  <a:schemeClr val="accent1">
                    <a:lumMod val="50000"/>
                  </a:schemeClr>
                </a:solidFill>
              </a:rPr>
              <a:t>How are BUILDING FOOTPRINTS beneficial?</a:t>
            </a:r>
          </a:p>
          <a:p>
            <a:r>
              <a:rPr lang="en-US" sz="1800" dirty="0"/>
              <a:t>Improves the locational pin-pointing of structures for multi-hazard assessments</a:t>
            </a:r>
          </a:p>
          <a:p>
            <a:r>
              <a:rPr lang="en-US" sz="1800" dirty="0"/>
              <a:t>Enhances visual representation of structures on 2D flood risk maps</a:t>
            </a:r>
          </a:p>
          <a:p>
            <a:r>
              <a:rPr lang="en-US" sz="1800" dirty="0"/>
              <a:t>Necessary for 3D flood visualization models</a:t>
            </a:r>
          </a:p>
          <a:p>
            <a:pPr lvl="1"/>
            <a:r>
              <a:rPr lang="en-US" sz="1600" dirty="0"/>
              <a:t>Building footprints extruded to known heights</a:t>
            </a:r>
          </a:p>
          <a:p>
            <a:pPr lvl="1"/>
            <a:r>
              <a:rPr lang="en-US" sz="1600" dirty="0"/>
              <a:t>Beneficial to communicating flood risk to communities </a:t>
            </a:r>
          </a:p>
        </p:txBody>
      </p:sp>
    </p:spTree>
    <p:extLst>
      <p:ext uri="{BB962C8B-B14F-4D97-AF65-F5344CB8AC3E}">
        <p14:creationId xmlns:p14="http://schemas.microsoft.com/office/powerpoint/2010/main" val="1542291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sp>
        <p:nvSpPr>
          <p:cNvPr id="8" name="TextBox 7"/>
          <p:cNvSpPr txBox="1"/>
          <p:nvPr/>
        </p:nvSpPr>
        <p:spPr>
          <a:xfrm>
            <a:off x="1751915" y="878301"/>
            <a:ext cx="5791200" cy="369332"/>
          </a:xfrm>
          <a:prstGeom prst="rect">
            <a:avLst/>
          </a:prstGeom>
          <a:noFill/>
        </p:spPr>
        <p:txBody>
          <a:bodyPr wrap="square" rtlCol="0">
            <a:spAutoFit/>
          </a:bodyPr>
          <a:lstStyle/>
          <a:p>
            <a:r>
              <a:rPr lang="en-US" i="1" dirty="0"/>
              <a:t>Building footprints created from Best Leaf Off by WVU</a:t>
            </a:r>
          </a:p>
        </p:txBody>
      </p:sp>
      <p:pic>
        <p:nvPicPr>
          <p:cNvPr id="7" name="Picture 6" descr="A picture containing text, colorful, several&#10;&#10;Description automatically generated">
            <a:extLst>
              <a:ext uri="{FF2B5EF4-FFF2-40B4-BE49-F238E27FC236}">
                <a16:creationId xmlns:a16="http://schemas.microsoft.com/office/drawing/2014/main" id="{CE00E2A1-1974-43D7-A71C-DC0B4BAF4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16" y="3623660"/>
            <a:ext cx="2676087" cy="2847404"/>
          </a:xfrm>
          <a:prstGeom prst="rect">
            <a:avLst/>
          </a:prstGeom>
        </p:spPr>
      </p:pic>
      <p:pic>
        <p:nvPicPr>
          <p:cNvPr id="9" name="Picture 8" descr="A picture containing truck, construction, equipment, miller&#10;&#10;Description automatically generated">
            <a:extLst>
              <a:ext uri="{FF2B5EF4-FFF2-40B4-BE49-F238E27FC236}">
                <a16:creationId xmlns:a16="http://schemas.microsoft.com/office/drawing/2014/main" id="{43FCDD9F-4073-4474-980D-6F097D5EC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8716" y="3618406"/>
            <a:ext cx="2746568" cy="28526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FED6F876-2E4D-41FA-B754-0501CC92B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9831" y="3618406"/>
            <a:ext cx="2746568" cy="2865209"/>
          </a:xfrm>
          <a:prstGeom prst="rect">
            <a:avLst/>
          </a:prstGeom>
        </p:spPr>
      </p:pic>
      <p:sp>
        <p:nvSpPr>
          <p:cNvPr id="12" name="TextBox 11">
            <a:extLst>
              <a:ext uri="{FF2B5EF4-FFF2-40B4-BE49-F238E27FC236}">
                <a16:creationId xmlns:a16="http://schemas.microsoft.com/office/drawing/2014/main" id="{A59D8228-DAC3-4148-94B2-70BF1D0674C9}"/>
              </a:ext>
            </a:extLst>
          </p:cNvPr>
          <p:cNvSpPr txBox="1"/>
          <p:nvPr/>
        </p:nvSpPr>
        <p:spPr>
          <a:xfrm>
            <a:off x="113251" y="1247633"/>
            <a:ext cx="8803147" cy="2246769"/>
          </a:xfrm>
          <a:prstGeom prst="rect">
            <a:avLst/>
          </a:prstGeom>
          <a:solidFill>
            <a:schemeClr val="bg1">
              <a:lumMod val="95000"/>
            </a:schemeClr>
          </a:solidFill>
        </p:spPr>
        <p:txBody>
          <a:bodyPr wrap="square" rtlCol="0">
            <a:spAutoFit/>
          </a:bodyPr>
          <a:lstStyle/>
          <a:p>
            <a:r>
              <a:rPr lang="en-US" sz="1400" dirty="0"/>
              <a:t>A comparison of building footprints on Wheeling Island in Ohio County.  The WVGISTC building footprints were created from 4” resolution, 2019 imagery using ESRI’s Deep Learning Package for U.S. structures.</a:t>
            </a:r>
          </a:p>
          <a:p>
            <a:endParaRPr lang="en-US" sz="1400" dirty="0"/>
          </a:p>
          <a:p>
            <a:r>
              <a:rPr lang="en-US" sz="1400" dirty="0"/>
              <a:t>As of May 2022, the WVGISTC has completed Building Footprint extractions for 13 West Virginia Counties.  An assessment for overlap of building footprints with existing Primary Structure centroids has averaged 90% overlap for WVGISTC Footprints. This is in comparison to 75% and 66% overlap for Microsoft and Oak Ridge (US Structures) footprints, respectively.</a:t>
            </a:r>
          </a:p>
          <a:p>
            <a:endParaRPr lang="en-US" sz="1400" dirty="0"/>
          </a:p>
          <a:p>
            <a:r>
              <a:rPr lang="en-US" sz="1400" dirty="0"/>
              <a:t>On top of these percentages, the quality of the WVGISTC Footprints in orientation, positioning, and boundary matching is also improved.</a:t>
            </a:r>
          </a:p>
        </p:txBody>
      </p:sp>
      <p:sp>
        <p:nvSpPr>
          <p:cNvPr id="14" name="TextBox 13">
            <a:extLst>
              <a:ext uri="{FF2B5EF4-FFF2-40B4-BE49-F238E27FC236}">
                <a16:creationId xmlns:a16="http://schemas.microsoft.com/office/drawing/2014/main" id="{14207E85-FB15-4A1F-A24E-7C29FD502F59}"/>
              </a:ext>
            </a:extLst>
          </p:cNvPr>
          <p:cNvSpPr txBox="1"/>
          <p:nvPr/>
        </p:nvSpPr>
        <p:spPr>
          <a:xfrm>
            <a:off x="365759" y="6416563"/>
            <a:ext cx="2265681" cy="307777"/>
          </a:xfrm>
          <a:prstGeom prst="rect">
            <a:avLst/>
          </a:prstGeom>
          <a:noFill/>
        </p:spPr>
        <p:txBody>
          <a:bodyPr wrap="square" rtlCol="0">
            <a:spAutoFit/>
          </a:bodyPr>
          <a:lstStyle/>
          <a:p>
            <a:pPr algn="ctr"/>
            <a:r>
              <a:rPr lang="en-US" sz="1400" b="1" dirty="0"/>
              <a:t>WVGISTC – 2019 imagery</a:t>
            </a:r>
          </a:p>
        </p:txBody>
      </p:sp>
      <p:sp>
        <p:nvSpPr>
          <p:cNvPr id="15" name="TextBox 14">
            <a:extLst>
              <a:ext uri="{FF2B5EF4-FFF2-40B4-BE49-F238E27FC236}">
                <a16:creationId xmlns:a16="http://schemas.microsoft.com/office/drawing/2014/main" id="{2331133A-01C1-47F4-A75D-B8544A186390}"/>
              </a:ext>
            </a:extLst>
          </p:cNvPr>
          <p:cNvSpPr txBox="1"/>
          <p:nvPr/>
        </p:nvSpPr>
        <p:spPr>
          <a:xfrm>
            <a:off x="3434082" y="6416563"/>
            <a:ext cx="2350850" cy="307777"/>
          </a:xfrm>
          <a:prstGeom prst="rect">
            <a:avLst/>
          </a:prstGeom>
          <a:noFill/>
        </p:spPr>
        <p:txBody>
          <a:bodyPr wrap="square" rtlCol="0">
            <a:spAutoFit/>
          </a:bodyPr>
          <a:lstStyle/>
          <a:p>
            <a:pPr algn="ctr"/>
            <a:r>
              <a:rPr lang="en-US" sz="1400" b="1" dirty="0"/>
              <a:t>Microsoft</a:t>
            </a:r>
          </a:p>
        </p:txBody>
      </p:sp>
      <p:sp>
        <p:nvSpPr>
          <p:cNvPr id="16" name="TextBox 15">
            <a:extLst>
              <a:ext uri="{FF2B5EF4-FFF2-40B4-BE49-F238E27FC236}">
                <a16:creationId xmlns:a16="http://schemas.microsoft.com/office/drawing/2014/main" id="{81037626-389F-40BD-B198-CCA53F8D4F42}"/>
              </a:ext>
            </a:extLst>
          </p:cNvPr>
          <p:cNvSpPr txBox="1"/>
          <p:nvPr/>
        </p:nvSpPr>
        <p:spPr>
          <a:xfrm>
            <a:off x="6405197" y="6416563"/>
            <a:ext cx="2350850" cy="307777"/>
          </a:xfrm>
          <a:prstGeom prst="rect">
            <a:avLst/>
          </a:prstGeom>
          <a:noFill/>
        </p:spPr>
        <p:txBody>
          <a:bodyPr wrap="square" rtlCol="0">
            <a:spAutoFit/>
          </a:bodyPr>
          <a:lstStyle/>
          <a:p>
            <a:pPr algn="ctr"/>
            <a:r>
              <a:rPr lang="en-US" sz="1400" b="1" dirty="0"/>
              <a:t>Oak Ridge</a:t>
            </a:r>
          </a:p>
        </p:txBody>
      </p:sp>
    </p:spTree>
    <p:extLst>
      <p:ext uri="{BB962C8B-B14F-4D97-AF65-F5344CB8AC3E}">
        <p14:creationId xmlns:p14="http://schemas.microsoft.com/office/powerpoint/2010/main" val="7461060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pic>
        <p:nvPicPr>
          <p:cNvPr id="6" name="Picture 5">
            <a:extLst>
              <a:ext uri="{FF2B5EF4-FFF2-40B4-BE49-F238E27FC236}">
                <a16:creationId xmlns:a16="http://schemas.microsoft.com/office/drawing/2014/main" id="{EE9DA9E8-F46A-494E-B3B1-DB743377FE0E}"/>
              </a:ext>
            </a:extLst>
          </p:cNvPr>
          <p:cNvPicPr/>
          <p:nvPr/>
        </p:nvPicPr>
        <p:blipFill rotWithShape="1">
          <a:blip r:embed="rId2" cstate="print">
            <a:extLst>
              <a:ext uri="{28A0092B-C50C-407E-A947-70E740481C1C}">
                <a14:useLocalDpi xmlns:a14="http://schemas.microsoft.com/office/drawing/2010/main" val="0"/>
              </a:ext>
            </a:extLst>
          </a:blip>
          <a:srcRect l="1608" t="4368" r="2583" b="31228"/>
          <a:stretch/>
        </p:blipFill>
        <p:spPr bwMode="auto">
          <a:xfrm>
            <a:off x="516860" y="1104900"/>
            <a:ext cx="8249770" cy="4244520"/>
          </a:xfrm>
          <a:prstGeom prst="rect">
            <a:avLst/>
          </a:prstGeom>
          <a:noFill/>
          <a:ln>
            <a:noFill/>
          </a:ln>
        </p:spPr>
      </p:pic>
      <p:sp>
        <p:nvSpPr>
          <p:cNvPr id="10" name="TextBox 9">
            <a:extLst>
              <a:ext uri="{FF2B5EF4-FFF2-40B4-BE49-F238E27FC236}">
                <a16:creationId xmlns:a16="http://schemas.microsoft.com/office/drawing/2014/main" id="{27294AC0-6EAD-48CC-9ACA-88D5CE95E125}"/>
              </a:ext>
            </a:extLst>
          </p:cNvPr>
          <p:cNvSpPr txBox="1"/>
          <p:nvPr/>
        </p:nvSpPr>
        <p:spPr>
          <a:xfrm>
            <a:off x="442475" y="5349420"/>
            <a:ext cx="8398539" cy="1384995"/>
          </a:xfrm>
          <a:prstGeom prst="rect">
            <a:avLst/>
          </a:prstGeom>
          <a:noFill/>
        </p:spPr>
        <p:txBody>
          <a:bodyPr wrap="square">
            <a:spAutoFit/>
          </a:bodyPr>
          <a:lstStyle/>
          <a:p>
            <a:pPr marL="285750" indent="-285750">
              <a:buFont typeface="Arial" panose="020B0604020202020204" pitchFamily="34" charset="0"/>
              <a:buChar char="•"/>
            </a:pPr>
            <a:r>
              <a:rPr lang="en-US" sz="1400" dirty="0"/>
              <a:t>2018 </a:t>
            </a:r>
            <a:r>
              <a:rPr lang="en-US" sz="1400" b="1" dirty="0">
                <a:solidFill>
                  <a:schemeClr val="accent1">
                    <a:lumMod val="50000"/>
                  </a:schemeClr>
                </a:solidFill>
              </a:rPr>
              <a:t>Microsoft Building Footprints </a:t>
            </a:r>
            <a:r>
              <a:rPr lang="en-US" sz="1400" dirty="0"/>
              <a:t>(for WV):  1,020,048 structure footprints</a:t>
            </a:r>
          </a:p>
          <a:p>
            <a:pPr marL="285750" indent="-285750">
              <a:buFont typeface="Arial" panose="020B0604020202020204" pitchFamily="34" charset="0"/>
              <a:buChar char="•"/>
            </a:pPr>
            <a:r>
              <a:rPr lang="en-US" sz="1400" dirty="0"/>
              <a:t>2021 </a:t>
            </a:r>
            <a:r>
              <a:rPr lang="en-US" sz="1400" b="1" dirty="0">
                <a:solidFill>
                  <a:schemeClr val="accent1">
                    <a:lumMod val="50000"/>
                  </a:schemeClr>
                </a:solidFill>
              </a:rPr>
              <a:t>FEMA's USA Structures </a:t>
            </a:r>
            <a:r>
              <a:rPr lang="en-US" sz="1400" dirty="0"/>
              <a:t>(for WV):  1,085,876 structure footprints</a:t>
            </a:r>
          </a:p>
          <a:p>
            <a:pPr marL="285750" indent="-285750">
              <a:buFont typeface="Arial" panose="020B0604020202020204" pitchFamily="34" charset="0"/>
              <a:buChar char="•"/>
            </a:pPr>
            <a:r>
              <a:rPr lang="en-US" sz="1400" dirty="0"/>
              <a:t>2022 </a:t>
            </a:r>
            <a:r>
              <a:rPr lang="en-US" sz="1400" b="1" dirty="0">
                <a:solidFill>
                  <a:schemeClr val="accent1">
                    <a:lumMod val="50000"/>
                  </a:schemeClr>
                </a:solidFill>
              </a:rPr>
              <a:t>WVU Building Footprints </a:t>
            </a:r>
            <a:r>
              <a:rPr lang="en-US" sz="1400" dirty="0"/>
              <a:t>(in progress)</a:t>
            </a:r>
          </a:p>
          <a:p>
            <a:endParaRPr lang="en-US" sz="1400" dirty="0"/>
          </a:p>
          <a:p>
            <a:r>
              <a:rPr lang="en-US" sz="1400" dirty="0"/>
              <a:t>Verification Layer:  WV Building-Level Risk Assessment (BLRA):  98,467 points of primary structures located in the 1%-annual-chance floodplain</a:t>
            </a:r>
          </a:p>
        </p:txBody>
      </p:sp>
    </p:spTree>
    <p:extLst>
      <p:ext uri="{BB962C8B-B14F-4D97-AF65-F5344CB8AC3E}">
        <p14:creationId xmlns:p14="http://schemas.microsoft.com/office/powerpoint/2010/main" val="18035794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Damage Visualizations</a:t>
            </a:r>
          </a:p>
        </p:txBody>
      </p:sp>
      <p:graphicFrame>
        <p:nvGraphicFramePr>
          <p:cNvPr id="2" name="Table 1">
            <a:extLst>
              <a:ext uri="{FF2B5EF4-FFF2-40B4-BE49-F238E27FC236}">
                <a16:creationId xmlns:a16="http://schemas.microsoft.com/office/drawing/2014/main" id="{25986090-58E8-4847-A894-CFDDA6B55055}"/>
              </a:ext>
            </a:extLst>
          </p:cNvPr>
          <p:cNvGraphicFramePr>
            <a:graphicFrameLocks noGrp="1"/>
          </p:cNvGraphicFramePr>
          <p:nvPr/>
        </p:nvGraphicFramePr>
        <p:xfrm>
          <a:off x="323731" y="1178535"/>
          <a:ext cx="8191619" cy="476314"/>
        </p:xfrm>
        <a:graphic>
          <a:graphicData uri="http://schemas.openxmlformats.org/drawingml/2006/table">
            <a:tbl>
              <a:tblPr>
                <a:tableStyleId>{5C22544A-7EE6-4342-B048-85BDC9FD1C3A}</a:tableStyleId>
              </a:tblPr>
              <a:tblGrid>
                <a:gridCol w="8191619">
                  <a:extLst>
                    <a:ext uri="{9D8B030D-6E8A-4147-A177-3AD203B41FA5}">
                      <a16:colId xmlns:a16="http://schemas.microsoft.com/office/drawing/2014/main" val="2824056817"/>
                    </a:ext>
                  </a:extLst>
                </a:gridCol>
              </a:tblGrid>
              <a:tr h="0">
                <a:tc>
                  <a:txBody>
                    <a:bodyPr/>
                    <a:lstStyle/>
                    <a:p>
                      <a:pPr marL="0" marR="0" algn="l">
                        <a:lnSpc>
                          <a:spcPct val="115000"/>
                        </a:lnSpc>
                        <a:spcBef>
                          <a:spcPts val="0"/>
                        </a:spcBef>
                        <a:spcAft>
                          <a:spcPts val="0"/>
                        </a:spcAft>
                      </a:pPr>
                      <a:r>
                        <a:rPr lang="en-US" sz="1400" dirty="0">
                          <a:effectLst/>
                        </a:rPr>
                        <a:t>&lt;&lt; Harpers Ferry Flood Risk 3D Visualization Movie &gt;&gt;</a:t>
                      </a:r>
                    </a:p>
                    <a:p>
                      <a:pPr marL="0" marR="0" algn="l">
                        <a:lnSpc>
                          <a:spcPct val="115000"/>
                        </a:lnSpc>
                        <a:spcBef>
                          <a:spcPts val="0"/>
                        </a:spcBef>
                        <a:spcAft>
                          <a:spcPts val="1000"/>
                        </a:spcAft>
                      </a:pPr>
                      <a:r>
                        <a:rPr lang="en-US" sz="1400" u="sng" dirty="0">
                          <a:effectLst/>
                          <a:hlinkClick r:id="rId3"/>
                        </a:rPr>
                        <a:t>https://data.wvgis.wvu.edu/pub/RA/_resources/3Dflood/HarpersFerry_Jefferson_3D_Flood_2020_mp4.mp4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3439579035"/>
                  </a:ext>
                </a:extLst>
              </a:tr>
            </a:tbl>
          </a:graphicData>
        </a:graphic>
      </p:graphicFrame>
      <p:pic>
        <p:nvPicPr>
          <p:cNvPr id="12" name="Picture 11">
            <a:extLst>
              <a:ext uri="{FF2B5EF4-FFF2-40B4-BE49-F238E27FC236}">
                <a16:creationId xmlns:a16="http://schemas.microsoft.com/office/drawing/2014/main" id="{0CF792B3-5C62-4D76-982E-4BC534583421}"/>
              </a:ext>
            </a:extLst>
          </p:cNvPr>
          <p:cNvPicPr/>
          <p:nvPr/>
        </p:nvPicPr>
        <p:blipFill>
          <a:blip r:embed="rId4">
            <a:extLst>
              <a:ext uri="{28A0092B-C50C-407E-A947-70E740481C1C}">
                <a14:useLocalDpi xmlns:a14="http://schemas.microsoft.com/office/drawing/2010/main" val="0"/>
              </a:ext>
            </a:extLst>
          </a:blip>
          <a:stretch>
            <a:fillRect/>
          </a:stretch>
        </p:blipFill>
        <p:spPr>
          <a:xfrm>
            <a:off x="323730" y="1936376"/>
            <a:ext cx="8414171" cy="4571999"/>
          </a:xfrm>
          <a:prstGeom prst="rect">
            <a:avLst/>
          </a:prstGeom>
        </p:spPr>
      </p:pic>
    </p:spTree>
    <p:extLst>
      <p:ext uri="{BB962C8B-B14F-4D97-AF65-F5344CB8AC3E}">
        <p14:creationId xmlns:p14="http://schemas.microsoft.com/office/powerpoint/2010/main" val="18950916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793821" y="2945504"/>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Boundaries</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939113" y="4189979"/>
            <a:ext cx="7006725" cy="584775"/>
          </a:xfrm>
          <a:prstGeom prst="rect">
            <a:avLst/>
          </a:prstGeom>
        </p:spPr>
        <p:txBody>
          <a:bodyPr wrap="square">
            <a:spAutoFit/>
          </a:bodyPr>
          <a:lstStyle/>
          <a:p>
            <a:pPr algn="ctr"/>
            <a:r>
              <a:rPr lang="en-US" sz="1600" i="1" dirty="0"/>
              <a:t>Up-to-date boundary files are important for distinguishing flood zone areas of incorporated and unincorporated areas</a:t>
            </a:r>
          </a:p>
        </p:txBody>
      </p:sp>
    </p:spTree>
    <p:extLst>
      <p:ext uri="{BB962C8B-B14F-4D97-AF65-F5344CB8AC3E}">
        <p14:creationId xmlns:p14="http://schemas.microsoft.com/office/powerpoint/2010/main" val="1617265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(High Resolution)</a:t>
            </a:r>
          </a:p>
        </p:txBody>
      </p:sp>
      <p:sp>
        <p:nvSpPr>
          <p:cNvPr id="7" name="TextBox 6">
            <a:extLst>
              <a:ext uri="{FF2B5EF4-FFF2-40B4-BE49-F238E27FC236}">
                <a16:creationId xmlns:a16="http://schemas.microsoft.com/office/drawing/2014/main" id="{35ACDA18-D55C-4B8E-BFEA-FDAC6D7151E4}"/>
              </a:ext>
            </a:extLst>
          </p:cNvPr>
          <p:cNvSpPr txBox="1"/>
          <p:nvPr/>
        </p:nvSpPr>
        <p:spPr>
          <a:xfrm>
            <a:off x="243840" y="1082555"/>
            <a:ext cx="8420850" cy="5755422"/>
          </a:xfrm>
          <a:prstGeom prst="rect">
            <a:avLst/>
          </a:prstGeom>
          <a:noFill/>
        </p:spPr>
        <p:txBody>
          <a:bodyPr wrap="square" rtlCol="0">
            <a:spAutoFit/>
          </a:bodyPr>
          <a:lstStyle/>
          <a:p>
            <a:pPr marL="342900" indent="-342900">
              <a:buFont typeface="Wingdings" panose="05000000000000000000" pitchFamily="2" charset="2"/>
              <a:buChar char="§"/>
            </a:pPr>
            <a:r>
              <a:rPr lang="en-US" sz="2000" b="1" dirty="0"/>
              <a:t>Statewide Elevation Products on WV Property Viewer and WV Flood Tool</a:t>
            </a:r>
          </a:p>
          <a:p>
            <a:pPr marL="800100" lvl="1" indent="-342900">
              <a:buFont typeface="Courier New" panose="02070309020205020404" pitchFamily="49" charset="0"/>
              <a:buChar char="o"/>
            </a:pPr>
            <a:r>
              <a:rPr lang="en-US" sz="1600" dirty="0"/>
              <a:t>Classified Lidar point cloud files</a:t>
            </a:r>
          </a:p>
          <a:p>
            <a:pPr marL="800100" lvl="1" indent="-342900">
              <a:buFont typeface="Courier New" panose="02070309020205020404" pitchFamily="49" charset="0"/>
              <a:buChar char="o"/>
            </a:pPr>
            <a:r>
              <a:rPr lang="en-US" sz="1600" dirty="0"/>
              <a:t>1-ft Contours cached to 1:282 Map Scale (2-ft. contours for Morgan-Berkeley-Jefferson)</a:t>
            </a:r>
          </a:p>
          <a:p>
            <a:pPr marL="800100" lvl="1" indent="-342900">
              <a:buFont typeface="Courier New" panose="02070309020205020404" pitchFamily="49" charset="0"/>
              <a:buChar char="o"/>
            </a:pPr>
            <a:r>
              <a:rPr lang="en-US" sz="1600" dirty="0"/>
              <a:t>1-meter Digital Elevation Model (created from LiDAR and breaklines)</a:t>
            </a:r>
          </a:p>
          <a:p>
            <a:pPr marL="800100" lvl="1" indent="-342900">
              <a:buFont typeface="Courier New" panose="02070309020205020404" pitchFamily="49" charset="0"/>
              <a:buChar char="o"/>
            </a:pPr>
            <a:r>
              <a:rPr lang="en-US" sz="1600" dirty="0"/>
              <a:t>Hillshade (grayscale 3D representation of the surface) and Slope</a:t>
            </a:r>
          </a:p>
          <a:p>
            <a:pPr marL="800100" lvl="1" indent="-342900">
              <a:buFont typeface="Courier New" panose="02070309020205020404" pitchFamily="49" charset="0"/>
              <a:buChar char="o"/>
            </a:pPr>
            <a:r>
              <a:rPr lang="en-US" sz="1600" dirty="0"/>
              <a:t>View products on WV Flood Tool and Property Viewer</a:t>
            </a:r>
          </a:p>
          <a:p>
            <a:pPr lvl="1"/>
            <a:endParaRPr lang="en-US" sz="1600" dirty="0"/>
          </a:p>
          <a:p>
            <a:pPr marL="342900" indent="-342900">
              <a:buFont typeface="Wingdings" panose="05000000000000000000" pitchFamily="2" charset="2"/>
              <a:buChar char="§"/>
            </a:pPr>
            <a:r>
              <a:rPr lang="en-US" sz="2000" b="1" dirty="0"/>
              <a:t>Source Elevation Metadata:  </a:t>
            </a:r>
            <a:r>
              <a:rPr lang="en-US" sz="1600" dirty="0">
                <a:solidFill>
                  <a:schemeClr val="bg1">
                    <a:lumMod val="50000"/>
                  </a:schemeClr>
                </a:solidFill>
                <a:hlinkClick r:id="rId2"/>
              </a:rPr>
              <a:t>https://www.mapwv.gov/lidar-metadata</a:t>
            </a:r>
            <a:endParaRPr lang="en-US" sz="1600" dirty="0">
              <a:solidFill>
                <a:schemeClr val="bg1">
                  <a:lumMod val="50000"/>
                </a:schemeClr>
              </a:solidFill>
            </a:endParaRPr>
          </a:p>
          <a:p>
            <a:pPr lvl="1"/>
            <a:endParaRPr lang="en-US" sz="1600" dirty="0">
              <a:solidFill>
                <a:schemeClr val="bg1">
                  <a:lumMod val="50000"/>
                </a:schemeClr>
              </a:solidFill>
            </a:endParaRPr>
          </a:p>
          <a:p>
            <a:pPr marL="342900" indent="-342900">
              <a:buFont typeface="Wingdings" panose="05000000000000000000" pitchFamily="2" charset="2"/>
              <a:buChar char="§"/>
            </a:pPr>
            <a:r>
              <a:rPr lang="en-US" sz="2000" b="1" dirty="0"/>
              <a:t>WV Elevation Download Tool:  </a:t>
            </a:r>
            <a:r>
              <a:rPr lang="en-US" sz="1600" dirty="0">
                <a:solidFill>
                  <a:schemeClr val="bg1">
                    <a:lumMod val="50000"/>
                  </a:schemeClr>
                </a:solidFill>
                <a:hlinkClick r:id="rId3"/>
              </a:rPr>
              <a:t>https://www.mapwv.gov/elevation</a:t>
            </a:r>
            <a:endParaRPr lang="en-US" sz="1600" dirty="0">
              <a:solidFill>
                <a:schemeClr val="bg1">
                  <a:lumMod val="50000"/>
                </a:schemeClr>
              </a:solidFill>
            </a:endParaRPr>
          </a:p>
          <a:p>
            <a:pPr marL="800100" lvl="1" indent="-342900">
              <a:buFont typeface="Courier New" panose="02070309020205020404" pitchFamily="49" charset="0"/>
              <a:buChar char="o"/>
            </a:pPr>
            <a:r>
              <a:rPr lang="en-US" sz="1600" dirty="0"/>
              <a:t>County Elevation Bundles (Lidar Point Cloud, Contours, DEM, Hillshade, Slope)</a:t>
            </a:r>
          </a:p>
          <a:p>
            <a:pPr marL="800100" lvl="1" indent="-342900">
              <a:buFont typeface="Courier New" panose="02070309020205020404" pitchFamily="49" charset="0"/>
              <a:buChar char="o"/>
            </a:pPr>
            <a:r>
              <a:rPr lang="en-US" sz="1600" dirty="0"/>
              <a:t>DEM Hillshade Mosaics</a:t>
            </a:r>
          </a:p>
          <a:p>
            <a:pPr marL="800100" lvl="1" indent="-342900">
              <a:buFont typeface="Courier New" panose="02070309020205020404" pitchFamily="49" charset="0"/>
              <a:buChar char="o"/>
            </a:pPr>
            <a:r>
              <a:rPr lang="en-US" sz="1600" dirty="0"/>
              <a:t>Hi-Resolution Contours</a:t>
            </a:r>
          </a:p>
          <a:p>
            <a:pPr marL="800100" lvl="1" indent="-342900">
              <a:buFont typeface="Courier New" panose="02070309020205020404" pitchFamily="49" charset="0"/>
              <a:buChar char="o"/>
            </a:pPr>
            <a:r>
              <a:rPr lang="en-US" sz="1600" dirty="0"/>
              <a:t>Compressed LiDAR LAS Files</a:t>
            </a:r>
          </a:p>
          <a:p>
            <a:pPr marL="800100" lvl="1" indent="-342900">
              <a:buFont typeface="Courier New" panose="02070309020205020404" pitchFamily="49" charset="0"/>
              <a:buChar char="o"/>
            </a:pPr>
            <a:r>
              <a:rPr lang="en-US" sz="1600" dirty="0"/>
              <a:t>State and Project Levels Metadata</a:t>
            </a:r>
          </a:p>
          <a:p>
            <a:pPr marL="800100" lvl="1" indent="-342900">
              <a:buFont typeface="Courier New" panose="02070309020205020404" pitchFamily="49" charset="0"/>
              <a:buChar char="o"/>
            </a:pPr>
            <a:endParaRPr lang="en-US" sz="1600" dirty="0">
              <a:solidFill>
                <a:schemeClr val="bg1">
                  <a:lumMod val="50000"/>
                </a:schemeClr>
              </a:solidFill>
            </a:endParaRPr>
          </a:p>
          <a:p>
            <a:pPr marL="342900" indent="-342900">
              <a:buFont typeface="Wingdings" panose="05000000000000000000" pitchFamily="2" charset="2"/>
              <a:buChar char="§"/>
            </a:pPr>
            <a:r>
              <a:rPr lang="en-US" sz="2000" b="1" dirty="0"/>
              <a:t>USGS Elevation Download:  </a:t>
            </a:r>
          </a:p>
          <a:p>
            <a:pPr marL="800100" lvl="1" indent="-342900">
              <a:buFont typeface="Courier New" panose="02070309020205020404" pitchFamily="49" charset="0"/>
              <a:buChar char="o"/>
            </a:pPr>
            <a:r>
              <a:rPr lang="en-US" sz="1600" dirty="0"/>
              <a:t>DEMs and Lidar point cloud files</a:t>
            </a:r>
            <a:br>
              <a:rPr lang="en-US" sz="1600" dirty="0"/>
            </a:br>
            <a:r>
              <a:rPr lang="en-US" sz="1600" dirty="0"/>
              <a:t>can be downloaded from the</a:t>
            </a:r>
            <a:br>
              <a:rPr lang="en-US" sz="1600" dirty="0">
                <a:solidFill>
                  <a:schemeClr val="bg1">
                    <a:lumMod val="50000"/>
                  </a:schemeClr>
                </a:solidFill>
              </a:rPr>
            </a:br>
            <a:r>
              <a:rPr lang="en-US" sz="1600" dirty="0">
                <a:solidFill>
                  <a:schemeClr val="bg1">
                    <a:lumMod val="50000"/>
                  </a:schemeClr>
                </a:solidFill>
                <a:hlinkClick r:id="rId4"/>
              </a:rPr>
              <a:t>USGS National Map Download </a:t>
            </a:r>
            <a:br>
              <a:rPr lang="en-US" sz="1600" dirty="0">
                <a:solidFill>
                  <a:schemeClr val="bg1">
                    <a:lumMod val="50000"/>
                  </a:schemeClr>
                </a:solidFill>
              </a:rPr>
            </a:br>
            <a:r>
              <a:rPr lang="en-US" sz="1600" dirty="0"/>
              <a:t>site as well</a:t>
            </a:r>
          </a:p>
          <a:p>
            <a:pPr lvl="1"/>
            <a:endParaRPr lang="en-US" sz="1600" dirty="0">
              <a:solidFill>
                <a:schemeClr val="bg1">
                  <a:lumMod val="50000"/>
                </a:schemeClr>
              </a:solidFill>
            </a:endParaRPr>
          </a:p>
        </p:txBody>
      </p:sp>
      <p:pic>
        <p:nvPicPr>
          <p:cNvPr id="2" name="Picture 1"/>
          <p:cNvPicPr>
            <a:picLocks noChangeAspect="1"/>
          </p:cNvPicPr>
          <p:nvPr/>
        </p:nvPicPr>
        <p:blipFill>
          <a:blip r:embed="rId5"/>
          <a:stretch>
            <a:fillRect/>
          </a:stretch>
        </p:blipFill>
        <p:spPr>
          <a:xfrm>
            <a:off x="4109995" y="3979307"/>
            <a:ext cx="4634070" cy="2612448"/>
          </a:xfrm>
          <a:prstGeom prst="rect">
            <a:avLst/>
          </a:prstGeom>
        </p:spPr>
      </p:pic>
    </p:spTree>
    <p:extLst>
      <p:ext uri="{BB962C8B-B14F-4D97-AF65-F5344CB8AC3E}">
        <p14:creationId xmlns:p14="http://schemas.microsoft.com/office/powerpoint/2010/main" val="34758566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F9142D0-20E1-4914-960A-892C9AB2680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825" t="10270" r="16888" b="6090"/>
          <a:stretch/>
        </p:blipFill>
        <p:spPr>
          <a:xfrm>
            <a:off x="505529" y="914400"/>
            <a:ext cx="7875597" cy="5943600"/>
          </a:xfrm>
        </p:spPr>
      </p:pic>
      <p:sp>
        <p:nvSpPr>
          <p:cNvPr id="3" name="TextBox 2">
            <a:extLst>
              <a:ext uri="{FF2B5EF4-FFF2-40B4-BE49-F238E27FC236}">
                <a16:creationId xmlns:a16="http://schemas.microsoft.com/office/drawing/2014/main" id="{4FDDE157-7CC6-45AF-92EC-AE490B9315F9}"/>
              </a:ext>
            </a:extLst>
          </p:cNvPr>
          <p:cNvSpPr txBox="1"/>
          <p:nvPr/>
        </p:nvSpPr>
        <p:spPr>
          <a:xfrm>
            <a:off x="4366207" y="4568889"/>
            <a:ext cx="3061981" cy="1477328"/>
          </a:xfrm>
          <a:prstGeom prst="rect">
            <a:avLst/>
          </a:prstGeom>
          <a:solidFill>
            <a:srgbClr val="FFFFFF">
              <a:alpha val="69804"/>
            </a:srgbClr>
          </a:solidFill>
        </p:spPr>
        <p:txBody>
          <a:bodyPr wrap="square" rtlCol="0">
            <a:spAutoFit/>
          </a:bodyPr>
          <a:lstStyle/>
          <a:p>
            <a:r>
              <a:rPr lang="en-US" b="1" dirty="0">
                <a:solidFill>
                  <a:srgbClr val="3D8CEE"/>
                </a:solidFill>
                <a:latin typeface="+mj-lt"/>
              </a:rPr>
              <a:t>51 primary structures in current Kimball municipality </a:t>
            </a:r>
          </a:p>
          <a:p>
            <a:endParaRPr lang="en-US" b="1" dirty="0">
              <a:latin typeface="+mj-lt"/>
            </a:endParaRPr>
          </a:p>
          <a:p>
            <a:r>
              <a:rPr lang="en-US" b="1" dirty="0">
                <a:solidFill>
                  <a:srgbClr val="70BA40"/>
                </a:solidFill>
                <a:latin typeface="+mj-lt"/>
              </a:rPr>
              <a:t>85 primary structures in revised Kimball municipality </a:t>
            </a:r>
          </a:p>
        </p:txBody>
      </p:sp>
      <p:sp>
        <p:nvSpPr>
          <p:cNvPr id="6" name="TextBox 5">
            <a:extLst>
              <a:ext uri="{FF2B5EF4-FFF2-40B4-BE49-F238E27FC236}">
                <a16:creationId xmlns:a16="http://schemas.microsoft.com/office/drawing/2014/main" id="{A6BA078A-91D5-44C0-8B33-AC78DD69E22E}"/>
              </a:ext>
            </a:extLst>
          </p:cNvPr>
          <p:cNvSpPr txBox="1"/>
          <p:nvPr/>
        </p:nvSpPr>
        <p:spPr>
          <a:xfrm>
            <a:off x="3556406" y="6128943"/>
            <a:ext cx="4681582" cy="646331"/>
          </a:xfrm>
          <a:prstGeom prst="rect">
            <a:avLst/>
          </a:prstGeom>
          <a:solidFill>
            <a:srgbClr val="FFFFFF">
              <a:alpha val="69804"/>
            </a:srgbClr>
          </a:solidFill>
        </p:spPr>
        <p:txBody>
          <a:bodyPr wrap="square" rtlCol="0">
            <a:spAutoFit/>
          </a:bodyPr>
          <a:lstStyle/>
          <a:p>
            <a:r>
              <a:rPr lang="en-US" b="1" dirty="0">
                <a:latin typeface="+mj-lt"/>
              </a:rPr>
              <a:t>New boundary = additional 34 primary structures within Kimball are in a flood zone</a:t>
            </a:r>
          </a:p>
        </p:txBody>
      </p:sp>
      <p:sp>
        <p:nvSpPr>
          <p:cNvPr id="7" name="Title 1">
            <a:extLst>
              <a:ext uri="{FF2B5EF4-FFF2-40B4-BE49-F238E27FC236}">
                <a16:creationId xmlns:a16="http://schemas.microsoft.com/office/drawing/2014/main" id="{0858F71A-10BB-42D7-95E4-EE060675EB34}"/>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Kimball Municipal Boundary</a:t>
            </a:r>
          </a:p>
        </p:txBody>
      </p:sp>
      <p:sp>
        <p:nvSpPr>
          <p:cNvPr id="2" name="Title 1">
            <a:extLst>
              <a:ext uri="{FF2B5EF4-FFF2-40B4-BE49-F238E27FC236}">
                <a16:creationId xmlns:a16="http://schemas.microsoft.com/office/drawing/2014/main" id="{D5B218DA-07A0-4D34-A8D3-1A21FB2B932A}"/>
              </a:ext>
            </a:extLst>
          </p:cNvPr>
          <p:cNvSpPr>
            <a:spLocks noGrp="1"/>
          </p:cNvSpPr>
          <p:nvPr>
            <p:ph type="title"/>
          </p:nvPr>
        </p:nvSpPr>
        <p:spPr>
          <a:xfrm>
            <a:off x="505529" y="716694"/>
            <a:ext cx="3399206" cy="914398"/>
          </a:xfrm>
        </p:spPr>
        <p:txBody>
          <a:bodyPr>
            <a:normAutofit/>
          </a:bodyPr>
          <a:lstStyle/>
          <a:p>
            <a:r>
              <a:rPr lang="en-US" sz="2400" dirty="0"/>
              <a:t>Kimball, McDowell County</a:t>
            </a:r>
            <a:endParaRPr lang="en-US" dirty="0"/>
          </a:p>
        </p:txBody>
      </p:sp>
      <p:sp>
        <p:nvSpPr>
          <p:cNvPr id="8" name="Speech Bubble: Rectangle with Corners Rounded 7">
            <a:extLst>
              <a:ext uri="{FF2B5EF4-FFF2-40B4-BE49-F238E27FC236}">
                <a16:creationId xmlns:a16="http://schemas.microsoft.com/office/drawing/2014/main" id="{C35203E0-DA0D-47BC-A1E7-2E11A93BE5D6}"/>
              </a:ext>
            </a:extLst>
          </p:cNvPr>
          <p:cNvSpPr/>
          <p:nvPr/>
        </p:nvSpPr>
        <p:spPr>
          <a:xfrm flipH="1">
            <a:off x="7050021" y="1112105"/>
            <a:ext cx="1836633" cy="914398"/>
          </a:xfrm>
          <a:prstGeom prst="wedgeRoundRectCallout">
            <a:avLst>
              <a:gd name="adj1" fmla="val 81763"/>
              <a:gd name="adj2" fmla="val 7991"/>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Current boundary in Flood Tool is incorrect</a:t>
            </a:r>
            <a:endParaRPr lang="en-US" sz="2000" dirty="0">
              <a:solidFill>
                <a:schemeClr val="bg1"/>
              </a:solidFill>
            </a:endParaRPr>
          </a:p>
        </p:txBody>
      </p:sp>
      <p:sp>
        <p:nvSpPr>
          <p:cNvPr id="9" name="Speech Bubble: Rectangle with Corners Rounded 8">
            <a:extLst>
              <a:ext uri="{FF2B5EF4-FFF2-40B4-BE49-F238E27FC236}">
                <a16:creationId xmlns:a16="http://schemas.microsoft.com/office/drawing/2014/main" id="{A5603DA5-82DF-4082-8BC2-F7E9CCAA95F0}"/>
              </a:ext>
            </a:extLst>
          </p:cNvPr>
          <p:cNvSpPr/>
          <p:nvPr/>
        </p:nvSpPr>
        <p:spPr>
          <a:xfrm flipH="1">
            <a:off x="925550" y="4315521"/>
            <a:ext cx="1110538" cy="606581"/>
          </a:xfrm>
          <a:prstGeom prst="wedgeRoundRectCallout">
            <a:avLst>
              <a:gd name="adj1" fmla="val -110402"/>
              <a:gd name="adj2" fmla="val 62870"/>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Correct Boundary</a:t>
            </a:r>
            <a:endParaRPr lang="en-US" sz="2000" dirty="0">
              <a:solidFill>
                <a:schemeClr val="bg1"/>
              </a:solidFill>
            </a:endParaRPr>
          </a:p>
        </p:txBody>
      </p:sp>
    </p:spTree>
    <p:extLst>
      <p:ext uri="{BB962C8B-B14F-4D97-AF65-F5344CB8AC3E}">
        <p14:creationId xmlns:p14="http://schemas.microsoft.com/office/powerpoint/2010/main" val="28594796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044DD0-9ECA-4753-97ED-D9584D2F7450}"/>
              </a:ext>
            </a:extLst>
          </p:cNvPr>
          <p:cNvPicPr>
            <a:picLocks noChangeAspect="1"/>
          </p:cNvPicPr>
          <p:nvPr/>
        </p:nvPicPr>
        <p:blipFill>
          <a:blip r:embed="rId2"/>
          <a:stretch>
            <a:fillRect/>
          </a:stretch>
        </p:blipFill>
        <p:spPr>
          <a:xfrm>
            <a:off x="0" y="1095615"/>
            <a:ext cx="9144000" cy="466677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Assessment Layers on Flood Tool</a:t>
            </a:r>
          </a:p>
        </p:txBody>
      </p:sp>
      <p:sp>
        <p:nvSpPr>
          <p:cNvPr id="7" name="Rectangle 6">
            <a:extLst>
              <a:ext uri="{FF2B5EF4-FFF2-40B4-BE49-F238E27FC236}">
                <a16:creationId xmlns:a16="http://schemas.microsoft.com/office/drawing/2014/main" id="{F602ACEB-48B0-470F-90B3-2F2FA8A91059}"/>
              </a:ext>
            </a:extLst>
          </p:cNvPr>
          <p:cNvSpPr/>
          <p:nvPr/>
        </p:nvSpPr>
        <p:spPr>
          <a:xfrm>
            <a:off x="2274054" y="5743545"/>
            <a:ext cx="5145437" cy="400110"/>
          </a:xfrm>
          <a:prstGeom prst="rect">
            <a:avLst/>
          </a:prstGeom>
        </p:spPr>
        <p:txBody>
          <a:bodyPr wrap="square">
            <a:spAutoFit/>
          </a:bodyPr>
          <a:lstStyle/>
          <a:p>
            <a:r>
              <a:rPr lang="en-US" sz="1000" dirty="0">
                <a:hlinkClick r:id="rId3"/>
              </a:rPr>
              <a:t>https://www.mapwv.gov/flood/map/?wkid=102100&amp;x=-8771562&amp;y=4715438&amp;l=7&amp;v=2</a:t>
            </a:r>
            <a:endParaRPr lang="en-US" sz="1000" dirty="0"/>
          </a:p>
          <a:p>
            <a:endParaRPr lang="en-US" sz="1000" dirty="0"/>
          </a:p>
        </p:txBody>
      </p:sp>
      <p:sp>
        <p:nvSpPr>
          <p:cNvPr id="8" name="TextBox 7">
            <a:extLst>
              <a:ext uri="{FF2B5EF4-FFF2-40B4-BE49-F238E27FC236}">
                <a16:creationId xmlns:a16="http://schemas.microsoft.com/office/drawing/2014/main" id="{D21790DB-9FB1-47D0-8D66-CA1D21255CAE}"/>
              </a:ext>
            </a:extLst>
          </p:cNvPr>
          <p:cNvSpPr txBox="1"/>
          <p:nvPr/>
        </p:nvSpPr>
        <p:spPr>
          <a:xfrm>
            <a:off x="219075" y="6200597"/>
            <a:ext cx="8801100" cy="523220"/>
          </a:xfrm>
          <a:prstGeom prst="rect">
            <a:avLst/>
          </a:prstGeom>
          <a:noFill/>
        </p:spPr>
        <p:txBody>
          <a:bodyPr wrap="square" rtlCol="0">
            <a:spAutoFit/>
          </a:bodyPr>
          <a:lstStyle/>
          <a:p>
            <a:pPr algn="ctr"/>
            <a:r>
              <a:rPr lang="en-US" sz="1600" i="1" dirty="0">
                <a:solidFill>
                  <a:schemeClr val="tx2">
                    <a:lumMod val="50000"/>
                  </a:schemeClr>
                </a:solidFill>
              </a:rPr>
              <a:t>Potential Flood, Dam Failure and Landslide Vulnerabilities on WV Flood Tool’s RiskMAP View</a:t>
            </a:r>
            <a:br>
              <a:rPr lang="en-US" i="1" dirty="0">
                <a:solidFill>
                  <a:schemeClr val="tx2">
                    <a:lumMod val="50000"/>
                  </a:schemeClr>
                </a:solidFill>
              </a:rPr>
            </a:br>
            <a:r>
              <a:rPr lang="en-US" sz="1200" i="1" dirty="0">
                <a:solidFill>
                  <a:schemeClr val="tx2">
                    <a:lumMod val="50000"/>
                  </a:schemeClr>
                </a:solidFill>
              </a:rPr>
              <a:t>Hardy County, West Virginia</a:t>
            </a:r>
          </a:p>
        </p:txBody>
      </p:sp>
      <p:sp>
        <p:nvSpPr>
          <p:cNvPr id="9" name="TextBox 8">
            <a:extLst>
              <a:ext uri="{FF2B5EF4-FFF2-40B4-BE49-F238E27FC236}">
                <a16:creationId xmlns:a16="http://schemas.microsoft.com/office/drawing/2014/main" id="{9E58B5F2-99E1-442C-A857-F4BE0D3406F1}"/>
              </a:ext>
            </a:extLst>
          </p:cNvPr>
          <p:cNvSpPr txBox="1"/>
          <p:nvPr/>
        </p:nvSpPr>
        <p:spPr>
          <a:xfrm>
            <a:off x="5632885" y="2588956"/>
            <a:ext cx="1098656" cy="369332"/>
          </a:xfrm>
          <a:prstGeom prst="rect">
            <a:avLst/>
          </a:prstGeom>
          <a:solidFill>
            <a:schemeClr val="tx1"/>
          </a:solidFill>
        </p:spPr>
        <p:txBody>
          <a:bodyPr wrap="square" rtlCol="0">
            <a:spAutoFit/>
          </a:bodyPr>
          <a:lstStyle/>
          <a:p>
            <a:pPr algn="ctr"/>
            <a:r>
              <a:rPr lang="en-US" b="1" dirty="0">
                <a:solidFill>
                  <a:srgbClr val="FFFF00"/>
                </a:solidFill>
              </a:rPr>
              <a:t>Landslide</a:t>
            </a:r>
          </a:p>
        </p:txBody>
      </p:sp>
      <p:sp>
        <p:nvSpPr>
          <p:cNvPr id="10" name="TextBox 9">
            <a:extLst>
              <a:ext uri="{FF2B5EF4-FFF2-40B4-BE49-F238E27FC236}">
                <a16:creationId xmlns:a16="http://schemas.microsoft.com/office/drawing/2014/main" id="{9FDA882C-09DA-4C23-87CF-92F828FAE15C}"/>
              </a:ext>
            </a:extLst>
          </p:cNvPr>
          <p:cNvSpPr txBox="1"/>
          <p:nvPr/>
        </p:nvSpPr>
        <p:spPr>
          <a:xfrm>
            <a:off x="3692113" y="2773622"/>
            <a:ext cx="717151" cy="369332"/>
          </a:xfrm>
          <a:prstGeom prst="rect">
            <a:avLst/>
          </a:prstGeom>
          <a:solidFill>
            <a:schemeClr val="tx1"/>
          </a:solidFill>
        </p:spPr>
        <p:txBody>
          <a:bodyPr wrap="square" rtlCol="0">
            <a:spAutoFit/>
          </a:bodyPr>
          <a:lstStyle/>
          <a:p>
            <a:pPr algn="ctr"/>
            <a:r>
              <a:rPr lang="en-US" b="1" dirty="0">
                <a:solidFill>
                  <a:srgbClr val="FFFF00"/>
                </a:solidFill>
              </a:rPr>
              <a:t>Dam</a:t>
            </a:r>
          </a:p>
        </p:txBody>
      </p:sp>
      <p:sp>
        <p:nvSpPr>
          <p:cNvPr id="12" name="TextBox 11">
            <a:extLst>
              <a:ext uri="{FF2B5EF4-FFF2-40B4-BE49-F238E27FC236}">
                <a16:creationId xmlns:a16="http://schemas.microsoft.com/office/drawing/2014/main" id="{84B0800C-1FA3-4222-84D4-2F6DB6A5B61F}"/>
              </a:ext>
            </a:extLst>
          </p:cNvPr>
          <p:cNvSpPr txBox="1"/>
          <p:nvPr/>
        </p:nvSpPr>
        <p:spPr>
          <a:xfrm>
            <a:off x="3379176" y="4891922"/>
            <a:ext cx="1343024" cy="369332"/>
          </a:xfrm>
          <a:prstGeom prst="rect">
            <a:avLst/>
          </a:prstGeom>
          <a:solidFill>
            <a:schemeClr val="tx1"/>
          </a:solidFill>
        </p:spPr>
        <p:txBody>
          <a:bodyPr wrap="square" rtlCol="0">
            <a:spAutoFit/>
          </a:bodyPr>
          <a:lstStyle/>
          <a:p>
            <a:pPr algn="ctr"/>
            <a:r>
              <a:rPr lang="en-US" b="1" dirty="0">
                <a:solidFill>
                  <a:srgbClr val="FFFF00"/>
                </a:solidFill>
              </a:rPr>
              <a:t>Flood Zone</a:t>
            </a:r>
          </a:p>
        </p:txBody>
      </p:sp>
      <p:sp>
        <p:nvSpPr>
          <p:cNvPr id="13" name="TextBox 12">
            <a:extLst>
              <a:ext uri="{FF2B5EF4-FFF2-40B4-BE49-F238E27FC236}">
                <a16:creationId xmlns:a16="http://schemas.microsoft.com/office/drawing/2014/main" id="{0783A8C1-7FBD-49E1-A57D-A04E32FCFA26}"/>
              </a:ext>
            </a:extLst>
          </p:cNvPr>
          <p:cNvSpPr txBox="1"/>
          <p:nvPr/>
        </p:nvSpPr>
        <p:spPr>
          <a:xfrm>
            <a:off x="2274054" y="5981306"/>
            <a:ext cx="5547878" cy="438582"/>
          </a:xfrm>
          <a:prstGeom prst="rect">
            <a:avLst/>
          </a:prstGeom>
          <a:noFill/>
        </p:spPr>
        <p:txBody>
          <a:bodyPr wrap="square">
            <a:spAutoFit/>
          </a:bodyPr>
          <a:lstStyle/>
          <a:p>
            <a:r>
              <a:rPr lang="en-US" sz="1000" dirty="0">
                <a:hlinkClick r:id="rId4"/>
              </a:rPr>
              <a:t>https://www.google.com/maps/@38.9409315,-78.805837,1690a,35y,44.59t/data=!3m1!1e3</a:t>
            </a:r>
            <a:endParaRPr lang="en-US" sz="1000" dirty="0"/>
          </a:p>
          <a:p>
            <a:endParaRPr lang="en-US" sz="1200" dirty="0"/>
          </a:p>
        </p:txBody>
      </p:sp>
    </p:spTree>
    <p:extLst>
      <p:ext uri="{BB962C8B-B14F-4D97-AF65-F5344CB8AC3E}">
        <p14:creationId xmlns:p14="http://schemas.microsoft.com/office/powerpoint/2010/main" val="40393064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882128" y="2363544"/>
            <a:ext cx="7637930" cy="2800767"/>
          </a:xfrm>
          <a:prstGeom prst="rect">
            <a:avLst/>
          </a:prstGeom>
          <a:solidFill>
            <a:schemeClr val="tx2">
              <a:lumMod val="20000"/>
              <a:lumOff val="80000"/>
            </a:schemeClr>
          </a:solidFill>
        </p:spPr>
        <p:txBody>
          <a:bodyPr wrap="square" rtlCol="0">
            <a:spAutoFit/>
          </a:bodyPr>
          <a:lstStyle/>
          <a:p>
            <a:r>
              <a:rPr lang="en-US" sz="3600" b="1" dirty="0">
                <a:solidFill>
                  <a:schemeClr val="accent1">
                    <a:lumMod val="50000"/>
                  </a:schemeClr>
                </a:solidFill>
                <a:latin typeface="Arial" panose="020B0604020202020204" pitchFamily="34" charset="0"/>
                <a:cs typeface="Arial" panose="020B0604020202020204" pitchFamily="34" charset="0"/>
              </a:rPr>
              <a:t>Data Development and Integration</a:t>
            </a:r>
          </a:p>
          <a:p>
            <a:pPr marL="571500" indent="-571500">
              <a:buFont typeface="Arial" panose="020B0604020202020204" pitchFamily="34" charset="0"/>
              <a:buChar char="•"/>
            </a:pPr>
            <a:endParaRPr lang="en-US" sz="3600" b="1" dirty="0">
              <a:solidFill>
                <a:schemeClr val="accent1">
                  <a:lumMod val="50000"/>
                </a:schemeClr>
              </a:solidFill>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
            </a:pPr>
            <a:r>
              <a:rPr lang="en-US" sz="2800" b="1" dirty="0">
                <a:solidFill>
                  <a:schemeClr val="accent1">
                    <a:lumMod val="50000"/>
                  </a:schemeClr>
                </a:solidFill>
                <a:latin typeface="Arial" panose="020B0604020202020204" pitchFamily="34" charset="0"/>
                <a:cs typeface="Arial" panose="020B0604020202020204" pitchFamily="34" charset="0"/>
              </a:rPr>
              <a:t>Local-Level Data Development</a:t>
            </a:r>
          </a:p>
          <a:p>
            <a:pPr marL="1028700" lvl="1" indent="-571500">
              <a:buFont typeface="Wingdings" panose="05000000000000000000" pitchFamily="2" charset="2"/>
              <a:buChar char="§"/>
            </a:pPr>
            <a:endParaRPr lang="en-US" sz="2800" b="1" dirty="0">
              <a:solidFill>
                <a:schemeClr val="accent1">
                  <a:lumMod val="50000"/>
                </a:schemeClr>
              </a:solidFill>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
            </a:pPr>
            <a:r>
              <a:rPr lang="en-US" sz="2800" b="1" dirty="0">
                <a:solidFill>
                  <a:schemeClr val="accent1">
                    <a:lumMod val="50000"/>
                  </a:schemeClr>
                </a:solidFill>
                <a:latin typeface="Arial" panose="020B0604020202020204" pitchFamily="34" charset="0"/>
                <a:cs typeface="Arial" panose="020B0604020202020204" pitchFamily="34" charset="0"/>
              </a:rPr>
              <a:t>State-Level Integration</a:t>
            </a:r>
            <a:endParaRPr lang="en-US" sz="3200" b="1" dirty="0">
              <a:solidFill>
                <a:schemeClr val="accent1">
                  <a:lumMod val="50000"/>
                </a:schemeClr>
              </a:solidFill>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0199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GIS Data Development</a:t>
            </a:r>
          </a:p>
        </p:txBody>
      </p:sp>
      <p:pic>
        <p:nvPicPr>
          <p:cNvPr id="2" name="Picture 1"/>
          <p:cNvPicPr>
            <a:picLocks noChangeAspect="1"/>
          </p:cNvPicPr>
          <p:nvPr/>
        </p:nvPicPr>
        <p:blipFill rotWithShape="1">
          <a:blip r:embed="rId2"/>
          <a:srcRect r="13793"/>
          <a:stretch/>
        </p:blipFill>
        <p:spPr>
          <a:xfrm>
            <a:off x="2430703" y="1806320"/>
            <a:ext cx="1997649"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3"/>
          <a:srcRect l="7209" r="9890"/>
          <a:stretch/>
        </p:blipFill>
        <p:spPr>
          <a:xfrm>
            <a:off x="7005315" y="1826781"/>
            <a:ext cx="1908388" cy="2460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a:srcRect l="20356" t="-3661" r="13359" b="32264"/>
          <a:stretch/>
        </p:blipFill>
        <p:spPr>
          <a:xfrm>
            <a:off x="4716558" y="1806320"/>
            <a:ext cx="2054578"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28598" y="1244799"/>
            <a:ext cx="8763001" cy="369332"/>
          </a:xfrm>
          <a:prstGeom prst="rect">
            <a:avLst/>
          </a:prstGeom>
          <a:noFill/>
        </p:spPr>
        <p:txBody>
          <a:bodyPr wrap="square" rtlCol="0">
            <a:spAutoFit/>
          </a:bodyPr>
          <a:lstStyle/>
          <a:p>
            <a:r>
              <a:rPr lang="en-US" dirty="0"/>
              <a:t>           Parcels                      Site Addresses                     Aerial Imagery                   Elevation</a:t>
            </a:r>
          </a:p>
        </p:txBody>
      </p:sp>
      <p:sp>
        <p:nvSpPr>
          <p:cNvPr id="15" name="TextBox 14"/>
          <p:cNvSpPr txBox="1"/>
          <p:nvPr/>
        </p:nvSpPr>
        <p:spPr>
          <a:xfrm>
            <a:off x="1388055" y="6226281"/>
            <a:ext cx="6985816" cy="523220"/>
          </a:xfrm>
          <a:prstGeom prst="rect">
            <a:avLst/>
          </a:prstGeom>
          <a:noFill/>
        </p:spPr>
        <p:txBody>
          <a:bodyPr wrap="square" rtlCol="0">
            <a:spAutoFit/>
          </a:bodyPr>
          <a:lstStyle/>
          <a:p>
            <a:r>
              <a:rPr lang="en-US" sz="2800" i="1" dirty="0">
                <a:solidFill>
                  <a:schemeClr val="tx2">
                    <a:lumMod val="50000"/>
                  </a:schemeClr>
                </a:solidFill>
              </a:rPr>
              <a:t>Improving State’s Spatial Data Infrastructure </a:t>
            </a:r>
          </a:p>
        </p:txBody>
      </p:sp>
      <p:pic>
        <p:nvPicPr>
          <p:cNvPr id="10" name="Picture 6" descr="C:\gis_data\tax\Powerpoint\scanned_tax_map.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720"/>
          <a:stretch/>
        </p:blipFill>
        <p:spPr bwMode="auto">
          <a:xfrm>
            <a:off x="302980" y="1806320"/>
            <a:ext cx="1849245" cy="2481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720160" y="4520621"/>
            <a:ext cx="1108640" cy="1169551"/>
          </a:xfrm>
          <a:prstGeom prst="rect">
            <a:avLst/>
          </a:prstGeom>
          <a:noFill/>
        </p:spPr>
        <p:txBody>
          <a:bodyPr wrap="square" rtlCol="0">
            <a:spAutoFit/>
          </a:bodyPr>
          <a:lstStyle/>
          <a:p>
            <a:r>
              <a:rPr lang="en-US" sz="1400" i="1" dirty="0"/>
              <a:t>Migrate six counties from paper to digital parcels</a:t>
            </a:r>
          </a:p>
        </p:txBody>
      </p:sp>
      <p:sp>
        <p:nvSpPr>
          <p:cNvPr id="12" name="TextBox 11"/>
          <p:cNvSpPr txBox="1"/>
          <p:nvPr/>
        </p:nvSpPr>
        <p:spPr>
          <a:xfrm>
            <a:off x="2740688" y="4520621"/>
            <a:ext cx="1221711" cy="1169551"/>
          </a:xfrm>
          <a:prstGeom prst="rect">
            <a:avLst/>
          </a:prstGeom>
          <a:noFill/>
        </p:spPr>
        <p:txBody>
          <a:bodyPr wrap="square" rtlCol="0">
            <a:spAutoFit/>
          </a:bodyPr>
          <a:lstStyle/>
          <a:p>
            <a:r>
              <a:rPr lang="en-US" sz="1400" i="1" dirty="0"/>
              <a:t>Flood-risk communities with missing or incorrect E-911 addresses</a:t>
            </a:r>
          </a:p>
        </p:txBody>
      </p:sp>
      <p:sp>
        <p:nvSpPr>
          <p:cNvPr id="13" name="TextBox 12"/>
          <p:cNvSpPr txBox="1"/>
          <p:nvPr/>
        </p:nvSpPr>
        <p:spPr>
          <a:xfrm>
            <a:off x="5132991" y="4520621"/>
            <a:ext cx="1221711" cy="954107"/>
          </a:xfrm>
          <a:prstGeom prst="rect">
            <a:avLst/>
          </a:prstGeom>
          <a:noFill/>
        </p:spPr>
        <p:txBody>
          <a:bodyPr wrap="square" rtlCol="0">
            <a:spAutoFit/>
          </a:bodyPr>
          <a:lstStyle/>
          <a:p>
            <a:r>
              <a:rPr lang="en-US" sz="1400" i="1" dirty="0"/>
              <a:t>County Leaf-off imagery no older than 5 years</a:t>
            </a:r>
          </a:p>
        </p:txBody>
      </p:sp>
      <p:sp>
        <p:nvSpPr>
          <p:cNvPr id="14" name="TextBox 13"/>
          <p:cNvSpPr txBox="1"/>
          <p:nvPr/>
        </p:nvSpPr>
        <p:spPr>
          <a:xfrm>
            <a:off x="7348653" y="4538860"/>
            <a:ext cx="1221711" cy="1600438"/>
          </a:xfrm>
          <a:prstGeom prst="rect">
            <a:avLst/>
          </a:prstGeom>
          <a:noFill/>
        </p:spPr>
        <p:txBody>
          <a:bodyPr wrap="square" rtlCol="0">
            <a:spAutoFit/>
          </a:bodyPr>
          <a:lstStyle/>
          <a:p>
            <a:r>
              <a:rPr lang="en-US" sz="1400" i="1" dirty="0"/>
              <a:t>Statewide 1-meter DEM and 1-ft. contours.  Flood Studies, Depth &amp; WSEL Grids</a:t>
            </a:r>
          </a:p>
        </p:txBody>
      </p:sp>
    </p:spTree>
    <p:extLst>
      <p:ext uri="{BB962C8B-B14F-4D97-AF65-F5344CB8AC3E}">
        <p14:creationId xmlns:p14="http://schemas.microsoft.com/office/powerpoint/2010/main" val="14363311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State-Level Integration</a:t>
            </a:r>
          </a:p>
        </p:txBody>
      </p:sp>
      <p:sp>
        <p:nvSpPr>
          <p:cNvPr id="9" name="TextBox 8"/>
          <p:cNvSpPr txBox="1"/>
          <p:nvPr/>
        </p:nvSpPr>
        <p:spPr>
          <a:xfrm>
            <a:off x="363162" y="1238601"/>
            <a:ext cx="1981200" cy="369332"/>
          </a:xfrm>
          <a:prstGeom prst="rect">
            <a:avLst/>
          </a:prstGeom>
          <a:noFill/>
        </p:spPr>
        <p:txBody>
          <a:bodyPr wrap="square" rtlCol="0">
            <a:spAutoFit/>
          </a:bodyPr>
          <a:lstStyle/>
          <a:p>
            <a:pPr algn="ctr"/>
            <a:r>
              <a:rPr lang="en-US" i="1" dirty="0"/>
              <a:t>Parcels</a:t>
            </a:r>
          </a:p>
        </p:txBody>
      </p:sp>
      <p:sp>
        <p:nvSpPr>
          <p:cNvPr id="10" name="TextBox 9"/>
          <p:cNvSpPr txBox="1"/>
          <p:nvPr/>
        </p:nvSpPr>
        <p:spPr>
          <a:xfrm>
            <a:off x="2848272" y="1238601"/>
            <a:ext cx="1453117" cy="369332"/>
          </a:xfrm>
          <a:prstGeom prst="rect">
            <a:avLst/>
          </a:prstGeom>
          <a:noFill/>
        </p:spPr>
        <p:txBody>
          <a:bodyPr wrap="square" rtlCol="0">
            <a:spAutoFit/>
          </a:bodyPr>
          <a:lstStyle/>
          <a:p>
            <a:pPr algn="ctr"/>
            <a:r>
              <a:rPr lang="en-US" i="1" dirty="0"/>
              <a:t>Addresses</a:t>
            </a:r>
          </a:p>
        </p:txBody>
      </p:sp>
      <p:graphicFrame>
        <p:nvGraphicFramePr>
          <p:cNvPr id="3" name="Diagram 2"/>
          <p:cNvGraphicFramePr/>
          <p:nvPr>
            <p:extLst>
              <p:ext uri="{D42A27DB-BD31-4B8C-83A1-F6EECF244321}">
                <p14:modId xmlns:p14="http://schemas.microsoft.com/office/powerpoint/2010/main" val="3626316916"/>
              </p:ext>
            </p:extLst>
          </p:nvPr>
        </p:nvGraphicFramePr>
        <p:xfrm>
          <a:off x="-553673" y="1618352"/>
          <a:ext cx="3581399"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p:cNvGraphicFramePr/>
          <p:nvPr>
            <p:extLst>
              <p:ext uri="{D42A27DB-BD31-4B8C-83A1-F6EECF244321}">
                <p14:modId xmlns:p14="http://schemas.microsoft.com/office/powerpoint/2010/main" val="423355776"/>
              </p:ext>
            </p:extLst>
          </p:nvPr>
        </p:nvGraphicFramePr>
        <p:xfrm>
          <a:off x="2441477" y="1618352"/>
          <a:ext cx="2266709"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p:cNvSpPr txBox="1"/>
          <p:nvPr/>
        </p:nvSpPr>
        <p:spPr>
          <a:xfrm>
            <a:off x="760600" y="5972703"/>
            <a:ext cx="7616758" cy="646331"/>
          </a:xfrm>
          <a:prstGeom prst="rect">
            <a:avLst/>
          </a:prstGeom>
          <a:noFill/>
        </p:spPr>
        <p:txBody>
          <a:bodyPr wrap="square" rtlCol="0">
            <a:spAutoFit/>
          </a:bodyPr>
          <a:lstStyle/>
          <a:p>
            <a:pPr algn="ctr"/>
            <a:r>
              <a:rPr lang="en-US" i="1" dirty="0">
                <a:solidFill>
                  <a:schemeClr val="accent5">
                    <a:lumMod val="50000"/>
                  </a:schemeClr>
                </a:solidFill>
              </a:rPr>
              <a:t>State-level integration allows for statewide mapping products and services.  WVGISTC creates and hosts these framework spatial data layers.</a:t>
            </a:r>
          </a:p>
        </p:txBody>
      </p:sp>
      <p:graphicFrame>
        <p:nvGraphicFramePr>
          <p:cNvPr id="12" name="Diagram 11"/>
          <p:cNvGraphicFramePr/>
          <p:nvPr>
            <p:extLst>
              <p:ext uri="{D42A27DB-BD31-4B8C-83A1-F6EECF244321}">
                <p14:modId xmlns:p14="http://schemas.microsoft.com/office/powerpoint/2010/main" val="2607152598"/>
              </p:ext>
            </p:extLst>
          </p:nvPr>
        </p:nvGraphicFramePr>
        <p:xfrm>
          <a:off x="4568979" y="1618352"/>
          <a:ext cx="2510560" cy="4064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5" name="TextBox 14"/>
          <p:cNvSpPr txBox="1"/>
          <p:nvPr/>
        </p:nvSpPr>
        <p:spPr>
          <a:xfrm>
            <a:off x="5097700" y="1238601"/>
            <a:ext cx="1453117" cy="369332"/>
          </a:xfrm>
          <a:prstGeom prst="rect">
            <a:avLst/>
          </a:prstGeom>
          <a:noFill/>
        </p:spPr>
        <p:txBody>
          <a:bodyPr wrap="square" rtlCol="0">
            <a:spAutoFit/>
          </a:bodyPr>
          <a:lstStyle/>
          <a:p>
            <a:pPr algn="ctr"/>
            <a:r>
              <a:rPr lang="en-US" i="1" dirty="0"/>
              <a:t>Imagery</a:t>
            </a:r>
          </a:p>
        </p:txBody>
      </p:sp>
      <p:graphicFrame>
        <p:nvGraphicFramePr>
          <p:cNvPr id="17" name="Diagram 16"/>
          <p:cNvGraphicFramePr/>
          <p:nvPr>
            <p:extLst>
              <p:ext uri="{D42A27DB-BD31-4B8C-83A1-F6EECF244321}">
                <p14:modId xmlns:p14="http://schemas.microsoft.com/office/powerpoint/2010/main" val="1748513054"/>
              </p:ext>
            </p:extLst>
          </p:nvPr>
        </p:nvGraphicFramePr>
        <p:xfrm>
          <a:off x="6507334" y="1618352"/>
          <a:ext cx="2854840" cy="40640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8" name="TextBox 17"/>
          <p:cNvSpPr txBox="1"/>
          <p:nvPr/>
        </p:nvSpPr>
        <p:spPr>
          <a:xfrm>
            <a:off x="7208195" y="1238601"/>
            <a:ext cx="1453117" cy="369332"/>
          </a:xfrm>
          <a:prstGeom prst="rect">
            <a:avLst/>
          </a:prstGeom>
          <a:noFill/>
        </p:spPr>
        <p:txBody>
          <a:bodyPr wrap="square" rtlCol="0">
            <a:spAutoFit/>
          </a:bodyPr>
          <a:lstStyle/>
          <a:p>
            <a:pPr algn="ctr"/>
            <a:r>
              <a:rPr lang="en-US" i="1" dirty="0"/>
              <a:t>Elevation</a:t>
            </a:r>
          </a:p>
        </p:txBody>
      </p:sp>
    </p:spTree>
    <p:extLst>
      <p:ext uri="{BB962C8B-B14F-4D97-AF65-F5344CB8AC3E}">
        <p14:creationId xmlns:p14="http://schemas.microsoft.com/office/powerpoint/2010/main" val="119198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11" grpId="0">
        <p:bldAsOne/>
      </p:bldGraphic>
      <p:bldGraphic spid="12" grpId="0">
        <p:bldAsOne/>
      </p:bldGraphic>
      <p:bldP spid="15" grpId="0"/>
      <p:bldGraphic spid="17" grpId="0">
        <p:bldAsOne/>
      </p:bldGraphic>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6">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a:t>
            </a:r>
            <a:r>
              <a:rPr lang="en-US" b="1" dirty="0">
                <a:solidFill>
                  <a:schemeClr val="bg1"/>
                </a:solidFill>
                <a:latin typeface="Arial" panose="020B0604020202020204" pitchFamily="34" charset="0"/>
                <a:cs typeface="Arial" panose="020B0604020202020204" pitchFamily="34" charset="0"/>
              </a:rPr>
              <a:t>Topographic</a:t>
            </a:r>
            <a:r>
              <a:rPr lang="en-US" dirty="0">
                <a:solidFill>
                  <a:schemeClr val="bg1"/>
                </a:solidFill>
                <a:latin typeface="Arial" panose="020B0604020202020204" pitchFamily="34" charset="0"/>
                <a:cs typeface="Arial" panose="020B0604020202020204" pitchFamily="34" charset="0"/>
              </a:rPr>
              <a:t> Layers (new)</a:t>
            </a:r>
          </a:p>
        </p:txBody>
      </p:sp>
      <p:graphicFrame>
        <p:nvGraphicFramePr>
          <p:cNvPr id="8" name="Table 7"/>
          <p:cNvGraphicFramePr>
            <a:graphicFrameLocks noGrp="1"/>
          </p:cNvGraphicFramePr>
          <p:nvPr>
            <p:extLst>
              <p:ext uri="{D42A27DB-BD31-4B8C-83A1-F6EECF244321}">
                <p14:modId xmlns:p14="http://schemas.microsoft.com/office/powerpoint/2010/main" val="1526303969"/>
              </p:ext>
            </p:extLst>
          </p:nvPr>
        </p:nvGraphicFramePr>
        <p:xfrm>
          <a:off x="3467820" y="983541"/>
          <a:ext cx="5492682" cy="1402773"/>
        </p:xfrm>
        <a:graphic>
          <a:graphicData uri="http://schemas.openxmlformats.org/drawingml/2006/table">
            <a:tbl>
              <a:tblPr firstRow="1" bandRow="1">
                <a:tableStyleId>{5C22544A-7EE6-4342-B048-85BDC9FD1C3A}</a:tableStyleId>
              </a:tblPr>
              <a:tblGrid>
                <a:gridCol w="1777040">
                  <a:extLst>
                    <a:ext uri="{9D8B030D-6E8A-4147-A177-3AD203B41FA5}">
                      <a16:colId xmlns:a16="http://schemas.microsoft.com/office/drawing/2014/main" val="20000"/>
                    </a:ext>
                  </a:extLst>
                </a:gridCol>
                <a:gridCol w="1630393">
                  <a:extLst>
                    <a:ext uri="{9D8B030D-6E8A-4147-A177-3AD203B41FA5}">
                      <a16:colId xmlns:a16="http://schemas.microsoft.com/office/drawing/2014/main" val="20001"/>
                    </a:ext>
                  </a:extLst>
                </a:gridCol>
                <a:gridCol w="2085249">
                  <a:extLst>
                    <a:ext uri="{9D8B030D-6E8A-4147-A177-3AD203B41FA5}">
                      <a16:colId xmlns:a16="http://schemas.microsoft.com/office/drawing/2014/main" val="2396017728"/>
                    </a:ext>
                  </a:extLst>
                </a:gridCol>
              </a:tblGrid>
              <a:tr h="361404">
                <a:tc>
                  <a:txBody>
                    <a:bodyPr/>
                    <a:lstStyle/>
                    <a:p>
                      <a:pPr algn="ctr"/>
                      <a:r>
                        <a:rPr lang="en-US" sz="1600" dirty="0"/>
                        <a:t>Product</a:t>
                      </a:r>
                    </a:p>
                  </a:txBody>
                  <a:tcPr/>
                </a:tc>
                <a:tc>
                  <a:txBody>
                    <a:bodyPr/>
                    <a:lstStyle/>
                    <a:p>
                      <a:pPr algn="ctr"/>
                      <a:r>
                        <a:rPr lang="en-US" sz="1600" dirty="0"/>
                        <a:t>Contour</a:t>
                      </a:r>
                      <a:r>
                        <a:rPr lang="en-US" sz="1600" baseline="0" dirty="0"/>
                        <a:t> Interval</a:t>
                      </a:r>
                      <a:endParaRPr lang="en-US" sz="1600" dirty="0"/>
                    </a:p>
                  </a:txBody>
                  <a:tcPr/>
                </a:tc>
                <a:tc>
                  <a:txBody>
                    <a:bodyPr/>
                    <a:lstStyle/>
                    <a:p>
                      <a:pPr algn="ctr"/>
                      <a:r>
                        <a:rPr lang="en-US" sz="1600" dirty="0"/>
                        <a:t>DEM Resolution</a:t>
                      </a:r>
                    </a:p>
                  </a:txBody>
                  <a:tcPr/>
                </a:tc>
                <a:extLst>
                  <a:ext uri="{0D108BD9-81ED-4DB2-BD59-A6C34878D82A}">
                    <a16:rowId xmlns:a16="http://schemas.microsoft.com/office/drawing/2014/main" val="10000"/>
                  </a:ext>
                </a:extLst>
              </a:tr>
              <a:tr h="347123">
                <a:tc>
                  <a:txBody>
                    <a:bodyPr/>
                    <a:lstStyle/>
                    <a:p>
                      <a:pPr algn="ctr"/>
                      <a:r>
                        <a:rPr lang="en-US" sz="1600" dirty="0"/>
                        <a:t>1999 DLG</a:t>
                      </a:r>
                    </a:p>
                  </a:txBody>
                  <a:tcPr/>
                </a:tc>
                <a:tc>
                  <a:txBody>
                    <a:bodyPr/>
                    <a:lstStyle/>
                    <a:p>
                      <a:pPr algn="ctr"/>
                      <a:r>
                        <a:rPr lang="en-US" sz="1600" dirty="0"/>
                        <a:t>20</a:t>
                      </a:r>
                      <a:r>
                        <a:rPr lang="en-US" sz="1600" baseline="0" dirty="0"/>
                        <a:t> feet</a:t>
                      </a:r>
                      <a:endParaRPr lang="en-US" sz="1600" dirty="0"/>
                    </a:p>
                  </a:txBody>
                  <a:tcPr/>
                </a:tc>
                <a:tc>
                  <a:txBody>
                    <a:bodyPr/>
                    <a:lstStyle/>
                    <a:p>
                      <a:pPr algn="ctr"/>
                      <a:r>
                        <a:rPr lang="en-US" sz="1600" dirty="0"/>
                        <a:t>30 meters</a:t>
                      </a:r>
                    </a:p>
                  </a:txBody>
                  <a:tcPr/>
                </a:tc>
                <a:extLst>
                  <a:ext uri="{0D108BD9-81ED-4DB2-BD59-A6C34878D82A}">
                    <a16:rowId xmlns:a16="http://schemas.microsoft.com/office/drawing/2014/main" val="135427539"/>
                  </a:ext>
                </a:extLst>
              </a:tr>
              <a:tr h="347123">
                <a:tc>
                  <a:txBody>
                    <a:bodyPr/>
                    <a:lstStyle/>
                    <a:p>
                      <a:pPr algn="ctr"/>
                      <a:r>
                        <a:rPr lang="en-US" sz="1600" dirty="0"/>
                        <a:t>2003 SAMB</a:t>
                      </a:r>
                    </a:p>
                  </a:txBody>
                  <a:tcPr/>
                </a:tc>
                <a:tc>
                  <a:txBody>
                    <a:bodyPr/>
                    <a:lstStyle/>
                    <a:p>
                      <a:pPr algn="ctr"/>
                      <a:r>
                        <a:rPr lang="en-US" sz="1600" baseline="0" dirty="0"/>
                        <a:t>10 feet</a:t>
                      </a:r>
                      <a:endParaRPr lang="en-US" sz="1600" dirty="0"/>
                    </a:p>
                  </a:txBody>
                  <a:tcPr/>
                </a:tc>
                <a:tc>
                  <a:txBody>
                    <a:bodyPr/>
                    <a:lstStyle/>
                    <a:p>
                      <a:pPr algn="ctr"/>
                      <a:r>
                        <a:rPr lang="en-US" sz="1600" dirty="0"/>
                        <a:t>3</a:t>
                      </a:r>
                      <a:r>
                        <a:rPr lang="en-US" sz="1600" baseline="0" dirty="0"/>
                        <a:t> meters</a:t>
                      </a:r>
                      <a:endParaRPr lang="en-US" sz="1600" dirty="0"/>
                    </a:p>
                  </a:txBody>
                  <a:tcPr/>
                </a:tc>
                <a:extLst>
                  <a:ext uri="{0D108BD9-81ED-4DB2-BD59-A6C34878D82A}">
                    <a16:rowId xmlns:a16="http://schemas.microsoft.com/office/drawing/2014/main" val="3761113736"/>
                  </a:ext>
                </a:extLst>
              </a:tr>
              <a:tr h="347123">
                <a:tc>
                  <a:txBody>
                    <a:bodyPr/>
                    <a:lstStyle/>
                    <a:p>
                      <a:pPr algn="ctr"/>
                      <a:r>
                        <a:rPr lang="en-US" sz="1600" dirty="0"/>
                        <a:t>2012-202</a:t>
                      </a:r>
                      <a:r>
                        <a:rPr lang="en-US" sz="1600" baseline="0" dirty="0"/>
                        <a:t> </a:t>
                      </a:r>
                      <a:r>
                        <a:rPr lang="en-US" sz="1600" dirty="0"/>
                        <a:t>LiDAR</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1 foot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1 meter</a:t>
                      </a:r>
                    </a:p>
                  </a:txBody>
                  <a:tcPr/>
                </a:tc>
                <a:extLst>
                  <a:ext uri="{0D108BD9-81ED-4DB2-BD59-A6C34878D82A}">
                    <a16:rowId xmlns:a16="http://schemas.microsoft.com/office/drawing/2014/main" val="10002"/>
                  </a:ext>
                </a:extLst>
              </a:tr>
            </a:tbl>
          </a:graphicData>
        </a:graphic>
      </p:graphicFrame>
      <p:pic>
        <p:nvPicPr>
          <p:cNvPr id="9" name="Picture 8"/>
          <p:cNvPicPr>
            <a:picLocks noChangeAspect="1"/>
          </p:cNvPicPr>
          <p:nvPr/>
        </p:nvPicPr>
        <p:blipFill>
          <a:blip r:embed="rId3"/>
          <a:stretch>
            <a:fillRect/>
          </a:stretch>
        </p:blipFill>
        <p:spPr>
          <a:xfrm>
            <a:off x="274320" y="2438864"/>
            <a:ext cx="8743555" cy="4371975"/>
          </a:xfrm>
          <a:prstGeom prst="rect">
            <a:avLst/>
          </a:prstGeom>
        </p:spPr>
      </p:pic>
      <p:sp>
        <p:nvSpPr>
          <p:cNvPr id="12" name="TextBox 11"/>
          <p:cNvSpPr txBox="1"/>
          <p:nvPr/>
        </p:nvSpPr>
        <p:spPr>
          <a:xfrm>
            <a:off x="6500648" y="3139965"/>
            <a:ext cx="1855076" cy="369332"/>
          </a:xfrm>
          <a:prstGeom prst="rect">
            <a:avLst/>
          </a:prstGeom>
          <a:solidFill>
            <a:schemeClr val="tx1"/>
          </a:solidFill>
        </p:spPr>
        <p:txBody>
          <a:bodyPr wrap="square" rtlCol="0">
            <a:spAutoFit/>
          </a:bodyPr>
          <a:lstStyle/>
          <a:p>
            <a:r>
              <a:rPr lang="en-US" b="1" dirty="0">
                <a:solidFill>
                  <a:srgbClr val="FFFF00"/>
                </a:solidFill>
              </a:rPr>
              <a:t>2003 ELEVATION</a:t>
            </a:r>
          </a:p>
        </p:txBody>
      </p:sp>
      <p:sp>
        <p:nvSpPr>
          <p:cNvPr id="13" name="TextBox 12"/>
          <p:cNvSpPr txBox="1"/>
          <p:nvPr/>
        </p:nvSpPr>
        <p:spPr>
          <a:xfrm>
            <a:off x="6574220" y="5321275"/>
            <a:ext cx="1905000" cy="369332"/>
          </a:xfrm>
          <a:prstGeom prst="rect">
            <a:avLst/>
          </a:prstGeom>
          <a:solidFill>
            <a:schemeClr val="tx1"/>
          </a:solidFill>
        </p:spPr>
        <p:txBody>
          <a:bodyPr wrap="square" rtlCol="0">
            <a:spAutoFit/>
          </a:bodyPr>
          <a:lstStyle/>
          <a:p>
            <a:r>
              <a:rPr lang="en-US" b="1" dirty="0">
                <a:solidFill>
                  <a:srgbClr val="FFFF00"/>
                </a:solidFill>
              </a:rPr>
              <a:t>2020 ELEVATION</a:t>
            </a:r>
          </a:p>
        </p:txBody>
      </p:sp>
      <p:sp>
        <p:nvSpPr>
          <p:cNvPr id="6" name="TextBox 5"/>
          <p:cNvSpPr txBox="1"/>
          <p:nvPr/>
        </p:nvSpPr>
        <p:spPr>
          <a:xfrm>
            <a:off x="495180" y="1170384"/>
            <a:ext cx="2801982" cy="923330"/>
          </a:xfrm>
          <a:prstGeom prst="rect">
            <a:avLst/>
          </a:prstGeom>
          <a:noFill/>
        </p:spPr>
        <p:txBody>
          <a:bodyPr wrap="square" rtlCol="0">
            <a:spAutoFit/>
          </a:bodyPr>
          <a:lstStyle/>
          <a:p>
            <a:r>
              <a:rPr lang="en-US" b="1" dirty="0"/>
              <a:t>Elevation layers </a:t>
            </a:r>
            <a:r>
              <a:rPr lang="en-US" dirty="0"/>
              <a:t>are important for mapping flood risk, landslides, etc.</a:t>
            </a:r>
          </a:p>
        </p:txBody>
      </p:sp>
      <p:sp>
        <p:nvSpPr>
          <p:cNvPr id="15" name="Explosion 1 14"/>
          <p:cNvSpPr/>
          <p:nvPr/>
        </p:nvSpPr>
        <p:spPr>
          <a:xfrm>
            <a:off x="396391" y="2817342"/>
            <a:ext cx="2989360" cy="2688600"/>
          </a:xfrm>
          <a:prstGeom prst="irregularSeal1">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a:solidFill>
                  <a:schemeClr val="bg1"/>
                </a:solidFill>
              </a:rPr>
              <a:t>Elevation Data 20x Better than 1999 </a:t>
            </a:r>
          </a:p>
        </p:txBody>
      </p:sp>
    </p:spTree>
    <p:extLst>
      <p:ext uri="{BB962C8B-B14F-4D97-AF65-F5344CB8AC3E}">
        <p14:creationId xmlns:p14="http://schemas.microsoft.com/office/powerpoint/2010/main" val="3596155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77492" y="1342244"/>
            <a:ext cx="8467725" cy="528637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 Resolution Contours</a:t>
            </a:r>
          </a:p>
        </p:txBody>
      </p:sp>
      <p:sp>
        <p:nvSpPr>
          <p:cNvPr id="2" name="TextBox 1"/>
          <p:cNvSpPr txBox="1"/>
          <p:nvPr/>
        </p:nvSpPr>
        <p:spPr>
          <a:xfrm>
            <a:off x="675861" y="934509"/>
            <a:ext cx="8269356" cy="646331"/>
          </a:xfrm>
          <a:prstGeom prst="rect">
            <a:avLst/>
          </a:prstGeom>
          <a:noFill/>
        </p:spPr>
        <p:txBody>
          <a:bodyPr wrap="square" rtlCol="0">
            <a:spAutoFit/>
          </a:bodyPr>
          <a:lstStyle/>
          <a:p>
            <a:r>
              <a:rPr lang="en-US" i="1" dirty="0"/>
              <a:t>New FEMA LiDAR-Derived Contours are </a:t>
            </a:r>
            <a:r>
              <a:rPr lang="en-US" b="1" i="1" dirty="0"/>
              <a:t>10x </a:t>
            </a:r>
            <a:r>
              <a:rPr lang="en-US" i="1" dirty="0"/>
              <a:t>better than 2003 Statewide Elevation Data Set</a:t>
            </a:r>
          </a:p>
        </p:txBody>
      </p:sp>
      <p:sp>
        <p:nvSpPr>
          <p:cNvPr id="11" name="TextBox 10"/>
          <p:cNvSpPr txBox="1"/>
          <p:nvPr/>
        </p:nvSpPr>
        <p:spPr>
          <a:xfrm>
            <a:off x="1822174" y="5872442"/>
            <a:ext cx="1905000" cy="646331"/>
          </a:xfrm>
          <a:prstGeom prst="rect">
            <a:avLst/>
          </a:prstGeom>
          <a:solidFill>
            <a:schemeClr val="tx1"/>
          </a:solidFill>
        </p:spPr>
        <p:txBody>
          <a:bodyPr wrap="square" rtlCol="0">
            <a:spAutoFit/>
          </a:bodyPr>
          <a:lstStyle/>
          <a:p>
            <a:pPr algn="ctr"/>
            <a:r>
              <a:rPr lang="en-US" b="1" dirty="0">
                <a:solidFill>
                  <a:srgbClr val="FFFF00"/>
                </a:solidFill>
              </a:rPr>
              <a:t>SAMB Elevation</a:t>
            </a:r>
            <a:br>
              <a:rPr lang="en-US" b="1" dirty="0">
                <a:solidFill>
                  <a:srgbClr val="FFFF00"/>
                </a:solidFill>
              </a:rPr>
            </a:br>
            <a:r>
              <a:rPr lang="en-US" b="1" dirty="0">
                <a:solidFill>
                  <a:srgbClr val="FFFF00"/>
                </a:solidFill>
              </a:rPr>
              <a:t>10 FT Contours</a:t>
            </a:r>
          </a:p>
        </p:txBody>
      </p:sp>
      <p:sp>
        <p:nvSpPr>
          <p:cNvPr id="13" name="TextBox 12"/>
          <p:cNvSpPr txBox="1"/>
          <p:nvPr/>
        </p:nvSpPr>
        <p:spPr>
          <a:xfrm>
            <a:off x="5970104" y="5872441"/>
            <a:ext cx="1905000" cy="646331"/>
          </a:xfrm>
          <a:prstGeom prst="rect">
            <a:avLst/>
          </a:prstGeom>
          <a:solidFill>
            <a:schemeClr val="tx1"/>
          </a:solidFill>
        </p:spPr>
        <p:txBody>
          <a:bodyPr wrap="square" rtlCol="0">
            <a:spAutoFit/>
          </a:bodyPr>
          <a:lstStyle/>
          <a:p>
            <a:pPr algn="ctr"/>
            <a:r>
              <a:rPr lang="en-US" b="1" dirty="0">
                <a:solidFill>
                  <a:srgbClr val="FFFF00"/>
                </a:solidFill>
              </a:rPr>
              <a:t>FEMA LiDAR</a:t>
            </a:r>
            <a:br>
              <a:rPr lang="en-US" b="1" dirty="0">
                <a:solidFill>
                  <a:srgbClr val="FFFF00"/>
                </a:solidFill>
              </a:rPr>
            </a:br>
            <a:r>
              <a:rPr lang="en-US" b="1" dirty="0">
                <a:solidFill>
                  <a:srgbClr val="FFFF00"/>
                </a:solidFill>
              </a:rPr>
              <a:t>1 FT Contours</a:t>
            </a:r>
          </a:p>
        </p:txBody>
      </p:sp>
    </p:spTree>
    <p:extLst>
      <p:ext uri="{BB962C8B-B14F-4D97-AF65-F5344CB8AC3E}">
        <p14:creationId xmlns:p14="http://schemas.microsoft.com/office/powerpoint/2010/main" val="705437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D56B08-1DAF-43AA-982D-0B79D02E2650}"/>
              </a:ext>
            </a:extLst>
          </p:cNvPr>
          <p:cNvPicPr>
            <a:picLocks noChangeAspect="1"/>
          </p:cNvPicPr>
          <p:nvPr/>
        </p:nvPicPr>
        <p:blipFill>
          <a:blip r:embed="rId2"/>
          <a:stretch>
            <a:fillRect/>
          </a:stretch>
        </p:blipFill>
        <p:spPr>
          <a:xfrm>
            <a:off x="175363" y="1075757"/>
            <a:ext cx="8832601" cy="5429619"/>
          </a:xfrm>
          <a:prstGeom prst="rect">
            <a:avLst/>
          </a:prstGeom>
          <a:solidFill>
            <a:schemeClr val="tx1"/>
          </a:solidFill>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Ground Elevation: 1-ft. Contours</a:t>
            </a:r>
          </a:p>
        </p:txBody>
      </p:sp>
      <p:sp>
        <p:nvSpPr>
          <p:cNvPr id="6" name="TextBox 5">
            <a:extLst>
              <a:ext uri="{FF2B5EF4-FFF2-40B4-BE49-F238E27FC236}">
                <a16:creationId xmlns:a16="http://schemas.microsoft.com/office/drawing/2014/main" id="{176C5151-A83C-4244-BA24-A7C80C08EEFF}"/>
              </a:ext>
            </a:extLst>
          </p:cNvPr>
          <p:cNvSpPr txBox="1"/>
          <p:nvPr/>
        </p:nvSpPr>
        <p:spPr>
          <a:xfrm>
            <a:off x="3628103" y="2405575"/>
            <a:ext cx="2969345" cy="954107"/>
          </a:xfrm>
          <a:prstGeom prst="rect">
            <a:avLst/>
          </a:prstGeom>
          <a:solidFill>
            <a:schemeClr val="tx1"/>
          </a:solidFill>
        </p:spPr>
        <p:txBody>
          <a:bodyPr wrap="square" rtlCol="0">
            <a:spAutoFit/>
          </a:bodyPr>
          <a:lstStyle/>
          <a:p>
            <a:pPr algn="ctr"/>
            <a:r>
              <a:rPr lang="en-US" sz="1400" b="1" dirty="0">
                <a:solidFill>
                  <a:schemeClr val="bg1"/>
                </a:solidFill>
              </a:rPr>
              <a:t>1-FOOT </a:t>
            </a:r>
            <a:r>
              <a:rPr lang="en-US" sz="1400" b="1" dirty="0">
                <a:solidFill>
                  <a:srgbClr val="FFFF00"/>
                </a:solidFill>
              </a:rPr>
              <a:t>CONTOUR ELEVATION </a:t>
            </a:r>
            <a:r>
              <a:rPr lang="en-US" sz="1400" b="1" dirty="0">
                <a:solidFill>
                  <a:schemeClr val="bg1"/>
                </a:solidFill>
              </a:rPr>
              <a:t>VALUE OF 600 FEET MATCHES 1-METER </a:t>
            </a:r>
            <a:r>
              <a:rPr lang="en-US" sz="1400" b="1" dirty="0">
                <a:solidFill>
                  <a:srgbClr val="FFFF00"/>
                </a:solidFill>
              </a:rPr>
              <a:t>GRID SURFACE ELEVATION</a:t>
            </a:r>
            <a:r>
              <a:rPr lang="en-US" sz="1400" b="1" dirty="0">
                <a:solidFill>
                  <a:schemeClr val="bg1"/>
                </a:solidFill>
              </a:rPr>
              <a:t>  OF 600 FEET DISPLAYED IN  QUERY RESULTS PANEL</a:t>
            </a:r>
          </a:p>
        </p:txBody>
      </p:sp>
      <p:sp>
        <p:nvSpPr>
          <p:cNvPr id="7" name="Rectangle 6">
            <a:extLst>
              <a:ext uri="{FF2B5EF4-FFF2-40B4-BE49-F238E27FC236}">
                <a16:creationId xmlns:a16="http://schemas.microsoft.com/office/drawing/2014/main" id="{F602ACEB-48B0-470F-90B3-2F2FA8A91059}"/>
              </a:ext>
            </a:extLst>
          </p:cNvPr>
          <p:cNvSpPr/>
          <p:nvPr/>
        </p:nvSpPr>
        <p:spPr>
          <a:xfrm>
            <a:off x="1840599" y="645095"/>
            <a:ext cx="5978996" cy="538609"/>
          </a:xfrm>
          <a:prstGeom prst="rect">
            <a:avLst/>
          </a:prstGeom>
        </p:spPr>
        <p:txBody>
          <a:bodyPr wrap="square">
            <a:spAutoFit/>
          </a:bodyPr>
          <a:lstStyle/>
          <a:p>
            <a:r>
              <a:rPr lang="en-US" sz="1100" dirty="0">
                <a:hlinkClick r:id="rId3"/>
              </a:rPr>
              <a:t>https://www.mapwv.gov/flood/map/?wkid=102100&amp;x=-9177701&amp;y=4611497&amp;l=13&amp;v=1</a:t>
            </a:r>
            <a:endParaRPr lang="en-US" sz="1100" dirty="0"/>
          </a:p>
          <a:p>
            <a:endParaRPr lang="en-US" dirty="0"/>
          </a:p>
        </p:txBody>
      </p:sp>
      <p:sp>
        <p:nvSpPr>
          <p:cNvPr id="8" name="TextBox 7">
            <a:extLst>
              <a:ext uri="{FF2B5EF4-FFF2-40B4-BE49-F238E27FC236}">
                <a16:creationId xmlns:a16="http://schemas.microsoft.com/office/drawing/2014/main" id="{D21790DB-9FB1-47D0-8D66-CA1D21255CAE}"/>
              </a:ext>
            </a:extLst>
          </p:cNvPr>
          <p:cNvSpPr txBox="1"/>
          <p:nvPr/>
        </p:nvSpPr>
        <p:spPr>
          <a:xfrm>
            <a:off x="1309662" y="6523535"/>
            <a:ext cx="6151049" cy="353943"/>
          </a:xfrm>
          <a:prstGeom prst="rect">
            <a:avLst/>
          </a:prstGeom>
          <a:noFill/>
        </p:spPr>
        <p:txBody>
          <a:bodyPr wrap="square" rtlCol="0">
            <a:spAutoFit/>
          </a:bodyPr>
          <a:lstStyle/>
          <a:p>
            <a:r>
              <a:rPr lang="en-US" sz="1700" i="1" dirty="0">
                <a:solidFill>
                  <a:schemeClr val="tx2">
                    <a:lumMod val="50000"/>
                  </a:schemeClr>
                </a:solidFill>
              </a:rPr>
              <a:t>FEMA LiDAR-Derived Products:</a:t>
            </a:r>
            <a:r>
              <a:rPr lang="en-US" sz="1700" b="1" i="1" dirty="0">
                <a:solidFill>
                  <a:schemeClr val="tx2">
                    <a:lumMod val="50000"/>
                  </a:schemeClr>
                </a:solidFill>
              </a:rPr>
              <a:t> </a:t>
            </a:r>
            <a:r>
              <a:rPr lang="en-US" sz="1700" i="1" dirty="0">
                <a:solidFill>
                  <a:schemeClr val="tx2">
                    <a:lumMod val="50000"/>
                  </a:schemeClr>
                </a:solidFill>
              </a:rPr>
              <a:t>1-Meter DEM and 1-Foot Contours</a:t>
            </a:r>
          </a:p>
        </p:txBody>
      </p:sp>
      <p:sp>
        <p:nvSpPr>
          <p:cNvPr id="9" name="TextBox 8">
            <a:extLst>
              <a:ext uri="{FF2B5EF4-FFF2-40B4-BE49-F238E27FC236}">
                <a16:creationId xmlns:a16="http://schemas.microsoft.com/office/drawing/2014/main" id="{9E58B5F2-99E1-442C-A857-F4BE0D3406F1}"/>
              </a:ext>
            </a:extLst>
          </p:cNvPr>
          <p:cNvSpPr txBox="1"/>
          <p:nvPr/>
        </p:nvSpPr>
        <p:spPr>
          <a:xfrm>
            <a:off x="7376701" y="4937308"/>
            <a:ext cx="1537362" cy="461665"/>
          </a:xfrm>
          <a:prstGeom prst="rect">
            <a:avLst/>
          </a:prstGeom>
          <a:solidFill>
            <a:schemeClr val="tx1"/>
          </a:solidFill>
        </p:spPr>
        <p:txBody>
          <a:bodyPr wrap="square" rtlCol="0">
            <a:spAutoFit/>
          </a:bodyPr>
          <a:lstStyle/>
          <a:p>
            <a:pPr algn="ctr"/>
            <a:r>
              <a:rPr lang="en-US" sz="1200" b="1" dirty="0">
                <a:solidFill>
                  <a:srgbClr val="FFFF00"/>
                </a:solidFill>
              </a:rPr>
              <a:t>Elevation:  600 ft.</a:t>
            </a:r>
          </a:p>
          <a:p>
            <a:pPr algn="ctr"/>
            <a:r>
              <a:rPr lang="en-US" sz="1200" b="1" dirty="0">
                <a:solidFill>
                  <a:srgbClr val="FFFF00"/>
                </a:solidFill>
              </a:rPr>
              <a:t>Source: FEMA 2018</a:t>
            </a:r>
          </a:p>
        </p:txBody>
      </p:sp>
      <p:sp>
        <p:nvSpPr>
          <p:cNvPr id="10" name="TextBox 9">
            <a:extLst>
              <a:ext uri="{FF2B5EF4-FFF2-40B4-BE49-F238E27FC236}">
                <a16:creationId xmlns:a16="http://schemas.microsoft.com/office/drawing/2014/main" id="{D4A29680-ACFA-4CE8-93EB-7FD2C1DFF29E}"/>
              </a:ext>
            </a:extLst>
          </p:cNvPr>
          <p:cNvSpPr txBox="1"/>
          <p:nvPr/>
        </p:nvSpPr>
        <p:spPr>
          <a:xfrm>
            <a:off x="229937" y="4706476"/>
            <a:ext cx="1077753" cy="1384995"/>
          </a:xfrm>
          <a:prstGeom prst="rect">
            <a:avLst/>
          </a:prstGeom>
          <a:solidFill>
            <a:schemeClr val="tx1"/>
          </a:solidFill>
        </p:spPr>
        <p:txBody>
          <a:bodyPr wrap="square" rtlCol="0">
            <a:spAutoFit/>
          </a:bodyPr>
          <a:lstStyle/>
          <a:p>
            <a:pPr algn="ctr"/>
            <a:r>
              <a:rPr lang="en-US" sz="1200" b="1" dirty="0">
                <a:solidFill>
                  <a:schemeClr val="bg1"/>
                </a:solidFill>
              </a:rPr>
              <a:t>1-ft Contours Display at </a:t>
            </a:r>
            <a:r>
              <a:rPr lang="en-US" sz="1200" b="1" i="1" dirty="0">
                <a:solidFill>
                  <a:schemeClr val="bg1"/>
                </a:solidFill>
              </a:rPr>
              <a:t>two</a:t>
            </a:r>
            <a:r>
              <a:rPr lang="en-US" sz="1200" b="1" dirty="0">
                <a:solidFill>
                  <a:schemeClr val="bg1"/>
                </a:solidFill>
              </a:rPr>
              <a:t> Highest Zoom Levels (1:564  and 1:282 Map Scales)</a:t>
            </a:r>
          </a:p>
        </p:txBody>
      </p:sp>
      <p:sp>
        <p:nvSpPr>
          <p:cNvPr id="11" name="Oval 10">
            <a:extLst>
              <a:ext uri="{FF2B5EF4-FFF2-40B4-BE49-F238E27FC236}">
                <a16:creationId xmlns:a16="http://schemas.microsoft.com/office/drawing/2014/main" id="{6BE5B81E-562F-4C3E-806C-A595CC3BB5F8}"/>
              </a:ext>
            </a:extLst>
          </p:cNvPr>
          <p:cNvSpPr/>
          <p:nvPr/>
        </p:nvSpPr>
        <p:spPr>
          <a:xfrm>
            <a:off x="6086168" y="4758813"/>
            <a:ext cx="324464" cy="2326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8DBA3F8-3AB2-4099-B984-0F5306FFFB36}"/>
              </a:ext>
            </a:extLst>
          </p:cNvPr>
          <p:cNvSpPr/>
          <p:nvPr/>
        </p:nvSpPr>
        <p:spPr>
          <a:xfrm>
            <a:off x="1668546" y="1895924"/>
            <a:ext cx="769854" cy="4441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DFF206-E6F1-4B3C-9D2C-AA781AE48B77}"/>
              </a:ext>
            </a:extLst>
          </p:cNvPr>
          <p:cNvSpPr txBox="1"/>
          <p:nvPr/>
        </p:nvSpPr>
        <p:spPr>
          <a:xfrm>
            <a:off x="5838382" y="5300048"/>
            <a:ext cx="820036" cy="369332"/>
          </a:xfrm>
          <a:prstGeom prst="rect">
            <a:avLst/>
          </a:prstGeom>
          <a:solidFill>
            <a:srgbClr val="FFFFFF">
              <a:alpha val="54902"/>
            </a:srgbClr>
          </a:solidFill>
          <a:ln w="19050">
            <a:solidFill>
              <a:schemeClr val="tx1"/>
            </a:solidFill>
          </a:ln>
        </p:spPr>
        <p:txBody>
          <a:bodyPr wrap="square" rtlCol="0">
            <a:spAutoFit/>
          </a:bodyPr>
          <a:lstStyle/>
          <a:p>
            <a:r>
              <a:rPr lang="en-US" dirty="0"/>
              <a:t>600 ft.</a:t>
            </a:r>
          </a:p>
        </p:txBody>
      </p:sp>
      <p:sp>
        <p:nvSpPr>
          <p:cNvPr id="13" name="TextBox 12">
            <a:extLst>
              <a:ext uri="{FF2B5EF4-FFF2-40B4-BE49-F238E27FC236}">
                <a16:creationId xmlns:a16="http://schemas.microsoft.com/office/drawing/2014/main" id="{FF5CC74D-DD18-490F-9CA8-4CE4C1D9F140}"/>
              </a:ext>
            </a:extLst>
          </p:cNvPr>
          <p:cNvSpPr txBox="1"/>
          <p:nvPr/>
        </p:nvSpPr>
        <p:spPr>
          <a:xfrm>
            <a:off x="2576052" y="1584910"/>
            <a:ext cx="3618271" cy="276999"/>
          </a:xfrm>
          <a:prstGeom prst="rect">
            <a:avLst/>
          </a:prstGeom>
          <a:solidFill>
            <a:schemeClr val="tx1"/>
          </a:solidFill>
        </p:spPr>
        <p:txBody>
          <a:bodyPr wrap="square" rtlCol="0">
            <a:spAutoFit/>
          </a:bodyPr>
          <a:lstStyle/>
          <a:p>
            <a:pPr algn="ctr"/>
            <a:r>
              <a:rPr lang="en-US" sz="1200" dirty="0">
                <a:solidFill>
                  <a:schemeClr val="bg1"/>
                </a:solidFill>
              </a:rPr>
              <a:t>Make </a:t>
            </a:r>
            <a:r>
              <a:rPr lang="en-US" sz="1200" b="1" dirty="0">
                <a:solidFill>
                  <a:srgbClr val="FFFF00"/>
                </a:solidFill>
              </a:rPr>
              <a:t>Contour Lines </a:t>
            </a:r>
            <a:r>
              <a:rPr lang="en-US" sz="1200" dirty="0">
                <a:solidFill>
                  <a:schemeClr val="bg1"/>
                </a:solidFill>
              </a:rPr>
              <a:t>visible under </a:t>
            </a:r>
            <a:r>
              <a:rPr lang="en-US" sz="1200" b="1" dirty="0">
                <a:solidFill>
                  <a:schemeClr val="bg1"/>
                </a:solidFill>
              </a:rPr>
              <a:t>REFERENCE LAYERS</a:t>
            </a:r>
          </a:p>
        </p:txBody>
      </p:sp>
      <p:sp>
        <p:nvSpPr>
          <p:cNvPr id="14" name="Arrow: Down 13">
            <a:extLst>
              <a:ext uri="{FF2B5EF4-FFF2-40B4-BE49-F238E27FC236}">
                <a16:creationId xmlns:a16="http://schemas.microsoft.com/office/drawing/2014/main" id="{071B30CF-4618-4CAC-B0F0-EDA34961BD63}"/>
              </a:ext>
            </a:extLst>
          </p:cNvPr>
          <p:cNvSpPr/>
          <p:nvPr/>
        </p:nvSpPr>
        <p:spPr>
          <a:xfrm rot="558019">
            <a:off x="6209853" y="3567629"/>
            <a:ext cx="318873" cy="876417"/>
          </a:xfrm>
          <a:prstGeom prst="down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p:txBody>
      </p:sp>
      <p:sp>
        <p:nvSpPr>
          <p:cNvPr id="15" name="TextBox 14">
            <a:extLst>
              <a:ext uri="{FF2B5EF4-FFF2-40B4-BE49-F238E27FC236}">
                <a16:creationId xmlns:a16="http://schemas.microsoft.com/office/drawing/2014/main" id="{1D1E9D5E-B8A3-4DA0-91FF-8EE3606EF2C1}"/>
              </a:ext>
            </a:extLst>
          </p:cNvPr>
          <p:cNvSpPr txBox="1"/>
          <p:nvPr/>
        </p:nvSpPr>
        <p:spPr>
          <a:xfrm>
            <a:off x="1924186" y="6107275"/>
            <a:ext cx="4045791" cy="276999"/>
          </a:xfrm>
          <a:prstGeom prst="rect">
            <a:avLst/>
          </a:prstGeom>
          <a:solidFill>
            <a:schemeClr val="bg1"/>
          </a:solidFill>
        </p:spPr>
        <p:txBody>
          <a:bodyPr wrap="square" rtlCol="0">
            <a:spAutoFit/>
          </a:bodyPr>
          <a:lstStyle/>
          <a:p>
            <a:r>
              <a:rPr lang="en-US" sz="1200" i="1" dirty="0">
                <a:solidFill>
                  <a:schemeClr val="tx2">
                    <a:lumMod val="50000"/>
                  </a:schemeClr>
                </a:solidFill>
              </a:rPr>
              <a:t>1-foot contours published for 52 counties; 2-foot for 3 counties</a:t>
            </a:r>
          </a:p>
        </p:txBody>
      </p:sp>
    </p:spTree>
    <p:extLst>
      <p:ext uri="{BB962C8B-B14F-4D97-AF65-F5344CB8AC3E}">
        <p14:creationId xmlns:p14="http://schemas.microsoft.com/office/powerpoint/2010/main" val="9259985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2058</TotalTime>
  <Words>4256</Words>
  <Application>Microsoft Office PowerPoint</Application>
  <PresentationFormat>On-screen Show (4:3)</PresentationFormat>
  <Paragraphs>685</Paragraphs>
  <Slides>64</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Arimo</vt:lpstr>
      <vt:lpstr>Arial</vt:lpstr>
      <vt:lpstr>Calibri</vt:lpstr>
      <vt:lpstr>Calibri Light</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Kimball, McDowell County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Yibing Han</cp:lastModifiedBy>
  <cp:revision>34</cp:revision>
  <dcterms:created xsi:type="dcterms:W3CDTF">2022-06-14T03:09:46Z</dcterms:created>
  <dcterms:modified xsi:type="dcterms:W3CDTF">2024-07-29T17:18:18Z</dcterms:modified>
</cp:coreProperties>
</file>