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783" r:id="rId2"/>
    <p:sldId id="873" r:id="rId3"/>
    <p:sldId id="874" r:id="rId4"/>
    <p:sldId id="847" r:id="rId5"/>
    <p:sldId id="859" r:id="rId6"/>
    <p:sldId id="845" r:id="rId7"/>
    <p:sldId id="863" r:id="rId8"/>
    <p:sldId id="846" r:id="rId9"/>
    <p:sldId id="851" r:id="rId10"/>
    <p:sldId id="871" r:id="rId11"/>
    <p:sldId id="875" r:id="rId12"/>
    <p:sldId id="864" r:id="rId13"/>
    <p:sldId id="399" r:id="rId14"/>
    <p:sldId id="866" r:id="rId15"/>
    <p:sldId id="867" r:id="rId16"/>
    <p:sldId id="849" r:id="rId17"/>
    <p:sldId id="862" r:id="rId18"/>
    <p:sldId id="753" r:id="rId19"/>
    <p:sldId id="850" r:id="rId20"/>
    <p:sldId id="868" r:id="rId21"/>
    <p:sldId id="857" r:id="rId22"/>
    <p:sldId id="869" r:id="rId23"/>
    <p:sldId id="861" r:id="rId24"/>
    <p:sldId id="872" r:id="rId25"/>
    <p:sldId id="870" r:id="rId26"/>
    <p:sldId id="828" r:id="rId27"/>
    <p:sldId id="729" r:id="rId28"/>
    <p:sldId id="856" r:id="rId29"/>
    <p:sldId id="855" r:id="rId30"/>
    <p:sldId id="848" r:id="rId31"/>
    <p:sldId id="854" r:id="rId32"/>
    <p:sldId id="876" r:id="rId33"/>
    <p:sldId id="882" r:id="rId34"/>
    <p:sldId id="880" r:id="rId35"/>
    <p:sldId id="883" r:id="rId36"/>
    <p:sldId id="878" r:id="rId37"/>
    <p:sldId id="879" r:id="rId38"/>
    <p:sldId id="877" r:id="rId39"/>
    <p:sldId id="881" r:id="rId40"/>
    <p:sldId id="885" r:id="rId41"/>
    <p:sldId id="884" r:id="rId42"/>
    <p:sldId id="86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0" autoAdjust="0"/>
    <p:restoredTop sz="91281" autoAdjust="0"/>
  </p:normalViewPr>
  <p:slideViewPr>
    <p:cSldViewPr snapToGrid="0">
      <p:cViewPr varScale="1">
        <p:scale>
          <a:sx n="99" d="100"/>
          <a:sy n="99" d="100"/>
        </p:scale>
        <p:origin x="106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0D2EC-F0A4-441E-ADBC-585FDA668573}" type="datetimeFigureOut">
              <a:rPr lang="en-US" smtClean="0"/>
              <a:t>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AEF47-425B-46A5-8358-02876391DFB7}" type="slidenum">
              <a:rPr lang="en-US" smtClean="0"/>
              <a:t>‹#›</a:t>
            </a:fld>
            <a:endParaRPr lang="en-US"/>
          </a:p>
        </p:txBody>
      </p:sp>
    </p:spTree>
    <p:extLst>
      <p:ext uri="{BB962C8B-B14F-4D97-AF65-F5344CB8AC3E}">
        <p14:creationId xmlns:p14="http://schemas.microsoft.com/office/powerpoint/2010/main" val="47924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AEF47-425B-46A5-8358-02876391DFB7}" type="slidenum">
              <a:rPr lang="en-US" smtClean="0"/>
              <a:t>2</a:t>
            </a:fld>
            <a:endParaRPr lang="en-US"/>
          </a:p>
        </p:txBody>
      </p:sp>
    </p:spTree>
    <p:extLst>
      <p:ext uri="{BB962C8B-B14F-4D97-AF65-F5344CB8AC3E}">
        <p14:creationId xmlns:p14="http://schemas.microsoft.com/office/powerpoint/2010/main" val="2529561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14</a:t>
            </a:fld>
            <a:endParaRPr lang="en-US"/>
          </a:p>
        </p:txBody>
      </p:sp>
    </p:spTree>
    <p:extLst>
      <p:ext uri="{BB962C8B-B14F-4D97-AF65-F5344CB8AC3E}">
        <p14:creationId xmlns:p14="http://schemas.microsoft.com/office/powerpoint/2010/main" val="176060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86626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221419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193142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187754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19</a:t>
            </a:fld>
            <a:endParaRPr lang="en-US"/>
          </a:p>
        </p:txBody>
      </p:sp>
    </p:spTree>
    <p:extLst>
      <p:ext uri="{BB962C8B-B14F-4D97-AF65-F5344CB8AC3E}">
        <p14:creationId xmlns:p14="http://schemas.microsoft.com/office/powerpoint/2010/main" val="154570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20</a:t>
            </a:fld>
            <a:endParaRPr lang="en-US"/>
          </a:p>
        </p:txBody>
      </p:sp>
    </p:spTree>
    <p:extLst>
      <p:ext uri="{BB962C8B-B14F-4D97-AF65-F5344CB8AC3E}">
        <p14:creationId xmlns:p14="http://schemas.microsoft.com/office/powerpoint/2010/main" val="231101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21</a:t>
            </a:fld>
            <a:endParaRPr lang="en-US"/>
          </a:p>
        </p:txBody>
      </p:sp>
    </p:spTree>
    <p:extLst>
      <p:ext uri="{BB962C8B-B14F-4D97-AF65-F5344CB8AC3E}">
        <p14:creationId xmlns:p14="http://schemas.microsoft.com/office/powerpoint/2010/main" val="388992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22</a:t>
            </a:fld>
            <a:endParaRPr lang="en-US"/>
          </a:p>
        </p:txBody>
      </p:sp>
    </p:spTree>
    <p:extLst>
      <p:ext uri="{BB962C8B-B14F-4D97-AF65-F5344CB8AC3E}">
        <p14:creationId xmlns:p14="http://schemas.microsoft.com/office/powerpoint/2010/main" val="117714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AEF47-425B-46A5-8358-02876391DFB7}" type="slidenum">
              <a:rPr lang="en-US" smtClean="0"/>
              <a:t>3</a:t>
            </a:fld>
            <a:endParaRPr lang="en-US"/>
          </a:p>
        </p:txBody>
      </p:sp>
    </p:spTree>
    <p:extLst>
      <p:ext uri="{BB962C8B-B14F-4D97-AF65-F5344CB8AC3E}">
        <p14:creationId xmlns:p14="http://schemas.microsoft.com/office/powerpoint/2010/main" val="1893757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23</a:t>
            </a:fld>
            <a:endParaRPr lang="en-US"/>
          </a:p>
        </p:txBody>
      </p:sp>
    </p:spTree>
    <p:extLst>
      <p:ext uri="{BB962C8B-B14F-4D97-AF65-F5344CB8AC3E}">
        <p14:creationId xmlns:p14="http://schemas.microsoft.com/office/powerpoint/2010/main" val="191752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24</a:t>
            </a:fld>
            <a:endParaRPr lang="en-US"/>
          </a:p>
        </p:txBody>
      </p:sp>
    </p:spTree>
    <p:extLst>
      <p:ext uri="{BB962C8B-B14F-4D97-AF65-F5344CB8AC3E}">
        <p14:creationId xmlns:p14="http://schemas.microsoft.com/office/powerpoint/2010/main" val="46361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25</a:t>
            </a:fld>
            <a:endParaRPr lang="en-US"/>
          </a:p>
        </p:txBody>
      </p:sp>
    </p:spTree>
    <p:extLst>
      <p:ext uri="{BB962C8B-B14F-4D97-AF65-F5344CB8AC3E}">
        <p14:creationId xmlns:p14="http://schemas.microsoft.com/office/powerpoint/2010/main" val="379882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28</a:t>
            </a:fld>
            <a:endParaRPr lang="en-US"/>
          </a:p>
        </p:txBody>
      </p:sp>
    </p:spTree>
    <p:extLst>
      <p:ext uri="{BB962C8B-B14F-4D97-AF65-F5344CB8AC3E}">
        <p14:creationId xmlns:p14="http://schemas.microsoft.com/office/powerpoint/2010/main" val="468862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29</a:t>
            </a:fld>
            <a:endParaRPr lang="en-US"/>
          </a:p>
        </p:txBody>
      </p:sp>
    </p:spTree>
    <p:extLst>
      <p:ext uri="{BB962C8B-B14F-4D97-AF65-F5344CB8AC3E}">
        <p14:creationId xmlns:p14="http://schemas.microsoft.com/office/powerpoint/2010/main" val="24676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30</a:t>
            </a:fld>
            <a:endParaRPr lang="en-US"/>
          </a:p>
        </p:txBody>
      </p:sp>
    </p:spTree>
    <p:extLst>
      <p:ext uri="{BB962C8B-B14F-4D97-AF65-F5344CB8AC3E}">
        <p14:creationId xmlns:p14="http://schemas.microsoft.com/office/powerpoint/2010/main" val="10518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31</a:t>
            </a:fld>
            <a:endParaRPr lang="en-US"/>
          </a:p>
        </p:txBody>
      </p:sp>
    </p:spTree>
    <p:extLst>
      <p:ext uri="{BB962C8B-B14F-4D97-AF65-F5344CB8AC3E}">
        <p14:creationId xmlns:p14="http://schemas.microsoft.com/office/powerpoint/2010/main" val="2845973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33</a:t>
            </a:fld>
            <a:endParaRPr lang="en-US"/>
          </a:p>
        </p:txBody>
      </p:sp>
    </p:spTree>
    <p:extLst>
      <p:ext uri="{BB962C8B-B14F-4D97-AF65-F5344CB8AC3E}">
        <p14:creationId xmlns:p14="http://schemas.microsoft.com/office/powerpoint/2010/main" val="4240080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34</a:t>
            </a:fld>
            <a:endParaRPr lang="en-US"/>
          </a:p>
        </p:txBody>
      </p:sp>
    </p:spTree>
    <p:extLst>
      <p:ext uri="{BB962C8B-B14F-4D97-AF65-F5344CB8AC3E}">
        <p14:creationId xmlns:p14="http://schemas.microsoft.com/office/powerpoint/2010/main" val="374801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35</a:t>
            </a:fld>
            <a:endParaRPr lang="en-US"/>
          </a:p>
        </p:txBody>
      </p:sp>
    </p:spTree>
    <p:extLst>
      <p:ext uri="{BB962C8B-B14F-4D97-AF65-F5344CB8AC3E}">
        <p14:creationId xmlns:p14="http://schemas.microsoft.com/office/powerpoint/2010/main" val="417613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a:t>
            </a:fld>
            <a:endParaRPr lang="en-US"/>
          </a:p>
        </p:txBody>
      </p:sp>
    </p:spTree>
    <p:extLst>
      <p:ext uri="{BB962C8B-B14F-4D97-AF65-F5344CB8AC3E}">
        <p14:creationId xmlns:p14="http://schemas.microsoft.com/office/powerpoint/2010/main" val="2886376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36</a:t>
            </a:fld>
            <a:endParaRPr lang="en-US"/>
          </a:p>
        </p:txBody>
      </p:sp>
    </p:spTree>
    <p:extLst>
      <p:ext uri="{BB962C8B-B14F-4D97-AF65-F5344CB8AC3E}">
        <p14:creationId xmlns:p14="http://schemas.microsoft.com/office/powerpoint/2010/main" val="4193177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37</a:t>
            </a:fld>
            <a:endParaRPr lang="en-US"/>
          </a:p>
        </p:txBody>
      </p:sp>
    </p:spTree>
    <p:extLst>
      <p:ext uri="{BB962C8B-B14F-4D97-AF65-F5344CB8AC3E}">
        <p14:creationId xmlns:p14="http://schemas.microsoft.com/office/powerpoint/2010/main" val="876694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39</a:t>
            </a:fld>
            <a:endParaRPr lang="en-US"/>
          </a:p>
        </p:txBody>
      </p:sp>
    </p:spTree>
    <p:extLst>
      <p:ext uri="{BB962C8B-B14F-4D97-AF65-F5344CB8AC3E}">
        <p14:creationId xmlns:p14="http://schemas.microsoft.com/office/powerpoint/2010/main" val="227922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40</a:t>
            </a:fld>
            <a:endParaRPr lang="en-US"/>
          </a:p>
        </p:txBody>
      </p:sp>
    </p:spTree>
    <p:extLst>
      <p:ext uri="{BB962C8B-B14F-4D97-AF65-F5344CB8AC3E}">
        <p14:creationId xmlns:p14="http://schemas.microsoft.com/office/powerpoint/2010/main" val="105295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41</a:t>
            </a:fld>
            <a:endParaRPr lang="en-US"/>
          </a:p>
        </p:txBody>
      </p:sp>
    </p:spTree>
    <p:extLst>
      <p:ext uri="{BB962C8B-B14F-4D97-AF65-F5344CB8AC3E}">
        <p14:creationId xmlns:p14="http://schemas.microsoft.com/office/powerpoint/2010/main" val="2449719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AEF47-425B-46A5-8358-02876391DFB7}" type="slidenum">
              <a:rPr lang="en-US" smtClean="0"/>
              <a:t>42</a:t>
            </a:fld>
            <a:endParaRPr lang="en-US"/>
          </a:p>
        </p:txBody>
      </p:sp>
    </p:spTree>
    <p:extLst>
      <p:ext uri="{BB962C8B-B14F-4D97-AF65-F5344CB8AC3E}">
        <p14:creationId xmlns:p14="http://schemas.microsoft.com/office/powerpoint/2010/main" val="202776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a:t>
            </a:fld>
            <a:endParaRPr lang="en-US"/>
          </a:p>
        </p:txBody>
      </p:sp>
    </p:spTree>
    <p:extLst>
      <p:ext uri="{BB962C8B-B14F-4D97-AF65-F5344CB8AC3E}">
        <p14:creationId xmlns:p14="http://schemas.microsoft.com/office/powerpoint/2010/main" val="2893472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AEF47-425B-46A5-8358-02876391DFB7}" type="slidenum">
              <a:rPr lang="en-US" smtClean="0"/>
              <a:t>6</a:t>
            </a:fld>
            <a:endParaRPr lang="en-US"/>
          </a:p>
        </p:txBody>
      </p:sp>
    </p:spTree>
    <p:extLst>
      <p:ext uri="{BB962C8B-B14F-4D97-AF65-F5344CB8AC3E}">
        <p14:creationId xmlns:p14="http://schemas.microsoft.com/office/powerpoint/2010/main" val="311245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165988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17487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84179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AEF47-425B-46A5-8358-02876391DFB7}" type="slidenum">
              <a:rPr lang="en-US" smtClean="0"/>
              <a:t>12</a:t>
            </a:fld>
            <a:endParaRPr lang="en-US"/>
          </a:p>
        </p:txBody>
      </p:sp>
    </p:spTree>
    <p:extLst>
      <p:ext uri="{BB962C8B-B14F-4D97-AF65-F5344CB8AC3E}">
        <p14:creationId xmlns:p14="http://schemas.microsoft.com/office/powerpoint/2010/main" val="7429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9DEB78-1F1E-494F-81EC-58557C5721BF}"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134205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DEB78-1F1E-494F-81EC-58557C5721BF}"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269783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DEB78-1F1E-494F-81EC-58557C5721BF}"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373635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DEB78-1F1E-494F-81EC-58557C5721BF}"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17917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DEB78-1F1E-494F-81EC-58557C5721BF}"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200287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DEB78-1F1E-494F-81EC-58557C5721BF}"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150914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9DEB78-1F1E-494F-81EC-58557C5721BF}"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341036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9DEB78-1F1E-494F-81EC-58557C5721BF}"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206927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DEB78-1F1E-494F-81EC-58557C5721BF}"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278788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9DEB78-1F1E-494F-81EC-58557C5721BF}"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289813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9DEB78-1F1E-494F-81EC-58557C5721BF}"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E2D77-2FBA-4D0D-B5EB-666C8B04E504}" type="slidenum">
              <a:rPr lang="en-US" smtClean="0"/>
              <a:t>‹#›</a:t>
            </a:fld>
            <a:endParaRPr lang="en-US"/>
          </a:p>
        </p:txBody>
      </p:sp>
    </p:spTree>
    <p:extLst>
      <p:ext uri="{BB962C8B-B14F-4D97-AF65-F5344CB8AC3E}">
        <p14:creationId xmlns:p14="http://schemas.microsoft.com/office/powerpoint/2010/main" val="179206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EB78-1F1E-494F-81EC-58557C5721BF}" type="datetimeFigureOut">
              <a:rPr lang="en-US" smtClean="0"/>
              <a:t>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2D77-2FBA-4D0D-B5EB-666C8B04E504}" type="slidenum">
              <a:rPr lang="en-US" smtClean="0"/>
              <a:t>‹#›</a:t>
            </a:fld>
            <a:endParaRPr lang="en-US"/>
          </a:p>
        </p:txBody>
      </p:sp>
    </p:spTree>
    <p:extLst>
      <p:ext uri="{BB962C8B-B14F-4D97-AF65-F5344CB8AC3E}">
        <p14:creationId xmlns:p14="http://schemas.microsoft.com/office/powerpoint/2010/main" val="4107470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mapwv.gov/flood/map/?wkid=102100&amp;x=-8672657&amp;y=4764344&amp;l=12&amp;v=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mapwv.gov/flood/map/?wkid=102100&amp;x=-8663344&amp;y=4766601&amp;l=13&amp;v=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mapwv.gov/flood/map/?wkid=102100&amp;x=-8663347&amp;y=4766627&amp;l=13&amp;v=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fema.gov/online-lom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mapwv.gov/lidar-metadata" TargetMode="External"/><Relationship Id="rId5" Type="http://schemas.openxmlformats.org/officeDocument/2006/relationships/hyperlink" Target="https://data.wvgis.wvu.edu/pub/RA/_resources/BasicNFIP/FEMA_flood_zone_definitions.pdf" TargetMode="External"/><Relationship Id="rId4" Type="http://schemas.openxmlformats.org/officeDocument/2006/relationships/hyperlink" Target="https://www.mapwv.gov/floo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data.wvgis.wvu.edu/pub/RA/_resources/LOMA/examples/LOMA_19-02-004F-0202-0000_144_Jefferson_(AE_Zone)_anno.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hazards.fema.gov/femaportal/onlinelomc/signin" TargetMode="External"/><Relationship Id="rId5" Type="http://schemas.openxmlformats.org/officeDocument/2006/relationships/image" Target="../media/image31.jpeg"/><Relationship Id="rId4" Type="http://schemas.openxmlformats.org/officeDocument/2006/relationships/hyperlink" Target="https://data.wvgis.wvu.edu/pub/RA/_resources/LOMA/examples/LOMA_19-02-004F-0202-0000_144_Jefferson_(AE_Zone)_Street_Reference.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ata.wvgis.wvu.edu/pub/RA/_resources/LOMA/example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Joseph.K.Trimboli@usace.army.mil" TargetMode="External"/><Relationship Id="rId4" Type="http://schemas.openxmlformats.org/officeDocument/2006/relationships/hyperlink" Target="mailto:Eric.Hopkins@mail.wvu.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https://www.fema.gov/change-flood-zone-designation-online-letter-map-chang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ema.gov/media-library-data/1539806249718-eddafcd1b06c3a480339091a04bd665d/MT-1_Process_Graphic_October2018FINAL.pdf"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data.wvgis.wvu.edu/pub/Clearinghouse/Elevation/NGVD29/NGVD29toNAVD88_06082020.pdf" TargetMode="External"/><Relationship Id="rId5" Type="http://schemas.openxmlformats.org/officeDocument/2006/relationships/hyperlink" Target="http://data.wvgis.wvu.edu/pub/Clearinghouse/Elevation/NGVD29/NAVD88toNGVD29_06082020.pdf" TargetMode="External"/><Relationship Id="rId4" Type="http://schemas.openxmlformats.org/officeDocument/2006/relationships/hyperlink" Target="http://data.wvgis.wvu.edu/pub/Clearinghouse/Elevation/NGVD29/VerticalDatumNGVD29_06042020.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ema.gov/sites/default/files/documents/mt-1_technical_guidance_dec_2020.pdf#page=56"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data.wvgis.wvu.edu/pub/RA/_resources/Status/Advisoy_A_and_AFH_Status.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fema.gov/sites/default/files/documents/fema_approx-zone-a-guide.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www.fema.gov/sites/default/files/documents/mt-1_technical_guidance_dec_2020.pdf#page=58"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fema.gov/flood-maps/change-your-flood-zone/status/flood-map-related-fee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data.wvgis.wvu.edu/pub/RA/_resources/Status/FEMA-purchased_LidarCoverage.pdf" TargetMode="External"/><Relationship Id="rId13" Type="http://schemas.openxmlformats.org/officeDocument/2006/relationships/hyperlink" Target="https://www.fema.gov/sites/default/files/2020-07/online-letter-map-change-tutorial-amendments.pdf" TargetMode="External"/><Relationship Id="rId3" Type="http://schemas.openxmlformats.org/officeDocument/2006/relationships/hyperlink" Target="https://www.mapwv.gov/flood/" TargetMode="External"/><Relationship Id="rId7" Type="http://schemas.openxmlformats.org/officeDocument/2006/relationships/hyperlink" Target="https://www.mapwv.gov/lidar-metadata" TargetMode="External"/><Relationship Id="rId12" Type="http://schemas.openxmlformats.org/officeDocument/2006/relationships/hyperlink" Target="https://hazards.fema.gov/femaportal/onlinelomc/signin" TargetMode="External"/><Relationship Id="rId2" Type="http://schemas.openxmlformats.org/officeDocument/2006/relationships/notesSlide" Target="../notesSlides/notesSlide35.xml"/><Relationship Id="rId16" Type="http://schemas.openxmlformats.org/officeDocument/2006/relationships/hyperlink" Target="https://greatlakescoast.org/pubs/factSheets/Region_V_LiDAR_LOMA_FS_v3_012219_FINAL.pdf" TargetMode="External"/><Relationship Id="rId1" Type="http://schemas.openxmlformats.org/officeDocument/2006/relationships/slideLayout" Target="../slideLayouts/slideLayout2.xml"/><Relationship Id="rId6" Type="http://schemas.openxmlformats.org/officeDocument/2006/relationships/hyperlink" Target="https://data.wvgis.wvu.edu/pub/RA/_resources/LOMA/examples" TargetMode="External"/><Relationship Id="rId11" Type="http://schemas.openxmlformats.org/officeDocument/2006/relationships/hyperlink" Target="http://www.wvgis.wvu.edu/data/dataset.php?ID=494" TargetMode="External"/><Relationship Id="rId5" Type="http://schemas.openxmlformats.org/officeDocument/2006/relationships/hyperlink" Target="https://data.wvgis.wvu.edu/pub/RA/_resources/LOMA/WV_Flood_Tool-LIDAR_for_LOMA_instructions.pdf" TargetMode="External"/><Relationship Id="rId15" Type="http://schemas.openxmlformats.org/officeDocument/2006/relationships/hyperlink" Target="https://www.fema.gov/media-library-data/1490118979672-c9c3172e0cd7437cb033da371cf1751e/LOMA-LOMRF_Fact_Sheet.pdf" TargetMode="External"/><Relationship Id="rId10" Type="http://schemas.openxmlformats.org/officeDocument/2006/relationships/hyperlink" Target="https://data.wvgis.wvu.edu/pub/RA/_resources/FRA/FRA_Building_Identification.pdf" TargetMode="External"/><Relationship Id="rId4" Type="http://schemas.openxmlformats.org/officeDocument/2006/relationships/hyperlink" Target="https://data.wvgis.wvu.edu/pub/RA/_resources/LOMA/WV_Flood_Tool_LiDAR_for_LOMA_Guide.pdf" TargetMode="External"/><Relationship Id="rId9" Type="http://schemas.openxmlformats.org/officeDocument/2006/relationships/hyperlink" Target="https://data.wvgis.wvu.edu/pub/RA/_resources/Status/Advisoy_A_and_AFH_Status.pdf" TargetMode="External"/><Relationship Id="rId14" Type="http://schemas.openxmlformats.org/officeDocument/2006/relationships/hyperlink" Target="https://www.fema.gov/sites/default/files/documents/fema_mt-1-process-graphic-english_202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data.wvgis.wvu.edu/pub/RA/_resources/LOMA/WV_Flood_Tool-LIDAR_for_LOMA_instructions.pdf" TargetMode="External"/><Relationship Id="rId5" Type="http://schemas.openxmlformats.org/officeDocument/2006/relationships/hyperlink" Target="https://hazards.fema.gov/femaportal/onlinelomc/signin" TargetMode="External"/><Relationship Id="rId4" Type="http://schemas.openxmlformats.org/officeDocument/2006/relationships/hyperlink" Target="https://www.mapwv.gov/floo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mapwv.gov/lidar-metadata" TargetMode="External"/><Relationship Id="rId4" Type="http://schemas.openxmlformats.org/officeDocument/2006/relationships/hyperlink" Target="https://data.wvgis.wvu.edu/pub/RA/_resources/Status/FEMA-purchased_LidarCoverag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greatlakescoast.org/pubs/factSheets/Region_V_LiDAR_LOMA_FS_v3_012219_FINAL.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sp>
        <p:nvSpPr>
          <p:cNvPr id="3" name="TextBox 2"/>
          <p:cNvSpPr txBox="1"/>
          <p:nvPr/>
        </p:nvSpPr>
        <p:spPr>
          <a:xfrm>
            <a:off x="4004442" y="1312702"/>
            <a:ext cx="4818880" cy="1384995"/>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LiDAR for</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Letter of Map Amendment (LOMA)</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8F76D6-50B1-40D9-B615-1AD57F9A7108}"/>
              </a:ext>
            </a:extLst>
          </p:cNvPr>
          <p:cNvSpPr txBox="1"/>
          <p:nvPr/>
        </p:nvSpPr>
        <p:spPr>
          <a:xfrm>
            <a:off x="8057995" y="535157"/>
            <a:ext cx="1086005" cy="307777"/>
          </a:xfrm>
          <a:prstGeom prst="rect">
            <a:avLst/>
          </a:prstGeom>
          <a:noFill/>
        </p:spPr>
        <p:txBody>
          <a:bodyPr wrap="square" rtlCol="0">
            <a:spAutoFit/>
          </a:bodyPr>
          <a:lstStyle/>
          <a:p>
            <a:pPr algn="ctr"/>
            <a:r>
              <a:rPr lang="en-US" sz="1400" dirty="0" smtClean="0">
                <a:solidFill>
                  <a:schemeClr val="bg1"/>
                </a:solidFill>
              </a:rPr>
              <a:t>02/07/2024 </a:t>
            </a:r>
            <a:endParaRPr lang="en-US" sz="1400" dirty="0">
              <a:solidFill>
                <a:schemeClr val="bg1"/>
              </a:solidFill>
            </a:endParaRPr>
          </a:p>
        </p:txBody>
      </p:sp>
      <p:pic>
        <p:nvPicPr>
          <p:cNvPr id="2" name="Picture 1">
            <a:extLst>
              <a:ext uri="{FF2B5EF4-FFF2-40B4-BE49-F238E27FC236}">
                <a16:creationId xmlns:a16="http://schemas.microsoft.com/office/drawing/2014/main" id="{5CF0178C-0C99-4F7E-B010-CB1ED3E8EC19}"/>
              </a:ext>
            </a:extLst>
          </p:cNvPr>
          <p:cNvPicPr>
            <a:picLocks noChangeAspect="1"/>
          </p:cNvPicPr>
          <p:nvPr/>
        </p:nvPicPr>
        <p:blipFill>
          <a:blip r:embed="rId2"/>
          <a:stretch>
            <a:fillRect/>
          </a:stretch>
        </p:blipFill>
        <p:spPr>
          <a:xfrm>
            <a:off x="260299" y="1343875"/>
            <a:ext cx="3615510" cy="4840978"/>
          </a:xfrm>
          <a:prstGeom prst="rect">
            <a:avLst/>
          </a:prstGeom>
        </p:spPr>
      </p:pic>
      <p:sp>
        <p:nvSpPr>
          <p:cNvPr id="8" name="TextBox 7">
            <a:extLst>
              <a:ext uri="{FF2B5EF4-FFF2-40B4-BE49-F238E27FC236}">
                <a16:creationId xmlns:a16="http://schemas.microsoft.com/office/drawing/2014/main" id="{9D4F8870-3D28-4024-88EB-34ED05EEC26C}"/>
              </a:ext>
            </a:extLst>
          </p:cNvPr>
          <p:cNvSpPr txBox="1"/>
          <p:nvPr/>
        </p:nvSpPr>
        <p:spPr>
          <a:xfrm>
            <a:off x="299658" y="1482374"/>
            <a:ext cx="1713700"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Yellow Structures are potential LOMAs</a:t>
            </a:r>
          </a:p>
        </p:txBody>
      </p:sp>
      <p:sp>
        <p:nvSpPr>
          <p:cNvPr id="4" name="Rectangle 3">
            <a:extLst>
              <a:ext uri="{FF2B5EF4-FFF2-40B4-BE49-F238E27FC236}">
                <a16:creationId xmlns:a16="http://schemas.microsoft.com/office/drawing/2014/main" id="{77D6BF83-C677-4940-9EE3-B3969D956B19}"/>
              </a:ext>
            </a:extLst>
          </p:cNvPr>
          <p:cNvSpPr/>
          <p:nvPr/>
        </p:nvSpPr>
        <p:spPr>
          <a:xfrm>
            <a:off x="4004442" y="2871914"/>
            <a:ext cx="4849069" cy="2308324"/>
          </a:xfrm>
          <a:prstGeom prst="rect">
            <a:avLst/>
          </a:prstGeom>
          <a:solidFill>
            <a:schemeClr val="tx2">
              <a:lumMod val="20000"/>
              <a:lumOff val="80000"/>
            </a:schemeClr>
          </a:solidFill>
        </p:spPr>
        <p:txBody>
          <a:bodyPr wrap="square">
            <a:spAutoFit/>
          </a:bodyPr>
          <a:lstStyle/>
          <a:p>
            <a:r>
              <a:rPr lang="en-US" dirty="0" smtClean="0">
                <a:latin typeface="Calibri" panose="020F0502020204030204" pitchFamily="34" charset="0"/>
                <a:ea typeface="Calibri" panose="020F0502020204030204" pitchFamily="34" charset="0"/>
              </a:rPr>
              <a:t>If applicable, </a:t>
            </a:r>
            <a:r>
              <a:rPr lang="en-US" dirty="0" smtClean="0">
                <a:latin typeface="Calibri" panose="020F0502020204030204" pitchFamily="34" charset="0"/>
                <a:ea typeface="Calibri" panose="020F0502020204030204" pitchFamily="34" charset="0"/>
              </a:rPr>
              <a:t>LiDAR </a:t>
            </a:r>
            <a:r>
              <a:rPr lang="en-US" dirty="0">
                <a:latin typeface="Calibri" panose="020F0502020204030204" pitchFamily="34" charset="0"/>
                <a:ea typeface="Calibri" panose="020F0502020204030204" pitchFamily="34" charset="0"/>
              </a:rPr>
              <a:t>data can replace the requirement to submit </a:t>
            </a:r>
            <a:r>
              <a:rPr lang="en-US" dirty="0" smtClean="0">
                <a:latin typeface="Calibri" panose="020F0502020204030204" pitchFamily="34" charset="0"/>
                <a:ea typeface="Calibri" panose="020F0502020204030204" pitchFamily="34" charset="0"/>
              </a:rPr>
              <a:t>certified elevation </a:t>
            </a:r>
            <a:r>
              <a:rPr lang="en-US" dirty="0">
                <a:latin typeface="Calibri" panose="020F0502020204030204" pitchFamily="34" charset="0"/>
                <a:ea typeface="Calibri" panose="020F0502020204030204" pitchFamily="34" charset="0"/>
              </a:rPr>
              <a:t>information </a:t>
            </a:r>
            <a:r>
              <a:rPr lang="en-US" dirty="0" smtClean="0">
                <a:latin typeface="Calibri" panose="020F0502020204030204" pitchFamily="34" charset="0"/>
                <a:ea typeface="Calibri" panose="020F0502020204030204" pitchFamily="34" charset="0"/>
              </a:rPr>
              <a:t>which </a:t>
            </a:r>
            <a:r>
              <a:rPr lang="en-US" dirty="0">
                <a:latin typeface="Calibri" panose="020F0502020204030204" pitchFamily="34" charset="0"/>
                <a:ea typeface="Calibri" panose="020F0502020204030204" pitchFamily="34" charset="0"/>
              </a:rPr>
              <a:t>can create a cost savings for property owners. </a:t>
            </a:r>
          </a:p>
          <a:p>
            <a:endParaRPr lang="en-US" dirty="0">
              <a:latin typeface="Calibri" panose="020F0502020204030204" pitchFamily="34" charset="0"/>
            </a:endParaRPr>
          </a:p>
          <a:p>
            <a:r>
              <a:rPr lang="en-US" dirty="0">
                <a:latin typeface="Calibri" panose="020F0502020204030204" pitchFamily="34" charset="0"/>
              </a:rPr>
              <a:t>The WV Flood Tool (</a:t>
            </a:r>
            <a:r>
              <a:rPr lang="en-US" dirty="0">
                <a:latin typeface="Calibri" panose="020F0502020204030204" pitchFamily="34" charset="0"/>
                <a:hlinkClick r:id="rId3"/>
              </a:rPr>
              <a:t>www.mapwv.gov/flood</a:t>
            </a:r>
            <a:r>
              <a:rPr lang="en-US" dirty="0">
                <a:latin typeface="Calibri" panose="020F0502020204030204" pitchFamily="34" charset="0"/>
              </a:rPr>
              <a:t>) can be used for the map requirement of LOMAs for properties located in A or AE Flood Zones.</a:t>
            </a:r>
            <a:endParaRPr lang="en-US" dirty="0"/>
          </a:p>
        </p:txBody>
      </p:sp>
      <p:sp>
        <p:nvSpPr>
          <p:cNvPr id="10" name="Rectangle 9">
            <a:extLst>
              <a:ext uri="{FF2B5EF4-FFF2-40B4-BE49-F238E27FC236}">
                <a16:creationId xmlns:a16="http://schemas.microsoft.com/office/drawing/2014/main" id="{6278253C-1B95-46B1-BF8F-0AF4B9A72749}"/>
              </a:ext>
            </a:extLst>
          </p:cNvPr>
          <p:cNvSpPr/>
          <p:nvPr/>
        </p:nvSpPr>
        <p:spPr>
          <a:xfrm>
            <a:off x="4004442" y="5537935"/>
            <a:ext cx="4818880" cy="646331"/>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Countywide Flood Risk Studies identify potential structures that could be removed from the SFHA</a:t>
            </a:r>
            <a:endParaRPr lang="en-US" dirty="0"/>
          </a:p>
        </p:txBody>
      </p:sp>
      <p:sp>
        <p:nvSpPr>
          <p:cNvPr id="11" name="TextBox 10">
            <a:extLst>
              <a:ext uri="{FF2B5EF4-FFF2-40B4-BE49-F238E27FC236}">
                <a16:creationId xmlns:a16="http://schemas.microsoft.com/office/drawing/2014/main" id="{5AF678DA-A96E-4B85-A4D3-FD31D46F5A26}"/>
              </a:ext>
            </a:extLst>
          </p:cNvPr>
          <p:cNvSpPr txBox="1"/>
          <p:nvPr/>
        </p:nvSpPr>
        <p:spPr>
          <a:xfrm>
            <a:off x="260299" y="6151841"/>
            <a:ext cx="3407811" cy="523220"/>
          </a:xfrm>
          <a:prstGeom prst="rect">
            <a:avLst/>
          </a:prstGeom>
          <a:noFill/>
        </p:spPr>
        <p:txBody>
          <a:bodyPr wrap="square" rtlCol="0">
            <a:spAutoFit/>
          </a:bodyPr>
          <a:lstStyle/>
          <a:p>
            <a:r>
              <a:rPr lang="en-US" sz="1400" i="1" dirty="0"/>
              <a:t>Jefferson County Flood Risk Study – Future SFHA Map Conditions for Buildings</a:t>
            </a:r>
          </a:p>
        </p:txBody>
      </p:sp>
    </p:spTree>
    <p:extLst>
      <p:ext uri="{BB962C8B-B14F-4D97-AF65-F5344CB8AC3E}">
        <p14:creationId xmlns:p14="http://schemas.microsoft.com/office/powerpoint/2010/main" val="2131979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A946700-8734-4541-94B8-C183E6F7C93F}"/>
              </a:ext>
            </a:extLst>
          </p:cNvPr>
          <p:cNvSpPr txBox="1">
            <a:spLocks/>
          </p:cNvSpPr>
          <p:nvPr/>
        </p:nvSpPr>
        <p:spPr>
          <a:xfrm>
            <a:off x="0" y="929282"/>
            <a:ext cx="9144000" cy="592871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endParaRPr lang="en-US" sz="31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350536-482A-4EE7-9186-F494A0F36E80}"/>
              </a:ext>
            </a:extLst>
          </p:cNvPr>
          <p:cNvPicPr>
            <a:picLocks noChangeAspect="1"/>
          </p:cNvPicPr>
          <p:nvPr/>
        </p:nvPicPr>
        <p:blipFill>
          <a:blip r:embed="rId3"/>
          <a:stretch>
            <a:fillRect/>
          </a:stretch>
        </p:blipFill>
        <p:spPr>
          <a:xfrm>
            <a:off x="226471" y="1035176"/>
            <a:ext cx="3493161" cy="5119044"/>
          </a:xfrm>
          <a:prstGeom prst="rect">
            <a:avLst/>
          </a:prstGeom>
          <a:ln>
            <a:solidFill>
              <a:schemeClr val="bg1"/>
            </a:solidFill>
          </a:ln>
        </p:spPr>
      </p:pic>
      <p:pic>
        <p:nvPicPr>
          <p:cNvPr id="19" name="Picture 18">
            <a:extLst>
              <a:ext uri="{FF2B5EF4-FFF2-40B4-BE49-F238E27FC236}">
                <a16:creationId xmlns:a16="http://schemas.microsoft.com/office/drawing/2014/main" id="{0C4CB681-D0B6-486B-BB0A-C71CC41BF5D0}"/>
              </a:ext>
            </a:extLst>
          </p:cNvPr>
          <p:cNvPicPr>
            <a:picLocks noChangeAspect="1"/>
          </p:cNvPicPr>
          <p:nvPr/>
        </p:nvPicPr>
        <p:blipFill>
          <a:blip r:embed="rId4"/>
          <a:stretch>
            <a:fillRect/>
          </a:stretch>
        </p:blipFill>
        <p:spPr>
          <a:xfrm>
            <a:off x="4102976" y="1064835"/>
            <a:ext cx="4591050" cy="3362325"/>
          </a:xfrm>
          <a:prstGeom prst="rect">
            <a:avLst/>
          </a:prstGeom>
          <a:ln>
            <a:solidFill>
              <a:schemeClr val="bg1"/>
            </a:solidFill>
          </a:ln>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Identify LOMA Structures (Risk MAP View) </a:t>
            </a:r>
          </a:p>
        </p:txBody>
      </p:sp>
      <p:sp>
        <p:nvSpPr>
          <p:cNvPr id="4" name="TextBox 3">
            <a:extLst>
              <a:ext uri="{FF2B5EF4-FFF2-40B4-BE49-F238E27FC236}">
                <a16:creationId xmlns:a16="http://schemas.microsoft.com/office/drawing/2014/main" id="{36AA5300-D189-451B-814F-984BC5BA6870}"/>
              </a:ext>
            </a:extLst>
          </p:cNvPr>
          <p:cNvSpPr txBox="1"/>
          <p:nvPr/>
        </p:nvSpPr>
        <p:spPr>
          <a:xfrm>
            <a:off x="4113558" y="4451131"/>
            <a:ext cx="4569885" cy="1661993"/>
          </a:xfrm>
          <a:prstGeom prst="rect">
            <a:avLst/>
          </a:prstGeom>
          <a:solidFill>
            <a:schemeClr val="accent1">
              <a:lumMod val="50000"/>
            </a:schemeClr>
          </a:solidFill>
        </p:spPr>
        <p:txBody>
          <a:bodyPr wrap="square" rtlCol="0">
            <a:spAutoFit/>
          </a:bodyPr>
          <a:lstStyle/>
          <a:p>
            <a:r>
              <a:rPr lang="en-US" sz="1700" dirty="0">
                <a:solidFill>
                  <a:schemeClr val="bg1"/>
                </a:solidFill>
              </a:rPr>
              <a:t>Search on  Building Risk </a:t>
            </a:r>
            <a:r>
              <a:rPr lang="en-US" sz="1700" dirty="0">
                <a:solidFill>
                  <a:srgbClr val="FFFF00"/>
                </a:solidFill>
              </a:rPr>
              <a:t>“Mapped Out” SFHA structures (yellow square symbol) </a:t>
            </a:r>
            <a:r>
              <a:rPr lang="en-US" sz="1700" dirty="0">
                <a:solidFill>
                  <a:schemeClr val="bg1"/>
                </a:solidFill>
              </a:rPr>
              <a:t>in </a:t>
            </a:r>
            <a:r>
              <a:rPr lang="en-US" sz="1700" b="1" dirty="0">
                <a:solidFill>
                  <a:schemeClr val="bg1"/>
                </a:solidFill>
              </a:rPr>
              <a:t>Risk MAP View</a:t>
            </a:r>
            <a:r>
              <a:rPr lang="en-US" sz="1700" dirty="0">
                <a:solidFill>
                  <a:schemeClr val="bg1"/>
                </a:solidFill>
              </a:rPr>
              <a:t> for potential LOMAs.  It is estimated that Jefferson County, for example, has 250 structures that could be considered for LOMA Removal Status from the Special Flood Hazard Area (SFHA).</a:t>
            </a:r>
          </a:p>
        </p:txBody>
      </p:sp>
      <p:sp>
        <p:nvSpPr>
          <p:cNvPr id="9" name="TextBox 8">
            <a:extLst>
              <a:ext uri="{FF2B5EF4-FFF2-40B4-BE49-F238E27FC236}">
                <a16:creationId xmlns:a16="http://schemas.microsoft.com/office/drawing/2014/main" id="{666AA24C-730C-4EFB-9D3A-5E30F06BD23E}"/>
              </a:ext>
            </a:extLst>
          </p:cNvPr>
          <p:cNvSpPr txBox="1"/>
          <p:nvPr/>
        </p:nvSpPr>
        <p:spPr>
          <a:xfrm>
            <a:off x="3835846" y="6315989"/>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1653625" y="6315989"/>
            <a:ext cx="378130" cy="369332"/>
          </a:xfrm>
          <a:prstGeom prst="rect">
            <a:avLst/>
          </a:prstGeom>
          <a:solidFill>
            <a:srgbClr val="FFFF00"/>
          </a:solidFill>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73822122-42ED-4177-8A24-4CFCC05A2881}"/>
              </a:ext>
            </a:extLst>
          </p:cNvPr>
          <p:cNvSpPr txBox="1"/>
          <p:nvPr/>
        </p:nvSpPr>
        <p:spPr>
          <a:xfrm>
            <a:off x="5990854" y="6315989"/>
            <a:ext cx="378130" cy="369332"/>
          </a:xfrm>
          <a:prstGeom prst="rect">
            <a:avLst/>
          </a:prstGeom>
          <a:solidFill>
            <a:srgbClr val="FFFF00"/>
          </a:solidFill>
        </p:spPr>
        <p:txBody>
          <a:bodyPr wrap="square" rtlCol="0">
            <a:spAutoFit/>
          </a:bodyPr>
          <a:lstStyle/>
          <a:p>
            <a:pPr algn="ctr"/>
            <a:r>
              <a:rPr lang="en-US" dirty="0"/>
              <a:t>O</a:t>
            </a:r>
          </a:p>
        </p:txBody>
      </p:sp>
      <p:sp>
        <p:nvSpPr>
          <p:cNvPr id="14" name="TextBox 13">
            <a:extLst>
              <a:ext uri="{FF2B5EF4-FFF2-40B4-BE49-F238E27FC236}">
                <a16:creationId xmlns:a16="http://schemas.microsoft.com/office/drawing/2014/main" id="{74F642D9-9D13-4209-B3EA-DB68C8AC4FCF}"/>
              </a:ext>
            </a:extLst>
          </p:cNvPr>
          <p:cNvSpPr txBox="1"/>
          <p:nvPr/>
        </p:nvSpPr>
        <p:spPr>
          <a:xfrm>
            <a:off x="1668544" y="3604059"/>
            <a:ext cx="992359" cy="307777"/>
          </a:xfrm>
          <a:prstGeom prst="rect">
            <a:avLst/>
          </a:prstGeom>
          <a:solidFill>
            <a:schemeClr val="bg1">
              <a:lumMod val="65000"/>
            </a:schemeClr>
          </a:solidFill>
        </p:spPr>
        <p:txBody>
          <a:bodyPr wrap="square" rtlCol="0">
            <a:spAutoFit/>
          </a:bodyPr>
          <a:lstStyle/>
          <a:p>
            <a:pPr algn="ctr"/>
            <a:r>
              <a:rPr lang="en-US" sz="1400" dirty="0"/>
              <a:t>Jefferson</a:t>
            </a:r>
          </a:p>
        </p:txBody>
      </p:sp>
      <p:sp>
        <p:nvSpPr>
          <p:cNvPr id="17" name="TextBox 16">
            <a:extLst>
              <a:ext uri="{FF2B5EF4-FFF2-40B4-BE49-F238E27FC236}">
                <a16:creationId xmlns:a16="http://schemas.microsoft.com/office/drawing/2014/main" id="{5265E19E-0D66-461F-939A-1A776BB3B8D4}"/>
              </a:ext>
            </a:extLst>
          </p:cNvPr>
          <p:cNvSpPr txBox="1"/>
          <p:nvPr/>
        </p:nvSpPr>
        <p:spPr>
          <a:xfrm>
            <a:off x="6063760" y="2463745"/>
            <a:ext cx="992359" cy="307777"/>
          </a:xfrm>
          <a:prstGeom prst="rect">
            <a:avLst/>
          </a:prstGeom>
          <a:solidFill>
            <a:schemeClr val="bg1">
              <a:lumMod val="65000"/>
            </a:schemeClr>
          </a:solidFill>
        </p:spPr>
        <p:txBody>
          <a:bodyPr wrap="square" rtlCol="0">
            <a:spAutoFit/>
          </a:bodyPr>
          <a:lstStyle/>
          <a:p>
            <a:pPr algn="ctr"/>
            <a:r>
              <a:rPr lang="en-US" sz="1400" dirty="0"/>
              <a:t>Monroe</a:t>
            </a:r>
          </a:p>
        </p:txBody>
      </p:sp>
      <p:sp>
        <p:nvSpPr>
          <p:cNvPr id="18" name="Speech Bubble: Rectangle with Corners Rounded 17">
            <a:extLst>
              <a:ext uri="{FF2B5EF4-FFF2-40B4-BE49-F238E27FC236}">
                <a16:creationId xmlns:a16="http://schemas.microsoft.com/office/drawing/2014/main" id="{43D03EA8-C6FA-4831-ADCB-FAA8BEB13D93}"/>
              </a:ext>
            </a:extLst>
          </p:cNvPr>
          <p:cNvSpPr/>
          <p:nvPr/>
        </p:nvSpPr>
        <p:spPr>
          <a:xfrm>
            <a:off x="291772" y="1754124"/>
            <a:ext cx="1527884" cy="544946"/>
          </a:xfrm>
          <a:prstGeom prst="wedgeRoundRectCallout">
            <a:avLst>
              <a:gd name="adj1" fmla="val 96774"/>
              <a:gd name="adj2" fmla="val 1243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Mapped-Out SFHA </a:t>
            </a:r>
            <a:r>
              <a:rPr lang="en-US" sz="1200" i="1" dirty="0">
                <a:solidFill>
                  <a:schemeClr val="tx1"/>
                </a:solidFill>
              </a:rPr>
              <a:t>Residential </a:t>
            </a:r>
            <a:r>
              <a:rPr lang="en-US" sz="1200" dirty="0">
                <a:solidFill>
                  <a:schemeClr val="tx1"/>
                </a:solidFill>
              </a:rPr>
              <a:t>Structure (Potential LOMA)</a:t>
            </a:r>
          </a:p>
        </p:txBody>
      </p:sp>
      <p:sp>
        <p:nvSpPr>
          <p:cNvPr id="2" name="TextBox 1">
            <a:extLst>
              <a:ext uri="{FF2B5EF4-FFF2-40B4-BE49-F238E27FC236}">
                <a16:creationId xmlns:a16="http://schemas.microsoft.com/office/drawing/2014/main" id="{A31E4412-C3ED-477A-8616-DE8AE84B2282}"/>
              </a:ext>
            </a:extLst>
          </p:cNvPr>
          <p:cNvSpPr txBox="1"/>
          <p:nvPr/>
        </p:nvSpPr>
        <p:spPr>
          <a:xfrm>
            <a:off x="5730804" y="4028939"/>
            <a:ext cx="2926080" cy="338554"/>
          </a:xfrm>
          <a:prstGeom prst="rect">
            <a:avLst/>
          </a:prstGeom>
          <a:solidFill>
            <a:srgbClr val="FFFF00"/>
          </a:solidFill>
        </p:spPr>
        <p:txBody>
          <a:bodyPr wrap="square" rtlCol="0">
            <a:spAutoFit/>
          </a:bodyPr>
          <a:lstStyle/>
          <a:p>
            <a:r>
              <a:rPr lang="en-US" sz="1600" dirty="0"/>
              <a:t>Structures </a:t>
            </a:r>
            <a:r>
              <a:rPr lang="en-US" sz="1600" b="1" dirty="0"/>
              <a:t>Mapped Out </a:t>
            </a:r>
            <a:r>
              <a:rPr lang="en-US" sz="1600" dirty="0"/>
              <a:t>of SFHA</a:t>
            </a:r>
          </a:p>
        </p:txBody>
      </p:sp>
      <p:sp>
        <p:nvSpPr>
          <p:cNvPr id="21" name="TextBox 20">
            <a:extLst>
              <a:ext uri="{FF2B5EF4-FFF2-40B4-BE49-F238E27FC236}">
                <a16:creationId xmlns:a16="http://schemas.microsoft.com/office/drawing/2014/main" id="{36A7F195-E57B-4B0C-B63F-D2E4D1838F3D}"/>
              </a:ext>
            </a:extLst>
          </p:cNvPr>
          <p:cNvSpPr txBox="1"/>
          <p:nvPr/>
        </p:nvSpPr>
        <p:spPr>
          <a:xfrm>
            <a:off x="2049738" y="6315989"/>
            <a:ext cx="1263721" cy="369332"/>
          </a:xfrm>
          <a:prstGeom prst="rect">
            <a:avLst/>
          </a:prstGeom>
          <a:noFill/>
        </p:spPr>
        <p:txBody>
          <a:bodyPr wrap="square" rtlCol="0">
            <a:spAutoFit/>
          </a:bodyPr>
          <a:lstStyle/>
          <a:p>
            <a:r>
              <a:rPr lang="en-US" b="1" dirty="0">
                <a:solidFill>
                  <a:srgbClr val="FFFF00"/>
                </a:solidFill>
              </a:rPr>
              <a:t>R</a:t>
            </a:r>
            <a:r>
              <a:rPr lang="en-US" dirty="0">
                <a:solidFill>
                  <a:srgbClr val="FFFF00"/>
                </a:solidFill>
              </a:rPr>
              <a:t>esidential</a:t>
            </a:r>
          </a:p>
        </p:txBody>
      </p:sp>
      <p:sp>
        <p:nvSpPr>
          <p:cNvPr id="22" name="TextBox 21">
            <a:extLst>
              <a:ext uri="{FF2B5EF4-FFF2-40B4-BE49-F238E27FC236}">
                <a16:creationId xmlns:a16="http://schemas.microsoft.com/office/drawing/2014/main" id="{FC2165DB-65A2-44B6-ADF2-0D2581BAA79F}"/>
              </a:ext>
            </a:extLst>
          </p:cNvPr>
          <p:cNvSpPr txBox="1"/>
          <p:nvPr/>
        </p:nvSpPr>
        <p:spPr>
          <a:xfrm>
            <a:off x="6388742" y="6315989"/>
            <a:ext cx="1042139" cy="369332"/>
          </a:xfrm>
          <a:prstGeom prst="rect">
            <a:avLst/>
          </a:prstGeom>
          <a:noFill/>
        </p:spPr>
        <p:txBody>
          <a:bodyPr wrap="square" rtlCol="0">
            <a:spAutoFit/>
          </a:bodyPr>
          <a:lstStyle/>
          <a:p>
            <a:r>
              <a:rPr lang="en-US" b="1" dirty="0">
                <a:solidFill>
                  <a:srgbClr val="FFFF00"/>
                </a:solidFill>
              </a:rPr>
              <a:t>O</a:t>
            </a:r>
            <a:r>
              <a:rPr lang="en-US" dirty="0">
                <a:solidFill>
                  <a:srgbClr val="FFFF00"/>
                </a:solidFill>
              </a:rPr>
              <a:t>ther</a:t>
            </a:r>
          </a:p>
        </p:txBody>
      </p:sp>
      <p:sp>
        <p:nvSpPr>
          <p:cNvPr id="23" name="TextBox 22">
            <a:extLst>
              <a:ext uri="{FF2B5EF4-FFF2-40B4-BE49-F238E27FC236}">
                <a16:creationId xmlns:a16="http://schemas.microsoft.com/office/drawing/2014/main" id="{C4ADF992-EF3F-4D68-A469-774DBEC2CF8C}"/>
              </a:ext>
            </a:extLst>
          </p:cNvPr>
          <p:cNvSpPr txBox="1"/>
          <p:nvPr/>
        </p:nvSpPr>
        <p:spPr>
          <a:xfrm>
            <a:off x="4196272" y="6315989"/>
            <a:ext cx="1485541" cy="369332"/>
          </a:xfrm>
          <a:prstGeom prst="rect">
            <a:avLst/>
          </a:prstGeom>
          <a:noFill/>
        </p:spPr>
        <p:txBody>
          <a:bodyPr wrap="square" rtlCol="0">
            <a:spAutoFit/>
          </a:bodyPr>
          <a:lstStyle/>
          <a:p>
            <a:r>
              <a:rPr lang="en-US" b="1" dirty="0">
                <a:solidFill>
                  <a:srgbClr val="FFFF00"/>
                </a:solidFill>
              </a:rPr>
              <a:t>C</a:t>
            </a:r>
            <a:r>
              <a:rPr lang="en-US" dirty="0">
                <a:solidFill>
                  <a:srgbClr val="FFFF00"/>
                </a:solidFill>
              </a:rPr>
              <a:t>ommercial</a:t>
            </a:r>
          </a:p>
        </p:txBody>
      </p:sp>
    </p:spTree>
    <p:extLst>
      <p:ext uri="{BB962C8B-B14F-4D97-AF65-F5344CB8AC3E}">
        <p14:creationId xmlns:p14="http://schemas.microsoft.com/office/powerpoint/2010/main" val="452312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 Potential LOMAs</a:t>
            </a:r>
          </a:p>
        </p:txBody>
      </p:sp>
      <p:sp>
        <p:nvSpPr>
          <p:cNvPr id="7" name="Arrow: Up 6">
            <a:extLst>
              <a:ext uri="{FF2B5EF4-FFF2-40B4-BE49-F238E27FC236}">
                <a16:creationId xmlns:a16="http://schemas.microsoft.com/office/drawing/2014/main" id="{FD2FE845-BB77-4F39-AD34-7DFAC4404A5A}"/>
              </a:ext>
            </a:extLst>
          </p:cNvPr>
          <p:cNvSpPr/>
          <p:nvPr/>
        </p:nvSpPr>
        <p:spPr>
          <a:xfrm>
            <a:off x="8390558" y="2202536"/>
            <a:ext cx="383205" cy="1742738"/>
          </a:xfrm>
          <a:prstGeom prst="upArrow">
            <a:avLst/>
          </a:prstGeom>
          <a:gradFill flip="none" rotWithShape="1">
            <a:gsLst>
              <a:gs pos="46000">
                <a:schemeClr val="accent2">
                  <a:lumMod val="100000"/>
                </a:schemeClr>
              </a:gs>
              <a:gs pos="0">
                <a:srgbClr val="FFFF00"/>
              </a:gs>
              <a:gs pos="81000">
                <a:srgbClr val="FF0000">
                  <a:lumMod val="67000"/>
                  <a:lumOff val="33000"/>
                </a:srgbClr>
              </a:gs>
              <a:gs pos="100000">
                <a:srgbClr val="FF99FF"/>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aphicFrame>
        <p:nvGraphicFramePr>
          <p:cNvPr id="9" name="Object 8">
            <a:extLst>
              <a:ext uri="{FF2B5EF4-FFF2-40B4-BE49-F238E27FC236}">
                <a16:creationId xmlns:a16="http://schemas.microsoft.com/office/drawing/2014/main" id="{8B6AF4D1-4DE8-43C6-8744-7B73BB11EE88}"/>
              </a:ext>
            </a:extLst>
          </p:cNvPr>
          <p:cNvGraphicFramePr>
            <a:graphicFrameLocks noChangeAspect="1"/>
          </p:cNvGraphicFramePr>
          <p:nvPr/>
        </p:nvGraphicFramePr>
        <p:xfrm>
          <a:off x="195996" y="1165720"/>
          <a:ext cx="8069263" cy="3046412"/>
        </p:xfrm>
        <a:graphic>
          <a:graphicData uri="http://schemas.openxmlformats.org/presentationml/2006/ole">
            <mc:AlternateContent xmlns:mc="http://schemas.openxmlformats.org/markup-compatibility/2006">
              <mc:Choice xmlns:v="urn:schemas-microsoft-com:vml" Requires="v">
                <p:oleObj spid="_x0000_s3102" name="Worksheet" r:id="rId3" imgW="7343609" imgH="2771578" progId="Excel.Sheet.12">
                  <p:embed/>
                </p:oleObj>
              </mc:Choice>
              <mc:Fallback>
                <p:oleObj name="Worksheet" r:id="rId3" imgW="7343609" imgH="2771578" progId="Excel.Sheet.12">
                  <p:embed/>
                  <p:pic>
                    <p:nvPicPr>
                      <p:cNvPr id="9" name="Object 8">
                        <a:extLst>
                          <a:ext uri="{FF2B5EF4-FFF2-40B4-BE49-F238E27FC236}">
                            <a16:creationId xmlns:a16="http://schemas.microsoft.com/office/drawing/2014/main" id="{8B6AF4D1-4DE8-43C6-8744-7B73BB11EE88}"/>
                          </a:ext>
                        </a:extLst>
                      </p:cNvPr>
                      <p:cNvPicPr/>
                      <p:nvPr/>
                    </p:nvPicPr>
                    <p:blipFill>
                      <a:blip r:embed="rId4"/>
                      <a:stretch>
                        <a:fillRect/>
                      </a:stretch>
                    </p:blipFill>
                    <p:spPr>
                      <a:xfrm>
                        <a:off x="195996" y="1165720"/>
                        <a:ext cx="8069263" cy="304641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66FA872-CCB2-4F88-954E-D53FDC0291AD}"/>
              </a:ext>
            </a:extLst>
          </p:cNvPr>
          <p:cNvSpPr txBox="1"/>
          <p:nvPr/>
        </p:nvSpPr>
        <p:spPr>
          <a:xfrm>
            <a:off x="8241956" y="1877920"/>
            <a:ext cx="902043" cy="276999"/>
          </a:xfrm>
          <a:prstGeom prst="rect">
            <a:avLst/>
          </a:prstGeom>
          <a:noFill/>
        </p:spPr>
        <p:txBody>
          <a:bodyPr wrap="square" rtlCol="0">
            <a:spAutoFit/>
          </a:bodyPr>
          <a:lstStyle/>
          <a:p>
            <a:r>
              <a:rPr lang="en-US" sz="1200" dirty="0"/>
              <a:t>Higher Risk</a:t>
            </a:r>
          </a:p>
        </p:txBody>
      </p:sp>
      <p:sp>
        <p:nvSpPr>
          <p:cNvPr id="13" name="TextBox 12">
            <a:extLst>
              <a:ext uri="{FF2B5EF4-FFF2-40B4-BE49-F238E27FC236}">
                <a16:creationId xmlns:a16="http://schemas.microsoft.com/office/drawing/2014/main" id="{6EEA67D6-978A-402A-9AAF-78D3D077778F}"/>
              </a:ext>
            </a:extLst>
          </p:cNvPr>
          <p:cNvSpPr txBox="1"/>
          <p:nvPr/>
        </p:nvSpPr>
        <p:spPr>
          <a:xfrm>
            <a:off x="8231683" y="3976096"/>
            <a:ext cx="902043" cy="276999"/>
          </a:xfrm>
          <a:prstGeom prst="rect">
            <a:avLst/>
          </a:prstGeom>
          <a:noFill/>
        </p:spPr>
        <p:txBody>
          <a:bodyPr wrap="square" rtlCol="0">
            <a:spAutoFit/>
          </a:bodyPr>
          <a:lstStyle/>
          <a:p>
            <a:r>
              <a:rPr lang="en-US" sz="1200" dirty="0"/>
              <a:t>Lower Risk</a:t>
            </a:r>
          </a:p>
        </p:txBody>
      </p:sp>
      <p:sp>
        <p:nvSpPr>
          <p:cNvPr id="12" name="TextBox 11">
            <a:extLst>
              <a:ext uri="{FF2B5EF4-FFF2-40B4-BE49-F238E27FC236}">
                <a16:creationId xmlns:a16="http://schemas.microsoft.com/office/drawing/2014/main" id="{2A42C616-DC39-44E9-85AD-37A29B04EABF}"/>
              </a:ext>
            </a:extLst>
          </p:cNvPr>
          <p:cNvSpPr txBox="1"/>
          <p:nvPr/>
        </p:nvSpPr>
        <p:spPr>
          <a:xfrm>
            <a:off x="71918" y="1027415"/>
            <a:ext cx="9043602" cy="323165"/>
          </a:xfrm>
          <a:prstGeom prst="rect">
            <a:avLst/>
          </a:prstGeom>
          <a:noFill/>
        </p:spPr>
        <p:txBody>
          <a:bodyPr wrap="square" rtlCol="0">
            <a:spAutoFit/>
          </a:bodyPr>
          <a:lstStyle/>
          <a:p>
            <a:r>
              <a:rPr lang="en-US" sz="1500" b="1" dirty="0">
                <a:solidFill>
                  <a:srgbClr val="002060"/>
                </a:solidFill>
              </a:rPr>
              <a:t>(1) Future Map Conditions:  </a:t>
            </a:r>
            <a:r>
              <a:rPr lang="en-US" sz="1500" dirty="0">
                <a:highlight>
                  <a:srgbClr val="FF00FF"/>
                </a:highlight>
              </a:rPr>
              <a:t>Floodway (32)</a:t>
            </a:r>
            <a:r>
              <a:rPr lang="en-US" sz="1500" dirty="0"/>
              <a:t>, </a:t>
            </a:r>
            <a:r>
              <a:rPr lang="en-US" sz="1500" dirty="0">
                <a:highlight>
                  <a:srgbClr val="FF0000"/>
                </a:highlight>
              </a:rPr>
              <a:t>No Change SFHA (339)</a:t>
            </a:r>
            <a:r>
              <a:rPr lang="en-US" sz="1500" dirty="0"/>
              <a:t>, </a:t>
            </a:r>
            <a:r>
              <a:rPr lang="en-US" sz="1500" b="1" dirty="0">
                <a:solidFill>
                  <a:schemeClr val="accent2">
                    <a:lumMod val="75000"/>
                  </a:schemeClr>
                </a:solidFill>
              </a:rPr>
              <a:t>Mapped In SFHA (85)</a:t>
            </a:r>
            <a:r>
              <a:rPr lang="en-US" sz="1500" b="1" dirty="0"/>
              <a:t>,</a:t>
            </a:r>
            <a:r>
              <a:rPr lang="en-US" sz="1500" b="1" dirty="0">
                <a:solidFill>
                  <a:schemeClr val="accent2">
                    <a:lumMod val="75000"/>
                  </a:schemeClr>
                </a:solidFill>
              </a:rPr>
              <a:t> </a:t>
            </a:r>
            <a:r>
              <a:rPr lang="en-US" sz="1500" dirty="0">
                <a:highlight>
                  <a:srgbClr val="FFFF00"/>
                </a:highlight>
              </a:rPr>
              <a:t>Mapped Out SFHA (279)</a:t>
            </a:r>
            <a:endParaRPr lang="en-US" sz="1500" dirty="0"/>
          </a:p>
        </p:txBody>
      </p:sp>
      <p:graphicFrame>
        <p:nvGraphicFramePr>
          <p:cNvPr id="15" name="Table 14">
            <a:extLst>
              <a:ext uri="{FF2B5EF4-FFF2-40B4-BE49-F238E27FC236}">
                <a16:creationId xmlns:a16="http://schemas.microsoft.com/office/drawing/2014/main" id="{E85D8369-EF4D-4028-B9FC-DD071B7C7FF7}"/>
              </a:ext>
            </a:extLst>
          </p:cNvPr>
          <p:cNvGraphicFramePr>
            <a:graphicFrameLocks noGrp="1"/>
          </p:cNvGraphicFramePr>
          <p:nvPr>
            <p:extLst>
              <p:ext uri="{D42A27DB-BD31-4B8C-83A1-F6EECF244321}">
                <p14:modId xmlns:p14="http://schemas.microsoft.com/office/powerpoint/2010/main" val="3690362213"/>
              </p:ext>
            </p:extLst>
          </p:nvPr>
        </p:nvGraphicFramePr>
        <p:xfrm>
          <a:off x="3471015" y="5094899"/>
          <a:ext cx="4804344" cy="1520190"/>
        </p:xfrm>
        <a:graphic>
          <a:graphicData uri="http://schemas.openxmlformats.org/drawingml/2006/table">
            <a:tbl>
              <a:tblPr/>
              <a:tblGrid>
                <a:gridCol w="941795">
                  <a:extLst>
                    <a:ext uri="{9D8B030D-6E8A-4147-A177-3AD203B41FA5}">
                      <a16:colId xmlns:a16="http://schemas.microsoft.com/office/drawing/2014/main" val="3103848845"/>
                    </a:ext>
                  </a:extLst>
                </a:gridCol>
                <a:gridCol w="667601">
                  <a:extLst>
                    <a:ext uri="{9D8B030D-6E8A-4147-A177-3AD203B41FA5}">
                      <a16:colId xmlns:a16="http://schemas.microsoft.com/office/drawing/2014/main" val="2913054683"/>
                    </a:ext>
                  </a:extLst>
                </a:gridCol>
                <a:gridCol w="1037166">
                  <a:extLst>
                    <a:ext uri="{9D8B030D-6E8A-4147-A177-3AD203B41FA5}">
                      <a16:colId xmlns:a16="http://schemas.microsoft.com/office/drawing/2014/main" val="2524692879"/>
                    </a:ext>
                  </a:extLst>
                </a:gridCol>
                <a:gridCol w="2157782">
                  <a:extLst>
                    <a:ext uri="{9D8B030D-6E8A-4147-A177-3AD203B41FA5}">
                      <a16:colId xmlns:a16="http://schemas.microsoft.com/office/drawing/2014/main" val="3246069951"/>
                    </a:ext>
                  </a:extLst>
                </a:gridCol>
              </a:tblGrid>
              <a:tr h="361925">
                <a:tc>
                  <a:txBody>
                    <a:bodyPr/>
                    <a:lstStyle/>
                    <a:p>
                      <a:pPr algn="ctr" fontAlgn="b"/>
                      <a:r>
                        <a:rPr lang="en-US" sz="1200" b="0" i="0" u="none" strike="noStrike" dirty="0">
                          <a:solidFill>
                            <a:srgbClr val="000000"/>
                          </a:solidFill>
                          <a:effectLst/>
                          <a:latin typeface="Calibri" panose="020F0502020204030204" pitchFamily="34" charset="0"/>
                        </a:rPr>
                        <a:t>LOMA Determination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Count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Positional Accuracy Correct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Positional Accuracy FIXED</a:t>
                      </a:r>
                      <a:r>
                        <a:rPr lang="en-US" sz="1200" b="0" i="0" u="none" strike="noStrike" dirty="0">
                          <a:solidFill>
                            <a:srgbClr val="000000"/>
                          </a:solidFill>
                          <a:effectLst/>
                          <a:latin typeface="Calibri" panose="020F0502020204030204" pitchFamily="34" charset="0"/>
                        </a:rPr>
                        <a:t>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(State Flood Risk Assessment)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0972010"/>
                  </a:ext>
                </a:extLst>
              </a:tr>
              <a:tr h="152928">
                <a:tc>
                  <a:txBody>
                    <a:bodyPr/>
                    <a:lstStyle/>
                    <a:p>
                      <a:pPr algn="l" fontAlgn="b"/>
                      <a:r>
                        <a:rPr lang="en-US" sz="1200" b="0" i="0" u="none" strike="noStrike">
                          <a:solidFill>
                            <a:srgbClr val="000000"/>
                          </a:solidFill>
                          <a:effectLst/>
                          <a:latin typeface="Calibri" panose="020F0502020204030204" pitchFamily="34" charset="0"/>
                        </a:rPr>
                        <a:t>Non-Removal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13733204"/>
                  </a:ext>
                </a:extLst>
              </a:tr>
              <a:tr h="180963">
                <a:tc>
                  <a:txBody>
                    <a:bodyPr/>
                    <a:lstStyle/>
                    <a:p>
                      <a:pPr algn="l" fontAlgn="b"/>
                      <a:r>
                        <a:rPr lang="en-US" sz="1200" b="0" i="0" u="none" strike="noStrike">
                          <a:solidFill>
                            <a:srgbClr val="000000"/>
                          </a:solidFill>
                          <a:effectLst/>
                          <a:latin typeface="Calibri" panose="020F0502020204030204" pitchFamily="34" charset="0"/>
                        </a:rPr>
                        <a:t>Removal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37548376"/>
                  </a:ext>
                </a:extLst>
              </a:tr>
              <a:tr h="180963">
                <a:tc>
                  <a:txBody>
                    <a:bodyPr/>
                    <a:lstStyle/>
                    <a:p>
                      <a:pPr algn="l" fontAlgn="b"/>
                      <a:r>
                        <a:rPr lang="en-US" sz="1200" b="0" i="0" u="none" strike="noStrike">
                          <a:solidFill>
                            <a:srgbClr val="000000"/>
                          </a:solidFill>
                          <a:effectLst/>
                          <a:latin typeface="Calibri" panose="020F0502020204030204" pitchFamily="34" charset="0"/>
                        </a:rPr>
                        <a:t>Out as Shown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7966705"/>
                  </a:ext>
                </a:extLst>
              </a:tr>
              <a:tr h="180963">
                <a:tc>
                  <a:txBody>
                    <a:bodyPr/>
                    <a:lstStyle/>
                    <a:p>
                      <a:pPr algn="r" fontAlgn="b"/>
                      <a:r>
                        <a:rPr lang="en-US" sz="1200" b="0" i="1" u="none" strike="noStrike">
                          <a:solidFill>
                            <a:srgbClr val="000000"/>
                          </a:solidFill>
                          <a:effectLst/>
                          <a:latin typeface="Calibri" panose="020F0502020204030204" pitchFamily="34" charset="0"/>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a:solidFill>
                            <a:srgbClr val="000000"/>
                          </a:solidFill>
                          <a:effectLst/>
                          <a:latin typeface="Calibri" panose="020F0502020204030204" pitchFamily="34" charset="0"/>
                        </a:rPr>
                        <a:t>107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panose="020F0502020204030204" pitchFamily="34" charset="0"/>
                        </a:rPr>
                        <a:t>59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9679383"/>
                  </a:ext>
                </a:extLst>
              </a:tr>
              <a:tr h="180963">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55%</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45%</a:t>
                      </a:r>
                    </a:p>
                  </a:txBody>
                  <a:tcPr marL="9525" marR="9525" marT="9525" marB="0" anchor="b">
                    <a:lnL>
                      <a:noFill/>
                    </a:lnL>
                    <a:lnR>
                      <a:noFill/>
                    </a:lnR>
                    <a:lnT>
                      <a:noFill/>
                    </a:lnT>
                    <a:lnB>
                      <a:noFill/>
                    </a:lnB>
                  </a:tcPr>
                </a:tc>
                <a:extLst>
                  <a:ext uri="{0D108BD9-81ED-4DB2-BD59-A6C34878D82A}">
                    <a16:rowId xmlns:a16="http://schemas.microsoft.com/office/drawing/2014/main" val="1210013071"/>
                  </a:ext>
                </a:extLst>
              </a:tr>
            </a:tbl>
          </a:graphicData>
        </a:graphic>
      </p:graphicFrame>
      <p:sp>
        <p:nvSpPr>
          <p:cNvPr id="17" name="Rectangle 16">
            <a:extLst>
              <a:ext uri="{FF2B5EF4-FFF2-40B4-BE49-F238E27FC236}">
                <a16:creationId xmlns:a16="http://schemas.microsoft.com/office/drawing/2014/main" id="{6C7D550E-60A4-417E-A0AC-47AC02946460}"/>
              </a:ext>
            </a:extLst>
          </p:cNvPr>
          <p:cNvSpPr/>
          <p:nvPr/>
        </p:nvSpPr>
        <p:spPr>
          <a:xfrm>
            <a:off x="3377854" y="4668993"/>
            <a:ext cx="4572000" cy="323165"/>
          </a:xfrm>
          <a:prstGeom prst="rect">
            <a:avLst/>
          </a:prstGeom>
        </p:spPr>
        <p:txBody>
          <a:bodyPr anchor="ctr">
            <a:spAutoFit/>
          </a:bodyPr>
          <a:lstStyle/>
          <a:p>
            <a:r>
              <a:rPr lang="en-US" sz="1500" b="1" dirty="0">
                <a:solidFill>
                  <a:srgbClr val="002060"/>
                </a:solidFill>
              </a:rPr>
              <a:t>(3) LOMAs Positional Accuracy Verified</a:t>
            </a:r>
          </a:p>
        </p:txBody>
      </p:sp>
      <p:graphicFrame>
        <p:nvGraphicFramePr>
          <p:cNvPr id="23" name="Table 22">
            <a:extLst>
              <a:ext uri="{FF2B5EF4-FFF2-40B4-BE49-F238E27FC236}">
                <a16:creationId xmlns:a16="http://schemas.microsoft.com/office/drawing/2014/main" id="{80FC7D90-B2E2-495F-B8C4-62FD2D2AEDB5}"/>
              </a:ext>
            </a:extLst>
          </p:cNvPr>
          <p:cNvGraphicFramePr>
            <a:graphicFrameLocks noGrp="1"/>
          </p:cNvGraphicFramePr>
          <p:nvPr/>
        </p:nvGraphicFramePr>
        <p:xfrm>
          <a:off x="244929" y="5065400"/>
          <a:ext cx="2552700" cy="1379220"/>
        </p:xfrm>
        <a:graphic>
          <a:graphicData uri="http://schemas.openxmlformats.org/drawingml/2006/table">
            <a:tbl>
              <a:tblPr/>
              <a:tblGrid>
                <a:gridCol w="1850999">
                  <a:extLst>
                    <a:ext uri="{9D8B030D-6E8A-4147-A177-3AD203B41FA5}">
                      <a16:colId xmlns:a16="http://schemas.microsoft.com/office/drawing/2014/main" val="1229973271"/>
                    </a:ext>
                  </a:extLst>
                </a:gridCol>
                <a:gridCol w="701701">
                  <a:extLst>
                    <a:ext uri="{9D8B030D-6E8A-4147-A177-3AD203B41FA5}">
                      <a16:colId xmlns:a16="http://schemas.microsoft.com/office/drawing/2014/main" val="3191261510"/>
                    </a:ext>
                  </a:extLst>
                </a:gridCol>
              </a:tblGrid>
              <a:tr h="304800">
                <a:tc>
                  <a:txBody>
                    <a:bodyPr/>
                    <a:lstStyle/>
                    <a:p>
                      <a:pPr algn="ctr" fontAlgn="ctr"/>
                      <a:r>
                        <a:rPr lang="en-US" sz="1100" b="1" i="0" u="none" strike="noStrike" dirty="0">
                          <a:solidFill>
                            <a:srgbClr val="000000"/>
                          </a:solidFill>
                          <a:effectLst/>
                          <a:latin typeface="Calibri" panose="020F0502020204030204" pitchFamily="34" charset="0"/>
                        </a:rPr>
                        <a:t>Flood Zones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t"/>
                      <a:r>
                        <a:rPr lang="en-US" sz="1100" b="1" i="0" u="none" strike="noStrike" dirty="0">
                          <a:solidFill>
                            <a:srgbClr val="000000"/>
                          </a:solidFill>
                          <a:effectLst/>
                          <a:latin typeface="Calibri" panose="020F0502020204030204" pitchFamily="34" charset="0"/>
                        </a:rPr>
                        <a:t>Building Counts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00987893"/>
                  </a:ext>
                </a:extLst>
              </a:tr>
              <a:tr h="304800">
                <a:tc>
                  <a:txBody>
                    <a:bodyPr/>
                    <a:lstStyle/>
                    <a:p>
                      <a:pPr algn="l" fontAlgn="ctr"/>
                      <a:r>
                        <a:rPr lang="en-US" sz="1100" b="0" i="0" u="none" strike="noStrike" dirty="0">
                          <a:solidFill>
                            <a:srgbClr val="000000"/>
                          </a:solidFill>
                          <a:effectLst/>
                          <a:latin typeface="Calibri" panose="020F0502020204030204" pitchFamily="34" charset="0"/>
                        </a:rPr>
                        <a:t>Buildings in High-Risk Effective Zones - SFHA  (bSF)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935402"/>
                  </a:ext>
                </a:extLst>
              </a:tr>
              <a:tr h="304800">
                <a:tc>
                  <a:txBody>
                    <a:bodyPr/>
                    <a:lstStyle/>
                    <a:p>
                      <a:pPr algn="l" fontAlgn="ctr"/>
                      <a:r>
                        <a:rPr lang="en-US" sz="1100" b="0" i="0" u="none" strike="noStrike" dirty="0">
                          <a:solidFill>
                            <a:srgbClr val="000000"/>
                          </a:solidFill>
                          <a:effectLst/>
                          <a:latin typeface="Calibri" panose="020F0502020204030204" pitchFamily="34" charset="0"/>
                        </a:rPr>
                        <a:t>Buildings in High-Risk Advisory Zones (Mapped in SFHA)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238858"/>
                  </a:ext>
                </a:extLst>
              </a:tr>
              <a:tr h="304800">
                <a:tc>
                  <a:txBody>
                    <a:bodyPr/>
                    <a:lstStyle/>
                    <a:p>
                      <a:pPr algn="l" fontAlgn="ctr"/>
                      <a:r>
                        <a:rPr lang="en-US" sz="1100" b="1" i="0" u="none" strike="noStrike" dirty="0">
                          <a:solidFill>
                            <a:srgbClr val="000000"/>
                          </a:solidFill>
                          <a:effectLst/>
                          <a:latin typeface="Calibri" panose="020F0502020204030204" pitchFamily="34" charset="0"/>
                        </a:rPr>
                        <a:t>Total Buildings in High-Risk Zones (Effective and Advisory)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99389"/>
                  </a:ext>
                </a:extLst>
              </a:tr>
            </a:tbl>
          </a:graphicData>
        </a:graphic>
      </p:graphicFrame>
      <p:sp>
        <p:nvSpPr>
          <p:cNvPr id="24" name="Rectangle 23">
            <a:extLst>
              <a:ext uri="{FF2B5EF4-FFF2-40B4-BE49-F238E27FC236}">
                <a16:creationId xmlns:a16="http://schemas.microsoft.com/office/drawing/2014/main" id="{B6523931-E931-428F-BDE1-F611ABCC6F58}"/>
              </a:ext>
            </a:extLst>
          </p:cNvPr>
          <p:cNvSpPr/>
          <p:nvPr/>
        </p:nvSpPr>
        <p:spPr>
          <a:xfrm>
            <a:off x="71918" y="4668993"/>
            <a:ext cx="2262658" cy="323165"/>
          </a:xfrm>
          <a:prstGeom prst="rect">
            <a:avLst/>
          </a:prstGeom>
        </p:spPr>
        <p:txBody>
          <a:bodyPr wrap="square">
            <a:spAutoFit/>
          </a:bodyPr>
          <a:lstStyle/>
          <a:p>
            <a:r>
              <a:rPr lang="en-US" sz="1500" b="1" dirty="0">
                <a:solidFill>
                  <a:srgbClr val="002060"/>
                </a:solidFill>
              </a:rPr>
              <a:t>(2) Building Counts (bSF)</a:t>
            </a:r>
          </a:p>
        </p:txBody>
      </p:sp>
      <p:sp>
        <p:nvSpPr>
          <p:cNvPr id="14" name="Speech Bubble: Rectangle with Corners Rounded 13">
            <a:extLst>
              <a:ext uri="{FF2B5EF4-FFF2-40B4-BE49-F238E27FC236}">
                <a16:creationId xmlns:a16="http://schemas.microsoft.com/office/drawing/2014/main" id="{0A2F5018-A930-4AA3-A60E-E49D49A0C1B5}"/>
              </a:ext>
            </a:extLst>
          </p:cNvPr>
          <p:cNvSpPr/>
          <p:nvPr/>
        </p:nvSpPr>
        <p:spPr>
          <a:xfrm>
            <a:off x="1426464" y="3851758"/>
            <a:ext cx="1672054" cy="762110"/>
          </a:xfrm>
          <a:prstGeom prst="wedgeRoundRectCallout">
            <a:avLst>
              <a:gd name="adj1" fmla="val 71154"/>
              <a:gd name="adj2" fmla="val -42020"/>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Advisory flood zone mapping indicates about 40% of Structures may quality for LOMAs</a:t>
            </a:r>
          </a:p>
        </p:txBody>
      </p:sp>
    </p:spTree>
    <p:extLst>
      <p:ext uri="{BB962C8B-B14F-4D97-AF65-F5344CB8AC3E}">
        <p14:creationId xmlns:p14="http://schemas.microsoft.com/office/powerpoint/2010/main" val="265009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Identify Potential LOMAs (Risk MAP View)</a:t>
            </a:r>
          </a:p>
        </p:txBody>
      </p:sp>
      <p:pic>
        <p:nvPicPr>
          <p:cNvPr id="3" name="Picture 2">
            <a:extLst>
              <a:ext uri="{FF2B5EF4-FFF2-40B4-BE49-F238E27FC236}">
                <a16:creationId xmlns:a16="http://schemas.microsoft.com/office/drawing/2014/main" id="{D2DD9091-7E11-465C-A34B-32FC70B040F1}"/>
              </a:ext>
            </a:extLst>
          </p:cNvPr>
          <p:cNvPicPr>
            <a:picLocks noChangeAspect="1"/>
          </p:cNvPicPr>
          <p:nvPr/>
        </p:nvPicPr>
        <p:blipFill>
          <a:blip r:embed="rId3"/>
          <a:stretch>
            <a:fillRect/>
          </a:stretch>
        </p:blipFill>
        <p:spPr>
          <a:xfrm>
            <a:off x="99175" y="1126006"/>
            <a:ext cx="8982287" cy="5446787"/>
          </a:xfrm>
          <a:prstGeom prst="rect">
            <a:avLst/>
          </a:prstGeom>
          <a:ln>
            <a:solidFill>
              <a:schemeClr val="tx1"/>
            </a:solidFill>
          </a:ln>
        </p:spPr>
      </p:pic>
      <p:sp>
        <p:nvSpPr>
          <p:cNvPr id="7" name="Speech Bubble: Rectangle with Corners Rounded 6">
            <a:extLst>
              <a:ext uri="{FF2B5EF4-FFF2-40B4-BE49-F238E27FC236}">
                <a16:creationId xmlns:a16="http://schemas.microsoft.com/office/drawing/2014/main" id="{24DFC44C-B2A2-4242-B8C5-4989F392D5C1}"/>
              </a:ext>
            </a:extLst>
          </p:cNvPr>
          <p:cNvSpPr/>
          <p:nvPr/>
        </p:nvSpPr>
        <p:spPr>
          <a:xfrm>
            <a:off x="4681728" y="5839810"/>
            <a:ext cx="4381951" cy="716438"/>
          </a:xfrm>
          <a:prstGeom prst="wedgeRoundRectCallout">
            <a:avLst>
              <a:gd name="adj1" fmla="val -66654"/>
              <a:gd name="adj2" fmla="val -18937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Building 19-02-013A-0240-0000_452 should qualify for a LOMA.  The adjacent properties already have certified LOMAs with a Removal determination.  The significant elevation difference between the Flood Depth Grid and structure of interest also indicates a likely LOMA candidate.</a:t>
            </a:r>
            <a:endParaRPr lang="en-US" sz="1200" dirty="0">
              <a:solidFill>
                <a:schemeClr val="tx1"/>
              </a:solidFill>
            </a:endParaRPr>
          </a:p>
        </p:txBody>
      </p:sp>
      <p:sp>
        <p:nvSpPr>
          <p:cNvPr id="4" name="Rectangle 3">
            <a:extLst>
              <a:ext uri="{FF2B5EF4-FFF2-40B4-BE49-F238E27FC236}">
                <a16:creationId xmlns:a16="http://schemas.microsoft.com/office/drawing/2014/main" id="{0F2A5643-DD32-41B1-91BA-B34215BFDFC1}"/>
              </a:ext>
            </a:extLst>
          </p:cNvPr>
          <p:cNvSpPr/>
          <p:nvPr/>
        </p:nvSpPr>
        <p:spPr>
          <a:xfrm>
            <a:off x="985230" y="4910706"/>
            <a:ext cx="1731564" cy="215444"/>
          </a:xfrm>
          <a:prstGeom prst="rect">
            <a:avLst/>
          </a:prstGeom>
          <a:solidFill>
            <a:schemeClr val="bg1">
              <a:lumMod val="95000"/>
            </a:schemeClr>
          </a:solidFill>
        </p:spPr>
        <p:txBody>
          <a:bodyPr wrap="none">
            <a:spAutoFit/>
          </a:bodyPr>
          <a:lstStyle/>
          <a:p>
            <a:r>
              <a:rPr lang="en-US" sz="800" dirty="0"/>
              <a:t>Building 19-02-013A-0240-0000_452 </a:t>
            </a:r>
          </a:p>
        </p:txBody>
      </p:sp>
      <p:sp>
        <p:nvSpPr>
          <p:cNvPr id="8" name="Oval 7">
            <a:extLst>
              <a:ext uri="{FF2B5EF4-FFF2-40B4-BE49-F238E27FC236}">
                <a16:creationId xmlns:a16="http://schemas.microsoft.com/office/drawing/2014/main" id="{9138AFC8-BFFA-4FB4-919F-4763E1E898DD}"/>
              </a:ext>
            </a:extLst>
          </p:cNvPr>
          <p:cNvSpPr/>
          <p:nvPr/>
        </p:nvSpPr>
        <p:spPr>
          <a:xfrm>
            <a:off x="848412" y="1866507"/>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F7DEC2B-2E3F-4F3C-943F-A0A39901B34F}"/>
              </a:ext>
            </a:extLst>
          </p:cNvPr>
          <p:cNvSpPr/>
          <p:nvPr/>
        </p:nvSpPr>
        <p:spPr>
          <a:xfrm>
            <a:off x="1809350" y="6572793"/>
            <a:ext cx="4889153" cy="400110"/>
          </a:xfrm>
          <a:prstGeom prst="rect">
            <a:avLst/>
          </a:prstGeom>
        </p:spPr>
        <p:txBody>
          <a:bodyPr wrap="square">
            <a:spAutoFit/>
          </a:bodyPr>
          <a:lstStyle/>
          <a:p>
            <a:r>
              <a:rPr lang="en-US" sz="1000" dirty="0">
                <a:hlinkClick r:id="rId4"/>
              </a:rPr>
              <a:t>https://www.mapwv.gov/flood/map/?wkid=102100&amp;x=-8672657&amp;y=4764344&amp;l=12&amp;v=2</a:t>
            </a:r>
            <a:endParaRPr lang="en-US" sz="1000" dirty="0"/>
          </a:p>
          <a:p>
            <a:endParaRPr lang="en-US" sz="1000" dirty="0"/>
          </a:p>
        </p:txBody>
      </p:sp>
      <p:sp>
        <p:nvSpPr>
          <p:cNvPr id="12" name="TextBox 11">
            <a:extLst>
              <a:ext uri="{FF2B5EF4-FFF2-40B4-BE49-F238E27FC236}">
                <a16:creationId xmlns:a16="http://schemas.microsoft.com/office/drawing/2014/main" id="{FC4EBB43-0056-46E2-9D63-9C1BEBCAEB43}"/>
              </a:ext>
            </a:extLst>
          </p:cNvPr>
          <p:cNvSpPr txBox="1"/>
          <p:nvPr/>
        </p:nvSpPr>
        <p:spPr>
          <a:xfrm>
            <a:off x="4842592" y="3441129"/>
            <a:ext cx="1488398" cy="276999"/>
          </a:xfrm>
          <a:prstGeom prst="rect">
            <a:avLst/>
          </a:prstGeom>
          <a:noFill/>
        </p:spPr>
        <p:txBody>
          <a:bodyPr wrap="square" rtlCol="0">
            <a:spAutoFit/>
          </a:bodyPr>
          <a:lstStyle/>
          <a:p>
            <a:r>
              <a:rPr lang="en-US" sz="1200" b="1" dirty="0">
                <a:solidFill>
                  <a:srgbClr val="0000FF"/>
                </a:solidFill>
              </a:rPr>
              <a:t>Flood Depth Grid</a:t>
            </a:r>
          </a:p>
        </p:txBody>
      </p:sp>
    </p:spTree>
    <p:extLst>
      <p:ext uri="{BB962C8B-B14F-4D97-AF65-F5344CB8AC3E}">
        <p14:creationId xmlns:p14="http://schemas.microsoft.com/office/powerpoint/2010/main" val="1412192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8503"/>
            <a:ext cx="9144000" cy="6059497"/>
          </a:xfrm>
          <a:prstGeom prst="rect">
            <a:avLst/>
          </a:prstGeom>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Arial" panose="020B0604020202020204" pitchFamily="34" charset="0"/>
                <a:cs typeface="Arial" panose="020B0604020202020204" pitchFamily="34" charset="0"/>
              </a:rPr>
              <a:t>   </a:t>
            </a:r>
            <a:r>
              <a:rPr lang="en-US" sz="3100" dirty="0">
                <a:solidFill>
                  <a:schemeClr val="bg1"/>
                </a:solidFill>
                <a:latin typeface="Arial" panose="020B0604020202020204" pitchFamily="34" charset="0"/>
                <a:cs typeface="Arial" panose="020B0604020202020204" pitchFamily="34" charset="0"/>
              </a:rPr>
              <a:t>Future Map Conditions (Potential LOMAs)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996648" cy="923330"/>
          </a:xfrm>
          <a:prstGeom prst="rect">
            <a:avLst/>
          </a:prstGeom>
          <a:solidFill>
            <a:schemeClr val="tx1"/>
          </a:solidFill>
        </p:spPr>
        <p:txBody>
          <a:bodyPr wrap="square" rtlCol="0">
            <a:spAutoFit/>
          </a:bodyPr>
          <a:lstStyle/>
          <a:p>
            <a:r>
              <a:rPr lang="en-US" dirty="0">
                <a:solidFill>
                  <a:srgbClr val="FFFF00"/>
                </a:solidFill>
              </a:rPr>
              <a:t>Search on  Building Risk “Mapped Out” SFHA (yellow symbol) structures in Risk MAP View for potential LOMAs</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
        <p:nvSpPr>
          <p:cNvPr id="9" name="TextBox 8">
            <a:extLst>
              <a:ext uri="{FF2B5EF4-FFF2-40B4-BE49-F238E27FC236}">
                <a16:creationId xmlns:a16="http://schemas.microsoft.com/office/drawing/2014/main" id="{666AA24C-730C-4EFB-9D3A-5E30F06BD23E}"/>
              </a:ext>
            </a:extLst>
          </p:cNvPr>
          <p:cNvSpPr txBox="1"/>
          <p:nvPr/>
        </p:nvSpPr>
        <p:spPr>
          <a:xfrm>
            <a:off x="7777760" y="279975"/>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8204943" y="279975"/>
            <a:ext cx="378130" cy="369332"/>
          </a:xfrm>
          <a:prstGeom prst="rect">
            <a:avLst/>
          </a:prstGeom>
          <a:solidFill>
            <a:srgbClr val="FFFF00"/>
          </a:solidFill>
        </p:spPr>
        <p:txBody>
          <a:bodyPr wrap="square" rtlCol="0">
            <a:spAutoFit/>
          </a:bodyPr>
          <a:lstStyle/>
          <a:p>
            <a:pPr algn="ctr"/>
            <a:r>
              <a:rPr lang="en-US" dirty="0"/>
              <a:t>R</a:t>
            </a:r>
          </a:p>
        </p:txBody>
      </p:sp>
      <p:sp>
        <p:nvSpPr>
          <p:cNvPr id="15" name="Speech Bubble: Rectangle with Corners Rounded 14">
            <a:extLst>
              <a:ext uri="{FF2B5EF4-FFF2-40B4-BE49-F238E27FC236}">
                <a16:creationId xmlns:a16="http://schemas.microsoft.com/office/drawing/2014/main" id="{8A9E84BD-AC5E-4BA6-95F2-4C1961C04FAF}"/>
              </a:ext>
            </a:extLst>
          </p:cNvPr>
          <p:cNvSpPr/>
          <p:nvPr/>
        </p:nvSpPr>
        <p:spPr>
          <a:xfrm>
            <a:off x="5606473" y="3988194"/>
            <a:ext cx="1431636" cy="544946"/>
          </a:xfrm>
          <a:prstGeom prst="wedgeRoundRectCallout">
            <a:avLst>
              <a:gd name="adj1" fmla="val -84025"/>
              <a:gd name="adj2" fmla="val -1324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 out SFHA Structure (Potential LOMA)</a:t>
            </a:r>
          </a:p>
        </p:txBody>
      </p:sp>
      <p:sp>
        <p:nvSpPr>
          <p:cNvPr id="16" name="TextBox 15">
            <a:extLst>
              <a:ext uri="{FF2B5EF4-FFF2-40B4-BE49-F238E27FC236}">
                <a16:creationId xmlns:a16="http://schemas.microsoft.com/office/drawing/2014/main" id="{73822122-42ED-4177-8A24-4CFCC05A2881}"/>
              </a:ext>
            </a:extLst>
          </p:cNvPr>
          <p:cNvSpPr txBox="1"/>
          <p:nvPr/>
        </p:nvSpPr>
        <p:spPr>
          <a:xfrm>
            <a:off x="8662135" y="279975"/>
            <a:ext cx="378130" cy="369332"/>
          </a:xfrm>
          <a:prstGeom prst="rect">
            <a:avLst/>
          </a:prstGeom>
          <a:solidFill>
            <a:srgbClr val="FFFF00"/>
          </a:solidFill>
        </p:spPr>
        <p:txBody>
          <a:bodyPr wrap="square" rtlCol="0">
            <a:spAutoFit/>
          </a:bodyPr>
          <a:lstStyle/>
          <a:p>
            <a:pPr algn="ctr"/>
            <a:r>
              <a:rPr lang="en-US" dirty="0"/>
              <a:t>O</a:t>
            </a:r>
          </a:p>
        </p:txBody>
      </p:sp>
    </p:spTree>
    <p:extLst>
      <p:ext uri="{BB962C8B-B14F-4D97-AF65-F5344CB8AC3E}">
        <p14:creationId xmlns:p14="http://schemas.microsoft.com/office/powerpoint/2010/main" val="1405199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610EA-9F18-4872-B360-1BF14E22C48D}"/>
              </a:ext>
            </a:extLst>
          </p:cNvPr>
          <p:cNvPicPr>
            <a:picLocks noChangeAspect="1"/>
          </p:cNvPicPr>
          <p:nvPr/>
        </p:nvPicPr>
        <p:blipFill>
          <a:blip r:embed="rId3"/>
          <a:stretch>
            <a:fillRect/>
          </a:stretch>
        </p:blipFill>
        <p:spPr>
          <a:xfrm>
            <a:off x="58723" y="961000"/>
            <a:ext cx="9032966" cy="5838458"/>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BFE</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359152" y="5643392"/>
            <a:ext cx="2903190" cy="1092441"/>
          </a:xfrm>
          <a:prstGeom prst="wedgeRoundRectCallout">
            <a:avLst>
              <a:gd name="adj1" fmla="val -2683"/>
              <a:gd name="adj2" fmla="val -858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Using the </a:t>
            </a:r>
            <a:r>
              <a:rPr lang="en-US" sz="1050" b="1" dirty="0">
                <a:solidFill>
                  <a:srgbClr val="0000FF"/>
                </a:solidFill>
              </a:rPr>
              <a:t>Flood Depth Grid </a:t>
            </a:r>
            <a:r>
              <a:rPr lang="en-US" sz="1050" dirty="0">
                <a:solidFill>
                  <a:schemeClr val="tx1"/>
                </a:solidFill>
              </a:rPr>
              <a:t>as a reference, click on closest BFE value to structure.  Copy BFE Value 433.4 and Datum NAVD88 from </a:t>
            </a:r>
            <a:r>
              <a:rPr lang="en-US" sz="1050" b="1" dirty="0">
                <a:solidFill>
                  <a:schemeClr val="tx1"/>
                </a:solidFill>
              </a:rPr>
              <a:t>Flood Query Results Panel</a:t>
            </a:r>
            <a:r>
              <a:rPr lang="en-US" sz="1050" dirty="0">
                <a:solidFill>
                  <a:schemeClr val="tx1"/>
                </a:solidFill>
              </a:rPr>
              <a:t> to the </a:t>
            </a:r>
            <a:r>
              <a:rPr lang="en-US" sz="1050" b="1" dirty="0">
                <a:solidFill>
                  <a:schemeClr val="tx1"/>
                </a:solidFill>
              </a:rPr>
              <a:t>LOMA Map Print </a:t>
            </a:r>
            <a:r>
              <a:rPr lang="en-US" sz="1050" dirty="0">
                <a:solidFill>
                  <a:schemeClr val="tx1"/>
                </a:solidFill>
              </a:rPr>
              <a:t>window.  Annotate flood height value 433.4 ft. on the map layout using the </a:t>
            </a:r>
            <a:r>
              <a:rPr lang="en-US" sz="1050" b="1" dirty="0">
                <a:solidFill>
                  <a:schemeClr val="tx1"/>
                </a:solidFill>
              </a:rPr>
              <a:t>Text Markup</a:t>
            </a:r>
            <a:r>
              <a:rPr lang="en-US" sz="1050" dirty="0">
                <a:solidFill>
                  <a:schemeClr val="tx1"/>
                </a:solidFill>
              </a:rPr>
              <a:t> tool.</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889765" y="3296938"/>
            <a:ext cx="885119" cy="320512"/>
          </a:xfrm>
          <a:prstGeom prst="wedgeRoundRectCallout">
            <a:avLst>
              <a:gd name="adj1" fmla="val 46229"/>
              <a:gd name="adj2" fmla="val -12315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BFE Value and Datum</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5736770" y="5672169"/>
            <a:ext cx="2173478"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Tree>
    <p:extLst>
      <p:ext uri="{BB962C8B-B14F-4D97-AF65-F5344CB8AC3E}">
        <p14:creationId xmlns:p14="http://schemas.microsoft.com/office/powerpoint/2010/main" val="3895676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E4A77-D665-499D-8A31-1B37BFDCCF74}"/>
              </a:ext>
            </a:extLst>
          </p:cNvPr>
          <p:cNvPicPr>
            <a:picLocks noChangeAspect="1"/>
          </p:cNvPicPr>
          <p:nvPr/>
        </p:nvPicPr>
        <p:blipFill>
          <a:blip r:embed="rId3"/>
          <a:stretch>
            <a:fillRect/>
          </a:stretch>
        </p:blipFill>
        <p:spPr>
          <a:xfrm>
            <a:off x="35650" y="954593"/>
            <a:ext cx="9071676" cy="5878240"/>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LAG</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253736" y="5512669"/>
            <a:ext cx="3107697" cy="1092441"/>
          </a:xfrm>
          <a:prstGeom prst="wedgeRoundRectCallout">
            <a:avLst>
              <a:gd name="adj1" fmla="val 122"/>
              <a:gd name="adj2" fmla="val -1726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Turn on Contours Layer in REFERENCE Layers of WV Flood Tool to view two- or one-foot contours at 1:564 and 1:282 zoom scales.  Identify the </a:t>
            </a:r>
            <a:r>
              <a:rPr lang="en-US" sz="1050" b="1" dirty="0">
                <a:solidFill>
                  <a:schemeClr val="tx1"/>
                </a:solidFill>
              </a:rPr>
              <a:t>Closest Lower Contour </a:t>
            </a:r>
            <a:r>
              <a:rPr lang="en-US" sz="1050" dirty="0">
                <a:solidFill>
                  <a:schemeClr val="tx1"/>
                </a:solidFill>
              </a:rPr>
              <a:t>436 ft. and verify elevation in </a:t>
            </a:r>
            <a:r>
              <a:rPr lang="en-US" sz="1050" b="1" dirty="0">
                <a:solidFill>
                  <a:schemeClr val="tx1"/>
                </a:solidFill>
              </a:rPr>
              <a:t>Flood Query Results Panel</a:t>
            </a:r>
            <a:r>
              <a:rPr lang="en-US" sz="1050" dirty="0">
                <a:solidFill>
                  <a:schemeClr val="tx1"/>
                </a:solidFill>
              </a:rPr>
              <a:t>.  Annotate contour value 436 ft. on the map frame using </a:t>
            </a:r>
            <a:r>
              <a:rPr lang="en-US" sz="1050" b="1" dirty="0">
                <a:solidFill>
                  <a:schemeClr val="tx1"/>
                </a:solidFill>
              </a:rPr>
              <a:t>Text Markup</a:t>
            </a:r>
            <a:r>
              <a:rPr lang="en-US" sz="1050" dirty="0">
                <a:solidFill>
                  <a:schemeClr val="tx1"/>
                </a:solidFill>
              </a:rPr>
              <a:t> tool.  </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633982" y="3296938"/>
            <a:ext cx="1140902" cy="320512"/>
          </a:xfrm>
          <a:prstGeom prst="wedgeRoundRectCallout">
            <a:avLst>
              <a:gd name="adj1" fmla="val 40151"/>
              <a:gd name="adj2" fmla="val 19093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Elevation Value </a:t>
            </a:r>
            <a:r>
              <a:rPr lang="en-US" sz="1050" dirty="0">
                <a:solidFill>
                  <a:schemeClr val="tx1"/>
                </a:solidFill>
              </a:rPr>
              <a:t>and </a:t>
            </a:r>
            <a:r>
              <a:rPr lang="en-US" sz="1050" b="1" dirty="0">
                <a:solidFill>
                  <a:schemeClr val="tx1"/>
                </a:solidFill>
              </a:rPr>
              <a:t>Metadata</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6157518" y="5643392"/>
            <a:ext cx="2153724"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
        <p:nvSpPr>
          <p:cNvPr id="26" name="Oval 25">
            <a:extLst>
              <a:ext uri="{FF2B5EF4-FFF2-40B4-BE49-F238E27FC236}">
                <a16:creationId xmlns:a16="http://schemas.microsoft.com/office/drawing/2014/main" id="{E97464C6-0753-4448-ABCB-83EFAEB7FD7D}"/>
              </a:ext>
            </a:extLst>
          </p:cNvPr>
          <p:cNvSpPr/>
          <p:nvPr/>
        </p:nvSpPr>
        <p:spPr>
          <a:xfrm>
            <a:off x="1647788"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with Corners Rounded 26">
            <a:extLst>
              <a:ext uri="{FF2B5EF4-FFF2-40B4-BE49-F238E27FC236}">
                <a16:creationId xmlns:a16="http://schemas.microsoft.com/office/drawing/2014/main" id="{95EB118C-F021-4765-8120-BF98EF29949C}"/>
              </a:ext>
            </a:extLst>
          </p:cNvPr>
          <p:cNvSpPr/>
          <p:nvPr/>
        </p:nvSpPr>
        <p:spPr>
          <a:xfrm flipH="1">
            <a:off x="1453883" y="1140070"/>
            <a:ext cx="1280927" cy="320512"/>
          </a:xfrm>
          <a:prstGeom prst="wedgeRoundRectCallout">
            <a:avLst>
              <a:gd name="adj1" fmla="val 20989"/>
              <a:gd name="adj2" fmla="val 888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Ensure</a:t>
            </a:r>
            <a:r>
              <a:rPr lang="en-US" sz="1050" b="1" dirty="0">
                <a:solidFill>
                  <a:schemeClr val="tx1"/>
                </a:solidFill>
              </a:rPr>
              <a:t> Contours Layer </a:t>
            </a:r>
            <a:r>
              <a:rPr lang="en-US" sz="1050" dirty="0">
                <a:solidFill>
                  <a:schemeClr val="tx1"/>
                </a:solidFill>
              </a:rPr>
              <a:t>visible</a:t>
            </a:r>
            <a:endParaRPr lang="en-US" sz="1200" dirty="0">
              <a:solidFill>
                <a:schemeClr val="tx1"/>
              </a:solidFill>
            </a:endParaRPr>
          </a:p>
        </p:txBody>
      </p:sp>
      <p:sp>
        <p:nvSpPr>
          <p:cNvPr id="28" name="Speech Bubble: Rectangle with Corners Rounded 27">
            <a:extLst>
              <a:ext uri="{FF2B5EF4-FFF2-40B4-BE49-F238E27FC236}">
                <a16:creationId xmlns:a16="http://schemas.microsoft.com/office/drawing/2014/main" id="{FC47AAAF-5A7C-42E1-A469-6583523422D4}"/>
              </a:ext>
            </a:extLst>
          </p:cNvPr>
          <p:cNvSpPr/>
          <p:nvPr/>
        </p:nvSpPr>
        <p:spPr>
          <a:xfrm flipH="1">
            <a:off x="393192" y="2581439"/>
            <a:ext cx="2093975" cy="681244"/>
          </a:xfrm>
          <a:prstGeom prst="wedgeRoundRectCallout">
            <a:avLst>
              <a:gd name="adj1" fmla="val -19736"/>
              <a:gd name="adj2" fmla="val 17804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Print Map, Download, </a:t>
            </a:r>
            <a:r>
              <a:rPr lang="en-US" sz="1050" dirty="0">
                <a:solidFill>
                  <a:schemeClr val="tx1"/>
                </a:solidFill>
              </a:rPr>
              <a:t>open map in new browser tab, right click on map and </a:t>
            </a:r>
            <a:r>
              <a:rPr lang="en-US" sz="1050" b="1" dirty="0">
                <a:solidFill>
                  <a:schemeClr val="tx1"/>
                </a:solidFill>
              </a:rPr>
              <a:t>Save </a:t>
            </a:r>
            <a:r>
              <a:rPr lang="en-US" sz="1050" dirty="0">
                <a:solidFill>
                  <a:schemeClr val="tx1"/>
                </a:solidFill>
              </a:rPr>
              <a:t>to PDF File</a:t>
            </a:r>
            <a:endParaRPr lang="en-US" sz="1200" dirty="0">
              <a:solidFill>
                <a:schemeClr val="tx1"/>
              </a:solidFill>
            </a:endParaRPr>
          </a:p>
        </p:txBody>
      </p:sp>
    </p:spTree>
    <p:extLst>
      <p:ext uri="{BB962C8B-B14F-4D97-AF65-F5344CB8AC3E}">
        <p14:creationId xmlns:p14="http://schemas.microsoft.com/office/powerpoint/2010/main" val="3104931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Contour Method</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extLst>
              <p:ext uri="{D42A27DB-BD31-4B8C-83A1-F6EECF244321}">
                <p14:modId xmlns:p14="http://schemas.microsoft.com/office/powerpoint/2010/main" val="3518772049"/>
              </p:ext>
            </p:extLst>
          </p:nvPr>
        </p:nvGraphicFramePr>
        <p:xfrm>
          <a:off x="469832" y="973058"/>
          <a:ext cx="8204336" cy="758606"/>
        </p:xfrm>
        <a:graphic>
          <a:graphicData uri="http://schemas.openxmlformats.org/drawingml/2006/table">
            <a:tbl>
              <a:tblPr>
                <a:tableStyleId>{5C22544A-7EE6-4342-B048-85BDC9FD1C3A}</a:tableStyleId>
              </a:tblPr>
              <a:tblGrid>
                <a:gridCol w="8204336">
                  <a:extLst>
                    <a:ext uri="{9D8B030D-6E8A-4147-A177-3AD203B41FA5}">
                      <a16:colId xmlns:a16="http://schemas.microsoft.com/office/drawing/2014/main" val="3966631999"/>
                    </a:ext>
                  </a:extLst>
                </a:gridCol>
              </a:tblGrid>
              <a:tr h="758606">
                <a:tc>
                  <a:txBody>
                    <a:bodyPr/>
                    <a:lstStyle/>
                    <a:p>
                      <a:pPr marL="0" marR="0" algn="l">
                        <a:spcBef>
                          <a:spcPts val="0"/>
                        </a:spcBef>
                        <a:spcAft>
                          <a:spcPts val="0"/>
                        </a:spcAft>
                      </a:pPr>
                      <a:r>
                        <a:rPr lang="en-US" sz="1400" b="1" dirty="0">
                          <a:effectLst/>
                        </a:rPr>
                        <a:t>Using LiDAR Contours:</a:t>
                      </a:r>
                      <a:r>
                        <a:rPr lang="en-US" sz="1400" dirty="0">
                          <a:effectLst/>
                        </a:rPr>
                        <a:t>  For LOMA submittals that include LiDAR data contours, FEMA will subtract half the contour interval or 1 foot, whichever is greater, from the lowest contour closest to (but not going through) the building (to determine the LAG) or the lot (to determine the LLE).  </a:t>
                      </a:r>
                    </a:p>
                  </a:txBody>
                  <a:tcPr marL="114300" marR="114300" marT="0" marB="0"/>
                </a:tc>
                <a:extLst>
                  <a:ext uri="{0D108BD9-81ED-4DB2-BD59-A6C34878D82A}">
                    <a16:rowId xmlns:a16="http://schemas.microsoft.com/office/drawing/2014/main" val="181460049"/>
                  </a:ext>
                </a:extLst>
              </a:tr>
            </a:tbl>
          </a:graphicData>
        </a:graphic>
      </p:graphicFrame>
      <p:pic>
        <p:nvPicPr>
          <p:cNvPr id="8" name="Picture 7">
            <a:extLst>
              <a:ext uri="{FF2B5EF4-FFF2-40B4-BE49-F238E27FC236}">
                <a16:creationId xmlns:a16="http://schemas.microsoft.com/office/drawing/2014/main" id="{6105984C-241B-4F15-A5B6-019DF4D1FEAC}"/>
              </a:ext>
            </a:extLst>
          </p:cNvPr>
          <p:cNvPicPr>
            <a:picLocks noChangeAspect="1"/>
          </p:cNvPicPr>
          <p:nvPr/>
        </p:nvPicPr>
        <p:blipFill>
          <a:blip r:embed="rId3"/>
          <a:stretch>
            <a:fillRect/>
          </a:stretch>
        </p:blipFill>
        <p:spPr>
          <a:xfrm>
            <a:off x="794007" y="1731664"/>
            <a:ext cx="7365485" cy="5072559"/>
          </a:xfrm>
          <a:prstGeom prst="rect">
            <a:avLst/>
          </a:prstGeom>
        </p:spPr>
      </p:pic>
      <p:sp>
        <p:nvSpPr>
          <p:cNvPr id="9" name="TextBox 2">
            <a:extLst>
              <a:ext uri="{FF2B5EF4-FFF2-40B4-BE49-F238E27FC236}">
                <a16:creationId xmlns:a16="http://schemas.microsoft.com/office/drawing/2014/main" id="{CCEFA925-A71C-4C0B-BD44-B8F411D6D787}"/>
              </a:ext>
            </a:extLst>
          </p:cNvPr>
          <p:cNvSpPr txBox="1"/>
          <p:nvPr/>
        </p:nvSpPr>
        <p:spPr>
          <a:xfrm>
            <a:off x="1819108" y="1827393"/>
            <a:ext cx="5135880" cy="375552"/>
          </a:xfrm>
          <a:prstGeom prst="rect">
            <a:avLst/>
          </a:prstGeom>
          <a:solidFill>
            <a:schemeClr val="accent3">
              <a:lumMod val="50000"/>
            </a:schemeClr>
          </a:solidFill>
        </p:spPr>
        <p:txBody>
          <a:bodyPr wrap="square" rtlCol="0">
            <a:spAutoFit/>
          </a:bodyPr>
          <a:lstStyle/>
          <a:p>
            <a:pPr marL="0" marR="0">
              <a:lnSpc>
                <a:spcPct val="107000"/>
              </a:lnSpc>
              <a:spcBef>
                <a:spcPts val="0"/>
              </a:spcBef>
              <a:spcAft>
                <a:spcPts val="800"/>
              </a:spcAft>
            </a:pPr>
            <a:r>
              <a:rPr lang="en-US" sz="1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Calculating </a:t>
            </a:r>
            <a:r>
              <a:rPr lang="en-US" sz="17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Lowest</a:t>
            </a:r>
            <a:r>
              <a:rPr lang="en-US" sz="1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Adjacent Grade (LAG) – </a:t>
            </a:r>
            <a:r>
              <a:rPr lang="en-US" sz="18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Contours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710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Calculating Elevations Using LiDAR</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extLst>
              <p:ext uri="{D42A27DB-BD31-4B8C-83A1-F6EECF244321}">
                <p14:modId xmlns:p14="http://schemas.microsoft.com/office/powerpoint/2010/main" val="96938796"/>
              </p:ext>
            </p:extLst>
          </p:nvPr>
        </p:nvGraphicFramePr>
        <p:xfrm>
          <a:off x="133895" y="1066800"/>
          <a:ext cx="8503478" cy="5482281"/>
        </p:xfrm>
        <a:graphic>
          <a:graphicData uri="http://schemas.openxmlformats.org/drawingml/2006/table">
            <a:tbl>
              <a:tblPr>
                <a:tableStyleId>{5C22544A-7EE6-4342-B048-85BDC9FD1C3A}</a:tableStyleId>
              </a:tblPr>
              <a:tblGrid>
                <a:gridCol w="8503478">
                  <a:extLst>
                    <a:ext uri="{9D8B030D-6E8A-4147-A177-3AD203B41FA5}">
                      <a16:colId xmlns:a16="http://schemas.microsoft.com/office/drawing/2014/main" val="3966631999"/>
                    </a:ext>
                  </a:extLst>
                </a:gridCol>
              </a:tblGrid>
              <a:tr h="5482281">
                <a:tc>
                  <a:txBody>
                    <a:bodyPr/>
                    <a:lstStyle/>
                    <a:p>
                      <a:pPr marL="0" marR="0" algn="l">
                        <a:spcBef>
                          <a:spcPts val="0"/>
                        </a:spcBef>
                        <a:spcAft>
                          <a:spcPts val="0"/>
                        </a:spcAft>
                      </a:pPr>
                      <a:endParaRPr lang="en-US" sz="1400" dirty="0">
                        <a:effectLst/>
                      </a:endParaRPr>
                    </a:p>
                    <a:p>
                      <a:pPr marL="0" marR="0" algn="l">
                        <a:spcBef>
                          <a:spcPts val="0"/>
                        </a:spcBef>
                        <a:spcAft>
                          <a:spcPts val="0"/>
                        </a:spcAft>
                      </a:pPr>
                      <a:r>
                        <a:rPr lang="en-US" sz="1800" b="1" dirty="0">
                          <a:effectLst/>
                        </a:rPr>
                        <a:t>CALCULATING ELEVATIONS USING LIDAR</a:t>
                      </a:r>
                    </a:p>
                    <a:p>
                      <a:pPr marL="0" marR="0" algn="l">
                        <a:spcBef>
                          <a:spcPts val="0"/>
                        </a:spcBef>
                        <a:spcAft>
                          <a:spcPts val="0"/>
                        </a:spcAft>
                      </a:pPr>
                      <a:r>
                        <a:rPr lang="en-US" sz="1800" dirty="0">
                          <a:effectLst/>
                        </a:rPr>
                        <a:t>The lowest adjacent grade (LAG) for a building, or the lowest lot elevation (LLE) for a lot, will be compared to the Base Flood Elevation (BFE) to determine the flood zone. If LAG/LLE is at or above the BFE on the current flood map, FEMA can issue a removal determination. For buildings or lots that cannot be removed from the high-risk flood zone using LiDAR, certified elevation data will be required for a standard LOMA determination.</a:t>
                      </a:r>
                    </a:p>
                    <a:p>
                      <a:pPr marL="0" marR="0" algn="l">
                        <a:spcBef>
                          <a:spcPts val="0"/>
                        </a:spcBef>
                        <a:spcAft>
                          <a:spcPts val="0"/>
                        </a:spcAft>
                      </a:pPr>
                      <a:endParaRPr lang="en-US" sz="1400" dirty="0">
                        <a:effectLst/>
                      </a:endParaRPr>
                    </a:p>
                    <a:p>
                      <a:pPr marL="457200" marR="0" lvl="1" algn="l">
                        <a:spcBef>
                          <a:spcPts val="0"/>
                        </a:spcBef>
                        <a:spcAft>
                          <a:spcPts val="0"/>
                        </a:spcAft>
                      </a:pPr>
                      <a:r>
                        <a:rPr lang="en-US" sz="1700" b="1" dirty="0">
                          <a:solidFill>
                            <a:schemeClr val="accent1">
                              <a:lumMod val="50000"/>
                            </a:schemeClr>
                          </a:solidFill>
                          <a:effectLst/>
                        </a:rPr>
                        <a:t>Using LiDAR Contours</a:t>
                      </a:r>
                    </a:p>
                    <a:p>
                      <a:pPr marL="457200" marR="0" lvl="1" algn="l">
                        <a:spcBef>
                          <a:spcPts val="0"/>
                        </a:spcBef>
                        <a:spcAft>
                          <a:spcPts val="0"/>
                        </a:spcAft>
                      </a:pPr>
                      <a:r>
                        <a:rPr lang="en-US" sz="1700" dirty="0">
                          <a:effectLst/>
                        </a:rPr>
                        <a:t>For LOMA submittals that include LiDAR data contours, FEMA will subtract half the contour interval or 1 foot, whichever is greater, from the lowest contour closest to (but not going through) the building (to determine the LAG) or the lot (to determine the LLE).</a:t>
                      </a:r>
                    </a:p>
                    <a:p>
                      <a:pPr marL="457200" marR="0" lvl="1" algn="l">
                        <a:spcBef>
                          <a:spcPts val="0"/>
                        </a:spcBef>
                        <a:spcAft>
                          <a:spcPts val="0"/>
                        </a:spcAft>
                      </a:pPr>
                      <a:endParaRPr lang="en-US" sz="1700" dirty="0">
                        <a:effectLst/>
                      </a:endParaRPr>
                    </a:p>
                    <a:p>
                      <a:pPr marL="457200" marR="0" lvl="1" algn="l">
                        <a:spcBef>
                          <a:spcPts val="0"/>
                        </a:spcBef>
                        <a:spcAft>
                          <a:spcPts val="0"/>
                        </a:spcAft>
                      </a:pPr>
                      <a:r>
                        <a:rPr lang="en-US" sz="1700" b="1" dirty="0">
                          <a:solidFill>
                            <a:schemeClr val="accent1">
                              <a:lumMod val="50000"/>
                            </a:schemeClr>
                          </a:solidFill>
                          <a:effectLst/>
                        </a:rPr>
                        <a:t>Using LiDAR Point Data</a:t>
                      </a:r>
                    </a:p>
                    <a:p>
                      <a:pPr marL="457200" marR="0" lvl="1" algn="l">
                        <a:spcBef>
                          <a:spcPts val="0"/>
                        </a:spcBef>
                        <a:spcAft>
                          <a:spcPts val="0"/>
                        </a:spcAft>
                      </a:pPr>
                      <a:r>
                        <a:rPr lang="en-US" sz="1700" dirty="0">
                          <a:effectLst/>
                        </a:rPr>
                        <a:t>For submittals that include LiDAR point data, FEMA will subtract 2 feet from the lowest point closest to the building (to determine the LAG) or the lowest point on the lot (to determine the LLE). Multiple points must cover the building/lot for this method.</a:t>
                      </a:r>
                    </a:p>
                    <a:p>
                      <a:pPr marL="0" marR="0" algn="l">
                        <a:spcBef>
                          <a:spcPts val="0"/>
                        </a:spcBef>
                        <a:spcAft>
                          <a:spcPts val="0"/>
                        </a:spcAft>
                      </a:pPr>
                      <a:endParaRPr lang="en-US" sz="1400" dirty="0">
                        <a:effectLst/>
                      </a:endParaRPr>
                    </a:p>
                    <a:p>
                      <a:pPr marL="0" marR="0" algn="l">
                        <a:spcBef>
                          <a:spcPts val="0"/>
                        </a:spcBef>
                        <a:spcAft>
                          <a:spcPts val="0"/>
                        </a:spcAft>
                      </a:pP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Tree>
    <p:extLst>
      <p:ext uri="{BB962C8B-B14F-4D97-AF65-F5344CB8AC3E}">
        <p14:creationId xmlns:p14="http://schemas.microsoft.com/office/powerpoint/2010/main" val="3136083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Point Data Method</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extLst>
              <p:ext uri="{D42A27DB-BD31-4B8C-83A1-F6EECF244321}">
                <p14:modId xmlns:p14="http://schemas.microsoft.com/office/powerpoint/2010/main" val="433373121"/>
              </p:ext>
            </p:extLst>
          </p:nvPr>
        </p:nvGraphicFramePr>
        <p:xfrm>
          <a:off x="469832" y="973058"/>
          <a:ext cx="8204336" cy="758606"/>
        </p:xfrm>
        <a:graphic>
          <a:graphicData uri="http://schemas.openxmlformats.org/drawingml/2006/table">
            <a:tbl>
              <a:tblPr>
                <a:tableStyleId>{5C22544A-7EE6-4342-B048-85BDC9FD1C3A}</a:tableStyleId>
              </a:tblPr>
              <a:tblGrid>
                <a:gridCol w="8204336">
                  <a:extLst>
                    <a:ext uri="{9D8B030D-6E8A-4147-A177-3AD203B41FA5}">
                      <a16:colId xmlns:a16="http://schemas.microsoft.com/office/drawing/2014/main" val="3966631999"/>
                    </a:ext>
                  </a:extLst>
                </a:gridCol>
              </a:tblGrid>
              <a:tr h="758606">
                <a:tc>
                  <a:txBody>
                    <a:bodyPr/>
                    <a:lstStyle/>
                    <a:p>
                      <a:pPr marL="0" marR="0" algn="l">
                        <a:spcBef>
                          <a:spcPts val="0"/>
                        </a:spcBef>
                        <a:spcAft>
                          <a:spcPts val="0"/>
                        </a:spcAft>
                      </a:pPr>
                      <a:r>
                        <a:rPr lang="en-US" sz="1400" b="1" dirty="0">
                          <a:effectLst/>
                        </a:rPr>
                        <a:t>Using Point Data Method:</a:t>
                      </a:r>
                      <a:r>
                        <a:rPr lang="en-US" sz="1400" dirty="0">
                          <a:effectLst/>
                        </a:rPr>
                        <a:t>  For submittals that include LiDAR point data, FEMA will subtract 2 feet from the lowest point closest to the building (to determine the LAG) or the lowest point on the lot (to determine the LLE).  Multiple points must cover the building/lot for this method.</a:t>
                      </a: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B390F9B1-5043-4F1B-B3C3-7C348D514BF3}"/>
              </a:ext>
            </a:extLst>
          </p:cNvPr>
          <p:cNvPicPr>
            <a:picLocks noChangeAspect="1"/>
          </p:cNvPicPr>
          <p:nvPr/>
        </p:nvPicPr>
        <p:blipFill>
          <a:blip r:embed="rId3"/>
          <a:stretch>
            <a:fillRect/>
          </a:stretch>
        </p:blipFill>
        <p:spPr>
          <a:xfrm>
            <a:off x="1325866" y="1790322"/>
            <a:ext cx="6073168" cy="4945577"/>
          </a:xfrm>
          <a:prstGeom prst="rect">
            <a:avLst/>
          </a:prstGeom>
        </p:spPr>
      </p:pic>
      <p:sp>
        <p:nvSpPr>
          <p:cNvPr id="8" name="TextBox 2">
            <a:extLst>
              <a:ext uri="{FF2B5EF4-FFF2-40B4-BE49-F238E27FC236}">
                <a16:creationId xmlns:a16="http://schemas.microsoft.com/office/drawing/2014/main" id="{9232CDA6-21DF-473B-B4D2-47C59EB714F4}"/>
              </a:ext>
            </a:extLst>
          </p:cNvPr>
          <p:cNvSpPr txBox="1"/>
          <p:nvPr/>
        </p:nvSpPr>
        <p:spPr>
          <a:xfrm>
            <a:off x="1819108" y="1864464"/>
            <a:ext cx="5236600" cy="375552"/>
          </a:xfrm>
          <a:prstGeom prst="rect">
            <a:avLst/>
          </a:prstGeom>
          <a:solidFill>
            <a:schemeClr val="accent6">
              <a:lumMod val="50000"/>
            </a:schemeClr>
          </a:solidFill>
        </p:spPr>
        <p:txBody>
          <a:bodyPr wrap="square" rtlCol="0">
            <a:spAutoFit/>
          </a:bodyPr>
          <a:lstStyle/>
          <a:p>
            <a:pPr marL="0" marR="0">
              <a:lnSpc>
                <a:spcPct val="107000"/>
              </a:lnSpc>
              <a:spcBef>
                <a:spcPts val="0"/>
              </a:spcBef>
              <a:spcAft>
                <a:spcPts val="800"/>
              </a:spcAft>
            </a:pPr>
            <a:r>
              <a:rPr lang="en-US" sz="1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Calculating </a:t>
            </a:r>
            <a:r>
              <a:rPr lang="en-US" sz="17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Lowest</a:t>
            </a:r>
            <a:r>
              <a:rPr lang="en-US" sz="1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Adjacent Grade (LAG) – </a:t>
            </a:r>
            <a:r>
              <a:rPr lang="en-US" sz="18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Point Data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6299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358A1-5AFA-428D-AD62-3E54CD6AA2BE}"/>
              </a:ext>
            </a:extLst>
          </p:cNvPr>
          <p:cNvPicPr>
            <a:picLocks noChangeAspect="1"/>
          </p:cNvPicPr>
          <p:nvPr/>
        </p:nvPicPr>
        <p:blipFill>
          <a:blip r:embed="rId3"/>
          <a:stretch>
            <a:fillRect/>
          </a:stretch>
        </p:blipFill>
        <p:spPr>
          <a:xfrm>
            <a:off x="4887307" y="1623312"/>
            <a:ext cx="3919660" cy="5110864"/>
          </a:xfrm>
          <a:prstGeom prst="rect">
            <a:avLst/>
          </a:prstGeom>
          <a:ln>
            <a:solidFill>
              <a:schemeClr val="tx1"/>
            </a:solidFill>
          </a:ln>
        </p:spPr>
      </p:pic>
      <p:pic>
        <p:nvPicPr>
          <p:cNvPr id="2" name="Picture 1">
            <a:extLst>
              <a:ext uri="{FF2B5EF4-FFF2-40B4-BE49-F238E27FC236}">
                <a16:creationId xmlns:a16="http://schemas.microsoft.com/office/drawing/2014/main" id="{A9F0058F-E9A4-46AB-807C-3E87132EAB05}"/>
              </a:ext>
            </a:extLst>
          </p:cNvPr>
          <p:cNvPicPr>
            <a:picLocks noChangeAspect="1"/>
          </p:cNvPicPr>
          <p:nvPr/>
        </p:nvPicPr>
        <p:blipFill>
          <a:blip r:embed="rId4"/>
          <a:stretch>
            <a:fillRect/>
          </a:stretch>
        </p:blipFill>
        <p:spPr>
          <a:xfrm>
            <a:off x="303538" y="1623312"/>
            <a:ext cx="3922730" cy="5110864"/>
          </a:xfrm>
          <a:prstGeom prst="rect">
            <a:avLst/>
          </a:prstGeom>
          <a:ln>
            <a:solidFill>
              <a:schemeClr val="tx1"/>
            </a:solidFill>
          </a:ln>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(LAG Methods)</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extLst>
              <p:ext uri="{D42A27DB-BD31-4B8C-83A1-F6EECF244321}">
                <p14:modId xmlns:p14="http://schemas.microsoft.com/office/powerpoint/2010/main" val="2452494101"/>
              </p:ext>
            </p:extLst>
          </p:nvPr>
        </p:nvGraphicFramePr>
        <p:xfrm>
          <a:off x="839836" y="948907"/>
          <a:ext cx="2901591" cy="579120"/>
        </p:xfrm>
        <a:graphic>
          <a:graphicData uri="http://schemas.openxmlformats.org/drawingml/2006/table">
            <a:tbl>
              <a:tblPr>
                <a:tableStyleId>{5C22544A-7EE6-4342-B048-85BDC9FD1C3A}</a:tableStyleId>
              </a:tblPr>
              <a:tblGrid>
                <a:gridCol w="2901591">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Contours</a:t>
                      </a:r>
                      <a:br>
                        <a:rPr lang="en-US" sz="2400" b="1" dirty="0">
                          <a:effectLst/>
                        </a:rPr>
                      </a:br>
                      <a:r>
                        <a:rPr lang="en-US" sz="1400" b="0" dirty="0">
                          <a:effectLst/>
                        </a:rPr>
                        <a:t>(Elevation Contours Reference Layer)</a:t>
                      </a:r>
                      <a:endParaRPr lang="en-US" sz="2400" b="0" dirty="0">
                        <a:effectLst/>
                      </a:endParaRPr>
                    </a:p>
                  </a:txBody>
                  <a:tcPr marL="114300" marR="114300" marT="0" marB="0"/>
                </a:tc>
                <a:extLst>
                  <a:ext uri="{0D108BD9-81ED-4DB2-BD59-A6C34878D82A}">
                    <a16:rowId xmlns:a16="http://schemas.microsoft.com/office/drawing/2014/main" val="181460049"/>
                  </a:ext>
                </a:extLst>
              </a:tr>
            </a:tbl>
          </a:graphicData>
        </a:graphic>
      </p:graphicFrame>
      <p:graphicFrame>
        <p:nvGraphicFramePr>
          <p:cNvPr id="6" name="Table 5">
            <a:extLst>
              <a:ext uri="{FF2B5EF4-FFF2-40B4-BE49-F238E27FC236}">
                <a16:creationId xmlns:a16="http://schemas.microsoft.com/office/drawing/2014/main" id="{0DE1EE9B-3E0C-4C87-A844-69C05855DDD3}"/>
              </a:ext>
            </a:extLst>
          </p:cNvPr>
          <p:cNvGraphicFramePr>
            <a:graphicFrameLocks noGrp="1"/>
          </p:cNvGraphicFramePr>
          <p:nvPr>
            <p:extLst>
              <p:ext uri="{D42A27DB-BD31-4B8C-83A1-F6EECF244321}">
                <p14:modId xmlns:p14="http://schemas.microsoft.com/office/powerpoint/2010/main" val="516930823"/>
              </p:ext>
            </p:extLst>
          </p:nvPr>
        </p:nvGraphicFramePr>
        <p:xfrm>
          <a:off x="5496187" y="964991"/>
          <a:ext cx="2817255" cy="579120"/>
        </p:xfrm>
        <a:graphic>
          <a:graphicData uri="http://schemas.openxmlformats.org/drawingml/2006/table">
            <a:tbl>
              <a:tblPr>
                <a:tableStyleId>{5C22544A-7EE6-4342-B048-85BDC9FD1C3A}</a:tableStyleId>
              </a:tblPr>
              <a:tblGrid>
                <a:gridCol w="2817255">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Point Data</a:t>
                      </a:r>
                      <a:br>
                        <a:rPr lang="en-US" sz="2400" b="1" dirty="0">
                          <a:effectLst/>
                        </a:rPr>
                      </a:br>
                      <a:r>
                        <a:rPr lang="en-US" sz="1400" b="0" dirty="0">
                          <a:effectLst/>
                        </a:rPr>
                        <a:t>(Flood Query Results Panel)</a:t>
                      </a: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
        <p:nvSpPr>
          <p:cNvPr id="5" name="Speech Bubble: Rectangle 4">
            <a:extLst>
              <a:ext uri="{FF2B5EF4-FFF2-40B4-BE49-F238E27FC236}">
                <a16:creationId xmlns:a16="http://schemas.microsoft.com/office/drawing/2014/main" id="{877DE0AE-91DB-4657-B2EC-0D4E56E0F733}"/>
              </a:ext>
            </a:extLst>
          </p:cNvPr>
          <p:cNvSpPr/>
          <p:nvPr/>
        </p:nvSpPr>
        <p:spPr>
          <a:xfrm>
            <a:off x="347577" y="3749356"/>
            <a:ext cx="2571629" cy="635888"/>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1613’</a:t>
            </a:r>
            <a:r>
              <a:rPr lang="en-US" sz="1200" dirty="0">
                <a:solidFill>
                  <a:srgbClr val="FFFF00"/>
                </a:solidFill>
              </a:rPr>
              <a:t/>
            </a:r>
            <a:br>
              <a:rPr lang="en-US" sz="1200" dirty="0">
                <a:solidFill>
                  <a:srgbClr val="FFFF00"/>
                </a:solidFill>
              </a:rPr>
            </a:br>
            <a:r>
              <a:rPr lang="en-US" sz="1200" dirty="0">
                <a:solidFill>
                  <a:srgbClr val="FFFF00"/>
                </a:solidFill>
              </a:rPr>
              <a:t>(closest lower contour of 1614’ – 1’) </a:t>
            </a:r>
          </a:p>
        </p:txBody>
      </p:sp>
      <p:sp>
        <p:nvSpPr>
          <p:cNvPr id="12" name="Speech Bubble: Rectangle 4">
            <a:extLst>
              <a:ext uri="{FF2B5EF4-FFF2-40B4-BE49-F238E27FC236}">
                <a16:creationId xmlns:a16="http://schemas.microsoft.com/office/drawing/2014/main" id="{1C54AD5E-458F-4AC7-9AD1-CEDC1A3F21AF}"/>
              </a:ext>
            </a:extLst>
          </p:cNvPr>
          <p:cNvSpPr/>
          <p:nvPr/>
        </p:nvSpPr>
        <p:spPr>
          <a:xfrm>
            <a:off x="4987281" y="3676332"/>
            <a:ext cx="2483295" cy="708912"/>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1612.6’</a:t>
            </a:r>
            <a:r>
              <a:rPr lang="en-US" sz="1200" dirty="0">
                <a:solidFill>
                  <a:srgbClr val="FFFF00"/>
                </a:solidFill>
              </a:rPr>
              <a:t> </a:t>
            </a:r>
          </a:p>
          <a:p>
            <a:r>
              <a:rPr lang="en-US" sz="1200" dirty="0">
                <a:solidFill>
                  <a:srgbClr val="FFFF00"/>
                </a:solidFill>
              </a:rPr>
              <a:t>(lowest adjacent point 1614.6’ – 2’)</a:t>
            </a:r>
          </a:p>
        </p:txBody>
      </p:sp>
      <p:sp>
        <p:nvSpPr>
          <p:cNvPr id="11" name="TextBox 10">
            <a:extLst>
              <a:ext uri="{FF2B5EF4-FFF2-40B4-BE49-F238E27FC236}">
                <a16:creationId xmlns:a16="http://schemas.microsoft.com/office/drawing/2014/main" id="{54445AD2-1D08-4B46-9B35-FC2399CB57E9}"/>
              </a:ext>
            </a:extLst>
          </p:cNvPr>
          <p:cNvSpPr txBox="1"/>
          <p:nvPr/>
        </p:nvSpPr>
        <p:spPr>
          <a:xfrm>
            <a:off x="6770460" y="3548242"/>
            <a:ext cx="1434518" cy="215444"/>
          </a:xfrm>
          <a:prstGeom prst="rect">
            <a:avLst/>
          </a:prstGeom>
          <a:solidFill>
            <a:schemeClr val="bg1">
              <a:lumMod val="50000"/>
            </a:schemeClr>
          </a:solidFill>
        </p:spPr>
        <p:txBody>
          <a:bodyPr wrap="square" rtlCol="0">
            <a:spAutoFit/>
          </a:bodyPr>
          <a:lstStyle/>
          <a:p>
            <a:r>
              <a:rPr lang="en-US" sz="800" dirty="0">
                <a:solidFill>
                  <a:schemeClr val="accent4">
                    <a:lumMod val="40000"/>
                    <a:lumOff val="60000"/>
                  </a:schemeClr>
                </a:solidFill>
              </a:rPr>
              <a:t>Parcel 32-09-0011-0034-0000</a:t>
            </a:r>
          </a:p>
        </p:txBody>
      </p:sp>
      <p:sp>
        <p:nvSpPr>
          <p:cNvPr id="4" name="TextBox 3">
            <a:extLst>
              <a:ext uri="{FF2B5EF4-FFF2-40B4-BE49-F238E27FC236}">
                <a16:creationId xmlns:a16="http://schemas.microsoft.com/office/drawing/2014/main" id="{219E2F5A-5904-431E-9037-1ACEA3A65EFC}"/>
              </a:ext>
            </a:extLst>
          </p:cNvPr>
          <p:cNvSpPr txBox="1"/>
          <p:nvPr/>
        </p:nvSpPr>
        <p:spPr>
          <a:xfrm>
            <a:off x="5984344" y="3470495"/>
            <a:ext cx="827471"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LAP 1614.6 ft.</a:t>
            </a:r>
          </a:p>
        </p:txBody>
      </p:sp>
      <p:sp>
        <p:nvSpPr>
          <p:cNvPr id="8" name="TextBox 7">
            <a:extLst>
              <a:ext uri="{FF2B5EF4-FFF2-40B4-BE49-F238E27FC236}">
                <a16:creationId xmlns:a16="http://schemas.microsoft.com/office/drawing/2014/main" id="{7743AF0D-00C6-4B10-85C3-EFFBCB198E4F}"/>
              </a:ext>
            </a:extLst>
          </p:cNvPr>
          <p:cNvSpPr txBox="1"/>
          <p:nvPr/>
        </p:nvSpPr>
        <p:spPr>
          <a:xfrm>
            <a:off x="6770460" y="1864480"/>
            <a:ext cx="1956816" cy="769441"/>
          </a:xfrm>
          <a:prstGeom prst="rect">
            <a:avLst/>
          </a:prstGeom>
          <a:solidFill>
            <a:schemeClr val="accent6">
              <a:lumMod val="20000"/>
              <a:lumOff val="80000"/>
            </a:schemeClr>
          </a:solidFill>
        </p:spPr>
        <p:txBody>
          <a:bodyPr wrap="square" rtlCol="0">
            <a:spAutoFit/>
          </a:bodyPr>
          <a:lstStyle/>
          <a:p>
            <a:r>
              <a:rPr lang="en-US" sz="1100" dirty="0"/>
              <a:t>The LAG derived from the </a:t>
            </a:r>
            <a:r>
              <a:rPr lang="en-US" sz="1100" b="1" dirty="0"/>
              <a:t>Point Cloud Method </a:t>
            </a:r>
            <a:r>
              <a:rPr lang="en-US" sz="1100" dirty="0"/>
              <a:t>should be close and in-line with the LAG from the </a:t>
            </a:r>
            <a:r>
              <a:rPr lang="en-US" sz="1100" b="1" dirty="0"/>
              <a:t>Contour Method</a:t>
            </a:r>
          </a:p>
        </p:txBody>
      </p:sp>
      <p:sp>
        <p:nvSpPr>
          <p:cNvPr id="17" name="TextBox 16">
            <a:extLst>
              <a:ext uri="{FF2B5EF4-FFF2-40B4-BE49-F238E27FC236}">
                <a16:creationId xmlns:a16="http://schemas.microsoft.com/office/drawing/2014/main" id="{BD6394F4-C18C-491E-BF48-7BF727B028A1}"/>
              </a:ext>
            </a:extLst>
          </p:cNvPr>
          <p:cNvSpPr txBox="1"/>
          <p:nvPr/>
        </p:nvSpPr>
        <p:spPr>
          <a:xfrm>
            <a:off x="1591821" y="3470495"/>
            <a:ext cx="737308"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CLC 1614 ft.</a:t>
            </a:r>
          </a:p>
        </p:txBody>
      </p:sp>
    </p:spTree>
    <p:extLst>
      <p:ext uri="{BB962C8B-B14F-4D97-AF65-F5344CB8AC3E}">
        <p14:creationId xmlns:p14="http://schemas.microsoft.com/office/powerpoint/2010/main" val="2665883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graphicFrame>
        <p:nvGraphicFramePr>
          <p:cNvPr id="3" name="Table 2">
            <a:extLst>
              <a:ext uri="{FF2B5EF4-FFF2-40B4-BE49-F238E27FC236}">
                <a16:creationId xmlns:a16="http://schemas.microsoft.com/office/drawing/2014/main" id="{EB41058A-DD1B-4C3C-B584-A5692E87FF05}"/>
              </a:ext>
            </a:extLst>
          </p:cNvPr>
          <p:cNvGraphicFramePr>
            <a:graphicFrameLocks noGrp="1"/>
          </p:cNvGraphicFramePr>
          <p:nvPr>
            <p:extLst>
              <p:ext uri="{D42A27DB-BD31-4B8C-83A1-F6EECF244321}">
                <p14:modId xmlns:p14="http://schemas.microsoft.com/office/powerpoint/2010/main" val="2297961342"/>
              </p:ext>
            </p:extLst>
          </p:nvPr>
        </p:nvGraphicFramePr>
        <p:xfrm>
          <a:off x="256032" y="1003960"/>
          <a:ext cx="8675531" cy="5671384"/>
        </p:xfrm>
        <a:graphic>
          <a:graphicData uri="http://schemas.openxmlformats.org/drawingml/2006/table">
            <a:tbl>
              <a:tblPr>
                <a:tableStyleId>{5C22544A-7EE6-4342-B048-85BDC9FD1C3A}</a:tableStyleId>
              </a:tblPr>
              <a:tblGrid>
                <a:gridCol w="8675531">
                  <a:extLst>
                    <a:ext uri="{9D8B030D-6E8A-4147-A177-3AD203B41FA5}">
                      <a16:colId xmlns:a16="http://schemas.microsoft.com/office/drawing/2014/main" val="4037196709"/>
                    </a:ext>
                  </a:extLst>
                </a:gridCol>
              </a:tblGrid>
              <a:tr h="5671384">
                <a:tc>
                  <a:txBody>
                    <a:bodyPr/>
                    <a:lstStyle/>
                    <a:p>
                      <a:r>
                        <a:rPr lang="en-US" sz="1300" b="1" kern="1200" dirty="0">
                          <a:solidFill>
                            <a:schemeClr val="dk1"/>
                          </a:solidFill>
                          <a:effectLst/>
                          <a:latin typeface="+mn-lt"/>
                          <a:ea typeface="+mn-ea"/>
                          <a:cs typeface="+mn-cs"/>
                        </a:rPr>
                        <a:t>HOW DO I CHANGE MY FLOOD ZONE DESIGNATION?</a:t>
                      </a:r>
                      <a:br>
                        <a:rPr lang="en-US" sz="1300" b="1" kern="1200" dirty="0">
                          <a:solidFill>
                            <a:schemeClr val="dk1"/>
                          </a:solidFill>
                          <a:effectLst/>
                          <a:latin typeface="+mn-lt"/>
                          <a:ea typeface="+mn-ea"/>
                          <a:cs typeface="+mn-cs"/>
                        </a:rPr>
                      </a:br>
                      <a:r>
                        <a:rPr lang="en-US" sz="1300" kern="1200" dirty="0">
                          <a:solidFill>
                            <a:schemeClr val="dk1"/>
                          </a:solidFill>
                          <a:effectLst/>
                          <a:latin typeface="+mn-lt"/>
                          <a:ea typeface="+mn-ea"/>
                          <a:cs typeface="+mn-cs"/>
                        </a:rPr>
                        <a:t>Letters of Map Amendment (LOMAs) enable property owners to request changes or updates to their property’s flood risk status to FEMA. Learn more about how to request a change to your flood zone designation at </a:t>
                      </a:r>
                      <a:r>
                        <a:rPr lang="en-US" sz="1300" u="sng" kern="1200" dirty="0">
                          <a:solidFill>
                            <a:schemeClr val="dk1"/>
                          </a:solidFill>
                          <a:effectLst/>
                          <a:latin typeface="+mn-lt"/>
                          <a:ea typeface="+mn-ea"/>
                          <a:cs typeface="+mn-cs"/>
                          <a:hlinkClick r:id="rId3"/>
                        </a:rPr>
                        <a:t>FEMA’s website</a:t>
                      </a:r>
                      <a:r>
                        <a:rPr lang="en-US" sz="1300" kern="1200" dirty="0">
                          <a:solidFill>
                            <a:schemeClr val="dk1"/>
                          </a:solidFill>
                          <a:effectLst/>
                          <a:latin typeface="+mn-lt"/>
                          <a:ea typeface="+mn-ea"/>
                          <a:cs typeface="+mn-cs"/>
                        </a:rPr>
                        <a:t>.  Typically, this flood zone change request using the </a:t>
                      </a:r>
                      <a:r>
                        <a:rPr lang="en-US" sz="1300" u="sng" kern="1200" dirty="0">
                          <a:solidFill>
                            <a:schemeClr val="dk1"/>
                          </a:solidFill>
                          <a:effectLst/>
                          <a:latin typeface="+mn-lt"/>
                          <a:ea typeface="+mn-ea"/>
                          <a:cs typeface="+mn-cs"/>
                          <a:hlinkClick r:id="rId4"/>
                        </a:rPr>
                        <a:t>WV Flood Tool</a:t>
                      </a:r>
                      <a:r>
                        <a:rPr lang="en-US" sz="1300" kern="1200" dirty="0">
                          <a:solidFill>
                            <a:schemeClr val="dk1"/>
                          </a:solidFill>
                          <a:effectLst/>
                          <a:latin typeface="+mn-lt"/>
                          <a:ea typeface="+mn-ea"/>
                          <a:cs typeface="+mn-cs"/>
                        </a:rPr>
                        <a:t> applies to property owners at the floodplain boundary fringe (not in the floodway) of high-risk AE or Approximate A </a:t>
                      </a:r>
                      <a:r>
                        <a:rPr lang="en-US" sz="1300" u="sng" kern="1200" dirty="0">
                          <a:solidFill>
                            <a:schemeClr val="dk1"/>
                          </a:solidFill>
                          <a:effectLst/>
                          <a:latin typeface="+mn-lt"/>
                          <a:ea typeface="+mn-ea"/>
                          <a:cs typeface="+mn-cs"/>
                          <a:hlinkClick r:id="rId5"/>
                        </a:rPr>
                        <a:t>Flood Zones</a:t>
                      </a:r>
                      <a:r>
                        <a:rPr lang="en-US" sz="1300" kern="1200" dirty="0">
                          <a:solidFill>
                            <a:schemeClr val="dk1"/>
                          </a:solidFill>
                          <a:effectLst/>
                          <a:latin typeface="+mn-lt"/>
                          <a:ea typeface="+mn-ea"/>
                          <a:cs typeface="+mn-cs"/>
                        </a:rPr>
                        <a:t>, for </a:t>
                      </a:r>
                      <a:r>
                        <a:rPr lang="en-US" sz="1300" b="1" kern="1200" dirty="0">
                          <a:solidFill>
                            <a:schemeClr val="accent1">
                              <a:lumMod val="50000"/>
                            </a:schemeClr>
                          </a:solidFill>
                          <a:effectLst/>
                          <a:latin typeface="+mn-lt"/>
                          <a:ea typeface="+mn-ea"/>
                          <a:cs typeface="+mn-cs"/>
                        </a:rPr>
                        <a:t>existing</a:t>
                      </a:r>
                      <a:r>
                        <a:rPr lang="en-US" sz="1300" kern="1200" dirty="0">
                          <a:solidFill>
                            <a:schemeClr val="dk1"/>
                          </a:solidFill>
                          <a:effectLst/>
                          <a:latin typeface="+mn-lt"/>
                          <a:ea typeface="+mn-ea"/>
                          <a:cs typeface="+mn-cs"/>
                        </a:rPr>
                        <a:t> buildings or lots not elevated on fill (natural grade), and where there is more than two feet difference between the Base Flood Elevation (BFE) and Lowest Adjacent Grade (LAG).</a:t>
                      </a:r>
                      <a:br>
                        <a:rPr lang="en-US" sz="1300" kern="1200" dirty="0">
                          <a:solidFill>
                            <a:schemeClr val="dk1"/>
                          </a:solidFill>
                          <a:effectLst/>
                          <a:latin typeface="+mn-lt"/>
                          <a:ea typeface="+mn-ea"/>
                          <a:cs typeface="+mn-cs"/>
                        </a:rPr>
                      </a:br>
                      <a:endParaRPr lang="en-US" sz="1300" kern="1200" dirty="0">
                        <a:solidFill>
                          <a:schemeClr val="dk1"/>
                        </a:solidFill>
                        <a:effectLst/>
                        <a:latin typeface="+mn-lt"/>
                        <a:ea typeface="+mn-ea"/>
                        <a:cs typeface="+mn-cs"/>
                      </a:endParaRPr>
                    </a:p>
                    <a:p>
                      <a:r>
                        <a:rPr lang="en-US" sz="1300" b="1" kern="1200" dirty="0">
                          <a:solidFill>
                            <a:schemeClr val="dk1"/>
                          </a:solidFill>
                          <a:effectLst/>
                          <a:latin typeface="+mn-lt"/>
                          <a:ea typeface="+mn-ea"/>
                          <a:cs typeface="+mn-cs"/>
                        </a:rPr>
                        <a:t>LiDAR FOR MAP AMENDMENTS</a:t>
                      </a:r>
                      <a:br>
                        <a:rPr lang="en-US" sz="1300" b="1" kern="1200" dirty="0">
                          <a:solidFill>
                            <a:schemeClr val="dk1"/>
                          </a:solidFill>
                          <a:effectLst/>
                          <a:latin typeface="+mn-lt"/>
                          <a:ea typeface="+mn-ea"/>
                          <a:cs typeface="+mn-cs"/>
                        </a:rPr>
                      </a:br>
                      <a:r>
                        <a:rPr lang="en-US" sz="1300" kern="1200" dirty="0">
                          <a:solidFill>
                            <a:schemeClr val="dk1"/>
                          </a:solidFill>
                          <a:effectLst/>
                          <a:latin typeface="+mn-lt"/>
                          <a:ea typeface="+mn-ea"/>
                          <a:cs typeface="+mn-cs"/>
                        </a:rPr>
                        <a:t>LiDAR data can replace the requirement to submit elevation information certified by a licensed land surveyor or professional engineer, which can create a cost savings for property owners.  However, when the LAG is close to the BFE, LiDAR data may not be accurate enough and require certified elevations to capture the full risk of the building.  The WV Flood Tool can be used to submit LOMAs where accurate LIDAR-derived elevation contours and point data are available.  Generally, if there is </a:t>
                      </a:r>
                      <a:r>
                        <a:rPr lang="en-US" sz="1300" b="1" kern="1200" dirty="0">
                          <a:solidFill>
                            <a:schemeClr val="accent1">
                              <a:lumMod val="50000"/>
                            </a:schemeClr>
                          </a:solidFill>
                          <a:effectLst/>
                          <a:latin typeface="+mn-lt"/>
                          <a:ea typeface="+mn-ea"/>
                          <a:cs typeface="+mn-cs"/>
                        </a:rPr>
                        <a:t>two feet </a:t>
                      </a:r>
                      <a:r>
                        <a:rPr lang="en-US" sz="1300" kern="1200" dirty="0">
                          <a:solidFill>
                            <a:schemeClr val="dk1"/>
                          </a:solidFill>
                          <a:effectLst/>
                          <a:latin typeface="+mn-lt"/>
                          <a:ea typeface="+mn-ea"/>
                          <a:cs typeface="+mn-cs"/>
                        </a:rPr>
                        <a:t>or more difference between the BFE and LAG, then the homeowner or community should investigate using the WV Flood Tool’s Print LOMA Map function to generate a LOMA for submission to FEMA at </a:t>
                      </a:r>
                      <a:r>
                        <a:rPr lang="en-US" sz="1300" b="1" kern="1200" dirty="0">
                          <a:solidFill>
                            <a:schemeClr val="accent1">
                              <a:lumMod val="50000"/>
                            </a:schemeClr>
                          </a:solidFill>
                          <a:effectLst/>
                          <a:latin typeface="+mn-lt"/>
                          <a:ea typeface="+mn-ea"/>
                          <a:cs typeface="+mn-cs"/>
                        </a:rPr>
                        <a:t>no charge</a:t>
                      </a:r>
                      <a:r>
                        <a:rPr lang="en-US" sz="1300" kern="1200" dirty="0">
                          <a:solidFill>
                            <a:schemeClr val="accent1">
                              <a:lumMod val="50000"/>
                            </a:schemeClr>
                          </a:solidFill>
                          <a:effectLst/>
                          <a:latin typeface="+mn-lt"/>
                          <a:ea typeface="+mn-ea"/>
                          <a:cs typeface="+mn-cs"/>
                        </a:rPr>
                        <a:t>.   </a:t>
                      </a:r>
                    </a:p>
                    <a:p>
                      <a:r>
                        <a:rPr lang="en-US" sz="1300" b="1" kern="1200" dirty="0">
                          <a:solidFill>
                            <a:schemeClr val="dk1"/>
                          </a:solidFill>
                          <a:effectLst/>
                          <a:latin typeface="+mn-lt"/>
                          <a:ea typeface="+mn-ea"/>
                          <a:cs typeface="+mn-cs"/>
                        </a:rPr>
                        <a:t/>
                      </a:r>
                      <a:br>
                        <a:rPr lang="en-US" sz="1300" b="1" kern="1200" dirty="0">
                          <a:solidFill>
                            <a:schemeClr val="dk1"/>
                          </a:solidFill>
                          <a:effectLst/>
                          <a:latin typeface="+mn-lt"/>
                          <a:ea typeface="+mn-ea"/>
                          <a:cs typeface="+mn-cs"/>
                        </a:rPr>
                      </a:br>
                      <a:r>
                        <a:rPr lang="en-US" sz="1300" b="1" kern="1200" dirty="0">
                          <a:solidFill>
                            <a:schemeClr val="dk1"/>
                          </a:solidFill>
                          <a:effectLst/>
                          <a:latin typeface="+mn-lt"/>
                          <a:ea typeface="+mn-ea"/>
                          <a:cs typeface="+mn-cs"/>
                        </a:rPr>
                        <a:t>DOES MY COMMUNITY HAVE </a:t>
                      </a:r>
                      <a:r>
                        <a:rPr lang="en-US" sz="1300" b="1" kern="1200" dirty="0" smtClean="0">
                          <a:solidFill>
                            <a:schemeClr val="dk1"/>
                          </a:solidFill>
                          <a:effectLst/>
                          <a:latin typeface="+mn-lt"/>
                          <a:ea typeface="+mn-ea"/>
                          <a:cs typeface="+mn-cs"/>
                        </a:rPr>
                        <a:t>LIDAR?</a:t>
                      </a:r>
                    </a:p>
                    <a:p>
                      <a:r>
                        <a:rPr lang="en-US" sz="1300" kern="1200" dirty="0" smtClean="0">
                          <a:solidFill>
                            <a:schemeClr val="dk1"/>
                          </a:solidFill>
                          <a:effectLst/>
                          <a:latin typeface="+mn-lt"/>
                          <a:ea typeface="+mn-ea"/>
                          <a:cs typeface="+mn-cs"/>
                        </a:rPr>
                        <a:t>All </a:t>
                      </a:r>
                      <a:r>
                        <a:rPr lang="en-US" sz="1300" kern="1200" dirty="0">
                          <a:solidFill>
                            <a:schemeClr val="dk1"/>
                          </a:solidFill>
                          <a:effectLst/>
                          <a:latin typeface="+mn-lt"/>
                          <a:ea typeface="+mn-ea"/>
                          <a:cs typeface="+mn-cs"/>
                        </a:rPr>
                        <a:t>communities </a:t>
                      </a:r>
                      <a:r>
                        <a:rPr lang="en-US" sz="1300" kern="1200" dirty="0" smtClean="0">
                          <a:solidFill>
                            <a:schemeClr val="dk1"/>
                          </a:solidFill>
                          <a:effectLst/>
                          <a:latin typeface="+mn-lt"/>
                          <a:ea typeface="+mn-ea"/>
                          <a:cs typeface="+mn-cs"/>
                        </a:rPr>
                        <a:t>in West Virginia have LiDAR </a:t>
                      </a:r>
                      <a:r>
                        <a:rPr lang="en-US" sz="1300" kern="1200" dirty="0">
                          <a:solidFill>
                            <a:schemeClr val="dk1"/>
                          </a:solidFill>
                          <a:effectLst/>
                          <a:latin typeface="+mn-lt"/>
                          <a:ea typeface="+mn-ea"/>
                          <a:cs typeface="+mn-cs"/>
                        </a:rPr>
                        <a:t>data </a:t>
                      </a:r>
                      <a:r>
                        <a:rPr lang="en-US" sz="1300" kern="1200" dirty="0" smtClean="0">
                          <a:solidFill>
                            <a:schemeClr val="dk1"/>
                          </a:solidFill>
                          <a:effectLst/>
                          <a:latin typeface="+mn-lt"/>
                          <a:ea typeface="+mn-ea"/>
                          <a:cs typeface="+mn-cs"/>
                        </a:rPr>
                        <a:t>available that meets the accuracy requirements.</a:t>
                      </a:r>
                      <a:r>
                        <a:rPr lang="en-US" sz="1300" kern="1200" baseline="0" dirty="0" smtClean="0">
                          <a:solidFill>
                            <a:schemeClr val="dk1"/>
                          </a:solidFill>
                          <a:effectLst/>
                          <a:latin typeface="+mn-lt"/>
                          <a:ea typeface="+mn-ea"/>
                          <a:cs typeface="+mn-cs"/>
                        </a:rPr>
                        <a:t> Refer to the </a:t>
                      </a:r>
                      <a:r>
                        <a:rPr lang="en-US" sz="1300" u="sng" kern="1200" dirty="0" smtClean="0">
                          <a:solidFill>
                            <a:schemeClr val="dk1"/>
                          </a:solidFill>
                          <a:effectLst/>
                          <a:latin typeface="+mn-lt"/>
                          <a:ea typeface="+mn-ea"/>
                          <a:cs typeface="+mn-cs"/>
                          <a:hlinkClick r:id="rId6"/>
                        </a:rPr>
                        <a:t>Elevation </a:t>
                      </a:r>
                      <a:r>
                        <a:rPr lang="en-US" sz="1300" u="sng" kern="1200" dirty="0">
                          <a:solidFill>
                            <a:schemeClr val="dk1"/>
                          </a:solidFill>
                          <a:effectLst/>
                          <a:latin typeface="+mn-lt"/>
                          <a:ea typeface="+mn-ea"/>
                          <a:cs typeface="+mn-cs"/>
                          <a:hlinkClick r:id="rId6"/>
                        </a:rPr>
                        <a:t>Source Metadata</a:t>
                      </a:r>
                      <a:r>
                        <a:rPr lang="en-US" sz="1300" kern="1200" dirty="0">
                          <a:solidFill>
                            <a:schemeClr val="dk1"/>
                          </a:solidFill>
                          <a:effectLst/>
                          <a:latin typeface="+mn-lt"/>
                          <a:ea typeface="+mn-ea"/>
                          <a:cs typeface="+mn-cs"/>
                        </a:rPr>
                        <a:t> </a:t>
                      </a:r>
                      <a:r>
                        <a:rPr lang="en-US" sz="1300" kern="1200" dirty="0" smtClean="0">
                          <a:solidFill>
                            <a:schemeClr val="dk1"/>
                          </a:solidFill>
                          <a:effectLst/>
                          <a:latin typeface="+mn-lt"/>
                          <a:ea typeface="+mn-ea"/>
                          <a:cs typeface="+mn-cs"/>
                        </a:rPr>
                        <a:t>which can also be accessed from the WV Flood Tool.</a:t>
                      </a:r>
                      <a:endParaRPr lang="en-US" sz="1300" kern="1200" dirty="0">
                        <a:solidFill>
                          <a:schemeClr val="dk1"/>
                        </a:solidFill>
                        <a:effectLst/>
                        <a:latin typeface="+mn-lt"/>
                        <a:ea typeface="+mn-ea"/>
                        <a:cs typeface="+mn-cs"/>
                      </a:endParaRPr>
                    </a:p>
                    <a:p>
                      <a:r>
                        <a:rPr lang="en-US" sz="1300" b="1" kern="1200" dirty="0">
                          <a:solidFill>
                            <a:schemeClr val="dk1"/>
                          </a:solidFill>
                          <a:effectLst/>
                          <a:latin typeface="+mn-lt"/>
                          <a:ea typeface="+mn-ea"/>
                          <a:cs typeface="+mn-cs"/>
                        </a:rPr>
                        <a:t/>
                      </a:r>
                      <a:br>
                        <a:rPr lang="en-US" sz="1300" b="1" kern="1200" dirty="0">
                          <a:solidFill>
                            <a:schemeClr val="dk1"/>
                          </a:solidFill>
                          <a:effectLst/>
                          <a:latin typeface="+mn-lt"/>
                          <a:ea typeface="+mn-ea"/>
                          <a:cs typeface="+mn-cs"/>
                        </a:rPr>
                      </a:br>
                      <a:r>
                        <a:rPr lang="en-US" sz="1300" b="1" kern="1200" dirty="0">
                          <a:solidFill>
                            <a:schemeClr val="dk1"/>
                          </a:solidFill>
                          <a:effectLst/>
                          <a:latin typeface="+mn-lt"/>
                          <a:ea typeface="+mn-ea"/>
                          <a:cs typeface="+mn-cs"/>
                        </a:rPr>
                        <a:t>ONLINE LOMC</a:t>
                      </a:r>
                      <a:br>
                        <a:rPr lang="en-US" sz="1300" b="1" kern="1200" dirty="0">
                          <a:solidFill>
                            <a:schemeClr val="dk1"/>
                          </a:solidFill>
                          <a:effectLst/>
                          <a:latin typeface="+mn-lt"/>
                          <a:ea typeface="+mn-ea"/>
                          <a:cs typeface="+mn-cs"/>
                        </a:rPr>
                      </a:br>
                      <a:r>
                        <a:rPr lang="en-US" sz="1300" kern="1200" dirty="0">
                          <a:solidFill>
                            <a:schemeClr val="dk1"/>
                          </a:solidFill>
                          <a:effectLst/>
                          <a:latin typeface="+mn-lt"/>
                          <a:ea typeface="+mn-ea"/>
                          <a:cs typeface="+mn-cs"/>
                        </a:rPr>
                        <a:t>The </a:t>
                      </a:r>
                      <a:r>
                        <a:rPr lang="en-US" sz="1300" u="sng" kern="1200" dirty="0">
                          <a:solidFill>
                            <a:schemeClr val="dk1"/>
                          </a:solidFill>
                          <a:effectLst/>
                          <a:latin typeface="+mn-lt"/>
                          <a:ea typeface="+mn-ea"/>
                          <a:cs typeface="+mn-cs"/>
                          <a:hlinkClick r:id="rId3"/>
                        </a:rPr>
                        <a:t>Online LOMC</a:t>
                      </a:r>
                      <a:r>
                        <a:rPr lang="en-US" sz="1300" kern="1200" dirty="0">
                          <a:solidFill>
                            <a:schemeClr val="dk1"/>
                          </a:solidFill>
                          <a:effectLst/>
                          <a:latin typeface="+mn-lt"/>
                          <a:ea typeface="+mn-ea"/>
                          <a:cs typeface="+mn-cs"/>
                        </a:rPr>
                        <a:t> web application allows homeowners or their designated representatives to easily request a Letter of Map Change (LOMC). Use this site if your property was inadvertently included in a flood zone, or if the addition of fill elevated your property so that it is above the flood zone.  The Online LOMC tool is an alternative to the MT-1 and MT-2 paper forms and/or MT-EZ paper form.  Anyone, including communities, home or property owners, their representatives, and professional surveyors and engineers, may submit a LiDAR LOMA request using the Online LOMC if the application meets the LOMA submission requirements listed in the next section.</a:t>
                      </a:r>
                      <a:r>
                        <a:rPr lang="en-US" sz="1300" b="1" kern="1200" dirty="0">
                          <a:solidFill>
                            <a:schemeClr val="dk1"/>
                          </a:solidFill>
                          <a:effectLst/>
                          <a:latin typeface="+mn-lt"/>
                          <a:ea typeface="+mn-ea"/>
                          <a:cs typeface="+mn-cs"/>
                        </a:rPr>
                        <a:t> </a:t>
                      </a:r>
                      <a:endParaRPr lang="en-US" sz="1300" kern="1200" dirty="0">
                        <a:solidFill>
                          <a:schemeClr val="dk1"/>
                        </a:solidFill>
                        <a:effectLst/>
                        <a:latin typeface="+mn-lt"/>
                        <a:ea typeface="+mn-ea"/>
                        <a:cs typeface="+mn-cs"/>
                      </a:endParaRPr>
                    </a:p>
                    <a:p>
                      <a:pPr marL="0" marR="0" lvl="0" indent="0" algn="l">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98255442"/>
                  </a:ext>
                </a:extLst>
              </a:tr>
            </a:tbl>
          </a:graphicData>
        </a:graphic>
      </p:graphicFrame>
    </p:spTree>
    <p:extLst>
      <p:ext uri="{BB962C8B-B14F-4D97-AF65-F5344CB8AC3E}">
        <p14:creationId xmlns:p14="http://schemas.microsoft.com/office/powerpoint/2010/main" val="1922439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1CC60-E1FF-404F-8D00-3C5CD75FE794}"/>
              </a:ext>
            </a:extLst>
          </p:cNvPr>
          <p:cNvPicPr>
            <a:picLocks noChangeAspect="1"/>
          </p:cNvPicPr>
          <p:nvPr/>
        </p:nvPicPr>
        <p:blipFill>
          <a:blip r:embed="rId3"/>
          <a:stretch>
            <a:fillRect/>
          </a:stretch>
        </p:blipFill>
        <p:spPr>
          <a:xfrm>
            <a:off x="244703" y="1368350"/>
            <a:ext cx="4069365" cy="5317764"/>
          </a:xfrm>
          <a:prstGeom prst="rect">
            <a:avLst/>
          </a:prstGeom>
        </p:spPr>
      </p:pic>
      <p:pic>
        <p:nvPicPr>
          <p:cNvPr id="7" name="Picture 6">
            <a:extLst>
              <a:ext uri="{FF2B5EF4-FFF2-40B4-BE49-F238E27FC236}">
                <a16:creationId xmlns:a16="http://schemas.microsoft.com/office/drawing/2014/main" id="{E8BCCEA4-724A-4CED-BAD0-BAF0352A47E0}"/>
              </a:ext>
            </a:extLst>
          </p:cNvPr>
          <p:cNvPicPr>
            <a:picLocks noChangeAspect="1"/>
          </p:cNvPicPr>
          <p:nvPr/>
        </p:nvPicPr>
        <p:blipFill>
          <a:blip r:embed="rId4"/>
          <a:stretch>
            <a:fillRect/>
          </a:stretch>
        </p:blipFill>
        <p:spPr>
          <a:xfrm>
            <a:off x="4490437" y="1368350"/>
            <a:ext cx="4055572" cy="5317764"/>
          </a:xfrm>
          <a:prstGeom prst="rect">
            <a:avLst/>
          </a:prstGeom>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Step 3:  LOMA Map – More Annotation</a:t>
            </a: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7213167" y="3872862"/>
            <a:ext cx="1204232" cy="320512"/>
          </a:xfrm>
          <a:prstGeom prst="wedgeRoundRectCallout">
            <a:avLst>
              <a:gd name="adj1" fmla="val 124619"/>
              <a:gd name="adj2" fmla="val -21329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Annotation </a:t>
            </a:r>
            <a:r>
              <a:rPr lang="en-US" sz="1050" dirty="0">
                <a:solidFill>
                  <a:schemeClr val="tx1"/>
                </a:solidFill>
              </a:rPr>
              <a:t>and </a:t>
            </a:r>
            <a:r>
              <a:rPr lang="en-US" sz="1050" b="1" dirty="0">
                <a:solidFill>
                  <a:schemeClr val="tx1"/>
                </a:solidFill>
              </a:rPr>
              <a:t>Comments </a:t>
            </a:r>
            <a:r>
              <a:rPr lang="en-US" sz="1050" dirty="0">
                <a:solidFill>
                  <a:schemeClr val="tx1"/>
                </a:solidFill>
              </a:rPr>
              <a:t>added</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4572000" y="5793538"/>
            <a:ext cx="1477553" cy="199032"/>
          </a:xfrm>
          <a:prstGeom prst="wedgeRoundRectCallout">
            <a:avLst>
              <a:gd name="adj1" fmla="val 23896"/>
              <a:gd name="adj2" fmla="val 9893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External </a:t>
            </a:r>
            <a:r>
              <a:rPr lang="en-US" sz="1050" b="1" dirty="0">
                <a:solidFill>
                  <a:srgbClr val="0000FF"/>
                </a:solidFill>
              </a:rPr>
              <a:t>Web </a:t>
            </a:r>
            <a:r>
              <a:rPr lang="en-US" sz="1050" dirty="0">
                <a:solidFill>
                  <a:schemeClr val="tx1"/>
                </a:solidFill>
              </a:rPr>
              <a:t>links</a:t>
            </a:r>
            <a:endParaRPr lang="en-US" sz="1200" dirty="0">
              <a:solidFill>
                <a:schemeClr val="tx1"/>
              </a:solidFill>
            </a:endParaRPr>
          </a:p>
        </p:txBody>
      </p:sp>
      <p:sp>
        <p:nvSpPr>
          <p:cNvPr id="23" name="TextBox 22">
            <a:extLst>
              <a:ext uri="{FF2B5EF4-FFF2-40B4-BE49-F238E27FC236}">
                <a16:creationId xmlns:a16="http://schemas.microsoft.com/office/drawing/2014/main" id="{D1586928-055E-43BA-8F69-510A3F4AFD5B}"/>
              </a:ext>
            </a:extLst>
          </p:cNvPr>
          <p:cNvSpPr txBox="1"/>
          <p:nvPr/>
        </p:nvSpPr>
        <p:spPr>
          <a:xfrm>
            <a:off x="1516158" y="1059570"/>
            <a:ext cx="1199610" cy="253916"/>
          </a:xfrm>
          <a:prstGeom prst="rect">
            <a:avLst/>
          </a:prstGeom>
          <a:solidFill>
            <a:schemeClr val="accent1">
              <a:lumMod val="50000"/>
            </a:schemeClr>
          </a:solidFill>
          <a:ln>
            <a:solidFill>
              <a:srgbClr val="0000FF"/>
            </a:solidFill>
          </a:ln>
        </p:spPr>
        <p:txBody>
          <a:bodyPr wrap="square" rtlCol="0">
            <a:spAutoFit/>
          </a:bodyPr>
          <a:lstStyle/>
          <a:p>
            <a:pPr algn="ctr"/>
            <a:r>
              <a:rPr lang="en-US" sz="1050" dirty="0">
                <a:solidFill>
                  <a:schemeClr val="bg1"/>
                </a:solidFill>
              </a:rPr>
              <a:t>PDF LOMA Exhibit</a:t>
            </a:r>
          </a:p>
        </p:txBody>
      </p:sp>
      <p:sp>
        <p:nvSpPr>
          <p:cNvPr id="29" name="TextBox 28">
            <a:extLst>
              <a:ext uri="{FF2B5EF4-FFF2-40B4-BE49-F238E27FC236}">
                <a16:creationId xmlns:a16="http://schemas.microsoft.com/office/drawing/2014/main" id="{740FC0BF-0ACE-4F03-A1A4-9FAA6D41E4BE}"/>
              </a:ext>
            </a:extLst>
          </p:cNvPr>
          <p:cNvSpPr txBox="1"/>
          <p:nvPr/>
        </p:nvSpPr>
        <p:spPr>
          <a:xfrm>
            <a:off x="4544568" y="1059570"/>
            <a:ext cx="3974009" cy="253916"/>
          </a:xfrm>
          <a:prstGeom prst="rect">
            <a:avLst/>
          </a:prstGeom>
          <a:solidFill>
            <a:schemeClr val="accent1">
              <a:lumMod val="50000"/>
            </a:schemeClr>
          </a:solidFill>
          <a:ln>
            <a:solidFill>
              <a:srgbClr val="0000FF"/>
            </a:solidFill>
          </a:ln>
        </p:spPr>
        <p:txBody>
          <a:bodyPr wrap="square" rtlCol="0">
            <a:spAutoFit/>
          </a:bodyPr>
          <a:lstStyle/>
          <a:p>
            <a:r>
              <a:rPr lang="en-US" sz="1050" dirty="0">
                <a:solidFill>
                  <a:schemeClr val="bg1"/>
                </a:solidFill>
              </a:rPr>
              <a:t>More Comments and Web Links added with Adobe Acrobat Software</a:t>
            </a:r>
          </a:p>
        </p:txBody>
      </p:sp>
    </p:spTree>
    <p:extLst>
      <p:ext uri="{BB962C8B-B14F-4D97-AF65-F5344CB8AC3E}">
        <p14:creationId xmlns:p14="http://schemas.microsoft.com/office/powerpoint/2010/main" val="2180338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Step 3:  Edit / Annotate LOMA Print Map</a:t>
            </a:r>
          </a:p>
        </p:txBody>
      </p:sp>
      <p:pic>
        <p:nvPicPr>
          <p:cNvPr id="8" name="Picture 7">
            <a:extLst>
              <a:ext uri="{FF2B5EF4-FFF2-40B4-BE49-F238E27FC236}">
                <a16:creationId xmlns:a16="http://schemas.microsoft.com/office/drawing/2014/main" id="{288B3C8C-95C1-4526-B3B6-E828D7135700}"/>
              </a:ext>
            </a:extLst>
          </p:cNvPr>
          <p:cNvPicPr>
            <a:picLocks noChangeAspect="1"/>
          </p:cNvPicPr>
          <p:nvPr/>
        </p:nvPicPr>
        <p:blipFill>
          <a:blip r:embed="rId3"/>
          <a:stretch>
            <a:fillRect/>
          </a:stretch>
        </p:blipFill>
        <p:spPr>
          <a:xfrm>
            <a:off x="3257465" y="4333514"/>
            <a:ext cx="1633516" cy="833426"/>
          </a:xfrm>
          <a:prstGeom prst="rect">
            <a:avLst/>
          </a:prstGeom>
        </p:spPr>
      </p:pic>
      <p:pic>
        <p:nvPicPr>
          <p:cNvPr id="9" name="Picture 8">
            <a:extLst>
              <a:ext uri="{FF2B5EF4-FFF2-40B4-BE49-F238E27FC236}">
                <a16:creationId xmlns:a16="http://schemas.microsoft.com/office/drawing/2014/main" id="{2D481AE0-0F07-4688-93F5-D970DDE86B7A}"/>
              </a:ext>
            </a:extLst>
          </p:cNvPr>
          <p:cNvPicPr>
            <a:picLocks noChangeAspect="1"/>
          </p:cNvPicPr>
          <p:nvPr/>
        </p:nvPicPr>
        <p:blipFill>
          <a:blip r:embed="rId4"/>
          <a:stretch>
            <a:fillRect/>
          </a:stretch>
        </p:blipFill>
        <p:spPr>
          <a:xfrm>
            <a:off x="2952436" y="5827378"/>
            <a:ext cx="2568202" cy="430744"/>
          </a:xfrm>
          <a:prstGeom prst="rect">
            <a:avLst/>
          </a:prstGeom>
        </p:spPr>
      </p:pic>
      <p:pic>
        <p:nvPicPr>
          <p:cNvPr id="11" name="Picture 10">
            <a:extLst>
              <a:ext uri="{FF2B5EF4-FFF2-40B4-BE49-F238E27FC236}">
                <a16:creationId xmlns:a16="http://schemas.microsoft.com/office/drawing/2014/main" id="{84C8D160-A1CD-4F0B-9C59-EE5640EE343D}"/>
              </a:ext>
            </a:extLst>
          </p:cNvPr>
          <p:cNvPicPr>
            <a:picLocks noChangeAspect="1"/>
          </p:cNvPicPr>
          <p:nvPr/>
        </p:nvPicPr>
        <p:blipFill>
          <a:blip r:embed="rId5"/>
          <a:stretch>
            <a:fillRect/>
          </a:stretch>
        </p:blipFill>
        <p:spPr>
          <a:xfrm>
            <a:off x="3150754" y="5214362"/>
            <a:ext cx="1799226" cy="430745"/>
          </a:xfrm>
          <a:prstGeom prst="rect">
            <a:avLst/>
          </a:prstGeom>
        </p:spPr>
      </p:pic>
      <p:pic>
        <p:nvPicPr>
          <p:cNvPr id="13" name="Picture 12">
            <a:extLst>
              <a:ext uri="{FF2B5EF4-FFF2-40B4-BE49-F238E27FC236}">
                <a16:creationId xmlns:a16="http://schemas.microsoft.com/office/drawing/2014/main" id="{FC72E61D-80E9-4D58-8A4F-FD05F978D899}"/>
              </a:ext>
            </a:extLst>
          </p:cNvPr>
          <p:cNvPicPr>
            <a:picLocks noChangeAspect="1"/>
          </p:cNvPicPr>
          <p:nvPr/>
        </p:nvPicPr>
        <p:blipFill>
          <a:blip r:embed="rId6"/>
          <a:stretch>
            <a:fillRect/>
          </a:stretch>
        </p:blipFill>
        <p:spPr>
          <a:xfrm>
            <a:off x="2898274" y="1861129"/>
            <a:ext cx="2676525" cy="2381250"/>
          </a:xfrm>
          <a:prstGeom prst="rect">
            <a:avLst/>
          </a:prstGeom>
        </p:spPr>
      </p:pic>
      <p:sp>
        <p:nvSpPr>
          <p:cNvPr id="14" name="TextBox 13">
            <a:extLst>
              <a:ext uri="{FF2B5EF4-FFF2-40B4-BE49-F238E27FC236}">
                <a16:creationId xmlns:a16="http://schemas.microsoft.com/office/drawing/2014/main" id="{84AF6A73-C4D4-48D1-B293-3D0A94E3AE21}"/>
              </a:ext>
            </a:extLst>
          </p:cNvPr>
          <p:cNvSpPr txBox="1"/>
          <p:nvPr/>
        </p:nvSpPr>
        <p:spPr>
          <a:xfrm>
            <a:off x="341745" y="1112897"/>
            <a:ext cx="8557326" cy="369332"/>
          </a:xfrm>
          <a:prstGeom prst="rect">
            <a:avLst/>
          </a:prstGeom>
          <a:noFill/>
        </p:spPr>
        <p:txBody>
          <a:bodyPr wrap="square" rtlCol="0">
            <a:spAutoFit/>
          </a:bodyPr>
          <a:lstStyle/>
          <a:p>
            <a:r>
              <a:rPr lang="en-US" dirty="0"/>
              <a:t>Use Adobe Acrobat Software to Edit Text, Add Comments and Web Links to Map Layout</a:t>
            </a:r>
          </a:p>
        </p:txBody>
      </p:sp>
      <p:graphicFrame>
        <p:nvGraphicFramePr>
          <p:cNvPr id="21" name="Table 20">
            <a:extLst>
              <a:ext uri="{FF2B5EF4-FFF2-40B4-BE49-F238E27FC236}">
                <a16:creationId xmlns:a16="http://schemas.microsoft.com/office/drawing/2014/main" id="{FF00F5CE-B868-41C3-8692-0F508D12D0F4}"/>
              </a:ext>
            </a:extLst>
          </p:cNvPr>
          <p:cNvGraphicFramePr>
            <a:graphicFrameLocks noGrp="1"/>
          </p:cNvGraphicFramePr>
          <p:nvPr>
            <p:extLst>
              <p:ext uri="{D42A27DB-BD31-4B8C-83A1-F6EECF244321}">
                <p14:modId xmlns:p14="http://schemas.microsoft.com/office/powerpoint/2010/main" val="2223308015"/>
              </p:ext>
            </p:extLst>
          </p:nvPr>
        </p:nvGraphicFramePr>
        <p:xfrm>
          <a:off x="341745" y="4337561"/>
          <a:ext cx="2521732" cy="1344724"/>
        </p:xfrm>
        <a:graphic>
          <a:graphicData uri="http://schemas.openxmlformats.org/drawingml/2006/table">
            <a:tbl>
              <a:tblPr>
                <a:tableStyleId>{5C22544A-7EE6-4342-B048-85BDC9FD1C3A}</a:tableStyleId>
              </a:tblPr>
              <a:tblGrid>
                <a:gridCol w="2521732">
                  <a:extLst>
                    <a:ext uri="{9D8B030D-6E8A-4147-A177-3AD203B41FA5}">
                      <a16:colId xmlns:a16="http://schemas.microsoft.com/office/drawing/2014/main" val="3966631999"/>
                    </a:ext>
                  </a:extLst>
                </a:gridCol>
              </a:tblGrid>
              <a:tr h="1344724">
                <a:tc>
                  <a:txBody>
                    <a:bodyPr/>
                    <a:lstStyle/>
                    <a:p>
                      <a:pPr marL="0" marR="0" algn="l">
                        <a:spcBef>
                          <a:spcPts val="0"/>
                        </a:spcBef>
                        <a:spcAft>
                          <a:spcPts val="0"/>
                        </a:spcAft>
                      </a:pPr>
                      <a:r>
                        <a:rPr lang="en-US" sz="1800" u="sng" dirty="0">
                          <a:effectLst/>
                        </a:rPr>
                        <a:t>Comment (annotation)</a:t>
                      </a:r>
                    </a:p>
                    <a:p>
                      <a:pPr marL="285750" marR="0" indent="-285750" algn="l">
                        <a:spcBef>
                          <a:spcPts val="0"/>
                        </a:spcBef>
                        <a:spcAft>
                          <a:spcPts val="0"/>
                        </a:spcAft>
                        <a:buFont typeface="Arial" panose="020B0604020202020204" pitchFamily="34" charset="0"/>
                        <a:buChar char="•"/>
                      </a:pPr>
                      <a:r>
                        <a:rPr lang="en-US" sz="1600" dirty="0">
                          <a:effectLst/>
                        </a:rPr>
                        <a:t>Add Sticky Note</a:t>
                      </a:r>
                    </a:p>
                    <a:p>
                      <a:pPr marL="285750" marR="0" indent="-285750" algn="l">
                        <a:spcBef>
                          <a:spcPts val="0"/>
                        </a:spcBef>
                        <a:spcAft>
                          <a:spcPts val="0"/>
                        </a:spcAft>
                        <a:buFont typeface="Arial" panose="020B0604020202020204" pitchFamily="34" charset="0"/>
                        <a:buChar char="•"/>
                      </a:pPr>
                      <a:r>
                        <a:rPr lang="en-US" sz="1600" dirty="0">
                          <a:effectLst/>
                        </a:rPr>
                        <a:t>Add Text</a:t>
                      </a:r>
                    </a:p>
                    <a:p>
                      <a:pPr marL="285750" marR="0" indent="-285750" algn="l">
                        <a:spcBef>
                          <a:spcPts val="0"/>
                        </a:spcBef>
                        <a:spcAft>
                          <a:spcPts val="0"/>
                        </a:spcAft>
                        <a:buFont typeface="Arial" panose="020B0604020202020204" pitchFamily="34" charset="0"/>
                        <a:buChar char="•"/>
                      </a:pPr>
                      <a:r>
                        <a:rPr lang="en-US" sz="1600" dirty="0">
                          <a:effectLst/>
                        </a:rPr>
                        <a:t>Drawing Tools</a:t>
                      </a:r>
                    </a:p>
                    <a:p>
                      <a:pPr marL="285750" marR="0" indent="-285750" algn="l">
                        <a:spcBef>
                          <a:spcPts val="0"/>
                        </a:spcBef>
                        <a:spcAft>
                          <a:spcPts val="0"/>
                        </a:spcAft>
                        <a:buFont typeface="Arial" panose="020B0604020202020204" pitchFamily="34" charset="0"/>
                        <a:buChar char="•"/>
                      </a:pPr>
                      <a:r>
                        <a:rPr lang="en-US" sz="1600" dirty="0">
                          <a:effectLst/>
                        </a:rPr>
                        <a:t>Import Annotation</a:t>
                      </a:r>
                      <a:endParaRPr lang="en-US" sz="1800" dirty="0">
                        <a:effectLst/>
                      </a:endParaRPr>
                    </a:p>
                  </a:txBody>
                  <a:tcPr marL="114300" marR="114300" marT="0" marB="0"/>
                </a:tc>
                <a:extLst>
                  <a:ext uri="{0D108BD9-81ED-4DB2-BD59-A6C34878D82A}">
                    <a16:rowId xmlns:a16="http://schemas.microsoft.com/office/drawing/2014/main" val="181460049"/>
                  </a:ext>
                </a:extLst>
              </a:tr>
            </a:tbl>
          </a:graphicData>
        </a:graphic>
      </p:graphicFrame>
      <p:pic>
        <p:nvPicPr>
          <p:cNvPr id="22" name="Picture 21">
            <a:extLst>
              <a:ext uri="{FF2B5EF4-FFF2-40B4-BE49-F238E27FC236}">
                <a16:creationId xmlns:a16="http://schemas.microsoft.com/office/drawing/2014/main" id="{1251FC58-BF64-4478-B21C-2D25FFF1D9F6}"/>
              </a:ext>
            </a:extLst>
          </p:cNvPr>
          <p:cNvPicPr>
            <a:picLocks noChangeAspect="1"/>
          </p:cNvPicPr>
          <p:nvPr/>
        </p:nvPicPr>
        <p:blipFill>
          <a:blip r:embed="rId7"/>
          <a:stretch>
            <a:fillRect/>
          </a:stretch>
        </p:blipFill>
        <p:spPr>
          <a:xfrm>
            <a:off x="2140799" y="4690643"/>
            <a:ext cx="547902" cy="617734"/>
          </a:xfrm>
          <a:prstGeom prst="rect">
            <a:avLst/>
          </a:prstGeom>
          <a:ln>
            <a:solidFill>
              <a:schemeClr val="tx1"/>
            </a:solidFill>
          </a:ln>
        </p:spPr>
      </p:pic>
      <p:graphicFrame>
        <p:nvGraphicFramePr>
          <p:cNvPr id="23" name="Table 22">
            <a:extLst>
              <a:ext uri="{FF2B5EF4-FFF2-40B4-BE49-F238E27FC236}">
                <a16:creationId xmlns:a16="http://schemas.microsoft.com/office/drawing/2014/main" id="{399C340D-8C4C-44A6-AC0E-424CE7367042}"/>
              </a:ext>
            </a:extLst>
          </p:cNvPr>
          <p:cNvGraphicFramePr>
            <a:graphicFrameLocks noGrp="1"/>
          </p:cNvGraphicFramePr>
          <p:nvPr>
            <p:extLst>
              <p:ext uri="{D42A27DB-BD31-4B8C-83A1-F6EECF244321}">
                <p14:modId xmlns:p14="http://schemas.microsoft.com/office/powerpoint/2010/main" val="920472590"/>
              </p:ext>
            </p:extLst>
          </p:nvPr>
        </p:nvGraphicFramePr>
        <p:xfrm>
          <a:off x="308909" y="2148934"/>
          <a:ext cx="2521732" cy="1236189"/>
        </p:xfrm>
        <a:graphic>
          <a:graphicData uri="http://schemas.openxmlformats.org/drawingml/2006/table">
            <a:tbl>
              <a:tblPr>
                <a:tableStyleId>{5C22544A-7EE6-4342-B048-85BDC9FD1C3A}</a:tableStyleId>
              </a:tblPr>
              <a:tblGrid>
                <a:gridCol w="2521732">
                  <a:extLst>
                    <a:ext uri="{9D8B030D-6E8A-4147-A177-3AD203B41FA5}">
                      <a16:colId xmlns:a16="http://schemas.microsoft.com/office/drawing/2014/main" val="3966631999"/>
                    </a:ext>
                  </a:extLst>
                </a:gridCol>
              </a:tblGrid>
              <a:tr h="1236189">
                <a:tc>
                  <a:txBody>
                    <a:bodyPr/>
                    <a:lstStyle/>
                    <a:p>
                      <a:pPr marL="0" marR="0" algn="l">
                        <a:spcBef>
                          <a:spcPts val="0"/>
                        </a:spcBef>
                        <a:spcAft>
                          <a:spcPts val="0"/>
                        </a:spcAft>
                      </a:pPr>
                      <a:r>
                        <a:rPr lang="en-US" sz="1800" u="sng" dirty="0">
                          <a:effectLst/>
                        </a:rPr>
                        <a:t>Edit PDF</a:t>
                      </a:r>
                    </a:p>
                    <a:p>
                      <a:pPr marL="285750" marR="0" indent="-285750" algn="l">
                        <a:spcBef>
                          <a:spcPts val="0"/>
                        </a:spcBef>
                        <a:spcAft>
                          <a:spcPts val="0"/>
                        </a:spcAft>
                        <a:buFont typeface="Arial" panose="020B0604020202020204" pitchFamily="34" charset="0"/>
                        <a:buChar char="•"/>
                      </a:pPr>
                      <a:r>
                        <a:rPr lang="en-US" sz="1600" dirty="0">
                          <a:effectLst/>
                        </a:rPr>
                        <a:t>Edit</a:t>
                      </a:r>
                    </a:p>
                    <a:p>
                      <a:pPr marL="285750" marR="0" indent="-285750" algn="l">
                        <a:spcBef>
                          <a:spcPts val="0"/>
                        </a:spcBef>
                        <a:spcAft>
                          <a:spcPts val="0"/>
                        </a:spcAft>
                        <a:buFont typeface="Arial" panose="020B0604020202020204" pitchFamily="34" charset="0"/>
                        <a:buChar char="•"/>
                      </a:pPr>
                      <a:r>
                        <a:rPr lang="en-US" sz="1600" dirty="0">
                          <a:effectLst/>
                        </a:rPr>
                        <a:t>Add Text</a:t>
                      </a:r>
                    </a:p>
                    <a:p>
                      <a:pPr marL="285750" marR="0" indent="-285750" algn="l">
                        <a:spcBef>
                          <a:spcPts val="0"/>
                        </a:spcBef>
                        <a:spcAft>
                          <a:spcPts val="0"/>
                        </a:spcAft>
                        <a:buFont typeface="Arial" panose="020B0604020202020204" pitchFamily="34" charset="0"/>
                        <a:buChar char="•"/>
                      </a:pPr>
                      <a:r>
                        <a:rPr lang="en-US" sz="1600" dirty="0">
                          <a:effectLst/>
                        </a:rPr>
                        <a:t>Link</a:t>
                      </a:r>
                      <a:endParaRPr lang="en-US" sz="1800" dirty="0">
                        <a:effectLst/>
                      </a:endParaRPr>
                    </a:p>
                  </a:txBody>
                  <a:tcPr marL="114300" marR="114300" marT="0" marB="0"/>
                </a:tc>
                <a:extLst>
                  <a:ext uri="{0D108BD9-81ED-4DB2-BD59-A6C34878D82A}">
                    <a16:rowId xmlns:a16="http://schemas.microsoft.com/office/drawing/2014/main" val="181460049"/>
                  </a:ext>
                </a:extLst>
              </a:tr>
            </a:tbl>
          </a:graphicData>
        </a:graphic>
      </p:graphicFrame>
      <p:pic>
        <p:nvPicPr>
          <p:cNvPr id="24" name="Picture 23">
            <a:extLst>
              <a:ext uri="{FF2B5EF4-FFF2-40B4-BE49-F238E27FC236}">
                <a16:creationId xmlns:a16="http://schemas.microsoft.com/office/drawing/2014/main" id="{AEF1D7B6-D299-46AB-81F2-AD5830963E07}"/>
              </a:ext>
            </a:extLst>
          </p:cNvPr>
          <p:cNvPicPr>
            <a:picLocks noChangeAspect="1"/>
          </p:cNvPicPr>
          <p:nvPr/>
        </p:nvPicPr>
        <p:blipFill>
          <a:blip r:embed="rId8"/>
          <a:stretch>
            <a:fillRect/>
          </a:stretch>
        </p:blipFill>
        <p:spPr>
          <a:xfrm>
            <a:off x="2177329" y="2434667"/>
            <a:ext cx="511372" cy="662745"/>
          </a:xfrm>
          <a:prstGeom prst="rect">
            <a:avLst/>
          </a:prstGeom>
          <a:ln>
            <a:solidFill>
              <a:schemeClr val="tx1"/>
            </a:solidFill>
          </a:ln>
        </p:spPr>
      </p:pic>
      <p:pic>
        <p:nvPicPr>
          <p:cNvPr id="15" name="Picture 14">
            <a:extLst>
              <a:ext uri="{FF2B5EF4-FFF2-40B4-BE49-F238E27FC236}">
                <a16:creationId xmlns:a16="http://schemas.microsoft.com/office/drawing/2014/main" id="{EE0DBBA4-19FC-43B9-B970-0B0C7B1DF4AB}"/>
              </a:ext>
            </a:extLst>
          </p:cNvPr>
          <p:cNvPicPr>
            <a:picLocks noChangeAspect="1"/>
          </p:cNvPicPr>
          <p:nvPr/>
        </p:nvPicPr>
        <p:blipFill>
          <a:blip r:embed="rId9"/>
          <a:stretch>
            <a:fillRect/>
          </a:stretch>
        </p:blipFill>
        <p:spPr>
          <a:xfrm>
            <a:off x="5606806" y="1861129"/>
            <a:ext cx="3426160" cy="4431311"/>
          </a:xfrm>
          <a:prstGeom prst="rect">
            <a:avLst/>
          </a:prstGeom>
        </p:spPr>
      </p:pic>
    </p:spTree>
    <p:extLst>
      <p:ext uri="{BB962C8B-B14F-4D97-AF65-F5344CB8AC3E}">
        <p14:creationId xmlns:p14="http://schemas.microsoft.com/office/powerpoint/2010/main" val="2142603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Location Reference</a:t>
            </a:r>
          </a:p>
        </p:txBody>
      </p:sp>
      <p:pic>
        <p:nvPicPr>
          <p:cNvPr id="6" name="Picture 5">
            <a:extLst>
              <a:ext uri="{FF2B5EF4-FFF2-40B4-BE49-F238E27FC236}">
                <a16:creationId xmlns:a16="http://schemas.microsoft.com/office/drawing/2014/main" id="{B4AE9837-58BA-445A-9D3D-4C1626F1F603}"/>
              </a:ext>
            </a:extLst>
          </p:cNvPr>
          <p:cNvPicPr>
            <a:picLocks noChangeAspect="1"/>
          </p:cNvPicPr>
          <p:nvPr/>
        </p:nvPicPr>
        <p:blipFill>
          <a:blip r:embed="rId3"/>
          <a:stretch>
            <a:fillRect/>
          </a:stretch>
        </p:blipFill>
        <p:spPr>
          <a:xfrm>
            <a:off x="580567" y="1163488"/>
            <a:ext cx="4199201" cy="5520776"/>
          </a:xfrm>
          <a:prstGeom prst="rect">
            <a:avLst/>
          </a:prstGeom>
        </p:spPr>
      </p:pic>
      <p:sp>
        <p:nvSpPr>
          <p:cNvPr id="10" name="TextBox 9">
            <a:extLst>
              <a:ext uri="{FF2B5EF4-FFF2-40B4-BE49-F238E27FC236}">
                <a16:creationId xmlns:a16="http://schemas.microsoft.com/office/drawing/2014/main" id="{2196E145-2655-49EE-9916-3EACDE31A046}"/>
              </a:ext>
            </a:extLst>
          </p:cNvPr>
          <p:cNvSpPr txBox="1"/>
          <p:nvPr/>
        </p:nvSpPr>
        <p:spPr>
          <a:xfrm>
            <a:off x="876078" y="1571634"/>
            <a:ext cx="1556226" cy="253916"/>
          </a:xfrm>
          <a:prstGeom prst="rect">
            <a:avLst/>
          </a:prstGeom>
          <a:solidFill>
            <a:schemeClr val="accent1">
              <a:lumMod val="50000"/>
            </a:schemeClr>
          </a:solidFill>
          <a:ln>
            <a:solidFill>
              <a:srgbClr val="0000FF"/>
            </a:solidFill>
          </a:ln>
        </p:spPr>
        <p:txBody>
          <a:bodyPr wrap="square" rtlCol="0">
            <a:spAutoFit/>
          </a:bodyPr>
          <a:lstStyle/>
          <a:p>
            <a:pPr algn="ctr"/>
            <a:r>
              <a:rPr lang="en-US" sz="1050" dirty="0">
                <a:solidFill>
                  <a:schemeClr val="bg1"/>
                </a:solidFill>
              </a:rPr>
              <a:t>Street Reference Map</a:t>
            </a:r>
          </a:p>
        </p:txBody>
      </p:sp>
      <p:sp>
        <p:nvSpPr>
          <p:cNvPr id="2" name="TextBox 1">
            <a:extLst>
              <a:ext uri="{FF2B5EF4-FFF2-40B4-BE49-F238E27FC236}">
                <a16:creationId xmlns:a16="http://schemas.microsoft.com/office/drawing/2014/main" id="{D9609BF4-0A04-4490-8B26-B0F5FF5326D5}"/>
              </a:ext>
            </a:extLst>
          </p:cNvPr>
          <p:cNvSpPr txBox="1"/>
          <p:nvPr/>
        </p:nvSpPr>
        <p:spPr>
          <a:xfrm>
            <a:off x="5010912" y="3046713"/>
            <a:ext cx="3739895" cy="1754326"/>
          </a:xfrm>
          <a:prstGeom prst="rect">
            <a:avLst/>
          </a:prstGeom>
          <a:solidFill>
            <a:schemeClr val="tx2">
              <a:lumMod val="20000"/>
              <a:lumOff val="80000"/>
            </a:schemeClr>
          </a:solidFill>
        </p:spPr>
        <p:txBody>
          <a:bodyPr wrap="square" rtlCol="0">
            <a:spAutoFit/>
          </a:bodyPr>
          <a:lstStyle/>
          <a:p>
            <a:r>
              <a:rPr lang="en-US" dirty="0"/>
              <a:t>Zoom out and switch to street base map layer to show a street intersection.  Generate and save a </a:t>
            </a:r>
            <a:r>
              <a:rPr lang="en-US" b="1" dirty="0"/>
              <a:t>Street Reference Map </a:t>
            </a:r>
            <a:r>
              <a:rPr lang="en-US" dirty="0"/>
              <a:t>to upload as supporting document for LOMA application</a:t>
            </a:r>
          </a:p>
        </p:txBody>
      </p:sp>
    </p:spTree>
    <p:extLst>
      <p:ext uri="{BB962C8B-B14F-4D97-AF65-F5344CB8AC3E}">
        <p14:creationId xmlns:p14="http://schemas.microsoft.com/office/powerpoint/2010/main" val="2214817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Step 4:  Submit using Online LOMC Portal</a:t>
            </a:r>
          </a:p>
        </p:txBody>
      </p:sp>
      <p:sp>
        <p:nvSpPr>
          <p:cNvPr id="2" name="Rectangle 1">
            <a:extLst>
              <a:ext uri="{FF2B5EF4-FFF2-40B4-BE49-F238E27FC236}">
                <a16:creationId xmlns:a16="http://schemas.microsoft.com/office/drawing/2014/main" id="{3589FD8C-B2D9-4129-A4D5-0D58F4EB54C7}"/>
              </a:ext>
            </a:extLst>
          </p:cNvPr>
          <p:cNvSpPr/>
          <p:nvPr/>
        </p:nvSpPr>
        <p:spPr>
          <a:xfrm>
            <a:off x="201386" y="1146681"/>
            <a:ext cx="8788036" cy="5117619"/>
          </a:xfrm>
          <a:prstGeom prst="rect">
            <a:avLst/>
          </a:prstGeom>
          <a:solidFill>
            <a:schemeClr val="accent1">
              <a:lumMod val="20000"/>
              <a:lumOff val="80000"/>
            </a:schemeClr>
          </a:solidFill>
        </p:spPr>
        <p:txBody>
          <a:bodyPr wrap="square">
            <a:spAutoFit/>
          </a:bodyPr>
          <a:lstStyle/>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Flood Determination Details (Single Structure, Single Lot, Multiple Structures, Multiple Lots; a survey is required for portions of lots)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Community Details</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E-911 Street Address &amp; Legal Description of Property</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Fill Information (Choose </a:t>
            </a:r>
            <a:r>
              <a:rPr lang="en-US" sz="2000" i="1" dirty="0">
                <a:latin typeface="Calibri" panose="020F0502020204030204" pitchFamily="34" charset="0"/>
                <a:ea typeface="Calibri" panose="020F0502020204030204" pitchFamily="34" charset="0"/>
                <a:cs typeface="Calibri" panose="020F0502020204030204" pitchFamily="34" charset="0"/>
              </a:rPr>
              <a:t>No</a:t>
            </a:r>
            <a:r>
              <a:rPr lang="en-US" sz="2000" dirty="0">
                <a:latin typeface="Calibri" panose="020F0502020204030204" pitchFamily="34" charset="0"/>
                <a:ea typeface="Calibri" panose="020F0502020204030204" pitchFamily="34" charset="0"/>
                <a:cs typeface="Calibri" panose="020F0502020204030204" pitchFamily="34" charset="0"/>
              </a:rPr>
              <a:t>)</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LOMC Type (Choose </a:t>
            </a:r>
            <a:r>
              <a:rPr lang="en-US" sz="2000" i="1" dirty="0">
                <a:latin typeface="Calibri" panose="020F0502020204030204" pitchFamily="34" charset="0"/>
                <a:ea typeface="Calibri" panose="020F0502020204030204" pitchFamily="34" charset="0"/>
                <a:cs typeface="Calibri" panose="020F0502020204030204" pitchFamily="34" charset="0"/>
              </a:rPr>
              <a:t>LOMA</a:t>
            </a:r>
            <a:r>
              <a:rPr lang="en-US" sz="2000" dirty="0">
                <a:latin typeface="Calibri" panose="020F0502020204030204" pitchFamily="34" charset="0"/>
                <a:ea typeface="Calibri" panose="020F0502020204030204" pitchFamily="34" charset="0"/>
                <a:cs typeface="Calibri" panose="020F0502020204030204" pitchFamily="34" charset="0"/>
              </a:rPr>
              <a:t>)</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Processing Fee (Choose </a:t>
            </a:r>
            <a:r>
              <a:rPr lang="en-US" sz="2000" i="1" dirty="0">
                <a:latin typeface="Calibri" panose="020F0502020204030204" pitchFamily="34" charset="0"/>
                <a:ea typeface="Calibri" panose="020F0502020204030204" pitchFamily="34" charset="0"/>
                <a:cs typeface="Calibri" panose="020F0502020204030204" pitchFamily="34" charset="0"/>
              </a:rPr>
              <a:t>No Fee Required</a:t>
            </a:r>
            <a:r>
              <a:rPr lang="en-US" sz="2000" dirty="0">
                <a:latin typeface="Calibri" panose="020F0502020204030204" pitchFamily="34" charset="0"/>
                <a:ea typeface="Calibri" panose="020F0502020204030204" pitchFamily="34" charset="0"/>
                <a:cs typeface="Calibri" panose="020F0502020204030204" pitchFamily="34" charset="0"/>
              </a:rPr>
              <a:t>)</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Applicant Name, Mailing Address, Contact Information</a:t>
            </a:r>
          </a:p>
          <a:p>
            <a:pPr marL="342900" lvl="0" indent="-342900">
              <a:lnSpc>
                <a:spcPct val="107000"/>
              </a:lnSpc>
              <a:buFont typeface="+mj-lt"/>
              <a:buAutoNum type="arabicParenR"/>
            </a:pPr>
            <a:r>
              <a:rPr lang="en-US" sz="2000" dirty="0">
                <a:latin typeface="Calibri" panose="020F0502020204030204" pitchFamily="34" charset="0"/>
                <a:ea typeface="Calibri" panose="020F0502020204030204" pitchFamily="34" charset="0"/>
                <a:cs typeface="Calibri" panose="020F0502020204030204" pitchFamily="34" charset="0"/>
              </a:rPr>
              <a:t>Upload Supporting Documents</a:t>
            </a:r>
          </a:p>
          <a:p>
            <a:pPr marL="800100" lvl="1" indent="-342900">
              <a:lnSpc>
                <a:spcPct val="107000"/>
              </a:lnSpc>
              <a:buFont typeface="Arial" panose="020B0604020202020204" pitchFamily="34" charset="0"/>
              <a:buChar char="•"/>
            </a:pP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Copy of the Property Deed </a:t>
            </a:r>
            <a:r>
              <a:rPr lang="en-US" dirty="0">
                <a:latin typeface="Calibri" panose="020F0502020204030204" pitchFamily="34" charset="0"/>
                <a:ea typeface="Calibri" panose="020F0502020204030204" pitchFamily="34" charset="0"/>
                <a:cs typeface="Calibri" panose="020F0502020204030204" pitchFamily="34" charset="0"/>
              </a:rPr>
              <a:t>(with recordation data &amp; stamp of the Recorder's Office) OR a Copy of the </a:t>
            </a: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Subdivision Plat Map </a:t>
            </a:r>
            <a:r>
              <a:rPr lang="en-US" dirty="0">
                <a:latin typeface="Calibri" panose="020F0502020204030204" pitchFamily="34" charset="0"/>
                <a:ea typeface="Calibri" panose="020F0502020204030204" pitchFamily="34" charset="0"/>
                <a:cs typeface="Calibri" panose="020F0502020204030204" pitchFamily="34" charset="0"/>
              </a:rPr>
              <a:t>for property (with recordation data and stamp of the Recorder's Office) as separate files.</a:t>
            </a:r>
          </a:p>
          <a:p>
            <a:pPr marL="800100" lvl="1" indent="-342900">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Tax Assessor's Map or suitable map document (WV Flood Tool should suffice)</a:t>
            </a:r>
          </a:p>
          <a:p>
            <a:pPr marL="800100" lvl="1" indent="-342900">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Additional Supporting Data (WV Flood Tool PDF maps)</a:t>
            </a:r>
          </a:p>
          <a:p>
            <a:pPr marL="1257300" lvl="2" indent="-342900">
              <a:lnSpc>
                <a:spcPct val="107000"/>
              </a:lnSpc>
              <a:buFont typeface="Courier New" panose="02070309020205020404" pitchFamily="49" charset="0"/>
              <a:buChar char="o"/>
            </a:pP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Print </a:t>
            </a: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3"/>
              </a:rPr>
              <a:t>LOMA Map </a:t>
            </a: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with BFE and LAG</a:t>
            </a:r>
          </a:p>
          <a:p>
            <a:pPr marL="1257300" lvl="2" indent="-342900">
              <a:lnSpc>
                <a:spcPct val="107000"/>
              </a:lnSpc>
              <a:buFont typeface="Courier New" panose="02070309020205020404" pitchFamily="49" charset="0"/>
              <a:buChar char="o"/>
            </a:pP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4"/>
              </a:rPr>
              <a:t>Street Reference Map </a:t>
            </a: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for property location</a:t>
            </a:r>
          </a:p>
        </p:txBody>
      </p:sp>
      <p:pic>
        <p:nvPicPr>
          <p:cNvPr id="2050" name="Picture 2" descr="Online LOMC Logo">
            <a:extLst>
              <a:ext uri="{FF2B5EF4-FFF2-40B4-BE49-F238E27FC236}">
                <a16:creationId xmlns:a16="http://schemas.microsoft.com/office/drawing/2014/main" id="{0FE0E041-C576-42E3-BB74-162744022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478" y="1888130"/>
            <a:ext cx="1819275" cy="1162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BA6DC8-8C09-41FD-BE36-ED8EE7431CB6}"/>
              </a:ext>
            </a:extLst>
          </p:cNvPr>
          <p:cNvSpPr/>
          <p:nvPr/>
        </p:nvSpPr>
        <p:spPr>
          <a:xfrm>
            <a:off x="1854054" y="6335939"/>
            <a:ext cx="6117771" cy="646331"/>
          </a:xfrm>
          <a:prstGeom prst="rect">
            <a:avLst/>
          </a:prstGeom>
        </p:spPr>
        <p:txBody>
          <a:bodyPr wrap="square">
            <a:spAutoFit/>
          </a:bodyPr>
          <a:lstStyle/>
          <a:p>
            <a:r>
              <a:rPr lang="en-US" dirty="0">
                <a:hlinkClick r:id="rId6"/>
              </a:rPr>
              <a:t>https://hazards.fema.gov/femaportal/onlinelomc/signin</a:t>
            </a:r>
            <a:endParaRPr lang="en-US" dirty="0"/>
          </a:p>
          <a:p>
            <a:endParaRPr lang="en-US" dirty="0"/>
          </a:p>
        </p:txBody>
      </p:sp>
    </p:spTree>
    <p:extLst>
      <p:ext uri="{BB962C8B-B14F-4D97-AF65-F5344CB8AC3E}">
        <p14:creationId xmlns:p14="http://schemas.microsoft.com/office/powerpoint/2010/main" val="1624037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LOMA Examples</a:t>
            </a:r>
          </a:p>
        </p:txBody>
      </p:sp>
      <p:sp>
        <p:nvSpPr>
          <p:cNvPr id="4" name="Rectangle 3">
            <a:extLst>
              <a:ext uri="{FF2B5EF4-FFF2-40B4-BE49-F238E27FC236}">
                <a16:creationId xmlns:a16="http://schemas.microsoft.com/office/drawing/2014/main" id="{9ABA6DC8-8C09-41FD-BE36-ED8EE7431CB6}"/>
              </a:ext>
            </a:extLst>
          </p:cNvPr>
          <p:cNvSpPr/>
          <p:nvPr/>
        </p:nvSpPr>
        <p:spPr>
          <a:xfrm>
            <a:off x="2400943" y="6460866"/>
            <a:ext cx="3521875" cy="646331"/>
          </a:xfrm>
          <a:prstGeom prst="rect">
            <a:avLst/>
          </a:prstGeom>
        </p:spPr>
        <p:txBody>
          <a:bodyPr wrap="square">
            <a:spAutoFit/>
          </a:bodyPr>
          <a:lstStyle/>
          <a:p>
            <a:r>
              <a:rPr lang="en-US" dirty="0">
                <a:hlinkClick r:id="rId3"/>
              </a:rPr>
              <a:t>Click here for WV LOMA Examples</a:t>
            </a:r>
            <a:endParaRPr lang="en-US" dirty="0"/>
          </a:p>
          <a:p>
            <a:endParaRPr lang="en-US" dirty="0"/>
          </a:p>
        </p:txBody>
      </p:sp>
      <p:pic>
        <p:nvPicPr>
          <p:cNvPr id="3" name="Picture 2">
            <a:extLst>
              <a:ext uri="{FF2B5EF4-FFF2-40B4-BE49-F238E27FC236}">
                <a16:creationId xmlns:a16="http://schemas.microsoft.com/office/drawing/2014/main" id="{E2653026-E9B2-4F85-B75D-E316643B2181}"/>
              </a:ext>
            </a:extLst>
          </p:cNvPr>
          <p:cNvPicPr>
            <a:picLocks noChangeAspect="1"/>
          </p:cNvPicPr>
          <p:nvPr/>
        </p:nvPicPr>
        <p:blipFill>
          <a:blip r:embed="rId4"/>
          <a:stretch>
            <a:fillRect/>
          </a:stretch>
        </p:blipFill>
        <p:spPr>
          <a:xfrm>
            <a:off x="244929" y="1027284"/>
            <a:ext cx="4153143" cy="5402409"/>
          </a:xfrm>
          <a:prstGeom prst="rect">
            <a:avLst/>
          </a:prstGeom>
        </p:spPr>
      </p:pic>
      <p:pic>
        <p:nvPicPr>
          <p:cNvPr id="5" name="Picture 4">
            <a:extLst>
              <a:ext uri="{FF2B5EF4-FFF2-40B4-BE49-F238E27FC236}">
                <a16:creationId xmlns:a16="http://schemas.microsoft.com/office/drawing/2014/main" id="{F7702824-9347-48E6-885D-2FD3424AA26B}"/>
              </a:ext>
            </a:extLst>
          </p:cNvPr>
          <p:cNvPicPr>
            <a:picLocks noChangeAspect="1"/>
          </p:cNvPicPr>
          <p:nvPr/>
        </p:nvPicPr>
        <p:blipFill>
          <a:blip r:embed="rId5"/>
          <a:stretch>
            <a:fillRect/>
          </a:stretch>
        </p:blipFill>
        <p:spPr>
          <a:xfrm>
            <a:off x="4673191" y="987344"/>
            <a:ext cx="4225880" cy="5473522"/>
          </a:xfrm>
          <a:prstGeom prst="rect">
            <a:avLst/>
          </a:prstGeom>
        </p:spPr>
      </p:pic>
      <p:sp>
        <p:nvSpPr>
          <p:cNvPr id="6" name="TextBox 5">
            <a:extLst>
              <a:ext uri="{FF2B5EF4-FFF2-40B4-BE49-F238E27FC236}">
                <a16:creationId xmlns:a16="http://schemas.microsoft.com/office/drawing/2014/main" id="{74561880-8E2B-498F-A39F-1A1B6EFC818E}"/>
              </a:ext>
            </a:extLst>
          </p:cNvPr>
          <p:cNvSpPr txBox="1"/>
          <p:nvPr/>
        </p:nvSpPr>
        <p:spPr>
          <a:xfrm>
            <a:off x="317665" y="5653993"/>
            <a:ext cx="1802079" cy="672620"/>
          </a:xfrm>
          <a:prstGeom prst="rect">
            <a:avLst/>
          </a:prstGeom>
          <a:solidFill>
            <a:schemeClr val="bg1"/>
          </a:solidFill>
        </p:spPr>
        <p:txBody>
          <a:bodyPr wrap="square" rtlCol="0">
            <a:spAutoFit/>
          </a:bodyPr>
          <a:lstStyle/>
          <a:p>
            <a:pPr>
              <a:lnSpc>
                <a:spcPct val="250000"/>
              </a:lnSpc>
            </a:pPr>
            <a:r>
              <a:rPr lang="en-US" dirty="0"/>
              <a:t>Fayette County</a:t>
            </a:r>
          </a:p>
        </p:txBody>
      </p:sp>
      <p:sp>
        <p:nvSpPr>
          <p:cNvPr id="11" name="TextBox 10">
            <a:extLst>
              <a:ext uri="{FF2B5EF4-FFF2-40B4-BE49-F238E27FC236}">
                <a16:creationId xmlns:a16="http://schemas.microsoft.com/office/drawing/2014/main" id="{86730960-D958-4F30-8990-033FC7462F90}"/>
              </a:ext>
            </a:extLst>
          </p:cNvPr>
          <p:cNvSpPr txBox="1"/>
          <p:nvPr/>
        </p:nvSpPr>
        <p:spPr>
          <a:xfrm>
            <a:off x="4771902" y="5674775"/>
            <a:ext cx="1802079" cy="672620"/>
          </a:xfrm>
          <a:prstGeom prst="rect">
            <a:avLst/>
          </a:prstGeom>
          <a:solidFill>
            <a:schemeClr val="bg1"/>
          </a:solidFill>
        </p:spPr>
        <p:txBody>
          <a:bodyPr wrap="square" rtlCol="0">
            <a:spAutoFit/>
          </a:bodyPr>
          <a:lstStyle/>
          <a:p>
            <a:pPr>
              <a:lnSpc>
                <a:spcPct val="250000"/>
              </a:lnSpc>
            </a:pPr>
            <a:r>
              <a:rPr lang="en-US" dirty="0"/>
              <a:t>Summers County</a:t>
            </a:r>
          </a:p>
        </p:txBody>
      </p:sp>
    </p:spTree>
    <p:extLst>
      <p:ext uri="{BB962C8B-B14F-4D97-AF65-F5344CB8AC3E}">
        <p14:creationId xmlns:p14="http://schemas.microsoft.com/office/powerpoint/2010/main" val="3922988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for Help</a:t>
            </a:r>
          </a:p>
        </p:txBody>
      </p:sp>
      <p:sp>
        <p:nvSpPr>
          <p:cNvPr id="3" name="TextBox 2">
            <a:extLst>
              <a:ext uri="{FF2B5EF4-FFF2-40B4-BE49-F238E27FC236}">
                <a16:creationId xmlns:a16="http://schemas.microsoft.com/office/drawing/2014/main" id="{A81EDFC5-DE75-47E0-A874-CB56635939A4}"/>
              </a:ext>
            </a:extLst>
          </p:cNvPr>
          <p:cNvSpPr txBox="1"/>
          <p:nvPr/>
        </p:nvSpPr>
        <p:spPr>
          <a:xfrm>
            <a:off x="603504" y="1190226"/>
            <a:ext cx="7525512" cy="923330"/>
          </a:xfrm>
          <a:prstGeom prst="rect">
            <a:avLst/>
          </a:prstGeom>
          <a:solidFill>
            <a:schemeClr val="accent4">
              <a:lumMod val="20000"/>
              <a:lumOff val="80000"/>
            </a:schemeClr>
          </a:solidFill>
        </p:spPr>
        <p:txBody>
          <a:bodyPr wrap="square" rtlCol="0">
            <a:spAutoFit/>
          </a:bodyPr>
          <a:lstStyle/>
          <a:p>
            <a:r>
              <a:rPr lang="en-US" b="1" dirty="0">
                <a:solidFill>
                  <a:schemeClr val="accent1">
                    <a:lumMod val="50000"/>
                  </a:schemeClr>
                </a:solidFill>
              </a:rPr>
              <a:t>FEMA:  </a:t>
            </a:r>
            <a:r>
              <a:rPr lang="en-US" dirty="0"/>
              <a:t>To speak with a Map Specialist about the amendment process, contact the FEMA Map Information </a:t>
            </a:r>
            <a:r>
              <a:rPr lang="en-US" dirty="0" err="1"/>
              <a:t>eXchange</a:t>
            </a:r>
            <a:r>
              <a:rPr lang="en-US" dirty="0"/>
              <a:t> (FMIX) at 877-FEMA-MAP (877-336-2627) or FEMAMapSpecialist@riskmapcds.com </a:t>
            </a:r>
          </a:p>
        </p:txBody>
      </p:sp>
      <p:sp>
        <p:nvSpPr>
          <p:cNvPr id="8" name="TextBox 7">
            <a:extLst>
              <a:ext uri="{FF2B5EF4-FFF2-40B4-BE49-F238E27FC236}">
                <a16:creationId xmlns:a16="http://schemas.microsoft.com/office/drawing/2014/main" id="{3FF0957C-8A58-4D40-95DE-DD4D6F19D306}"/>
              </a:ext>
            </a:extLst>
          </p:cNvPr>
          <p:cNvSpPr txBox="1"/>
          <p:nvPr/>
        </p:nvSpPr>
        <p:spPr>
          <a:xfrm>
            <a:off x="603504" y="2305285"/>
            <a:ext cx="7525512" cy="2031325"/>
          </a:xfrm>
          <a:prstGeom prst="rect">
            <a:avLst/>
          </a:prstGeom>
          <a:solidFill>
            <a:schemeClr val="accent1">
              <a:lumMod val="20000"/>
              <a:lumOff val="80000"/>
            </a:schemeClr>
          </a:solidFill>
        </p:spPr>
        <p:txBody>
          <a:bodyPr wrap="square" rtlCol="0">
            <a:spAutoFit/>
          </a:bodyPr>
          <a:lstStyle/>
          <a:p>
            <a:r>
              <a:rPr lang="en-US" b="1" dirty="0">
                <a:solidFill>
                  <a:schemeClr val="accent1">
                    <a:lumMod val="50000"/>
                  </a:schemeClr>
                </a:solidFill>
              </a:rPr>
              <a:t>WV Flood Tool </a:t>
            </a:r>
            <a:r>
              <a:rPr lang="en-US" sz="1600" dirty="0">
                <a:solidFill>
                  <a:schemeClr val="accent1">
                    <a:lumMod val="50000"/>
                  </a:schemeClr>
                </a:solidFill>
              </a:rPr>
              <a:t>(www.mapwv.gov/flood)</a:t>
            </a:r>
            <a:r>
              <a:rPr lang="en-US" b="1" dirty="0">
                <a:solidFill>
                  <a:schemeClr val="accent1">
                    <a:lumMod val="50000"/>
                  </a:schemeClr>
                </a:solidFill>
              </a:rPr>
              <a:t>  </a:t>
            </a:r>
            <a:r>
              <a:rPr lang="en-US" dirty="0"/>
              <a:t/>
            </a:r>
            <a:br>
              <a:rPr lang="en-US" dirty="0"/>
            </a:br>
            <a:r>
              <a:rPr lang="en-US" sz="1400" b="1" dirty="0">
                <a:solidFill>
                  <a:schemeClr val="accent1">
                    <a:lumMod val="50000"/>
                  </a:schemeClr>
                </a:solidFill>
              </a:rPr>
              <a:t>WVU GIS Technical Center, West Virginia University</a:t>
            </a:r>
            <a:r>
              <a:rPr lang="en-US" sz="1400" dirty="0"/>
              <a:t/>
            </a:r>
            <a:br>
              <a:rPr lang="en-US" sz="1400" dirty="0"/>
            </a:br>
            <a:r>
              <a:rPr lang="en-US" sz="1400" dirty="0"/>
              <a:t/>
            </a:r>
            <a:br>
              <a:rPr lang="en-US" sz="1400" dirty="0"/>
            </a:br>
            <a:r>
              <a:rPr lang="en-US" sz="1600" b="1" dirty="0"/>
              <a:t>Kurt Donaldson</a:t>
            </a:r>
            <a:r>
              <a:rPr lang="en-US" sz="1600" dirty="0"/>
              <a:t>, GIS Manager</a:t>
            </a:r>
            <a:br>
              <a:rPr lang="en-US" sz="1600" dirty="0"/>
            </a:br>
            <a:r>
              <a:rPr lang="en-US" sz="1600" dirty="0">
                <a:hlinkClick r:id="rId3"/>
              </a:rPr>
              <a:t>kurt.donaldson@mail.wvu.edu</a:t>
            </a:r>
            <a:r>
              <a:rPr lang="en-US" sz="1600" dirty="0"/>
              <a:t>, phone: (304) 293-9467</a:t>
            </a:r>
            <a:br>
              <a:rPr lang="en-US" sz="1600" dirty="0"/>
            </a:br>
            <a:r>
              <a:rPr lang="en-US" sz="1600" dirty="0"/>
              <a:t/>
            </a:r>
            <a:br>
              <a:rPr lang="en-US" sz="1600" dirty="0"/>
            </a:br>
            <a:r>
              <a:rPr lang="en-US" sz="1600" b="1" dirty="0" smtClean="0"/>
              <a:t>Eric </a:t>
            </a:r>
            <a:r>
              <a:rPr lang="en-US" sz="1600" b="1" dirty="0"/>
              <a:t>Hopkins</a:t>
            </a:r>
            <a:r>
              <a:rPr lang="en-US" sz="1600" dirty="0"/>
              <a:t>, GIS Analyst</a:t>
            </a:r>
            <a:br>
              <a:rPr lang="en-US" sz="1600" dirty="0"/>
            </a:br>
            <a:r>
              <a:rPr lang="en-US" sz="1600" dirty="0">
                <a:hlinkClick r:id="rId4"/>
              </a:rPr>
              <a:t>Eric.Hopkins@mail.wvu.edu</a:t>
            </a:r>
            <a:r>
              <a:rPr lang="en-US" sz="1600" dirty="0"/>
              <a:t>, phone: (304) </a:t>
            </a:r>
            <a:r>
              <a:rPr lang="en-US" sz="1600" dirty="0" smtClean="0"/>
              <a:t>293-9463</a:t>
            </a:r>
            <a:endParaRPr lang="en-US" dirty="0"/>
          </a:p>
        </p:txBody>
      </p:sp>
      <p:sp>
        <p:nvSpPr>
          <p:cNvPr id="6" name="TextBox 5">
            <a:extLst>
              <a:ext uri="{FF2B5EF4-FFF2-40B4-BE49-F238E27FC236}">
                <a16:creationId xmlns:a16="http://schemas.microsoft.com/office/drawing/2014/main" id="{3FF0957C-8A58-4D40-95DE-DD4D6F19D306}"/>
              </a:ext>
            </a:extLst>
          </p:cNvPr>
          <p:cNvSpPr txBox="1"/>
          <p:nvPr/>
        </p:nvSpPr>
        <p:spPr>
          <a:xfrm>
            <a:off x="603504" y="4643843"/>
            <a:ext cx="7525512" cy="2092881"/>
          </a:xfrm>
          <a:prstGeom prst="rect">
            <a:avLst/>
          </a:prstGeom>
          <a:solidFill>
            <a:schemeClr val="accent3">
              <a:lumMod val="20000"/>
              <a:lumOff val="80000"/>
            </a:schemeClr>
          </a:solidFill>
        </p:spPr>
        <p:txBody>
          <a:bodyPr wrap="square" rtlCol="0">
            <a:spAutoFit/>
          </a:bodyPr>
          <a:lstStyle/>
          <a:p>
            <a:r>
              <a:rPr lang="en-US" b="1" dirty="0" smtClean="0">
                <a:solidFill>
                  <a:schemeClr val="accent1">
                    <a:lumMod val="50000"/>
                  </a:schemeClr>
                </a:solidFill>
              </a:rPr>
              <a:t>Approximate Zone</a:t>
            </a:r>
            <a:r>
              <a:rPr lang="en-US" b="1" dirty="0" smtClean="0">
                <a:solidFill>
                  <a:schemeClr val="accent1">
                    <a:lumMod val="50000"/>
                  </a:schemeClr>
                </a:solidFill>
              </a:rPr>
              <a:t> Base Flood Elevation </a:t>
            </a:r>
            <a:br>
              <a:rPr lang="en-US" b="1" dirty="0" smtClean="0">
                <a:solidFill>
                  <a:schemeClr val="accent1">
                    <a:lumMod val="50000"/>
                  </a:schemeClr>
                </a:solidFill>
              </a:rPr>
            </a:br>
            <a:r>
              <a:rPr lang="en-US" sz="1600" b="1" dirty="0" smtClean="0">
                <a:solidFill>
                  <a:schemeClr val="accent1">
                    <a:lumMod val="50000"/>
                  </a:schemeClr>
                </a:solidFill>
              </a:rPr>
              <a:t>(NOTE:  Not required for LiDAR LOMA but required for elevation certificate) </a:t>
            </a:r>
            <a:r>
              <a:rPr lang="en-US" dirty="0"/>
              <a:t/>
            </a:r>
            <a:br>
              <a:rPr lang="en-US" dirty="0"/>
            </a:br>
            <a:endParaRPr lang="en-US" sz="1600" dirty="0" smtClean="0"/>
          </a:p>
          <a:p>
            <a:r>
              <a:rPr lang="en-US" sz="1600" b="1" dirty="0"/>
              <a:t>Joe </a:t>
            </a:r>
            <a:r>
              <a:rPr lang="en-US" sz="1600" b="1" dirty="0" smtClean="0"/>
              <a:t>Trimboli</a:t>
            </a:r>
            <a:r>
              <a:rPr lang="en-US" sz="1600" dirty="0" smtClean="0"/>
              <a:t>,  </a:t>
            </a:r>
            <a:r>
              <a:rPr lang="en-US" sz="1600" dirty="0"/>
              <a:t>Community Planner/Geographer</a:t>
            </a:r>
            <a:br>
              <a:rPr lang="en-US" sz="1600" dirty="0"/>
            </a:br>
            <a:r>
              <a:rPr lang="en-US" sz="1600" dirty="0" smtClean="0">
                <a:hlinkClick r:id="rId5"/>
              </a:rPr>
              <a:t>Joseph.K.Trimboli@usace.army.mil</a:t>
            </a:r>
            <a:endParaRPr lang="en-US" sz="1600" dirty="0" smtClean="0"/>
          </a:p>
          <a:p>
            <a:r>
              <a:rPr lang="en-US" sz="1600" dirty="0" smtClean="0"/>
              <a:t>Huntington </a:t>
            </a:r>
            <a:r>
              <a:rPr lang="en-US" sz="1600" dirty="0"/>
              <a:t>District</a:t>
            </a:r>
          </a:p>
          <a:p>
            <a:r>
              <a:rPr lang="en-US" sz="1600" dirty="0"/>
              <a:t>U.S. Army Corps of Engineers</a:t>
            </a:r>
          </a:p>
          <a:p>
            <a:r>
              <a:rPr lang="en-US" sz="1600" dirty="0"/>
              <a:t>304-399-5837 (direct</a:t>
            </a:r>
            <a:r>
              <a:rPr lang="en-US" sz="1600" dirty="0" smtClean="0"/>
              <a:t>)</a:t>
            </a:r>
            <a:endParaRPr lang="en-US" sz="1600" dirty="0"/>
          </a:p>
        </p:txBody>
      </p:sp>
    </p:spTree>
    <p:extLst>
      <p:ext uri="{BB962C8B-B14F-4D97-AF65-F5344CB8AC3E}">
        <p14:creationId xmlns:p14="http://schemas.microsoft.com/office/powerpoint/2010/main" val="1749549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LOMAs</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Supplement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63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Special Feature: Datum Conversion</a:t>
            </a:r>
          </a:p>
        </p:txBody>
      </p:sp>
      <p:sp>
        <p:nvSpPr>
          <p:cNvPr id="3" name="TextBox 2"/>
          <p:cNvSpPr txBox="1"/>
          <p:nvPr/>
        </p:nvSpPr>
        <p:spPr>
          <a:xfrm>
            <a:off x="460051" y="1486602"/>
            <a:ext cx="8306090" cy="4278094"/>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cs typeface="Arial" panose="020B0604020202020204" pitchFamily="34" charset="0"/>
              </a:rPr>
              <a:t>Vertical Datum Conversion</a:t>
            </a:r>
            <a:endParaRPr lang="en-US" sz="1600" dirty="0">
              <a:cs typeface="Arial" panose="020B0604020202020204" pitchFamily="34" charset="0"/>
            </a:endParaRPr>
          </a:p>
          <a:p>
            <a:endParaRPr lang="en-US" sz="2400" b="1" dirty="0">
              <a:solidFill>
                <a:schemeClr val="accent1">
                  <a:lumMod val="50000"/>
                </a:schemeClr>
              </a:solidFill>
              <a:cs typeface="Arial" panose="020B0604020202020204" pitchFamily="34" charset="0"/>
            </a:endParaRPr>
          </a:p>
          <a:p>
            <a:endParaRPr lang="en-US" sz="2400" b="1" dirty="0">
              <a:solidFill>
                <a:schemeClr val="accent1">
                  <a:lumMod val="50000"/>
                </a:schemeClr>
              </a:solidFill>
              <a:cs typeface="Arial" panose="020B0604020202020204" pitchFamily="34" charset="0"/>
            </a:endParaRPr>
          </a:p>
          <a:p>
            <a:r>
              <a:rPr lang="en-US" sz="2400" dirty="0">
                <a:cs typeface="Arial" panose="020B0604020202020204" pitchFamily="34" charset="0"/>
              </a:rPr>
              <a:t>IMPORTANT:  When submitting LOMA applications, the </a:t>
            </a:r>
            <a:r>
              <a:rPr lang="en-US" sz="2400" b="1" dirty="0">
                <a:solidFill>
                  <a:srgbClr val="0070C0"/>
                </a:solidFill>
                <a:cs typeface="Arial" panose="020B0604020202020204" pitchFamily="34" charset="0"/>
              </a:rPr>
              <a:t>BFE</a:t>
            </a:r>
            <a:r>
              <a:rPr lang="en-US" sz="2400" dirty="0">
                <a:solidFill>
                  <a:srgbClr val="0000FF"/>
                </a:solidFill>
                <a:cs typeface="Arial" panose="020B0604020202020204" pitchFamily="34" charset="0"/>
              </a:rPr>
              <a:t> </a:t>
            </a:r>
            <a:r>
              <a:rPr lang="en-US" sz="2400" dirty="0">
                <a:cs typeface="Arial" panose="020B0604020202020204" pitchFamily="34" charset="0"/>
              </a:rPr>
              <a:t>and</a:t>
            </a:r>
            <a:r>
              <a:rPr lang="en-US" sz="2400" dirty="0">
                <a:solidFill>
                  <a:srgbClr val="0000FF"/>
                </a:solidFill>
                <a:cs typeface="Arial" panose="020B0604020202020204" pitchFamily="34" charset="0"/>
              </a:rPr>
              <a:t> </a:t>
            </a:r>
            <a:r>
              <a:rPr lang="en-US" sz="2400" b="1" dirty="0">
                <a:solidFill>
                  <a:srgbClr val="0070C0"/>
                </a:solidFill>
                <a:cs typeface="Arial" panose="020B0604020202020204" pitchFamily="34" charset="0"/>
              </a:rPr>
              <a:t>LAG Vertical Datums </a:t>
            </a:r>
            <a:r>
              <a:rPr lang="en-US" sz="2400" dirty="0">
                <a:cs typeface="Arial" panose="020B0604020202020204" pitchFamily="34" charset="0"/>
              </a:rPr>
              <a:t>must be the same!</a:t>
            </a:r>
          </a:p>
          <a:p>
            <a:endParaRPr lang="en-US" sz="2400" dirty="0">
              <a:cs typeface="Arial" panose="020B0604020202020204" pitchFamily="34" charset="0"/>
            </a:endParaRPr>
          </a:p>
          <a:p>
            <a:r>
              <a:rPr lang="en-US" sz="2400" u="sng" dirty="0">
                <a:cs typeface="Arial" panose="020B0604020202020204" pitchFamily="34" charset="0"/>
              </a:rPr>
              <a:t>NGVD29 Base Flood Elevations:</a:t>
            </a:r>
            <a:r>
              <a:rPr lang="en-US" sz="2400" dirty="0">
                <a:cs typeface="Arial" panose="020B0604020202020204" pitchFamily="34" charset="0"/>
              </a:rPr>
              <a:t>  The LOMA Map Print Tool converts the Ground Elevation NAVD88 to NGVD29 so the BFE and LAG/LLE are the same vertical datum.</a:t>
            </a:r>
          </a:p>
          <a:p>
            <a:r>
              <a:rPr lang="en-US" sz="3200" b="1" dirty="0">
                <a:solidFill>
                  <a:schemeClr val="accent1">
                    <a:lumMod val="50000"/>
                  </a:schemeClr>
                </a:solidFill>
                <a:latin typeface="Arial" panose="020B0604020202020204" pitchFamily="34" charset="0"/>
                <a:cs typeface="Arial" panose="020B0604020202020204" pitchFamily="34" charset="0"/>
              </a:rPr>
              <a:t/>
            </a:r>
            <a:br>
              <a:rPr lang="en-US" sz="3200" b="1" dirty="0">
                <a:solidFill>
                  <a:schemeClr val="accent1">
                    <a:lumMod val="50000"/>
                  </a:schemeClr>
                </a:solidFill>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12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NGVD 29 Vertical Datum</a:t>
            </a:r>
          </a:p>
        </p:txBody>
      </p:sp>
      <p:pic>
        <p:nvPicPr>
          <p:cNvPr id="2" name="Picture 1">
            <a:extLst>
              <a:ext uri="{FF2B5EF4-FFF2-40B4-BE49-F238E27FC236}">
                <a16:creationId xmlns:a16="http://schemas.microsoft.com/office/drawing/2014/main" id="{7050D1FE-215B-4DBB-B9EB-65BC308DED7E}"/>
              </a:ext>
            </a:extLst>
          </p:cNvPr>
          <p:cNvPicPr>
            <a:picLocks noChangeAspect="1"/>
          </p:cNvPicPr>
          <p:nvPr/>
        </p:nvPicPr>
        <p:blipFill>
          <a:blip r:embed="rId3"/>
          <a:stretch>
            <a:fillRect/>
          </a:stretch>
        </p:blipFill>
        <p:spPr>
          <a:xfrm>
            <a:off x="664790" y="984412"/>
            <a:ext cx="7598112" cy="5839564"/>
          </a:xfrm>
          <a:prstGeom prst="rect">
            <a:avLst/>
          </a:prstGeom>
        </p:spPr>
      </p:pic>
    </p:spTree>
    <p:extLst>
      <p:ext uri="{BB962C8B-B14F-4D97-AF65-F5344CB8AC3E}">
        <p14:creationId xmlns:p14="http://schemas.microsoft.com/office/powerpoint/2010/main" val="1137837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NGVD 29 Vertical Datum</a:t>
            </a:r>
          </a:p>
        </p:txBody>
      </p:sp>
      <p:pic>
        <p:nvPicPr>
          <p:cNvPr id="3" name="Picture 2">
            <a:extLst>
              <a:ext uri="{FF2B5EF4-FFF2-40B4-BE49-F238E27FC236}">
                <a16:creationId xmlns:a16="http://schemas.microsoft.com/office/drawing/2014/main" id="{7D87A7DD-D06C-41CE-8184-615E87786017}"/>
              </a:ext>
            </a:extLst>
          </p:cNvPr>
          <p:cNvPicPr>
            <a:picLocks noChangeAspect="1"/>
          </p:cNvPicPr>
          <p:nvPr/>
        </p:nvPicPr>
        <p:blipFill>
          <a:blip r:embed="rId3"/>
          <a:stretch>
            <a:fillRect/>
          </a:stretch>
        </p:blipFill>
        <p:spPr>
          <a:xfrm>
            <a:off x="244929" y="923060"/>
            <a:ext cx="4262000" cy="5552894"/>
          </a:xfrm>
          <a:prstGeom prst="rect">
            <a:avLst/>
          </a:prstGeom>
        </p:spPr>
      </p:pic>
      <p:pic>
        <p:nvPicPr>
          <p:cNvPr id="4" name="Picture 3">
            <a:extLst>
              <a:ext uri="{FF2B5EF4-FFF2-40B4-BE49-F238E27FC236}">
                <a16:creationId xmlns:a16="http://schemas.microsoft.com/office/drawing/2014/main" id="{87FCDEFB-3132-45FD-B367-DE619D848DB5}"/>
              </a:ext>
            </a:extLst>
          </p:cNvPr>
          <p:cNvPicPr>
            <a:picLocks noChangeAspect="1"/>
          </p:cNvPicPr>
          <p:nvPr/>
        </p:nvPicPr>
        <p:blipFill>
          <a:blip r:embed="rId4"/>
          <a:stretch>
            <a:fillRect/>
          </a:stretch>
        </p:blipFill>
        <p:spPr>
          <a:xfrm>
            <a:off x="4608944" y="960004"/>
            <a:ext cx="4197305" cy="5508541"/>
          </a:xfrm>
          <a:prstGeom prst="rect">
            <a:avLst/>
          </a:prstGeom>
        </p:spPr>
      </p:pic>
      <p:sp>
        <p:nvSpPr>
          <p:cNvPr id="6" name="TextBox 5">
            <a:extLst>
              <a:ext uri="{FF2B5EF4-FFF2-40B4-BE49-F238E27FC236}">
                <a16:creationId xmlns:a16="http://schemas.microsoft.com/office/drawing/2014/main" id="{F2B20627-5345-418F-8F39-F5BAF9E6BCBD}"/>
              </a:ext>
            </a:extLst>
          </p:cNvPr>
          <p:cNvSpPr txBox="1"/>
          <p:nvPr/>
        </p:nvSpPr>
        <p:spPr>
          <a:xfrm>
            <a:off x="337751" y="6429774"/>
            <a:ext cx="4169177" cy="338554"/>
          </a:xfrm>
          <a:prstGeom prst="rect">
            <a:avLst/>
          </a:prstGeom>
          <a:noFill/>
        </p:spPr>
        <p:txBody>
          <a:bodyPr wrap="square" rtlCol="0">
            <a:spAutoFit/>
          </a:bodyPr>
          <a:lstStyle/>
          <a:p>
            <a:r>
              <a:rPr lang="en-US" sz="1600" dirty="0"/>
              <a:t>Lowest Lot Elevation LOMA Map (Point Method)</a:t>
            </a:r>
          </a:p>
        </p:txBody>
      </p:sp>
      <p:sp>
        <p:nvSpPr>
          <p:cNvPr id="8" name="Rectangle 7">
            <a:extLst>
              <a:ext uri="{FF2B5EF4-FFF2-40B4-BE49-F238E27FC236}">
                <a16:creationId xmlns:a16="http://schemas.microsoft.com/office/drawing/2014/main" id="{2A5D2B6C-3D41-4AA1-A426-66A8F4C5F785}"/>
              </a:ext>
            </a:extLst>
          </p:cNvPr>
          <p:cNvSpPr/>
          <p:nvPr/>
        </p:nvSpPr>
        <p:spPr>
          <a:xfrm>
            <a:off x="6232882" y="6421803"/>
            <a:ext cx="1449051" cy="338554"/>
          </a:xfrm>
          <a:prstGeom prst="rect">
            <a:avLst/>
          </a:prstGeom>
        </p:spPr>
        <p:txBody>
          <a:bodyPr wrap="none">
            <a:spAutoFit/>
          </a:bodyPr>
          <a:lstStyle/>
          <a:p>
            <a:r>
              <a:rPr lang="en-US" sz="1600" dirty="0"/>
              <a:t>Reference Map</a:t>
            </a:r>
          </a:p>
        </p:txBody>
      </p:sp>
    </p:spTree>
    <p:extLst>
      <p:ext uri="{BB962C8B-B14F-4D97-AF65-F5344CB8AC3E}">
        <p14:creationId xmlns:p14="http://schemas.microsoft.com/office/powerpoint/2010/main" val="193855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graphicFrame>
        <p:nvGraphicFramePr>
          <p:cNvPr id="3" name="Table 2">
            <a:extLst>
              <a:ext uri="{FF2B5EF4-FFF2-40B4-BE49-F238E27FC236}">
                <a16:creationId xmlns:a16="http://schemas.microsoft.com/office/drawing/2014/main" id="{EB41058A-DD1B-4C3C-B584-A5692E87FF05}"/>
              </a:ext>
            </a:extLst>
          </p:cNvPr>
          <p:cNvGraphicFramePr>
            <a:graphicFrameLocks noGrp="1"/>
          </p:cNvGraphicFramePr>
          <p:nvPr>
            <p:extLst>
              <p:ext uri="{D42A27DB-BD31-4B8C-83A1-F6EECF244321}">
                <p14:modId xmlns:p14="http://schemas.microsoft.com/office/powerpoint/2010/main" val="3592639417"/>
              </p:ext>
            </p:extLst>
          </p:nvPr>
        </p:nvGraphicFramePr>
        <p:xfrm>
          <a:off x="234238" y="1080241"/>
          <a:ext cx="8675531" cy="1188720"/>
        </p:xfrm>
        <a:graphic>
          <a:graphicData uri="http://schemas.openxmlformats.org/drawingml/2006/table">
            <a:tbl>
              <a:tblPr>
                <a:tableStyleId>{5C22544A-7EE6-4342-B048-85BDC9FD1C3A}</a:tableStyleId>
              </a:tblPr>
              <a:tblGrid>
                <a:gridCol w="8675531">
                  <a:extLst>
                    <a:ext uri="{9D8B030D-6E8A-4147-A177-3AD203B41FA5}">
                      <a16:colId xmlns:a16="http://schemas.microsoft.com/office/drawing/2014/main" val="4037196709"/>
                    </a:ext>
                  </a:extLst>
                </a:gridCol>
              </a:tblGrid>
              <a:tr h="638831">
                <a:tc>
                  <a:txBody>
                    <a:bodyPr/>
                    <a:lstStyle/>
                    <a:p>
                      <a:pPr marL="0" marR="0" algn="l">
                        <a:spcBef>
                          <a:spcPts val="0"/>
                        </a:spcBef>
                        <a:spcAft>
                          <a:spcPts val="0"/>
                        </a:spcAft>
                      </a:pPr>
                      <a:r>
                        <a:rPr lang="en-US" sz="1300" b="1" dirty="0">
                          <a:effectLst/>
                        </a:rPr>
                        <a:t>HOW DO I CHANGE MY FLOOD ZONE DESIGNATION?</a:t>
                      </a:r>
                    </a:p>
                    <a:p>
                      <a:pPr marL="0" marR="0" algn="l">
                        <a:spcBef>
                          <a:spcPts val="0"/>
                        </a:spcBef>
                        <a:spcAft>
                          <a:spcPts val="0"/>
                        </a:spcAft>
                      </a:pPr>
                      <a:r>
                        <a:rPr lang="en-US" sz="1300" dirty="0">
                          <a:effectLst/>
                        </a:rPr>
                        <a:t>Occasionally, a small area is inadvertently shown to be within the SFHA on a FIRM, even though the ground is at or above the BFE. If this occurs, an individual property owner may submit survey information to FEMA and request that FEMA issue a document that officially removes a property from the SFHA, called a Letter of Map Amendment (LOMA).  Importantly, the LOMA enables property owners to request changes or updates to their property’s flood risk status to FEMA. Learn more about how to request a change to your flood zone designation at </a:t>
                      </a:r>
                      <a:r>
                        <a:rPr lang="en-US" sz="1300" dirty="0">
                          <a:effectLst/>
                          <a:hlinkClick r:id="rId3"/>
                        </a:rPr>
                        <a:t>FEMA’s website</a:t>
                      </a:r>
                      <a:r>
                        <a:rPr lang="en-US" sz="13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98255442"/>
                  </a:ext>
                </a:extLst>
              </a:tr>
            </a:tbl>
          </a:graphicData>
        </a:graphic>
      </p:graphicFrame>
      <p:pic>
        <p:nvPicPr>
          <p:cNvPr id="12" name="Picture 11">
            <a:extLst>
              <a:ext uri="{FF2B5EF4-FFF2-40B4-BE49-F238E27FC236}">
                <a16:creationId xmlns:a16="http://schemas.microsoft.com/office/drawing/2014/main" id="{3EBFA8B4-6B79-40C4-B8FB-8D4F5BCFD8C7}"/>
              </a:ext>
            </a:extLst>
          </p:cNvPr>
          <p:cNvPicPr/>
          <p:nvPr/>
        </p:nvPicPr>
        <p:blipFill>
          <a:blip r:embed="rId4">
            <a:extLst>
              <a:ext uri="{28A0092B-C50C-407E-A947-70E740481C1C}">
                <a14:useLocalDpi xmlns:a14="http://schemas.microsoft.com/office/drawing/2010/main" val="0"/>
              </a:ext>
            </a:extLst>
          </a:blip>
          <a:stretch>
            <a:fillRect/>
          </a:stretch>
        </p:blipFill>
        <p:spPr>
          <a:xfrm>
            <a:off x="234231" y="2463377"/>
            <a:ext cx="8608572" cy="4001154"/>
          </a:xfrm>
          <a:prstGeom prst="rect">
            <a:avLst/>
          </a:prstGeom>
          <a:ln>
            <a:solidFill>
              <a:schemeClr val="tx1"/>
            </a:solidFill>
          </a:ln>
        </p:spPr>
      </p:pic>
      <p:sp>
        <p:nvSpPr>
          <p:cNvPr id="2" name="Rectangle 1">
            <a:extLst>
              <a:ext uri="{FF2B5EF4-FFF2-40B4-BE49-F238E27FC236}">
                <a16:creationId xmlns:a16="http://schemas.microsoft.com/office/drawing/2014/main" id="{3C2A5E90-6673-44AD-AFEF-B4DBBFDE942A}"/>
              </a:ext>
            </a:extLst>
          </p:cNvPr>
          <p:cNvSpPr/>
          <p:nvPr/>
        </p:nvSpPr>
        <p:spPr>
          <a:xfrm>
            <a:off x="234231" y="6576566"/>
            <a:ext cx="4572000" cy="253916"/>
          </a:xfrm>
          <a:prstGeom prst="rect">
            <a:avLst/>
          </a:prstGeom>
        </p:spPr>
        <p:txBody>
          <a:bodyPr>
            <a:spAutoFit/>
          </a:bodyPr>
          <a:lstStyle/>
          <a:p>
            <a:r>
              <a:rPr lang="en-US" sz="1050" dirty="0">
                <a:latin typeface="Calibri" panose="020F0502020204030204" pitchFamily="34" charset="0"/>
                <a:ea typeface="Calibri" panose="020F0502020204030204" pitchFamily="34" charset="0"/>
                <a:cs typeface="Times New Roman" panose="02020603050405020304" pitchFamily="18" charset="0"/>
              </a:rPr>
              <a:t>Source:  </a:t>
            </a:r>
            <a:r>
              <a:rPr lang="en-US" sz="10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How to Request a Map Amendment (Nov. 2018)</a:t>
            </a:r>
            <a:endParaRPr lang="en-US" sz="1050" dirty="0"/>
          </a:p>
        </p:txBody>
      </p:sp>
    </p:spTree>
    <p:extLst>
      <p:ext uri="{BB962C8B-B14F-4D97-AF65-F5344CB8AC3E}">
        <p14:creationId xmlns:p14="http://schemas.microsoft.com/office/powerpoint/2010/main" val="1126511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NGVD 29 Datum Conversion</a:t>
            </a:r>
          </a:p>
        </p:txBody>
      </p:sp>
      <p:pic>
        <p:nvPicPr>
          <p:cNvPr id="3" name="Picture 2">
            <a:extLst>
              <a:ext uri="{FF2B5EF4-FFF2-40B4-BE49-F238E27FC236}">
                <a16:creationId xmlns:a16="http://schemas.microsoft.com/office/drawing/2014/main" id="{7A3AB069-64FA-4CD8-AC38-E51C5AF8A741}"/>
              </a:ext>
            </a:extLst>
          </p:cNvPr>
          <p:cNvPicPr>
            <a:picLocks noChangeAspect="1"/>
          </p:cNvPicPr>
          <p:nvPr/>
        </p:nvPicPr>
        <p:blipFill>
          <a:blip r:embed="rId3"/>
          <a:stretch>
            <a:fillRect/>
          </a:stretch>
        </p:blipFill>
        <p:spPr>
          <a:xfrm>
            <a:off x="4392710" y="1538287"/>
            <a:ext cx="4506361" cy="2635516"/>
          </a:xfrm>
          <a:prstGeom prst="rect">
            <a:avLst/>
          </a:prstGeom>
        </p:spPr>
      </p:pic>
      <p:pic>
        <p:nvPicPr>
          <p:cNvPr id="4" name="Picture 3">
            <a:extLst>
              <a:ext uri="{FF2B5EF4-FFF2-40B4-BE49-F238E27FC236}">
                <a16:creationId xmlns:a16="http://schemas.microsoft.com/office/drawing/2014/main" id="{CD49D672-A666-4CB3-95B5-0B85554F0332}"/>
              </a:ext>
            </a:extLst>
          </p:cNvPr>
          <p:cNvPicPr>
            <a:picLocks noChangeAspect="1"/>
          </p:cNvPicPr>
          <p:nvPr/>
        </p:nvPicPr>
        <p:blipFill>
          <a:blip r:embed="rId4"/>
          <a:stretch>
            <a:fillRect/>
          </a:stretch>
        </p:blipFill>
        <p:spPr>
          <a:xfrm>
            <a:off x="391219" y="1538287"/>
            <a:ext cx="3781425" cy="3781425"/>
          </a:xfrm>
          <a:prstGeom prst="rect">
            <a:avLst/>
          </a:prstGeom>
          <a:ln>
            <a:solidFill>
              <a:schemeClr val="tx1"/>
            </a:solidFill>
          </a:ln>
        </p:spPr>
      </p:pic>
      <p:sp>
        <p:nvSpPr>
          <p:cNvPr id="9" name="TextBox 8">
            <a:extLst>
              <a:ext uri="{FF2B5EF4-FFF2-40B4-BE49-F238E27FC236}">
                <a16:creationId xmlns:a16="http://schemas.microsoft.com/office/drawing/2014/main" id="{BEA3CE9A-D471-4FA7-B34B-8021A41DAFE2}"/>
              </a:ext>
            </a:extLst>
          </p:cNvPr>
          <p:cNvSpPr txBox="1"/>
          <p:nvPr/>
        </p:nvSpPr>
        <p:spPr>
          <a:xfrm>
            <a:off x="4392709" y="4259081"/>
            <a:ext cx="4506361" cy="1077218"/>
          </a:xfrm>
          <a:prstGeom prst="rect">
            <a:avLst/>
          </a:prstGeom>
          <a:solidFill>
            <a:schemeClr val="accent1">
              <a:lumMod val="20000"/>
              <a:lumOff val="80000"/>
            </a:schemeClr>
          </a:solidFill>
        </p:spPr>
        <p:txBody>
          <a:bodyPr wrap="square" rtlCol="0">
            <a:spAutoFit/>
          </a:bodyPr>
          <a:lstStyle/>
          <a:p>
            <a:r>
              <a:rPr lang="en-US" sz="1600" u="sng" dirty="0"/>
              <a:t>NGVD29 Base Flood Elevations:</a:t>
            </a:r>
            <a:r>
              <a:rPr lang="en-US" sz="1600" dirty="0"/>
              <a:t>  The LOMA Map Print Tool converts the Ground Elevation NAVD88 to NGVD29 so the BFE and LAG/LLE are the same vertical datum</a:t>
            </a:r>
          </a:p>
        </p:txBody>
      </p:sp>
      <p:sp>
        <p:nvSpPr>
          <p:cNvPr id="8" name="TextBox 7">
            <a:extLst>
              <a:ext uri="{FF2B5EF4-FFF2-40B4-BE49-F238E27FC236}">
                <a16:creationId xmlns:a16="http://schemas.microsoft.com/office/drawing/2014/main" id="{EF3A2863-C62E-4B03-8E1F-A83995024B03}"/>
              </a:ext>
            </a:extLst>
          </p:cNvPr>
          <p:cNvSpPr txBox="1"/>
          <p:nvPr/>
        </p:nvSpPr>
        <p:spPr>
          <a:xfrm>
            <a:off x="830945" y="5951231"/>
            <a:ext cx="7823527" cy="338554"/>
          </a:xfrm>
          <a:prstGeom prst="rect">
            <a:avLst/>
          </a:prstGeom>
          <a:noFill/>
        </p:spPr>
        <p:txBody>
          <a:bodyPr wrap="square" rtlCol="0">
            <a:spAutoFit/>
          </a:bodyPr>
          <a:lstStyle/>
          <a:p>
            <a:r>
              <a:rPr lang="en-US" sz="1600" dirty="0"/>
              <a:t>Lowest Adjacent Point 717.5 ft (NAVD88) + 0.67 ft. Conversion Factor = 718.2 ft. (</a:t>
            </a:r>
            <a:r>
              <a:rPr lang="en-US" sz="1600" dirty="0">
                <a:highlight>
                  <a:srgbClr val="FFFF00"/>
                </a:highlight>
              </a:rPr>
              <a:t>NGVD29</a:t>
            </a:r>
            <a:r>
              <a:rPr lang="en-US" sz="1600" dirty="0"/>
              <a:t>)</a:t>
            </a:r>
          </a:p>
        </p:txBody>
      </p:sp>
      <p:sp>
        <p:nvSpPr>
          <p:cNvPr id="12" name="Speech Bubble: Rectangle with Corners Rounded 11">
            <a:extLst>
              <a:ext uri="{FF2B5EF4-FFF2-40B4-BE49-F238E27FC236}">
                <a16:creationId xmlns:a16="http://schemas.microsoft.com/office/drawing/2014/main" id="{F1E7C7C3-DFF3-43DF-A70F-DF4CAA975AF0}"/>
              </a:ext>
            </a:extLst>
          </p:cNvPr>
          <p:cNvSpPr/>
          <p:nvPr/>
        </p:nvSpPr>
        <p:spPr>
          <a:xfrm flipH="1">
            <a:off x="5889212" y="3134355"/>
            <a:ext cx="2717741" cy="471395"/>
          </a:xfrm>
          <a:prstGeom prst="wedgeRoundRectCallout">
            <a:avLst>
              <a:gd name="adj1" fmla="val 49128"/>
              <a:gd name="adj2" fmla="val -6947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The Print LOMA function converts the Ground Elevation from NAVD88 to NGVD29 to match the BFE NGVD29 Vertical Datum</a:t>
            </a:r>
            <a:endParaRPr lang="en-US" sz="1200" dirty="0">
              <a:solidFill>
                <a:schemeClr val="tx1"/>
              </a:solidFill>
            </a:endParaRPr>
          </a:p>
        </p:txBody>
      </p:sp>
    </p:spTree>
    <p:extLst>
      <p:ext uri="{BB962C8B-B14F-4D97-AF65-F5344CB8AC3E}">
        <p14:creationId xmlns:p14="http://schemas.microsoft.com/office/powerpoint/2010/main" val="17358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F82017-F307-4736-8D45-6EA2A11E5B51}"/>
              </a:ext>
            </a:extLst>
          </p:cNvPr>
          <p:cNvPicPr>
            <a:picLocks noChangeAspect="1"/>
          </p:cNvPicPr>
          <p:nvPr/>
        </p:nvPicPr>
        <p:blipFill>
          <a:blip r:embed="rId3"/>
          <a:stretch>
            <a:fillRect/>
          </a:stretch>
        </p:blipFill>
        <p:spPr>
          <a:xfrm>
            <a:off x="625373" y="947264"/>
            <a:ext cx="7626869" cy="5835373"/>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NGVD 29 Datum Conversion</a:t>
            </a:r>
          </a:p>
        </p:txBody>
      </p:sp>
      <p:sp>
        <p:nvSpPr>
          <p:cNvPr id="4" name="Rectangle 3">
            <a:extLst>
              <a:ext uri="{FF2B5EF4-FFF2-40B4-BE49-F238E27FC236}">
                <a16:creationId xmlns:a16="http://schemas.microsoft.com/office/drawing/2014/main" id="{CC0700FA-C9C6-4F12-AE4D-5612887296DD}"/>
              </a:ext>
            </a:extLst>
          </p:cNvPr>
          <p:cNvSpPr/>
          <p:nvPr/>
        </p:nvSpPr>
        <p:spPr>
          <a:xfrm>
            <a:off x="5326301" y="6157452"/>
            <a:ext cx="2879761" cy="579005"/>
          </a:xfrm>
          <a:prstGeom prst="rect">
            <a:avLst/>
          </a:prstGeom>
          <a:solidFill>
            <a:schemeClr val="bg1"/>
          </a:solidFill>
        </p:spPr>
        <p:txBody>
          <a:bodyPr wrap="square">
            <a:spAutoFit/>
          </a:bodyPr>
          <a:lstStyle/>
          <a:p>
            <a:pPr>
              <a:lnSpc>
                <a:spcPct val="107000"/>
              </a:lnSpc>
            </a:pPr>
            <a:r>
              <a:rPr lang="en-US" sz="1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NGVD 29 County Status Graphic</a:t>
            </a:r>
            <a:r>
              <a:rPr lang="en-US" sz="1000" dirty="0">
                <a:solidFill>
                  <a:srgbClr val="0000FF"/>
                </a:solidFill>
                <a:latin typeface="Calibri" panose="020F0502020204030204" pitchFamily="34" charset="0"/>
                <a:ea typeface="Calibri" panose="020F0502020204030204" pitchFamily="34" charset="0"/>
                <a:cs typeface="Calibri" panose="020F0502020204030204" pitchFamily="34" charset="0"/>
              </a:rPr>
              <a:t/>
            </a:r>
            <a:br>
              <a:rPr lang="en-US" sz="1000" dirty="0">
                <a:solidFill>
                  <a:srgbClr val="0000FF"/>
                </a:solidFill>
                <a:latin typeface="Calibri" panose="020F0502020204030204" pitchFamily="34" charset="0"/>
                <a:ea typeface="Calibri" panose="020F0502020204030204" pitchFamily="34" charset="0"/>
                <a:cs typeface="Calibri" panose="020F0502020204030204" pitchFamily="34" charset="0"/>
              </a:rPr>
            </a:br>
            <a:r>
              <a:rPr lang="en-US" sz="1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NAVD 88 to NGVD 29 Conversion Factors by County</a:t>
            </a:r>
            <a:r>
              <a:rPr lang="en-US" sz="1000" dirty="0">
                <a:solidFill>
                  <a:srgbClr val="0000FF"/>
                </a:solidFill>
                <a:latin typeface="Calibri" panose="020F0502020204030204" pitchFamily="34" charset="0"/>
                <a:ea typeface="Calibri" panose="020F0502020204030204" pitchFamily="34" charset="0"/>
                <a:cs typeface="Calibri" panose="020F0502020204030204" pitchFamily="34" charset="0"/>
              </a:rPr>
              <a:t/>
            </a:r>
            <a:br>
              <a:rPr lang="en-US" sz="1000" dirty="0">
                <a:solidFill>
                  <a:srgbClr val="0000FF"/>
                </a:solidFill>
                <a:latin typeface="Calibri" panose="020F0502020204030204" pitchFamily="34" charset="0"/>
                <a:ea typeface="Calibri" panose="020F0502020204030204" pitchFamily="34" charset="0"/>
                <a:cs typeface="Calibri" panose="020F0502020204030204" pitchFamily="34" charset="0"/>
              </a:rPr>
            </a:br>
            <a:r>
              <a:rPr lang="en-US" sz="1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NGVD 29 to NAVD 88 Conversion Factors by County</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D1AF93C-46C4-4843-BFE5-F9A381548AC4}"/>
              </a:ext>
            </a:extLst>
          </p:cNvPr>
          <p:cNvSpPr txBox="1"/>
          <p:nvPr/>
        </p:nvSpPr>
        <p:spPr>
          <a:xfrm>
            <a:off x="757382" y="1145309"/>
            <a:ext cx="2662474" cy="1477328"/>
          </a:xfrm>
          <a:prstGeom prst="rect">
            <a:avLst/>
          </a:prstGeom>
          <a:solidFill>
            <a:schemeClr val="accent1">
              <a:lumMod val="20000"/>
              <a:lumOff val="80000"/>
            </a:schemeClr>
          </a:solidFill>
        </p:spPr>
        <p:txBody>
          <a:bodyPr wrap="square" rtlCol="0">
            <a:spAutoFit/>
          </a:bodyPr>
          <a:lstStyle/>
          <a:p>
            <a:r>
              <a:rPr lang="en-US" sz="1500" dirty="0"/>
              <a:t>The WV Flood Tool’s Print LOMA Function uses NAVD88-to-NGVD29 County Conversion Factors for converting NAVD88 Ground Elevations to match NGVD 29 Base Flood Elevations</a:t>
            </a:r>
          </a:p>
        </p:txBody>
      </p:sp>
    </p:spTree>
    <p:extLst>
      <p:ext uri="{BB962C8B-B14F-4D97-AF65-F5344CB8AC3E}">
        <p14:creationId xmlns:p14="http://schemas.microsoft.com/office/powerpoint/2010/main" val="2529750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Processing Procedures</a:t>
            </a:r>
          </a:p>
        </p:txBody>
      </p:sp>
      <p:graphicFrame>
        <p:nvGraphicFramePr>
          <p:cNvPr id="6" name="Table 5">
            <a:extLst>
              <a:ext uri="{FF2B5EF4-FFF2-40B4-BE49-F238E27FC236}">
                <a16:creationId xmlns:a16="http://schemas.microsoft.com/office/drawing/2014/main" id="{1E482AF2-20CA-4193-B8A0-7F88B58AEAB6}"/>
              </a:ext>
            </a:extLst>
          </p:cNvPr>
          <p:cNvGraphicFramePr>
            <a:graphicFrameLocks noGrp="1"/>
          </p:cNvGraphicFramePr>
          <p:nvPr>
            <p:extLst>
              <p:ext uri="{D42A27DB-BD31-4B8C-83A1-F6EECF244321}">
                <p14:modId xmlns:p14="http://schemas.microsoft.com/office/powerpoint/2010/main" val="2975825118"/>
              </p:ext>
            </p:extLst>
          </p:nvPr>
        </p:nvGraphicFramePr>
        <p:xfrm>
          <a:off x="234231" y="1087447"/>
          <a:ext cx="8675531" cy="3413760"/>
        </p:xfrm>
        <a:graphic>
          <a:graphicData uri="http://schemas.openxmlformats.org/drawingml/2006/table">
            <a:tbl>
              <a:tblPr>
                <a:tableStyleId>{5C22544A-7EE6-4342-B048-85BDC9FD1C3A}</a:tableStyleId>
              </a:tblPr>
              <a:tblGrid>
                <a:gridCol w="8675531">
                  <a:extLst>
                    <a:ext uri="{9D8B030D-6E8A-4147-A177-3AD203B41FA5}">
                      <a16:colId xmlns:a16="http://schemas.microsoft.com/office/drawing/2014/main" val="4037196709"/>
                    </a:ext>
                  </a:extLst>
                </a:gridCol>
              </a:tblGrid>
              <a:tr h="730825">
                <a:tc>
                  <a:txBody>
                    <a:bodyPr/>
                    <a:lstStyle/>
                    <a:p>
                      <a:pPr marL="0" marR="0" algn="l">
                        <a:spcBef>
                          <a:spcPts val="0"/>
                        </a:spcBef>
                        <a:spcAft>
                          <a:spcPts val="0"/>
                        </a:spcAft>
                      </a:pPr>
                      <a:r>
                        <a:rPr lang="en-US" sz="1400" b="1" dirty="0">
                          <a:effectLst/>
                        </a:rPr>
                        <a:t>FEMA Processing Procedures of LiDAR LOMAs:</a:t>
                      </a:r>
                    </a:p>
                    <a:p>
                      <a:pPr marL="0" marR="0" algn="l">
                        <a:spcBef>
                          <a:spcPts val="0"/>
                        </a:spcBef>
                        <a:spcAft>
                          <a:spcPts val="0"/>
                        </a:spcAft>
                      </a:pPr>
                      <a:r>
                        <a:rPr lang="en-US" sz="1400" b="0" dirty="0">
                          <a:effectLst/>
                        </a:rPr>
                        <a:t>LIDAR-based submissions will be reviewed based on the following criteria:</a:t>
                      </a:r>
                    </a:p>
                    <a:p>
                      <a:pPr marL="285750" marR="0" indent="-285750" algn="l">
                        <a:spcBef>
                          <a:spcPts val="0"/>
                        </a:spcBef>
                        <a:spcAft>
                          <a:spcPts val="0"/>
                        </a:spcAft>
                        <a:buFont typeface="Arial" panose="020B0604020202020204" pitchFamily="34" charset="0"/>
                        <a:buChar char="•"/>
                      </a:pPr>
                      <a:r>
                        <a:rPr lang="en-US" sz="1400" b="0" dirty="0">
                          <a:effectLst/>
                        </a:rPr>
                        <a:t>The LOMA analyst will review the submitted exhibit to determine the location of the structure/property in question and identify the elevation data to be assessed.</a:t>
                      </a:r>
                    </a:p>
                    <a:p>
                      <a:pPr marL="285750" marR="0" indent="-285750" algn="l">
                        <a:spcBef>
                          <a:spcPts val="0"/>
                        </a:spcBef>
                        <a:spcAft>
                          <a:spcPts val="0"/>
                        </a:spcAft>
                        <a:buFont typeface="Arial" panose="020B0604020202020204" pitchFamily="34" charset="0"/>
                        <a:buChar char="•"/>
                      </a:pPr>
                      <a:r>
                        <a:rPr lang="en-US" sz="1400" b="0" i="1" dirty="0">
                          <a:effectLst/>
                        </a:rPr>
                        <a:t>Contour submittals: </a:t>
                      </a:r>
                      <a:r>
                        <a:rPr lang="en-US" sz="1400" b="0" dirty="0">
                          <a:effectLst/>
                        </a:rPr>
                        <a:t>The analyst will identify the lowest contour immediately adjacent to the subject (but not going through it) and subtract one-half the contour interval or 1 foot, whichever is greater, from the lowest contour closest to the structure or property to determine the applicable LAG elevation or LLE. This elevation will be compared to the BFE.</a:t>
                      </a:r>
                    </a:p>
                    <a:p>
                      <a:pPr marL="285750" marR="0" indent="-285750" algn="l">
                        <a:spcBef>
                          <a:spcPts val="0"/>
                        </a:spcBef>
                        <a:spcAft>
                          <a:spcPts val="0"/>
                        </a:spcAft>
                        <a:buFont typeface="Arial" panose="020B0604020202020204" pitchFamily="34" charset="0"/>
                        <a:buChar char="•"/>
                      </a:pPr>
                      <a:r>
                        <a:rPr lang="en-US" sz="1400" b="0" i="1" dirty="0">
                          <a:effectLst/>
                        </a:rPr>
                        <a:t>LiDAR point submittals: </a:t>
                      </a:r>
                      <a:r>
                        <a:rPr lang="en-US" sz="1400" b="0" dirty="0">
                          <a:effectLst/>
                        </a:rPr>
                        <a:t>The analyst will identify the lowest point immediately adjacent to the structure or on the property and subtract 2 feet to determine the LAG or the LLE.</a:t>
                      </a:r>
                    </a:p>
                    <a:p>
                      <a:pPr marL="285750" marR="0" indent="-285750" algn="l">
                        <a:spcBef>
                          <a:spcPts val="0"/>
                        </a:spcBef>
                        <a:spcAft>
                          <a:spcPts val="0"/>
                        </a:spcAft>
                        <a:buFont typeface="Arial" panose="020B0604020202020204" pitchFamily="34" charset="0"/>
                        <a:buChar char="•"/>
                      </a:pPr>
                      <a:r>
                        <a:rPr lang="en-US" sz="1400" b="0" dirty="0">
                          <a:effectLst/>
                        </a:rPr>
                        <a:t>If the comparison of the LAG or LLE to the BFE results in a </a:t>
                      </a:r>
                      <a:r>
                        <a:rPr lang="en-US" sz="1400" b="0" i="1" dirty="0">
                          <a:effectLst/>
                        </a:rPr>
                        <a:t>removal</a:t>
                      </a:r>
                      <a:r>
                        <a:rPr lang="en-US" sz="1400" b="0" dirty="0">
                          <a:effectLst/>
                        </a:rPr>
                        <a:t> and all other required data was submitted, a </a:t>
                      </a:r>
                      <a:r>
                        <a:rPr lang="en-US" sz="1400" b="0" i="1" dirty="0">
                          <a:effectLst/>
                        </a:rPr>
                        <a:t>determination</a:t>
                      </a:r>
                      <a:r>
                        <a:rPr lang="en-US" sz="1400" b="0" dirty="0">
                          <a:effectLst/>
                        </a:rPr>
                        <a:t> can be issued. The LAG/LLE, and possibly the BFE as well, will not be published with the determination. If additional data is required to process the request (i.e., submittal form, deed, plat), it will be requested to complete the determination.</a:t>
                      </a:r>
                    </a:p>
                    <a:p>
                      <a:pPr marL="285750" marR="0" indent="-285750" algn="l">
                        <a:spcBef>
                          <a:spcPts val="0"/>
                        </a:spcBef>
                        <a:spcAft>
                          <a:spcPts val="0"/>
                        </a:spcAft>
                        <a:buFont typeface="Arial" panose="020B0604020202020204" pitchFamily="34" charset="0"/>
                        <a:buChar char="•"/>
                      </a:pPr>
                      <a:r>
                        <a:rPr lang="en-US" sz="1400" b="0" dirty="0">
                          <a:effectLst/>
                        </a:rPr>
                        <a:t>If the comparison of the LAG/LLE to the BFE results in a </a:t>
                      </a:r>
                      <a:r>
                        <a:rPr lang="en-US" sz="1400" b="0" i="1" dirty="0">
                          <a:effectLst/>
                        </a:rPr>
                        <a:t>non-removal</a:t>
                      </a:r>
                      <a:r>
                        <a:rPr lang="en-US" sz="1400" b="0" dirty="0">
                          <a:effectLst/>
                        </a:rPr>
                        <a:t>, certified elevations will be requested in addition to any other data needed for the request.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98255442"/>
                  </a:ext>
                </a:extLst>
              </a:tr>
            </a:tbl>
          </a:graphicData>
        </a:graphic>
      </p:graphicFrame>
      <p:pic>
        <p:nvPicPr>
          <p:cNvPr id="4" name="Picture 3">
            <a:extLst>
              <a:ext uri="{FF2B5EF4-FFF2-40B4-BE49-F238E27FC236}">
                <a16:creationId xmlns:a16="http://schemas.microsoft.com/office/drawing/2014/main" id="{9033C8F2-A827-4929-AC4D-2B134059C065}"/>
              </a:ext>
            </a:extLst>
          </p:cNvPr>
          <p:cNvPicPr>
            <a:picLocks noChangeAspect="1"/>
          </p:cNvPicPr>
          <p:nvPr/>
        </p:nvPicPr>
        <p:blipFill>
          <a:blip r:embed="rId2"/>
          <a:stretch>
            <a:fillRect/>
          </a:stretch>
        </p:blipFill>
        <p:spPr>
          <a:xfrm>
            <a:off x="4562855" y="4534261"/>
            <a:ext cx="2131079" cy="2102601"/>
          </a:xfrm>
          <a:prstGeom prst="rect">
            <a:avLst/>
          </a:prstGeom>
        </p:spPr>
      </p:pic>
      <p:sp>
        <p:nvSpPr>
          <p:cNvPr id="7" name="Rectangle 6">
            <a:extLst>
              <a:ext uri="{FF2B5EF4-FFF2-40B4-BE49-F238E27FC236}">
                <a16:creationId xmlns:a16="http://schemas.microsoft.com/office/drawing/2014/main" id="{73A06D41-FC1B-42AC-9C98-AF7BD636D834}"/>
              </a:ext>
            </a:extLst>
          </p:cNvPr>
          <p:cNvSpPr/>
          <p:nvPr/>
        </p:nvSpPr>
        <p:spPr>
          <a:xfrm>
            <a:off x="266243" y="5150056"/>
            <a:ext cx="3985459" cy="882742"/>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800"/>
              </a:spcAft>
            </a:pPr>
            <a:r>
              <a:rPr lang="en-US" sz="1600" u="sng" dirty="0" smtClean="0">
                <a:solidFill>
                  <a:srgbClr val="0070C0"/>
                </a:solidFill>
                <a:ea typeface="Calibri" panose="020F0502020204030204" pitchFamily="34" charset="0"/>
                <a:cs typeface="Calibri" panose="020F0502020204030204" pitchFamily="34" charset="0"/>
                <a:hlinkClick r:id="rId3"/>
              </a:rPr>
              <a:t>Guidance for Flood Risk Analysis and Mapping MT-1 Technical Guidance (December 2020)</a:t>
            </a:r>
            <a:r>
              <a:rPr lang="en-US" sz="1600" u="sng" dirty="0" smtClean="0">
                <a:ea typeface="Calibri" panose="020F0502020204030204" pitchFamily="34" charset="0"/>
                <a:cs typeface="Calibri" panose="020F0502020204030204" pitchFamily="34" charset="0"/>
              </a:rPr>
              <a:t>,</a:t>
            </a:r>
            <a:r>
              <a:rPr lang="en-US" sz="1600" dirty="0" smtClean="0">
                <a:solidFill>
                  <a:srgbClr val="0070C0"/>
                </a:solidFill>
                <a:ea typeface="Calibri" panose="020F0502020204030204" pitchFamily="34" charset="0"/>
                <a:cs typeface="Calibri" panose="020F0502020204030204" pitchFamily="34" charset="0"/>
              </a:rPr>
              <a:t> </a:t>
            </a:r>
            <a:r>
              <a:rPr lang="en-US" sz="1600" dirty="0">
                <a:ea typeface="Calibri" panose="020F0502020204030204" pitchFamily="34" charset="0"/>
                <a:cs typeface="Calibri" panose="020F0502020204030204" pitchFamily="34" charset="0"/>
              </a:rPr>
              <a:t>LiDAR LOMA, Section 5.3, page </a:t>
            </a:r>
            <a:r>
              <a:rPr lang="en-US" sz="1600" dirty="0" smtClean="0">
                <a:ea typeface="Calibri" panose="020F0502020204030204" pitchFamily="34" charset="0"/>
                <a:cs typeface="Calibri" panose="020F0502020204030204" pitchFamily="34" charset="0"/>
              </a:rPr>
              <a:t>55</a:t>
            </a:r>
            <a:endParaRPr lang="en-US" sz="16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134BC5B-DB2B-498D-8AE5-60754FE003E3}"/>
              </a:ext>
            </a:extLst>
          </p:cNvPr>
          <p:cNvPicPr>
            <a:picLocks noChangeAspect="1"/>
          </p:cNvPicPr>
          <p:nvPr/>
        </p:nvPicPr>
        <p:blipFill>
          <a:blip r:embed="rId4"/>
          <a:stretch>
            <a:fillRect/>
          </a:stretch>
        </p:blipFill>
        <p:spPr>
          <a:xfrm>
            <a:off x="7005087" y="4534260"/>
            <a:ext cx="1843546" cy="2102601"/>
          </a:xfrm>
          <a:prstGeom prst="rect">
            <a:avLst/>
          </a:prstGeom>
        </p:spPr>
      </p:pic>
    </p:spTree>
    <p:extLst>
      <p:ext uri="{BB962C8B-B14F-4D97-AF65-F5344CB8AC3E}">
        <p14:creationId xmlns:p14="http://schemas.microsoft.com/office/powerpoint/2010/main" val="3949464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Studied and Unstudied Zone A</a:t>
            </a:r>
          </a:p>
        </p:txBody>
      </p:sp>
      <p:sp>
        <p:nvSpPr>
          <p:cNvPr id="6" name="TextBox 5">
            <a:extLst>
              <a:ext uri="{FF2B5EF4-FFF2-40B4-BE49-F238E27FC236}">
                <a16:creationId xmlns:a16="http://schemas.microsoft.com/office/drawing/2014/main" id="{4DD5F595-EBA6-4333-8339-60F37C6566E7}"/>
              </a:ext>
            </a:extLst>
          </p:cNvPr>
          <p:cNvSpPr txBox="1"/>
          <p:nvPr/>
        </p:nvSpPr>
        <p:spPr>
          <a:xfrm>
            <a:off x="133895" y="1144012"/>
            <a:ext cx="1642845" cy="1569660"/>
          </a:xfrm>
          <a:prstGeom prst="rect">
            <a:avLst/>
          </a:prstGeom>
          <a:solidFill>
            <a:schemeClr val="accent1">
              <a:lumMod val="50000"/>
            </a:schemeClr>
          </a:solidFill>
        </p:spPr>
        <p:txBody>
          <a:bodyPr wrap="square" rtlCol="0">
            <a:spAutoFit/>
          </a:bodyPr>
          <a:lstStyle/>
          <a:p>
            <a:r>
              <a:rPr lang="en-US" sz="1600" i="1" dirty="0" smtClean="0">
                <a:solidFill>
                  <a:schemeClr val="bg1"/>
                </a:solidFill>
              </a:rPr>
              <a:t>69%  </a:t>
            </a:r>
            <a:r>
              <a:rPr lang="en-US" sz="1600" i="1" dirty="0">
                <a:solidFill>
                  <a:schemeClr val="bg1"/>
                </a:solidFill>
              </a:rPr>
              <a:t>of  Flood Zones (measured in stream miles) in West Virginia are </a:t>
            </a:r>
            <a:r>
              <a:rPr lang="en-US" sz="1600" b="1" i="1" dirty="0">
                <a:solidFill>
                  <a:schemeClr val="bg1"/>
                </a:solidFill>
              </a:rPr>
              <a:t>Approximate A Zones</a:t>
            </a:r>
          </a:p>
        </p:txBody>
      </p:sp>
      <p:sp>
        <p:nvSpPr>
          <p:cNvPr id="13" name="TextBox 12">
            <a:extLst>
              <a:ext uri="{FF2B5EF4-FFF2-40B4-BE49-F238E27FC236}">
                <a16:creationId xmlns:a16="http://schemas.microsoft.com/office/drawing/2014/main" id="{BDB064DF-1F62-43E5-8B1F-07C7C0B11AC8}"/>
              </a:ext>
            </a:extLst>
          </p:cNvPr>
          <p:cNvSpPr txBox="1"/>
          <p:nvPr/>
        </p:nvSpPr>
        <p:spPr>
          <a:xfrm>
            <a:off x="133894" y="3266720"/>
            <a:ext cx="1642845" cy="2554545"/>
          </a:xfrm>
          <a:prstGeom prst="rect">
            <a:avLst/>
          </a:prstGeom>
          <a:solidFill>
            <a:schemeClr val="accent1">
              <a:lumMod val="50000"/>
            </a:schemeClr>
          </a:solidFill>
        </p:spPr>
        <p:txBody>
          <a:bodyPr wrap="square" rtlCol="0">
            <a:spAutoFit/>
          </a:bodyPr>
          <a:lstStyle/>
          <a:p>
            <a:r>
              <a:rPr lang="en-US" sz="1600" i="1" dirty="0">
                <a:solidFill>
                  <a:schemeClr val="bg1"/>
                </a:solidFill>
              </a:rPr>
              <a:t>Advisory BFEs (or Advisory Flood Heights) for Approximate A Zones do not exist for all counties or for small drainage areas (less than 1 square mile)</a:t>
            </a:r>
            <a:endParaRPr lang="en-US" sz="1600" b="1" i="1" dirty="0">
              <a:solidFill>
                <a:schemeClr val="bg1"/>
              </a:solidFill>
            </a:endParaRPr>
          </a:p>
        </p:txBody>
      </p:sp>
      <p:pic>
        <p:nvPicPr>
          <p:cNvPr id="7" name="Picture 6">
            <a:extLst>
              <a:ext uri="{FF2B5EF4-FFF2-40B4-BE49-F238E27FC236}">
                <a16:creationId xmlns:a16="http://schemas.microsoft.com/office/drawing/2014/main" id="{9B1B176D-32EA-43D1-8019-6AB937FFC0CE}"/>
              </a:ext>
            </a:extLst>
          </p:cNvPr>
          <p:cNvPicPr>
            <a:picLocks noChangeAspect="1"/>
          </p:cNvPicPr>
          <p:nvPr/>
        </p:nvPicPr>
        <p:blipFill>
          <a:blip r:embed="rId3"/>
          <a:stretch>
            <a:fillRect/>
          </a:stretch>
        </p:blipFill>
        <p:spPr>
          <a:xfrm>
            <a:off x="1887773" y="1124762"/>
            <a:ext cx="7061672" cy="5391542"/>
          </a:xfrm>
          <a:prstGeom prst="rect">
            <a:avLst/>
          </a:prstGeom>
        </p:spPr>
      </p:pic>
    </p:spTree>
    <p:extLst>
      <p:ext uri="{BB962C8B-B14F-4D97-AF65-F5344CB8AC3E}">
        <p14:creationId xmlns:p14="http://schemas.microsoft.com/office/powerpoint/2010/main" val="2017362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23AD5-A894-43C8-8064-B82E37C8EB76}"/>
              </a:ext>
            </a:extLst>
          </p:cNvPr>
          <p:cNvPicPr>
            <a:picLocks noChangeAspect="1"/>
          </p:cNvPicPr>
          <p:nvPr/>
        </p:nvPicPr>
        <p:blipFill>
          <a:blip r:embed="rId3"/>
          <a:stretch>
            <a:fillRect/>
          </a:stretch>
        </p:blipFill>
        <p:spPr>
          <a:xfrm>
            <a:off x="5618325" y="991596"/>
            <a:ext cx="3063559" cy="3997215"/>
          </a:xfrm>
          <a:prstGeom prst="rect">
            <a:avLst/>
          </a:prstGeom>
        </p:spPr>
      </p:pic>
      <p:pic>
        <p:nvPicPr>
          <p:cNvPr id="4" name="Picture 3">
            <a:extLst>
              <a:ext uri="{FF2B5EF4-FFF2-40B4-BE49-F238E27FC236}">
                <a16:creationId xmlns:a16="http://schemas.microsoft.com/office/drawing/2014/main" id="{AAEA4547-C47B-45CE-9F67-618B3E02AE91}"/>
              </a:ext>
            </a:extLst>
          </p:cNvPr>
          <p:cNvPicPr>
            <a:picLocks noChangeAspect="1"/>
          </p:cNvPicPr>
          <p:nvPr/>
        </p:nvPicPr>
        <p:blipFill>
          <a:blip r:embed="rId4"/>
          <a:stretch>
            <a:fillRect/>
          </a:stretch>
        </p:blipFill>
        <p:spPr>
          <a:xfrm>
            <a:off x="244929" y="1021761"/>
            <a:ext cx="4390464" cy="3967050"/>
          </a:xfrm>
          <a:prstGeom prst="rect">
            <a:avLst/>
          </a:prstGeom>
          <a:ln>
            <a:solidFill>
              <a:schemeClr val="tx1"/>
            </a:solidFill>
          </a:ln>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Studied Zone A (WV Flood Tool)</a:t>
            </a:r>
          </a:p>
        </p:txBody>
      </p:sp>
      <p:sp>
        <p:nvSpPr>
          <p:cNvPr id="5" name="TextBox 4">
            <a:extLst>
              <a:ext uri="{FF2B5EF4-FFF2-40B4-BE49-F238E27FC236}">
                <a16:creationId xmlns:a16="http://schemas.microsoft.com/office/drawing/2014/main" id="{2D1AF93C-46C4-4843-BFE5-F9A381548AC4}"/>
              </a:ext>
            </a:extLst>
          </p:cNvPr>
          <p:cNvSpPr txBox="1"/>
          <p:nvPr/>
        </p:nvSpPr>
        <p:spPr>
          <a:xfrm>
            <a:off x="146285" y="5126337"/>
            <a:ext cx="8851429" cy="1600438"/>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sz="1400" dirty="0"/>
              <a:t>FEMA’s Zone A Team always refers to the WV Flood Tool as a first resource to validate a LiDAR LOMA submitted for a </a:t>
            </a:r>
            <a:r>
              <a:rPr lang="en-US" sz="1400" b="1" dirty="0">
                <a:solidFill>
                  <a:schemeClr val="accent1">
                    <a:lumMod val="50000"/>
                  </a:schemeClr>
                </a:solidFill>
              </a:rPr>
              <a:t>Studied Zone A</a:t>
            </a:r>
            <a:r>
              <a:rPr lang="en-US" sz="1400" dirty="0"/>
              <a:t>.  The only exception would be if a certified, site specific study, is submitted with the request.  In that case, the local study based on ground survey would be considered the best available data.</a:t>
            </a:r>
          </a:p>
          <a:p>
            <a:pPr marL="285750" lvl="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For consistency and accuracy, FEMA’s analysts always download the HEC-RAS model from the WV Flood tool in order to determine the appropriate BFE from the model profile plot to validate a Studied Zone A.  FEMA will not rely solely on the LiDAR LOMA and BFE Exhibit generated from the WV Flood Tool.</a:t>
            </a:r>
          </a:p>
        </p:txBody>
      </p:sp>
      <p:sp>
        <p:nvSpPr>
          <p:cNvPr id="8" name="Speech Bubble: Rectangle with Corners Rounded 7">
            <a:extLst>
              <a:ext uri="{FF2B5EF4-FFF2-40B4-BE49-F238E27FC236}">
                <a16:creationId xmlns:a16="http://schemas.microsoft.com/office/drawing/2014/main" id="{89234FEE-8E60-49BB-B0CE-E16FC6116A82}"/>
              </a:ext>
            </a:extLst>
          </p:cNvPr>
          <p:cNvSpPr/>
          <p:nvPr/>
        </p:nvSpPr>
        <p:spPr>
          <a:xfrm flipH="1">
            <a:off x="3320511" y="3531361"/>
            <a:ext cx="1204232" cy="320512"/>
          </a:xfrm>
          <a:prstGeom prst="wedgeRoundRectCallout">
            <a:avLst>
              <a:gd name="adj1" fmla="val 46211"/>
              <a:gd name="adj2" fmla="val -2288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HEC-RAS Model for Mill Creek</a:t>
            </a:r>
            <a:endParaRPr lang="en-US" sz="1200" dirty="0">
              <a:solidFill>
                <a:schemeClr val="tx1"/>
              </a:solidFill>
            </a:endParaRPr>
          </a:p>
        </p:txBody>
      </p:sp>
      <p:sp>
        <p:nvSpPr>
          <p:cNvPr id="6" name="TextBox 5">
            <a:extLst>
              <a:ext uri="{FF2B5EF4-FFF2-40B4-BE49-F238E27FC236}">
                <a16:creationId xmlns:a16="http://schemas.microsoft.com/office/drawing/2014/main" id="{4DD5F595-EBA6-4333-8339-60F37C6566E7}"/>
              </a:ext>
            </a:extLst>
          </p:cNvPr>
          <p:cNvSpPr txBox="1"/>
          <p:nvPr/>
        </p:nvSpPr>
        <p:spPr>
          <a:xfrm>
            <a:off x="6568665" y="1234578"/>
            <a:ext cx="1162878" cy="276999"/>
          </a:xfrm>
          <a:prstGeom prst="rect">
            <a:avLst/>
          </a:prstGeom>
          <a:solidFill>
            <a:schemeClr val="accent1">
              <a:lumMod val="50000"/>
            </a:schemeClr>
          </a:solidFill>
        </p:spPr>
        <p:txBody>
          <a:bodyPr wrap="square" rtlCol="0">
            <a:spAutoFit/>
          </a:bodyPr>
          <a:lstStyle/>
          <a:p>
            <a:r>
              <a:rPr lang="en-US" sz="1200" i="1" dirty="0">
                <a:solidFill>
                  <a:schemeClr val="bg1"/>
                </a:solidFill>
              </a:rPr>
              <a:t>Studied Zone A</a:t>
            </a:r>
          </a:p>
        </p:txBody>
      </p:sp>
      <p:sp>
        <p:nvSpPr>
          <p:cNvPr id="11" name="TextBox 10">
            <a:extLst>
              <a:ext uri="{FF2B5EF4-FFF2-40B4-BE49-F238E27FC236}">
                <a16:creationId xmlns:a16="http://schemas.microsoft.com/office/drawing/2014/main" id="{B23523BA-1701-4543-AF6E-F86A809D5975}"/>
              </a:ext>
            </a:extLst>
          </p:cNvPr>
          <p:cNvSpPr txBox="1"/>
          <p:nvPr/>
        </p:nvSpPr>
        <p:spPr>
          <a:xfrm>
            <a:off x="456046" y="1384929"/>
            <a:ext cx="1162878" cy="276999"/>
          </a:xfrm>
          <a:prstGeom prst="rect">
            <a:avLst/>
          </a:prstGeom>
          <a:solidFill>
            <a:schemeClr val="accent1">
              <a:lumMod val="50000"/>
            </a:schemeClr>
          </a:solidFill>
        </p:spPr>
        <p:txBody>
          <a:bodyPr wrap="square" rtlCol="0">
            <a:spAutoFit/>
          </a:bodyPr>
          <a:lstStyle/>
          <a:p>
            <a:r>
              <a:rPr lang="en-US" sz="1200" i="1" dirty="0">
                <a:solidFill>
                  <a:schemeClr val="bg1"/>
                </a:solidFill>
              </a:rPr>
              <a:t>Studied Zone A</a:t>
            </a:r>
          </a:p>
        </p:txBody>
      </p:sp>
    </p:spTree>
    <p:extLst>
      <p:ext uri="{BB962C8B-B14F-4D97-AF65-F5344CB8AC3E}">
        <p14:creationId xmlns:p14="http://schemas.microsoft.com/office/powerpoint/2010/main" val="2221010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4518" y="1041744"/>
            <a:ext cx="7517330" cy="5750545"/>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Studied Zone A (WV Flood Tool)</a:t>
            </a:r>
          </a:p>
        </p:txBody>
      </p:sp>
      <p:sp>
        <p:nvSpPr>
          <p:cNvPr id="12" name="TextBox 11">
            <a:extLst>
              <a:ext uri="{FF2B5EF4-FFF2-40B4-BE49-F238E27FC236}">
                <a16:creationId xmlns:a16="http://schemas.microsoft.com/office/drawing/2014/main" id="{3D88AD7B-0B06-4837-A45F-2D3F9BB1852D}"/>
              </a:ext>
            </a:extLst>
          </p:cNvPr>
          <p:cNvSpPr txBox="1"/>
          <p:nvPr/>
        </p:nvSpPr>
        <p:spPr>
          <a:xfrm>
            <a:off x="785687" y="2469155"/>
            <a:ext cx="1642845" cy="1077218"/>
          </a:xfrm>
          <a:prstGeom prst="rect">
            <a:avLst/>
          </a:prstGeom>
          <a:solidFill>
            <a:schemeClr val="accent1">
              <a:lumMod val="50000"/>
            </a:schemeClr>
          </a:solidFill>
        </p:spPr>
        <p:txBody>
          <a:bodyPr wrap="square" rtlCol="0">
            <a:spAutoFit/>
          </a:bodyPr>
          <a:lstStyle/>
          <a:p>
            <a:r>
              <a:rPr lang="en-US" sz="1600" i="1" dirty="0" smtClean="0">
                <a:solidFill>
                  <a:schemeClr val="bg1"/>
                </a:solidFill>
              </a:rPr>
              <a:t>Advisory Food Heights exist for 40 </a:t>
            </a:r>
            <a:r>
              <a:rPr lang="en-US" sz="1600" i="1" dirty="0">
                <a:solidFill>
                  <a:schemeClr val="bg1"/>
                </a:solidFill>
              </a:rPr>
              <a:t>counties as of November </a:t>
            </a:r>
            <a:r>
              <a:rPr lang="en-US" sz="1600" i="1" dirty="0" smtClean="0">
                <a:solidFill>
                  <a:schemeClr val="bg1"/>
                </a:solidFill>
              </a:rPr>
              <a:t>2024</a:t>
            </a:r>
            <a:endParaRPr lang="en-US" sz="1600" b="1" i="1" dirty="0">
              <a:solidFill>
                <a:schemeClr val="bg1"/>
              </a:solidFill>
            </a:endParaRPr>
          </a:p>
        </p:txBody>
      </p:sp>
      <p:sp>
        <p:nvSpPr>
          <p:cNvPr id="7" name="Rectangle 6">
            <a:extLst>
              <a:ext uri="{FF2B5EF4-FFF2-40B4-BE49-F238E27FC236}">
                <a16:creationId xmlns:a16="http://schemas.microsoft.com/office/drawing/2014/main" id="{543A850C-0976-474E-A31C-B8E6B239B6B4}"/>
              </a:ext>
            </a:extLst>
          </p:cNvPr>
          <p:cNvSpPr/>
          <p:nvPr/>
        </p:nvSpPr>
        <p:spPr>
          <a:xfrm>
            <a:off x="5031164" y="1049912"/>
            <a:ext cx="2870722" cy="369332"/>
          </a:xfrm>
          <a:prstGeom prst="rect">
            <a:avLst/>
          </a:prstGeom>
        </p:spPr>
        <p:txBody>
          <a:bodyPr wrap="none">
            <a:spAutoFit/>
          </a:bodyPr>
          <a:lstStyle/>
          <a:p>
            <a:r>
              <a:rPr lang="en-US"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Advisory A / AFH Status Map</a:t>
            </a:r>
            <a:endParaRPr lang="en-US" dirty="0"/>
          </a:p>
        </p:txBody>
      </p:sp>
    </p:spTree>
    <p:extLst>
      <p:ext uri="{BB962C8B-B14F-4D97-AF65-F5344CB8AC3E}">
        <p14:creationId xmlns:p14="http://schemas.microsoft.com/office/powerpoint/2010/main" val="312342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Unstudied Zone A (WV Flood Tool)</a:t>
            </a:r>
          </a:p>
        </p:txBody>
      </p:sp>
      <p:sp>
        <p:nvSpPr>
          <p:cNvPr id="5" name="TextBox 4">
            <a:extLst>
              <a:ext uri="{FF2B5EF4-FFF2-40B4-BE49-F238E27FC236}">
                <a16:creationId xmlns:a16="http://schemas.microsoft.com/office/drawing/2014/main" id="{2D1AF93C-46C4-4843-BFE5-F9A381548AC4}"/>
              </a:ext>
            </a:extLst>
          </p:cNvPr>
          <p:cNvSpPr txBox="1"/>
          <p:nvPr/>
        </p:nvSpPr>
        <p:spPr>
          <a:xfrm>
            <a:off x="4479786" y="1051698"/>
            <a:ext cx="4590175" cy="4832092"/>
          </a:xfrm>
          <a:prstGeom prst="rect">
            <a:avLst/>
          </a:prstGeom>
          <a:solidFill>
            <a:schemeClr val="accent1">
              <a:lumMod val="20000"/>
              <a:lumOff val="80000"/>
            </a:schemeClr>
          </a:solidFill>
        </p:spPr>
        <p:txBody>
          <a:bodyPr wrap="square" rtlCol="0">
            <a:spAutoFit/>
          </a:bodyPr>
          <a:lstStyle/>
          <a:p>
            <a:pPr marL="285750" lvl="0" indent="-285750">
              <a:buFont typeface="Arial" panose="020B0604020202020204" pitchFamily="34" charset="0"/>
              <a:buChar char="•"/>
            </a:pPr>
            <a:r>
              <a:rPr lang="en-US" sz="1400" dirty="0"/>
              <a:t>To estimate a BFE to determine if a structure can be removed from an </a:t>
            </a:r>
            <a:r>
              <a:rPr lang="en-US" sz="1400" b="1" dirty="0">
                <a:solidFill>
                  <a:schemeClr val="accent1">
                    <a:lumMod val="50000"/>
                  </a:schemeClr>
                </a:solidFill>
              </a:rPr>
              <a:t>Unstudied Zone A</a:t>
            </a:r>
            <a:r>
              <a:rPr lang="en-US" sz="1400" dirty="0">
                <a:solidFill>
                  <a:schemeClr val="accent1">
                    <a:lumMod val="50000"/>
                  </a:schemeClr>
                </a:solidFill>
              </a:rPr>
              <a:t> </a:t>
            </a:r>
            <a:r>
              <a:rPr lang="en-US" sz="1400" dirty="0"/>
              <a:t>through the LiDAR process, FEMA recommends a simple method like </a:t>
            </a:r>
            <a:r>
              <a:rPr lang="en-US" sz="1400" b="1" dirty="0">
                <a:solidFill>
                  <a:schemeClr val="accent1">
                    <a:lumMod val="50000"/>
                  </a:schemeClr>
                </a:solidFill>
              </a:rPr>
              <a:t>Contour Interpolation</a:t>
            </a:r>
            <a:r>
              <a:rPr lang="en-US" sz="1400" dirty="0"/>
              <a:t>.</a:t>
            </a:r>
          </a:p>
          <a:p>
            <a:pPr marL="285750" lvl="0" indent="-285750">
              <a:buFont typeface="Arial" panose="020B0604020202020204" pitchFamily="34" charset="0"/>
              <a:buChar char="•"/>
            </a:pPr>
            <a:r>
              <a:rPr lang="en-US" sz="1400" dirty="0"/>
              <a:t>Using the LiDAR-derived contours and LiDAR points of the WV Flood Tool, estimate the bank elevation and add a safety factor of at least </a:t>
            </a:r>
            <a:r>
              <a:rPr lang="en-US" sz="1400" b="1" dirty="0">
                <a:solidFill>
                  <a:schemeClr val="accent1">
                    <a:lumMod val="50000"/>
                  </a:schemeClr>
                </a:solidFill>
              </a:rPr>
              <a:t>two feet</a:t>
            </a:r>
            <a:r>
              <a:rPr lang="en-US" sz="1400" dirty="0">
                <a:solidFill>
                  <a:schemeClr val="accent1">
                    <a:lumMod val="50000"/>
                  </a:schemeClr>
                </a:solidFill>
              </a:rPr>
              <a:t> </a:t>
            </a:r>
            <a:r>
              <a:rPr lang="en-US" sz="1400" dirty="0"/>
              <a:t>to be conservative. FEMA is always conservative in its BFE estimations.  In cases where the LiDAR shows a property/structure above a computed BFE, then FEMA would issue the standard LiDAR removal determination.  </a:t>
            </a:r>
          </a:p>
          <a:p>
            <a:pPr marL="285750" lvl="0" indent="-285750">
              <a:buFont typeface="Arial" panose="020B0604020202020204" pitchFamily="34" charset="0"/>
              <a:buChar char="•"/>
            </a:pPr>
            <a:r>
              <a:rPr lang="en-US" sz="1400" dirty="0"/>
              <a:t>If FEMA deems the contour or point cloud data to suggest the LAG could be lower, FEMA will use that lower value in its review.  If this review would alter the outcome to be a possible non-removal, FEMA proceeds with asking for certified elevation data.  FEMA does not issue non-removals based on LiDAR exhibits.</a:t>
            </a:r>
          </a:p>
          <a:p>
            <a:pPr marL="285750" indent="-285750">
              <a:buFont typeface="Arial" panose="020B0604020202020204" pitchFamily="34" charset="0"/>
              <a:buChar char="•"/>
            </a:pPr>
            <a:r>
              <a:rPr lang="en-US" sz="1400" dirty="0"/>
              <a:t>The requesters always have the option to provide any additional information and exhibits to assist with a BFE determination. However, until the drainage area and 1% discharge calculations are verified, FEMA cannot determine the BFE. </a:t>
            </a:r>
          </a:p>
        </p:txBody>
      </p:sp>
      <p:pic>
        <p:nvPicPr>
          <p:cNvPr id="2" name="Picture 1">
            <a:extLst>
              <a:ext uri="{FF2B5EF4-FFF2-40B4-BE49-F238E27FC236}">
                <a16:creationId xmlns:a16="http://schemas.microsoft.com/office/drawing/2014/main" id="{F4D360F2-20D1-42F5-9E3F-661FF4281553}"/>
              </a:ext>
            </a:extLst>
          </p:cNvPr>
          <p:cNvPicPr>
            <a:picLocks noChangeAspect="1"/>
          </p:cNvPicPr>
          <p:nvPr/>
        </p:nvPicPr>
        <p:blipFill>
          <a:blip r:embed="rId3"/>
          <a:stretch>
            <a:fillRect/>
          </a:stretch>
        </p:blipFill>
        <p:spPr>
          <a:xfrm>
            <a:off x="281924" y="1051698"/>
            <a:ext cx="4043136" cy="5267739"/>
          </a:xfrm>
          <a:prstGeom prst="rect">
            <a:avLst/>
          </a:prstGeom>
        </p:spPr>
      </p:pic>
      <p:sp>
        <p:nvSpPr>
          <p:cNvPr id="8" name="TextBox 7">
            <a:extLst>
              <a:ext uri="{FF2B5EF4-FFF2-40B4-BE49-F238E27FC236}">
                <a16:creationId xmlns:a16="http://schemas.microsoft.com/office/drawing/2014/main" id="{4C965AC8-F3FA-42A2-AD8D-A71F7C847BDC}"/>
              </a:ext>
            </a:extLst>
          </p:cNvPr>
          <p:cNvSpPr txBox="1"/>
          <p:nvPr/>
        </p:nvSpPr>
        <p:spPr>
          <a:xfrm>
            <a:off x="2006604" y="4136804"/>
            <a:ext cx="1372700" cy="276999"/>
          </a:xfrm>
          <a:prstGeom prst="rect">
            <a:avLst/>
          </a:prstGeom>
          <a:solidFill>
            <a:schemeClr val="accent1">
              <a:lumMod val="50000"/>
            </a:schemeClr>
          </a:solidFill>
        </p:spPr>
        <p:txBody>
          <a:bodyPr wrap="square" rtlCol="0">
            <a:spAutoFit/>
          </a:bodyPr>
          <a:lstStyle/>
          <a:p>
            <a:pPr algn="ctr"/>
            <a:r>
              <a:rPr lang="en-US" sz="1200" i="1" dirty="0">
                <a:solidFill>
                  <a:schemeClr val="bg1"/>
                </a:solidFill>
              </a:rPr>
              <a:t>Unstudied Zone A</a:t>
            </a:r>
          </a:p>
        </p:txBody>
      </p:sp>
    </p:spTree>
    <p:extLst>
      <p:ext uri="{BB962C8B-B14F-4D97-AF65-F5344CB8AC3E}">
        <p14:creationId xmlns:p14="http://schemas.microsoft.com/office/powerpoint/2010/main" val="3470533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Unstudied Zone A</a:t>
            </a:r>
          </a:p>
        </p:txBody>
      </p:sp>
      <p:sp>
        <p:nvSpPr>
          <p:cNvPr id="5" name="TextBox 4">
            <a:extLst>
              <a:ext uri="{FF2B5EF4-FFF2-40B4-BE49-F238E27FC236}">
                <a16:creationId xmlns:a16="http://schemas.microsoft.com/office/drawing/2014/main" id="{2D1AF93C-46C4-4843-BFE5-F9A381548AC4}"/>
              </a:ext>
            </a:extLst>
          </p:cNvPr>
          <p:cNvSpPr txBox="1"/>
          <p:nvPr/>
        </p:nvSpPr>
        <p:spPr>
          <a:xfrm>
            <a:off x="177981" y="1078787"/>
            <a:ext cx="8788037" cy="5509200"/>
          </a:xfrm>
          <a:prstGeom prst="rect">
            <a:avLst/>
          </a:prstGeom>
          <a:solidFill>
            <a:schemeClr val="accent1">
              <a:lumMod val="20000"/>
              <a:lumOff val="80000"/>
            </a:schemeClr>
          </a:solidFill>
        </p:spPr>
        <p:txBody>
          <a:bodyPr wrap="square" rtlCol="0">
            <a:spAutoFit/>
          </a:bodyPr>
          <a:lstStyle/>
          <a:p>
            <a:pPr marL="285750" lvl="0" indent="-285750">
              <a:buFont typeface="Arial" panose="020B0604020202020204" pitchFamily="34" charset="0"/>
              <a:buChar char="•"/>
            </a:pPr>
            <a:r>
              <a:rPr lang="en-US" sz="1600" dirty="0"/>
              <a:t>FEMA will attempt to calculate the BFE when a LOMA application is submitted for properties of less than 50 lots or 5 acres.</a:t>
            </a:r>
          </a:p>
          <a:p>
            <a:pPr marL="285750" lvl="0" indent="-285750">
              <a:buFont typeface="Arial" panose="020B0604020202020204" pitchFamily="34" charset="0"/>
              <a:buChar char="•"/>
            </a:pPr>
            <a:r>
              <a:rPr lang="en-US" sz="1600" dirty="0"/>
              <a:t>FEMA uses the best available topography to approximately model the BFEs.  For areas where there is not a BFE tied to model backing that FEMA can download from the WV Flood Tool, FEMA will use whatever data is submitted or available to determine an applicable BFE for a request.  FEMA will use the LiDAR available in the WV Flood Tool to capture the necessary extent to compute BFE determinations where there is no model backing.  The availability of LiDAR provides FEMA with more confidence in the outcomes of these reviews and to complete a reasonable BFE determination.  </a:t>
            </a:r>
          </a:p>
          <a:p>
            <a:pPr marL="285750" lvl="0" indent="-285750">
              <a:buFont typeface="Arial" panose="020B0604020202020204" pitchFamily="34" charset="0"/>
              <a:buChar char="•"/>
            </a:pPr>
            <a:r>
              <a:rPr lang="en-US" sz="1600" dirty="0"/>
              <a:t>For riverine flooding, FEMA measure a cross section at the upstream limit of the structure and use FEMAs Quick 2 software to apply Manning’s flow equation. </a:t>
            </a:r>
          </a:p>
          <a:p>
            <a:pPr marL="285750" lvl="0" indent="-285750">
              <a:buFont typeface="Arial" panose="020B0604020202020204" pitchFamily="34" charset="0"/>
              <a:buChar char="•"/>
            </a:pPr>
            <a:r>
              <a:rPr lang="en-US" sz="1600" dirty="0"/>
              <a:t>Where available, FEMA uses gage data or regional regression equations to determine the discharge for the model. </a:t>
            </a:r>
          </a:p>
          <a:p>
            <a:pPr marL="285750" lvl="0" indent="-285750">
              <a:buFont typeface="Arial" panose="020B0604020202020204" pitchFamily="34" charset="0"/>
              <a:buChar char="•"/>
            </a:pPr>
            <a:r>
              <a:rPr lang="en-US" sz="1600" dirty="0"/>
              <a:t>If the drainage area is too small for the parameter range FEMA may use the rational method. </a:t>
            </a:r>
          </a:p>
          <a:p>
            <a:pPr marL="285750" lvl="0" indent="-285750">
              <a:buFont typeface="Arial" panose="020B0604020202020204" pitchFamily="34" charset="0"/>
              <a:buChar char="•"/>
            </a:pPr>
            <a:r>
              <a:rPr lang="en-US" sz="1600" dirty="0"/>
              <a:t>If the source is a lake or depressed area, FEMA would apply stage-storage calculations or rectangular weir flow pending the identification of outlet or not.</a:t>
            </a:r>
          </a:p>
          <a:p>
            <a:pPr marL="285750" lvl="0" indent="-285750">
              <a:buFont typeface="Arial" panose="020B0604020202020204" pitchFamily="34" charset="0"/>
              <a:buChar char="•"/>
            </a:pPr>
            <a:r>
              <a:rPr lang="en-US" sz="1600" dirty="0"/>
              <a:t>FEMA follows the detailed methods of FEMA 256 </a:t>
            </a:r>
            <a:r>
              <a:rPr lang="en-US" sz="1600" i="1" u="sng" dirty="0">
                <a:hlinkClick r:id="rId3"/>
              </a:rPr>
              <a:t>Managing Floodplain Development in Approximate Zone A Areas</a:t>
            </a:r>
            <a:r>
              <a:rPr lang="en-US" sz="1600" dirty="0"/>
              <a:t> that provides guidance for obtaining and developing base (100-Year) flood elevations.</a:t>
            </a:r>
          </a:p>
          <a:p>
            <a:pPr marL="285750" lvl="0" indent="-285750">
              <a:buFont typeface="Arial" panose="020B0604020202020204" pitchFamily="34" charset="0"/>
              <a:buChar char="•"/>
            </a:pPr>
            <a:r>
              <a:rPr lang="en-US" sz="1600" dirty="0"/>
              <a:t>Once that BFE is determined in-house, FEMA will know if the LiDAR results in a removal or will send a data request letter asking for certified elevations.   </a:t>
            </a:r>
          </a:p>
          <a:p>
            <a:pPr marL="285750" lvl="0" indent="-285750">
              <a:buFont typeface="Arial" panose="020B0604020202020204" pitchFamily="34" charset="0"/>
              <a:buChar char="•"/>
            </a:pPr>
            <a:r>
              <a:rPr lang="en-US" sz="1600" dirty="0"/>
              <a:t>FEMA never discourages users from submitting a LiDAR LOMA because the BFE for an Unstudied Zone A is unknown.  The LiDAR-derived ground elevation information submitted in the LiDAR LOMA Exhibit will be enough for FEMA to make an in-house determination.</a:t>
            </a:r>
            <a:endParaRPr lang="en-US" sz="1500" dirty="0"/>
          </a:p>
        </p:txBody>
      </p:sp>
    </p:spTree>
    <p:extLst>
      <p:ext uri="{BB962C8B-B14F-4D97-AF65-F5344CB8AC3E}">
        <p14:creationId xmlns:p14="http://schemas.microsoft.com/office/powerpoint/2010/main" val="1869821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Disclaimer </a:t>
            </a:r>
          </a:p>
        </p:txBody>
      </p:sp>
      <p:graphicFrame>
        <p:nvGraphicFramePr>
          <p:cNvPr id="3" name="Table 2">
            <a:extLst>
              <a:ext uri="{FF2B5EF4-FFF2-40B4-BE49-F238E27FC236}">
                <a16:creationId xmlns:a16="http://schemas.microsoft.com/office/drawing/2014/main" id="{EB41058A-DD1B-4C3C-B584-A5692E87FF05}"/>
              </a:ext>
            </a:extLst>
          </p:cNvPr>
          <p:cNvGraphicFramePr>
            <a:graphicFrameLocks noGrp="1"/>
          </p:cNvGraphicFramePr>
          <p:nvPr>
            <p:extLst>
              <p:ext uri="{D42A27DB-BD31-4B8C-83A1-F6EECF244321}">
                <p14:modId xmlns:p14="http://schemas.microsoft.com/office/powerpoint/2010/main" val="3920592422"/>
              </p:ext>
            </p:extLst>
          </p:nvPr>
        </p:nvGraphicFramePr>
        <p:xfrm>
          <a:off x="215545" y="1809303"/>
          <a:ext cx="8675531" cy="1536827"/>
        </p:xfrm>
        <a:graphic>
          <a:graphicData uri="http://schemas.openxmlformats.org/drawingml/2006/table">
            <a:tbl>
              <a:tblPr>
                <a:tableStyleId>{5C22544A-7EE6-4342-B048-85BDC9FD1C3A}</a:tableStyleId>
              </a:tblPr>
              <a:tblGrid>
                <a:gridCol w="8675531">
                  <a:extLst>
                    <a:ext uri="{9D8B030D-6E8A-4147-A177-3AD203B41FA5}">
                      <a16:colId xmlns:a16="http://schemas.microsoft.com/office/drawing/2014/main" val="4037196709"/>
                    </a:ext>
                  </a:extLst>
                </a:gridCol>
              </a:tblGrid>
              <a:tr h="1464250">
                <a:tc>
                  <a:txBody>
                    <a:bodyPr/>
                    <a:lstStyle/>
                    <a:p>
                      <a:pPr marL="0" marR="0" algn="ctr">
                        <a:spcBef>
                          <a:spcPts val="0"/>
                        </a:spcBef>
                        <a:spcAft>
                          <a:spcPts val="0"/>
                        </a:spcAft>
                      </a:pPr>
                      <a:r>
                        <a:rPr lang="en-US" sz="2800" b="1" dirty="0">
                          <a:solidFill>
                            <a:srgbClr val="002060"/>
                          </a:solidFill>
                          <a:effectLst/>
                          <a:latin typeface="+mn-lt"/>
                        </a:rPr>
                        <a:t>LiDAR LOMA Disclaimer</a:t>
                      </a:r>
                    </a:p>
                    <a:p>
                      <a:pPr marL="0" marR="0" algn="l">
                        <a:spcBef>
                          <a:spcPts val="0"/>
                        </a:spcBef>
                        <a:spcAft>
                          <a:spcPts val="0"/>
                        </a:spcAft>
                      </a:pPr>
                      <a:endParaRPr lang="en-US" sz="2000" dirty="0">
                        <a:effectLst/>
                        <a:latin typeface="+mn-lt"/>
                      </a:endParaRPr>
                    </a:p>
                    <a:p>
                      <a:pPr marL="0" marR="0" algn="l">
                        <a:spcBef>
                          <a:spcPts val="0"/>
                        </a:spcBef>
                        <a:spcAft>
                          <a:spcPts val="0"/>
                        </a:spcAft>
                      </a:pPr>
                      <a:r>
                        <a:rPr lang="en-US" sz="2000" dirty="0">
                          <a:effectLst/>
                          <a:latin typeface="+mn-lt"/>
                        </a:rPr>
                        <a:t>All cases issued using LiDAR in lieu of certified elevations will include the following disclaimer:</a:t>
                      </a:r>
                      <a:endParaRPr lang="en-US" sz="1600" dirty="0">
                        <a:effectLst/>
                      </a:endParaRPr>
                    </a:p>
                    <a:p>
                      <a:pPr marL="0" marR="0" lvl="0" indent="0" algn="l">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98255442"/>
                  </a:ext>
                </a:extLst>
              </a:tr>
            </a:tbl>
          </a:graphicData>
        </a:graphic>
      </p:graphicFrame>
      <p:sp>
        <p:nvSpPr>
          <p:cNvPr id="7" name="Rectangle 6">
            <a:extLst>
              <a:ext uri="{FF2B5EF4-FFF2-40B4-BE49-F238E27FC236}">
                <a16:creationId xmlns:a16="http://schemas.microsoft.com/office/drawing/2014/main" id="{3B6EEE05-A077-4CC6-A91A-15185D8A08AD}"/>
              </a:ext>
            </a:extLst>
          </p:cNvPr>
          <p:cNvSpPr/>
          <p:nvPr/>
        </p:nvSpPr>
        <p:spPr>
          <a:xfrm>
            <a:off x="306586" y="6138310"/>
            <a:ext cx="8493451" cy="289951"/>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800"/>
              </a:spcAft>
            </a:pPr>
            <a:r>
              <a:rPr lang="en-US" sz="1200" u="sng" dirty="0">
                <a:solidFill>
                  <a:srgbClr val="0070C0"/>
                </a:solidFill>
                <a:ea typeface="Calibri" panose="020F0502020204030204" pitchFamily="34" charset="0"/>
                <a:cs typeface="Calibri" panose="020F0502020204030204" pitchFamily="34" charset="0"/>
                <a:hlinkClick r:id="rId2"/>
              </a:rPr>
              <a:t>Guidance for Flood Risk Analysis and Mapping MT-1 Technical Guidance </a:t>
            </a:r>
            <a:r>
              <a:rPr lang="en-US" sz="1200" u="sng" dirty="0" smtClean="0">
                <a:solidFill>
                  <a:srgbClr val="0070C0"/>
                </a:solidFill>
                <a:ea typeface="Calibri" panose="020F0502020204030204" pitchFamily="34" charset="0"/>
                <a:cs typeface="Calibri" panose="020F0502020204030204" pitchFamily="34" charset="0"/>
                <a:hlinkClick r:id="rId2"/>
              </a:rPr>
              <a:t>(December 2020)</a:t>
            </a:r>
            <a:r>
              <a:rPr lang="en-US" sz="1200" dirty="0" smtClean="0">
                <a:solidFill>
                  <a:srgbClr val="0070C0"/>
                </a:solidFill>
                <a:ea typeface="Calibri" panose="020F0502020204030204" pitchFamily="34" charset="0"/>
                <a:cs typeface="Calibri" panose="020F0502020204030204" pitchFamily="34" charset="0"/>
              </a:rPr>
              <a:t>, </a:t>
            </a:r>
            <a:r>
              <a:rPr lang="en-US" sz="1200" dirty="0">
                <a:ea typeface="Calibri" panose="020F0502020204030204" pitchFamily="34" charset="0"/>
                <a:cs typeface="Calibri" panose="020F0502020204030204" pitchFamily="34" charset="0"/>
              </a:rPr>
              <a:t>LiDAR LOMA, Section 5.5, page </a:t>
            </a:r>
            <a:r>
              <a:rPr lang="en-US" sz="1200" dirty="0" smtClean="0">
                <a:ea typeface="Calibri" panose="020F0502020204030204" pitchFamily="34" charset="0"/>
                <a:cs typeface="Calibri" panose="020F0502020204030204" pitchFamily="34" charset="0"/>
              </a:rPr>
              <a:t>64</a:t>
            </a:r>
            <a:endParaRPr lang="en-US" sz="1200" dirty="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F6BFF3A-99C9-4878-A901-F8249BA1DCD4}"/>
              </a:ext>
            </a:extLst>
          </p:cNvPr>
          <p:cNvGraphicFramePr>
            <a:graphicFrameLocks noGrp="1"/>
          </p:cNvGraphicFramePr>
          <p:nvPr>
            <p:extLst>
              <p:ext uri="{D42A27DB-BD31-4B8C-83A1-F6EECF244321}">
                <p14:modId xmlns:p14="http://schemas.microsoft.com/office/powerpoint/2010/main" val="2281583296"/>
              </p:ext>
            </p:extLst>
          </p:nvPr>
        </p:nvGraphicFramePr>
        <p:xfrm>
          <a:off x="234234" y="3959057"/>
          <a:ext cx="8675532" cy="1292987"/>
        </p:xfrm>
        <a:graphic>
          <a:graphicData uri="http://schemas.openxmlformats.org/drawingml/2006/table">
            <a:tbl>
              <a:tblPr>
                <a:tableStyleId>{5C22544A-7EE6-4342-B048-85BDC9FD1C3A}</a:tableStyleId>
              </a:tblPr>
              <a:tblGrid>
                <a:gridCol w="8675532">
                  <a:extLst>
                    <a:ext uri="{9D8B030D-6E8A-4147-A177-3AD203B41FA5}">
                      <a16:colId xmlns:a16="http://schemas.microsoft.com/office/drawing/2014/main" val="4037196709"/>
                    </a:ext>
                  </a:extLst>
                </a:gridCol>
              </a:tblGrid>
              <a:tr h="730825">
                <a:tc>
                  <a:txBody>
                    <a:bodyPr/>
                    <a:lstStyle/>
                    <a:p>
                      <a:pPr marL="0" marR="0" algn="l">
                        <a:spcBef>
                          <a:spcPts val="0"/>
                        </a:spcBef>
                        <a:spcAft>
                          <a:spcPts val="0"/>
                        </a:spcAft>
                      </a:pPr>
                      <a:r>
                        <a:rPr lang="en-US" sz="1800" dirty="0">
                          <a:solidFill>
                            <a:schemeClr val="bg1"/>
                          </a:solidFill>
                          <a:effectLst/>
                          <a:latin typeface="+mn-lt"/>
                        </a:rPr>
                        <a:t>This determination is based on LiDAR topographic data showing the elevation of the subject property. The elevation data that were used are not certified by a Licensed Land Surveyor or Professional Engineer, but they meet or exceed FEMA requirements. This determination is subject to change if more detailed data becomes available.</a:t>
                      </a:r>
                      <a:endParaRPr lang="en-US" sz="1300" dirty="0">
                        <a:solidFill>
                          <a:schemeClr val="bg1"/>
                        </a:solidFill>
                        <a:effectLst/>
                      </a:endParaRPr>
                    </a:p>
                    <a:p>
                      <a:pPr marL="0" marR="0" lvl="0" indent="0" algn="l">
                        <a:lnSpc>
                          <a:spcPct val="107000"/>
                        </a:lnSpc>
                        <a:spcBef>
                          <a:spcPts val="0"/>
                        </a:spcBef>
                        <a:spcAft>
                          <a:spcPts val="800"/>
                        </a:spcAft>
                        <a:buFont typeface="Symbol" panose="05050102010706020507" pitchFamily="18" charset="2"/>
                        <a:buNone/>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solidFill>
                      <a:schemeClr val="accent1">
                        <a:lumMod val="50000"/>
                      </a:schemeClr>
                    </a:solidFill>
                  </a:tcPr>
                </a:tc>
                <a:extLst>
                  <a:ext uri="{0D108BD9-81ED-4DB2-BD59-A6C34878D82A}">
                    <a16:rowId xmlns:a16="http://schemas.microsoft.com/office/drawing/2014/main" val="2698255442"/>
                  </a:ext>
                </a:extLst>
              </a:tr>
            </a:tbl>
          </a:graphicData>
        </a:graphic>
      </p:graphicFrame>
    </p:spTree>
    <p:extLst>
      <p:ext uri="{BB962C8B-B14F-4D97-AF65-F5344CB8AC3E}">
        <p14:creationId xmlns:p14="http://schemas.microsoft.com/office/powerpoint/2010/main" val="3477260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jected stamp sign seal Royalty Free Vector Image">
            <a:extLst>
              <a:ext uri="{FF2B5EF4-FFF2-40B4-BE49-F238E27FC236}">
                <a16:creationId xmlns:a16="http://schemas.microsoft.com/office/drawing/2014/main" id="{521606B3-FD32-411A-B554-4BBE8E8052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88"/>
          <a:stretch/>
        </p:blipFill>
        <p:spPr bwMode="auto">
          <a:xfrm>
            <a:off x="5847758" y="3792363"/>
            <a:ext cx="3185208" cy="232814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Submit all Required Documents</a:t>
            </a:r>
          </a:p>
        </p:txBody>
      </p:sp>
      <p:pic>
        <p:nvPicPr>
          <p:cNvPr id="3" name="Picture 2">
            <a:extLst>
              <a:ext uri="{FF2B5EF4-FFF2-40B4-BE49-F238E27FC236}">
                <a16:creationId xmlns:a16="http://schemas.microsoft.com/office/drawing/2014/main" id="{2A754BB4-0171-4C50-94D8-B76C141217B4}"/>
              </a:ext>
            </a:extLst>
          </p:cNvPr>
          <p:cNvPicPr>
            <a:picLocks noChangeAspect="1"/>
          </p:cNvPicPr>
          <p:nvPr/>
        </p:nvPicPr>
        <p:blipFill>
          <a:blip r:embed="rId4"/>
          <a:stretch>
            <a:fillRect/>
          </a:stretch>
        </p:blipFill>
        <p:spPr>
          <a:xfrm>
            <a:off x="244929" y="1152939"/>
            <a:ext cx="4918840" cy="5619230"/>
          </a:xfrm>
          <a:prstGeom prst="rect">
            <a:avLst/>
          </a:prstGeom>
          <a:ln>
            <a:solidFill>
              <a:schemeClr val="tx1"/>
            </a:solidFill>
          </a:ln>
        </p:spPr>
      </p:pic>
      <p:sp>
        <p:nvSpPr>
          <p:cNvPr id="8" name="Speech Bubble: Rectangle with Corners Rounded 7">
            <a:extLst>
              <a:ext uri="{FF2B5EF4-FFF2-40B4-BE49-F238E27FC236}">
                <a16:creationId xmlns:a16="http://schemas.microsoft.com/office/drawing/2014/main" id="{F5C30DDC-5E08-4E53-AE5B-A02EC47C303B}"/>
              </a:ext>
            </a:extLst>
          </p:cNvPr>
          <p:cNvSpPr/>
          <p:nvPr/>
        </p:nvSpPr>
        <p:spPr>
          <a:xfrm flipH="1">
            <a:off x="6440554" y="1731664"/>
            <a:ext cx="2305877" cy="1174047"/>
          </a:xfrm>
          <a:prstGeom prst="wedgeRoundRectCallout">
            <a:avLst>
              <a:gd name="adj1" fmla="val 122837"/>
              <a:gd name="adj2" fmla="val 21586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Make sure to submit all require documents including recorded plat or deed for property</a:t>
            </a:r>
            <a:endParaRPr lang="en-US" sz="2000" dirty="0">
              <a:solidFill>
                <a:schemeClr val="bg1"/>
              </a:solidFill>
            </a:endParaRPr>
          </a:p>
        </p:txBody>
      </p:sp>
    </p:spTree>
    <p:extLst>
      <p:ext uri="{BB962C8B-B14F-4D97-AF65-F5344CB8AC3E}">
        <p14:creationId xmlns:p14="http://schemas.microsoft.com/office/powerpoint/2010/main" val="273145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When LiDAR Cannot Be Used</a:t>
            </a:r>
          </a:p>
        </p:txBody>
      </p:sp>
      <p:graphicFrame>
        <p:nvGraphicFramePr>
          <p:cNvPr id="6" name="Table 5">
            <a:extLst>
              <a:ext uri="{FF2B5EF4-FFF2-40B4-BE49-F238E27FC236}">
                <a16:creationId xmlns:a16="http://schemas.microsoft.com/office/drawing/2014/main" id="{D2DF8BEB-CE79-4D9A-A2D5-8FDFC3F5E1AB}"/>
              </a:ext>
            </a:extLst>
          </p:cNvPr>
          <p:cNvGraphicFramePr>
            <a:graphicFrameLocks noGrp="1"/>
          </p:cNvGraphicFramePr>
          <p:nvPr>
            <p:extLst>
              <p:ext uri="{D42A27DB-BD31-4B8C-83A1-F6EECF244321}">
                <p14:modId xmlns:p14="http://schemas.microsoft.com/office/powerpoint/2010/main" val="3689294360"/>
              </p:ext>
            </p:extLst>
          </p:nvPr>
        </p:nvGraphicFramePr>
        <p:xfrm>
          <a:off x="469832" y="1234578"/>
          <a:ext cx="8204336" cy="4958080"/>
        </p:xfrm>
        <a:graphic>
          <a:graphicData uri="http://schemas.openxmlformats.org/drawingml/2006/table">
            <a:tbl>
              <a:tblPr>
                <a:tableStyleId>{5C22544A-7EE6-4342-B048-85BDC9FD1C3A}</a:tableStyleId>
              </a:tblPr>
              <a:tblGrid>
                <a:gridCol w="8204336">
                  <a:extLst>
                    <a:ext uri="{9D8B030D-6E8A-4147-A177-3AD203B41FA5}">
                      <a16:colId xmlns:a16="http://schemas.microsoft.com/office/drawing/2014/main" val="3966631999"/>
                    </a:ext>
                  </a:extLst>
                </a:gridCol>
              </a:tblGrid>
              <a:tr h="4147062">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WHEN LIDAR CANNOT BE USED </a:t>
                      </a:r>
                      <a:r>
                        <a:rPr lang="en-US" sz="1800" dirty="0">
                          <a:effectLst/>
                          <a:latin typeface="Calibri" panose="020F0502020204030204" pitchFamily="34" charset="0"/>
                          <a:ea typeface="Calibri" panose="020F0502020204030204" pitchFamily="34" charset="0"/>
                          <a:cs typeface="Calibri" panose="020F0502020204030204" pitchFamily="34" charset="0"/>
                        </a:rPr>
                        <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situations when LiDAR cannot be used in a LOMA request. These include applications involving the following:</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effectLst/>
                          <a:latin typeface="+mn-lt"/>
                          <a:ea typeface="Calibri" panose="020F0502020204030204" pitchFamily="34" charset="0"/>
                          <a:cs typeface="Calibri" panose="020F0502020204030204" pitchFamily="34" charset="0"/>
                        </a:rPr>
                        <a:t>Buildings or lots elevated using </a:t>
                      </a:r>
                      <a:r>
                        <a:rPr lang="en-US" sz="1800" b="1" dirty="0">
                          <a:effectLst/>
                          <a:latin typeface="+mn-lt"/>
                          <a:ea typeface="Calibri" panose="020F0502020204030204" pitchFamily="34" charset="0"/>
                          <a:cs typeface="Calibri" panose="020F0502020204030204" pitchFamily="34" charset="0"/>
                        </a:rPr>
                        <a:t>fill</a:t>
                      </a:r>
                      <a:endParaRPr lang="en-US" sz="1800" b="1" dirty="0">
                        <a:effectLst/>
                        <a:latin typeface="+mn-lt"/>
                        <a:ea typeface="Calibri" panose="020F0502020204030204" pitchFamily="34"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effectLst/>
                          <a:latin typeface="+mn-lt"/>
                          <a:ea typeface="Calibri" panose="020F0502020204030204" pitchFamily="34" charset="0"/>
                          <a:cs typeface="Calibri" panose="020F0502020204030204" pitchFamily="34" charset="0"/>
                        </a:rPr>
                        <a:t>Buildings or lots in the </a:t>
                      </a:r>
                      <a:r>
                        <a:rPr lang="en-US" sz="1800" b="1" dirty="0">
                          <a:effectLst/>
                          <a:latin typeface="+mn-lt"/>
                          <a:ea typeface="Calibri" panose="020F0502020204030204" pitchFamily="34" charset="0"/>
                          <a:cs typeface="Calibri" panose="020F0502020204030204" pitchFamily="34" charset="0"/>
                        </a:rPr>
                        <a:t>regulatory floodway </a:t>
                      </a:r>
                      <a:r>
                        <a:rPr lang="en-US" sz="1800" dirty="0">
                          <a:effectLst/>
                          <a:latin typeface="+mn-lt"/>
                          <a:ea typeface="Calibri" panose="020F0502020204030204" pitchFamily="34" charset="0"/>
                          <a:cs typeface="Calibri" panose="020F0502020204030204" pitchFamily="34" charset="0"/>
                        </a:rPr>
                        <a:t>or Zone AO.</a:t>
                      </a:r>
                    </a:p>
                    <a:p>
                      <a:pPr marL="800100" marR="0" lvl="1" indent="-342900" algn="l">
                        <a:lnSpc>
                          <a:spcPct val="100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Calibri" panose="020F0502020204030204" pitchFamily="34" charset="0"/>
                        </a:rPr>
                        <a:t>FEMA is only concerned that the subject of review is outside the floodway</a:t>
                      </a:r>
                    </a:p>
                    <a:p>
                      <a:pPr marL="800100" marR="0" lvl="1" indent="-342900" algn="l">
                        <a:lnSpc>
                          <a:spcPct val="100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Calibri" panose="020F0502020204030204" pitchFamily="34" charset="0"/>
                        </a:rPr>
                        <a:t>Th</a:t>
                      </a:r>
                      <a:r>
                        <a:rPr lang="en-US" sz="1800" kern="1200" dirty="0">
                          <a:solidFill>
                            <a:schemeClr val="dk1"/>
                          </a:solidFill>
                          <a:effectLst/>
                          <a:latin typeface="+mn-lt"/>
                          <a:ea typeface="+mn-ea"/>
                          <a:cs typeface="+mn-cs"/>
                        </a:rPr>
                        <a:t>e location of the closest lower contour can be within the floodway</a:t>
                      </a:r>
                      <a:endParaRPr lang="en-US" sz="1800" dirty="0">
                        <a:effectLst/>
                        <a:latin typeface="+mn-lt"/>
                        <a:ea typeface="Calibri" panose="020F0502020204030204" pitchFamily="34"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effectLst/>
                          <a:latin typeface="+mn-lt"/>
                          <a:ea typeface="Calibri" panose="020F0502020204030204" pitchFamily="34" charset="0"/>
                          <a:cs typeface="Calibri" panose="020F0502020204030204" pitchFamily="34" charset="0"/>
                        </a:rPr>
                        <a:t>Buildings under construction. </a:t>
                      </a:r>
                      <a:endParaRPr lang="en-US" sz="1800" dirty="0" smtClean="0">
                        <a:effectLst/>
                        <a:latin typeface="+mn-lt"/>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smtClean="0">
                          <a:effectLst/>
                          <a:latin typeface="+mn-lt"/>
                          <a:ea typeface="Calibri" panose="020F0502020204030204" pitchFamily="34" charset="0"/>
                          <a:cs typeface="Calibri" panose="020F0502020204030204" pitchFamily="34" charset="0"/>
                        </a:rPr>
                        <a:t>Conditional </a:t>
                      </a:r>
                      <a:r>
                        <a:rPr lang="en-US" sz="1800" dirty="0">
                          <a:effectLst/>
                          <a:latin typeface="+mn-lt"/>
                          <a:ea typeface="Calibri" panose="020F0502020204030204" pitchFamily="34" charset="0"/>
                          <a:cs typeface="Calibri" panose="020F0502020204030204" pitchFamily="34" charset="0"/>
                        </a:rPr>
                        <a:t>determinations</a:t>
                      </a:r>
                      <a:endParaRPr lang="en-US" sz="1800" dirty="0">
                        <a:effectLst/>
                        <a:latin typeface="+mn-lt"/>
                        <a:ea typeface="Calibri" panose="020F0502020204030204" pitchFamily="34" charset="0"/>
                        <a:cs typeface="Times New Roman" panose="02020603050405020304" pitchFamily="18" charset="0"/>
                      </a:endParaRPr>
                    </a:p>
                    <a:p>
                      <a:pPr marL="342900" marR="0" lvl="0" indent="-342900" algn="l">
                        <a:lnSpc>
                          <a:spcPct val="100000"/>
                        </a:lnSpc>
                        <a:spcBef>
                          <a:spcPts val="0"/>
                        </a:spcBef>
                        <a:spcAft>
                          <a:spcPts val="800"/>
                        </a:spcAft>
                        <a:buFont typeface="Symbol" panose="05050102010706020507" pitchFamily="18" charset="2"/>
                        <a:buChar char=""/>
                      </a:pPr>
                      <a:r>
                        <a:rPr lang="en-US" sz="1800" dirty="0" smtClean="0">
                          <a:effectLst/>
                          <a:latin typeface="+mn-lt"/>
                          <a:ea typeface="Calibri" panose="020F0502020204030204" pitchFamily="34" charset="0"/>
                          <a:cs typeface="Calibri" panose="020F0502020204030204" pitchFamily="34" charset="0"/>
                        </a:rPr>
                        <a:t>Requests </a:t>
                      </a:r>
                      <a:r>
                        <a:rPr lang="en-US" sz="1800" dirty="0">
                          <a:effectLst/>
                          <a:latin typeface="+mn-lt"/>
                          <a:ea typeface="Calibri" panose="020F0502020204030204" pitchFamily="34" charset="0"/>
                          <a:cs typeface="Calibri" panose="020F0502020204030204" pitchFamily="34" charset="0"/>
                        </a:rPr>
                        <a:t>to </a:t>
                      </a:r>
                      <a:r>
                        <a:rPr lang="en-US" sz="1800" b="1" dirty="0">
                          <a:effectLst/>
                          <a:latin typeface="+mn-lt"/>
                          <a:ea typeface="Calibri" panose="020F0502020204030204" pitchFamily="34" charset="0"/>
                          <a:cs typeface="Calibri" panose="020F0502020204030204" pitchFamily="34" charset="0"/>
                        </a:rPr>
                        <a:t>supersede previously issued LOMAs </a:t>
                      </a:r>
                      <a:r>
                        <a:rPr lang="en-US" sz="1800" dirty="0">
                          <a:effectLst/>
                          <a:latin typeface="+mn-lt"/>
                          <a:ea typeface="Calibri" panose="020F0502020204030204" pitchFamily="34" charset="0"/>
                          <a:cs typeface="Calibri" panose="020F0502020204030204" pitchFamily="34" charset="0"/>
                        </a:rPr>
                        <a:t>based on certified elevation </a:t>
                      </a:r>
                      <a:r>
                        <a:rPr lang="en-US" sz="1800" dirty="0" smtClean="0">
                          <a:effectLst/>
                          <a:latin typeface="+mn-lt"/>
                          <a:ea typeface="Calibri" panose="020F0502020204030204" pitchFamily="34" charset="0"/>
                          <a:cs typeface="Calibri" panose="020F0502020204030204" pitchFamily="34" charset="0"/>
                        </a:rPr>
                        <a:t>data</a:t>
                      </a:r>
                    </a:p>
                    <a:p>
                      <a:pPr marL="342900" marR="0" lvl="0" indent="-342900" algn="l" defTabSz="9144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lang="en-US" sz="1800" kern="1200" dirty="0" smtClean="0">
                          <a:solidFill>
                            <a:schemeClr val="dk1"/>
                          </a:solidFill>
                          <a:effectLst/>
                          <a:latin typeface="+mn-lt"/>
                          <a:ea typeface="+mn-ea"/>
                          <a:cs typeface="+mn-cs"/>
                        </a:rPr>
                        <a:t>If the </a:t>
                      </a:r>
                      <a:r>
                        <a:rPr lang="en-US" sz="1800" b="1" kern="1200" dirty="0" smtClean="0">
                          <a:solidFill>
                            <a:schemeClr val="dk1"/>
                          </a:solidFill>
                          <a:effectLst/>
                          <a:latin typeface="+mn-lt"/>
                          <a:ea typeface="+mn-ea"/>
                          <a:cs typeface="+mn-cs"/>
                        </a:rPr>
                        <a:t>entire lot </a:t>
                      </a:r>
                      <a:r>
                        <a:rPr lang="en-US" sz="1800" kern="1200" dirty="0" smtClean="0">
                          <a:solidFill>
                            <a:schemeClr val="dk1"/>
                          </a:solidFill>
                          <a:effectLst/>
                          <a:latin typeface="+mn-lt"/>
                          <a:ea typeface="+mn-ea"/>
                          <a:cs typeface="+mn-cs"/>
                        </a:rPr>
                        <a:t>is to be reviewed, an </a:t>
                      </a:r>
                      <a:r>
                        <a:rPr lang="en-US" sz="1800" b="1" kern="1200" dirty="0" smtClean="0">
                          <a:solidFill>
                            <a:schemeClr val="dk1"/>
                          </a:solidFill>
                          <a:effectLst/>
                          <a:latin typeface="+mn-lt"/>
                          <a:ea typeface="+mn-ea"/>
                          <a:cs typeface="+mn-cs"/>
                        </a:rPr>
                        <a:t>Elevation Form </a:t>
                      </a:r>
                      <a:r>
                        <a:rPr lang="en-US" sz="1800" kern="1200" dirty="0" smtClean="0">
                          <a:solidFill>
                            <a:schemeClr val="dk1"/>
                          </a:solidFill>
                          <a:effectLst/>
                          <a:latin typeface="+mn-lt"/>
                          <a:ea typeface="+mn-ea"/>
                          <a:cs typeface="+mn-cs"/>
                        </a:rPr>
                        <a:t>is required to complete the case with the Lowest Lot Elevation certified by a licensed land surveyor or registered professional engineer.</a:t>
                      </a:r>
                    </a:p>
                    <a:p>
                      <a:pPr marL="0" marR="0" lvl="0" indent="0" algn="l" defTabSz="914400" rtl="0" eaLnBrk="1" fontAlgn="auto" latinLnBrk="0" hangingPunct="1">
                        <a:lnSpc>
                          <a:spcPct val="100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4" name="Graphic 3" descr="No sign">
            <a:extLst>
              <a:ext uri="{FF2B5EF4-FFF2-40B4-BE49-F238E27FC236}">
                <a16:creationId xmlns:a16="http://schemas.microsoft.com/office/drawing/2014/main" id="{D0FF7878-8571-4B28-81FE-5596520D2D8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40898" y="1250055"/>
            <a:ext cx="327122" cy="327122"/>
          </a:xfrm>
          <a:prstGeom prst="rect">
            <a:avLst/>
          </a:prstGeom>
        </p:spPr>
      </p:pic>
      <p:pic>
        <p:nvPicPr>
          <p:cNvPr id="9" name="Graphic 8" descr="No sign">
            <a:extLst>
              <a:ext uri="{FF2B5EF4-FFF2-40B4-BE49-F238E27FC236}">
                <a16:creationId xmlns:a16="http://schemas.microsoft.com/office/drawing/2014/main" id="{13D7675B-92D4-4A2C-B9EE-398BF871B4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15637" y="1261216"/>
            <a:ext cx="327122" cy="315961"/>
          </a:xfrm>
          <a:prstGeom prst="rect">
            <a:avLst/>
          </a:prstGeom>
        </p:spPr>
      </p:pic>
    </p:spTree>
    <p:extLst>
      <p:ext uri="{BB962C8B-B14F-4D97-AF65-F5344CB8AC3E}">
        <p14:creationId xmlns:p14="http://schemas.microsoft.com/office/powerpoint/2010/main" val="3158325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929" y="1092878"/>
            <a:ext cx="4916203" cy="5572224"/>
          </a:xfrm>
          <a:prstGeom prst="rect">
            <a:avLst/>
          </a:prstGeom>
          <a:ln>
            <a:solidFill>
              <a:schemeClr val="tx1"/>
            </a:solidFill>
          </a:ln>
        </p:spPr>
      </p:pic>
      <p:pic>
        <p:nvPicPr>
          <p:cNvPr id="4098" name="Picture 2" descr="Rejected stamp sign seal Royalty Free Vector Image">
            <a:extLst>
              <a:ext uri="{FF2B5EF4-FFF2-40B4-BE49-F238E27FC236}">
                <a16:creationId xmlns:a16="http://schemas.microsoft.com/office/drawing/2014/main" id="{521606B3-FD32-411A-B554-4BBE8E8052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988"/>
          <a:stretch/>
        </p:blipFill>
        <p:spPr bwMode="auto">
          <a:xfrm>
            <a:off x="5847758" y="3792363"/>
            <a:ext cx="3185208" cy="232814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Lot LOMAs require Elevation Form</a:t>
            </a:r>
            <a:endParaRPr lang="en-US" dirty="0">
              <a:solidFill>
                <a:schemeClr val="bg1"/>
              </a:solidFill>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F5C30DDC-5E08-4E53-AE5B-A02EC47C303B}"/>
              </a:ext>
            </a:extLst>
          </p:cNvPr>
          <p:cNvSpPr/>
          <p:nvPr/>
        </p:nvSpPr>
        <p:spPr>
          <a:xfrm flipH="1">
            <a:off x="5461579" y="1474380"/>
            <a:ext cx="3626904" cy="1467441"/>
          </a:xfrm>
          <a:prstGeom prst="wedgeRoundRectCallout">
            <a:avLst>
              <a:gd name="adj1" fmla="val 64452"/>
              <a:gd name="adj2" fmla="val 18372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Aft>
                <a:spcPts val="800"/>
              </a:spcAft>
              <a:defRPr/>
            </a:pPr>
            <a:r>
              <a:rPr lang="en-US" sz="1600" dirty="0">
                <a:solidFill>
                  <a:schemeClr val="bg1"/>
                </a:solidFill>
              </a:rPr>
              <a:t>If the </a:t>
            </a:r>
            <a:r>
              <a:rPr lang="en-US" sz="1600" b="1" dirty="0">
                <a:solidFill>
                  <a:schemeClr val="bg1"/>
                </a:solidFill>
              </a:rPr>
              <a:t>entire lot </a:t>
            </a:r>
            <a:r>
              <a:rPr lang="en-US" sz="1600" dirty="0">
                <a:solidFill>
                  <a:schemeClr val="bg1"/>
                </a:solidFill>
              </a:rPr>
              <a:t>is to be reviewed, an </a:t>
            </a:r>
            <a:r>
              <a:rPr lang="en-US" sz="1600" b="1" dirty="0">
                <a:solidFill>
                  <a:schemeClr val="bg1"/>
                </a:solidFill>
              </a:rPr>
              <a:t>Elevation Form </a:t>
            </a:r>
            <a:r>
              <a:rPr lang="en-US" sz="1600" dirty="0">
                <a:solidFill>
                  <a:schemeClr val="bg1"/>
                </a:solidFill>
              </a:rPr>
              <a:t>is required to complete the case with the Lowest Lot Elevation certified by a licensed land surveyor or registered professional engineer.</a:t>
            </a:r>
          </a:p>
        </p:txBody>
      </p:sp>
    </p:spTree>
    <p:extLst>
      <p:ext uri="{BB962C8B-B14F-4D97-AF65-F5344CB8AC3E}">
        <p14:creationId xmlns:p14="http://schemas.microsoft.com/office/powerpoint/2010/main" val="2236534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 Charge for LiDAR LOMAs</a:t>
            </a:r>
          </a:p>
        </p:txBody>
      </p:sp>
      <p:pic>
        <p:nvPicPr>
          <p:cNvPr id="2" name="Picture 1">
            <a:extLst>
              <a:ext uri="{FF2B5EF4-FFF2-40B4-BE49-F238E27FC236}">
                <a16:creationId xmlns:a16="http://schemas.microsoft.com/office/drawing/2014/main" id="{98B820C3-8406-4E12-A81E-50BAFD29265F}"/>
              </a:ext>
            </a:extLst>
          </p:cNvPr>
          <p:cNvPicPr>
            <a:picLocks noChangeAspect="1"/>
          </p:cNvPicPr>
          <p:nvPr/>
        </p:nvPicPr>
        <p:blipFill>
          <a:blip r:embed="rId3"/>
          <a:stretch>
            <a:fillRect/>
          </a:stretch>
        </p:blipFill>
        <p:spPr>
          <a:xfrm>
            <a:off x="415911" y="1010621"/>
            <a:ext cx="5964079" cy="5612216"/>
          </a:xfrm>
          <a:prstGeom prst="rect">
            <a:avLst/>
          </a:prstGeom>
        </p:spPr>
      </p:pic>
      <p:sp>
        <p:nvSpPr>
          <p:cNvPr id="4" name="Rectangle 3">
            <a:extLst>
              <a:ext uri="{FF2B5EF4-FFF2-40B4-BE49-F238E27FC236}">
                <a16:creationId xmlns:a16="http://schemas.microsoft.com/office/drawing/2014/main" id="{4916CB99-FCB2-4785-9BC9-063B577B6EEB}"/>
              </a:ext>
            </a:extLst>
          </p:cNvPr>
          <p:cNvSpPr/>
          <p:nvPr/>
        </p:nvSpPr>
        <p:spPr>
          <a:xfrm>
            <a:off x="6453481" y="4439708"/>
            <a:ext cx="2505994" cy="1938992"/>
          </a:xfrm>
          <a:prstGeom prst="rect">
            <a:avLst/>
          </a:prstGeom>
          <a:solidFill>
            <a:schemeClr val="tx2">
              <a:lumMod val="20000"/>
              <a:lumOff val="80000"/>
            </a:schemeClr>
          </a:solidFill>
        </p:spPr>
        <p:txBody>
          <a:bodyPr wrap="square">
            <a:spAutoFit/>
          </a:bodyPr>
          <a:lstStyle/>
          <a:p>
            <a:r>
              <a:rPr lang="en-US" sz="1500" dirty="0"/>
              <a:t>LOMA requests involving </a:t>
            </a:r>
            <a:r>
              <a:rPr lang="en-US" sz="1500" b="1" dirty="0">
                <a:solidFill>
                  <a:schemeClr val="accent1">
                    <a:lumMod val="50000"/>
                  </a:schemeClr>
                </a:solidFill>
              </a:rPr>
              <a:t>one or more structures</a:t>
            </a:r>
            <a:r>
              <a:rPr lang="en-US" sz="1500" dirty="0"/>
              <a:t>: the LAG must be at or above the BFE.</a:t>
            </a:r>
          </a:p>
          <a:p>
            <a:endParaRPr lang="en-US" sz="1500" dirty="0"/>
          </a:p>
          <a:p>
            <a:r>
              <a:rPr lang="en-US" sz="1500" dirty="0"/>
              <a:t>LOMA requests involving </a:t>
            </a:r>
            <a:r>
              <a:rPr lang="en-US" sz="1500" b="1" dirty="0">
                <a:solidFill>
                  <a:schemeClr val="accent1">
                    <a:lumMod val="50000"/>
                  </a:schemeClr>
                </a:solidFill>
              </a:rPr>
              <a:t>one or more lots</a:t>
            </a:r>
            <a:r>
              <a:rPr lang="en-US" sz="1500" dirty="0"/>
              <a:t>: the lowest point on each lot must be at or above the BFE. </a:t>
            </a:r>
          </a:p>
        </p:txBody>
      </p:sp>
      <p:sp>
        <p:nvSpPr>
          <p:cNvPr id="3" name="TextBox 2"/>
          <p:cNvSpPr txBox="1"/>
          <p:nvPr/>
        </p:nvSpPr>
        <p:spPr>
          <a:xfrm>
            <a:off x="7008646" y="2354533"/>
            <a:ext cx="1395663" cy="646331"/>
          </a:xfrm>
          <a:prstGeom prst="rect">
            <a:avLst/>
          </a:prstGeom>
          <a:noFill/>
        </p:spPr>
        <p:txBody>
          <a:bodyPr wrap="square" rtlCol="0">
            <a:spAutoFit/>
          </a:bodyPr>
          <a:lstStyle/>
          <a:p>
            <a:pPr algn="ctr"/>
            <a:r>
              <a:rPr lang="en-US" dirty="0" smtClean="0">
                <a:hlinkClick r:id="rId4"/>
              </a:rPr>
              <a:t>FEMA Related Fees</a:t>
            </a:r>
            <a:endParaRPr lang="en-US" dirty="0"/>
          </a:p>
        </p:txBody>
      </p:sp>
    </p:spTree>
    <p:extLst>
      <p:ext uri="{BB962C8B-B14F-4D97-AF65-F5344CB8AC3E}">
        <p14:creationId xmlns:p14="http://schemas.microsoft.com/office/powerpoint/2010/main" val="2502447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RESOURCES</a:t>
            </a:r>
          </a:p>
        </p:txBody>
      </p:sp>
      <p:graphicFrame>
        <p:nvGraphicFramePr>
          <p:cNvPr id="3" name="Table 2">
            <a:extLst>
              <a:ext uri="{FF2B5EF4-FFF2-40B4-BE49-F238E27FC236}">
                <a16:creationId xmlns:a16="http://schemas.microsoft.com/office/drawing/2014/main" id="{EB41058A-DD1B-4C3C-B584-A5692E87FF05}"/>
              </a:ext>
            </a:extLst>
          </p:cNvPr>
          <p:cNvGraphicFramePr>
            <a:graphicFrameLocks noGrp="1"/>
          </p:cNvGraphicFramePr>
          <p:nvPr>
            <p:extLst>
              <p:ext uri="{D42A27DB-BD31-4B8C-83A1-F6EECF244321}">
                <p14:modId xmlns:p14="http://schemas.microsoft.com/office/powerpoint/2010/main" val="2842708424"/>
              </p:ext>
            </p:extLst>
          </p:nvPr>
        </p:nvGraphicFramePr>
        <p:xfrm>
          <a:off x="209520" y="1027277"/>
          <a:ext cx="8675531" cy="5664167"/>
        </p:xfrm>
        <a:graphic>
          <a:graphicData uri="http://schemas.openxmlformats.org/drawingml/2006/table">
            <a:tbl>
              <a:tblPr>
                <a:tableStyleId>{5C22544A-7EE6-4342-B048-85BDC9FD1C3A}</a:tableStyleId>
              </a:tblPr>
              <a:tblGrid>
                <a:gridCol w="8675531">
                  <a:extLst>
                    <a:ext uri="{9D8B030D-6E8A-4147-A177-3AD203B41FA5}">
                      <a16:colId xmlns:a16="http://schemas.microsoft.com/office/drawing/2014/main" val="4037196709"/>
                    </a:ext>
                  </a:extLst>
                </a:gridCol>
              </a:tblGrid>
              <a:tr h="5664167">
                <a:tc>
                  <a:txBody>
                    <a:bodyPr/>
                    <a:lstStyle/>
                    <a:p>
                      <a:pPr marL="342900" marR="0" indent="-342900" algn="l">
                        <a:spcBef>
                          <a:spcPts val="0"/>
                        </a:spcBef>
                        <a:spcAft>
                          <a:spcPts val="0"/>
                        </a:spcAft>
                        <a:buFont typeface="Arial" panose="020B0604020202020204" pitchFamily="34" charset="0"/>
                        <a:buChar char="•"/>
                      </a:pPr>
                      <a:r>
                        <a:rPr lang="en-US" sz="2400" dirty="0">
                          <a:effectLst/>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West Virginia</a:t>
                      </a:r>
                    </a:p>
                    <a:p>
                      <a:pPr marL="800100" marR="0" lvl="1" indent="-342900">
                        <a:lnSpc>
                          <a:spcPct val="107000"/>
                        </a:lnSpc>
                        <a:spcBef>
                          <a:spcPts val="0"/>
                        </a:spcBef>
                        <a:spcAft>
                          <a:spcPts val="0"/>
                        </a:spcAft>
                        <a:buFont typeface="Courier New" panose="02070309020205020404" pitchFamily="49" charset="0"/>
                        <a:buChar char="o"/>
                      </a:pP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WV Flood Tool</a:t>
                      </a:r>
                      <a:r>
                        <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LiDAR for LOMA </a:t>
                      </a: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rPr>
                        <a:t>Guide</a:t>
                      </a:r>
                      <a:r>
                        <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 </a:t>
                      </a: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rPr>
                        <a:t>Instructions</a:t>
                      </a: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6"/>
                        </a:rPr>
                        <a:t>WV LiDAR for LOMA Examples</a:t>
                      </a: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r>
                      <a:b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smtClean="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WV Elevation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Source Metadata</a:t>
                      </a: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kern="1200" dirty="0">
                          <a:solidFill>
                            <a:srgbClr val="0070C0"/>
                          </a:solidFill>
                          <a:effectLst/>
                          <a:latin typeface="+mn-lt"/>
                          <a:ea typeface="+mn-ea"/>
                          <a:cs typeface="+mn-cs"/>
                          <a:hlinkClick r:id="rId8"/>
                        </a:rPr>
                        <a:t>WV FEMA-Purchased LiDAR Status Map</a:t>
                      </a:r>
                      <a:endParaRPr lang="en-US" sz="1800" u="sng" kern="1200" dirty="0">
                        <a:solidFill>
                          <a:srgbClr val="0070C0"/>
                        </a:solidFill>
                        <a:effectLst/>
                        <a:latin typeface="+mn-lt"/>
                        <a:ea typeface="+mn-ea"/>
                        <a:cs typeface="+mn-cs"/>
                      </a:endParaRPr>
                    </a:p>
                    <a:p>
                      <a:pPr marL="800100" marR="0" lvl="1" indent="-342900">
                        <a:lnSpc>
                          <a:spcPct val="107000"/>
                        </a:lnSpc>
                        <a:spcBef>
                          <a:spcPts val="0"/>
                        </a:spcBef>
                        <a:spcAft>
                          <a:spcPts val="0"/>
                        </a:spcAft>
                        <a:buFont typeface="Courier New" panose="02070309020205020404" pitchFamily="49" charset="0"/>
                        <a:buChar char="o"/>
                      </a:pPr>
                      <a:r>
                        <a:rPr lang="en-US" sz="1800" u="sng" kern="1200" dirty="0">
                          <a:solidFill>
                            <a:srgbClr val="0070C0"/>
                          </a:solidFill>
                          <a:effectLst/>
                          <a:latin typeface="+mn-lt"/>
                          <a:ea typeface="+mn-ea"/>
                          <a:cs typeface="+mn-cs"/>
                          <a:hlinkClick r:id="rId9"/>
                        </a:rPr>
                        <a:t>WV Advisory A / AFH Status Map</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800" u="none"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0"/>
                        </a:rPr>
                        <a:t>WV Building and Property Identifiers</a:t>
                      </a:r>
                      <a:endParaRPr lang="en-US" sz="1800" u="none"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1"/>
                        </a:rPr>
                        <a:t>WV </a:t>
                      </a: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1"/>
                        </a:rPr>
                        <a:t>Vertical Datums</a:t>
                      </a: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FEMA</a:t>
                      </a:r>
                    </a:p>
                    <a:p>
                      <a:pPr marL="800100" marR="0" lvl="1" indent="-342900">
                        <a:lnSpc>
                          <a:spcPct val="107000"/>
                        </a:lnSpc>
                        <a:spcBef>
                          <a:spcPts val="0"/>
                        </a:spcBef>
                        <a:spcAft>
                          <a:spcPts val="0"/>
                        </a:spcAft>
                        <a:buFont typeface="Courier New" panose="02070309020205020404" pitchFamily="49" charset="0"/>
                        <a:buChar char="o"/>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FEMA Online Letter of Map Change (LOMC) Website</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800" u="sng" kern="1200" dirty="0" smtClean="0">
                          <a:solidFill>
                            <a:srgbClr val="0070C0"/>
                          </a:solidFill>
                          <a:effectLst/>
                          <a:latin typeface="+mn-lt"/>
                          <a:ea typeface="+mn-ea"/>
                          <a:cs typeface="+mn-cs"/>
                          <a:hlinkClick r:id="rId13"/>
                        </a:rPr>
                        <a:t>Online Letter of Map Change Tutorial (2018)</a:t>
                      </a:r>
                      <a:endParaRPr lang="en-US" sz="180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8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How to Request a Map Amendment (2021)</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How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to Request a LOMA or LOMA Based on Fill (LOMR-F)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Courier New" panose="02070309020205020404" pitchFamily="49" charset="0"/>
                        <a:buChar char="o"/>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Region V LiDAR LOMA Fact Sheet (2018)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98255442"/>
                  </a:ext>
                </a:extLst>
              </a:tr>
            </a:tbl>
          </a:graphicData>
        </a:graphic>
      </p:graphicFrame>
    </p:spTree>
    <p:extLst>
      <p:ext uri="{BB962C8B-B14F-4D97-AF65-F5344CB8AC3E}">
        <p14:creationId xmlns:p14="http://schemas.microsoft.com/office/powerpoint/2010/main" val="88923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Submission – 4 Steps</a:t>
            </a:r>
          </a:p>
        </p:txBody>
      </p:sp>
      <p:pic>
        <p:nvPicPr>
          <p:cNvPr id="7" name="Picture 6">
            <a:extLst>
              <a:ext uri="{FF2B5EF4-FFF2-40B4-BE49-F238E27FC236}">
                <a16:creationId xmlns:a16="http://schemas.microsoft.com/office/drawing/2014/main" id="{C9152F28-F0ED-4B3F-97DF-4992D2AB5ECA}"/>
              </a:ext>
            </a:extLst>
          </p:cNvPr>
          <p:cNvPicPr>
            <a:picLocks noChangeAspect="1"/>
          </p:cNvPicPr>
          <p:nvPr/>
        </p:nvPicPr>
        <p:blipFill>
          <a:blip r:embed="rId3"/>
          <a:stretch>
            <a:fillRect/>
          </a:stretch>
        </p:blipFill>
        <p:spPr>
          <a:xfrm>
            <a:off x="5786995" y="1481650"/>
            <a:ext cx="3011269" cy="3894700"/>
          </a:xfrm>
          <a:prstGeom prst="rect">
            <a:avLst/>
          </a:prstGeom>
        </p:spPr>
      </p:pic>
      <p:graphicFrame>
        <p:nvGraphicFramePr>
          <p:cNvPr id="8" name="Table 7">
            <a:extLst>
              <a:ext uri="{FF2B5EF4-FFF2-40B4-BE49-F238E27FC236}">
                <a16:creationId xmlns:a16="http://schemas.microsoft.com/office/drawing/2014/main" id="{CB6FC9A2-0EF0-4401-A549-1EDBD7965AA6}"/>
              </a:ext>
            </a:extLst>
          </p:cNvPr>
          <p:cNvGraphicFramePr>
            <a:graphicFrameLocks noGrp="1"/>
          </p:cNvGraphicFramePr>
          <p:nvPr>
            <p:extLst>
              <p:ext uri="{D42A27DB-BD31-4B8C-83A1-F6EECF244321}">
                <p14:modId xmlns:p14="http://schemas.microsoft.com/office/powerpoint/2010/main" val="3273768229"/>
              </p:ext>
            </p:extLst>
          </p:nvPr>
        </p:nvGraphicFramePr>
        <p:xfrm>
          <a:off x="133896" y="1014918"/>
          <a:ext cx="8899070" cy="5446205"/>
        </p:xfrm>
        <a:graphic>
          <a:graphicData uri="http://schemas.openxmlformats.org/drawingml/2006/table">
            <a:tbl>
              <a:tblPr>
                <a:tableStyleId>{5C22544A-7EE6-4342-B048-85BDC9FD1C3A}</a:tableStyleId>
              </a:tblPr>
              <a:tblGrid>
                <a:gridCol w="8899070">
                  <a:extLst>
                    <a:ext uri="{9D8B030D-6E8A-4147-A177-3AD203B41FA5}">
                      <a16:colId xmlns:a16="http://schemas.microsoft.com/office/drawing/2014/main" val="3966631999"/>
                    </a:ext>
                  </a:extLst>
                </a:gridCol>
              </a:tblGrid>
              <a:tr h="5397512">
                <a:tc>
                  <a:txBody>
                    <a:bodyPr/>
                    <a:lstStyle/>
                    <a:p>
                      <a:pPr marL="342900" marR="0" lvl="0" indent="-342900" algn="l">
                        <a:lnSpc>
                          <a:spcPct val="107000"/>
                        </a:lnSpc>
                        <a:spcBef>
                          <a:spcPts val="0"/>
                        </a:spcBef>
                        <a:spcAft>
                          <a:spcPts val="0"/>
                        </a:spcAft>
                        <a:buFont typeface="+mj-lt"/>
                        <a:buAutoNum type="arabicParenR"/>
                      </a:pPr>
                      <a:r>
                        <a:rPr lang="en-US" sz="2000" dirty="0" smtClean="0">
                          <a:effectLst/>
                          <a:latin typeface="Calibri" panose="020F0502020204030204" pitchFamily="34" charset="0"/>
                          <a:ea typeface="Calibri" panose="020F0502020204030204" pitchFamily="34" charset="0"/>
                          <a:cs typeface="Calibri" panose="020F0502020204030204" pitchFamily="34" charset="0"/>
                        </a:rPr>
                        <a:t>Doe all communities in West</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Virginia have LiDAR.  </a:t>
                      </a:r>
                      <a:r>
                        <a:rPr lang="en-US" sz="2000" b="1" baseline="0" dirty="0" smtClean="0">
                          <a:effectLst/>
                          <a:latin typeface="Calibri" panose="020F0502020204030204" pitchFamily="34" charset="0"/>
                          <a:ea typeface="Calibri" panose="020F0502020204030204" pitchFamily="34" charset="0"/>
                          <a:cs typeface="Calibri" panose="020F0502020204030204" pitchFamily="34" charset="0"/>
                        </a:rPr>
                        <a:t>Yes!!!</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a:lnSpc>
                          <a:spcPct val="107000"/>
                        </a:lnSpc>
                        <a:spcBef>
                          <a:spcPts val="0"/>
                        </a:spcBef>
                        <a:spcAft>
                          <a:spcPts val="0"/>
                        </a:spcAft>
                        <a:buFont typeface="+mj-lt"/>
                        <a:buNone/>
                      </a:pP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b="0"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b="0" dirty="0">
                          <a:effectLst/>
                          <a:latin typeface="Calibri" panose="020F0502020204030204" pitchFamily="34" charset="0"/>
                          <a:ea typeface="Calibri" panose="020F0502020204030204" pitchFamily="34" charset="0"/>
                          <a:cs typeface="Calibri" panose="020F0502020204030204" pitchFamily="34" charset="0"/>
                        </a:rPr>
                        <a:t>Print </a:t>
                      </a:r>
                      <a:r>
                        <a:rPr lang="en-US" sz="2000" b="0" dirty="0" smtClean="0">
                          <a:effectLst/>
                          <a:latin typeface="Calibri" panose="020F0502020204030204" pitchFamily="34" charset="0"/>
                          <a:ea typeface="Calibri" panose="020F0502020204030204" pitchFamily="34" charset="0"/>
                          <a:cs typeface="Calibri" panose="020F0502020204030204" pitchFamily="34" charset="0"/>
                        </a:rPr>
                        <a:t>Tax Parcel </a:t>
                      </a:r>
                      <a:r>
                        <a:rPr lang="en-US" sz="2000" b="1" dirty="0" smtClean="0">
                          <a:effectLst/>
                          <a:latin typeface="Calibri" panose="020F0502020204030204" pitchFamily="34" charset="0"/>
                          <a:ea typeface="Calibri" panose="020F0502020204030204" pitchFamily="34" charset="0"/>
                          <a:cs typeface="Calibri" panose="020F0502020204030204" pitchFamily="34" charset="0"/>
                        </a:rPr>
                        <a:t>Map Exhibit </a:t>
                      </a:r>
                      <a:r>
                        <a:rPr lang="en-US" sz="2000" b="0" dirty="0" smtClean="0">
                          <a:effectLst/>
                          <a:latin typeface="Calibri" panose="020F0502020204030204" pitchFamily="34" charset="0"/>
                          <a:ea typeface="Calibri" panose="020F0502020204030204" pitchFamily="34" charset="0"/>
                          <a:cs typeface="Calibri" panose="020F0502020204030204" pitchFamily="34" charset="0"/>
                        </a:rPr>
                        <a:t>using </a:t>
                      </a:r>
                      <a:r>
                        <a:rPr lang="en-US" sz="2000" b="1" dirty="0">
                          <a:effectLst/>
                          <a:latin typeface="Calibri" panose="020F0502020204030204" pitchFamily="34" charset="0"/>
                          <a:ea typeface="Calibri" panose="020F0502020204030204" pitchFamily="34" charset="0"/>
                          <a:cs typeface="Calibri" panose="020F0502020204030204" pitchFamily="34" charset="0"/>
                          <a:hlinkClick r:id="rId4"/>
                        </a:rPr>
                        <a:t>WV Flood Tool</a:t>
                      </a:r>
                      <a:r>
                        <a:rPr lang="en-US" sz="2000" dirty="0">
                          <a:effectLst/>
                          <a:latin typeface="Calibri" panose="020F0502020204030204" pitchFamily="34" charset="0"/>
                          <a:ea typeface="Calibri" panose="020F0502020204030204" pitchFamily="34" charset="0"/>
                          <a:cs typeface="Calibri" panose="020F0502020204030204" pitchFamily="34" charset="0"/>
                        </a:rPr>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1600" i="1" dirty="0">
                          <a:effectLst/>
                          <a:latin typeface="Calibri" panose="020F0502020204030204" pitchFamily="34" charset="0"/>
                          <a:ea typeface="Calibri" panose="020F0502020204030204" pitchFamily="34" charset="0"/>
                          <a:cs typeface="Calibri" panose="020F0502020204030204" pitchFamily="34" charset="0"/>
                        </a:rPr>
                        <a:t> Supporting document for Online LOMC application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Identify published building-level risk assessments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potential Mapped Out structures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LOMA Type: Existing Structure or Lot</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BFE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LAG/LLE</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 Annotation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Print and Download LOMA Map  </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Save to PDF File</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Further Edit/Annotate Print LOMA (optional)</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Submit LiDAR LOMA </a:t>
                      </a:r>
                      <a:r>
                        <a:rPr lang="en-US" sz="2000" b="1" dirty="0">
                          <a:effectLst/>
                          <a:latin typeface="Calibri" panose="020F0502020204030204" pitchFamily="34" charset="0"/>
                          <a:ea typeface="Calibri" panose="020F0502020204030204" pitchFamily="34" charset="0"/>
                          <a:cs typeface="Calibri" panose="020F0502020204030204" pitchFamily="34" charset="0"/>
                        </a:rPr>
                        <a:t>Map </a:t>
                      </a:r>
                      <a:r>
                        <a:rPr lang="en-US" sz="2000" b="1" dirty="0" smtClean="0">
                          <a:effectLst/>
                          <a:latin typeface="Calibri" panose="020F0502020204030204" pitchFamily="34" charset="0"/>
                          <a:ea typeface="Calibri" panose="020F0502020204030204" pitchFamily="34" charset="0"/>
                          <a:cs typeface="Calibri" panose="020F0502020204030204" pitchFamily="34" charset="0"/>
                        </a:rPr>
                        <a:t>Exhibit </a:t>
                      </a:r>
                      <a:r>
                        <a:rPr lang="en-US" sz="2000" dirty="0" smtClean="0">
                          <a:effectLst/>
                          <a:latin typeface="Calibri" panose="020F0502020204030204" pitchFamily="34" charset="0"/>
                          <a:ea typeface="Calibri" panose="020F0502020204030204" pitchFamily="34" charset="0"/>
                          <a:cs typeface="Calibri" panose="020F0502020204030204" pitchFamily="34" charset="0"/>
                        </a:rPr>
                        <a:t>along with </a:t>
                      </a:r>
                      <a:r>
                        <a:rPr lang="en-US" sz="2000" b="1" dirty="0" smtClean="0">
                          <a:effectLst/>
                          <a:latin typeface="Calibri" panose="020F0502020204030204" pitchFamily="34" charset="0"/>
                          <a:ea typeface="Calibri" panose="020F0502020204030204" pitchFamily="34" charset="0"/>
                          <a:cs typeface="Calibri" panose="020F0502020204030204" pitchFamily="34" charset="0"/>
                        </a:rPr>
                        <a:t>Deed</a:t>
                      </a:r>
                      <a:r>
                        <a:rPr lang="en-US" sz="2000" dirty="0" smtClean="0">
                          <a:effectLst/>
                          <a:latin typeface="Calibri" panose="020F0502020204030204" pitchFamily="34" charset="0"/>
                          <a:ea typeface="Calibri" panose="020F0502020204030204" pitchFamily="34" charset="0"/>
                          <a:cs typeface="Calibri" panose="020F0502020204030204" pitchFamily="34" charset="0"/>
                        </a:rPr>
                        <a:t> using </a:t>
                      </a:r>
                      <a:r>
                        <a:rPr lang="en-US" sz="2000" dirty="0">
                          <a:effectLst/>
                          <a:latin typeface="Calibri" panose="020F0502020204030204" pitchFamily="34" charset="0"/>
                          <a:ea typeface="Calibri" panose="020F0502020204030204" pitchFamily="34" charset="0"/>
                          <a:cs typeface="Calibri" panose="020F0502020204030204" pitchFamily="34" charset="0"/>
                        </a:rPr>
                        <a:t>FEMA’s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Online LOMC </a:t>
                      </a:r>
                      <a:r>
                        <a:rPr lang="en-US" sz="2000" dirty="0">
                          <a:effectLst/>
                          <a:latin typeface="Calibri" panose="020F0502020204030204" pitchFamily="34" charset="0"/>
                          <a:ea typeface="Calibri" panose="020F0502020204030204" pitchFamily="34" charset="0"/>
                          <a:cs typeface="Calibri" panose="020F0502020204030204" pitchFamily="34" charset="0"/>
                        </a:rPr>
                        <a:t>Portal (no fee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718260ED-3A10-4D2B-BD03-63039601A4FC}"/>
              </a:ext>
            </a:extLst>
          </p:cNvPr>
          <p:cNvPicPr>
            <a:picLocks noChangeAspect="1"/>
          </p:cNvPicPr>
          <p:nvPr/>
        </p:nvPicPr>
        <p:blipFill>
          <a:blip r:embed="rId3"/>
          <a:stretch>
            <a:fillRect/>
          </a:stretch>
        </p:blipFill>
        <p:spPr>
          <a:xfrm>
            <a:off x="5842512" y="1582168"/>
            <a:ext cx="3011269" cy="3894700"/>
          </a:xfrm>
          <a:prstGeom prst="rect">
            <a:avLst/>
          </a:prstGeom>
        </p:spPr>
      </p:pic>
      <p:sp>
        <p:nvSpPr>
          <p:cNvPr id="2" name="TextBox 1">
            <a:extLst>
              <a:ext uri="{FF2B5EF4-FFF2-40B4-BE49-F238E27FC236}">
                <a16:creationId xmlns:a16="http://schemas.microsoft.com/office/drawing/2014/main" id="{9FCEC476-E9DF-4041-825E-8910DFD12DCF}"/>
              </a:ext>
            </a:extLst>
          </p:cNvPr>
          <p:cNvSpPr txBox="1"/>
          <p:nvPr/>
        </p:nvSpPr>
        <p:spPr>
          <a:xfrm>
            <a:off x="533045" y="6462233"/>
            <a:ext cx="3502331" cy="338554"/>
          </a:xfrm>
          <a:prstGeom prst="rect">
            <a:avLst/>
          </a:prstGeom>
          <a:noFill/>
        </p:spPr>
        <p:txBody>
          <a:bodyPr wrap="square" rtlCol="0">
            <a:spAutoFit/>
          </a:bodyPr>
          <a:lstStyle/>
          <a:p>
            <a:r>
              <a:rPr lang="en-US" sz="1600" i="1" dirty="0"/>
              <a:t>Click </a:t>
            </a:r>
            <a:r>
              <a:rPr lang="en-US" sz="1600" i="1" dirty="0">
                <a:hlinkClick r:id="rId6"/>
              </a:rPr>
              <a:t>here</a:t>
            </a:r>
            <a:r>
              <a:rPr lang="en-US" sz="1600" i="1" dirty="0"/>
              <a:t> for more detailed instructions</a:t>
            </a:r>
          </a:p>
        </p:txBody>
      </p:sp>
    </p:spTree>
    <p:extLst>
      <p:ext uri="{BB962C8B-B14F-4D97-AF65-F5344CB8AC3E}">
        <p14:creationId xmlns:p14="http://schemas.microsoft.com/office/powerpoint/2010/main" val="2283613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452" y="1260910"/>
            <a:ext cx="6990815" cy="540939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Step 1: Does My Community Have LiDAR?</a:t>
            </a:r>
          </a:p>
        </p:txBody>
      </p:sp>
      <p:sp>
        <p:nvSpPr>
          <p:cNvPr id="11" name="TextBox 10">
            <a:extLst>
              <a:ext uri="{FF2B5EF4-FFF2-40B4-BE49-F238E27FC236}">
                <a16:creationId xmlns:a16="http://schemas.microsoft.com/office/drawing/2014/main" id="{5AF678DA-A96E-4B85-A4D3-FD31D46F5A26}"/>
              </a:ext>
            </a:extLst>
          </p:cNvPr>
          <p:cNvSpPr txBox="1"/>
          <p:nvPr/>
        </p:nvSpPr>
        <p:spPr>
          <a:xfrm>
            <a:off x="204368" y="1400407"/>
            <a:ext cx="2964886" cy="523220"/>
          </a:xfrm>
          <a:prstGeom prst="rect">
            <a:avLst/>
          </a:prstGeom>
          <a:solidFill>
            <a:schemeClr val="accent5">
              <a:lumMod val="20000"/>
              <a:lumOff val="80000"/>
            </a:schemeClr>
          </a:solidFill>
        </p:spPr>
        <p:txBody>
          <a:bodyPr wrap="square" rtlCol="0">
            <a:spAutoFit/>
          </a:bodyPr>
          <a:lstStyle/>
          <a:p>
            <a:r>
              <a:rPr lang="en-US" sz="1400" i="1" dirty="0"/>
              <a:t>In </a:t>
            </a:r>
            <a:r>
              <a:rPr lang="en-US" sz="1400" i="1" dirty="0" smtClean="0"/>
              <a:t>2022, </a:t>
            </a:r>
            <a:r>
              <a:rPr lang="en-US" sz="1400" i="1" dirty="0">
                <a:hlinkClick r:id="rId4"/>
              </a:rPr>
              <a:t>FEMA-purchased QL2 LiDAR </a:t>
            </a:r>
            <a:r>
              <a:rPr lang="en-US" sz="1400" i="1" dirty="0" smtClean="0"/>
              <a:t>became available </a:t>
            </a:r>
            <a:r>
              <a:rPr lang="en-US" sz="1400" i="1" dirty="0"/>
              <a:t>for the entire State </a:t>
            </a:r>
          </a:p>
        </p:txBody>
      </p:sp>
      <p:graphicFrame>
        <p:nvGraphicFramePr>
          <p:cNvPr id="6" name="Table 5">
            <a:extLst>
              <a:ext uri="{FF2B5EF4-FFF2-40B4-BE49-F238E27FC236}">
                <a16:creationId xmlns:a16="http://schemas.microsoft.com/office/drawing/2014/main" id="{7D031DF1-D5A5-4236-97BE-D819A245891D}"/>
              </a:ext>
            </a:extLst>
          </p:cNvPr>
          <p:cNvGraphicFramePr>
            <a:graphicFrameLocks noGrp="1"/>
          </p:cNvGraphicFramePr>
          <p:nvPr>
            <p:extLst>
              <p:ext uri="{D42A27DB-BD31-4B8C-83A1-F6EECF244321}">
                <p14:modId xmlns:p14="http://schemas.microsoft.com/office/powerpoint/2010/main" val="4228340951"/>
              </p:ext>
            </p:extLst>
          </p:nvPr>
        </p:nvGraphicFramePr>
        <p:xfrm>
          <a:off x="7157892" y="1327069"/>
          <a:ext cx="1810615" cy="5266235"/>
        </p:xfrm>
        <a:graphic>
          <a:graphicData uri="http://schemas.openxmlformats.org/drawingml/2006/table">
            <a:tbl>
              <a:tblPr>
                <a:tableStyleId>{5C22544A-7EE6-4342-B048-85BDC9FD1C3A}</a:tableStyleId>
              </a:tblPr>
              <a:tblGrid>
                <a:gridCol w="1810615">
                  <a:extLst>
                    <a:ext uri="{9D8B030D-6E8A-4147-A177-3AD203B41FA5}">
                      <a16:colId xmlns:a16="http://schemas.microsoft.com/office/drawing/2014/main" val="3966631999"/>
                    </a:ext>
                  </a:extLst>
                </a:gridCol>
              </a:tblGrid>
              <a:tr h="5266235">
                <a:tc>
                  <a:txBody>
                    <a:bodyPr/>
                    <a:lstStyle/>
                    <a:p>
                      <a:pPr marL="0" marR="0" algn="l">
                        <a:spcBef>
                          <a:spcPts val="0"/>
                        </a:spcBef>
                        <a:spcAft>
                          <a:spcPts val="0"/>
                        </a:spcAft>
                      </a:pPr>
                      <a:r>
                        <a:rPr lang="en-US" sz="1600" dirty="0">
                          <a:effectLst/>
                        </a:rPr>
                        <a:t>Presently </a:t>
                      </a:r>
                      <a:r>
                        <a:rPr lang="en-US" sz="1600" dirty="0" smtClean="0">
                          <a:effectLst/>
                        </a:rPr>
                        <a:t>all </a:t>
                      </a:r>
                      <a:r>
                        <a:rPr lang="en-US" sz="1600" dirty="0">
                          <a:effectLst/>
                        </a:rPr>
                        <a:t>communities have </a:t>
                      </a:r>
                      <a:r>
                        <a:rPr lang="en-US" sz="1600" b="1" dirty="0" smtClean="0">
                          <a:effectLst/>
                        </a:rPr>
                        <a:t>QL2 LiDAR </a:t>
                      </a:r>
                      <a:r>
                        <a:rPr lang="en-US" sz="1600" dirty="0">
                          <a:effectLst/>
                        </a:rPr>
                        <a:t>data available. To be used in a LOMA request, LiDAR data must meet or exceed the U.S. Geological Survey (USGS) </a:t>
                      </a:r>
                      <a:r>
                        <a:rPr lang="en-US" sz="1600" b="0" dirty="0">
                          <a:effectLst/>
                        </a:rPr>
                        <a:t>Quality Level 3 </a:t>
                      </a:r>
                      <a:r>
                        <a:rPr lang="en-US" sz="1600" dirty="0">
                          <a:effectLst/>
                        </a:rPr>
                        <a:t>accuracy requirement.  To learn more about this requirement, view the </a:t>
                      </a:r>
                      <a:r>
                        <a:rPr lang="en-US" sz="1600" u="sng" dirty="0">
                          <a:effectLst/>
                          <a:hlinkClick r:id="rId5"/>
                        </a:rPr>
                        <a:t>elevation source metadata</a:t>
                      </a:r>
                      <a:r>
                        <a:rPr lang="en-US" sz="1600" dirty="0">
                          <a:effectLst/>
                        </a:rPr>
                        <a:t> for the WV Flood Tool. </a:t>
                      </a:r>
                      <a:br>
                        <a:rPr lang="en-US" sz="1600" dirty="0">
                          <a:effectLst/>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spTree>
    <p:extLst>
      <p:ext uri="{BB962C8B-B14F-4D97-AF65-F5344CB8AC3E}">
        <p14:creationId xmlns:p14="http://schemas.microsoft.com/office/powerpoint/2010/main" val="3329001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Step 2: Print LOMA Map with WV Flood Tool</a:t>
            </a:r>
          </a:p>
        </p:txBody>
      </p:sp>
      <p:pic>
        <p:nvPicPr>
          <p:cNvPr id="7" name="Picture 6">
            <a:extLst>
              <a:ext uri="{FF2B5EF4-FFF2-40B4-BE49-F238E27FC236}">
                <a16:creationId xmlns:a16="http://schemas.microsoft.com/office/drawing/2014/main" id="{450BA9B4-04B0-40C3-A66B-9606AB09A201}"/>
              </a:ext>
            </a:extLst>
          </p:cNvPr>
          <p:cNvPicPr>
            <a:picLocks noChangeAspect="1"/>
          </p:cNvPicPr>
          <p:nvPr/>
        </p:nvPicPr>
        <p:blipFill>
          <a:blip r:embed="rId2"/>
          <a:stretch>
            <a:fillRect/>
          </a:stretch>
        </p:blipFill>
        <p:spPr>
          <a:xfrm>
            <a:off x="1452181" y="1195006"/>
            <a:ext cx="2143125" cy="504825"/>
          </a:xfrm>
          <a:prstGeom prst="rect">
            <a:avLst/>
          </a:prstGeom>
        </p:spPr>
      </p:pic>
      <p:sp>
        <p:nvSpPr>
          <p:cNvPr id="10" name="Oval 9">
            <a:extLst>
              <a:ext uri="{FF2B5EF4-FFF2-40B4-BE49-F238E27FC236}">
                <a16:creationId xmlns:a16="http://schemas.microsoft.com/office/drawing/2014/main" id="{D769DB05-1A6C-4A4F-A1F4-FC2B38043FEF}"/>
              </a:ext>
            </a:extLst>
          </p:cNvPr>
          <p:cNvSpPr/>
          <p:nvPr/>
        </p:nvSpPr>
        <p:spPr>
          <a:xfrm>
            <a:off x="2953838" y="1312313"/>
            <a:ext cx="301426" cy="387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EE2801A-EEAB-48CF-9405-0D9015F0F98D}"/>
              </a:ext>
            </a:extLst>
          </p:cNvPr>
          <p:cNvPicPr>
            <a:picLocks noChangeAspect="1"/>
          </p:cNvPicPr>
          <p:nvPr/>
        </p:nvPicPr>
        <p:blipFill>
          <a:blip r:embed="rId3"/>
          <a:stretch>
            <a:fillRect/>
          </a:stretch>
        </p:blipFill>
        <p:spPr>
          <a:xfrm>
            <a:off x="4756921" y="1195006"/>
            <a:ext cx="4069365" cy="5317764"/>
          </a:xfrm>
          <a:prstGeom prst="rect">
            <a:avLst/>
          </a:prstGeom>
        </p:spPr>
      </p:pic>
      <p:sp>
        <p:nvSpPr>
          <p:cNvPr id="13" name="TextBox 12">
            <a:extLst>
              <a:ext uri="{FF2B5EF4-FFF2-40B4-BE49-F238E27FC236}">
                <a16:creationId xmlns:a16="http://schemas.microsoft.com/office/drawing/2014/main" id="{6B820926-145B-49F2-9B85-4478012304E7}"/>
              </a:ext>
            </a:extLst>
          </p:cNvPr>
          <p:cNvSpPr txBox="1"/>
          <p:nvPr/>
        </p:nvSpPr>
        <p:spPr>
          <a:xfrm>
            <a:off x="535969" y="5854257"/>
            <a:ext cx="3781425" cy="615553"/>
          </a:xfrm>
          <a:prstGeom prst="rect">
            <a:avLst/>
          </a:prstGeom>
          <a:solidFill>
            <a:schemeClr val="accent1">
              <a:lumMod val="20000"/>
              <a:lumOff val="80000"/>
            </a:schemeClr>
          </a:solidFill>
        </p:spPr>
        <p:txBody>
          <a:bodyPr wrap="square" rtlCol="0">
            <a:spAutoFit/>
          </a:bodyPr>
          <a:lstStyle/>
          <a:p>
            <a:pPr algn="ctr"/>
            <a:r>
              <a:rPr lang="en-US" sz="1700" dirty="0"/>
              <a:t>Use the WV Flood Tool’s </a:t>
            </a:r>
            <a:r>
              <a:rPr lang="en-US" sz="1700" b="1" dirty="0"/>
              <a:t>Print Tool </a:t>
            </a:r>
            <a:r>
              <a:rPr lang="en-US" sz="1700" dirty="0"/>
              <a:t>(</a:t>
            </a:r>
            <a:r>
              <a:rPr lang="en-US" sz="1700" b="1" dirty="0">
                <a:solidFill>
                  <a:schemeClr val="accent1">
                    <a:lumMod val="50000"/>
                  </a:schemeClr>
                </a:solidFill>
              </a:rPr>
              <a:t>LOMA Option</a:t>
            </a:r>
            <a:r>
              <a:rPr lang="en-US" sz="1700" dirty="0"/>
              <a:t>) to generate LOMA Maps</a:t>
            </a:r>
          </a:p>
        </p:txBody>
      </p:sp>
      <p:pic>
        <p:nvPicPr>
          <p:cNvPr id="15" name="Picture 14">
            <a:extLst>
              <a:ext uri="{FF2B5EF4-FFF2-40B4-BE49-F238E27FC236}">
                <a16:creationId xmlns:a16="http://schemas.microsoft.com/office/drawing/2014/main" id="{B0CBB044-1D0F-4AB1-9DD6-670F4FB5B373}"/>
              </a:ext>
            </a:extLst>
          </p:cNvPr>
          <p:cNvPicPr>
            <a:picLocks noChangeAspect="1"/>
          </p:cNvPicPr>
          <p:nvPr/>
        </p:nvPicPr>
        <p:blipFill>
          <a:blip r:embed="rId4"/>
          <a:stretch>
            <a:fillRect/>
          </a:stretch>
        </p:blipFill>
        <p:spPr>
          <a:xfrm>
            <a:off x="505014" y="1891094"/>
            <a:ext cx="3781425" cy="3771900"/>
          </a:xfrm>
          <a:prstGeom prst="rect">
            <a:avLst/>
          </a:prstGeom>
          <a:ln>
            <a:solidFill>
              <a:schemeClr val="tx1"/>
            </a:solidFill>
          </a:ln>
        </p:spPr>
      </p:pic>
    </p:spTree>
    <p:extLst>
      <p:ext uri="{BB962C8B-B14F-4D97-AF65-F5344CB8AC3E}">
        <p14:creationId xmlns:p14="http://schemas.microsoft.com/office/powerpoint/2010/main" val="1822069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 on Map?</a:t>
            </a:r>
          </a:p>
        </p:txBody>
      </p:sp>
      <p:pic>
        <p:nvPicPr>
          <p:cNvPr id="5" name="Picture 4">
            <a:extLst>
              <a:ext uri="{FF2B5EF4-FFF2-40B4-BE49-F238E27FC236}">
                <a16:creationId xmlns:a16="http://schemas.microsoft.com/office/drawing/2014/main" id="{539F7516-EBFF-4F12-A292-2B267D74137C}"/>
              </a:ext>
            </a:extLst>
          </p:cNvPr>
          <p:cNvPicPr>
            <a:picLocks noChangeAspect="1"/>
          </p:cNvPicPr>
          <p:nvPr/>
        </p:nvPicPr>
        <p:blipFill>
          <a:blip r:embed="rId3"/>
          <a:stretch>
            <a:fillRect/>
          </a:stretch>
        </p:blipFill>
        <p:spPr>
          <a:xfrm>
            <a:off x="352425" y="1062733"/>
            <a:ext cx="8439150" cy="5057775"/>
          </a:xfrm>
          <a:prstGeom prst="rect">
            <a:avLst/>
          </a:prstGeom>
        </p:spPr>
      </p:pic>
      <p:sp>
        <p:nvSpPr>
          <p:cNvPr id="2" name="TextBox 1">
            <a:extLst>
              <a:ext uri="{FF2B5EF4-FFF2-40B4-BE49-F238E27FC236}">
                <a16:creationId xmlns:a16="http://schemas.microsoft.com/office/drawing/2014/main" id="{3DA9BE41-BC26-4FDF-9FAF-A850F36B23AD}"/>
              </a:ext>
            </a:extLst>
          </p:cNvPr>
          <p:cNvSpPr txBox="1"/>
          <p:nvPr/>
        </p:nvSpPr>
        <p:spPr>
          <a:xfrm>
            <a:off x="456679" y="6120508"/>
            <a:ext cx="8230642" cy="553998"/>
          </a:xfrm>
          <a:prstGeom prst="rect">
            <a:avLst/>
          </a:prstGeom>
          <a:noFill/>
        </p:spPr>
        <p:txBody>
          <a:bodyPr wrap="square" rtlCol="0">
            <a:spAutoFit/>
          </a:bodyPr>
          <a:lstStyle/>
          <a:p>
            <a:r>
              <a:rPr lang="en-US" sz="1400" dirty="0"/>
              <a:t>Source: FEMA Region V Fact Sheet </a:t>
            </a:r>
            <a:r>
              <a:rPr lang="en-US" dirty="0"/>
              <a:t> </a:t>
            </a:r>
            <a:r>
              <a:rPr lang="en-US" sz="1200" dirty="0">
                <a:hlinkClick r:id="rId4"/>
              </a:rPr>
              <a:t>https://greatlakescoast.org/pubs/factSheets/Region_V_LiDAR_LOMA_FS_v3_012219_FINAL.pdf</a:t>
            </a:r>
            <a:endParaRPr lang="en-US" dirty="0"/>
          </a:p>
        </p:txBody>
      </p:sp>
    </p:spTree>
    <p:extLst>
      <p:ext uri="{BB962C8B-B14F-4D97-AF65-F5344CB8AC3E}">
        <p14:creationId xmlns:p14="http://schemas.microsoft.com/office/powerpoint/2010/main" val="1625768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a:t>
            </a:r>
          </a:p>
        </p:txBody>
      </p:sp>
      <p:pic>
        <p:nvPicPr>
          <p:cNvPr id="7" name="Picture 6">
            <a:extLst>
              <a:ext uri="{FF2B5EF4-FFF2-40B4-BE49-F238E27FC236}">
                <a16:creationId xmlns:a16="http://schemas.microsoft.com/office/drawing/2014/main" id="{AB988EF5-C803-483F-8171-EE1E6773D2D4}"/>
              </a:ext>
            </a:extLst>
          </p:cNvPr>
          <p:cNvPicPr>
            <a:picLocks noChangeAspect="1"/>
          </p:cNvPicPr>
          <p:nvPr/>
        </p:nvPicPr>
        <p:blipFill>
          <a:blip r:embed="rId3"/>
          <a:stretch>
            <a:fillRect/>
          </a:stretch>
        </p:blipFill>
        <p:spPr>
          <a:xfrm>
            <a:off x="133895" y="1018524"/>
            <a:ext cx="4363813" cy="5691930"/>
          </a:xfrm>
          <a:prstGeom prst="rect">
            <a:avLst/>
          </a:prstGeom>
        </p:spPr>
      </p:pic>
      <p:graphicFrame>
        <p:nvGraphicFramePr>
          <p:cNvPr id="11" name="Table 10">
            <a:extLst>
              <a:ext uri="{FF2B5EF4-FFF2-40B4-BE49-F238E27FC236}">
                <a16:creationId xmlns:a16="http://schemas.microsoft.com/office/drawing/2014/main" id="{49241106-93FE-4102-9E48-EAF8CF2DE278}"/>
              </a:ext>
            </a:extLst>
          </p:cNvPr>
          <p:cNvGraphicFramePr>
            <a:graphicFrameLocks noGrp="1"/>
          </p:cNvGraphicFramePr>
          <p:nvPr>
            <p:extLst>
              <p:ext uri="{D42A27DB-BD31-4B8C-83A1-F6EECF244321}">
                <p14:modId xmlns:p14="http://schemas.microsoft.com/office/powerpoint/2010/main" val="4049815921"/>
              </p:ext>
            </p:extLst>
          </p:nvPr>
        </p:nvGraphicFramePr>
        <p:xfrm>
          <a:off x="5161854" y="1093906"/>
          <a:ext cx="3485014" cy="5524090"/>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41195">
                <a:tc>
                  <a:txBody>
                    <a:bodyPr/>
                    <a:lstStyle/>
                    <a:p>
                      <a:pPr algn="ctr"/>
                      <a:r>
                        <a:rPr lang="en-US" sz="1600" dirty="0"/>
                        <a:t>#</a:t>
                      </a:r>
                    </a:p>
                  </a:txBody>
                  <a:tcPr/>
                </a:tc>
                <a:tc>
                  <a:txBody>
                    <a:bodyPr/>
                    <a:lstStyle/>
                    <a:p>
                      <a:pPr algn="ctr"/>
                      <a:r>
                        <a:rPr lang="en-US" sz="1600" dirty="0"/>
                        <a:t>Map Elements Required</a:t>
                      </a:r>
                    </a:p>
                  </a:txBody>
                  <a:tcPr/>
                </a:tc>
                <a:extLst>
                  <a:ext uri="{0D108BD9-81ED-4DB2-BD59-A6C34878D82A}">
                    <a16:rowId xmlns:a16="http://schemas.microsoft.com/office/drawing/2014/main" val="3033155227"/>
                  </a:ext>
                </a:extLst>
              </a:tr>
              <a:tr h="547399">
                <a:tc>
                  <a:txBody>
                    <a:bodyPr/>
                    <a:lstStyle/>
                    <a:p>
                      <a:pPr algn="ctr"/>
                      <a:r>
                        <a:rPr lang="en-US" sz="1400" dirty="0"/>
                        <a:t>1</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Name, organization, and contact information for the map creator</a:t>
                      </a:r>
                    </a:p>
                  </a:txBody>
                  <a:tcPr/>
                </a:tc>
                <a:extLst>
                  <a:ext uri="{0D108BD9-81ED-4DB2-BD59-A6C34878D82A}">
                    <a16:rowId xmlns:a16="http://schemas.microsoft.com/office/drawing/2014/main" val="3588723999"/>
                  </a:ext>
                </a:extLst>
              </a:tr>
              <a:tr h="315089">
                <a:tc>
                  <a:txBody>
                    <a:bodyPr/>
                    <a:lstStyle/>
                    <a:p>
                      <a:pPr algn="ctr"/>
                      <a:r>
                        <a:rPr lang="en-US" sz="1400" dirty="0"/>
                        <a:t>2</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E-911 Address of property</a:t>
                      </a:r>
                    </a:p>
                  </a:txBody>
                  <a:tcPr/>
                </a:tc>
                <a:extLst>
                  <a:ext uri="{0D108BD9-81ED-4DB2-BD59-A6C34878D82A}">
                    <a16:rowId xmlns:a16="http://schemas.microsoft.com/office/drawing/2014/main" val="4226666528"/>
                  </a:ext>
                </a:extLst>
              </a:tr>
              <a:tr h="435220">
                <a:tc>
                  <a:txBody>
                    <a:bodyPr/>
                    <a:lstStyle/>
                    <a:p>
                      <a:pPr algn="ct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or street intersection reference</a:t>
                      </a:r>
                      <a:endParaRPr lang="en-US" dirty="0"/>
                    </a:p>
                  </a:txBody>
                  <a:tcPr/>
                </a:tc>
                <a:extLst>
                  <a:ext uri="{0D108BD9-81ED-4DB2-BD59-A6C34878D82A}">
                    <a16:rowId xmlns:a16="http://schemas.microsoft.com/office/drawing/2014/main" val="135403196"/>
                  </a:ext>
                </a:extLst>
              </a:tr>
              <a:tr h="547399">
                <a:tc>
                  <a:txBody>
                    <a:bodyPr/>
                    <a:lstStyle/>
                    <a:p>
                      <a:pPr algn="ctr"/>
                      <a:r>
                        <a:rPr lang="en-US" sz="1400" dirty="0"/>
                        <a:t>4</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Assessor’s full Parcel ID Number (APN) for the building/lot</a:t>
                      </a:r>
                    </a:p>
                  </a:txBody>
                  <a:tcPr/>
                </a:tc>
                <a:extLst>
                  <a:ext uri="{0D108BD9-81ED-4DB2-BD59-A6C34878D82A}">
                    <a16:rowId xmlns:a16="http://schemas.microsoft.com/office/drawing/2014/main" val="2243675425"/>
                  </a:ext>
                </a:extLst>
              </a:tr>
              <a:tr h="527302">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Clearly identified building and/or lot boundaries</a:t>
                      </a:r>
                      <a:endParaRPr lang="en-US" dirty="0"/>
                    </a:p>
                  </a:txBody>
                  <a:tcPr/>
                </a:tc>
                <a:extLst>
                  <a:ext uri="{0D108BD9-81ED-4DB2-BD59-A6C34878D82A}">
                    <a16:rowId xmlns:a16="http://schemas.microsoft.com/office/drawing/2014/main" val="4240976542"/>
                  </a:ext>
                </a:extLst>
              </a:tr>
              <a:tr h="547399">
                <a:tc>
                  <a:txBody>
                    <a:bodyPr/>
                    <a:lstStyle/>
                    <a:p>
                      <a:pPr algn="ctr"/>
                      <a:r>
                        <a:rPr lang="en-US" sz="1400" dirty="0"/>
                        <a:t>6</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Aerial imagery that shows building footprint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8919362"/>
                  </a:ext>
                </a:extLst>
              </a:tr>
              <a:tr h="779709">
                <a:tc>
                  <a:txBody>
                    <a:bodyPr/>
                    <a:lstStyle/>
                    <a:p>
                      <a:pPr algn="ctr"/>
                      <a:r>
                        <a:rPr lang="en-US" sz="1400" dirty="0"/>
                        <a:t>7</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Date, Source, and Accuracy of the LiDAR collected (must meet Quality Level 3 standards)</a:t>
                      </a:r>
                    </a:p>
                  </a:txBody>
                  <a:tcPr/>
                </a:tc>
                <a:extLst>
                  <a:ext uri="{0D108BD9-81ED-4DB2-BD59-A6C34878D82A}">
                    <a16:rowId xmlns:a16="http://schemas.microsoft.com/office/drawing/2014/main" val="2039714594"/>
                  </a:ext>
                </a:extLst>
              </a:tr>
              <a:tr h="527302">
                <a:tc>
                  <a:txBody>
                    <a:bodyPr/>
                    <a:lstStyle/>
                    <a:p>
                      <a:pPr algn="ctr"/>
                      <a:r>
                        <a:rPr lang="en-US" sz="1400" dirty="0"/>
                        <a:t>8</a:t>
                      </a:r>
                    </a:p>
                  </a:txBody>
                  <a:tcPr/>
                </a:tc>
                <a:tc>
                  <a:txBody>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Vertical Datum of elevation data (e.g., NAVD 88, NGVD 29) </a:t>
                      </a:r>
                      <a:endParaRPr lang="en-US" sz="1400" b="0" dirty="0"/>
                    </a:p>
                  </a:txBody>
                  <a:tcPr/>
                </a:tc>
                <a:extLst>
                  <a:ext uri="{0D108BD9-81ED-4DB2-BD59-A6C34878D82A}">
                    <a16:rowId xmlns:a16="http://schemas.microsoft.com/office/drawing/2014/main" val="22261767"/>
                  </a:ext>
                </a:extLst>
              </a:tr>
              <a:tr h="315089">
                <a:tc>
                  <a:txBody>
                    <a:bodyPr/>
                    <a:lstStyle/>
                    <a:p>
                      <a:pPr algn="ctr"/>
                      <a:r>
                        <a:rPr lang="en-US" sz="1400" dirty="0"/>
                        <a:t>9</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Scale Bar</a:t>
                      </a:r>
                    </a:p>
                  </a:txBody>
                  <a:tcPr/>
                </a:tc>
                <a:extLst>
                  <a:ext uri="{0D108BD9-81ED-4DB2-BD59-A6C34878D82A}">
                    <a16:rowId xmlns:a16="http://schemas.microsoft.com/office/drawing/2014/main" val="1469178188"/>
                  </a:ext>
                </a:extLst>
              </a:tr>
              <a:tr h="315089">
                <a:tc>
                  <a:txBody>
                    <a:bodyPr/>
                    <a:lstStyle/>
                    <a:p>
                      <a:pPr algn="ctr"/>
                      <a:r>
                        <a:rPr lang="en-US" sz="1400" dirty="0"/>
                        <a:t>10</a:t>
                      </a:r>
                    </a:p>
                  </a:txBody>
                  <a:tcPr/>
                </a:tc>
                <a:tc>
                  <a:txBody>
                    <a:bodyPr/>
                    <a:lstStyle/>
                    <a:p>
                      <a:pPr marR="0" lvl="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North Arrow</a:t>
                      </a:r>
                    </a:p>
                  </a:txBody>
                  <a:tcPr/>
                </a:tc>
                <a:extLst>
                  <a:ext uri="{0D108BD9-81ED-4DB2-BD59-A6C34878D82A}">
                    <a16:rowId xmlns:a16="http://schemas.microsoft.com/office/drawing/2014/main" val="421265879"/>
                  </a:ext>
                </a:extLst>
              </a:tr>
              <a:tr h="31017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WV Flood Tool Location web link</a:t>
                      </a:r>
                      <a:endParaRPr lang="en-US" dirty="0"/>
                    </a:p>
                  </a:txBody>
                  <a:tcPr/>
                </a:tc>
                <a:extLst>
                  <a:ext uri="{0D108BD9-81ED-4DB2-BD59-A6C34878D82A}">
                    <a16:rowId xmlns:a16="http://schemas.microsoft.com/office/drawing/2014/main" val="2652770790"/>
                  </a:ext>
                </a:extLst>
              </a:tr>
            </a:tbl>
          </a:graphicData>
        </a:graphic>
      </p:graphicFrame>
      <p:sp>
        <p:nvSpPr>
          <p:cNvPr id="12" name="TextBox 11">
            <a:extLst>
              <a:ext uri="{FF2B5EF4-FFF2-40B4-BE49-F238E27FC236}">
                <a16:creationId xmlns:a16="http://schemas.microsoft.com/office/drawing/2014/main" id="{F99F3225-25F4-43E8-8EE9-BEEBFF91C77E}"/>
              </a:ext>
            </a:extLst>
          </p:cNvPr>
          <p:cNvSpPr txBox="1"/>
          <p:nvPr/>
        </p:nvSpPr>
        <p:spPr>
          <a:xfrm>
            <a:off x="1034054" y="6156454"/>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13" name="TextBox 12">
            <a:extLst>
              <a:ext uri="{FF2B5EF4-FFF2-40B4-BE49-F238E27FC236}">
                <a16:creationId xmlns:a16="http://schemas.microsoft.com/office/drawing/2014/main" id="{AC8E1200-2486-4EF6-BB72-C4C6BAF716A1}"/>
              </a:ext>
            </a:extLst>
          </p:cNvPr>
          <p:cNvSpPr txBox="1"/>
          <p:nvPr/>
        </p:nvSpPr>
        <p:spPr>
          <a:xfrm>
            <a:off x="3303386" y="4325784"/>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14" name="TextBox 13">
            <a:extLst>
              <a:ext uri="{FF2B5EF4-FFF2-40B4-BE49-F238E27FC236}">
                <a16:creationId xmlns:a16="http://schemas.microsoft.com/office/drawing/2014/main" id="{52AAF841-F543-420D-866F-6810380697F9}"/>
              </a:ext>
            </a:extLst>
          </p:cNvPr>
          <p:cNvSpPr txBox="1"/>
          <p:nvPr/>
        </p:nvSpPr>
        <p:spPr>
          <a:xfrm>
            <a:off x="4139193" y="5839476"/>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15" name="TextBox 14">
            <a:extLst>
              <a:ext uri="{FF2B5EF4-FFF2-40B4-BE49-F238E27FC236}">
                <a16:creationId xmlns:a16="http://schemas.microsoft.com/office/drawing/2014/main" id="{F412E91C-F723-42AA-8BDA-6BCFD31CD357}"/>
              </a:ext>
            </a:extLst>
          </p:cNvPr>
          <p:cNvSpPr txBox="1"/>
          <p:nvPr/>
        </p:nvSpPr>
        <p:spPr>
          <a:xfrm>
            <a:off x="1131863" y="2263380"/>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16" name="TextBox 15">
            <a:extLst>
              <a:ext uri="{FF2B5EF4-FFF2-40B4-BE49-F238E27FC236}">
                <a16:creationId xmlns:a16="http://schemas.microsoft.com/office/drawing/2014/main" id="{72B76A15-0C53-4749-8F1C-5C3FEBFFEF19}"/>
              </a:ext>
            </a:extLst>
          </p:cNvPr>
          <p:cNvSpPr txBox="1"/>
          <p:nvPr/>
        </p:nvSpPr>
        <p:spPr>
          <a:xfrm>
            <a:off x="2747486" y="3442998"/>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17" name="TextBox 16">
            <a:extLst>
              <a:ext uri="{FF2B5EF4-FFF2-40B4-BE49-F238E27FC236}">
                <a16:creationId xmlns:a16="http://schemas.microsoft.com/office/drawing/2014/main" id="{6D0DE31B-1259-4B6B-B9B2-722463DF5207}"/>
              </a:ext>
            </a:extLst>
          </p:cNvPr>
          <p:cNvSpPr txBox="1"/>
          <p:nvPr/>
        </p:nvSpPr>
        <p:spPr>
          <a:xfrm>
            <a:off x="1836578" y="6388285"/>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20" name="TextBox 19">
            <a:extLst>
              <a:ext uri="{FF2B5EF4-FFF2-40B4-BE49-F238E27FC236}">
                <a16:creationId xmlns:a16="http://schemas.microsoft.com/office/drawing/2014/main" id="{F5CC24BC-359B-4B86-AFE6-7191E0F21DB4}"/>
              </a:ext>
            </a:extLst>
          </p:cNvPr>
          <p:cNvSpPr txBox="1"/>
          <p:nvPr/>
        </p:nvSpPr>
        <p:spPr>
          <a:xfrm>
            <a:off x="4123725" y="6388284"/>
            <a:ext cx="211890"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21" name="TextBox 20">
            <a:extLst>
              <a:ext uri="{FF2B5EF4-FFF2-40B4-BE49-F238E27FC236}">
                <a16:creationId xmlns:a16="http://schemas.microsoft.com/office/drawing/2014/main" id="{F3E1118D-433A-4E82-9C35-2A96C502FCF3}"/>
              </a:ext>
            </a:extLst>
          </p:cNvPr>
          <p:cNvSpPr txBox="1"/>
          <p:nvPr/>
        </p:nvSpPr>
        <p:spPr>
          <a:xfrm>
            <a:off x="1836578" y="488608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22" name="TextBox 21">
            <a:extLst>
              <a:ext uri="{FF2B5EF4-FFF2-40B4-BE49-F238E27FC236}">
                <a16:creationId xmlns:a16="http://schemas.microsoft.com/office/drawing/2014/main" id="{7C4855F1-AA69-43DA-82E4-2BE4DA804AF7}"/>
              </a:ext>
            </a:extLst>
          </p:cNvPr>
          <p:cNvSpPr txBox="1"/>
          <p:nvPr/>
        </p:nvSpPr>
        <p:spPr>
          <a:xfrm>
            <a:off x="3224795" y="6156455"/>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3" name="TextBox 22">
            <a:extLst>
              <a:ext uri="{FF2B5EF4-FFF2-40B4-BE49-F238E27FC236}">
                <a16:creationId xmlns:a16="http://schemas.microsoft.com/office/drawing/2014/main" id="{0B9B61D3-276A-4E23-A1B6-60340FBBDA74}"/>
              </a:ext>
            </a:extLst>
          </p:cNvPr>
          <p:cNvSpPr txBox="1"/>
          <p:nvPr/>
        </p:nvSpPr>
        <p:spPr>
          <a:xfrm>
            <a:off x="336443" y="1916120"/>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24" name="TextBox 23">
            <a:extLst>
              <a:ext uri="{FF2B5EF4-FFF2-40B4-BE49-F238E27FC236}">
                <a16:creationId xmlns:a16="http://schemas.microsoft.com/office/drawing/2014/main" id="{71249A11-C830-44FC-B3F1-C9267B444D85}"/>
              </a:ext>
            </a:extLst>
          </p:cNvPr>
          <p:cNvSpPr txBox="1"/>
          <p:nvPr/>
        </p:nvSpPr>
        <p:spPr>
          <a:xfrm>
            <a:off x="3879077" y="1307108"/>
            <a:ext cx="367636"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8" name="Rectangle 7">
            <a:extLst>
              <a:ext uri="{FF2B5EF4-FFF2-40B4-BE49-F238E27FC236}">
                <a16:creationId xmlns:a16="http://schemas.microsoft.com/office/drawing/2014/main" id="{CB0F9ACF-D814-417E-8597-554DAC21FED2}"/>
              </a:ext>
            </a:extLst>
          </p:cNvPr>
          <p:cNvSpPr/>
          <p:nvPr/>
        </p:nvSpPr>
        <p:spPr>
          <a:xfrm>
            <a:off x="2222918" y="3239097"/>
            <a:ext cx="1511952" cy="261610"/>
          </a:xfrm>
          <a:prstGeom prst="rect">
            <a:avLst/>
          </a:prstGeom>
        </p:spPr>
        <p:txBody>
          <a:bodyPr wrap="none">
            <a:spAutoFit/>
          </a:bodyPr>
          <a:lstStyle/>
          <a:p>
            <a:r>
              <a:rPr lang="en-US" sz="1050" dirty="0">
                <a:solidFill>
                  <a:srgbClr val="0000FF"/>
                </a:solidFill>
              </a:rPr>
              <a:t>32-09-0011-0034-0000</a:t>
            </a:r>
          </a:p>
        </p:txBody>
      </p:sp>
      <p:sp>
        <p:nvSpPr>
          <p:cNvPr id="2" name="TextBox 1">
            <a:extLst>
              <a:ext uri="{FF2B5EF4-FFF2-40B4-BE49-F238E27FC236}">
                <a16:creationId xmlns:a16="http://schemas.microsoft.com/office/drawing/2014/main" id="{C45395BF-0CF4-4338-997D-E9D05D344E91}"/>
              </a:ext>
            </a:extLst>
          </p:cNvPr>
          <p:cNvSpPr txBox="1"/>
          <p:nvPr/>
        </p:nvSpPr>
        <p:spPr>
          <a:xfrm>
            <a:off x="5311367" y="6551121"/>
            <a:ext cx="3409391" cy="261610"/>
          </a:xfrm>
          <a:prstGeom prst="rect">
            <a:avLst/>
          </a:prstGeom>
          <a:noFill/>
        </p:spPr>
        <p:txBody>
          <a:bodyPr wrap="square" rtlCol="0">
            <a:spAutoFit/>
          </a:bodyPr>
          <a:lstStyle/>
          <a:p>
            <a:r>
              <a:rPr lang="en-US" sz="1100" i="1" dirty="0"/>
              <a:t>More than one map can be made to present all elements</a:t>
            </a:r>
          </a:p>
        </p:txBody>
      </p:sp>
    </p:spTree>
    <p:extLst>
      <p:ext uri="{BB962C8B-B14F-4D97-AF65-F5344CB8AC3E}">
        <p14:creationId xmlns:p14="http://schemas.microsoft.com/office/powerpoint/2010/main" val="543002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44499</TotalTime>
  <Words>4100</Words>
  <Application>Microsoft Office PowerPoint</Application>
  <PresentationFormat>On-screen Show (4:3)</PresentationFormat>
  <Paragraphs>380</Paragraphs>
  <Slides>42</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Calibri Light</vt:lpstr>
      <vt:lpstr>Courier New</vt:lpstr>
      <vt:lpstr>Symbol</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188</cp:revision>
  <dcterms:created xsi:type="dcterms:W3CDTF">2020-05-01T14:52:50Z</dcterms:created>
  <dcterms:modified xsi:type="dcterms:W3CDTF">2024-02-08T04:11:01Z</dcterms:modified>
</cp:coreProperties>
</file>