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9" r:id="rId6"/>
  </p:sldMasterIdLst>
  <p:notesMasterIdLst>
    <p:notesMasterId r:id="rId54"/>
  </p:notesMasterIdLst>
  <p:handoutMasterIdLst>
    <p:handoutMasterId r:id="rId55"/>
  </p:handoutMasterIdLst>
  <p:sldIdLst>
    <p:sldId id="815" r:id="rId7"/>
    <p:sldId id="814" r:id="rId8"/>
    <p:sldId id="813" r:id="rId9"/>
    <p:sldId id="812" r:id="rId10"/>
    <p:sldId id="811" r:id="rId11"/>
    <p:sldId id="261" r:id="rId12"/>
    <p:sldId id="821" r:id="rId13"/>
    <p:sldId id="808" r:id="rId14"/>
    <p:sldId id="806" r:id="rId15"/>
    <p:sldId id="805" r:id="rId16"/>
    <p:sldId id="683" r:id="rId17"/>
    <p:sldId id="708" r:id="rId18"/>
    <p:sldId id="803" r:id="rId19"/>
    <p:sldId id="802" r:id="rId20"/>
    <p:sldId id="269" r:id="rId21"/>
    <p:sldId id="733" r:id="rId22"/>
    <p:sldId id="818" r:id="rId23"/>
    <p:sldId id="817" r:id="rId24"/>
    <p:sldId id="794" r:id="rId25"/>
    <p:sldId id="710" r:id="rId26"/>
    <p:sldId id="823" r:id="rId27"/>
    <p:sldId id="785" r:id="rId28"/>
    <p:sldId id="792" r:id="rId29"/>
    <p:sldId id="552" r:id="rId30"/>
    <p:sldId id="256" r:id="rId31"/>
    <p:sldId id="822" r:id="rId32"/>
    <p:sldId id="257" r:id="rId33"/>
    <p:sldId id="258" r:id="rId34"/>
    <p:sldId id="788" r:id="rId35"/>
    <p:sldId id="782" r:id="rId36"/>
    <p:sldId id="781" r:id="rId37"/>
    <p:sldId id="277" r:id="rId38"/>
    <p:sldId id="779" r:id="rId39"/>
    <p:sldId id="275" r:id="rId40"/>
    <p:sldId id="778" r:id="rId41"/>
    <p:sldId id="713" r:id="rId42"/>
    <p:sldId id="687" r:id="rId43"/>
    <p:sldId id="775" r:id="rId44"/>
    <p:sldId id="287" r:id="rId45"/>
    <p:sldId id="685" r:id="rId46"/>
    <p:sldId id="283" r:id="rId47"/>
    <p:sldId id="284" r:id="rId48"/>
    <p:sldId id="761" r:id="rId49"/>
    <p:sldId id="764" r:id="rId50"/>
    <p:sldId id="763" r:id="rId51"/>
    <p:sldId id="762" r:id="rId52"/>
    <p:sldId id="760" r:id="rId5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7DB6B4-055E-3541-FFD8-CB9BD13EDF61}" name="Langley, Jonathan" initials="LJ" userId="S::jonathan.langley_woodplc.com#ext#@mbakerintl.onmicrosoft.com::283e3d78-3623-47d8-a5a8-91cb13546720" providerId="AD"/>
  <p188:author id="{AEC5BCC5-1F2B-A1D3-90AC-6384B2856786}" name="Langley, Jonathan" initials="LJ" userId="S::jonathan.langley@woodplc.com::bcdc4e6e-c367-4d83-9dce-5eb290ddcd7f" providerId="AD"/>
  <p188:author id="{E59570F5-18DC-5463-89AC-4D73D8A9F855}" name="Langley, Jonathan" initials="LJ" userId="Langley, Jonath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amer, Brandon" initials="CB" lastIdx="1" clrIdx="0">
    <p:extLst>
      <p:ext uri="{19B8F6BF-5375-455C-9EA6-DF929625EA0E}">
        <p15:presenceInfo xmlns:p15="http://schemas.microsoft.com/office/powerpoint/2012/main" userId="Cramer, Brand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C90"/>
    <a:srgbClr val="113AAF"/>
    <a:srgbClr val="00518E"/>
    <a:srgbClr val="598600"/>
    <a:srgbClr val="FFFFCC"/>
    <a:srgbClr val="923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09" autoAdjust="0"/>
  </p:normalViewPr>
  <p:slideViewPr>
    <p:cSldViewPr snapToGrid="0">
      <p:cViewPr varScale="1">
        <p:scale>
          <a:sx n="105" d="100"/>
          <a:sy n="105" d="100"/>
        </p:scale>
        <p:origin x="1716" y="8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054C05-492B-4B3D-A534-5E06AD241475}"/>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B71C376-4788-4D8F-AA3E-3C5A61F3E1D9}"/>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8B182416-C953-421B-BDA0-F49F0E9AE9DC}" type="datetimeFigureOut">
              <a:rPr lang="en-US" smtClean="0"/>
              <a:t>5/4/2023</a:t>
            </a:fld>
            <a:endParaRPr lang="en-US"/>
          </a:p>
        </p:txBody>
      </p:sp>
      <p:sp>
        <p:nvSpPr>
          <p:cNvPr id="4" name="Footer Placeholder 3">
            <a:extLst>
              <a:ext uri="{FF2B5EF4-FFF2-40B4-BE49-F238E27FC236}">
                <a16:creationId xmlns:a16="http://schemas.microsoft.com/office/drawing/2014/main" id="{9D3038DF-901E-4E84-ADE1-0B5CD1EE95E9}"/>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F328A3-53FD-4C7B-92A9-81F863D44296}"/>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5C9D5427-8A05-415D-9560-9FA8CEE14D32}" type="slidenum">
              <a:rPr lang="en-US" smtClean="0"/>
              <a:t>‹#›</a:t>
            </a:fld>
            <a:endParaRPr lang="en-US"/>
          </a:p>
        </p:txBody>
      </p:sp>
    </p:spTree>
    <p:extLst>
      <p:ext uri="{BB962C8B-B14F-4D97-AF65-F5344CB8AC3E}">
        <p14:creationId xmlns:p14="http://schemas.microsoft.com/office/powerpoint/2010/main" val="40861316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191396C-B0F1-4723-882A-02D28D57EE98}" type="datetimeFigureOut">
              <a:rPr lang="en-US" smtClean="0"/>
              <a:t>5/4/2023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BC06C0C-4ADA-4813-BC87-B650B673D154}" type="slidenum">
              <a:rPr lang="en-US" smtClean="0"/>
              <a:t>‹#›</a:t>
            </a:fld>
            <a:endParaRPr lang="en-US"/>
          </a:p>
        </p:txBody>
      </p:sp>
    </p:spTree>
    <p:extLst>
      <p:ext uri="{BB962C8B-B14F-4D97-AF65-F5344CB8AC3E}">
        <p14:creationId xmlns:p14="http://schemas.microsoft.com/office/powerpoint/2010/main" val="19972751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897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720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communities can use this to reference the dashboards (both countywide and jurisdictional) that were sent to them prior to the meeting and that will be sent to them after the meeting along with </a:t>
            </a:r>
            <a:r>
              <a:rPr lang="en-US"/>
              <a:t>this presentation.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A584D-CB89-4012-AB9E-F58D7933403B}" type="slidenum">
              <a:rPr kumimoji="0" lang="en-US" sz="11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1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2360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9788"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7109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155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3625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0201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81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C06C0C-4ADA-4813-BC87-B650B673D154}" type="slidenum">
              <a:rPr lang="en-US" smtClean="0"/>
              <a:t>6</a:t>
            </a:fld>
            <a:endParaRPr lang="en-US"/>
          </a:p>
        </p:txBody>
      </p:sp>
    </p:spTree>
    <p:extLst>
      <p:ext uri="{BB962C8B-B14F-4D97-AF65-F5344CB8AC3E}">
        <p14:creationId xmlns:p14="http://schemas.microsoft.com/office/powerpoint/2010/main" val="74111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547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1% floodplain and 0.2% floodplain, floodway, cross sections, and BFEs</a:t>
            </a:r>
          </a:p>
          <a:p>
            <a:r>
              <a:rPr lang="en-US"/>
              <a:t>“Cross sections now show water surface elevations.”</a:t>
            </a:r>
          </a:p>
          <a:p>
            <a:r>
              <a:rPr lang="en-US"/>
              <a:t>“Transparent fills over aerial photography”</a:t>
            </a:r>
          </a:p>
          <a:p>
            <a:r>
              <a:rPr lang="en-US"/>
              <a:t>“new maps will look different”</a:t>
            </a:r>
          </a:p>
          <a:p>
            <a:endParaRPr lang="en-US"/>
          </a:p>
        </p:txBody>
      </p:sp>
    </p:spTree>
    <p:extLst>
      <p:ext uri="{BB962C8B-B14F-4D97-AF65-F5344CB8AC3E}">
        <p14:creationId xmlns:p14="http://schemas.microsoft.com/office/powerpoint/2010/main" val="292547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1% floodplain and 0.2% floodplain, floodway, cross sections, and BFEs</a:t>
            </a:r>
          </a:p>
          <a:p>
            <a:r>
              <a:rPr lang="en-US"/>
              <a:t>“Cross sections now show water surface elevations.”</a:t>
            </a:r>
          </a:p>
          <a:p>
            <a:r>
              <a:rPr lang="en-US"/>
              <a:t>“Transparent fills over aerial photography”</a:t>
            </a:r>
          </a:p>
          <a:p>
            <a:r>
              <a:rPr lang="en-US"/>
              <a:t>“new maps will look different”</a:t>
            </a:r>
          </a:p>
          <a:p>
            <a:endParaRPr lang="en-US"/>
          </a:p>
        </p:txBody>
      </p:sp>
    </p:spTree>
    <p:extLst>
      <p:ext uri="{BB962C8B-B14F-4D97-AF65-F5344CB8AC3E}">
        <p14:creationId xmlns:p14="http://schemas.microsoft.com/office/powerpoint/2010/main" val="148263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Refers to the rate of precipitation, the quantity of water, the rate of surface runoff, and the timing of its arrival at a point of interest.</a:t>
            </a:r>
          </a:p>
        </p:txBody>
      </p:sp>
    </p:spTree>
    <p:extLst>
      <p:ext uri="{BB962C8B-B14F-4D97-AF65-F5344CB8AC3E}">
        <p14:creationId xmlns:p14="http://schemas.microsoft.com/office/powerpoint/2010/main" val="234152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415292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surface and/or subsurface flows move from one point to the next.</a:t>
            </a:r>
            <a:endParaRPr lang="en-US"/>
          </a:p>
        </p:txBody>
      </p:sp>
    </p:spTree>
    <p:extLst>
      <p:ext uri="{BB962C8B-B14F-4D97-AF65-F5344CB8AC3E}">
        <p14:creationId xmlns:p14="http://schemas.microsoft.com/office/powerpoint/2010/main" val="861386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0973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427101"/>
            <a:ext cx="8072119"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3727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35487"/>
            <a:ext cx="4040188"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75249"/>
            <a:ext cx="4040188" cy="3692556"/>
          </a:xfrm>
        </p:spPr>
        <p:txBody>
          <a:bodyPr/>
          <a:lstStyle>
            <a:lvl1pPr marL="231775" indent="-231775">
              <a:buFont typeface="Wingdings" panose="05000000000000000000" pitchFamily="2" charset="2"/>
              <a:buChar char="Ø"/>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935487"/>
            <a:ext cx="4041775"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75249"/>
            <a:ext cx="4041775" cy="3692556"/>
          </a:xfrm>
        </p:spPr>
        <p:txBody>
          <a:bodyPr/>
          <a:lstStyle>
            <a:lvl1pPr marL="231775" indent="-231775">
              <a:buFont typeface="Wingdings" panose="05000000000000000000" pitchFamily="2" charset="2"/>
              <a:buChar char="Ø"/>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43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576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34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946609"/>
            <a:ext cx="5486400" cy="27809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769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935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604962"/>
          </a:xfrm>
        </p:spPr>
        <p:txBody>
          <a:bodyPr/>
          <a:lstStyle/>
          <a:p>
            <a:r>
              <a:rPr lang="en-US"/>
              <a:t>Click to edit Master title style</a:t>
            </a:r>
          </a:p>
        </p:txBody>
      </p:sp>
      <p:sp>
        <p:nvSpPr>
          <p:cNvPr id="3" name="Text Placeholder 2"/>
          <p:cNvSpPr>
            <a:spLocks noGrp="1"/>
          </p:cNvSpPr>
          <p:nvPr>
            <p:ph type="body" sz="half" idx="1"/>
          </p:nvPr>
        </p:nvSpPr>
        <p:spPr>
          <a:xfrm>
            <a:off x="457200" y="2015071"/>
            <a:ext cx="4038600" cy="4182533"/>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15071"/>
            <a:ext cx="4038600" cy="4182533"/>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043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1626129"/>
          </a:xfrm>
        </p:spPr>
        <p:txBody>
          <a:bodyPr/>
          <a:lstStyle/>
          <a:p>
            <a:r>
              <a:rPr lang="en-US"/>
              <a:t>Click to edit Master title style</a:t>
            </a:r>
          </a:p>
        </p:txBody>
      </p:sp>
      <p:sp>
        <p:nvSpPr>
          <p:cNvPr id="3" name="Content Placeholder 2"/>
          <p:cNvSpPr>
            <a:spLocks noGrp="1"/>
          </p:cNvSpPr>
          <p:nvPr>
            <p:ph sz="half" idx="1"/>
          </p:nvPr>
        </p:nvSpPr>
        <p:spPr>
          <a:xfrm>
            <a:off x="457200" y="1960039"/>
            <a:ext cx="4038600" cy="4224866"/>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60038"/>
            <a:ext cx="4038600" cy="4224867"/>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59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51000"/>
          </a:xfrm>
        </p:spPr>
        <p:txBody>
          <a:bodyPr/>
          <a:lstStyle/>
          <a:p>
            <a:r>
              <a:rPr lang="en-US"/>
              <a:t>Click to edit Master title style</a:t>
            </a:r>
          </a:p>
        </p:txBody>
      </p:sp>
      <p:sp>
        <p:nvSpPr>
          <p:cNvPr id="3" name="Table Placeholder 2"/>
          <p:cNvSpPr>
            <a:spLocks noGrp="1"/>
          </p:cNvSpPr>
          <p:nvPr>
            <p:ph type="tbl" idx="1"/>
          </p:nvPr>
        </p:nvSpPr>
        <p:spPr>
          <a:xfrm>
            <a:off x="457200" y="1955804"/>
            <a:ext cx="8229600" cy="4199467"/>
          </a:xfrm>
        </p:spPr>
        <p:txBody>
          <a:bodyPr/>
          <a:lstStyle>
            <a:lvl1pPr marL="231775" indent="-231775">
              <a:buFont typeface="Wingdings" panose="05000000000000000000" pitchFamily="2" charset="2"/>
              <a:buChar char="Ø"/>
              <a:defRPr/>
            </a:lvl1pPr>
          </a:lstStyle>
          <a:p>
            <a:pPr lvl="0"/>
            <a:endParaRPr lang="en-US" noProof="0"/>
          </a:p>
        </p:txBody>
      </p:sp>
    </p:spTree>
    <p:extLst>
      <p:ext uri="{BB962C8B-B14F-4D97-AF65-F5344CB8AC3E}">
        <p14:creationId xmlns:p14="http://schemas.microsoft.com/office/powerpoint/2010/main" val="4185652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6080" y="2125980"/>
            <a:ext cx="7775575" cy="434414"/>
          </a:xfrm>
          <a:prstGeom prst="rect">
            <a:avLst/>
          </a:prstGeom>
        </p:spPr>
        <p:txBody>
          <a:bodyPr wrap="square" lIns="0" tIns="0" rIns="0" bIns="0">
            <a:spAutoFit/>
          </a:bodyPr>
          <a:lstStyle>
            <a:lvl1pPr>
              <a:defRPr sz="2823" b="0" i="0">
                <a:solidFill>
                  <a:schemeClr val="bg1"/>
                </a:solidFill>
                <a:latin typeface="Trebuchet MS"/>
                <a:cs typeface="Trebuchet MS"/>
              </a:defRPr>
            </a:lvl1pPr>
          </a:lstStyle>
          <a:p>
            <a:endParaRPr/>
          </a:p>
        </p:txBody>
      </p:sp>
      <p:sp>
        <p:nvSpPr>
          <p:cNvPr id="3" name="Holder 3"/>
          <p:cNvSpPr>
            <a:spLocks noGrp="1"/>
          </p:cNvSpPr>
          <p:nvPr>
            <p:ph type="subTitle" idx="4"/>
          </p:nvPr>
        </p:nvSpPr>
        <p:spPr>
          <a:xfrm>
            <a:off x="1372160" y="3840480"/>
            <a:ext cx="64034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11556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896" cy="6854382"/>
          </a:xfrm>
          <a:prstGeom prst="rect">
            <a:avLst/>
          </a:prstGeom>
        </p:spPr>
      </p:pic>
      <p:sp>
        <p:nvSpPr>
          <p:cNvPr id="2" name="Holder 2"/>
          <p:cNvSpPr>
            <a:spLocks noGrp="1"/>
          </p:cNvSpPr>
          <p:nvPr>
            <p:ph type="title"/>
          </p:nvPr>
        </p:nvSpPr>
        <p:spPr>
          <a:xfrm>
            <a:off x="566271" y="417105"/>
            <a:ext cx="5736291" cy="434414"/>
          </a:xfrm>
        </p:spPr>
        <p:txBody>
          <a:bodyPr lIns="0" tIns="0" rIns="0" bIns="0"/>
          <a:lstStyle>
            <a:lvl1pPr>
              <a:defRPr sz="2823"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1506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3999" cy="1222839"/>
          </a:xfrm>
          <a:prstGeom prst="rect">
            <a:avLst/>
          </a:prstGeom>
        </p:spPr>
      </p:pic>
      <p:pic>
        <p:nvPicPr>
          <p:cNvPr id="17" name="bg object 17"/>
          <p:cNvPicPr/>
          <p:nvPr/>
        </p:nvPicPr>
        <p:blipFill>
          <a:blip r:embed="rId3" cstate="print"/>
          <a:stretch>
            <a:fillRect/>
          </a:stretch>
        </p:blipFill>
        <p:spPr>
          <a:xfrm>
            <a:off x="513663" y="6068724"/>
            <a:ext cx="1574144" cy="546735"/>
          </a:xfrm>
          <a:prstGeom prst="rect">
            <a:avLst/>
          </a:prstGeom>
        </p:spPr>
      </p:pic>
      <p:pic>
        <p:nvPicPr>
          <p:cNvPr id="18" name="bg object 18"/>
          <p:cNvPicPr/>
          <p:nvPr/>
        </p:nvPicPr>
        <p:blipFill>
          <a:blip r:embed="rId4" cstate="print"/>
          <a:stretch>
            <a:fillRect/>
          </a:stretch>
        </p:blipFill>
        <p:spPr>
          <a:xfrm>
            <a:off x="7202502" y="6164859"/>
            <a:ext cx="1473590" cy="439907"/>
          </a:xfrm>
          <a:prstGeom prst="rect">
            <a:avLst/>
          </a:prstGeom>
        </p:spPr>
      </p:pic>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121" y="0"/>
            <a:ext cx="9143619" cy="1970327"/>
          </a:xfrm>
          <a:prstGeom prst="rect">
            <a:avLst/>
          </a:prstGeom>
        </p:spPr>
      </p:pic>
      <p:pic>
        <p:nvPicPr>
          <p:cNvPr id="17" name="bg object 17"/>
          <p:cNvPicPr/>
          <p:nvPr/>
        </p:nvPicPr>
        <p:blipFill>
          <a:blip r:embed="rId3" cstate="print"/>
          <a:stretch>
            <a:fillRect/>
          </a:stretch>
        </p:blipFill>
        <p:spPr>
          <a:xfrm>
            <a:off x="273423" y="2370747"/>
            <a:ext cx="2253726" cy="3943977"/>
          </a:xfrm>
          <a:prstGeom prst="rect">
            <a:avLst/>
          </a:prstGeom>
        </p:spPr>
      </p:pic>
      <p:sp>
        <p:nvSpPr>
          <p:cNvPr id="18" name="bg object 18"/>
          <p:cNvSpPr/>
          <p:nvPr/>
        </p:nvSpPr>
        <p:spPr>
          <a:xfrm>
            <a:off x="298823" y="2384233"/>
            <a:ext cx="2203076" cy="3885479"/>
          </a:xfrm>
          <a:custGeom>
            <a:avLst/>
            <a:gdLst/>
            <a:ahLst/>
            <a:cxnLst/>
            <a:rect l="l" t="t" r="r" b="b"/>
            <a:pathLst>
              <a:path w="3745229" h="5702300">
                <a:moveTo>
                  <a:pt x="3560483" y="0"/>
                </a:moveTo>
                <a:lnTo>
                  <a:pt x="184746" y="0"/>
                </a:lnTo>
                <a:lnTo>
                  <a:pt x="135634" y="6599"/>
                </a:lnTo>
                <a:lnTo>
                  <a:pt x="91502" y="25223"/>
                </a:lnTo>
                <a:lnTo>
                  <a:pt x="54111" y="54111"/>
                </a:lnTo>
                <a:lnTo>
                  <a:pt x="25223" y="91502"/>
                </a:lnTo>
                <a:lnTo>
                  <a:pt x="6599" y="135634"/>
                </a:lnTo>
                <a:lnTo>
                  <a:pt x="0" y="184746"/>
                </a:lnTo>
                <a:lnTo>
                  <a:pt x="0" y="5517540"/>
                </a:lnTo>
                <a:lnTo>
                  <a:pt x="6599" y="5566658"/>
                </a:lnTo>
                <a:lnTo>
                  <a:pt x="25223" y="5610794"/>
                </a:lnTo>
                <a:lnTo>
                  <a:pt x="54111" y="5648186"/>
                </a:lnTo>
                <a:lnTo>
                  <a:pt x="91502" y="5677075"/>
                </a:lnTo>
                <a:lnTo>
                  <a:pt x="135634" y="5695700"/>
                </a:lnTo>
                <a:lnTo>
                  <a:pt x="184746" y="5702299"/>
                </a:lnTo>
                <a:lnTo>
                  <a:pt x="3560483" y="5702299"/>
                </a:lnTo>
                <a:lnTo>
                  <a:pt x="3609595" y="5695700"/>
                </a:lnTo>
                <a:lnTo>
                  <a:pt x="3653727" y="5677075"/>
                </a:lnTo>
                <a:lnTo>
                  <a:pt x="3691118" y="5648186"/>
                </a:lnTo>
                <a:lnTo>
                  <a:pt x="3720006" y="5610794"/>
                </a:lnTo>
                <a:lnTo>
                  <a:pt x="3738630" y="5566658"/>
                </a:lnTo>
                <a:lnTo>
                  <a:pt x="3745229" y="5517540"/>
                </a:lnTo>
                <a:lnTo>
                  <a:pt x="3745229" y="184746"/>
                </a:lnTo>
                <a:lnTo>
                  <a:pt x="3738630" y="135634"/>
                </a:lnTo>
                <a:lnTo>
                  <a:pt x="3720006" y="91502"/>
                </a:lnTo>
                <a:lnTo>
                  <a:pt x="3691118" y="54111"/>
                </a:lnTo>
                <a:lnTo>
                  <a:pt x="3653727" y="25223"/>
                </a:lnTo>
                <a:lnTo>
                  <a:pt x="3609595" y="6599"/>
                </a:lnTo>
                <a:lnTo>
                  <a:pt x="3560483" y="0"/>
                </a:lnTo>
                <a:close/>
              </a:path>
            </a:pathLst>
          </a:custGeom>
          <a:solidFill>
            <a:srgbClr val="588500"/>
          </a:solidFill>
        </p:spPr>
        <p:txBody>
          <a:bodyPr wrap="square" lIns="0" tIns="0" rIns="0" bIns="0" rtlCol="0"/>
          <a:lstStyle/>
          <a:p>
            <a:endParaRPr sz="1059"/>
          </a:p>
        </p:txBody>
      </p:sp>
      <p:sp>
        <p:nvSpPr>
          <p:cNvPr id="2" name="Holder 2"/>
          <p:cNvSpPr>
            <a:spLocks noGrp="1"/>
          </p:cNvSpPr>
          <p:nvPr>
            <p:ph type="title"/>
          </p:nvPr>
        </p:nvSpPr>
        <p:spPr>
          <a:xfrm>
            <a:off x="566271" y="417105"/>
            <a:ext cx="5736291" cy="434414"/>
          </a:xfrm>
        </p:spPr>
        <p:txBody>
          <a:bodyPr lIns="0" tIns="0" rIns="0" bIns="0"/>
          <a:lstStyle>
            <a:lvl1pPr>
              <a:defRPr sz="2823" b="0" i="0">
                <a:solidFill>
                  <a:schemeClr val="bg1"/>
                </a:solidFill>
                <a:latin typeface="Trebuchet MS"/>
                <a:cs typeface="Trebuchet MS"/>
              </a:defRPr>
            </a:lvl1pPr>
          </a:lstStyle>
          <a:p>
            <a:endParaRPr/>
          </a:p>
        </p:txBody>
      </p:sp>
      <p:sp>
        <p:nvSpPr>
          <p:cNvPr id="3" name="Holder 3"/>
          <p:cNvSpPr>
            <a:spLocks noGrp="1"/>
          </p:cNvSpPr>
          <p:nvPr>
            <p:ph sz="half" idx="2"/>
          </p:nvPr>
        </p:nvSpPr>
        <p:spPr>
          <a:xfrm>
            <a:off x="457386" y="1577340"/>
            <a:ext cx="397926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11083" y="1577340"/>
            <a:ext cx="397926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8360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66271" y="417105"/>
            <a:ext cx="5736291" cy="434414"/>
          </a:xfrm>
        </p:spPr>
        <p:txBody>
          <a:bodyPr lIns="0" tIns="0" rIns="0" bIns="0"/>
          <a:lstStyle>
            <a:lvl1pPr>
              <a:defRPr sz="2823"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9730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7707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689219" y="1631950"/>
            <a:ext cx="3148329" cy="4134485"/>
          </a:xfrm>
          <a:prstGeom prst="rect">
            <a:avLst/>
          </a:prstGeom>
        </p:spPr>
        <p:txBody>
          <a:bodyPr wrap="square" lIns="0" tIns="0" rIns="0" bIns="0">
            <a:spAutoFit/>
          </a:bodyPr>
          <a:lstStyle>
            <a:lvl1pPr>
              <a:defRPr sz="1800" b="1" i="0">
                <a:solidFill>
                  <a:srgbClr val="005A87"/>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RiskMap_PPT_013015.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372530" y="3587587"/>
            <a:ext cx="8229600" cy="445473"/>
          </a:xfrm>
        </p:spPr>
        <p:txBody>
          <a:bodyPr bIns="228600" anchor="ctr"/>
          <a:lstStyle>
            <a:lvl1pPr>
              <a:defRPr sz="3600" b="0">
                <a:solidFill>
                  <a:schemeClr val="accent3"/>
                </a:solidFill>
              </a:defRPr>
            </a:lvl1pPr>
          </a:lstStyle>
          <a:p>
            <a:pPr lvl="0"/>
            <a:r>
              <a:rPr lang="en-US" noProof="0"/>
              <a:t>Click to edit Master title style</a:t>
            </a:r>
          </a:p>
        </p:txBody>
      </p:sp>
      <p:sp>
        <p:nvSpPr>
          <p:cNvPr id="8197" name="Rectangle 5"/>
          <p:cNvSpPr>
            <a:spLocks noGrp="1" noChangeArrowheads="1"/>
          </p:cNvSpPr>
          <p:nvPr>
            <p:ph type="subTitle" idx="1"/>
          </p:nvPr>
        </p:nvSpPr>
        <p:spPr>
          <a:xfrm>
            <a:off x="372530" y="4033060"/>
            <a:ext cx="8229600" cy="313615"/>
          </a:xfrm>
        </p:spPr>
        <p:txBody>
          <a:bodyPr lIns="100584" tIns="182880" anchor="ctr"/>
          <a:lstStyle>
            <a:lvl1pPr marL="0" indent="0">
              <a:lnSpc>
                <a:spcPct val="95000"/>
              </a:lnSpc>
              <a:spcBef>
                <a:spcPct val="0"/>
              </a:spcBef>
              <a:buFont typeface="Wingdings" pitchFamily="2" charset="2"/>
              <a:buNone/>
              <a:defRPr sz="2000">
                <a:solidFill>
                  <a:srgbClr val="363636"/>
                </a:solidFill>
              </a:defRPr>
            </a:lvl1pPr>
          </a:lstStyle>
          <a:p>
            <a:pPr lvl="0"/>
            <a:r>
              <a:rPr lang="en-US" noProof="0"/>
              <a:t>Click to edit Master subtitle style</a:t>
            </a:r>
          </a:p>
        </p:txBody>
      </p:sp>
      <p:pic>
        <p:nvPicPr>
          <p:cNvPr id="6" name="Picture 5" descr="FEMA_FEMA blu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71" y="6036073"/>
            <a:ext cx="1743268" cy="625447"/>
          </a:xfrm>
          <a:prstGeom prst="rect">
            <a:avLst/>
          </a:prstGeom>
        </p:spPr>
      </p:pic>
    </p:spTree>
    <p:extLst>
      <p:ext uri="{BB962C8B-B14F-4D97-AF65-F5344CB8AC3E}">
        <p14:creationId xmlns:p14="http://schemas.microsoft.com/office/powerpoint/2010/main" val="100928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Wingdings" panose="05000000000000000000" pitchFamily="2" charset="2"/>
              <a:buChar char="Ø"/>
              <a:defRPr>
                <a:solidFill>
                  <a:srgbClr val="363636"/>
                </a:solidFill>
              </a:defRPr>
            </a:lvl1pPr>
            <a:lvl2pPr>
              <a:defRPr>
                <a:solidFill>
                  <a:srgbClr val="363636"/>
                </a:solidFill>
              </a:defRPr>
            </a:lvl2pPr>
            <a:lvl3pPr>
              <a:defRPr>
                <a:solidFill>
                  <a:srgbClr val="363636"/>
                </a:solidFill>
              </a:defRPr>
            </a:lvl3pPr>
            <a:lvl4pPr>
              <a:defRPr>
                <a:solidFill>
                  <a:srgbClr val="363636"/>
                </a:solidFill>
              </a:defRPr>
            </a:lvl4pPr>
            <a:lvl5pPr>
              <a:defRPr>
                <a:solidFill>
                  <a:srgbClr val="36363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53962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35966"/>
            <a:ext cx="7772400" cy="1362075"/>
          </a:xfrm>
        </p:spPr>
        <p:txBody>
          <a:bodyPr anchor="t"/>
          <a:lstStyle>
            <a:lvl1pPr algn="l">
              <a:defRPr sz="3600" b="1" cap="all">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22313" y="2635779"/>
            <a:ext cx="7772400" cy="1500187"/>
          </a:xfrm>
        </p:spPr>
        <p:txBody>
          <a:bodyPr anchor="b"/>
          <a:lstStyle>
            <a:lvl1pPr marL="0" indent="0">
              <a:buNone/>
              <a:defRPr sz="2000">
                <a:solidFill>
                  <a:srgbClr val="36363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847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66574"/>
            <a:ext cx="4038600" cy="4258734"/>
          </a:xfrm>
        </p:spPr>
        <p:txBody>
          <a:bodyPr/>
          <a:lstStyle>
            <a:lvl1pPr marL="231775" indent="-231775">
              <a:buFont typeface="Wingdings" panose="05000000000000000000" pitchFamily="2" charset="2"/>
              <a:buChar char="Ø"/>
              <a:defRPr sz="2000">
                <a:solidFill>
                  <a:srgbClr val="363636"/>
                </a:solidFill>
              </a:defRPr>
            </a:lvl1pPr>
            <a:lvl2pPr>
              <a:defRPr sz="1800">
                <a:solidFill>
                  <a:srgbClr val="363636"/>
                </a:solidFill>
              </a:defRPr>
            </a:lvl2pPr>
            <a:lvl3pPr>
              <a:defRPr sz="2000">
                <a:solidFill>
                  <a:srgbClr val="363636"/>
                </a:solidFill>
              </a:defRPr>
            </a:lvl3pPr>
            <a:lvl4pPr>
              <a:defRPr sz="1800">
                <a:solidFill>
                  <a:srgbClr val="363636"/>
                </a:solidFill>
              </a:defRPr>
            </a:lvl4pPr>
            <a:lvl5pPr>
              <a:defRPr sz="1800">
                <a:solidFill>
                  <a:srgbClr val="36363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66573"/>
            <a:ext cx="4038600" cy="4258735"/>
          </a:xfrm>
        </p:spPr>
        <p:txBody>
          <a:bodyPr/>
          <a:lstStyle>
            <a:lvl1pPr marL="231775" indent="-231775">
              <a:buFont typeface="Wingdings" panose="05000000000000000000" pitchFamily="2" charset="2"/>
              <a:buChar char="Ø"/>
              <a:defRPr sz="2000">
                <a:solidFill>
                  <a:srgbClr val="363636"/>
                </a:solidFill>
              </a:defRPr>
            </a:lvl1pPr>
            <a:lvl2pPr>
              <a:defRPr sz="1800">
                <a:solidFill>
                  <a:srgbClr val="363636"/>
                </a:solidFill>
              </a:defRPr>
            </a:lvl2pPr>
            <a:lvl3pPr>
              <a:defRPr sz="2000">
                <a:solidFill>
                  <a:srgbClr val="363636"/>
                </a:solidFill>
              </a:defRPr>
            </a:lvl3pPr>
            <a:lvl4pPr>
              <a:defRPr sz="1800">
                <a:solidFill>
                  <a:srgbClr val="363636"/>
                </a:solidFill>
              </a:defRPr>
            </a:lvl4pPr>
            <a:lvl5pPr>
              <a:defRPr sz="1800">
                <a:solidFill>
                  <a:srgbClr val="36363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805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5.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3999" cy="1222839"/>
          </a:xfrm>
          <a:prstGeom prst="rect">
            <a:avLst/>
          </a:prstGeom>
        </p:spPr>
      </p:pic>
      <p:sp>
        <p:nvSpPr>
          <p:cNvPr id="2" name="Holder 2"/>
          <p:cNvSpPr>
            <a:spLocks noGrp="1"/>
          </p:cNvSpPr>
          <p:nvPr>
            <p:ph type="title"/>
          </p:nvPr>
        </p:nvSpPr>
        <p:spPr>
          <a:xfrm>
            <a:off x="530859" y="427101"/>
            <a:ext cx="8082280" cy="574040"/>
          </a:xfrm>
          <a:prstGeom prst="rect">
            <a:avLst/>
          </a:prstGeom>
        </p:spPr>
        <p:txBody>
          <a:bodyPr wrap="square" lIns="0" tIns="0" rIns="0" bIns="0">
            <a:spAutoFit/>
          </a:bodyPr>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a:xfrm>
            <a:off x="457200" y="1794361"/>
            <a:ext cx="8229600" cy="3835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4476622" y="6277076"/>
            <a:ext cx="205104" cy="170814"/>
          </a:xfrm>
          <a:prstGeom prst="rect">
            <a:avLst/>
          </a:prstGeom>
        </p:spPr>
        <p:txBody>
          <a:bodyPr wrap="square" lIns="0" tIns="0" rIns="0" bIns="0">
            <a:spAutoFit/>
          </a:bodyPr>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iskMap_PPT_0130153.jp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4"/>
          <p:cNvSpPr txBox="1">
            <a:spLocks noChangeArrowheads="1"/>
          </p:cNvSpPr>
          <p:nvPr userDrawn="1"/>
        </p:nvSpPr>
        <p:spPr bwMode="auto">
          <a:xfrm>
            <a:off x="457200" y="6283325"/>
            <a:ext cx="8229600" cy="153988"/>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fld id="{89165284-E3D3-4B73-881F-23AF27173312}" type="slidenum">
              <a:rPr lang="en-US" sz="1000" smtClean="0">
                <a:solidFill>
                  <a:srgbClr val="5B5C5E"/>
                </a:solidFill>
                <a:latin typeface="Arial Narrow"/>
                <a:cs typeface="Arial Narrow"/>
              </a:rPr>
              <a:pPr algn="ctr" eaLnBrk="1" hangingPunct="1">
                <a:spcBef>
                  <a:spcPct val="50000"/>
                </a:spcBef>
                <a:defRPr/>
              </a:pPr>
              <a:t>‹#›</a:t>
            </a:fld>
            <a:endParaRPr lang="en-US" sz="1000">
              <a:solidFill>
                <a:srgbClr val="5B5C5E"/>
              </a:solidFill>
              <a:latin typeface="Arial Narrow"/>
              <a:cs typeface="Arial Narrow"/>
            </a:endParaRPr>
          </a:p>
        </p:txBody>
      </p:sp>
      <p:sp>
        <p:nvSpPr>
          <p:cNvPr id="1028" name="Rectangle 2"/>
          <p:cNvSpPr>
            <a:spLocks noGrp="1" noChangeArrowheads="1"/>
          </p:cNvSpPr>
          <p:nvPr>
            <p:ph type="title"/>
          </p:nvPr>
        </p:nvSpPr>
        <p:spPr bwMode="auto">
          <a:xfrm>
            <a:off x="457200" y="139700"/>
            <a:ext cx="8229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 name="Rectangle 3"/>
          <p:cNvSpPr>
            <a:spLocks noGrp="1" noChangeArrowheads="1"/>
          </p:cNvSpPr>
          <p:nvPr>
            <p:ph type="body" idx="1"/>
          </p:nvPr>
        </p:nvSpPr>
        <p:spPr bwMode="auto">
          <a:xfrm>
            <a:off x="457200" y="1485900"/>
            <a:ext cx="822960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 name="Picture 7" descr="FEMA_FEMA blue.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26471" y="6036073"/>
            <a:ext cx="1743268" cy="625447"/>
          </a:xfrm>
          <a:prstGeom prst="rect">
            <a:avLst/>
          </a:prstGeom>
        </p:spPr>
      </p:pic>
      <p:pic>
        <p:nvPicPr>
          <p:cNvPr id="9" name="Picture 8" descr="RiskMap_Logo_Full Color.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120392" y="6041893"/>
            <a:ext cx="1597137" cy="672129"/>
          </a:xfrm>
          <a:prstGeom prst="rect">
            <a:avLst/>
          </a:prstGeom>
        </p:spPr>
      </p:pic>
    </p:spTree>
    <p:extLst>
      <p:ext uri="{BB962C8B-B14F-4D97-AF65-F5344CB8AC3E}">
        <p14:creationId xmlns:p14="http://schemas.microsoft.com/office/powerpoint/2010/main" val="105645936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lvl1pPr algn="l" rtl="0" eaLnBrk="0" fontAlgn="base" hangingPunct="0">
        <a:lnSpc>
          <a:spcPct val="80000"/>
        </a:lnSpc>
        <a:spcBef>
          <a:spcPct val="0"/>
        </a:spcBef>
        <a:spcAft>
          <a:spcPct val="0"/>
        </a:spcAft>
        <a:defRPr sz="3600">
          <a:solidFill>
            <a:schemeClr val="bg1"/>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2pPr>
      <a:lvl3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3pPr>
      <a:lvl4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4pPr>
      <a:lvl5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5pPr>
      <a:lvl6pPr marL="457200" algn="l" rtl="0" fontAlgn="base">
        <a:lnSpc>
          <a:spcPct val="80000"/>
        </a:lnSpc>
        <a:spcBef>
          <a:spcPct val="0"/>
        </a:spcBef>
        <a:spcAft>
          <a:spcPct val="0"/>
        </a:spcAft>
        <a:defRPr sz="4000">
          <a:solidFill>
            <a:schemeClr val="bg1"/>
          </a:solidFill>
          <a:latin typeface="Joanna MT Std SemiBold" pitchFamily="18" charset="0"/>
        </a:defRPr>
      </a:lvl6pPr>
      <a:lvl7pPr marL="914400" algn="l" rtl="0" fontAlgn="base">
        <a:lnSpc>
          <a:spcPct val="80000"/>
        </a:lnSpc>
        <a:spcBef>
          <a:spcPct val="0"/>
        </a:spcBef>
        <a:spcAft>
          <a:spcPct val="0"/>
        </a:spcAft>
        <a:defRPr sz="4000">
          <a:solidFill>
            <a:schemeClr val="bg1"/>
          </a:solidFill>
          <a:latin typeface="Joanna MT Std SemiBold" pitchFamily="18" charset="0"/>
        </a:defRPr>
      </a:lvl7pPr>
      <a:lvl8pPr marL="1371600" algn="l" rtl="0" fontAlgn="base">
        <a:lnSpc>
          <a:spcPct val="80000"/>
        </a:lnSpc>
        <a:spcBef>
          <a:spcPct val="0"/>
        </a:spcBef>
        <a:spcAft>
          <a:spcPct val="0"/>
        </a:spcAft>
        <a:defRPr sz="4000">
          <a:solidFill>
            <a:schemeClr val="bg1"/>
          </a:solidFill>
          <a:latin typeface="Joanna MT Std SemiBold" pitchFamily="18" charset="0"/>
        </a:defRPr>
      </a:lvl8pPr>
      <a:lvl9pPr marL="1828800" algn="l" rtl="0" fontAlgn="base">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0" fontAlgn="base" hangingPunct="0">
        <a:spcBef>
          <a:spcPct val="35000"/>
        </a:spcBef>
        <a:spcAft>
          <a:spcPct val="0"/>
        </a:spcAft>
        <a:buClr>
          <a:schemeClr val="accent1"/>
        </a:buClr>
        <a:buSzPct val="90000"/>
        <a:buFont typeface="Lucida Grande"/>
        <a:buChar char="▸"/>
        <a:defRPr sz="2000">
          <a:solidFill>
            <a:srgbClr val="363636"/>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rgbClr val="363636"/>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anose="05000000000000000000" pitchFamily="2" charset="2"/>
        <a:buChar char="§"/>
        <a:defRPr sz="1600">
          <a:solidFill>
            <a:srgbClr val="363636"/>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6271" y="417105"/>
            <a:ext cx="5736291" cy="738664"/>
          </a:xfrm>
          <a:prstGeom prst="rect">
            <a:avLst/>
          </a:prstGeom>
        </p:spPr>
        <p:txBody>
          <a:bodyPr wrap="square" lIns="0" tIns="0" rIns="0" bIns="0">
            <a:spAutoFit/>
          </a:bodyPr>
          <a:lstStyle>
            <a:lvl1pPr>
              <a:defRPr sz="4800" b="0" i="0">
                <a:solidFill>
                  <a:schemeClr val="bg1"/>
                </a:solidFill>
                <a:latin typeface="Trebuchet MS"/>
                <a:cs typeface="Trebuchet MS"/>
              </a:defRPr>
            </a:lvl1pPr>
          </a:lstStyle>
          <a:p>
            <a:endParaRPr/>
          </a:p>
        </p:txBody>
      </p:sp>
      <p:sp>
        <p:nvSpPr>
          <p:cNvPr id="3" name="Holder 3"/>
          <p:cNvSpPr>
            <a:spLocks noGrp="1"/>
          </p:cNvSpPr>
          <p:nvPr>
            <p:ph type="body" idx="1"/>
          </p:nvPr>
        </p:nvSpPr>
        <p:spPr>
          <a:xfrm>
            <a:off x="457387" y="1577340"/>
            <a:ext cx="823296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10230" y="6377941"/>
            <a:ext cx="2927275"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386" y="6377941"/>
            <a:ext cx="2103979"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5/4/2023</a:t>
            </a:fld>
            <a:endParaRPr lang="en-US"/>
          </a:p>
        </p:txBody>
      </p:sp>
      <p:sp>
        <p:nvSpPr>
          <p:cNvPr id="6" name="Holder 6"/>
          <p:cNvSpPr>
            <a:spLocks noGrp="1"/>
          </p:cNvSpPr>
          <p:nvPr>
            <p:ph type="sldNum" sz="quarter" idx="7"/>
          </p:nvPr>
        </p:nvSpPr>
        <p:spPr>
          <a:xfrm>
            <a:off x="6586369" y="6377941"/>
            <a:ext cx="2103979"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907283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268925">
        <a:defRPr>
          <a:latin typeface="+mn-lt"/>
          <a:ea typeface="+mn-ea"/>
          <a:cs typeface="+mn-cs"/>
        </a:defRPr>
      </a:lvl2pPr>
      <a:lvl3pPr marL="537850">
        <a:defRPr>
          <a:latin typeface="+mn-lt"/>
          <a:ea typeface="+mn-ea"/>
          <a:cs typeface="+mn-cs"/>
        </a:defRPr>
      </a:lvl3pPr>
      <a:lvl4pPr marL="806775">
        <a:defRPr>
          <a:latin typeface="+mn-lt"/>
          <a:ea typeface="+mn-ea"/>
          <a:cs typeface="+mn-cs"/>
        </a:defRPr>
      </a:lvl4pPr>
      <a:lvl5pPr marL="1075700">
        <a:defRPr>
          <a:latin typeface="+mn-lt"/>
          <a:ea typeface="+mn-ea"/>
          <a:cs typeface="+mn-cs"/>
        </a:defRPr>
      </a:lvl5pPr>
      <a:lvl6pPr marL="1344625">
        <a:defRPr>
          <a:latin typeface="+mn-lt"/>
          <a:ea typeface="+mn-ea"/>
          <a:cs typeface="+mn-cs"/>
        </a:defRPr>
      </a:lvl6pPr>
      <a:lvl7pPr marL="1613550">
        <a:defRPr>
          <a:latin typeface="+mn-lt"/>
          <a:ea typeface="+mn-ea"/>
          <a:cs typeface="+mn-cs"/>
        </a:defRPr>
      </a:lvl7pPr>
      <a:lvl8pPr marL="1882475">
        <a:defRPr>
          <a:latin typeface="+mn-lt"/>
          <a:ea typeface="+mn-ea"/>
          <a:cs typeface="+mn-cs"/>
        </a:defRPr>
      </a:lvl8pPr>
      <a:lvl9pPr marL="2151400">
        <a:defRPr>
          <a:latin typeface="+mn-lt"/>
          <a:ea typeface="+mn-ea"/>
          <a:cs typeface="+mn-cs"/>
        </a:defRPr>
      </a:lvl9pPr>
    </p:bodyStyle>
    <p:otherStyle>
      <a:lvl1pPr marL="0">
        <a:defRPr>
          <a:latin typeface="+mn-lt"/>
          <a:ea typeface="+mn-ea"/>
          <a:cs typeface="+mn-cs"/>
        </a:defRPr>
      </a:lvl1pPr>
      <a:lvl2pPr marL="268925">
        <a:defRPr>
          <a:latin typeface="+mn-lt"/>
          <a:ea typeface="+mn-ea"/>
          <a:cs typeface="+mn-cs"/>
        </a:defRPr>
      </a:lvl2pPr>
      <a:lvl3pPr marL="537850">
        <a:defRPr>
          <a:latin typeface="+mn-lt"/>
          <a:ea typeface="+mn-ea"/>
          <a:cs typeface="+mn-cs"/>
        </a:defRPr>
      </a:lvl3pPr>
      <a:lvl4pPr marL="806775">
        <a:defRPr>
          <a:latin typeface="+mn-lt"/>
          <a:ea typeface="+mn-ea"/>
          <a:cs typeface="+mn-cs"/>
        </a:defRPr>
      </a:lvl4pPr>
      <a:lvl5pPr marL="1075700">
        <a:defRPr>
          <a:latin typeface="+mn-lt"/>
          <a:ea typeface="+mn-ea"/>
          <a:cs typeface="+mn-cs"/>
        </a:defRPr>
      </a:lvl5pPr>
      <a:lvl6pPr marL="1344625">
        <a:defRPr>
          <a:latin typeface="+mn-lt"/>
          <a:ea typeface="+mn-ea"/>
          <a:cs typeface="+mn-cs"/>
        </a:defRPr>
      </a:lvl6pPr>
      <a:lvl7pPr marL="1613550">
        <a:defRPr>
          <a:latin typeface="+mn-lt"/>
          <a:ea typeface="+mn-ea"/>
          <a:cs typeface="+mn-cs"/>
        </a:defRPr>
      </a:lvl7pPr>
      <a:lvl8pPr marL="1882475">
        <a:defRPr>
          <a:latin typeface="+mn-lt"/>
          <a:ea typeface="+mn-ea"/>
          <a:cs typeface="+mn-cs"/>
        </a:defRPr>
      </a:lvl8pPr>
      <a:lvl9pPr marL="21514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hyperlink" Target="https://www.massivecert.com/blog/fema-100-year-flood-zone-explained"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data.wvgis.wvu.edu/elevation/"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s://pubs.usgs.gov/sir/2010/503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ema.gov/national-flood-hazard-layer-nfhl"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18" Type="http://schemas.openxmlformats.org/officeDocument/2006/relationships/image" Target="../media/image66.png"/><Relationship Id="rId3" Type="http://schemas.openxmlformats.org/officeDocument/2006/relationships/image" Target="../media/image77.png"/><Relationship Id="rId21" Type="http://schemas.openxmlformats.org/officeDocument/2006/relationships/image" Target="../media/image71.png"/><Relationship Id="rId7" Type="http://schemas.openxmlformats.org/officeDocument/2006/relationships/image" Target="../media/image81.png"/><Relationship Id="rId12" Type="http://schemas.openxmlformats.org/officeDocument/2006/relationships/image" Target="../media/image85.png"/><Relationship Id="rId17" Type="http://schemas.openxmlformats.org/officeDocument/2006/relationships/image" Target="../media/image65.png"/><Relationship Id="rId25" Type="http://schemas.openxmlformats.org/officeDocument/2006/relationships/image" Target="../media/image55.png"/><Relationship Id="rId2" Type="http://schemas.openxmlformats.org/officeDocument/2006/relationships/image" Target="../media/image76.png"/><Relationship Id="rId16" Type="http://schemas.openxmlformats.org/officeDocument/2006/relationships/image" Target="../media/image64.png"/><Relationship Id="rId20"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80.png"/><Relationship Id="rId11" Type="http://schemas.openxmlformats.org/officeDocument/2006/relationships/image" Target="../media/image68.png"/><Relationship Id="rId24" Type="http://schemas.openxmlformats.org/officeDocument/2006/relationships/image" Target="../media/image57.png"/><Relationship Id="rId5" Type="http://schemas.openxmlformats.org/officeDocument/2006/relationships/image" Target="../media/image79.png"/><Relationship Id="rId15" Type="http://schemas.openxmlformats.org/officeDocument/2006/relationships/image" Target="../media/image63.png"/><Relationship Id="rId23" Type="http://schemas.openxmlformats.org/officeDocument/2006/relationships/image" Target="../media/image91.png"/><Relationship Id="rId10" Type="http://schemas.openxmlformats.org/officeDocument/2006/relationships/image" Target="../media/image84.png"/><Relationship Id="rId19" Type="http://schemas.openxmlformats.org/officeDocument/2006/relationships/image" Target="../media/image88.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7.png"/><Relationship Id="rId22"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6.png"/><Relationship Id="rId18" Type="http://schemas.openxmlformats.org/officeDocument/2006/relationships/image" Target="../media/image66.png"/><Relationship Id="rId3" Type="http://schemas.openxmlformats.org/officeDocument/2006/relationships/image" Target="../media/image77.png"/><Relationship Id="rId21" Type="http://schemas.openxmlformats.org/officeDocument/2006/relationships/image" Target="../media/image71.png"/><Relationship Id="rId7" Type="http://schemas.openxmlformats.org/officeDocument/2006/relationships/image" Target="../media/image81.png"/><Relationship Id="rId12" Type="http://schemas.openxmlformats.org/officeDocument/2006/relationships/image" Target="../media/image85.png"/><Relationship Id="rId17" Type="http://schemas.openxmlformats.org/officeDocument/2006/relationships/image" Target="../media/image65.png"/><Relationship Id="rId25" Type="http://schemas.openxmlformats.org/officeDocument/2006/relationships/image" Target="../media/image55.png"/><Relationship Id="rId2" Type="http://schemas.openxmlformats.org/officeDocument/2006/relationships/image" Target="../media/image76.png"/><Relationship Id="rId16" Type="http://schemas.openxmlformats.org/officeDocument/2006/relationships/image" Target="../media/image64.png"/><Relationship Id="rId20" Type="http://schemas.openxmlformats.org/officeDocument/2006/relationships/image" Target="../media/image92.png"/><Relationship Id="rId1" Type="http://schemas.openxmlformats.org/officeDocument/2006/relationships/slideLayout" Target="../slideLayouts/slideLayout19.xml"/><Relationship Id="rId6" Type="http://schemas.openxmlformats.org/officeDocument/2006/relationships/image" Target="../media/image80.png"/><Relationship Id="rId11" Type="http://schemas.openxmlformats.org/officeDocument/2006/relationships/image" Target="../media/image68.png"/><Relationship Id="rId24" Type="http://schemas.openxmlformats.org/officeDocument/2006/relationships/image" Target="../media/image57.png"/><Relationship Id="rId5" Type="http://schemas.openxmlformats.org/officeDocument/2006/relationships/image" Target="../media/image79.png"/><Relationship Id="rId15" Type="http://schemas.openxmlformats.org/officeDocument/2006/relationships/image" Target="../media/image63.png"/><Relationship Id="rId23" Type="http://schemas.openxmlformats.org/officeDocument/2006/relationships/image" Target="../media/image91.png"/><Relationship Id="rId10" Type="http://schemas.openxmlformats.org/officeDocument/2006/relationships/image" Target="../media/image84.png"/><Relationship Id="rId19" Type="http://schemas.openxmlformats.org/officeDocument/2006/relationships/image" Target="../media/image88.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7.png"/><Relationship Id="rId22"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86.png"/><Relationship Id="rId18" Type="http://schemas.openxmlformats.org/officeDocument/2006/relationships/image" Target="../media/image66.png"/><Relationship Id="rId26" Type="http://schemas.openxmlformats.org/officeDocument/2006/relationships/image" Target="../media/image57.png"/><Relationship Id="rId3" Type="http://schemas.openxmlformats.org/officeDocument/2006/relationships/image" Target="../media/image94.png"/><Relationship Id="rId21" Type="http://schemas.openxmlformats.org/officeDocument/2006/relationships/image" Target="../media/image71.png"/><Relationship Id="rId7" Type="http://schemas.openxmlformats.org/officeDocument/2006/relationships/image" Target="../media/image98.png"/><Relationship Id="rId12" Type="http://schemas.openxmlformats.org/officeDocument/2006/relationships/image" Target="../media/image85.png"/><Relationship Id="rId17" Type="http://schemas.openxmlformats.org/officeDocument/2006/relationships/image" Target="../media/image65.png"/><Relationship Id="rId25" Type="http://schemas.openxmlformats.org/officeDocument/2006/relationships/image" Target="../media/image55.png"/><Relationship Id="rId2" Type="http://schemas.openxmlformats.org/officeDocument/2006/relationships/image" Target="../media/image93.png"/><Relationship Id="rId16" Type="http://schemas.openxmlformats.org/officeDocument/2006/relationships/image" Target="../media/image64.png"/><Relationship Id="rId20" Type="http://schemas.openxmlformats.org/officeDocument/2006/relationships/image" Target="../media/image102.png"/><Relationship Id="rId1" Type="http://schemas.openxmlformats.org/officeDocument/2006/relationships/slideLayout" Target="../slideLayouts/slideLayout19.xml"/><Relationship Id="rId6" Type="http://schemas.openxmlformats.org/officeDocument/2006/relationships/image" Target="../media/image97.png"/><Relationship Id="rId11" Type="http://schemas.openxmlformats.org/officeDocument/2006/relationships/image" Target="../media/image68.png"/><Relationship Id="rId24" Type="http://schemas.openxmlformats.org/officeDocument/2006/relationships/image" Target="../media/image56.png"/><Relationship Id="rId5" Type="http://schemas.openxmlformats.org/officeDocument/2006/relationships/image" Target="../media/image96.png"/><Relationship Id="rId15" Type="http://schemas.openxmlformats.org/officeDocument/2006/relationships/image" Target="../media/image63.png"/><Relationship Id="rId23" Type="http://schemas.openxmlformats.org/officeDocument/2006/relationships/image" Target="../media/image53.png"/><Relationship Id="rId10" Type="http://schemas.openxmlformats.org/officeDocument/2006/relationships/image" Target="../media/image101.png"/><Relationship Id="rId19" Type="http://schemas.openxmlformats.org/officeDocument/2006/relationships/image" Target="../media/image88.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87.png"/><Relationship Id="rId22"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hyperlink" Target="http://www.msc.fema.gov/" TargetMode="External"/><Relationship Id="rId4"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rcg.is/9W8P8"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1.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0.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hyperlink" Target="https://www.mapwv.gov/flood/"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mailto:Matt.Breen@woodplc.com" TargetMode="External"/><Relationship Id="rId3" Type="http://schemas.openxmlformats.org/officeDocument/2006/relationships/image" Target="../media/image2.png"/><Relationship Id="rId7" Type="http://schemas.openxmlformats.org/officeDocument/2006/relationships/hyperlink" Target="mailto:Kurt.Donaldson@mail.wvu.edu" TargetMode="External"/><Relationship Id="rId12" Type="http://schemas.openxmlformats.org/officeDocument/2006/relationships/hyperlink" Target="mailto:Robert.Pierson@fema.dhs.gov"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jonathan.langley@woodplc.com" TargetMode="External"/><Relationship Id="rId11" Type="http://schemas.openxmlformats.org/officeDocument/2006/relationships/hyperlink" Target="mailto:Andrew.jackson4@fema.dhs.gov" TargetMode="External"/><Relationship Id="rId5" Type="http://schemas.openxmlformats.org/officeDocument/2006/relationships/hyperlink" Target="mailto:Tim.W.Keaton@wv.gov" TargetMode="External"/><Relationship Id="rId10" Type="http://schemas.openxmlformats.org/officeDocument/2006/relationships/hyperlink" Target="mailto:Kristen.Jones@fema.dhs.gov" TargetMode="External"/><Relationship Id="rId4" Type="http://schemas.openxmlformats.org/officeDocument/2006/relationships/image" Target="../media/image3.png"/><Relationship Id="rId9" Type="http://schemas.openxmlformats.org/officeDocument/2006/relationships/hyperlink" Target="mailto:Elizabeth.Ranson@fema.dhs.gov"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3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hyperlink" Target="https://www.massivecert.com/blog/fema-100-year-flood-zone-explained"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0" y="0"/>
            <a:ext cx="9143999" cy="3276598"/>
          </a:xfrm>
          <a:prstGeom prst="rect">
            <a:avLst/>
          </a:prstGeom>
        </p:spPr>
      </p:pic>
      <p:pic>
        <p:nvPicPr>
          <p:cNvPr id="3" name="object 3">
            <a:extLst>
              <a:ext uri="{C183D7F6-B498-43B3-948B-1728B52AA6E4}">
                <adec:decorative xmlns:adec="http://schemas.microsoft.com/office/drawing/2017/decorative" val="1"/>
              </a:ext>
            </a:extLst>
          </p:cNvPr>
          <p:cNvPicPr/>
          <p:nvPr/>
        </p:nvPicPr>
        <p:blipFill>
          <a:blip r:embed="rId4" cstate="print"/>
          <a:stretch>
            <a:fillRect/>
          </a:stretch>
        </p:blipFill>
        <p:spPr>
          <a:xfrm>
            <a:off x="513663" y="6068724"/>
            <a:ext cx="1574144" cy="546735"/>
          </a:xfrm>
          <a:prstGeom prst="rect">
            <a:avLst/>
          </a:prstGeom>
        </p:spPr>
      </p:pic>
      <p:sp>
        <p:nvSpPr>
          <p:cNvPr id="6" name="Title 5">
            <a:extLst>
              <a:ext uri="{FF2B5EF4-FFF2-40B4-BE49-F238E27FC236}">
                <a16:creationId xmlns:a16="http://schemas.microsoft.com/office/drawing/2014/main" id="{C281F711-298B-4BB9-BD4D-466B4DB703E9}"/>
              </a:ext>
            </a:extLst>
          </p:cNvPr>
          <p:cNvSpPr>
            <a:spLocks noGrp="1"/>
          </p:cNvSpPr>
          <p:nvPr>
            <p:ph type="ctrTitle"/>
          </p:nvPr>
        </p:nvSpPr>
        <p:spPr/>
        <p:txBody>
          <a:bodyPr/>
          <a:lstStyle/>
          <a:p>
            <a:r>
              <a:rPr lang="en-US">
                <a:ea typeface="ＭＳ Ｐゴシック"/>
              </a:rPr>
              <a:t>Flood Risk Review (FRR) Meeting</a:t>
            </a:r>
            <a:endParaRPr lang="en-US"/>
          </a:p>
        </p:txBody>
      </p:sp>
      <p:sp>
        <p:nvSpPr>
          <p:cNvPr id="7" name="Subtitle 6">
            <a:extLst>
              <a:ext uri="{FF2B5EF4-FFF2-40B4-BE49-F238E27FC236}">
                <a16:creationId xmlns:a16="http://schemas.microsoft.com/office/drawing/2014/main" id="{411C32FB-921E-406B-940D-A30C24466D20}"/>
              </a:ext>
            </a:extLst>
          </p:cNvPr>
          <p:cNvSpPr>
            <a:spLocks noGrp="1"/>
          </p:cNvSpPr>
          <p:nvPr>
            <p:ph type="subTitle" idx="1"/>
          </p:nvPr>
        </p:nvSpPr>
        <p:spPr>
          <a:xfrm>
            <a:off x="407036" y="3955422"/>
            <a:ext cx="8229600" cy="1202135"/>
          </a:xfrm>
        </p:spPr>
        <p:txBody>
          <a:bodyPr/>
          <a:lstStyle/>
          <a:p>
            <a:pPr marL="21590" marR="1719580">
              <a:lnSpc>
                <a:spcPts val="2280"/>
              </a:lnSpc>
              <a:spcBef>
                <a:spcPts val="1900"/>
              </a:spcBef>
              <a:spcAft>
                <a:spcPts val="0"/>
              </a:spcAft>
            </a:pPr>
            <a:r>
              <a:rPr lang="en-US" dirty="0">
                <a:solidFill>
                  <a:schemeClr val="tx1">
                    <a:lumMod val="75000"/>
                    <a:lumOff val="25000"/>
                  </a:schemeClr>
                </a:solidFill>
                <a:ea typeface="ＭＳ Ｐゴシック"/>
                <a:cs typeface="Arial"/>
              </a:rPr>
              <a:t>Hampshire County, West Virginia  </a:t>
            </a:r>
            <a:endParaRPr lang="en-US" dirty="0">
              <a:solidFill>
                <a:schemeClr val="tx1">
                  <a:lumMod val="75000"/>
                  <a:lumOff val="25000"/>
                </a:schemeClr>
              </a:solidFill>
              <a:ea typeface="ＭＳ Ｐゴシック"/>
              <a:cs typeface="+mn-lt"/>
            </a:endParaRPr>
          </a:p>
          <a:p>
            <a:pPr marL="21590" marR="1719580">
              <a:lnSpc>
                <a:spcPts val="2280"/>
              </a:lnSpc>
              <a:spcBef>
                <a:spcPts val="1900"/>
              </a:spcBef>
              <a:spcAft>
                <a:spcPts val="0"/>
              </a:spcAft>
            </a:pPr>
            <a:r>
              <a:rPr lang="en-US" dirty="0">
                <a:solidFill>
                  <a:schemeClr val="tx1"/>
                </a:solidFill>
                <a:ea typeface="ＭＳ Ｐゴシック"/>
                <a:cs typeface="Arial"/>
              </a:rPr>
              <a:t>May 4, 2023</a:t>
            </a:r>
            <a:endParaRPr lang="en-US" dirty="0">
              <a:solidFill>
                <a:schemeClr val="tx1"/>
              </a:solidFill>
              <a:ea typeface="ＭＳ Ｐゴシック"/>
            </a:endParaRPr>
          </a:p>
        </p:txBody>
      </p:sp>
    </p:spTree>
    <p:extLst>
      <p:ext uri="{BB962C8B-B14F-4D97-AF65-F5344CB8AC3E}">
        <p14:creationId xmlns:p14="http://schemas.microsoft.com/office/powerpoint/2010/main" val="4212346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C0DE-A5FF-AF46-9F7A-4195F68127FF}"/>
              </a:ext>
            </a:extLst>
          </p:cNvPr>
          <p:cNvSpPr>
            <a:spLocks noGrp="1"/>
          </p:cNvSpPr>
          <p:nvPr>
            <p:ph type="title"/>
          </p:nvPr>
        </p:nvSpPr>
        <p:spPr/>
        <p:txBody>
          <a:bodyPr/>
          <a:lstStyle/>
          <a:p>
            <a:r>
              <a:rPr lang="en-US"/>
              <a:t>Floodplain Map Overview </a:t>
            </a:r>
            <a:r>
              <a:rPr lang="en-US">
                <a:noFill/>
              </a:rPr>
              <a:t>Part 2</a:t>
            </a:r>
          </a:p>
        </p:txBody>
      </p:sp>
      <p:sp>
        <p:nvSpPr>
          <p:cNvPr id="4" name="TextBox 3">
            <a:extLst>
              <a:ext uri="{FF2B5EF4-FFF2-40B4-BE49-F238E27FC236}">
                <a16:creationId xmlns:a16="http://schemas.microsoft.com/office/drawing/2014/main" id="{D550B423-B927-45D9-B9DC-A744EFD82624}"/>
              </a:ext>
            </a:extLst>
          </p:cNvPr>
          <p:cNvSpPr txBox="1"/>
          <p:nvPr/>
        </p:nvSpPr>
        <p:spPr>
          <a:xfrm>
            <a:off x="228599" y="2378739"/>
            <a:ext cx="1395890" cy="707886"/>
          </a:xfrm>
          <a:prstGeom prst="rect">
            <a:avLst/>
          </a:prstGeom>
          <a:noFill/>
        </p:spPr>
        <p:txBody>
          <a:bodyPr wrap="square" rtlCol="0">
            <a:spAutoFit/>
          </a:bodyPr>
          <a:lstStyle/>
          <a:p>
            <a:pPr algn="r">
              <a:spcBef>
                <a:spcPts val="0"/>
              </a:spcBef>
            </a:pPr>
            <a:r>
              <a:rPr lang="en-US">
                <a:solidFill>
                  <a:srgbClr val="13648E"/>
                </a:solidFill>
              </a:rPr>
              <a:t>HIGH RISK</a:t>
            </a:r>
          </a:p>
          <a:p>
            <a:pPr algn="r">
              <a:spcBef>
                <a:spcPts val="0"/>
              </a:spcBef>
            </a:pPr>
            <a:r>
              <a:rPr lang="en-US" sz="1100" i="1">
                <a:solidFill>
                  <a:srgbClr val="13648E"/>
                </a:solidFill>
              </a:rPr>
              <a:t>(Special Flood Hazard Area)</a:t>
            </a:r>
            <a:endParaRPr lang="en-US" sz="1100"/>
          </a:p>
        </p:txBody>
      </p:sp>
      <p:pic>
        <p:nvPicPr>
          <p:cNvPr id="13" name="Picture 12" descr="Rectangle containing alternating light blue and red diagonal stripes representing the Regulatory Floodway as it appears on the official FEMA maps. This is classified as a high risk area, part of the special flood hazard area.">
            <a:extLst>
              <a:ext uri="{FF2B5EF4-FFF2-40B4-BE49-F238E27FC236}">
                <a16:creationId xmlns:a16="http://schemas.microsoft.com/office/drawing/2014/main" id="{3FA9A458-9529-48EB-9BFE-37D4F7C23602}"/>
              </a:ext>
            </a:extLst>
          </p:cNvPr>
          <p:cNvPicPr>
            <a:picLocks noChangeAspect="1"/>
          </p:cNvPicPr>
          <p:nvPr/>
        </p:nvPicPr>
        <p:blipFill>
          <a:blip r:embed="rId3"/>
          <a:stretch>
            <a:fillRect/>
          </a:stretch>
        </p:blipFill>
        <p:spPr>
          <a:xfrm>
            <a:off x="2399314" y="1714389"/>
            <a:ext cx="1169057" cy="380571"/>
          </a:xfrm>
          <a:prstGeom prst="rect">
            <a:avLst/>
          </a:prstGeom>
        </p:spPr>
      </p:pic>
      <p:sp>
        <p:nvSpPr>
          <p:cNvPr id="27" name="TextBox 26">
            <a:extLst>
              <a:ext uri="{FF2B5EF4-FFF2-40B4-BE49-F238E27FC236}">
                <a16:creationId xmlns:a16="http://schemas.microsoft.com/office/drawing/2014/main" id="{D514F9C6-E745-40C4-AB03-3ED3A89492B3}"/>
              </a:ext>
            </a:extLst>
          </p:cNvPr>
          <p:cNvSpPr txBox="1"/>
          <p:nvPr/>
        </p:nvSpPr>
        <p:spPr>
          <a:xfrm>
            <a:off x="3848100" y="1550739"/>
            <a:ext cx="4610100" cy="646331"/>
          </a:xfrm>
          <a:prstGeom prst="rect">
            <a:avLst/>
          </a:prstGeom>
          <a:solidFill>
            <a:srgbClr val="C00000">
              <a:alpha val="25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Development is not allowed unless “no rise” in flood levels is certified</a:t>
            </a:r>
          </a:p>
        </p:txBody>
      </p:sp>
      <p:grpSp>
        <p:nvGrpSpPr>
          <p:cNvPr id="25" name="Group 24" descr="Light blue rectangle containing the words &quot;ZONE AE&quot;. It represents the 1 Percent Annual Chance Flood Hazard Area with Base Flood Elevations (BFEs) as it appears on the official FEMA maps. This is classified as a high risk area, part of the special flood hazard area.">
            <a:extLst>
              <a:ext uri="{FF2B5EF4-FFF2-40B4-BE49-F238E27FC236}">
                <a16:creationId xmlns:a16="http://schemas.microsoft.com/office/drawing/2014/main" id="{57F167A7-CBC6-4752-A4B4-F1D4C46FDC27}"/>
              </a:ext>
            </a:extLst>
          </p:cNvPr>
          <p:cNvGrpSpPr/>
          <p:nvPr/>
        </p:nvGrpSpPr>
        <p:grpSpPr>
          <a:xfrm>
            <a:off x="2399314" y="2425339"/>
            <a:ext cx="1169057" cy="418629"/>
            <a:chOff x="2399314" y="2674864"/>
            <a:chExt cx="1169057" cy="418629"/>
          </a:xfrm>
        </p:grpSpPr>
        <p:pic>
          <p:nvPicPr>
            <p:cNvPr id="14" name="Picture 13">
              <a:extLst>
                <a:ext uri="{FF2B5EF4-FFF2-40B4-BE49-F238E27FC236}">
                  <a16:creationId xmlns:a16="http://schemas.microsoft.com/office/drawing/2014/main" id="{1B9676B8-05CA-4C4E-8D22-2801DA8860E6}"/>
                </a:ext>
              </a:extLst>
            </p:cNvPr>
            <p:cNvPicPr>
              <a:picLocks noChangeAspect="1"/>
            </p:cNvPicPr>
            <p:nvPr/>
          </p:nvPicPr>
          <p:blipFill>
            <a:blip r:embed="rId4"/>
            <a:stretch>
              <a:fillRect/>
            </a:stretch>
          </p:blipFill>
          <p:spPr>
            <a:xfrm>
              <a:off x="2399314" y="2674864"/>
              <a:ext cx="1169057" cy="418629"/>
            </a:xfrm>
            <a:prstGeom prst="rect">
              <a:avLst/>
            </a:prstGeom>
          </p:spPr>
        </p:pic>
        <p:sp>
          <p:nvSpPr>
            <p:cNvPr id="19" name="TextBox 18">
              <a:extLst>
                <a:ext uri="{FF2B5EF4-FFF2-40B4-BE49-F238E27FC236}">
                  <a16:creationId xmlns:a16="http://schemas.microsoft.com/office/drawing/2014/main" id="{4F802E09-DC6A-4579-8E28-1050D8A0A2EF}"/>
                </a:ext>
              </a:extLst>
            </p:cNvPr>
            <p:cNvSpPr txBox="1"/>
            <p:nvPr/>
          </p:nvSpPr>
          <p:spPr>
            <a:xfrm>
              <a:off x="2449495" y="2714901"/>
              <a:ext cx="106736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AE</a:t>
              </a:r>
            </a:p>
          </p:txBody>
        </p:sp>
      </p:grpSp>
      <p:grpSp>
        <p:nvGrpSpPr>
          <p:cNvPr id="26" name="Group 25" descr="Light blue rectangle containing the words &quot;ZONE A&quot;. It represents the 1 Percent Annual Chance Flood Hazard Area without published Base Flood Elevations (BFEs) as it appears on the official FEMA maps. This is classified as a high risk area, part of the special flood hazard area.">
            <a:extLst>
              <a:ext uri="{FF2B5EF4-FFF2-40B4-BE49-F238E27FC236}">
                <a16:creationId xmlns:a16="http://schemas.microsoft.com/office/drawing/2014/main" id="{FE4A3161-A66B-43CB-9C76-10585FDB3280}"/>
              </a:ext>
            </a:extLst>
          </p:cNvPr>
          <p:cNvGrpSpPr/>
          <p:nvPr/>
        </p:nvGrpSpPr>
        <p:grpSpPr>
          <a:xfrm>
            <a:off x="2310240" y="3148947"/>
            <a:ext cx="1345871" cy="418629"/>
            <a:chOff x="2310240" y="3398472"/>
            <a:chExt cx="1345871" cy="418629"/>
          </a:xfrm>
        </p:grpSpPr>
        <p:pic>
          <p:nvPicPr>
            <p:cNvPr id="15" name="Picture 14">
              <a:extLst>
                <a:ext uri="{FF2B5EF4-FFF2-40B4-BE49-F238E27FC236}">
                  <a16:creationId xmlns:a16="http://schemas.microsoft.com/office/drawing/2014/main" id="{FB6C27C8-A4F2-44D3-96B0-65B7BC5DFFA0}"/>
                </a:ext>
              </a:extLst>
            </p:cNvPr>
            <p:cNvPicPr>
              <a:picLocks noChangeAspect="1"/>
            </p:cNvPicPr>
            <p:nvPr/>
          </p:nvPicPr>
          <p:blipFill>
            <a:blip r:embed="rId4"/>
            <a:stretch>
              <a:fillRect/>
            </a:stretch>
          </p:blipFill>
          <p:spPr>
            <a:xfrm>
              <a:off x="2398648" y="3398472"/>
              <a:ext cx="1169057" cy="418629"/>
            </a:xfrm>
            <a:prstGeom prst="rect">
              <a:avLst/>
            </a:prstGeom>
          </p:spPr>
        </p:pic>
        <p:sp>
          <p:nvSpPr>
            <p:cNvPr id="20" name="TextBox 19">
              <a:extLst>
                <a:ext uri="{FF2B5EF4-FFF2-40B4-BE49-F238E27FC236}">
                  <a16:creationId xmlns:a16="http://schemas.microsoft.com/office/drawing/2014/main" id="{3B68C25F-BB03-4109-AEE8-D6DDAE8D9C9F}"/>
                </a:ext>
              </a:extLst>
            </p:cNvPr>
            <p:cNvSpPr txBox="1"/>
            <p:nvPr/>
          </p:nvSpPr>
          <p:spPr>
            <a:xfrm>
              <a:off x="2310240" y="3434634"/>
              <a:ext cx="134587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a:t>
              </a:r>
            </a:p>
          </p:txBody>
        </p:sp>
      </p:grpSp>
      <p:sp>
        <p:nvSpPr>
          <p:cNvPr id="28" name="TextBox 27">
            <a:extLst>
              <a:ext uri="{FF2B5EF4-FFF2-40B4-BE49-F238E27FC236}">
                <a16:creationId xmlns:a16="http://schemas.microsoft.com/office/drawing/2014/main" id="{473C3060-0D7D-49A3-A2F4-0530423BFDE3}"/>
              </a:ext>
            </a:extLst>
          </p:cNvPr>
          <p:cNvSpPr txBox="1"/>
          <p:nvPr/>
        </p:nvSpPr>
        <p:spPr>
          <a:xfrm>
            <a:off x="3848100" y="2680334"/>
            <a:ext cx="4610100" cy="646331"/>
          </a:xfrm>
          <a:prstGeom prst="rect">
            <a:avLst/>
          </a:prstGeom>
          <a:solidFill>
            <a:srgbClr val="004E88">
              <a:alpha val="25000"/>
            </a:srgbClr>
          </a:solidFill>
        </p:spPr>
        <p:txBody>
          <a:bodyPr wrap="square" rtlCol="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Flood insurance is mandatory for structures with federally-back mortgages</a:t>
            </a:r>
          </a:p>
        </p:txBody>
      </p:sp>
      <p:sp>
        <p:nvSpPr>
          <p:cNvPr id="17" name="TextBox 16">
            <a:extLst>
              <a:ext uri="{FF2B5EF4-FFF2-40B4-BE49-F238E27FC236}">
                <a16:creationId xmlns:a16="http://schemas.microsoft.com/office/drawing/2014/main" id="{849C58C6-65C5-4553-AB6A-EE2E136980E2}"/>
              </a:ext>
            </a:extLst>
          </p:cNvPr>
          <p:cNvSpPr txBox="1"/>
          <p:nvPr/>
        </p:nvSpPr>
        <p:spPr>
          <a:xfrm>
            <a:off x="228599" y="3804750"/>
            <a:ext cx="1522396" cy="646331"/>
          </a:xfrm>
          <a:prstGeom prst="rect">
            <a:avLst/>
          </a:prstGeom>
          <a:noFill/>
        </p:spPr>
        <p:txBody>
          <a:bodyPr wrap="square" rtlCol="0">
            <a:spAutoFit/>
          </a:bodyPr>
          <a:lstStyle/>
          <a:p>
            <a:pPr algn="r">
              <a:spcBef>
                <a:spcPts val="0"/>
              </a:spcBef>
            </a:pPr>
            <a:r>
              <a:rPr lang="en-US">
                <a:solidFill>
                  <a:srgbClr val="13648E"/>
                </a:solidFill>
              </a:rPr>
              <a:t>MODERATE RISK</a:t>
            </a:r>
          </a:p>
        </p:txBody>
      </p:sp>
      <p:pic>
        <p:nvPicPr>
          <p:cNvPr id="16" name="Picture 15" descr="Light orange rectangle representing the 0.2 Percent Annual Change Flood Hazard Area as it appears on the official FEMA maps. This is classified as a moderate risk area, not part of the Special Flood Hazard Area.">
            <a:extLst>
              <a:ext uri="{FF2B5EF4-FFF2-40B4-BE49-F238E27FC236}">
                <a16:creationId xmlns:a16="http://schemas.microsoft.com/office/drawing/2014/main" id="{56BEB609-D8C9-4512-B010-E3DF9757B866}"/>
              </a:ext>
            </a:extLst>
          </p:cNvPr>
          <p:cNvPicPr>
            <a:picLocks noChangeAspect="1"/>
          </p:cNvPicPr>
          <p:nvPr/>
        </p:nvPicPr>
        <p:blipFill>
          <a:blip r:embed="rId5"/>
          <a:stretch>
            <a:fillRect/>
          </a:stretch>
        </p:blipFill>
        <p:spPr>
          <a:xfrm>
            <a:off x="2399310" y="3897956"/>
            <a:ext cx="1169057" cy="380571"/>
          </a:xfrm>
          <a:prstGeom prst="rect">
            <a:avLst/>
          </a:prstGeom>
        </p:spPr>
      </p:pic>
      <p:sp>
        <p:nvSpPr>
          <p:cNvPr id="29" name="TextBox 28">
            <a:extLst>
              <a:ext uri="{FF2B5EF4-FFF2-40B4-BE49-F238E27FC236}">
                <a16:creationId xmlns:a16="http://schemas.microsoft.com/office/drawing/2014/main" id="{DDA82632-9A59-4111-B0A5-62009E11915D}"/>
              </a:ext>
            </a:extLst>
          </p:cNvPr>
          <p:cNvSpPr txBox="1"/>
          <p:nvPr/>
        </p:nvSpPr>
        <p:spPr>
          <a:xfrm>
            <a:off x="3848100" y="3802128"/>
            <a:ext cx="4610100" cy="615553"/>
          </a:xfrm>
          <a:prstGeom prst="rect">
            <a:avLst/>
          </a:prstGeom>
          <a:solidFill>
            <a:srgbClr val="C1C1BF">
              <a:alpha val="25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Flood insurance is not mandatory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endParaRPr>
          </a:p>
        </p:txBody>
      </p:sp>
      <p:sp>
        <p:nvSpPr>
          <p:cNvPr id="22" name="Left Brace 21">
            <a:extLst>
              <a:ext uri="{FF2B5EF4-FFF2-40B4-BE49-F238E27FC236}">
                <a16:creationId xmlns:a16="http://schemas.microsoft.com/office/drawing/2014/main" id="{D3B4423C-E6D4-4F5C-9E2F-105836263792}"/>
              </a:ext>
              <a:ext uri="{C183D7F6-B498-43B3-948B-1728B52AA6E4}">
                <adec:decorative xmlns:adec="http://schemas.microsoft.com/office/drawing/2017/decorative" val="1"/>
              </a:ext>
            </a:extLst>
          </p:cNvPr>
          <p:cNvSpPr/>
          <p:nvPr/>
        </p:nvSpPr>
        <p:spPr>
          <a:xfrm>
            <a:off x="1750995" y="1765189"/>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Left Brace 22">
            <a:extLst>
              <a:ext uri="{FF2B5EF4-FFF2-40B4-BE49-F238E27FC236}">
                <a16:creationId xmlns:a16="http://schemas.microsoft.com/office/drawing/2014/main" id="{B556585A-5446-4B19-9458-2B93CA06117C}"/>
              </a:ext>
              <a:ext uri="{C183D7F6-B498-43B3-948B-1728B52AA6E4}">
                <adec:decorative xmlns:adec="http://schemas.microsoft.com/office/drawing/2017/decorative" val="1"/>
              </a:ext>
            </a:extLst>
          </p:cNvPr>
          <p:cNvSpPr/>
          <p:nvPr/>
        </p:nvSpPr>
        <p:spPr>
          <a:xfrm>
            <a:off x="1750995" y="3751574"/>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21" name="Picture 20" descr="Short line with 1 percent annual chance water surface elevation value of 18.2 written above it and with a hexagon on the left end of the line containing the letter 'E', representing how cross sections appear on the official FEMA maps. There is another short line below the one with the hexagon that has no shapes on either end of the line, but does have the 1 percent annual chance water surface elevation value of 17.5 written above it. ">
            <a:extLst>
              <a:ext uri="{FF2B5EF4-FFF2-40B4-BE49-F238E27FC236}">
                <a16:creationId xmlns:a16="http://schemas.microsoft.com/office/drawing/2014/main" id="{6505E651-3FE9-4750-843F-E613D00018EA}"/>
              </a:ext>
            </a:extLst>
          </p:cNvPr>
          <p:cNvPicPr>
            <a:picLocks noChangeAspect="1"/>
          </p:cNvPicPr>
          <p:nvPr/>
        </p:nvPicPr>
        <p:blipFill>
          <a:blip r:embed="rId6"/>
          <a:stretch>
            <a:fillRect/>
          </a:stretch>
        </p:blipFill>
        <p:spPr>
          <a:xfrm>
            <a:off x="2453676" y="4512636"/>
            <a:ext cx="1117231" cy="640080"/>
          </a:xfrm>
          <a:prstGeom prst="rect">
            <a:avLst/>
          </a:prstGeom>
        </p:spPr>
      </p:pic>
      <p:sp>
        <p:nvSpPr>
          <p:cNvPr id="9" name="TextBox 8">
            <a:extLst>
              <a:ext uri="{FF2B5EF4-FFF2-40B4-BE49-F238E27FC236}">
                <a16:creationId xmlns:a16="http://schemas.microsoft.com/office/drawing/2014/main" id="{8B6B17E6-2011-4467-AB8A-9860063FF615}"/>
              </a:ext>
            </a:extLst>
          </p:cNvPr>
          <p:cNvSpPr txBox="1"/>
          <p:nvPr/>
        </p:nvSpPr>
        <p:spPr>
          <a:xfrm>
            <a:off x="3914775" y="4619625"/>
            <a:ext cx="4201123" cy="646331"/>
          </a:xfrm>
          <a:prstGeom prst="rect">
            <a:avLst/>
          </a:prstGeom>
          <a:noFill/>
        </p:spPr>
        <p:txBody>
          <a:bodyPr wrap="square" rtlCol="0">
            <a:spAutoFit/>
          </a:bodyPr>
          <a:lstStyle/>
          <a:p>
            <a:r>
              <a:rPr lang="en-US">
                <a:solidFill>
                  <a:schemeClr val="tx1">
                    <a:lumMod val="75000"/>
                    <a:lumOff val="25000"/>
                  </a:schemeClr>
                </a:solidFill>
              </a:rPr>
              <a:t>Cross Sections with 1% Annual Chance Water Surface Elevation Value</a:t>
            </a:r>
          </a:p>
        </p:txBody>
      </p:sp>
      <p:sp>
        <p:nvSpPr>
          <p:cNvPr id="3" name="TextBox 2">
            <a:extLst>
              <a:ext uri="{FF2B5EF4-FFF2-40B4-BE49-F238E27FC236}">
                <a16:creationId xmlns:a16="http://schemas.microsoft.com/office/drawing/2014/main" id="{F37210BA-C9D4-4512-B0C3-2308F93E240D}"/>
              </a:ext>
            </a:extLst>
          </p:cNvPr>
          <p:cNvSpPr txBox="1"/>
          <p:nvPr/>
        </p:nvSpPr>
        <p:spPr>
          <a:xfrm>
            <a:off x="2209800" y="5486400"/>
            <a:ext cx="4590359" cy="461665"/>
          </a:xfrm>
          <a:prstGeom prst="rect">
            <a:avLst/>
          </a:prstGeom>
          <a:solidFill>
            <a:srgbClr val="FFFFCC"/>
          </a:solidFill>
          <a:ln>
            <a:solidFill>
              <a:schemeClr val="bg1">
                <a:lumMod val="65000"/>
              </a:schemeClr>
            </a:solidFill>
          </a:ln>
        </p:spPr>
        <p:txBody>
          <a:bodyPr wrap="none" lIns="365760" tIns="91440" rIns="36576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t>
            </a:r>
            <a:r>
              <a:rPr kumimoji="0" lang="en-US" sz="1800" b="0" i="0" u="none" strike="noStrike" kern="1200" cap="none" spc="0" normalizeH="0" baseline="0" noProof="0">
                <a:ln>
                  <a:noFill/>
                </a:ln>
                <a:solidFill>
                  <a:prstClr val="black"/>
                </a:solidFill>
                <a:effectLst/>
                <a:uLnTx/>
                <a:uFillTx/>
                <a:latin typeface="Arial"/>
                <a:ea typeface="+mn-ea"/>
                <a:cs typeface="+mn-cs"/>
                <a:hlinkClick r:id="rId7"/>
              </a:rPr>
              <a:t>The 100-Year Flood Zone Explained</a:t>
            </a:r>
            <a:r>
              <a:rPr kumimoji="0" lang="en-US" sz="1800" b="0" i="0" u="none" strike="noStrike" kern="1200" cap="none" spc="0" normalizeH="0" baseline="0" noProof="0">
                <a:ln>
                  <a:noFill/>
                </a:ln>
                <a:solidFill>
                  <a:prstClr val="black"/>
                </a:solidFill>
                <a:effectLst/>
                <a:uLnTx/>
                <a:uFillTx/>
                <a:latin typeface="Arial"/>
                <a:ea typeface="+mn-ea"/>
                <a:cs typeface="+mn-cs"/>
              </a:rPr>
              <a:t>”</a:t>
            </a:r>
          </a:p>
        </p:txBody>
      </p:sp>
      <p:sp>
        <p:nvSpPr>
          <p:cNvPr id="24" name="Rectangle 23">
            <a:extLst>
              <a:ext uri="{FF2B5EF4-FFF2-40B4-BE49-F238E27FC236}">
                <a16:creationId xmlns:a16="http://schemas.microsoft.com/office/drawing/2014/main" id="{06EDA843-EBE1-4F6E-AF88-3563CDAF4C89}"/>
              </a:ext>
            </a:extLst>
          </p:cNvPr>
          <p:cNvSpPr/>
          <p:nvPr/>
        </p:nvSpPr>
        <p:spPr>
          <a:xfrm>
            <a:off x="4360443" y="6241755"/>
            <a:ext cx="284085" cy="21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9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4" name="object 4"/>
          <p:cNvSpPr txBox="1">
            <a:spLocks noGrp="1"/>
          </p:cNvSpPr>
          <p:nvPr>
            <p:ph type="title"/>
          </p:nvPr>
        </p:nvSpPr>
        <p:spPr>
          <a:xfrm>
            <a:off x="535940" y="427101"/>
            <a:ext cx="5180330"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Floodplain</a:t>
            </a:r>
            <a:r>
              <a:rPr sz="3600" b="0" spc="-45">
                <a:solidFill>
                  <a:srgbClr val="FFFFFF"/>
                </a:solidFill>
                <a:latin typeface="Arial"/>
                <a:cs typeface="Arial"/>
              </a:rPr>
              <a:t> </a:t>
            </a:r>
            <a:r>
              <a:rPr sz="3600" b="0" spc="-5">
                <a:solidFill>
                  <a:srgbClr val="FFFFFF"/>
                </a:solidFill>
                <a:latin typeface="Arial"/>
                <a:cs typeface="Arial"/>
              </a:rPr>
              <a:t>Map</a:t>
            </a:r>
            <a:r>
              <a:rPr sz="3600" b="0" spc="-40">
                <a:solidFill>
                  <a:srgbClr val="FFFFFF"/>
                </a:solidFill>
                <a:latin typeface="Arial"/>
                <a:cs typeface="Arial"/>
              </a:rPr>
              <a:t> </a:t>
            </a:r>
            <a:r>
              <a:rPr sz="3600" b="0" spc="-5">
                <a:solidFill>
                  <a:srgbClr val="FFFFFF"/>
                </a:solidFill>
                <a:latin typeface="Arial"/>
                <a:cs typeface="Arial"/>
              </a:rPr>
              <a:t>Overview</a:t>
            </a:r>
            <a:endParaRPr sz="3600">
              <a:latin typeface="Arial"/>
              <a:cs typeface="Arial"/>
            </a:endParaRPr>
          </a:p>
        </p:txBody>
      </p:sp>
      <p:sp>
        <p:nvSpPr>
          <p:cNvPr id="6" name="object 6"/>
          <p:cNvSpPr txBox="1"/>
          <p:nvPr/>
        </p:nvSpPr>
        <p:spPr>
          <a:xfrm>
            <a:off x="4505578" y="6277076"/>
            <a:ext cx="146685" cy="170815"/>
          </a:xfrm>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6</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8" name="Picture 7">
            <a:extLst>
              <a:ext uri="{FF2B5EF4-FFF2-40B4-BE49-F238E27FC236}">
                <a16:creationId xmlns:a16="http://schemas.microsoft.com/office/drawing/2014/main" id="{736BE787-FC75-4AFE-B864-2E332DA56BF6}"/>
              </a:ext>
            </a:extLst>
          </p:cNvPr>
          <p:cNvPicPr>
            <a:picLocks noChangeAspect="1"/>
          </p:cNvPicPr>
          <p:nvPr/>
        </p:nvPicPr>
        <p:blipFill>
          <a:blip r:embed="rId4"/>
          <a:stretch>
            <a:fillRect/>
          </a:stretch>
        </p:blipFill>
        <p:spPr>
          <a:xfrm>
            <a:off x="4598127" y="1277565"/>
            <a:ext cx="4459822" cy="5361360"/>
          </a:xfrm>
          <a:prstGeom prst="rect">
            <a:avLst/>
          </a:prstGeom>
        </p:spPr>
      </p:pic>
      <p:pic>
        <p:nvPicPr>
          <p:cNvPr id="12" name="Picture 11">
            <a:extLst>
              <a:ext uri="{FF2B5EF4-FFF2-40B4-BE49-F238E27FC236}">
                <a16:creationId xmlns:a16="http://schemas.microsoft.com/office/drawing/2014/main" id="{950D2039-571C-41A2-9927-33538C93BB38}"/>
              </a:ext>
            </a:extLst>
          </p:cNvPr>
          <p:cNvPicPr>
            <a:picLocks noChangeAspect="1"/>
          </p:cNvPicPr>
          <p:nvPr/>
        </p:nvPicPr>
        <p:blipFill>
          <a:blip r:embed="rId5"/>
          <a:stretch>
            <a:fillRect/>
          </a:stretch>
        </p:blipFill>
        <p:spPr>
          <a:xfrm>
            <a:off x="178527" y="1334715"/>
            <a:ext cx="4444017" cy="53613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Overview</a:t>
            </a:r>
          </a:p>
        </p:txBody>
      </p:sp>
      <p:sp>
        <p:nvSpPr>
          <p:cNvPr id="3" name="Content Placeholder 3"/>
          <p:cNvSpPr txBox="1">
            <a:spLocks/>
          </p:cNvSpPr>
          <p:nvPr/>
        </p:nvSpPr>
        <p:spPr>
          <a:xfrm>
            <a:off x="415314" y="1330930"/>
            <a:ext cx="8493794" cy="4969202"/>
          </a:xfrm>
          <a:prstGeom prst="rect">
            <a:avLst/>
          </a:prstGeom>
        </p:spPr>
        <p:txBody>
          <a:bodyPr lIns="91440" tIns="45720" rIns="91440" bIns="45720" anchor="t"/>
          <a:lstStyle>
            <a:lvl1pPr marL="231775" indent="-231775" algn="l" rtl="0" eaLnBrk="0" fontAlgn="base" hangingPunct="0">
              <a:spcBef>
                <a:spcPct val="35000"/>
              </a:spcBef>
              <a:spcAft>
                <a:spcPct val="0"/>
              </a:spcAft>
              <a:buClr>
                <a:schemeClr val="accent1"/>
              </a:buClr>
              <a:buSzPct val="90000"/>
              <a:buFont typeface="Lucida Grande"/>
              <a:buChar char="▸"/>
              <a:defRPr sz="2000">
                <a:solidFill>
                  <a:srgbClr val="363636"/>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rgbClr val="363636"/>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anose="05000000000000000000" pitchFamily="2" charset="2"/>
              <a:buChar char="§"/>
              <a:defRPr sz="1600">
                <a:solidFill>
                  <a:srgbClr val="363636"/>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0" marR="0" lvl="0" indent="0" algn="l" defTabSz="914400" rtl="0" eaLnBrk="0" fontAlgn="base" latinLnBrk="0" hangingPunct="0">
              <a:lnSpc>
                <a:spcPct val="100000"/>
              </a:lnSpc>
              <a:spcBef>
                <a:spcPts val="1200"/>
              </a:spcBef>
              <a:spcAft>
                <a:spcPts val="1200"/>
              </a:spcAft>
              <a:buClr>
                <a:srgbClr val="00365E"/>
              </a:buClr>
              <a:buSzPct val="90000"/>
              <a:buFont typeface="Lucida Grande"/>
              <a:buNone/>
              <a:tabLst/>
              <a:defRPr/>
            </a:pPr>
            <a:r>
              <a:rPr kumimoji="0" lang="en-US" sz="2000" b="1" i="0" u="none" strike="noStrike" kern="0" cap="none" spc="0" normalizeH="0" baseline="0" noProof="0" dirty="0">
                <a:ln>
                  <a:noFill/>
                </a:ln>
                <a:solidFill>
                  <a:srgbClr val="00365E"/>
                </a:solidFill>
                <a:effectLst/>
                <a:uLnTx/>
                <a:uFillTx/>
                <a:latin typeface="Arial"/>
                <a:ea typeface="ＭＳ Ｐゴシック" charset="0"/>
              </a:rPr>
              <a:t>Countywide Revised Modeling and Mapping, including:</a:t>
            </a:r>
          </a:p>
          <a:p>
            <a:pPr marR="0" lvl="0" algn="l" defTabSz="914400" rtl="0" eaLnBrk="0" fontAlgn="base" latinLnBrk="0" hangingPunct="0">
              <a:lnSpc>
                <a:spcPct val="100000"/>
              </a:lnSpc>
              <a:spcBef>
                <a:spcPts val="1200"/>
              </a:spcBef>
              <a:spcAft>
                <a:spcPts val="1200"/>
              </a:spcAft>
              <a:buClr>
                <a:srgbClr val="3E3F3E"/>
              </a:buClr>
              <a:buSzPct val="65000"/>
              <a:buFont typeface="Arial" panose="05000000000000000000" pitchFamily="2" charset="2"/>
              <a:buChar char="•"/>
              <a:tabLst/>
              <a:defRPr/>
            </a:pPr>
            <a:r>
              <a:rPr lang="en-US" sz="1800" kern="0" dirty="0">
                <a:solidFill>
                  <a:srgbClr val="00365E"/>
                </a:solidFill>
                <a:latin typeface="Arial"/>
              </a:rPr>
              <a:t>Updated GIS-based regulatory products, including: </a:t>
            </a:r>
          </a:p>
          <a:p>
            <a:pPr marR="0" lvl="2" algn="l" defTabSz="914400" rtl="0" eaLnBrk="0" fontAlgn="base" latinLnBrk="0" hangingPunct="0">
              <a:lnSpc>
                <a:spcPct val="100000"/>
              </a:lnSpc>
              <a:spcBef>
                <a:spcPts val="0"/>
              </a:spcBef>
              <a:spcAft>
                <a:spcPts val="1200"/>
              </a:spcAft>
              <a:buClr>
                <a:srgbClr val="00365E"/>
              </a:buClr>
              <a:buSzPct val="65000"/>
              <a:buFont typeface="Arial" panose="020B0604020202020204" pitchFamily="34" charset="0"/>
              <a:buChar char="•"/>
              <a:tabLst/>
              <a:defRPr/>
            </a:pPr>
            <a:r>
              <a:rPr kumimoji="0" lang="en-US" sz="1800" b="0" i="0" u="none" strike="noStrike" kern="0" cap="none" spc="0" normalizeH="0" baseline="0" noProof="0" dirty="0">
                <a:ln>
                  <a:noFill/>
                </a:ln>
                <a:solidFill>
                  <a:srgbClr val="00365E"/>
                </a:solidFill>
                <a:effectLst/>
                <a:uLnTx/>
                <a:uFillTx/>
                <a:latin typeface="Arial"/>
                <a:ea typeface="ＭＳ Ｐゴシック" charset="0"/>
                <a:cs typeface="+mn-cs"/>
              </a:rPr>
              <a:t>Updated maps / database / report formats based on</a:t>
            </a:r>
            <a:br>
              <a:rPr kumimoji="0" lang="en-US" sz="1800" b="0" i="0" u="none" strike="noStrike" kern="0" cap="none" spc="0" normalizeH="0" baseline="0" noProof="0" dirty="0">
                <a:ln>
                  <a:noFill/>
                </a:ln>
                <a:solidFill>
                  <a:srgbClr val="00365E"/>
                </a:solidFill>
                <a:effectLst/>
                <a:uLnTx/>
                <a:uFillTx/>
                <a:latin typeface="Arial"/>
                <a:ea typeface="ＭＳ Ｐゴシック" charset="0"/>
                <a:cs typeface="+mn-cs"/>
              </a:rPr>
            </a:br>
            <a:r>
              <a:rPr kumimoji="0" lang="en-US" sz="1800" b="0" i="0" u="none" strike="noStrike" kern="0" cap="none" spc="0" normalizeH="0" baseline="0" noProof="0" dirty="0">
                <a:ln>
                  <a:noFill/>
                </a:ln>
                <a:solidFill>
                  <a:srgbClr val="00365E"/>
                </a:solidFill>
                <a:effectLst/>
                <a:uLnTx/>
                <a:uFillTx/>
                <a:latin typeface="Arial"/>
                <a:ea typeface="ＭＳ Ｐゴシック" charset="0"/>
                <a:cs typeface="+mn-cs"/>
              </a:rPr>
              <a:t>new FEMA guidelines and specifications</a:t>
            </a:r>
            <a:endParaRPr lang="en-US" sz="1800" b="0" i="0" u="none" strike="noStrike" kern="0" cap="none" spc="0" normalizeH="0" baseline="0" noProof="0" dirty="0">
              <a:ln>
                <a:noFill/>
              </a:ln>
              <a:solidFill>
                <a:srgbClr val="00365E"/>
              </a:solidFill>
              <a:effectLst/>
              <a:uLnTx/>
              <a:uFillTx/>
              <a:latin typeface="Arial"/>
              <a:cs typeface="Arial"/>
            </a:endParaRPr>
          </a:p>
          <a:p>
            <a:pPr>
              <a:spcBef>
                <a:spcPts val="1200"/>
              </a:spcBef>
              <a:spcAft>
                <a:spcPts val="1200"/>
              </a:spcAft>
              <a:buClr>
                <a:srgbClr val="00365E"/>
              </a:buClr>
              <a:buSzPct val="65000"/>
              <a:buFont typeface="Arial" panose="05000000000000000000" pitchFamily="2" charset="2"/>
              <a:buChar char="•"/>
              <a:defRPr/>
            </a:pPr>
            <a:r>
              <a:rPr lang="en-US" sz="1800" kern="0" dirty="0">
                <a:solidFill>
                  <a:srgbClr val="00365E"/>
                </a:solidFill>
                <a:latin typeface="Arial"/>
              </a:rPr>
              <a:t>Utilization of high-resolution topographic data (for modeling and mapping)</a:t>
            </a:r>
          </a:p>
          <a:p>
            <a:pPr marR="0" lvl="0" algn="l" defTabSz="914400" rtl="0" eaLnBrk="0" fontAlgn="base" latinLnBrk="0" hangingPunct="0">
              <a:lnSpc>
                <a:spcPct val="100000"/>
              </a:lnSpc>
              <a:spcBef>
                <a:spcPts val="1200"/>
              </a:spcBef>
              <a:spcAft>
                <a:spcPts val="1200"/>
              </a:spcAft>
              <a:buClr>
                <a:srgbClr val="00365E"/>
              </a:buClr>
              <a:buSzPct val="65000"/>
              <a:buFont typeface="Arial" panose="05000000000000000000" pitchFamily="2" charset="2"/>
              <a:buChar char="•"/>
              <a:tabLst/>
              <a:defRPr/>
            </a:pPr>
            <a:r>
              <a:rPr kumimoji="0" lang="en-US" sz="1800" b="1" u="none" strike="noStrike" kern="0" cap="none" spc="0" normalizeH="0" baseline="0" noProof="0" dirty="0">
                <a:ln>
                  <a:noFill/>
                </a:ln>
                <a:solidFill>
                  <a:srgbClr val="00365E"/>
                </a:solidFill>
                <a:effectLst/>
                <a:uLnTx/>
                <a:uFillTx/>
                <a:latin typeface="Arial"/>
                <a:ea typeface="ＭＳ Ｐゴシック"/>
              </a:rPr>
              <a:t>Model-backed Approximate ‘Zone A’ Studies – </a:t>
            </a:r>
            <a:r>
              <a:rPr lang="en-US" sz="1800" b="1" kern="0" dirty="0">
                <a:solidFill>
                  <a:srgbClr val="00365E"/>
                </a:solidFill>
                <a:latin typeface="Arial"/>
                <a:ea typeface="ＭＳ Ｐゴシック"/>
              </a:rPr>
              <a:t>445</a:t>
            </a:r>
            <a:r>
              <a:rPr kumimoji="0" lang="en-US" sz="1800" b="1" u="none" strike="noStrike" kern="0" cap="none" spc="0" normalizeH="0" baseline="0" noProof="0" dirty="0">
                <a:ln>
                  <a:noFill/>
                </a:ln>
                <a:solidFill>
                  <a:srgbClr val="00365E"/>
                </a:solidFill>
                <a:effectLst/>
                <a:uLnTx/>
                <a:uFillTx/>
                <a:latin typeface="Arial"/>
                <a:ea typeface="ＭＳ Ｐゴシック"/>
              </a:rPr>
              <a:t> miles</a:t>
            </a:r>
            <a:endParaRPr lang="en-US" sz="1800" b="1" u="none" strike="noStrike" kern="0" cap="none" spc="0" normalizeH="0" baseline="0" noProof="0" dirty="0">
              <a:ln>
                <a:noFill/>
              </a:ln>
              <a:solidFill>
                <a:srgbClr val="00365E"/>
              </a:solidFill>
              <a:effectLst/>
              <a:uLnTx/>
              <a:uFillTx/>
              <a:latin typeface="Arial"/>
              <a:ea typeface="ＭＳ Ｐゴシック"/>
            </a:endParaRPr>
          </a:p>
          <a:p>
            <a:pPr>
              <a:spcBef>
                <a:spcPts val="1200"/>
              </a:spcBef>
              <a:spcAft>
                <a:spcPts val="1200"/>
              </a:spcAft>
              <a:buClr>
                <a:srgbClr val="00365E"/>
              </a:buClr>
              <a:buSzPct val="65000"/>
              <a:buFont typeface="Arial" panose="05000000000000000000" pitchFamily="2" charset="2"/>
              <a:buChar char="•"/>
              <a:defRPr/>
            </a:pPr>
            <a:r>
              <a:rPr kumimoji="0" lang="en-US" sz="1800" b="1" u="none" strike="noStrike" kern="0" cap="none" spc="0" normalizeH="0" baseline="0" noProof="0" dirty="0">
                <a:ln>
                  <a:noFill/>
                </a:ln>
                <a:solidFill>
                  <a:srgbClr val="00365E"/>
                </a:solidFill>
                <a:effectLst/>
                <a:uLnTx/>
                <a:uFillTx/>
                <a:latin typeface="Arial"/>
                <a:ea typeface="ＭＳ Ｐゴシック"/>
              </a:rPr>
              <a:t>Detailed ‘Zone AE’ Studies </a:t>
            </a:r>
            <a:r>
              <a:rPr kumimoji="0" lang="en-US" sz="1800" b="0" u="none" strike="noStrike" kern="0" cap="none" spc="0" normalizeH="0" baseline="0" noProof="0" dirty="0">
                <a:ln>
                  <a:noFill/>
                </a:ln>
                <a:solidFill>
                  <a:srgbClr val="00365E"/>
                </a:solidFill>
                <a:effectLst/>
                <a:uLnTx/>
                <a:uFillTx/>
                <a:latin typeface="Arial"/>
                <a:ea typeface="ＭＳ Ｐゴシック"/>
              </a:rPr>
              <a:t>– </a:t>
            </a:r>
            <a:r>
              <a:rPr lang="en-US" sz="1800" b="1" kern="0" dirty="0">
                <a:solidFill>
                  <a:srgbClr val="00365E"/>
                </a:solidFill>
                <a:latin typeface="Arial"/>
                <a:ea typeface="ＭＳ Ｐゴシック"/>
              </a:rPr>
              <a:t>70</a:t>
            </a:r>
            <a:r>
              <a:rPr kumimoji="0" lang="en-US" sz="1800" b="1" u="none" strike="noStrike" kern="0" cap="none" spc="0" normalizeH="0" baseline="0" noProof="0" dirty="0">
                <a:ln>
                  <a:noFill/>
                </a:ln>
                <a:solidFill>
                  <a:srgbClr val="00365E"/>
                </a:solidFill>
                <a:effectLst/>
                <a:uLnTx/>
                <a:uFillTx/>
                <a:latin typeface="Arial"/>
                <a:ea typeface="ＭＳ Ｐゴシック"/>
              </a:rPr>
              <a:t> miles</a:t>
            </a:r>
            <a:endParaRPr lang="en-US" sz="1800" b="1" u="none" strike="noStrike" kern="0" cap="none" spc="0" normalizeH="0" baseline="0" noProof="0" dirty="0">
              <a:ln>
                <a:noFill/>
              </a:ln>
              <a:solidFill>
                <a:srgbClr val="00365E"/>
              </a:solidFill>
              <a:effectLst/>
              <a:uLnTx/>
              <a:uFillTx/>
              <a:latin typeface="Arial"/>
              <a:ea typeface="ＭＳ Ｐゴシック"/>
            </a:endParaRPr>
          </a:p>
          <a:p>
            <a:pPr marR="0" lvl="0" algn="l" defTabSz="914400" rtl="0" eaLnBrk="0" fontAlgn="base" latinLnBrk="0" hangingPunct="0">
              <a:lnSpc>
                <a:spcPct val="100000"/>
              </a:lnSpc>
              <a:spcBef>
                <a:spcPts val="1200"/>
              </a:spcBef>
              <a:spcAft>
                <a:spcPts val="1200"/>
              </a:spcAft>
              <a:buClr>
                <a:srgbClr val="00365E"/>
              </a:buClr>
              <a:buSzPct val="65000"/>
              <a:buFont typeface="Arial" panose="05000000000000000000" pitchFamily="2" charset="2"/>
              <a:buChar char="•"/>
              <a:tabLst/>
              <a:defRPr/>
            </a:pPr>
            <a:r>
              <a:rPr kumimoji="0" lang="en-US" sz="1800" b="0" i="0" u="none" strike="noStrike" kern="0" cap="none" spc="0" normalizeH="0" baseline="0" noProof="0" dirty="0">
                <a:ln>
                  <a:noFill/>
                </a:ln>
                <a:solidFill>
                  <a:srgbClr val="00365E"/>
                </a:solidFill>
                <a:effectLst/>
                <a:uLnTx/>
                <a:uFillTx/>
                <a:latin typeface="Arial"/>
                <a:ea typeface="ＭＳ Ｐゴシック" charset="0"/>
              </a:rPr>
              <a:t>Production of associated non-regulatory flood risk data</a:t>
            </a:r>
            <a:endParaRPr lang="en-US" sz="1800" b="0" i="0" u="none" strike="noStrike" kern="0" cap="none" spc="0" normalizeH="0" baseline="0" noProof="0" dirty="0">
              <a:ln>
                <a:noFill/>
              </a:ln>
              <a:solidFill>
                <a:srgbClr val="00365E"/>
              </a:solidFill>
              <a:effectLst/>
              <a:uLnTx/>
              <a:uFillTx/>
              <a:latin typeface="Arial"/>
            </a:endParaRPr>
          </a:p>
        </p:txBody>
      </p:sp>
    </p:spTree>
    <p:extLst>
      <p:ext uri="{BB962C8B-B14F-4D97-AF65-F5344CB8AC3E}">
        <p14:creationId xmlns:p14="http://schemas.microsoft.com/office/powerpoint/2010/main" val="282705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513663" y="6068724"/>
            <a:ext cx="1574144" cy="546735"/>
          </a:xfrm>
          <a:prstGeom prst="rect">
            <a:avLst/>
          </a:prstGeom>
        </p:spPr>
      </p:pic>
      <p:sp>
        <p:nvSpPr>
          <p:cNvPr id="6" name="object 6"/>
          <p:cNvSpPr txBox="1">
            <a:spLocks noGrp="1"/>
          </p:cNvSpPr>
          <p:nvPr>
            <p:ph type="title"/>
          </p:nvPr>
        </p:nvSpPr>
        <p:spPr>
          <a:xfrm>
            <a:off x="535939" y="427101"/>
            <a:ext cx="6350635" cy="566822"/>
          </a:xfrm>
          <a:prstGeom prst="rect">
            <a:avLst/>
          </a:prstGeom>
        </p:spPr>
        <p:txBody>
          <a:bodyPr vert="horz" wrap="square" lIns="0" tIns="12700" rIns="0" bIns="0" rtlCol="0">
            <a:spAutoFit/>
          </a:bodyPr>
          <a:lstStyle/>
          <a:p>
            <a:pPr marL="12700">
              <a:lnSpc>
                <a:spcPct val="100000"/>
              </a:lnSpc>
              <a:spcBef>
                <a:spcPts val="100"/>
              </a:spcBef>
            </a:pPr>
            <a:r>
              <a:rPr lang="en-US" dirty="0"/>
              <a:t>What We Studied </a:t>
            </a:r>
            <a:r>
              <a:rPr lang="en-US" dirty="0">
                <a:noFill/>
              </a:rPr>
              <a:t>Map</a:t>
            </a:r>
            <a:endParaRPr spc="-5" dirty="0">
              <a:noFill/>
            </a:endParaRPr>
          </a:p>
        </p:txBody>
      </p:sp>
      <p:sp>
        <p:nvSpPr>
          <p:cNvPr id="14" name="TextBox 13">
            <a:extLst>
              <a:ext uri="{FF2B5EF4-FFF2-40B4-BE49-F238E27FC236}">
                <a16:creationId xmlns:a16="http://schemas.microsoft.com/office/drawing/2014/main" id="{58C6597A-27D4-4ED8-B4A0-94D79216B681}"/>
              </a:ext>
            </a:extLst>
          </p:cNvPr>
          <p:cNvSpPr txBox="1"/>
          <p:nvPr/>
        </p:nvSpPr>
        <p:spPr>
          <a:xfrm>
            <a:off x="339130" y="2040799"/>
            <a:ext cx="3383297" cy="830997"/>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00365E"/>
                </a:solidFill>
                <a:effectLst/>
                <a:uLnTx/>
                <a:uFillTx/>
                <a:latin typeface="Arial"/>
                <a:ea typeface="ＭＳ Ｐゴシック" charset="0"/>
              </a:rPr>
              <a:t>The </a:t>
            </a:r>
            <a:r>
              <a:rPr lang="en-US" sz="2400" b="1" kern="0" dirty="0">
                <a:solidFill>
                  <a:srgbClr val="00365E"/>
                </a:solidFill>
                <a:latin typeface="Arial"/>
                <a:ea typeface="ＭＳ Ｐゴシック" charset="0"/>
              </a:rPr>
              <a:t>Hampshire</a:t>
            </a:r>
            <a:r>
              <a:rPr kumimoji="0" lang="en-US" sz="2400" b="1" i="0" u="none" strike="noStrike" kern="0" cap="none" spc="0" normalizeH="0" baseline="0" noProof="0" dirty="0">
                <a:ln>
                  <a:noFill/>
                </a:ln>
                <a:solidFill>
                  <a:srgbClr val="00365E"/>
                </a:solidFill>
                <a:effectLst/>
                <a:uLnTx/>
                <a:uFillTx/>
                <a:latin typeface="Arial"/>
                <a:ea typeface="ＭＳ Ｐゴシック" charset="0"/>
              </a:rPr>
              <a:t> County Project </a:t>
            </a:r>
            <a:r>
              <a:rPr lang="en-US" sz="2400" b="1" kern="0" dirty="0">
                <a:solidFill>
                  <a:srgbClr val="00365E"/>
                </a:solidFill>
                <a:latin typeface="Arial"/>
                <a:ea typeface="ＭＳ Ｐゴシック" charset="0"/>
              </a:rPr>
              <a:t>A</a:t>
            </a:r>
            <a:r>
              <a:rPr kumimoji="0" lang="en-US" sz="2400" b="1" i="0" u="none" strike="noStrike" kern="0" cap="none" spc="0" normalizeH="0" baseline="0" noProof="0" dirty="0">
                <a:ln>
                  <a:noFill/>
                </a:ln>
                <a:solidFill>
                  <a:srgbClr val="00365E"/>
                </a:solidFill>
                <a:effectLst/>
                <a:uLnTx/>
                <a:uFillTx/>
                <a:latin typeface="Arial"/>
                <a:ea typeface="ＭＳ Ｐゴシック" charset="0"/>
              </a:rPr>
              <a:t>rea</a:t>
            </a:r>
            <a:endParaRPr lang="en-US" sz="2400" dirty="0"/>
          </a:p>
        </p:txBody>
      </p:sp>
      <p:pic>
        <p:nvPicPr>
          <p:cNvPr id="16" name="Picture 15">
            <a:extLst>
              <a:ext uri="{FF2B5EF4-FFF2-40B4-BE49-F238E27FC236}">
                <a16:creationId xmlns:a16="http://schemas.microsoft.com/office/drawing/2014/main" id="{655BB1EA-6B5D-48CE-B874-DBEB47ACDC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13" y="4495800"/>
            <a:ext cx="2426329" cy="1367017"/>
          </a:xfrm>
          <a:prstGeom prst="rect">
            <a:avLst/>
          </a:prstGeom>
        </p:spPr>
      </p:pic>
      <p:pic>
        <p:nvPicPr>
          <p:cNvPr id="10" name="Picture 9" descr="Map&#10;&#10;Description automatically generated">
            <a:extLst>
              <a:ext uri="{FF2B5EF4-FFF2-40B4-BE49-F238E27FC236}">
                <a16:creationId xmlns:a16="http://schemas.microsoft.com/office/drawing/2014/main" id="{E2E9E168-ABE8-1F66-18D2-EAC273C091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737" b="6425"/>
          <a:stretch/>
        </p:blipFill>
        <p:spPr>
          <a:xfrm>
            <a:off x="3653805" y="1185516"/>
            <a:ext cx="5490195" cy="5672484"/>
          </a:xfrm>
          <a:prstGeom prst="rect">
            <a:avLst/>
          </a:prstGeom>
        </p:spPr>
      </p:pic>
    </p:spTree>
    <p:extLst>
      <p:ext uri="{BB962C8B-B14F-4D97-AF65-F5344CB8AC3E}">
        <p14:creationId xmlns:p14="http://schemas.microsoft.com/office/powerpoint/2010/main" val="2031513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39" y="427101"/>
            <a:ext cx="4460675" cy="566822"/>
          </a:xfrm>
          <a:prstGeom prst="rect">
            <a:avLst/>
          </a:prstGeom>
        </p:spPr>
        <p:txBody>
          <a:bodyPr vert="horz" wrap="square" lIns="0" tIns="12700" rIns="0" bIns="0" rtlCol="0">
            <a:spAutoFit/>
          </a:bodyPr>
          <a:lstStyle/>
          <a:p>
            <a:pPr marL="12700">
              <a:lnSpc>
                <a:spcPct val="100000"/>
              </a:lnSpc>
              <a:spcBef>
                <a:spcPts val="100"/>
              </a:spcBef>
            </a:pPr>
            <a:r>
              <a:rPr lang="en-US" spc="-5"/>
              <a:t>Topographic Data</a:t>
            </a:r>
            <a:endParaRPr/>
          </a:p>
        </p:txBody>
      </p:sp>
      <p:sp>
        <p:nvSpPr>
          <p:cNvPr id="3" name="object 3"/>
          <p:cNvSpPr txBox="1"/>
          <p:nvPr/>
        </p:nvSpPr>
        <p:spPr>
          <a:xfrm>
            <a:off x="196017" y="1501168"/>
            <a:ext cx="8242910" cy="1495922"/>
          </a:xfrm>
          <a:prstGeom prst="rect">
            <a:avLst/>
          </a:prstGeom>
        </p:spPr>
        <p:txBody>
          <a:bodyPr vert="horz" wrap="none" lIns="0" tIns="13335" rIns="0" bIns="0" rtlCol="0">
            <a:noAutofit/>
          </a:bodyPr>
          <a:lstStyle/>
          <a:p>
            <a:pPr marL="469265">
              <a:lnSpc>
                <a:spcPct val="100000"/>
              </a:lnSpc>
              <a:buClr>
                <a:srgbClr val="5B5C5E"/>
              </a:buClr>
              <a:buSzPct val="90000"/>
              <a:tabLst>
                <a:tab pos="812165" algn="l"/>
                <a:tab pos="812800" algn="l"/>
              </a:tabLst>
            </a:pPr>
            <a:r>
              <a:rPr lang="en-US" sz="2000" b="0" i="0" u="sng" strike="noStrike" dirty="0">
                <a:solidFill>
                  <a:srgbClr val="0A639D"/>
                </a:solidFill>
                <a:effectLst/>
                <a:latin typeface="Arial" panose="020B0604020202020204" pitchFamily="34" charset="0"/>
                <a:hlinkClick r:id="rId2"/>
              </a:rPr>
              <a:t>2016/17 LiDAR based DEM</a:t>
            </a:r>
            <a:br>
              <a:rPr lang="en-US" sz="2000" u="sng" dirty="0">
                <a:uFill>
                  <a:solidFill>
                    <a:srgbClr val="09629D"/>
                  </a:solidFill>
                </a:uFill>
                <a:latin typeface="Arial"/>
                <a:cs typeface="Arial"/>
              </a:rPr>
            </a:br>
            <a:br>
              <a:rPr lang="en-US" sz="2000" u="sng" dirty="0">
                <a:uFill>
                  <a:solidFill>
                    <a:srgbClr val="09629D"/>
                  </a:solidFill>
                </a:uFill>
                <a:latin typeface="Arial"/>
                <a:cs typeface="Arial"/>
              </a:rPr>
            </a:br>
            <a:r>
              <a:rPr sz="1600" b="1" spc="-15" dirty="0">
                <a:solidFill>
                  <a:srgbClr val="363636"/>
                </a:solidFill>
                <a:latin typeface="Arial"/>
                <a:cs typeface="Arial"/>
              </a:rPr>
              <a:t>LiDAR</a:t>
            </a:r>
            <a:r>
              <a:rPr sz="1600" b="1" spc="50" dirty="0">
                <a:solidFill>
                  <a:srgbClr val="363636"/>
                </a:solidFill>
                <a:latin typeface="Arial"/>
                <a:cs typeface="Arial"/>
              </a:rPr>
              <a:t> </a:t>
            </a:r>
            <a:r>
              <a:rPr sz="1600" spc="-5" dirty="0">
                <a:solidFill>
                  <a:srgbClr val="363636"/>
                </a:solidFill>
                <a:latin typeface="Arial"/>
                <a:cs typeface="Arial"/>
              </a:rPr>
              <a:t>=</a:t>
            </a:r>
            <a:r>
              <a:rPr sz="1600" dirty="0">
                <a:solidFill>
                  <a:srgbClr val="363636"/>
                </a:solidFill>
                <a:latin typeface="Arial"/>
                <a:cs typeface="Arial"/>
              </a:rPr>
              <a:t> </a:t>
            </a:r>
            <a:r>
              <a:rPr sz="1600" u="sng" spc="-5" dirty="0">
                <a:solidFill>
                  <a:srgbClr val="363636"/>
                </a:solidFill>
                <a:uFill>
                  <a:solidFill>
                    <a:srgbClr val="363636"/>
                  </a:solidFill>
                </a:uFill>
                <a:latin typeface="Arial"/>
                <a:cs typeface="Arial"/>
              </a:rPr>
              <a:t>Li</a:t>
            </a:r>
            <a:r>
              <a:rPr sz="1600" spc="-5" dirty="0">
                <a:solidFill>
                  <a:srgbClr val="363636"/>
                </a:solidFill>
                <a:latin typeface="Arial"/>
                <a:cs typeface="Arial"/>
              </a:rPr>
              <a:t>ght </a:t>
            </a:r>
            <a:r>
              <a:rPr sz="1600" u="sng" spc="-5" dirty="0">
                <a:solidFill>
                  <a:srgbClr val="363636"/>
                </a:solidFill>
                <a:uFill>
                  <a:solidFill>
                    <a:srgbClr val="363636"/>
                  </a:solidFill>
                </a:uFill>
                <a:latin typeface="Arial"/>
                <a:cs typeface="Arial"/>
              </a:rPr>
              <a:t>D</a:t>
            </a:r>
            <a:r>
              <a:rPr sz="1600" spc="-5" dirty="0">
                <a:solidFill>
                  <a:srgbClr val="363636"/>
                </a:solidFill>
                <a:latin typeface="Arial"/>
                <a:cs typeface="Arial"/>
              </a:rPr>
              <a:t>etection </a:t>
            </a:r>
            <a:r>
              <a:rPr sz="1600" u="sng" spc="-5" dirty="0">
                <a:solidFill>
                  <a:srgbClr val="363636"/>
                </a:solidFill>
                <a:uFill>
                  <a:solidFill>
                    <a:srgbClr val="363636"/>
                  </a:solidFill>
                </a:uFill>
                <a:latin typeface="Arial"/>
                <a:cs typeface="Arial"/>
              </a:rPr>
              <a:t>a</a:t>
            </a:r>
            <a:r>
              <a:rPr sz="1600" spc="-5" dirty="0">
                <a:solidFill>
                  <a:srgbClr val="363636"/>
                </a:solidFill>
                <a:latin typeface="Arial"/>
                <a:cs typeface="Arial"/>
              </a:rPr>
              <a:t>nd</a:t>
            </a:r>
            <a:r>
              <a:rPr sz="1600" spc="10" dirty="0">
                <a:solidFill>
                  <a:srgbClr val="363636"/>
                </a:solidFill>
                <a:latin typeface="Arial"/>
                <a:cs typeface="Arial"/>
              </a:rPr>
              <a:t> </a:t>
            </a:r>
            <a:r>
              <a:rPr sz="1600" u="sng" spc="-5" dirty="0">
                <a:solidFill>
                  <a:srgbClr val="363636"/>
                </a:solidFill>
                <a:uFill>
                  <a:solidFill>
                    <a:srgbClr val="363636"/>
                  </a:solidFill>
                </a:uFill>
                <a:latin typeface="Arial"/>
                <a:cs typeface="Arial"/>
              </a:rPr>
              <a:t>R</a:t>
            </a:r>
            <a:r>
              <a:rPr sz="1600" spc="-5" dirty="0">
                <a:solidFill>
                  <a:srgbClr val="363636"/>
                </a:solidFill>
                <a:latin typeface="Arial"/>
                <a:cs typeface="Arial"/>
              </a:rPr>
              <a:t>anging</a:t>
            </a:r>
            <a:endParaRPr sz="1600" dirty="0">
              <a:latin typeface="Arial"/>
              <a:cs typeface="Arial"/>
            </a:endParaRPr>
          </a:p>
          <a:p>
            <a:pPr marL="1155065" lvl="1" indent="-337185">
              <a:spcBef>
                <a:spcPts val="480"/>
              </a:spcBef>
              <a:buSzPct val="90625"/>
              <a:buFont typeface="Wingdings"/>
              <a:buChar char=""/>
              <a:tabLst>
                <a:tab pos="1155065" algn="l"/>
                <a:tab pos="1155700" algn="l"/>
              </a:tabLst>
            </a:pPr>
            <a:r>
              <a:rPr sz="1600" spc="-5" dirty="0">
                <a:solidFill>
                  <a:srgbClr val="363636"/>
                </a:solidFill>
                <a:latin typeface="Arial"/>
                <a:cs typeface="Arial"/>
              </a:rPr>
              <a:t>Uses</a:t>
            </a:r>
            <a:r>
              <a:rPr sz="1600" dirty="0">
                <a:solidFill>
                  <a:srgbClr val="363636"/>
                </a:solidFill>
                <a:latin typeface="Arial"/>
                <a:cs typeface="Arial"/>
              </a:rPr>
              <a:t> </a:t>
            </a:r>
            <a:r>
              <a:rPr sz="1600" spc="-5" dirty="0">
                <a:solidFill>
                  <a:srgbClr val="363636"/>
                </a:solidFill>
                <a:latin typeface="Arial"/>
                <a:cs typeface="Arial"/>
              </a:rPr>
              <a:t>light</a:t>
            </a:r>
            <a:r>
              <a:rPr sz="1600" spc="-15" dirty="0">
                <a:solidFill>
                  <a:srgbClr val="363636"/>
                </a:solidFill>
                <a:latin typeface="Arial"/>
                <a:cs typeface="Arial"/>
              </a:rPr>
              <a:t> </a:t>
            </a:r>
            <a:r>
              <a:rPr sz="1600" spc="-5" dirty="0">
                <a:solidFill>
                  <a:srgbClr val="363636"/>
                </a:solidFill>
                <a:latin typeface="Arial"/>
                <a:cs typeface="Arial"/>
              </a:rPr>
              <a:t>pulses and GPS</a:t>
            </a:r>
            <a:r>
              <a:rPr sz="1600" spc="15" dirty="0">
                <a:solidFill>
                  <a:srgbClr val="363636"/>
                </a:solidFill>
                <a:latin typeface="Arial"/>
                <a:cs typeface="Arial"/>
              </a:rPr>
              <a:t> </a:t>
            </a:r>
            <a:r>
              <a:rPr sz="1600" spc="-5" dirty="0">
                <a:solidFill>
                  <a:srgbClr val="363636"/>
                </a:solidFill>
                <a:latin typeface="Arial"/>
                <a:cs typeface="Arial"/>
              </a:rPr>
              <a:t>to</a:t>
            </a:r>
            <a:r>
              <a:rPr sz="1600" spc="10" dirty="0">
                <a:solidFill>
                  <a:srgbClr val="363636"/>
                </a:solidFill>
                <a:latin typeface="Arial"/>
                <a:cs typeface="Arial"/>
              </a:rPr>
              <a:t> </a:t>
            </a:r>
            <a:r>
              <a:rPr sz="1600" spc="-5" dirty="0">
                <a:solidFill>
                  <a:srgbClr val="363636"/>
                </a:solidFill>
                <a:latin typeface="Arial"/>
                <a:cs typeface="Arial"/>
              </a:rPr>
              <a:t>survey</a:t>
            </a:r>
            <a:r>
              <a:rPr sz="1600" spc="10" dirty="0">
                <a:solidFill>
                  <a:srgbClr val="363636"/>
                </a:solidFill>
                <a:latin typeface="Arial"/>
                <a:cs typeface="Arial"/>
              </a:rPr>
              <a:t> </a:t>
            </a:r>
            <a:r>
              <a:rPr sz="1600" spc="-5" dirty="0">
                <a:solidFill>
                  <a:srgbClr val="363636"/>
                </a:solidFill>
                <a:latin typeface="Arial"/>
                <a:cs typeface="Arial"/>
              </a:rPr>
              <a:t>elevation</a:t>
            </a:r>
            <a:r>
              <a:rPr sz="1600" spc="-15" dirty="0">
                <a:solidFill>
                  <a:srgbClr val="363636"/>
                </a:solidFill>
                <a:latin typeface="Arial"/>
                <a:cs typeface="Arial"/>
              </a:rPr>
              <a:t> </a:t>
            </a:r>
            <a:r>
              <a:rPr sz="1600" spc="-5" dirty="0">
                <a:solidFill>
                  <a:srgbClr val="363636"/>
                </a:solidFill>
                <a:latin typeface="Arial"/>
                <a:cs typeface="Arial"/>
              </a:rPr>
              <a:t>data</a:t>
            </a:r>
            <a:endParaRPr sz="1600" dirty="0">
              <a:latin typeface="Arial"/>
              <a:cs typeface="Arial"/>
            </a:endParaRPr>
          </a:p>
          <a:p>
            <a:pPr marL="1155065" marR="361315" lvl="1" indent="-337185">
              <a:spcBef>
                <a:spcPts val="480"/>
              </a:spcBef>
              <a:buSzPct val="90625"/>
              <a:buFont typeface="Wingdings"/>
              <a:buChar char=""/>
              <a:tabLst>
                <a:tab pos="1155065" algn="l"/>
                <a:tab pos="1155700" algn="l"/>
              </a:tabLst>
            </a:pPr>
            <a:r>
              <a:rPr sz="1600" spc="-5" dirty="0">
                <a:solidFill>
                  <a:srgbClr val="363636"/>
                </a:solidFill>
                <a:latin typeface="Arial"/>
                <a:cs typeface="Arial"/>
              </a:rPr>
              <a:t>Improves</a:t>
            </a:r>
            <a:r>
              <a:rPr sz="1600" spc="35" dirty="0">
                <a:solidFill>
                  <a:srgbClr val="363636"/>
                </a:solidFill>
                <a:latin typeface="Arial"/>
                <a:cs typeface="Arial"/>
              </a:rPr>
              <a:t> </a:t>
            </a:r>
            <a:r>
              <a:rPr sz="1600" spc="-5" dirty="0">
                <a:solidFill>
                  <a:srgbClr val="363636"/>
                </a:solidFill>
                <a:latin typeface="Arial"/>
                <a:cs typeface="Arial"/>
              </a:rPr>
              <a:t>the</a:t>
            </a:r>
            <a:r>
              <a:rPr sz="1600" spc="15" dirty="0">
                <a:solidFill>
                  <a:srgbClr val="363636"/>
                </a:solidFill>
                <a:latin typeface="Arial"/>
                <a:cs typeface="Arial"/>
              </a:rPr>
              <a:t> </a:t>
            </a:r>
            <a:r>
              <a:rPr sz="1600" spc="-5" dirty="0">
                <a:solidFill>
                  <a:srgbClr val="363636"/>
                </a:solidFill>
                <a:latin typeface="Arial"/>
                <a:cs typeface="Arial"/>
              </a:rPr>
              <a:t>level</a:t>
            </a:r>
            <a:r>
              <a:rPr sz="1600" dirty="0">
                <a:solidFill>
                  <a:srgbClr val="363636"/>
                </a:solidFill>
                <a:latin typeface="Arial"/>
                <a:cs typeface="Arial"/>
              </a:rPr>
              <a:t> </a:t>
            </a:r>
            <a:r>
              <a:rPr sz="1600" spc="-5" dirty="0">
                <a:solidFill>
                  <a:srgbClr val="363636"/>
                </a:solidFill>
                <a:latin typeface="Arial"/>
                <a:cs typeface="Arial"/>
              </a:rPr>
              <a:t>of</a:t>
            </a:r>
            <a:r>
              <a:rPr sz="1600" spc="15" dirty="0">
                <a:solidFill>
                  <a:srgbClr val="363636"/>
                </a:solidFill>
                <a:latin typeface="Arial"/>
                <a:cs typeface="Arial"/>
              </a:rPr>
              <a:t> </a:t>
            </a:r>
            <a:r>
              <a:rPr sz="1600" spc="-5" dirty="0">
                <a:solidFill>
                  <a:srgbClr val="363636"/>
                </a:solidFill>
                <a:latin typeface="Arial"/>
                <a:cs typeface="Arial"/>
              </a:rPr>
              <a:t>detail</a:t>
            </a:r>
            <a:r>
              <a:rPr sz="1600" dirty="0">
                <a:solidFill>
                  <a:srgbClr val="363636"/>
                </a:solidFill>
                <a:latin typeface="Arial"/>
                <a:cs typeface="Arial"/>
              </a:rPr>
              <a:t> </a:t>
            </a:r>
            <a:r>
              <a:rPr sz="1600" spc="-5" dirty="0">
                <a:solidFill>
                  <a:srgbClr val="363636"/>
                </a:solidFill>
                <a:latin typeface="Arial"/>
                <a:cs typeface="Arial"/>
              </a:rPr>
              <a:t>for</a:t>
            </a:r>
            <a:r>
              <a:rPr sz="1600" spc="20" dirty="0">
                <a:solidFill>
                  <a:srgbClr val="363636"/>
                </a:solidFill>
                <a:latin typeface="Arial"/>
                <a:cs typeface="Arial"/>
              </a:rPr>
              <a:t> </a:t>
            </a:r>
            <a:r>
              <a:rPr sz="1600" spc="-5" dirty="0">
                <a:solidFill>
                  <a:srgbClr val="363636"/>
                </a:solidFill>
                <a:latin typeface="Arial"/>
                <a:cs typeface="Arial"/>
              </a:rPr>
              <a:t>hydraulic</a:t>
            </a:r>
            <a:r>
              <a:rPr sz="1600" dirty="0">
                <a:solidFill>
                  <a:srgbClr val="363636"/>
                </a:solidFill>
                <a:latin typeface="Arial"/>
                <a:cs typeface="Arial"/>
              </a:rPr>
              <a:t> </a:t>
            </a:r>
            <a:r>
              <a:rPr sz="1600" spc="-5" dirty="0">
                <a:solidFill>
                  <a:srgbClr val="363636"/>
                </a:solidFill>
                <a:latin typeface="Arial"/>
                <a:cs typeface="Arial"/>
              </a:rPr>
              <a:t>modeling</a:t>
            </a:r>
            <a:r>
              <a:rPr sz="1600" dirty="0">
                <a:solidFill>
                  <a:srgbClr val="363636"/>
                </a:solidFill>
                <a:latin typeface="Arial"/>
                <a:cs typeface="Arial"/>
              </a:rPr>
              <a:t> </a:t>
            </a:r>
            <a:r>
              <a:rPr sz="1600" spc="-5" dirty="0">
                <a:solidFill>
                  <a:srgbClr val="363636"/>
                </a:solidFill>
                <a:latin typeface="Arial"/>
                <a:cs typeface="Arial"/>
              </a:rPr>
              <a:t>and </a:t>
            </a:r>
            <a:r>
              <a:rPr sz="1600" spc="-430" dirty="0">
                <a:solidFill>
                  <a:srgbClr val="363636"/>
                </a:solidFill>
                <a:latin typeface="Arial"/>
                <a:cs typeface="Arial"/>
              </a:rPr>
              <a:t> </a:t>
            </a:r>
            <a:r>
              <a:rPr sz="1600" spc="-5" dirty="0">
                <a:solidFill>
                  <a:srgbClr val="363636"/>
                </a:solidFill>
                <a:latin typeface="Arial"/>
                <a:cs typeface="Arial"/>
              </a:rPr>
              <a:t>floodplain</a:t>
            </a:r>
            <a:r>
              <a:rPr sz="1600" spc="-30" dirty="0">
                <a:solidFill>
                  <a:srgbClr val="363636"/>
                </a:solidFill>
                <a:latin typeface="Arial"/>
                <a:cs typeface="Arial"/>
              </a:rPr>
              <a:t> </a:t>
            </a:r>
            <a:r>
              <a:rPr sz="1600" spc="-5" dirty="0">
                <a:solidFill>
                  <a:srgbClr val="363636"/>
                </a:solidFill>
                <a:latin typeface="Arial"/>
                <a:cs typeface="Arial"/>
              </a:rPr>
              <a:t>delineation</a:t>
            </a:r>
            <a:endParaRPr sz="1600" dirty="0">
              <a:latin typeface="Arial"/>
              <a:cs typeface="Arial"/>
            </a:endParaRPr>
          </a:p>
        </p:txBody>
      </p:sp>
      <p:pic>
        <p:nvPicPr>
          <p:cNvPr id="13" name="Picture 12" descr="Low quality image of a map, very pixelated and contains inexact contours">
            <a:extLst>
              <a:ext uri="{FF2B5EF4-FFF2-40B4-BE49-F238E27FC236}">
                <a16:creationId xmlns:a16="http://schemas.microsoft.com/office/drawing/2014/main" id="{2803B1DD-BA49-4DC1-80AE-FE26F9B7ECC6}"/>
              </a:ext>
            </a:extLst>
          </p:cNvPr>
          <p:cNvPicPr>
            <a:picLocks noChangeAspect="1"/>
          </p:cNvPicPr>
          <p:nvPr/>
        </p:nvPicPr>
        <p:blipFill rotWithShape="1">
          <a:blip r:embed="rId3"/>
          <a:srcRect l="3640" t="8876"/>
          <a:stretch/>
        </p:blipFill>
        <p:spPr>
          <a:xfrm>
            <a:off x="164466" y="3344418"/>
            <a:ext cx="3918784" cy="2327233"/>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4" name="object 4" descr="Arrow symbolizing that the level of detail has been improved from the pixelated map to the satellite imagery and detailed contours, due to LiDAR."/>
          <p:cNvGrpSpPr/>
          <p:nvPr/>
        </p:nvGrpSpPr>
        <p:grpSpPr>
          <a:xfrm>
            <a:off x="4209784" y="4322827"/>
            <a:ext cx="752094" cy="374142"/>
            <a:chOff x="4191000" y="4578859"/>
            <a:chExt cx="752094" cy="374142"/>
          </a:xfrm>
        </p:grpSpPr>
        <p:sp>
          <p:nvSpPr>
            <p:cNvPr id="7" name="object 7"/>
            <p:cNvSpPr/>
            <p:nvPr/>
          </p:nvSpPr>
          <p:spPr>
            <a:xfrm>
              <a:off x="4191000" y="4578859"/>
              <a:ext cx="752093" cy="374142"/>
            </a:xfrm>
            <a:custGeom>
              <a:avLst/>
              <a:gdLst/>
              <a:ahLst/>
              <a:cxnLst/>
              <a:rect l="l" t="t" r="r" b="b"/>
              <a:pathLst>
                <a:path w="861060" h="437514">
                  <a:moveTo>
                    <a:pt x="642365" y="0"/>
                  </a:moveTo>
                  <a:lnTo>
                    <a:pt x="642365" y="109347"/>
                  </a:lnTo>
                  <a:lnTo>
                    <a:pt x="0" y="109347"/>
                  </a:lnTo>
                  <a:lnTo>
                    <a:pt x="0" y="328041"/>
                  </a:lnTo>
                  <a:lnTo>
                    <a:pt x="642365" y="328041"/>
                  </a:lnTo>
                  <a:lnTo>
                    <a:pt x="642365" y="437388"/>
                  </a:lnTo>
                  <a:lnTo>
                    <a:pt x="861060" y="218694"/>
                  </a:lnTo>
                  <a:lnTo>
                    <a:pt x="642365" y="0"/>
                  </a:lnTo>
                  <a:close/>
                </a:path>
              </a:pathLst>
            </a:custGeom>
            <a:solidFill>
              <a:srgbClr val="3D3E3D"/>
            </a:solidFill>
          </p:spPr>
          <p:txBody>
            <a:bodyPr wrap="square" lIns="0" tIns="0" rIns="0" bIns="0" rtlCol="0"/>
            <a:lstStyle/>
            <a:p>
              <a:endParaRPr/>
            </a:p>
          </p:txBody>
        </p:sp>
        <p:sp>
          <p:nvSpPr>
            <p:cNvPr id="8" name="object 8"/>
            <p:cNvSpPr/>
            <p:nvPr/>
          </p:nvSpPr>
          <p:spPr>
            <a:xfrm>
              <a:off x="4191000" y="4578859"/>
              <a:ext cx="752094" cy="374142"/>
            </a:xfrm>
            <a:custGeom>
              <a:avLst/>
              <a:gdLst/>
              <a:ahLst/>
              <a:cxnLst/>
              <a:rect l="l" t="t" r="r" b="b"/>
              <a:pathLst>
                <a:path w="861060" h="437514">
                  <a:moveTo>
                    <a:pt x="0" y="109347"/>
                  </a:moveTo>
                  <a:lnTo>
                    <a:pt x="642365" y="109347"/>
                  </a:lnTo>
                  <a:lnTo>
                    <a:pt x="642365" y="0"/>
                  </a:lnTo>
                  <a:lnTo>
                    <a:pt x="861060" y="218694"/>
                  </a:lnTo>
                  <a:lnTo>
                    <a:pt x="642365" y="437388"/>
                  </a:lnTo>
                  <a:lnTo>
                    <a:pt x="642365" y="328041"/>
                  </a:lnTo>
                  <a:lnTo>
                    <a:pt x="0" y="328041"/>
                  </a:lnTo>
                  <a:lnTo>
                    <a:pt x="0" y="109347"/>
                  </a:lnTo>
                  <a:close/>
                </a:path>
              </a:pathLst>
            </a:custGeom>
            <a:ln w="25400">
              <a:solidFill>
                <a:srgbClr val="2B2C2B"/>
              </a:solidFill>
            </a:ln>
          </p:spPr>
          <p:txBody>
            <a:bodyPr wrap="square" lIns="0" tIns="0" rIns="0" bIns="0" rtlCol="0"/>
            <a:lstStyle/>
            <a:p>
              <a:endParaRPr/>
            </a:p>
          </p:txBody>
        </p:sp>
      </p:grpSp>
      <p:pic>
        <p:nvPicPr>
          <p:cNvPr id="11" name="Picture 10" descr="Satellite image of some homes on a dirt road, overlain with yellow contours that are very detailed and dense. ">
            <a:extLst>
              <a:ext uri="{FF2B5EF4-FFF2-40B4-BE49-F238E27FC236}">
                <a16:creationId xmlns:a16="http://schemas.microsoft.com/office/drawing/2014/main" id="{FDA10350-7B70-4930-82A4-A2C732CE9343}"/>
              </a:ext>
            </a:extLst>
          </p:cNvPr>
          <p:cNvPicPr>
            <a:picLocks noChangeAspect="1"/>
          </p:cNvPicPr>
          <p:nvPr/>
        </p:nvPicPr>
        <p:blipFill>
          <a:blip r:embed="rId4"/>
          <a:stretch>
            <a:fillRect/>
          </a:stretch>
        </p:blipFill>
        <p:spPr>
          <a:xfrm>
            <a:off x="5060752" y="3321610"/>
            <a:ext cx="3918785" cy="235004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2895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4166870" cy="574040"/>
          </a:xfrm>
          <a:prstGeom prst="rect">
            <a:avLst/>
          </a:prstGeom>
        </p:spPr>
        <p:txBody>
          <a:bodyPr vert="horz" wrap="square" lIns="0" tIns="12700" rIns="0" bIns="0" rtlCol="0" anchor="t">
            <a:spAutoFit/>
          </a:bodyPr>
          <a:lstStyle/>
          <a:p>
            <a:pPr marL="12700">
              <a:lnSpc>
                <a:spcPct val="100000"/>
              </a:lnSpc>
              <a:spcBef>
                <a:spcPts val="100"/>
              </a:spcBef>
            </a:pPr>
            <a:r>
              <a:rPr dirty="0"/>
              <a:t>Hydrologic</a:t>
            </a:r>
            <a:r>
              <a:rPr spc="-105" dirty="0"/>
              <a:t> </a:t>
            </a:r>
            <a:r>
              <a:rPr dirty="0"/>
              <a:t>Analyses</a:t>
            </a:r>
          </a:p>
        </p:txBody>
      </p:sp>
      <p:sp>
        <p:nvSpPr>
          <p:cNvPr id="4" name="object 4"/>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13</a:t>
            </a:r>
          </a:p>
        </p:txBody>
      </p:sp>
      <p:graphicFrame>
        <p:nvGraphicFramePr>
          <p:cNvPr id="3" name="object 3"/>
          <p:cNvGraphicFramePr>
            <a:graphicFrameLocks noGrp="1"/>
          </p:cNvGraphicFramePr>
          <p:nvPr>
            <p:extLst>
              <p:ext uri="{D42A27DB-BD31-4B8C-83A1-F6EECF244321}">
                <p14:modId xmlns:p14="http://schemas.microsoft.com/office/powerpoint/2010/main" val="4046592285"/>
              </p:ext>
            </p:extLst>
          </p:nvPr>
        </p:nvGraphicFramePr>
        <p:xfrm>
          <a:off x="304734" y="2576387"/>
          <a:ext cx="8534532" cy="2919173"/>
        </p:xfrm>
        <a:graphic>
          <a:graphicData uri="http://schemas.openxmlformats.org/drawingml/2006/table">
            <a:tbl>
              <a:tblPr firstRow="1" bandRow="1">
                <a:tableStyleId>{2D5ABB26-0587-4C30-8999-92F81FD0307C}</a:tableStyleId>
              </a:tblPr>
              <a:tblGrid>
                <a:gridCol w="2423718">
                  <a:extLst>
                    <a:ext uri="{9D8B030D-6E8A-4147-A177-3AD203B41FA5}">
                      <a16:colId xmlns:a16="http://schemas.microsoft.com/office/drawing/2014/main" val="20000"/>
                    </a:ext>
                  </a:extLst>
                </a:gridCol>
                <a:gridCol w="1039761">
                  <a:extLst>
                    <a:ext uri="{9D8B030D-6E8A-4147-A177-3AD203B41FA5}">
                      <a16:colId xmlns:a16="http://schemas.microsoft.com/office/drawing/2014/main" val="20001"/>
                    </a:ext>
                  </a:extLst>
                </a:gridCol>
                <a:gridCol w="3421626">
                  <a:extLst>
                    <a:ext uri="{9D8B030D-6E8A-4147-A177-3AD203B41FA5}">
                      <a16:colId xmlns:a16="http://schemas.microsoft.com/office/drawing/2014/main" val="20002"/>
                    </a:ext>
                  </a:extLst>
                </a:gridCol>
                <a:gridCol w="1649427">
                  <a:extLst>
                    <a:ext uri="{9D8B030D-6E8A-4147-A177-3AD203B41FA5}">
                      <a16:colId xmlns:a16="http://schemas.microsoft.com/office/drawing/2014/main" val="20003"/>
                    </a:ext>
                  </a:extLst>
                </a:gridCol>
              </a:tblGrid>
              <a:tr h="235506">
                <a:tc>
                  <a:txBody>
                    <a:bodyPr/>
                    <a:lstStyle/>
                    <a:p>
                      <a:pPr>
                        <a:lnSpc>
                          <a:spcPct val="100000"/>
                        </a:lnSpc>
                        <a:spcBef>
                          <a:spcPts val="50"/>
                        </a:spcBef>
                      </a:pPr>
                      <a:endParaRPr sz="900" dirty="0">
                        <a:latin typeface="Times New Roman"/>
                        <a:cs typeface="Times New Roman"/>
                      </a:endParaRPr>
                    </a:p>
                    <a:p>
                      <a:pPr marL="372110">
                        <a:lnSpc>
                          <a:spcPct val="100000"/>
                        </a:lnSpc>
                        <a:spcBef>
                          <a:spcPts val="5"/>
                        </a:spcBef>
                      </a:pPr>
                      <a:r>
                        <a:rPr sz="900" b="1" spc="-5" dirty="0">
                          <a:solidFill>
                            <a:srgbClr val="FFFFFF"/>
                          </a:solidFill>
                          <a:latin typeface="Arial"/>
                          <a:cs typeface="Arial"/>
                        </a:rPr>
                        <a:t>Hydrologic</a:t>
                      </a:r>
                      <a:r>
                        <a:rPr sz="900" b="1" spc="25" dirty="0">
                          <a:solidFill>
                            <a:srgbClr val="FFFFFF"/>
                          </a:solidFill>
                          <a:latin typeface="Arial"/>
                          <a:cs typeface="Arial"/>
                        </a:rPr>
                        <a:t> </a:t>
                      </a:r>
                      <a:r>
                        <a:rPr sz="900" b="1" spc="-5" dirty="0">
                          <a:solidFill>
                            <a:srgbClr val="FFFFFF"/>
                          </a:solidFill>
                          <a:latin typeface="Arial"/>
                          <a:cs typeface="Arial"/>
                        </a:rPr>
                        <a:t>Study</a:t>
                      </a:r>
                      <a:r>
                        <a:rPr sz="900" b="1" spc="-10" dirty="0">
                          <a:solidFill>
                            <a:srgbClr val="FFFFFF"/>
                          </a:solidFill>
                          <a:latin typeface="Arial"/>
                          <a:cs typeface="Arial"/>
                        </a:rPr>
                        <a:t> </a:t>
                      </a:r>
                      <a:r>
                        <a:rPr sz="900" b="1" spc="-5" dirty="0">
                          <a:solidFill>
                            <a:srgbClr val="FFFFFF"/>
                          </a:solidFill>
                          <a:latin typeface="Arial"/>
                          <a:cs typeface="Arial"/>
                        </a:rPr>
                        <a:t>Method</a:t>
                      </a:r>
                      <a:endParaRPr sz="900" dirty="0">
                        <a:latin typeface="Arial"/>
                        <a:cs typeface="Arial"/>
                      </a:endParaRPr>
                    </a:p>
                  </a:txBody>
                  <a:tcPr marL="0" marR="0" marT="6350" marB="0">
                    <a:solidFill>
                      <a:srgbClr val="00365E"/>
                    </a:solidFill>
                  </a:tcPr>
                </a:tc>
                <a:tc>
                  <a:txBody>
                    <a:bodyPr/>
                    <a:lstStyle/>
                    <a:p>
                      <a:pPr>
                        <a:lnSpc>
                          <a:spcPct val="100000"/>
                        </a:lnSpc>
                        <a:spcBef>
                          <a:spcPts val="50"/>
                        </a:spcBef>
                      </a:pPr>
                      <a:endParaRPr sz="900">
                        <a:latin typeface="Times New Roman"/>
                        <a:cs typeface="Times New Roman"/>
                      </a:endParaRPr>
                    </a:p>
                    <a:p>
                      <a:pPr marL="1905" algn="ctr">
                        <a:lnSpc>
                          <a:spcPct val="100000"/>
                        </a:lnSpc>
                        <a:spcBef>
                          <a:spcPts val="5"/>
                        </a:spcBef>
                      </a:pPr>
                      <a:r>
                        <a:rPr sz="900" b="1" spc="-5">
                          <a:solidFill>
                            <a:srgbClr val="FFFFFF"/>
                          </a:solidFill>
                          <a:latin typeface="Arial"/>
                          <a:cs typeface="Arial"/>
                        </a:rPr>
                        <a:t>Study</a:t>
                      </a:r>
                      <a:r>
                        <a:rPr sz="900" b="1" spc="-25">
                          <a:solidFill>
                            <a:srgbClr val="FFFFFF"/>
                          </a:solidFill>
                          <a:latin typeface="Arial"/>
                          <a:cs typeface="Arial"/>
                        </a:rPr>
                        <a:t> </a:t>
                      </a:r>
                      <a:r>
                        <a:rPr sz="900" b="1" spc="-35">
                          <a:solidFill>
                            <a:srgbClr val="FFFFFF"/>
                          </a:solidFill>
                          <a:latin typeface="Arial"/>
                          <a:cs typeface="Arial"/>
                        </a:rPr>
                        <a:t>Type</a:t>
                      </a:r>
                      <a:endParaRPr sz="900">
                        <a:latin typeface="Arial"/>
                        <a:cs typeface="Arial"/>
                      </a:endParaRPr>
                    </a:p>
                  </a:txBody>
                  <a:tcPr marL="0" marR="0" marT="6350" marB="0">
                    <a:solidFill>
                      <a:srgbClr val="00365E"/>
                    </a:solidFill>
                  </a:tcPr>
                </a:tc>
                <a:tc>
                  <a:txBody>
                    <a:bodyPr/>
                    <a:lstStyle/>
                    <a:p>
                      <a:pPr>
                        <a:lnSpc>
                          <a:spcPct val="100000"/>
                        </a:lnSpc>
                        <a:spcBef>
                          <a:spcPts val="50"/>
                        </a:spcBef>
                      </a:pPr>
                      <a:endParaRPr sz="900">
                        <a:latin typeface="Times New Roman"/>
                        <a:cs typeface="Times New Roman"/>
                      </a:endParaRPr>
                    </a:p>
                    <a:p>
                      <a:pPr marL="27305" algn="ctr">
                        <a:lnSpc>
                          <a:spcPct val="100000"/>
                        </a:lnSpc>
                        <a:spcBef>
                          <a:spcPts val="5"/>
                        </a:spcBef>
                      </a:pPr>
                      <a:r>
                        <a:rPr sz="900" b="1">
                          <a:solidFill>
                            <a:srgbClr val="FFFFFF"/>
                          </a:solidFill>
                          <a:latin typeface="Arial"/>
                          <a:cs typeface="Arial"/>
                        </a:rPr>
                        <a:t>Stream</a:t>
                      </a:r>
                      <a:r>
                        <a:rPr sz="900" b="1" spc="-65">
                          <a:solidFill>
                            <a:srgbClr val="FFFFFF"/>
                          </a:solidFill>
                          <a:latin typeface="Arial"/>
                          <a:cs typeface="Arial"/>
                        </a:rPr>
                        <a:t> </a:t>
                      </a:r>
                      <a:r>
                        <a:rPr sz="900" b="1">
                          <a:solidFill>
                            <a:srgbClr val="FFFFFF"/>
                          </a:solidFill>
                          <a:latin typeface="Arial"/>
                          <a:cs typeface="Arial"/>
                        </a:rPr>
                        <a:t>Names</a:t>
                      </a:r>
                      <a:endParaRPr sz="900">
                        <a:latin typeface="Arial"/>
                        <a:cs typeface="Arial"/>
                      </a:endParaRPr>
                    </a:p>
                  </a:txBody>
                  <a:tcPr marL="0" marR="0" marT="6350" marB="0">
                    <a:solidFill>
                      <a:srgbClr val="00365E"/>
                    </a:solidFill>
                  </a:tcPr>
                </a:tc>
                <a:tc>
                  <a:txBody>
                    <a:bodyPr/>
                    <a:lstStyle/>
                    <a:p>
                      <a:pPr>
                        <a:lnSpc>
                          <a:spcPct val="100000"/>
                        </a:lnSpc>
                        <a:spcBef>
                          <a:spcPts val="50"/>
                        </a:spcBef>
                      </a:pPr>
                      <a:endParaRPr sz="900" dirty="0">
                        <a:latin typeface="Times New Roman"/>
                        <a:cs typeface="Times New Roman"/>
                      </a:endParaRPr>
                    </a:p>
                    <a:p>
                      <a:pPr algn="ctr">
                        <a:lnSpc>
                          <a:spcPct val="100000"/>
                        </a:lnSpc>
                        <a:spcBef>
                          <a:spcPts val="5"/>
                        </a:spcBef>
                      </a:pPr>
                      <a:r>
                        <a:rPr sz="900" b="1" dirty="0">
                          <a:solidFill>
                            <a:srgbClr val="FFFFFF"/>
                          </a:solidFill>
                          <a:latin typeface="Arial"/>
                          <a:cs typeface="Arial"/>
                        </a:rPr>
                        <a:t>Re</a:t>
                      </a:r>
                      <a:r>
                        <a:rPr sz="900" b="1" spc="5" dirty="0">
                          <a:solidFill>
                            <a:srgbClr val="FFFFFF"/>
                          </a:solidFill>
                          <a:latin typeface="Arial"/>
                          <a:cs typeface="Arial"/>
                        </a:rPr>
                        <a:t>a</a:t>
                      </a:r>
                      <a:r>
                        <a:rPr sz="900" b="1" dirty="0">
                          <a:solidFill>
                            <a:srgbClr val="FFFFFF"/>
                          </a:solidFill>
                          <a:latin typeface="Arial"/>
                          <a:cs typeface="Arial"/>
                        </a:rPr>
                        <a:t>ch</a:t>
                      </a:r>
                      <a:r>
                        <a:rPr sz="900" b="1" spc="-25" dirty="0">
                          <a:solidFill>
                            <a:srgbClr val="FFFFFF"/>
                          </a:solidFill>
                          <a:latin typeface="Arial"/>
                          <a:cs typeface="Arial"/>
                        </a:rPr>
                        <a:t> </a:t>
                      </a:r>
                      <a:r>
                        <a:rPr sz="900" b="1" dirty="0">
                          <a:solidFill>
                            <a:srgbClr val="FFFFFF"/>
                          </a:solidFill>
                          <a:latin typeface="Arial"/>
                          <a:cs typeface="Arial"/>
                        </a:rPr>
                        <a:t>Leng</a:t>
                      </a:r>
                      <a:r>
                        <a:rPr sz="900" b="1" spc="-10" dirty="0">
                          <a:solidFill>
                            <a:srgbClr val="FFFFFF"/>
                          </a:solidFill>
                          <a:latin typeface="Arial"/>
                          <a:cs typeface="Arial"/>
                        </a:rPr>
                        <a:t>t</a:t>
                      </a:r>
                      <a:r>
                        <a:rPr sz="900" b="1" dirty="0">
                          <a:solidFill>
                            <a:srgbClr val="FFFFFF"/>
                          </a:solidFill>
                          <a:latin typeface="Arial"/>
                          <a:cs typeface="Arial"/>
                        </a:rPr>
                        <a:t>hs</a:t>
                      </a:r>
                      <a:r>
                        <a:rPr sz="900" b="1" spc="-100" dirty="0">
                          <a:solidFill>
                            <a:srgbClr val="FFFFFF"/>
                          </a:solidFill>
                          <a:latin typeface="Arial"/>
                          <a:cs typeface="Arial"/>
                        </a:rPr>
                        <a:t> </a:t>
                      </a:r>
                      <a:r>
                        <a:rPr sz="900" b="1" spc="-5" dirty="0">
                          <a:solidFill>
                            <a:srgbClr val="FFFFFF"/>
                          </a:solidFill>
                          <a:latin typeface="Arial"/>
                          <a:cs typeface="Arial"/>
                        </a:rPr>
                        <a:t>(</a:t>
                      </a:r>
                      <a:r>
                        <a:rPr sz="900" b="1" i="1" spc="-5" dirty="0">
                          <a:solidFill>
                            <a:srgbClr val="FFFFFF"/>
                          </a:solidFill>
                          <a:latin typeface="Arial"/>
                          <a:cs typeface="Arial"/>
                        </a:rPr>
                        <a:t>M</a:t>
                      </a:r>
                      <a:r>
                        <a:rPr sz="900" b="1" i="1" dirty="0">
                          <a:solidFill>
                            <a:srgbClr val="FFFFFF"/>
                          </a:solidFill>
                          <a:latin typeface="Arial"/>
                          <a:cs typeface="Arial"/>
                        </a:rPr>
                        <a:t>ile</a:t>
                      </a:r>
                      <a:r>
                        <a:rPr sz="900" b="1" i="1" spc="5" dirty="0">
                          <a:solidFill>
                            <a:srgbClr val="FFFFFF"/>
                          </a:solidFill>
                          <a:latin typeface="Arial"/>
                          <a:cs typeface="Arial"/>
                        </a:rPr>
                        <a:t>s</a:t>
                      </a:r>
                      <a:r>
                        <a:rPr sz="900" b="1" dirty="0">
                          <a:solidFill>
                            <a:srgbClr val="FFFFFF"/>
                          </a:solidFill>
                          <a:latin typeface="Arial"/>
                          <a:cs typeface="Arial"/>
                        </a:rPr>
                        <a:t>)</a:t>
                      </a:r>
                      <a:endParaRPr sz="900" dirty="0">
                        <a:latin typeface="Arial"/>
                        <a:cs typeface="Arial"/>
                      </a:endParaRPr>
                    </a:p>
                  </a:txBody>
                  <a:tcPr marL="0" marR="0" marT="6350" marB="0">
                    <a:solidFill>
                      <a:srgbClr val="00365E"/>
                    </a:solidFill>
                  </a:tcPr>
                </a:tc>
                <a:extLst>
                  <a:ext uri="{0D108BD9-81ED-4DB2-BD59-A6C34878D82A}">
                    <a16:rowId xmlns:a16="http://schemas.microsoft.com/office/drawing/2014/main" val="10000"/>
                  </a:ext>
                </a:extLst>
              </a:tr>
              <a:tr h="447417">
                <a:tc>
                  <a:txBody>
                    <a:bodyPr/>
                    <a:lstStyle/>
                    <a:p>
                      <a:pPr marL="0" marR="0" algn="ctr">
                        <a:spcBef>
                          <a:spcPts val="0"/>
                        </a:spcBef>
                        <a:spcAft>
                          <a:spcPts val="600"/>
                        </a:spcAft>
                      </a:pPr>
                      <a:r>
                        <a:rPr lang="en-GB" sz="900" b="1" spc="-5" dirty="0">
                          <a:solidFill>
                            <a:srgbClr val="00365E"/>
                          </a:solidFill>
                          <a:latin typeface="Arial"/>
                          <a:ea typeface="+mn-ea"/>
                          <a:cs typeface="Arial"/>
                        </a:rPr>
                        <a:t>Gage Analysis weighted</a:t>
                      </a:r>
                      <a:br>
                        <a:rPr lang="en-GB" sz="900" b="1" spc="-5" dirty="0">
                          <a:solidFill>
                            <a:srgbClr val="00365E"/>
                          </a:solidFill>
                          <a:latin typeface="Arial"/>
                          <a:ea typeface="+mn-ea"/>
                          <a:cs typeface="Arial"/>
                        </a:rPr>
                      </a:br>
                      <a:r>
                        <a:rPr lang="en-GB" sz="900" b="1" spc="-5" dirty="0">
                          <a:solidFill>
                            <a:srgbClr val="00365E"/>
                          </a:solidFill>
                          <a:latin typeface="Arial"/>
                          <a:ea typeface="+mn-ea"/>
                          <a:cs typeface="Arial"/>
                        </a:rPr>
                        <a:t>with Regional Regression Equations</a:t>
                      </a:r>
                      <a:endParaRPr lang="en-US" sz="900" b="1" spc="-5" dirty="0">
                        <a:solidFill>
                          <a:srgbClr val="00365E"/>
                        </a:solidFill>
                        <a:latin typeface="Arial"/>
                        <a:ea typeface="+mn-ea"/>
                        <a:cs typeface="Arial"/>
                      </a:endParaRPr>
                    </a:p>
                  </a:txBody>
                  <a:tcPr marL="73025" marR="73025" marT="0" marB="0" anchor="ctr">
                    <a:solidFill>
                      <a:srgbClr val="E1E1E1"/>
                    </a:solidFill>
                  </a:tcPr>
                </a:tc>
                <a:tc>
                  <a:txBody>
                    <a:bodyPr/>
                    <a:lstStyle/>
                    <a:p>
                      <a:pPr marL="2540" algn="ctr">
                        <a:lnSpc>
                          <a:spcPct val="100000"/>
                        </a:lnSpc>
                        <a:spcBef>
                          <a:spcPts val="975"/>
                        </a:spcBef>
                      </a:pPr>
                      <a:r>
                        <a:rPr lang="en-US" sz="900" dirty="0">
                          <a:solidFill>
                            <a:srgbClr val="00365E"/>
                          </a:solidFill>
                          <a:latin typeface="Arial"/>
                          <a:cs typeface="Arial"/>
                        </a:rPr>
                        <a:t> AE</a:t>
                      </a:r>
                      <a:endParaRPr sz="900" dirty="0">
                        <a:latin typeface="Arial"/>
                        <a:cs typeface="Arial"/>
                      </a:endParaRPr>
                    </a:p>
                  </a:txBody>
                  <a:tcPr marL="0" marR="0" marT="182880" marB="182880" anchor="ctr">
                    <a:solidFill>
                      <a:srgbClr val="E1E1E1"/>
                    </a:solidFill>
                  </a:tcPr>
                </a:tc>
                <a:tc>
                  <a:txBody>
                    <a:bodyPr/>
                    <a:lstStyle/>
                    <a:p>
                      <a:pPr marL="106045" marR="69850" algn="ctr">
                        <a:lnSpc>
                          <a:spcPct val="107200"/>
                        </a:lnSpc>
                        <a:spcBef>
                          <a:spcPts val="1200"/>
                        </a:spcBef>
                        <a:spcAft>
                          <a:spcPts val="1200"/>
                        </a:spcAft>
                      </a:pPr>
                      <a:r>
                        <a:rPr lang="en-US" sz="900" dirty="0">
                          <a:solidFill>
                            <a:schemeClr val="tx2">
                              <a:lumMod val="75000"/>
                            </a:schemeClr>
                          </a:solidFill>
                          <a:latin typeface="Arial"/>
                          <a:cs typeface="Arial"/>
                        </a:rPr>
                        <a:t>South Branch Potomac River, South Fork Little Cacapon River, North Fork Little Cacapon River, Little Cacapon River 1, Cacapon River 1</a:t>
                      </a:r>
                    </a:p>
                  </a:txBody>
                  <a:tcPr marL="73025" marR="73025" marT="0" marB="0" anchor="ctr">
                    <a:solidFill>
                      <a:srgbClr val="E1E1E1"/>
                    </a:solidFill>
                  </a:tcPr>
                </a:tc>
                <a:tc>
                  <a:txBody>
                    <a:bodyPr/>
                    <a:lstStyle/>
                    <a:p>
                      <a:pPr marL="0" marR="0" algn="ctr">
                        <a:spcBef>
                          <a:spcPts val="0"/>
                        </a:spcBef>
                        <a:spcAft>
                          <a:spcPts val="600"/>
                        </a:spcAft>
                      </a:pPr>
                      <a:r>
                        <a:rPr lang="en-GB" sz="900" dirty="0">
                          <a:solidFill>
                            <a:srgbClr val="00365E"/>
                          </a:solidFill>
                          <a:latin typeface="Arial"/>
                          <a:ea typeface="+mn-ea"/>
                          <a:cs typeface="Arial"/>
                        </a:rPr>
                        <a:t>44.9</a:t>
                      </a:r>
                      <a:endParaRPr lang="en-US" sz="900" dirty="0">
                        <a:solidFill>
                          <a:srgbClr val="00365E"/>
                        </a:solidFill>
                        <a:latin typeface="Arial"/>
                        <a:ea typeface="+mn-ea"/>
                        <a:cs typeface="Arial"/>
                      </a:endParaRPr>
                    </a:p>
                  </a:txBody>
                  <a:tcPr marL="73025" marR="73025" marT="0" marB="0" anchor="ctr">
                    <a:solidFill>
                      <a:srgbClr val="E1E1E1"/>
                    </a:solidFill>
                  </a:tcPr>
                </a:tc>
                <a:extLst>
                  <a:ext uri="{0D108BD9-81ED-4DB2-BD59-A6C34878D82A}">
                    <a16:rowId xmlns:a16="http://schemas.microsoft.com/office/drawing/2014/main" val="3877949368"/>
                  </a:ext>
                </a:extLst>
              </a:tr>
              <a:tr h="544221">
                <a:tc>
                  <a:txBody>
                    <a:bodyPr/>
                    <a:lstStyle/>
                    <a:p>
                      <a:pPr marL="0" marR="0" algn="ctr">
                        <a:spcBef>
                          <a:spcPts val="0"/>
                        </a:spcBef>
                        <a:spcAft>
                          <a:spcPts val="600"/>
                        </a:spcAft>
                      </a:pPr>
                      <a:r>
                        <a:rPr lang="en-GB" sz="900" b="1" spc="-5" dirty="0">
                          <a:solidFill>
                            <a:srgbClr val="00365E"/>
                          </a:solidFill>
                          <a:latin typeface="Arial"/>
                          <a:ea typeface="+mn-ea"/>
                          <a:cs typeface="Arial"/>
                        </a:rPr>
                        <a:t>Gage Analysis weighted </a:t>
                      </a:r>
                      <a:br>
                        <a:rPr lang="en-GB" sz="900" b="1" spc="-5" dirty="0">
                          <a:solidFill>
                            <a:srgbClr val="00365E"/>
                          </a:solidFill>
                          <a:latin typeface="Arial"/>
                          <a:ea typeface="+mn-ea"/>
                          <a:cs typeface="Arial"/>
                        </a:rPr>
                      </a:br>
                      <a:r>
                        <a:rPr lang="en-GB" sz="900" b="1" spc="-5" dirty="0">
                          <a:solidFill>
                            <a:srgbClr val="00365E"/>
                          </a:solidFill>
                          <a:latin typeface="Arial"/>
                          <a:ea typeface="+mn-ea"/>
                          <a:cs typeface="Arial"/>
                        </a:rPr>
                        <a:t>with Regional Regression Equations</a:t>
                      </a:r>
                      <a:endParaRPr lang="en-US" sz="900" b="1" spc="-5" dirty="0">
                        <a:solidFill>
                          <a:srgbClr val="00365E"/>
                        </a:solidFill>
                        <a:latin typeface="Arial"/>
                        <a:ea typeface="+mn-ea"/>
                        <a:cs typeface="Arial"/>
                      </a:endParaRPr>
                    </a:p>
                  </a:txBody>
                  <a:tcPr marL="73025" marR="73025" marT="0" marB="0" anchor="ctr">
                    <a:solidFill>
                      <a:srgbClr val="F0F0F0"/>
                    </a:solidFill>
                  </a:tcPr>
                </a:tc>
                <a:tc>
                  <a:txBody>
                    <a:bodyPr/>
                    <a:lstStyle/>
                    <a:p>
                      <a:pPr marL="2540" algn="ctr">
                        <a:lnSpc>
                          <a:spcPct val="100000"/>
                        </a:lnSpc>
                        <a:spcBef>
                          <a:spcPts val="1200"/>
                        </a:spcBef>
                        <a:spcAft>
                          <a:spcPts val="1200"/>
                        </a:spcAft>
                      </a:pPr>
                      <a:r>
                        <a:rPr sz="900" dirty="0">
                          <a:solidFill>
                            <a:srgbClr val="00365E"/>
                          </a:solidFill>
                          <a:latin typeface="Arial"/>
                          <a:cs typeface="Arial"/>
                        </a:rPr>
                        <a:t>A</a:t>
                      </a:r>
                      <a:endParaRPr sz="900" dirty="0">
                        <a:latin typeface="Arial"/>
                        <a:cs typeface="Arial"/>
                      </a:endParaRPr>
                    </a:p>
                  </a:txBody>
                  <a:tcPr marL="0" marR="0" marT="0" marB="0" anchor="ctr">
                    <a:solidFill>
                      <a:srgbClr val="F0F0F0"/>
                    </a:solidFill>
                  </a:tcPr>
                </a:tc>
                <a:tc>
                  <a:txBody>
                    <a:bodyPr/>
                    <a:lstStyle/>
                    <a:p>
                      <a:pPr marL="106045" marR="69850" lvl="0" algn="ctr">
                        <a:lnSpc>
                          <a:spcPct val="107200"/>
                        </a:lnSpc>
                        <a:spcBef>
                          <a:spcPts val="1200"/>
                        </a:spcBef>
                        <a:spcAft>
                          <a:spcPts val="1200"/>
                        </a:spcAft>
                        <a:buNone/>
                      </a:pPr>
                      <a:r>
                        <a:rPr lang="en-US" sz="900" b="0" i="0" u="none" strike="noStrike" baseline="0" noProof="0" dirty="0">
                          <a:solidFill>
                            <a:srgbClr val="17375E"/>
                          </a:solidFill>
                          <a:latin typeface="Arial"/>
                        </a:rPr>
                        <a:t>Cacapon River, Cacapon River 2, Little Cacapon River, South Branch Potomac River 1</a:t>
                      </a:r>
                      <a:endParaRPr lang="en-US" sz="900" dirty="0">
                        <a:solidFill>
                          <a:schemeClr val="tx2">
                            <a:lumMod val="75000"/>
                          </a:schemeClr>
                        </a:solidFill>
                        <a:latin typeface="Arial"/>
                        <a:cs typeface="Arial"/>
                      </a:endParaRPr>
                    </a:p>
                  </a:txBody>
                  <a:tcPr marL="73025" marR="73025" marT="0" marB="0" anchor="ctr">
                    <a:solidFill>
                      <a:srgbClr val="F0F0F0"/>
                    </a:solidFill>
                  </a:tcPr>
                </a:tc>
                <a:tc>
                  <a:txBody>
                    <a:bodyPr/>
                    <a:lstStyle/>
                    <a:p>
                      <a:pPr marL="0" marR="0" algn="ctr">
                        <a:spcBef>
                          <a:spcPts val="0"/>
                        </a:spcBef>
                        <a:spcAft>
                          <a:spcPts val="600"/>
                        </a:spcAft>
                      </a:pPr>
                      <a:r>
                        <a:rPr lang="en-GB" sz="900" dirty="0">
                          <a:solidFill>
                            <a:srgbClr val="00365E"/>
                          </a:solidFill>
                          <a:latin typeface="Arial"/>
                          <a:ea typeface="+mn-ea"/>
                          <a:cs typeface="Arial"/>
                        </a:rPr>
                        <a:t>84.9</a:t>
                      </a:r>
                      <a:endParaRPr lang="en-US" sz="900" dirty="0">
                        <a:solidFill>
                          <a:srgbClr val="00365E"/>
                        </a:solidFill>
                        <a:latin typeface="Arial"/>
                        <a:ea typeface="+mn-ea"/>
                        <a:cs typeface="Arial"/>
                      </a:endParaRPr>
                    </a:p>
                  </a:txBody>
                  <a:tcPr marL="73025" marR="73025" marT="0" marB="0" anchor="ctr">
                    <a:solidFill>
                      <a:srgbClr val="F0F0F0"/>
                    </a:solidFill>
                  </a:tcPr>
                </a:tc>
                <a:extLst>
                  <a:ext uri="{0D108BD9-81ED-4DB2-BD59-A6C34878D82A}">
                    <a16:rowId xmlns:a16="http://schemas.microsoft.com/office/drawing/2014/main" val="10002"/>
                  </a:ext>
                </a:extLst>
              </a:tr>
              <a:tr h="0">
                <a:tc>
                  <a:txBody>
                    <a:bodyPr/>
                    <a:lstStyle/>
                    <a:p>
                      <a:pPr marL="76200" marR="100330" algn="ctr">
                        <a:lnSpc>
                          <a:spcPct val="107200"/>
                        </a:lnSpc>
                        <a:spcBef>
                          <a:spcPts val="1200"/>
                        </a:spcBef>
                        <a:spcAft>
                          <a:spcPts val="1200"/>
                        </a:spcAft>
                      </a:pPr>
                      <a:r>
                        <a:rPr lang="en-US" sz="900" b="1" spc="-5" dirty="0">
                          <a:solidFill>
                            <a:srgbClr val="00365E"/>
                          </a:solidFill>
                          <a:latin typeface="Arial"/>
                          <a:cs typeface="Arial"/>
                        </a:rPr>
                        <a:t>Regional Regression </a:t>
                      </a:r>
                      <a:r>
                        <a:rPr lang="en-US" sz="900" b="1" dirty="0">
                          <a:solidFill>
                            <a:srgbClr val="00365E"/>
                          </a:solidFill>
                          <a:latin typeface="Arial"/>
                          <a:cs typeface="Arial"/>
                        </a:rPr>
                        <a:t> </a:t>
                      </a:r>
                      <a:r>
                        <a:rPr lang="en-US" sz="900" b="1" spc="-5" dirty="0">
                          <a:solidFill>
                            <a:srgbClr val="00365E"/>
                          </a:solidFill>
                          <a:latin typeface="Arial"/>
                          <a:cs typeface="Arial"/>
                        </a:rPr>
                        <a:t>Equations</a:t>
                      </a:r>
                      <a:endParaRPr lang="en-US" sz="900" dirty="0">
                        <a:latin typeface="Arial"/>
                        <a:cs typeface="Arial"/>
                      </a:endParaRPr>
                    </a:p>
                  </a:txBody>
                  <a:tcPr marL="0" marR="0" marT="182880" marB="182880" anchor="ctr">
                    <a:solidFill>
                      <a:srgbClr val="E1E1E1"/>
                    </a:solidFill>
                  </a:tcPr>
                </a:tc>
                <a:tc>
                  <a:txBody>
                    <a:bodyPr/>
                    <a:lstStyle/>
                    <a:p>
                      <a:pPr marL="2540" algn="ctr">
                        <a:lnSpc>
                          <a:spcPct val="100000"/>
                        </a:lnSpc>
                        <a:spcBef>
                          <a:spcPts val="975"/>
                        </a:spcBef>
                      </a:pPr>
                      <a:r>
                        <a:rPr lang="en-US" sz="900" dirty="0">
                          <a:solidFill>
                            <a:srgbClr val="00365E"/>
                          </a:solidFill>
                          <a:latin typeface="Arial"/>
                          <a:cs typeface="Arial"/>
                        </a:rPr>
                        <a:t> AE</a:t>
                      </a:r>
                      <a:endParaRPr sz="900" dirty="0">
                        <a:latin typeface="Arial"/>
                        <a:cs typeface="Arial"/>
                      </a:endParaRPr>
                    </a:p>
                  </a:txBody>
                  <a:tcPr marL="0" marR="0" marT="182880" marB="182880" anchor="ctr">
                    <a:solidFill>
                      <a:srgbClr val="E1E1E1"/>
                    </a:solidFill>
                  </a:tcPr>
                </a:tc>
                <a:tc>
                  <a:txBody>
                    <a:bodyPr/>
                    <a:lstStyle/>
                    <a:p>
                      <a:pPr marL="76200" marR="100330" algn="ctr">
                        <a:lnSpc>
                          <a:spcPct val="107200"/>
                        </a:lnSpc>
                        <a:spcBef>
                          <a:spcPts val="1200"/>
                        </a:spcBef>
                        <a:spcAft>
                          <a:spcPts val="1200"/>
                        </a:spcAft>
                      </a:pPr>
                      <a:r>
                        <a:rPr lang="en-US" sz="900" b="0" dirty="0">
                          <a:solidFill>
                            <a:srgbClr val="00365E"/>
                          </a:solidFill>
                          <a:latin typeface="Arial"/>
                          <a:ea typeface="+mn-ea"/>
                          <a:cs typeface="Arial"/>
                        </a:rPr>
                        <a:t>Green Spring Run, Mill Branch, North River 1</a:t>
                      </a:r>
                    </a:p>
                  </a:txBody>
                  <a:tcPr marL="0" marR="0" marT="182880" marB="182880" anchor="ctr">
                    <a:solidFill>
                      <a:srgbClr val="E1E1E1"/>
                    </a:solidFill>
                  </a:tcPr>
                </a:tc>
                <a:tc>
                  <a:txBody>
                    <a:bodyPr/>
                    <a:lstStyle/>
                    <a:p>
                      <a:pPr algn="ctr">
                        <a:lnSpc>
                          <a:spcPct val="100000"/>
                        </a:lnSpc>
                        <a:spcBef>
                          <a:spcPts val="975"/>
                        </a:spcBef>
                      </a:pPr>
                      <a:r>
                        <a:rPr lang="en-US" sz="900" spc="-5" dirty="0">
                          <a:solidFill>
                            <a:srgbClr val="00365E"/>
                          </a:solidFill>
                          <a:latin typeface="Arial"/>
                          <a:cs typeface="Arial"/>
                        </a:rPr>
                        <a:t>21.6</a:t>
                      </a:r>
                      <a:endParaRPr sz="900" dirty="0">
                        <a:latin typeface="Arial"/>
                        <a:cs typeface="Arial"/>
                      </a:endParaRPr>
                    </a:p>
                  </a:txBody>
                  <a:tcPr marL="0" marR="0" marT="182880" marB="182880" anchor="ctr">
                    <a:solidFill>
                      <a:srgbClr val="E1E1E1"/>
                    </a:solidFill>
                  </a:tcPr>
                </a:tc>
                <a:extLst>
                  <a:ext uri="{0D108BD9-81ED-4DB2-BD59-A6C34878D82A}">
                    <a16:rowId xmlns:a16="http://schemas.microsoft.com/office/drawing/2014/main" val="10003"/>
                  </a:ext>
                </a:extLst>
              </a:tr>
              <a:tr h="544221">
                <a:tc>
                  <a:txBody>
                    <a:bodyPr/>
                    <a:lstStyle/>
                    <a:p>
                      <a:pPr marL="76200" marR="100330" algn="ctr">
                        <a:lnSpc>
                          <a:spcPct val="107200"/>
                        </a:lnSpc>
                        <a:spcBef>
                          <a:spcPts val="1200"/>
                        </a:spcBef>
                        <a:spcAft>
                          <a:spcPts val="1200"/>
                        </a:spcAft>
                      </a:pPr>
                      <a:r>
                        <a:rPr sz="900" b="1" spc="-5" dirty="0">
                          <a:solidFill>
                            <a:srgbClr val="00365E"/>
                          </a:solidFill>
                          <a:latin typeface="Arial"/>
                          <a:cs typeface="Arial"/>
                        </a:rPr>
                        <a:t>Regional Regression </a:t>
                      </a:r>
                      <a:r>
                        <a:rPr sz="900" b="1" dirty="0">
                          <a:solidFill>
                            <a:srgbClr val="00365E"/>
                          </a:solidFill>
                          <a:latin typeface="Arial"/>
                          <a:cs typeface="Arial"/>
                        </a:rPr>
                        <a:t> </a:t>
                      </a:r>
                      <a:r>
                        <a:rPr sz="900" b="1" spc="-5" dirty="0">
                          <a:solidFill>
                            <a:srgbClr val="00365E"/>
                          </a:solidFill>
                          <a:latin typeface="Arial"/>
                          <a:cs typeface="Arial"/>
                        </a:rPr>
                        <a:t>Equations</a:t>
                      </a:r>
                      <a:endParaRPr sz="900" dirty="0">
                        <a:latin typeface="Arial"/>
                        <a:cs typeface="Arial"/>
                      </a:endParaRPr>
                    </a:p>
                  </a:txBody>
                  <a:tcPr marL="0" marR="0" marT="1905" marB="0" anchor="ctr">
                    <a:solidFill>
                      <a:schemeClr val="bg1">
                        <a:lumMod val="95000"/>
                      </a:schemeClr>
                    </a:solidFill>
                  </a:tcPr>
                </a:tc>
                <a:tc>
                  <a:txBody>
                    <a:bodyPr/>
                    <a:lstStyle/>
                    <a:p>
                      <a:pPr marL="2540" algn="ctr">
                        <a:lnSpc>
                          <a:spcPct val="100000"/>
                        </a:lnSpc>
                        <a:spcBef>
                          <a:spcPts val="1200"/>
                        </a:spcBef>
                        <a:spcAft>
                          <a:spcPts val="1200"/>
                        </a:spcAft>
                      </a:pPr>
                      <a:r>
                        <a:rPr sz="900" dirty="0">
                          <a:solidFill>
                            <a:srgbClr val="00365E"/>
                          </a:solidFill>
                          <a:latin typeface="Arial"/>
                          <a:cs typeface="Arial"/>
                        </a:rPr>
                        <a:t>A</a:t>
                      </a:r>
                      <a:endParaRPr sz="900" dirty="0">
                        <a:latin typeface="Arial"/>
                        <a:cs typeface="Arial"/>
                      </a:endParaRPr>
                    </a:p>
                  </a:txBody>
                  <a:tcPr marL="0" marR="0" marT="0" marB="0" anchor="ctr">
                    <a:solidFill>
                      <a:schemeClr val="bg1">
                        <a:lumMod val="95000"/>
                      </a:schemeClr>
                    </a:solidFill>
                  </a:tcPr>
                </a:tc>
                <a:tc>
                  <a:txBody>
                    <a:bodyPr/>
                    <a:lstStyle/>
                    <a:p>
                      <a:pPr marL="106045" marR="69850" algn="ctr">
                        <a:lnSpc>
                          <a:spcPct val="107200"/>
                        </a:lnSpc>
                        <a:spcBef>
                          <a:spcPts val="1200"/>
                        </a:spcBef>
                        <a:spcAft>
                          <a:spcPts val="1200"/>
                        </a:spcAft>
                      </a:pPr>
                      <a:r>
                        <a:rPr lang="en-US" sz="900" dirty="0">
                          <a:solidFill>
                            <a:srgbClr val="00365E"/>
                          </a:solidFill>
                          <a:latin typeface="Arial"/>
                          <a:cs typeface="Arial"/>
                        </a:rPr>
                        <a:t>All remaining approximate studies</a:t>
                      </a:r>
                      <a:endParaRPr lang="en-US" sz="900" dirty="0">
                        <a:latin typeface="Arial"/>
                        <a:cs typeface="Arial"/>
                      </a:endParaRPr>
                    </a:p>
                  </a:txBody>
                  <a:tcPr marL="0" marR="0" marT="182880" marB="182880" anchor="ctr">
                    <a:solidFill>
                      <a:schemeClr val="bg1">
                        <a:lumMod val="95000"/>
                      </a:schemeClr>
                    </a:solidFill>
                  </a:tcPr>
                </a:tc>
                <a:tc>
                  <a:txBody>
                    <a:bodyPr/>
                    <a:lstStyle/>
                    <a:p>
                      <a:pPr algn="ctr">
                        <a:lnSpc>
                          <a:spcPct val="100000"/>
                        </a:lnSpc>
                        <a:spcBef>
                          <a:spcPts val="1200"/>
                        </a:spcBef>
                        <a:spcAft>
                          <a:spcPts val="1200"/>
                        </a:spcAft>
                      </a:pPr>
                      <a:r>
                        <a:rPr lang="en-US" sz="900" dirty="0">
                          <a:solidFill>
                            <a:srgbClr val="00365E"/>
                          </a:solidFill>
                          <a:latin typeface="Arial"/>
                          <a:cs typeface="Arial"/>
                        </a:rPr>
                        <a:t>359.6</a:t>
                      </a:r>
                      <a:endParaRPr lang="en-US" sz="900" dirty="0">
                        <a:latin typeface="Arial"/>
                        <a:cs typeface="Arial"/>
                      </a:endParaRPr>
                    </a:p>
                  </a:txBody>
                  <a:tcPr marL="0" marR="0" marT="0" marB="0" anchor="ctr">
                    <a:solidFill>
                      <a:schemeClr val="bg1">
                        <a:lumMod val="95000"/>
                      </a:schemeClr>
                    </a:solidFill>
                  </a:tcPr>
                </a:tc>
                <a:extLst>
                  <a:ext uri="{0D108BD9-81ED-4DB2-BD59-A6C34878D82A}">
                    <a16:rowId xmlns:a16="http://schemas.microsoft.com/office/drawing/2014/main" val="3621569741"/>
                  </a:ext>
                </a:extLst>
              </a:tr>
              <a:tr h="544221">
                <a:tc>
                  <a:txBody>
                    <a:bodyPr/>
                    <a:lstStyle/>
                    <a:p>
                      <a:pPr marL="76200" marR="100330" algn="ctr">
                        <a:lnSpc>
                          <a:spcPct val="107200"/>
                        </a:lnSpc>
                        <a:spcBef>
                          <a:spcPts val="1200"/>
                        </a:spcBef>
                        <a:spcAft>
                          <a:spcPts val="1200"/>
                        </a:spcAft>
                      </a:pPr>
                      <a:r>
                        <a:rPr lang="en-US" sz="900" b="1" spc="-5" dirty="0">
                          <a:solidFill>
                            <a:srgbClr val="00365E"/>
                          </a:solidFill>
                          <a:latin typeface="Arial"/>
                          <a:ea typeface="+mn-ea"/>
                          <a:cs typeface="Arial"/>
                        </a:rPr>
                        <a:t>HEC-HMS</a:t>
                      </a:r>
                      <a:endParaRPr sz="900" b="1" spc="-5" dirty="0">
                        <a:solidFill>
                          <a:srgbClr val="00365E"/>
                        </a:solidFill>
                        <a:latin typeface="Arial"/>
                        <a:ea typeface="+mn-ea"/>
                        <a:cs typeface="Arial"/>
                      </a:endParaRPr>
                    </a:p>
                  </a:txBody>
                  <a:tcPr marL="0" marR="0" marT="1905" marB="0" anchor="ctr">
                    <a:solidFill>
                      <a:schemeClr val="bg1">
                        <a:lumMod val="85000"/>
                      </a:schemeClr>
                    </a:solidFill>
                  </a:tcPr>
                </a:tc>
                <a:tc>
                  <a:txBody>
                    <a:bodyPr/>
                    <a:lstStyle/>
                    <a:p>
                      <a:pPr marL="76200" marR="100330" algn="ctr">
                        <a:lnSpc>
                          <a:spcPct val="107200"/>
                        </a:lnSpc>
                        <a:spcBef>
                          <a:spcPts val="1200"/>
                        </a:spcBef>
                        <a:spcAft>
                          <a:spcPts val="1200"/>
                        </a:spcAft>
                      </a:pPr>
                      <a:r>
                        <a:rPr lang="en-US" sz="900" b="1" spc="-5" dirty="0">
                          <a:solidFill>
                            <a:srgbClr val="00365E"/>
                          </a:solidFill>
                          <a:latin typeface="Arial"/>
                          <a:ea typeface="+mn-ea"/>
                          <a:cs typeface="Arial"/>
                        </a:rPr>
                        <a:t>AE</a:t>
                      </a:r>
                      <a:endParaRPr sz="900" b="1" spc="-5" dirty="0">
                        <a:solidFill>
                          <a:srgbClr val="00365E"/>
                        </a:solidFill>
                        <a:latin typeface="Arial"/>
                        <a:ea typeface="+mn-ea"/>
                        <a:cs typeface="Arial"/>
                      </a:endParaRPr>
                    </a:p>
                  </a:txBody>
                  <a:tcPr marL="0" marR="0" marT="0" marB="0" anchor="ctr">
                    <a:solidFill>
                      <a:schemeClr val="bg1">
                        <a:lumMod val="85000"/>
                      </a:schemeClr>
                    </a:solidFill>
                  </a:tcPr>
                </a:tc>
                <a:tc>
                  <a:txBody>
                    <a:bodyPr/>
                    <a:lstStyle/>
                    <a:p>
                      <a:pPr marL="76200" marR="100330" lvl="0" indent="0" algn="ctr" defTabSz="914400" eaLnBrk="1" fontAlgn="auto" latinLnBrk="0" hangingPunct="1">
                        <a:lnSpc>
                          <a:spcPct val="107200"/>
                        </a:lnSpc>
                        <a:spcBef>
                          <a:spcPts val="1200"/>
                        </a:spcBef>
                        <a:spcAft>
                          <a:spcPts val="1200"/>
                        </a:spcAft>
                        <a:buClrTx/>
                        <a:buSzTx/>
                        <a:buFontTx/>
                        <a:buNone/>
                        <a:tabLst/>
                        <a:defRPr/>
                      </a:pPr>
                      <a:r>
                        <a:rPr lang="en-US" sz="900" b="0" spc="-5" dirty="0">
                          <a:solidFill>
                            <a:srgbClr val="00365E"/>
                          </a:solidFill>
                          <a:latin typeface="Arial"/>
                          <a:ea typeface="+mn-ea"/>
                          <a:cs typeface="Arial"/>
                        </a:rPr>
                        <a:t>Big Run</a:t>
                      </a:r>
                    </a:p>
                  </a:txBody>
                  <a:tcPr marL="0" marR="0" marT="182880" marB="182880" anchor="ctr">
                    <a:solidFill>
                      <a:schemeClr val="bg1">
                        <a:lumMod val="85000"/>
                      </a:schemeClr>
                    </a:solidFill>
                  </a:tcPr>
                </a:tc>
                <a:tc>
                  <a:txBody>
                    <a:bodyPr/>
                    <a:lstStyle/>
                    <a:p>
                      <a:pPr marL="76200" marR="100330" algn="ctr">
                        <a:lnSpc>
                          <a:spcPct val="107200"/>
                        </a:lnSpc>
                        <a:spcBef>
                          <a:spcPts val="1200"/>
                        </a:spcBef>
                        <a:spcAft>
                          <a:spcPts val="1200"/>
                        </a:spcAft>
                      </a:pPr>
                      <a:r>
                        <a:rPr lang="en-US" sz="900" b="1" spc="-5" dirty="0">
                          <a:solidFill>
                            <a:srgbClr val="00365E"/>
                          </a:solidFill>
                          <a:latin typeface="Arial"/>
                          <a:ea typeface="+mn-ea"/>
                          <a:cs typeface="Arial"/>
                        </a:rPr>
                        <a:t>3.3</a:t>
                      </a:r>
                    </a:p>
                  </a:txBody>
                  <a:tcPr marL="0" marR="0" marT="0" marB="0" anchor="ctr">
                    <a:solidFill>
                      <a:schemeClr val="bg1">
                        <a:lumMod val="85000"/>
                      </a:schemeClr>
                    </a:solidFill>
                  </a:tcPr>
                </a:tc>
                <a:extLst>
                  <a:ext uri="{0D108BD9-81ED-4DB2-BD59-A6C34878D82A}">
                    <a16:rowId xmlns:a16="http://schemas.microsoft.com/office/drawing/2014/main" val="3231747825"/>
                  </a:ext>
                </a:extLst>
              </a:tr>
            </a:tbl>
          </a:graphicData>
        </a:graphic>
      </p:graphicFrame>
      <p:sp>
        <p:nvSpPr>
          <p:cNvPr id="6" name="TextBox 5">
            <a:extLst>
              <a:ext uri="{FF2B5EF4-FFF2-40B4-BE49-F238E27FC236}">
                <a16:creationId xmlns:a16="http://schemas.microsoft.com/office/drawing/2014/main" id="{489232C9-1065-721A-8611-4FA6D1FF9F21}"/>
              </a:ext>
            </a:extLst>
          </p:cNvPr>
          <p:cNvSpPr txBox="1"/>
          <p:nvPr/>
        </p:nvSpPr>
        <p:spPr>
          <a:xfrm>
            <a:off x="304734" y="1528557"/>
            <a:ext cx="8670515" cy="738664"/>
          </a:xfrm>
          <a:prstGeom prst="rect">
            <a:avLst/>
          </a:prstGeom>
          <a:noFill/>
        </p:spPr>
        <p:txBody>
          <a:bodyPr wrap="square">
            <a:spAutoFit/>
          </a:bodyPr>
          <a:lstStyle/>
          <a:p>
            <a:pPr marL="0" marR="0">
              <a:spcBef>
                <a:spcPts val="0"/>
              </a:spcBef>
              <a:spcAft>
                <a:spcPts val="600"/>
              </a:spcAf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Peak discharges for the 10-, 4-, 2-, 1-, and 0.2-percent-annual-chance storm events were computed using Regional Regression Equations (RRE) defined in “</a:t>
            </a:r>
            <a:r>
              <a:rPr lang="en-GB" sz="14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Estimation of Flood-Frequency Discharges for Rural, Unregulated Streams in West Virginia</a:t>
            </a: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USGS SIR2010-5033</a:t>
            </a: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(Wiley and Atkins, 2010)</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FBACF8-9FA4-3ADB-791D-A393216579EF}"/>
              </a:ext>
            </a:extLst>
          </p:cNvPr>
          <p:cNvPicPr>
            <a:picLocks noChangeAspect="1"/>
          </p:cNvPicPr>
          <p:nvPr/>
        </p:nvPicPr>
        <p:blipFill>
          <a:blip r:embed="rId3"/>
          <a:stretch>
            <a:fillRect/>
          </a:stretch>
        </p:blipFill>
        <p:spPr>
          <a:xfrm>
            <a:off x="4255122" y="2723311"/>
            <a:ext cx="4888878" cy="1349502"/>
          </a:xfrm>
          <a:prstGeom prst="rect">
            <a:avLst/>
          </a:prstGeom>
        </p:spPr>
      </p:pic>
      <p:sp>
        <p:nvSpPr>
          <p:cNvPr id="2" name="object 2"/>
          <p:cNvSpPr txBox="1">
            <a:spLocks noGrp="1"/>
          </p:cNvSpPr>
          <p:nvPr>
            <p:ph type="title"/>
          </p:nvPr>
        </p:nvSpPr>
        <p:spPr>
          <a:xfrm>
            <a:off x="535940" y="427101"/>
            <a:ext cx="4166870" cy="574040"/>
          </a:xfrm>
          <a:prstGeom prst="rect">
            <a:avLst/>
          </a:prstGeom>
        </p:spPr>
        <p:txBody>
          <a:bodyPr vert="horz" wrap="square" lIns="0" tIns="12700" rIns="0" bIns="0" rtlCol="0" anchor="t">
            <a:spAutoFit/>
          </a:bodyPr>
          <a:lstStyle/>
          <a:p>
            <a:pPr marL="12700">
              <a:lnSpc>
                <a:spcPct val="100000"/>
              </a:lnSpc>
              <a:spcBef>
                <a:spcPts val="100"/>
              </a:spcBef>
            </a:pPr>
            <a:r>
              <a:rPr dirty="0"/>
              <a:t>Hydrologic</a:t>
            </a:r>
            <a:r>
              <a:rPr spc="-105" dirty="0"/>
              <a:t> </a:t>
            </a:r>
            <a:r>
              <a:rPr dirty="0"/>
              <a:t>Analyses</a:t>
            </a:r>
          </a:p>
        </p:txBody>
      </p:sp>
      <p:sp>
        <p:nvSpPr>
          <p:cNvPr id="4" name="object 4"/>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13</a:t>
            </a:r>
          </a:p>
        </p:txBody>
      </p:sp>
      <p:sp>
        <p:nvSpPr>
          <p:cNvPr id="6" name="TextBox 5">
            <a:extLst>
              <a:ext uri="{FF2B5EF4-FFF2-40B4-BE49-F238E27FC236}">
                <a16:creationId xmlns:a16="http://schemas.microsoft.com/office/drawing/2014/main" id="{489232C9-1065-721A-8611-4FA6D1FF9F21}"/>
              </a:ext>
            </a:extLst>
          </p:cNvPr>
          <p:cNvSpPr txBox="1"/>
          <p:nvPr/>
        </p:nvSpPr>
        <p:spPr>
          <a:xfrm>
            <a:off x="409572" y="3546984"/>
            <a:ext cx="4166869" cy="2231380"/>
          </a:xfrm>
          <a:prstGeom prst="rect">
            <a:avLst/>
          </a:prstGeom>
          <a:noFill/>
        </p:spPr>
        <p:txBody>
          <a:bodyPr wrap="square">
            <a:spAutoFit/>
          </a:bodyPr>
          <a:lstStyle/>
          <a:p>
            <a:pPr marL="0" marR="0">
              <a:spcBef>
                <a:spcPts val="0"/>
              </a:spcBef>
              <a:spcAft>
                <a:spcPts val="600"/>
              </a:spcAft>
            </a:pPr>
            <a:r>
              <a:rPr lang="en-GB" sz="1400" b="1" dirty="0">
                <a:solidFill>
                  <a:srgbClr val="C00000"/>
                </a:solidFill>
                <a:latin typeface="Arial" panose="020B0604020202020204" pitchFamily="34" charset="0"/>
                <a:ea typeface="Times New Roman" panose="02020603050405020304" pitchFamily="18" charset="0"/>
                <a:cs typeface="Arial" panose="020B0604020202020204" pitchFamily="34" charset="0"/>
              </a:rPr>
              <a:t>Key Finding</a:t>
            </a:r>
          </a:p>
          <a:p>
            <a:pPr marL="0" marR="0">
              <a:spcBef>
                <a:spcPts val="0"/>
              </a:spcBef>
              <a:spcAft>
                <a:spcPts val="60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proposed discharges are generally </a:t>
            </a:r>
            <a:r>
              <a:rPr lang="en-US" sz="1100" b="1" dirty="0">
                <a:solidFill>
                  <a:srgbClr val="005A87"/>
                </a:solidFill>
                <a:latin typeface="Arial" panose="020B0604020202020204" pitchFamily="34" charset="0"/>
              </a:rPr>
              <a:t>lower</a:t>
            </a: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than the effective discharges (dating back to the 1980s).</a:t>
            </a:r>
          </a:p>
          <a:p>
            <a:pPr marL="0" marR="0">
              <a:spcBef>
                <a:spcPts val="0"/>
              </a:spcBef>
              <a:spcAft>
                <a:spcPts val="60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Flows derived from flood frequency analyses at gaged locations are generally higher than both effective flows and regression-based flows, which may be due to the influence of more recent flood events (i.e. not accounted for in the regression analysis). </a:t>
            </a:r>
          </a:p>
          <a:p>
            <a:pPr marL="0" marR="0">
              <a:spcBef>
                <a:spcPts val="0"/>
              </a:spcBef>
              <a:spcAft>
                <a:spcPts val="600"/>
              </a:spcAft>
            </a:pPr>
            <a:r>
              <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Regardless, proposed discharges will be used in place of effective discharges to reflect updates over the past half century in hydrologic methods (e.g. regression equations), topography, and land use.</a:t>
            </a:r>
          </a:p>
        </p:txBody>
      </p:sp>
      <p:sp>
        <p:nvSpPr>
          <p:cNvPr id="9" name="TextBox 8">
            <a:extLst>
              <a:ext uri="{FF2B5EF4-FFF2-40B4-BE49-F238E27FC236}">
                <a16:creationId xmlns:a16="http://schemas.microsoft.com/office/drawing/2014/main" id="{42D123BE-F6AB-B5A4-5C00-0C7C147565A4}"/>
              </a:ext>
            </a:extLst>
          </p:cNvPr>
          <p:cNvSpPr txBox="1"/>
          <p:nvPr/>
        </p:nvSpPr>
        <p:spPr>
          <a:xfrm>
            <a:off x="5193128" y="2402829"/>
            <a:ext cx="3377848" cy="230832"/>
          </a:xfrm>
          <a:prstGeom prst="rect">
            <a:avLst/>
          </a:prstGeom>
          <a:noFill/>
        </p:spPr>
        <p:txBody>
          <a:bodyPr wrap="none" rtlCol="0">
            <a:spAutoFit/>
          </a:bodyPr>
          <a:lstStyle/>
          <a:p>
            <a:r>
              <a:rPr lang="en-US" sz="900" i="1" dirty="0">
                <a:latin typeface="Arial" panose="020B0604020202020204" pitchFamily="34" charset="0"/>
                <a:cs typeface="Arial" panose="020B0604020202020204" pitchFamily="34" charset="0"/>
              </a:rPr>
              <a:t>Sample page from the Hampshire Risk MAP Hydrology Report</a:t>
            </a:r>
          </a:p>
        </p:txBody>
      </p:sp>
      <p:sp>
        <p:nvSpPr>
          <p:cNvPr id="18" name="TextBox 17">
            <a:extLst>
              <a:ext uri="{FF2B5EF4-FFF2-40B4-BE49-F238E27FC236}">
                <a16:creationId xmlns:a16="http://schemas.microsoft.com/office/drawing/2014/main" id="{A8DCCE14-1439-0C77-18F1-DA441AAC41BD}"/>
              </a:ext>
            </a:extLst>
          </p:cNvPr>
          <p:cNvSpPr txBox="1"/>
          <p:nvPr/>
        </p:nvSpPr>
        <p:spPr>
          <a:xfrm>
            <a:off x="46862" y="1571832"/>
            <a:ext cx="4618963" cy="1892826"/>
          </a:xfrm>
          <a:prstGeom prst="rect">
            <a:avLst/>
          </a:prstGeom>
          <a:noFill/>
        </p:spPr>
        <p:txBody>
          <a:bodyPr wrap="square">
            <a:spAutoFit/>
          </a:bodyPr>
          <a:lstStyle/>
          <a:p>
            <a:pPr marL="0" marR="0">
              <a:spcBef>
                <a:spcPts val="0"/>
              </a:spcBef>
              <a:spcAft>
                <a:spcPts val="600"/>
              </a:spcAft>
            </a:pP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Summary information will be published in the forthcoming Flood Insurance Study Report (to a greater degree for detailed Zone AE study reaches)</a:t>
            </a:r>
          </a:p>
          <a:p>
            <a:pPr marL="0" marR="0">
              <a:spcBef>
                <a:spcPts val="0"/>
              </a:spcBef>
              <a:spcAft>
                <a:spcPts val="600"/>
              </a:spcAft>
            </a:pP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But a </a:t>
            </a: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more focused, comprehensive </a:t>
            </a:r>
            <a:r>
              <a:rPr lang="en-GB" sz="1400" b="1" dirty="0">
                <a:solidFill>
                  <a:srgbClr val="005A87"/>
                </a:solidFill>
                <a:latin typeface="Arial" panose="020B0604020202020204" pitchFamily="34" charset="0"/>
              </a:rPr>
              <a:t>Hydrology Report</a:t>
            </a:r>
            <a:r>
              <a:rPr lang="en-GB"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has been already been prepared with full details of the sources and methodology, along with comparative evaluation between effective and draft / proposed restudied discharges.</a:t>
            </a:r>
            <a:endPar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Graphic 19" descr="Downward trend graph with solid fill">
            <a:extLst>
              <a:ext uri="{FF2B5EF4-FFF2-40B4-BE49-F238E27FC236}">
                <a16:creationId xmlns:a16="http://schemas.microsoft.com/office/drawing/2014/main" id="{58AB6D89-BC1B-D091-46EF-4330607300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28" y="3501526"/>
            <a:ext cx="369922" cy="369922"/>
          </a:xfrm>
          <a:prstGeom prst="rect">
            <a:avLst/>
          </a:prstGeom>
        </p:spPr>
      </p:pic>
    </p:spTree>
    <p:extLst>
      <p:ext uri="{BB962C8B-B14F-4D97-AF65-F5344CB8AC3E}">
        <p14:creationId xmlns:p14="http://schemas.microsoft.com/office/powerpoint/2010/main" val="405268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Hydraulic Analyses – Zone A</a:t>
            </a:r>
          </a:p>
        </p:txBody>
      </p:sp>
      <p:sp>
        <p:nvSpPr>
          <p:cNvPr id="4" name="Content Placeholder 3"/>
          <p:cNvSpPr txBox="1">
            <a:spLocks/>
          </p:cNvSpPr>
          <p:nvPr/>
        </p:nvSpPr>
        <p:spPr>
          <a:xfrm>
            <a:off x="266700" y="1296907"/>
            <a:ext cx="4614024" cy="5390219"/>
          </a:xfrm>
          <a:prstGeom prst="rect">
            <a:avLst/>
          </a:prstGeom>
        </p:spPr>
        <p:txBody>
          <a:bodyPr lIns="91440" tIns="45720" rIns="91440" bIns="45720" anchor="t"/>
          <a:lstStyle>
            <a:lvl1pPr marL="231775" indent="-231775" algn="l" rtl="0" eaLnBrk="0" fontAlgn="base" hangingPunct="0">
              <a:spcBef>
                <a:spcPct val="35000"/>
              </a:spcBef>
              <a:spcAft>
                <a:spcPct val="0"/>
              </a:spcAft>
              <a:buClr>
                <a:schemeClr val="accent1"/>
              </a:buClr>
              <a:buSzPct val="90000"/>
              <a:buFont typeface="Lucida Grande"/>
              <a:buChar char="▸"/>
              <a:defRPr sz="2000">
                <a:solidFill>
                  <a:srgbClr val="363636"/>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rgbClr val="363636"/>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anose="05000000000000000000" pitchFamily="2" charset="2"/>
              <a:buChar char="§"/>
              <a:defRPr sz="1600">
                <a:solidFill>
                  <a:srgbClr val="363636"/>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0" indent="0" eaLnBrk="1" hangingPunct="1">
              <a:spcBef>
                <a:spcPts val="1200"/>
              </a:spcBef>
              <a:spcAft>
                <a:spcPts val="0"/>
              </a:spcAft>
              <a:buClr>
                <a:srgbClr val="00365E"/>
              </a:buClr>
              <a:buNone/>
            </a:pPr>
            <a:r>
              <a:rPr kumimoji="0" lang="en-US" b="1" i="0" u="none" strike="noStrike" kern="0" cap="none" spc="0" normalizeH="0" baseline="0" noProof="0" dirty="0">
                <a:ln>
                  <a:noFill/>
                </a:ln>
                <a:solidFill>
                  <a:srgbClr val="00365E"/>
                </a:solidFill>
                <a:effectLst/>
                <a:uLnTx/>
                <a:uFillTx/>
                <a:latin typeface="Calibri"/>
                <a:ea typeface="ＭＳ Ｐゴシック" charset="0"/>
              </a:rPr>
              <a:t>Model backed Approximate (Zone A Studies)</a:t>
            </a:r>
            <a:endParaRPr kumimoji="0" lang="en-US" altLang="en-US" b="0" i="0" u="none" strike="noStrike" kern="1200" cap="none" spc="0" normalizeH="0" baseline="0" noProof="0" dirty="0">
              <a:ln>
                <a:noFill/>
              </a:ln>
              <a:solidFill>
                <a:srgbClr val="00365E"/>
              </a:solidFill>
              <a:effectLst/>
              <a:uLnTx/>
              <a:uFillTx/>
              <a:latin typeface="Calibri"/>
              <a:ea typeface="ＭＳ Ｐゴシック" charset="0"/>
              <a:cs typeface="Arial" panose="020B0604020202020204" pitchFamily="34" charset="0"/>
            </a:endParaRPr>
          </a:p>
          <a:p>
            <a:pPr marL="231775" marR="0" lvl="0" indent="-231775" algn="l" defTabSz="914400" rtl="0" eaLnBrk="1" fontAlgn="base" latinLnBrk="0" hangingPunct="1">
              <a:lnSpc>
                <a:spcPct val="100000"/>
              </a:lnSpc>
              <a:spcBef>
                <a:spcPts val="1200"/>
              </a:spcBef>
              <a:spcAft>
                <a:spcPts val="0"/>
              </a:spcAft>
              <a:buClr>
                <a:srgbClr val="00365E"/>
              </a:buClr>
              <a:buSzPct val="90000"/>
              <a:buFont typeface="Arial" panose="020B0604020202020204" pitchFamily="34" charset="0"/>
              <a:buChar char="•"/>
              <a:tabLst/>
              <a:defRPr/>
            </a:pPr>
            <a:r>
              <a:rPr lang="en-US" altLang="en-US" sz="1800" dirty="0">
                <a:solidFill>
                  <a:schemeClr val="tx2">
                    <a:lumMod val="75000"/>
                  </a:schemeClr>
                </a:solidFill>
                <a:latin typeface="Calibri"/>
                <a:cs typeface="Arial" panose="020B0604020202020204" pitchFamily="34" charset="0"/>
              </a:rPr>
              <a:t>445</a:t>
            </a:r>
            <a:r>
              <a:rPr kumimoji="0" lang="en-US" altLang="en-US" sz="1800" b="0" i="0" u="none" strike="noStrike" kern="1200" cap="none" spc="0" normalizeH="0" baseline="0" noProof="0" dirty="0">
                <a:ln>
                  <a:noFill/>
                </a:ln>
                <a:solidFill>
                  <a:schemeClr val="tx2">
                    <a:lumMod val="75000"/>
                  </a:schemeClr>
                </a:solidFill>
                <a:effectLst/>
                <a:uLnTx/>
                <a:uFillTx/>
                <a:latin typeface="Calibri"/>
                <a:ea typeface="ＭＳ Ｐゴシック" charset="0"/>
                <a:cs typeface="Arial" panose="020B0604020202020204" pitchFamily="34" charset="0"/>
              </a:rPr>
              <a:t> miles</a:t>
            </a:r>
          </a:p>
          <a:p>
            <a:pPr marL="231775" marR="0" lvl="0" indent="-231775" algn="l" defTabSz="914400" rtl="0" eaLnBrk="1" fontAlgn="base" latinLnBrk="0" hangingPunct="1">
              <a:lnSpc>
                <a:spcPct val="100000"/>
              </a:lnSpc>
              <a:spcBef>
                <a:spcPts val="600"/>
              </a:spcBef>
              <a:spcAft>
                <a:spcPts val="0"/>
              </a:spcAft>
              <a:buClr>
                <a:srgbClr val="00365E"/>
              </a:buClr>
              <a:buSzPct val="90000"/>
              <a:buFont typeface="Arial" panose="020B0604020202020204" pitchFamily="34" charset="0"/>
              <a:buChar char="•"/>
              <a:tabLst/>
              <a:defRPr/>
            </a:pPr>
            <a:r>
              <a:rPr kumimoji="0" lang="en-US" altLang="en-US" sz="1800" b="0" i="0" u="none" strike="noStrike" kern="0" cap="none" spc="0" normalizeH="0" baseline="0" noProof="0" dirty="0">
                <a:ln>
                  <a:noFill/>
                </a:ln>
                <a:solidFill>
                  <a:schemeClr val="tx2">
                    <a:lumMod val="75000"/>
                  </a:schemeClr>
                </a:solidFill>
                <a:effectLst/>
                <a:uLnTx/>
                <a:uFillTx/>
                <a:latin typeface="Calibri"/>
                <a:ea typeface="ＭＳ Ｐゴシック"/>
              </a:rPr>
              <a:t>Developed using HEC-RAS </a:t>
            </a:r>
            <a:r>
              <a:rPr lang="en-US" altLang="en-US" sz="1800" kern="0" dirty="0">
                <a:solidFill>
                  <a:schemeClr val="tx2">
                    <a:lumMod val="75000"/>
                  </a:schemeClr>
                </a:solidFill>
                <a:latin typeface="Calibri"/>
                <a:ea typeface="ＭＳ Ｐゴシック"/>
              </a:rPr>
              <a:t>6.1.0</a:t>
            </a:r>
            <a:endParaRPr kumimoji="0" lang="en-US" altLang="en-US" sz="1800" b="0" i="0" u="none" strike="noStrike" kern="0" cap="none" spc="0" normalizeH="0" baseline="0" noProof="0" dirty="0">
              <a:ln>
                <a:noFill/>
              </a:ln>
              <a:solidFill>
                <a:schemeClr val="tx2">
                  <a:lumMod val="75000"/>
                </a:schemeClr>
              </a:solidFill>
              <a:effectLst/>
              <a:uLnTx/>
              <a:uFillTx/>
              <a:latin typeface="Calibri"/>
              <a:ea typeface="ＭＳ Ｐゴシック"/>
            </a:endParaRPr>
          </a:p>
          <a:p>
            <a:pPr marL="231775" marR="0" lvl="0" indent="-231775" algn="l" defTabSz="914400" rtl="0" eaLnBrk="1" fontAlgn="base" latinLnBrk="0" hangingPunct="1">
              <a:lnSpc>
                <a:spcPct val="100000"/>
              </a:lnSpc>
              <a:spcBef>
                <a:spcPts val="600"/>
              </a:spcBef>
              <a:spcAft>
                <a:spcPts val="0"/>
              </a:spcAft>
              <a:buClr>
                <a:srgbClr val="00365E"/>
              </a:buClr>
              <a:buSzPct val="90000"/>
              <a:buFont typeface="Arial" panose="020B0604020202020204" pitchFamily="34" charset="0"/>
              <a:buChar char="•"/>
              <a:tabLst/>
              <a:defRPr/>
            </a:pPr>
            <a:r>
              <a:rPr kumimoji="0" lang="en-US" altLang="en-US" sz="1800" b="0" i="0" u="none" strike="noStrike" kern="1200" cap="none" spc="0" normalizeH="0" baseline="0" noProof="0" dirty="0">
                <a:ln>
                  <a:noFill/>
                </a:ln>
                <a:solidFill>
                  <a:schemeClr val="tx2">
                    <a:lumMod val="75000"/>
                  </a:schemeClr>
                </a:solidFill>
                <a:effectLst/>
                <a:uLnTx/>
                <a:uFillTx/>
                <a:latin typeface="Calibri"/>
                <a:ea typeface="ＭＳ Ｐゴシック" charset="0"/>
                <a:cs typeface="Arial" panose="020B0604020202020204" pitchFamily="34" charset="0"/>
              </a:rPr>
              <a:t>Generally used in areas with low </a:t>
            </a:r>
            <a:br>
              <a:rPr kumimoji="0" lang="en-US" altLang="en-US" sz="1800" b="0" i="0" u="none" strike="noStrike" kern="1200" cap="none" spc="0" normalizeH="0" baseline="0" noProof="0" dirty="0">
                <a:ln>
                  <a:noFill/>
                </a:ln>
                <a:solidFill>
                  <a:schemeClr val="tx2">
                    <a:lumMod val="75000"/>
                  </a:schemeClr>
                </a:solidFill>
                <a:effectLst/>
                <a:uLnTx/>
                <a:uFillTx/>
                <a:latin typeface="Calibri"/>
                <a:ea typeface="ＭＳ Ｐゴシック" charset="0"/>
                <a:cs typeface="Arial" panose="020B0604020202020204" pitchFamily="34" charset="0"/>
              </a:rPr>
            </a:br>
            <a:r>
              <a:rPr kumimoji="0" lang="en-US" altLang="en-US" sz="1800" b="0" i="0" u="none" strike="noStrike" kern="1200" cap="none" spc="0" normalizeH="0" baseline="0" noProof="0" dirty="0">
                <a:ln>
                  <a:noFill/>
                </a:ln>
                <a:solidFill>
                  <a:schemeClr val="tx2">
                    <a:lumMod val="75000"/>
                  </a:schemeClr>
                </a:solidFill>
                <a:effectLst/>
                <a:uLnTx/>
                <a:uFillTx/>
                <a:latin typeface="Calibri"/>
                <a:ea typeface="ＭＳ Ｐゴシック" charset="0"/>
                <a:cs typeface="Arial" panose="020B0604020202020204" pitchFamily="34" charset="0"/>
              </a:rPr>
              <a:t>development / low development potential</a:t>
            </a:r>
          </a:p>
          <a:p>
            <a:pPr eaLnBrk="1" hangingPunct="1">
              <a:spcBef>
                <a:spcPts val="600"/>
              </a:spcBef>
              <a:spcAft>
                <a:spcPts val="0"/>
              </a:spcAft>
              <a:buClr>
                <a:srgbClr val="00365E"/>
              </a:buClr>
              <a:buFont typeface="Arial" panose="020B0604020202020204" pitchFamily="34" charset="0"/>
              <a:buChar char="•"/>
              <a:defRPr/>
            </a:pPr>
            <a:r>
              <a:rPr kumimoji="0" lang="en-US" sz="1800" b="0" i="0" u="none" strike="noStrike" kern="0" cap="none" spc="0" normalizeH="0" baseline="0" noProof="0" dirty="0">
                <a:ln>
                  <a:noFill/>
                </a:ln>
                <a:solidFill>
                  <a:schemeClr val="tx2">
                    <a:lumMod val="75000"/>
                  </a:schemeClr>
                </a:solidFill>
                <a:effectLst/>
                <a:uLnTx/>
                <a:uFillTx/>
                <a:latin typeface="Calibri"/>
                <a:ea typeface="ＭＳ Ｐゴシック"/>
              </a:rPr>
              <a:t>Cross-sections generated from LiDAR</a:t>
            </a:r>
            <a:r>
              <a:rPr lang="en-US" sz="1800" kern="0" dirty="0">
                <a:solidFill>
                  <a:schemeClr val="tx2">
                    <a:lumMod val="75000"/>
                  </a:schemeClr>
                </a:solidFill>
                <a:latin typeface="Calibri"/>
                <a:ea typeface="ＭＳ Ｐゴシック"/>
              </a:rPr>
              <a:t> </a:t>
            </a:r>
            <a:r>
              <a:rPr kumimoji="0" lang="en-US" sz="1800" b="0" i="0" u="none" strike="noStrike" kern="0" cap="none" spc="0" normalizeH="0" baseline="0" noProof="0" dirty="0">
                <a:ln>
                  <a:noFill/>
                </a:ln>
                <a:solidFill>
                  <a:schemeClr val="tx2">
                    <a:lumMod val="75000"/>
                  </a:schemeClr>
                </a:solidFill>
                <a:effectLst/>
                <a:uLnTx/>
                <a:uFillTx/>
                <a:latin typeface="Calibri"/>
                <a:ea typeface="ＭＳ Ｐゴシック"/>
              </a:rPr>
              <a:t>used for hydraulics:</a:t>
            </a:r>
            <a:endParaRPr lang="en-US" sz="1800" b="0" i="0" u="none" strike="noStrike" kern="0" cap="none" spc="0" normalizeH="0" baseline="0" noProof="0" dirty="0">
              <a:ln>
                <a:noFill/>
              </a:ln>
              <a:solidFill>
                <a:schemeClr val="tx2">
                  <a:lumMod val="75000"/>
                </a:schemeClr>
              </a:solidFill>
              <a:effectLst/>
              <a:uLnTx/>
              <a:uFillTx/>
              <a:latin typeface="Calibri"/>
              <a:ea typeface="ＭＳ Ｐゴシック"/>
            </a:endParaRPr>
          </a:p>
          <a:p>
            <a:pPr marR="0" lvl="1" algn="l" defTabSz="914400" rtl="0" eaLnBrk="1" fontAlgn="base" latinLnBrk="0" hangingPunct="1">
              <a:lnSpc>
                <a:spcPct val="100000"/>
              </a:lnSpc>
              <a:spcBef>
                <a:spcPts val="600"/>
              </a:spcBef>
              <a:spcAft>
                <a:spcPts val="0"/>
              </a:spcAft>
              <a:buClr>
                <a:srgbClr val="00365E"/>
              </a:buClr>
              <a:buSzPct val="90000"/>
              <a:buFont typeface="Arial" panose="020B0604020202020204" pitchFamily="34" charset="0"/>
              <a:buChar char="•"/>
              <a:tabLst/>
              <a:defRPr/>
            </a:pPr>
            <a:r>
              <a:rPr kumimoji="0" lang="en-US" sz="1600" b="0" i="0" u="none" strike="noStrike" kern="0" cap="none" spc="0" normalizeH="0" baseline="0" noProof="0" dirty="0">
                <a:ln>
                  <a:noFill/>
                </a:ln>
                <a:solidFill>
                  <a:schemeClr val="tx2">
                    <a:lumMod val="75000"/>
                  </a:schemeClr>
                </a:solidFill>
                <a:effectLst/>
                <a:uLnTx/>
                <a:uFillTx/>
                <a:latin typeface="Calibri"/>
                <a:ea typeface="ＭＳ Ｐゴシック"/>
                <a:cs typeface="+mn-cs"/>
              </a:rPr>
              <a:t>Automated processes</a:t>
            </a:r>
          </a:p>
          <a:p>
            <a:pPr marR="0" lvl="1" algn="l" defTabSz="914400" rtl="0" eaLnBrk="1" fontAlgn="base" latinLnBrk="0" hangingPunct="1">
              <a:lnSpc>
                <a:spcPct val="100000"/>
              </a:lnSpc>
              <a:spcBef>
                <a:spcPts val="600"/>
              </a:spcBef>
              <a:spcAft>
                <a:spcPts val="0"/>
              </a:spcAft>
              <a:buClr>
                <a:srgbClr val="00365E"/>
              </a:buClr>
              <a:buSzPct val="90000"/>
              <a:buFont typeface="Arial" panose="020B0604020202020204" pitchFamily="34" charset="0"/>
              <a:buChar char="•"/>
              <a:tabLst/>
              <a:defRPr/>
            </a:pPr>
            <a:r>
              <a:rPr kumimoji="0" lang="en-US" sz="1600" b="0" i="0" u="none" strike="noStrike" kern="0" cap="none" spc="0" normalizeH="0" baseline="0" noProof="0" dirty="0">
                <a:ln>
                  <a:noFill/>
                </a:ln>
                <a:solidFill>
                  <a:schemeClr val="tx2">
                    <a:lumMod val="75000"/>
                  </a:schemeClr>
                </a:solidFill>
                <a:effectLst/>
                <a:uLnTx/>
                <a:uFillTx/>
                <a:latin typeface="Calibri"/>
                <a:ea typeface="ＭＳ Ｐゴシック"/>
                <a:cs typeface="+mn-cs"/>
              </a:rPr>
              <a:t>No structures are modeled</a:t>
            </a:r>
          </a:p>
          <a:p>
            <a:pPr marR="0" lvl="1" algn="l" defTabSz="914400" rtl="0" eaLnBrk="1" fontAlgn="base" latinLnBrk="0" hangingPunct="1">
              <a:lnSpc>
                <a:spcPct val="100000"/>
              </a:lnSpc>
              <a:spcBef>
                <a:spcPts val="600"/>
              </a:spcBef>
              <a:spcAft>
                <a:spcPts val="0"/>
              </a:spcAft>
              <a:buClr>
                <a:srgbClr val="00365E"/>
              </a:buClr>
              <a:buSzPct val="90000"/>
              <a:buFont typeface="Arial" panose="020B0604020202020204" pitchFamily="34" charset="0"/>
              <a:buChar char="•"/>
              <a:tabLst/>
              <a:defRPr/>
            </a:pPr>
            <a:r>
              <a:rPr kumimoji="0" lang="en-US" sz="1600" b="0" i="0" u="none" strike="noStrike" kern="0" cap="none" spc="0" normalizeH="0" baseline="0" noProof="0" dirty="0">
                <a:ln>
                  <a:noFill/>
                </a:ln>
                <a:solidFill>
                  <a:schemeClr val="tx2">
                    <a:lumMod val="75000"/>
                  </a:schemeClr>
                </a:solidFill>
                <a:effectLst/>
                <a:uLnTx/>
                <a:uFillTx/>
                <a:latin typeface="Calibri"/>
                <a:ea typeface="ＭＳ Ｐゴシック"/>
                <a:cs typeface="+mn-cs"/>
              </a:rPr>
              <a:t>No floodway or BFEs on FIRM, but cross section included in in FIRM database)</a:t>
            </a:r>
          </a:p>
          <a:p>
            <a:pPr marR="0" lvl="1" algn="l" defTabSz="914400" rtl="0" eaLnBrk="1" fontAlgn="base" latinLnBrk="0" hangingPunct="1">
              <a:lnSpc>
                <a:spcPct val="100000"/>
              </a:lnSpc>
              <a:spcBef>
                <a:spcPts val="600"/>
              </a:spcBef>
              <a:spcAft>
                <a:spcPts val="0"/>
              </a:spcAft>
              <a:buClr>
                <a:srgbClr val="00365E"/>
              </a:buClr>
              <a:buSzPct val="90000"/>
              <a:buFont typeface="Arial" panose="020B0604020202020204" pitchFamily="34" charset="0"/>
              <a:buChar char="•"/>
              <a:tabLst/>
              <a:defRPr/>
            </a:pPr>
            <a:r>
              <a:rPr kumimoji="0" lang="en-US" sz="1600" b="0" i="0" u="none" strike="noStrike" kern="0" cap="none" spc="0" normalizeH="0" baseline="0" noProof="0" dirty="0">
                <a:ln>
                  <a:noFill/>
                </a:ln>
                <a:solidFill>
                  <a:schemeClr val="tx2">
                    <a:lumMod val="75000"/>
                  </a:schemeClr>
                </a:solidFill>
                <a:effectLst/>
                <a:uLnTx/>
                <a:uFillTx/>
                <a:latin typeface="Calibri"/>
                <a:ea typeface="ＭＳ Ｐゴシック"/>
                <a:cs typeface="+mn-cs"/>
              </a:rPr>
              <a:t>Multi-frequency flood values </a:t>
            </a:r>
            <a:br>
              <a:rPr kumimoji="0" lang="en-US" sz="1600" b="0" i="0" u="none" strike="noStrike" kern="1200" cap="none" spc="0" normalizeH="0" baseline="0" noProof="0" dirty="0">
                <a:ln>
                  <a:noFill/>
                </a:ln>
                <a:solidFill>
                  <a:schemeClr val="tx2">
                    <a:lumMod val="75000"/>
                  </a:schemeClr>
                </a:solidFill>
                <a:effectLst/>
                <a:uLnTx/>
                <a:uFillTx/>
                <a:latin typeface="Calibri"/>
                <a:ea typeface="ＭＳ Ｐゴシック" charset="0"/>
                <a:cs typeface="Arial" panose="020B0604020202020204" pitchFamily="34" charset="0"/>
              </a:rPr>
            </a:br>
            <a:r>
              <a:rPr kumimoji="0" lang="en-US" sz="1600" b="0" i="0" u="none" strike="noStrike" kern="1200" cap="none" spc="0" normalizeH="0" baseline="0" noProof="0" dirty="0">
                <a:ln>
                  <a:noFill/>
                </a:ln>
                <a:solidFill>
                  <a:schemeClr val="tx2">
                    <a:lumMod val="75000"/>
                  </a:schemeClr>
                </a:solidFill>
                <a:effectLst/>
                <a:uLnTx/>
                <a:uFillTx/>
                <a:latin typeface="Calibri"/>
                <a:ea typeface="ＭＳ Ｐゴシック" charset="0"/>
                <a:cs typeface="Arial" panose="020B0604020202020204" pitchFamily="34" charset="0"/>
              </a:rPr>
              <a:t>computed but only 1% annual chance </a:t>
            </a:r>
            <a:r>
              <a:rPr kumimoji="0" lang="en-US" sz="1600" b="0" i="0" u="none" strike="noStrike" kern="0" cap="none" spc="0" normalizeH="0" baseline="0" noProof="0" dirty="0">
                <a:ln>
                  <a:noFill/>
                </a:ln>
                <a:solidFill>
                  <a:schemeClr val="tx2">
                    <a:lumMod val="75000"/>
                  </a:schemeClr>
                </a:solidFill>
                <a:effectLst/>
                <a:uLnTx/>
                <a:uFillTx/>
                <a:latin typeface="Calibri"/>
                <a:ea typeface="ＭＳ Ｐゴシック" charset="0"/>
                <a:cs typeface="+mn-cs"/>
              </a:rPr>
              <a:t>published on FIRMs/FIS, but Floodplain Administrators can use WSELs from model as best available data for permitting in Zone A</a:t>
            </a:r>
            <a:endParaRPr kumimoji="0" lang="en-US" sz="1800" b="0" i="0" u="none" strike="noStrike" kern="0" cap="none" spc="0" normalizeH="0" baseline="0" noProof="0" dirty="0">
              <a:ln>
                <a:noFill/>
              </a:ln>
              <a:solidFill>
                <a:srgbClr val="00365E"/>
              </a:solidFill>
              <a:effectLst/>
              <a:uLnTx/>
              <a:uFillTx/>
              <a:latin typeface="Calibri"/>
              <a:ea typeface="ＭＳ Ｐゴシック" charset="0"/>
            </a:endParaRPr>
          </a:p>
          <a:p>
            <a:pPr marL="346075" marR="0" lvl="1" indent="0" algn="l" defTabSz="914400" rtl="0" eaLnBrk="0" fontAlgn="base" latinLnBrk="0" hangingPunct="0">
              <a:lnSpc>
                <a:spcPct val="100000"/>
              </a:lnSpc>
              <a:spcBef>
                <a:spcPts val="600"/>
              </a:spcBef>
              <a:spcAft>
                <a:spcPts val="0"/>
              </a:spcAft>
              <a:buClr>
                <a:srgbClr val="00365E"/>
              </a:buClr>
              <a:buSzPct val="90000"/>
              <a:buFontTx/>
              <a:buNone/>
              <a:tabLst/>
              <a:defRPr/>
            </a:pPr>
            <a:endParaRPr kumimoji="0" lang="en-US" sz="1800" b="0" i="0" u="none" strike="noStrike" kern="0" cap="none" spc="0" normalizeH="0" baseline="0" noProof="0" dirty="0">
              <a:ln>
                <a:noFill/>
              </a:ln>
              <a:solidFill>
                <a:srgbClr val="00365E"/>
              </a:solidFill>
              <a:effectLst/>
              <a:uLnTx/>
              <a:uFillTx/>
              <a:latin typeface="Calibri"/>
              <a:ea typeface="ＭＳ Ｐゴシック" charset="0"/>
              <a:cs typeface="+mn-cs"/>
            </a:endParaRPr>
          </a:p>
        </p:txBody>
      </p:sp>
      <p:pic>
        <p:nvPicPr>
          <p:cNvPr id="10" name="Picture 9">
            <a:extLst>
              <a:ext uri="{FF2B5EF4-FFF2-40B4-BE49-F238E27FC236}">
                <a16:creationId xmlns:a16="http://schemas.microsoft.com/office/drawing/2014/main" id="{520065E8-A260-4418-B487-A70EC56BBC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79403" y="1816907"/>
            <a:ext cx="3897897" cy="4674402"/>
          </a:xfrm>
          <a:prstGeom prst="rect">
            <a:avLst/>
          </a:prstGeom>
        </p:spPr>
      </p:pic>
    </p:spTree>
    <p:extLst>
      <p:ext uri="{BB962C8B-B14F-4D97-AF65-F5344CB8AC3E}">
        <p14:creationId xmlns:p14="http://schemas.microsoft.com/office/powerpoint/2010/main" val="114617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a:t>Hydraulic Analyses – Zone AE</a:t>
            </a:r>
          </a:p>
        </p:txBody>
      </p:sp>
      <p:sp>
        <p:nvSpPr>
          <p:cNvPr id="8" name="Content Placeholder 3"/>
          <p:cNvSpPr txBox="1">
            <a:spLocks/>
          </p:cNvSpPr>
          <p:nvPr/>
        </p:nvSpPr>
        <p:spPr>
          <a:xfrm>
            <a:off x="188728" y="1405945"/>
            <a:ext cx="4447927" cy="4986665"/>
          </a:xfrm>
          <a:prstGeom prst="rect">
            <a:avLst/>
          </a:prstGeom>
        </p:spPr>
        <p:txBody>
          <a:bodyPr lIns="91440" tIns="45720" rIns="91440" bIns="45720" anchor="t"/>
          <a:lstStyle>
            <a:lvl1pPr marL="231775" indent="-231775" algn="l" rtl="0" eaLnBrk="0" fontAlgn="base" hangingPunct="0">
              <a:spcBef>
                <a:spcPct val="35000"/>
              </a:spcBef>
              <a:spcAft>
                <a:spcPct val="0"/>
              </a:spcAft>
              <a:buClr>
                <a:schemeClr val="accent1"/>
              </a:buClr>
              <a:buSzPct val="90000"/>
              <a:buFont typeface="Lucida Grande"/>
              <a:buChar char="▸"/>
              <a:defRPr sz="2000">
                <a:solidFill>
                  <a:srgbClr val="363636"/>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rgbClr val="363636"/>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anose="05000000000000000000" pitchFamily="2" charset="2"/>
              <a:buChar char="§"/>
              <a:defRPr sz="1600">
                <a:solidFill>
                  <a:srgbClr val="363636"/>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0" indent="0">
              <a:spcBef>
                <a:spcPts val="600"/>
              </a:spcBef>
              <a:spcAft>
                <a:spcPts val="0"/>
              </a:spcAft>
              <a:buClr>
                <a:srgbClr val="3E3F3E"/>
              </a:buClr>
              <a:buNone/>
              <a:defRPr/>
            </a:pPr>
            <a:r>
              <a:rPr lang="en-US" b="1" kern="0" dirty="0">
                <a:solidFill>
                  <a:schemeClr val="tx2">
                    <a:lumMod val="75000"/>
                  </a:schemeClr>
                </a:solidFill>
                <a:ea typeface="ＭＳ Ｐゴシック"/>
              </a:rPr>
              <a:t>Detailed Studies (Zone AE)</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70 miles</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Developed using HEC-RAS 6.1.0</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Generally used in areas with higher </a:t>
            </a:r>
            <a:br>
              <a:rPr lang="en-US" sz="1700" kern="0" dirty="0">
                <a:solidFill>
                  <a:schemeClr val="tx2">
                    <a:lumMod val="75000"/>
                  </a:schemeClr>
                </a:solidFill>
                <a:ea typeface="ＭＳ Ｐゴシック"/>
              </a:rPr>
            </a:br>
            <a:r>
              <a:rPr lang="en-US" sz="1700" kern="0" dirty="0">
                <a:solidFill>
                  <a:schemeClr val="tx2">
                    <a:lumMod val="75000"/>
                  </a:schemeClr>
                </a:solidFill>
                <a:ea typeface="ＭＳ Ｐゴシック"/>
              </a:rPr>
              <a:t>development / higher development potential</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Structures are modeled (e.g. culverts, bridges) – 49 structures surveyed.</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Detailed hydraulic parameter refinement (coefficients, obstructions, Manning's ‘n’ values, etc.)</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Encroachments </a:t>
            </a:r>
            <a:r>
              <a:rPr lang="en-US" sz="1700" kern="0" dirty="0">
                <a:solidFill>
                  <a:schemeClr val="tx2">
                    <a:lumMod val="75000"/>
                  </a:schemeClr>
                </a:solidFill>
              </a:rPr>
              <a:t>computed and regulatory floodways mapped</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Multiple flood profiles included in FIS.</a:t>
            </a:r>
          </a:p>
          <a:p>
            <a:pPr>
              <a:spcBef>
                <a:spcPts val="600"/>
              </a:spcBef>
              <a:spcAft>
                <a:spcPts val="0"/>
              </a:spcAft>
              <a:buClr>
                <a:srgbClr val="3E3F3E"/>
              </a:buClr>
              <a:buFont typeface="Arial" panose="020B0604020202020204" pitchFamily="34" charset="0"/>
              <a:buChar char="•"/>
              <a:defRPr/>
            </a:pPr>
            <a:r>
              <a:rPr lang="en-US" sz="1700" kern="0" dirty="0">
                <a:solidFill>
                  <a:schemeClr val="tx2">
                    <a:lumMod val="75000"/>
                  </a:schemeClr>
                </a:solidFill>
                <a:ea typeface="ＭＳ Ｐゴシック"/>
              </a:rPr>
              <a:t>Floodway, cross sections, BFES, 1%-annual-chance and 0.2%-annual-chance event floodplains shown on FIRMs</a:t>
            </a:r>
          </a:p>
        </p:txBody>
      </p:sp>
      <p:grpSp>
        <p:nvGrpSpPr>
          <p:cNvPr id="2" name="Group 1">
            <a:extLst>
              <a:ext uri="{FF2B5EF4-FFF2-40B4-BE49-F238E27FC236}">
                <a16:creationId xmlns:a16="http://schemas.microsoft.com/office/drawing/2014/main" id="{060DC9FC-7BDB-4A7D-8441-76160F8970EA}"/>
              </a:ext>
              <a:ext uri="{C183D7F6-B498-43B3-948B-1728B52AA6E4}">
                <adec:decorative xmlns:adec="http://schemas.microsoft.com/office/drawing/2017/decorative" val="1"/>
              </a:ext>
            </a:extLst>
          </p:cNvPr>
          <p:cNvGrpSpPr/>
          <p:nvPr/>
        </p:nvGrpSpPr>
        <p:grpSpPr>
          <a:xfrm>
            <a:off x="4572000" y="1408368"/>
            <a:ext cx="4440163" cy="5157760"/>
            <a:chOff x="4424218" y="1430142"/>
            <a:chExt cx="4440163" cy="5157760"/>
          </a:xfrm>
        </p:grpSpPr>
        <p:pic>
          <p:nvPicPr>
            <p:cNvPr id="10" name="Picture 12" descr="RAS Bridge"/>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19516"/>
            <a:stretch/>
          </p:blipFill>
          <p:spPr>
            <a:xfrm>
              <a:off x="6941082" y="2070580"/>
              <a:ext cx="1923299" cy="2110985"/>
            </a:xfrm>
            <a:prstGeom prst="rect">
              <a:avLst/>
            </a:prstGeom>
            <a:noFill/>
            <a:ln w="6350">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val="0"/>
                </a:ext>
              </a:extLst>
            </a:blip>
            <a:srcRect b="14615"/>
            <a:stretch/>
          </p:blipFill>
          <p:spPr>
            <a:xfrm>
              <a:off x="6137442" y="4354909"/>
              <a:ext cx="2670048" cy="223299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a:stretch>
              <a:fillRect/>
            </a:stretch>
          </p:blipFill>
          <p:spPr>
            <a:xfrm>
              <a:off x="4837504" y="1430142"/>
              <a:ext cx="2599877" cy="2153704"/>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6"/>
            <a:stretch>
              <a:fillRect/>
            </a:stretch>
          </p:blipFill>
          <p:spPr>
            <a:xfrm>
              <a:off x="4424218" y="3696241"/>
              <a:ext cx="2916956" cy="1777587"/>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90639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30D3E-AB12-4D58-849B-87852AE79C0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1162665"/>
            <a:ext cx="9144000" cy="5772150"/>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3" y="2026906"/>
            <a:ext cx="8306875" cy="18288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3735" y="6226174"/>
            <a:ext cx="1038139" cy="314325"/>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111" y="6130926"/>
            <a:ext cx="1133993" cy="400048"/>
          </a:xfrm>
          <a:prstGeom prst="rect">
            <a:avLst/>
          </a:prstGeom>
        </p:spPr>
      </p:pic>
      <p:sp>
        <p:nvSpPr>
          <p:cNvPr id="2" name="Title 1">
            <a:extLst>
              <a:ext uri="{FF2B5EF4-FFF2-40B4-BE49-F238E27FC236}">
                <a16:creationId xmlns:a16="http://schemas.microsoft.com/office/drawing/2014/main" id="{26929DE6-9865-43D2-AEC6-4C7B4A7DD82C}"/>
              </a:ext>
            </a:extLst>
          </p:cNvPr>
          <p:cNvSpPr>
            <a:spLocks noGrp="1"/>
          </p:cNvSpPr>
          <p:nvPr>
            <p:ph type="title"/>
          </p:nvPr>
        </p:nvSpPr>
        <p:spPr>
          <a:xfrm>
            <a:off x="422694" y="2917406"/>
            <a:ext cx="8229600" cy="906463"/>
          </a:xfrm>
        </p:spPr>
        <p:txBody>
          <a:bodyPr/>
          <a:lstStyle/>
          <a:p>
            <a:r>
              <a:rPr lang="en-US" sz="6000" b="1" dirty="0">
                <a:solidFill>
                  <a:srgbClr val="005A88"/>
                </a:solidFill>
                <a:ea typeface="ＭＳ Ｐゴシック"/>
                <a:cs typeface="Arial"/>
              </a:rPr>
              <a:t>Study Impacts</a:t>
            </a:r>
            <a:endParaRPr lang="en-US" sz="6000" b="1" dirty="0">
              <a:solidFill>
                <a:srgbClr val="005A88"/>
              </a:solidFill>
              <a:ea typeface="+mj-lt"/>
              <a:cs typeface="Arial"/>
            </a:endParaRPr>
          </a:p>
          <a:p>
            <a:endParaRPr lang="en-US" dirty="0"/>
          </a:p>
        </p:txBody>
      </p:sp>
    </p:spTree>
    <p:extLst>
      <p:ext uri="{BB962C8B-B14F-4D97-AF65-F5344CB8AC3E}">
        <p14:creationId xmlns:p14="http://schemas.microsoft.com/office/powerpoint/2010/main" val="1893250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9143999" cy="1222839"/>
          </a:xfrm>
          <a:prstGeom prst="rect">
            <a:avLst/>
          </a:prstGeom>
        </p:spPr>
      </p:pic>
      <p:pic>
        <p:nvPicPr>
          <p:cNvPr id="7" name="object 7">
            <a:extLst>
              <a:ext uri="{C183D7F6-B498-43B3-948B-1728B52AA6E4}">
                <adec:decorative xmlns:adec="http://schemas.microsoft.com/office/drawing/2017/decorative" val="1"/>
              </a:ext>
            </a:extLst>
          </p:cNvPr>
          <p:cNvPicPr/>
          <p:nvPr/>
        </p:nvPicPr>
        <p:blipFill>
          <a:blip r:embed="rId3" cstate="print"/>
          <a:stretch>
            <a:fillRect/>
          </a:stretch>
        </p:blipFill>
        <p:spPr>
          <a:xfrm>
            <a:off x="0" y="1168907"/>
            <a:ext cx="9143999" cy="5774437"/>
          </a:xfrm>
          <a:prstGeom prst="rect">
            <a:avLst/>
          </a:prstGeom>
        </p:spPr>
      </p:pic>
      <p:sp>
        <p:nvSpPr>
          <p:cNvPr id="8" name="object 8">
            <a:extLst>
              <a:ext uri="{C183D7F6-B498-43B3-948B-1728B52AA6E4}">
                <adec:decorative xmlns:adec="http://schemas.microsoft.com/office/drawing/2017/decorative" val="1"/>
              </a:ext>
            </a:extLst>
          </p:cNvPr>
          <p:cNvSpPr/>
          <p:nvPr/>
        </p:nvSpPr>
        <p:spPr>
          <a:xfrm>
            <a:off x="0" y="1384426"/>
            <a:ext cx="5221223" cy="4065874"/>
          </a:xfrm>
          <a:custGeom>
            <a:avLst/>
            <a:gdLst/>
            <a:ahLst/>
            <a:cxnLst/>
            <a:rect l="l" t="t" r="r" b="b"/>
            <a:pathLst>
              <a:path w="7990840" h="3659504">
                <a:moveTo>
                  <a:pt x="7990332" y="0"/>
                </a:moveTo>
                <a:lnTo>
                  <a:pt x="0" y="0"/>
                </a:lnTo>
                <a:lnTo>
                  <a:pt x="0" y="3659124"/>
                </a:lnTo>
                <a:lnTo>
                  <a:pt x="7990332" y="3659124"/>
                </a:lnTo>
                <a:lnTo>
                  <a:pt x="7990332" y="0"/>
                </a:lnTo>
                <a:close/>
              </a:path>
            </a:pathLst>
          </a:custGeom>
          <a:solidFill>
            <a:srgbClr val="FFFFFF">
              <a:alpha val="66000"/>
            </a:srgbClr>
          </a:solidFill>
        </p:spPr>
        <p:txBody>
          <a:bodyPr wrap="square" lIns="0" tIns="0" rIns="0" bIns="0" rtlCol="0"/>
          <a:lstStyle/>
          <a:p>
            <a:endParaRPr/>
          </a:p>
        </p:txBody>
      </p:sp>
      <p:pic>
        <p:nvPicPr>
          <p:cNvPr id="16" name="object 11">
            <a:extLst>
              <a:ext uri="{FF2B5EF4-FFF2-40B4-BE49-F238E27FC236}">
                <a16:creationId xmlns:a16="http://schemas.microsoft.com/office/drawing/2014/main" id="{E7D611E2-155E-4101-9EEA-F091A084C1B3}"/>
              </a:ext>
              <a:ext uri="{C183D7F6-B498-43B3-948B-1728B52AA6E4}">
                <adec:decorative xmlns:adec="http://schemas.microsoft.com/office/drawing/2017/decorative" val="1"/>
              </a:ext>
            </a:extLst>
          </p:cNvPr>
          <p:cNvPicPr/>
          <p:nvPr/>
        </p:nvPicPr>
        <p:blipFill>
          <a:blip r:embed="rId4" cstate="print"/>
          <a:stretch>
            <a:fillRect/>
          </a:stretch>
        </p:blipFill>
        <p:spPr>
          <a:xfrm>
            <a:off x="535940" y="6255046"/>
            <a:ext cx="1133855" cy="399288"/>
          </a:xfrm>
          <a:prstGeom prst="rect">
            <a:avLst/>
          </a:prstGeom>
        </p:spPr>
      </p:pic>
      <p:pic>
        <p:nvPicPr>
          <p:cNvPr id="15" name="object 10">
            <a:extLst>
              <a:ext uri="{FF2B5EF4-FFF2-40B4-BE49-F238E27FC236}">
                <a16:creationId xmlns:a16="http://schemas.microsoft.com/office/drawing/2014/main" id="{B4F2384C-E10D-43C7-8799-C5B717862E5F}"/>
              </a:ext>
              <a:ext uri="{C183D7F6-B498-43B3-948B-1728B52AA6E4}">
                <adec:decorative xmlns:adec="http://schemas.microsoft.com/office/drawing/2017/decorative" val="1"/>
              </a:ext>
            </a:extLst>
          </p:cNvPr>
          <p:cNvPicPr/>
          <p:nvPr/>
        </p:nvPicPr>
        <p:blipFill>
          <a:blip r:embed="rId5" cstate="print"/>
          <a:stretch>
            <a:fillRect/>
          </a:stretch>
        </p:blipFill>
        <p:spPr>
          <a:xfrm>
            <a:off x="7607883" y="6299738"/>
            <a:ext cx="1037844" cy="315467"/>
          </a:xfrm>
          <a:prstGeom prst="rect">
            <a:avLst/>
          </a:prstGeom>
        </p:spPr>
      </p:pic>
      <p:sp>
        <p:nvSpPr>
          <p:cNvPr id="9" name="object 9">
            <a:extLst>
              <a:ext uri="{C183D7F6-B498-43B3-948B-1728B52AA6E4}">
                <adec:decorative xmlns:adec="http://schemas.microsoft.com/office/drawing/2017/decorative" val="0"/>
              </a:ext>
            </a:extLst>
          </p:cNvPr>
          <p:cNvSpPr txBox="1">
            <a:spLocks noGrp="1"/>
          </p:cNvSpPr>
          <p:nvPr>
            <p:ph type="title"/>
          </p:nvPr>
        </p:nvSpPr>
        <p:spPr>
          <a:xfrm>
            <a:off x="535940" y="427101"/>
            <a:ext cx="1601470" cy="574040"/>
          </a:xfrm>
          <a:prstGeom prst="rect">
            <a:avLst/>
          </a:prstGeom>
        </p:spPr>
        <p:txBody>
          <a:bodyPr vert="horz" wrap="square" lIns="0" tIns="12700" rIns="0" bIns="0" rtlCol="0">
            <a:spAutoFit/>
          </a:bodyPr>
          <a:lstStyle/>
          <a:p>
            <a:pPr marL="12700">
              <a:lnSpc>
                <a:spcPct val="100000"/>
              </a:lnSpc>
              <a:spcBef>
                <a:spcPts val="100"/>
              </a:spcBef>
            </a:pPr>
            <a:r>
              <a:rPr spc="-5"/>
              <a:t>Agenda</a:t>
            </a:r>
          </a:p>
        </p:txBody>
      </p:sp>
      <p:sp>
        <p:nvSpPr>
          <p:cNvPr id="10" name="object 10">
            <a:extLst>
              <a:ext uri="{C183D7F6-B498-43B3-948B-1728B52AA6E4}">
                <adec:decorative xmlns:adec="http://schemas.microsoft.com/office/drawing/2017/decorative" val="0"/>
              </a:ext>
            </a:extLst>
          </p:cNvPr>
          <p:cNvSpPr txBox="1"/>
          <p:nvPr/>
        </p:nvSpPr>
        <p:spPr>
          <a:xfrm>
            <a:off x="196575" y="1315824"/>
            <a:ext cx="4497973" cy="4041491"/>
          </a:xfrm>
          <a:prstGeom prst="rect">
            <a:avLst/>
          </a:prstGeom>
        </p:spPr>
        <p:txBody>
          <a:bodyPr vert="horz" wrap="square" lIns="0" tIns="161925" rIns="0" bIns="0" rtlCol="0">
            <a:spAutoFit/>
          </a:bodyPr>
          <a:lstStyle/>
          <a:p>
            <a:pPr marL="243840" indent="-231775">
              <a:lnSpc>
                <a:spcPct val="100000"/>
              </a:lnSpc>
              <a:spcBef>
                <a:spcPts val="1275"/>
              </a:spcBef>
              <a:buSzPct val="89285"/>
              <a:buChar char="•"/>
              <a:tabLst>
                <a:tab pos="244475" algn="l"/>
              </a:tabLst>
            </a:pPr>
            <a:r>
              <a:rPr sz="2400" spc="-5" dirty="0">
                <a:solidFill>
                  <a:srgbClr val="005A87"/>
                </a:solidFill>
                <a:latin typeface="Arial"/>
                <a:cs typeface="Arial"/>
              </a:rPr>
              <a:t>Welcome and</a:t>
            </a:r>
            <a:r>
              <a:rPr sz="2400" spc="-20" dirty="0">
                <a:solidFill>
                  <a:srgbClr val="005A87"/>
                </a:solidFill>
                <a:latin typeface="Arial"/>
                <a:cs typeface="Arial"/>
              </a:rPr>
              <a:t> </a:t>
            </a:r>
            <a:r>
              <a:rPr sz="2400" dirty="0">
                <a:solidFill>
                  <a:srgbClr val="005A87"/>
                </a:solidFill>
                <a:latin typeface="Arial"/>
                <a:cs typeface="Arial"/>
              </a:rPr>
              <a:t>Introductions</a:t>
            </a:r>
            <a:endParaRPr sz="2400" dirty="0">
              <a:latin typeface="Arial"/>
              <a:cs typeface="Arial"/>
            </a:endParaRPr>
          </a:p>
          <a:p>
            <a:pPr marL="243840" indent="-231775">
              <a:lnSpc>
                <a:spcPct val="100000"/>
              </a:lnSpc>
              <a:spcBef>
                <a:spcPts val="1175"/>
              </a:spcBef>
              <a:buSzPct val="89285"/>
              <a:buChar char="•"/>
              <a:tabLst>
                <a:tab pos="244475" algn="l"/>
              </a:tabLst>
            </a:pPr>
            <a:r>
              <a:rPr sz="2400" spc="-5" dirty="0">
                <a:solidFill>
                  <a:srgbClr val="005A87"/>
                </a:solidFill>
                <a:latin typeface="Arial"/>
                <a:cs typeface="Arial"/>
              </a:rPr>
              <a:t>Where</a:t>
            </a:r>
            <a:r>
              <a:rPr sz="2400" spc="-10" dirty="0">
                <a:solidFill>
                  <a:srgbClr val="005A87"/>
                </a:solidFill>
                <a:latin typeface="Arial"/>
                <a:cs typeface="Arial"/>
              </a:rPr>
              <a:t> </a:t>
            </a:r>
            <a:r>
              <a:rPr sz="2400" spc="-5" dirty="0">
                <a:solidFill>
                  <a:srgbClr val="005A87"/>
                </a:solidFill>
                <a:latin typeface="Arial"/>
                <a:cs typeface="Arial"/>
              </a:rPr>
              <a:t>We</a:t>
            </a:r>
            <a:r>
              <a:rPr sz="2400" spc="-10" dirty="0">
                <a:solidFill>
                  <a:srgbClr val="005A87"/>
                </a:solidFill>
                <a:latin typeface="Arial"/>
                <a:cs typeface="Arial"/>
              </a:rPr>
              <a:t> </a:t>
            </a:r>
            <a:r>
              <a:rPr sz="2400" spc="-5" dirty="0">
                <a:solidFill>
                  <a:srgbClr val="005A87"/>
                </a:solidFill>
                <a:latin typeface="Arial"/>
                <a:cs typeface="Arial"/>
              </a:rPr>
              <a:t>Are</a:t>
            </a:r>
            <a:r>
              <a:rPr sz="2400" spc="15" dirty="0">
                <a:solidFill>
                  <a:srgbClr val="005A87"/>
                </a:solidFill>
                <a:latin typeface="Arial"/>
                <a:cs typeface="Arial"/>
              </a:rPr>
              <a:t> </a:t>
            </a:r>
            <a:r>
              <a:rPr sz="2400" spc="-5" dirty="0">
                <a:solidFill>
                  <a:srgbClr val="005A87"/>
                </a:solidFill>
                <a:latin typeface="Arial"/>
                <a:cs typeface="Arial"/>
              </a:rPr>
              <a:t>-</a:t>
            </a:r>
            <a:r>
              <a:rPr sz="2400" dirty="0">
                <a:solidFill>
                  <a:srgbClr val="005A87"/>
                </a:solidFill>
                <a:latin typeface="Arial"/>
                <a:cs typeface="Arial"/>
              </a:rPr>
              <a:t> </a:t>
            </a:r>
            <a:r>
              <a:rPr sz="2400" spc="-5" dirty="0">
                <a:solidFill>
                  <a:srgbClr val="005A87"/>
                </a:solidFill>
                <a:latin typeface="Arial"/>
                <a:cs typeface="Arial"/>
              </a:rPr>
              <a:t>Draft</a:t>
            </a:r>
            <a:r>
              <a:rPr sz="2400" spc="-10" dirty="0">
                <a:solidFill>
                  <a:srgbClr val="005A87"/>
                </a:solidFill>
                <a:latin typeface="Arial"/>
                <a:cs typeface="Arial"/>
              </a:rPr>
              <a:t> </a:t>
            </a:r>
            <a:r>
              <a:rPr sz="2400" spc="-5" dirty="0">
                <a:solidFill>
                  <a:srgbClr val="005A87"/>
                </a:solidFill>
                <a:latin typeface="Arial"/>
                <a:cs typeface="Arial"/>
              </a:rPr>
              <a:t>Maps</a:t>
            </a:r>
            <a:endParaRPr sz="2400" dirty="0">
              <a:latin typeface="Arial"/>
              <a:cs typeface="Arial"/>
            </a:endParaRPr>
          </a:p>
          <a:p>
            <a:pPr marL="243840" indent="-231775">
              <a:lnSpc>
                <a:spcPct val="100000"/>
              </a:lnSpc>
              <a:spcBef>
                <a:spcPts val="1180"/>
              </a:spcBef>
              <a:buSzPct val="89285"/>
              <a:buChar char="•"/>
              <a:tabLst>
                <a:tab pos="244475" algn="l"/>
              </a:tabLst>
            </a:pPr>
            <a:r>
              <a:rPr sz="2400" spc="-5" dirty="0">
                <a:solidFill>
                  <a:srgbClr val="005A87"/>
                </a:solidFill>
                <a:latin typeface="Arial"/>
                <a:cs typeface="Arial"/>
              </a:rPr>
              <a:t>Flood</a:t>
            </a:r>
            <a:r>
              <a:rPr sz="2400" dirty="0">
                <a:solidFill>
                  <a:srgbClr val="005A87"/>
                </a:solidFill>
                <a:latin typeface="Arial"/>
                <a:cs typeface="Arial"/>
              </a:rPr>
              <a:t> </a:t>
            </a:r>
            <a:r>
              <a:rPr sz="2400" spc="-5" dirty="0">
                <a:solidFill>
                  <a:srgbClr val="005A87"/>
                </a:solidFill>
                <a:latin typeface="Arial"/>
                <a:cs typeface="Arial"/>
              </a:rPr>
              <a:t>Study</a:t>
            </a:r>
            <a:r>
              <a:rPr sz="2400" spc="-20" dirty="0">
                <a:solidFill>
                  <a:srgbClr val="005A87"/>
                </a:solidFill>
                <a:latin typeface="Arial"/>
                <a:cs typeface="Arial"/>
              </a:rPr>
              <a:t> </a:t>
            </a:r>
            <a:r>
              <a:rPr sz="2400" spc="-5" dirty="0">
                <a:solidFill>
                  <a:srgbClr val="005A87"/>
                </a:solidFill>
                <a:latin typeface="Arial"/>
                <a:cs typeface="Arial"/>
              </a:rPr>
              <a:t>Update</a:t>
            </a:r>
            <a:endParaRPr lang="en-US" sz="2400" spc="-5" dirty="0">
              <a:solidFill>
                <a:srgbClr val="005A87"/>
              </a:solidFill>
              <a:latin typeface="Arial"/>
              <a:cs typeface="Arial"/>
            </a:endParaRPr>
          </a:p>
          <a:p>
            <a:pPr marL="243840" indent="-231775">
              <a:lnSpc>
                <a:spcPct val="100000"/>
              </a:lnSpc>
              <a:spcBef>
                <a:spcPts val="1180"/>
              </a:spcBef>
              <a:buSzPct val="89285"/>
              <a:buChar char="•"/>
              <a:tabLst>
                <a:tab pos="244475" algn="l"/>
              </a:tabLst>
            </a:pPr>
            <a:r>
              <a:rPr lang="en-US" sz="2400" spc="-5" dirty="0">
                <a:solidFill>
                  <a:srgbClr val="005A87"/>
                </a:solidFill>
                <a:latin typeface="Arial"/>
                <a:cs typeface="Arial"/>
              </a:rPr>
              <a:t>Study Impacts</a:t>
            </a:r>
            <a:endParaRPr sz="2400" dirty="0">
              <a:latin typeface="Arial"/>
              <a:cs typeface="Arial"/>
            </a:endParaRPr>
          </a:p>
          <a:p>
            <a:pPr marL="243840" indent="-231775">
              <a:lnSpc>
                <a:spcPct val="100000"/>
              </a:lnSpc>
              <a:spcBef>
                <a:spcPts val="1175"/>
              </a:spcBef>
              <a:buSzPct val="89285"/>
              <a:buChar char="•"/>
              <a:tabLst>
                <a:tab pos="244475" algn="l"/>
              </a:tabLst>
            </a:pPr>
            <a:r>
              <a:rPr sz="2400" spc="-5" dirty="0">
                <a:solidFill>
                  <a:srgbClr val="005A87"/>
                </a:solidFill>
                <a:latin typeface="Arial"/>
                <a:cs typeface="Arial"/>
              </a:rPr>
              <a:t>Using</a:t>
            </a:r>
            <a:r>
              <a:rPr sz="2400" spc="-10" dirty="0">
                <a:solidFill>
                  <a:srgbClr val="005A87"/>
                </a:solidFill>
                <a:latin typeface="Arial"/>
                <a:cs typeface="Arial"/>
              </a:rPr>
              <a:t> </a:t>
            </a:r>
            <a:r>
              <a:rPr sz="2400" spc="-5" dirty="0">
                <a:solidFill>
                  <a:srgbClr val="005A87"/>
                </a:solidFill>
                <a:latin typeface="Arial"/>
                <a:cs typeface="Arial"/>
              </a:rPr>
              <a:t>Flood</a:t>
            </a:r>
            <a:r>
              <a:rPr sz="2400" spc="30" dirty="0">
                <a:solidFill>
                  <a:srgbClr val="005A87"/>
                </a:solidFill>
                <a:latin typeface="Arial"/>
                <a:cs typeface="Arial"/>
              </a:rPr>
              <a:t> </a:t>
            </a:r>
            <a:r>
              <a:rPr sz="2400" spc="-5" dirty="0">
                <a:solidFill>
                  <a:srgbClr val="005A87"/>
                </a:solidFill>
                <a:latin typeface="Arial"/>
                <a:cs typeface="Arial"/>
              </a:rPr>
              <a:t>Risk Data</a:t>
            </a:r>
            <a:r>
              <a:rPr sz="2400" spc="15" dirty="0">
                <a:solidFill>
                  <a:srgbClr val="005A87"/>
                </a:solidFill>
                <a:latin typeface="Arial"/>
                <a:cs typeface="Arial"/>
              </a:rPr>
              <a:t> </a:t>
            </a:r>
            <a:r>
              <a:rPr lang="en-US" sz="2400" spc="15" dirty="0">
                <a:solidFill>
                  <a:srgbClr val="005A87"/>
                </a:solidFill>
                <a:latin typeface="Arial"/>
                <a:cs typeface="Arial"/>
              </a:rPr>
              <a:t>to Reduce Flood Risk</a:t>
            </a:r>
          </a:p>
          <a:p>
            <a:pPr marL="243840" indent="-231775">
              <a:lnSpc>
                <a:spcPct val="100000"/>
              </a:lnSpc>
              <a:spcBef>
                <a:spcPts val="1175"/>
              </a:spcBef>
              <a:buSzPct val="89285"/>
              <a:buChar char="•"/>
              <a:tabLst>
                <a:tab pos="244475" algn="l"/>
              </a:tabLst>
            </a:pPr>
            <a:r>
              <a:rPr lang="en-US" sz="2400" spc="15" dirty="0">
                <a:solidFill>
                  <a:srgbClr val="005A87"/>
                </a:solidFill>
                <a:latin typeface="Arial"/>
                <a:cs typeface="Arial"/>
              </a:rPr>
              <a:t>Floodplain Management</a:t>
            </a:r>
          </a:p>
          <a:p>
            <a:pPr marL="243840" indent="-231775">
              <a:lnSpc>
                <a:spcPct val="100000"/>
              </a:lnSpc>
              <a:spcBef>
                <a:spcPts val="1175"/>
              </a:spcBef>
              <a:buSzPct val="89285"/>
              <a:buChar char="•"/>
              <a:tabLst>
                <a:tab pos="244475" algn="l"/>
              </a:tabLst>
            </a:pPr>
            <a:r>
              <a:rPr sz="2400" dirty="0">
                <a:solidFill>
                  <a:srgbClr val="005A87"/>
                </a:solidFill>
                <a:latin typeface="Arial"/>
                <a:cs typeface="Arial"/>
              </a:rPr>
              <a:t>Discussion</a:t>
            </a:r>
            <a:endParaRPr sz="2400" dirty="0">
              <a:latin typeface="Arial"/>
              <a:cs typeface="Arial"/>
            </a:endParaRPr>
          </a:p>
        </p:txBody>
      </p:sp>
    </p:spTree>
    <p:extLst>
      <p:ext uri="{BB962C8B-B14F-4D97-AF65-F5344CB8AC3E}">
        <p14:creationId xmlns:p14="http://schemas.microsoft.com/office/powerpoint/2010/main" val="3884601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5" name="object 5"/>
          <p:cNvSpPr txBox="1">
            <a:spLocks noGrp="1"/>
          </p:cNvSpPr>
          <p:nvPr>
            <p:ph type="title"/>
          </p:nvPr>
        </p:nvSpPr>
        <p:spPr>
          <a:xfrm>
            <a:off x="535940" y="427101"/>
            <a:ext cx="7747000" cy="574040"/>
          </a:xfrm>
          <a:prstGeom prst="rect">
            <a:avLst/>
          </a:prstGeom>
        </p:spPr>
        <p:txBody>
          <a:bodyPr vert="horz" wrap="square" lIns="0" tIns="12700" rIns="0" bIns="0" rtlCol="0">
            <a:spAutoFit/>
          </a:bodyPr>
          <a:lstStyle/>
          <a:p>
            <a:pPr marL="12700">
              <a:lnSpc>
                <a:spcPct val="100000"/>
              </a:lnSpc>
              <a:spcBef>
                <a:spcPts val="100"/>
              </a:spcBef>
            </a:pPr>
            <a:r>
              <a:rPr lang="en-US" sz="3600" b="0" spc="-5">
                <a:solidFill>
                  <a:srgbClr val="FFFFFF"/>
                </a:solidFill>
                <a:latin typeface="Arial"/>
                <a:cs typeface="Arial"/>
              </a:rPr>
              <a:t>WV Flood Tool</a:t>
            </a:r>
            <a:endParaRPr sz="3600">
              <a:latin typeface="Arial"/>
              <a:cs typeface="Arial"/>
            </a:endParaRPr>
          </a:p>
        </p:txBody>
      </p:sp>
      <p:sp>
        <p:nvSpPr>
          <p:cNvPr id="10" name="TextBox 9">
            <a:extLst>
              <a:ext uri="{FF2B5EF4-FFF2-40B4-BE49-F238E27FC236}">
                <a16:creationId xmlns:a16="http://schemas.microsoft.com/office/drawing/2014/main" id="{038CAEE6-B777-423B-8106-ACD190BCDCDA}"/>
              </a:ext>
            </a:extLst>
          </p:cNvPr>
          <p:cNvSpPr txBox="1"/>
          <p:nvPr/>
        </p:nvSpPr>
        <p:spPr>
          <a:xfrm>
            <a:off x="0" y="6496619"/>
            <a:ext cx="9151174" cy="36933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http://www.mapwv.gov/flood/</a:t>
            </a:r>
          </a:p>
        </p:txBody>
      </p:sp>
      <p:pic>
        <p:nvPicPr>
          <p:cNvPr id="13" name="Picture 12">
            <a:extLst>
              <a:ext uri="{FF2B5EF4-FFF2-40B4-BE49-F238E27FC236}">
                <a16:creationId xmlns:a16="http://schemas.microsoft.com/office/drawing/2014/main" id="{2DC07115-692E-BF4B-F975-E04ACC6B601B}"/>
              </a:ext>
            </a:extLst>
          </p:cNvPr>
          <p:cNvPicPr>
            <a:picLocks noChangeAspect="1"/>
          </p:cNvPicPr>
          <p:nvPr/>
        </p:nvPicPr>
        <p:blipFill>
          <a:blip r:embed="rId4"/>
          <a:stretch>
            <a:fillRect/>
          </a:stretch>
        </p:blipFill>
        <p:spPr>
          <a:xfrm>
            <a:off x="0" y="1164733"/>
            <a:ext cx="9144000" cy="5331885"/>
          </a:xfrm>
          <a:prstGeom prst="rect">
            <a:avLst/>
          </a:prstGeom>
        </p:spPr>
      </p:pic>
    </p:spTree>
    <p:extLst>
      <p:ext uri="{BB962C8B-B14F-4D97-AF65-F5344CB8AC3E}">
        <p14:creationId xmlns:p14="http://schemas.microsoft.com/office/powerpoint/2010/main" val="284180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5" name="object 5"/>
          <p:cNvSpPr txBox="1">
            <a:spLocks noGrp="1"/>
          </p:cNvSpPr>
          <p:nvPr>
            <p:ph type="title"/>
          </p:nvPr>
        </p:nvSpPr>
        <p:spPr>
          <a:xfrm>
            <a:off x="535940" y="427101"/>
            <a:ext cx="7747000" cy="574040"/>
          </a:xfrm>
          <a:prstGeom prst="rect">
            <a:avLst/>
          </a:prstGeom>
        </p:spPr>
        <p:txBody>
          <a:bodyPr vert="horz" wrap="square" lIns="0" tIns="12700" rIns="0" bIns="0" rtlCol="0">
            <a:spAutoFit/>
          </a:bodyPr>
          <a:lstStyle/>
          <a:p>
            <a:pPr marL="12700">
              <a:lnSpc>
                <a:spcPct val="100000"/>
              </a:lnSpc>
              <a:spcBef>
                <a:spcPts val="100"/>
              </a:spcBef>
            </a:pPr>
            <a:r>
              <a:rPr lang="en-US" sz="3600" b="0" spc="-5">
                <a:solidFill>
                  <a:srgbClr val="FFFFFF"/>
                </a:solidFill>
                <a:latin typeface="Arial"/>
                <a:cs typeface="Arial"/>
              </a:rPr>
              <a:t>WV Flood Tool</a:t>
            </a:r>
            <a:endParaRPr sz="3600">
              <a:latin typeface="Arial"/>
              <a:cs typeface="Arial"/>
            </a:endParaRPr>
          </a:p>
        </p:txBody>
      </p:sp>
      <p:sp>
        <p:nvSpPr>
          <p:cNvPr id="10" name="TextBox 9">
            <a:extLst>
              <a:ext uri="{FF2B5EF4-FFF2-40B4-BE49-F238E27FC236}">
                <a16:creationId xmlns:a16="http://schemas.microsoft.com/office/drawing/2014/main" id="{038CAEE6-B777-423B-8106-ACD190BCDCDA}"/>
              </a:ext>
            </a:extLst>
          </p:cNvPr>
          <p:cNvSpPr txBox="1"/>
          <p:nvPr/>
        </p:nvSpPr>
        <p:spPr>
          <a:xfrm>
            <a:off x="0" y="6496619"/>
            <a:ext cx="9151174" cy="36933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http://www.mapwv.gov/flood/</a:t>
            </a:r>
          </a:p>
        </p:txBody>
      </p:sp>
      <p:pic>
        <p:nvPicPr>
          <p:cNvPr id="6" name="Picture 5">
            <a:extLst>
              <a:ext uri="{FF2B5EF4-FFF2-40B4-BE49-F238E27FC236}">
                <a16:creationId xmlns:a16="http://schemas.microsoft.com/office/drawing/2014/main" id="{D77D3D46-455C-5E56-F909-30DB69BDCB09}"/>
              </a:ext>
            </a:extLst>
          </p:cNvPr>
          <p:cNvPicPr>
            <a:picLocks noChangeAspect="1"/>
          </p:cNvPicPr>
          <p:nvPr/>
        </p:nvPicPr>
        <p:blipFill>
          <a:blip r:embed="rId4"/>
          <a:stretch>
            <a:fillRect/>
          </a:stretch>
        </p:blipFill>
        <p:spPr>
          <a:xfrm>
            <a:off x="0" y="1167574"/>
            <a:ext cx="9144000" cy="5329045"/>
          </a:xfrm>
          <a:prstGeom prst="rect">
            <a:avLst/>
          </a:prstGeom>
        </p:spPr>
      </p:pic>
      <p:sp>
        <p:nvSpPr>
          <p:cNvPr id="12" name="Rectangle 11">
            <a:extLst>
              <a:ext uri="{FF2B5EF4-FFF2-40B4-BE49-F238E27FC236}">
                <a16:creationId xmlns:a16="http://schemas.microsoft.com/office/drawing/2014/main" id="{43D5FE33-7F5E-F665-9CC2-8C60E637B4B7}"/>
              </a:ext>
            </a:extLst>
          </p:cNvPr>
          <p:cNvSpPr/>
          <p:nvPr/>
        </p:nvSpPr>
        <p:spPr>
          <a:xfrm>
            <a:off x="1653871" y="2495147"/>
            <a:ext cx="1930577" cy="184825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E97842A-887E-C4C2-16E7-72990DFBE927}"/>
              </a:ext>
            </a:extLst>
          </p:cNvPr>
          <p:cNvCxnSpPr/>
          <p:nvPr/>
        </p:nvCxnSpPr>
        <p:spPr>
          <a:xfrm flipV="1">
            <a:off x="3584448" y="1865376"/>
            <a:ext cx="987552" cy="62977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80104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A8718-FCAC-49E6-95A2-7D0F19782AC2}"/>
              </a:ext>
            </a:extLst>
          </p:cNvPr>
          <p:cNvSpPr>
            <a:spLocks noGrp="1"/>
          </p:cNvSpPr>
          <p:nvPr>
            <p:ph type="title"/>
          </p:nvPr>
        </p:nvSpPr>
        <p:spPr>
          <a:xfrm>
            <a:off x="522232" y="332210"/>
            <a:ext cx="5977436" cy="574040"/>
          </a:xfrm>
        </p:spPr>
        <p:txBody>
          <a:bodyPr wrap="square" lIns="0" tIns="0" rIns="0" bIns="0" anchor="t">
            <a:spAutoFit/>
          </a:bodyPr>
          <a:lstStyle/>
          <a:p>
            <a:r>
              <a:rPr lang="en-US"/>
              <a:t>National Flood Hazard Layer</a:t>
            </a:r>
          </a:p>
        </p:txBody>
      </p:sp>
      <p:sp>
        <p:nvSpPr>
          <p:cNvPr id="8" name="object 8"/>
          <p:cNvSpPr txBox="1"/>
          <p:nvPr/>
        </p:nvSpPr>
        <p:spPr>
          <a:xfrm>
            <a:off x="332105" y="1295400"/>
            <a:ext cx="7897495" cy="63563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a:ln>
                  <a:noFill/>
                </a:ln>
                <a:solidFill>
                  <a:srgbClr val="333333"/>
                </a:solidFill>
                <a:effectLst/>
                <a:uLnTx/>
                <a:uFillTx/>
                <a:latin typeface="Arial"/>
                <a:ea typeface="+mn-ea"/>
                <a:cs typeface="Arial"/>
              </a:rPr>
              <a:t>Visit</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hlinkClick r:id="rId2"/>
              </a:rPr>
              <a:t>https://www.fema.gov/national-flood-hazard-layer-nfhl</a:t>
            </a:r>
            <a:r>
              <a:rPr kumimoji="0" lang="en-US" sz="2000" b="0" i="0" u="none" strike="noStrike" kern="1200" cap="none" spc="0" normalizeH="0" baseline="0" noProof="0">
                <a:ln>
                  <a:noFill/>
                </a:ln>
                <a:solidFill>
                  <a:srgbClr val="333333"/>
                </a:solidFill>
                <a:effectLst/>
                <a:uLnTx/>
                <a:uFillTx/>
                <a:latin typeface="Arial"/>
                <a:ea typeface="+mn-ea"/>
                <a:cs typeface="Arial"/>
              </a:rPr>
              <a:t> f</a:t>
            </a:r>
            <a:r>
              <a:rPr kumimoji="0" sz="2000" b="0" i="0" u="none" strike="noStrike" kern="1200" cap="none" spc="0" normalizeH="0" baseline="0" noProof="0">
                <a:ln>
                  <a:noFill/>
                </a:ln>
                <a:solidFill>
                  <a:srgbClr val="333333"/>
                </a:solidFill>
                <a:effectLst/>
                <a:uLnTx/>
                <a:uFillTx/>
                <a:latin typeface="Arial"/>
                <a:ea typeface="+mn-ea"/>
                <a:cs typeface="Arial"/>
              </a:rPr>
              <a:t>or</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multiple </a:t>
            </a:r>
            <a:r>
              <a:rPr kumimoji="0" sz="2000" b="0" i="0" u="none" strike="noStrike" kern="1200" cap="none" spc="-5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options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view and</a:t>
            </a:r>
            <a:r>
              <a:rPr kumimoji="0" sz="1800" b="0" i="0" u="none" strike="noStrike" kern="1200" cap="none" spc="5" normalizeH="0" baseline="0" noProof="0">
                <a:ln>
                  <a:noFill/>
                </a:ln>
                <a:solidFill>
                  <a:prstClr val="black"/>
                </a:solidFill>
                <a:effectLst/>
                <a:uLnTx/>
                <a:uFillTx/>
                <a:latin typeface="Arial"/>
                <a:ea typeface="+mn-ea"/>
                <a:cs typeface="Arial"/>
              </a:rPr>
              <a:t> </a:t>
            </a:r>
            <a:r>
              <a:rPr kumimoji="0" sz="1800" b="0" i="0" u="none" strike="noStrike" kern="1200" cap="none" spc="-10" normalizeH="0" baseline="0" noProof="0">
                <a:ln>
                  <a:noFill/>
                </a:ln>
                <a:solidFill>
                  <a:prstClr val="black"/>
                </a:solidFill>
                <a:effectLst/>
                <a:uLnTx/>
                <a:uFillTx/>
                <a:latin typeface="Arial"/>
                <a:ea typeface="+mn-ea"/>
                <a:cs typeface="Arial"/>
              </a:rPr>
              <a:t>download</a:t>
            </a:r>
            <a:r>
              <a:rPr kumimoji="0" sz="1800" b="0" i="0" u="none" strike="noStrike" kern="1200" cap="none" spc="45" normalizeH="0" baseline="0" noProof="0">
                <a:ln>
                  <a:noFill/>
                </a:ln>
                <a:solidFill>
                  <a:prstClr val="black"/>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NFHL</a:t>
            </a:r>
            <a:r>
              <a:rPr kumimoji="0" sz="1800" b="0" i="0" u="none" strike="noStrike" kern="1200" cap="none" spc="-65" normalizeH="0" baseline="0" noProof="0">
                <a:ln>
                  <a:noFill/>
                </a:ln>
                <a:solidFill>
                  <a:prstClr val="black"/>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17" name="Picture 16" descr="Screenshot of the description of the Draft National Flood Hazard Viewer web app">
            <a:extLst>
              <a:ext uri="{FF2B5EF4-FFF2-40B4-BE49-F238E27FC236}">
                <a16:creationId xmlns:a16="http://schemas.microsoft.com/office/drawing/2014/main" id="{72C1DA2A-0623-402B-8DCB-5969D9D1E01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8739" y="1981200"/>
            <a:ext cx="2703061" cy="4712880"/>
          </a:xfrm>
          <a:prstGeom prst="rect">
            <a:avLst/>
          </a:prstGeom>
        </p:spPr>
      </p:pic>
      <p:sp>
        <p:nvSpPr>
          <p:cNvPr id="24" name="Rectangle: Rounded Corners 23" descr="Red outline rectangle highlighting a paragraph of the description of the web app. The paragraph is titled Draft National Flood Hazard Layer and it reads &quot;The Draft National Flood Hazard Layer is for early awareness of possible changes to regulatory flood map information. Until the data becomes effective and it appears in the National Flood Hazard Layer, the data cannot be used to rate flood insurance policies or enforce the federal mandatory purchase requirement.&quot;">
            <a:extLst>
              <a:ext uri="{FF2B5EF4-FFF2-40B4-BE49-F238E27FC236}">
                <a16:creationId xmlns:a16="http://schemas.microsoft.com/office/drawing/2014/main" id="{A144EA1D-D98E-4279-A4B7-8D8B949A8597}"/>
              </a:ext>
            </a:extLst>
          </p:cNvPr>
          <p:cNvSpPr/>
          <p:nvPr/>
        </p:nvSpPr>
        <p:spPr>
          <a:xfrm>
            <a:off x="266700" y="4800600"/>
            <a:ext cx="2644831" cy="607685"/>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Screenshot of the Draft National Flood Hazard Viewer web app">
            <a:extLst>
              <a:ext uri="{FF2B5EF4-FFF2-40B4-BE49-F238E27FC236}">
                <a16:creationId xmlns:a16="http://schemas.microsoft.com/office/drawing/2014/main" id="{43FA293C-51C6-45AC-8DCA-5158697D5CBE}"/>
              </a:ext>
            </a:extLst>
          </p:cNvPr>
          <p:cNvPicPr>
            <a:picLocks noChangeAspect="1"/>
          </p:cNvPicPr>
          <p:nvPr/>
        </p:nvPicPr>
        <p:blipFill>
          <a:blip r:embed="rId5"/>
          <a:stretch>
            <a:fillRect/>
          </a:stretch>
        </p:blipFill>
        <p:spPr>
          <a:xfrm>
            <a:off x="3068055" y="2355671"/>
            <a:ext cx="5942595" cy="4349929"/>
          </a:xfrm>
          <a:prstGeom prst="rect">
            <a:avLst/>
          </a:prstGeom>
        </p:spPr>
      </p:pic>
    </p:spTree>
    <p:extLst>
      <p:ext uri="{BB962C8B-B14F-4D97-AF65-F5344CB8AC3E}">
        <p14:creationId xmlns:p14="http://schemas.microsoft.com/office/powerpoint/2010/main" val="3346668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text, screenshot, metal&#10;&#10;Description automatically generated">
            <a:extLst>
              <a:ext uri="{FF2B5EF4-FFF2-40B4-BE49-F238E27FC236}">
                <a16:creationId xmlns:a16="http://schemas.microsoft.com/office/drawing/2014/main" id="{17792981-DA16-C379-DB4E-83BB9A506B6A}"/>
              </a:ext>
            </a:extLst>
          </p:cNvPr>
          <p:cNvPicPr>
            <a:picLocks noChangeAspect="1"/>
          </p:cNvPicPr>
          <p:nvPr/>
        </p:nvPicPr>
        <p:blipFill>
          <a:blip r:embed="rId2"/>
          <a:stretch>
            <a:fillRect/>
          </a:stretch>
        </p:blipFill>
        <p:spPr>
          <a:xfrm>
            <a:off x="1135056" y="1948383"/>
            <a:ext cx="6361964" cy="4029211"/>
          </a:xfrm>
          <a:prstGeom prst="rect">
            <a:avLst/>
          </a:prstGeom>
        </p:spPr>
      </p:pic>
      <p:sp>
        <p:nvSpPr>
          <p:cNvPr id="7" name="Title 6">
            <a:extLst>
              <a:ext uri="{FF2B5EF4-FFF2-40B4-BE49-F238E27FC236}">
                <a16:creationId xmlns:a16="http://schemas.microsoft.com/office/drawing/2014/main" id="{CAD83290-4B67-40D4-98B1-6ABB75749995}"/>
              </a:ext>
            </a:extLst>
          </p:cNvPr>
          <p:cNvSpPr>
            <a:spLocks noGrp="1"/>
          </p:cNvSpPr>
          <p:nvPr>
            <p:ph type="title"/>
          </p:nvPr>
        </p:nvSpPr>
        <p:spPr/>
        <p:txBody>
          <a:bodyPr/>
          <a:lstStyle/>
          <a:p>
            <a:r>
              <a:rPr lang="en-US"/>
              <a:t>Flood Risk Dashboard </a:t>
            </a:r>
            <a:r>
              <a:rPr lang="en-US">
                <a:noFill/>
              </a:rPr>
              <a:t>Layout</a:t>
            </a:r>
          </a:p>
        </p:txBody>
      </p:sp>
      <p:sp>
        <p:nvSpPr>
          <p:cNvPr id="2" name="object 2">
            <a:extLst>
              <a:ext uri="{C183D7F6-B498-43B3-948B-1728B52AA6E4}">
                <adec:decorative xmlns:adec="http://schemas.microsoft.com/office/drawing/2017/decorative" val="1"/>
              </a:ext>
            </a:extLst>
          </p:cNvPr>
          <p:cNvSpPr txBox="1"/>
          <p:nvPr/>
        </p:nvSpPr>
        <p:spPr>
          <a:xfrm>
            <a:off x="4514722" y="6289776"/>
            <a:ext cx="116205" cy="145415"/>
          </a:xfrm>
          <a:prstGeom prst="rect">
            <a:avLst/>
          </a:prstGeom>
        </p:spPr>
        <p:txBody>
          <a:bodyPr vert="horz" wrap="square" lIns="0" tIns="0" rIns="0" bIns="0" rtlCol="0" anchor="t">
            <a:spAutoFit/>
          </a:bodyPr>
          <a:lstStyle/>
          <a:p>
            <a:pPr>
              <a:lnSpc>
                <a:spcPts val="1130"/>
              </a:lnSpc>
            </a:pPr>
            <a:r>
              <a:rPr lang="en-US" sz="1000" spc="5">
                <a:solidFill>
                  <a:srgbClr val="5B5C5E"/>
                </a:solidFill>
                <a:latin typeface="Arial Nova Cond Light"/>
                <a:cs typeface="Arial Nova Cond Light"/>
              </a:rPr>
              <a:t>26</a:t>
            </a:r>
          </a:p>
        </p:txBody>
      </p:sp>
      <p:pic>
        <p:nvPicPr>
          <p:cNvPr id="3" name="object 3">
            <a:extLst>
              <a:ext uri="{C183D7F6-B498-43B3-948B-1728B52AA6E4}">
                <adec:decorative xmlns:adec="http://schemas.microsoft.com/office/drawing/2017/decorative" val="1"/>
              </a:ext>
            </a:extLst>
          </p:cNvPr>
          <p:cNvPicPr/>
          <p:nvPr/>
        </p:nvPicPr>
        <p:blipFill>
          <a:blip r:embed="rId3" cstate="print"/>
          <a:stretch>
            <a:fillRect/>
          </a:stretch>
        </p:blipFill>
        <p:spPr>
          <a:xfrm>
            <a:off x="513663" y="6068724"/>
            <a:ext cx="1574144" cy="546735"/>
          </a:xfrm>
          <a:prstGeom prst="rect">
            <a:avLst/>
          </a:prstGeom>
        </p:spPr>
      </p:pic>
      <p:sp>
        <p:nvSpPr>
          <p:cNvPr id="10" name="object 10"/>
          <p:cNvSpPr txBox="1"/>
          <p:nvPr/>
        </p:nvSpPr>
        <p:spPr>
          <a:xfrm>
            <a:off x="1344030" y="1201882"/>
            <a:ext cx="2510155" cy="483234"/>
          </a:xfrm>
          <a:prstGeom prst="rect">
            <a:avLst/>
          </a:prstGeom>
        </p:spPr>
        <p:txBody>
          <a:bodyPr vert="horz" wrap="square" lIns="0" tIns="12700" rIns="0" bIns="0" rtlCol="0">
            <a:spAutoFit/>
          </a:bodyPr>
          <a:lstStyle/>
          <a:p>
            <a:pPr marL="12700">
              <a:lnSpc>
                <a:spcPct val="100000"/>
              </a:lnSpc>
              <a:spcBef>
                <a:spcPts val="100"/>
              </a:spcBef>
              <a:tabLst>
                <a:tab pos="2496820" algn="l"/>
              </a:tabLst>
            </a:pPr>
            <a:r>
              <a:rPr sz="1500" b="1" spc="-5" dirty="0">
                <a:solidFill>
                  <a:srgbClr val="005A87"/>
                </a:solidFill>
                <a:latin typeface="Arial"/>
                <a:cs typeface="Arial"/>
              </a:rPr>
              <a:t>NFIP</a:t>
            </a:r>
            <a:r>
              <a:rPr sz="1500" b="1" spc="-55" dirty="0">
                <a:solidFill>
                  <a:srgbClr val="005A87"/>
                </a:solidFill>
                <a:latin typeface="Arial"/>
                <a:cs typeface="Arial"/>
              </a:rPr>
              <a:t> </a:t>
            </a:r>
            <a:r>
              <a:rPr sz="1500" b="1" spc="-5" dirty="0">
                <a:solidFill>
                  <a:srgbClr val="005A87"/>
                </a:solidFill>
                <a:latin typeface="Arial"/>
                <a:cs typeface="Arial"/>
              </a:rPr>
              <a:t>FLOOD</a:t>
            </a:r>
            <a:r>
              <a:rPr sz="1500" b="1" spc="-20" dirty="0">
                <a:solidFill>
                  <a:srgbClr val="005A87"/>
                </a:solidFill>
                <a:latin typeface="Arial"/>
                <a:cs typeface="Arial"/>
              </a:rPr>
              <a:t> </a:t>
            </a:r>
            <a:r>
              <a:rPr sz="1500" b="1" spc="-15" dirty="0">
                <a:solidFill>
                  <a:srgbClr val="005A87"/>
                </a:solidFill>
                <a:latin typeface="Arial"/>
                <a:cs typeface="Arial"/>
              </a:rPr>
              <a:t>CLAIM</a:t>
            </a:r>
            <a:r>
              <a:rPr lang="en-US" sz="1500" b="1" spc="-15" dirty="0">
                <a:solidFill>
                  <a:srgbClr val="005A87"/>
                </a:solidFill>
                <a:latin typeface="Arial"/>
                <a:cs typeface="Arial"/>
              </a:rPr>
              <a:t> P</a:t>
            </a:r>
            <a:r>
              <a:rPr sz="1500" b="1" spc="-50" dirty="0">
                <a:solidFill>
                  <a:srgbClr val="005A87"/>
                </a:solidFill>
                <a:latin typeface="Arial"/>
                <a:cs typeface="Arial"/>
              </a:rPr>
              <a:t>AYOUTS</a:t>
            </a:r>
            <a:endParaRPr sz="1500" dirty="0">
              <a:latin typeface="Arial"/>
              <a:cs typeface="Arial"/>
            </a:endParaRPr>
          </a:p>
        </p:txBody>
      </p:sp>
      <p:cxnSp>
        <p:nvCxnSpPr>
          <p:cNvPr id="45" name="Connector: Elbow 44" descr="Arrow connecting the text &quot;NFIP Flood Claim Payouts&quot; to the third box from the left on the top row of the dashboard. This box contains the total paid losses in dollars and the total number of paid claims.">
            <a:extLst>
              <a:ext uri="{FF2B5EF4-FFF2-40B4-BE49-F238E27FC236}">
                <a16:creationId xmlns:a16="http://schemas.microsoft.com/office/drawing/2014/main" id="{8FD9CB85-64A9-4AA6-81CB-E08724B7A0C8}"/>
              </a:ext>
            </a:extLst>
          </p:cNvPr>
          <p:cNvCxnSpPr>
            <a:cxnSpLocks/>
          </p:cNvCxnSpPr>
          <p:nvPr/>
        </p:nvCxnSpPr>
        <p:spPr>
          <a:xfrm rot="16200000" flipH="1">
            <a:off x="2741236" y="1783266"/>
            <a:ext cx="1576144" cy="632497"/>
          </a:xfrm>
          <a:prstGeom prst="bentConnector3">
            <a:avLst>
              <a:gd name="adj1" fmla="val 96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bject 16"/>
          <p:cNvSpPr txBox="1"/>
          <p:nvPr/>
        </p:nvSpPr>
        <p:spPr>
          <a:xfrm>
            <a:off x="6651395" y="1185159"/>
            <a:ext cx="1652270" cy="482600"/>
          </a:xfrm>
          <a:prstGeom prst="rect">
            <a:avLst/>
          </a:prstGeom>
        </p:spPr>
        <p:txBody>
          <a:bodyPr vert="horz" wrap="square" lIns="0" tIns="12700" rIns="0" bIns="0" rtlCol="0">
            <a:spAutoFit/>
          </a:bodyPr>
          <a:lstStyle/>
          <a:p>
            <a:pPr marL="12700" marR="5080">
              <a:lnSpc>
                <a:spcPct val="100000"/>
              </a:lnSpc>
              <a:spcBef>
                <a:spcPts val="100"/>
              </a:spcBef>
            </a:pPr>
            <a:r>
              <a:rPr sz="1500" b="1" spc="-10">
                <a:solidFill>
                  <a:srgbClr val="005A87"/>
                </a:solidFill>
                <a:latin typeface="Arial"/>
                <a:cs typeface="Arial"/>
              </a:rPr>
              <a:t>CLAIMS</a:t>
            </a:r>
            <a:r>
              <a:rPr sz="1500" b="1" spc="-35">
                <a:solidFill>
                  <a:srgbClr val="005A87"/>
                </a:solidFill>
                <a:latin typeface="Arial"/>
                <a:cs typeface="Arial"/>
              </a:rPr>
              <a:t> </a:t>
            </a:r>
            <a:r>
              <a:rPr sz="1500" b="1" spc="-5">
                <a:solidFill>
                  <a:srgbClr val="005A87"/>
                </a:solidFill>
                <a:latin typeface="Arial"/>
                <a:cs typeface="Arial"/>
              </a:rPr>
              <a:t>OUTSIDE </a:t>
            </a:r>
            <a:r>
              <a:rPr sz="1500" b="1" spc="-405">
                <a:solidFill>
                  <a:srgbClr val="005A87"/>
                </a:solidFill>
                <a:latin typeface="Arial"/>
                <a:cs typeface="Arial"/>
              </a:rPr>
              <a:t> </a:t>
            </a:r>
            <a:r>
              <a:rPr sz="1500" b="1">
                <a:solidFill>
                  <a:srgbClr val="005A87"/>
                </a:solidFill>
                <a:latin typeface="Arial"/>
                <a:cs typeface="Arial"/>
              </a:rPr>
              <a:t>OF</a:t>
            </a:r>
            <a:r>
              <a:rPr sz="1500" b="1" spc="-20">
                <a:solidFill>
                  <a:srgbClr val="005A87"/>
                </a:solidFill>
                <a:latin typeface="Arial"/>
                <a:cs typeface="Arial"/>
              </a:rPr>
              <a:t> </a:t>
            </a:r>
            <a:r>
              <a:rPr sz="1500" b="1" spc="-5">
                <a:solidFill>
                  <a:srgbClr val="005A87"/>
                </a:solidFill>
                <a:latin typeface="Arial"/>
                <a:cs typeface="Arial"/>
              </a:rPr>
              <a:t>SFHA</a:t>
            </a:r>
            <a:endParaRPr sz="1500">
              <a:latin typeface="Arial"/>
              <a:cs typeface="Arial"/>
            </a:endParaRPr>
          </a:p>
        </p:txBody>
      </p:sp>
      <p:cxnSp>
        <p:nvCxnSpPr>
          <p:cNvPr id="42" name="Connector: Elbow 41" descr="Arrow connecting the text &quot;Claims Outside of SFHA&quot; to the fourth box from the left on the top row of the dashboard. The box contains the number of claims outside of the effective flood high hazard area.">
            <a:extLst>
              <a:ext uri="{FF2B5EF4-FFF2-40B4-BE49-F238E27FC236}">
                <a16:creationId xmlns:a16="http://schemas.microsoft.com/office/drawing/2014/main" id="{EB9F00E7-AFC4-4DBE-8BDF-D3FFDE464B5E}"/>
              </a:ext>
            </a:extLst>
          </p:cNvPr>
          <p:cNvCxnSpPr/>
          <p:nvPr/>
        </p:nvCxnSpPr>
        <p:spPr>
          <a:xfrm rot="10800000" flipV="1">
            <a:off x="4788230" y="1420112"/>
            <a:ext cx="1799128" cy="1466735"/>
          </a:xfrm>
          <a:prstGeom prst="bentConnector3">
            <a:avLst>
              <a:gd name="adj1" fmla="val 10022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bject 12"/>
          <p:cNvSpPr txBox="1"/>
          <p:nvPr/>
        </p:nvSpPr>
        <p:spPr>
          <a:xfrm>
            <a:off x="7747819" y="2090087"/>
            <a:ext cx="1314034" cy="487313"/>
          </a:xfrm>
          <a:prstGeom prst="rect">
            <a:avLst/>
          </a:prstGeom>
        </p:spPr>
        <p:txBody>
          <a:bodyPr vert="horz" wrap="square" lIns="0" tIns="12700" rIns="0" bIns="0" rtlCol="0">
            <a:spAutoFit/>
          </a:bodyPr>
          <a:lstStyle/>
          <a:p>
            <a:pPr marL="12700">
              <a:lnSpc>
                <a:spcPct val="100000"/>
              </a:lnSpc>
              <a:spcBef>
                <a:spcPts val="100"/>
              </a:spcBef>
              <a:tabLst>
                <a:tab pos="1916430" algn="l"/>
              </a:tabLst>
            </a:pPr>
            <a:r>
              <a:rPr sz="1500" b="1">
                <a:solidFill>
                  <a:srgbClr val="005A87"/>
                </a:solidFill>
                <a:latin typeface="Arial"/>
                <a:cs typeface="Arial"/>
              </a:rPr>
              <a:t>N</a:t>
            </a:r>
            <a:r>
              <a:rPr sz="1500" b="1" spc="-10">
                <a:solidFill>
                  <a:srgbClr val="005A87"/>
                </a:solidFill>
                <a:latin typeface="Arial"/>
                <a:cs typeface="Arial"/>
              </a:rPr>
              <a:t>F</a:t>
            </a:r>
            <a:r>
              <a:rPr sz="1500" b="1">
                <a:solidFill>
                  <a:srgbClr val="005A87"/>
                </a:solidFill>
                <a:latin typeface="Arial"/>
                <a:cs typeface="Arial"/>
              </a:rPr>
              <a:t>IP</a:t>
            </a:r>
            <a:r>
              <a:rPr sz="1500" b="1" spc="-35">
                <a:solidFill>
                  <a:srgbClr val="005A87"/>
                </a:solidFill>
                <a:latin typeface="Arial"/>
                <a:cs typeface="Arial"/>
              </a:rPr>
              <a:t> </a:t>
            </a:r>
            <a:r>
              <a:rPr sz="1500" b="1" spc="-5">
                <a:solidFill>
                  <a:srgbClr val="005A87"/>
                </a:solidFill>
                <a:latin typeface="Arial"/>
                <a:cs typeface="Arial"/>
              </a:rPr>
              <a:t>FL</a:t>
            </a:r>
            <a:r>
              <a:rPr sz="1500" b="1">
                <a:solidFill>
                  <a:srgbClr val="005A87"/>
                </a:solidFill>
                <a:latin typeface="Arial"/>
                <a:cs typeface="Arial"/>
              </a:rPr>
              <a:t>O</a:t>
            </a:r>
            <a:r>
              <a:rPr sz="1500" b="1" spc="-10">
                <a:solidFill>
                  <a:srgbClr val="005A87"/>
                </a:solidFill>
                <a:latin typeface="Arial"/>
                <a:cs typeface="Arial"/>
              </a:rPr>
              <a:t>O</a:t>
            </a:r>
            <a:r>
              <a:rPr sz="1500" b="1" spc="-5">
                <a:solidFill>
                  <a:srgbClr val="005A87"/>
                </a:solidFill>
                <a:latin typeface="Arial"/>
                <a:cs typeface="Arial"/>
              </a:rPr>
              <a:t>D</a:t>
            </a:r>
            <a:r>
              <a:rPr lang="en-US" sz="1500" b="1" spc="-5">
                <a:solidFill>
                  <a:srgbClr val="005A87"/>
                </a:solidFill>
                <a:latin typeface="Arial"/>
                <a:cs typeface="Arial"/>
              </a:rPr>
              <a:t> </a:t>
            </a:r>
          </a:p>
          <a:p>
            <a:pPr marL="12700">
              <a:lnSpc>
                <a:spcPct val="100000"/>
              </a:lnSpc>
              <a:spcBef>
                <a:spcPts val="100"/>
              </a:spcBef>
              <a:tabLst>
                <a:tab pos="1916430" algn="l"/>
              </a:tabLst>
            </a:pPr>
            <a:r>
              <a:rPr sz="1500" b="1" spc="-5">
                <a:solidFill>
                  <a:srgbClr val="005A87"/>
                </a:solidFill>
                <a:latin typeface="Arial"/>
                <a:cs typeface="Arial"/>
              </a:rPr>
              <a:t>POLICIES</a:t>
            </a:r>
            <a:endParaRPr sz="1500">
              <a:latin typeface="Arial"/>
              <a:cs typeface="Arial"/>
            </a:endParaRPr>
          </a:p>
        </p:txBody>
      </p:sp>
      <p:cxnSp>
        <p:nvCxnSpPr>
          <p:cNvPr id="5" name="Connector: Elbow 4" descr="Arrow connects the text &quot;NFIP Flood Policies&quot; to the fifth box from the left on the top row of the dashboard that contains the number of flood insurance policies and the percentage in the community with the largest concentration of policies.">
            <a:extLst>
              <a:ext uri="{FF2B5EF4-FFF2-40B4-BE49-F238E27FC236}">
                <a16:creationId xmlns:a16="http://schemas.microsoft.com/office/drawing/2014/main" id="{5E5F2D5F-9C96-42F1-86FC-FE26E88FAD7D}"/>
              </a:ext>
            </a:extLst>
          </p:cNvPr>
          <p:cNvCxnSpPr>
            <a:cxnSpLocks/>
          </p:cNvCxnSpPr>
          <p:nvPr/>
        </p:nvCxnSpPr>
        <p:spPr>
          <a:xfrm rot="10800000" flipV="1">
            <a:off x="5712559" y="2341759"/>
            <a:ext cx="1938718" cy="544416"/>
          </a:xfrm>
          <a:prstGeom prst="bentConnector3">
            <a:avLst>
              <a:gd name="adj1" fmla="val 10002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bject 14"/>
          <p:cNvSpPr txBox="1"/>
          <p:nvPr/>
        </p:nvSpPr>
        <p:spPr>
          <a:xfrm>
            <a:off x="7679558" y="3674422"/>
            <a:ext cx="1321435" cy="483234"/>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005A87"/>
                </a:solidFill>
                <a:latin typeface="Arial"/>
                <a:cs typeface="Arial"/>
              </a:rPr>
              <a:t>HIGH-RISK</a:t>
            </a:r>
            <a:endParaRPr sz="1500">
              <a:latin typeface="Arial"/>
              <a:cs typeface="Arial"/>
            </a:endParaRPr>
          </a:p>
          <a:p>
            <a:pPr marL="12700">
              <a:lnSpc>
                <a:spcPct val="100000"/>
              </a:lnSpc>
            </a:pPr>
            <a:r>
              <a:rPr sz="1500" b="1" spc="-10">
                <a:solidFill>
                  <a:srgbClr val="005A87"/>
                </a:solidFill>
                <a:latin typeface="Arial"/>
                <a:cs typeface="Arial"/>
              </a:rPr>
              <a:t>STRUCTURES</a:t>
            </a:r>
            <a:endParaRPr sz="1500">
              <a:latin typeface="Arial"/>
              <a:cs typeface="Arial"/>
            </a:endParaRPr>
          </a:p>
        </p:txBody>
      </p:sp>
      <p:cxnSp>
        <p:nvCxnSpPr>
          <p:cNvPr id="27" name="Straight Arrow Connector 26" descr="Arrow connecting the text &quot;High-Risk Structures&quot; to the last box on the right that spans the top and bottom halves of the dashboard. This box includes the count of buildings in the community, the count of structures in the draft flood high hazard area, the estimated count of structures newly mapped into the floodplain, and the estimated count of structures mapped out of the floodplain.">
            <a:extLst>
              <a:ext uri="{FF2B5EF4-FFF2-40B4-BE49-F238E27FC236}">
                <a16:creationId xmlns:a16="http://schemas.microsoft.com/office/drawing/2014/main" id="{9867468E-1BF2-4E54-AA67-46C18676FB41}"/>
              </a:ext>
            </a:extLst>
          </p:cNvPr>
          <p:cNvCxnSpPr>
            <a:cxnSpLocks/>
          </p:cNvCxnSpPr>
          <p:nvPr/>
        </p:nvCxnSpPr>
        <p:spPr>
          <a:xfrm flipH="1">
            <a:off x="7154944" y="3916039"/>
            <a:ext cx="44196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object 13"/>
          <p:cNvSpPr txBox="1"/>
          <p:nvPr/>
        </p:nvSpPr>
        <p:spPr>
          <a:xfrm>
            <a:off x="5438816" y="6124497"/>
            <a:ext cx="1170944" cy="487313"/>
          </a:xfrm>
          <a:prstGeom prst="rect">
            <a:avLst/>
          </a:prstGeom>
        </p:spPr>
        <p:txBody>
          <a:bodyPr vert="horz" wrap="square" lIns="0" tIns="12700" rIns="0" bIns="0" rtlCol="0">
            <a:spAutoFit/>
          </a:bodyPr>
          <a:lstStyle/>
          <a:p>
            <a:pPr marL="12700">
              <a:lnSpc>
                <a:spcPct val="100000"/>
              </a:lnSpc>
              <a:spcBef>
                <a:spcPts val="100"/>
              </a:spcBef>
              <a:tabLst>
                <a:tab pos="803275" algn="l"/>
              </a:tabLst>
            </a:pPr>
            <a:r>
              <a:rPr sz="1500" b="1" spc="-10">
                <a:solidFill>
                  <a:srgbClr val="005A87"/>
                </a:solidFill>
                <a:latin typeface="Arial"/>
                <a:cs typeface="Arial"/>
              </a:rPr>
              <a:t>REPETITIVE</a:t>
            </a:r>
            <a:endParaRPr lang="en-US" sz="1500">
              <a:latin typeface="Arial"/>
              <a:cs typeface="Arial"/>
            </a:endParaRPr>
          </a:p>
          <a:p>
            <a:pPr marL="12700">
              <a:lnSpc>
                <a:spcPct val="100000"/>
              </a:lnSpc>
              <a:spcBef>
                <a:spcPts val="100"/>
              </a:spcBef>
              <a:tabLst>
                <a:tab pos="803275" algn="l"/>
              </a:tabLst>
            </a:pPr>
            <a:r>
              <a:rPr sz="1500" b="1" spc="-5">
                <a:solidFill>
                  <a:srgbClr val="005A87"/>
                </a:solidFill>
                <a:latin typeface="Arial"/>
                <a:cs typeface="Arial"/>
              </a:rPr>
              <a:t>LOSSES</a:t>
            </a:r>
            <a:endParaRPr sz="1500">
              <a:latin typeface="Arial"/>
              <a:cs typeface="Arial"/>
            </a:endParaRPr>
          </a:p>
        </p:txBody>
      </p:sp>
      <p:cxnSp>
        <p:nvCxnSpPr>
          <p:cNvPr id="50" name="Connector: Elbow 49" descr="Arrow connecting the text &quot;Repetitive Losses&quot; to the fourth box from the left on the bottom row of the dashboard that contains the repetitive loss paid losses since 1978 in dollars and the number of repetitive loss properties.">
            <a:extLst>
              <a:ext uri="{FF2B5EF4-FFF2-40B4-BE49-F238E27FC236}">
                <a16:creationId xmlns:a16="http://schemas.microsoft.com/office/drawing/2014/main" id="{93E98568-9A42-4257-B085-91D049C3FC52}"/>
              </a:ext>
            </a:extLst>
          </p:cNvPr>
          <p:cNvCxnSpPr>
            <a:cxnSpLocks/>
          </p:cNvCxnSpPr>
          <p:nvPr/>
        </p:nvCxnSpPr>
        <p:spPr>
          <a:xfrm rot="16200000" flipV="1">
            <a:off x="4486368" y="5522355"/>
            <a:ext cx="1141438" cy="545446"/>
          </a:xfrm>
          <a:prstGeom prst="bentConnector3">
            <a:avLst>
              <a:gd name="adj1" fmla="val 1415"/>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object 11"/>
          <p:cNvSpPr txBox="1"/>
          <p:nvPr/>
        </p:nvSpPr>
        <p:spPr>
          <a:xfrm>
            <a:off x="2203280" y="6124497"/>
            <a:ext cx="1023750" cy="482600"/>
          </a:xfrm>
          <a:prstGeom prst="rect">
            <a:avLst/>
          </a:prstGeom>
        </p:spPr>
        <p:txBody>
          <a:bodyPr vert="horz" wrap="square" lIns="0" tIns="12700" rIns="0" bIns="0" rtlCol="0">
            <a:spAutoFit/>
          </a:bodyPr>
          <a:lstStyle/>
          <a:p>
            <a:pPr marL="35560" marR="5080" indent="-22860">
              <a:lnSpc>
                <a:spcPct val="100000"/>
              </a:lnSpc>
              <a:spcBef>
                <a:spcPts val="100"/>
              </a:spcBef>
              <a:tabLst>
                <a:tab pos="1606550" algn="l"/>
              </a:tabLst>
            </a:pPr>
            <a:r>
              <a:rPr sz="1500" b="1" spc="-25">
                <a:solidFill>
                  <a:srgbClr val="005A87"/>
                </a:solidFill>
                <a:latin typeface="Arial"/>
                <a:cs typeface="Arial"/>
              </a:rPr>
              <a:t>AVERAGE</a:t>
            </a:r>
            <a:endParaRPr lang="en-US" sz="1500" b="1" spc="-25">
              <a:solidFill>
                <a:srgbClr val="005A87"/>
              </a:solidFill>
              <a:latin typeface="Arial"/>
              <a:cs typeface="Arial"/>
            </a:endParaRPr>
          </a:p>
          <a:p>
            <a:pPr marL="35560" marR="5080" indent="-22860">
              <a:lnSpc>
                <a:spcPct val="100000"/>
              </a:lnSpc>
              <a:spcBef>
                <a:spcPts val="100"/>
              </a:spcBef>
              <a:tabLst>
                <a:tab pos="1606550" algn="l"/>
              </a:tabLst>
            </a:pPr>
            <a:r>
              <a:rPr sz="1500" b="1" spc="-5">
                <a:solidFill>
                  <a:srgbClr val="005A87"/>
                </a:solidFill>
                <a:latin typeface="Arial"/>
                <a:cs typeface="Arial"/>
              </a:rPr>
              <a:t>PREMIUM</a:t>
            </a:r>
            <a:endParaRPr sz="1500">
              <a:latin typeface="Arial"/>
              <a:cs typeface="Arial"/>
            </a:endParaRPr>
          </a:p>
        </p:txBody>
      </p:sp>
      <p:cxnSp>
        <p:nvCxnSpPr>
          <p:cNvPr id="54" name="Connector: Elbow 53" descr="Arrow connecting the text &quot;Average Premium&quot; to the third box from the left on the bottom row of the dashboard. This box contains the average premium cost in dollars and the percentage that it is higher than the national average.">
            <a:extLst>
              <a:ext uri="{FF2B5EF4-FFF2-40B4-BE49-F238E27FC236}">
                <a16:creationId xmlns:a16="http://schemas.microsoft.com/office/drawing/2014/main" id="{D0C8CF19-533F-4E1F-9A96-A6599B821C3F}"/>
              </a:ext>
            </a:extLst>
          </p:cNvPr>
          <p:cNvCxnSpPr>
            <a:stCxn id="11" idx="3"/>
          </p:cNvCxnSpPr>
          <p:nvPr/>
        </p:nvCxnSpPr>
        <p:spPr>
          <a:xfrm flipV="1">
            <a:off x="3227030" y="5217416"/>
            <a:ext cx="576860" cy="1148381"/>
          </a:xfrm>
          <a:prstGeom prst="bentConnector2">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object 15"/>
          <p:cNvSpPr txBox="1"/>
          <p:nvPr/>
        </p:nvSpPr>
        <p:spPr>
          <a:xfrm>
            <a:off x="0" y="3520427"/>
            <a:ext cx="1109980" cy="482600"/>
          </a:xfrm>
          <a:prstGeom prst="rect">
            <a:avLst/>
          </a:prstGeom>
          <a:solidFill>
            <a:schemeClr val="bg1"/>
          </a:solidFill>
        </p:spPr>
        <p:txBody>
          <a:bodyPr vert="horz" wrap="square" lIns="0" tIns="12700" rIns="0" bIns="0" rtlCol="0">
            <a:spAutoFit/>
          </a:bodyPr>
          <a:lstStyle/>
          <a:p>
            <a:pPr marL="12700" marR="5080" indent="74295">
              <a:lnSpc>
                <a:spcPct val="100000"/>
              </a:lnSpc>
              <a:spcBef>
                <a:spcPts val="100"/>
              </a:spcBef>
            </a:pPr>
            <a:r>
              <a:rPr sz="1500" b="1" spc="-60">
                <a:solidFill>
                  <a:srgbClr val="005A87"/>
                </a:solidFill>
                <a:latin typeface="Arial"/>
                <a:cs typeface="Arial"/>
              </a:rPr>
              <a:t>A</a:t>
            </a:r>
            <a:r>
              <a:rPr sz="1500" b="1" spc="-5">
                <a:solidFill>
                  <a:srgbClr val="005A87"/>
                </a:solidFill>
                <a:latin typeface="Arial"/>
                <a:cs typeface="Arial"/>
              </a:rPr>
              <a:t>FF</a:t>
            </a:r>
            <a:r>
              <a:rPr sz="1500" b="1" spc="5">
                <a:solidFill>
                  <a:srgbClr val="005A87"/>
                </a:solidFill>
                <a:latin typeface="Arial"/>
                <a:cs typeface="Arial"/>
              </a:rPr>
              <a:t>E</a:t>
            </a:r>
            <a:r>
              <a:rPr sz="1500" b="1">
                <a:solidFill>
                  <a:srgbClr val="005A87"/>
                </a:solidFill>
                <a:latin typeface="Arial"/>
                <a:cs typeface="Arial"/>
              </a:rPr>
              <a:t>C</a:t>
            </a:r>
            <a:r>
              <a:rPr sz="1500" b="1" spc="-20">
                <a:solidFill>
                  <a:srgbClr val="005A87"/>
                </a:solidFill>
                <a:latin typeface="Arial"/>
                <a:cs typeface="Arial"/>
              </a:rPr>
              <a:t>T</a:t>
            </a:r>
            <a:r>
              <a:rPr sz="1500" b="1" spc="5">
                <a:solidFill>
                  <a:srgbClr val="005A87"/>
                </a:solidFill>
                <a:latin typeface="Arial"/>
                <a:cs typeface="Arial"/>
              </a:rPr>
              <a:t>E</a:t>
            </a:r>
            <a:r>
              <a:rPr sz="1500" b="1" spc="-5">
                <a:solidFill>
                  <a:srgbClr val="005A87"/>
                </a:solidFill>
                <a:latin typeface="Arial"/>
                <a:cs typeface="Arial"/>
              </a:rPr>
              <a:t>D  R</a:t>
            </a:r>
            <a:r>
              <a:rPr sz="1500" b="1" spc="-15">
                <a:solidFill>
                  <a:srgbClr val="005A87"/>
                </a:solidFill>
                <a:latin typeface="Arial"/>
                <a:cs typeface="Arial"/>
              </a:rPr>
              <a:t>E</a:t>
            </a:r>
            <a:r>
              <a:rPr sz="1500" b="1" spc="-5">
                <a:solidFill>
                  <a:srgbClr val="005A87"/>
                </a:solidFill>
                <a:latin typeface="Arial"/>
                <a:cs typeface="Arial"/>
              </a:rPr>
              <a:t>S</a:t>
            </a:r>
            <a:r>
              <a:rPr sz="1500" b="1">
                <a:solidFill>
                  <a:srgbClr val="005A87"/>
                </a:solidFill>
                <a:latin typeface="Arial"/>
                <a:cs typeface="Arial"/>
              </a:rPr>
              <a:t>ID</a:t>
            </a:r>
            <a:r>
              <a:rPr sz="1500" b="1" spc="-5">
                <a:solidFill>
                  <a:srgbClr val="005A87"/>
                </a:solidFill>
                <a:latin typeface="Arial"/>
                <a:cs typeface="Arial"/>
              </a:rPr>
              <a:t>E</a:t>
            </a:r>
            <a:r>
              <a:rPr sz="1500" b="1">
                <a:solidFill>
                  <a:srgbClr val="005A87"/>
                </a:solidFill>
                <a:latin typeface="Arial"/>
                <a:cs typeface="Arial"/>
              </a:rPr>
              <a:t>N</a:t>
            </a:r>
            <a:r>
              <a:rPr sz="1500" b="1" spc="-35">
                <a:solidFill>
                  <a:srgbClr val="005A87"/>
                </a:solidFill>
                <a:latin typeface="Arial"/>
                <a:cs typeface="Arial"/>
              </a:rPr>
              <a:t>T</a:t>
            </a:r>
            <a:r>
              <a:rPr sz="1500" b="1">
                <a:solidFill>
                  <a:srgbClr val="005A87"/>
                </a:solidFill>
                <a:latin typeface="Arial"/>
                <a:cs typeface="Arial"/>
              </a:rPr>
              <a:t>S</a:t>
            </a:r>
            <a:endParaRPr sz="1500">
              <a:latin typeface="Arial"/>
              <a:cs typeface="Arial"/>
            </a:endParaRPr>
          </a:p>
        </p:txBody>
      </p:sp>
      <p:cxnSp>
        <p:nvCxnSpPr>
          <p:cNvPr id="8" name="Straight Arrow Connector 7" descr="Arrow that connects the text &quot;Affected Residents&quot; to the second box from the left on the top row of the dashboard that says &quot;4% of the population is in the draft flood high hazard area&quot; ">
            <a:extLst>
              <a:ext uri="{FF2B5EF4-FFF2-40B4-BE49-F238E27FC236}">
                <a16:creationId xmlns:a16="http://schemas.microsoft.com/office/drawing/2014/main" id="{AEECB0F4-96BB-4BCE-A98B-7670E1378CDB}"/>
              </a:ext>
            </a:extLst>
          </p:cNvPr>
          <p:cNvCxnSpPr>
            <a:cxnSpLocks/>
          </p:cNvCxnSpPr>
          <p:nvPr/>
        </p:nvCxnSpPr>
        <p:spPr>
          <a:xfrm>
            <a:off x="1131216" y="3808862"/>
            <a:ext cx="12793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902B53B-3A4B-4221-A63F-CB61E9ADCADF}"/>
              </a:ext>
            </a:extLst>
          </p:cNvPr>
          <p:cNvSpPr/>
          <p:nvPr/>
        </p:nvSpPr>
        <p:spPr>
          <a:xfrm>
            <a:off x="4412202" y="6267635"/>
            <a:ext cx="284085" cy="21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077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9" descr="Graphical user interface, application&#10;&#10;Description automatically generated">
            <a:extLst>
              <a:ext uri="{FF2B5EF4-FFF2-40B4-BE49-F238E27FC236}">
                <a16:creationId xmlns:a16="http://schemas.microsoft.com/office/drawing/2014/main" id="{C7F88BE1-8619-2F69-5A16-AC684D97391E}"/>
              </a:ext>
            </a:extLst>
          </p:cNvPr>
          <p:cNvPicPr>
            <a:picLocks noChangeAspect="1"/>
          </p:cNvPicPr>
          <p:nvPr/>
        </p:nvPicPr>
        <p:blipFill>
          <a:blip r:embed="rId3"/>
          <a:stretch>
            <a:fillRect/>
          </a:stretch>
        </p:blipFill>
        <p:spPr>
          <a:xfrm>
            <a:off x="1547004" y="2047700"/>
            <a:ext cx="5891841" cy="3653992"/>
          </a:xfrm>
          <a:prstGeom prst="rect">
            <a:avLst/>
          </a:prstGeom>
        </p:spPr>
      </p:pic>
      <p:sp>
        <p:nvSpPr>
          <p:cNvPr id="2" name="Title 1">
            <a:extLst>
              <a:ext uri="{FF2B5EF4-FFF2-40B4-BE49-F238E27FC236}">
                <a16:creationId xmlns:a16="http://schemas.microsoft.com/office/drawing/2014/main" id="{6AC5F951-3B11-4A70-B28D-12E0F2485FE7}"/>
              </a:ext>
            </a:extLst>
          </p:cNvPr>
          <p:cNvSpPr>
            <a:spLocks noGrp="1"/>
          </p:cNvSpPr>
          <p:nvPr>
            <p:ph type="title"/>
          </p:nvPr>
        </p:nvSpPr>
        <p:spPr>
          <a:xfrm>
            <a:off x="472646" y="335951"/>
            <a:ext cx="6172200" cy="558164"/>
          </a:xfrm>
        </p:spPr>
        <p:txBody>
          <a:bodyPr/>
          <a:lstStyle/>
          <a:p>
            <a:r>
              <a:rPr lang="en-US" dirty="0"/>
              <a:t>Flood Risk Dashboards</a:t>
            </a:r>
          </a:p>
        </p:txBody>
      </p:sp>
      <p:sp>
        <p:nvSpPr>
          <p:cNvPr id="3" name="TextBox 2">
            <a:extLst>
              <a:ext uri="{FF2B5EF4-FFF2-40B4-BE49-F238E27FC236}">
                <a16:creationId xmlns:a16="http://schemas.microsoft.com/office/drawing/2014/main" id="{5361966F-1DF2-47F2-958F-340F6ADFE667}"/>
              </a:ext>
            </a:extLst>
          </p:cNvPr>
          <p:cNvSpPr txBox="1"/>
          <p:nvPr/>
        </p:nvSpPr>
        <p:spPr>
          <a:xfrm>
            <a:off x="2973859" y="1251079"/>
            <a:ext cx="2380615" cy="830997"/>
          </a:xfrm>
          <a:prstGeom prst="rect">
            <a:avLst/>
          </a:prstGeom>
          <a:solidFill>
            <a:schemeClr val="bg1"/>
          </a:solidFill>
        </p:spPr>
        <p:txBody>
          <a:bodyPr wrap="square" rtlCol="0">
            <a:spAutoFit/>
          </a:bodyPr>
          <a:lstStyle/>
          <a:p>
            <a:pPr algn="r" eaLnBrk="0" fontAlgn="base" hangingPunct="0">
              <a:spcBef>
                <a:spcPct val="0"/>
              </a:spcBef>
              <a:spcAft>
                <a:spcPct val="0"/>
              </a:spcAft>
            </a:pPr>
            <a:r>
              <a:rPr lang="en-US" sz="1200" dirty="0">
                <a:solidFill>
                  <a:schemeClr val="accent1">
                    <a:lumMod val="50000"/>
                  </a:schemeClr>
                </a:solidFill>
                <a:latin typeface="Arial" panose="020B0604020202020204" pitchFamily="34" charset="0"/>
                <a:ea typeface="ＭＳ Ｐゴシック" panose="020B0600070205080204" pitchFamily="34" charset="-128"/>
              </a:rPr>
              <a:t>Total Number of paid flood insurance claims and the total amount paid for these claims in your community since 1978</a:t>
            </a:r>
          </a:p>
        </p:txBody>
      </p:sp>
      <p:sp>
        <p:nvSpPr>
          <p:cNvPr id="7" name="TextBox 6">
            <a:extLst>
              <a:ext uri="{FF2B5EF4-FFF2-40B4-BE49-F238E27FC236}">
                <a16:creationId xmlns:a16="http://schemas.microsoft.com/office/drawing/2014/main" id="{43B82088-D302-411C-9E8E-7105E0CD8DD8}"/>
              </a:ext>
            </a:extLst>
          </p:cNvPr>
          <p:cNvSpPr txBox="1"/>
          <p:nvPr/>
        </p:nvSpPr>
        <p:spPr>
          <a:xfrm>
            <a:off x="2191265" y="5717005"/>
            <a:ext cx="2231425" cy="1015663"/>
          </a:xfrm>
          <a:prstGeom prst="rect">
            <a:avLst/>
          </a:prstGeom>
          <a:noFill/>
        </p:spPr>
        <p:txBody>
          <a:bodyPr wrap="square" rtlCol="0">
            <a:spAutoFit/>
          </a:bodyPr>
          <a:lstStyle/>
          <a:p>
            <a:pPr algn="r" eaLnBrk="0" fontAlgn="base" hangingPunct="0">
              <a:spcBef>
                <a:spcPct val="0"/>
              </a:spcBef>
              <a:spcAft>
                <a:spcPct val="0"/>
              </a:spcAft>
            </a:pPr>
            <a:r>
              <a:rPr lang="en-US" sz="1200" dirty="0">
                <a:solidFill>
                  <a:schemeClr val="accent1">
                    <a:lumMod val="50000"/>
                  </a:schemeClr>
                </a:solidFill>
                <a:latin typeface="Arial" panose="020B0604020202020204" pitchFamily="34" charset="0"/>
                <a:ea typeface="ＭＳ Ｐゴシック" panose="020B0600070205080204" pitchFamily="34" charset="-128"/>
              </a:rPr>
              <a:t>This is the number of paid flood insurance claims for structures outside of your community’s flood high hazard area since 1978.</a:t>
            </a:r>
          </a:p>
        </p:txBody>
      </p:sp>
      <p:sp>
        <p:nvSpPr>
          <p:cNvPr id="8" name="TextBox 7">
            <a:extLst>
              <a:ext uri="{FF2B5EF4-FFF2-40B4-BE49-F238E27FC236}">
                <a16:creationId xmlns:a16="http://schemas.microsoft.com/office/drawing/2014/main" id="{78880E65-108C-41DC-8162-E8955A2D67F7}"/>
              </a:ext>
            </a:extLst>
          </p:cNvPr>
          <p:cNvSpPr txBox="1"/>
          <p:nvPr/>
        </p:nvSpPr>
        <p:spPr>
          <a:xfrm>
            <a:off x="5443935" y="1186898"/>
            <a:ext cx="2417021" cy="1015663"/>
          </a:xfrm>
          <a:prstGeom prst="rect">
            <a:avLst/>
          </a:prstGeom>
          <a:solidFill>
            <a:schemeClr val="bg1"/>
          </a:solidFill>
        </p:spPr>
        <p:txBody>
          <a:bodyPr wrap="square" rtlCol="0">
            <a:spAutoFit/>
          </a:bodyPr>
          <a:lstStyle/>
          <a:p>
            <a:pPr eaLnBrk="0" fontAlgn="base" hangingPunct="0">
              <a:spcBef>
                <a:spcPct val="0"/>
              </a:spcBef>
              <a:spcAft>
                <a:spcPct val="0"/>
              </a:spcAft>
            </a:pPr>
            <a:r>
              <a:rPr lang="en-US" sz="1200" dirty="0">
                <a:solidFill>
                  <a:schemeClr val="accent1">
                    <a:lumMod val="50000"/>
                  </a:schemeClr>
                </a:solidFill>
                <a:latin typeface="Arial" panose="020B0604020202020204" pitchFamily="34" charset="0"/>
                <a:ea typeface="ＭＳ Ｐゴシック" panose="020B0600070205080204" pitchFamily="34" charset="-128"/>
              </a:rPr>
              <a:t>The current total number of NFIP flood insurance policies in your community and the number of those policies for structures in the effective SFHA.</a:t>
            </a:r>
          </a:p>
        </p:txBody>
      </p:sp>
      <p:sp>
        <p:nvSpPr>
          <p:cNvPr id="9" name="TextBox 8">
            <a:extLst>
              <a:ext uri="{FF2B5EF4-FFF2-40B4-BE49-F238E27FC236}">
                <a16:creationId xmlns:a16="http://schemas.microsoft.com/office/drawing/2014/main" id="{1275B60F-7659-4ACD-9EF9-4C5C8ECFC0B5}"/>
              </a:ext>
            </a:extLst>
          </p:cNvPr>
          <p:cNvSpPr txBox="1"/>
          <p:nvPr/>
        </p:nvSpPr>
        <p:spPr>
          <a:xfrm>
            <a:off x="4587800" y="5702389"/>
            <a:ext cx="2645834" cy="1015663"/>
          </a:xfrm>
          <a:prstGeom prst="rect">
            <a:avLst/>
          </a:prstGeom>
          <a:solidFill>
            <a:schemeClr val="bg1"/>
          </a:solidFill>
        </p:spPr>
        <p:txBody>
          <a:bodyPr wrap="square" rtlCol="0">
            <a:spAutoFit/>
          </a:bodyPr>
          <a:lstStyle/>
          <a:p>
            <a:pPr eaLnBrk="0" fontAlgn="base" hangingPunct="0">
              <a:spcBef>
                <a:spcPct val="0"/>
              </a:spcBef>
              <a:spcAft>
                <a:spcPct val="0"/>
              </a:spcAft>
            </a:pPr>
            <a:r>
              <a:rPr lang="en-US" sz="1200" dirty="0">
                <a:solidFill>
                  <a:schemeClr val="accent1">
                    <a:lumMod val="50000"/>
                  </a:schemeClr>
                </a:solidFill>
                <a:latin typeface="Arial" panose="020B0604020202020204" pitchFamily="34" charset="0"/>
                <a:ea typeface="ＭＳ Ｐゴシック" panose="020B0600070205080204" pitchFamily="34" charset="-128"/>
              </a:rPr>
              <a:t>A repetitive loss (RL) property is a structure for which FEMA has paid 2+ flood insurance claims of &gt;$1,000 within a 10-year period since 1978.</a:t>
            </a:r>
          </a:p>
        </p:txBody>
      </p:sp>
      <p:sp>
        <p:nvSpPr>
          <p:cNvPr id="11" name="TextBox 10">
            <a:extLst>
              <a:ext uri="{FF2B5EF4-FFF2-40B4-BE49-F238E27FC236}">
                <a16:creationId xmlns:a16="http://schemas.microsoft.com/office/drawing/2014/main" id="{8C986A80-3EAE-4549-B54E-A6E06CB3D718}"/>
              </a:ext>
            </a:extLst>
          </p:cNvPr>
          <p:cNvSpPr txBox="1"/>
          <p:nvPr/>
        </p:nvSpPr>
        <p:spPr>
          <a:xfrm>
            <a:off x="-82379" y="2005740"/>
            <a:ext cx="1501346" cy="1015663"/>
          </a:xfrm>
          <a:prstGeom prst="rect">
            <a:avLst/>
          </a:prstGeom>
          <a:noFill/>
        </p:spPr>
        <p:txBody>
          <a:bodyPr wrap="square" rtlCol="0">
            <a:spAutoFit/>
          </a:bodyPr>
          <a:lstStyle/>
          <a:p>
            <a:pPr algn="r" eaLnBrk="0" fontAlgn="base" hangingPunct="0">
              <a:spcBef>
                <a:spcPct val="0"/>
              </a:spcBef>
              <a:spcAft>
                <a:spcPct val="0"/>
              </a:spcAft>
            </a:pPr>
            <a:r>
              <a:rPr lang="en-US" sz="1200" dirty="0">
                <a:solidFill>
                  <a:schemeClr val="accent1">
                    <a:lumMod val="50000"/>
                  </a:schemeClr>
                </a:solidFill>
                <a:latin typeface="Arial" panose="020B0604020202020204" pitchFamily="34" charset="0"/>
                <a:ea typeface="ＭＳ Ｐゴシック" panose="020B0600070205080204" pitchFamily="34" charset="-128"/>
              </a:rPr>
              <a:t>Your community’s Flood Insurance Rate Map (FIRM) was last updated on this date.</a:t>
            </a:r>
          </a:p>
        </p:txBody>
      </p:sp>
      <p:sp>
        <p:nvSpPr>
          <p:cNvPr id="21" name="TextBox 20">
            <a:extLst>
              <a:ext uri="{FF2B5EF4-FFF2-40B4-BE49-F238E27FC236}">
                <a16:creationId xmlns:a16="http://schemas.microsoft.com/office/drawing/2014/main" id="{73D0CA58-4F4A-4F2A-A90E-EEE8C8705B26}"/>
              </a:ext>
            </a:extLst>
          </p:cNvPr>
          <p:cNvSpPr txBox="1"/>
          <p:nvPr/>
        </p:nvSpPr>
        <p:spPr>
          <a:xfrm>
            <a:off x="7620000" y="2929087"/>
            <a:ext cx="1435443" cy="1938992"/>
          </a:xfrm>
          <a:prstGeom prst="rect">
            <a:avLst/>
          </a:prstGeom>
          <a:noFill/>
        </p:spPr>
        <p:txBody>
          <a:bodyPr wrap="square" rtlCol="0">
            <a:spAutoFit/>
          </a:bodyPr>
          <a:lstStyle/>
          <a:p>
            <a:pPr eaLnBrk="0" fontAlgn="base" hangingPunct="0">
              <a:spcBef>
                <a:spcPct val="0"/>
              </a:spcBef>
              <a:spcAft>
                <a:spcPct val="0"/>
              </a:spcAft>
            </a:pPr>
            <a:r>
              <a:rPr lang="en-US" sz="1200" dirty="0">
                <a:solidFill>
                  <a:schemeClr val="accent1">
                    <a:lumMod val="50000"/>
                  </a:schemeClr>
                </a:solidFill>
                <a:latin typeface="Arial" panose="020B0604020202020204" pitchFamily="34" charset="0"/>
                <a:ea typeface="ＭＳ Ｐゴシック" panose="020B0600070205080204" pitchFamily="34" charset="-128"/>
              </a:rPr>
              <a:t>These numbers are estimates of based on structure data. It shows how many are expected newly mapped into and mapped out of the flood high hazard area.</a:t>
            </a:r>
          </a:p>
        </p:txBody>
      </p:sp>
      <p:sp>
        <p:nvSpPr>
          <p:cNvPr id="40" name="TextBox 39">
            <a:extLst>
              <a:ext uri="{FF2B5EF4-FFF2-40B4-BE49-F238E27FC236}">
                <a16:creationId xmlns:a16="http://schemas.microsoft.com/office/drawing/2014/main" id="{7C3B1C01-BF97-48CB-859C-DC0FD261D4F3}"/>
              </a:ext>
            </a:extLst>
          </p:cNvPr>
          <p:cNvSpPr txBox="1"/>
          <p:nvPr/>
        </p:nvSpPr>
        <p:spPr>
          <a:xfrm>
            <a:off x="90616" y="3339417"/>
            <a:ext cx="1364513" cy="830997"/>
          </a:xfrm>
          <a:prstGeom prst="rect">
            <a:avLst/>
          </a:prstGeom>
          <a:noFill/>
        </p:spPr>
        <p:txBody>
          <a:bodyPr wrap="square" rtlCol="0">
            <a:spAutoFit/>
          </a:bodyPr>
          <a:lstStyle/>
          <a:p>
            <a:pPr algn="r" eaLnBrk="0" fontAlgn="base" hangingPunct="0">
              <a:spcBef>
                <a:spcPct val="0"/>
              </a:spcBef>
              <a:spcAft>
                <a:spcPct val="0"/>
              </a:spcAft>
            </a:pPr>
            <a:r>
              <a:rPr lang="en-US" sz="1200" dirty="0">
                <a:solidFill>
                  <a:schemeClr val="accent1">
                    <a:lumMod val="50000"/>
                  </a:schemeClr>
                </a:solidFill>
                <a:latin typeface="Arial" panose="020B0604020202020204" pitchFamily="34" charset="0"/>
                <a:ea typeface="ＭＳ Ｐゴシック" panose="020B0600070205080204" pitchFamily="34" charset="-128"/>
              </a:rPr>
              <a:t>This map shows the updated draft floodplains in your community</a:t>
            </a:r>
          </a:p>
        </p:txBody>
      </p:sp>
      <p:cxnSp>
        <p:nvCxnSpPr>
          <p:cNvPr id="43" name="Straight Arrow Connector 42">
            <a:extLst>
              <a:ext uri="{FF2B5EF4-FFF2-40B4-BE49-F238E27FC236}">
                <a16:creationId xmlns:a16="http://schemas.microsoft.com/office/drawing/2014/main" id="{CC3EE2CA-E449-4432-A9BB-BD759E407D39}"/>
              </a:ext>
            </a:extLst>
          </p:cNvPr>
          <p:cNvCxnSpPr>
            <a:cxnSpLocks/>
          </p:cNvCxnSpPr>
          <p:nvPr/>
        </p:nvCxnSpPr>
        <p:spPr>
          <a:xfrm flipH="1">
            <a:off x="6722076" y="3713892"/>
            <a:ext cx="94735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DDC0C2D-9EDC-4BF6-B824-397AE35B8C7B}"/>
              </a:ext>
            </a:extLst>
          </p:cNvPr>
          <p:cNvCxnSpPr>
            <a:cxnSpLocks/>
          </p:cNvCxnSpPr>
          <p:nvPr/>
        </p:nvCxnSpPr>
        <p:spPr>
          <a:xfrm>
            <a:off x="1433384" y="3536779"/>
            <a:ext cx="10503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EA3726-8116-47E3-9446-E6980AB7C74B}"/>
              </a:ext>
            </a:extLst>
          </p:cNvPr>
          <p:cNvCxnSpPr>
            <a:cxnSpLocks/>
          </p:cNvCxnSpPr>
          <p:nvPr/>
        </p:nvCxnSpPr>
        <p:spPr>
          <a:xfrm flipV="1">
            <a:off x="4847967" y="4885038"/>
            <a:ext cx="0" cy="8155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3689A8A-98A6-4D4D-BEC3-FB6E43E164E0}"/>
              </a:ext>
            </a:extLst>
          </p:cNvPr>
          <p:cNvCxnSpPr>
            <a:cxnSpLocks/>
          </p:cNvCxnSpPr>
          <p:nvPr/>
        </p:nvCxnSpPr>
        <p:spPr>
          <a:xfrm flipV="1">
            <a:off x="3929448" y="4922108"/>
            <a:ext cx="0" cy="8155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6366E60-10D0-49CE-949D-02B72B5552F8}"/>
              </a:ext>
            </a:extLst>
          </p:cNvPr>
          <p:cNvCxnSpPr>
            <a:cxnSpLocks/>
          </p:cNvCxnSpPr>
          <p:nvPr/>
        </p:nvCxnSpPr>
        <p:spPr>
          <a:xfrm flipH="1">
            <a:off x="5817149" y="3340443"/>
            <a:ext cx="3035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3ACDA24-23ED-4FD7-98C2-BE2783B24FE0}"/>
              </a:ext>
            </a:extLst>
          </p:cNvPr>
          <p:cNvCxnSpPr>
            <a:cxnSpLocks/>
          </p:cNvCxnSpPr>
          <p:nvPr/>
        </p:nvCxnSpPr>
        <p:spPr>
          <a:xfrm>
            <a:off x="6113711" y="2170671"/>
            <a:ext cx="0" cy="1178011"/>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47E8DAE-8560-403E-A73E-C024CAAAC9CE}"/>
              </a:ext>
            </a:extLst>
          </p:cNvPr>
          <p:cNvCxnSpPr>
            <a:cxnSpLocks/>
          </p:cNvCxnSpPr>
          <p:nvPr/>
        </p:nvCxnSpPr>
        <p:spPr>
          <a:xfrm>
            <a:off x="4334435" y="3295135"/>
            <a:ext cx="3034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47CDCEF-8D62-465C-854C-5817D2C583E3}"/>
              </a:ext>
            </a:extLst>
          </p:cNvPr>
          <p:cNvCxnSpPr>
            <a:cxnSpLocks/>
          </p:cNvCxnSpPr>
          <p:nvPr/>
        </p:nvCxnSpPr>
        <p:spPr>
          <a:xfrm>
            <a:off x="4346695" y="2125363"/>
            <a:ext cx="0" cy="1178011"/>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6637B61-E87B-449C-A042-F9305CA050E2}"/>
              </a:ext>
            </a:extLst>
          </p:cNvPr>
          <p:cNvCxnSpPr>
            <a:cxnSpLocks/>
          </p:cNvCxnSpPr>
          <p:nvPr/>
        </p:nvCxnSpPr>
        <p:spPr>
          <a:xfrm>
            <a:off x="1366754" y="2715458"/>
            <a:ext cx="2026387"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27E9BD-64C1-448D-A9BF-6FC75C4FC480}"/>
              </a:ext>
            </a:extLst>
          </p:cNvPr>
          <p:cNvCxnSpPr>
            <a:cxnSpLocks/>
          </p:cNvCxnSpPr>
          <p:nvPr/>
        </p:nvCxnSpPr>
        <p:spPr>
          <a:xfrm flipV="1">
            <a:off x="3376786" y="2723698"/>
            <a:ext cx="0" cy="898043"/>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807F1FE-8A73-4D1F-AEE9-799304361DE6}"/>
              </a:ext>
            </a:extLst>
          </p:cNvPr>
          <p:cNvCxnSpPr>
            <a:cxnSpLocks/>
          </p:cNvCxnSpPr>
          <p:nvPr/>
        </p:nvCxnSpPr>
        <p:spPr>
          <a:xfrm>
            <a:off x="3361764" y="3604417"/>
            <a:ext cx="2541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07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101" y="714135"/>
            <a:ext cx="6530405" cy="441958"/>
          </a:xfrm>
          <a:prstGeom prst="rect">
            <a:avLst/>
          </a:prstGeom>
        </p:spPr>
        <p:txBody>
          <a:bodyPr vert="horz" wrap="square" lIns="0" tIns="7471" rIns="0" bIns="0" rtlCol="0">
            <a:spAutoFit/>
          </a:bodyPr>
          <a:lstStyle/>
          <a:p>
            <a:pPr marL="7470">
              <a:spcBef>
                <a:spcPts val="59"/>
              </a:spcBef>
            </a:pPr>
            <a:r>
              <a:rPr dirty="0"/>
              <a:t>Hampshire</a:t>
            </a:r>
            <a:r>
              <a:rPr spc="-149" dirty="0"/>
              <a:t> </a:t>
            </a:r>
            <a:r>
              <a:rPr spc="-129" dirty="0"/>
              <a:t>County,</a:t>
            </a:r>
            <a:r>
              <a:rPr spc="-147" dirty="0"/>
              <a:t> </a:t>
            </a:r>
            <a:r>
              <a:rPr dirty="0"/>
              <a:t>WV</a:t>
            </a:r>
            <a:r>
              <a:rPr spc="-85" dirty="0"/>
              <a:t> </a:t>
            </a:r>
            <a:r>
              <a:rPr dirty="0">
                <a:latin typeface="Symbol"/>
                <a:cs typeface="Symbol"/>
              </a:rPr>
              <a:t></a:t>
            </a:r>
            <a:r>
              <a:rPr spc="65" dirty="0">
                <a:latin typeface="Times New Roman"/>
                <a:cs typeface="Times New Roman"/>
              </a:rPr>
              <a:t> </a:t>
            </a:r>
            <a:r>
              <a:rPr spc="-65" dirty="0"/>
              <a:t>Countywide</a:t>
            </a:r>
          </a:p>
        </p:txBody>
      </p:sp>
      <p:grpSp>
        <p:nvGrpSpPr>
          <p:cNvPr id="3" name="object 3"/>
          <p:cNvGrpSpPr/>
          <p:nvPr/>
        </p:nvGrpSpPr>
        <p:grpSpPr>
          <a:xfrm>
            <a:off x="694760" y="2008019"/>
            <a:ext cx="7786967" cy="3917576"/>
            <a:chOff x="1181092" y="2616707"/>
            <a:chExt cx="13237844" cy="6659880"/>
          </a:xfrm>
        </p:grpSpPr>
        <p:pic>
          <p:nvPicPr>
            <p:cNvPr id="4" name="object 4"/>
            <p:cNvPicPr/>
            <p:nvPr/>
          </p:nvPicPr>
          <p:blipFill>
            <a:blip r:embed="rId2" cstate="print"/>
            <a:stretch>
              <a:fillRect/>
            </a:stretch>
          </p:blipFill>
          <p:spPr>
            <a:xfrm>
              <a:off x="10087355" y="2616707"/>
              <a:ext cx="2182367" cy="3304031"/>
            </a:xfrm>
            <a:prstGeom prst="rect">
              <a:avLst/>
            </a:prstGeom>
          </p:spPr>
        </p:pic>
        <p:sp>
          <p:nvSpPr>
            <p:cNvPr id="5" name="object 5"/>
            <p:cNvSpPr/>
            <p:nvPr/>
          </p:nvSpPr>
          <p:spPr>
            <a:xfrm>
              <a:off x="10134600" y="2640910"/>
              <a:ext cx="2087880" cy="3209925"/>
            </a:xfrm>
            <a:custGeom>
              <a:avLst/>
              <a:gdLst/>
              <a:ahLst/>
              <a:cxnLst/>
              <a:rect l="l" t="t" r="r" b="b"/>
              <a:pathLst>
                <a:path w="2087879" h="3209925">
                  <a:moveTo>
                    <a:pt x="1984883" y="0"/>
                  </a:moveTo>
                  <a:lnTo>
                    <a:pt x="102997" y="0"/>
                  </a:lnTo>
                  <a:lnTo>
                    <a:pt x="62906" y="8094"/>
                  </a:lnTo>
                  <a:lnTo>
                    <a:pt x="30167" y="30167"/>
                  </a:lnTo>
                  <a:lnTo>
                    <a:pt x="8094" y="62906"/>
                  </a:lnTo>
                  <a:lnTo>
                    <a:pt x="0" y="102997"/>
                  </a:lnTo>
                  <a:lnTo>
                    <a:pt x="0" y="3106928"/>
                  </a:lnTo>
                  <a:lnTo>
                    <a:pt x="8094" y="3147018"/>
                  </a:lnTo>
                  <a:lnTo>
                    <a:pt x="30167" y="3179757"/>
                  </a:lnTo>
                  <a:lnTo>
                    <a:pt x="62906" y="3201830"/>
                  </a:lnTo>
                  <a:lnTo>
                    <a:pt x="102997" y="3209925"/>
                  </a:lnTo>
                  <a:lnTo>
                    <a:pt x="1984883" y="3209925"/>
                  </a:lnTo>
                  <a:lnTo>
                    <a:pt x="2024973" y="3201830"/>
                  </a:lnTo>
                  <a:lnTo>
                    <a:pt x="2057712" y="3179757"/>
                  </a:lnTo>
                  <a:lnTo>
                    <a:pt x="2079785" y="3147018"/>
                  </a:lnTo>
                  <a:lnTo>
                    <a:pt x="2087880" y="3106928"/>
                  </a:lnTo>
                  <a:lnTo>
                    <a:pt x="2087880" y="102997"/>
                  </a:lnTo>
                  <a:lnTo>
                    <a:pt x="2079785" y="62906"/>
                  </a:lnTo>
                  <a:lnTo>
                    <a:pt x="2057712" y="30167"/>
                  </a:lnTo>
                  <a:lnTo>
                    <a:pt x="2024973" y="8094"/>
                  </a:lnTo>
                  <a:lnTo>
                    <a:pt x="1984883" y="0"/>
                  </a:lnTo>
                  <a:close/>
                </a:path>
              </a:pathLst>
            </a:custGeom>
            <a:solidFill>
              <a:srgbClr val="588500"/>
            </a:solidFill>
          </p:spPr>
          <p:txBody>
            <a:bodyPr wrap="square" lIns="0" tIns="0" rIns="0" bIns="0" rtlCol="0"/>
            <a:lstStyle/>
            <a:p>
              <a:pPr defTabSz="537850"/>
              <a:endParaRPr sz="1059" kern="0">
                <a:solidFill>
                  <a:sysClr val="windowText" lastClr="000000"/>
                </a:solidFill>
              </a:endParaRPr>
            </a:p>
          </p:txBody>
        </p:sp>
        <p:sp>
          <p:nvSpPr>
            <p:cNvPr id="6" name="object 6"/>
            <p:cNvSpPr/>
            <p:nvPr/>
          </p:nvSpPr>
          <p:spPr>
            <a:xfrm>
              <a:off x="10134600" y="2640910"/>
              <a:ext cx="2087880" cy="3209925"/>
            </a:xfrm>
            <a:custGeom>
              <a:avLst/>
              <a:gdLst/>
              <a:ahLst/>
              <a:cxnLst/>
              <a:rect l="l" t="t" r="r" b="b"/>
              <a:pathLst>
                <a:path w="2087879" h="3209925">
                  <a:moveTo>
                    <a:pt x="0" y="102997"/>
                  </a:moveTo>
                  <a:lnTo>
                    <a:pt x="8094" y="62906"/>
                  </a:lnTo>
                  <a:lnTo>
                    <a:pt x="30167" y="30167"/>
                  </a:lnTo>
                  <a:lnTo>
                    <a:pt x="62906" y="8094"/>
                  </a:lnTo>
                  <a:lnTo>
                    <a:pt x="102997" y="0"/>
                  </a:lnTo>
                  <a:lnTo>
                    <a:pt x="1984883" y="0"/>
                  </a:lnTo>
                  <a:lnTo>
                    <a:pt x="2024973" y="8094"/>
                  </a:lnTo>
                  <a:lnTo>
                    <a:pt x="2057712" y="30167"/>
                  </a:lnTo>
                  <a:lnTo>
                    <a:pt x="2079785" y="62906"/>
                  </a:lnTo>
                  <a:lnTo>
                    <a:pt x="2087880" y="102997"/>
                  </a:lnTo>
                  <a:lnTo>
                    <a:pt x="2087880" y="3106928"/>
                  </a:lnTo>
                  <a:lnTo>
                    <a:pt x="2079785" y="3147018"/>
                  </a:lnTo>
                  <a:lnTo>
                    <a:pt x="2057712" y="3179757"/>
                  </a:lnTo>
                  <a:lnTo>
                    <a:pt x="2024973" y="3201830"/>
                  </a:lnTo>
                  <a:lnTo>
                    <a:pt x="1984883" y="3209925"/>
                  </a:lnTo>
                  <a:lnTo>
                    <a:pt x="102997" y="3209925"/>
                  </a:lnTo>
                  <a:lnTo>
                    <a:pt x="62906" y="3201830"/>
                  </a:lnTo>
                  <a:lnTo>
                    <a:pt x="30167" y="3179757"/>
                  </a:lnTo>
                  <a:lnTo>
                    <a:pt x="8094" y="3147018"/>
                  </a:lnTo>
                  <a:lnTo>
                    <a:pt x="0" y="3106928"/>
                  </a:lnTo>
                  <a:lnTo>
                    <a:pt x="0" y="102997"/>
                  </a:lnTo>
                  <a:close/>
                </a:path>
              </a:pathLst>
            </a:custGeom>
            <a:ln w="9525">
              <a:solidFill>
                <a:srgbClr val="538235"/>
              </a:solidFill>
            </a:ln>
          </p:spPr>
          <p:txBody>
            <a:bodyPr wrap="square" lIns="0" tIns="0" rIns="0" bIns="0" rtlCol="0"/>
            <a:lstStyle/>
            <a:p>
              <a:pPr defTabSz="537850"/>
              <a:endParaRPr sz="1059" kern="0">
                <a:solidFill>
                  <a:sysClr val="windowText" lastClr="000000"/>
                </a:solidFill>
              </a:endParaRPr>
            </a:p>
          </p:txBody>
        </p:sp>
        <p:pic>
          <p:nvPicPr>
            <p:cNvPr id="7" name="object 7"/>
            <p:cNvPicPr/>
            <p:nvPr/>
          </p:nvPicPr>
          <p:blipFill>
            <a:blip r:embed="rId3" cstate="print"/>
            <a:stretch>
              <a:fillRect/>
            </a:stretch>
          </p:blipFill>
          <p:spPr>
            <a:xfrm>
              <a:off x="10091928" y="5945123"/>
              <a:ext cx="2180842" cy="2353055"/>
            </a:xfrm>
            <a:prstGeom prst="rect">
              <a:avLst/>
            </a:prstGeom>
          </p:spPr>
        </p:pic>
        <p:sp>
          <p:nvSpPr>
            <p:cNvPr id="8" name="object 8"/>
            <p:cNvSpPr/>
            <p:nvPr/>
          </p:nvSpPr>
          <p:spPr>
            <a:xfrm>
              <a:off x="10134600" y="5965143"/>
              <a:ext cx="2095500" cy="2266950"/>
            </a:xfrm>
            <a:custGeom>
              <a:avLst/>
              <a:gdLst/>
              <a:ahLst/>
              <a:cxnLst/>
              <a:rect l="l" t="t" r="r" b="b"/>
              <a:pathLst>
                <a:path w="2095500" h="2266950">
                  <a:moveTo>
                    <a:pt x="1992134" y="0"/>
                  </a:moveTo>
                  <a:lnTo>
                    <a:pt x="103365" y="0"/>
                  </a:lnTo>
                  <a:lnTo>
                    <a:pt x="63131" y="8123"/>
                  </a:lnTo>
                  <a:lnTo>
                    <a:pt x="30275" y="30275"/>
                  </a:lnTo>
                  <a:lnTo>
                    <a:pt x="8123" y="63131"/>
                  </a:lnTo>
                  <a:lnTo>
                    <a:pt x="0" y="103365"/>
                  </a:lnTo>
                  <a:lnTo>
                    <a:pt x="0" y="2163572"/>
                  </a:lnTo>
                  <a:lnTo>
                    <a:pt x="8123" y="2203808"/>
                  </a:lnTo>
                  <a:lnTo>
                    <a:pt x="30275" y="2236668"/>
                  </a:lnTo>
                  <a:lnTo>
                    <a:pt x="63131" y="2258824"/>
                  </a:lnTo>
                  <a:lnTo>
                    <a:pt x="103365" y="2266950"/>
                  </a:lnTo>
                  <a:lnTo>
                    <a:pt x="1992134" y="2266950"/>
                  </a:lnTo>
                  <a:lnTo>
                    <a:pt x="2032368" y="2258824"/>
                  </a:lnTo>
                  <a:lnTo>
                    <a:pt x="2065224" y="2236668"/>
                  </a:lnTo>
                  <a:lnTo>
                    <a:pt x="2087376" y="2203808"/>
                  </a:lnTo>
                  <a:lnTo>
                    <a:pt x="2095500" y="2163572"/>
                  </a:lnTo>
                  <a:lnTo>
                    <a:pt x="2095500" y="103365"/>
                  </a:lnTo>
                  <a:lnTo>
                    <a:pt x="2087376" y="63131"/>
                  </a:lnTo>
                  <a:lnTo>
                    <a:pt x="2065224" y="30275"/>
                  </a:lnTo>
                  <a:lnTo>
                    <a:pt x="2032368" y="8123"/>
                  </a:lnTo>
                  <a:lnTo>
                    <a:pt x="1992134" y="0"/>
                  </a:lnTo>
                  <a:close/>
                </a:path>
              </a:pathLst>
            </a:custGeom>
            <a:solidFill>
              <a:srgbClr val="AFB0B3"/>
            </a:solidFill>
          </p:spPr>
          <p:txBody>
            <a:bodyPr wrap="square" lIns="0" tIns="0" rIns="0" bIns="0" rtlCol="0"/>
            <a:lstStyle/>
            <a:p>
              <a:pPr defTabSz="537850"/>
              <a:endParaRPr sz="1059" kern="0">
                <a:solidFill>
                  <a:sysClr val="windowText" lastClr="000000"/>
                </a:solidFill>
              </a:endParaRPr>
            </a:p>
          </p:txBody>
        </p:sp>
        <p:sp>
          <p:nvSpPr>
            <p:cNvPr id="9" name="object 9"/>
            <p:cNvSpPr/>
            <p:nvPr/>
          </p:nvSpPr>
          <p:spPr>
            <a:xfrm>
              <a:off x="1193792" y="9263833"/>
              <a:ext cx="13212444" cy="0"/>
            </a:xfrm>
            <a:custGeom>
              <a:avLst/>
              <a:gdLst/>
              <a:ahLst/>
              <a:cxnLst/>
              <a:rect l="l" t="t" r="r" b="b"/>
              <a:pathLst>
                <a:path w="13212444">
                  <a:moveTo>
                    <a:pt x="0" y="0"/>
                  </a:moveTo>
                  <a:lnTo>
                    <a:pt x="13211962" y="0"/>
                  </a:lnTo>
                </a:path>
              </a:pathLst>
            </a:custGeom>
            <a:ln w="25400">
              <a:solidFill>
                <a:srgbClr val="AFB0B3"/>
              </a:solidFill>
            </a:ln>
          </p:spPr>
          <p:txBody>
            <a:bodyPr wrap="square" lIns="0" tIns="0" rIns="0" bIns="0" rtlCol="0"/>
            <a:lstStyle/>
            <a:p>
              <a:pPr defTabSz="537850"/>
              <a:endParaRPr sz="1059" kern="0">
                <a:solidFill>
                  <a:sysClr val="windowText" lastClr="000000"/>
                </a:solidFill>
              </a:endParaRPr>
            </a:p>
          </p:txBody>
        </p:sp>
        <p:sp>
          <p:nvSpPr>
            <p:cNvPr id="10" name="object 10"/>
            <p:cNvSpPr/>
            <p:nvPr/>
          </p:nvSpPr>
          <p:spPr>
            <a:xfrm>
              <a:off x="1193792" y="9098861"/>
              <a:ext cx="0" cy="165100"/>
            </a:xfrm>
            <a:custGeom>
              <a:avLst/>
              <a:gdLst/>
              <a:ahLst/>
              <a:cxnLst/>
              <a:rect l="l" t="t" r="r" b="b"/>
              <a:pathLst>
                <a:path h="165100">
                  <a:moveTo>
                    <a:pt x="0" y="0"/>
                  </a:moveTo>
                  <a:lnTo>
                    <a:pt x="0" y="164922"/>
                  </a:lnTo>
                </a:path>
              </a:pathLst>
            </a:custGeom>
            <a:ln w="25400">
              <a:solidFill>
                <a:srgbClr val="AFB0B3"/>
              </a:solidFill>
            </a:ln>
          </p:spPr>
          <p:txBody>
            <a:bodyPr wrap="square" lIns="0" tIns="0" rIns="0" bIns="0" rtlCol="0"/>
            <a:lstStyle/>
            <a:p>
              <a:pPr defTabSz="537850"/>
              <a:endParaRPr sz="1059" kern="0">
                <a:solidFill>
                  <a:sysClr val="windowText" lastClr="000000"/>
                </a:solidFill>
              </a:endParaRPr>
            </a:p>
          </p:txBody>
        </p:sp>
        <p:sp>
          <p:nvSpPr>
            <p:cNvPr id="11" name="object 11"/>
            <p:cNvSpPr/>
            <p:nvPr/>
          </p:nvSpPr>
          <p:spPr>
            <a:xfrm>
              <a:off x="14405756" y="9098861"/>
              <a:ext cx="0" cy="165100"/>
            </a:xfrm>
            <a:custGeom>
              <a:avLst/>
              <a:gdLst/>
              <a:ahLst/>
              <a:cxnLst/>
              <a:rect l="l" t="t" r="r" b="b"/>
              <a:pathLst>
                <a:path h="165100">
                  <a:moveTo>
                    <a:pt x="0" y="0"/>
                  </a:moveTo>
                  <a:lnTo>
                    <a:pt x="0" y="164922"/>
                  </a:lnTo>
                </a:path>
              </a:pathLst>
            </a:custGeom>
            <a:ln w="25400">
              <a:solidFill>
                <a:srgbClr val="AFB0B3"/>
              </a:solidFill>
            </a:ln>
          </p:spPr>
          <p:txBody>
            <a:bodyPr wrap="square" lIns="0" tIns="0" rIns="0" bIns="0" rtlCol="0"/>
            <a:lstStyle/>
            <a:p>
              <a:pPr defTabSz="537850"/>
              <a:endParaRPr sz="1059" kern="0">
                <a:solidFill>
                  <a:sysClr val="windowText" lastClr="000000"/>
                </a:solidFill>
              </a:endParaRPr>
            </a:p>
          </p:txBody>
        </p:sp>
      </p:grpSp>
      <p:sp>
        <p:nvSpPr>
          <p:cNvPr id="12" name="object 12"/>
          <p:cNvSpPr txBox="1"/>
          <p:nvPr/>
        </p:nvSpPr>
        <p:spPr>
          <a:xfrm>
            <a:off x="819075" y="5966534"/>
            <a:ext cx="421341" cy="244411"/>
          </a:xfrm>
          <a:prstGeom prst="rect">
            <a:avLst/>
          </a:prstGeom>
        </p:spPr>
        <p:txBody>
          <a:bodyPr vert="horz" wrap="square" lIns="0" tIns="13447" rIns="0" bIns="0" rtlCol="0">
            <a:spAutoFit/>
          </a:bodyPr>
          <a:lstStyle/>
          <a:p>
            <a:pPr marL="41459" marR="2988" indent="-34362" defTabSz="537850">
              <a:lnSpc>
                <a:spcPts val="894"/>
              </a:lnSpc>
              <a:spcBef>
                <a:spcPts val="106"/>
              </a:spcBef>
            </a:pPr>
            <a:r>
              <a:rPr sz="765" kern="0" spc="-12" dirty="0">
                <a:solidFill>
                  <a:srgbClr val="FFFFFF"/>
                </a:solidFill>
                <a:latin typeface="Trebuchet MS"/>
                <a:cs typeface="Trebuchet MS"/>
              </a:rPr>
              <a:t>Discovery </a:t>
            </a:r>
            <a:r>
              <a:rPr sz="765" kern="0" spc="-6" dirty="0">
                <a:solidFill>
                  <a:srgbClr val="FFFFFF"/>
                </a:solidFill>
                <a:latin typeface="Trebuchet MS"/>
                <a:cs typeface="Trebuchet MS"/>
              </a:rPr>
              <a:t>Meeting</a:t>
            </a:r>
            <a:endParaRPr sz="765" kern="0">
              <a:solidFill>
                <a:sysClr val="windowText" lastClr="000000"/>
              </a:solidFill>
              <a:latin typeface="Trebuchet MS"/>
              <a:cs typeface="Trebuchet MS"/>
            </a:endParaRPr>
          </a:p>
        </p:txBody>
      </p:sp>
      <p:grpSp>
        <p:nvGrpSpPr>
          <p:cNvPr id="13" name="object 13"/>
          <p:cNvGrpSpPr/>
          <p:nvPr/>
        </p:nvGrpSpPr>
        <p:grpSpPr>
          <a:xfrm>
            <a:off x="978631" y="5880768"/>
            <a:ext cx="7155329" cy="80682"/>
            <a:chOff x="1663673" y="9200381"/>
            <a:chExt cx="12164060" cy="137160"/>
          </a:xfrm>
        </p:grpSpPr>
        <p:pic>
          <p:nvPicPr>
            <p:cNvPr id="14" name="object 14"/>
            <p:cNvPicPr/>
            <p:nvPr/>
          </p:nvPicPr>
          <p:blipFill>
            <a:blip r:embed="rId4" cstate="print"/>
            <a:stretch>
              <a:fillRect/>
            </a:stretch>
          </p:blipFill>
          <p:spPr>
            <a:xfrm>
              <a:off x="1663673" y="9200381"/>
              <a:ext cx="137147" cy="137007"/>
            </a:xfrm>
            <a:prstGeom prst="rect">
              <a:avLst/>
            </a:prstGeom>
          </p:spPr>
        </p:pic>
        <p:pic>
          <p:nvPicPr>
            <p:cNvPr id="15" name="object 15"/>
            <p:cNvPicPr/>
            <p:nvPr/>
          </p:nvPicPr>
          <p:blipFill>
            <a:blip r:embed="rId5" cstate="print"/>
            <a:stretch>
              <a:fillRect/>
            </a:stretch>
          </p:blipFill>
          <p:spPr>
            <a:xfrm>
              <a:off x="13690061" y="9200381"/>
              <a:ext cx="137147" cy="137007"/>
            </a:xfrm>
            <a:prstGeom prst="rect">
              <a:avLst/>
            </a:prstGeom>
          </p:spPr>
        </p:pic>
      </p:grpSp>
      <p:sp>
        <p:nvSpPr>
          <p:cNvPr id="16" name="object 16"/>
          <p:cNvSpPr txBox="1"/>
          <p:nvPr/>
        </p:nvSpPr>
        <p:spPr>
          <a:xfrm>
            <a:off x="7783755" y="5988946"/>
            <a:ext cx="640603" cy="124891"/>
          </a:xfrm>
          <a:prstGeom prst="rect">
            <a:avLst/>
          </a:prstGeom>
        </p:spPr>
        <p:txBody>
          <a:bodyPr vert="horz" wrap="square" lIns="0" tIns="7097" rIns="0" bIns="0" rtlCol="0">
            <a:spAutoFit/>
          </a:bodyPr>
          <a:lstStyle/>
          <a:p>
            <a:pPr marL="7470" defTabSz="537850">
              <a:spcBef>
                <a:spcPts val="56"/>
              </a:spcBef>
            </a:pPr>
            <a:r>
              <a:rPr sz="765" kern="0" spc="-29" dirty="0">
                <a:solidFill>
                  <a:srgbClr val="FFFFFF"/>
                </a:solidFill>
                <a:latin typeface="Trebuchet MS"/>
                <a:cs typeface="Trebuchet MS"/>
              </a:rPr>
              <a:t>Effective</a:t>
            </a:r>
            <a:r>
              <a:rPr sz="765" kern="0" spc="-9" dirty="0">
                <a:solidFill>
                  <a:srgbClr val="FFFFFF"/>
                </a:solidFill>
                <a:latin typeface="Trebuchet MS"/>
                <a:cs typeface="Trebuchet MS"/>
              </a:rPr>
              <a:t> </a:t>
            </a:r>
            <a:r>
              <a:rPr sz="765" kern="0" spc="26" dirty="0">
                <a:solidFill>
                  <a:srgbClr val="FFFFFF"/>
                </a:solidFill>
                <a:latin typeface="Trebuchet MS"/>
                <a:cs typeface="Trebuchet MS"/>
              </a:rPr>
              <a:t>Maps</a:t>
            </a:r>
            <a:endParaRPr sz="765" kern="0">
              <a:solidFill>
                <a:sysClr val="windowText" lastClr="000000"/>
              </a:solidFill>
              <a:latin typeface="Trebuchet MS"/>
              <a:cs typeface="Trebuchet MS"/>
            </a:endParaRPr>
          </a:p>
        </p:txBody>
      </p:sp>
      <p:sp>
        <p:nvSpPr>
          <p:cNvPr id="17" name="object 17"/>
          <p:cNvSpPr txBox="1"/>
          <p:nvPr/>
        </p:nvSpPr>
        <p:spPr>
          <a:xfrm>
            <a:off x="1707478" y="5981775"/>
            <a:ext cx="774326" cy="244788"/>
          </a:xfrm>
          <a:prstGeom prst="rect">
            <a:avLst/>
          </a:prstGeom>
        </p:spPr>
        <p:txBody>
          <a:bodyPr vert="horz" wrap="square" lIns="0" tIns="13821" rIns="0" bIns="0" rtlCol="0">
            <a:spAutoFit/>
          </a:bodyPr>
          <a:lstStyle/>
          <a:p>
            <a:pPr marL="218128" marR="2988" indent="-211031" defTabSz="537850">
              <a:lnSpc>
                <a:spcPts val="888"/>
              </a:lnSpc>
              <a:spcBef>
                <a:spcPts val="109"/>
              </a:spcBef>
            </a:pPr>
            <a:r>
              <a:rPr sz="765" kern="0" spc="-15" dirty="0">
                <a:solidFill>
                  <a:srgbClr val="FFFFFF"/>
                </a:solidFill>
                <a:latin typeface="Trebuchet MS"/>
                <a:cs typeface="Trebuchet MS"/>
              </a:rPr>
              <a:t>Flood</a:t>
            </a:r>
            <a:r>
              <a:rPr sz="765" kern="0" spc="15" dirty="0">
                <a:solidFill>
                  <a:srgbClr val="FFFFFF"/>
                </a:solidFill>
                <a:latin typeface="Trebuchet MS"/>
                <a:cs typeface="Trebuchet MS"/>
              </a:rPr>
              <a:t> </a:t>
            </a:r>
            <a:r>
              <a:rPr sz="765" kern="0" dirty="0">
                <a:solidFill>
                  <a:srgbClr val="FFFFFF"/>
                </a:solidFill>
                <a:latin typeface="Trebuchet MS"/>
                <a:cs typeface="Trebuchet MS"/>
              </a:rPr>
              <a:t>Risk</a:t>
            </a:r>
            <a:r>
              <a:rPr sz="765" kern="0" spc="18" dirty="0">
                <a:solidFill>
                  <a:srgbClr val="FFFFFF"/>
                </a:solidFill>
                <a:latin typeface="Trebuchet MS"/>
                <a:cs typeface="Trebuchet MS"/>
              </a:rPr>
              <a:t> </a:t>
            </a:r>
            <a:r>
              <a:rPr sz="765" kern="0" spc="-26" dirty="0">
                <a:solidFill>
                  <a:srgbClr val="FFFFFF"/>
                </a:solidFill>
                <a:latin typeface="Trebuchet MS"/>
                <a:cs typeface="Trebuchet MS"/>
              </a:rPr>
              <a:t>Review </a:t>
            </a:r>
            <a:r>
              <a:rPr sz="765" kern="0" spc="-6" dirty="0">
                <a:solidFill>
                  <a:srgbClr val="FFFFFF"/>
                </a:solidFill>
                <a:latin typeface="Trebuchet MS"/>
                <a:cs typeface="Trebuchet MS"/>
              </a:rPr>
              <a:t>Meeting</a:t>
            </a:r>
            <a:endParaRPr sz="765" kern="0">
              <a:solidFill>
                <a:sysClr val="windowText" lastClr="000000"/>
              </a:solidFill>
              <a:latin typeface="Trebuchet MS"/>
              <a:cs typeface="Trebuchet MS"/>
            </a:endParaRPr>
          </a:p>
        </p:txBody>
      </p:sp>
      <p:grpSp>
        <p:nvGrpSpPr>
          <p:cNvPr id="18" name="object 18"/>
          <p:cNvGrpSpPr/>
          <p:nvPr/>
        </p:nvGrpSpPr>
        <p:grpSpPr>
          <a:xfrm>
            <a:off x="1964712" y="5828515"/>
            <a:ext cx="5108388" cy="188259"/>
            <a:chOff x="3340011" y="9111551"/>
            <a:chExt cx="8684260" cy="320040"/>
          </a:xfrm>
        </p:grpSpPr>
        <p:pic>
          <p:nvPicPr>
            <p:cNvPr id="19" name="object 19"/>
            <p:cNvPicPr/>
            <p:nvPr/>
          </p:nvPicPr>
          <p:blipFill>
            <a:blip r:embed="rId6" cstate="print"/>
            <a:stretch>
              <a:fillRect/>
            </a:stretch>
          </p:blipFill>
          <p:spPr>
            <a:xfrm>
              <a:off x="3340011" y="9111551"/>
              <a:ext cx="375259" cy="319785"/>
            </a:xfrm>
            <a:prstGeom prst="rect">
              <a:avLst/>
            </a:prstGeom>
          </p:spPr>
        </p:pic>
        <p:pic>
          <p:nvPicPr>
            <p:cNvPr id="20" name="object 20"/>
            <p:cNvPicPr/>
            <p:nvPr/>
          </p:nvPicPr>
          <p:blipFill>
            <a:blip r:embed="rId7" cstate="print"/>
            <a:stretch>
              <a:fillRect/>
            </a:stretch>
          </p:blipFill>
          <p:spPr>
            <a:xfrm>
              <a:off x="11886737" y="9200381"/>
              <a:ext cx="137147" cy="137007"/>
            </a:xfrm>
            <a:prstGeom prst="rect">
              <a:avLst/>
            </a:prstGeom>
          </p:spPr>
        </p:pic>
      </p:grpSp>
      <p:sp>
        <p:nvSpPr>
          <p:cNvPr id="21" name="object 21"/>
          <p:cNvSpPr txBox="1"/>
          <p:nvPr/>
        </p:nvSpPr>
        <p:spPr>
          <a:xfrm>
            <a:off x="6608500" y="5988946"/>
            <a:ext cx="843429" cy="237999"/>
          </a:xfrm>
          <a:prstGeom prst="rect">
            <a:avLst/>
          </a:prstGeom>
        </p:spPr>
        <p:txBody>
          <a:bodyPr vert="horz" wrap="square" lIns="0" tIns="7097" rIns="0" bIns="0" rtlCol="0">
            <a:spAutoFit/>
          </a:bodyPr>
          <a:lstStyle/>
          <a:p>
            <a:pPr algn="ctr" defTabSz="537850">
              <a:lnSpc>
                <a:spcPts val="906"/>
              </a:lnSpc>
              <a:spcBef>
                <a:spcPts val="56"/>
              </a:spcBef>
            </a:pPr>
            <a:r>
              <a:rPr sz="765" kern="0" spc="-35" dirty="0">
                <a:solidFill>
                  <a:srgbClr val="FFFFFF"/>
                </a:solidFill>
                <a:latin typeface="Trebuchet MS"/>
                <a:cs typeface="Trebuchet MS"/>
              </a:rPr>
              <a:t>Letter</a:t>
            </a:r>
            <a:r>
              <a:rPr sz="765" kern="0" spc="6" dirty="0">
                <a:solidFill>
                  <a:srgbClr val="FFFFFF"/>
                </a:solidFill>
                <a:latin typeface="Trebuchet MS"/>
                <a:cs typeface="Trebuchet MS"/>
              </a:rPr>
              <a:t> </a:t>
            </a:r>
            <a:r>
              <a:rPr sz="765" kern="0" spc="-15" dirty="0">
                <a:solidFill>
                  <a:srgbClr val="FFFFFF"/>
                </a:solidFill>
                <a:latin typeface="Trebuchet MS"/>
                <a:cs typeface="Trebuchet MS"/>
              </a:rPr>
              <a:t>of</a:t>
            </a:r>
            <a:endParaRPr sz="765" kern="0">
              <a:solidFill>
                <a:sysClr val="windowText" lastClr="000000"/>
              </a:solidFill>
              <a:latin typeface="Trebuchet MS"/>
              <a:cs typeface="Trebuchet MS"/>
            </a:endParaRPr>
          </a:p>
          <a:p>
            <a:pPr algn="ctr" defTabSz="537850">
              <a:lnSpc>
                <a:spcPts val="906"/>
              </a:lnSpc>
            </a:pPr>
            <a:r>
              <a:rPr sz="765" kern="0" spc="-12" dirty="0">
                <a:solidFill>
                  <a:srgbClr val="FFFFFF"/>
                </a:solidFill>
                <a:latin typeface="Trebuchet MS"/>
                <a:cs typeface="Trebuchet MS"/>
              </a:rPr>
              <a:t>Final</a:t>
            </a:r>
            <a:r>
              <a:rPr sz="765" kern="0" spc="-41" dirty="0">
                <a:solidFill>
                  <a:srgbClr val="FFFFFF"/>
                </a:solidFill>
                <a:latin typeface="Trebuchet MS"/>
                <a:cs typeface="Trebuchet MS"/>
              </a:rPr>
              <a:t> </a:t>
            </a:r>
            <a:r>
              <a:rPr sz="765" kern="0" spc="-12" dirty="0">
                <a:solidFill>
                  <a:srgbClr val="FFFFFF"/>
                </a:solidFill>
                <a:latin typeface="Trebuchet MS"/>
                <a:cs typeface="Trebuchet MS"/>
              </a:rPr>
              <a:t>Determination</a:t>
            </a:r>
            <a:endParaRPr sz="765" kern="0">
              <a:solidFill>
                <a:sysClr val="windowText" lastClr="000000"/>
              </a:solidFill>
              <a:latin typeface="Trebuchet MS"/>
              <a:cs typeface="Trebuchet MS"/>
            </a:endParaRPr>
          </a:p>
        </p:txBody>
      </p:sp>
      <p:sp>
        <p:nvSpPr>
          <p:cNvPr id="22" name="object 22"/>
          <p:cNvSpPr txBox="1"/>
          <p:nvPr/>
        </p:nvSpPr>
        <p:spPr>
          <a:xfrm>
            <a:off x="3043218" y="5966534"/>
            <a:ext cx="697753" cy="244411"/>
          </a:xfrm>
          <a:prstGeom prst="rect">
            <a:avLst/>
          </a:prstGeom>
        </p:spPr>
        <p:txBody>
          <a:bodyPr vert="horz" wrap="square" lIns="0" tIns="13447" rIns="0" bIns="0" rtlCol="0">
            <a:spAutoFit/>
          </a:bodyPr>
          <a:lstStyle/>
          <a:p>
            <a:pPr marL="156873" marR="2988" indent="-149776" defTabSz="537850">
              <a:lnSpc>
                <a:spcPts val="894"/>
              </a:lnSpc>
              <a:spcBef>
                <a:spcPts val="106"/>
              </a:spcBef>
            </a:pPr>
            <a:r>
              <a:rPr sz="765" kern="0" spc="-24" dirty="0">
                <a:solidFill>
                  <a:srgbClr val="FFFFFF"/>
                </a:solidFill>
                <a:latin typeface="Trebuchet MS"/>
                <a:cs typeface="Trebuchet MS"/>
              </a:rPr>
              <a:t>Preliminary</a:t>
            </a:r>
            <a:r>
              <a:rPr sz="765" kern="0" spc="-21" dirty="0">
                <a:solidFill>
                  <a:srgbClr val="FFFFFF"/>
                </a:solidFill>
                <a:latin typeface="Trebuchet MS"/>
                <a:cs typeface="Trebuchet MS"/>
              </a:rPr>
              <a:t> </a:t>
            </a:r>
            <a:r>
              <a:rPr sz="765" kern="0" spc="-15" dirty="0">
                <a:solidFill>
                  <a:srgbClr val="FFFFFF"/>
                </a:solidFill>
                <a:latin typeface="Trebuchet MS"/>
                <a:cs typeface="Trebuchet MS"/>
              </a:rPr>
              <a:t>Map </a:t>
            </a:r>
            <a:r>
              <a:rPr sz="765" kern="0" spc="-6" dirty="0">
                <a:solidFill>
                  <a:srgbClr val="FFFFFF"/>
                </a:solidFill>
                <a:latin typeface="Trebuchet MS"/>
                <a:cs typeface="Trebuchet MS"/>
              </a:rPr>
              <a:t>Issuance</a:t>
            </a:r>
            <a:endParaRPr sz="765" kern="0">
              <a:solidFill>
                <a:sysClr val="windowText" lastClr="000000"/>
              </a:solidFill>
              <a:latin typeface="Trebuchet MS"/>
              <a:cs typeface="Trebuchet MS"/>
            </a:endParaRPr>
          </a:p>
        </p:txBody>
      </p:sp>
      <p:pic>
        <p:nvPicPr>
          <p:cNvPr id="23" name="object 23"/>
          <p:cNvPicPr/>
          <p:nvPr/>
        </p:nvPicPr>
        <p:blipFill>
          <a:blip r:embed="rId7" cstate="print"/>
          <a:stretch>
            <a:fillRect/>
          </a:stretch>
        </p:blipFill>
        <p:spPr>
          <a:xfrm>
            <a:off x="3331767" y="5880767"/>
            <a:ext cx="80682" cy="80622"/>
          </a:xfrm>
          <a:prstGeom prst="rect">
            <a:avLst/>
          </a:prstGeom>
        </p:spPr>
      </p:pic>
      <p:sp>
        <p:nvSpPr>
          <p:cNvPr id="24" name="object 24"/>
          <p:cNvSpPr txBox="1"/>
          <p:nvPr/>
        </p:nvSpPr>
        <p:spPr>
          <a:xfrm>
            <a:off x="5559612" y="5981775"/>
            <a:ext cx="594285" cy="124891"/>
          </a:xfrm>
          <a:prstGeom prst="rect">
            <a:avLst/>
          </a:prstGeom>
        </p:spPr>
        <p:txBody>
          <a:bodyPr vert="horz" wrap="square" lIns="0" tIns="7097" rIns="0" bIns="0" rtlCol="0">
            <a:spAutoFit/>
          </a:bodyPr>
          <a:lstStyle/>
          <a:p>
            <a:pPr marL="7470" defTabSz="537850">
              <a:spcBef>
                <a:spcPts val="56"/>
              </a:spcBef>
            </a:pPr>
            <a:r>
              <a:rPr sz="765" kern="0" spc="-15" dirty="0">
                <a:solidFill>
                  <a:srgbClr val="FFFFFF"/>
                </a:solidFill>
                <a:latin typeface="Trebuchet MS"/>
                <a:cs typeface="Trebuchet MS"/>
              </a:rPr>
              <a:t>Appeal</a:t>
            </a:r>
            <a:r>
              <a:rPr sz="765" kern="0" spc="-32" dirty="0">
                <a:solidFill>
                  <a:srgbClr val="FFFFFF"/>
                </a:solidFill>
                <a:latin typeface="Trebuchet MS"/>
                <a:cs typeface="Trebuchet MS"/>
              </a:rPr>
              <a:t> </a:t>
            </a:r>
            <a:r>
              <a:rPr sz="765" kern="0" spc="-15" dirty="0">
                <a:solidFill>
                  <a:srgbClr val="FFFFFF"/>
                </a:solidFill>
                <a:latin typeface="Trebuchet MS"/>
                <a:cs typeface="Trebuchet MS"/>
              </a:rPr>
              <a:t>Period</a:t>
            </a:r>
            <a:endParaRPr sz="765" kern="0">
              <a:solidFill>
                <a:sysClr val="windowText" lastClr="000000"/>
              </a:solidFill>
              <a:latin typeface="Trebuchet MS"/>
              <a:cs typeface="Trebuchet MS"/>
            </a:endParaRPr>
          </a:p>
        </p:txBody>
      </p:sp>
      <p:pic>
        <p:nvPicPr>
          <p:cNvPr id="25" name="object 25"/>
          <p:cNvPicPr/>
          <p:nvPr/>
        </p:nvPicPr>
        <p:blipFill>
          <a:blip r:embed="rId7" cstate="print"/>
          <a:stretch>
            <a:fillRect/>
          </a:stretch>
        </p:blipFill>
        <p:spPr>
          <a:xfrm>
            <a:off x="5819366" y="5880769"/>
            <a:ext cx="80675" cy="80592"/>
          </a:xfrm>
          <a:prstGeom prst="rect">
            <a:avLst/>
          </a:prstGeom>
        </p:spPr>
      </p:pic>
      <p:sp>
        <p:nvSpPr>
          <p:cNvPr id="26" name="object 26"/>
          <p:cNvSpPr txBox="1"/>
          <p:nvPr/>
        </p:nvSpPr>
        <p:spPr>
          <a:xfrm>
            <a:off x="4165600" y="5988946"/>
            <a:ext cx="1051485" cy="244788"/>
          </a:xfrm>
          <a:prstGeom prst="rect">
            <a:avLst/>
          </a:prstGeom>
        </p:spPr>
        <p:txBody>
          <a:bodyPr vert="horz" wrap="square" lIns="0" tIns="13821" rIns="0" bIns="0" rtlCol="0">
            <a:spAutoFit/>
          </a:bodyPr>
          <a:lstStyle/>
          <a:p>
            <a:pPr marL="102341" marR="2988" indent="-95244" defTabSz="537850">
              <a:lnSpc>
                <a:spcPts val="888"/>
              </a:lnSpc>
              <a:spcBef>
                <a:spcPts val="109"/>
              </a:spcBef>
            </a:pPr>
            <a:r>
              <a:rPr sz="765" kern="0" spc="-18" dirty="0">
                <a:solidFill>
                  <a:srgbClr val="FFFFFF"/>
                </a:solidFill>
                <a:latin typeface="Trebuchet MS"/>
                <a:cs typeface="Trebuchet MS"/>
              </a:rPr>
              <a:t>Community</a:t>
            </a:r>
            <a:r>
              <a:rPr sz="765" kern="0" spc="-29" dirty="0">
                <a:solidFill>
                  <a:srgbClr val="FFFFFF"/>
                </a:solidFill>
                <a:latin typeface="Trebuchet MS"/>
                <a:cs typeface="Trebuchet MS"/>
              </a:rPr>
              <a:t> </a:t>
            </a:r>
            <a:r>
              <a:rPr sz="765" kern="0" spc="-18" dirty="0">
                <a:solidFill>
                  <a:srgbClr val="FFFFFF"/>
                </a:solidFill>
                <a:latin typeface="Trebuchet MS"/>
                <a:cs typeface="Trebuchet MS"/>
              </a:rPr>
              <a:t>Coordination </a:t>
            </a:r>
            <a:r>
              <a:rPr sz="765" kern="0" dirty="0">
                <a:solidFill>
                  <a:srgbClr val="FFFFFF"/>
                </a:solidFill>
                <a:latin typeface="Trebuchet MS"/>
                <a:cs typeface="Trebuchet MS"/>
              </a:rPr>
              <a:t>&amp;</a:t>
            </a:r>
            <a:r>
              <a:rPr sz="765" kern="0" spc="-26" dirty="0">
                <a:solidFill>
                  <a:srgbClr val="FFFFFF"/>
                </a:solidFill>
                <a:latin typeface="Trebuchet MS"/>
                <a:cs typeface="Trebuchet MS"/>
              </a:rPr>
              <a:t> </a:t>
            </a:r>
            <a:r>
              <a:rPr sz="765" kern="0" spc="-18" dirty="0">
                <a:solidFill>
                  <a:srgbClr val="FFFFFF"/>
                </a:solidFill>
                <a:latin typeface="Trebuchet MS"/>
                <a:cs typeface="Trebuchet MS"/>
              </a:rPr>
              <a:t>Outreach</a:t>
            </a:r>
            <a:r>
              <a:rPr sz="765" kern="0" spc="-24" dirty="0">
                <a:solidFill>
                  <a:srgbClr val="FFFFFF"/>
                </a:solidFill>
                <a:latin typeface="Trebuchet MS"/>
                <a:cs typeface="Trebuchet MS"/>
              </a:rPr>
              <a:t> </a:t>
            </a:r>
            <a:r>
              <a:rPr sz="765" kern="0" spc="-6" dirty="0">
                <a:solidFill>
                  <a:srgbClr val="FFFFFF"/>
                </a:solidFill>
                <a:latin typeface="Trebuchet MS"/>
                <a:cs typeface="Trebuchet MS"/>
              </a:rPr>
              <a:t>Meeting</a:t>
            </a:r>
            <a:endParaRPr sz="765" kern="0">
              <a:solidFill>
                <a:sysClr val="windowText" lastClr="000000"/>
              </a:solidFill>
              <a:latin typeface="Trebuchet MS"/>
              <a:cs typeface="Trebuchet MS"/>
            </a:endParaRPr>
          </a:p>
        </p:txBody>
      </p:sp>
      <p:grpSp>
        <p:nvGrpSpPr>
          <p:cNvPr id="27" name="object 27"/>
          <p:cNvGrpSpPr/>
          <p:nvPr/>
        </p:nvGrpSpPr>
        <p:grpSpPr>
          <a:xfrm>
            <a:off x="4603377" y="2010709"/>
            <a:ext cx="3968750" cy="3958291"/>
            <a:chOff x="7825740" y="2621280"/>
            <a:chExt cx="6746875" cy="6729095"/>
          </a:xfrm>
        </p:grpSpPr>
        <p:pic>
          <p:nvPicPr>
            <p:cNvPr id="28" name="object 28"/>
            <p:cNvPicPr/>
            <p:nvPr/>
          </p:nvPicPr>
          <p:blipFill>
            <a:blip r:embed="rId8" cstate="print"/>
            <a:stretch>
              <a:fillRect/>
            </a:stretch>
          </p:blipFill>
          <p:spPr>
            <a:xfrm>
              <a:off x="7886407" y="9213068"/>
              <a:ext cx="137147" cy="137058"/>
            </a:xfrm>
            <a:prstGeom prst="rect">
              <a:avLst/>
            </a:prstGeom>
          </p:spPr>
        </p:pic>
        <p:pic>
          <p:nvPicPr>
            <p:cNvPr id="29" name="object 29"/>
            <p:cNvPicPr/>
            <p:nvPr/>
          </p:nvPicPr>
          <p:blipFill>
            <a:blip r:embed="rId9" cstate="print"/>
            <a:stretch>
              <a:fillRect/>
            </a:stretch>
          </p:blipFill>
          <p:spPr>
            <a:xfrm>
              <a:off x="12310872" y="2621280"/>
              <a:ext cx="2261615" cy="5666231"/>
            </a:xfrm>
            <a:prstGeom prst="rect">
              <a:avLst/>
            </a:prstGeom>
          </p:spPr>
        </p:pic>
        <p:sp>
          <p:nvSpPr>
            <p:cNvPr id="30" name="object 30"/>
            <p:cNvSpPr/>
            <p:nvPr/>
          </p:nvSpPr>
          <p:spPr>
            <a:xfrm>
              <a:off x="12353925" y="2640912"/>
              <a:ext cx="2176145" cy="5581650"/>
            </a:xfrm>
            <a:custGeom>
              <a:avLst/>
              <a:gdLst/>
              <a:ahLst/>
              <a:cxnLst/>
              <a:rect l="l" t="t" r="r" b="b"/>
              <a:pathLst>
                <a:path w="2176144" h="5581650">
                  <a:moveTo>
                    <a:pt x="2091016" y="0"/>
                  </a:moveTo>
                  <a:lnTo>
                    <a:pt x="85128" y="0"/>
                  </a:lnTo>
                  <a:lnTo>
                    <a:pt x="51992" y="6689"/>
                  </a:lnTo>
                  <a:lnTo>
                    <a:pt x="24933" y="24933"/>
                  </a:lnTo>
                  <a:lnTo>
                    <a:pt x="6689" y="51992"/>
                  </a:lnTo>
                  <a:lnTo>
                    <a:pt x="0" y="85128"/>
                  </a:lnTo>
                  <a:lnTo>
                    <a:pt x="0" y="5496521"/>
                  </a:lnTo>
                  <a:lnTo>
                    <a:pt x="6689" y="5529657"/>
                  </a:lnTo>
                  <a:lnTo>
                    <a:pt x="24933" y="5556716"/>
                  </a:lnTo>
                  <a:lnTo>
                    <a:pt x="51992" y="5574960"/>
                  </a:lnTo>
                  <a:lnTo>
                    <a:pt x="85128" y="5581650"/>
                  </a:lnTo>
                  <a:lnTo>
                    <a:pt x="2091016" y="5581650"/>
                  </a:lnTo>
                  <a:lnTo>
                    <a:pt x="2124152" y="5574960"/>
                  </a:lnTo>
                  <a:lnTo>
                    <a:pt x="2151211" y="5556716"/>
                  </a:lnTo>
                  <a:lnTo>
                    <a:pt x="2169455" y="5529657"/>
                  </a:lnTo>
                  <a:lnTo>
                    <a:pt x="2176145" y="5496521"/>
                  </a:lnTo>
                  <a:lnTo>
                    <a:pt x="2176145" y="85128"/>
                  </a:lnTo>
                  <a:lnTo>
                    <a:pt x="2169455" y="51992"/>
                  </a:lnTo>
                  <a:lnTo>
                    <a:pt x="2151211" y="24933"/>
                  </a:lnTo>
                  <a:lnTo>
                    <a:pt x="2124152" y="6689"/>
                  </a:lnTo>
                  <a:lnTo>
                    <a:pt x="2091016" y="0"/>
                  </a:lnTo>
                  <a:close/>
                </a:path>
              </a:pathLst>
            </a:custGeom>
            <a:solidFill>
              <a:srgbClr val="006FB1"/>
            </a:solidFill>
          </p:spPr>
          <p:txBody>
            <a:bodyPr wrap="square" lIns="0" tIns="0" rIns="0" bIns="0" rtlCol="0"/>
            <a:lstStyle/>
            <a:p>
              <a:pPr defTabSz="537850"/>
              <a:endParaRPr sz="1059" kern="0">
                <a:solidFill>
                  <a:sysClr val="windowText" lastClr="000000"/>
                </a:solidFill>
              </a:endParaRPr>
            </a:p>
          </p:txBody>
        </p:sp>
        <p:pic>
          <p:nvPicPr>
            <p:cNvPr id="31" name="object 31"/>
            <p:cNvPicPr/>
            <p:nvPr/>
          </p:nvPicPr>
          <p:blipFill>
            <a:blip r:embed="rId10" cstate="print"/>
            <a:stretch>
              <a:fillRect/>
            </a:stretch>
          </p:blipFill>
          <p:spPr>
            <a:xfrm>
              <a:off x="7825740" y="5497067"/>
              <a:ext cx="2217419" cy="2802635"/>
            </a:xfrm>
            <a:prstGeom prst="rect">
              <a:avLst/>
            </a:prstGeom>
          </p:spPr>
        </p:pic>
        <p:sp>
          <p:nvSpPr>
            <p:cNvPr id="32" name="object 32"/>
            <p:cNvSpPr/>
            <p:nvPr/>
          </p:nvSpPr>
          <p:spPr>
            <a:xfrm>
              <a:off x="7867650" y="5517467"/>
              <a:ext cx="2133600" cy="2716530"/>
            </a:xfrm>
            <a:custGeom>
              <a:avLst/>
              <a:gdLst/>
              <a:ahLst/>
              <a:cxnLst/>
              <a:rect l="l" t="t" r="r" b="b"/>
              <a:pathLst>
                <a:path w="2133600" h="2716529">
                  <a:moveTo>
                    <a:pt x="2028355" y="0"/>
                  </a:moveTo>
                  <a:lnTo>
                    <a:pt x="105244" y="0"/>
                  </a:lnTo>
                  <a:lnTo>
                    <a:pt x="64277" y="8270"/>
                  </a:lnTo>
                  <a:lnTo>
                    <a:pt x="30824" y="30824"/>
                  </a:lnTo>
                  <a:lnTo>
                    <a:pt x="8270" y="64277"/>
                  </a:lnTo>
                  <a:lnTo>
                    <a:pt x="0" y="105244"/>
                  </a:lnTo>
                  <a:lnTo>
                    <a:pt x="0" y="2611272"/>
                  </a:lnTo>
                  <a:lnTo>
                    <a:pt x="8270" y="2652241"/>
                  </a:lnTo>
                  <a:lnTo>
                    <a:pt x="30824" y="2685699"/>
                  </a:lnTo>
                  <a:lnTo>
                    <a:pt x="64277" y="2708257"/>
                  </a:lnTo>
                  <a:lnTo>
                    <a:pt x="105244" y="2716529"/>
                  </a:lnTo>
                  <a:lnTo>
                    <a:pt x="2028355" y="2716529"/>
                  </a:lnTo>
                  <a:lnTo>
                    <a:pt x="2069322" y="2708257"/>
                  </a:lnTo>
                  <a:lnTo>
                    <a:pt x="2102775" y="2685699"/>
                  </a:lnTo>
                  <a:lnTo>
                    <a:pt x="2125329" y="2652241"/>
                  </a:lnTo>
                  <a:lnTo>
                    <a:pt x="2133600" y="2611272"/>
                  </a:lnTo>
                  <a:lnTo>
                    <a:pt x="2133600" y="105244"/>
                  </a:lnTo>
                  <a:lnTo>
                    <a:pt x="2125329" y="64277"/>
                  </a:lnTo>
                  <a:lnTo>
                    <a:pt x="2102775" y="30824"/>
                  </a:lnTo>
                  <a:lnTo>
                    <a:pt x="2069322" y="8270"/>
                  </a:lnTo>
                  <a:lnTo>
                    <a:pt x="2028355" y="0"/>
                  </a:lnTo>
                  <a:close/>
                </a:path>
              </a:pathLst>
            </a:custGeom>
            <a:solidFill>
              <a:srgbClr val="404040"/>
            </a:solidFill>
          </p:spPr>
          <p:txBody>
            <a:bodyPr wrap="square" lIns="0" tIns="0" rIns="0" bIns="0" rtlCol="0"/>
            <a:lstStyle/>
            <a:p>
              <a:pPr defTabSz="537850"/>
              <a:endParaRPr sz="1059" kern="0">
                <a:solidFill>
                  <a:sysClr val="windowText" lastClr="000000"/>
                </a:solidFill>
              </a:endParaRPr>
            </a:p>
          </p:txBody>
        </p:sp>
        <p:pic>
          <p:nvPicPr>
            <p:cNvPr id="33" name="object 33"/>
            <p:cNvPicPr/>
            <p:nvPr/>
          </p:nvPicPr>
          <p:blipFill>
            <a:blip r:embed="rId11" cstate="print"/>
            <a:stretch>
              <a:fillRect/>
            </a:stretch>
          </p:blipFill>
          <p:spPr>
            <a:xfrm>
              <a:off x="7836408" y="2630423"/>
              <a:ext cx="2218943" cy="2823972"/>
            </a:xfrm>
            <a:prstGeom prst="rect">
              <a:avLst/>
            </a:prstGeom>
          </p:spPr>
        </p:pic>
        <p:sp>
          <p:nvSpPr>
            <p:cNvPr id="34" name="object 34"/>
            <p:cNvSpPr/>
            <p:nvPr/>
          </p:nvSpPr>
          <p:spPr>
            <a:xfrm>
              <a:off x="7879078" y="2650437"/>
              <a:ext cx="2133600" cy="2738755"/>
            </a:xfrm>
            <a:custGeom>
              <a:avLst/>
              <a:gdLst/>
              <a:ahLst/>
              <a:cxnLst/>
              <a:rect l="l" t="t" r="r" b="b"/>
              <a:pathLst>
                <a:path w="2133600" h="2738754">
                  <a:moveTo>
                    <a:pt x="2050135" y="0"/>
                  </a:moveTo>
                  <a:lnTo>
                    <a:pt x="83464" y="0"/>
                  </a:lnTo>
                  <a:lnTo>
                    <a:pt x="50974" y="6558"/>
                  </a:lnTo>
                  <a:lnTo>
                    <a:pt x="24444" y="24444"/>
                  </a:lnTo>
                  <a:lnTo>
                    <a:pt x="6558" y="50974"/>
                  </a:lnTo>
                  <a:lnTo>
                    <a:pt x="0" y="83464"/>
                  </a:lnTo>
                  <a:lnTo>
                    <a:pt x="0" y="2655290"/>
                  </a:lnTo>
                  <a:lnTo>
                    <a:pt x="6558" y="2687775"/>
                  </a:lnTo>
                  <a:lnTo>
                    <a:pt x="24444" y="2714305"/>
                  </a:lnTo>
                  <a:lnTo>
                    <a:pt x="50974" y="2732194"/>
                  </a:lnTo>
                  <a:lnTo>
                    <a:pt x="83464" y="2738755"/>
                  </a:lnTo>
                  <a:lnTo>
                    <a:pt x="2050135" y="2738755"/>
                  </a:lnTo>
                  <a:lnTo>
                    <a:pt x="2082625" y="2732194"/>
                  </a:lnTo>
                  <a:lnTo>
                    <a:pt x="2109155" y="2714305"/>
                  </a:lnTo>
                  <a:lnTo>
                    <a:pt x="2127041" y="2687775"/>
                  </a:lnTo>
                  <a:lnTo>
                    <a:pt x="2133600" y="2655290"/>
                  </a:lnTo>
                  <a:lnTo>
                    <a:pt x="2133600" y="83464"/>
                  </a:lnTo>
                  <a:lnTo>
                    <a:pt x="2127041" y="50974"/>
                  </a:lnTo>
                  <a:lnTo>
                    <a:pt x="2109155" y="24444"/>
                  </a:lnTo>
                  <a:lnTo>
                    <a:pt x="2082625" y="6558"/>
                  </a:lnTo>
                  <a:lnTo>
                    <a:pt x="2050135" y="0"/>
                  </a:lnTo>
                  <a:close/>
                </a:path>
              </a:pathLst>
            </a:custGeom>
            <a:solidFill>
              <a:srgbClr val="7E7E7E"/>
            </a:solidFill>
          </p:spPr>
          <p:txBody>
            <a:bodyPr wrap="square" lIns="0" tIns="0" rIns="0" bIns="0" rtlCol="0"/>
            <a:lstStyle/>
            <a:p>
              <a:pPr defTabSz="537850"/>
              <a:endParaRPr sz="1059" kern="0">
                <a:solidFill>
                  <a:sysClr val="windowText" lastClr="000000"/>
                </a:solidFill>
              </a:endParaRPr>
            </a:p>
          </p:txBody>
        </p:sp>
      </p:grpSp>
      <p:sp>
        <p:nvSpPr>
          <p:cNvPr id="35" name="object 35"/>
          <p:cNvSpPr txBox="1"/>
          <p:nvPr/>
        </p:nvSpPr>
        <p:spPr>
          <a:xfrm>
            <a:off x="4682266" y="2815440"/>
            <a:ext cx="1164665" cy="776992"/>
          </a:xfrm>
          <a:prstGeom prst="rect">
            <a:avLst/>
          </a:prstGeom>
        </p:spPr>
        <p:txBody>
          <a:bodyPr vert="horz" wrap="square" lIns="0" tIns="7097" rIns="0" bIns="0" rtlCol="0">
            <a:spAutoFit/>
          </a:bodyPr>
          <a:lstStyle/>
          <a:p>
            <a:pPr algn="ctr" defTabSz="537850">
              <a:spcBef>
                <a:spcPts val="56"/>
              </a:spcBef>
            </a:pPr>
            <a:r>
              <a:rPr sz="2353" b="1" kern="0" spc="-15" dirty="0">
                <a:solidFill>
                  <a:srgbClr val="FFFFFF"/>
                </a:solidFill>
                <a:latin typeface="Trebuchet MS"/>
                <a:cs typeface="Trebuchet MS"/>
              </a:rPr>
              <a:t>26</a:t>
            </a:r>
            <a:endParaRPr sz="2353" kern="0">
              <a:solidFill>
                <a:sysClr val="windowText" lastClr="000000"/>
              </a:solidFill>
              <a:latin typeface="Trebuchet MS"/>
              <a:cs typeface="Trebuchet MS"/>
            </a:endParaRPr>
          </a:p>
          <a:p>
            <a:pPr marL="22410" marR="17928" indent="-1494" algn="ctr" defTabSz="537850">
              <a:lnSpc>
                <a:spcPct val="97000"/>
              </a:lnSpc>
              <a:spcBef>
                <a:spcPts val="71"/>
              </a:spcBef>
            </a:pPr>
            <a:r>
              <a:rPr sz="882" kern="0" spc="-6" dirty="0">
                <a:solidFill>
                  <a:srgbClr val="FFFFFF"/>
                </a:solidFill>
                <a:latin typeface="Trebuchet MS"/>
                <a:cs typeface="Trebuchet MS"/>
              </a:rPr>
              <a:t>Paid</a:t>
            </a:r>
            <a:r>
              <a:rPr sz="882" kern="0" spc="-41" dirty="0">
                <a:solidFill>
                  <a:srgbClr val="FFFFFF"/>
                </a:solidFill>
                <a:latin typeface="Trebuchet MS"/>
                <a:cs typeface="Trebuchet MS"/>
              </a:rPr>
              <a:t> </a:t>
            </a:r>
            <a:r>
              <a:rPr sz="882" kern="0" dirty="0">
                <a:solidFill>
                  <a:srgbClr val="FFFFFF"/>
                </a:solidFill>
                <a:latin typeface="Trebuchet MS"/>
                <a:cs typeface="Trebuchet MS"/>
              </a:rPr>
              <a:t>claims</a:t>
            </a:r>
            <a:r>
              <a:rPr sz="882" kern="0" spc="-41" dirty="0">
                <a:solidFill>
                  <a:srgbClr val="FFFFFF"/>
                </a:solidFill>
                <a:latin typeface="Trebuchet MS"/>
                <a:cs typeface="Trebuchet MS"/>
              </a:rPr>
              <a:t> </a:t>
            </a:r>
            <a:r>
              <a:rPr sz="882" kern="0" dirty="0">
                <a:solidFill>
                  <a:srgbClr val="FFFFFF"/>
                </a:solidFill>
                <a:latin typeface="Trebuchet MS"/>
                <a:cs typeface="Trebuchet MS"/>
              </a:rPr>
              <a:t>outside</a:t>
            </a:r>
            <a:r>
              <a:rPr sz="882" kern="0" spc="-29" dirty="0">
                <a:solidFill>
                  <a:srgbClr val="FFFFFF"/>
                </a:solidFill>
                <a:latin typeface="Trebuchet MS"/>
                <a:cs typeface="Trebuchet MS"/>
              </a:rPr>
              <a:t> </a:t>
            </a:r>
            <a:r>
              <a:rPr sz="882" kern="0" spc="-15" dirty="0">
                <a:solidFill>
                  <a:srgbClr val="FFFFFF"/>
                </a:solidFill>
                <a:latin typeface="Trebuchet MS"/>
                <a:cs typeface="Trebuchet MS"/>
              </a:rPr>
              <a:t>of </a:t>
            </a:r>
            <a:r>
              <a:rPr sz="882" kern="0" spc="-12" dirty="0">
                <a:solidFill>
                  <a:srgbClr val="FFFFFF"/>
                </a:solidFill>
                <a:latin typeface="Trebuchet MS"/>
                <a:cs typeface="Trebuchet MS"/>
              </a:rPr>
              <a:t>the</a:t>
            </a:r>
            <a:r>
              <a:rPr sz="882" kern="0" spc="-29" dirty="0">
                <a:solidFill>
                  <a:srgbClr val="FFFFFF"/>
                </a:solidFill>
                <a:latin typeface="Trebuchet MS"/>
                <a:cs typeface="Trebuchet MS"/>
              </a:rPr>
              <a:t> </a:t>
            </a:r>
            <a:r>
              <a:rPr sz="882" kern="0" spc="-35" dirty="0">
                <a:solidFill>
                  <a:srgbClr val="FFFFFF"/>
                </a:solidFill>
                <a:latin typeface="Trebuchet MS"/>
                <a:cs typeface="Trebuchet MS"/>
              </a:rPr>
              <a:t>effective</a:t>
            </a:r>
            <a:r>
              <a:rPr sz="882" kern="0" spc="-29" dirty="0">
                <a:solidFill>
                  <a:srgbClr val="FFFFFF"/>
                </a:solidFill>
                <a:latin typeface="Trebuchet MS"/>
                <a:cs typeface="Trebuchet MS"/>
              </a:rPr>
              <a:t> </a:t>
            </a:r>
            <a:r>
              <a:rPr sz="882" kern="0" spc="-24" dirty="0">
                <a:solidFill>
                  <a:srgbClr val="FFFFFF"/>
                </a:solidFill>
                <a:latin typeface="Trebuchet MS"/>
                <a:cs typeface="Trebuchet MS"/>
              </a:rPr>
              <a:t>flood</a:t>
            </a:r>
            <a:r>
              <a:rPr sz="882" kern="0" spc="-32" dirty="0">
                <a:solidFill>
                  <a:srgbClr val="FFFFFF"/>
                </a:solidFill>
                <a:latin typeface="Trebuchet MS"/>
                <a:cs typeface="Trebuchet MS"/>
              </a:rPr>
              <a:t> </a:t>
            </a:r>
            <a:r>
              <a:rPr sz="882" kern="0" spc="-12" dirty="0">
                <a:solidFill>
                  <a:srgbClr val="FFFFFF"/>
                </a:solidFill>
                <a:latin typeface="Trebuchet MS"/>
                <a:cs typeface="Trebuchet MS"/>
              </a:rPr>
              <a:t>high hazard</a:t>
            </a:r>
            <a:r>
              <a:rPr sz="882" kern="0" spc="-41" dirty="0">
                <a:solidFill>
                  <a:srgbClr val="FFFFFF"/>
                </a:solidFill>
                <a:latin typeface="Trebuchet MS"/>
                <a:cs typeface="Trebuchet MS"/>
              </a:rPr>
              <a:t> </a:t>
            </a:r>
            <a:r>
              <a:rPr sz="882" kern="0" spc="-12" dirty="0">
                <a:solidFill>
                  <a:srgbClr val="FFFFFF"/>
                </a:solidFill>
                <a:latin typeface="Trebuchet MS"/>
                <a:cs typeface="Trebuchet MS"/>
              </a:rPr>
              <a:t>area</a:t>
            </a:r>
            <a:r>
              <a:rPr sz="794" kern="0" spc="-18" baseline="30864" dirty="0">
                <a:solidFill>
                  <a:srgbClr val="FFFFFF"/>
                </a:solidFill>
                <a:latin typeface="Trebuchet MS"/>
                <a:cs typeface="Trebuchet MS"/>
              </a:rPr>
              <a:t>2</a:t>
            </a:r>
            <a:endParaRPr sz="794" kern="0" baseline="30864">
              <a:solidFill>
                <a:sysClr val="windowText" lastClr="000000"/>
              </a:solidFill>
              <a:latin typeface="Trebuchet MS"/>
              <a:cs typeface="Trebuchet MS"/>
            </a:endParaRPr>
          </a:p>
        </p:txBody>
      </p:sp>
      <p:grpSp>
        <p:nvGrpSpPr>
          <p:cNvPr id="36" name="object 36"/>
          <p:cNvGrpSpPr/>
          <p:nvPr/>
        </p:nvGrpSpPr>
        <p:grpSpPr>
          <a:xfrm>
            <a:off x="3226398" y="2009812"/>
            <a:ext cx="1370106" cy="1676400"/>
            <a:chOff x="5484876" y="2619756"/>
            <a:chExt cx="2329180" cy="2849880"/>
          </a:xfrm>
        </p:grpSpPr>
        <p:pic>
          <p:nvPicPr>
            <p:cNvPr id="37" name="object 37"/>
            <p:cNvPicPr/>
            <p:nvPr/>
          </p:nvPicPr>
          <p:blipFill>
            <a:blip r:embed="rId12" cstate="print"/>
            <a:stretch>
              <a:fillRect/>
            </a:stretch>
          </p:blipFill>
          <p:spPr>
            <a:xfrm>
              <a:off x="5484876" y="2619756"/>
              <a:ext cx="2328671" cy="2849879"/>
            </a:xfrm>
            <a:prstGeom prst="rect">
              <a:avLst/>
            </a:prstGeom>
          </p:spPr>
        </p:pic>
        <p:sp>
          <p:nvSpPr>
            <p:cNvPr id="38" name="object 38"/>
            <p:cNvSpPr/>
            <p:nvPr/>
          </p:nvSpPr>
          <p:spPr>
            <a:xfrm>
              <a:off x="5532121" y="2644722"/>
              <a:ext cx="2234565" cy="2753995"/>
            </a:xfrm>
            <a:custGeom>
              <a:avLst/>
              <a:gdLst/>
              <a:ahLst/>
              <a:cxnLst/>
              <a:rect l="l" t="t" r="r" b="b"/>
              <a:pathLst>
                <a:path w="2234565" h="2753995">
                  <a:moveTo>
                    <a:pt x="2123948" y="0"/>
                  </a:moveTo>
                  <a:lnTo>
                    <a:pt x="110210" y="0"/>
                  </a:lnTo>
                  <a:lnTo>
                    <a:pt x="67310" y="8660"/>
                  </a:lnTo>
                  <a:lnTo>
                    <a:pt x="32278" y="32278"/>
                  </a:lnTo>
                  <a:lnTo>
                    <a:pt x="8660" y="67310"/>
                  </a:lnTo>
                  <a:lnTo>
                    <a:pt x="0" y="110210"/>
                  </a:lnTo>
                  <a:lnTo>
                    <a:pt x="0" y="2643784"/>
                  </a:lnTo>
                  <a:lnTo>
                    <a:pt x="8660" y="2686684"/>
                  </a:lnTo>
                  <a:lnTo>
                    <a:pt x="32278" y="2721716"/>
                  </a:lnTo>
                  <a:lnTo>
                    <a:pt x="67310" y="2745334"/>
                  </a:lnTo>
                  <a:lnTo>
                    <a:pt x="110210" y="2753995"/>
                  </a:lnTo>
                  <a:lnTo>
                    <a:pt x="2123948" y="2753995"/>
                  </a:lnTo>
                  <a:lnTo>
                    <a:pt x="2166848" y="2745334"/>
                  </a:lnTo>
                  <a:lnTo>
                    <a:pt x="2201879" y="2721716"/>
                  </a:lnTo>
                  <a:lnTo>
                    <a:pt x="2225498" y="2686684"/>
                  </a:lnTo>
                  <a:lnTo>
                    <a:pt x="2234158" y="2643784"/>
                  </a:lnTo>
                  <a:lnTo>
                    <a:pt x="2234158" y="110210"/>
                  </a:lnTo>
                  <a:lnTo>
                    <a:pt x="2225498" y="67310"/>
                  </a:lnTo>
                  <a:lnTo>
                    <a:pt x="2201879" y="32278"/>
                  </a:lnTo>
                  <a:lnTo>
                    <a:pt x="2166848" y="8660"/>
                  </a:lnTo>
                  <a:lnTo>
                    <a:pt x="2123948" y="0"/>
                  </a:lnTo>
                  <a:close/>
                </a:path>
              </a:pathLst>
            </a:custGeom>
            <a:solidFill>
              <a:srgbClr val="006FB1"/>
            </a:solidFill>
          </p:spPr>
          <p:txBody>
            <a:bodyPr wrap="square" lIns="0" tIns="0" rIns="0" bIns="0" rtlCol="0"/>
            <a:lstStyle/>
            <a:p>
              <a:pPr defTabSz="537850"/>
              <a:endParaRPr sz="1059" kern="0">
                <a:solidFill>
                  <a:sysClr val="windowText" lastClr="000000"/>
                </a:solidFill>
              </a:endParaRPr>
            </a:p>
          </p:txBody>
        </p:sp>
        <p:sp>
          <p:nvSpPr>
            <p:cNvPr id="39" name="object 39"/>
            <p:cNvSpPr/>
            <p:nvPr/>
          </p:nvSpPr>
          <p:spPr>
            <a:xfrm>
              <a:off x="5532119" y="2644722"/>
              <a:ext cx="2234565" cy="2753995"/>
            </a:xfrm>
            <a:custGeom>
              <a:avLst/>
              <a:gdLst/>
              <a:ahLst/>
              <a:cxnLst/>
              <a:rect l="l" t="t" r="r" b="b"/>
              <a:pathLst>
                <a:path w="2234565" h="2753995">
                  <a:moveTo>
                    <a:pt x="0" y="110210"/>
                  </a:moveTo>
                  <a:lnTo>
                    <a:pt x="8660" y="67310"/>
                  </a:lnTo>
                  <a:lnTo>
                    <a:pt x="32278" y="32278"/>
                  </a:lnTo>
                  <a:lnTo>
                    <a:pt x="67310" y="8660"/>
                  </a:lnTo>
                  <a:lnTo>
                    <a:pt x="110210" y="0"/>
                  </a:lnTo>
                  <a:lnTo>
                    <a:pt x="2123948" y="0"/>
                  </a:lnTo>
                  <a:lnTo>
                    <a:pt x="2166848" y="8660"/>
                  </a:lnTo>
                  <a:lnTo>
                    <a:pt x="2201879" y="32278"/>
                  </a:lnTo>
                  <a:lnTo>
                    <a:pt x="2225498" y="67310"/>
                  </a:lnTo>
                  <a:lnTo>
                    <a:pt x="2234158" y="110210"/>
                  </a:lnTo>
                  <a:lnTo>
                    <a:pt x="2234158" y="2643784"/>
                  </a:lnTo>
                  <a:lnTo>
                    <a:pt x="2225498" y="2686684"/>
                  </a:lnTo>
                  <a:lnTo>
                    <a:pt x="2201879" y="2721716"/>
                  </a:lnTo>
                  <a:lnTo>
                    <a:pt x="2166848" y="2745334"/>
                  </a:lnTo>
                  <a:lnTo>
                    <a:pt x="2123948" y="2753995"/>
                  </a:lnTo>
                  <a:lnTo>
                    <a:pt x="110210" y="2753995"/>
                  </a:lnTo>
                  <a:lnTo>
                    <a:pt x="67310" y="2745334"/>
                  </a:lnTo>
                  <a:lnTo>
                    <a:pt x="32278" y="2721716"/>
                  </a:lnTo>
                  <a:lnTo>
                    <a:pt x="8660" y="2686684"/>
                  </a:lnTo>
                  <a:lnTo>
                    <a:pt x="0" y="2643784"/>
                  </a:lnTo>
                  <a:lnTo>
                    <a:pt x="0" y="110210"/>
                  </a:lnTo>
                  <a:close/>
                </a:path>
              </a:pathLst>
            </a:custGeom>
            <a:ln w="9525">
              <a:solidFill>
                <a:srgbClr val="006FB1"/>
              </a:solidFill>
            </a:ln>
          </p:spPr>
          <p:txBody>
            <a:bodyPr wrap="square" lIns="0" tIns="0" rIns="0" bIns="0" rtlCol="0"/>
            <a:lstStyle/>
            <a:p>
              <a:pPr defTabSz="537850"/>
              <a:endParaRPr sz="1059" kern="0">
                <a:solidFill>
                  <a:sysClr val="windowText" lastClr="000000"/>
                </a:solidFill>
              </a:endParaRPr>
            </a:p>
          </p:txBody>
        </p:sp>
      </p:grpSp>
      <p:sp>
        <p:nvSpPr>
          <p:cNvPr id="40" name="object 40"/>
          <p:cNvSpPr txBox="1"/>
          <p:nvPr/>
        </p:nvSpPr>
        <p:spPr>
          <a:xfrm>
            <a:off x="3457686" y="2626285"/>
            <a:ext cx="913653" cy="994994"/>
          </a:xfrm>
          <a:prstGeom prst="rect">
            <a:avLst/>
          </a:prstGeom>
        </p:spPr>
        <p:txBody>
          <a:bodyPr vert="horz" wrap="square" lIns="0" tIns="7471" rIns="0" bIns="0" rtlCol="0">
            <a:spAutoFit/>
          </a:bodyPr>
          <a:lstStyle/>
          <a:p>
            <a:pPr algn="ctr" defTabSz="537850">
              <a:spcBef>
                <a:spcPts val="59"/>
              </a:spcBef>
            </a:pPr>
            <a:r>
              <a:rPr sz="2118" b="1" kern="0" spc="29" dirty="0">
                <a:solidFill>
                  <a:srgbClr val="FFFFFF"/>
                </a:solidFill>
                <a:latin typeface="Trebuchet MS"/>
                <a:cs typeface="Trebuchet MS"/>
              </a:rPr>
              <a:t>$5.3M</a:t>
            </a:r>
            <a:endParaRPr sz="2118" kern="0">
              <a:solidFill>
                <a:sysClr val="windowText" lastClr="000000"/>
              </a:solidFill>
              <a:latin typeface="Trebuchet MS"/>
              <a:cs typeface="Trebuchet MS"/>
            </a:endParaRPr>
          </a:p>
          <a:p>
            <a:pPr algn="ctr" defTabSz="537850">
              <a:spcBef>
                <a:spcPts val="35"/>
              </a:spcBef>
            </a:pPr>
            <a:r>
              <a:rPr sz="882" kern="0" spc="-50" dirty="0">
                <a:solidFill>
                  <a:srgbClr val="FFFFFF"/>
                </a:solidFill>
                <a:latin typeface="Trebuchet MS"/>
                <a:cs typeface="Trebuchet MS"/>
              </a:rPr>
              <a:t>Total</a:t>
            </a:r>
            <a:r>
              <a:rPr sz="882" kern="0" spc="-18" dirty="0">
                <a:solidFill>
                  <a:srgbClr val="FFFFFF"/>
                </a:solidFill>
                <a:latin typeface="Trebuchet MS"/>
                <a:cs typeface="Trebuchet MS"/>
              </a:rPr>
              <a:t> </a:t>
            </a:r>
            <a:r>
              <a:rPr sz="882" kern="0" dirty="0">
                <a:solidFill>
                  <a:srgbClr val="FFFFFF"/>
                </a:solidFill>
                <a:latin typeface="Trebuchet MS"/>
                <a:cs typeface="Trebuchet MS"/>
              </a:rPr>
              <a:t>paid</a:t>
            </a:r>
            <a:r>
              <a:rPr sz="882" kern="0" spc="-62" dirty="0">
                <a:solidFill>
                  <a:srgbClr val="FFFFFF"/>
                </a:solidFill>
                <a:latin typeface="Trebuchet MS"/>
                <a:cs typeface="Trebuchet MS"/>
              </a:rPr>
              <a:t> </a:t>
            </a:r>
            <a:r>
              <a:rPr sz="882" kern="0" spc="32" dirty="0">
                <a:solidFill>
                  <a:srgbClr val="FFFFFF"/>
                </a:solidFill>
                <a:latin typeface="Trebuchet MS"/>
                <a:cs typeface="Trebuchet MS"/>
              </a:rPr>
              <a:t>losses</a:t>
            </a:r>
            <a:r>
              <a:rPr sz="794" kern="0" spc="48" baseline="30864" dirty="0">
                <a:solidFill>
                  <a:srgbClr val="FFFFFF"/>
                </a:solidFill>
                <a:latin typeface="Trebuchet MS"/>
                <a:cs typeface="Trebuchet MS"/>
              </a:rPr>
              <a:t>2</a:t>
            </a:r>
            <a:endParaRPr sz="794" kern="0" baseline="30864">
              <a:solidFill>
                <a:sysClr val="windowText" lastClr="000000"/>
              </a:solidFill>
              <a:latin typeface="Trebuchet MS"/>
              <a:cs typeface="Trebuchet MS"/>
            </a:endParaRPr>
          </a:p>
          <a:p>
            <a:pPr algn="ctr" defTabSz="537850">
              <a:spcBef>
                <a:spcPts val="450"/>
              </a:spcBef>
            </a:pPr>
            <a:r>
              <a:rPr sz="2118" b="1" kern="0" spc="-15" dirty="0">
                <a:solidFill>
                  <a:srgbClr val="FFFFFF"/>
                </a:solidFill>
                <a:latin typeface="Trebuchet MS"/>
                <a:cs typeface="Trebuchet MS"/>
              </a:rPr>
              <a:t>335</a:t>
            </a:r>
            <a:endParaRPr sz="2118" kern="0">
              <a:solidFill>
                <a:sysClr val="windowText" lastClr="000000"/>
              </a:solidFill>
              <a:latin typeface="Trebuchet MS"/>
              <a:cs typeface="Trebuchet MS"/>
            </a:endParaRPr>
          </a:p>
          <a:p>
            <a:pPr algn="ctr" defTabSz="537850">
              <a:spcBef>
                <a:spcPts val="35"/>
              </a:spcBef>
            </a:pPr>
            <a:r>
              <a:rPr sz="882" kern="0" spc="-50" dirty="0">
                <a:solidFill>
                  <a:srgbClr val="FFFFFF"/>
                </a:solidFill>
                <a:latin typeface="Trebuchet MS"/>
                <a:cs typeface="Trebuchet MS"/>
              </a:rPr>
              <a:t>Total</a:t>
            </a:r>
            <a:r>
              <a:rPr sz="882" kern="0" spc="-18" dirty="0">
                <a:solidFill>
                  <a:srgbClr val="FFFFFF"/>
                </a:solidFill>
                <a:latin typeface="Trebuchet MS"/>
                <a:cs typeface="Trebuchet MS"/>
              </a:rPr>
              <a:t> </a:t>
            </a:r>
            <a:r>
              <a:rPr sz="882" kern="0" dirty="0">
                <a:solidFill>
                  <a:srgbClr val="FFFFFF"/>
                </a:solidFill>
                <a:latin typeface="Trebuchet MS"/>
                <a:cs typeface="Trebuchet MS"/>
              </a:rPr>
              <a:t>paid</a:t>
            </a:r>
            <a:r>
              <a:rPr sz="882" kern="0" spc="-62" dirty="0">
                <a:solidFill>
                  <a:srgbClr val="FFFFFF"/>
                </a:solidFill>
                <a:latin typeface="Trebuchet MS"/>
                <a:cs typeface="Trebuchet MS"/>
              </a:rPr>
              <a:t> </a:t>
            </a:r>
            <a:r>
              <a:rPr sz="882" kern="0" spc="-6" dirty="0">
                <a:solidFill>
                  <a:srgbClr val="FFFFFF"/>
                </a:solidFill>
                <a:latin typeface="Trebuchet MS"/>
                <a:cs typeface="Trebuchet MS"/>
              </a:rPr>
              <a:t>claims</a:t>
            </a:r>
            <a:r>
              <a:rPr sz="794" kern="0" spc="-9" baseline="30864" dirty="0">
                <a:solidFill>
                  <a:srgbClr val="FFFFFF"/>
                </a:solidFill>
                <a:latin typeface="Trebuchet MS"/>
                <a:cs typeface="Trebuchet MS"/>
              </a:rPr>
              <a:t>2</a:t>
            </a:r>
            <a:endParaRPr sz="794" kern="0" baseline="30864">
              <a:solidFill>
                <a:sysClr val="windowText" lastClr="000000"/>
              </a:solidFill>
              <a:latin typeface="Trebuchet MS"/>
              <a:cs typeface="Trebuchet MS"/>
            </a:endParaRPr>
          </a:p>
        </p:txBody>
      </p:sp>
      <p:grpSp>
        <p:nvGrpSpPr>
          <p:cNvPr id="41" name="object 41"/>
          <p:cNvGrpSpPr/>
          <p:nvPr/>
        </p:nvGrpSpPr>
        <p:grpSpPr>
          <a:xfrm>
            <a:off x="1956098" y="2017888"/>
            <a:ext cx="6313021" cy="3157444"/>
            <a:chOff x="3325367" y="2633484"/>
            <a:chExt cx="10732135" cy="5367655"/>
          </a:xfrm>
        </p:grpSpPr>
        <p:pic>
          <p:nvPicPr>
            <p:cNvPr id="42" name="object 42"/>
            <p:cNvPicPr/>
            <p:nvPr/>
          </p:nvPicPr>
          <p:blipFill>
            <a:blip r:embed="rId13" cstate="print"/>
            <a:stretch>
              <a:fillRect/>
            </a:stretch>
          </p:blipFill>
          <p:spPr>
            <a:xfrm>
              <a:off x="6283731" y="2736164"/>
              <a:ext cx="773586" cy="866772"/>
            </a:xfrm>
            <a:prstGeom prst="rect">
              <a:avLst/>
            </a:prstGeom>
          </p:spPr>
        </p:pic>
        <p:sp>
          <p:nvSpPr>
            <p:cNvPr id="43" name="object 43"/>
            <p:cNvSpPr/>
            <p:nvPr/>
          </p:nvSpPr>
          <p:spPr>
            <a:xfrm>
              <a:off x="6278968" y="2731401"/>
              <a:ext cx="783590" cy="876300"/>
            </a:xfrm>
            <a:custGeom>
              <a:avLst/>
              <a:gdLst/>
              <a:ahLst/>
              <a:cxnLst/>
              <a:rect l="l" t="t" r="r" b="b"/>
              <a:pathLst>
                <a:path w="783590" h="876300">
                  <a:moveTo>
                    <a:pt x="0" y="0"/>
                  </a:moveTo>
                  <a:lnTo>
                    <a:pt x="783120" y="0"/>
                  </a:lnTo>
                  <a:lnTo>
                    <a:pt x="783120" y="876300"/>
                  </a:lnTo>
                  <a:lnTo>
                    <a:pt x="0" y="876300"/>
                  </a:lnTo>
                  <a:lnTo>
                    <a:pt x="0" y="0"/>
                  </a:lnTo>
                  <a:close/>
                </a:path>
              </a:pathLst>
            </a:custGeom>
            <a:ln w="9525">
              <a:solidFill>
                <a:srgbClr val="006FB1"/>
              </a:solidFill>
            </a:ln>
          </p:spPr>
          <p:txBody>
            <a:bodyPr wrap="square" lIns="0" tIns="0" rIns="0" bIns="0" rtlCol="0"/>
            <a:lstStyle/>
            <a:p>
              <a:pPr defTabSz="537850"/>
              <a:endParaRPr sz="1059" kern="0">
                <a:solidFill>
                  <a:sysClr val="windowText" lastClr="000000"/>
                </a:solidFill>
              </a:endParaRPr>
            </a:p>
          </p:txBody>
        </p:sp>
        <p:pic>
          <p:nvPicPr>
            <p:cNvPr id="44" name="object 44"/>
            <p:cNvPicPr/>
            <p:nvPr/>
          </p:nvPicPr>
          <p:blipFill>
            <a:blip r:embed="rId14" cstate="print"/>
            <a:stretch>
              <a:fillRect/>
            </a:stretch>
          </p:blipFill>
          <p:spPr>
            <a:xfrm>
              <a:off x="8532496" y="5641289"/>
              <a:ext cx="739138" cy="546087"/>
            </a:xfrm>
            <a:prstGeom prst="rect">
              <a:avLst/>
            </a:prstGeom>
          </p:spPr>
        </p:pic>
        <p:pic>
          <p:nvPicPr>
            <p:cNvPr id="45" name="object 45"/>
            <p:cNvPicPr/>
            <p:nvPr/>
          </p:nvPicPr>
          <p:blipFill>
            <a:blip r:embed="rId15" cstate="print"/>
            <a:stretch>
              <a:fillRect/>
            </a:stretch>
          </p:blipFill>
          <p:spPr>
            <a:xfrm>
              <a:off x="10734675" y="2736164"/>
              <a:ext cx="933284" cy="931542"/>
            </a:xfrm>
            <a:prstGeom prst="rect">
              <a:avLst/>
            </a:prstGeom>
          </p:spPr>
        </p:pic>
        <p:pic>
          <p:nvPicPr>
            <p:cNvPr id="46" name="object 46"/>
            <p:cNvPicPr/>
            <p:nvPr/>
          </p:nvPicPr>
          <p:blipFill>
            <a:blip r:embed="rId16" cstate="print"/>
            <a:stretch>
              <a:fillRect/>
            </a:stretch>
          </p:blipFill>
          <p:spPr>
            <a:xfrm>
              <a:off x="12820649" y="2802204"/>
              <a:ext cx="1236281" cy="1088377"/>
            </a:xfrm>
            <a:prstGeom prst="rect">
              <a:avLst/>
            </a:prstGeom>
          </p:spPr>
        </p:pic>
        <p:sp>
          <p:nvSpPr>
            <p:cNvPr id="47" name="object 47"/>
            <p:cNvSpPr/>
            <p:nvPr/>
          </p:nvSpPr>
          <p:spPr>
            <a:xfrm>
              <a:off x="13420724" y="6622996"/>
              <a:ext cx="0" cy="1371600"/>
            </a:xfrm>
            <a:custGeom>
              <a:avLst/>
              <a:gdLst/>
              <a:ahLst/>
              <a:cxnLst/>
              <a:rect l="l" t="t" r="r" b="b"/>
              <a:pathLst>
                <a:path h="1371600">
                  <a:moveTo>
                    <a:pt x="0" y="0"/>
                  </a:moveTo>
                  <a:lnTo>
                    <a:pt x="0" y="1371600"/>
                  </a:lnTo>
                </a:path>
              </a:pathLst>
            </a:custGeom>
            <a:ln w="12700">
              <a:solidFill>
                <a:srgbClr val="FFFFFF"/>
              </a:solidFill>
            </a:ln>
          </p:spPr>
          <p:txBody>
            <a:bodyPr wrap="square" lIns="0" tIns="0" rIns="0" bIns="0" rtlCol="0"/>
            <a:lstStyle/>
            <a:p>
              <a:pPr defTabSz="537850"/>
              <a:endParaRPr sz="1059" kern="0">
                <a:solidFill>
                  <a:sysClr val="windowText" lastClr="000000"/>
                </a:solidFill>
              </a:endParaRPr>
            </a:p>
          </p:txBody>
        </p:sp>
        <p:pic>
          <p:nvPicPr>
            <p:cNvPr id="48" name="object 48"/>
            <p:cNvPicPr/>
            <p:nvPr/>
          </p:nvPicPr>
          <p:blipFill>
            <a:blip r:embed="rId17" cstate="print"/>
            <a:stretch>
              <a:fillRect/>
            </a:stretch>
          </p:blipFill>
          <p:spPr>
            <a:xfrm>
              <a:off x="8582661" y="2905709"/>
              <a:ext cx="698498" cy="962020"/>
            </a:xfrm>
            <a:prstGeom prst="rect">
              <a:avLst/>
            </a:prstGeom>
          </p:spPr>
        </p:pic>
        <p:pic>
          <p:nvPicPr>
            <p:cNvPr id="49" name="object 49"/>
            <p:cNvPicPr/>
            <p:nvPr/>
          </p:nvPicPr>
          <p:blipFill>
            <a:blip r:embed="rId18" cstate="print"/>
            <a:stretch>
              <a:fillRect/>
            </a:stretch>
          </p:blipFill>
          <p:spPr>
            <a:xfrm>
              <a:off x="3325367" y="2633484"/>
              <a:ext cx="2133599" cy="3194291"/>
            </a:xfrm>
            <a:prstGeom prst="rect">
              <a:avLst/>
            </a:prstGeom>
          </p:spPr>
        </p:pic>
        <p:sp>
          <p:nvSpPr>
            <p:cNvPr id="50" name="object 50"/>
            <p:cNvSpPr/>
            <p:nvPr/>
          </p:nvSpPr>
          <p:spPr>
            <a:xfrm>
              <a:off x="3368038" y="2652981"/>
              <a:ext cx="2047875" cy="3109595"/>
            </a:xfrm>
            <a:custGeom>
              <a:avLst/>
              <a:gdLst/>
              <a:ahLst/>
              <a:cxnLst/>
              <a:rect l="l" t="t" r="r" b="b"/>
              <a:pathLst>
                <a:path w="2047875" h="3109595">
                  <a:moveTo>
                    <a:pt x="1946859" y="0"/>
                  </a:moveTo>
                  <a:lnTo>
                    <a:pt x="101015" y="0"/>
                  </a:lnTo>
                  <a:lnTo>
                    <a:pt x="61695" y="7938"/>
                  </a:lnTo>
                  <a:lnTo>
                    <a:pt x="29586" y="29586"/>
                  </a:lnTo>
                  <a:lnTo>
                    <a:pt x="7938" y="61695"/>
                  </a:lnTo>
                  <a:lnTo>
                    <a:pt x="0" y="101015"/>
                  </a:lnTo>
                  <a:lnTo>
                    <a:pt x="0" y="3008566"/>
                  </a:lnTo>
                  <a:lnTo>
                    <a:pt x="7938" y="3047889"/>
                  </a:lnTo>
                  <a:lnTo>
                    <a:pt x="29586" y="3080002"/>
                  </a:lnTo>
                  <a:lnTo>
                    <a:pt x="61695" y="3101654"/>
                  </a:lnTo>
                  <a:lnTo>
                    <a:pt x="101015" y="3109594"/>
                  </a:lnTo>
                  <a:lnTo>
                    <a:pt x="1946859" y="3109594"/>
                  </a:lnTo>
                  <a:lnTo>
                    <a:pt x="1986179" y="3101654"/>
                  </a:lnTo>
                  <a:lnTo>
                    <a:pt x="2018288" y="3080002"/>
                  </a:lnTo>
                  <a:lnTo>
                    <a:pt x="2039936" y="3047889"/>
                  </a:lnTo>
                  <a:lnTo>
                    <a:pt x="2047875" y="3008566"/>
                  </a:lnTo>
                  <a:lnTo>
                    <a:pt x="2047875" y="101015"/>
                  </a:lnTo>
                  <a:lnTo>
                    <a:pt x="2039936" y="61695"/>
                  </a:lnTo>
                  <a:lnTo>
                    <a:pt x="2018288" y="29586"/>
                  </a:lnTo>
                  <a:lnTo>
                    <a:pt x="1986179" y="7938"/>
                  </a:lnTo>
                  <a:lnTo>
                    <a:pt x="1946859" y="0"/>
                  </a:lnTo>
                  <a:close/>
                </a:path>
              </a:pathLst>
            </a:custGeom>
            <a:solidFill>
              <a:srgbClr val="588500"/>
            </a:solidFill>
          </p:spPr>
          <p:txBody>
            <a:bodyPr wrap="square" lIns="0" tIns="0" rIns="0" bIns="0" rtlCol="0"/>
            <a:lstStyle/>
            <a:p>
              <a:pPr defTabSz="537850"/>
              <a:endParaRPr sz="1059" kern="0">
                <a:solidFill>
                  <a:sysClr val="windowText" lastClr="000000"/>
                </a:solidFill>
              </a:endParaRPr>
            </a:p>
          </p:txBody>
        </p:sp>
      </p:grpSp>
      <p:sp>
        <p:nvSpPr>
          <p:cNvPr id="51" name="object 51"/>
          <p:cNvSpPr txBox="1"/>
          <p:nvPr/>
        </p:nvSpPr>
        <p:spPr>
          <a:xfrm>
            <a:off x="4741433" y="4155664"/>
            <a:ext cx="1025338" cy="1113673"/>
          </a:xfrm>
          <a:prstGeom prst="rect">
            <a:avLst/>
          </a:prstGeom>
        </p:spPr>
        <p:txBody>
          <a:bodyPr vert="horz" wrap="square" lIns="0" tIns="7844" rIns="0" bIns="0" rtlCol="0">
            <a:spAutoFit/>
          </a:bodyPr>
          <a:lstStyle/>
          <a:p>
            <a:pPr algn="ctr" defTabSz="537850">
              <a:spcBef>
                <a:spcPts val="62"/>
              </a:spcBef>
            </a:pPr>
            <a:r>
              <a:rPr sz="2235" b="1" kern="0" spc="35" dirty="0">
                <a:solidFill>
                  <a:srgbClr val="FFFFFF"/>
                </a:solidFill>
                <a:latin typeface="Trebuchet MS"/>
                <a:cs typeface="Trebuchet MS"/>
              </a:rPr>
              <a:t>$2.4M</a:t>
            </a:r>
            <a:endParaRPr sz="2235" kern="0">
              <a:solidFill>
                <a:sysClr val="windowText" lastClr="000000"/>
              </a:solidFill>
              <a:latin typeface="Trebuchet MS"/>
              <a:cs typeface="Trebuchet MS"/>
            </a:endParaRPr>
          </a:p>
          <a:p>
            <a:pPr marL="22410" marR="17928" algn="ctr" defTabSz="537850">
              <a:lnSpc>
                <a:spcPts val="1029"/>
              </a:lnSpc>
              <a:spcBef>
                <a:spcPts val="91"/>
              </a:spcBef>
            </a:pPr>
            <a:r>
              <a:rPr sz="882" kern="0" spc="-26" dirty="0">
                <a:solidFill>
                  <a:srgbClr val="FFFFFF"/>
                </a:solidFill>
                <a:latin typeface="Trebuchet MS"/>
                <a:cs typeface="Trebuchet MS"/>
              </a:rPr>
              <a:t>Repetitive</a:t>
            </a:r>
            <a:r>
              <a:rPr sz="882" kern="0" spc="-9" dirty="0">
                <a:solidFill>
                  <a:srgbClr val="FFFFFF"/>
                </a:solidFill>
                <a:latin typeface="Trebuchet MS"/>
                <a:cs typeface="Trebuchet MS"/>
              </a:rPr>
              <a:t> </a:t>
            </a:r>
            <a:r>
              <a:rPr sz="882" kern="0" spc="47" dirty="0">
                <a:solidFill>
                  <a:srgbClr val="FFFFFF"/>
                </a:solidFill>
                <a:latin typeface="Trebuchet MS"/>
                <a:cs typeface="Trebuchet MS"/>
              </a:rPr>
              <a:t>Loss</a:t>
            </a:r>
            <a:r>
              <a:rPr sz="882" kern="0" spc="-9" dirty="0">
                <a:solidFill>
                  <a:srgbClr val="FFFFFF"/>
                </a:solidFill>
                <a:latin typeface="Trebuchet MS"/>
                <a:cs typeface="Trebuchet MS"/>
              </a:rPr>
              <a:t> </a:t>
            </a:r>
            <a:r>
              <a:rPr sz="882" kern="0" spc="-21" dirty="0">
                <a:solidFill>
                  <a:srgbClr val="FFFFFF"/>
                </a:solidFill>
                <a:latin typeface="Trebuchet MS"/>
                <a:cs typeface="Trebuchet MS"/>
              </a:rPr>
              <a:t>(RL) </a:t>
            </a:r>
            <a:r>
              <a:rPr sz="882" kern="0" dirty="0">
                <a:solidFill>
                  <a:srgbClr val="FFFFFF"/>
                </a:solidFill>
                <a:latin typeface="Trebuchet MS"/>
                <a:cs typeface="Trebuchet MS"/>
              </a:rPr>
              <a:t>paid</a:t>
            </a:r>
            <a:r>
              <a:rPr sz="882" kern="0" spc="-67" dirty="0">
                <a:solidFill>
                  <a:srgbClr val="FFFFFF"/>
                </a:solidFill>
                <a:latin typeface="Trebuchet MS"/>
                <a:cs typeface="Trebuchet MS"/>
              </a:rPr>
              <a:t> </a:t>
            </a:r>
            <a:r>
              <a:rPr sz="882" kern="0" spc="32" dirty="0">
                <a:solidFill>
                  <a:srgbClr val="FFFFFF"/>
                </a:solidFill>
                <a:latin typeface="Trebuchet MS"/>
                <a:cs typeface="Trebuchet MS"/>
              </a:rPr>
              <a:t>losses</a:t>
            </a:r>
            <a:r>
              <a:rPr sz="794" kern="0" spc="48" baseline="30864" dirty="0">
                <a:solidFill>
                  <a:srgbClr val="FFFFFF"/>
                </a:solidFill>
                <a:latin typeface="Trebuchet MS"/>
                <a:cs typeface="Trebuchet MS"/>
              </a:rPr>
              <a:t>2</a:t>
            </a:r>
            <a:endParaRPr sz="794" kern="0" baseline="30864">
              <a:solidFill>
                <a:sysClr val="windowText" lastClr="000000"/>
              </a:solidFill>
              <a:latin typeface="Trebuchet MS"/>
              <a:cs typeface="Trebuchet MS"/>
            </a:endParaRPr>
          </a:p>
          <a:p>
            <a:pPr algn="ctr" defTabSz="537850">
              <a:spcBef>
                <a:spcPts val="79"/>
              </a:spcBef>
            </a:pPr>
            <a:r>
              <a:rPr sz="2235" b="1" kern="0" spc="-15" dirty="0">
                <a:solidFill>
                  <a:srgbClr val="FFFFFF"/>
                </a:solidFill>
                <a:latin typeface="Trebuchet MS"/>
                <a:cs typeface="Trebuchet MS"/>
              </a:rPr>
              <a:t>58</a:t>
            </a:r>
            <a:endParaRPr sz="2235" kern="0">
              <a:solidFill>
                <a:sysClr val="windowText" lastClr="000000"/>
              </a:solidFill>
              <a:latin typeface="Trebuchet MS"/>
              <a:cs typeface="Trebuchet MS"/>
            </a:endParaRPr>
          </a:p>
          <a:p>
            <a:pPr marL="374" algn="ctr" defTabSz="537850">
              <a:spcBef>
                <a:spcPts val="32"/>
              </a:spcBef>
            </a:pPr>
            <a:r>
              <a:rPr sz="882" kern="0" dirty="0">
                <a:solidFill>
                  <a:srgbClr val="FFFFFF"/>
                </a:solidFill>
                <a:latin typeface="Trebuchet MS"/>
                <a:cs typeface="Trebuchet MS"/>
              </a:rPr>
              <a:t>RL</a:t>
            </a:r>
            <a:r>
              <a:rPr sz="882" kern="0" spc="18" dirty="0">
                <a:solidFill>
                  <a:srgbClr val="FFFFFF"/>
                </a:solidFill>
                <a:latin typeface="Trebuchet MS"/>
                <a:cs typeface="Trebuchet MS"/>
              </a:rPr>
              <a:t> </a:t>
            </a:r>
            <a:r>
              <a:rPr sz="882" kern="0" spc="-6" dirty="0">
                <a:solidFill>
                  <a:srgbClr val="FFFFFF"/>
                </a:solidFill>
                <a:latin typeface="Trebuchet MS"/>
                <a:cs typeface="Trebuchet MS"/>
              </a:rPr>
              <a:t>properties</a:t>
            </a:r>
            <a:r>
              <a:rPr sz="794" kern="0" spc="-9" baseline="30864" dirty="0">
                <a:solidFill>
                  <a:srgbClr val="FFFFFF"/>
                </a:solidFill>
                <a:latin typeface="Trebuchet MS"/>
                <a:cs typeface="Trebuchet MS"/>
              </a:rPr>
              <a:t>2</a:t>
            </a:r>
            <a:endParaRPr sz="794" kern="0" baseline="30864">
              <a:solidFill>
                <a:sysClr val="windowText" lastClr="000000"/>
              </a:solidFill>
              <a:latin typeface="Trebuchet MS"/>
              <a:cs typeface="Trebuchet MS"/>
            </a:endParaRPr>
          </a:p>
        </p:txBody>
      </p:sp>
      <p:sp>
        <p:nvSpPr>
          <p:cNvPr id="52" name="object 52"/>
          <p:cNvSpPr txBox="1"/>
          <p:nvPr/>
        </p:nvSpPr>
        <p:spPr>
          <a:xfrm>
            <a:off x="6058977" y="2654075"/>
            <a:ext cx="1036544" cy="1274942"/>
          </a:xfrm>
          <a:prstGeom prst="rect">
            <a:avLst/>
          </a:prstGeom>
        </p:spPr>
        <p:txBody>
          <a:bodyPr vert="horz" wrap="square" lIns="0" tIns="7471" rIns="0" bIns="0" rtlCol="0">
            <a:spAutoFit/>
          </a:bodyPr>
          <a:lstStyle/>
          <a:p>
            <a:pPr marL="374" algn="ctr" defTabSz="537850">
              <a:spcBef>
                <a:spcPts val="59"/>
              </a:spcBef>
            </a:pPr>
            <a:r>
              <a:rPr sz="2118" b="1" kern="0" spc="-15" dirty="0">
                <a:solidFill>
                  <a:srgbClr val="FFFFFF"/>
                </a:solidFill>
                <a:latin typeface="Trebuchet MS"/>
                <a:cs typeface="Trebuchet MS"/>
              </a:rPr>
              <a:t>133</a:t>
            </a:r>
            <a:endParaRPr sz="2118" kern="0">
              <a:solidFill>
                <a:sysClr val="windowText" lastClr="000000"/>
              </a:solidFill>
              <a:latin typeface="Trebuchet MS"/>
              <a:cs typeface="Trebuchet MS"/>
            </a:endParaRPr>
          </a:p>
          <a:p>
            <a:pPr marL="144547" marR="139318" indent="747" algn="ctr" defTabSz="537850">
              <a:lnSpc>
                <a:spcPts val="993"/>
              </a:lnSpc>
              <a:spcBef>
                <a:spcPts val="94"/>
              </a:spcBef>
            </a:pPr>
            <a:r>
              <a:rPr sz="853" kern="0" spc="-15" dirty="0">
                <a:solidFill>
                  <a:srgbClr val="FFFFFF"/>
                </a:solidFill>
                <a:latin typeface="Trebuchet MS"/>
                <a:cs typeface="Trebuchet MS"/>
              </a:rPr>
              <a:t>Flood</a:t>
            </a:r>
            <a:r>
              <a:rPr sz="853" kern="0" spc="-47" dirty="0">
                <a:solidFill>
                  <a:srgbClr val="FFFFFF"/>
                </a:solidFill>
                <a:latin typeface="Trebuchet MS"/>
                <a:cs typeface="Trebuchet MS"/>
              </a:rPr>
              <a:t> </a:t>
            </a:r>
            <a:r>
              <a:rPr sz="853" kern="0" spc="-6" dirty="0">
                <a:solidFill>
                  <a:srgbClr val="FFFFFF"/>
                </a:solidFill>
                <a:latin typeface="Trebuchet MS"/>
                <a:cs typeface="Trebuchet MS"/>
              </a:rPr>
              <a:t>insurance policies</a:t>
            </a:r>
            <a:r>
              <a:rPr sz="853" kern="0" spc="-47" dirty="0">
                <a:solidFill>
                  <a:srgbClr val="FFFFFF"/>
                </a:solidFill>
                <a:latin typeface="Trebuchet MS"/>
                <a:cs typeface="Trebuchet MS"/>
              </a:rPr>
              <a:t> </a:t>
            </a:r>
            <a:r>
              <a:rPr sz="853" kern="0" dirty="0">
                <a:solidFill>
                  <a:srgbClr val="FFFFFF"/>
                </a:solidFill>
                <a:latin typeface="Trebuchet MS"/>
                <a:cs typeface="Trebuchet MS"/>
              </a:rPr>
              <a:t>in</a:t>
            </a:r>
            <a:r>
              <a:rPr sz="853" kern="0" spc="-41" dirty="0">
                <a:solidFill>
                  <a:srgbClr val="FFFFFF"/>
                </a:solidFill>
                <a:latin typeface="Trebuchet MS"/>
                <a:cs typeface="Trebuchet MS"/>
              </a:rPr>
              <a:t> </a:t>
            </a:r>
            <a:r>
              <a:rPr sz="853" kern="0" spc="-26" dirty="0">
                <a:solidFill>
                  <a:srgbClr val="FFFFFF"/>
                </a:solidFill>
                <a:latin typeface="Trebuchet MS"/>
                <a:cs typeface="Trebuchet MS"/>
              </a:rPr>
              <a:t>force</a:t>
            </a:r>
            <a:endParaRPr sz="853" kern="0">
              <a:solidFill>
                <a:sysClr val="windowText" lastClr="000000"/>
              </a:solidFill>
              <a:latin typeface="Trebuchet MS"/>
              <a:cs typeface="Trebuchet MS"/>
            </a:endParaRPr>
          </a:p>
          <a:p>
            <a:pPr marL="374" algn="ctr" defTabSz="537850">
              <a:spcBef>
                <a:spcPts val="570"/>
              </a:spcBef>
            </a:pPr>
            <a:r>
              <a:rPr sz="2118" b="1" kern="0" spc="-15" dirty="0">
                <a:solidFill>
                  <a:srgbClr val="FFFFFF"/>
                </a:solidFill>
                <a:latin typeface="Trebuchet MS"/>
                <a:cs typeface="Trebuchet MS"/>
              </a:rPr>
              <a:t>98%</a:t>
            </a:r>
            <a:endParaRPr sz="2118" kern="0">
              <a:solidFill>
                <a:sysClr val="windowText" lastClr="000000"/>
              </a:solidFill>
              <a:latin typeface="Trebuchet MS"/>
              <a:cs typeface="Trebuchet MS"/>
            </a:endParaRPr>
          </a:p>
          <a:p>
            <a:pPr marL="7097" marR="2988" algn="ctr" defTabSz="537850">
              <a:lnSpc>
                <a:spcPts val="993"/>
              </a:lnSpc>
              <a:spcBef>
                <a:spcPts val="94"/>
              </a:spcBef>
            </a:pPr>
            <a:r>
              <a:rPr sz="853" kern="0" dirty="0">
                <a:solidFill>
                  <a:srgbClr val="FFFFFF"/>
                </a:solidFill>
                <a:latin typeface="Trebuchet MS"/>
                <a:cs typeface="Trebuchet MS"/>
              </a:rPr>
              <a:t>In</a:t>
            </a:r>
            <a:r>
              <a:rPr sz="853" kern="0" spc="-41" dirty="0">
                <a:solidFill>
                  <a:srgbClr val="FFFFFF"/>
                </a:solidFill>
                <a:latin typeface="Trebuchet MS"/>
                <a:cs typeface="Trebuchet MS"/>
              </a:rPr>
              <a:t> </a:t>
            </a:r>
            <a:r>
              <a:rPr sz="853" kern="0" dirty="0">
                <a:solidFill>
                  <a:srgbClr val="FFFFFF"/>
                </a:solidFill>
                <a:latin typeface="Trebuchet MS"/>
                <a:cs typeface="Trebuchet MS"/>
              </a:rPr>
              <a:t>Hampshire</a:t>
            </a:r>
            <a:r>
              <a:rPr sz="853" kern="0" spc="-35" dirty="0">
                <a:solidFill>
                  <a:srgbClr val="FFFFFF"/>
                </a:solidFill>
                <a:latin typeface="Trebuchet MS"/>
                <a:cs typeface="Trebuchet MS"/>
              </a:rPr>
              <a:t> </a:t>
            </a:r>
            <a:r>
              <a:rPr sz="853" kern="0" spc="-6" dirty="0">
                <a:solidFill>
                  <a:srgbClr val="FFFFFF"/>
                </a:solidFill>
                <a:latin typeface="Trebuchet MS"/>
                <a:cs typeface="Trebuchet MS"/>
              </a:rPr>
              <a:t>County </a:t>
            </a:r>
            <a:r>
              <a:rPr sz="853" kern="0" spc="-21" dirty="0">
                <a:solidFill>
                  <a:srgbClr val="FFFFFF"/>
                </a:solidFill>
                <a:latin typeface="Trebuchet MS"/>
                <a:cs typeface="Trebuchet MS"/>
              </a:rPr>
              <a:t>Unincorporated </a:t>
            </a:r>
            <a:r>
              <a:rPr sz="853" kern="0" spc="-12" dirty="0">
                <a:solidFill>
                  <a:srgbClr val="FFFFFF"/>
                </a:solidFill>
                <a:latin typeface="Trebuchet MS"/>
                <a:cs typeface="Trebuchet MS"/>
              </a:rPr>
              <a:t>Areas</a:t>
            </a:r>
            <a:endParaRPr sz="853" kern="0">
              <a:solidFill>
                <a:sysClr val="windowText" lastClr="000000"/>
              </a:solidFill>
              <a:latin typeface="Trebuchet MS"/>
              <a:cs typeface="Trebuchet MS"/>
            </a:endParaRPr>
          </a:p>
        </p:txBody>
      </p:sp>
      <p:sp>
        <p:nvSpPr>
          <p:cNvPr id="53" name="object 53"/>
          <p:cNvSpPr txBox="1"/>
          <p:nvPr/>
        </p:nvSpPr>
        <p:spPr>
          <a:xfrm>
            <a:off x="7313110" y="4339440"/>
            <a:ext cx="496421" cy="810180"/>
          </a:xfrm>
          <a:prstGeom prst="rect">
            <a:avLst/>
          </a:prstGeom>
        </p:spPr>
        <p:txBody>
          <a:bodyPr vert="horz" wrap="square" lIns="0" tIns="11579" rIns="0" bIns="0" rtlCol="0">
            <a:spAutoFit/>
          </a:bodyPr>
          <a:lstStyle/>
          <a:p>
            <a:pPr marL="7470" marR="2988" indent="-1121" algn="ctr" defTabSz="537850">
              <a:lnSpc>
                <a:spcPct val="96900"/>
              </a:lnSpc>
              <a:spcBef>
                <a:spcPts val="91"/>
              </a:spcBef>
            </a:pPr>
            <a:r>
              <a:rPr sz="823" kern="0" spc="-6" dirty="0">
                <a:solidFill>
                  <a:srgbClr val="FFFFFF"/>
                </a:solidFill>
                <a:latin typeface="Trebuchet MS"/>
                <a:cs typeface="Trebuchet MS"/>
              </a:rPr>
              <a:t>Estimated structures </a:t>
            </a:r>
            <a:r>
              <a:rPr sz="823" kern="0" spc="-12" dirty="0">
                <a:solidFill>
                  <a:srgbClr val="FFFFFF"/>
                </a:solidFill>
                <a:latin typeface="Trebuchet MS"/>
                <a:cs typeface="Trebuchet MS"/>
              </a:rPr>
              <a:t>newly </a:t>
            </a:r>
            <a:r>
              <a:rPr sz="823" kern="0" dirty="0">
                <a:solidFill>
                  <a:srgbClr val="FFFFFF"/>
                </a:solidFill>
                <a:latin typeface="Trebuchet MS"/>
                <a:cs typeface="Trebuchet MS"/>
              </a:rPr>
              <a:t>mapped</a:t>
            </a:r>
            <a:r>
              <a:rPr sz="823" kern="0" spc="-56" dirty="0">
                <a:solidFill>
                  <a:srgbClr val="FFFFFF"/>
                </a:solidFill>
                <a:latin typeface="Trebuchet MS"/>
                <a:cs typeface="Trebuchet MS"/>
              </a:rPr>
              <a:t> </a:t>
            </a:r>
            <a:r>
              <a:rPr sz="823" kern="0" spc="-29" dirty="0">
                <a:solidFill>
                  <a:srgbClr val="FFFFFF"/>
                </a:solidFill>
                <a:latin typeface="Trebuchet MS"/>
                <a:cs typeface="Trebuchet MS"/>
              </a:rPr>
              <a:t>in</a:t>
            </a:r>
            <a:endParaRPr sz="823" kern="0" dirty="0">
              <a:solidFill>
                <a:sysClr val="windowText" lastClr="000000"/>
              </a:solidFill>
              <a:latin typeface="Trebuchet MS"/>
              <a:cs typeface="Trebuchet MS"/>
            </a:endParaRPr>
          </a:p>
          <a:p>
            <a:pPr algn="ctr" defTabSz="537850">
              <a:spcBef>
                <a:spcPts val="653"/>
              </a:spcBef>
            </a:pPr>
            <a:r>
              <a:rPr sz="1412" b="1" kern="0" spc="-12" dirty="0">
                <a:solidFill>
                  <a:srgbClr val="FFFFFF"/>
                </a:solidFill>
                <a:latin typeface="Trebuchet MS"/>
                <a:cs typeface="Trebuchet MS"/>
              </a:rPr>
              <a:t>+120</a:t>
            </a:r>
            <a:endParaRPr sz="1412" kern="0" dirty="0">
              <a:solidFill>
                <a:sysClr val="windowText" lastClr="000000"/>
              </a:solidFill>
              <a:latin typeface="Trebuchet MS"/>
              <a:cs typeface="Trebuchet MS"/>
            </a:endParaRPr>
          </a:p>
        </p:txBody>
      </p:sp>
      <p:sp>
        <p:nvSpPr>
          <p:cNvPr id="54" name="object 54"/>
          <p:cNvSpPr txBox="1"/>
          <p:nvPr/>
        </p:nvSpPr>
        <p:spPr>
          <a:xfrm>
            <a:off x="7941455" y="4337648"/>
            <a:ext cx="561415" cy="822296"/>
          </a:xfrm>
          <a:prstGeom prst="rect">
            <a:avLst/>
          </a:prstGeom>
        </p:spPr>
        <p:txBody>
          <a:bodyPr vert="horz" wrap="square" lIns="0" tIns="14941" rIns="0" bIns="0" rtlCol="0">
            <a:spAutoFit/>
          </a:bodyPr>
          <a:lstStyle/>
          <a:p>
            <a:pPr marL="7470" marR="2988" indent="747" algn="ctr" defTabSz="537850">
              <a:lnSpc>
                <a:spcPts val="959"/>
              </a:lnSpc>
              <a:spcBef>
                <a:spcPts val="118"/>
              </a:spcBef>
            </a:pPr>
            <a:r>
              <a:rPr sz="823" kern="0" spc="-6" dirty="0">
                <a:solidFill>
                  <a:srgbClr val="FFFFFF"/>
                </a:solidFill>
                <a:latin typeface="Trebuchet MS"/>
                <a:cs typeface="Trebuchet MS"/>
              </a:rPr>
              <a:t>Estimated structures newly </a:t>
            </a:r>
            <a:r>
              <a:rPr sz="823" kern="0" dirty="0">
                <a:solidFill>
                  <a:srgbClr val="FFFFFF"/>
                </a:solidFill>
                <a:latin typeface="Trebuchet MS"/>
                <a:cs typeface="Trebuchet MS"/>
              </a:rPr>
              <a:t>mapped</a:t>
            </a:r>
            <a:r>
              <a:rPr sz="823" kern="0" spc="-56" dirty="0">
                <a:solidFill>
                  <a:srgbClr val="FFFFFF"/>
                </a:solidFill>
                <a:latin typeface="Trebuchet MS"/>
                <a:cs typeface="Trebuchet MS"/>
              </a:rPr>
              <a:t> </a:t>
            </a:r>
            <a:r>
              <a:rPr sz="823" kern="0" spc="-29" dirty="0">
                <a:solidFill>
                  <a:srgbClr val="FFFFFF"/>
                </a:solidFill>
                <a:latin typeface="Trebuchet MS"/>
                <a:cs typeface="Trebuchet MS"/>
              </a:rPr>
              <a:t>out</a:t>
            </a:r>
            <a:endParaRPr sz="823" kern="0" dirty="0">
              <a:solidFill>
                <a:sysClr val="windowText" lastClr="000000"/>
              </a:solidFill>
              <a:latin typeface="Trebuchet MS"/>
              <a:cs typeface="Trebuchet MS"/>
            </a:endParaRPr>
          </a:p>
          <a:p>
            <a:pPr marL="374" algn="ctr" defTabSz="537850">
              <a:spcBef>
                <a:spcPts val="629"/>
              </a:spcBef>
            </a:pPr>
            <a:r>
              <a:rPr sz="1412" b="1" kern="0" spc="-26" dirty="0">
                <a:solidFill>
                  <a:srgbClr val="FFFFFF"/>
                </a:solidFill>
                <a:latin typeface="Trebuchet MS"/>
                <a:cs typeface="Trebuchet MS"/>
              </a:rPr>
              <a:t>-</a:t>
            </a:r>
            <a:r>
              <a:rPr sz="1412" b="1" kern="0" spc="-15" dirty="0">
                <a:solidFill>
                  <a:srgbClr val="FFFFFF"/>
                </a:solidFill>
                <a:latin typeface="Trebuchet MS"/>
                <a:cs typeface="Trebuchet MS"/>
              </a:rPr>
              <a:t>590</a:t>
            </a:r>
            <a:endParaRPr sz="1412" kern="0" dirty="0">
              <a:solidFill>
                <a:sysClr val="windowText" lastClr="000000"/>
              </a:solidFill>
              <a:latin typeface="Trebuchet MS"/>
              <a:cs typeface="Trebuchet MS"/>
            </a:endParaRPr>
          </a:p>
        </p:txBody>
      </p:sp>
      <p:sp>
        <p:nvSpPr>
          <p:cNvPr id="55" name="object 55"/>
          <p:cNvSpPr txBox="1"/>
          <p:nvPr/>
        </p:nvSpPr>
        <p:spPr>
          <a:xfrm>
            <a:off x="7324762" y="2838749"/>
            <a:ext cx="1161302" cy="1374906"/>
          </a:xfrm>
          <a:prstGeom prst="rect">
            <a:avLst/>
          </a:prstGeom>
        </p:spPr>
        <p:txBody>
          <a:bodyPr vert="horz" wrap="square" lIns="0" tIns="7471" rIns="0" bIns="0" rtlCol="0">
            <a:spAutoFit/>
          </a:bodyPr>
          <a:lstStyle/>
          <a:p>
            <a:pPr algn="ctr" defTabSz="537850">
              <a:spcBef>
                <a:spcPts val="59"/>
              </a:spcBef>
            </a:pPr>
            <a:r>
              <a:rPr sz="2118" b="1" kern="0" spc="-6" dirty="0">
                <a:solidFill>
                  <a:srgbClr val="FFFFFF"/>
                </a:solidFill>
                <a:latin typeface="Trebuchet MS"/>
                <a:cs typeface="Trebuchet MS"/>
              </a:rPr>
              <a:t>16,650</a:t>
            </a:r>
            <a:endParaRPr sz="2118" kern="0">
              <a:solidFill>
                <a:sysClr val="windowText" lastClr="000000"/>
              </a:solidFill>
              <a:latin typeface="Trebuchet MS"/>
              <a:cs typeface="Trebuchet MS"/>
            </a:endParaRPr>
          </a:p>
          <a:p>
            <a:pPr marL="7470" marR="2988" algn="ctr" defTabSz="537850">
              <a:lnSpc>
                <a:spcPts val="1029"/>
              </a:lnSpc>
              <a:spcBef>
                <a:spcPts val="85"/>
              </a:spcBef>
            </a:pPr>
            <a:r>
              <a:rPr sz="882" kern="0" spc="-6" dirty="0">
                <a:solidFill>
                  <a:srgbClr val="FFFFFF"/>
                </a:solidFill>
                <a:latin typeface="Trebuchet MS"/>
                <a:cs typeface="Trebuchet MS"/>
              </a:rPr>
              <a:t>Estimated</a:t>
            </a:r>
            <a:r>
              <a:rPr sz="882" kern="0" spc="-35" dirty="0">
                <a:solidFill>
                  <a:srgbClr val="FFFFFF"/>
                </a:solidFill>
                <a:latin typeface="Trebuchet MS"/>
                <a:cs typeface="Trebuchet MS"/>
              </a:rPr>
              <a:t> </a:t>
            </a:r>
            <a:r>
              <a:rPr sz="882" kern="0" spc="-6" dirty="0">
                <a:solidFill>
                  <a:srgbClr val="FFFFFF"/>
                </a:solidFill>
                <a:latin typeface="Trebuchet MS"/>
                <a:cs typeface="Trebuchet MS"/>
              </a:rPr>
              <a:t>structures</a:t>
            </a:r>
            <a:r>
              <a:rPr sz="882" kern="0" spc="-35" dirty="0">
                <a:solidFill>
                  <a:srgbClr val="FFFFFF"/>
                </a:solidFill>
                <a:latin typeface="Trebuchet MS"/>
                <a:cs typeface="Trebuchet MS"/>
              </a:rPr>
              <a:t> </a:t>
            </a:r>
            <a:r>
              <a:rPr sz="882" kern="0" spc="-15" dirty="0">
                <a:solidFill>
                  <a:srgbClr val="FFFFFF"/>
                </a:solidFill>
                <a:latin typeface="Trebuchet MS"/>
                <a:cs typeface="Trebuchet MS"/>
              </a:rPr>
              <a:t>in </a:t>
            </a:r>
            <a:r>
              <a:rPr sz="882" kern="0" spc="-12" dirty="0">
                <a:solidFill>
                  <a:srgbClr val="FFFFFF"/>
                </a:solidFill>
                <a:latin typeface="Trebuchet MS"/>
                <a:cs typeface="Trebuchet MS"/>
              </a:rPr>
              <a:t>the</a:t>
            </a:r>
            <a:r>
              <a:rPr sz="882" kern="0" spc="-47" dirty="0">
                <a:solidFill>
                  <a:srgbClr val="FFFFFF"/>
                </a:solidFill>
                <a:latin typeface="Trebuchet MS"/>
                <a:cs typeface="Trebuchet MS"/>
              </a:rPr>
              <a:t> </a:t>
            </a:r>
            <a:r>
              <a:rPr sz="882" kern="0" spc="-6" dirty="0">
                <a:solidFill>
                  <a:srgbClr val="FFFFFF"/>
                </a:solidFill>
                <a:latin typeface="Trebuchet MS"/>
                <a:cs typeface="Trebuchet MS"/>
              </a:rPr>
              <a:t>community</a:t>
            </a:r>
            <a:endParaRPr sz="882" kern="0">
              <a:solidFill>
                <a:sysClr val="windowText" lastClr="000000"/>
              </a:solidFill>
              <a:latin typeface="Trebuchet MS"/>
              <a:cs typeface="Trebuchet MS"/>
            </a:endParaRPr>
          </a:p>
          <a:p>
            <a:pPr algn="ctr" defTabSz="537850">
              <a:spcBef>
                <a:spcPts val="282"/>
              </a:spcBef>
            </a:pPr>
            <a:r>
              <a:rPr sz="2118" b="1" kern="0" spc="-15" dirty="0">
                <a:solidFill>
                  <a:srgbClr val="FFFFFF"/>
                </a:solidFill>
                <a:latin typeface="Trebuchet MS"/>
                <a:cs typeface="Trebuchet MS"/>
              </a:rPr>
              <a:t>950</a:t>
            </a:r>
            <a:endParaRPr sz="2118" kern="0">
              <a:solidFill>
                <a:sysClr val="windowText" lastClr="000000"/>
              </a:solidFill>
              <a:latin typeface="Trebuchet MS"/>
              <a:cs typeface="Trebuchet MS"/>
            </a:endParaRPr>
          </a:p>
          <a:p>
            <a:pPr marL="7470" marR="2988" algn="ctr" defTabSz="537850">
              <a:lnSpc>
                <a:spcPct val="97000"/>
              </a:lnSpc>
              <a:spcBef>
                <a:spcPts val="67"/>
              </a:spcBef>
            </a:pPr>
            <a:r>
              <a:rPr sz="882" kern="0" spc="-6" dirty="0">
                <a:solidFill>
                  <a:srgbClr val="FFFFFF"/>
                </a:solidFill>
                <a:latin typeface="Trebuchet MS"/>
                <a:cs typeface="Trebuchet MS"/>
              </a:rPr>
              <a:t>Estimated</a:t>
            </a:r>
            <a:r>
              <a:rPr sz="882" kern="0" spc="-35" dirty="0">
                <a:solidFill>
                  <a:srgbClr val="FFFFFF"/>
                </a:solidFill>
                <a:latin typeface="Trebuchet MS"/>
                <a:cs typeface="Trebuchet MS"/>
              </a:rPr>
              <a:t> </a:t>
            </a:r>
            <a:r>
              <a:rPr sz="882" kern="0" spc="-6" dirty="0">
                <a:solidFill>
                  <a:srgbClr val="FFFFFF"/>
                </a:solidFill>
                <a:latin typeface="Trebuchet MS"/>
                <a:cs typeface="Trebuchet MS"/>
              </a:rPr>
              <a:t>structures</a:t>
            </a:r>
            <a:r>
              <a:rPr sz="882" kern="0" spc="-35" dirty="0">
                <a:solidFill>
                  <a:srgbClr val="FFFFFF"/>
                </a:solidFill>
                <a:latin typeface="Trebuchet MS"/>
                <a:cs typeface="Trebuchet MS"/>
              </a:rPr>
              <a:t> </a:t>
            </a:r>
            <a:r>
              <a:rPr sz="882" kern="0" spc="-15" dirty="0">
                <a:solidFill>
                  <a:srgbClr val="FFFFFF"/>
                </a:solidFill>
                <a:latin typeface="Trebuchet MS"/>
                <a:cs typeface="Trebuchet MS"/>
              </a:rPr>
              <a:t>in </a:t>
            </a:r>
            <a:r>
              <a:rPr sz="882" kern="0" spc="-12" dirty="0">
                <a:solidFill>
                  <a:srgbClr val="FFFFFF"/>
                </a:solidFill>
                <a:latin typeface="Trebuchet MS"/>
                <a:cs typeface="Trebuchet MS"/>
              </a:rPr>
              <a:t>the</a:t>
            </a:r>
            <a:r>
              <a:rPr sz="882" kern="0" spc="-50" dirty="0">
                <a:solidFill>
                  <a:srgbClr val="FFFFFF"/>
                </a:solidFill>
                <a:latin typeface="Trebuchet MS"/>
                <a:cs typeface="Trebuchet MS"/>
              </a:rPr>
              <a:t> </a:t>
            </a:r>
            <a:r>
              <a:rPr sz="882" kern="0" spc="-41" dirty="0">
                <a:solidFill>
                  <a:srgbClr val="FFFFFF"/>
                </a:solidFill>
                <a:latin typeface="Trebuchet MS"/>
                <a:cs typeface="Trebuchet MS"/>
              </a:rPr>
              <a:t>draft</a:t>
            </a:r>
            <a:r>
              <a:rPr sz="882" kern="0" spc="-24" dirty="0">
                <a:solidFill>
                  <a:srgbClr val="FFFFFF"/>
                </a:solidFill>
                <a:latin typeface="Trebuchet MS"/>
                <a:cs typeface="Trebuchet MS"/>
              </a:rPr>
              <a:t> </a:t>
            </a:r>
            <a:r>
              <a:rPr sz="882" kern="0" spc="-18" dirty="0">
                <a:solidFill>
                  <a:srgbClr val="FFFFFF"/>
                </a:solidFill>
                <a:latin typeface="Trebuchet MS"/>
                <a:cs typeface="Trebuchet MS"/>
              </a:rPr>
              <a:t>flood</a:t>
            </a:r>
            <a:r>
              <a:rPr sz="882" kern="0" spc="-35" dirty="0">
                <a:solidFill>
                  <a:srgbClr val="FFFFFF"/>
                </a:solidFill>
                <a:latin typeface="Trebuchet MS"/>
                <a:cs typeface="Trebuchet MS"/>
              </a:rPr>
              <a:t> </a:t>
            </a:r>
            <a:r>
              <a:rPr sz="882" kern="0" spc="-12" dirty="0">
                <a:solidFill>
                  <a:srgbClr val="FFFFFF"/>
                </a:solidFill>
                <a:latin typeface="Trebuchet MS"/>
                <a:cs typeface="Trebuchet MS"/>
              </a:rPr>
              <a:t>high hazard</a:t>
            </a:r>
            <a:r>
              <a:rPr sz="882" kern="0" spc="-41" dirty="0">
                <a:solidFill>
                  <a:srgbClr val="FFFFFF"/>
                </a:solidFill>
                <a:latin typeface="Trebuchet MS"/>
                <a:cs typeface="Trebuchet MS"/>
              </a:rPr>
              <a:t> </a:t>
            </a:r>
            <a:r>
              <a:rPr sz="882" kern="0" spc="-12" dirty="0">
                <a:solidFill>
                  <a:srgbClr val="FFFFFF"/>
                </a:solidFill>
                <a:latin typeface="Trebuchet MS"/>
                <a:cs typeface="Trebuchet MS"/>
              </a:rPr>
              <a:t>area</a:t>
            </a:r>
            <a:endParaRPr sz="882" kern="0">
              <a:solidFill>
                <a:sysClr val="windowText" lastClr="000000"/>
              </a:solidFill>
              <a:latin typeface="Trebuchet MS"/>
              <a:cs typeface="Trebuchet MS"/>
            </a:endParaRPr>
          </a:p>
        </p:txBody>
      </p:sp>
      <p:sp>
        <p:nvSpPr>
          <p:cNvPr id="56" name="object 56"/>
          <p:cNvSpPr txBox="1"/>
          <p:nvPr/>
        </p:nvSpPr>
        <p:spPr>
          <a:xfrm>
            <a:off x="650539" y="5451064"/>
            <a:ext cx="4066988" cy="361359"/>
          </a:xfrm>
          <a:prstGeom prst="rect">
            <a:avLst/>
          </a:prstGeom>
        </p:spPr>
        <p:txBody>
          <a:bodyPr vert="horz" wrap="square" lIns="0" tIns="7471" rIns="0" bIns="0" rtlCol="0">
            <a:spAutoFit/>
          </a:bodyPr>
          <a:lstStyle/>
          <a:p>
            <a:pPr marL="7470" defTabSz="537850">
              <a:spcBef>
                <a:spcPts val="59"/>
              </a:spcBef>
            </a:pPr>
            <a:r>
              <a:rPr sz="1206" kern="0" dirty="0">
                <a:solidFill>
                  <a:srgbClr val="FFFFFF"/>
                </a:solidFill>
                <a:latin typeface="Trebuchet MS"/>
                <a:cs typeface="Trebuchet MS"/>
              </a:rPr>
              <a:t>KEEPING</a:t>
            </a:r>
            <a:r>
              <a:rPr sz="1206" kern="0" spc="94" dirty="0">
                <a:solidFill>
                  <a:srgbClr val="FFFFFF"/>
                </a:solidFill>
                <a:latin typeface="Trebuchet MS"/>
                <a:cs typeface="Trebuchet MS"/>
              </a:rPr>
              <a:t> </a:t>
            </a:r>
            <a:r>
              <a:rPr sz="1206" kern="0" dirty="0">
                <a:solidFill>
                  <a:srgbClr val="FFFFFF"/>
                </a:solidFill>
                <a:latin typeface="Trebuchet MS"/>
                <a:cs typeface="Trebuchet MS"/>
              </a:rPr>
              <a:t>COMMUNITIES</a:t>
            </a:r>
            <a:r>
              <a:rPr sz="1206" kern="0" spc="97" dirty="0">
                <a:solidFill>
                  <a:srgbClr val="FFFFFF"/>
                </a:solidFill>
                <a:latin typeface="Trebuchet MS"/>
                <a:cs typeface="Trebuchet MS"/>
              </a:rPr>
              <a:t> </a:t>
            </a:r>
            <a:r>
              <a:rPr sz="1206" kern="0" dirty="0">
                <a:solidFill>
                  <a:srgbClr val="FFFFFF"/>
                </a:solidFill>
                <a:latin typeface="Trebuchet MS"/>
                <a:cs typeface="Trebuchet MS"/>
              </a:rPr>
              <a:t>INFORMED:</a:t>
            </a:r>
            <a:r>
              <a:rPr sz="1206" kern="0" spc="97" dirty="0">
                <a:solidFill>
                  <a:srgbClr val="FFFFFF"/>
                </a:solidFill>
                <a:latin typeface="Trebuchet MS"/>
                <a:cs typeface="Trebuchet MS"/>
              </a:rPr>
              <a:t> </a:t>
            </a:r>
            <a:r>
              <a:rPr sz="1206" kern="0" spc="-53" dirty="0">
                <a:solidFill>
                  <a:srgbClr val="FFFFFF"/>
                </a:solidFill>
                <a:latin typeface="Trebuchet MS"/>
                <a:cs typeface="Trebuchet MS"/>
              </a:rPr>
              <a:t>Your</a:t>
            </a:r>
            <a:r>
              <a:rPr sz="1206" kern="0" spc="100" dirty="0">
                <a:solidFill>
                  <a:srgbClr val="FFFFFF"/>
                </a:solidFill>
                <a:latin typeface="Trebuchet MS"/>
                <a:cs typeface="Trebuchet MS"/>
              </a:rPr>
              <a:t> </a:t>
            </a:r>
            <a:r>
              <a:rPr sz="1206" kern="0" dirty="0">
                <a:solidFill>
                  <a:srgbClr val="FFFFFF"/>
                </a:solidFill>
                <a:latin typeface="Trebuchet MS"/>
                <a:cs typeface="Trebuchet MS"/>
              </a:rPr>
              <a:t>Risk</a:t>
            </a:r>
            <a:r>
              <a:rPr sz="1206" kern="0" spc="103" dirty="0">
                <a:solidFill>
                  <a:srgbClr val="FFFFFF"/>
                </a:solidFill>
                <a:latin typeface="Trebuchet MS"/>
                <a:cs typeface="Trebuchet MS"/>
              </a:rPr>
              <a:t> </a:t>
            </a:r>
            <a:r>
              <a:rPr sz="1206" kern="0" dirty="0">
                <a:solidFill>
                  <a:srgbClr val="FFFFFF"/>
                </a:solidFill>
                <a:latin typeface="Trebuchet MS"/>
                <a:cs typeface="Trebuchet MS"/>
              </a:rPr>
              <a:t>MAP</a:t>
            </a:r>
            <a:r>
              <a:rPr sz="1206" kern="0" spc="91" dirty="0">
                <a:solidFill>
                  <a:srgbClr val="FFFFFF"/>
                </a:solidFill>
                <a:latin typeface="Trebuchet MS"/>
                <a:cs typeface="Trebuchet MS"/>
              </a:rPr>
              <a:t> </a:t>
            </a:r>
            <a:r>
              <a:rPr sz="1206" kern="0" spc="-15" dirty="0">
                <a:solidFill>
                  <a:srgbClr val="FFFFFF"/>
                </a:solidFill>
                <a:latin typeface="Trebuchet MS"/>
                <a:cs typeface="Trebuchet MS"/>
              </a:rPr>
              <a:t>Timeline</a:t>
            </a:r>
            <a:endParaRPr sz="1206" kern="0">
              <a:solidFill>
                <a:sysClr val="windowText" lastClr="000000"/>
              </a:solidFill>
              <a:latin typeface="Trebuchet MS"/>
              <a:cs typeface="Trebuchet MS"/>
            </a:endParaRPr>
          </a:p>
          <a:p>
            <a:pPr marL="647288" defTabSz="537850">
              <a:spcBef>
                <a:spcPts val="494"/>
              </a:spcBef>
              <a:tabLst>
                <a:tab pos="1141064" algn="l"/>
              </a:tabLst>
            </a:pPr>
            <a:r>
              <a:rPr sz="676" kern="0" dirty="0">
                <a:solidFill>
                  <a:srgbClr val="FFFFFF"/>
                </a:solidFill>
                <a:latin typeface="Trebuchet MS"/>
                <a:cs typeface="Trebuchet MS"/>
              </a:rPr>
              <a:t>~YEAR</a:t>
            </a:r>
            <a:r>
              <a:rPr sz="676" kern="0" spc="50" dirty="0">
                <a:solidFill>
                  <a:srgbClr val="FFFFFF"/>
                </a:solidFill>
                <a:latin typeface="Trebuchet MS"/>
                <a:cs typeface="Trebuchet MS"/>
              </a:rPr>
              <a:t> </a:t>
            </a:r>
            <a:r>
              <a:rPr sz="676" kern="0" spc="18" dirty="0">
                <a:solidFill>
                  <a:srgbClr val="FFFFFF"/>
                </a:solidFill>
                <a:latin typeface="Trebuchet MS"/>
                <a:cs typeface="Trebuchet MS"/>
              </a:rPr>
              <a:t>1</a:t>
            </a:r>
            <a:r>
              <a:rPr sz="676" kern="0" dirty="0">
                <a:solidFill>
                  <a:srgbClr val="FFFFFF"/>
                </a:solidFill>
                <a:latin typeface="Trebuchet MS"/>
                <a:cs typeface="Trebuchet MS"/>
              </a:rPr>
              <a:t>	</a:t>
            </a:r>
            <a:r>
              <a:rPr sz="1015" kern="0" baseline="2415" dirty="0">
                <a:solidFill>
                  <a:srgbClr val="FFFFFF"/>
                </a:solidFill>
                <a:latin typeface="Trebuchet MS"/>
                <a:cs typeface="Trebuchet MS"/>
              </a:rPr>
              <a:t>YOU</a:t>
            </a:r>
            <a:r>
              <a:rPr sz="1015" kern="0" spc="-13" baseline="2415" dirty="0">
                <a:solidFill>
                  <a:srgbClr val="FFFFFF"/>
                </a:solidFill>
                <a:latin typeface="Trebuchet MS"/>
                <a:cs typeface="Trebuchet MS"/>
              </a:rPr>
              <a:t> </a:t>
            </a:r>
            <a:r>
              <a:rPr sz="1015" kern="0" baseline="2415" dirty="0">
                <a:solidFill>
                  <a:srgbClr val="FFFFFF"/>
                </a:solidFill>
                <a:latin typeface="Trebuchet MS"/>
                <a:cs typeface="Trebuchet MS"/>
              </a:rPr>
              <a:t>ARE</a:t>
            </a:r>
            <a:r>
              <a:rPr sz="1015" kern="0" spc="-4" baseline="2415" dirty="0">
                <a:solidFill>
                  <a:srgbClr val="FFFFFF"/>
                </a:solidFill>
                <a:latin typeface="Trebuchet MS"/>
                <a:cs typeface="Trebuchet MS"/>
              </a:rPr>
              <a:t> </a:t>
            </a:r>
            <a:r>
              <a:rPr sz="1015" kern="0" spc="-18" baseline="2415" dirty="0">
                <a:solidFill>
                  <a:srgbClr val="FFFFFF"/>
                </a:solidFill>
                <a:latin typeface="Trebuchet MS"/>
                <a:cs typeface="Trebuchet MS"/>
              </a:rPr>
              <a:t>HERE</a:t>
            </a:r>
            <a:endParaRPr sz="1015" kern="0" baseline="2415">
              <a:solidFill>
                <a:sysClr val="windowText" lastClr="000000"/>
              </a:solidFill>
              <a:latin typeface="Trebuchet MS"/>
              <a:cs typeface="Trebuchet MS"/>
            </a:endParaRPr>
          </a:p>
        </p:txBody>
      </p:sp>
      <p:sp>
        <p:nvSpPr>
          <p:cNvPr id="57" name="object 57"/>
          <p:cNvSpPr txBox="1"/>
          <p:nvPr/>
        </p:nvSpPr>
        <p:spPr>
          <a:xfrm>
            <a:off x="7485231" y="5678768"/>
            <a:ext cx="342153" cy="111547"/>
          </a:xfrm>
          <a:prstGeom prst="rect">
            <a:avLst/>
          </a:prstGeom>
        </p:spPr>
        <p:txBody>
          <a:bodyPr vert="horz" wrap="square" lIns="0" tIns="7471" rIns="0" bIns="0" rtlCol="0">
            <a:spAutoFit/>
          </a:bodyPr>
          <a:lstStyle/>
          <a:p>
            <a:pPr marL="7470" defTabSz="537850">
              <a:spcBef>
                <a:spcPts val="59"/>
              </a:spcBef>
            </a:pPr>
            <a:r>
              <a:rPr sz="676" kern="0" dirty="0">
                <a:solidFill>
                  <a:srgbClr val="FFFFFF"/>
                </a:solidFill>
                <a:latin typeface="Trebuchet MS"/>
                <a:cs typeface="Trebuchet MS"/>
              </a:rPr>
              <a:t>~YEAR</a:t>
            </a:r>
            <a:r>
              <a:rPr sz="676" kern="0" spc="50" dirty="0">
                <a:solidFill>
                  <a:srgbClr val="FFFFFF"/>
                </a:solidFill>
                <a:latin typeface="Trebuchet MS"/>
                <a:cs typeface="Trebuchet MS"/>
              </a:rPr>
              <a:t> </a:t>
            </a:r>
            <a:r>
              <a:rPr sz="676" kern="0" spc="18" dirty="0">
                <a:solidFill>
                  <a:srgbClr val="FFFFFF"/>
                </a:solidFill>
                <a:latin typeface="Trebuchet MS"/>
                <a:cs typeface="Trebuchet MS"/>
              </a:rPr>
              <a:t>5</a:t>
            </a:r>
            <a:endParaRPr sz="676" kern="0">
              <a:solidFill>
                <a:sysClr val="windowText" lastClr="000000"/>
              </a:solidFill>
              <a:latin typeface="Trebuchet MS"/>
              <a:cs typeface="Trebuchet MS"/>
            </a:endParaRPr>
          </a:p>
        </p:txBody>
      </p:sp>
      <p:sp>
        <p:nvSpPr>
          <p:cNvPr id="58" name="object 58"/>
          <p:cNvSpPr txBox="1"/>
          <p:nvPr/>
        </p:nvSpPr>
        <p:spPr>
          <a:xfrm>
            <a:off x="6039224" y="4525010"/>
            <a:ext cx="1072029" cy="594949"/>
          </a:xfrm>
          <a:prstGeom prst="rect">
            <a:avLst/>
          </a:prstGeom>
        </p:spPr>
        <p:txBody>
          <a:bodyPr vert="horz" wrap="square" lIns="0" tIns="7471" rIns="0" bIns="0" rtlCol="0">
            <a:spAutoFit/>
          </a:bodyPr>
          <a:lstStyle/>
          <a:p>
            <a:pPr marL="747" algn="ctr" defTabSz="537850">
              <a:spcBef>
                <a:spcPts val="59"/>
              </a:spcBef>
            </a:pPr>
            <a:r>
              <a:rPr sz="2118" b="1" kern="0" spc="-15" dirty="0">
                <a:solidFill>
                  <a:srgbClr val="585858"/>
                </a:solidFill>
                <a:latin typeface="Trebuchet MS"/>
                <a:cs typeface="Trebuchet MS"/>
              </a:rPr>
              <a:t>93</a:t>
            </a:r>
            <a:endParaRPr sz="2118" kern="0">
              <a:solidFill>
                <a:sysClr val="windowText" lastClr="000000"/>
              </a:solidFill>
              <a:latin typeface="Trebuchet MS"/>
              <a:cs typeface="Trebuchet MS"/>
            </a:endParaRPr>
          </a:p>
          <a:p>
            <a:pPr marL="7470" marR="2988" algn="ctr" defTabSz="537850">
              <a:lnSpc>
                <a:spcPts val="959"/>
              </a:lnSpc>
              <a:spcBef>
                <a:spcPts val="94"/>
              </a:spcBef>
            </a:pPr>
            <a:r>
              <a:rPr sz="823" kern="0" spc="-6" dirty="0">
                <a:solidFill>
                  <a:srgbClr val="585858"/>
                </a:solidFill>
                <a:latin typeface="Trebuchet MS"/>
                <a:cs typeface="Trebuchet MS"/>
              </a:rPr>
              <a:t>Policies</a:t>
            </a:r>
            <a:r>
              <a:rPr sz="823" kern="0" spc="-38" dirty="0">
                <a:solidFill>
                  <a:srgbClr val="585858"/>
                </a:solidFill>
                <a:latin typeface="Trebuchet MS"/>
                <a:cs typeface="Trebuchet MS"/>
              </a:rPr>
              <a:t> </a:t>
            </a:r>
            <a:r>
              <a:rPr sz="823" kern="0" dirty="0">
                <a:solidFill>
                  <a:srgbClr val="585858"/>
                </a:solidFill>
                <a:latin typeface="Trebuchet MS"/>
                <a:cs typeface="Trebuchet MS"/>
              </a:rPr>
              <a:t>in</a:t>
            </a:r>
            <a:r>
              <a:rPr sz="823" kern="0" spc="-41" dirty="0">
                <a:solidFill>
                  <a:srgbClr val="585858"/>
                </a:solidFill>
                <a:latin typeface="Trebuchet MS"/>
                <a:cs typeface="Trebuchet MS"/>
              </a:rPr>
              <a:t> </a:t>
            </a:r>
            <a:r>
              <a:rPr sz="823" kern="0" spc="-18" dirty="0">
                <a:solidFill>
                  <a:srgbClr val="585858"/>
                </a:solidFill>
                <a:latin typeface="Trebuchet MS"/>
                <a:cs typeface="Trebuchet MS"/>
              </a:rPr>
              <a:t>the</a:t>
            </a:r>
            <a:r>
              <a:rPr sz="823" kern="0" spc="-41" dirty="0">
                <a:solidFill>
                  <a:srgbClr val="585858"/>
                </a:solidFill>
                <a:latin typeface="Trebuchet MS"/>
                <a:cs typeface="Trebuchet MS"/>
              </a:rPr>
              <a:t> </a:t>
            </a:r>
            <a:r>
              <a:rPr sz="823" kern="0" spc="-35" dirty="0">
                <a:solidFill>
                  <a:srgbClr val="585858"/>
                </a:solidFill>
                <a:latin typeface="Trebuchet MS"/>
                <a:cs typeface="Trebuchet MS"/>
              </a:rPr>
              <a:t>effective </a:t>
            </a:r>
            <a:r>
              <a:rPr sz="823" kern="0" spc="-18" dirty="0">
                <a:solidFill>
                  <a:srgbClr val="585858"/>
                </a:solidFill>
                <a:latin typeface="Trebuchet MS"/>
                <a:cs typeface="Trebuchet MS"/>
              </a:rPr>
              <a:t>flood</a:t>
            </a:r>
            <a:r>
              <a:rPr sz="823" kern="0" spc="-41" dirty="0">
                <a:solidFill>
                  <a:srgbClr val="585858"/>
                </a:solidFill>
                <a:latin typeface="Trebuchet MS"/>
                <a:cs typeface="Trebuchet MS"/>
              </a:rPr>
              <a:t> </a:t>
            </a:r>
            <a:r>
              <a:rPr sz="823" kern="0" dirty="0">
                <a:solidFill>
                  <a:srgbClr val="585858"/>
                </a:solidFill>
                <a:latin typeface="Trebuchet MS"/>
                <a:cs typeface="Trebuchet MS"/>
              </a:rPr>
              <a:t>high</a:t>
            </a:r>
            <a:r>
              <a:rPr sz="823" kern="0" spc="-41" dirty="0">
                <a:solidFill>
                  <a:srgbClr val="585858"/>
                </a:solidFill>
                <a:latin typeface="Trebuchet MS"/>
                <a:cs typeface="Trebuchet MS"/>
              </a:rPr>
              <a:t> </a:t>
            </a:r>
            <a:r>
              <a:rPr sz="823" kern="0" spc="-15" dirty="0">
                <a:solidFill>
                  <a:srgbClr val="585858"/>
                </a:solidFill>
                <a:latin typeface="Trebuchet MS"/>
                <a:cs typeface="Trebuchet MS"/>
              </a:rPr>
              <a:t>hazard</a:t>
            </a:r>
            <a:r>
              <a:rPr sz="823" kern="0" spc="-41" dirty="0">
                <a:solidFill>
                  <a:srgbClr val="585858"/>
                </a:solidFill>
                <a:latin typeface="Trebuchet MS"/>
                <a:cs typeface="Trebuchet MS"/>
              </a:rPr>
              <a:t> </a:t>
            </a:r>
            <a:r>
              <a:rPr sz="823" kern="0" spc="-12" dirty="0">
                <a:solidFill>
                  <a:srgbClr val="585858"/>
                </a:solidFill>
                <a:latin typeface="Trebuchet MS"/>
                <a:cs typeface="Trebuchet MS"/>
              </a:rPr>
              <a:t>area</a:t>
            </a:r>
            <a:endParaRPr sz="823" kern="0">
              <a:solidFill>
                <a:sysClr val="windowText" lastClr="000000"/>
              </a:solidFill>
              <a:latin typeface="Trebuchet MS"/>
              <a:cs typeface="Trebuchet MS"/>
            </a:endParaRPr>
          </a:p>
        </p:txBody>
      </p:sp>
      <p:sp>
        <p:nvSpPr>
          <p:cNvPr id="59" name="object 59"/>
          <p:cNvSpPr txBox="1"/>
          <p:nvPr/>
        </p:nvSpPr>
        <p:spPr>
          <a:xfrm>
            <a:off x="556902" y="1320127"/>
            <a:ext cx="7994650" cy="564917"/>
          </a:xfrm>
          <a:prstGeom prst="rect">
            <a:avLst/>
          </a:prstGeom>
        </p:spPr>
        <p:txBody>
          <a:bodyPr vert="horz" wrap="square" lIns="0" tIns="14941" rIns="0" bIns="0" rtlCol="0">
            <a:spAutoFit/>
          </a:bodyPr>
          <a:lstStyle/>
          <a:p>
            <a:pPr marL="14940" marR="10458" algn="just" defTabSz="537850">
              <a:lnSpc>
                <a:spcPts val="959"/>
              </a:lnSpc>
              <a:spcBef>
                <a:spcPts val="118"/>
              </a:spcBef>
            </a:pPr>
            <a:r>
              <a:rPr sz="823" kern="0" spc="-18" dirty="0">
                <a:solidFill>
                  <a:srgbClr val="FFFFFF"/>
                </a:solidFill>
                <a:latin typeface="Trebuchet MS"/>
                <a:cs typeface="Trebuchet MS"/>
              </a:rPr>
              <a:t>FEMA’s</a:t>
            </a:r>
            <a:r>
              <a:rPr sz="823" kern="0" spc="-47" dirty="0">
                <a:solidFill>
                  <a:srgbClr val="FFFFFF"/>
                </a:solidFill>
                <a:latin typeface="Trebuchet MS"/>
                <a:cs typeface="Trebuchet MS"/>
              </a:rPr>
              <a:t> </a:t>
            </a:r>
            <a:r>
              <a:rPr sz="823" kern="0" dirty="0">
                <a:solidFill>
                  <a:srgbClr val="FFFFFF"/>
                </a:solidFill>
                <a:latin typeface="Trebuchet MS"/>
                <a:cs typeface="Trebuchet MS"/>
              </a:rPr>
              <a:t>Risk</a:t>
            </a:r>
            <a:r>
              <a:rPr sz="823" kern="0" spc="-62" dirty="0">
                <a:solidFill>
                  <a:srgbClr val="FFFFFF"/>
                </a:solidFill>
                <a:latin typeface="Trebuchet MS"/>
                <a:cs typeface="Trebuchet MS"/>
              </a:rPr>
              <a:t> </a:t>
            </a:r>
            <a:r>
              <a:rPr sz="823" kern="0" spc="-12" dirty="0">
                <a:solidFill>
                  <a:srgbClr val="FFFFFF"/>
                </a:solidFill>
                <a:latin typeface="Trebuchet MS"/>
                <a:cs typeface="Trebuchet MS"/>
              </a:rPr>
              <a:t>Mapping,</a:t>
            </a:r>
            <a:r>
              <a:rPr sz="823" kern="0" spc="-50" dirty="0">
                <a:solidFill>
                  <a:srgbClr val="FFFFFF"/>
                </a:solidFill>
                <a:latin typeface="Trebuchet MS"/>
                <a:cs typeface="Trebuchet MS"/>
              </a:rPr>
              <a:t> </a:t>
            </a:r>
            <a:r>
              <a:rPr sz="823" kern="0" dirty="0">
                <a:solidFill>
                  <a:srgbClr val="FFFFFF"/>
                </a:solidFill>
                <a:latin typeface="Trebuchet MS"/>
                <a:cs typeface="Trebuchet MS"/>
              </a:rPr>
              <a:t>Assessment,</a:t>
            </a:r>
            <a:r>
              <a:rPr sz="823" kern="0" spc="-62" dirty="0">
                <a:solidFill>
                  <a:srgbClr val="FFFFFF"/>
                </a:solidFill>
                <a:latin typeface="Trebuchet MS"/>
                <a:cs typeface="Trebuchet MS"/>
              </a:rPr>
              <a:t> </a:t>
            </a:r>
            <a:r>
              <a:rPr sz="823" kern="0" spc="-6" dirty="0">
                <a:solidFill>
                  <a:srgbClr val="FFFFFF"/>
                </a:solidFill>
                <a:latin typeface="Trebuchet MS"/>
                <a:cs typeface="Trebuchet MS"/>
              </a:rPr>
              <a:t>and</a:t>
            </a:r>
            <a:r>
              <a:rPr sz="823" kern="0" spc="-41" dirty="0">
                <a:solidFill>
                  <a:srgbClr val="FFFFFF"/>
                </a:solidFill>
                <a:latin typeface="Trebuchet MS"/>
                <a:cs typeface="Trebuchet MS"/>
              </a:rPr>
              <a:t> </a:t>
            </a:r>
            <a:r>
              <a:rPr sz="823" kern="0" spc="-15" dirty="0">
                <a:solidFill>
                  <a:srgbClr val="FFFFFF"/>
                </a:solidFill>
                <a:latin typeface="Trebuchet MS"/>
                <a:cs typeface="Trebuchet MS"/>
              </a:rPr>
              <a:t>Planning</a:t>
            </a:r>
            <a:r>
              <a:rPr sz="823" kern="0" spc="-9" dirty="0">
                <a:solidFill>
                  <a:srgbClr val="FFFFFF"/>
                </a:solidFill>
                <a:latin typeface="Trebuchet MS"/>
                <a:cs typeface="Trebuchet MS"/>
              </a:rPr>
              <a:t> </a:t>
            </a:r>
            <a:r>
              <a:rPr sz="823" kern="0" dirty="0">
                <a:solidFill>
                  <a:srgbClr val="FFFFFF"/>
                </a:solidFill>
                <a:latin typeface="Trebuchet MS"/>
                <a:cs typeface="Trebuchet MS"/>
              </a:rPr>
              <a:t>(Risk</a:t>
            </a:r>
            <a:r>
              <a:rPr sz="823" kern="0" spc="-12" dirty="0">
                <a:solidFill>
                  <a:srgbClr val="FFFFFF"/>
                </a:solidFill>
                <a:latin typeface="Trebuchet MS"/>
                <a:cs typeface="Trebuchet MS"/>
              </a:rPr>
              <a:t> </a:t>
            </a:r>
            <a:r>
              <a:rPr sz="823" kern="0" spc="-6" dirty="0">
                <a:solidFill>
                  <a:srgbClr val="FFFFFF"/>
                </a:solidFill>
                <a:latin typeface="Trebuchet MS"/>
                <a:cs typeface="Trebuchet MS"/>
              </a:rPr>
              <a:t>MAP)</a:t>
            </a:r>
            <a:r>
              <a:rPr sz="823" kern="0" spc="-12" dirty="0">
                <a:solidFill>
                  <a:srgbClr val="FFFFFF"/>
                </a:solidFill>
                <a:latin typeface="Trebuchet MS"/>
                <a:cs typeface="Trebuchet MS"/>
              </a:rPr>
              <a:t> </a:t>
            </a:r>
            <a:r>
              <a:rPr sz="823" kern="0" spc="-21" dirty="0">
                <a:solidFill>
                  <a:srgbClr val="FFFFFF"/>
                </a:solidFill>
                <a:latin typeface="Trebuchet MS"/>
                <a:cs typeface="Trebuchet MS"/>
              </a:rPr>
              <a:t>Program</a:t>
            </a:r>
            <a:r>
              <a:rPr sz="823" kern="0" spc="-15" dirty="0">
                <a:solidFill>
                  <a:srgbClr val="FFFFFF"/>
                </a:solidFill>
                <a:latin typeface="Trebuchet MS"/>
                <a:cs typeface="Trebuchet MS"/>
              </a:rPr>
              <a:t> </a:t>
            </a:r>
            <a:r>
              <a:rPr sz="823" kern="0" dirty="0">
                <a:solidFill>
                  <a:srgbClr val="FFFFFF"/>
                </a:solidFill>
                <a:latin typeface="Trebuchet MS"/>
                <a:cs typeface="Trebuchet MS"/>
              </a:rPr>
              <a:t>helps</a:t>
            </a:r>
            <a:r>
              <a:rPr sz="823" kern="0" spc="-9" dirty="0">
                <a:solidFill>
                  <a:srgbClr val="FFFFFF"/>
                </a:solidFill>
                <a:latin typeface="Trebuchet MS"/>
                <a:cs typeface="Trebuchet MS"/>
              </a:rPr>
              <a:t> </a:t>
            </a:r>
            <a:r>
              <a:rPr sz="823" kern="0" spc="-18" dirty="0">
                <a:solidFill>
                  <a:srgbClr val="FFFFFF"/>
                </a:solidFill>
                <a:latin typeface="Trebuchet MS"/>
                <a:cs typeface="Trebuchet MS"/>
              </a:rPr>
              <a:t>strengthen</a:t>
            </a:r>
            <a:r>
              <a:rPr sz="823" kern="0" spc="-15" dirty="0">
                <a:solidFill>
                  <a:srgbClr val="FFFFFF"/>
                </a:solidFill>
                <a:latin typeface="Trebuchet MS"/>
                <a:cs typeface="Trebuchet MS"/>
              </a:rPr>
              <a:t> </a:t>
            </a:r>
            <a:r>
              <a:rPr sz="823" kern="0" spc="-12" dirty="0">
                <a:solidFill>
                  <a:srgbClr val="FFFFFF"/>
                </a:solidFill>
                <a:latin typeface="Trebuchet MS"/>
                <a:cs typeface="Trebuchet MS"/>
              </a:rPr>
              <a:t>communities</a:t>
            </a:r>
            <a:r>
              <a:rPr sz="823" kern="0" spc="-9" dirty="0">
                <a:solidFill>
                  <a:srgbClr val="FFFFFF"/>
                </a:solidFill>
                <a:latin typeface="Trebuchet MS"/>
                <a:cs typeface="Trebuchet MS"/>
              </a:rPr>
              <a:t> </a:t>
            </a:r>
            <a:r>
              <a:rPr sz="823" kern="0" spc="-88" dirty="0">
                <a:solidFill>
                  <a:srgbClr val="FFFFFF"/>
                </a:solidFill>
                <a:latin typeface="Trebuchet MS"/>
                <a:cs typeface="Trebuchet MS"/>
              </a:rPr>
              <a:t>by</a:t>
            </a:r>
            <a:r>
              <a:rPr sz="823" kern="0" spc="26" dirty="0">
                <a:solidFill>
                  <a:srgbClr val="FFFFFF"/>
                </a:solidFill>
                <a:latin typeface="Trebuchet MS"/>
                <a:cs typeface="Trebuchet MS"/>
              </a:rPr>
              <a:t> </a:t>
            </a:r>
            <a:r>
              <a:rPr sz="823" kern="0" spc="-35" dirty="0">
                <a:solidFill>
                  <a:srgbClr val="FFFFFF"/>
                </a:solidFill>
                <a:latin typeface="Trebuchet MS"/>
                <a:cs typeface="Trebuchet MS"/>
              </a:rPr>
              <a:t>identifying</a:t>
            </a:r>
            <a:r>
              <a:rPr sz="823" kern="0" spc="-12" dirty="0">
                <a:solidFill>
                  <a:srgbClr val="FFFFFF"/>
                </a:solidFill>
                <a:latin typeface="Trebuchet MS"/>
                <a:cs typeface="Trebuchet MS"/>
              </a:rPr>
              <a:t> </a:t>
            </a:r>
            <a:r>
              <a:rPr sz="823" kern="0" spc="-6" dirty="0">
                <a:solidFill>
                  <a:srgbClr val="FFFFFF"/>
                </a:solidFill>
                <a:latin typeface="Trebuchet MS"/>
                <a:cs typeface="Trebuchet MS"/>
              </a:rPr>
              <a:t>actions</a:t>
            </a:r>
            <a:r>
              <a:rPr sz="823" kern="0" spc="-9" dirty="0">
                <a:solidFill>
                  <a:srgbClr val="FFFFFF"/>
                </a:solidFill>
                <a:latin typeface="Trebuchet MS"/>
                <a:cs typeface="Trebuchet MS"/>
              </a:rPr>
              <a:t> </a:t>
            </a:r>
            <a:r>
              <a:rPr sz="823" kern="0" spc="-56" dirty="0">
                <a:solidFill>
                  <a:srgbClr val="FFFFFF"/>
                </a:solidFill>
                <a:latin typeface="Trebuchet MS"/>
                <a:cs typeface="Trebuchet MS"/>
              </a:rPr>
              <a:t>they</a:t>
            </a:r>
            <a:r>
              <a:rPr sz="823" kern="0" spc="-6" dirty="0">
                <a:solidFill>
                  <a:srgbClr val="FFFFFF"/>
                </a:solidFill>
                <a:latin typeface="Trebuchet MS"/>
                <a:cs typeface="Trebuchet MS"/>
              </a:rPr>
              <a:t> can</a:t>
            </a:r>
            <a:r>
              <a:rPr sz="823" kern="0" spc="-15" dirty="0">
                <a:solidFill>
                  <a:srgbClr val="FFFFFF"/>
                </a:solidFill>
                <a:latin typeface="Trebuchet MS"/>
                <a:cs typeface="Trebuchet MS"/>
              </a:rPr>
              <a:t> </a:t>
            </a:r>
            <a:r>
              <a:rPr sz="823" kern="0" spc="-29" dirty="0">
                <a:solidFill>
                  <a:srgbClr val="FFFFFF"/>
                </a:solidFill>
                <a:latin typeface="Trebuchet MS"/>
                <a:cs typeface="Trebuchet MS"/>
              </a:rPr>
              <a:t>take</a:t>
            </a:r>
            <a:r>
              <a:rPr sz="823" kern="0" spc="-12" dirty="0">
                <a:solidFill>
                  <a:srgbClr val="FFFFFF"/>
                </a:solidFill>
                <a:latin typeface="Trebuchet MS"/>
                <a:cs typeface="Trebuchet MS"/>
              </a:rPr>
              <a:t> </a:t>
            </a:r>
            <a:r>
              <a:rPr sz="823" kern="0" spc="-35" dirty="0">
                <a:solidFill>
                  <a:srgbClr val="FFFFFF"/>
                </a:solidFill>
                <a:latin typeface="Trebuchet MS"/>
                <a:cs typeface="Trebuchet MS"/>
              </a:rPr>
              <a:t>now</a:t>
            </a:r>
            <a:r>
              <a:rPr sz="823" kern="0" spc="-15" dirty="0">
                <a:solidFill>
                  <a:srgbClr val="FFFFFF"/>
                </a:solidFill>
                <a:latin typeface="Trebuchet MS"/>
                <a:cs typeface="Trebuchet MS"/>
              </a:rPr>
              <a:t> </a:t>
            </a:r>
            <a:r>
              <a:rPr sz="823" kern="0" spc="-65" dirty="0">
                <a:solidFill>
                  <a:srgbClr val="FFFFFF"/>
                </a:solidFill>
                <a:latin typeface="Trebuchet MS"/>
                <a:cs typeface="Trebuchet MS"/>
              </a:rPr>
              <a:t>to</a:t>
            </a:r>
            <a:r>
              <a:rPr sz="823" kern="0" spc="3" dirty="0">
                <a:solidFill>
                  <a:srgbClr val="FFFFFF"/>
                </a:solidFill>
                <a:latin typeface="Trebuchet MS"/>
                <a:cs typeface="Trebuchet MS"/>
              </a:rPr>
              <a:t> </a:t>
            </a:r>
            <a:r>
              <a:rPr sz="823" kern="0" spc="-21" dirty="0">
                <a:solidFill>
                  <a:srgbClr val="FFFFFF"/>
                </a:solidFill>
                <a:latin typeface="Trebuchet MS"/>
                <a:cs typeface="Trebuchet MS"/>
              </a:rPr>
              <a:t>reduce</a:t>
            </a:r>
            <a:r>
              <a:rPr sz="823" kern="0" spc="-6" dirty="0">
                <a:solidFill>
                  <a:srgbClr val="FFFFFF"/>
                </a:solidFill>
                <a:latin typeface="Trebuchet MS"/>
                <a:cs typeface="Trebuchet MS"/>
              </a:rPr>
              <a:t> </a:t>
            </a:r>
            <a:r>
              <a:rPr sz="823" kern="0" spc="-44" dirty="0">
                <a:solidFill>
                  <a:srgbClr val="FFFFFF"/>
                </a:solidFill>
                <a:latin typeface="Trebuchet MS"/>
                <a:cs typeface="Trebuchet MS"/>
              </a:rPr>
              <a:t>their</a:t>
            </a:r>
            <a:r>
              <a:rPr sz="823" kern="0" spc="-6" dirty="0">
                <a:solidFill>
                  <a:srgbClr val="FFFFFF"/>
                </a:solidFill>
                <a:latin typeface="Trebuchet MS"/>
                <a:cs typeface="Trebuchet MS"/>
              </a:rPr>
              <a:t> </a:t>
            </a:r>
            <a:r>
              <a:rPr sz="823" kern="0" spc="-21" dirty="0">
                <a:solidFill>
                  <a:srgbClr val="FFFFFF"/>
                </a:solidFill>
                <a:latin typeface="Trebuchet MS"/>
                <a:cs typeface="Trebuchet MS"/>
              </a:rPr>
              <a:t>hazard</a:t>
            </a:r>
            <a:r>
              <a:rPr sz="823" kern="0" spc="-15" dirty="0">
                <a:solidFill>
                  <a:srgbClr val="FFFFFF"/>
                </a:solidFill>
                <a:latin typeface="Trebuchet MS"/>
                <a:cs typeface="Trebuchet MS"/>
              </a:rPr>
              <a:t> </a:t>
            </a:r>
            <a:r>
              <a:rPr sz="823" kern="0" spc="-29" dirty="0">
                <a:solidFill>
                  <a:srgbClr val="FFFFFF"/>
                </a:solidFill>
                <a:latin typeface="Trebuchet MS"/>
                <a:cs typeface="Trebuchet MS"/>
              </a:rPr>
              <a:t>risk,</a:t>
            </a:r>
            <a:r>
              <a:rPr sz="823" kern="0" spc="-32" dirty="0">
                <a:solidFill>
                  <a:srgbClr val="FFFFFF"/>
                </a:solidFill>
                <a:latin typeface="Trebuchet MS"/>
                <a:cs typeface="Trebuchet MS"/>
              </a:rPr>
              <a:t> </a:t>
            </a:r>
            <a:r>
              <a:rPr sz="823" kern="0" spc="-6" dirty="0">
                <a:solidFill>
                  <a:srgbClr val="FFFFFF"/>
                </a:solidFill>
                <a:latin typeface="Trebuchet MS"/>
                <a:cs typeface="Trebuchet MS"/>
              </a:rPr>
              <a:t>enhance local</a:t>
            </a:r>
            <a:r>
              <a:rPr sz="823" kern="0" spc="-15" dirty="0">
                <a:solidFill>
                  <a:srgbClr val="FFFFFF"/>
                </a:solidFill>
                <a:latin typeface="Trebuchet MS"/>
                <a:cs typeface="Trebuchet MS"/>
              </a:rPr>
              <a:t> </a:t>
            </a:r>
            <a:r>
              <a:rPr sz="823" kern="0" spc="-18" dirty="0">
                <a:solidFill>
                  <a:srgbClr val="FFFFFF"/>
                </a:solidFill>
                <a:latin typeface="Trebuchet MS"/>
                <a:cs typeface="Trebuchet MS"/>
              </a:rPr>
              <a:t>planning,</a:t>
            </a:r>
            <a:r>
              <a:rPr sz="823" kern="0" spc="-44" dirty="0">
                <a:solidFill>
                  <a:srgbClr val="FFFFFF"/>
                </a:solidFill>
                <a:latin typeface="Trebuchet MS"/>
                <a:cs typeface="Trebuchet MS"/>
              </a:rPr>
              <a:t> </a:t>
            </a:r>
            <a:r>
              <a:rPr sz="823" kern="0" spc="-21" dirty="0">
                <a:solidFill>
                  <a:srgbClr val="FFFFFF"/>
                </a:solidFill>
                <a:latin typeface="Trebuchet MS"/>
                <a:cs typeface="Trebuchet MS"/>
              </a:rPr>
              <a:t>improve</a:t>
            </a:r>
            <a:r>
              <a:rPr sz="823" kern="0" spc="-9" dirty="0">
                <a:solidFill>
                  <a:srgbClr val="FFFFFF"/>
                </a:solidFill>
                <a:latin typeface="Trebuchet MS"/>
                <a:cs typeface="Trebuchet MS"/>
              </a:rPr>
              <a:t> </a:t>
            </a:r>
            <a:r>
              <a:rPr sz="823" kern="0" spc="-15" dirty="0">
                <a:solidFill>
                  <a:srgbClr val="FFFFFF"/>
                </a:solidFill>
                <a:latin typeface="Trebuchet MS"/>
                <a:cs typeface="Trebuchet MS"/>
              </a:rPr>
              <a:t>outreach</a:t>
            </a:r>
            <a:r>
              <a:rPr sz="823" kern="0" spc="-12" dirty="0">
                <a:solidFill>
                  <a:srgbClr val="FFFFFF"/>
                </a:solidFill>
                <a:latin typeface="Trebuchet MS"/>
                <a:cs typeface="Trebuchet MS"/>
              </a:rPr>
              <a:t> </a:t>
            </a:r>
            <a:r>
              <a:rPr sz="823" kern="0" spc="-15" dirty="0">
                <a:solidFill>
                  <a:srgbClr val="FFFFFF"/>
                </a:solidFill>
                <a:latin typeface="Trebuchet MS"/>
                <a:cs typeface="Trebuchet MS"/>
              </a:rPr>
              <a:t>through</a:t>
            </a:r>
            <a:r>
              <a:rPr sz="823" kern="0" spc="-12" dirty="0">
                <a:solidFill>
                  <a:srgbClr val="FFFFFF"/>
                </a:solidFill>
                <a:latin typeface="Trebuchet MS"/>
                <a:cs typeface="Trebuchet MS"/>
              </a:rPr>
              <a:t> </a:t>
            </a:r>
            <a:r>
              <a:rPr sz="823" kern="0" dirty="0">
                <a:solidFill>
                  <a:srgbClr val="FFFFFF"/>
                </a:solidFill>
                <a:latin typeface="Trebuchet MS"/>
                <a:cs typeface="Trebuchet MS"/>
              </a:rPr>
              <a:t>risk</a:t>
            </a:r>
            <a:r>
              <a:rPr sz="823" kern="0" spc="-6" dirty="0">
                <a:solidFill>
                  <a:srgbClr val="FFFFFF"/>
                </a:solidFill>
                <a:latin typeface="Trebuchet MS"/>
                <a:cs typeface="Trebuchet MS"/>
              </a:rPr>
              <a:t> </a:t>
            </a:r>
            <a:r>
              <a:rPr sz="823" kern="0" spc="-15" dirty="0">
                <a:solidFill>
                  <a:srgbClr val="FFFFFF"/>
                </a:solidFill>
                <a:latin typeface="Trebuchet MS"/>
                <a:cs typeface="Trebuchet MS"/>
              </a:rPr>
              <a:t>communications,</a:t>
            </a:r>
            <a:r>
              <a:rPr sz="823" kern="0" spc="-44" dirty="0">
                <a:solidFill>
                  <a:srgbClr val="FFFFFF"/>
                </a:solidFill>
                <a:latin typeface="Trebuchet MS"/>
                <a:cs typeface="Trebuchet MS"/>
              </a:rPr>
              <a:t> </a:t>
            </a:r>
            <a:r>
              <a:rPr sz="823" kern="0" dirty="0">
                <a:solidFill>
                  <a:srgbClr val="FFFFFF"/>
                </a:solidFill>
                <a:latin typeface="Trebuchet MS"/>
                <a:cs typeface="Trebuchet MS"/>
              </a:rPr>
              <a:t>and</a:t>
            </a:r>
            <a:r>
              <a:rPr sz="823" kern="0" spc="-12" dirty="0">
                <a:solidFill>
                  <a:srgbClr val="FFFFFF"/>
                </a:solidFill>
                <a:latin typeface="Trebuchet MS"/>
                <a:cs typeface="Trebuchet MS"/>
              </a:rPr>
              <a:t> </a:t>
            </a:r>
            <a:r>
              <a:rPr sz="823" kern="0" dirty="0">
                <a:solidFill>
                  <a:srgbClr val="FFFFFF"/>
                </a:solidFill>
                <a:latin typeface="Trebuchet MS"/>
                <a:cs typeface="Trebuchet MS"/>
              </a:rPr>
              <a:t>increase</a:t>
            </a:r>
            <a:r>
              <a:rPr sz="823" kern="0" spc="-12" dirty="0">
                <a:solidFill>
                  <a:srgbClr val="FFFFFF"/>
                </a:solidFill>
                <a:latin typeface="Trebuchet MS"/>
                <a:cs typeface="Trebuchet MS"/>
              </a:rPr>
              <a:t> local</a:t>
            </a:r>
            <a:r>
              <a:rPr sz="823" kern="0" spc="-9" dirty="0">
                <a:solidFill>
                  <a:srgbClr val="FFFFFF"/>
                </a:solidFill>
                <a:latin typeface="Trebuchet MS"/>
                <a:cs typeface="Trebuchet MS"/>
              </a:rPr>
              <a:t> </a:t>
            </a:r>
            <a:r>
              <a:rPr sz="823" kern="0" spc="-12" dirty="0">
                <a:solidFill>
                  <a:srgbClr val="FFFFFF"/>
                </a:solidFill>
                <a:latin typeface="Trebuchet MS"/>
                <a:cs typeface="Trebuchet MS"/>
              </a:rPr>
              <a:t>resilience </a:t>
            </a:r>
            <a:r>
              <a:rPr sz="823" kern="0" dirty="0">
                <a:solidFill>
                  <a:srgbClr val="FFFFFF"/>
                </a:solidFill>
                <a:latin typeface="Trebuchet MS"/>
                <a:cs typeface="Trebuchet MS"/>
              </a:rPr>
              <a:t>to</a:t>
            </a:r>
            <a:r>
              <a:rPr sz="823" kern="0" spc="-9" dirty="0">
                <a:solidFill>
                  <a:srgbClr val="FFFFFF"/>
                </a:solidFill>
                <a:latin typeface="Trebuchet MS"/>
                <a:cs typeface="Trebuchet MS"/>
              </a:rPr>
              <a:t> </a:t>
            </a:r>
            <a:r>
              <a:rPr sz="823" kern="0" spc="-18" dirty="0">
                <a:solidFill>
                  <a:srgbClr val="FFFFFF"/>
                </a:solidFill>
                <a:latin typeface="Trebuchet MS"/>
                <a:cs typeface="Trebuchet MS"/>
              </a:rPr>
              <a:t>natural</a:t>
            </a:r>
            <a:r>
              <a:rPr sz="823" kern="0" spc="-12" dirty="0">
                <a:solidFill>
                  <a:srgbClr val="FFFFFF"/>
                </a:solidFill>
                <a:latin typeface="Trebuchet MS"/>
                <a:cs typeface="Trebuchet MS"/>
              </a:rPr>
              <a:t> </a:t>
            </a:r>
            <a:r>
              <a:rPr sz="823" kern="0" dirty="0">
                <a:solidFill>
                  <a:srgbClr val="FFFFFF"/>
                </a:solidFill>
                <a:latin typeface="Trebuchet MS"/>
                <a:cs typeface="Trebuchet MS"/>
              </a:rPr>
              <a:t>hazards.</a:t>
            </a:r>
            <a:r>
              <a:rPr sz="823" kern="0" spc="-9" dirty="0">
                <a:solidFill>
                  <a:srgbClr val="FFFFFF"/>
                </a:solidFill>
                <a:latin typeface="Trebuchet MS"/>
                <a:cs typeface="Trebuchet MS"/>
              </a:rPr>
              <a:t> </a:t>
            </a:r>
            <a:r>
              <a:rPr sz="823" kern="0" dirty="0">
                <a:solidFill>
                  <a:srgbClr val="FFFFFF"/>
                </a:solidFill>
                <a:latin typeface="Trebuchet MS"/>
                <a:cs typeface="Trebuchet MS"/>
              </a:rPr>
              <a:t>Below</a:t>
            </a:r>
            <a:r>
              <a:rPr sz="823" kern="0" spc="-12" dirty="0">
                <a:solidFill>
                  <a:srgbClr val="FFFFFF"/>
                </a:solidFill>
                <a:latin typeface="Trebuchet MS"/>
                <a:cs typeface="Trebuchet MS"/>
              </a:rPr>
              <a:t> </a:t>
            </a:r>
            <a:r>
              <a:rPr sz="823" kern="0" dirty="0">
                <a:solidFill>
                  <a:srgbClr val="FFFFFF"/>
                </a:solidFill>
                <a:latin typeface="Trebuchet MS"/>
                <a:cs typeface="Trebuchet MS"/>
              </a:rPr>
              <a:t>is</a:t>
            </a:r>
            <a:r>
              <a:rPr sz="823" kern="0" spc="-9" dirty="0">
                <a:solidFill>
                  <a:srgbClr val="FFFFFF"/>
                </a:solidFill>
                <a:latin typeface="Trebuchet MS"/>
                <a:cs typeface="Trebuchet MS"/>
              </a:rPr>
              <a:t> </a:t>
            </a:r>
            <a:r>
              <a:rPr sz="823" kern="0" dirty="0">
                <a:solidFill>
                  <a:srgbClr val="FFFFFF"/>
                </a:solidFill>
                <a:latin typeface="Trebuchet MS"/>
                <a:cs typeface="Trebuchet MS"/>
              </a:rPr>
              <a:t>an</a:t>
            </a:r>
            <a:r>
              <a:rPr sz="823" kern="0" spc="-9" dirty="0">
                <a:solidFill>
                  <a:srgbClr val="FFFFFF"/>
                </a:solidFill>
                <a:latin typeface="Trebuchet MS"/>
                <a:cs typeface="Trebuchet MS"/>
              </a:rPr>
              <a:t> </a:t>
            </a:r>
            <a:r>
              <a:rPr sz="823" kern="0" spc="-26" dirty="0">
                <a:solidFill>
                  <a:srgbClr val="FFFFFF"/>
                </a:solidFill>
                <a:latin typeface="Trebuchet MS"/>
                <a:cs typeface="Trebuchet MS"/>
              </a:rPr>
              <a:t>overview</a:t>
            </a:r>
            <a:r>
              <a:rPr sz="823" kern="0" spc="-12" dirty="0">
                <a:solidFill>
                  <a:srgbClr val="FFFFFF"/>
                </a:solidFill>
                <a:latin typeface="Trebuchet MS"/>
                <a:cs typeface="Trebuchet MS"/>
              </a:rPr>
              <a:t> </a:t>
            </a:r>
            <a:r>
              <a:rPr sz="823" kern="0" dirty="0">
                <a:solidFill>
                  <a:srgbClr val="FFFFFF"/>
                </a:solidFill>
                <a:latin typeface="Trebuchet MS"/>
                <a:cs typeface="Trebuchet MS"/>
              </a:rPr>
              <a:t>of</a:t>
            </a:r>
            <a:r>
              <a:rPr sz="823" kern="0" spc="-12" dirty="0">
                <a:solidFill>
                  <a:srgbClr val="FFFFFF"/>
                </a:solidFill>
                <a:latin typeface="Trebuchet MS"/>
                <a:cs typeface="Trebuchet MS"/>
              </a:rPr>
              <a:t> </a:t>
            </a:r>
            <a:r>
              <a:rPr sz="823" kern="0" dirty="0">
                <a:solidFill>
                  <a:srgbClr val="FFFFFF"/>
                </a:solidFill>
                <a:latin typeface="Trebuchet MS"/>
                <a:cs typeface="Trebuchet MS"/>
              </a:rPr>
              <a:t>some</a:t>
            </a:r>
            <a:r>
              <a:rPr sz="823" kern="0" spc="-9" dirty="0">
                <a:solidFill>
                  <a:srgbClr val="FFFFFF"/>
                </a:solidFill>
                <a:latin typeface="Trebuchet MS"/>
                <a:cs typeface="Trebuchet MS"/>
              </a:rPr>
              <a:t> </a:t>
            </a:r>
            <a:r>
              <a:rPr sz="823" kern="0" spc="-12" dirty="0">
                <a:solidFill>
                  <a:srgbClr val="FFFFFF"/>
                </a:solidFill>
                <a:latin typeface="Trebuchet MS"/>
                <a:cs typeface="Trebuchet MS"/>
              </a:rPr>
              <a:t>key </a:t>
            </a:r>
            <a:r>
              <a:rPr sz="823" kern="0" dirty="0">
                <a:solidFill>
                  <a:srgbClr val="FFFFFF"/>
                </a:solidFill>
                <a:latin typeface="Trebuchet MS"/>
                <a:cs typeface="Trebuchet MS"/>
              </a:rPr>
              <a:t>items</a:t>
            </a:r>
            <a:r>
              <a:rPr sz="823" kern="0" spc="-6" dirty="0">
                <a:solidFill>
                  <a:srgbClr val="FFFFFF"/>
                </a:solidFill>
                <a:latin typeface="Trebuchet MS"/>
                <a:cs typeface="Trebuchet MS"/>
              </a:rPr>
              <a:t> </a:t>
            </a:r>
            <a:r>
              <a:rPr sz="823" kern="0" spc="-26" dirty="0">
                <a:solidFill>
                  <a:srgbClr val="FFFFFF"/>
                </a:solidFill>
                <a:latin typeface="Trebuchet MS"/>
                <a:cs typeface="Trebuchet MS"/>
              </a:rPr>
              <a:t>identified</a:t>
            </a:r>
            <a:r>
              <a:rPr sz="823" kern="0" spc="-12" dirty="0">
                <a:solidFill>
                  <a:srgbClr val="FFFFFF"/>
                </a:solidFill>
                <a:latin typeface="Trebuchet MS"/>
                <a:cs typeface="Trebuchet MS"/>
              </a:rPr>
              <a:t> during</a:t>
            </a:r>
            <a:r>
              <a:rPr sz="823" kern="0" spc="-6" dirty="0">
                <a:solidFill>
                  <a:srgbClr val="FFFFFF"/>
                </a:solidFill>
                <a:latin typeface="Trebuchet MS"/>
                <a:cs typeface="Trebuchet MS"/>
              </a:rPr>
              <a:t> </a:t>
            </a:r>
            <a:r>
              <a:rPr sz="823" kern="0" spc="-15" dirty="0">
                <a:solidFill>
                  <a:srgbClr val="FFFFFF"/>
                </a:solidFill>
                <a:latin typeface="Trebuchet MS"/>
                <a:cs typeface="Trebuchet MS"/>
              </a:rPr>
              <a:t>the </a:t>
            </a:r>
            <a:r>
              <a:rPr sz="823" kern="0" dirty="0">
                <a:solidFill>
                  <a:srgbClr val="FFFFFF"/>
                </a:solidFill>
                <a:latin typeface="Trebuchet MS"/>
                <a:cs typeface="Trebuchet MS"/>
              </a:rPr>
              <a:t>Changes</a:t>
            </a:r>
            <a:r>
              <a:rPr sz="823" kern="0" spc="47" dirty="0">
                <a:solidFill>
                  <a:srgbClr val="FFFFFF"/>
                </a:solidFill>
                <a:latin typeface="Trebuchet MS"/>
                <a:cs typeface="Trebuchet MS"/>
              </a:rPr>
              <a:t> </a:t>
            </a:r>
            <a:r>
              <a:rPr sz="823" kern="0" dirty="0">
                <a:solidFill>
                  <a:srgbClr val="FFFFFF"/>
                </a:solidFill>
                <a:latin typeface="Trebuchet MS"/>
                <a:cs typeface="Trebuchet MS"/>
              </a:rPr>
              <a:t>Since</a:t>
            </a:r>
            <a:r>
              <a:rPr sz="823" kern="0" spc="35" dirty="0">
                <a:solidFill>
                  <a:srgbClr val="FFFFFF"/>
                </a:solidFill>
                <a:latin typeface="Trebuchet MS"/>
                <a:cs typeface="Trebuchet MS"/>
              </a:rPr>
              <a:t> </a:t>
            </a:r>
            <a:r>
              <a:rPr sz="823" kern="0" dirty="0">
                <a:solidFill>
                  <a:srgbClr val="FFFFFF"/>
                </a:solidFill>
                <a:latin typeface="Trebuchet MS"/>
                <a:cs typeface="Trebuchet MS"/>
              </a:rPr>
              <a:t>Last</a:t>
            </a:r>
            <a:r>
              <a:rPr sz="823" kern="0" spc="32" dirty="0">
                <a:solidFill>
                  <a:srgbClr val="FFFFFF"/>
                </a:solidFill>
                <a:latin typeface="Trebuchet MS"/>
                <a:cs typeface="Trebuchet MS"/>
              </a:rPr>
              <a:t> </a:t>
            </a:r>
            <a:r>
              <a:rPr sz="823" kern="0" dirty="0">
                <a:solidFill>
                  <a:srgbClr val="FFFFFF"/>
                </a:solidFill>
                <a:latin typeface="Trebuchet MS"/>
                <a:cs typeface="Trebuchet MS"/>
              </a:rPr>
              <a:t>FIRM</a:t>
            </a:r>
            <a:r>
              <a:rPr sz="750" kern="0" baseline="32679" dirty="0">
                <a:solidFill>
                  <a:srgbClr val="FFFFFF"/>
                </a:solidFill>
                <a:latin typeface="Trebuchet MS"/>
                <a:cs typeface="Trebuchet MS"/>
              </a:rPr>
              <a:t>1</a:t>
            </a:r>
            <a:r>
              <a:rPr sz="750" kern="0" spc="221" baseline="32679" dirty="0">
                <a:solidFill>
                  <a:srgbClr val="FFFFFF"/>
                </a:solidFill>
                <a:latin typeface="Trebuchet MS"/>
                <a:cs typeface="Trebuchet MS"/>
              </a:rPr>
              <a:t> </a:t>
            </a:r>
            <a:r>
              <a:rPr sz="823" kern="0" spc="-18" dirty="0">
                <a:solidFill>
                  <a:srgbClr val="FFFFFF"/>
                </a:solidFill>
                <a:latin typeface="Trebuchet MS"/>
                <a:cs typeface="Trebuchet MS"/>
              </a:rPr>
              <a:t>impact</a:t>
            </a:r>
            <a:r>
              <a:rPr sz="823" kern="0" spc="41" dirty="0">
                <a:solidFill>
                  <a:srgbClr val="FFFFFF"/>
                </a:solidFill>
                <a:latin typeface="Trebuchet MS"/>
                <a:cs typeface="Trebuchet MS"/>
              </a:rPr>
              <a:t> </a:t>
            </a:r>
            <a:r>
              <a:rPr sz="823" kern="0" spc="-6" dirty="0">
                <a:solidFill>
                  <a:srgbClr val="FFFFFF"/>
                </a:solidFill>
                <a:latin typeface="Trebuchet MS"/>
                <a:cs typeface="Trebuchet MS"/>
              </a:rPr>
              <a:t>assessment.</a:t>
            </a:r>
            <a:endParaRPr sz="823" kern="0">
              <a:solidFill>
                <a:sysClr val="windowText" lastClr="000000"/>
              </a:solidFill>
              <a:latin typeface="Trebuchet MS"/>
              <a:cs typeface="Trebuchet MS"/>
            </a:endParaRPr>
          </a:p>
          <a:p>
            <a:pPr marL="14940" algn="just" defTabSz="537850">
              <a:spcBef>
                <a:spcPts val="265"/>
              </a:spcBef>
            </a:pPr>
            <a:r>
              <a:rPr sz="823" b="1" kern="0" spc="-41" dirty="0">
                <a:solidFill>
                  <a:srgbClr val="FFFFFF"/>
                </a:solidFill>
                <a:latin typeface="Trebuchet MS"/>
                <a:cs typeface="Trebuchet MS"/>
              </a:rPr>
              <a:t>The</a:t>
            </a:r>
            <a:r>
              <a:rPr sz="823" b="1" kern="0" spc="-18" dirty="0">
                <a:solidFill>
                  <a:srgbClr val="FFFFFF"/>
                </a:solidFill>
                <a:latin typeface="Trebuchet MS"/>
                <a:cs typeface="Trebuchet MS"/>
              </a:rPr>
              <a:t> </a:t>
            </a:r>
            <a:r>
              <a:rPr sz="823" b="1" kern="0" spc="-35" dirty="0">
                <a:solidFill>
                  <a:srgbClr val="FFFFFF"/>
                </a:solidFill>
                <a:latin typeface="Trebuchet MS"/>
                <a:cs typeface="Trebuchet MS"/>
              </a:rPr>
              <a:t>information</a:t>
            </a:r>
            <a:r>
              <a:rPr sz="823" b="1" kern="0" spc="-18" dirty="0">
                <a:solidFill>
                  <a:srgbClr val="FFFFFF"/>
                </a:solidFill>
                <a:latin typeface="Trebuchet MS"/>
                <a:cs typeface="Trebuchet MS"/>
              </a:rPr>
              <a:t> </a:t>
            </a:r>
            <a:r>
              <a:rPr sz="823" b="1" kern="0" spc="-26" dirty="0">
                <a:solidFill>
                  <a:srgbClr val="FFFFFF"/>
                </a:solidFill>
                <a:latin typeface="Trebuchet MS"/>
                <a:cs typeface="Trebuchet MS"/>
              </a:rPr>
              <a:t>presented</a:t>
            </a:r>
            <a:r>
              <a:rPr sz="823" b="1" kern="0" spc="-18" dirty="0">
                <a:solidFill>
                  <a:srgbClr val="FFFFFF"/>
                </a:solidFill>
                <a:latin typeface="Trebuchet MS"/>
                <a:cs typeface="Trebuchet MS"/>
              </a:rPr>
              <a:t> </a:t>
            </a:r>
            <a:r>
              <a:rPr sz="823" b="1" kern="0" spc="-26" dirty="0">
                <a:solidFill>
                  <a:srgbClr val="FFFFFF"/>
                </a:solidFill>
                <a:latin typeface="Trebuchet MS"/>
                <a:cs typeface="Trebuchet MS"/>
              </a:rPr>
              <a:t>below</a:t>
            </a:r>
            <a:r>
              <a:rPr sz="823" b="1" kern="0" spc="-12" dirty="0">
                <a:solidFill>
                  <a:srgbClr val="FFFFFF"/>
                </a:solidFill>
                <a:latin typeface="Trebuchet MS"/>
                <a:cs typeface="Trebuchet MS"/>
              </a:rPr>
              <a:t> </a:t>
            </a:r>
            <a:r>
              <a:rPr sz="823" b="1" kern="0" spc="-24" dirty="0">
                <a:solidFill>
                  <a:srgbClr val="FFFFFF"/>
                </a:solidFill>
                <a:latin typeface="Trebuchet MS"/>
                <a:cs typeface="Trebuchet MS"/>
              </a:rPr>
              <a:t>are</a:t>
            </a:r>
            <a:r>
              <a:rPr sz="823" b="1" kern="0" spc="-18" dirty="0">
                <a:solidFill>
                  <a:srgbClr val="FFFFFF"/>
                </a:solidFill>
                <a:latin typeface="Trebuchet MS"/>
                <a:cs typeface="Trebuchet MS"/>
              </a:rPr>
              <a:t> </a:t>
            </a:r>
            <a:r>
              <a:rPr sz="823" b="1" kern="0" dirty="0">
                <a:solidFill>
                  <a:srgbClr val="FFFFFF"/>
                </a:solidFill>
                <a:latin typeface="Trebuchet MS"/>
                <a:cs typeface="Trebuchet MS"/>
              </a:rPr>
              <a:t>estimates</a:t>
            </a:r>
            <a:r>
              <a:rPr sz="823" b="1" kern="0" spc="-15" dirty="0">
                <a:solidFill>
                  <a:srgbClr val="FFFFFF"/>
                </a:solidFill>
                <a:latin typeface="Trebuchet MS"/>
                <a:cs typeface="Trebuchet MS"/>
              </a:rPr>
              <a:t> </a:t>
            </a:r>
            <a:r>
              <a:rPr sz="823" b="1" kern="0" dirty="0">
                <a:solidFill>
                  <a:srgbClr val="FFFFFF"/>
                </a:solidFill>
                <a:latin typeface="Trebuchet MS"/>
                <a:cs typeface="Trebuchet MS"/>
              </a:rPr>
              <a:t>as</a:t>
            </a:r>
            <a:r>
              <a:rPr sz="823" b="1" kern="0" spc="-15" dirty="0">
                <a:solidFill>
                  <a:srgbClr val="FFFFFF"/>
                </a:solidFill>
                <a:latin typeface="Trebuchet MS"/>
                <a:cs typeface="Trebuchet MS"/>
              </a:rPr>
              <a:t> </a:t>
            </a:r>
            <a:r>
              <a:rPr sz="823" b="1" kern="0" spc="-32" dirty="0">
                <a:solidFill>
                  <a:srgbClr val="FFFFFF"/>
                </a:solidFill>
                <a:latin typeface="Trebuchet MS"/>
                <a:cs typeface="Trebuchet MS"/>
              </a:rPr>
              <a:t>of</a:t>
            </a:r>
            <a:r>
              <a:rPr sz="823" b="1" kern="0" spc="-21" dirty="0">
                <a:solidFill>
                  <a:srgbClr val="FFFFFF"/>
                </a:solidFill>
                <a:latin typeface="Trebuchet MS"/>
                <a:cs typeface="Trebuchet MS"/>
              </a:rPr>
              <a:t> </a:t>
            </a:r>
            <a:r>
              <a:rPr sz="823" b="1" kern="0" spc="-32" dirty="0">
                <a:solidFill>
                  <a:srgbClr val="FFFFFF"/>
                </a:solidFill>
                <a:latin typeface="Trebuchet MS"/>
                <a:cs typeface="Trebuchet MS"/>
              </a:rPr>
              <a:t>April</a:t>
            </a:r>
            <a:r>
              <a:rPr sz="823" b="1" kern="0" spc="-21" dirty="0">
                <a:solidFill>
                  <a:srgbClr val="FFFFFF"/>
                </a:solidFill>
                <a:latin typeface="Trebuchet MS"/>
                <a:cs typeface="Trebuchet MS"/>
              </a:rPr>
              <a:t> </a:t>
            </a:r>
            <a:r>
              <a:rPr sz="823" b="1" kern="0" spc="-6" dirty="0">
                <a:solidFill>
                  <a:srgbClr val="FFFFFF"/>
                </a:solidFill>
                <a:latin typeface="Trebuchet MS"/>
                <a:cs typeface="Trebuchet MS"/>
              </a:rPr>
              <a:t>2023.</a:t>
            </a:r>
            <a:endParaRPr sz="823" kern="0">
              <a:solidFill>
                <a:sysClr val="windowText" lastClr="000000"/>
              </a:solidFill>
              <a:latin typeface="Trebuchet MS"/>
              <a:cs typeface="Trebuchet MS"/>
            </a:endParaRPr>
          </a:p>
        </p:txBody>
      </p:sp>
      <p:sp>
        <p:nvSpPr>
          <p:cNvPr id="60" name="object 60"/>
          <p:cNvSpPr txBox="1"/>
          <p:nvPr/>
        </p:nvSpPr>
        <p:spPr>
          <a:xfrm>
            <a:off x="2053515" y="2989356"/>
            <a:ext cx="1063065" cy="764105"/>
          </a:xfrm>
          <a:prstGeom prst="rect">
            <a:avLst/>
          </a:prstGeom>
        </p:spPr>
        <p:txBody>
          <a:bodyPr vert="horz" wrap="square" lIns="0" tIns="7097" rIns="0" bIns="0" rtlCol="0">
            <a:spAutoFit/>
          </a:bodyPr>
          <a:lstStyle/>
          <a:p>
            <a:pPr algn="ctr" defTabSz="537850">
              <a:spcBef>
                <a:spcPts val="56"/>
              </a:spcBef>
            </a:pPr>
            <a:r>
              <a:rPr sz="2353" b="1" kern="0" spc="15" dirty="0">
                <a:solidFill>
                  <a:srgbClr val="FFFFFF"/>
                </a:solidFill>
                <a:latin typeface="Trebuchet MS"/>
                <a:cs typeface="Trebuchet MS"/>
              </a:rPr>
              <a:t>4%</a:t>
            </a:r>
            <a:endParaRPr sz="2353" kern="0">
              <a:solidFill>
                <a:sysClr val="windowText" lastClr="000000"/>
              </a:solidFill>
              <a:latin typeface="Trebuchet MS"/>
              <a:cs typeface="Trebuchet MS"/>
            </a:endParaRPr>
          </a:p>
          <a:p>
            <a:pPr marL="7470" marR="2988" algn="ctr" defTabSz="537850">
              <a:lnSpc>
                <a:spcPct val="96900"/>
              </a:lnSpc>
              <a:spcBef>
                <a:spcPts val="71"/>
              </a:spcBef>
            </a:pPr>
            <a:r>
              <a:rPr sz="853" kern="0" spc="-18" dirty="0">
                <a:solidFill>
                  <a:srgbClr val="FFFFFF"/>
                </a:solidFill>
                <a:latin typeface="Trebuchet MS"/>
                <a:cs typeface="Trebuchet MS"/>
              </a:rPr>
              <a:t>Of</a:t>
            </a:r>
            <a:r>
              <a:rPr sz="853" kern="0" spc="-26" dirty="0">
                <a:solidFill>
                  <a:srgbClr val="FFFFFF"/>
                </a:solidFill>
                <a:latin typeface="Trebuchet MS"/>
                <a:cs typeface="Trebuchet MS"/>
              </a:rPr>
              <a:t> </a:t>
            </a:r>
            <a:r>
              <a:rPr sz="853" kern="0" spc="-12" dirty="0">
                <a:solidFill>
                  <a:srgbClr val="FFFFFF"/>
                </a:solidFill>
                <a:latin typeface="Trebuchet MS"/>
                <a:cs typeface="Trebuchet MS"/>
              </a:rPr>
              <a:t>the</a:t>
            </a:r>
            <a:r>
              <a:rPr sz="853" kern="0" spc="-24" dirty="0">
                <a:solidFill>
                  <a:srgbClr val="FFFFFF"/>
                </a:solidFill>
                <a:latin typeface="Trebuchet MS"/>
                <a:cs typeface="Trebuchet MS"/>
              </a:rPr>
              <a:t> </a:t>
            </a:r>
            <a:r>
              <a:rPr sz="853" kern="0" spc="-21" dirty="0">
                <a:solidFill>
                  <a:srgbClr val="FFFFFF"/>
                </a:solidFill>
                <a:latin typeface="Trebuchet MS"/>
                <a:cs typeface="Trebuchet MS"/>
              </a:rPr>
              <a:t>population</a:t>
            </a:r>
            <a:r>
              <a:rPr sz="853" kern="0" spc="-26" dirty="0">
                <a:solidFill>
                  <a:srgbClr val="FFFFFF"/>
                </a:solidFill>
                <a:latin typeface="Trebuchet MS"/>
                <a:cs typeface="Trebuchet MS"/>
              </a:rPr>
              <a:t> </a:t>
            </a:r>
            <a:r>
              <a:rPr sz="853" kern="0" spc="29" dirty="0">
                <a:solidFill>
                  <a:srgbClr val="FFFFFF"/>
                </a:solidFill>
                <a:latin typeface="Trebuchet MS"/>
                <a:cs typeface="Trebuchet MS"/>
              </a:rPr>
              <a:t>is</a:t>
            </a:r>
            <a:r>
              <a:rPr sz="853" kern="0" spc="-21" dirty="0">
                <a:solidFill>
                  <a:srgbClr val="FFFFFF"/>
                </a:solidFill>
                <a:latin typeface="Trebuchet MS"/>
                <a:cs typeface="Trebuchet MS"/>
              </a:rPr>
              <a:t> </a:t>
            </a:r>
            <a:r>
              <a:rPr sz="853" kern="0" spc="-15" dirty="0">
                <a:solidFill>
                  <a:srgbClr val="FFFFFF"/>
                </a:solidFill>
                <a:latin typeface="Trebuchet MS"/>
                <a:cs typeface="Trebuchet MS"/>
              </a:rPr>
              <a:t>in </a:t>
            </a:r>
            <a:r>
              <a:rPr sz="853" kern="0" spc="-12" dirty="0">
                <a:solidFill>
                  <a:srgbClr val="FFFFFF"/>
                </a:solidFill>
                <a:latin typeface="Trebuchet MS"/>
                <a:cs typeface="Trebuchet MS"/>
              </a:rPr>
              <a:t>the</a:t>
            </a:r>
            <a:r>
              <a:rPr sz="853" kern="0" spc="-44" dirty="0">
                <a:solidFill>
                  <a:srgbClr val="FFFFFF"/>
                </a:solidFill>
                <a:latin typeface="Trebuchet MS"/>
                <a:cs typeface="Trebuchet MS"/>
              </a:rPr>
              <a:t> </a:t>
            </a:r>
            <a:r>
              <a:rPr sz="853" kern="0" spc="-38" dirty="0">
                <a:solidFill>
                  <a:srgbClr val="FFFFFF"/>
                </a:solidFill>
                <a:latin typeface="Trebuchet MS"/>
                <a:cs typeface="Trebuchet MS"/>
              </a:rPr>
              <a:t>draft</a:t>
            </a:r>
            <a:r>
              <a:rPr sz="853" kern="0" spc="-26" dirty="0">
                <a:solidFill>
                  <a:srgbClr val="FFFFFF"/>
                </a:solidFill>
                <a:latin typeface="Trebuchet MS"/>
                <a:cs typeface="Trebuchet MS"/>
              </a:rPr>
              <a:t> </a:t>
            </a:r>
            <a:r>
              <a:rPr sz="853" kern="0" spc="-21" dirty="0">
                <a:solidFill>
                  <a:srgbClr val="FFFFFF"/>
                </a:solidFill>
                <a:latin typeface="Trebuchet MS"/>
                <a:cs typeface="Trebuchet MS"/>
              </a:rPr>
              <a:t>flood</a:t>
            </a:r>
            <a:r>
              <a:rPr sz="853" kern="0" spc="-32" dirty="0">
                <a:solidFill>
                  <a:srgbClr val="FFFFFF"/>
                </a:solidFill>
                <a:latin typeface="Trebuchet MS"/>
                <a:cs typeface="Trebuchet MS"/>
              </a:rPr>
              <a:t> </a:t>
            </a:r>
            <a:r>
              <a:rPr sz="853" kern="0" spc="-12" dirty="0">
                <a:solidFill>
                  <a:srgbClr val="FFFFFF"/>
                </a:solidFill>
                <a:latin typeface="Trebuchet MS"/>
                <a:cs typeface="Trebuchet MS"/>
              </a:rPr>
              <a:t>high hazard</a:t>
            </a:r>
            <a:r>
              <a:rPr sz="853" kern="0" spc="-47" dirty="0">
                <a:solidFill>
                  <a:srgbClr val="FFFFFF"/>
                </a:solidFill>
                <a:latin typeface="Trebuchet MS"/>
                <a:cs typeface="Trebuchet MS"/>
              </a:rPr>
              <a:t> </a:t>
            </a:r>
            <a:r>
              <a:rPr sz="853" kern="0" spc="-12" dirty="0">
                <a:solidFill>
                  <a:srgbClr val="FFFFFF"/>
                </a:solidFill>
                <a:latin typeface="Trebuchet MS"/>
                <a:cs typeface="Trebuchet MS"/>
              </a:rPr>
              <a:t>area</a:t>
            </a:r>
            <a:endParaRPr sz="853" kern="0">
              <a:solidFill>
                <a:sysClr val="windowText" lastClr="000000"/>
              </a:solidFill>
              <a:latin typeface="Trebuchet MS"/>
              <a:cs typeface="Trebuchet MS"/>
            </a:endParaRPr>
          </a:p>
        </p:txBody>
      </p:sp>
      <p:grpSp>
        <p:nvGrpSpPr>
          <p:cNvPr id="61" name="object 61"/>
          <p:cNvGrpSpPr/>
          <p:nvPr/>
        </p:nvGrpSpPr>
        <p:grpSpPr>
          <a:xfrm>
            <a:off x="2088403" y="2235543"/>
            <a:ext cx="2484718" cy="3084606"/>
            <a:chOff x="3550286" y="3003499"/>
            <a:chExt cx="4224020" cy="5243830"/>
          </a:xfrm>
        </p:grpSpPr>
        <p:pic>
          <p:nvPicPr>
            <p:cNvPr id="62" name="object 62"/>
            <p:cNvPicPr/>
            <p:nvPr/>
          </p:nvPicPr>
          <p:blipFill>
            <a:blip r:embed="rId19" cstate="print"/>
            <a:stretch>
              <a:fillRect/>
            </a:stretch>
          </p:blipFill>
          <p:spPr>
            <a:xfrm>
              <a:off x="3550286" y="3003499"/>
              <a:ext cx="1675771" cy="1016633"/>
            </a:xfrm>
            <a:prstGeom prst="rect">
              <a:avLst/>
            </a:prstGeom>
          </p:spPr>
        </p:pic>
        <p:sp>
          <p:nvSpPr>
            <p:cNvPr id="63" name="object 63"/>
            <p:cNvSpPr/>
            <p:nvPr/>
          </p:nvSpPr>
          <p:spPr>
            <a:xfrm>
              <a:off x="5521961" y="5513655"/>
              <a:ext cx="2249170" cy="2730500"/>
            </a:xfrm>
            <a:custGeom>
              <a:avLst/>
              <a:gdLst/>
              <a:ahLst/>
              <a:cxnLst/>
              <a:rect l="l" t="t" r="r" b="b"/>
              <a:pathLst>
                <a:path w="2249170" h="2730500">
                  <a:moveTo>
                    <a:pt x="2138222" y="0"/>
                  </a:moveTo>
                  <a:lnTo>
                    <a:pt x="110947" y="0"/>
                  </a:lnTo>
                  <a:lnTo>
                    <a:pt x="67760" y="8718"/>
                  </a:lnTo>
                  <a:lnTo>
                    <a:pt x="32494" y="32494"/>
                  </a:lnTo>
                  <a:lnTo>
                    <a:pt x="8718" y="67760"/>
                  </a:lnTo>
                  <a:lnTo>
                    <a:pt x="0" y="110947"/>
                  </a:lnTo>
                  <a:lnTo>
                    <a:pt x="0" y="2619540"/>
                  </a:lnTo>
                  <a:lnTo>
                    <a:pt x="8718" y="2662729"/>
                  </a:lnTo>
                  <a:lnTo>
                    <a:pt x="32494" y="2697999"/>
                  </a:lnTo>
                  <a:lnTo>
                    <a:pt x="67760" y="2721779"/>
                  </a:lnTo>
                  <a:lnTo>
                    <a:pt x="110947" y="2730500"/>
                  </a:lnTo>
                  <a:lnTo>
                    <a:pt x="2138222" y="2730500"/>
                  </a:lnTo>
                  <a:lnTo>
                    <a:pt x="2181409" y="2721779"/>
                  </a:lnTo>
                  <a:lnTo>
                    <a:pt x="2216675" y="2697999"/>
                  </a:lnTo>
                  <a:lnTo>
                    <a:pt x="2240451" y="2662729"/>
                  </a:lnTo>
                  <a:lnTo>
                    <a:pt x="2249170" y="2619540"/>
                  </a:lnTo>
                  <a:lnTo>
                    <a:pt x="2249170" y="110947"/>
                  </a:lnTo>
                  <a:lnTo>
                    <a:pt x="2240451" y="67760"/>
                  </a:lnTo>
                  <a:lnTo>
                    <a:pt x="2216675" y="32494"/>
                  </a:lnTo>
                  <a:lnTo>
                    <a:pt x="2181409" y="8718"/>
                  </a:lnTo>
                  <a:lnTo>
                    <a:pt x="2138222" y="0"/>
                  </a:lnTo>
                  <a:close/>
                </a:path>
              </a:pathLst>
            </a:custGeom>
            <a:solidFill>
              <a:srgbClr val="004171"/>
            </a:solidFill>
          </p:spPr>
          <p:txBody>
            <a:bodyPr wrap="square" lIns="0" tIns="0" rIns="0" bIns="0" rtlCol="0"/>
            <a:lstStyle/>
            <a:p>
              <a:pPr defTabSz="537850"/>
              <a:endParaRPr sz="1059" kern="0">
                <a:solidFill>
                  <a:sysClr val="windowText" lastClr="000000"/>
                </a:solidFill>
              </a:endParaRPr>
            </a:p>
          </p:txBody>
        </p:sp>
        <p:sp>
          <p:nvSpPr>
            <p:cNvPr id="64" name="object 64"/>
            <p:cNvSpPr/>
            <p:nvPr/>
          </p:nvSpPr>
          <p:spPr>
            <a:xfrm>
              <a:off x="5521961" y="5513655"/>
              <a:ext cx="2249170" cy="2730500"/>
            </a:xfrm>
            <a:custGeom>
              <a:avLst/>
              <a:gdLst/>
              <a:ahLst/>
              <a:cxnLst/>
              <a:rect l="l" t="t" r="r" b="b"/>
              <a:pathLst>
                <a:path w="2249170" h="2730500">
                  <a:moveTo>
                    <a:pt x="0" y="110947"/>
                  </a:moveTo>
                  <a:lnTo>
                    <a:pt x="8718" y="67760"/>
                  </a:lnTo>
                  <a:lnTo>
                    <a:pt x="32494" y="32494"/>
                  </a:lnTo>
                  <a:lnTo>
                    <a:pt x="67760" y="8718"/>
                  </a:lnTo>
                  <a:lnTo>
                    <a:pt x="110947" y="0"/>
                  </a:lnTo>
                  <a:lnTo>
                    <a:pt x="2138222" y="0"/>
                  </a:lnTo>
                  <a:lnTo>
                    <a:pt x="2181409" y="8718"/>
                  </a:lnTo>
                  <a:lnTo>
                    <a:pt x="2216675" y="32494"/>
                  </a:lnTo>
                  <a:lnTo>
                    <a:pt x="2240451" y="67760"/>
                  </a:lnTo>
                  <a:lnTo>
                    <a:pt x="2249170" y="110947"/>
                  </a:lnTo>
                  <a:lnTo>
                    <a:pt x="2249170" y="2619540"/>
                  </a:lnTo>
                  <a:lnTo>
                    <a:pt x="2240451" y="2662729"/>
                  </a:lnTo>
                  <a:lnTo>
                    <a:pt x="2216675" y="2697999"/>
                  </a:lnTo>
                  <a:lnTo>
                    <a:pt x="2181409" y="2721779"/>
                  </a:lnTo>
                  <a:lnTo>
                    <a:pt x="2138222" y="2730500"/>
                  </a:lnTo>
                  <a:lnTo>
                    <a:pt x="110947" y="2730500"/>
                  </a:lnTo>
                  <a:lnTo>
                    <a:pt x="67760" y="2721779"/>
                  </a:lnTo>
                  <a:lnTo>
                    <a:pt x="32494" y="2697999"/>
                  </a:lnTo>
                  <a:lnTo>
                    <a:pt x="8718" y="2662729"/>
                  </a:lnTo>
                  <a:lnTo>
                    <a:pt x="0" y="2619540"/>
                  </a:lnTo>
                  <a:lnTo>
                    <a:pt x="0" y="110947"/>
                  </a:lnTo>
                  <a:close/>
                </a:path>
              </a:pathLst>
            </a:custGeom>
            <a:ln w="6349">
              <a:solidFill>
                <a:srgbClr val="004171"/>
              </a:solidFill>
            </a:ln>
          </p:spPr>
          <p:txBody>
            <a:bodyPr wrap="square" lIns="0" tIns="0" rIns="0" bIns="0" rtlCol="0"/>
            <a:lstStyle/>
            <a:p>
              <a:pPr defTabSz="537850"/>
              <a:endParaRPr sz="1059" kern="0">
                <a:solidFill>
                  <a:sysClr val="windowText" lastClr="000000"/>
                </a:solidFill>
              </a:endParaRPr>
            </a:p>
          </p:txBody>
        </p:sp>
        <p:pic>
          <p:nvPicPr>
            <p:cNvPr id="65" name="object 65"/>
            <p:cNvPicPr/>
            <p:nvPr/>
          </p:nvPicPr>
          <p:blipFill>
            <a:blip r:embed="rId20" cstate="print"/>
            <a:stretch>
              <a:fillRect/>
            </a:stretch>
          </p:blipFill>
          <p:spPr>
            <a:xfrm>
              <a:off x="6305550" y="5612714"/>
              <a:ext cx="800721" cy="798931"/>
            </a:xfrm>
            <a:prstGeom prst="rect">
              <a:avLst/>
            </a:prstGeom>
          </p:spPr>
        </p:pic>
      </p:grpSp>
      <p:sp>
        <p:nvSpPr>
          <p:cNvPr id="66" name="object 66"/>
          <p:cNvSpPr txBox="1"/>
          <p:nvPr/>
        </p:nvSpPr>
        <p:spPr>
          <a:xfrm>
            <a:off x="3350708" y="4252482"/>
            <a:ext cx="1117974" cy="1052245"/>
          </a:xfrm>
          <a:prstGeom prst="rect">
            <a:avLst/>
          </a:prstGeom>
        </p:spPr>
        <p:txBody>
          <a:bodyPr vert="horz" wrap="square" lIns="0" tIns="7844" rIns="0" bIns="0" rtlCol="0">
            <a:spAutoFit/>
          </a:bodyPr>
          <a:lstStyle/>
          <a:p>
            <a:pPr algn="ctr" defTabSz="537850">
              <a:spcBef>
                <a:spcPts val="62"/>
              </a:spcBef>
            </a:pPr>
            <a:r>
              <a:rPr sz="1882" b="1" kern="0" spc="-12" dirty="0">
                <a:solidFill>
                  <a:srgbClr val="FFFFFF"/>
                </a:solidFill>
                <a:latin typeface="Trebuchet MS"/>
                <a:cs typeface="Trebuchet MS"/>
              </a:rPr>
              <a:t>$992</a:t>
            </a:r>
            <a:endParaRPr sz="1882" kern="0">
              <a:solidFill>
                <a:sysClr val="windowText" lastClr="000000"/>
              </a:solidFill>
              <a:latin typeface="Trebuchet MS"/>
              <a:cs typeface="Trebuchet MS"/>
            </a:endParaRPr>
          </a:p>
          <a:p>
            <a:pPr algn="ctr" defTabSz="537850">
              <a:spcBef>
                <a:spcPts val="26"/>
              </a:spcBef>
            </a:pPr>
            <a:r>
              <a:rPr sz="823" kern="0" spc="-18" dirty="0">
                <a:solidFill>
                  <a:srgbClr val="FFFFFF"/>
                </a:solidFill>
                <a:latin typeface="Trebuchet MS"/>
                <a:cs typeface="Trebuchet MS"/>
              </a:rPr>
              <a:t>Average</a:t>
            </a:r>
            <a:r>
              <a:rPr sz="823" kern="0" spc="-38" dirty="0">
                <a:solidFill>
                  <a:srgbClr val="FFFFFF"/>
                </a:solidFill>
                <a:latin typeface="Trebuchet MS"/>
                <a:cs typeface="Trebuchet MS"/>
              </a:rPr>
              <a:t> </a:t>
            </a:r>
            <a:r>
              <a:rPr sz="823" kern="0" spc="-6" dirty="0">
                <a:solidFill>
                  <a:srgbClr val="FFFFFF"/>
                </a:solidFill>
                <a:latin typeface="Trebuchet MS"/>
                <a:cs typeface="Trebuchet MS"/>
              </a:rPr>
              <a:t>premium</a:t>
            </a:r>
            <a:endParaRPr sz="823" kern="0">
              <a:solidFill>
                <a:sysClr val="windowText" lastClr="000000"/>
              </a:solidFill>
              <a:latin typeface="Trebuchet MS"/>
              <a:cs typeface="Trebuchet MS"/>
            </a:endParaRPr>
          </a:p>
          <a:p>
            <a:pPr algn="ctr" defTabSz="537850">
              <a:spcBef>
                <a:spcPts val="594"/>
              </a:spcBef>
            </a:pPr>
            <a:r>
              <a:rPr sz="1882" b="1" kern="0" spc="-15" dirty="0">
                <a:solidFill>
                  <a:srgbClr val="FFFFFF"/>
                </a:solidFill>
                <a:latin typeface="Trebuchet MS"/>
                <a:cs typeface="Trebuchet MS"/>
              </a:rPr>
              <a:t>51%</a:t>
            </a:r>
            <a:endParaRPr sz="1882" kern="0">
              <a:solidFill>
                <a:sysClr val="windowText" lastClr="000000"/>
              </a:solidFill>
              <a:latin typeface="Trebuchet MS"/>
              <a:cs typeface="Trebuchet MS"/>
            </a:endParaRPr>
          </a:p>
          <a:p>
            <a:pPr marL="7470" marR="2988" algn="ctr" defTabSz="537850">
              <a:lnSpc>
                <a:spcPts val="959"/>
              </a:lnSpc>
              <a:spcBef>
                <a:spcPts val="82"/>
              </a:spcBef>
            </a:pPr>
            <a:r>
              <a:rPr sz="823" kern="0" spc="-15" dirty="0">
                <a:solidFill>
                  <a:srgbClr val="FFFFFF"/>
                </a:solidFill>
                <a:latin typeface="Trebuchet MS"/>
                <a:cs typeface="Trebuchet MS"/>
              </a:rPr>
              <a:t>Higher</a:t>
            </a:r>
            <a:r>
              <a:rPr sz="823" kern="0" spc="-41" dirty="0">
                <a:solidFill>
                  <a:srgbClr val="FFFFFF"/>
                </a:solidFill>
                <a:latin typeface="Trebuchet MS"/>
                <a:cs typeface="Trebuchet MS"/>
              </a:rPr>
              <a:t> </a:t>
            </a:r>
            <a:r>
              <a:rPr sz="823" kern="0" spc="-6" dirty="0">
                <a:solidFill>
                  <a:srgbClr val="FFFFFF"/>
                </a:solidFill>
                <a:latin typeface="Trebuchet MS"/>
                <a:cs typeface="Trebuchet MS"/>
              </a:rPr>
              <a:t>than</a:t>
            </a:r>
            <a:r>
              <a:rPr sz="823" kern="0" spc="-35" dirty="0">
                <a:solidFill>
                  <a:srgbClr val="FFFFFF"/>
                </a:solidFill>
                <a:latin typeface="Trebuchet MS"/>
                <a:cs typeface="Trebuchet MS"/>
              </a:rPr>
              <a:t> </a:t>
            </a:r>
            <a:r>
              <a:rPr sz="823" kern="0" spc="-18" dirty="0">
                <a:solidFill>
                  <a:srgbClr val="FFFFFF"/>
                </a:solidFill>
                <a:latin typeface="Trebuchet MS"/>
                <a:cs typeface="Trebuchet MS"/>
              </a:rPr>
              <a:t>the</a:t>
            </a:r>
            <a:r>
              <a:rPr sz="823" kern="0" spc="-38" dirty="0">
                <a:solidFill>
                  <a:srgbClr val="FFFFFF"/>
                </a:solidFill>
                <a:latin typeface="Trebuchet MS"/>
                <a:cs typeface="Trebuchet MS"/>
              </a:rPr>
              <a:t> </a:t>
            </a:r>
            <a:r>
              <a:rPr sz="823" kern="0" spc="-18" dirty="0">
                <a:solidFill>
                  <a:srgbClr val="FFFFFF"/>
                </a:solidFill>
                <a:latin typeface="Trebuchet MS"/>
                <a:cs typeface="Trebuchet MS"/>
              </a:rPr>
              <a:t>national </a:t>
            </a:r>
            <a:r>
              <a:rPr sz="823" kern="0" spc="-6" dirty="0">
                <a:solidFill>
                  <a:srgbClr val="FFFFFF"/>
                </a:solidFill>
                <a:latin typeface="Trebuchet MS"/>
                <a:cs typeface="Trebuchet MS"/>
              </a:rPr>
              <a:t>average</a:t>
            </a:r>
            <a:endParaRPr sz="823" kern="0">
              <a:solidFill>
                <a:sysClr val="windowText" lastClr="000000"/>
              </a:solidFill>
              <a:latin typeface="Trebuchet MS"/>
              <a:cs typeface="Trebuchet MS"/>
            </a:endParaRPr>
          </a:p>
        </p:txBody>
      </p:sp>
      <p:grpSp>
        <p:nvGrpSpPr>
          <p:cNvPr id="67" name="object 67"/>
          <p:cNvGrpSpPr/>
          <p:nvPr/>
        </p:nvGrpSpPr>
        <p:grpSpPr>
          <a:xfrm>
            <a:off x="521746" y="4143412"/>
            <a:ext cx="1408579" cy="1209488"/>
            <a:chOff x="886967" y="6246876"/>
            <a:chExt cx="2394585" cy="2056130"/>
          </a:xfrm>
        </p:grpSpPr>
        <p:pic>
          <p:nvPicPr>
            <p:cNvPr id="68" name="object 68"/>
            <p:cNvPicPr/>
            <p:nvPr/>
          </p:nvPicPr>
          <p:blipFill>
            <a:blip r:embed="rId21" cstate="print"/>
            <a:stretch>
              <a:fillRect/>
            </a:stretch>
          </p:blipFill>
          <p:spPr>
            <a:xfrm>
              <a:off x="886967" y="6246876"/>
              <a:ext cx="2394203" cy="2055875"/>
            </a:xfrm>
            <a:prstGeom prst="rect">
              <a:avLst/>
            </a:prstGeom>
          </p:spPr>
        </p:pic>
        <p:sp>
          <p:nvSpPr>
            <p:cNvPr id="69" name="object 69"/>
            <p:cNvSpPr/>
            <p:nvPr/>
          </p:nvSpPr>
          <p:spPr>
            <a:xfrm>
              <a:off x="929638" y="6266130"/>
              <a:ext cx="2308225" cy="1971675"/>
            </a:xfrm>
            <a:custGeom>
              <a:avLst/>
              <a:gdLst/>
              <a:ahLst/>
              <a:cxnLst/>
              <a:rect l="l" t="t" r="r" b="b"/>
              <a:pathLst>
                <a:path w="2308225" h="1971675">
                  <a:moveTo>
                    <a:pt x="2210968" y="0"/>
                  </a:moveTo>
                  <a:lnTo>
                    <a:pt x="97256" y="0"/>
                  </a:lnTo>
                  <a:lnTo>
                    <a:pt x="59402" y="7641"/>
                  </a:lnTo>
                  <a:lnTo>
                    <a:pt x="28487" y="28482"/>
                  </a:lnTo>
                  <a:lnTo>
                    <a:pt x="7643" y="59396"/>
                  </a:lnTo>
                  <a:lnTo>
                    <a:pt x="0" y="97256"/>
                  </a:lnTo>
                  <a:lnTo>
                    <a:pt x="0" y="1874405"/>
                  </a:lnTo>
                  <a:lnTo>
                    <a:pt x="7643" y="1912267"/>
                  </a:lnTo>
                  <a:lnTo>
                    <a:pt x="28487" y="1943185"/>
                  </a:lnTo>
                  <a:lnTo>
                    <a:pt x="59402" y="1964031"/>
                  </a:lnTo>
                  <a:lnTo>
                    <a:pt x="97256" y="1971675"/>
                  </a:lnTo>
                  <a:lnTo>
                    <a:pt x="2210968" y="1971675"/>
                  </a:lnTo>
                  <a:lnTo>
                    <a:pt x="2248822" y="1964031"/>
                  </a:lnTo>
                  <a:lnTo>
                    <a:pt x="2279737" y="1943185"/>
                  </a:lnTo>
                  <a:lnTo>
                    <a:pt x="2300581" y="1912267"/>
                  </a:lnTo>
                  <a:lnTo>
                    <a:pt x="2308225" y="1874405"/>
                  </a:lnTo>
                  <a:lnTo>
                    <a:pt x="2308225" y="97256"/>
                  </a:lnTo>
                  <a:lnTo>
                    <a:pt x="2300581" y="59396"/>
                  </a:lnTo>
                  <a:lnTo>
                    <a:pt x="2279737" y="28482"/>
                  </a:lnTo>
                  <a:lnTo>
                    <a:pt x="2248822" y="7641"/>
                  </a:lnTo>
                  <a:lnTo>
                    <a:pt x="2210968" y="0"/>
                  </a:lnTo>
                  <a:close/>
                </a:path>
              </a:pathLst>
            </a:custGeom>
            <a:solidFill>
              <a:srgbClr val="AFB0B3"/>
            </a:solidFill>
          </p:spPr>
          <p:txBody>
            <a:bodyPr wrap="square" lIns="0" tIns="0" rIns="0" bIns="0" rtlCol="0"/>
            <a:lstStyle/>
            <a:p>
              <a:pPr defTabSz="537850"/>
              <a:endParaRPr sz="1059" kern="0">
                <a:solidFill>
                  <a:sysClr val="windowText" lastClr="000000"/>
                </a:solidFill>
              </a:endParaRPr>
            </a:p>
          </p:txBody>
        </p:sp>
        <p:pic>
          <p:nvPicPr>
            <p:cNvPr id="70" name="object 70"/>
            <p:cNvPicPr/>
            <p:nvPr/>
          </p:nvPicPr>
          <p:blipFill>
            <a:blip r:embed="rId22" cstate="print"/>
            <a:stretch>
              <a:fillRect/>
            </a:stretch>
          </p:blipFill>
          <p:spPr>
            <a:xfrm>
              <a:off x="1028699" y="6434404"/>
              <a:ext cx="2120899" cy="908681"/>
            </a:xfrm>
            <a:prstGeom prst="rect">
              <a:avLst/>
            </a:prstGeom>
          </p:spPr>
        </p:pic>
      </p:grpSp>
      <p:sp>
        <p:nvSpPr>
          <p:cNvPr id="71" name="object 71"/>
          <p:cNvSpPr txBox="1"/>
          <p:nvPr/>
        </p:nvSpPr>
        <p:spPr>
          <a:xfrm>
            <a:off x="644263" y="4481980"/>
            <a:ext cx="1166905" cy="648425"/>
          </a:xfrm>
          <a:prstGeom prst="rect">
            <a:avLst/>
          </a:prstGeom>
        </p:spPr>
        <p:txBody>
          <a:bodyPr vert="horz" wrap="square" lIns="0" tIns="7471" rIns="0" bIns="0" rtlCol="0">
            <a:spAutoFit/>
          </a:bodyPr>
          <a:lstStyle/>
          <a:p>
            <a:pPr algn="ctr" defTabSz="537850">
              <a:spcBef>
                <a:spcPts val="59"/>
              </a:spcBef>
            </a:pPr>
            <a:r>
              <a:rPr sz="1882" b="1" kern="0" spc="-15" dirty="0">
                <a:solidFill>
                  <a:srgbClr val="585858"/>
                </a:solidFill>
                <a:latin typeface="Trebuchet MS"/>
                <a:cs typeface="Trebuchet MS"/>
              </a:rPr>
              <a:t>10</a:t>
            </a:r>
            <a:endParaRPr sz="1882" kern="0">
              <a:solidFill>
                <a:sysClr val="windowText" lastClr="000000"/>
              </a:solidFill>
              <a:latin typeface="Trebuchet MS"/>
              <a:cs typeface="Trebuchet MS"/>
            </a:endParaRPr>
          </a:p>
          <a:p>
            <a:pPr marL="7097" marR="2988" algn="ctr" defTabSz="537850">
              <a:lnSpc>
                <a:spcPts val="959"/>
              </a:lnSpc>
              <a:spcBef>
                <a:spcPts val="791"/>
              </a:spcBef>
            </a:pPr>
            <a:r>
              <a:rPr sz="823" kern="0" spc="-41" dirty="0">
                <a:solidFill>
                  <a:srgbClr val="585858"/>
                </a:solidFill>
                <a:latin typeface="Trebuchet MS"/>
                <a:cs typeface="Trebuchet MS"/>
              </a:rPr>
              <a:t>Flood-</a:t>
            </a:r>
            <a:r>
              <a:rPr sz="823" kern="0" spc="-29" dirty="0">
                <a:solidFill>
                  <a:srgbClr val="585858"/>
                </a:solidFill>
                <a:latin typeface="Trebuchet MS"/>
                <a:cs typeface="Trebuchet MS"/>
              </a:rPr>
              <a:t>related</a:t>
            </a:r>
            <a:r>
              <a:rPr sz="823" kern="0" spc="18" dirty="0">
                <a:solidFill>
                  <a:srgbClr val="585858"/>
                </a:solidFill>
                <a:latin typeface="Trebuchet MS"/>
                <a:cs typeface="Trebuchet MS"/>
              </a:rPr>
              <a:t> </a:t>
            </a:r>
            <a:r>
              <a:rPr sz="823" kern="0" spc="-18" dirty="0">
                <a:solidFill>
                  <a:srgbClr val="585858"/>
                </a:solidFill>
                <a:latin typeface="Trebuchet MS"/>
                <a:cs typeface="Trebuchet MS"/>
              </a:rPr>
              <a:t>presidential </a:t>
            </a:r>
            <a:r>
              <a:rPr sz="823" kern="0" dirty="0">
                <a:solidFill>
                  <a:srgbClr val="585858"/>
                </a:solidFill>
                <a:latin typeface="Trebuchet MS"/>
                <a:cs typeface="Trebuchet MS"/>
              </a:rPr>
              <a:t>disaster</a:t>
            </a:r>
            <a:r>
              <a:rPr sz="823" kern="0" spc="-3" dirty="0">
                <a:solidFill>
                  <a:srgbClr val="585858"/>
                </a:solidFill>
                <a:latin typeface="Trebuchet MS"/>
                <a:cs typeface="Trebuchet MS"/>
              </a:rPr>
              <a:t> </a:t>
            </a:r>
            <a:r>
              <a:rPr sz="823" kern="0" spc="-6" dirty="0">
                <a:solidFill>
                  <a:srgbClr val="585858"/>
                </a:solidFill>
                <a:latin typeface="Trebuchet MS"/>
                <a:cs typeface="Trebuchet MS"/>
              </a:rPr>
              <a:t>declarations</a:t>
            </a:r>
            <a:endParaRPr sz="823" kern="0">
              <a:solidFill>
                <a:sysClr val="windowText" lastClr="000000"/>
              </a:solidFill>
              <a:latin typeface="Trebuchet MS"/>
              <a:cs typeface="Trebuchet MS"/>
            </a:endParaRPr>
          </a:p>
        </p:txBody>
      </p:sp>
      <p:grpSp>
        <p:nvGrpSpPr>
          <p:cNvPr id="72" name="object 72"/>
          <p:cNvGrpSpPr/>
          <p:nvPr/>
        </p:nvGrpSpPr>
        <p:grpSpPr>
          <a:xfrm>
            <a:off x="537883" y="2027863"/>
            <a:ext cx="6581215" cy="2423085"/>
            <a:chOff x="914400" y="2650441"/>
            <a:chExt cx="11188065" cy="4119245"/>
          </a:xfrm>
        </p:grpSpPr>
        <p:pic>
          <p:nvPicPr>
            <p:cNvPr id="73" name="object 73"/>
            <p:cNvPicPr/>
            <p:nvPr/>
          </p:nvPicPr>
          <p:blipFill>
            <a:blip r:embed="rId23" cstate="print"/>
            <a:stretch>
              <a:fillRect/>
            </a:stretch>
          </p:blipFill>
          <p:spPr>
            <a:xfrm>
              <a:off x="10226040" y="6268669"/>
              <a:ext cx="1876094" cy="501010"/>
            </a:xfrm>
            <a:prstGeom prst="rect">
              <a:avLst/>
            </a:prstGeom>
          </p:spPr>
        </p:pic>
        <p:sp>
          <p:nvSpPr>
            <p:cNvPr id="74" name="object 74"/>
            <p:cNvSpPr/>
            <p:nvPr/>
          </p:nvSpPr>
          <p:spPr>
            <a:xfrm>
              <a:off x="914400" y="2650441"/>
              <a:ext cx="2340610" cy="3517265"/>
            </a:xfrm>
            <a:custGeom>
              <a:avLst/>
              <a:gdLst/>
              <a:ahLst/>
              <a:cxnLst/>
              <a:rect l="l" t="t" r="r" b="b"/>
              <a:pathLst>
                <a:path w="2340610" h="3517265">
                  <a:moveTo>
                    <a:pt x="2225154" y="0"/>
                  </a:moveTo>
                  <a:lnTo>
                    <a:pt x="115455" y="0"/>
                  </a:lnTo>
                  <a:lnTo>
                    <a:pt x="70514" y="9072"/>
                  </a:lnTo>
                  <a:lnTo>
                    <a:pt x="33815" y="33815"/>
                  </a:lnTo>
                  <a:lnTo>
                    <a:pt x="9072" y="70514"/>
                  </a:lnTo>
                  <a:lnTo>
                    <a:pt x="0" y="115455"/>
                  </a:lnTo>
                  <a:lnTo>
                    <a:pt x="0" y="3401796"/>
                  </a:lnTo>
                  <a:lnTo>
                    <a:pt x="9072" y="3446740"/>
                  </a:lnTo>
                  <a:lnTo>
                    <a:pt x="33815" y="3483443"/>
                  </a:lnTo>
                  <a:lnTo>
                    <a:pt x="70514" y="3508190"/>
                  </a:lnTo>
                  <a:lnTo>
                    <a:pt x="115455" y="3517265"/>
                  </a:lnTo>
                  <a:lnTo>
                    <a:pt x="2225154" y="3517265"/>
                  </a:lnTo>
                  <a:lnTo>
                    <a:pt x="2270095" y="3508190"/>
                  </a:lnTo>
                  <a:lnTo>
                    <a:pt x="2306794" y="3483443"/>
                  </a:lnTo>
                  <a:lnTo>
                    <a:pt x="2331537" y="3446740"/>
                  </a:lnTo>
                  <a:lnTo>
                    <a:pt x="2340610" y="3401796"/>
                  </a:lnTo>
                  <a:lnTo>
                    <a:pt x="2340610" y="115455"/>
                  </a:lnTo>
                  <a:lnTo>
                    <a:pt x="2331537" y="70514"/>
                  </a:lnTo>
                  <a:lnTo>
                    <a:pt x="2306794" y="33815"/>
                  </a:lnTo>
                  <a:lnTo>
                    <a:pt x="2270095" y="9072"/>
                  </a:lnTo>
                  <a:lnTo>
                    <a:pt x="2225154" y="0"/>
                  </a:lnTo>
                  <a:close/>
                </a:path>
              </a:pathLst>
            </a:custGeom>
            <a:solidFill>
              <a:srgbClr val="004171"/>
            </a:solidFill>
          </p:spPr>
          <p:txBody>
            <a:bodyPr wrap="square" lIns="0" tIns="0" rIns="0" bIns="0" rtlCol="0"/>
            <a:lstStyle/>
            <a:p>
              <a:pPr defTabSz="537850"/>
              <a:endParaRPr sz="1059" kern="0">
                <a:solidFill>
                  <a:sysClr val="windowText" lastClr="000000"/>
                </a:solidFill>
              </a:endParaRPr>
            </a:p>
          </p:txBody>
        </p:sp>
      </p:grpSp>
      <p:sp>
        <p:nvSpPr>
          <p:cNvPr id="75" name="object 75"/>
          <p:cNvSpPr txBox="1"/>
          <p:nvPr/>
        </p:nvSpPr>
        <p:spPr>
          <a:xfrm>
            <a:off x="640678" y="2668419"/>
            <a:ext cx="1193426" cy="1167393"/>
          </a:xfrm>
          <a:prstGeom prst="rect">
            <a:avLst/>
          </a:prstGeom>
        </p:spPr>
        <p:txBody>
          <a:bodyPr vert="horz" wrap="square" lIns="0" tIns="11579" rIns="0" bIns="0" rtlCol="0">
            <a:spAutoFit/>
          </a:bodyPr>
          <a:lstStyle/>
          <a:p>
            <a:pPr marL="50423" marR="74701" indent="1121" algn="ctr" defTabSz="537850">
              <a:lnSpc>
                <a:spcPct val="97000"/>
              </a:lnSpc>
              <a:spcBef>
                <a:spcPts val="91"/>
              </a:spcBef>
            </a:pPr>
            <a:r>
              <a:rPr sz="882" kern="0" spc="-15" dirty="0">
                <a:solidFill>
                  <a:srgbClr val="FFFFFF"/>
                </a:solidFill>
                <a:latin typeface="Trebuchet MS"/>
                <a:cs typeface="Trebuchet MS"/>
              </a:rPr>
              <a:t>Flood</a:t>
            </a:r>
            <a:r>
              <a:rPr sz="882" kern="0" spc="-44" dirty="0">
                <a:solidFill>
                  <a:srgbClr val="FFFFFF"/>
                </a:solidFill>
                <a:latin typeface="Trebuchet MS"/>
                <a:cs typeface="Trebuchet MS"/>
              </a:rPr>
              <a:t> </a:t>
            </a:r>
            <a:r>
              <a:rPr sz="882" kern="0" dirty="0">
                <a:solidFill>
                  <a:srgbClr val="FFFFFF"/>
                </a:solidFill>
                <a:latin typeface="Trebuchet MS"/>
                <a:cs typeface="Trebuchet MS"/>
              </a:rPr>
              <a:t>insurance</a:t>
            </a:r>
            <a:r>
              <a:rPr sz="882" kern="0" spc="-41" dirty="0">
                <a:solidFill>
                  <a:srgbClr val="FFFFFF"/>
                </a:solidFill>
                <a:latin typeface="Trebuchet MS"/>
                <a:cs typeface="Trebuchet MS"/>
              </a:rPr>
              <a:t> </a:t>
            </a:r>
            <a:r>
              <a:rPr sz="882" kern="0" spc="15" dirty="0">
                <a:solidFill>
                  <a:srgbClr val="FFFFFF"/>
                </a:solidFill>
                <a:latin typeface="Trebuchet MS"/>
                <a:cs typeface="Trebuchet MS"/>
              </a:rPr>
              <a:t>is </a:t>
            </a:r>
            <a:r>
              <a:rPr sz="882" kern="0" spc="-21" dirty="0">
                <a:solidFill>
                  <a:srgbClr val="FFFFFF"/>
                </a:solidFill>
                <a:latin typeface="Trebuchet MS"/>
                <a:cs typeface="Trebuchet MS"/>
              </a:rPr>
              <a:t>available</a:t>
            </a:r>
            <a:r>
              <a:rPr sz="882" kern="0" spc="-38" dirty="0">
                <a:solidFill>
                  <a:srgbClr val="FFFFFF"/>
                </a:solidFill>
                <a:latin typeface="Trebuchet MS"/>
                <a:cs typeface="Trebuchet MS"/>
              </a:rPr>
              <a:t> </a:t>
            </a:r>
            <a:r>
              <a:rPr sz="882" kern="0" spc="-12" dirty="0">
                <a:solidFill>
                  <a:srgbClr val="FFFFFF"/>
                </a:solidFill>
                <a:latin typeface="Trebuchet MS"/>
                <a:cs typeface="Trebuchet MS"/>
              </a:rPr>
              <a:t>to</a:t>
            </a:r>
            <a:r>
              <a:rPr sz="882" kern="0" spc="-35" dirty="0">
                <a:solidFill>
                  <a:srgbClr val="FFFFFF"/>
                </a:solidFill>
                <a:latin typeface="Trebuchet MS"/>
                <a:cs typeface="Trebuchet MS"/>
              </a:rPr>
              <a:t> </a:t>
            </a:r>
            <a:r>
              <a:rPr sz="882" kern="0" spc="-15" dirty="0">
                <a:solidFill>
                  <a:srgbClr val="FFFFFF"/>
                </a:solidFill>
                <a:latin typeface="Trebuchet MS"/>
                <a:cs typeface="Trebuchet MS"/>
              </a:rPr>
              <a:t>the</a:t>
            </a:r>
            <a:r>
              <a:rPr sz="882" kern="0" spc="-44" dirty="0">
                <a:solidFill>
                  <a:srgbClr val="FFFFFF"/>
                </a:solidFill>
                <a:latin typeface="Trebuchet MS"/>
                <a:cs typeface="Trebuchet MS"/>
              </a:rPr>
              <a:t> </a:t>
            </a:r>
            <a:r>
              <a:rPr sz="882" kern="0" spc="-32" dirty="0">
                <a:solidFill>
                  <a:srgbClr val="FFFFFF"/>
                </a:solidFill>
                <a:latin typeface="Trebuchet MS"/>
                <a:cs typeface="Trebuchet MS"/>
              </a:rPr>
              <a:t>entire </a:t>
            </a:r>
            <a:r>
              <a:rPr sz="882" kern="0" spc="-6" dirty="0">
                <a:solidFill>
                  <a:srgbClr val="FFFFFF"/>
                </a:solidFill>
                <a:latin typeface="Trebuchet MS"/>
                <a:cs typeface="Trebuchet MS"/>
              </a:rPr>
              <a:t>county.</a:t>
            </a:r>
            <a:endParaRPr sz="882" kern="0">
              <a:solidFill>
                <a:sysClr val="windowText" lastClr="000000"/>
              </a:solidFill>
              <a:latin typeface="Trebuchet MS"/>
              <a:cs typeface="Trebuchet MS"/>
            </a:endParaRPr>
          </a:p>
          <a:p>
            <a:pPr marL="7097" marR="2988" algn="ctr" defTabSz="537850">
              <a:lnSpc>
                <a:spcPct val="97200"/>
              </a:lnSpc>
              <a:spcBef>
                <a:spcPts val="818"/>
              </a:spcBef>
            </a:pPr>
            <a:r>
              <a:rPr sz="882" kern="0" spc="-12" dirty="0">
                <a:solidFill>
                  <a:srgbClr val="FFFFFF"/>
                </a:solidFill>
                <a:latin typeface="Trebuchet MS"/>
                <a:cs typeface="Trebuchet MS"/>
              </a:rPr>
              <a:t>Flood</a:t>
            </a:r>
            <a:r>
              <a:rPr sz="882" kern="0" spc="-50" dirty="0">
                <a:solidFill>
                  <a:srgbClr val="FFFFFF"/>
                </a:solidFill>
                <a:latin typeface="Trebuchet MS"/>
                <a:cs typeface="Trebuchet MS"/>
              </a:rPr>
              <a:t> </a:t>
            </a:r>
            <a:r>
              <a:rPr sz="882" kern="0" dirty="0">
                <a:solidFill>
                  <a:srgbClr val="FFFFFF"/>
                </a:solidFill>
                <a:latin typeface="Trebuchet MS"/>
                <a:cs typeface="Trebuchet MS"/>
              </a:rPr>
              <a:t>insurance</a:t>
            </a:r>
            <a:r>
              <a:rPr sz="882" kern="0" spc="-50" dirty="0">
                <a:solidFill>
                  <a:srgbClr val="FFFFFF"/>
                </a:solidFill>
                <a:latin typeface="Trebuchet MS"/>
                <a:cs typeface="Trebuchet MS"/>
              </a:rPr>
              <a:t> </a:t>
            </a:r>
            <a:r>
              <a:rPr sz="882" kern="0" spc="-6" dirty="0">
                <a:solidFill>
                  <a:srgbClr val="FFFFFF"/>
                </a:solidFill>
                <a:latin typeface="Trebuchet MS"/>
                <a:cs typeface="Trebuchet MS"/>
              </a:rPr>
              <a:t>savings </a:t>
            </a:r>
            <a:r>
              <a:rPr sz="882" kern="0" dirty="0">
                <a:solidFill>
                  <a:srgbClr val="FFFFFF"/>
                </a:solidFill>
                <a:latin typeface="Trebuchet MS"/>
                <a:cs typeface="Trebuchet MS"/>
              </a:rPr>
              <a:t>can</a:t>
            </a:r>
            <a:r>
              <a:rPr sz="882" kern="0" spc="-26" dirty="0">
                <a:solidFill>
                  <a:srgbClr val="FFFFFF"/>
                </a:solidFill>
                <a:latin typeface="Trebuchet MS"/>
                <a:cs typeface="Trebuchet MS"/>
              </a:rPr>
              <a:t> </a:t>
            </a:r>
            <a:r>
              <a:rPr sz="882" kern="0" dirty="0">
                <a:solidFill>
                  <a:srgbClr val="FFFFFF"/>
                </a:solidFill>
                <a:latin typeface="Trebuchet MS"/>
                <a:cs typeface="Trebuchet MS"/>
              </a:rPr>
              <a:t>be</a:t>
            </a:r>
            <a:r>
              <a:rPr sz="882" kern="0" spc="-24" dirty="0">
                <a:solidFill>
                  <a:srgbClr val="FFFFFF"/>
                </a:solidFill>
                <a:latin typeface="Trebuchet MS"/>
                <a:cs typeface="Trebuchet MS"/>
              </a:rPr>
              <a:t> </a:t>
            </a:r>
            <a:r>
              <a:rPr sz="882" kern="0" spc="-18" dirty="0">
                <a:solidFill>
                  <a:srgbClr val="FFFFFF"/>
                </a:solidFill>
                <a:latin typeface="Trebuchet MS"/>
                <a:cs typeface="Trebuchet MS"/>
              </a:rPr>
              <a:t>obtained</a:t>
            </a:r>
            <a:r>
              <a:rPr sz="882" kern="0" spc="-24" dirty="0">
                <a:solidFill>
                  <a:srgbClr val="FFFFFF"/>
                </a:solidFill>
                <a:latin typeface="Trebuchet MS"/>
                <a:cs typeface="Trebuchet MS"/>
              </a:rPr>
              <a:t> </a:t>
            </a:r>
            <a:r>
              <a:rPr sz="882" kern="0" spc="-15" dirty="0">
                <a:solidFill>
                  <a:srgbClr val="FFFFFF"/>
                </a:solidFill>
                <a:latin typeface="Trebuchet MS"/>
                <a:cs typeface="Trebuchet MS"/>
              </a:rPr>
              <a:t>by </a:t>
            </a:r>
            <a:r>
              <a:rPr sz="882" kern="0" spc="-32" dirty="0">
                <a:solidFill>
                  <a:srgbClr val="FFFFFF"/>
                </a:solidFill>
                <a:latin typeface="Trebuchet MS"/>
                <a:cs typeface="Trebuchet MS"/>
              </a:rPr>
              <a:t>joining</a:t>
            </a:r>
            <a:r>
              <a:rPr sz="882" kern="0" spc="-3" dirty="0">
                <a:solidFill>
                  <a:srgbClr val="FFFFFF"/>
                </a:solidFill>
                <a:latin typeface="Trebuchet MS"/>
                <a:cs typeface="Trebuchet MS"/>
              </a:rPr>
              <a:t> </a:t>
            </a:r>
            <a:r>
              <a:rPr sz="882" kern="0" spc="-6" dirty="0">
                <a:solidFill>
                  <a:srgbClr val="FFFFFF"/>
                </a:solidFill>
                <a:latin typeface="Trebuchet MS"/>
                <a:cs typeface="Trebuchet MS"/>
              </a:rPr>
              <a:t>FEMA’s </a:t>
            </a:r>
            <a:r>
              <a:rPr sz="882" kern="0" spc="-21" dirty="0">
                <a:solidFill>
                  <a:srgbClr val="FFFFFF"/>
                </a:solidFill>
                <a:latin typeface="Trebuchet MS"/>
                <a:cs typeface="Trebuchet MS"/>
              </a:rPr>
              <a:t>Community</a:t>
            </a:r>
            <a:r>
              <a:rPr sz="882" kern="0" spc="-26" dirty="0">
                <a:solidFill>
                  <a:srgbClr val="FFFFFF"/>
                </a:solidFill>
                <a:latin typeface="Trebuchet MS"/>
                <a:cs typeface="Trebuchet MS"/>
              </a:rPr>
              <a:t> </a:t>
            </a:r>
            <a:r>
              <a:rPr sz="882" kern="0" spc="-6" dirty="0">
                <a:solidFill>
                  <a:srgbClr val="FFFFFF"/>
                </a:solidFill>
                <a:latin typeface="Trebuchet MS"/>
                <a:cs typeface="Trebuchet MS"/>
              </a:rPr>
              <a:t>Rating </a:t>
            </a:r>
            <a:r>
              <a:rPr sz="882" kern="0" dirty="0">
                <a:solidFill>
                  <a:srgbClr val="FFFFFF"/>
                </a:solidFill>
                <a:latin typeface="Trebuchet MS"/>
                <a:cs typeface="Trebuchet MS"/>
              </a:rPr>
              <a:t>System</a:t>
            </a:r>
            <a:r>
              <a:rPr sz="882" kern="0" spc="65" dirty="0">
                <a:solidFill>
                  <a:srgbClr val="FFFFFF"/>
                </a:solidFill>
                <a:latin typeface="Trebuchet MS"/>
                <a:cs typeface="Trebuchet MS"/>
              </a:rPr>
              <a:t> </a:t>
            </a:r>
            <a:r>
              <a:rPr sz="882" kern="0" spc="-6" dirty="0">
                <a:solidFill>
                  <a:srgbClr val="FFFFFF"/>
                </a:solidFill>
                <a:latin typeface="Trebuchet MS"/>
                <a:cs typeface="Trebuchet MS"/>
              </a:rPr>
              <a:t>(CRS).</a:t>
            </a:r>
            <a:endParaRPr sz="882" kern="0">
              <a:solidFill>
                <a:sysClr val="windowText" lastClr="000000"/>
              </a:solidFill>
              <a:latin typeface="Trebuchet MS"/>
              <a:cs typeface="Trebuchet MS"/>
            </a:endParaRPr>
          </a:p>
        </p:txBody>
      </p:sp>
      <p:grpSp>
        <p:nvGrpSpPr>
          <p:cNvPr id="76" name="object 76"/>
          <p:cNvGrpSpPr/>
          <p:nvPr/>
        </p:nvGrpSpPr>
        <p:grpSpPr>
          <a:xfrm>
            <a:off x="1004421" y="2116014"/>
            <a:ext cx="2184399" cy="3202641"/>
            <a:chOff x="1707514" y="2800299"/>
            <a:chExt cx="3713479" cy="5444490"/>
          </a:xfrm>
        </p:grpSpPr>
        <p:pic>
          <p:nvPicPr>
            <p:cNvPr id="77" name="object 77"/>
            <p:cNvPicPr/>
            <p:nvPr/>
          </p:nvPicPr>
          <p:blipFill>
            <a:blip r:embed="rId24" cstate="print"/>
            <a:stretch>
              <a:fillRect/>
            </a:stretch>
          </p:blipFill>
          <p:spPr>
            <a:xfrm>
              <a:off x="1707514" y="2800299"/>
              <a:ext cx="783577" cy="783475"/>
            </a:xfrm>
            <a:prstGeom prst="rect">
              <a:avLst/>
            </a:prstGeom>
          </p:spPr>
        </p:pic>
        <p:sp>
          <p:nvSpPr>
            <p:cNvPr id="78" name="object 78"/>
            <p:cNvSpPr/>
            <p:nvPr/>
          </p:nvSpPr>
          <p:spPr>
            <a:xfrm>
              <a:off x="3372612" y="5879604"/>
              <a:ext cx="2047875" cy="2364740"/>
            </a:xfrm>
            <a:custGeom>
              <a:avLst/>
              <a:gdLst/>
              <a:ahLst/>
              <a:cxnLst/>
              <a:rect l="l" t="t" r="r" b="b"/>
              <a:pathLst>
                <a:path w="2047875" h="2364740">
                  <a:moveTo>
                    <a:pt x="2047875" y="101015"/>
                  </a:moveTo>
                  <a:lnTo>
                    <a:pt x="2039924" y="61696"/>
                  </a:lnTo>
                  <a:lnTo>
                    <a:pt x="2018284" y="29591"/>
                  </a:lnTo>
                  <a:lnTo>
                    <a:pt x="1986178" y="7937"/>
                  </a:lnTo>
                  <a:lnTo>
                    <a:pt x="1946859" y="0"/>
                  </a:lnTo>
                  <a:lnTo>
                    <a:pt x="101015" y="0"/>
                  </a:lnTo>
                  <a:lnTo>
                    <a:pt x="61683" y="7937"/>
                  </a:lnTo>
                  <a:lnTo>
                    <a:pt x="29578" y="29591"/>
                  </a:lnTo>
                  <a:lnTo>
                    <a:pt x="7937" y="61696"/>
                  </a:lnTo>
                  <a:lnTo>
                    <a:pt x="0" y="101015"/>
                  </a:lnTo>
                  <a:lnTo>
                    <a:pt x="0" y="1359941"/>
                  </a:lnTo>
                  <a:lnTo>
                    <a:pt x="0" y="2255939"/>
                  </a:lnTo>
                  <a:lnTo>
                    <a:pt x="0" y="2263711"/>
                  </a:lnTo>
                  <a:lnTo>
                    <a:pt x="7937" y="2303030"/>
                  </a:lnTo>
                  <a:lnTo>
                    <a:pt x="29578" y="2335149"/>
                  </a:lnTo>
                  <a:lnTo>
                    <a:pt x="61683" y="2356802"/>
                  </a:lnTo>
                  <a:lnTo>
                    <a:pt x="101015" y="2364740"/>
                  </a:lnTo>
                  <a:lnTo>
                    <a:pt x="1946859" y="2364740"/>
                  </a:lnTo>
                  <a:lnTo>
                    <a:pt x="1986178" y="2356802"/>
                  </a:lnTo>
                  <a:lnTo>
                    <a:pt x="2018284" y="2335149"/>
                  </a:lnTo>
                  <a:lnTo>
                    <a:pt x="2039924" y="2303030"/>
                  </a:lnTo>
                  <a:lnTo>
                    <a:pt x="2047875" y="2263711"/>
                  </a:lnTo>
                  <a:lnTo>
                    <a:pt x="2047875" y="2255939"/>
                  </a:lnTo>
                  <a:lnTo>
                    <a:pt x="2047875" y="1359941"/>
                  </a:lnTo>
                  <a:lnTo>
                    <a:pt x="2047875" y="101015"/>
                  </a:lnTo>
                  <a:close/>
                </a:path>
              </a:pathLst>
            </a:custGeom>
            <a:solidFill>
              <a:srgbClr val="404040"/>
            </a:solidFill>
          </p:spPr>
          <p:txBody>
            <a:bodyPr wrap="square" lIns="0" tIns="0" rIns="0" bIns="0" rtlCol="0"/>
            <a:lstStyle/>
            <a:p>
              <a:pPr defTabSz="537850"/>
              <a:endParaRPr sz="1059" kern="0">
                <a:solidFill>
                  <a:sysClr val="windowText" lastClr="000000"/>
                </a:solidFill>
              </a:endParaRPr>
            </a:p>
          </p:txBody>
        </p:sp>
      </p:grpSp>
      <p:sp>
        <p:nvSpPr>
          <p:cNvPr id="79" name="object 79"/>
          <p:cNvSpPr txBox="1"/>
          <p:nvPr/>
        </p:nvSpPr>
        <p:spPr>
          <a:xfrm>
            <a:off x="2243567" y="4742852"/>
            <a:ext cx="684306" cy="430608"/>
          </a:xfrm>
          <a:prstGeom prst="rect">
            <a:avLst/>
          </a:prstGeom>
        </p:spPr>
        <p:txBody>
          <a:bodyPr vert="horz" wrap="square" lIns="0" tIns="7471" rIns="0" bIns="0" rtlCol="0">
            <a:spAutoFit/>
          </a:bodyPr>
          <a:lstStyle/>
          <a:p>
            <a:pPr algn="ctr" defTabSz="537850">
              <a:lnSpc>
                <a:spcPts val="1682"/>
              </a:lnSpc>
              <a:spcBef>
                <a:spcPts val="59"/>
              </a:spcBef>
            </a:pPr>
            <a:r>
              <a:rPr sz="1412" b="1" kern="0" dirty="0">
                <a:solidFill>
                  <a:srgbClr val="FFFFFF"/>
                </a:solidFill>
                <a:latin typeface="Trebuchet MS"/>
                <a:cs typeface="Trebuchet MS"/>
              </a:rPr>
              <a:t>0</a:t>
            </a:r>
            <a:r>
              <a:rPr sz="1412" b="1" kern="0" spc="-179" dirty="0">
                <a:solidFill>
                  <a:srgbClr val="FFFFFF"/>
                </a:solidFill>
                <a:latin typeface="Trebuchet MS"/>
                <a:cs typeface="Trebuchet MS"/>
              </a:rPr>
              <a:t> </a:t>
            </a:r>
            <a:r>
              <a:rPr sz="882" kern="0" dirty="0">
                <a:solidFill>
                  <a:srgbClr val="FFFFFF"/>
                </a:solidFill>
                <a:latin typeface="Trebuchet MS"/>
                <a:cs typeface="Trebuchet MS"/>
              </a:rPr>
              <a:t>levees</a:t>
            </a:r>
            <a:r>
              <a:rPr sz="882" kern="0" spc="-21" dirty="0">
                <a:solidFill>
                  <a:srgbClr val="FFFFFF"/>
                </a:solidFill>
                <a:latin typeface="Trebuchet MS"/>
                <a:cs typeface="Trebuchet MS"/>
              </a:rPr>
              <a:t> </a:t>
            </a:r>
            <a:r>
              <a:rPr sz="882" kern="0" spc="-15" dirty="0">
                <a:solidFill>
                  <a:srgbClr val="FFFFFF"/>
                </a:solidFill>
                <a:latin typeface="Trebuchet MS"/>
                <a:cs typeface="Trebuchet MS"/>
              </a:rPr>
              <a:t>and</a:t>
            </a:r>
            <a:endParaRPr sz="882" kern="0">
              <a:solidFill>
                <a:sysClr val="windowText" lastClr="000000"/>
              </a:solidFill>
              <a:latin typeface="Trebuchet MS"/>
              <a:cs typeface="Trebuchet MS"/>
            </a:endParaRPr>
          </a:p>
          <a:p>
            <a:pPr marL="1494" algn="ctr" defTabSz="537850">
              <a:lnSpc>
                <a:spcPts val="1682"/>
              </a:lnSpc>
            </a:pPr>
            <a:r>
              <a:rPr sz="1412" b="1" kern="0" dirty="0">
                <a:solidFill>
                  <a:srgbClr val="FFFFFF"/>
                </a:solidFill>
                <a:latin typeface="Trebuchet MS"/>
                <a:cs typeface="Trebuchet MS"/>
              </a:rPr>
              <a:t>5</a:t>
            </a:r>
            <a:r>
              <a:rPr sz="1412" b="1" kern="0" spc="12" dirty="0">
                <a:solidFill>
                  <a:srgbClr val="FFFFFF"/>
                </a:solidFill>
                <a:latin typeface="Trebuchet MS"/>
                <a:cs typeface="Trebuchet MS"/>
              </a:rPr>
              <a:t> </a:t>
            </a:r>
            <a:r>
              <a:rPr sz="882" kern="0" spc="-12" dirty="0">
                <a:solidFill>
                  <a:srgbClr val="FFFFFF"/>
                </a:solidFill>
                <a:latin typeface="Trebuchet MS"/>
                <a:cs typeface="Trebuchet MS"/>
              </a:rPr>
              <a:t>dams</a:t>
            </a:r>
            <a:endParaRPr sz="882" kern="0">
              <a:solidFill>
                <a:sysClr val="windowText" lastClr="000000"/>
              </a:solidFill>
              <a:latin typeface="Trebuchet MS"/>
              <a:cs typeface="Trebuchet MS"/>
            </a:endParaRPr>
          </a:p>
        </p:txBody>
      </p:sp>
      <p:grpSp>
        <p:nvGrpSpPr>
          <p:cNvPr id="80" name="object 80"/>
          <p:cNvGrpSpPr/>
          <p:nvPr/>
        </p:nvGrpSpPr>
        <p:grpSpPr>
          <a:xfrm>
            <a:off x="2127093" y="728382"/>
            <a:ext cx="6501279" cy="4019176"/>
            <a:chOff x="3616058" y="441324"/>
            <a:chExt cx="11052175" cy="6832600"/>
          </a:xfrm>
        </p:grpSpPr>
        <p:pic>
          <p:nvPicPr>
            <p:cNvPr id="81" name="object 81"/>
            <p:cNvPicPr/>
            <p:nvPr/>
          </p:nvPicPr>
          <p:blipFill>
            <a:blip r:embed="rId25" cstate="print"/>
            <a:stretch>
              <a:fillRect/>
            </a:stretch>
          </p:blipFill>
          <p:spPr>
            <a:xfrm>
              <a:off x="3616058" y="6118288"/>
              <a:ext cx="1526603" cy="1155103"/>
            </a:xfrm>
            <a:prstGeom prst="rect">
              <a:avLst/>
            </a:prstGeom>
          </p:spPr>
        </p:pic>
        <p:pic>
          <p:nvPicPr>
            <p:cNvPr id="82" name="object 82"/>
            <p:cNvPicPr/>
            <p:nvPr/>
          </p:nvPicPr>
          <p:blipFill>
            <a:blip r:embed="rId26" cstate="print"/>
            <a:stretch>
              <a:fillRect/>
            </a:stretch>
          </p:blipFill>
          <p:spPr>
            <a:xfrm>
              <a:off x="12980036" y="441324"/>
              <a:ext cx="1687587" cy="603249"/>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101" y="714135"/>
            <a:ext cx="7117932" cy="747751"/>
          </a:xfrm>
          <a:prstGeom prst="rect">
            <a:avLst/>
          </a:prstGeom>
        </p:spPr>
        <p:txBody>
          <a:bodyPr vert="horz" wrap="square" lIns="0" tIns="42209" rIns="0" bIns="0" rtlCol="0">
            <a:spAutoFit/>
          </a:bodyPr>
          <a:lstStyle/>
          <a:p>
            <a:pPr marL="22410">
              <a:spcBef>
                <a:spcPts val="332"/>
              </a:spcBef>
            </a:pPr>
            <a:r>
              <a:rPr spc="-515" dirty="0"/>
              <a:t>T</a:t>
            </a:r>
            <a:r>
              <a:rPr spc="-135" dirty="0"/>
              <a:t>o</a:t>
            </a:r>
            <a:r>
              <a:rPr spc="-129" dirty="0"/>
              <a:t>w</a:t>
            </a:r>
            <a:r>
              <a:rPr spc="-132" dirty="0"/>
              <a:t>n</a:t>
            </a:r>
            <a:r>
              <a:rPr spc="-18" dirty="0"/>
              <a:t> </a:t>
            </a:r>
            <a:r>
              <a:rPr dirty="0">
                <a:latin typeface="Trebuchet MS"/>
                <a:cs typeface="Trebuchet MS"/>
              </a:rPr>
              <a:t>of</a:t>
            </a:r>
            <a:r>
              <a:rPr spc="-179" dirty="0"/>
              <a:t> </a:t>
            </a:r>
            <a:r>
              <a:rPr dirty="0">
                <a:latin typeface="Trebuchet MS"/>
                <a:cs typeface="Trebuchet MS"/>
              </a:rPr>
              <a:t>Capon</a:t>
            </a:r>
            <a:r>
              <a:rPr spc="-74" dirty="0"/>
              <a:t> </a:t>
            </a:r>
            <a:r>
              <a:rPr spc="-24" dirty="0"/>
              <a:t>Bridge/</a:t>
            </a:r>
            <a:r>
              <a:rPr sz="2353" spc="-24" dirty="0"/>
              <a:t>Hampshire</a:t>
            </a:r>
            <a:r>
              <a:rPr sz="2353" spc="-53" dirty="0"/>
              <a:t> </a:t>
            </a:r>
            <a:r>
              <a:rPr sz="2353" spc="-109" dirty="0"/>
              <a:t>County,</a:t>
            </a:r>
            <a:r>
              <a:rPr sz="2353" spc="-126" dirty="0"/>
              <a:t> </a:t>
            </a:r>
            <a:r>
              <a:rPr sz="2353" spc="-15" dirty="0"/>
              <a:t>WV</a:t>
            </a:r>
            <a:endParaRPr sz="2353" dirty="0"/>
          </a:p>
          <a:p>
            <a:pPr marL="74327">
              <a:spcBef>
                <a:spcPts val="147"/>
              </a:spcBef>
            </a:pPr>
            <a:r>
              <a:rPr sz="1676" b="1" dirty="0"/>
              <a:t>KNOW</a:t>
            </a:r>
            <a:r>
              <a:rPr sz="1676" b="1" spc="-35" dirty="0"/>
              <a:t> </a:t>
            </a:r>
            <a:r>
              <a:rPr sz="1676" b="1" spc="-12" dirty="0"/>
              <a:t>YOUR</a:t>
            </a:r>
            <a:r>
              <a:rPr sz="1676" b="1" spc="-32" dirty="0"/>
              <a:t> </a:t>
            </a:r>
            <a:r>
              <a:rPr sz="1676" b="1" spc="71" dirty="0"/>
              <a:t>RISK</a:t>
            </a:r>
            <a:r>
              <a:rPr sz="1676" b="1" spc="-35" dirty="0"/>
              <a:t> </a:t>
            </a:r>
            <a:r>
              <a:rPr sz="823" b="1" spc="-29" dirty="0"/>
              <a:t>(The</a:t>
            </a:r>
            <a:r>
              <a:rPr sz="823" b="1" spc="-15" dirty="0"/>
              <a:t> </a:t>
            </a:r>
            <a:r>
              <a:rPr sz="823" b="1" spc="-32" dirty="0"/>
              <a:t>information</a:t>
            </a:r>
            <a:r>
              <a:rPr sz="823" b="1" spc="-18" dirty="0"/>
              <a:t> </a:t>
            </a:r>
            <a:r>
              <a:rPr sz="823" b="1" spc="-26" dirty="0"/>
              <a:t>presented</a:t>
            </a:r>
            <a:r>
              <a:rPr sz="823" b="1" spc="-15" dirty="0"/>
              <a:t> </a:t>
            </a:r>
            <a:r>
              <a:rPr sz="823" b="1" spc="-32" dirty="0"/>
              <a:t>below</a:t>
            </a:r>
            <a:r>
              <a:rPr sz="823" b="1" spc="-18" dirty="0"/>
              <a:t> </a:t>
            </a:r>
            <a:r>
              <a:rPr sz="823" b="1" spc="-24" dirty="0"/>
              <a:t>are</a:t>
            </a:r>
            <a:r>
              <a:rPr sz="823" b="1" spc="-15" dirty="0"/>
              <a:t> </a:t>
            </a:r>
            <a:r>
              <a:rPr sz="823" b="1" dirty="0"/>
              <a:t>estimates</a:t>
            </a:r>
            <a:r>
              <a:rPr sz="823" b="1" spc="-15" dirty="0"/>
              <a:t> </a:t>
            </a:r>
            <a:r>
              <a:rPr sz="823" b="1" dirty="0"/>
              <a:t>as</a:t>
            </a:r>
            <a:r>
              <a:rPr sz="823" b="1" spc="-12" dirty="0"/>
              <a:t> </a:t>
            </a:r>
            <a:r>
              <a:rPr sz="823" b="1" spc="-35" dirty="0"/>
              <a:t>of</a:t>
            </a:r>
            <a:r>
              <a:rPr sz="823" b="1" spc="-24" dirty="0"/>
              <a:t> </a:t>
            </a:r>
            <a:r>
              <a:rPr sz="823" b="1" spc="-32" dirty="0"/>
              <a:t>April</a:t>
            </a:r>
            <a:r>
              <a:rPr sz="823" b="1" spc="-21" dirty="0"/>
              <a:t> </a:t>
            </a:r>
            <a:r>
              <a:rPr sz="823" b="1" dirty="0"/>
              <a:t>2023.</a:t>
            </a:r>
            <a:r>
              <a:rPr sz="823" b="1" spc="-12" dirty="0"/>
              <a:t> </a:t>
            </a:r>
            <a:r>
              <a:rPr sz="618" baseline="31746" dirty="0"/>
              <a:t>1</a:t>
            </a:r>
            <a:r>
              <a:rPr sz="618" spc="-13" baseline="31746" dirty="0"/>
              <a:t> </a:t>
            </a:r>
            <a:r>
              <a:rPr sz="706" spc="-12" dirty="0"/>
              <a:t>Flood</a:t>
            </a:r>
            <a:r>
              <a:rPr sz="706" spc="-15" dirty="0"/>
              <a:t> </a:t>
            </a:r>
            <a:r>
              <a:rPr sz="706" dirty="0"/>
              <a:t>Insurance</a:t>
            </a:r>
            <a:r>
              <a:rPr sz="706" spc="-15" dirty="0"/>
              <a:t> </a:t>
            </a:r>
            <a:r>
              <a:rPr sz="706" dirty="0"/>
              <a:t>Rate</a:t>
            </a:r>
            <a:r>
              <a:rPr sz="706" spc="-12" dirty="0"/>
              <a:t> </a:t>
            </a:r>
            <a:r>
              <a:rPr sz="706" dirty="0"/>
              <a:t>Map.</a:t>
            </a:r>
            <a:r>
              <a:rPr sz="706" spc="-15" dirty="0"/>
              <a:t> </a:t>
            </a:r>
            <a:r>
              <a:rPr sz="618" baseline="31746" dirty="0"/>
              <a:t>2</a:t>
            </a:r>
            <a:r>
              <a:rPr sz="618" spc="-4" baseline="31746" dirty="0"/>
              <a:t> </a:t>
            </a:r>
            <a:r>
              <a:rPr sz="706" dirty="0"/>
              <a:t>Since</a:t>
            </a:r>
            <a:r>
              <a:rPr sz="706" spc="-15" dirty="0"/>
              <a:t> </a:t>
            </a:r>
            <a:r>
              <a:rPr sz="706" spc="-6" dirty="0"/>
              <a:t>1978.</a:t>
            </a:r>
            <a:r>
              <a:rPr sz="823" b="1" spc="-6" dirty="0"/>
              <a:t>)</a:t>
            </a:r>
            <a:endParaRPr sz="823" dirty="0"/>
          </a:p>
        </p:txBody>
      </p:sp>
      <p:grpSp>
        <p:nvGrpSpPr>
          <p:cNvPr id="3" name="object 3"/>
          <p:cNvGrpSpPr/>
          <p:nvPr/>
        </p:nvGrpSpPr>
        <p:grpSpPr>
          <a:xfrm>
            <a:off x="649941" y="2011605"/>
            <a:ext cx="7924053" cy="3343835"/>
            <a:chOff x="1104900" y="2622803"/>
            <a:chExt cx="13470890" cy="5684520"/>
          </a:xfrm>
        </p:grpSpPr>
        <p:pic>
          <p:nvPicPr>
            <p:cNvPr id="4" name="object 4"/>
            <p:cNvPicPr/>
            <p:nvPr/>
          </p:nvPicPr>
          <p:blipFill>
            <a:blip r:embed="rId2" cstate="print"/>
            <a:stretch>
              <a:fillRect/>
            </a:stretch>
          </p:blipFill>
          <p:spPr>
            <a:xfrm>
              <a:off x="1104900" y="5681472"/>
              <a:ext cx="2055875" cy="2625851"/>
            </a:xfrm>
            <a:prstGeom prst="rect">
              <a:avLst/>
            </a:prstGeom>
          </p:spPr>
        </p:pic>
        <p:sp>
          <p:nvSpPr>
            <p:cNvPr id="5" name="object 5"/>
            <p:cNvSpPr/>
            <p:nvPr/>
          </p:nvSpPr>
          <p:spPr>
            <a:xfrm>
              <a:off x="1146811" y="5701451"/>
              <a:ext cx="1971675" cy="2540000"/>
            </a:xfrm>
            <a:custGeom>
              <a:avLst/>
              <a:gdLst/>
              <a:ahLst/>
              <a:cxnLst/>
              <a:rect l="l" t="t" r="r" b="b"/>
              <a:pathLst>
                <a:path w="1971675" h="2540000">
                  <a:moveTo>
                    <a:pt x="1874405" y="0"/>
                  </a:moveTo>
                  <a:lnTo>
                    <a:pt x="97269" y="0"/>
                  </a:lnTo>
                  <a:lnTo>
                    <a:pt x="59407" y="7643"/>
                  </a:lnTo>
                  <a:lnTo>
                    <a:pt x="28489" y="28489"/>
                  </a:lnTo>
                  <a:lnTo>
                    <a:pt x="7643" y="59407"/>
                  </a:lnTo>
                  <a:lnTo>
                    <a:pt x="0" y="97269"/>
                  </a:lnTo>
                  <a:lnTo>
                    <a:pt x="0" y="2442743"/>
                  </a:lnTo>
                  <a:lnTo>
                    <a:pt x="7643" y="2480603"/>
                  </a:lnTo>
                  <a:lnTo>
                    <a:pt x="28489" y="2511517"/>
                  </a:lnTo>
                  <a:lnTo>
                    <a:pt x="59407" y="2532358"/>
                  </a:lnTo>
                  <a:lnTo>
                    <a:pt x="97269" y="2540000"/>
                  </a:lnTo>
                  <a:lnTo>
                    <a:pt x="1874405" y="2540000"/>
                  </a:lnTo>
                  <a:lnTo>
                    <a:pt x="1912267" y="2532358"/>
                  </a:lnTo>
                  <a:lnTo>
                    <a:pt x="1943185" y="2511517"/>
                  </a:lnTo>
                  <a:lnTo>
                    <a:pt x="1964031" y="2480603"/>
                  </a:lnTo>
                  <a:lnTo>
                    <a:pt x="1971675" y="2442743"/>
                  </a:lnTo>
                  <a:lnTo>
                    <a:pt x="1971675" y="97269"/>
                  </a:lnTo>
                  <a:lnTo>
                    <a:pt x="1964031" y="59407"/>
                  </a:lnTo>
                  <a:lnTo>
                    <a:pt x="1943185" y="28489"/>
                  </a:lnTo>
                  <a:lnTo>
                    <a:pt x="1912267" y="7643"/>
                  </a:lnTo>
                  <a:lnTo>
                    <a:pt x="1874405" y="0"/>
                  </a:lnTo>
                  <a:close/>
                </a:path>
              </a:pathLst>
            </a:custGeom>
            <a:solidFill>
              <a:srgbClr val="004171"/>
            </a:solidFill>
          </p:spPr>
          <p:txBody>
            <a:bodyPr wrap="square" lIns="0" tIns="0" rIns="0" bIns="0" rtlCol="0"/>
            <a:lstStyle/>
            <a:p>
              <a:endParaRPr sz="1059"/>
            </a:p>
          </p:txBody>
        </p:sp>
        <p:pic>
          <p:nvPicPr>
            <p:cNvPr id="6" name="object 6"/>
            <p:cNvPicPr/>
            <p:nvPr/>
          </p:nvPicPr>
          <p:blipFill>
            <a:blip r:embed="rId3" cstate="print"/>
            <a:stretch>
              <a:fillRect/>
            </a:stretch>
          </p:blipFill>
          <p:spPr>
            <a:xfrm>
              <a:off x="10079735" y="2622803"/>
              <a:ext cx="2199131" cy="3305555"/>
            </a:xfrm>
            <a:prstGeom prst="rect">
              <a:avLst/>
            </a:prstGeom>
          </p:spPr>
        </p:pic>
        <p:sp>
          <p:nvSpPr>
            <p:cNvPr id="7" name="object 7"/>
            <p:cNvSpPr/>
            <p:nvPr/>
          </p:nvSpPr>
          <p:spPr>
            <a:xfrm>
              <a:off x="10126978" y="2647739"/>
              <a:ext cx="2104390" cy="3209925"/>
            </a:xfrm>
            <a:custGeom>
              <a:avLst/>
              <a:gdLst/>
              <a:ahLst/>
              <a:cxnLst/>
              <a:rect l="l" t="t" r="r" b="b"/>
              <a:pathLst>
                <a:path w="2104390" h="3209925">
                  <a:moveTo>
                    <a:pt x="2000580" y="0"/>
                  </a:moveTo>
                  <a:lnTo>
                    <a:pt x="103809" y="0"/>
                  </a:lnTo>
                  <a:lnTo>
                    <a:pt x="63404" y="8158"/>
                  </a:lnTo>
                  <a:lnTo>
                    <a:pt x="30406" y="30406"/>
                  </a:lnTo>
                  <a:lnTo>
                    <a:pt x="8158" y="63404"/>
                  </a:lnTo>
                  <a:lnTo>
                    <a:pt x="0" y="103809"/>
                  </a:lnTo>
                  <a:lnTo>
                    <a:pt x="0" y="3106115"/>
                  </a:lnTo>
                  <a:lnTo>
                    <a:pt x="8158" y="3146520"/>
                  </a:lnTo>
                  <a:lnTo>
                    <a:pt x="30406" y="3179518"/>
                  </a:lnTo>
                  <a:lnTo>
                    <a:pt x="63404" y="3201766"/>
                  </a:lnTo>
                  <a:lnTo>
                    <a:pt x="103809" y="3209924"/>
                  </a:lnTo>
                  <a:lnTo>
                    <a:pt x="2000580" y="3209924"/>
                  </a:lnTo>
                  <a:lnTo>
                    <a:pt x="2040985" y="3201766"/>
                  </a:lnTo>
                  <a:lnTo>
                    <a:pt x="2073983" y="3179518"/>
                  </a:lnTo>
                  <a:lnTo>
                    <a:pt x="2096231" y="3146520"/>
                  </a:lnTo>
                  <a:lnTo>
                    <a:pt x="2104390" y="3106115"/>
                  </a:lnTo>
                  <a:lnTo>
                    <a:pt x="2104390" y="103809"/>
                  </a:lnTo>
                  <a:lnTo>
                    <a:pt x="2096231" y="63404"/>
                  </a:lnTo>
                  <a:lnTo>
                    <a:pt x="2073983" y="30406"/>
                  </a:lnTo>
                  <a:lnTo>
                    <a:pt x="2040985" y="8158"/>
                  </a:lnTo>
                  <a:lnTo>
                    <a:pt x="2000580" y="0"/>
                  </a:lnTo>
                  <a:close/>
                </a:path>
              </a:pathLst>
            </a:custGeom>
            <a:solidFill>
              <a:srgbClr val="004171"/>
            </a:solidFill>
          </p:spPr>
          <p:txBody>
            <a:bodyPr wrap="square" lIns="0" tIns="0" rIns="0" bIns="0" rtlCol="0"/>
            <a:lstStyle/>
            <a:p>
              <a:endParaRPr sz="1059"/>
            </a:p>
          </p:txBody>
        </p:sp>
        <p:sp>
          <p:nvSpPr>
            <p:cNvPr id="8" name="object 8"/>
            <p:cNvSpPr/>
            <p:nvPr/>
          </p:nvSpPr>
          <p:spPr>
            <a:xfrm>
              <a:off x="10126977" y="2647739"/>
              <a:ext cx="2104390" cy="3209925"/>
            </a:xfrm>
            <a:custGeom>
              <a:avLst/>
              <a:gdLst/>
              <a:ahLst/>
              <a:cxnLst/>
              <a:rect l="l" t="t" r="r" b="b"/>
              <a:pathLst>
                <a:path w="2104390" h="3209925">
                  <a:moveTo>
                    <a:pt x="0" y="103809"/>
                  </a:moveTo>
                  <a:lnTo>
                    <a:pt x="8158" y="63404"/>
                  </a:lnTo>
                  <a:lnTo>
                    <a:pt x="30406" y="30406"/>
                  </a:lnTo>
                  <a:lnTo>
                    <a:pt x="63404" y="8158"/>
                  </a:lnTo>
                  <a:lnTo>
                    <a:pt x="103809" y="0"/>
                  </a:lnTo>
                  <a:lnTo>
                    <a:pt x="2000580" y="0"/>
                  </a:lnTo>
                  <a:lnTo>
                    <a:pt x="2040985" y="8158"/>
                  </a:lnTo>
                  <a:lnTo>
                    <a:pt x="2073983" y="30406"/>
                  </a:lnTo>
                  <a:lnTo>
                    <a:pt x="2096231" y="63404"/>
                  </a:lnTo>
                  <a:lnTo>
                    <a:pt x="2104390" y="103809"/>
                  </a:lnTo>
                  <a:lnTo>
                    <a:pt x="2104390" y="3106115"/>
                  </a:lnTo>
                  <a:lnTo>
                    <a:pt x="2096231" y="3146520"/>
                  </a:lnTo>
                  <a:lnTo>
                    <a:pt x="2073983" y="3179518"/>
                  </a:lnTo>
                  <a:lnTo>
                    <a:pt x="2040985" y="3201766"/>
                  </a:lnTo>
                  <a:lnTo>
                    <a:pt x="2000580" y="3209924"/>
                  </a:lnTo>
                  <a:lnTo>
                    <a:pt x="103809" y="3209924"/>
                  </a:lnTo>
                  <a:lnTo>
                    <a:pt x="63404" y="3201766"/>
                  </a:lnTo>
                  <a:lnTo>
                    <a:pt x="30406" y="3179518"/>
                  </a:lnTo>
                  <a:lnTo>
                    <a:pt x="8158" y="3146520"/>
                  </a:lnTo>
                  <a:lnTo>
                    <a:pt x="0" y="3106115"/>
                  </a:lnTo>
                  <a:lnTo>
                    <a:pt x="0" y="103809"/>
                  </a:lnTo>
                  <a:close/>
                </a:path>
              </a:pathLst>
            </a:custGeom>
            <a:ln w="9525">
              <a:solidFill>
                <a:srgbClr val="004171"/>
              </a:solidFill>
            </a:ln>
          </p:spPr>
          <p:txBody>
            <a:bodyPr wrap="square" lIns="0" tIns="0" rIns="0" bIns="0" rtlCol="0"/>
            <a:lstStyle/>
            <a:p>
              <a:endParaRPr sz="1059"/>
            </a:p>
          </p:txBody>
        </p:sp>
        <p:pic>
          <p:nvPicPr>
            <p:cNvPr id="9" name="object 9"/>
            <p:cNvPicPr/>
            <p:nvPr/>
          </p:nvPicPr>
          <p:blipFill>
            <a:blip r:embed="rId4" cstate="print"/>
            <a:stretch>
              <a:fillRect/>
            </a:stretch>
          </p:blipFill>
          <p:spPr>
            <a:xfrm>
              <a:off x="10076688" y="5980175"/>
              <a:ext cx="2197607" cy="2314955"/>
            </a:xfrm>
            <a:prstGeom prst="rect">
              <a:avLst/>
            </a:prstGeom>
          </p:spPr>
        </p:pic>
        <p:sp>
          <p:nvSpPr>
            <p:cNvPr id="10" name="object 10"/>
            <p:cNvSpPr/>
            <p:nvPr/>
          </p:nvSpPr>
          <p:spPr>
            <a:xfrm>
              <a:off x="10118725" y="5999265"/>
              <a:ext cx="2113280" cy="2230755"/>
            </a:xfrm>
            <a:custGeom>
              <a:avLst/>
              <a:gdLst/>
              <a:ahLst/>
              <a:cxnLst/>
              <a:rect l="l" t="t" r="r" b="b"/>
              <a:pathLst>
                <a:path w="2113279" h="2230754">
                  <a:moveTo>
                    <a:pt x="2009025" y="0"/>
                  </a:moveTo>
                  <a:lnTo>
                    <a:pt x="104254" y="0"/>
                  </a:lnTo>
                  <a:lnTo>
                    <a:pt x="63672" y="8194"/>
                  </a:lnTo>
                  <a:lnTo>
                    <a:pt x="30533" y="30538"/>
                  </a:lnTo>
                  <a:lnTo>
                    <a:pt x="8192" y="63677"/>
                  </a:lnTo>
                  <a:lnTo>
                    <a:pt x="0" y="104254"/>
                  </a:lnTo>
                  <a:lnTo>
                    <a:pt x="0" y="2126513"/>
                  </a:lnTo>
                  <a:lnTo>
                    <a:pt x="8192" y="2167088"/>
                  </a:lnTo>
                  <a:lnTo>
                    <a:pt x="30533" y="2200222"/>
                  </a:lnTo>
                  <a:lnTo>
                    <a:pt x="63672" y="2222562"/>
                  </a:lnTo>
                  <a:lnTo>
                    <a:pt x="104254" y="2230755"/>
                  </a:lnTo>
                  <a:lnTo>
                    <a:pt x="2009025" y="2230755"/>
                  </a:lnTo>
                  <a:lnTo>
                    <a:pt x="2049607" y="2222562"/>
                  </a:lnTo>
                  <a:lnTo>
                    <a:pt x="2082746" y="2200222"/>
                  </a:lnTo>
                  <a:lnTo>
                    <a:pt x="2105087" y="2167088"/>
                  </a:lnTo>
                  <a:lnTo>
                    <a:pt x="2113280" y="2126513"/>
                  </a:lnTo>
                  <a:lnTo>
                    <a:pt x="2113280" y="104254"/>
                  </a:lnTo>
                  <a:lnTo>
                    <a:pt x="2105087" y="63677"/>
                  </a:lnTo>
                  <a:lnTo>
                    <a:pt x="2082746" y="30538"/>
                  </a:lnTo>
                  <a:lnTo>
                    <a:pt x="2049607" y="8194"/>
                  </a:lnTo>
                  <a:lnTo>
                    <a:pt x="2009025" y="0"/>
                  </a:lnTo>
                  <a:close/>
                </a:path>
              </a:pathLst>
            </a:custGeom>
            <a:solidFill>
              <a:srgbClr val="AFB0B3"/>
            </a:solidFill>
          </p:spPr>
          <p:txBody>
            <a:bodyPr wrap="square" lIns="0" tIns="0" rIns="0" bIns="0" rtlCol="0"/>
            <a:lstStyle/>
            <a:p>
              <a:endParaRPr sz="1059"/>
            </a:p>
          </p:txBody>
        </p:sp>
        <p:pic>
          <p:nvPicPr>
            <p:cNvPr id="11" name="object 11"/>
            <p:cNvPicPr/>
            <p:nvPr/>
          </p:nvPicPr>
          <p:blipFill>
            <a:blip r:embed="rId5" cstate="print"/>
            <a:stretch>
              <a:fillRect/>
            </a:stretch>
          </p:blipFill>
          <p:spPr>
            <a:xfrm>
              <a:off x="12313919" y="2638043"/>
              <a:ext cx="2261614" cy="5629655"/>
            </a:xfrm>
            <a:prstGeom prst="rect">
              <a:avLst/>
            </a:prstGeom>
          </p:spPr>
        </p:pic>
        <p:sp>
          <p:nvSpPr>
            <p:cNvPr id="12" name="object 12"/>
            <p:cNvSpPr/>
            <p:nvPr/>
          </p:nvSpPr>
          <p:spPr>
            <a:xfrm>
              <a:off x="12357100" y="2657267"/>
              <a:ext cx="2176145" cy="5544820"/>
            </a:xfrm>
            <a:custGeom>
              <a:avLst/>
              <a:gdLst/>
              <a:ahLst/>
              <a:cxnLst/>
              <a:rect l="l" t="t" r="r" b="b"/>
              <a:pathLst>
                <a:path w="2176144" h="5544820">
                  <a:moveTo>
                    <a:pt x="2091016" y="0"/>
                  </a:moveTo>
                  <a:lnTo>
                    <a:pt x="85128" y="0"/>
                  </a:lnTo>
                  <a:lnTo>
                    <a:pt x="51992" y="6689"/>
                  </a:lnTo>
                  <a:lnTo>
                    <a:pt x="24933" y="24933"/>
                  </a:lnTo>
                  <a:lnTo>
                    <a:pt x="6689" y="51992"/>
                  </a:lnTo>
                  <a:lnTo>
                    <a:pt x="0" y="85128"/>
                  </a:lnTo>
                  <a:lnTo>
                    <a:pt x="0" y="5459691"/>
                  </a:lnTo>
                  <a:lnTo>
                    <a:pt x="6689" y="5492827"/>
                  </a:lnTo>
                  <a:lnTo>
                    <a:pt x="24933" y="5519886"/>
                  </a:lnTo>
                  <a:lnTo>
                    <a:pt x="51992" y="5538130"/>
                  </a:lnTo>
                  <a:lnTo>
                    <a:pt x="85128" y="5544820"/>
                  </a:lnTo>
                  <a:lnTo>
                    <a:pt x="2091016" y="5544820"/>
                  </a:lnTo>
                  <a:lnTo>
                    <a:pt x="2124152" y="5538130"/>
                  </a:lnTo>
                  <a:lnTo>
                    <a:pt x="2151211" y="5519886"/>
                  </a:lnTo>
                  <a:lnTo>
                    <a:pt x="2169455" y="5492827"/>
                  </a:lnTo>
                  <a:lnTo>
                    <a:pt x="2176145" y="5459691"/>
                  </a:lnTo>
                  <a:lnTo>
                    <a:pt x="2176145" y="85128"/>
                  </a:lnTo>
                  <a:lnTo>
                    <a:pt x="2169455" y="51992"/>
                  </a:lnTo>
                  <a:lnTo>
                    <a:pt x="2151211" y="24933"/>
                  </a:lnTo>
                  <a:lnTo>
                    <a:pt x="2124152" y="6689"/>
                  </a:lnTo>
                  <a:lnTo>
                    <a:pt x="2091016" y="0"/>
                  </a:lnTo>
                  <a:close/>
                </a:path>
              </a:pathLst>
            </a:custGeom>
            <a:solidFill>
              <a:srgbClr val="006FB1"/>
            </a:solidFill>
          </p:spPr>
          <p:txBody>
            <a:bodyPr wrap="square" lIns="0" tIns="0" rIns="0" bIns="0" rtlCol="0"/>
            <a:lstStyle/>
            <a:p>
              <a:endParaRPr sz="1059"/>
            </a:p>
          </p:txBody>
        </p:sp>
        <p:pic>
          <p:nvPicPr>
            <p:cNvPr id="13" name="object 13"/>
            <p:cNvPicPr/>
            <p:nvPr/>
          </p:nvPicPr>
          <p:blipFill>
            <a:blip r:embed="rId6" cstate="print"/>
            <a:stretch>
              <a:fillRect/>
            </a:stretch>
          </p:blipFill>
          <p:spPr>
            <a:xfrm>
              <a:off x="7824216" y="5527547"/>
              <a:ext cx="2218943" cy="2776727"/>
            </a:xfrm>
            <a:prstGeom prst="rect">
              <a:avLst/>
            </a:prstGeom>
          </p:spPr>
        </p:pic>
        <p:sp>
          <p:nvSpPr>
            <p:cNvPr id="14" name="object 14"/>
            <p:cNvSpPr/>
            <p:nvPr/>
          </p:nvSpPr>
          <p:spPr>
            <a:xfrm>
              <a:off x="7867013" y="5546517"/>
              <a:ext cx="2133600" cy="2692400"/>
            </a:xfrm>
            <a:custGeom>
              <a:avLst/>
              <a:gdLst/>
              <a:ahLst/>
              <a:cxnLst/>
              <a:rect l="l" t="t" r="r" b="b"/>
              <a:pathLst>
                <a:path w="2133600" h="2692400">
                  <a:moveTo>
                    <a:pt x="2028355" y="0"/>
                  </a:moveTo>
                  <a:lnTo>
                    <a:pt x="105244" y="0"/>
                  </a:lnTo>
                  <a:lnTo>
                    <a:pt x="64277" y="8270"/>
                  </a:lnTo>
                  <a:lnTo>
                    <a:pt x="30824" y="30824"/>
                  </a:lnTo>
                  <a:lnTo>
                    <a:pt x="8270" y="64277"/>
                  </a:lnTo>
                  <a:lnTo>
                    <a:pt x="0" y="105244"/>
                  </a:lnTo>
                  <a:lnTo>
                    <a:pt x="0" y="2587142"/>
                  </a:lnTo>
                  <a:lnTo>
                    <a:pt x="8270" y="2628111"/>
                  </a:lnTo>
                  <a:lnTo>
                    <a:pt x="30824" y="2661569"/>
                  </a:lnTo>
                  <a:lnTo>
                    <a:pt x="64277" y="2684127"/>
                  </a:lnTo>
                  <a:lnTo>
                    <a:pt x="105244" y="2692399"/>
                  </a:lnTo>
                  <a:lnTo>
                    <a:pt x="2028355" y="2692399"/>
                  </a:lnTo>
                  <a:lnTo>
                    <a:pt x="2069322" y="2684127"/>
                  </a:lnTo>
                  <a:lnTo>
                    <a:pt x="2102775" y="2661569"/>
                  </a:lnTo>
                  <a:lnTo>
                    <a:pt x="2125329" y="2628111"/>
                  </a:lnTo>
                  <a:lnTo>
                    <a:pt x="2133600" y="2587142"/>
                  </a:lnTo>
                  <a:lnTo>
                    <a:pt x="2133600" y="105244"/>
                  </a:lnTo>
                  <a:lnTo>
                    <a:pt x="2125329" y="64277"/>
                  </a:lnTo>
                  <a:lnTo>
                    <a:pt x="2102775" y="30824"/>
                  </a:lnTo>
                  <a:lnTo>
                    <a:pt x="2069322" y="8270"/>
                  </a:lnTo>
                  <a:lnTo>
                    <a:pt x="2028355" y="0"/>
                  </a:lnTo>
                  <a:close/>
                </a:path>
              </a:pathLst>
            </a:custGeom>
            <a:solidFill>
              <a:srgbClr val="404040"/>
            </a:solidFill>
          </p:spPr>
          <p:txBody>
            <a:bodyPr wrap="square" lIns="0" tIns="0" rIns="0" bIns="0" rtlCol="0"/>
            <a:lstStyle/>
            <a:p>
              <a:endParaRPr sz="1059"/>
            </a:p>
          </p:txBody>
        </p:sp>
        <p:pic>
          <p:nvPicPr>
            <p:cNvPr id="15" name="object 15"/>
            <p:cNvPicPr/>
            <p:nvPr/>
          </p:nvPicPr>
          <p:blipFill>
            <a:blip r:embed="rId7" cstate="print"/>
            <a:stretch>
              <a:fillRect/>
            </a:stretch>
          </p:blipFill>
          <p:spPr>
            <a:xfrm>
              <a:off x="7819644" y="2633471"/>
              <a:ext cx="2223516" cy="2848355"/>
            </a:xfrm>
            <a:prstGeom prst="rect">
              <a:avLst/>
            </a:prstGeom>
          </p:spPr>
        </p:pic>
        <p:sp>
          <p:nvSpPr>
            <p:cNvPr id="16" name="object 16"/>
            <p:cNvSpPr/>
            <p:nvPr/>
          </p:nvSpPr>
          <p:spPr>
            <a:xfrm>
              <a:off x="7867013" y="2657299"/>
              <a:ext cx="2129155" cy="2753995"/>
            </a:xfrm>
            <a:custGeom>
              <a:avLst/>
              <a:gdLst/>
              <a:ahLst/>
              <a:cxnLst/>
              <a:rect l="l" t="t" r="r" b="b"/>
              <a:pathLst>
                <a:path w="2129154" h="2753995">
                  <a:moveTo>
                    <a:pt x="2024126" y="0"/>
                  </a:moveTo>
                  <a:lnTo>
                    <a:pt x="105029" y="0"/>
                  </a:lnTo>
                  <a:lnTo>
                    <a:pt x="64149" y="8252"/>
                  </a:lnTo>
                  <a:lnTo>
                    <a:pt x="30764" y="30759"/>
                  </a:lnTo>
                  <a:lnTo>
                    <a:pt x="8254" y="64143"/>
                  </a:lnTo>
                  <a:lnTo>
                    <a:pt x="0" y="105028"/>
                  </a:lnTo>
                  <a:lnTo>
                    <a:pt x="0" y="2648966"/>
                  </a:lnTo>
                  <a:lnTo>
                    <a:pt x="8254" y="2689845"/>
                  </a:lnTo>
                  <a:lnTo>
                    <a:pt x="30764" y="2723230"/>
                  </a:lnTo>
                  <a:lnTo>
                    <a:pt x="64149" y="2745740"/>
                  </a:lnTo>
                  <a:lnTo>
                    <a:pt x="105029" y="2753995"/>
                  </a:lnTo>
                  <a:lnTo>
                    <a:pt x="2024126" y="2753995"/>
                  </a:lnTo>
                  <a:lnTo>
                    <a:pt x="2065005" y="2745740"/>
                  </a:lnTo>
                  <a:lnTo>
                    <a:pt x="2098390" y="2723230"/>
                  </a:lnTo>
                  <a:lnTo>
                    <a:pt x="2120900" y="2689845"/>
                  </a:lnTo>
                  <a:lnTo>
                    <a:pt x="2129155" y="2648966"/>
                  </a:lnTo>
                  <a:lnTo>
                    <a:pt x="2129155" y="105028"/>
                  </a:lnTo>
                  <a:lnTo>
                    <a:pt x="2120900" y="64143"/>
                  </a:lnTo>
                  <a:lnTo>
                    <a:pt x="2098390" y="30759"/>
                  </a:lnTo>
                  <a:lnTo>
                    <a:pt x="2065005" y="8252"/>
                  </a:lnTo>
                  <a:lnTo>
                    <a:pt x="2024126" y="0"/>
                  </a:lnTo>
                  <a:close/>
                </a:path>
              </a:pathLst>
            </a:custGeom>
            <a:solidFill>
              <a:srgbClr val="588500"/>
            </a:solidFill>
          </p:spPr>
          <p:txBody>
            <a:bodyPr wrap="square" lIns="0" tIns="0" rIns="0" bIns="0" rtlCol="0"/>
            <a:lstStyle/>
            <a:p>
              <a:endParaRPr sz="1059"/>
            </a:p>
          </p:txBody>
        </p:sp>
        <p:sp>
          <p:nvSpPr>
            <p:cNvPr id="17" name="object 17"/>
            <p:cNvSpPr/>
            <p:nvPr/>
          </p:nvSpPr>
          <p:spPr>
            <a:xfrm>
              <a:off x="7867013" y="2657299"/>
              <a:ext cx="2129155" cy="2753995"/>
            </a:xfrm>
            <a:custGeom>
              <a:avLst/>
              <a:gdLst/>
              <a:ahLst/>
              <a:cxnLst/>
              <a:rect l="l" t="t" r="r" b="b"/>
              <a:pathLst>
                <a:path w="2129154" h="2753995">
                  <a:moveTo>
                    <a:pt x="0" y="105028"/>
                  </a:moveTo>
                  <a:lnTo>
                    <a:pt x="8254" y="64143"/>
                  </a:lnTo>
                  <a:lnTo>
                    <a:pt x="30764" y="30759"/>
                  </a:lnTo>
                  <a:lnTo>
                    <a:pt x="64149" y="8252"/>
                  </a:lnTo>
                  <a:lnTo>
                    <a:pt x="105029" y="0"/>
                  </a:lnTo>
                  <a:lnTo>
                    <a:pt x="2024126" y="0"/>
                  </a:lnTo>
                  <a:lnTo>
                    <a:pt x="2065005" y="8252"/>
                  </a:lnTo>
                  <a:lnTo>
                    <a:pt x="2098390" y="30759"/>
                  </a:lnTo>
                  <a:lnTo>
                    <a:pt x="2120900" y="64143"/>
                  </a:lnTo>
                  <a:lnTo>
                    <a:pt x="2129155" y="105028"/>
                  </a:lnTo>
                  <a:lnTo>
                    <a:pt x="2129155" y="2648966"/>
                  </a:lnTo>
                  <a:lnTo>
                    <a:pt x="2120900" y="2689845"/>
                  </a:lnTo>
                  <a:lnTo>
                    <a:pt x="2098390" y="2723230"/>
                  </a:lnTo>
                  <a:lnTo>
                    <a:pt x="2065005" y="2745740"/>
                  </a:lnTo>
                  <a:lnTo>
                    <a:pt x="2024126" y="2753995"/>
                  </a:lnTo>
                  <a:lnTo>
                    <a:pt x="105029" y="2753995"/>
                  </a:lnTo>
                  <a:lnTo>
                    <a:pt x="64149" y="2745740"/>
                  </a:lnTo>
                  <a:lnTo>
                    <a:pt x="30764" y="2723230"/>
                  </a:lnTo>
                  <a:lnTo>
                    <a:pt x="8254" y="2689845"/>
                  </a:lnTo>
                  <a:lnTo>
                    <a:pt x="0" y="2648966"/>
                  </a:lnTo>
                  <a:lnTo>
                    <a:pt x="0" y="105028"/>
                  </a:lnTo>
                  <a:close/>
                </a:path>
              </a:pathLst>
            </a:custGeom>
            <a:ln w="9525">
              <a:solidFill>
                <a:srgbClr val="588500"/>
              </a:solidFill>
            </a:ln>
          </p:spPr>
          <p:txBody>
            <a:bodyPr wrap="square" lIns="0" tIns="0" rIns="0" bIns="0" rtlCol="0"/>
            <a:lstStyle/>
            <a:p>
              <a:endParaRPr sz="1059"/>
            </a:p>
          </p:txBody>
        </p:sp>
        <p:pic>
          <p:nvPicPr>
            <p:cNvPr id="18" name="object 18"/>
            <p:cNvPicPr/>
            <p:nvPr/>
          </p:nvPicPr>
          <p:blipFill>
            <a:blip r:embed="rId8" cstate="print"/>
            <a:stretch>
              <a:fillRect/>
            </a:stretch>
          </p:blipFill>
          <p:spPr>
            <a:xfrm>
              <a:off x="5408676" y="2636519"/>
              <a:ext cx="2391155" cy="3031235"/>
            </a:xfrm>
            <a:prstGeom prst="rect">
              <a:avLst/>
            </a:prstGeom>
          </p:spPr>
        </p:pic>
        <p:sp>
          <p:nvSpPr>
            <p:cNvPr id="19" name="object 19"/>
            <p:cNvSpPr/>
            <p:nvPr/>
          </p:nvSpPr>
          <p:spPr>
            <a:xfrm>
              <a:off x="5451475" y="2656635"/>
              <a:ext cx="2306320" cy="2945130"/>
            </a:xfrm>
            <a:custGeom>
              <a:avLst/>
              <a:gdLst/>
              <a:ahLst/>
              <a:cxnLst/>
              <a:rect l="l" t="t" r="r" b="b"/>
              <a:pathLst>
                <a:path w="2306320" h="2945129">
                  <a:moveTo>
                    <a:pt x="2192553" y="0"/>
                  </a:moveTo>
                  <a:lnTo>
                    <a:pt x="113766" y="0"/>
                  </a:lnTo>
                  <a:lnTo>
                    <a:pt x="69485" y="8939"/>
                  </a:lnTo>
                  <a:lnTo>
                    <a:pt x="33323" y="33318"/>
                  </a:lnTo>
                  <a:lnTo>
                    <a:pt x="8940" y="69480"/>
                  </a:lnTo>
                  <a:lnTo>
                    <a:pt x="0" y="113766"/>
                  </a:lnTo>
                  <a:lnTo>
                    <a:pt x="0" y="2831363"/>
                  </a:lnTo>
                  <a:lnTo>
                    <a:pt x="8940" y="2875644"/>
                  </a:lnTo>
                  <a:lnTo>
                    <a:pt x="33323" y="2911806"/>
                  </a:lnTo>
                  <a:lnTo>
                    <a:pt x="69485" y="2936189"/>
                  </a:lnTo>
                  <a:lnTo>
                    <a:pt x="113766" y="2945129"/>
                  </a:lnTo>
                  <a:lnTo>
                    <a:pt x="2192553" y="2945129"/>
                  </a:lnTo>
                  <a:lnTo>
                    <a:pt x="2236834" y="2936189"/>
                  </a:lnTo>
                  <a:lnTo>
                    <a:pt x="2272996" y="2911806"/>
                  </a:lnTo>
                  <a:lnTo>
                    <a:pt x="2297379" y="2875644"/>
                  </a:lnTo>
                  <a:lnTo>
                    <a:pt x="2306320" y="2831363"/>
                  </a:lnTo>
                  <a:lnTo>
                    <a:pt x="2306320" y="113766"/>
                  </a:lnTo>
                  <a:lnTo>
                    <a:pt x="2297379" y="69480"/>
                  </a:lnTo>
                  <a:lnTo>
                    <a:pt x="2272996" y="33318"/>
                  </a:lnTo>
                  <a:lnTo>
                    <a:pt x="2236834" y="8939"/>
                  </a:lnTo>
                  <a:lnTo>
                    <a:pt x="2192553" y="0"/>
                  </a:lnTo>
                  <a:close/>
                </a:path>
              </a:pathLst>
            </a:custGeom>
            <a:solidFill>
              <a:srgbClr val="004171"/>
            </a:solidFill>
          </p:spPr>
          <p:txBody>
            <a:bodyPr wrap="square" lIns="0" tIns="0" rIns="0" bIns="0" rtlCol="0"/>
            <a:lstStyle/>
            <a:p>
              <a:endParaRPr sz="1059"/>
            </a:p>
          </p:txBody>
        </p:sp>
        <p:pic>
          <p:nvPicPr>
            <p:cNvPr id="20" name="object 20"/>
            <p:cNvPicPr/>
            <p:nvPr/>
          </p:nvPicPr>
          <p:blipFill>
            <a:blip r:embed="rId9" cstate="print"/>
            <a:stretch>
              <a:fillRect/>
            </a:stretch>
          </p:blipFill>
          <p:spPr>
            <a:xfrm>
              <a:off x="5417820" y="5681471"/>
              <a:ext cx="2382011" cy="2622803"/>
            </a:xfrm>
            <a:prstGeom prst="rect">
              <a:avLst/>
            </a:prstGeom>
          </p:spPr>
        </p:pic>
        <p:sp>
          <p:nvSpPr>
            <p:cNvPr id="21" name="object 21"/>
            <p:cNvSpPr/>
            <p:nvPr/>
          </p:nvSpPr>
          <p:spPr>
            <a:xfrm>
              <a:off x="5460363" y="5701455"/>
              <a:ext cx="2296795" cy="2536825"/>
            </a:xfrm>
            <a:custGeom>
              <a:avLst/>
              <a:gdLst/>
              <a:ahLst/>
              <a:cxnLst/>
              <a:rect l="l" t="t" r="r" b="b"/>
              <a:pathLst>
                <a:path w="2296795" h="2536825">
                  <a:moveTo>
                    <a:pt x="2206942" y="0"/>
                  </a:moveTo>
                  <a:lnTo>
                    <a:pt x="89852" y="0"/>
                  </a:lnTo>
                  <a:lnTo>
                    <a:pt x="54880" y="7061"/>
                  </a:lnTo>
                  <a:lnTo>
                    <a:pt x="26319" y="26319"/>
                  </a:lnTo>
                  <a:lnTo>
                    <a:pt x="7061" y="54880"/>
                  </a:lnTo>
                  <a:lnTo>
                    <a:pt x="0" y="89852"/>
                  </a:lnTo>
                  <a:lnTo>
                    <a:pt x="0" y="2446972"/>
                  </a:lnTo>
                  <a:lnTo>
                    <a:pt x="7061" y="2481950"/>
                  </a:lnTo>
                  <a:lnTo>
                    <a:pt x="26319" y="2510510"/>
                  </a:lnTo>
                  <a:lnTo>
                    <a:pt x="54880" y="2529764"/>
                  </a:lnTo>
                  <a:lnTo>
                    <a:pt x="89852" y="2536825"/>
                  </a:lnTo>
                  <a:lnTo>
                    <a:pt x="2206942" y="2536825"/>
                  </a:lnTo>
                  <a:lnTo>
                    <a:pt x="2241914" y="2529764"/>
                  </a:lnTo>
                  <a:lnTo>
                    <a:pt x="2270475" y="2510510"/>
                  </a:lnTo>
                  <a:lnTo>
                    <a:pt x="2289733" y="2481950"/>
                  </a:lnTo>
                  <a:lnTo>
                    <a:pt x="2296795" y="2446972"/>
                  </a:lnTo>
                  <a:lnTo>
                    <a:pt x="2296795" y="89852"/>
                  </a:lnTo>
                  <a:lnTo>
                    <a:pt x="2289733" y="54880"/>
                  </a:lnTo>
                  <a:lnTo>
                    <a:pt x="2270475" y="26319"/>
                  </a:lnTo>
                  <a:lnTo>
                    <a:pt x="2241914" y="7061"/>
                  </a:lnTo>
                  <a:lnTo>
                    <a:pt x="2206942" y="0"/>
                  </a:lnTo>
                  <a:close/>
                </a:path>
              </a:pathLst>
            </a:custGeom>
            <a:solidFill>
              <a:srgbClr val="006FB1"/>
            </a:solidFill>
          </p:spPr>
          <p:txBody>
            <a:bodyPr wrap="square" lIns="0" tIns="0" rIns="0" bIns="0" rtlCol="0"/>
            <a:lstStyle/>
            <a:p>
              <a:endParaRPr sz="1059"/>
            </a:p>
          </p:txBody>
        </p:sp>
        <p:pic>
          <p:nvPicPr>
            <p:cNvPr id="22" name="object 22"/>
            <p:cNvPicPr/>
            <p:nvPr/>
          </p:nvPicPr>
          <p:blipFill>
            <a:blip r:embed="rId10" cstate="print"/>
            <a:stretch>
              <a:fillRect/>
            </a:stretch>
          </p:blipFill>
          <p:spPr>
            <a:xfrm>
              <a:off x="3224783" y="5690615"/>
              <a:ext cx="2157983" cy="2599943"/>
            </a:xfrm>
            <a:prstGeom prst="rect">
              <a:avLst/>
            </a:prstGeom>
          </p:spPr>
        </p:pic>
        <p:sp>
          <p:nvSpPr>
            <p:cNvPr id="23" name="object 23"/>
            <p:cNvSpPr/>
            <p:nvPr/>
          </p:nvSpPr>
          <p:spPr>
            <a:xfrm>
              <a:off x="3267075" y="5710340"/>
              <a:ext cx="2072639" cy="2514600"/>
            </a:xfrm>
            <a:custGeom>
              <a:avLst/>
              <a:gdLst/>
              <a:ahLst/>
              <a:cxnLst/>
              <a:rect l="l" t="t" r="r" b="b"/>
              <a:pathLst>
                <a:path w="2072639" h="2514600">
                  <a:moveTo>
                    <a:pt x="1970392" y="0"/>
                  </a:moveTo>
                  <a:lnTo>
                    <a:pt x="102247" y="0"/>
                  </a:lnTo>
                  <a:lnTo>
                    <a:pt x="62445" y="8035"/>
                  </a:lnTo>
                  <a:lnTo>
                    <a:pt x="29945" y="29949"/>
                  </a:lnTo>
                  <a:lnTo>
                    <a:pt x="8034" y="62450"/>
                  </a:lnTo>
                  <a:lnTo>
                    <a:pt x="0" y="102247"/>
                  </a:lnTo>
                  <a:lnTo>
                    <a:pt x="0" y="2412365"/>
                  </a:lnTo>
                  <a:lnTo>
                    <a:pt x="8034" y="2452160"/>
                  </a:lnTo>
                  <a:lnTo>
                    <a:pt x="29945" y="2484656"/>
                  </a:lnTo>
                  <a:lnTo>
                    <a:pt x="62445" y="2506566"/>
                  </a:lnTo>
                  <a:lnTo>
                    <a:pt x="102247" y="2514600"/>
                  </a:lnTo>
                  <a:lnTo>
                    <a:pt x="1970392" y="2514600"/>
                  </a:lnTo>
                  <a:lnTo>
                    <a:pt x="2010194" y="2506566"/>
                  </a:lnTo>
                  <a:lnTo>
                    <a:pt x="2042694" y="2484656"/>
                  </a:lnTo>
                  <a:lnTo>
                    <a:pt x="2064605" y="2452160"/>
                  </a:lnTo>
                  <a:lnTo>
                    <a:pt x="2072639" y="2412365"/>
                  </a:lnTo>
                  <a:lnTo>
                    <a:pt x="2072639" y="102247"/>
                  </a:lnTo>
                  <a:lnTo>
                    <a:pt x="2064605" y="62450"/>
                  </a:lnTo>
                  <a:lnTo>
                    <a:pt x="2042694" y="29949"/>
                  </a:lnTo>
                  <a:lnTo>
                    <a:pt x="2010194" y="8035"/>
                  </a:lnTo>
                  <a:lnTo>
                    <a:pt x="1970392" y="0"/>
                  </a:lnTo>
                  <a:close/>
                </a:path>
              </a:pathLst>
            </a:custGeom>
            <a:solidFill>
              <a:srgbClr val="AFB0B3"/>
            </a:solidFill>
          </p:spPr>
          <p:txBody>
            <a:bodyPr wrap="square" lIns="0" tIns="0" rIns="0" bIns="0" rtlCol="0"/>
            <a:lstStyle/>
            <a:p>
              <a:endParaRPr sz="1059"/>
            </a:p>
          </p:txBody>
        </p:sp>
      </p:grpSp>
      <p:sp>
        <p:nvSpPr>
          <p:cNvPr id="24" name="object 24"/>
          <p:cNvSpPr txBox="1"/>
          <p:nvPr/>
        </p:nvSpPr>
        <p:spPr>
          <a:xfrm>
            <a:off x="650539" y="5402655"/>
            <a:ext cx="4066988" cy="193108"/>
          </a:xfrm>
          <a:prstGeom prst="rect">
            <a:avLst/>
          </a:prstGeom>
        </p:spPr>
        <p:txBody>
          <a:bodyPr vert="horz" wrap="square" lIns="0" tIns="7471" rIns="0" bIns="0" rtlCol="0">
            <a:spAutoFit/>
          </a:bodyPr>
          <a:lstStyle/>
          <a:p>
            <a:pPr marL="7470">
              <a:spcBef>
                <a:spcPts val="59"/>
              </a:spcBef>
            </a:pPr>
            <a:r>
              <a:rPr sz="1206" dirty="0">
                <a:solidFill>
                  <a:srgbClr val="FFFFFF"/>
                </a:solidFill>
                <a:latin typeface="Trebuchet MS"/>
                <a:cs typeface="Trebuchet MS"/>
              </a:rPr>
              <a:t>KEEPING</a:t>
            </a:r>
            <a:r>
              <a:rPr sz="1206" spc="94" dirty="0">
                <a:solidFill>
                  <a:srgbClr val="FFFFFF"/>
                </a:solidFill>
                <a:latin typeface="Trebuchet MS"/>
                <a:cs typeface="Trebuchet MS"/>
              </a:rPr>
              <a:t> </a:t>
            </a:r>
            <a:r>
              <a:rPr sz="1206" dirty="0">
                <a:solidFill>
                  <a:srgbClr val="FFFFFF"/>
                </a:solidFill>
                <a:latin typeface="Trebuchet MS"/>
                <a:cs typeface="Trebuchet MS"/>
              </a:rPr>
              <a:t>COMMUNITIES</a:t>
            </a:r>
            <a:r>
              <a:rPr sz="1206" spc="97" dirty="0">
                <a:solidFill>
                  <a:srgbClr val="FFFFFF"/>
                </a:solidFill>
                <a:latin typeface="Trebuchet MS"/>
                <a:cs typeface="Trebuchet MS"/>
              </a:rPr>
              <a:t> </a:t>
            </a:r>
            <a:r>
              <a:rPr sz="1206" dirty="0">
                <a:solidFill>
                  <a:srgbClr val="FFFFFF"/>
                </a:solidFill>
                <a:latin typeface="Trebuchet MS"/>
                <a:cs typeface="Trebuchet MS"/>
              </a:rPr>
              <a:t>INFORMED:</a:t>
            </a:r>
            <a:r>
              <a:rPr sz="1206" spc="97" dirty="0">
                <a:solidFill>
                  <a:srgbClr val="FFFFFF"/>
                </a:solidFill>
                <a:latin typeface="Trebuchet MS"/>
                <a:cs typeface="Trebuchet MS"/>
              </a:rPr>
              <a:t> </a:t>
            </a:r>
            <a:r>
              <a:rPr sz="1206" spc="-53" dirty="0">
                <a:solidFill>
                  <a:srgbClr val="FFFFFF"/>
                </a:solidFill>
                <a:latin typeface="Trebuchet MS"/>
                <a:cs typeface="Trebuchet MS"/>
              </a:rPr>
              <a:t>Your</a:t>
            </a:r>
            <a:r>
              <a:rPr sz="1206" spc="100" dirty="0">
                <a:solidFill>
                  <a:srgbClr val="FFFFFF"/>
                </a:solidFill>
                <a:latin typeface="Trebuchet MS"/>
                <a:cs typeface="Trebuchet MS"/>
              </a:rPr>
              <a:t> </a:t>
            </a:r>
            <a:r>
              <a:rPr sz="1206" dirty="0">
                <a:solidFill>
                  <a:srgbClr val="FFFFFF"/>
                </a:solidFill>
                <a:latin typeface="Trebuchet MS"/>
                <a:cs typeface="Trebuchet MS"/>
              </a:rPr>
              <a:t>Risk</a:t>
            </a:r>
            <a:r>
              <a:rPr sz="1206" spc="103" dirty="0">
                <a:solidFill>
                  <a:srgbClr val="FFFFFF"/>
                </a:solidFill>
                <a:latin typeface="Trebuchet MS"/>
                <a:cs typeface="Trebuchet MS"/>
              </a:rPr>
              <a:t> </a:t>
            </a:r>
            <a:r>
              <a:rPr sz="1206" dirty="0">
                <a:solidFill>
                  <a:srgbClr val="FFFFFF"/>
                </a:solidFill>
                <a:latin typeface="Trebuchet MS"/>
                <a:cs typeface="Trebuchet MS"/>
              </a:rPr>
              <a:t>MAP</a:t>
            </a:r>
            <a:r>
              <a:rPr sz="1206" spc="91" dirty="0">
                <a:solidFill>
                  <a:srgbClr val="FFFFFF"/>
                </a:solidFill>
                <a:latin typeface="Trebuchet MS"/>
                <a:cs typeface="Trebuchet MS"/>
              </a:rPr>
              <a:t> </a:t>
            </a:r>
            <a:r>
              <a:rPr sz="1206" spc="-15" dirty="0">
                <a:solidFill>
                  <a:srgbClr val="FFFFFF"/>
                </a:solidFill>
                <a:latin typeface="Trebuchet MS"/>
                <a:cs typeface="Trebuchet MS"/>
              </a:rPr>
              <a:t>Timeline</a:t>
            </a:r>
            <a:endParaRPr sz="1206">
              <a:latin typeface="Trebuchet MS"/>
              <a:cs typeface="Trebuchet MS"/>
            </a:endParaRPr>
          </a:p>
        </p:txBody>
      </p:sp>
      <p:sp>
        <p:nvSpPr>
          <p:cNvPr id="25" name="object 25"/>
          <p:cNvSpPr txBox="1"/>
          <p:nvPr/>
        </p:nvSpPr>
        <p:spPr>
          <a:xfrm>
            <a:off x="719566" y="4492737"/>
            <a:ext cx="1063065" cy="764105"/>
          </a:xfrm>
          <a:prstGeom prst="rect">
            <a:avLst/>
          </a:prstGeom>
        </p:spPr>
        <p:txBody>
          <a:bodyPr vert="horz" wrap="square" lIns="0" tIns="7097" rIns="0" bIns="0" rtlCol="0">
            <a:spAutoFit/>
          </a:bodyPr>
          <a:lstStyle/>
          <a:p>
            <a:pPr algn="ctr">
              <a:spcBef>
                <a:spcPts val="56"/>
              </a:spcBef>
            </a:pPr>
            <a:r>
              <a:rPr sz="2353" b="1" spc="-15" dirty="0">
                <a:solidFill>
                  <a:srgbClr val="FFFFFF"/>
                </a:solidFill>
                <a:latin typeface="Trebuchet MS"/>
                <a:cs typeface="Trebuchet MS"/>
              </a:rPr>
              <a:t>16%</a:t>
            </a:r>
            <a:endParaRPr sz="2353">
              <a:latin typeface="Trebuchet MS"/>
              <a:cs typeface="Trebuchet MS"/>
            </a:endParaRPr>
          </a:p>
          <a:p>
            <a:pPr marL="7470" marR="2988" algn="ctr">
              <a:lnSpc>
                <a:spcPct val="96900"/>
              </a:lnSpc>
              <a:spcBef>
                <a:spcPts val="76"/>
              </a:spcBef>
            </a:pPr>
            <a:r>
              <a:rPr sz="853" spc="-18" dirty="0">
                <a:solidFill>
                  <a:srgbClr val="FFFFFF"/>
                </a:solidFill>
                <a:latin typeface="Trebuchet MS"/>
                <a:cs typeface="Trebuchet MS"/>
              </a:rPr>
              <a:t>Of</a:t>
            </a:r>
            <a:r>
              <a:rPr sz="853" spc="-26" dirty="0">
                <a:solidFill>
                  <a:srgbClr val="FFFFFF"/>
                </a:solidFill>
                <a:latin typeface="Trebuchet MS"/>
                <a:cs typeface="Trebuchet MS"/>
              </a:rPr>
              <a:t> </a:t>
            </a:r>
            <a:r>
              <a:rPr sz="853" spc="-12" dirty="0">
                <a:solidFill>
                  <a:srgbClr val="FFFFFF"/>
                </a:solidFill>
                <a:latin typeface="Trebuchet MS"/>
                <a:cs typeface="Trebuchet MS"/>
              </a:rPr>
              <a:t>the</a:t>
            </a:r>
            <a:r>
              <a:rPr sz="853" spc="-24" dirty="0">
                <a:solidFill>
                  <a:srgbClr val="FFFFFF"/>
                </a:solidFill>
                <a:latin typeface="Trebuchet MS"/>
                <a:cs typeface="Trebuchet MS"/>
              </a:rPr>
              <a:t> </a:t>
            </a:r>
            <a:r>
              <a:rPr sz="853" spc="-21" dirty="0">
                <a:solidFill>
                  <a:srgbClr val="FFFFFF"/>
                </a:solidFill>
                <a:latin typeface="Trebuchet MS"/>
                <a:cs typeface="Trebuchet MS"/>
              </a:rPr>
              <a:t>population</a:t>
            </a:r>
            <a:r>
              <a:rPr sz="853" spc="-26" dirty="0">
                <a:solidFill>
                  <a:srgbClr val="FFFFFF"/>
                </a:solidFill>
                <a:latin typeface="Trebuchet MS"/>
                <a:cs typeface="Trebuchet MS"/>
              </a:rPr>
              <a:t> </a:t>
            </a:r>
            <a:r>
              <a:rPr sz="853" spc="29" dirty="0">
                <a:solidFill>
                  <a:srgbClr val="FFFFFF"/>
                </a:solidFill>
                <a:latin typeface="Trebuchet MS"/>
                <a:cs typeface="Trebuchet MS"/>
              </a:rPr>
              <a:t>is</a:t>
            </a:r>
            <a:r>
              <a:rPr sz="853" spc="-21" dirty="0">
                <a:solidFill>
                  <a:srgbClr val="FFFFFF"/>
                </a:solidFill>
                <a:latin typeface="Trebuchet MS"/>
                <a:cs typeface="Trebuchet MS"/>
              </a:rPr>
              <a:t> </a:t>
            </a:r>
            <a:r>
              <a:rPr sz="853" spc="-15" dirty="0">
                <a:solidFill>
                  <a:srgbClr val="FFFFFF"/>
                </a:solidFill>
                <a:latin typeface="Trebuchet MS"/>
                <a:cs typeface="Trebuchet MS"/>
              </a:rPr>
              <a:t>in </a:t>
            </a:r>
            <a:r>
              <a:rPr sz="853" spc="-12" dirty="0">
                <a:solidFill>
                  <a:srgbClr val="FFFFFF"/>
                </a:solidFill>
                <a:latin typeface="Trebuchet MS"/>
                <a:cs typeface="Trebuchet MS"/>
              </a:rPr>
              <a:t>the</a:t>
            </a:r>
            <a:r>
              <a:rPr sz="853" spc="-44" dirty="0">
                <a:solidFill>
                  <a:srgbClr val="FFFFFF"/>
                </a:solidFill>
                <a:latin typeface="Trebuchet MS"/>
                <a:cs typeface="Trebuchet MS"/>
              </a:rPr>
              <a:t> </a:t>
            </a:r>
            <a:r>
              <a:rPr sz="853" spc="-38" dirty="0">
                <a:solidFill>
                  <a:srgbClr val="FFFFFF"/>
                </a:solidFill>
                <a:latin typeface="Trebuchet MS"/>
                <a:cs typeface="Trebuchet MS"/>
              </a:rPr>
              <a:t>draft</a:t>
            </a:r>
            <a:r>
              <a:rPr sz="853" spc="-26" dirty="0">
                <a:solidFill>
                  <a:srgbClr val="FFFFFF"/>
                </a:solidFill>
                <a:latin typeface="Trebuchet MS"/>
                <a:cs typeface="Trebuchet MS"/>
              </a:rPr>
              <a:t> </a:t>
            </a:r>
            <a:r>
              <a:rPr sz="853" spc="-21" dirty="0">
                <a:solidFill>
                  <a:srgbClr val="FFFFFF"/>
                </a:solidFill>
                <a:latin typeface="Trebuchet MS"/>
                <a:cs typeface="Trebuchet MS"/>
              </a:rPr>
              <a:t>flood</a:t>
            </a:r>
            <a:r>
              <a:rPr sz="853" spc="-32" dirty="0">
                <a:solidFill>
                  <a:srgbClr val="FFFFFF"/>
                </a:solidFill>
                <a:latin typeface="Trebuchet MS"/>
                <a:cs typeface="Trebuchet MS"/>
              </a:rPr>
              <a:t> </a:t>
            </a:r>
            <a:r>
              <a:rPr sz="853" spc="-12" dirty="0">
                <a:solidFill>
                  <a:srgbClr val="FFFFFF"/>
                </a:solidFill>
                <a:latin typeface="Trebuchet MS"/>
                <a:cs typeface="Trebuchet MS"/>
              </a:rPr>
              <a:t>high hazard</a:t>
            </a:r>
            <a:r>
              <a:rPr sz="853" spc="-47" dirty="0">
                <a:solidFill>
                  <a:srgbClr val="FFFFFF"/>
                </a:solidFill>
                <a:latin typeface="Trebuchet MS"/>
                <a:cs typeface="Trebuchet MS"/>
              </a:rPr>
              <a:t> </a:t>
            </a:r>
            <a:r>
              <a:rPr sz="853" spc="-12" dirty="0">
                <a:solidFill>
                  <a:srgbClr val="FFFFFF"/>
                </a:solidFill>
                <a:latin typeface="Trebuchet MS"/>
                <a:cs typeface="Trebuchet MS"/>
              </a:rPr>
              <a:t>area</a:t>
            </a:r>
            <a:endParaRPr sz="853">
              <a:latin typeface="Trebuchet MS"/>
              <a:cs typeface="Trebuchet MS"/>
            </a:endParaRPr>
          </a:p>
        </p:txBody>
      </p:sp>
      <p:pic>
        <p:nvPicPr>
          <p:cNvPr id="26" name="object 26"/>
          <p:cNvPicPr/>
          <p:nvPr/>
        </p:nvPicPr>
        <p:blipFill>
          <a:blip r:embed="rId11" cstate="print"/>
          <a:stretch>
            <a:fillRect/>
          </a:stretch>
        </p:blipFill>
        <p:spPr>
          <a:xfrm>
            <a:off x="806824" y="3921566"/>
            <a:ext cx="896470" cy="543856"/>
          </a:xfrm>
          <a:prstGeom prst="rect">
            <a:avLst/>
          </a:prstGeom>
        </p:spPr>
      </p:pic>
      <p:sp>
        <p:nvSpPr>
          <p:cNvPr id="27" name="object 27"/>
          <p:cNvSpPr txBox="1"/>
          <p:nvPr/>
        </p:nvSpPr>
        <p:spPr>
          <a:xfrm>
            <a:off x="2022138" y="4506184"/>
            <a:ext cx="1021976" cy="766798"/>
          </a:xfrm>
          <a:prstGeom prst="rect">
            <a:avLst/>
          </a:prstGeom>
        </p:spPr>
        <p:txBody>
          <a:bodyPr vert="horz" wrap="square" lIns="0" tIns="7097" rIns="0" bIns="0" rtlCol="0">
            <a:spAutoFit/>
          </a:bodyPr>
          <a:lstStyle/>
          <a:p>
            <a:pPr marL="226719">
              <a:spcBef>
                <a:spcPts val="56"/>
              </a:spcBef>
            </a:pPr>
            <a:r>
              <a:rPr sz="2353" b="1" spc="-15" dirty="0">
                <a:solidFill>
                  <a:srgbClr val="585858"/>
                </a:solidFill>
                <a:latin typeface="Trebuchet MS"/>
                <a:cs typeface="Trebuchet MS"/>
              </a:rPr>
              <a:t>23%</a:t>
            </a:r>
            <a:endParaRPr sz="2353">
              <a:latin typeface="Trebuchet MS"/>
              <a:cs typeface="Trebuchet MS"/>
            </a:endParaRPr>
          </a:p>
          <a:p>
            <a:pPr marL="24278" marR="2988" indent="-17181" algn="just">
              <a:lnSpc>
                <a:spcPts val="993"/>
              </a:lnSpc>
              <a:spcBef>
                <a:spcPts val="97"/>
              </a:spcBef>
            </a:pPr>
            <a:r>
              <a:rPr sz="853" spc="-18" dirty="0">
                <a:solidFill>
                  <a:srgbClr val="585858"/>
                </a:solidFill>
                <a:latin typeface="Trebuchet MS"/>
                <a:cs typeface="Trebuchet MS"/>
              </a:rPr>
              <a:t>Of</a:t>
            </a:r>
            <a:r>
              <a:rPr sz="853" spc="21" dirty="0">
                <a:solidFill>
                  <a:srgbClr val="585858"/>
                </a:solidFill>
                <a:latin typeface="Trebuchet MS"/>
                <a:cs typeface="Trebuchet MS"/>
              </a:rPr>
              <a:t> </a:t>
            </a:r>
            <a:r>
              <a:rPr sz="853" dirty="0">
                <a:solidFill>
                  <a:srgbClr val="585858"/>
                </a:solidFill>
                <a:latin typeface="Trebuchet MS"/>
                <a:cs typeface="Trebuchet MS"/>
              </a:rPr>
              <a:t>households</a:t>
            </a:r>
            <a:r>
              <a:rPr sz="853" spc="26" dirty="0">
                <a:solidFill>
                  <a:srgbClr val="585858"/>
                </a:solidFill>
                <a:latin typeface="Trebuchet MS"/>
                <a:cs typeface="Trebuchet MS"/>
              </a:rPr>
              <a:t> </a:t>
            </a:r>
            <a:r>
              <a:rPr sz="853" spc="-6" dirty="0">
                <a:solidFill>
                  <a:srgbClr val="585858"/>
                </a:solidFill>
                <a:latin typeface="Trebuchet MS"/>
                <a:cs typeface="Trebuchet MS"/>
              </a:rPr>
              <a:t>spend </a:t>
            </a:r>
            <a:r>
              <a:rPr sz="853" spc="67" dirty="0">
                <a:solidFill>
                  <a:srgbClr val="585858"/>
                </a:solidFill>
                <a:latin typeface="Trebuchet MS"/>
                <a:cs typeface="Trebuchet MS"/>
              </a:rPr>
              <a:t>30%</a:t>
            </a:r>
            <a:r>
              <a:rPr sz="853" spc="-32" dirty="0">
                <a:solidFill>
                  <a:srgbClr val="585858"/>
                </a:solidFill>
                <a:latin typeface="Trebuchet MS"/>
                <a:cs typeface="Trebuchet MS"/>
              </a:rPr>
              <a:t> </a:t>
            </a:r>
            <a:r>
              <a:rPr sz="853" dirty="0">
                <a:solidFill>
                  <a:srgbClr val="585858"/>
                </a:solidFill>
                <a:latin typeface="Trebuchet MS"/>
                <a:cs typeface="Trebuchet MS"/>
              </a:rPr>
              <a:t>or</a:t>
            </a:r>
            <a:r>
              <a:rPr sz="853" spc="-35" dirty="0">
                <a:solidFill>
                  <a:srgbClr val="585858"/>
                </a:solidFill>
                <a:latin typeface="Trebuchet MS"/>
                <a:cs typeface="Trebuchet MS"/>
              </a:rPr>
              <a:t> </a:t>
            </a:r>
            <a:r>
              <a:rPr sz="853" spc="-12" dirty="0">
                <a:solidFill>
                  <a:srgbClr val="585858"/>
                </a:solidFill>
                <a:latin typeface="Trebuchet MS"/>
                <a:cs typeface="Trebuchet MS"/>
              </a:rPr>
              <a:t>more</a:t>
            </a:r>
            <a:r>
              <a:rPr sz="853" spc="-35" dirty="0">
                <a:solidFill>
                  <a:srgbClr val="585858"/>
                </a:solidFill>
                <a:latin typeface="Trebuchet MS"/>
                <a:cs typeface="Trebuchet MS"/>
              </a:rPr>
              <a:t> </a:t>
            </a:r>
            <a:r>
              <a:rPr sz="853" spc="-12" dirty="0">
                <a:solidFill>
                  <a:srgbClr val="585858"/>
                </a:solidFill>
                <a:latin typeface="Trebuchet MS"/>
                <a:cs typeface="Trebuchet MS"/>
              </a:rPr>
              <a:t>of</a:t>
            </a:r>
            <a:r>
              <a:rPr sz="853" spc="-38" dirty="0">
                <a:solidFill>
                  <a:srgbClr val="585858"/>
                </a:solidFill>
                <a:latin typeface="Trebuchet MS"/>
                <a:cs typeface="Trebuchet MS"/>
              </a:rPr>
              <a:t> </a:t>
            </a:r>
            <a:r>
              <a:rPr sz="853" spc="-6" dirty="0">
                <a:solidFill>
                  <a:srgbClr val="585858"/>
                </a:solidFill>
                <a:latin typeface="Trebuchet MS"/>
                <a:cs typeface="Trebuchet MS"/>
              </a:rPr>
              <a:t>their income</a:t>
            </a:r>
            <a:r>
              <a:rPr sz="853" spc="-35" dirty="0">
                <a:solidFill>
                  <a:srgbClr val="585858"/>
                </a:solidFill>
                <a:latin typeface="Trebuchet MS"/>
                <a:cs typeface="Trebuchet MS"/>
              </a:rPr>
              <a:t> </a:t>
            </a:r>
            <a:r>
              <a:rPr sz="853" dirty="0">
                <a:solidFill>
                  <a:srgbClr val="585858"/>
                </a:solidFill>
                <a:latin typeface="Trebuchet MS"/>
                <a:cs typeface="Trebuchet MS"/>
              </a:rPr>
              <a:t>on</a:t>
            </a:r>
            <a:r>
              <a:rPr sz="853" spc="-35" dirty="0">
                <a:solidFill>
                  <a:srgbClr val="585858"/>
                </a:solidFill>
                <a:latin typeface="Trebuchet MS"/>
                <a:cs typeface="Trebuchet MS"/>
              </a:rPr>
              <a:t> </a:t>
            </a:r>
            <a:r>
              <a:rPr sz="853" spc="-6" dirty="0">
                <a:solidFill>
                  <a:srgbClr val="585858"/>
                </a:solidFill>
                <a:latin typeface="Trebuchet MS"/>
                <a:cs typeface="Trebuchet MS"/>
              </a:rPr>
              <a:t>housing</a:t>
            </a:r>
            <a:endParaRPr sz="853">
              <a:latin typeface="Trebuchet MS"/>
              <a:cs typeface="Trebuchet MS"/>
            </a:endParaRPr>
          </a:p>
        </p:txBody>
      </p:sp>
      <p:grpSp>
        <p:nvGrpSpPr>
          <p:cNvPr id="28" name="object 28"/>
          <p:cNvGrpSpPr/>
          <p:nvPr/>
        </p:nvGrpSpPr>
        <p:grpSpPr>
          <a:xfrm>
            <a:off x="2201956" y="2283265"/>
            <a:ext cx="2289735" cy="2236694"/>
            <a:chOff x="3743325" y="3084626"/>
            <a:chExt cx="3892550" cy="3802379"/>
          </a:xfrm>
        </p:grpSpPr>
        <p:pic>
          <p:nvPicPr>
            <p:cNvPr id="29" name="object 29"/>
            <p:cNvPicPr/>
            <p:nvPr/>
          </p:nvPicPr>
          <p:blipFill>
            <a:blip r:embed="rId12" cstate="print"/>
            <a:stretch>
              <a:fillRect/>
            </a:stretch>
          </p:blipFill>
          <p:spPr>
            <a:xfrm>
              <a:off x="3743325" y="5838647"/>
              <a:ext cx="1049019" cy="1047749"/>
            </a:xfrm>
            <a:prstGeom prst="rect">
              <a:avLst/>
            </a:prstGeom>
          </p:spPr>
        </p:pic>
        <p:pic>
          <p:nvPicPr>
            <p:cNvPr id="30" name="object 30"/>
            <p:cNvPicPr/>
            <p:nvPr/>
          </p:nvPicPr>
          <p:blipFill>
            <a:blip r:embed="rId13" cstate="print"/>
            <a:stretch>
              <a:fillRect/>
            </a:stretch>
          </p:blipFill>
          <p:spPr>
            <a:xfrm>
              <a:off x="5666104" y="3084626"/>
              <a:ext cx="1969743" cy="527679"/>
            </a:xfrm>
            <a:prstGeom prst="rect">
              <a:avLst/>
            </a:prstGeom>
          </p:spPr>
        </p:pic>
      </p:grpSp>
      <p:sp>
        <p:nvSpPr>
          <p:cNvPr id="31" name="object 31"/>
          <p:cNvSpPr txBox="1"/>
          <p:nvPr/>
        </p:nvSpPr>
        <p:spPr>
          <a:xfrm>
            <a:off x="3356983" y="2745516"/>
            <a:ext cx="1054846" cy="270428"/>
          </a:xfrm>
          <a:prstGeom prst="rect">
            <a:avLst/>
          </a:prstGeom>
        </p:spPr>
        <p:txBody>
          <a:bodyPr vert="horz" wrap="square" lIns="0" tIns="7844" rIns="0" bIns="0" rtlCol="0">
            <a:spAutoFit/>
          </a:bodyPr>
          <a:lstStyle/>
          <a:p>
            <a:pPr marL="7470">
              <a:spcBef>
                <a:spcPts val="62"/>
              </a:spcBef>
            </a:pPr>
            <a:r>
              <a:rPr sz="1706" b="1" spc="94" dirty="0">
                <a:solidFill>
                  <a:srgbClr val="FFFFFF"/>
                </a:solidFill>
                <a:latin typeface="Trebuchet MS"/>
                <a:cs typeface="Trebuchet MS"/>
              </a:rPr>
              <a:t>4/1/1988</a:t>
            </a:r>
            <a:endParaRPr sz="1706">
              <a:latin typeface="Trebuchet MS"/>
              <a:cs typeface="Trebuchet MS"/>
            </a:endParaRPr>
          </a:p>
        </p:txBody>
      </p:sp>
      <p:sp>
        <p:nvSpPr>
          <p:cNvPr id="32" name="object 32"/>
          <p:cNvSpPr txBox="1"/>
          <p:nvPr/>
        </p:nvSpPr>
        <p:spPr>
          <a:xfrm>
            <a:off x="4005131" y="3013560"/>
            <a:ext cx="55282" cy="88977"/>
          </a:xfrm>
          <a:prstGeom prst="rect">
            <a:avLst/>
          </a:prstGeom>
        </p:spPr>
        <p:txBody>
          <a:bodyPr vert="horz" wrap="square" lIns="0" tIns="7471" rIns="0" bIns="0" rtlCol="0">
            <a:spAutoFit/>
          </a:bodyPr>
          <a:lstStyle/>
          <a:p>
            <a:pPr marL="7470">
              <a:spcBef>
                <a:spcPts val="59"/>
              </a:spcBef>
            </a:pPr>
            <a:r>
              <a:rPr sz="529" spc="38" dirty="0">
                <a:solidFill>
                  <a:srgbClr val="FFFFFF"/>
                </a:solidFill>
                <a:latin typeface="Trebuchet MS"/>
                <a:cs typeface="Trebuchet MS"/>
              </a:rPr>
              <a:t>1</a:t>
            </a:r>
            <a:endParaRPr sz="529">
              <a:latin typeface="Trebuchet MS"/>
              <a:cs typeface="Trebuchet MS"/>
            </a:endParaRPr>
          </a:p>
        </p:txBody>
      </p:sp>
      <p:sp>
        <p:nvSpPr>
          <p:cNvPr id="33" name="object 33"/>
          <p:cNvSpPr txBox="1"/>
          <p:nvPr/>
        </p:nvSpPr>
        <p:spPr>
          <a:xfrm>
            <a:off x="3459181" y="3006389"/>
            <a:ext cx="852021" cy="143287"/>
          </a:xfrm>
          <a:prstGeom prst="rect">
            <a:avLst/>
          </a:prstGeom>
        </p:spPr>
        <p:txBody>
          <a:bodyPr vert="horz" wrap="square" lIns="0" tIns="7471" rIns="0" bIns="0" rtlCol="0">
            <a:spAutoFit/>
          </a:bodyPr>
          <a:lstStyle/>
          <a:p>
            <a:pPr marL="7470">
              <a:spcBef>
                <a:spcPts val="59"/>
              </a:spcBef>
            </a:pPr>
            <a:r>
              <a:rPr sz="882" spc="-26" dirty="0">
                <a:solidFill>
                  <a:srgbClr val="FFFFFF"/>
                </a:solidFill>
                <a:latin typeface="Trebuchet MS"/>
                <a:cs typeface="Trebuchet MS"/>
              </a:rPr>
              <a:t>Initial</a:t>
            </a:r>
            <a:r>
              <a:rPr sz="882" spc="6" dirty="0">
                <a:solidFill>
                  <a:srgbClr val="FFFFFF"/>
                </a:solidFill>
                <a:latin typeface="Trebuchet MS"/>
                <a:cs typeface="Trebuchet MS"/>
              </a:rPr>
              <a:t> </a:t>
            </a:r>
            <a:r>
              <a:rPr sz="882" dirty="0">
                <a:solidFill>
                  <a:srgbClr val="FFFFFF"/>
                </a:solidFill>
                <a:latin typeface="Trebuchet MS"/>
                <a:cs typeface="Trebuchet MS"/>
              </a:rPr>
              <a:t>FIRM</a:t>
            </a:r>
            <a:r>
              <a:rPr sz="882" spc="35" dirty="0">
                <a:solidFill>
                  <a:srgbClr val="FFFFFF"/>
                </a:solidFill>
                <a:latin typeface="Trebuchet MS"/>
                <a:cs typeface="Trebuchet MS"/>
              </a:rPr>
              <a:t>  </a:t>
            </a:r>
            <a:r>
              <a:rPr sz="882" spc="-12" dirty="0">
                <a:solidFill>
                  <a:srgbClr val="FFFFFF"/>
                </a:solidFill>
                <a:latin typeface="Trebuchet MS"/>
                <a:cs typeface="Trebuchet MS"/>
              </a:rPr>
              <a:t>date</a:t>
            </a:r>
            <a:endParaRPr sz="882">
              <a:latin typeface="Trebuchet MS"/>
              <a:cs typeface="Trebuchet MS"/>
            </a:endParaRPr>
          </a:p>
        </p:txBody>
      </p:sp>
      <p:sp>
        <p:nvSpPr>
          <p:cNvPr id="34" name="object 34"/>
          <p:cNvSpPr txBox="1"/>
          <p:nvPr/>
        </p:nvSpPr>
        <p:spPr>
          <a:xfrm>
            <a:off x="3292438" y="3238574"/>
            <a:ext cx="1184835" cy="406171"/>
          </a:xfrm>
          <a:prstGeom prst="rect">
            <a:avLst/>
          </a:prstGeom>
        </p:spPr>
        <p:txBody>
          <a:bodyPr vert="horz" wrap="square" lIns="0" tIns="7844" rIns="0" bIns="0" rtlCol="0">
            <a:spAutoFit/>
          </a:bodyPr>
          <a:lstStyle/>
          <a:p>
            <a:pPr algn="ctr">
              <a:spcBef>
                <a:spcPts val="62"/>
              </a:spcBef>
            </a:pPr>
            <a:r>
              <a:rPr sz="1706" b="1" spc="85" dirty="0">
                <a:solidFill>
                  <a:srgbClr val="FFFFFF"/>
                </a:solidFill>
                <a:latin typeface="Trebuchet MS"/>
                <a:cs typeface="Trebuchet MS"/>
              </a:rPr>
              <a:t>11/7/2002</a:t>
            </a:r>
            <a:endParaRPr sz="1706">
              <a:latin typeface="Trebuchet MS"/>
              <a:cs typeface="Trebuchet MS"/>
            </a:endParaRPr>
          </a:p>
          <a:p>
            <a:pPr algn="ctr">
              <a:spcBef>
                <a:spcPts val="9"/>
              </a:spcBef>
            </a:pPr>
            <a:r>
              <a:rPr sz="882" spc="-29" dirty="0">
                <a:solidFill>
                  <a:srgbClr val="FFFFFF"/>
                </a:solidFill>
                <a:latin typeface="Trebuchet MS"/>
                <a:cs typeface="Trebuchet MS"/>
              </a:rPr>
              <a:t>Effective</a:t>
            </a:r>
            <a:r>
              <a:rPr sz="882" spc="24" dirty="0">
                <a:solidFill>
                  <a:srgbClr val="FFFFFF"/>
                </a:solidFill>
                <a:latin typeface="Trebuchet MS"/>
                <a:cs typeface="Trebuchet MS"/>
              </a:rPr>
              <a:t> </a:t>
            </a:r>
            <a:r>
              <a:rPr sz="882" dirty="0">
                <a:solidFill>
                  <a:srgbClr val="FFFFFF"/>
                </a:solidFill>
                <a:latin typeface="Trebuchet MS"/>
                <a:cs typeface="Trebuchet MS"/>
              </a:rPr>
              <a:t>FIRM</a:t>
            </a:r>
            <a:r>
              <a:rPr sz="882" spc="15" dirty="0">
                <a:solidFill>
                  <a:srgbClr val="FFFFFF"/>
                </a:solidFill>
                <a:latin typeface="Trebuchet MS"/>
                <a:cs typeface="Trebuchet MS"/>
              </a:rPr>
              <a:t> </a:t>
            </a:r>
            <a:r>
              <a:rPr sz="882" spc="-12" dirty="0">
                <a:solidFill>
                  <a:srgbClr val="FFFFFF"/>
                </a:solidFill>
                <a:latin typeface="Trebuchet MS"/>
                <a:cs typeface="Trebuchet MS"/>
              </a:rPr>
              <a:t>date</a:t>
            </a:r>
            <a:endParaRPr sz="882">
              <a:latin typeface="Trebuchet MS"/>
              <a:cs typeface="Trebuchet MS"/>
            </a:endParaRPr>
          </a:p>
        </p:txBody>
      </p:sp>
      <p:sp>
        <p:nvSpPr>
          <p:cNvPr id="35" name="object 35"/>
          <p:cNvSpPr txBox="1"/>
          <p:nvPr/>
        </p:nvSpPr>
        <p:spPr>
          <a:xfrm>
            <a:off x="3303494" y="4489151"/>
            <a:ext cx="1164665" cy="776992"/>
          </a:xfrm>
          <a:prstGeom prst="rect">
            <a:avLst/>
          </a:prstGeom>
        </p:spPr>
        <p:txBody>
          <a:bodyPr vert="horz" wrap="square" lIns="0" tIns="7097" rIns="0" bIns="0" rtlCol="0">
            <a:spAutoFit/>
          </a:bodyPr>
          <a:lstStyle/>
          <a:p>
            <a:pPr algn="ctr">
              <a:spcBef>
                <a:spcPts val="56"/>
              </a:spcBef>
            </a:pPr>
            <a:r>
              <a:rPr sz="2353" b="1" spc="29" dirty="0">
                <a:solidFill>
                  <a:srgbClr val="FFFFFF"/>
                </a:solidFill>
                <a:latin typeface="Trebuchet MS"/>
                <a:cs typeface="Trebuchet MS"/>
              </a:rPr>
              <a:t>6</a:t>
            </a:r>
            <a:endParaRPr sz="2353">
              <a:latin typeface="Trebuchet MS"/>
              <a:cs typeface="Trebuchet MS"/>
            </a:endParaRPr>
          </a:p>
          <a:p>
            <a:pPr marL="22410" marR="17928" indent="-1494" algn="ctr">
              <a:lnSpc>
                <a:spcPct val="97000"/>
              </a:lnSpc>
              <a:spcBef>
                <a:spcPts val="67"/>
              </a:spcBef>
            </a:pPr>
            <a:r>
              <a:rPr sz="882" spc="-6" dirty="0">
                <a:solidFill>
                  <a:srgbClr val="FFFFFF"/>
                </a:solidFill>
                <a:latin typeface="Trebuchet MS"/>
                <a:cs typeface="Trebuchet MS"/>
              </a:rPr>
              <a:t>Paid</a:t>
            </a:r>
            <a:r>
              <a:rPr sz="882" spc="-41" dirty="0">
                <a:solidFill>
                  <a:srgbClr val="FFFFFF"/>
                </a:solidFill>
                <a:latin typeface="Trebuchet MS"/>
                <a:cs typeface="Trebuchet MS"/>
              </a:rPr>
              <a:t> </a:t>
            </a:r>
            <a:r>
              <a:rPr sz="882" dirty="0">
                <a:solidFill>
                  <a:srgbClr val="FFFFFF"/>
                </a:solidFill>
                <a:latin typeface="Trebuchet MS"/>
                <a:cs typeface="Trebuchet MS"/>
              </a:rPr>
              <a:t>claims</a:t>
            </a:r>
            <a:r>
              <a:rPr sz="882" spc="-41" dirty="0">
                <a:solidFill>
                  <a:srgbClr val="FFFFFF"/>
                </a:solidFill>
                <a:latin typeface="Trebuchet MS"/>
                <a:cs typeface="Trebuchet MS"/>
              </a:rPr>
              <a:t> </a:t>
            </a:r>
            <a:r>
              <a:rPr sz="882" dirty="0">
                <a:solidFill>
                  <a:srgbClr val="FFFFFF"/>
                </a:solidFill>
                <a:latin typeface="Trebuchet MS"/>
                <a:cs typeface="Trebuchet MS"/>
              </a:rPr>
              <a:t>outside</a:t>
            </a:r>
            <a:r>
              <a:rPr sz="882" spc="-29" dirty="0">
                <a:solidFill>
                  <a:srgbClr val="FFFFFF"/>
                </a:solidFill>
                <a:latin typeface="Trebuchet MS"/>
                <a:cs typeface="Trebuchet MS"/>
              </a:rPr>
              <a:t> </a:t>
            </a:r>
            <a:r>
              <a:rPr sz="882" spc="-15" dirty="0">
                <a:solidFill>
                  <a:srgbClr val="FFFFFF"/>
                </a:solidFill>
                <a:latin typeface="Trebuchet MS"/>
                <a:cs typeface="Trebuchet MS"/>
              </a:rPr>
              <a:t>of </a:t>
            </a:r>
            <a:r>
              <a:rPr sz="882" spc="-12" dirty="0">
                <a:solidFill>
                  <a:srgbClr val="FFFFFF"/>
                </a:solidFill>
                <a:latin typeface="Trebuchet MS"/>
                <a:cs typeface="Trebuchet MS"/>
              </a:rPr>
              <a:t>the</a:t>
            </a:r>
            <a:r>
              <a:rPr sz="882" spc="-29" dirty="0">
                <a:solidFill>
                  <a:srgbClr val="FFFFFF"/>
                </a:solidFill>
                <a:latin typeface="Trebuchet MS"/>
                <a:cs typeface="Trebuchet MS"/>
              </a:rPr>
              <a:t> </a:t>
            </a:r>
            <a:r>
              <a:rPr sz="882" spc="-35" dirty="0">
                <a:solidFill>
                  <a:srgbClr val="FFFFFF"/>
                </a:solidFill>
                <a:latin typeface="Trebuchet MS"/>
                <a:cs typeface="Trebuchet MS"/>
              </a:rPr>
              <a:t>effective</a:t>
            </a:r>
            <a:r>
              <a:rPr sz="882" spc="-29" dirty="0">
                <a:solidFill>
                  <a:srgbClr val="FFFFFF"/>
                </a:solidFill>
                <a:latin typeface="Trebuchet MS"/>
                <a:cs typeface="Trebuchet MS"/>
              </a:rPr>
              <a:t> </a:t>
            </a:r>
            <a:r>
              <a:rPr sz="882" spc="-24" dirty="0">
                <a:solidFill>
                  <a:srgbClr val="FFFFFF"/>
                </a:solidFill>
                <a:latin typeface="Trebuchet MS"/>
                <a:cs typeface="Trebuchet MS"/>
              </a:rPr>
              <a:t>flood</a:t>
            </a:r>
            <a:r>
              <a:rPr sz="882" spc="-32" dirty="0">
                <a:solidFill>
                  <a:srgbClr val="FFFFFF"/>
                </a:solidFill>
                <a:latin typeface="Trebuchet MS"/>
                <a:cs typeface="Trebuchet MS"/>
              </a:rPr>
              <a:t> </a:t>
            </a:r>
            <a:r>
              <a:rPr sz="882" spc="-12" dirty="0">
                <a:solidFill>
                  <a:srgbClr val="FFFFFF"/>
                </a:solidFill>
                <a:latin typeface="Trebuchet MS"/>
                <a:cs typeface="Trebuchet MS"/>
              </a:rPr>
              <a:t>high hazard</a:t>
            </a:r>
            <a:r>
              <a:rPr sz="882" spc="-41" dirty="0">
                <a:solidFill>
                  <a:srgbClr val="FFFFFF"/>
                </a:solidFill>
                <a:latin typeface="Trebuchet MS"/>
                <a:cs typeface="Trebuchet MS"/>
              </a:rPr>
              <a:t> </a:t>
            </a:r>
            <a:r>
              <a:rPr sz="882" spc="-12" dirty="0">
                <a:solidFill>
                  <a:srgbClr val="FFFFFF"/>
                </a:solidFill>
                <a:latin typeface="Trebuchet MS"/>
                <a:cs typeface="Trebuchet MS"/>
              </a:rPr>
              <a:t>area</a:t>
            </a:r>
            <a:r>
              <a:rPr sz="794" spc="-18" baseline="30864" dirty="0">
                <a:solidFill>
                  <a:srgbClr val="FFFFFF"/>
                </a:solidFill>
                <a:latin typeface="Trebuchet MS"/>
                <a:cs typeface="Trebuchet MS"/>
              </a:rPr>
              <a:t>2</a:t>
            </a:r>
            <a:endParaRPr sz="794" baseline="30864">
              <a:latin typeface="Trebuchet MS"/>
              <a:cs typeface="Trebuchet MS"/>
            </a:endParaRPr>
          </a:p>
        </p:txBody>
      </p:sp>
      <p:sp>
        <p:nvSpPr>
          <p:cNvPr id="36" name="object 36"/>
          <p:cNvSpPr txBox="1"/>
          <p:nvPr/>
        </p:nvSpPr>
        <p:spPr>
          <a:xfrm>
            <a:off x="4797910" y="2595806"/>
            <a:ext cx="913653" cy="994994"/>
          </a:xfrm>
          <a:prstGeom prst="rect">
            <a:avLst/>
          </a:prstGeom>
        </p:spPr>
        <p:txBody>
          <a:bodyPr vert="horz" wrap="square" lIns="0" tIns="7471" rIns="0" bIns="0" rtlCol="0">
            <a:spAutoFit/>
          </a:bodyPr>
          <a:lstStyle/>
          <a:p>
            <a:pPr algn="ctr">
              <a:spcBef>
                <a:spcPts val="59"/>
              </a:spcBef>
            </a:pPr>
            <a:r>
              <a:rPr sz="2118" b="1" spc="-6" dirty="0">
                <a:solidFill>
                  <a:srgbClr val="FFFFFF"/>
                </a:solidFill>
                <a:latin typeface="Trebuchet MS"/>
                <a:cs typeface="Trebuchet MS"/>
              </a:rPr>
              <a:t>$220K</a:t>
            </a:r>
            <a:endParaRPr sz="2118">
              <a:latin typeface="Trebuchet MS"/>
              <a:cs typeface="Trebuchet MS"/>
            </a:endParaRPr>
          </a:p>
          <a:p>
            <a:pPr algn="ctr">
              <a:spcBef>
                <a:spcPts val="26"/>
              </a:spcBef>
            </a:pPr>
            <a:r>
              <a:rPr sz="882" spc="-50" dirty="0">
                <a:solidFill>
                  <a:srgbClr val="FFFFFF"/>
                </a:solidFill>
                <a:latin typeface="Trebuchet MS"/>
                <a:cs typeface="Trebuchet MS"/>
              </a:rPr>
              <a:t>Total</a:t>
            </a:r>
            <a:r>
              <a:rPr sz="882" spc="-18" dirty="0">
                <a:solidFill>
                  <a:srgbClr val="FFFFFF"/>
                </a:solidFill>
                <a:latin typeface="Trebuchet MS"/>
                <a:cs typeface="Trebuchet MS"/>
              </a:rPr>
              <a:t> </a:t>
            </a:r>
            <a:r>
              <a:rPr sz="882" dirty="0">
                <a:solidFill>
                  <a:srgbClr val="FFFFFF"/>
                </a:solidFill>
                <a:latin typeface="Trebuchet MS"/>
                <a:cs typeface="Trebuchet MS"/>
              </a:rPr>
              <a:t>paid</a:t>
            </a:r>
            <a:r>
              <a:rPr sz="882" spc="-62" dirty="0">
                <a:solidFill>
                  <a:srgbClr val="FFFFFF"/>
                </a:solidFill>
                <a:latin typeface="Trebuchet MS"/>
                <a:cs typeface="Trebuchet MS"/>
              </a:rPr>
              <a:t> </a:t>
            </a:r>
            <a:r>
              <a:rPr sz="882" spc="32" dirty="0">
                <a:solidFill>
                  <a:srgbClr val="FFFFFF"/>
                </a:solidFill>
                <a:latin typeface="Trebuchet MS"/>
                <a:cs typeface="Trebuchet MS"/>
              </a:rPr>
              <a:t>losses</a:t>
            </a:r>
            <a:r>
              <a:rPr sz="794" spc="48" baseline="30864" dirty="0">
                <a:solidFill>
                  <a:srgbClr val="FFFFFF"/>
                </a:solidFill>
                <a:latin typeface="Trebuchet MS"/>
                <a:cs typeface="Trebuchet MS"/>
              </a:rPr>
              <a:t>2</a:t>
            </a:r>
            <a:endParaRPr sz="794" baseline="30864">
              <a:latin typeface="Trebuchet MS"/>
              <a:cs typeface="Trebuchet MS"/>
            </a:endParaRPr>
          </a:p>
          <a:p>
            <a:pPr algn="ctr">
              <a:spcBef>
                <a:spcPts val="459"/>
              </a:spcBef>
            </a:pPr>
            <a:r>
              <a:rPr sz="2118" b="1" spc="-15" dirty="0">
                <a:solidFill>
                  <a:srgbClr val="FFFFFF"/>
                </a:solidFill>
                <a:latin typeface="Trebuchet MS"/>
                <a:cs typeface="Trebuchet MS"/>
              </a:rPr>
              <a:t>12</a:t>
            </a:r>
            <a:endParaRPr sz="2118">
              <a:latin typeface="Trebuchet MS"/>
              <a:cs typeface="Trebuchet MS"/>
            </a:endParaRPr>
          </a:p>
          <a:p>
            <a:pPr marL="747" algn="ctr">
              <a:spcBef>
                <a:spcPts val="29"/>
              </a:spcBef>
            </a:pPr>
            <a:r>
              <a:rPr sz="882" spc="-50" dirty="0">
                <a:solidFill>
                  <a:srgbClr val="FFFFFF"/>
                </a:solidFill>
                <a:latin typeface="Trebuchet MS"/>
                <a:cs typeface="Trebuchet MS"/>
              </a:rPr>
              <a:t>Total</a:t>
            </a:r>
            <a:r>
              <a:rPr sz="882" spc="-18" dirty="0">
                <a:solidFill>
                  <a:srgbClr val="FFFFFF"/>
                </a:solidFill>
                <a:latin typeface="Trebuchet MS"/>
                <a:cs typeface="Trebuchet MS"/>
              </a:rPr>
              <a:t> </a:t>
            </a:r>
            <a:r>
              <a:rPr sz="882" dirty="0">
                <a:solidFill>
                  <a:srgbClr val="FFFFFF"/>
                </a:solidFill>
                <a:latin typeface="Trebuchet MS"/>
                <a:cs typeface="Trebuchet MS"/>
              </a:rPr>
              <a:t>paid</a:t>
            </a:r>
            <a:r>
              <a:rPr sz="882" spc="-62" dirty="0">
                <a:solidFill>
                  <a:srgbClr val="FFFFFF"/>
                </a:solidFill>
                <a:latin typeface="Trebuchet MS"/>
                <a:cs typeface="Trebuchet MS"/>
              </a:rPr>
              <a:t> </a:t>
            </a:r>
            <a:r>
              <a:rPr sz="882" spc="-6" dirty="0">
                <a:solidFill>
                  <a:srgbClr val="FFFFFF"/>
                </a:solidFill>
                <a:latin typeface="Trebuchet MS"/>
                <a:cs typeface="Trebuchet MS"/>
              </a:rPr>
              <a:t>claims</a:t>
            </a:r>
            <a:r>
              <a:rPr sz="794" spc="-9" baseline="30864" dirty="0">
                <a:solidFill>
                  <a:srgbClr val="FFFFFF"/>
                </a:solidFill>
                <a:latin typeface="Trebuchet MS"/>
                <a:cs typeface="Trebuchet MS"/>
              </a:rPr>
              <a:t>2</a:t>
            </a:r>
            <a:endParaRPr sz="794" baseline="30864">
              <a:latin typeface="Trebuchet MS"/>
              <a:cs typeface="Trebuchet MS"/>
            </a:endParaRPr>
          </a:p>
        </p:txBody>
      </p:sp>
      <p:grpSp>
        <p:nvGrpSpPr>
          <p:cNvPr id="37" name="object 37"/>
          <p:cNvGrpSpPr/>
          <p:nvPr/>
        </p:nvGrpSpPr>
        <p:grpSpPr>
          <a:xfrm>
            <a:off x="5022103" y="2082323"/>
            <a:ext cx="1841500" cy="2030132"/>
            <a:chOff x="8537575" y="2743023"/>
            <a:chExt cx="3130550" cy="3451225"/>
          </a:xfrm>
        </p:grpSpPr>
        <p:pic>
          <p:nvPicPr>
            <p:cNvPr id="38" name="object 38"/>
            <p:cNvPicPr/>
            <p:nvPr/>
          </p:nvPicPr>
          <p:blipFill>
            <a:blip r:embed="rId14" cstate="print"/>
            <a:stretch>
              <a:fillRect/>
            </a:stretch>
          </p:blipFill>
          <p:spPr>
            <a:xfrm>
              <a:off x="8572500" y="2747467"/>
              <a:ext cx="737234" cy="866495"/>
            </a:xfrm>
            <a:prstGeom prst="rect">
              <a:avLst/>
            </a:prstGeom>
          </p:spPr>
        </p:pic>
        <p:pic>
          <p:nvPicPr>
            <p:cNvPr id="39" name="object 39"/>
            <p:cNvPicPr/>
            <p:nvPr/>
          </p:nvPicPr>
          <p:blipFill>
            <a:blip r:embed="rId15" cstate="print"/>
            <a:stretch>
              <a:fillRect/>
            </a:stretch>
          </p:blipFill>
          <p:spPr>
            <a:xfrm>
              <a:off x="8537575" y="5648113"/>
              <a:ext cx="739139" cy="546095"/>
            </a:xfrm>
            <a:prstGeom prst="rect">
              <a:avLst/>
            </a:prstGeom>
          </p:spPr>
        </p:pic>
        <p:pic>
          <p:nvPicPr>
            <p:cNvPr id="40" name="object 40"/>
            <p:cNvPicPr/>
            <p:nvPr/>
          </p:nvPicPr>
          <p:blipFill>
            <a:blip r:embed="rId16" cstate="print"/>
            <a:stretch>
              <a:fillRect/>
            </a:stretch>
          </p:blipFill>
          <p:spPr>
            <a:xfrm>
              <a:off x="10734675" y="2743023"/>
              <a:ext cx="933284" cy="931543"/>
            </a:xfrm>
            <a:prstGeom prst="rect">
              <a:avLst/>
            </a:prstGeom>
          </p:spPr>
        </p:pic>
      </p:grpSp>
      <p:sp>
        <p:nvSpPr>
          <p:cNvPr id="41" name="object 41"/>
          <p:cNvSpPr txBox="1"/>
          <p:nvPr/>
        </p:nvSpPr>
        <p:spPr>
          <a:xfrm>
            <a:off x="4742329" y="4158353"/>
            <a:ext cx="1025338" cy="1113673"/>
          </a:xfrm>
          <a:prstGeom prst="rect">
            <a:avLst/>
          </a:prstGeom>
        </p:spPr>
        <p:txBody>
          <a:bodyPr vert="horz" wrap="square" lIns="0" tIns="7844" rIns="0" bIns="0" rtlCol="0">
            <a:spAutoFit/>
          </a:bodyPr>
          <a:lstStyle/>
          <a:p>
            <a:pPr algn="ctr">
              <a:spcBef>
                <a:spcPts val="62"/>
              </a:spcBef>
            </a:pPr>
            <a:r>
              <a:rPr sz="2235" b="1" spc="-6" dirty="0">
                <a:solidFill>
                  <a:srgbClr val="FFFFFF"/>
                </a:solidFill>
                <a:latin typeface="Trebuchet MS"/>
                <a:cs typeface="Trebuchet MS"/>
              </a:rPr>
              <a:t>$151K</a:t>
            </a:r>
            <a:endParaRPr sz="2235">
              <a:latin typeface="Trebuchet MS"/>
              <a:cs typeface="Trebuchet MS"/>
            </a:endParaRPr>
          </a:p>
          <a:p>
            <a:pPr marL="22037" marR="17928" algn="ctr">
              <a:lnSpc>
                <a:spcPts val="1029"/>
              </a:lnSpc>
              <a:spcBef>
                <a:spcPts val="91"/>
              </a:spcBef>
            </a:pPr>
            <a:r>
              <a:rPr sz="882" spc="-26" dirty="0">
                <a:solidFill>
                  <a:srgbClr val="FFFFFF"/>
                </a:solidFill>
                <a:latin typeface="Trebuchet MS"/>
                <a:cs typeface="Trebuchet MS"/>
              </a:rPr>
              <a:t>Repetitive</a:t>
            </a:r>
            <a:r>
              <a:rPr sz="882" spc="-9" dirty="0">
                <a:solidFill>
                  <a:srgbClr val="FFFFFF"/>
                </a:solidFill>
                <a:latin typeface="Trebuchet MS"/>
                <a:cs typeface="Trebuchet MS"/>
              </a:rPr>
              <a:t> </a:t>
            </a:r>
            <a:r>
              <a:rPr sz="882" spc="47" dirty="0">
                <a:solidFill>
                  <a:srgbClr val="FFFFFF"/>
                </a:solidFill>
                <a:latin typeface="Trebuchet MS"/>
                <a:cs typeface="Trebuchet MS"/>
              </a:rPr>
              <a:t>Loss</a:t>
            </a:r>
            <a:r>
              <a:rPr sz="882" spc="-9" dirty="0">
                <a:solidFill>
                  <a:srgbClr val="FFFFFF"/>
                </a:solidFill>
                <a:latin typeface="Trebuchet MS"/>
                <a:cs typeface="Trebuchet MS"/>
              </a:rPr>
              <a:t> </a:t>
            </a:r>
            <a:r>
              <a:rPr sz="882" spc="-21" dirty="0">
                <a:solidFill>
                  <a:srgbClr val="FFFFFF"/>
                </a:solidFill>
                <a:latin typeface="Trebuchet MS"/>
                <a:cs typeface="Trebuchet MS"/>
              </a:rPr>
              <a:t>(RL) </a:t>
            </a:r>
            <a:r>
              <a:rPr sz="882" dirty="0">
                <a:solidFill>
                  <a:srgbClr val="FFFFFF"/>
                </a:solidFill>
                <a:latin typeface="Trebuchet MS"/>
                <a:cs typeface="Trebuchet MS"/>
              </a:rPr>
              <a:t>paid</a:t>
            </a:r>
            <a:r>
              <a:rPr sz="882" spc="-67" dirty="0">
                <a:solidFill>
                  <a:srgbClr val="FFFFFF"/>
                </a:solidFill>
                <a:latin typeface="Trebuchet MS"/>
                <a:cs typeface="Trebuchet MS"/>
              </a:rPr>
              <a:t> </a:t>
            </a:r>
            <a:r>
              <a:rPr sz="882" spc="32" dirty="0">
                <a:solidFill>
                  <a:srgbClr val="FFFFFF"/>
                </a:solidFill>
                <a:latin typeface="Trebuchet MS"/>
                <a:cs typeface="Trebuchet MS"/>
              </a:rPr>
              <a:t>losses</a:t>
            </a:r>
            <a:r>
              <a:rPr sz="794" spc="48" baseline="30864" dirty="0">
                <a:solidFill>
                  <a:srgbClr val="FFFFFF"/>
                </a:solidFill>
                <a:latin typeface="Trebuchet MS"/>
                <a:cs typeface="Trebuchet MS"/>
              </a:rPr>
              <a:t>2</a:t>
            </a:r>
            <a:endParaRPr sz="794" baseline="30864">
              <a:latin typeface="Trebuchet MS"/>
              <a:cs typeface="Trebuchet MS"/>
            </a:endParaRPr>
          </a:p>
          <a:p>
            <a:pPr marL="374" algn="ctr">
              <a:spcBef>
                <a:spcPts val="79"/>
              </a:spcBef>
            </a:pPr>
            <a:r>
              <a:rPr sz="2235" b="1" spc="32" dirty="0">
                <a:solidFill>
                  <a:srgbClr val="FFFFFF"/>
                </a:solidFill>
                <a:latin typeface="Trebuchet MS"/>
                <a:cs typeface="Trebuchet MS"/>
              </a:rPr>
              <a:t>4</a:t>
            </a:r>
            <a:endParaRPr sz="2235">
              <a:latin typeface="Trebuchet MS"/>
              <a:cs typeface="Trebuchet MS"/>
            </a:endParaRPr>
          </a:p>
          <a:p>
            <a:pPr marL="374" algn="ctr">
              <a:spcBef>
                <a:spcPts val="32"/>
              </a:spcBef>
            </a:pPr>
            <a:r>
              <a:rPr sz="882" dirty="0">
                <a:solidFill>
                  <a:srgbClr val="FFFFFF"/>
                </a:solidFill>
                <a:latin typeface="Trebuchet MS"/>
                <a:cs typeface="Trebuchet MS"/>
              </a:rPr>
              <a:t>RL</a:t>
            </a:r>
            <a:r>
              <a:rPr sz="882" spc="18" dirty="0">
                <a:solidFill>
                  <a:srgbClr val="FFFFFF"/>
                </a:solidFill>
                <a:latin typeface="Trebuchet MS"/>
                <a:cs typeface="Trebuchet MS"/>
              </a:rPr>
              <a:t> </a:t>
            </a:r>
            <a:r>
              <a:rPr sz="882" spc="-6" dirty="0">
                <a:solidFill>
                  <a:srgbClr val="FFFFFF"/>
                </a:solidFill>
                <a:latin typeface="Trebuchet MS"/>
                <a:cs typeface="Trebuchet MS"/>
              </a:rPr>
              <a:t>properties</a:t>
            </a:r>
            <a:r>
              <a:rPr sz="794" spc="-9" baseline="30864" dirty="0">
                <a:solidFill>
                  <a:srgbClr val="FFFFFF"/>
                </a:solidFill>
                <a:latin typeface="Trebuchet MS"/>
                <a:cs typeface="Trebuchet MS"/>
              </a:rPr>
              <a:t>2</a:t>
            </a:r>
            <a:endParaRPr sz="794" baseline="30864">
              <a:latin typeface="Trebuchet MS"/>
              <a:cs typeface="Trebuchet MS"/>
            </a:endParaRPr>
          </a:p>
        </p:txBody>
      </p:sp>
      <p:sp>
        <p:nvSpPr>
          <p:cNvPr id="42" name="object 42"/>
          <p:cNvSpPr txBox="1"/>
          <p:nvPr/>
        </p:nvSpPr>
        <p:spPr>
          <a:xfrm>
            <a:off x="6019501" y="2635250"/>
            <a:ext cx="1110876" cy="1236470"/>
          </a:xfrm>
          <a:prstGeom prst="rect">
            <a:avLst/>
          </a:prstGeom>
        </p:spPr>
        <p:txBody>
          <a:bodyPr vert="horz" wrap="square" lIns="0" tIns="7471" rIns="0" bIns="0" rtlCol="0">
            <a:spAutoFit/>
          </a:bodyPr>
          <a:lstStyle/>
          <a:p>
            <a:pPr algn="ctr">
              <a:spcBef>
                <a:spcPts val="59"/>
              </a:spcBef>
            </a:pPr>
            <a:r>
              <a:rPr sz="2118" b="1" spc="29" dirty="0">
                <a:solidFill>
                  <a:srgbClr val="FFFFFF"/>
                </a:solidFill>
                <a:latin typeface="Trebuchet MS"/>
                <a:cs typeface="Trebuchet MS"/>
              </a:rPr>
              <a:t>2</a:t>
            </a:r>
            <a:endParaRPr sz="2118">
              <a:latin typeface="Trebuchet MS"/>
              <a:cs typeface="Trebuchet MS"/>
            </a:endParaRPr>
          </a:p>
          <a:p>
            <a:pPr marL="181151" marR="176669" indent="747" algn="ctr">
              <a:lnSpc>
                <a:spcPts val="993"/>
              </a:lnSpc>
              <a:spcBef>
                <a:spcPts val="94"/>
              </a:spcBef>
            </a:pPr>
            <a:r>
              <a:rPr sz="853" spc="-15" dirty="0">
                <a:solidFill>
                  <a:srgbClr val="FFFFFF"/>
                </a:solidFill>
                <a:latin typeface="Trebuchet MS"/>
                <a:cs typeface="Trebuchet MS"/>
              </a:rPr>
              <a:t>Flood</a:t>
            </a:r>
            <a:r>
              <a:rPr sz="853" spc="-47" dirty="0">
                <a:solidFill>
                  <a:srgbClr val="FFFFFF"/>
                </a:solidFill>
                <a:latin typeface="Trebuchet MS"/>
                <a:cs typeface="Trebuchet MS"/>
              </a:rPr>
              <a:t> </a:t>
            </a:r>
            <a:r>
              <a:rPr sz="853" spc="-6" dirty="0">
                <a:solidFill>
                  <a:srgbClr val="FFFFFF"/>
                </a:solidFill>
                <a:latin typeface="Trebuchet MS"/>
                <a:cs typeface="Trebuchet MS"/>
              </a:rPr>
              <a:t>insurance policies</a:t>
            </a:r>
            <a:r>
              <a:rPr sz="853" spc="-47" dirty="0">
                <a:solidFill>
                  <a:srgbClr val="FFFFFF"/>
                </a:solidFill>
                <a:latin typeface="Trebuchet MS"/>
                <a:cs typeface="Trebuchet MS"/>
              </a:rPr>
              <a:t> </a:t>
            </a:r>
            <a:r>
              <a:rPr sz="853" dirty="0">
                <a:solidFill>
                  <a:srgbClr val="FFFFFF"/>
                </a:solidFill>
                <a:latin typeface="Trebuchet MS"/>
                <a:cs typeface="Trebuchet MS"/>
              </a:rPr>
              <a:t>in</a:t>
            </a:r>
            <a:r>
              <a:rPr sz="853" spc="-41" dirty="0">
                <a:solidFill>
                  <a:srgbClr val="FFFFFF"/>
                </a:solidFill>
                <a:latin typeface="Trebuchet MS"/>
                <a:cs typeface="Trebuchet MS"/>
              </a:rPr>
              <a:t> </a:t>
            </a:r>
            <a:r>
              <a:rPr sz="853" spc="-26" dirty="0">
                <a:solidFill>
                  <a:srgbClr val="FFFFFF"/>
                </a:solidFill>
                <a:latin typeface="Trebuchet MS"/>
                <a:cs typeface="Trebuchet MS"/>
              </a:rPr>
              <a:t>force</a:t>
            </a:r>
            <a:endParaRPr sz="853">
              <a:latin typeface="Trebuchet MS"/>
              <a:cs typeface="Trebuchet MS"/>
            </a:endParaRPr>
          </a:p>
          <a:p>
            <a:pPr algn="ctr">
              <a:spcBef>
                <a:spcPts val="282"/>
              </a:spcBef>
            </a:pPr>
            <a:r>
              <a:rPr sz="2118" b="1" spc="29" dirty="0">
                <a:solidFill>
                  <a:srgbClr val="FFFFFF"/>
                </a:solidFill>
                <a:latin typeface="Trebuchet MS"/>
                <a:cs typeface="Trebuchet MS"/>
              </a:rPr>
              <a:t>2</a:t>
            </a:r>
            <a:endParaRPr sz="2118">
              <a:latin typeface="Trebuchet MS"/>
              <a:cs typeface="Trebuchet MS"/>
            </a:endParaRPr>
          </a:p>
          <a:p>
            <a:pPr marL="7470" marR="2988" algn="ctr">
              <a:lnSpc>
                <a:spcPts val="993"/>
              </a:lnSpc>
              <a:spcBef>
                <a:spcPts val="94"/>
              </a:spcBef>
            </a:pPr>
            <a:r>
              <a:rPr sz="853" spc="-6" dirty="0">
                <a:solidFill>
                  <a:srgbClr val="FFFFFF"/>
                </a:solidFill>
                <a:latin typeface="Trebuchet MS"/>
                <a:cs typeface="Trebuchet MS"/>
              </a:rPr>
              <a:t>Policies</a:t>
            </a:r>
            <a:r>
              <a:rPr sz="853" spc="-50" dirty="0">
                <a:solidFill>
                  <a:srgbClr val="FFFFFF"/>
                </a:solidFill>
                <a:latin typeface="Trebuchet MS"/>
                <a:cs typeface="Trebuchet MS"/>
              </a:rPr>
              <a:t> </a:t>
            </a:r>
            <a:r>
              <a:rPr sz="853" dirty="0">
                <a:solidFill>
                  <a:srgbClr val="FFFFFF"/>
                </a:solidFill>
                <a:latin typeface="Trebuchet MS"/>
                <a:cs typeface="Trebuchet MS"/>
              </a:rPr>
              <a:t>in</a:t>
            </a:r>
            <a:r>
              <a:rPr sz="853" spc="-53" dirty="0">
                <a:solidFill>
                  <a:srgbClr val="FFFFFF"/>
                </a:solidFill>
                <a:latin typeface="Trebuchet MS"/>
                <a:cs typeface="Trebuchet MS"/>
              </a:rPr>
              <a:t> </a:t>
            </a:r>
            <a:r>
              <a:rPr sz="853" spc="-12" dirty="0">
                <a:solidFill>
                  <a:srgbClr val="FFFFFF"/>
                </a:solidFill>
                <a:latin typeface="Trebuchet MS"/>
                <a:cs typeface="Trebuchet MS"/>
              </a:rPr>
              <a:t>the</a:t>
            </a:r>
            <a:r>
              <a:rPr sz="853" spc="-50" dirty="0">
                <a:solidFill>
                  <a:srgbClr val="FFFFFF"/>
                </a:solidFill>
                <a:latin typeface="Trebuchet MS"/>
                <a:cs typeface="Trebuchet MS"/>
              </a:rPr>
              <a:t> </a:t>
            </a:r>
            <a:r>
              <a:rPr sz="853" spc="-32" dirty="0">
                <a:solidFill>
                  <a:srgbClr val="FFFFFF"/>
                </a:solidFill>
                <a:latin typeface="Trebuchet MS"/>
                <a:cs typeface="Trebuchet MS"/>
              </a:rPr>
              <a:t>effective </a:t>
            </a:r>
            <a:r>
              <a:rPr sz="853" spc="-18" dirty="0">
                <a:solidFill>
                  <a:srgbClr val="FFFFFF"/>
                </a:solidFill>
                <a:latin typeface="Trebuchet MS"/>
                <a:cs typeface="Trebuchet MS"/>
              </a:rPr>
              <a:t>flood</a:t>
            </a:r>
            <a:r>
              <a:rPr sz="853" spc="-41" dirty="0">
                <a:solidFill>
                  <a:srgbClr val="FFFFFF"/>
                </a:solidFill>
                <a:latin typeface="Trebuchet MS"/>
                <a:cs typeface="Trebuchet MS"/>
              </a:rPr>
              <a:t> </a:t>
            </a:r>
            <a:r>
              <a:rPr sz="853" spc="-6" dirty="0">
                <a:solidFill>
                  <a:srgbClr val="FFFFFF"/>
                </a:solidFill>
                <a:latin typeface="Trebuchet MS"/>
                <a:cs typeface="Trebuchet MS"/>
              </a:rPr>
              <a:t>high</a:t>
            </a:r>
            <a:r>
              <a:rPr sz="853" spc="-47" dirty="0">
                <a:solidFill>
                  <a:srgbClr val="FFFFFF"/>
                </a:solidFill>
                <a:latin typeface="Trebuchet MS"/>
                <a:cs typeface="Trebuchet MS"/>
              </a:rPr>
              <a:t> </a:t>
            </a:r>
            <a:r>
              <a:rPr sz="853" spc="-12" dirty="0">
                <a:solidFill>
                  <a:srgbClr val="FFFFFF"/>
                </a:solidFill>
                <a:latin typeface="Trebuchet MS"/>
                <a:cs typeface="Trebuchet MS"/>
              </a:rPr>
              <a:t>hazard</a:t>
            </a:r>
            <a:r>
              <a:rPr sz="853" spc="-50" dirty="0">
                <a:solidFill>
                  <a:srgbClr val="FFFFFF"/>
                </a:solidFill>
                <a:latin typeface="Trebuchet MS"/>
                <a:cs typeface="Trebuchet MS"/>
              </a:rPr>
              <a:t> </a:t>
            </a:r>
            <a:r>
              <a:rPr sz="853" spc="-12" dirty="0">
                <a:solidFill>
                  <a:srgbClr val="FFFFFF"/>
                </a:solidFill>
                <a:latin typeface="Trebuchet MS"/>
                <a:cs typeface="Trebuchet MS"/>
              </a:rPr>
              <a:t>area</a:t>
            </a:r>
            <a:endParaRPr sz="853">
              <a:latin typeface="Trebuchet MS"/>
              <a:cs typeface="Trebuchet MS"/>
            </a:endParaRPr>
          </a:p>
        </p:txBody>
      </p:sp>
      <p:grpSp>
        <p:nvGrpSpPr>
          <p:cNvPr id="43" name="object 43"/>
          <p:cNvGrpSpPr/>
          <p:nvPr/>
        </p:nvGrpSpPr>
        <p:grpSpPr>
          <a:xfrm>
            <a:off x="642770" y="2011606"/>
            <a:ext cx="7626350" cy="3164168"/>
            <a:chOff x="1092708" y="2622805"/>
            <a:chExt cx="12964795" cy="5379085"/>
          </a:xfrm>
        </p:grpSpPr>
        <p:pic>
          <p:nvPicPr>
            <p:cNvPr id="44" name="object 44"/>
            <p:cNvPicPr/>
            <p:nvPr/>
          </p:nvPicPr>
          <p:blipFill>
            <a:blip r:embed="rId17" cstate="print"/>
            <a:stretch>
              <a:fillRect/>
            </a:stretch>
          </p:blipFill>
          <p:spPr>
            <a:xfrm>
              <a:off x="12820650" y="2809063"/>
              <a:ext cx="1236281" cy="1088388"/>
            </a:xfrm>
            <a:prstGeom prst="rect">
              <a:avLst/>
            </a:prstGeom>
          </p:spPr>
        </p:pic>
        <p:sp>
          <p:nvSpPr>
            <p:cNvPr id="45" name="object 45"/>
            <p:cNvSpPr/>
            <p:nvPr/>
          </p:nvSpPr>
          <p:spPr>
            <a:xfrm>
              <a:off x="13420725" y="6629858"/>
              <a:ext cx="0" cy="1371600"/>
            </a:xfrm>
            <a:custGeom>
              <a:avLst/>
              <a:gdLst/>
              <a:ahLst/>
              <a:cxnLst/>
              <a:rect l="l" t="t" r="r" b="b"/>
              <a:pathLst>
                <a:path h="1371600">
                  <a:moveTo>
                    <a:pt x="0" y="0"/>
                  </a:moveTo>
                  <a:lnTo>
                    <a:pt x="0" y="1371600"/>
                  </a:lnTo>
                </a:path>
              </a:pathLst>
            </a:custGeom>
            <a:ln w="12700">
              <a:solidFill>
                <a:srgbClr val="FFFFFF"/>
              </a:solidFill>
            </a:ln>
          </p:spPr>
          <p:txBody>
            <a:bodyPr wrap="square" lIns="0" tIns="0" rIns="0" bIns="0" rtlCol="0"/>
            <a:lstStyle/>
            <a:p>
              <a:endParaRPr sz="1059"/>
            </a:p>
          </p:txBody>
        </p:sp>
        <p:pic>
          <p:nvPicPr>
            <p:cNvPr id="46" name="object 46"/>
            <p:cNvPicPr/>
            <p:nvPr/>
          </p:nvPicPr>
          <p:blipFill>
            <a:blip r:embed="rId18" cstate="print"/>
            <a:stretch>
              <a:fillRect/>
            </a:stretch>
          </p:blipFill>
          <p:spPr>
            <a:xfrm>
              <a:off x="6261735" y="5863412"/>
              <a:ext cx="698487" cy="962024"/>
            </a:xfrm>
            <a:prstGeom prst="rect">
              <a:avLst/>
            </a:prstGeom>
          </p:spPr>
        </p:pic>
        <p:pic>
          <p:nvPicPr>
            <p:cNvPr id="47" name="object 47"/>
            <p:cNvPicPr/>
            <p:nvPr/>
          </p:nvPicPr>
          <p:blipFill>
            <a:blip r:embed="rId19" cstate="print"/>
            <a:stretch>
              <a:fillRect/>
            </a:stretch>
          </p:blipFill>
          <p:spPr>
            <a:xfrm>
              <a:off x="1092708" y="2622805"/>
              <a:ext cx="4296155" cy="3047998"/>
            </a:xfrm>
            <a:prstGeom prst="rect">
              <a:avLst/>
            </a:prstGeom>
          </p:spPr>
        </p:pic>
        <p:pic>
          <p:nvPicPr>
            <p:cNvPr id="48" name="object 48"/>
            <p:cNvPicPr/>
            <p:nvPr/>
          </p:nvPicPr>
          <p:blipFill>
            <a:blip r:embed="rId20" cstate="print"/>
            <a:stretch>
              <a:fillRect/>
            </a:stretch>
          </p:blipFill>
          <p:spPr>
            <a:xfrm>
              <a:off x="1135380" y="2642616"/>
              <a:ext cx="4211319" cy="2962909"/>
            </a:xfrm>
            <a:prstGeom prst="rect">
              <a:avLst/>
            </a:prstGeom>
          </p:spPr>
        </p:pic>
        <p:pic>
          <p:nvPicPr>
            <p:cNvPr id="49" name="object 49"/>
            <p:cNvPicPr/>
            <p:nvPr/>
          </p:nvPicPr>
          <p:blipFill>
            <a:blip r:embed="rId21" cstate="print"/>
            <a:stretch>
              <a:fillRect/>
            </a:stretch>
          </p:blipFill>
          <p:spPr>
            <a:xfrm>
              <a:off x="10186670" y="6304711"/>
              <a:ext cx="1991955" cy="853427"/>
            </a:xfrm>
            <a:prstGeom prst="rect">
              <a:avLst/>
            </a:prstGeom>
          </p:spPr>
        </p:pic>
      </p:grpSp>
      <p:sp>
        <p:nvSpPr>
          <p:cNvPr id="50" name="object 50"/>
          <p:cNvSpPr txBox="1"/>
          <p:nvPr/>
        </p:nvSpPr>
        <p:spPr>
          <a:xfrm>
            <a:off x="7313110" y="4343026"/>
            <a:ext cx="496421" cy="894623"/>
          </a:xfrm>
          <a:prstGeom prst="rect">
            <a:avLst/>
          </a:prstGeom>
        </p:spPr>
        <p:txBody>
          <a:bodyPr vert="horz" wrap="square" lIns="0" tIns="14941" rIns="0" bIns="0" rtlCol="0">
            <a:spAutoFit/>
          </a:bodyPr>
          <a:lstStyle/>
          <a:p>
            <a:pPr marL="7470" marR="2988" indent="-1121" algn="ctr">
              <a:lnSpc>
                <a:spcPts val="959"/>
              </a:lnSpc>
              <a:spcBef>
                <a:spcPts val="118"/>
              </a:spcBef>
            </a:pPr>
            <a:r>
              <a:rPr sz="823" spc="-6" dirty="0">
                <a:solidFill>
                  <a:srgbClr val="FFFFFF"/>
                </a:solidFill>
                <a:latin typeface="Trebuchet MS"/>
                <a:cs typeface="Trebuchet MS"/>
              </a:rPr>
              <a:t>Estimated structures </a:t>
            </a:r>
            <a:r>
              <a:rPr sz="823" spc="-12" dirty="0">
                <a:solidFill>
                  <a:srgbClr val="FFFFFF"/>
                </a:solidFill>
                <a:latin typeface="Trebuchet MS"/>
                <a:cs typeface="Trebuchet MS"/>
              </a:rPr>
              <a:t>newly </a:t>
            </a:r>
            <a:r>
              <a:rPr sz="823" dirty="0">
                <a:solidFill>
                  <a:srgbClr val="FFFFFF"/>
                </a:solidFill>
                <a:latin typeface="Trebuchet MS"/>
                <a:cs typeface="Trebuchet MS"/>
              </a:rPr>
              <a:t>mapped</a:t>
            </a:r>
            <a:r>
              <a:rPr sz="823" spc="-56" dirty="0">
                <a:solidFill>
                  <a:srgbClr val="FFFFFF"/>
                </a:solidFill>
                <a:latin typeface="Trebuchet MS"/>
                <a:cs typeface="Trebuchet MS"/>
              </a:rPr>
              <a:t> </a:t>
            </a:r>
            <a:r>
              <a:rPr sz="823" spc="-29" dirty="0">
                <a:solidFill>
                  <a:srgbClr val="FFFFFF"/>
                </a:solidFill>
                <a:latin typeface="Trebuchet MS"/>
                <a:cs typeface="Trebuchet MS"/>
              </a:rPr>
              <a:t>in</a:t>
            </a:r>
            <a:endParaRPr sz="823">
              <a:latin typeface="Trebuchet MS"/>
              <a:cs typeface="Trebuchet MS"/>
            </a:endParaRPr>
          </a:p>
          <a:p>
            <a:pPr algn="ctr">
              <a:spcBef>
                <a:spcPts val="597"/>
              </a:spcBef>
            </a:pPr>
            <a:r>
              <a:rPr sz="1882" b="1" spc="-15" dirty="0">
                <a:solidFill>
                  <a:srgbClr val="FFFFFF"/>
                </a:solidFill>
                <a:latin typeface="Trebuchet MS"/>
                <a:cs typeface="Trebuchet MS"/>
              </a:rPr>
              <a:t>+1</a:t>
            </a:r>
            <a:endParaRPr sz="1882">
              <a:latin typeface="Trebuchet MS"/>
              <a:cs typeface="Trebuchet MS"/>
            </a:endParaRPr>
          </a:p>
        </p:txBody>
      </p:sp>
      <p:sp>
        <p:nvSpPr>
          <p:cNvPr id="51" name="object 51"/>
          <p:cNvSpPr txBox="1"/>
          <p:nvPr/>
        </p:nvSpPr>
        <p:spPr>
          <a:xfrm>
            <a:off x="7941455" y="4342129"/>
            <a:ext cx="561415" cy="894623"/>
          </a:xfrm>
          <a:prstGeom prst="rect">
            <a:avLst/>
          </a:prstGeom>
        </p:spPr>
        <p:txBody>
          <a:bodyPr vert="horz" wrap="square" lIns="0" tIns="14941" rIns="0" bIns="0" rtlCol="0">
            <a:spAutoFit/>
          </a:bodyPr>
          <a:lstStyle/>
          <a:p>
            <a:pPr marL="7470" marR="2988" indent="747" algn="ctr">
              <a:lnSpc>
                <a:spcPts val="959"/>
              </a:lnSpc>
              <a:spcBef>
                <a:spcPts val="118"/>
              </a:spcBef>
            </a:pPr>
            <a:r>
              <a:rPr sz="823" spc="-6" dirty="0">
                <a:solidFill>
                  <a:srgbClr val="FFFFFF"/>
                </a:solidFill>
                <a:latin typeface="Trebuchet MS"/>
                <a:cs typeface="Trebuchet MS"/>
              </a:rPr>
              <a:t>Estimated structures newly </a:t>
            </a:r>
            <a:r>
              <a:rPr sz="823" dirty="0">
                <a:solidFill>
                  <a:srgbClr val="FFFFFF"/>
                </a:solidFill>
                <a:latin typeface="Trebuchet MS"/>
                <a:cs typeface="Trebuchet MS"/>
              </a:rPr>
              <a:t>mapped</a:t>
            </a:r>
            <a:r>
              <a:rPr sz="823" spc="-56" dirty="0">
                <a:solidFill>
                  <a:srgbClr val="FFFFFF"/>
                </a:solidFill>
                <a:latin typeface="Trebuchet MS"/>
                <a:cs typeface="Trebuchet MS"/>
              </a:rPr>
              <a:t> </a:t>
            </a:r>
            <a:r>
              <a:rPr sz="823" spc="-29" dirty="0">
                <a:solidFill>
                  <a:srgbClr val="FFFFFF"/>
                </a:solidFill>
                <a:latin typeface="Trebuchet MS"/>
                <a:cs typeface="Trebuchet MS"/>
              </a:rPr>
              <a:t>out</a:t>
            </a:r>
            <a:endParaRPr sz="823">
              <a:latin typeface="Trebuchet MS"/>
              <a:cs typeface="Trebuchet MS"/>
            </a:endParaRPr>
          </a:p>
          <a:p>
            <a:pPr marL="747" algn="ctr">
              <a:spcBef>
                <a:spcPts val="591"/>
              </a:spcBef>
            </a:pPr>
            <a:r>
              <a:rPr sz="1882" b="1" spc="-88" dirty="0">
                <a:solidFill>
                  <a:srgbClr val="FFFFFF"/>
                </a:solidFill>
                <a:latin typeface="Trebuchet MS"/>
                <a:cs typeface="Trebuchet MS"/>
              </a:rPr>
              <a:t>-</a:t>
            </a:r>
            <a:r>
              <a:rPr sz="1882" b="1" spc="-15" dirty="0">
                <a:solidFill>
                  <a:srgbClr val="FFFFFF"/>
                </a:solidFill>
                <a:latin typeface="Trebuchet MS"/>
                <a:cs typeface="Trebuchet MS"/>
              </a:rPr>
              <a:t>15</a:t>
            </a:r>
            <a:endParaRPr sz="1882">
              <a:latin typeface="Trebuchet MS"/>
              <a:cs typeface="Trebuchet MS"/>
            </a:endParaRPr>
          </a:p>
        </p:txBody>
      </p:sp>
      <p:sp>
        <p:nvSpPr>
          <p:cNvPr id="52" name="object 52"/>
          <p:cNvSpPr txBox="1"/>
          <p:nvPr/>
        </p:nvSpPr>
        <p:spPr>
          <a:xfrm>
            <a:off x="7324762" y="2843231"/>
            <a:ext cx="1161302" cy="1364710"/>
          </a:xfrm>
          <a:prstGeom prst="rect">
            <a:avLst/>
          </a:prstGeom>
        </p:spPr>
        <p:txBody>
          <a:bodyPr vert="horz" wrap="square" lIns="0" tIns="7471" rIns="0" bIns="0" rtlCol="0">
            <a:spAutoFit/>
          </a:bodyPr>
          <a:lstStyle/>
          <a:p>
            <a:pPr algn="ctr">
              <a:spcBef>
                <a:spcPts val="59"/>
              </a:spcBef>
            </a:pPr>
            <a:r>
              <a:rPr sz="2118" b="1" spc="-15" dirty="0">
                <a:solidFill>
                  <a:srgbClr val="FFFFFF"/>
                </a:solidFill>
                <a:latin typeface="Trebuchet MS"/>
                <a:cs typeface="Trebuchet MS"/>
              </a:rPr>
              <a:t>200</a:t>
            </a:r>
            <a:endParaRPr sz="2118">
              <a:latin typeface="Trebuchet MS"/>
              <a:cs typeface="Trebuchet MS"/>
            </a:endParaRPr>
          </a:p>
          <a:p>
            <a:pPr marL="7470" marR="2988" algn="ctr">
              <a:lnSpc>
                <a:spcPts val="1023"/>
              </a:lnSpc>
              <a:spcBef>
                <a:spcPts val="91"/>
              </a:spcBef>
            </a:pPr>
            <a:r>
              <a:rPr sz="882" spc="-6" dirty="0">
                <a:solidFill>
                  <a:srgbClr val="FFFFFF"/>
                </a:solidFill>
                <a:latin typeface="Trebuchet MS"/>
                <a:cs typeface="Trebuchet MS"/>
              </a:rPr>
              <a:t>Estimated</a:t>
            </a:r>
            <a:r>
              <a:rPr sz="882" spc="-35" dirty="0">
                <a:solidFill>
                  <a:srgbClr val="FFFFFF"/>
                </a:solidFill>
                <a:latin typeface="Trebuchet MS"/>
                <a:cs typeface="Trebuchet MS"/>
              </a:rPr>
              <a:t> </a:t>
            </a:r>
            <a:r>
              <a:rPr sz="882" spc="-6" dirty="0">
                <a:solidFill>
                  <a:srgbClr val="FFFFFF"/>
                </a:solidFill>
                <a:latin typeface="Trebuchet MS"/>
                <a:cs typeface="Trebuchet MS"/>
              </a:rPr>
              <a:t>structures</a:t>
            </a:r>
            <a:r>
              <a:rPr sz="882" spc="-35" dirty="0">
                <a:solidFill>
                  <a:srgbClr val="FFFFFF"/>
                </a:solidFill>
                <a:latin typeface="Trebuchet MS"/>
                <a:cs typeface="Trebuchet MS"/>
              </a:rPr>
              <a:t> </a:t>
            </a:r>
            <a:r>
              <a:rPr sz="882" spc="-15" dirty="0">
                <a:solidFill>
                  <a:srgbClr val="FFFFFF"/>
                </a:solidFill>
                <a:latin typeface="Trebuchet MS"/>
                <a:cs typeface="Trebuchet MS"/>
              </a:rPr>
              <a:t>in </a:t>
            </a:r>
            <a:r>
              <a:rPr sz="882" spc="-12" dirty="0">
                <a:solidFill>
                  <a:srgbClr val="FFFFFF"/>
                </a:solidFill>
                <a:latin typeface="Trebuchet MS"/>
                <a:cs typeface="Trebuchet MS"/>
              </a:rPr>
              <a:t>the</a:t>
            </a:r>
            <a:r>
              <a:rPr sz="882" spc="-47" dirty="0">
                <a:solidFill>
                  <a:srgbClr val="FFFFFF"/>
                </a:solidFill>
                <a:latin typeface="Trebuchet MS"/>
                <a:cs typeface="Trebuchet MS"/>
              </a:rPr>
              <a:t> </a:t>
            </a:r>
            <a:r>
              <a:rPr sz="882" spc="-6" dirty="0">
                <a:solidFill>
                  <a:srgbClr val="FFFFFF"/>
                </a:solidFill>
                <a:latin typeface="Trebuchet MS"/>
                <a:cs typeface="Trebuchet MS"/>
              </a:rPr>
              <a:t>community</a:t>
            </a:r>
            <a:endParaRPr sz="882">
              <a:latin typeface="Trebuchet MS"/>
              <a:cs typeface="Trebuchet MS"/>
            </a:endParaRPr>
          </a:p>
          <a:p>
            <a:pPr algn="ctr">
              <a:spcBef>
                <a:spcPts val="288"/>
              </a:spcBef>
            </a:pPr>
            <a:r>
              <a:rPr sz="2118" b="1" spc="-15" dirty="0">
                <a:solidFill>
                  <a:srgbClr val="FFFFFF"/>
                </a:solidFill>
                <a:latin typeface="Trebuchet MS"/>
                <a:cs typeface="Trebuchet MS"/>
              </a:rPr>
              <a:t>30</a:t>
            </a:r>
            <a:endParaRPr sz="2118">
              <a:latin typeface="Trebuchet MS"/>
              <a:cs typeface="Trebuchet MS"/>
            </a:endParaRPr>
          </a:p>
          <a:p>
            <a:pPr marL="7470" marR="2988" algn="ctr">
              <a:lnSpc>
                <a:spcPts val="1029"/>
              </a:lnSpc>
              <a:spcBef>
                <a:spcPts val="88"/>
              </a:spcBef>
            </a:pPr>
            <a:r>
              <a:rPr sz="882" spc="-6" dirty="0">
                <a:solidFill>
                  <a:srgbClr val="FFFFFF"/>
                </a:solidFill>
                <a:latin typeface="Trebuchet MS"/>
                <a:cs typeface="Trebuchet MS"/>
              </a:rPr>
              <a:t>Estimated</a:t>
            </a:r>
            <a:r>
              <a:rPr sz="882" spc="-35" dirty="0">
                <a:solidFill>
                  <a:srgbClr val="FFFFFF"/>
                </a:solidFill>
                <a:latin typeface="Trebuchet MS"/>
                <a:cs typeface="Trebuchet MS"/>
              </a:rPr>
              <a:t> </a:t>
            </a:r>
            <a:r>
              <a:rPr sz="882" spc="-6" dirty="0">
                <a:solidFill>
                  <a:srgbClr val="FFFFFF"/>
                </a:solidFill>
                <a:latin typeface="Trebuchet MS"/>
                <a:cs typeface="Trebuchet MS"/>
              </a:rPr>
              <a:t>structures</a:t>
            </a:r>
            <a:r>
              <a:rPr sz="882" spc="-35" dirty="0">
                <a:solidFill>
                  <a:srgbClr val="FFFFFF"/>
                </a:solidFill>
                <a:latin typeface="Trebuchet MS"/>
                <a:cs typeface="Trebuchet MS"/>
              </a:rPr>
              <a:t> </a:t>
            </a:r>
            <a:r>
              <a:rPr sz="882" spc="-15" dirty="0">
                <a:solidFill>
                  <a:srgbClr val="FFFFFF"/>
                </a:solidFill>
                <a:latin typeface="Trebuchet MS"/>
                <a:cs typeface="Trebuchet MS"/>
              </a:rPr>
              <a:t>in </a:t>
            </a:r>
            <a:r>
              <a:rPr sz="882" spc="-12" dirty="0">
                <a:solidFill>
                  <a:srgbClr val="FFFFFF"/>
                </a:solidFill>
                <a:latin typeface="Trebuchet MS"/>
                <a:cs typeface="Trebuchet MS"/>
              </a:rPr>
              <a:t>the</a:t>
            </a:r>
            <a:r>
              <a:rPr sz="882" spc="-50" dirty="0">
                <a:solidFill>
                  <a:srgbClr val="FFFFFF"/>
                </a:solidFill>
                <a:latin typeface="Trebuchet MS"/>
                <a:cs typeface="Trebuchet MS"/>
              </a:rPr>
              <a:t> </a:t>
            </a:r>
            <a:r>
              <a:rPr sz="882" spc="-41" dirty="0">
                <a:solidFill>
                  <a:srgbClr val="FFFFFF"/>
                </a:solidFill>
                <a:latin typeface="Trebuchet MS"/>
                <a:cs typeface="Trebuchet MS"/>
              </a:rPr>
              <a:t>draft</a:t>
            </a:r>
            <a:r>
              <a:rPr sz="882" spc="-24" dirty="0">
                <a:solidFill>
                  <a:srgbClr val="FFFFFF"/>
                </a:solidFill>
                <a:latin typeface="Trebuchet MS"/>
                <a:cs typeface="Trebuchet MS"/>
              </a:rPr>
              <a:t> </a:t>
            </a:r>
            <a:r>
              <a:rPr sz="882" spc="-18" dirty="0">
                <a:solidFill>
                  <a:srgbClr val="FFFFFF"/>
                </a:solidFill>
                <a:latin typeface="Trebuchet MS"/>
                <a:cs typeface="Trebuchet MS"/>
              </a:rPr>
              <a:t>flood</a:t>
            </a:r>
            <a:r>
              <a:rPr sz="882" spc="-35" dirty="0">
                <a:solidFill>
                  <a:srgbClr val="FFFFFF"/>
                </a:solidFill>
                <a:latin typeface="Trebuchet MS"/>
                <a:cs typeface="Trebuchet MS"/>
              </a:rPr>
              <a:t> </a:t>
            </a:r>
            <a:r>
              <a:rPr sz="882" spc="-12" dirty="0">
                <a:solidFill>
                  <a:srgbClr val="FFFFFF"/>
                </a:solidFill>
                <a:latin typeface="Trebuchet MS"/>
                <a:cs typeface="Trebuchet MS"/>
              </a:rPr>
              <a:t>high hazard</a:t>
            </a:r>
            <a:r>
              <a:rPr sz="882" spc="-41" dirty="0">
                <a:solidFill>
                  <a:srgbClr val="FFFFFF"/>
                </a:solidFill>
                <a:latin typeface="Trebuchet MS"/>
                <a:cs typeface="Trebuchet MS"/>
              </a:rPr>
              <a:t> </a:t>
            </a:r>
            <a:r>
              <a:rPr sz="882" spc="-12" dirty="0">
                <a:solidFill>
                  <a:srgbClr val="FFFFFF"/>
                </a:solidFill>
                <a:latin typeface="Trebuchet MS"/>
                <a:cs typeface="Trebuchet MS"/>
              </a:rPr>
              <a:t>area</a:t>
            </a:r>
            <a:endParaRPr sz="882">
              <a:latin typeface="Trebuchet MS"/>
              <a:cs typeface="Trebuchet MS"/>
            </a:endParaRPr>
          </a:p>
        </p:txBody>
      </p:sp>
      <p:sp>
        <p:nvSpPr>
          <p:cNvPr id="53" name="object 53"/>
          <p:cNvSpPr txBox="1"/>
          <p:nvPr/>
        </p:nvSpPr>
        <p:spPr>
          <a:xfrm>
            <a:off x="1290618" y="5649184"/>
            <a:ext cx="342153"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Trebuchet MS"/>
                <a:cs typeface="Trebuchet MS"/>
              </a:rPr>
              <a:t>~YEAR</a:t>
            </a:r>
            <a:r>
              <a:rPr sz="676" spc="50" dirty="0">
                <a:solidFill>
                  <a:srgbClr val="FFFFFF"/>
                </a:solidFill>
                <a:latin typeface="Trebuchet MS"/>
                <a:cs typeface="Trebuchet MS"/>
              </a:rPr>
              <a:t> </a:t>
            </a:r>
            <a:r>
              <a:rPr sz="676" spc="18" dirty="0">
                <a:solidFill>
                  <a:srgbClr val="FFFFFF"/>
                </a:solidFill>
                <a:latin typeface="Trebuchet MS"/>
                <a:cs typeface="Trebuchet MS"/>
              </a:rPr>
              <a:t>1</a:t>
            </a:r>
            <a:endParaRPr sz="676">
              <a:latin typeface="Trebuchet MS"/>
              <a:cs typeface="Trebuchet MS"/>
            </a:endParaRPr>
          </a:p>
        </p:txBody>
      </p:sp>
      <p:sp>
        <p:nvSpPr>
          <p:cNvPr id="54" name="object 54"/>
          <p:cNvSpPr txBox="1"/>
          <p:nvPr/>
        </p:nvSpPr>
        <p:spPr>
          <a:xfrm>
            <a:off x="7485231" y="5682354"/>
            <a:ext cx="342153"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Trebuchet MS"/>
                <a:cs typeface="Trebuchet MS"/>
              </a:rPr>
              <a:t>~YEAR</a:t>
            </a:r>
            <a:r>
              <a:rPr sz="676" spc="50" dirty="0">
                <a:solidFill>
                  <a:srgbClr val="FFFFFF"/>
                </a:solidFill>
                <a:latin typeface="Trebuchet MS"/>
                <a:cs typeface="Trebuchet MS"/>
              </a:rPr>
              <a:t> </a:t>
            </a:r>
            <a:r>
              <a:rPr sz="676" spc="18" dirty="0">
                <a:solidFill>
                  <a:srgbClr val="FFFFFF"/>
                </a:solidFill>
                <a:latin typeface="Trebuchet MS"/>
                <a:cs typeface="Trebuchet MS"/>
              </a:rPr>
              <a:t>5</a:t>
            </a:r>
            <a:endParaRPr sz="676">
              <a:latin typeface="Trebuchet MS"/>
              <a:cs typeface="Trebuchet MS"/>
            </a:endParaRPr>
          </a:p>
        </p:txBody>
      </p:sp>
      <p:sp>
        <p:nvSpPr>
          <p:cNvPr id="55" name="object 55"/>
          <p:cNvSpPr txBox="1"/>
          <p:nvPr/>
        </p:nvSpPr>
        <p:spPr>
          <a:xfrm>
            <a:off x="6003364" y="4379782"/>
            <a:ext cx="1136650" cy="768706"/>
          </a:xfrm>
          <a:prstGeom prst="rect">
            <a:avLst/>
          </a:prstGeom>
        </p:spPr>
        <p:txBody>
          <a:bodyPr vert="horz" wrap="square" lIns="0" tIns="7844" rIns="0" bIns="0" rtlCol="0">
            <a:spAutoFit/>
          </a:bodyPr>
          <a:lstStyle/>
          <a:p>
            <a:pPr algn="ctr">
              <a:spcBef>
                <a:spcPts val="62"/>
              </a:spcBef>
            </a:pPr>
            <a:r>
              <a:rPr sz="1882" b="1" spc="-15" dirty="0">
                <a:solidFill>
                  <a:srgbClr val="585858"/>
                </a:solidFill>
                <a:latin typeface="Trebuchet MS"/>
                <a:cs typeface="Trebuchet MS"/>
              </a:rPr>
              <a:t>10</a:t>
            </a:r>
            <a:endParaRPr sz="1882">
              <a:latin typeface="Trebuchet MS"/>
              <a:cs typeface="Trebuchet MS"/>
            </a:endParaRPr>
          </a:p>
          <a:p>
            <a:pPr marL="7097" marR="2988" algn="ctr">
              <a:lnSpc>
                <a:spcPct val="96800"/>
              </a:lnSpc>
              <a:spcBef>
                <a:spcPts val="765"/>
              </a:spcBef>
            </a:pPr>
            <a:r>
              <a:rPr sz="823" spc="-41" dirty="0">
                <a:solidFill>
                  <a:srgbClr val="585858"/>
                </a:solidFill>
                <a:latin typeface="Trebuchet MS"/>
                <a:cs typeface="Trebuchet MS"/>
              </a:rPr>
              <a:t>Flood-</a:t>
            </a:r>
            <a:r>
              <a:rPr sz="823" spc="-29" dirty="0">
                <a:solidFill>
                  <a:srgbClr val="585858"/>
                </a:solidFill>
                <a:latin typeface="Trebuchet MS"/>
                <a:cs typeface="Trebuchet MS"/>
              </a:rPr>
              <a:t>related</a:t>
            </a:r>
            <a:r>
              <a:rPr sz="823" spc="18" dirty="0">
                <a:solidFill>
                  <a:srgbClr val="585858"/>
                </a:solidFill>
                <a:latin typeface="Trebuchet MS"/>
                <a:cs typeface="Trebuchet MS"/>
              </a:rPr>
              <a:t> </a:t>
            </a:r>
            <a:r>
              <a:rPr sz="823" spc="-29" dirty="0">
                <a:solidFill>
                  <a:srgbClr val="585858"/>
                </a:solidFill>
                <a:latin typeface="Trebuchet MS"/>
                <a:cs typeface="Trebuchet MS"/>
              </a:rPr>
              <a:t>countywide </a:t>
            </a:r>
            <a:r>
              <a:rPr sz="823" spc="-18" dirty="0">
                <a:solidFill>
                  <a:srgbClr val="585858"/>
                </a:solidFill>
                <a:latin typeface="Trebuchet MS"/>
                <a:cs typeface="Trebuchet MS"/>
              </a:rPr>
              <a:t>presidential</a:t>
            </a:r>
            <a:r>
              <a:rPr sz="823" spc="-12" dirty="0">
                <a:solidFill>
                  <a:srgbClr val="585858"/>
                </a:solidFill>
                <a:latin typeface="Trebuchet MS"/>
                <a:cs typeface="Trebuchet MS"/>
              </a:rPr>
              <a:t> </a:t>
            </a:r>
            <a:r>
              <a:rPr sz="823" spc="-6" dirty="0">
                <a:solidFill>
                  <a:srgbClr val="585858"/>
                </a:solidFill>
                <a:latin typeface="Trebuchet MS"/>
                <a:cs typeface="Trebuchet MS"/>
              </a:rPr>
              <a:t>disaster declarations</a:t>
            </a:r>
            <a:endParaRPr sz="823">
              <a:latin typeface="Trebuchet MS"/>
              <a:cs typeface="Trebuchet MS"/>
            </a:endParaRPr>
          </a:p>
        </p:txBody>
      </p:sp>
      <p:pic>
        <p:nvPicPr>
          <p:cNvPr id="56" name="object 56"/>
          <p:cNvPicPr/>
          <p:nvPr/>
        </p:nvPicPr>
        <p:blipFill>
          <a:blip r:embed="rId22" cstate="print"/>
          <a:stretch>
            <a:fillRect/>
          </a:stretch>
        </p:blipFill>
        <p:spPr>
          <a:xfrm>
            <a:off x="7742891" y="736226"/>
            <a:ext cx="1009568" cy="361202"/>
          </a:xfrm>
          <a:prstGeom prst="rect">
            <a:avLst/>
          </a:prstGeom>
        </p:spPr>
      </p:pic>
      <p:grpSp>
        <p:nvGrpSpPr>
          <p:cNvPr id="57" name="object 57"/>
          <p:cNvGrpSpPr/>
          <p:nvPr/>
        </p:nvGrpSpPr>
        <p:grpSpPr>
          <a:xfrm>
            <a:off x="694753" y="5787714"/>
            <a:ext cx="7786221" cy="112059"/>
            <a:chOff x="1181080" y="9042189"/>
            <a:chExt cx="13236575" cy="190500"/>
          </a:xfrm>
        </p:grpSpPr>
        <p:sp>
          <p:nvSpPr>
            <p:cNvPr id="58" name="object 58"/>
            <p:cNvSpPr/>
            <p:nvPr/>
          </p:nvSpPr>
          <p:spPr>
            <a:xfrm>
              <a:off x="1193780" y="9219577"/>
              <a:ext cx="13211175" cy="0"/>
            </a:xfrm>
            <a:custGeom>
              <a:avLst/>
              <a:gdLst/>
              <a:ahLst/>
              <a:cxnLst/>
              <a:rect l="l" t="t" r="r" b="b"/>
              <a:pathLst>
                <a:path w="13211175">
                  <a:moveTo>
                    <a:pt x="0" y="0"/>
                  </a:moveTo>
                  <a:lnTo>
                    <a:pt x="13211149" y="0"/>
                  </a:lnTo>
                </a:path>
              </a:pathLst>
            </a:custGeom>
            <a:ln w="25400">
              <a:solidFill>
                <a:srgbClr val="AFB0B3"/>
              </a:solidFill>
            </a:ln>
          </p:spPr>
          <p:txBody>
            <a:bodyPr wrap="square" lIns="0" tIns="0" rIns="0" bIns="0" rtlCol="0"/>
            <a:lstStyle/>
            <a:p>
              <a:endParaRPr sz="1059"/>
            </a:p>
          </p:txBody>
        </p:sp>
        <p:sp>
          <p:nvSpPr>
            <p:cNvPr id="59" name="object 59"/>
            <p:cNvSpPr/>
            <p:nvPr/>
          </p:nvSpPr>
          <p:spPr>
            <a:xfrm>
              <a:off x="1193780" y="9054889"/>
              <a:ext cx="0" cy="165100"/>
            </a:xfrm>
            <a:custGeom>
              <a:avLst/>
              <a:gdLst/>
              <a:ahLst/>
              <a:cxnLst/>
              <a:rect l="l" t="t" r="r" b="b"/>
              <a:pathLst>
                <a:path h="165100">
                  <a:moveTo>
                    <a:pt x="0" y="0"/>
                  </a:moveTo>
                  <a:lnTo>
                    <a:pt x="0" y="164630"/>
                  </a:lnTo>
                </a:path>
              </a:pathLst>
            </a:custGeom>
            <a:ln w="25400">
              <a:solidFill>
                <a:srgbClr val="AFB0B3"/>
              </a:solidFill>
            </a:ln>
          </p:spPr>
          <p:txBody>
            <a:bodyPr wrap="square" lIns="0" tIns="0" rIns="0" bIns="0" rtlCol="0"/>
            <a:lstStyle/>
            <a:p>
              <a:endParaRPr sz="1059"/>
            </a:p>
          </p:txBody>
        </p:sp>
        <p:sp>
          <p:nvSpPr>
            <p:cNvPr id="60" name="object 60"/>
            <p:cNvSpPr/>
            <p:nvPr/>
          </p:nvSpPr>
          <p:spPr>
            <a:xfrm>
              <a:off x="14404935" y="9054889"/>
              <a:ext cx="0" cy="165100"/>
            </a:xfrm>
            <a:custGeom>
              <a:avLst/>
              <a:gdLst/>
              <a:ahLst/>
              <a:cxnLst/>
              <a:rect l="l" t="t" r="r" b="b"/>
              <a:pathLst>
                <a:path h="165100">
                  <a:moveTo>
                    <a:pt x="0" y="0"/>
                  </a:moveTo>
                  <a:lnTo>
                    <a:pt x="0" y="164630"/>
                  </a:lnTo>
                </a:path>
              </a:pathLst>
            </a:custGeom>
            <a:ln w="25400">
              <a:solidFill>
                <a:srgbClr val="AFB0B3"/>
              </a:solidFill>
            </a:ln>
          </p:spPr>
          <p:txBody>
            <a:bodyPr wrap="square" lIns="0" tIns="0" rIns="0" bIns="0" rtlCol="0"/>
            <a:lstStyle/>
            <a:p>
              <a:endParaRPr sz="1059"/>
            </a:p>
          </p:txBody>
        </p:sp>
      </p:grpSp>
      <p:sp>
        <p:nvSpPr>
          <p:cNvPr id="61" name="object 61"/>
          <p:cNvSpPr txBox="1"/>
          <p:nvPr/>
        </p:nvSpPr>
        <p:spPr>
          <a:xfrm>
            <a:off x="819075" y="5940538"/>
            <a:ext cx="421341" cy="244788"/>
          </a:xfrm>
          <a:prstGeom prst="rect">
            <a:avLst/>
          </a:prstGeom>
        </p:spPr>
        <p:txBody>
          <a:bodyPr vert="horz" wrap="square" lIns="0" tIns="13821" rIns="0" bIns="0" rtlCol="0">
            <a:spAutoFit/>
          </a:bodyPr>
          <a:lstStyle/>
          <a:p>
            <a:pPr marL="41459" marR="2988" indent="-34362">
              <a:lnSpc>
                <a:spcPts val="888"/>
              </a:lnSpc>
              <a:spcBef>
                <a:spcPts val="109"/>
              </a:spcBef>
            </a:pPr>
            <a:r>
              <a:rPr sz="765" spc="-12" dirty="0">
                <a:solidFill>
                  <a:srgbClr val="FFFFFF"/>
                </a:solidFill>
                <a:latin typeface="Trebuchet MS"/>
                <a:cs typeface="Trebuchet MS"/>
              </a:rPr>
              <a:t>Discovery </a:t>
            </a:r>
            <a:r>
              <a:rPr sz="765" spc="-6" dirty="0">
                <a:solidFill>
                  <a:srgbClr val="FFFFFF"/>
                </a:solidFill>
                <a:latin typeface="Trebuchet MS"/>
                <a:cs typeface="Trebuchet MS"/>
              </a:rPr>
              <a:t>Meeting</a:t>
            </a:r>
            <a:endParaRPr sz="765">
              <a:latin typeface="Trebuchet MS"/>
              <a:cs typeface="Trebuchet MS"/>
            </a:endParaRPr>
          </a:p>
        </p:txBody>
      </p:sp>
      <p:grpSp>
        <p:nvGrpSpPr>
          <p:cNvPr id="62" name="object 62"/>
          <p:cNvGrpSpPr/>
          <p:nvPr/>
        </p:nvGrpSpPr>
        <p:grpSpPr>
          <a:xfrm>
            <a:off x="978607" y="5854798"/>
            <a:ext cx="7154582" cy="80682"/>
            <a:chOff x="1663632" y="9156231"/>
            <a:chExt cx="12162790" cy="137160"/>
          </a:xfrm>
        </p:grpSpPr>
        <p:pic>
          <p:nvPicPr>
            <p:cNvPr id="63" name="object 63"/>
            <p:cNvPicPr/>
            <p:nvPr/>
          </p:nvPicPr>
          <p:blipFill>
            <a:blip r:embed="rId23" cstate="print"/>
            <a:stretch>
              <a:fillRect/>
            </a:stretch>
          </p:blipFill>
          <p:spPr>
            <a:xfrm>
              <a:off x="1663632" y="9156231"/>
              <a:ext cx="137134" cy="136779"/>
            </a:xfrm>
            <a:prstGeom prst="rect">
              <a:avLst/>
            </a:prstGeom>
          </p:spPr>
        </p:pic>
        <p:pic>
          <p:nvPicPr>
            <p:cNvPr id="64" name="object 64"/>
            <p:cNvPicPr/>
            <p:nvPr/>
          </p:nvPicPr>
          <p:blipFill>
            <a:blip r:embed="rId24" cstate="print"/>
            <a:stretch>
              <a:fillRect/>
            </a:stretch>
          </p:blipFill>
          <p:spPr>
            <a:xfrm>
              <a:off x="13689283" y="9156231"/>
              <a:ext cx="137134" cy="136779"/>
            </a:xfrm>
            <a:prstGeom prst="rect">
              <a:avLst/>
            </a:prstGeom>
          </p:spPr>
        </p:pic>
      </p:grpSp>
      <p:sp>
        <p:nvSpPr>
          <p:cNvPr id="65" name="object 65"/>
          <p:cNvSpPr txBox="1"/>
          <p:nvPr/>
        </p:nvSpPr>
        <p:spPr>
          <a:xfrm>
            <a:off x="7783755" y="5962949"/>
            <a:ext cx="640603" cy="124891"/>
          </a:xfrm>
          <a:prstGeom prst="rect">
            <a:avLst/>
          </a:prstGeom>
        </p:spPr>
        <p:txBody>
          <a:bodyPr vert="horz" wrap="square" lIns="0" tIns="7097" rIns="0" bIns="0" rtlCol="0">
            <a:spAutoFit/>
          </a:bodyPr>
          <a:lstStyle/>
          <a:p>
            <a:pPr marL="7470">
              <a:spcBef>
                <a:spcPts val="56"/>
              </a:spcBef>
            </a:pPr>
            <a:r>
              <a:rPr sz="765" spc="-29" dirty="0">
                <a:solidFill>
                  <a:srgbClr val="FFFFFF"/>
                </a:solidFill>
                <a:latin typeface="Trebuchet MS"/>
                <a:cs typeface="Trebuchet MS"/>
              </a:rPr>
              <a:t>Effective</a:t>
            </a:r>
            <a:r>
              <a:rPr sz="765" spc="-9" dirty="0">
                <a:solidFill>
                  <a:srgbClr val="FFFFFF"/>
                </a:solidFill>
                <a:latin typeface="Trebuchet MS"/>
                <a:cs typeface="Trebuchet MS"/>
              </a:rPr>
              <a:t> </a:t>
            </a:r>
            <a:r>
              <a:rPr sz="765" spc="26" dirty="0">
                <a:solidFill>
                  <a:srgbClr val="FFFFFF"/>
                </a:solidFill>
                <a:latin typeface="Trebuchet MS"/>
                <a:cs typeface="Trebuchet MS"/>
              </a:rPr>
              <a:t>Maps</a:t>
            </a:r>
            <a:endParaRPr sz="765">
              <a:latin typeface="Trebuchet MS"/>
              <a:cs typeface="Trebuchet MS"/>
            </a:endParaRPr>
          </a:p>
        </p:txBody>
      </p:sp>
      <p:sp>
        <p:nvSpPr>
          <p:cNvPr id="66" name="object 66"/>
          <p:cNvSpPr txBox="1"/>
          <p:nvPr/>
        </p:nvSpPr>
        <p:spPr>
          <a:xfrm>
            <a:off x="1707478" y="5955777"/>
            <a:ext cx="774326" cy="244788"/>
          </a:xfrm>
          <a:prstGeom prst="rect">
            <a:avLst/>
          </a:prstGeom>
        </p:spPr>
        <p:txBody>
          <a:bodyPr vert="horz" wrap="square" lIns="0" tIns="13821" rIns="0" bIns="0" rtlCol="0">
            <a:spAutoFit/>
          </a:bodyPr>
          <a:lstStyle/>
          <a:p>
            <a:pPr marL="218128" marR="2988" indent="-211031">
              <a:lnSpc>
                <a:spcPts val="888"/>
              </a:lnSpc>
              <a:spcBef>
                <a:spcPts val="109"/>
              </a:spcBef>
            </a:pPr>
            <a:r>
              <a:rPr sz="765" spc="-15" dirty="0">
                <a:solidFill>
                  <a:srgbClr val="FFFFFF"/>
                </a:solidFill>
                <a:latin typeface="Trebuchet MS"/>
                <a:cs typeface="Trebuchet MS"/>
              </a:rPr>
              <a:t>Flood</a:t>
            </a:r>
            <a:r>
              <a:rPr sz="765" spc="15" dirty="0">
                <a:solidFill>
                  <a:srgbClr val="FFFFFF"/>
                </a:solidFill>
                <a:latin typeface="Trebuchet MS"/>
                <a:cs typeface="Trebuchet MS"/>
              </a:rPr>
              <a:t> </a:t>
            </a:r>
            <a:r>
              <a:rPr sz="765" dirty="0">
                <a:solidFill>
                  <a:srgbClr val="FFFFFF"/>
                </a:solidFill>
                <a:latin typeface="Trebuchet MS"/>
                <a:cs typeface="Trebuchet MS"/>
              </a:rPr>
              <a:t>Risk</a:t>
            </a:r>
            <a:r>
              <a:rPr sz="765" spc="18" dirty="0">
                <a:solidFill>
                  <a:srgbClr val="FFFFFF"/>
                </a:solidFill>
                <a:latin typeface="Trebuchet MS"/>
                <a:cs typeface="Trebuchet MS"/>
              </a:rPr>
              <a:t> </a:t>
            </a:r>
            <a:r>
              <a:rPr sz="765" spc="-26" dirty="0">
                <a:solidFill>
                  <a:srgbClr val="FFFFFF"/>
                </a:solidFill>
                <a:latin typeface="Trebuchet MS"/>
                <a:cs typeface="Trebuchet MS"/>
              </a:rPr>
              <a:t>Review </a:t>
            </a:r>
            <a:r>
              <a:rPr sz="765" spc="-6" dirty="0">
                <a:solidFill>
                  <a:srgbClr val="FFFFFF"/>
                </a:solidFill>
                <a:latin typeface="Trebuchet MS"/>
                <a:cs typeface="Trebuchet MS"/>
              </a:rPr>
              <a:t>Meeting</a:t>
            </a:r>
            <a:endParaRPr sz="765">
              <a:latin typeface="Trebuchet MS"/>
              <a:cs typeface="Trebuchet MS"/>
            </a:endParaRPr>
          </a:p>
        </p:txBody>
      </p:sp>
      <p:grpSp>
        <p:nvGrpSpPr>
          <p:cNvPr id="67" name="object 67"/>
          <p:cNvGrpSpPr/>
          <p:nvPr/>
        </p:nvGrpSpPr>
        <p:grpSpPr>
          <a:xfrm>
            <a:off x="1964623" y="5802638"/>
            <a:ext cx="5108015" cy="187885"/>
            <a:chOff x="3339858" y="9067558"/>
            <a:chExt cx="8683625" cy="319405"/>
          </a:xfrm>
        </p:grpSpPr>
        <p:pic>
          <p:nvPicPr>
            <p:cNvPr id="68" name="object 68"/>
            <p:cNvPicPr/>
            <p:nvPr/>
          </p:nvPicPr>
          <p:blipFill>
            <a:blip r:embed="rId25" cstate="print"/>
            <a:stretch>
              <a:fillRect/>
            </a:stretch>
          </p:blipFill>
          <p:spPr>
            <a:xfrm>
              <a:off x="3339858" y="9067558"/>
              <a:ext cx="375245" cy="319237"/>
            </a:xfrm>
            <a:prstGeom prst="rect">
              <a:avLst/>
            </a:prstGeom>
          </p:spPr>
        </p:pic>
        <p:pic>
          <p:nvPicPr>
            <p:cNvPr id="69" name="object 69"/>
            <p:cNvPicPr/>
            <p:nvPr/>
          </p:nvPicPr>
          <p:blipFill>
            <a:blip r:embed="rId24" cstate="print"/>
            <a:stretch>
              <a:fillRect/>
            </a:stretch>
          </p:blipFill>
          <p:spPr>
            <a:xfrm>
              <a:off x="11886070" y="9156231"/>
              <a:ext cx="137134" cy="136779"/>
            </a:xfrm>
            <a:prstGeom prst="rect">
              <a:avLst/>
            </a:prstGeom>
          </p:spPr>
        </p:pic>
      </p:grpSp>
      <p:sp>
        <p:nvSpPr>
          <p:cNvPr id="70" name="object 70"/>
          <p:cNvSpPr txBox="1"/>
          <p:nvPr/>
        </p:nvSpPr>
        <p:spPr>
          <a:xfrm>
            <a:off x="6607604" y="5962949"/>
            <a:ext cx="843429" cy="237999"/>
          </a:xfrm>
          <a:prstGeom prst="rect">
            <a:avLst/>
          </a:prstGeom>
        </p:spPr>
        <p:txBody>
          <a:bodyPr vert="horz" wrap="square" lIns="0" tIns="7097" rIns="0" bIns="0" rtlCol="0">
            <a:spAutoFit/>
          </a:bodyPr>
          <a:lstStyle/>
          <a:p>
            <a:pPr algn="ctr">
              <a:lnSpc>
                <a:spcPts val="903"/>
              </a:lnSpc>
              <a:spcBef>
                <a:spcPts val="56"/>
              </a:spcBef>
            </a:pPr>
            <a:r>
              <a:rPr sz="765" spc="-35" dirty="0">
                <a:solidFill>
                  <a:srgbClr val="FFFFFF"/>
                </a:solidFill>
                <a:latin typeface="Trebuchet MS"/>
                <a:cs typeface="Trebuchet MS"/>
              </a:rPr>
              <a:t>Letter</a:t>
            </a:r>
            <a:r>
              <a:rPr sz="765" spc="6" dirty="0">
                <a:solidFill>
                  <a:srgbClr val="FFFFFF"/>
                </a:solidFill>
                <a:latin typeface="Trebuchet MS"/>
                <a:cs typeface="Trebuchet MS"/>
              </a:rPr>
              <a:t> </a:t>
            </a:r>
            <a:r>
              <a:rPr sz="765" spc="-15" dirty="0">
                <a:solidFill>
                  <a:srgbClr val="FFFFFF"/>
                </a:solidFill>
                <a:latin typeface="Trebuchet MS"/>
                <a:cs typeface="Trebuchet MS"/>
              </a:rPr>
              <a:t>of</a:t>
            </a:r>
            <a:endParaRPr sz="765">
              <a:latin typeface="Trebuchet MS"/>
              <a:cs typeface="Trebuchet MS"/>
            </a:endParaRPr>
          </a:p>
          <a:p>
            <a:pPr algn="ctr">
              <a:lnSpc>
                <a:spcPts val="903"/>
              </a:lnSpc>
            </a:pPr>
            <a:r>
              <a:rPr sz="765" spc="-12" dirty="0">
                <a:solidFill>
                  <a:srgbClr val="FFFFFF"/>
                </a:solidFill>
                <a:latin typeface="Trebuchet MS"/>
                <a:cs typeface="Trebuchet MS"/>
              </a:rPr>
              <a:t>Final</a:t>
            </a:r>
            <a:r>
              <a:rPr sz="765" spc="-41" dirty="0">
                <a:solidFill>
                  <a:srgbClr val="FFFFFF"/>
                </a:solidFill>
                <a:latin typeface="Trebuchet MS"/>
                <a:cs typeface="Trebuchet MS"/>
              </a:rPr>
              <a:t> </a:t>
            </a:r>
            <a:r>
              <a:rPr sz="765" spc="-12" dirty="0">
                <a:solidFill>
                  <a:srgbClr val="FFFFFF"/>
                </a:solidFill>
                <a:latin typeface="Trebuchet MS"/>
                <a:cs typeface="Trebuchet MS"/>
              </a:rPr>
              <a:t>Determination</a:t>
            </a:r>
            <a:endParaRPr sz="765">
              <a:latin typeface="Trebuchet MS"/>
              <a:cs typeface="Trebuchet MS"/>
            </a:endParaRPr>
          </a:p>
        </p:txBody>
      </p:sp>
      <p:sp>
        <p:nvSpPr>
          <p:cNvPr id="71" name="object 71"/>
          <p:cNvSpPr txBox="1"/>
          <p:nvPr/>
        </p:nvSpPr>
        <p:spPr>
          <a:xfrm>
            <a:off x="3043218" y="5940537"/>
            <a:ext cx="697753" cy="244788"/>
          </a:xfrm>
          <a:prstGeom prst="rect">
            <a:avLst/>
          </a:prstGeom>
        </p:spPr>
        <p:txBody>
          <a:bodyPr vert="horz" wrap="square" lIns="0" tIns="13821" rIns="0" bIns="0" rtlCol="0">
            <a:spAutoFit/>
          </a:bodyPr>
          <a:lstStyle/>
          <a:p>
            <a:pPr marL="156873" marR="2988" indent="-149776">
              <a:lnSpc>
                <a:spcPts val="888"/>
              </a:lnSpc>
              <a:spcBef>
                <a:spcPts val="109"/>
              </a:spcBef>
            </a:pPr>
            <a:r>
              <a:rPr sz="765" spc="-24" dirty="0">
                <a:solidFill>
                  <a:srgbClr val="FFFFFF"/>
                </a:solidFill>
                <a:latin typeface="Trebuchet MS"/>
                <a:cs typeface="Trebuchet MS"/>
              </a:rPr>
              <a:t>Preliminary</a:t>
            </a:r>
            <a:r>
              <a:rPr sz="765" spc="-21" dirty="0">
                <a:solidFill>
                  <a:srgbClr val="FFFFFF"/>
                </a:solidFill>
                <a:latin typeface="Trebuchet MS"/>
                <a:cs typeface="Trebuchet MS"/>
              </a:rPr>
              <a:t> </a:t>
            </a:r>
            <a:r>
              <a:rPr sz="765" spc="-15" dirty="0">
                <a:solidFill>
                  <a:srgbClr val="FFFFFF"/>
                </a:solidFill>
                <a:latin typeface="Trebuchet MS"/>
                <a:cs typeface="Trebuchet MS"/>
              </a:rPr>
              <a:t>Map </a:t>
            </a:r>
            <a:r>
              <a:rPr sz="765" spc="-6" dirty="0">
                <a:solidFill>
                  <a:srgbClr val="FFFFFF"/>
                </a:solidFill>
                <a:latin typeface="Trebuchet MS"/>
                <a:cs typeface="Trebuchet MS"/>
              </a:rPr>
              <a:t>Issuance</a:t>
            </a:r>
            <a:endParaRPr sz="765">
              <a:latin typeface="Trebuchet MS"/>
              <a:cs typeface="Trebuchet MS"/>
            </a:endParaRPr>
          </a:p>
        </p:txBody>
      </p:sp>
      <p:pic>
        <p:nvPicPr>
          <p:cNvPr id="72" name="object 72"/>
          <p:cNvPicPr/>
          <p:nvPr/>
        </p:nvPicPr>
        <p:blipFill>
          <a:blip r:embed="rId24" cstate="print"/>
          <a:stretch>
            <a:fillRect/>
          </a:stretch>
        </p:blipFill>
        <p:spPr>
          <a:xfrm>
            <a:off x="3331598" y="5854804"/>
            <a:ext cx="80675" cy="80481"/>
          </a:xfrm>
          <a:prstGeom prst="rect">
            <a:avLst/>
          </a:prstGeom>
        </p:spPr>
      </p:pic>
      <p:sp>
        <p:nvSpPr>
          <p:cNvPr id="73" name="object 73"/>
          <p:cNvSpPr txBox="1"/>
          <p:nvPr/>
        </p:nvSpPr>
        <p:spPr>
          <a:xfrm>
            <a:off x="5559612" y="5955777"/>
            <a:ext cx="594285" cy="124891"/>
          </a:xfrm>
          <a:prstGeom prst="rect">
            <a:avLst/>
          </a:prstGeom>
        </p:spPr>
        <p:txBody>
          <a:bodyPr vert="horz" wrap="square" lIns="0" tIns="7097" rIns="0" bIns="0" rtlCol="0">
            <a:spAutoFit/>
          </a:bodyPr>
          <a:lstStyle/>
          <a:p>
            <a:pPr marL="7470">
              <a:spcBef>
                <a:spcPts val="56"/>
              </a:spcBef>
            </a:pPr>
            <a:r>
              <a:rPr sz="765" spc="-15" dirty="0">
                <a:solidFill>
                  <a:srgbClr val="FFFFFF"/>
                </a:solidFill>
                <a:latin typeface="Trebuchet MS"/>
                <a:cs typeface="Trebuchet MS"/>
              </a:rPr>
              <a:t>Appeal</a:t>
            </a:r>
            <a:r>
              <a:rPr sz="765" spc="-32" dirty="0">
                <a:solidFill>
                  <a:srgbClr val="FFFFFF"/>
                </a:solidFill>
                <a:latin typeface="Trebuchet MS"/>
                <a:cs typeface="Trebuchet MS"/>
              </a:rPr>
              <a:t> </a:t>
            </a:r>
            <a:r>
              <a:rPr sz="765" spc="-15" dirty="0">
                <a:solidFill>
                  <a:srgbClr val="FFFFFF"/>
                </a:solidFill>
                <a:latin typeface="Trebuchet MS"/>
                <a:cs typeface="Trebuchet MS"/>
              </a:rPr>
              <a:t>Period</a:t>
            </a:r>
            <a:endParaRPr sz="765">
              <a:latin typeface="Trebuchet MS"/>
              <a:cs typeface="Trebuchet MS"/>
            </a:endParaRPr>
          </a:p>
        </p:txBody>
      </p:sp>
      <p:pic>
        <p:nvPicPr>
          <p:cNvPr id="74" name="object 74"/>
          <p:cNvPicPr/>
          <p:nvPr/>
        </p:nvPicPr>
        <p:blipFill>
          <a:blip r:embed="rId24" cstate="print"/>
          <a:stretch>
            <a:fillRect/>
          </a:stretch>
        </p:blipFill>
        <p:spPr>
          <a:xfrm>
            <a:off x="5819046" y="5854798"/>
            <a:ext cx="80667" cy="80458"/>
          </a:xfrm>
          <a:prstGeom prst="rect">
            <a:avLst/>
          </a:prstGeom>
        </p:spPr>
      </p:pic>
      <p:sp>
        <p:nvSpPr>
          <p:cNvPr id="75" name="object 75"/>
          <p:cNvSpPr txBox="1"/>
          <p:nvPr/>
        </p:nvSpPr>
        <p:spPr>
          <a:xfrm>
            <a:off x="4165600" y="5925298"/>
            <a:ext cx="1051485" cy="244788"/>
          </a:xfrm>
          <a:prstGeom prst="rect">
            <a:avLst/>
          </a:prstGeom>
        </p:spPr>
        <p:txBody>
          <a:bodyPr vert="horz" wrap="square" lIns="0" tIns="13821" rIns="0" bIns="0" rtlCol="0">
            <a:spAutoFit/>
          </a:bodyPr>
          <a:lstStyle/>
          <a:p>
            <a:pPr marL="57520" marR="2988" indent="-50423">
              <a:lnSpc>
                <a:spcPts val="888"/>
              </a:lnSpc>
              <a:spcBef>
                <a:spcPts val="109"/>
              </a:spcBef>
            </a:pPr>
            <a:r>
              <a:rPr sz="765" spc="-18" dirty="0">
                <a:solidFill>
                  <a:srgbClr val="FFFFFF"/>
                </a:solidFill>
                <a:latin typeface="Trebuchet MS"/>
                <a:cs typeface="Trebuchet MS"/>
              </a:rPr>
              <a:t>Community</a:t>
            </a:r>
            <a:r>
              <a:rPr sz="765" spc="-29" dirty="0">
                <a:solidFill>
                  <a:srgbClr val="FFFFFF"/>
                </a:solidFill>
                <a:latin typeface="Trebuchet MS"/>
                <a:cs typeface="Trebuchet MS"/>
              </a:rPr>
              <a:t> </a:t>
            </a:r>
            <a:r>
              <a:rPr sz="765" spc="-18" dirty="0">
                <a:solidFill>
                  <a:srgbClr val="FFFFFF"/>
                </a:solidFill>
                <a:latin typeface="Trebuchet MS"/>
                <a:cs typeface="Trebuchet MS"/>
              </a:rPr>
              <a:t>Coordination </a:t>
            </a:r>
            <a:r>
              <a:rPr sz="765" dirty="0">
                <a:solidFill>
                  <a:srgbClr val="FFFFFF"/>
                </a:solidFill>
                <a:latin typeface="Trebuchet MS"/>
                <a:cs typeface="Trebuchet MS"/>
              </a:rPr>
              <a:t>and</a:t>
            </a:r>
            <a:r>
              <a:rPr sz="765" spc="-21" dirty="0">
                <a:solidFill>
                  <a:srgbClr val="FFFFFF"/>
                </a:solidFill>
                <a:latin typeface="Trebuchet MS"/>
                <a:cs typeface="Trebuchet MS"/>
              </a:rPr>
              <a:t> </a:t>
            </a:r>
            <a:r>
              <a:rPr sz="765" spc="-18" dirty="0">
                <a:solidFill>
                  <a:srgbClr val="FFFFFF"/>
                </a:solidFill>
                <a:latin typeface="Trebuchet MS"/>
                <a:cs typeface="Trebuchet MS"/>
              </a:rPr>
              <a:t>Outreach</a:t>
            </a:r>
            <a:r>
              <a:rPr sz="765" spc="-26" dirty="0">
                <a:solidFill>
                  <a:srgbClr val="FFFFFF"/>
                </a:solidFill>
                <a:latin typeface="Trebuchet MS"/>
                <a:cs typeface="Trebuchet MS"/>
              </a:rPr>
              <a:t> </a:t>
            </a:r>
            <a:r>
              <a:rPr sz="765" spc="-6" dirty="0">
                <a:solidFill>
                  <a:srgbClr val="FFFFFF"/>
                </a:solidFill>
                <a:latin typeface="Trebuchet MS"/>
                <a:cs typeface="Trebuchet MS"/>
              </a:rPr>
              <a:t>Meeting</a:t>
            </a:r>
            <a:endParaRPr sz="765">
              <a:latin typeface="Trebuchet MS"/>
              <a:cs typeface="Trebuchet MS"/>
            </a:endParaRPr>
          </a:p>
        </p:txBody>
      </p:sp>
      <p:pic>
        <p:nvPicPr>
          <p:cNvPr id="76" name="object 76"/>
          <p:cNvPicPr/>
          <p:nvPr/>
        </p:nvPicPr>
        <p:blipFill>
          <a:blip r:embed="rId24" cstate="print"/>
          <a:stretch>
            <a:fillRect/>
          </a:stretch>
        </p:blipFill>
        <p:spPr>
          <a:xfrm>
            <a:off x="4638815" y="5849744"/>
            <a:ext cx="80675" cy="80481"/>
          </a:xfrm>
          <a:prstGeom prst="rect">
            <a:avLst/>
          </a:prstGeom>
        </p:spPr>
      </p:pic>
      <p:sp>
        <p:nvSpPr>
          <p:cNvPr id="77" name="object 77"/>
          <p:cNvSpPr txBox="1"/>
          <p:nvPr/>
        </p:nvSpPr>
        <p:spPr>
          <a:xfrm>
            <a:off x="1784575" y="5658149"/>
            <a:ext cx="583079"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Trebuchet MS"/>
                <a:cs typeface="Trebuchet MS"/>
              </a:rPr>
              <a:t>YOU</a:t>
            </a:r>
            <a:r>
              <a:rPr sz="676" spc="-9" dirty="0">
                <a:solidFill>
                  <a:srgbClr val="FFFFFF"/>
                </a:solidFill>
                <a:latin typeface="Trebuchet MS"/>
                <a:cs typeface="Trebuchet MS"/>
              </a:rPr>
              <a:t> </a:t>
            </a:r>
            <a:r>
              <a:rPr sz="676" dirty="0">
                <a:solidFill>
                  <a:srgbClr val="FFFFFF"/>
                </a:solidFill>
                <a:latin typeface="Trebuchet MS"/>
                <a:cs typeface="Trebuchet MS"/>
              </a:rPr>
              <a:t>ARE</a:t>
            </a:r>
            <a:r>
              <a:rPr sz="676" spc="-3" dirty="0">
                <a:solidFill>
                  <a:srgbClr val="FFFFFF"/>
                </a:solidFill>
                <a:latin typeface="Trebuchet MS"/>
                <a:cs typeface="Trebuchet MS"/>
              </a:rPr>
              <a:t> </a:t>
            </a:r>
            <a:r>
              <a:rPr sz="676" spc="-12" dirty="0">
                <a:solidFill>
                  <a:srgbClr val="FFFFFF"/>
                </a:solidFill>
                <a:latin typeface="Trebuchet MS"/>
                <a:cs typeface="Trebuchet MS"/>
              </a:rPr>
              <a:t>HERE</a:t>
            </a:r>
            <a:endParaRPr sz="676">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101" y="714135"/>
            <a:ext cx="7608354" cy="747751"/>
          </a:xfrm>
          <a:prstGeom prst="rect">
            <a:avLst/>
          </a:prstGeom>
        </p:spPr>
        <p:txBody>
          <a:bodyPr vert="horz" wrap="square" lIns="0" tIns="42209" rIns="0" bIns="0" rtlCol="0">
            <a:spAutoFit/>
          </a:bodyPr>
          <a:lstStyle/>
          <a:p>
            <a:pPr marL="22410">
              <a:spcBef>
                <a:spcPts val="332"/>
              </a:spcBef>
            </a:pPr>
            <a:r>
              <a:rPr spc="-515" dirty="0"/>
              <a:t>T</a:t>
            </a:r>
            <a:r>
              <a:rPr spc="-135" dirty="0"/>
              <a:t>o</a:t>
            </a:r>
            <a:r>
              <a:rPr spc="-129" dirty="0"/>
              <a:t>w</a:t>
            </a:r>
            <a:r>
              <a:rPr spc="-132" dirty="0"/>
              <a:t>n</a:t>
            </a:r>
            <a:r>
              <a:rPr spc="-18" dirty="0"/>
              <a:t> </a:t>
            </a:r>
            <a:r>
              <a:rPr dirty="0">
                <a:latin typeface="Trebuchet MS"/>
                <a:cs typeface="Trebuchet MS"/>
              </a:rPr>
              <a:t>of</a:t>
            </a:r>
            <a:r>
              <a:rPr spc="-226" dirty="0"/>
              <a:t> </a:t>
            </a:r>
            <a:r>
              <a:rPr spc="-24" dirty="0"/>
              <a:t>Romney/</a:t>
            </a:r>
            <a:r>
              <a:rPr sz="2353" spc="-24" dirty="0"/>
              <a:t>Hampshire</a:t>
            </a:r>
            <a:r>
              <a:rPr sz="2353" spc="-65" dirty="0"/>
              <a:t> </a:t>
            </a:r>
            <a:r>
              <a:rPr sz="2353" spc="-109" dirty="0"/>
              <a:t>County,</a:t>
            </a:r>
            <a:r>
              <a:rPr sz="2353" spc="-126" dirty="0"/>
              <a:t> </a:t>
            </a:r>
            <a:r>
              <a:rPr sz="2353" spc="-15" dirty="0"/>
              <a:t>WV</a:t>
            </a:r>
            <a:endParaRPr sz="2353" dirty="0"/>
          </a:p>
          <a:p>
            <a:pPr marL="74327">
              <a:spcBef>
                <a:spcPts val="147"/>
              </a:spcBef>
            </a:pPr>
            <a:r>
              <a:rPr sz="1676" b="1" dirty="0"/>
              <a:t>KNOW</a:t>
            </a:r>
            <a:r>
              <a:rPr sz="1676" b="1" spc="-35" dirty="0"/>
              <a:t> </a:t>
            </a:r>
            <a:r>
              <a:rPr sz="1676" b="1" spc="-12" dirty="0"/>
              <a:t>YOUR</a:t>
            </a:r>
            <a:r>
              <a:rPr sz="1676" b="1" spc="-32" dirty="0"/>
              <a:t> </a:t>
            </a:r>
            <a:r>
              <a:rPr sz="1676" b="1" spc="71" dirty="0"/>
              <a:t>RISK</a:t>
            </a:r>
            <a:r>
              <a:rPr sz="1676" b="1" spc="-35" dirty="0"/>
              <a:t> </a:t>
            </a:r>
            <a:r>
              <a:rPr sz="823" b="1" spc="-29" dirty="0"/>
              <a:t>(The</a:t>
            </a:r>
            <a:r>
              <a:rPr sz="823" b="1" spc="-15" dirty="0"/>
              <a:t> </a:t>
            </a:r>
            <a:r>
              <a:rPr sz="823" b="1" spc="-32" dirty="0"/>
              <a:t>information</a:t>
            </a:r>
            <a:r>
              <a:rPr sz="823" b="1" spc="-18" dirty="0"/>
              <a:t> </a:t>
            </a:r>
            <a:r>
              <a:rPr sz="823" b="1" spc="-26" dirty="0"/>
              <a:t>presented</a:t>
            </a:r>
            <a:r>
              <a:rPr sz="823" b="1" spc="-15" dirty="0"/>
              <a:t> </a:t>
            </a:r>
            <a:r>
              <a:rPr sz="823" b="1" spc="-32" dirty="0"/>
              <a:t>below</a:t>
            </a:r>
            <a:r>
              <a:rPr sz="823" b="1" spc="-18" dirty="0"/>
              <a:t> </a:t>
            </a:r>
            <a:r>
              <a:rPr sz="823" b="1" spc="-24" dirty="0"/>
              <a:t>are</a:t>
            </a:r>
            <a:r>
              <a:rPr sz="823" b="1" spc="-15" dirty="0"/>
              <a:t> </a:t>
            </a:r>
            <a:r>
              <a:rPr sz="823" b="1" dirty="0"/>
              <a:t>estimates</a:t>
            </a:r>
            <a:r>
              <a:rPr sz="823" b="1" spc="-15" dirty="0"/>
              <a:t> </a:t>
            </a:r>
            <a:r>
              <a:rPr sz="823" b="1" dirty="0"/>
              <a:t>as</a:t>
            </a:r>
            <a:r>
              <a:rPr sz="823" b="1" spc="-12" dirty="0"/>
              <a:t> </a:t>
            </a:r>
            <a:r>
              <a:rPr sz="823" b="1" spc="-35" dirty="0"/>
              <a:t>of</a:t>
            </a:r>
            <a:r>
              <a:rPr sz="823" b="1" spc="-24" dirty="0"/>
              <a:t> </a:t>
            </a:r>
            <a:r>
              <a:rPr sz="823" b="1" spc="-32" dirty="0"/>
              <a:t>April</a:t>
            </a:r>
            <a:r>
              <a:rPr sz="823" b="1" spc="-21" dirty="0"/>
              <a:t> </a:t>
            </a:r>
            <a:r>
              <a:rPr sz="823" b="1" dirty="0"/>
              <a:t>2023.</a:t>
            </a:r>
            <a:r>
              <a:rPr sz="823" b="1" spc="-12" dirty="0"/>
              <a:t> </a:t>
            </a:r>
            <a:r>
              <a:rPr sz="618" baseline="31746" dirty="0"/>
              <a:t>1</a:t>
            </a:r>
            <a:r>
              <a:rPr sz="618" spc="-13" baseline="31746" dirty="0"/>
              <a:t> </a:t>
            </a:r>
            <a:r>
              <a:rPr sz="706" spc="-12" dirty="0"/>
              <a:t>Flood</a:t>
            </a:r>
            <a:r>
              <a:rPr sz="706" spc="-15" dirty="0"/>
              <a:t> </a:t>
            </a:r>
            <a:r>
              <a:rPr sz="706" dirty="0"/>
              <a:t>Insurance</a:t>
            </a:r>
            <a:r>
              <a:rPr sz="706" spc="-15" dirty="0"/>
              <a:t> </a:t>
            </a:r>
            <a:r>
              <a:rPr sz="706" dirty="0"/>
              <a:t>Rate</a:t>
            </a:r>
            <a:r>
              <a:rPr sz="706" spc="-12" dirty="0"/>
              <a:t> </a:t>
            </a:r>
            <a:r>
              <a:rPr sz="706" dirty="0"/>
              <a:t>Map.</a:t>
            </a:r>
            <a:r>
              <a:rPr sz="706" spc="-15" dirty="0"/>
              <a:t> </a:t>
            </a:r>
            <a:r>
              <a:rPr sz="618" baseline="31746" dirty="0"/>
              <a:t>2</a:t>
            </a:r>
            <a:r>
              <a:rPr sz="618" spc="-4" baseline="31746" dirty="0"/>
              <a:t> </a:t>
            </a:r>
            <a:r>
              <a:rPr sz="706" dirty="0"/>
              <a:t>Since</a:t>
            </a:r>
            <a:r>
              <a:rPr sz="706" spc="-15" dirty="0"/>
              <a:t> </a:t>
            </a:r>
            <a:r>
              <a:rPr sz="706" spc="-6" dirty="0"/>
              <a:t>1978.</a:t>
            </a:r>
            <a:r>
              <a:rPr sz="823" b="1" spc="-6" dirty="0"/>
              <a:t>)</a:t>
            </a:r>
            <a:endParaRPr sz="823" dirty="0"/>
          </a:p>
        </p:txBody>
      </p:sp>
      <p:grpSp>
        <p:nvGrpSpPr>
          <p:cNvPr id="3" name="object 3"/>
          <p:cNvGrpSpPr/>
          <p:nvPr/>
        </p:nvGrpSpPr>
        <p:grpSpPr>
          <a:xfrm>
            <a:off x="649941" y="2011605"/>
            <a:ext cx="7924053" cy="3343835"/>
            <a:chOff x="1104900" y="2622803"/>
            <a:chExt cx="13470890" cy="5684520"/>
          </a:xfrm>
        </p:grpSpPr>
        <p:pic>
          <p:nvPicPr>
            <p:cNvPr id="4" name="object 4"/>
            <p:cNvPicPr/>
            <p:nvPr/>
          </p:nvPicPr>
          <p:blipFill>
            <a:blip r:embed="rId2" cstate="print"/>
            <a:stretch>
              <a:fillRect/>
            </a:stretch>
          </p:blipFill>
          <p:spPr>
            <a:xfrm>
              <a:off x="1104900" y="5681472"/>
              <a:ext cx="2055875" cy="2625851"/>
            </a:xfrm>
            <a:prstGeom prst="rect">
              <a:avLst/>
            </a:prstGeom>
          </p:spPr>
        </p:pic>
        <p:sp>
          <p:nvSpPr>
            <p:cNvPr id="5" name="object 5"/>
            <p:cNvSpPr/>
            <p:nvPr/>
          </p:nvSpPr>
          <p:spPr>
            <a:xfrm>
              <a:off x="1146811" y="5701451"/>
              <a:ext cx="1971675" cy="2540000"/>
            </a:xfrm>
            <a:custGeom>
              <a:avLst/>
              <a:gdLst/>
              <a:ahLst/>
              <a:cxnLst/>
              <a:rect l="l" t="t" r="r" b="b"/>
              <a:pathLst>
                <a:path w="1971675" h="2540000">
                  <a:moveTo>
                    <a:pt x="1874405" y="0"/>
                  </a:moveTo>
                  <a:lnTo>
                    <a:pt x="97269" y="0"/>
                  </a:lnTo>
                  <a:lnTo>
                    <a:pt x="59407" y="7643"/>
                  </a:lnTo>
                  <a:lnTo>
                    <a:pt x="28489" y="28489"/>
                  </a:lnTo>
                  <a:lnTo>
                    <a:pt x="7643" y="59407"/>
                  </a:lnTo>
                  <a:lnTo>
                    <a:pt x="0" y="97269"/>
                  </a:lnTo>
                  <a:lnTo>
                    <a:pt x="0" y="2442743"/>
                  </a:lnTo>
                  <a:lnTo>
                    <a:pt x="7643" y="2480603"/>
                  </a:lnTo>
                  <a:lnTo>
                    <a:pt x="28489" y="2511517"/>
                  </a:lnTo>
                  <a:lnTo>
                    <a:pt x="59407" y="2532358"/>
                  </a:lnTo>
                  <a:lnTo>
                    <a:pt x="97269" y="2540000"/>
                  </a:lnTo>
                  <a:lnTo>
                    <a:pt x="1874405" y="2540000"/>
                  </a:lnTo>
                  <a:lnTo>
                    <a:pt x="1912267" y="2532358"/>
                  </a:lnTo>
                  <a:lnTo>
                    <a:pt x="1943185" y="2511517"/>
                  </a:lnTo>
                  <a:lnTo>
                    <a:pt x="1964031" y="2480603"/>
                  </a:lnTo>
                  <a:lnTo>
                    <a:pt x="1971675" y="2442743"/>
                  </a:lnTo>
                  <a:lnTo>
                    <a:pt x="1971675" y="97269"/>
                  </a:lnTo>
                  <a:lnTo>
                    <a:pt x="1964031" y="59407"/>
                  </a:lnTo>
                  <a:lnTo>
                    <a:pt x="1943185" y="28489"/>
                  </a:lnTo>
                  <a:lnTo>
                    <a:pt x="1912267" y="7643"/>
                  </a:lnTo>
                  <a:lnTo>
                    <a:pt x="1874405" y="0"/>
                  </a:lnTo>
                  <a:close/>
                </a:path>
              </a:pathLst>
            </a:custGeom>
            <a:solidFill>
              <a:srgbClr val="004171"/>
            </a:solidFill>
          </p:spPr>
          <p:txBody>
            <a:bodyPr wrap="square" lIns="0" tIns="0" rIns="0" bIns="0" rtlCol="0"/>
            <a:lstStyle/>
            <a:p>
              <a:endParaRPr sz="1059"/>
            </a:p>
          </p:txBody>
        </p:sp>
        <p:pic>
          <p:nvPicPr>
            <p:cNvPr id="6" name="object 6"/>
            <p:cNvPicPr/>
            <p:nvPr/>
          </p:nvPicPr>
          <p:blipFill>
            <a:blip r:embed="rId3" cstate="print"/>
            <a:stretch>
              <a:fillRect/>
            </a:stretch>
          </p:blipFill>
          <p:spPr>
            <a:xfrm>
              <a:off x="10079735" y="2622803"/>
              <a:ext cx="2199131" cy="3305555"/>
            </a:xfrm>
            <a:prstGeom prst="rect">
              <a:avLst/>
            </a:prstGeom>
          </p:spPr>
        </p:pic>
        <p:sp>
          <p:nvSpPr>
            <p:cNvPr id="7" name="object 7"/>
            <p:cNvSpPr/>
            <p:nvPr/>
          </p:nvSpPr>
          <p:spPr>
            <a:xfrm>
              <a:off x="10126978" y="2647739"/>
              <a:ext cx="2104390" cy="3209925"/>
            </a:xfrm>
            <a:custGeom>
              <a:avLst/>
              <a:gdLst/>
              <a:ahLst/>
              <a:cxnLst/>
              <a:rect l="l" t="t" r="r" b="b"/>
              <a:pathLst>
                <a:path w="2104390" h="3209925">
                  <a:moveTo>
                    <a:pt x="2000580" y="0"/>
                  </a:moveTo>
                  <a:lnTo>
                    <a:pt x="103809" y="0"/>
                  </a:lnTo>
                  <a:lnTo>
                    <a:pt x="63404" y="8158"/>
                  </a:lnTo>
                  <a:lnTo>
                    <a:pt x="30406" y="30406"/>
                  </a:lnTo>
                  <a:lnTo>
                    <a:pt x="8158" y="63404"/>
                  </a:lnTo>
                  <a:lnTo>
                    <a:pt x="0" y="103809"/>
                  </a:lnTo>
                  <a:lnTo>
                    <a:pt x="0" y="3106115"/>
                  </a:lnTo>
                  <a:lnTo>
                    <a:pt x="8158" y="3146520"/>
                  </a:lnTo>
                  <a:lnTo>
                    <a:pt x="30406" y="3179518"/>
                  </a:lnTo>
                  <a:lnTo>
                    <a:pt x="63404" y="3201766"/>
                  </a:lnTo>
                  <a:lnTo>
                    <a:pt x="103809" y="3209924"/>
                  </a:lnTo>
                  <a:lnTo>
                    <a:pt x="2000580" y="3209924"/>
                  </a:lnTo>
                  <a:lnTo>
                    <a:pt x="2040985" y="3201766"/>
                  </a:lnTo>
                  <a:lnTo>
                    <a:pt x="2073983" y="3179518"/>
                  </a:lnTo>
                  <a:lnTo>
                    <a:pt x="2096231" y="3146520"/>
                  </a:lnTo>
                  <a:lnTo>
                    <a:pt x="2104390" y="3106115"/>
                  </a:lnTo>
                  <a:lnTo>
                    <a:pt x="2104390" y="103809"/>
                  </a:lnTo>
                  <a:lnTo>
                    <a:pt x="2096231" y="63404"/>
                  </a:lnTo>
                  <a:lnTo>
                    <a:pt x="2073983" y="30406"/>
                  </a:lnTo>
                  <a:lnTo>
                    <a:pt x="2040985" y="8158"/>
                  </a:lnTo>
                  <a:lnTo>
                    <a:pt x="2000580" y="0"/>
                  </a:lnTo>
                  <a:close/>
                </a:path>
              </a:pathLst>
            </a:custGeom>
            <a:solidFill>
              <a:srgbClr val="004171"/>
            </a:solidFill>
          </p:spPr>
          <p:txBody>
            <a:bodyPr wrap="square" lIns="0" tIns="0" rIns="0" bIns="0" rtlCol="0"/>
            <a:lstStyle/>
            <a:p>
              <a:endParaRPr sz="1059"/>
            </a:p>
          </p:txBody>
        </p:sp>
        <p:sp>
          <p:nvSpPr>
            <p:cNvPr id="8" name="object 8"/>
            <p:cNvSpPr/>
            <p:nvPr/>
          </p:nvSpPr>
          <p:spPr>
            <a:xfrm>
              <a:off x="10126977" y="2647739"/>
              <a:ext cx="2104390" cy="3209925"/>
            </a:xfrm>
            <a:custGeom>
              <a:avLst/>
              <a:gdLst/>
              <a:ahLst/>
              <a:cxnLst/>
              <a:rect l="l" t="t" r="r" b="b"/>
              <a:pathLst>
                <a:path w="2104390" h="3209925">
                  <a:moveTo>
                    <a:pt x="0" y="103809"/>
                  </a:moveTo>
                  <a:lnTo>
                    <a:pt x="8158" y="63404"/>
                  </a:lnTo>
                  <a:lnTo>
                    <a:pt x="30406" y="30406"/>
                  </a:lnTo>
                  <a:lnTo>
                    <a:pt x="63404" y="8158"/>
                  </a:lnTo>
                  <a:lnTo>
                    <a:pt x="103809" y="0"/>
                  </a:lnTo>
                  <a:lnTo>
                    <a:pt x="2000580" y="0"/>
                  </a:lnTo>
                  <a:lnTo>
                    <a:pt x="2040985" y="8158"/>
                  </a:lnTo>
                  <a:lnTo>
                    <a:pt x="2073983" y="30406"/>
                  </a:lnTo>
                  <a:lnTo>
                    <a:pt x="2096231" y="63404"/>
                  </a:lnTo>
                  <a:lnTo>
                    <a:pt x="2104390" y="103809"/>
                  </a:lnTo>
                  <a:lnTo>
                    <a:pt x="2104390" y="3106115"/>
                  </a:lnTo>
                  <a:lnTo>
                    <a:pt x="2096231" y="3146520"/>
                  </a:lnTo>
                  <a:lnTo>
                    <a:pt x="2073983" y="3179518"/>
                  </a:lnTo>
                  <a:lnTo>
                    <a:pt x="2040985" y="3201766"/>
                  </a:lnTo>
                  <a:lnTo>
                    <a:pt x="2000580" y="3209924"/>
                  </a:lnTo>
                  <a:lnTo>
                    <a:pt x="103809" y="3209924"/>
                  </a:lnTo>
                  <a:lnTo>
                    <a:pt x="63404" y="3201766"/>
                  </a:lnTo>
                  <a:lnTo>
                    <a:pt x="30406" y="3179518"/>
                  </a:lnTo>
                  <a:lnTo>
                    <a:pt x="8158" y="3146520"/>
                  </a:lnTo>
                  <a:lnTo>
                    <a:pt x="0" y="3106115"/>
                  </a:lnTo>
                  <a:lnTo>
                    <a:pt x="0" y="103809"/>
                  </a:lnTo>
                  <a:close/>
                </a:path>
              </a:pathLst>
            </a:custGeom>
            <a:ln w="9525">
              <a:solidFill>
                <a:srgbClr val="004171"/>
              </a:solidFill>
            </a:ln>
          </p:spPr>
          <p:txBody>
            <a:bodyPr wrap="square" lIns="0" tIns="0" rIns="0" bIns="0" rtlCol="0"/>
            <a:lstStyle/>
            <a:p>
              <a:endParaRPr sz="1059"/>
            </a:p>
          </p:txBody>
        </p:sp>
        <p:pic>
          <p:nvPicPr>
            <p:cNvPr id="9" name="object 9"/>
            <p:cNvPicPr/>
            <p:nvPr/>
          </p:nvPicPr>
          <p:blipFill>
            <a:blip r:embed="rId4" cstate="print"/>
            <a:stretch>
              <a:fillRect/>
            </a:stretch>
          </p:blipFill>
          <p:spPr>
            <a:xfrm>
              <a:off x="10076688" y="5980175"/>
              <a:ext cx="2197607" cy="2314955"/>
            </a:xfrm>
            <a:prstGeom prst="rect">
              <a:avLst/>
            </a:prstGeom>
          </p:spPr>
        </p:pic>
        <p:sp>
          <p:nvSpPr>
            <p:cNvPr id="10" name="object 10"/>
            <p:cNvSpPr/>
            <p:nvPr/>
          </p:nvSpPr>
          <p:spPr>
            <a:xfrm>
              <a:off x="10118725" y="5999265"/>
              <a:ext cx="2113280" cy="2230755"/>
            </a:xfrm>
            <a:custGeom>
              <a:avLst/>
              <a:gdLst/>
              <a:ahLst/>
              <a:cxnLst/>
              <a:rect l="l" t="t" r="r" b="b"/>
              <a:pathLst>
                <a:path w="2113279" h="2230754">
                  <a:moveTo>
                    <a:pt x="2009025" y="0"/>
                  </a:moveTo>
                  <a:lnTo>
                    <a:pt x="104254" y="0"/>
                  </a:lnTo>
                  <a:lnTo>
                    <a:pt x="63672" y="8194"/>
                  </a:lnTo>
                  <a:lnTo>
                    <a:pt x="30533" y="30538"/>
                  </a:lnTo>
                  <a:lnTo>
                    <a:pt x="8192" y="63677"/>
                  </a:lnTo>
                  <a:lnTo>
                    <a:pt x="0" y="104254"/>
                  </a:lnTo>
                  <a:lnTo>
                    <a:pt x="0" y="2126513"/>
                  </a:lnTo>
                  <a:lnTo>
                    <a:pt x="8192" y="2167088"/>
                  </a:lnTo>
                  <a:lnTo>
                    <a:pt x="30533" y="2200222"/>
                  </a:lnTo>
                  <a:lnTo>
                    <a:pt x="63672" y="2222562"/>
                  </a:lnTo>
                  <a:lnTo>
                    <a:pt x="104254" y="2230755"/>
                  </a:lnTo>
                  <a:lnTo>
                    <a:pt x="2009025" y="2230755"/>
                  </a:lnTo>
                  <a:lnTo>
                    <a:pt x="2049607" y="2222562"/>
                  </a:lnTo>
                  <a:lnTo>
                    <a:pt x="2082746" y="2200222"/>
                  </a:lnTo>
                  <a:lnTo>
                    <a:pt x="2105087" y="2167088"/>
                  </a:lnTo>
                  <a:lnTo>
                    <a:pt x="2113280" y="2126513"/>
                  </a:lnTo>
                  <a:lnTo>
                    <a:pt x="2113280" y="104254"/>
                  </a:lnTo>
                  <a:lnTo>
                    <a:pt x="2105087" y="63677"/>
                  </a:lnTo>
                  <a:lnTo>
                    <a:pt x="2082746" y="30538"/>
                  </a:lnTo>
                  <a:lnTo>
                    <a:pt x="2049607" y="8194"/>
                  </a:lnTo>
                  <a:lnTo>
                    <a:pt x="2009025" y="0"/>
                  </a:lnTo>
                  <a:close/>
                </a:path>
              </a:pathLst>
            </a:custGeom>
            <a:solidFill>
              <a:srgbClr val="AFB0B3"/>
            </a:solidFill>
          </p:spPr>
          <p:txBody>
            <a:bodyPr wrap="square" lIns="0" tIns="0" rIns="0" bIns="0" rtlCol="0"/>
            <a:lstStyle/>
            <a:p>
              <a:endParaRPr sz="1059"/>
            </a:p>
          </p:txBody>
        </p:sp>
        <p:pic>
          <p:nvPicPr>
            <p:cNvPr id="11" name="object 11"/>
            <p:cNvPicPr/>
            <p:nvPr/>
          </p:nvPicPr>
          <p:blipFill>
            <a:blip r:embed="rId5" cstate="print"/>
            <a:stretch>
              <a:fillRect/>
            </a:stretch>
          </p:blipFill>
          <p:spPr>
            <a:xfrm>
              <a:off x="12313919" y="2638043"/>
              <a:ext cx="2261614" cy="5629655"/>
            </a:xfrm>
            <a:prstGeom prst="rect">
              <a:avLst/>
            </a:prstGeom>
          </p:spPr>
        </p:pic>
        <p:sp>
          <p:nvSpPr>
            <p:cNvPr id="12" name="object 12"/>
            <p:cNvSpPr/>
            <p:nvPr/>
          </p:nvSpPr>
          <p:spPr>
            <a:xfrm>
              <a:off x="12357100" y="2657267"/>
              <a:ext cx="2176145" cy="5544820"/>
            </a:xfrm>
            <a:custGeom>
              <a:avLst/>
              <a:gdLst/>
              <a:ahLst/>
              <a:cxnLst/>
              <a:rect l="l" t="t" r="r" b="b"/>
              <a:pathLst>
                <a:path w="2176144" h="5544820">
                  <a:moveTo>
                    <a:pt x="2091016" y="0"/>
                  </a:moveTo>
                  <a:lnTo>
                    <a:pt x="85128" y="0"/>
                  </a:lnTo>
                  <a:lnTo>
                    <a:pt x="51992" y="6689"/>
                  </a:lnTo>
                  <a:lnTo>
                    <a:pt x="24933" y="24933"/>
                  </a:lnTo>
                  <a:lnTo>
                    <a:pt x="6689" y="51992"/>
                  </a:lnTo>
                  <a:lnTo>
                    <a:pt x="0" y="85128"/>
                  </a:lnTo>
                  <a:lnTo>
                    <a:pt x="0" y="5459691"/>
                  </a:lnTo>
                  <a:lnTo>
                    <a:pt x="6689" y="5492827"/>
                  </a:lnTo>
                  <a:lnTo>
                    <a:pt x="24933" y="5519886"/>
                  </a:lnTo>
                  <a:lnTo>
                    <a:pt x="51992" y="5538130"/>
                  </a:lnTo>
                  <a:lnTo>
                    <a:pt x="85128" y="5544820"/>
                  </a:lnTo>
                  <a:lnTo>
                    <a:pt x="2091016" y="5544820"/>
                  </a:lnTo>
                  <a:lnTo>
                    <a:pt x="2124152" y="5538130"/>
                  </a:lnTo>
                  <a:lnTo>
                    <a:pt x="2151211" y="5519886"/>
                  </a:lnTo>
                  <a:lnTo>
                    <a:pt x="2169455" y="5492827"/>
                  </a:lnTo>
                  <a:lnTo>
                    <a:pt x="2176145" y="5459691"/>
                  </a:lnTo>
                  <a:lnTo>
                    <a:pt x="2176145" y="85128"/>
                  </a:lnTo>
                  <a:lnTo>
                    <a:pt x="2169455" y="51992"/>
                  </a:lnTo>
                  <a:lnTo>
                    <a:pt x="2151211" y="24933"/>
                  </a:lnTo>
                  <a:lnTo>
                    <a:pt x="2124152" y="6689"/>
                  </a:lnTo>
                  <a:lnTo>
                    <a:pt x="2091016" y="0"/>
                  </a:lnTo>
                  <a:close/>
                </a:path>
              </a:pathLst>
            </a:custGeom>
            <a:solidFill>
              <a:srgbClr val="006FB1"/>
            </a:solidFill>
          </p:spPr>
          <p:txBody>
            <a:bodyPr wrap="square" lIns="0" tIns="0" rIns="0" bIns="0" rtlCol="0"/>
            <a:lstStyle/>
            <a:p>
              <a:endParaRPr sz="1059"/>
            </a:p>
          </p:txBody>
        </p:sp>
        <p:pic>
          <p:nvPicPr>
            <p:cNvPr id="13" name="object 13"/>
            <p:cNvPicPr/>
            <p:nvPr/>
          </p:nvPicPr>
          <p:blipFill>
            <a:blip r:embed="rId6" cstate="print"/>
            <a:stretch>
              <a:fillRect/>
            </a:stretch>
          </p:blipFill>
          <p:spPr>
            <a:xfrm>
              <a:off x="7824216" y="5527547"/>
              <a:ext cx="2218943" cy="2776727"/>
            </a:xfrm>
            <a:prstGeom prst="rect">
              <a:avLst/>
            </a:prstGeom>
          </p:spPr>
        </p:pic>
        <p:sp>
          <p:nvSpPr>
            <p:cNvPr id="14" name="object 14"/>
            <p:cNvSpPr/>
            <p:nvPr/>
          </p:nvSpPr>
          <p:spPr>
            <a:xfrm>
              <a:off x="7867013" y="5546517"/>
              <a:ext cx="2133600" cy="2692400"/>
            </a:xfrm>
            <a:custGeom>
              <a:avLst/>
              <a:gdLst/>
              <a:ahLst/>
              <a:cxnLst/>
              <a:rect l="l" t="t" r="r" b="b"/>
              <a:pathLst>
                <a:path w="2133600" h="2692400">
                  <a:moveTo>
                    <a:pt x="2028355" y="0"/>
                  </a:moveTo>
                  <a:lnTo>
                    <a:pt x="105244" y="0"/>
                  </a:lnTo>
                  <a:lnTo>
                    <a:pt x="64277" y="8270"/>
                  </a:lnTo>
                  <a:lnTo>
                    <a:pt x="30824" y="30824"/>
                  </a:lnTo>
                  <a:lnTo>
                    <a:pt x="8270" y="64277"/>
                  </a:lnTo>
                  <a:lnTo>
                    <a:pt x="0" y="105244"/>
                  </a:lnTo>
                  <a:lnTo>
                    <a:pt x="0" y="2587142"/>
                  </a:lnTo>
                  <a:lnTo>
                    <a:pt x="8270" y="2628111"/>
                  </a:lnTo>
                  <a:lnTo>
                    <a:pt x="30824" y="2661569"/>
                  </a:lnTo>
                  <a:lnTo>
                    <a:pt x="64277" y="2684127"/>
                  </a:lnTo>
                  <a:lnTo>
                    <a:pt x="105244" y="2692399"/>
                  </a:lnTo>
                  <a:lnTo>
                    <a:pt x="2028355" y="2692399"/>
                  </a:lnTo>
                  <a:lnTo>
                    <a:pt x="2069322" y="2684127"/>
                  </a:lnTo>
                  <a:lnTo>
                    <a:pt x="2102775" y="2661569"/>
                  </a:lnTo>
                  <a:lnTo>
                    <a:pt x="2125329" y="2628111"/>
                  </a:lnTo>
                  <a:lnTo>
                    <a:pt x="2133600" y="2587142"/>
                  </a:lnTo>
                  <a:lnTo>
                    <a:pt x="2133600" y="105244"/>
                  </a:lnTo>
                  <a:lnTo>
                    <a:pt x="2125329" y="64277"/>
                  </a:lnTo>
                  <a:lnTo>
                    <a:pt x="2102775" y="30824"/>
                  </a:lnTo>
                  <a:lnTo>
                    <a:pt x="2069322" y="8270"/>
                  </a:lnTo>
                  <a:lnTo>
                    <a:pt x="2028355" y="0"/>
                  </a:lnTo>
                  <a:close/>
                </a:path>
              </a:pathLst>
            </a:custGeom>
            <a:solidFill>
              <a:srgbClr val="404040"/>
            </a:solidFill>
          </p:spPr>
          <p:txBody>
            <a:bodyPr wrap="square" lIns="0" tIns="0" rIns="0" bIns="0" rtlCol="0"/>
            <a:lstStyle/>
            <a:p>
              <a:endParaRPr sz="1059"/>
            </a:p>
          </p:txBody>
        </p:sp>
        <p:pic>
          <p:nvPicPr>
            <p:cNvPr id="15" name="object 15"/>
            <p:cNvPicPr/>
            <p:nvPr/>
          </p:nvPicPr>
          <p:blipFill>
            <a:blip r:embed="rId7" cstate="print"/>
            <a:stretch>
              <a:fillRect/>
            </a:stretch>
          </p:blipFill>
          <p:spPr>
            <a:xfrm>
              <a:off x="7819644" y="2633471"/>
              <a:ext cx="2223516" cy="2848355"/>
            </a:xfrm>
            <a:prstGeom prst="rect">
              <a:avLst/>
            </a:prstGeom>
          </p:spPr>
        </p:pic>
        <p:sp>
          <p:nvSpPr>
            <p:cNvPr id="16" name="object 16"/>
            <p:cNvSpPr/>
            <p:nvPr/>
          </p:nvSpPr>
          <p:spPr>
            <a:xfrm>
              <a:off x="7867013" y="2657299"/>
              <a:ext cx="2129155" cy="2753995"/>
            </a:xfrm>
            <a:custGeom>
              <a:avLst/>
              <a:gdLst/>
              <a:ahLst/>
              <a:cxnLst/>
              <a:rect l="l" t="t" r="r" b="b"/>
              <a:pathLst>
                <a:path w="2129154" h="2753995">
                  <a:moveTo>
                    <a:pt x="2024126" y="0"/>
                  </a:moveTo>
                  <a:lnTo>
                    <a:pt x="105029" y="0"/>
                  </a:lnTo>
                  <a:lnTo>
                    <a:pt x="64149" y="8252"/>
                  </a:lnTo>
                  <a:lnTo>
                    <a:pt x="30764" y="30759"/>
                  </a:lnTo>
                  <a:lnTo>
                    <a:pt x="8254" y="64143"/>
                  </a:lnTo>
                  <a:lnTo>
                    <a:pt x="0" y="105028"/>
                  </a:lnTo>
                  <a:lnTo>
                    <a:pt x="0" y="2648966"/>
                  </a:lnTo>
                  <a:lnTo>
                    <a:pt x="8254" y="2689845"/>
                  </a:lnTo>
                  <a:lnTo>
                    <a:pt x="30764" y="2723230"/>
                  </a:lnTo>
                  <a:lnTo>
                    <a:pt x="64149" y="2745740"/>
                  </a:lnTo>
                  <a:lnTo>
                    <a:pt x="105029" y="2753995"/>
                  </a:lnTo>
                  <a:lnTo>
                    <a:pt x="2024126" y="2753995"/>
                  </a:lnTo>
                  <a:lnTo>
                    <a:pt x="2065005" y="2745740"/>
                  </a:lnTo>
                  <a:lnTo>
                    <a:pt x="2098390" y="2723230"/>
                  </a:lnTo>
                  <a:lnTo>
                    <a:pt x="2120900" y="2689845"/>
                  </a:lnTo>
                  <a:lnTo>
                    <a:pt x="2129155" y="2648966"/>
                  </a:lnTo>
                  <a:lnTo>
                    <a:pt x="2129155" y="105028"/>
                  </a:lnTo>
                  <a:lnTo>
                    <a:pt x="2120900" y="64143"/>
                  </a:lnTo>
                  <a:lnTo>
                    <a:pt x="2098390" y="30759"/>
                  </a:lnTo>
                  <a:lnTo>
                    <a:pt x="2065005" y="8252"/>
                  </a:lnTo>
                  <a:lnTo>
                    <a:pt x="2024126" y="0"/>
                  </a:lnTo>
                  <a:close/>
                </a:path>
              </a:pathLst>
            </a:custGeom>
            <a:solidFill>
              <a:srgbClr val="588500"/>
            </a:solidFill>
          </p:spPr>
          <p:txBody>
            <a:bodyPr wrap="square" lIns="0" tIns="0" rIns="0" bIns="0" rtlCol="0"/>
            <a:lstStyle/>
            <a:p>
              <a:endParaRPr sz="1059"/>
            </a:p>
          </p:txBody>
        </p:sp>
        <p:sp>
          <p:nvSpPr>
            <p:cNvPr id="17" name="object 17"/>
            <p:cNvSpPr/>
            <p:nvPr/>
          </p:nvSpPr>
          <p:spPr>
            <a:xfrm>
              <a:off x="7867013" y="2657299"/>
              <a:ext cx="2129155" cy="2753995"/>
            </a:xfrm>
            <a:custGeom>
              <a:avLst/>
              <a:gdLst/>
              <a:ahLst/>
              <a:cxnLst/>
              <a:rect l="l" t="t" r="r" b="b"/>
              <a:pathLst>
                <a:path w="2129154" h="2753995">
                  <a:moveTo>
                    <a:pt x="0" y="105028"/>
                  </a:moveTo>
                  <a:lnTo>
                    <a:pt x="8254" y="64143"/>
                  </a:lnTo>
                  <a:lnTo>
                    <a:pt x="30764" y="30759"/>
                  </a:lnTo>
                  <a:lnTo>
                    <a:pt x="64149" y="8252"/>
                  </a:lnTo>
                  <a:lnTo>
                    <a:pt x="105029" y="0"/>
                  </a:lnTo>
                  <a:lnTo>
                    <a:pt x="2024126" y="0"/>
                  </a:lnTo>
                  <a:lnTo>
                    <a:pt x="2065005" y="8252"/>
                  </a:lnTo>
                  <a:lnTo>
                    <a:pt x="2098390" y="30759"/>
                  </a:lnTo>
                  <a:lnTo>
                    <a:pt x="2120900" y="64143"/>
                  </a:lnTo>
                  <a:lnTo>
                    <a:pt x="2129155" y="105028"/>
                  </a:lnTo>
                  <a:lnTo>
                    <a:pt x="2129155" y="2648966"/>
                  </a:lnTo>
                  <a:lnTo>
                    <a:pt x="2120900" y="2689845"/>
                  </a:lnTo>
                  <a:lnTo>
                    <a:pt x="2098390" y="2723230"/>
                  </a:lnTo>
                  <a:lnTo>
                    <a:pt x="2065005" y="2745740"/>
                  </a:lnTo>
                  <a:lnTo>
                    <a:pt x="2024126" y="2753995"/>
                  </a:lnTo>
                  <a:lnTo>
                    <a:pt x="105029" y="2753995"/>
                  </a:lnTo>
                  <a:lnTo>
                    <a:pt x="64149" y="2745740"/>
                  </a:lnTo>
                  <a:lnTo>
                    <a:pt x="30764" y="2723230"/>
                  </a:lnTo>
                  <a:lnTo>
                    <a:pt x="8254" y="2689845"/>
                  </a:lnTo>
                  <a:lnTo>
                    <a:pt x="0" y="2648966"/>
                  </a:lnTo>
                  <a:lnTo>
                    <a:pt x="0" y="105028"/>
                  </a:lnTo>
                  <a:close/>
                </a:path>
              </a:pathLst>
            </a:custGeom>
            <a:ln w="9525">
              <a:solidFill>
                <a:srgbClr val="588500"/>
              </a:solidFill>
            </a:ln>
          </p:spPr>
          <p:txBody>
            <a:bodyPr wrap="square" lIns="0" tIns="0" rIns="0" bIns="0" rtlCol="0"/>
            <a:lstStyle/>
            <a:p>
              <a:endParaRPr sz="1059"/>
            </a:p>
          </p:txBody>
        </p:sp>
        <p:pic>
          <p:nvPicPr>
            <p:cNvPr id="18" name="object 18"/>
            <p:cNvPicPr/>
            <p:nvPr/>
          </p:nvPicPr>
          <p:blipFill>
            <a:blip r:embed="rId8" cstate="print"/>
            <a:stretch>
              <a:fillRect/>
            </a:stretch>
          </p:blipFill>
          <p:spPr>
            <a:xfrm>
              <a:off x="5408676" y="2636519"/>
              <a:ext cx="2391155" cy="3031235"/>
            </a:xfrm>
            <a:prstGeom prst="rect">
              <a:avLst/>
            </a:prstGeom>
          </p:spPr>
        </p:pic>
        <p:sp>
          <p:nvSpPr>
            <p:cNvPr id="19" name="object 19"/>
            <p:cNvSpPr/>
            <p:nvPr/>
          </p:nvSpPr>
          <p:spPr>
            <a:xfrm>
              <a:off x="5451475" y="2656635"/>
              <a:ext cx="2306320" cy="2945130"/>
            </a:xfrm>
            <a:custGeom>
              <a:avLst/>
              <a:gdLst/>
              <a:ahLst/>
              <a:cxnLst/>
              <a:rect l="l" t="t" r="r" b="b"/>
              <a:pathLst>
                <a:path w="2306320" h="2945129">
                  <a:moveTo>
                    <a:pt x="2192553" y="0"/>
                  </a:moveTo>
                  <a:lnTo>
                    <a:pt x="113766" y="0"/>
                  </a:lnTo>
                  <a:lnTo>
                    <a:pt x="69485" y="8939"/>
                  </a:lnTo>
                  <a:lnTo>
                    <a:pt x="33323" y="33318"/>
                  </a:lnTo>
                  <a:lnTo>
                    <a:pt x="8940" y="69480"/>
                  </a:lnTo>
                  <a:lnTo>
                    <a:pt x="0" y="113766"/>
                  </a:lnTo>
                  <a:lnTo>
                    <a:pt x="0" y="2831363"/>
                  </a:lnTo>
                  <a:lnTo>
                    <a:pt x="8940" y="2875644"/>
                  </a:lnTo>
                  <a:lnTo>
                    <a:pt x="33323" y="2911806"/>
                  </a:lnTo>
                  <a:lnTo>
                    <a:pt x="69485" y="2936189"/>
                  </a:lnTo>
                  <a:lnTo>
                    <a:pt x="113766" y="2945129"/>
                  </a:lnTo>
                  <a:lnTo>
                    <a:pt x="2192553" y="2945129"/>
                  </a:lnTo>
                  <a:lnTo>
                    <a:pt x="2236834" y="2936189"/>
                  </a:lnTo>
                  <a:lnTo>
                    <a:pt x="2272996" y="2911806"/>
                  </a:lnTo>
                  <a:lnTo>
                    <a:pt x="2297379" y="2875644"/>
                  </a:lnTo>
                  <a:lnTo>
                    <a:pt x="2306320" y="2831363"/>
                  </a:lnTo>
                  <a:lnTo>
                    <a:pt x="2306320" y="113766"/>
                  </a:lnTo>
                  <a:lnTo>
                    <a:pt x="2297379" y="69480"/>
                  </a:lnTo>
                  <a:lnTo>
                    <a:pt x="2272996" y="33318"/>
                  </a:lnTo>
                  <a:lnTo>
                    <a:pt x="2236834" y="8939"/>
                  </a:lnTo>
                  <a:lnTo>
                    <a:pt x="2192553" y="0"/>
                  </a:lnTo>
                  <a:close/>
                </a:path>
              </a:pathLst>
            </a:custGeom>
            <a:solidFill>
              <a:srgbClr val="004171"/>
            </a:solidFill>
          </p:spPr>
          <p:txBody>
            <a:bodyPr wrap="square" lIns="0" tIns="0" rIns="0" bIns="0" rtlCol="0"/>
            <a:lstStyle/>
            <a:p>
              <a:endParaRPr sz="1059"/>
            </a:p>
          </p:txBody>
        </p:sp>
        <p:pic>
          <p:nvPicPr>
            <p:cNvPr id="20" name="object 20"/>
            <p:cNvPicPr/>
            <p:nvPr/>
          </p:nvPicPr>
          <p:blipFill>
            <a:blip r:embed="rId9" cstate="print"/>
            <a:stretch>
              <a:fillRect/>
            </a:stretch>
          </p:blipFill>
          <p:spPr>
            <a:xfrm>
              <a:off x="5417820" y="5681471"/>
              <a:ext cx="2382011" cy="2622803"/>
            </a:xfrm>
            <a:prstGeom prst="rect">
              <a:avLst/>
            </a:prstGeom>
          </p:spPr>
        </p:pic>
        <p:sp>
          <p:nvSpPr>
            <p:cNvPr id="21" name="object 21"/>
            <p:cNvSpPr/>
            <p:nvPr/>
          </p:nvSpPr>
          <p:spPr>
            <a:xfrm>
              <a:off x="5460363" y="5701455"/>
              <a:ext cx="2296795" cy="2536825"/>
            </a:xfrm>
            <a:custGeom>
              <a:avLst/>
              <a:gdLst/>
              <a:ahLst/>
              <a:cxnLst/>
              <a:rect l="l" t="t" r="r" b="b"/>
              <a:pathLst>
                <a:path w="2296795" h="2536825">
                  <a:moveTo>
                    <a:pt x="2206942" y="0"/>
                  </a:moveTo>
                  <a:lnTo>
                    <a:pt x="89852" y="0"/>
                  </a:lnTo>
                  <a:lnTo>
                    <a:pt x="54880" y="7061"/>
                  </a:lnTo>
                  <a:lnTo>
                    <a:pt x="26319" y="26319"/>
                  </a:lnTo>
                  <a:lnTo>
                    <a:pt x="7061" y="54880"/>
                  </a:lnTo>
                  <a:lnTo>
                    <a:pt x="0" y="89852"/>
                  </a:lnTo>
                  <a:lnTo>
                    <a:pt x="0" y="2446972"/>
                  </a:lnTo>
                  <a:lnTo>
                    <a:pt x="7061" y="2481950"/>
                  </a:lnTo>
                  <a:lnTo>
                    <a:pt x="26319" y="2510510"/>
                  </a:lnTo>
                  <a:lnTo>
                    <a:pt x="54880" y="2529764"/>
                  </a:lnTo>
                  <a:lnTo>
                    <a:pt x="89852" y="2536825"/>
                  </a:lnTo>
                  <a:lnTo>
                    <a:pt x="2206942" y="2536825"/>
                  </a:lnTo>
                  <a:lnTo>
                    <a:pt x="2241914" y="2529764"/>
                  </a:lnTo>
                  <a:lnTo>
                    <a:pt x="2270475" y="2510510"/>
                  </a:lnTo>
                  <a:lnTo>
                    <a:pt x="2289733" y="2481950"/>
                  </a:lnTo>
                  <a:lnTo>
                    <a:pt x="2296795" y="2446972"/>
                  </a:lnTo>
                  <a:lnTo>
                    <a:pt x="2296795" y="89852"/>
                  </a:lnTo>
                  <a:lnTo>
                    <a:pt x="2289733" y="54880"/>
                  </a:lnTo>
                  <a:lnTo>
                    <a:pt x="2270475" y="26319"/>
                  </a:lnTo>
                  <a:lnTo>
                    <a:pt x="2241914" y="7061"/>
                  </a:lnTo>
                  <a:lnTo>
                    <a:pt x="2206942" y="0"/>
                  </a:lnTo>
                  <a:close/>
                </a:path>
              </a:pathLst>
            </a:custGeom>
            <a:solidFill>
              <a:srgbClr val="006FB1"/>
            </a:solidFill>
          </p:spPr>
          <p:txBody>
            <a:bodyPr wrap="square" lIns="0" tIns="0" rIns="0" bIns="0" rtlCol="0"/>
            <a:lstStyle/>
            <a:p>
              <a:endParaRPr sz="1059"/>
            </a:p>
          </p:txBody>
        </p:sp>
        <p:pic>
          <p:nvPicPr>
            <p:cNvPr id="22" name="object 22"/>
            <p:cNvPicPr/>
            <p:nvPr/>
          </p:nvPicPr>
          <p:blipFill>
            <a:blip r:embed="rId10" cstate="print"/>
            <a:stretch>
              <a:fillRect/>
            </a:stretch>
          </p:blipFill>
          <p:spPr>
            <a:xfrm>
              <a:off x="3224783" y="5690615"/>
              <a:ext cx="2157983" cy="2599943"/>
            </a:xfrm>
            <a:prstGeom prst="rect">
              <a:avLst/>
            </a:prstGeom>
          </p:spPr>
        </p:pic>
        <p:sp>
          <p:nvSpPr>
            <p:cNvPr id="23" name="object 23"/>
            <p:cNvSpPr/>
            <p:nvPr/>
          </p:nvSpPr>
          <p:spPr>
            <a:xfrm>
              <a:off x="3267075" y="5710340"/>
              <a:ext cx="2072639" cy="2514600"/>
            </a:xfrm>
            <a:custGeom>
              <a:avLst/>
              <a:gdLst/>
              <a:ahLst/>
              <a:cxnLst/>
              <a:rect l="l" t="t" r="r" b="b"/>
              <a:pathLst>
                <a:path w="2072639" h="2514600">
                  <a:moveTo>
                    <a:pt x="1970392" y="0"/>
                  </a:moveTo>
                  <a:lnTo>
                    <a:pt x="102247" y="0"/>
                  </a:lnTo>
                  <a:lnTo>
                    <a:pt x="62445" y="8035"/>
                  </a:lnTo>
                  <a:lnTo>
                    <a:pt x="29945" y="29949"/>
                  </a:lnTo>
                  <a:lnTo>
                    <a:pt x="8034" y="62450"/>
                  </a:lnTo>
                  <a:lnTo>
                    <a:pt x="0" y="102247"/>
                  </a:lnTo>
                  <a:lnTo>
                    <a:pt x="0" y="2412365"/>
                  </a:lnTo>
                  <a:lnTo>
                    <a:pt x="8034" y="2452160"/>
                  </a:lnTo>
                  <a:lnTo>
                    <a:pt x="29945" y="2484656"/>
                  </a:lnTo>
                  <a:lnTo>
                    <a:pt x="62445" y="2506566"/>
                  </a:lnTo>
                  <a:lnTo>
                    <a:pt x="102247" y="2514600"/>
                  </a:lnTo>
                  <a:lnTo>
                    <a:pt x="1970392" y="2514600"/>
                  </a:lnTo>
                  <a:lnTo>
                    <a:pt x="2010194" y="2506566"/>
                  </a:lnTo>
                  <a:lnTo>
                    <a:pt x="2042694" y="2484656"/>
                  </a:lnTo>
                  <a:lnTo>
                    <a:pt x="2064605" y="2452160"/>
                  </a:lnTo>
                  <a:lnTo>
                    <a:pt x="2072639" y="2412365"/>
                  </a:lnTo>
                  <a:lnTo>
                    <a:pt x="2072639" y="102247"/>
                  </a:lnTo>
                  <a:lnTo>
                    <a:pt x="2064605" y="62450"/>
                  </a:lnTo>
                  <a:lnTo>
                    <a:pt x="2042694" y="29949"/>
                  </a:lnTo>
                  <a:lnTo>
                    <a:pt x="2010194" y="8035"/>
                  </a:lnTo>
                  <a:lnTo>
                    <a:pt x="1970392" y="0"/>
                  </a:lnTo>
                  <a:close/>
                </a:path>
              </a:pathLst>
            </a:custGeom>
            <a:solidFill>
              <a:srgbClr val="AFB0B3"/>
            </a:solidFill>
          </p:spPr>
          <p:txBody>
            <a:bodyPr wrap="square" lIns="0" tIns="0" rIns="0" bIns="0" rtlCol="0"/>
            <a:lstStyle/>
            <a:p>
              <a:endParaRPr sz="1059"/>
            </a:p>
          </p:txBody>
        </p:sp>
      </p:grpSp>
      <p:sp>
        <p:nvSpPr>
          <p:cNvPr id="24" name="object 24"/>
          <p:cNvSpPr txBox="1"/>
          <p:nvPr/>
        </p:nvSpPr>
        <p:spPr>
          <a:xfrm>
            <a:off x="650539" y="5402655"/>
            <a:ext cx="4066988" cy="193108"/>
          </a:xfrm>
          <a:prstGeom prst="rect">
            <a:avLst/>
          </a:prstGeom>
        </p:spPr>
        <p:txBody>
          <a:bodyPr vert="horz" wrap="square" lIns="0" tIns="7471" rIns="0" bIns="0" rtlCol="0">
            <a:spAutoFit/>
          </a:bodyPr>
          <a:lstStyle/>
          <a:p>
            <a:pPr marL="7470">
              <a:spcBef>
                <a:spcPts val="59"/>
              </a:spcBef>
            </a:pPr>
            <a:r>
              <a:rPr sz="1206" dirty="0">
                <a:solidFill>
                  <a:srgbClr val="FFFFFF"/>
                </a:solidFill>
                <a:latin typeface="Trebuchet MS"/>
                <a:cs typeface="Trebuchet MS"/>
              </a:rPr>
              <a:t>KEEPING</a:t>
            </a:r>
            <a:r>
              <a:rPr sz="1206" spc="94" dirty="0">
                <a:solidFill>
                  <a:srgbClr val="FFFFFF"/>
                </a:solidFill>
                <a:latin typeface="Trebuchet MS"/>
                <a:cs typeface="Trebuchet MS"/>
              </a:rPr>
              <a:t> </a:t>
            </a:r>
            <a:r>
              <a:rPr sz="1206" dirty="0">
                <a:solidFill>
                  <a:srgbClr val="FFFFFF"/>
                </a:solidFill>
                <a:latin typeface="Trebuchet MS"/>
                <a:cs typeface="Trebuchet MS"/>
              </a:rPr>
              <a:t>COMMUNITIES</a:t>
            </a:r>
            <a:r>
              <a:rPr sz="1206" spc="97" dirty="0">
                <a:solidFill>
                  <a:srgbClr val="FFFFFF"/>
                </a:solidFill>
                <a:latin typeface="Trebuchet MS"/>
                <a:cs typeface="Trebuchet MS"/>
              </a:rPr>
              <a:t> </a:t>
            </a:r>
            <a:r>
              <a:rPr sz="1206" dirty="0">
                <a:solidFill>
                  <a:srgbClr val="FFFFFF"/>
                </a:solidFill>
                <a:latin typeface="Trebuchet MS"/>
                <a:cs typeface="Trebuchet MS"/>
              </a:rPr>
              <a:t>INFORMED:</a:t>
            </a:r>
            <a:r>
              <a:rPr sz="1206" spc="97" dirty="0">
                <a:solidFill>
                  <a:srgbClr val="FFFFFF"/>
                </a:solidFill>
                <a:latin typeface="Trebuchet MS"/>
                <a:cs typeface="Trebuchet MS"/>
              </a:rPr>
              <a:t> </a:t>
            </a:r>
            <a:r>
              <a:rPr sz="1206" spc="-53" dirty="0">
                <a:solidFill>
                  <a:srgbClr val="FFFFFF"/>
                </a:solidFill>
                <a:latin typeface="Trebuchet MS"/>
                <a:cs typeface="Trebuchet MS"/>
              </a:rPr>
              <a:t>Your</a:t>
            </a:r>
            <a:r>
              <a:rPr sz="1206" spc="100" dirty="0">
                <a:solidFill>
                  <a:srgbClr val="FFFFFF"/>
                </a:solidFill>
                <a:latin typeface="Trebuchet MS"/>
                <a:cs typeface="Trebuchet MS"/>
              </a:rPr>
              <a:t> </a:t>
            </a:r>
            <a:r>
              <a:rPr sz="1206" dirty="0">
                <a:solidFill>
                  <a:srgbClr val="FFFFFF"/>
                </a:solidFill>
                <a:latin typeface="Trebuchet MS"/>
                <a:cs typeface="Trebuchet MS"/>
              </a:rPr>
              <a:t>Risk</a:t>
            </a:r>
            <a:r>
              <a:rPr sz="1206" spc="103" dirty="0">
                <a:solidFill>
                  <a:srgbClr val="FFFFFF"/>
                </a:solidFill>
                <a:latin typeface="Trebuchet MS"/>
                <a:cs typeface="Trebuchet MS"/>
              </a:rPr>
              <a:t> </a:t>
            </a:r>
            <a:r>
              <a:rPr sz="1206" dirty="0">
                <a:solidFill>
                  <a:srgbClr val="FFFFFF"/>
                </a:solidFill>
                <a:latin typeface="Trebuchet MS"/>
                <a:cs typeface="Trebuchet MS"/>
              </a:rPr>
              <a:t>MAP</a:t>
            </a:r>
            <a:r>
              <a:rPr sz="1206" spc="91" dirty="0">
                <a:solidFill>
                  <a:srgbClr val="FFFFFF"/>
                </a:solidFill>
                <a:latin typeface="Trebuchet MS"/>
                <a:cs typeface="Trebuchet MS"/>
              </a:rPr>
              <a:t> </a:t>
            </a:r>
            <a:r>
              <a:rPr sz="1206" spc="-15" dirty="0">
                <a:solidFill>
                  <a:srgbClr val="FFFFFF"/>
                </a:solidFill>
                <a:latin typeface="Trebuchet MS"/>
                <a:cs typeface="Trebuchet MS"/>
              </a:rPr>
              <a:t>Timeline</a:t>
            </a:r>
            <a:endParaRPr sz="1206">
              <a:latin typeface="Trebuchet MS"/>
              <a:cs typeface="Trebuchet MS"/>
            </a:endParaRPr>
          </a:p>
        </p:txBody>
      </p:sp>
      <p:sp>
        <p:nvSpPr>
          <p:cNvPr id="25" name="object 25"/>
          <p:cNvSpPr txBox="1"/>
          <p:nvPr/>
        </p:nvSpPr>
        <p:spPr>
          <a:xfrm>
            <a:off x="719566" y="4492737"/>
            <a:ext cx="1063065" cy="764105"/>
          </a:xfrm>
          <a:prstGeom prst="rect">
            <a:avLst/>
          </a:prstGeom>
        </p:spPr>
        <p:txBody>
          <a:bodyPr vert="horz" wrap="square" lIns="0" tIns="7097" rIns="0" bIns="0" rtlCol="0">
            <a:spAutoFit/>
          </a:bodyPr>
          <a:lstStyle/>
          <a:p>
            <a:pPr algn="ctr">
              <a:spcBef>
                <a:spcPts val="56"/>
              </a:spcBef>
            </a:pPr>
            <a:r>
              <a:rPr sz="2353" b="1" spc="-15" dirty="0">
                <a:solidFill>
                  <a:srgbClr val="FFFFFF"/>
                </a:solidFill>
                <a:latin typeface="Trebuchet MS"/>
                <a:cs typeface="Trebuchet MS"/>
              </a:rPr>
              <a:t>&gt;1%</a:t>
            </a:r>
            <a:endParaRPr sz="2353">
              <a:latin typeface="Trebuchet MS"/>
              <a:cs typeface="Trebuchet MS"/>
            </a:endParaRPr>
          </a:p>
          <a:p>
            <a:pPr marL="7470" marR="2988" algn="ctr">
              <a:lnSpc>
                <a:spcPct val="96900"/>
              </a:lnSpc>
              <a:spcBef>
                <a:spcPts val="76"/>
              </a:spcBef>
            </a:pPr>
            <a:r>
              <a:rPr sz="853" spc="-18" dirty="0">
                <a:solidFill>
                  <a:srgbClr val="FFFFFF"/>
                </a:solidFill>
                <a:latin typeface="Trebuchet MS"/>
                <a:cs typeface="Trebuchet MS"/>
              </a:rPr>
              <a:t>Of</a:t>
            </a:r>
            <a:r>
              <a:rPr sz="853" spc="-26" dirty="0">
                <a:solidFill>
                  <a:srgbClr val="FFFFFF"/>
                </a:solidFill>
                <a:latin typeface="Trebuchet MS"/>
                <a:cs typeface="Trebuchet MS"/>
              </a:rPr>
              <a:t> </a:t>
            </a:r>
            <a:r>
              <a:rPr sz="853" spc="-12" dirty="0">
                <a:solidFill>
                  <a:srgbClr val="FFFFFF"/>
                </a:solidFill>
                <a:latin typeface="Trebuchet MS"/>
                <a:cs typeface="Trebuchet MS"/>
              </a:rPr>
              <a:t>the</a:t>
            </a:r>
            <a:r>
              <a:rPr sz="853" spc="-24" dirty="0">
                <a:solidFill>
                  <a:srgbClr val="FFFFFF"/>
                </a:solidFill>
                <a:latin typeface="Trebuchet MS"/>
                <a:cs typeface="Trebuchet MS"/>
              </a:rPr>
              <a:t> </a:t>
            </a:r>
            <a:r>
              <a:rPr sz="853" spc="-21" dirty="0">
                <a:solidFill>
                  <a:srgbClr val="FFFFFF"/>
                </a:solidFill>
                <a:latin typeface="Trebuchet MS"/>
                <a:cs typeface="Trebuchet MS"/>
              </a:rPr>
              <a:t>population</a:t>
            </a:r>
            <a:r>
              <a:rPr sz="853" spc="-26" dirty="0">
                <a:solidFill>
                  <a:srgbClr val="FFFFFF"/>
                </a:solidFill>
                <a:latin typeface="Trebuchet MS"/>
                <a:cs typeface="Trebuchet MS"/>
              </a:rPr>
              <a:t> </a:t>
            </a:r>
            <a:r>
              <a:rPr sz="853" spc="29" dirty="0">
                <a:solidFill>
                  <a:srgbClr val="FFFFFF"/>
                </a:solidFill>
                <a:latin typeface="Trebuchet MS"/>
                <a:cs typeface="Trebuchet MS"/>
              </a:rPr>
              <a:t>is</a:t>
            </a:r>
            <a:r>
              <a:rPr sz="853" spc="-21" dirty="0">
                <a:solidFill>
                  <a:srgbClr val="FFFFFF"/>
                </a:solidFill>
                <a:latin typeface="Trebuchet MS"/>
                <a:cs typeface="Trebuchet MS"/>
              </a:rPr>
              <a:t> </a:t>
            </a:r>
            <a:r>
              <a:rPr sz="853" spc="-15" dirty="0">
                <a:solidFill>
                  <a:srgbClr val="FFFFFF"/>
                </a:solidFill>
                <a:latin typeface="Trebuchet MS"/>
                <a:cs typeface="Trebuchet MS"/>
              </a:rPr>
              <a:t>in </a:t>
            </a:r>
            <a:r>
              <a:rPr sz="853" spc="-12" dirty="0">
                <a:solidFill>
                  <a:srgbClr val="FFFFFF"/>
                </a:solidFill>
                <a:latin typeface="Trebuchet MS"/>
                <a:cs typeface="Trebuchet MS"/>
              </a:rPr>
              <a:t>the</a:t>
            </a:r>
            <a:r>
              <a:rPr sz="853" spc="-44" dirty="0">
                <a:solidFill>
                  <a:srgbClr val="FFFFFF"/>
                </a:solidFill>
                <a:latin typeface="Trebuchet MS"/>
                <a:cs typeface="Trebuchet MS"/>
              </a:rPr>
              <a:t> </a:t>
            </a:r>
            <a:r>
              <a:rPr sz="853" spc="-38" dirty="0">
                <a:solidFill>
                  <a:srgbClr val="FFFFFF"/>
                </a:solidFill>
                <a:latin typeface="Trebuchet MS"/>
                <a:cs typeface="Trebuchet MS"/>
              </a:rPr>
              <a:t>draft</a:t>
            </a:r>
            <a:r>
              <a:rPr sz="853" spc="-26" dirty="0">
                <a:solidFill>
                  <a:srgbClr val="FFFFFF"/>
                </a:solidFill>
                <a:latin typeface="Trebuchet MS"/>
                <a:cs typeface="Trebuchet MS"/>
              </a:rPr>
              <a:t> </a:t>
            </a:r>
            <a:r>
              <a:rPr sz="853" spc="-21" dirty="0">
                <a:solidFill>
                  <a:srgbClr val="FFFFFF"/>
                </a:solidFill>
                <a:latin typeface="Trebuchet MS"/>
                <a:cs typeface="Trebuchet MS"/>
              </a:rPr>
              <a:t>flood</a:t>
            </a:r>
            <a:r>
              <a:rPr sz="853" spc="-32" dirty="0">
                <a:solidFill>
                  <a:srgbClr val="FFFFFF"/>
                </a:solidFill>
                <a:latin typeface="Trebuchet MS"/>
                <a:cs typeface="Trebuchet MS"/>
              </a:rPr>
              <a:t> </a:t>
            </a:r>
            <a:r>
              <a:rPr sz="853" spc="-12" dirty="0">
                <a:solidFill>
                  <a:srgbClr val="FFFFFF"/>
                </a:solidFill>
                <a:latin typeface="Trebuchet MS"/>
                <a:cs typeface="Trebuchet MS"/>
              </a:rPr>
              <a:t>high hazard</a:t>
            </a:r>
            <a:r>
              <a:rPr sz="853" spc="-47" dirty="0">
                <a:solidFill>
                  <a:srgbClr val="FFFFFF"/>
                </a:solidFill>
                <a:latin typeface="Trebuchet MS"/>
                <a:cs typeface="Trebuchet MS"/>
              </a:rPr>
              <a:t> </a:t>
            </a:r>
            <a:r>
              <a:rPr sz="853" spc="-12" dirty="0">
                <a:solidFill>
                  <a:srgbClr val="FFFFFF"/>
                </a:solidFill>
                <a:latin typeface="Trebuchet MS"/>
                <a:cs typeface="Trebuchet MS"/>
              </a:rPr>
              <a:t>area</a:t>
            </a:r>
            <a:endParaRPr sz="853">
              <a:latin typeface="Trebuchet MS"/>
              <a:cs typeface="Trebuchet MS"/>
            </a:endParaRPr>
          </a:p>
        </p:txBody>
      </p:sp>
      <p:pic>
        <p:nvPicPr>
          <p:cNvPr id="26" name="object 26"/>
          <p:cNvPicPr/>
          <p:nvPr/>
        </p:nvPicPr>
        <p:blipFill>
          <a:blip r:embed="rId11" cstate="print"/>
          <a:stretch>
            <a:fillRect/>
          </a:stretch>
        </p:blipFill>
        <p:spPr>
          <a:xfrm>
            <a:off x="806824" y="3921566"/>
            <a:ext cx="896470" cy="543856"/>
          </a:xfrm>
          <a:prstGeom prst="rect">
            <a:avLst/>
          </a:prstGeom>
        </p:spPr>
      </p:pic>
      <p:sp>
        <p:nvSpPr>
          <p:cNvPr id="27" name="object 27"/>
          <p:cNvSpPr txBox="1"/>
          <p:nvPr/>
        </p:nvSpPr>
        <p:spPr>
          <a:xfrm>
            <a:off x="2022138" y="4506184"/>
            <a:ext cx="1021976" cy="766798"/>
          </a:xfrm>
          <a:prstGeom prst="rect">
            <a:avLst/>
          </a:prstGeom>
        </p:spPr>
        <p:txBody>
          <a:bodyPr vert="horz" wrap="square" lIns="0" tIns="7097" rIns="0" bIns="0" rtlCol="0">
            <a:spAutoFit/>
          </a:bodyPr>
          <a:lstStyle/>
          <a:p>
            <a:pPr marL="226719">
              <a:spcBef>
                <a:spcPts val="56"/>
              </a:spcBef>
            </a:pPr>
            <a:r>
              <a:rPr sz="2353" b="1" spc="-15" dirty="0">
                <a:solidFill>
                  <a:srgbClr val="585858"/>
                </a:solidFill>
                <a:latin typeface="Trebuchet MS"/>
                <a:cs typeface="Trebuchet MS"/>
              </a:rPr>
              <a:t>34%</a:t>
            </a:r>
            <a:endParaRPr sz="2353">
              <a:latin typeface="Trebuchet MS"/>
              <a:cs typeface="Trebuchet MS"/>
            </a:endParaRPr>
          </a:p>
          <a:p>
            <a:pPr marL="24278" marR="2988" indent="-17181" algn="just">
              <a:lnSpc>
                <a:spcPts val="993"/>
              </a:lnSpc>
              <a:spcBef>
                <a:spcPts val="97"/>
              </a:spcBef>
            </a:pPr>
            <a:r>
              <a:rPr sz="853" spc="-18" dirty="0">
                <a:solidFill>
                  <a:srgbClr val="585858"/>
                </a:solidFill>
                <a:latin typeface="Trebuchet MS"/>
                <a:cs typeface="Trebuchet MS"/>
              </a:rPr>
              <a:t>Of</a:t>
            </a:r>
            <a:r>
              <a:rPr sz="853" spc="21" dirty="0">
                <a:solidFill>
                  <a:srgbClr val="585858"/>
                </a:solidFill>
                <a:latin typeface="Trebuchet MS"/>
                <a:cs typeface="Trebuchet MS"/>
              </a:rPr>
              <a:t> </a:t>
            </a:r>
            <a:r>
              <a:rPr sz="853" dirty="0">
                <a:solidFill>
                  <a:srgbClr val="585858"/>
                </a:solidFill>
                <a:latin typeface="Trebuchet MS"/>
                <a:cs typeface="Trebuchet MS"/>
              </a:rPr>
              <a:t>households</a:t>
            </a:r>
            <a:r>
              <a:rPr sz="853" spc="26" dirty="0">
                <a:solidFill>
                  <a:srgbClr val="585858"/>
                </a:solidFill>
                <a:latin typeface="Trebuchet MS"/>
                <a:cs typeface="Trebuchet MS"/>
              </a:rPr>
              <a:t> </a:t>
            </a:r>
            <a:r>
              <a:rPr sz="853" spc="-6" dirty="0">
                <a:solidFill>
                  <a:srgbClr val="585858"/>
                </a:solidFill>
                <a:latin typeface="Trebuchet MS"/>
                <a:cs typeface="Trebuchet MS"/>
              </a:rPr>
              <a:t>spend </a:t>
            </a:r>
            <a:r>
              <a:rPr sz="853" spc="67" dirty="0">
                <a:solidFill>
                  <a:srgbClr val="585858"/>
                </a:solidFill>
                <a:latin typeface="Trebuchet MS"/>
                <a:cs typeface="Trebuchet MS"/>
              </a:rPr>
              <a:t>30%</a:t>
            </a:r>
            <a:r>
              <a:rPr sz="853" spc="-32" dirty="0">
                <a:solidFill>
                  <a:srgbClr val="585858"/>
                </a:solidFill>
                <a:latin typeface="Trebuchet MS"/>
                <a:cs typeface="Trebuchet MS"/>
              </a:rPr>
              <a:t> </a:t>
            </a:r>
            <a:r>
              <a:rPr sz="853" dirty="0">
                <a:solidFill>
                  <a:srgbClr val="585858"/>
                </a:solidFill>
                <a:latin typeface="Trebuchet MS"/>
                <a:cs typeface="Trebuchet MS"/>
              </a:rPr>
              <a:t>or</a:t>
            </a:r>
            <a:r>
              <a:rPr sz="853" spc="-35" dirty="0">
                <a:solidFill>
                  <a:srgbClr val="585858"/>
                </a:solidFill>
                <a:latin typeface="Trebuchet MS"/>
                <a:cs typeface="Trebuchet MS"/>
              </a:rPr>
              <a:t> </a:t>
            </a:r>
            <a:r>
              <a:rPr sz="853" spc="-12" dirty="0">
                <a:solidFill>
                  <a:srgbClr val="585858"/>
                </a:solidFill>
                <a:latin typeface="Trebuchet MS"/>
                <a:cs typeface="Trebuchet MS"/>
              </a:rPr>
              <a:t>more</a:t>
            </a:r>
            <a:r>
              <a:rPr sz="853" spc="-35" dirty="0">
                <a:solidFill>
                  <a:srgbClr val="585858"/>
                </a:solidFill>
                <a:latin typeface="Trebuchet MS"/>
                <a:cs typeface="Trebuchet MS"/>
              </a:rPr>
              <a:t> </a:t>
            </a:r>
            <a:r>
              <a:rPr sz="853" spc="-12" dirty="0">
                <a:solidFill>
                  <a:srgbClr val="585858"/>
                </a:solidFill>
                <a:latin typeface="Trebuchet MS"/>
                <a:cs typeface="Trebuchet MS"/>
              </a:rPr>
              <a:t>of</a:t>
            </a:r>
            <a:r>
              <a:rPr sz="853" spc="-38" dirty="0">
                <a:solidFill>
                  <a:srgbClr val="585858"/>
                </a:solidFill>
                <a:latin typeface="Trebuchet MS"/>
                <a:cs typeface="Trebuchet MS"/>
              </a:rPr>
              <a:t> </a:t>
            </a:r>
            <a:r>
              <a:rPr sz="853" spc="-6" dirty="0">
                <a:solidFill>
                  <a:srgbClr val="585858"/>
                </a:solidFill>
                <a:latin typeface="Trebuchet MS"/>
                <a:cs typeface="Trebuchet MS"/>
              </a:rPr>
              <a:t>their income</a:t>
            </a:r>
            <a:r>
              <a:rPr sz="853" spc="-35" dirty="0">
                <a:solidFill>
                  <a:srgbClr val="585858"/>
                </a:solidFill>
                <a:latin typeface="Trebuchet MS"/>
                <a:cs typeface="Trebuchet MS"/>
              </a:rPr>
              <a:t> </a:t>
            </a:r>
            <a:r>
              <a:rPr sz="853" dirty="0">
                <a:solidFill>
                  <a:srgbClr val="585858"/>
                </a:solidFill>
                <a:latin typeface="Trebuchet MS"/>
                <a:cs typeface="Trebuchet MS"/>
              </a:rPr>
              <a:t>on</a:t>
            </a:r>
            <a:r>
              <a:rPr sz="853" spc="-35" dirty="0">
                <a:solidFill>
                  <a:srgbClr val="585858"/>
                </a:solidFill>
                <a:latin typeface="Trebuchet MS"/>
                <a:cs typeface="Trebuchet MS"/>
              </a:rPr>
              <a:t> </a:t>
            </a:r>
            <a:r>
              <a:rPr sz="853" spc="-6" dirty="0">
                <a:solidFill>
                  <a:srgbClr val="585858"/>
                </a:solidFill>
                <a:latin typeface="Trebuchet MS"/>
                <a:cs typeface="Trebuchet MS"/>
              </a:rPr>
              <a:t>housing</a:t>
            </a:r>
            <a:endParaRPr sz="853">
              <a:latin typeface="Trebuchet MS"/>
              <a:cs typeface="Trebuchet MS"/>
            </a:endParaRPr>
          </a:p>
        </p:txBody>
      </p:sp>
      <p:grpSp>
        <p:nvGrpSpPr>
          <p:cNvPr id="28" name="object 28"/>
          <p:cNvGrpSpPr/>
          <p:nvPr/>
        </p:nvGrpSpPr>
        <p:grpSpPr>
          <a:xfrm>
            <a:off x="2201956" y="2283265"/>
            <a:ext cx="2289735" cy="2236694"/>
            <a:chOff x="3743325" y="3084626"/>
            <a:chExt cx="3892550" cy="3802379"/>
          </a:xfrm>
        </p:grpSpPr>
        <p:pic>
          <p:nvPicPr>
            <p:cNvPr id="29" name="object 29"/>
            <p:cNvPicPr/>
            <p:nvPr/>
          </p:nvPicPr>
          <p:blipFill>
            <a:blip r:embed="rId12" cstate="print"/>
            <a:stretch>
              <a:fillRect/>
            </a:stretch>
          </p:blipFill>
          <p:spPr>
            <a:xfrm>
              <a:off x="3743325" y="5838647"/>
              <a:ext cx="1049019" cy="1047749"/>
            </a:xfrm>
            <a:prstGeom prst="rect">
              <a:avLst/>
            </a:prstGeom>
          </p:spPr>
        </p:pic>
        <p:pic>
          <p:nvPicPr>
            <p:cNvPr id="30" name="object 30"/>
            <p:cNvPicPr/>
            <p:nvPr/>
          </p:nvPicPr>
          <p:blipFill>
            <a:blip r:embed="rId13" cstate="print"/>
            <a:stretch>
              <a:fillRect/>
            </a:stretch>
          </p:blipFill>
          <p:spPr>
            <a:xfrm>
              <a:off x="5666104" y="3084626"/>
              <a:ext cx="1969743" cy="527679"/>
            </a:xfrm>
            <a:prstGeom prst="rect">
              <a:avLst/>
            </a:prstGeom>
          </p:spPr>
        </p:pic>
      </p:grpSp>
      <p:sp>
        <p:nvSpPr>
          <p:cNvPr id="31" name="object 31"/>
          <p:cNvSpPr txBox="1"/>
          <p:nvPr/>
        </p:nvSpPr>
        <p:spPr>
          <a:xfrm>
            <a:off x="3292438" y="2745516"/>
            <a:ext cx="1184835" cy="270428"/>
          </a:xfrm>
          <a:prstGeom prst="rect">
            <a:avLst/>
          </a:prstGeom>
        </p:spPr>
        <p:txBody>
          <a:bodyPr vert="horz" wrap="square" lIns="0" tIns="7844" rIns="0" bIns="0" rtlCol="0">
            <a:spAutoFit/>
          </a:bodyPr>
          <a:lstStyle/>
          <a:p>
            <a:pPr marL="7470">
              <a:spcBef>
                <a:spcPts val="62"/>
              </a:spcBef>
            </a:pPr>
            <a:r>
              <a:rPr sz="1706" b="1" spc="85" dirty="0">
                <a:solidFill>
                  <a:srgbClr val="FFFFFF"/>
                </a:solidFill>
                <a:latin typeface="Trebuchet MS"/>
                <a:cs typeface="Trebuchet MS"/>
              </a:rPr>
              <a:t>6/15/1988</a:t>
            </a:r>
            <a:endParaRPr sz="1706">
              <a:latin typeface="Trebuchet MS"/>
              <a:cs typeface="Trebuchet MS"/>
            </a:endParaRPr>
          </a:p>
        </p:txBody>
      </p:sp>
      <p:sp>
        <p:nvSpPr>
          <p:cNvPr id="32" name="object 32"/>
          <p:cNvSpPr txBox="1"/>
          <p:nvPr/>
        </p:nvSpPr>
        <p:spPr>
          <a:xfrm>
            <a:off x="4005131" y="3013560"/>
            <a:ext cx="55282" cy="88977"/>
          </a:xfrm>
          <a:prstGeom prst="rect">
            <a:avLst/>
          </a:prstGeom>
        </p:spPr>
        <p:txBody>
          <a:bodyPr vert="horz" wrap="square" lIns="0" tIns="7471" rIns="0" bIns="0" rtlCol="0">
            <a:spAutoFit/>
          </a:bodyPr>
          <a:lstStyle/>
          <a:p>
            <a:pPr marL="7470">
              <a:spcBef>
                <a:spcPts val="59"/>
              </a:spcBef>
            </a:pPr>
            <a:r>
              <a:rPr sz="529" spc="38" dirty="0">
                <a:solidFill>
                  <a:srgbClr val="FFFFFF"/>
                </a:solidFill>
                <a:latin typeface="Trebuchet MS"/>
                <a:cs typeface="Trebuchet MS"/>
              </a:rPr>
              <a:t>1</a:t>
            </a:r>
            <a:endParaRPr sz="529">
              <a:latin typeface="Trebuchet MS"/>
              <a:cs typeface="Trebuchet MS"/>
            </a:endParaRPr>
          </a:p>
        </p:txBody>
      </p:sp>
      <p:sp>
        <p:nvSpPr>
          <p:cNvPr id="33" name="object 33"/>
          <p:cNvSpPr txBox="1"/>
          <p:nvPr/>
        </p:nvSpPr>
        <p:spPr>
          <a:xfrm>
            <a:off x="3459181" y="3006389"/>
            <a:ext cx="852021" cy="143287"/>
          </a:xfrm>
          <a:prstGeom prst="rect">
            <a:avLst/>
          </a:prstGeom>
        </p:spPr>
        <p:txBody>
          <a:bodyPr vert="horz" wrap="square" lIns="0" tIns="7471" rIns="0" bIns="0" rtlCol="0">
            <a:spAutoFit/>
          </a:bodyPr>
          <a:lstStyle/>
          <a:p>
            <a:pPr marL="7470">
              <a:spcBef>
                <a:spcPts val="59"/>
              </a:spcBef>
            </a:pPr>
            <a:r>
              <a:rPr sz="882" spc="-26" dirty="0">
                <a:solidFill>
                  <a:srgbClr val="FFFFFF"/>
                </a:solidFill>
                <a:latin typeface="Trebuchet MS"/>
                <a:cs typeface="Trebuchet MS"/>
              </a:rPr>
              <a:t>Initial</a:t>
            </a:r>
            <a:r>
              <a:rPr sz="882" spc="6" dirty="0">
                <a:solidFill>
                  <a:srgbClr val="FFFFFF"/>
                </a:solidFill>
                <a:latin typeface="Trebuchet MS"/>
                <a:cs typeface="Trebuchet MS"/>
              </a:rPr>
              <a:t> </a:t>
            </a:r>
            <a:r>
              <a:rPr sz="882" dirty="0">
                <a:solidFill>
                  <a:srgbClr val="FFFFFF"/>
                </a:solidFill>
                <a:latin typeface="Trebuchet MS"/>
                <a:cs typeface="Trebuchet MS"/>
              </a:rPr>
              <a:t>FIRM</a:t>
            </a:r>
            <a:r>
              <a:rPr sz="882" spc="35" dirty="0">
                <a:solidFill>
                  <a:srgbClr val="FFFFFF"/>
                </a:solidFill>
                <a:latin typeface="Trebuchet MS"/>
                <a:cs typeface="Trebuchet MS"/>
              </a:rPr>
              <a:t>  </a:t>
            </a:r>
            <a:r>
              <a:rPr sz="882" spc="-12" dirty="0">
                <a:solidFill>
                  <a:srgbClr val="FFFFFF"/>
                </a:solidFill>
                <a:latin typeface="Trebuchet MS"/>
                <a:cs typeface="Trebuchet MS"/>
              </a:rPr>
              <a:t>date</a:t>
            </a:r>
            <a:endParaRPr sz="882">
              <a:latin typeface="Trebuchet MS"/>
              <a:cs typeface="Trebuchet MS"/>
            </a:endParaRPr>
          </a:p>
        </p:txBody>
      </p:sp>
      <p:sp>
        <p:nvSpPr>
          <p:cNvPr id="34" name="object 34"/>
          <p:cNvSpPr txBox="1"/>
          <p:nvPr/>
        </p:nvSpPr>
        <p:spPr>
          <a:xfrm>
            <a:off x="3292438" y="3238574"/>
            <a:ext cx="1184835" cy="406171"/>
          </a:xfrm>
          <a:prstGeom prst="rect">
            <a:avLst/>
          </a:prstGeom>
        </p:spPr>
        <p:txBody>
          <a:bodyPr vert="horz" wrap="square" lIns="0" tIns="7844" rIns="0" bIns="0" rtlCol="0">
            <a:spAutoFit/>
          </a:bodyPr>
          <a:lstStyle/>
          <a:p>
            <a:pPr algn="ctr">
              <a:spcBef>
                <a:spcPts val="62"/>
              </a:spcBef>
            </a:pPr>
            <a:r>
              <a:rPr sz="1706" b="1" spc="85" dirty="0">
                <a:solidFill>
                  <a:srgbClr val="FFFFFF"/>
                </a:solidFill>
                <a:latin typeface="Trebuchet MS"/>
                <a:cs typeface="Trebuchet MS"/>
              </a:rPr>
              <a:t>11/7/2002</a:t>
            </a:r>
            <a:endParaRPr sz="1706">
              <a:latin typeface="Trebuchet MS"/>
              <a:cs typeface="Trebuchet MS"/>
            </a:endParaRPr>
          </a:p>
          <a:p>
            <a:pPr algn="ctr">
              <a:spcBef>
                <a:spcPts val="9"/>
              </a:spcBef>
            </a:pPr>
            <a:r>
              <a:rPr sz="882" spc="-29" dirty="0">
                <a:solidFill>
                  <a:srgbClr val="FFFFFF"/>
                </a:solidFill>
                <a:latin typeface="Trebuchet MS"/>
                <a:cs typeface="Trebuchet MS"/>
              </a:rPr>
              <a:t>Effective</a:t>
            </a:r>
            <a:r>
              <a:rPr sz="882" spc="24" dirty="0">
                <a:solidFill>
                  <a:srgbClr val="FFFFFF"/>
                </a:solidFill>
                <a:latin typeface="Trebuchet MS"/>
                <a:cs typeface="Trebuchet MS"/>
              </a:rPr>
              <a:t> </a:t>
            </a:r>
            <a:r>
              <a:rPr sz="882" dirty="0">
                <a:solidFill>
                  <a:srgbClr val="FFFFFF"/>
                </a:solidFill>
                <a:latin typeface="Trebuchet MS"/>
                <a:cs typeface="Trebuchet MS"/>
              </a:rPr>
              <a:t>FIRM</a:t>
            </a:r>
            <a:r>
              <a:rPr sz="882" spc="15" dirty="0">
                <a:solidFill>
                  <a:srgbClr val="FFFFFF"/>
                </a:solidFill>
                <a:latin typeface="Trebuchet MS"/>
                <a:cs typeface="Trebuchet MS"/>
              </a:rPr>
              <a:t> </a:t>
            </a:r>
            <a:r>
              <a:rPr sz="882" spc="-12" dirty="0">
                <a:solidFill>
                  <a:srgbClr val="FFFFFF"/>
                </a:solidFill>
                <a:latin typeface="Trebuchet MS"/>
                <a:cs typeface="Trebuchet MS"/>
              </a:rPr>
              <a:t>date</a:t>
            </a:r>
            <a:endParaRPr sz="882">
              <a:latin typeface="Trebuchet MS"/>
              <a:cs typeface="Trebuchet MS"/>
            </a:endParaRPr>
          </a:p>
        </p:txBody>
      </p:sp>
      <p:sp>
        <p:nvSpPr>
          <p:cNvPr id="35" name="object 35"/>
          <p:cNvSpPr txBox="1"/>
          <p:nvPr/>
        </p:nvSpPr>
        <p:spPr>
          <a:xfrm>
            <a:off x="3303494" y="4489151"/>
            <a:ext cx="1164665" cy="776992"/>
          </a:xfrm>
          <a:prstGeom prst="rect">
            <a:avLst/>
          </a:prstGeom>
        </p:spPr>
        <p:txBody>
          <a:bodyPr vert="horz" wrap="square" lIns="0" tIns="7097" rIns="0" bIns="0" rtlCol="0">
            <a:spAutoFit/>
          </a:bodyPr>
          <a:lstStyle/>
          <a:p>
            <a:pPr algn="ctr">
              <a:spcBef>
                <a:spcPts val="56"/>
              </a:spcBef>
            </a:pPr>
            <a:r>
              <a:rPr sz="2353" b="1" spc="29" dirty="0">
                <a:solidFill>
                  <a:srgbClr val="FFFFFF"/>
                </a:solidFill>
                <a:latin typeface="Trebuchet MS"/>
                <a:cs typeface="Trebuchet MS"/>
              </a:rPr>
              <a:t>0</a:t>
            </a:r>
            <a:endParaRPr sz="2353">
              <a:latin typeface="Trebuchet MS"/>
              <a:cs typeface="Trebuchet MS"/>
            </a:endParaRPr>
          </a:p>
          <a:p>
            <a:pPr marL="22410" marR="17928" indent="-1494" algn="ctr">
              <a:lnSpc>
                <a:spcPct val="97000"/>
              </a:lnSpc>
              <a:spcBef>
                <a:spcPts val="67"/>
              </a:spcBef>
            </a:pPr>
            <a:r>
              <a:rPr sz="882" spc="-6" dirty="0">
                <a:solidFill>
                  <a:srgbClr val="FFFFFF"/>
                </a:solidFill>
                <a:latin typeface="Trebuchet MS"/>
                <a:cs typeface="Trebuchet MS"/>
              </a:rPr>
              <a:t>Paid</a:t>
            </a:r>
            <a:r>
              <a:rPr sz="882" spc="-41" dirty="0">
                <a:solidFill>
                  <a:srgbClr val="FFFFFF"/>
                </a:solidFill>
                <a:latin typeface="Trebuchet MS"/>
                <a:cs typeface="Trebuchet MS"/>
              </a:rPr>
              <a:t> </a:t>
            </a:r>
            <a:r>
              <a:rPr sz="882" dirty="0">
                <a:solidFill>
                  <a:srgbClr val="FFFFFF"/>
                </a:solidFill>
                <a:latin typeface="Trebuchet MS"/>
                <a:cs typeface="Trebuchet MS"/>
              </a:rPr>
              <a:t>claims</a:t>
            </a:r>
            <a:r>
              <a:rPr sz="882" spc="-41" dirty="0">
                <a:solidFill>
                  <a:srgbClr val="FFFFFF"/>
                </a:solidFill>
                <a:latin typeface="Trebuchet MS"/>
                <a:cs typeface="Trebuchet MS"/>
              </a:rPr>
              <a:t> </a:t>
            </a:r>
            <a:r>
              <a:rPr sz="882" dirty="0">
                <a:solidFill>
                  <a:srgbClr val="FFFFFF"/>
                </a:solidFill>
                <a:latin typeface="Trebuchet MS"/>
                <a:cs typeface="Trebuchet MS"/>
              </a:rPr>
              <a:t>outside</a:t>
            </a:r>
            <a:r>
              <a:rPr sz="882" spc="-29" dirty="0">
                <a:solidFill>
                  <a:srgbClr val="FFFFFF"/>
                </a:solidFill>
                <a:latin typeface="Trebuchet MS"/>
                <a:cs typeface="Trebuchet MS"/>
              </a:rPr>
              <a:t> </a:t>
            </a:r>
            <a:r>
              <a:rPr sz="882" spc="-15" dirty="0">
                <a:solidFill>
                  <a:srgbClr val="FFFFFF"/>
                </a:solidFill>
                <a:latin typeface="Trebuchet MS"/>
                <a:cs typeface="Trebuchet MS"/>
              </a:rPr>
              <a:t>of </a:t>
            </a:r>
            <a:r>
              <a:rPr sz="882" spc="-12" dirty="0">
                <a:solidFill>
                  <a:srgbClr val="FFFFFF"/>
                </a:solidFill>
                <a:latin typeface="Trebuchet MS"/>
                <a:cs typeface="Trebuchet MS"/>
              </a:rPr>
              <a:t>the</a:t>
            </a:r>
            <a:r>
              <a:rPr sz="882" spc="-29" dirty="0">
                <a:solidFill>
                  <a:srgbClr val="FFFFFF"/>
                </a:solidFill>
                <a:latin typeface="Trebuchet MS"/>
                <a:cs typeface="Trebuchet MS"/>
              </a:rPr>
              <a:t> </a:t>
            </a:r>
            <a:r>
              <a:rPr sz="882" spc="-35" dirty="0">
                <a:solidFill>
                  <a:srgbClr val="FFFFFF"/>
                </a:solidFill>
                <a:latin typeface="Trebuchet MS"/>
                <a:cs typeface="Trebuchet MS"/>
              </a:rPr>
              <a:t>effective</a:t>
            </a:r>
            <a:r>
              <a:rPr sz="882" spc="-29" dirty="0">
                <a:solidFill>
                  <a:srgbClr val="FFFFFF"/>
                </a:solidFill>
                <a:latin typeface="Trebuchet MS"/>
                <a:cs typeface="Trebuchet MS"/>
              </a:rPr>
              <a:t> </a:t>
            </a:r>
            <a:r>
              <a:rPr sz="882" spc="-24" dirty="0">
                <a:solidFill>
                  <a:srgbClr val="FFFFFF"/>
                </a:solidFill>
                <a:latin typeface="Trebuchet MS"/>
                <a:cs typeface="Trebuchet MS"/>
              </a:rPr>
              <a:t>flood</a:t>
            </a:r>
            <a:r>
              <a:rPr sz="882" spc="-32" dirty="0">
                <a:solidFill>
                  <a:srgbClr val="FFFFFF"/>
                </a:solidFill>
                <a:latin typeface="Trebuchet MS"/>
                <a:cs typeface="Trebuchet MS"/>
              </a:rPr>
              <a:t> </a:t>
            </a:r>
            <a:r>
              <a:rPr sz="882" spc="-12" dirty="0">
                <a:solidFill>
                  <a:srgbClr val="FFFFFF"/>
                </a:solidFill>
                <a:latin typeface="Trebuchet MS"/>
                <a:cs typeface="Trebuchet MS"/>
              </a:rPr>
              <a:t>high hazard</a:t>
            </a:r>
            <a:r>
              <a:rPr sz="882" spc="-41" dirty="0">
                <a:solidFill>
                  <a:srgbClr val="FFFFFF"/>
                </a:solidFill>
                <a:latin typeface="Trebuchet MS"/>
                <a:cs typeface="Trebuchet MS"/>
              </a:rPr>
              <a:t> </a:t>
            </a:r>
            <a:r>
              <a:rPr sz="882" spc="-12" dirty="0">
                <a:solidFill>
                  <a:srgbClr val="FFFFFF"/>
                </a:solidFill>
                <a:latin typeface="Trebuchet MS"/>
                <a:cs typeface="Trebuchet MS"/>
              </a:rPr>
              <a:t>area</a:t>
            </a:r>
            <a:r>
              <a:rPr sz="794" spc="-18" baseline="30864" dirty="0">
                <a:solidFill>
                  <a:srgbClr val="FFFFFF"/>
                </a:solidFill>
                <a:latin typeface="Trebuchet MS"/>
                <a:cs typeface="Trebuchet MS"/>
              </a:rPr>
              <a:t>2</a:t>
            </a:r>
            <a:endParaRPr sz="794" baseline="30864">
              <a:latin typeface="Trebuchet MS"/>
              <a:cs typeface="Trebuchet MS"/>
            </a:endParaRPr>
          </a:p>
        </p:txBody>
      </p:sp>
      <p:sp>
        <p:nvSpPr>
          <p:cNvPr id="36" name="object 36"/>
          <p:cNvSpPr txBox="1"/>
          <p:nvPr/>
        </p:nvSpPr>
        <p:spPr>
          <a:xfrm>
            <a:off x="4797910" y="2595806"/>
            <a:ext cx="913653" cy="994994"/>
          </a:xfrm>
          <a:prstGeom prst="rect">
            <a:avLst/>
          </a:prstGeom>
        </p:spPr>
        <p:txBody>
          <a:bodyPr vert="horz" wrap="square" lIns="0" tIns="7471" rIns="0" bIns="0" rtlCol="0">
            <a:spAutoFit/>
          </a:bodyPr>
          <a:lstStyle/>
          <a:p>
            <a:pPr algn="ctr">
              <a:spcBef>
                <a:spcPts val="59"/>
              </a:spcBef>
            </a:pPr>
            <a:r>
              <a:rPr sz="2118" b="1" spc="-12" dirty="0">
                <a:solidFill>
                  <a:srgbClr val="FFFFFF"/>
                </a:solidFill>
                <a:latin typeface="Trebuchet MS"/>
                <a:cs typeface="Trebuchet MS"/>
              </a:rPr>
              <a:t>$85K</a:t>
            </a:r>
            <a:endParaRPr sz="2118">
              <a:latin typeface="Trebuchet MS"/>
              <a:cs typeface="Trebuchet MS"/>
            </a:endParaRPr>
          </a:p>
          <a:p>
            <a:pPr algn="ctr">
              <a:spcBef>
                <a:spcPts val="26"/>
              </a:spcBef>
            </a:pPr>
            <a:r>
              <a:rPr sz="882" spc="-50" dirty="0">
                <a:solidFill>
                  <a:srgbClr val="FFFFFF"/>
                </a:solidFill>
                <a:latin typeface="Trebuchet MS"/>
                <a:cs typeface="Trebuchet MS"/>
              </a:rPr>
              <a:t>Total</a:t>
            </a:r>
            <a:r>
              <a:rPr sz="882" spc="-18" dirty="0">
                <a:solidFill>
                  <a:srgbClr val="FFFFFF"/>
                </a:solidFill>
                <a:latin typeface="Trebuchet MS"/>
                <a:cs typeface="Trebuchet MS"/>
              </a:rPr>
              <a:t> </a:t>
            </a:r>
            <a:r>
              <a:rPr sz="882" dirty="0">
                <a:solidFill>
                  <a:srgbClr val="FFFFFF"/>
                </a:solidFill>
                <a:latin typeface="Trebuchet MS"/>
                <a:cs typeface="Trebuchet MS"/>
              </a:rPr>
              <a:t>paid</a:t>
            </a:r>
            <a:r>
              <a:rPr sz="882" spc="-62" dirty="0">
                <a:solidFill>
                  <a:srgbClr val="FFFFFF"/>
                </a:solidFill>
                <a:latin typeface="Trebuchet MS"/>
                <a:cs typeface="Trebuchet MS"/>
              </a:rPr>
              <a:t> </a:t>
            </a:r>
            <a:r>
              <a:rPr sz="882" spc="32" dirty="0">
                <a:solidFill>
                  <a:srgbClr val="FFFFFF"/>
                </a:solidFill>
                <a:latin typeface="Trebuchet MS"/>
                <a:cs typeface="Trebuchet MS"/>
              </a:rPr>
              <a:t>losses</a:t>
            </a:r>
            <a:r>
              <a:rPr sz="794" spc="48" baseline="30864" dirty="0">
                <a:solidFill>
                  <a:srgbClr val="FFFFFF"/>
                </a:solidFill>
                <a:latin typeface="Trebuchet MS"/>
                <a:cs typeface="Trebuchet MS"/>
              </a:rPr>
              <a:t>2</a:t>
            </a:r>
            <a:endParaRPr sz="794" baseline="30864">
              <a:latin typeface="Trebuchet MS"/>
              <a:cs typeface="Trebuchet MS"/>
            </a:endParaRPr>
          </a:p>
          <a:p>
            <a:pPr algn="ctr">
              <a:spcBef>
                <a:spcPts val="459"/>
              </a:spcBef>
            </a:pPr>
            <a:r>
              <a:rPr sz="2118" b="1" spc="29" dirty="0">
                <a:solidFill>
                  <a:srgbClr val="FFFFFF"/>
                </a:solidFill>
                <a:latin typeface="Trebuchet MS"/>
                <a:cs typeface="Trebuchet MS"/>
              </a:rPr>
              <a:t>4</a:t>
            </a:r>
            <a:endParaRPr sz="2118">
              <a:latin typeface="Trebuchet MS"/>
              <a:cs typeface="Trebuchet MS"/>
            </a:endParaRPr>
          </a:p>
          <a:p>
            <a:pPr marL="747" algn="ctr">
              <a:spcBef>
                <a:spcPts val="29"/>
              </a:spcBef>
            </a:pPr>
            <a:r>
              <a:rPr sz="882" spc="-50" dirty="0">
                <a:solidFill>
                  <a:srgbClr val="FFFFFF"/>
                </a:solidFill>
                <a:latin typeface="Trebuchet MS"/>
                <a:cs typeface="Trebuchet MS"/>
              </a:rPr>
              <a:t>Total</a:t>
            </a:r>
            <a:r>
              <a:rPr sz="882" spc="-18" dirty="0">
                <a:solidFill>
                  <a:srgbClr val="FFFFFF"/>
                </a:solidFill>
                <a:latin typeface="Trebuchet MS"/>
                <a:cs typeface="Trebuchet MS"/>
              </a:rPr>
              <a:t> </a:t>
            </a:r>
            <a:r>
              <a:rPr sz="882" dirty="0">
                <a:solidFill>
                  <a:srgbClr val="FFFFFF"/>
                </a:solidFill>
                <a:latin typeface="Trebuchet MS"/>
                <a:cs typeface="Trebuchet MS"/>
              </a:rPr>
              <a:t>paid</a:t>
            </a:r>
            <a:r>
              <a:rPr sz="882" spc="-62" dirty="0">
                <a:solidFill>
                  <a:srgbClr val="FFFFFF"/>
                </a:solidFill>
                <a:latin typeface="Trebuchet MS"/>
                <a:cs typeface="Trebuchet MS"/>
              </a:rPr>
              <a:t> </a:t>
            </a:r>
            <a:r>
              <a:rPr sz="882" spc="-6" dirty="0">
                <a:solidFill>
                  <a:srgbClr val="FFFFFF"/>
                </a:solidFill>
                <a:latin typeface="Trebuchet MS"/>
                <a:cs typeface="Trebuchet MS"/>
              </a:rPr>
              <a:t>claims</a:t>
            </a:r>
            <a:r>
              <a:rPr sz="794" spc="-9" baseline="30864" dirty="0">
                <a:solidFill>
                  <a:srgbClr val="FFFFFF"/>
                </a:solidFill>
                <a:latin typeface="Trebuchet MS"/>
                <a:cs typeface="Trebuchet MS"/>
              </a:rPr>
              <a:t>2</a:t>
            </a:r>
            <a:endParaRPr sz="794" baseline="30864">
              <a:latin typeface="Trebuchet MS"/>
              <a:cs typeface="Trebuchet MS"/>
            </a:endParaRPr>
          </a:p>
        </p:txBody>
      </p:sp>
      <p:grpSp>
        <p:nvGrpSpPr>
          <p:cNvPr id="37" name="object 37"/>
          <p:cNvGrpSpPr/>
          <p:nvPr/>
        </p:nvGrpSpPr>
        <p:grpSpPr>
          <a:xfrm>
            <a:off x="5022103" y="2082323"/>
            <a:ext cx="1841500" cy="2030132"/>
            <a:chOff x="8537575" y="2743023"/>
            <a:chExt cx="3130550" cy="3451225"/>
          </a:xfrm>
        </p:grpSpPr>
        <p:pic>
          <p:nvPicPr>
            <p:cNvPr id="38" name="object 38"/>
            <p:cNvPicPr/>
            <p:nvPr/>
          </p:nvPicPr>
          <p:blipFill>
            <a:blip r:embed="rId14" cstate="print"/>
            <a:stretch>
              <a:fillRect/>
            </a:stretch>
          </p:blipFill>
          <p:spPr>
            <a:xfrm>
              <a:off x="8572500" y="2747467"/>
              <a:ext cx="737234" cy="866495"/>
            </a:xfrm>
            <a:prstGeom prst="rect">
              <a:avLst/>
            </a:prstGeom>
          </p:spPr>
        </p:pic>
        <p:pic>
          <p:nvPicPr>
            <p:cNvPr id="39" name="object 39"/>
            <p:cNvPicPr/>
            <p:nvPr/>
          </p:nvPicPr>
          <p:blipFill>
            <a:blip r:embed="rId15" cstate="print"/>
            <a:stretch>
              <a:fillRect/>
            </a:stretch>
          </p:blipFill>
          <p:spPr>
            <a:xfrm>
              <a:off x="8537575" y="5648113"/>
              <a:ext cx="739139" cy="546095"/>
            </a:xfrm>
            <a:prstGeom prst="rect">
              <a:avLst/>
            </a:prstGeom>
          </p:spPr>
        </p:pic>
        <p:pic>
          <p:nvPicPr>
            <p:cNvPr id="40" name="object 40"/>
            <p:cNvPicPr/>
            <p:nvPr/>
          </p:nvPicPr>
          <p:blipFill>
            <a:blip r:embed="rId16" cstate="print"/>
            <a:stretch>
              <a:fillRect/>
            </a:stretch>
          </p:blipFill>
          <p:spPr>
            <a:xfrm>
              <a:off x="10734675" y="2743023"/>
              <a:ext cx="933284" cy="931543"/>
            </a:xfrm>
            <a:prstGeom prst="rect">
              <a:avLst/>
            </a:prstGeom>
          </p:spPr>
        </p:pic>
      </p:grpSp>
      <p:sp>
        <p:nvSpPr>
          <p:cNvPr id="41" name="object 41"/>
          <p:cNvSpPr txBox="1"/>
          <p:nvPr/>
        </p:nvSpPr>
        <p:spPr>
          <a:xfrm>
            <a:off x="4742329" y="4158353"/>
            <a:ext cx="1025338" cy="1113673"/>
          </a:xfrm>
          <a:prstGeom prst="rect">
            <a:avLst/>
          </a:prstGeom>
        </p:spPr>
        <p:txBody>
          <a:bodyPr vert="horz" wrap="square" lIns="0" tIns="7844" rIns="0" bIns="0" rtlCol="0">
            <a:spAutoFit/>
          </a:bodyPr>
          <a:lstStyle/>
          <a:p>
            <a:pPr marL="374" algn="ctr">
              <a:spcBef>
                <a:spcPts val="62"/>
              </a:spcBef>
            </a:pPr>
            <a:r>
              <a:rPr sz="2235" b="1" spc="-15" dirty="0">
                <a:solidFill>
                  <a:srgbClr val="FFFFFF"/>
                </a:solidFill>
                <a:latin typeface="Trebuchet MS"/>
                <a:cs typeface="Trebuchet MS"/>
              </a:rPr>
              <a:t>$0</a:t>
            </a:r>
            <a:endParaRPr sz="2235">
              <a:latin typeface="Trebuchet MS"/>
              <a:cs typeface="Trebuchet MS"/>
            </a:endParaRPr>
          </a:p>
          <a:p>
            <a:pPr marL="22037" marR="17928" algn="ctr">
              <a:lnSpc>
                <a:spcPts val="1029"/>
              </a:lnSpc>
              <a:spcBef>
                <a:spcPts val="91"/>
              </a:spcBef>
            </a:pPr>
            <a:r>
              <a:rPr sz="882" spc="-26" dirty="0">
                <a:solidFill>
                  <a:srgbClr val="FFFFFF"/>
                </a:solidFill>
                <a:latin typeface="Trebuchet MS"/>
                <a:cs typeface="Trebuchet MS"/>
              </a:rPr>
              <a:t>Repetitive</a:t>
            </a:r>
            <a:r>
              <a:rPr sz="882" spc="-9" dirty="0">
                <a:solidFill>
                  <a:srgbClr val="FFFFFF"/>
                </a:solidFill>
                <a:latin typeface="Trebuchet MS"/>
                <a:cs typeface="Trebuchet MS"/>
              </a:rPr>
              <a:t> </a:t>
            </a:r>
            <a:r>
              <a:rPr sz="882" spc="47" dirty="0">
                <a:solidFill>
                  <a:srgbClr val="FFFFFF"/>
                </a:solidFill>
                <a:latin typeface="Trebuchet MS"/>
                <a:cs typeface="Trebuchet MS"/>
              </a:rPr>
              <a:t>Loss</a:t>
            </a:r>
            <a:r>
              <a:rPr sz="882" spc="-9" dirty="0">
                <a:solidFill>
                  <a:srgbClr val="FFFFFF"/>
                </a:solidFill>
                <a:latin typeface="Trebuchet MS"/>
                <a:cs typeface="Trebuchet MS"/>
              </a:rPr>
              <a:t> </a:t>
            </a:r>
            <a:r>
              <a:rPr sz="882" spc="-21" dirty="0">
                <a:solidFill>
                  <a:srgbClr val="FFFFFF"/>
                </a:solidFill>
                <a:latin typeface="Trebuchet MS"/>
                <a:cs typeface="Trebuchet MS"/>
              </a:rPr>
              <a:t>(RL) </a:t>
            </a:r>
            <a:r>
              <a:rPr sz="882" dirty="0">
                <a:solidFill>
                  <a:srgbClr val="FFFFFF"/>
                </a:solidFill>
                <a:latin typeface="Trebuchet MS"/>
                <a:cs typeface="Trebuchet MS"/>
              </a:rPr>
              <a:t>paid</a:t>
            </a:r>
            <a:r>
              <a:rPr sz="882" spc="-67" dirty="0">
                <a:solidFill>
                  <a:srgbClr val="FFFFFF"/>
                </a:solidFill>
                <a:latin typeface="Trebuchet MS"/>
                <a:cs typeface="Trebuchet MS"/>
              </a:rPr>
              <a:t> </a:t>
            </a:r>
            <a:r>
              <a:rPr sz="882" spc="32" dirty="0">
                <a:solidFill>
                  <a:srgbClr val="FFFFFF"/>
                </a:solidFill>
                <a:latin typeface="Trebuchet MS"/>
                <a:cs typeface="Trebuchet MS"/>
              </a:rPr>
              <a:t>losses</a:t>
            </a:r>
            <a:r>
              <a:rPr sz="794" spc="48" baseline="30864" dirty="0">
                <a:solidFill>
                  <a:srgbClr val="FFFFFF"/>
                </a:solidFill>
                <a:latin typeface="Trebuchet MS"/>
                <a:cs typeface="Trebuchet MS"/>
              </a:rPr>
              <a:t>2</a:t>
            </a:r>
            <a:endParaRPr sz="794" baseline="30864">
              <a:latin typeface="Trebuchet MS"/>
              <a:cs typeface="Trebuchet MS"/>
            </a:endParaRPr>
          </a:p>
          <a:p>
            <a:pPr marL="374" algn="ctr">
              <a:spcBef>
                <a:spcPts val="79"/>
              </a:spcBef>
            </a:pPr>
            <a:r>
              <a:rPr sz="2235" b="1" spc="32" dirty="0">
                <a:solidFill>
                  <a:srgbClr val="FFFFFF"/>
                </a:solidFill>
                <a:latin typeface="Trebuchet MS"/>
                <a:cs typeface="Trebuchet MS"/>
              </a:rPr>
              <a:t>0</a:t>
            </a:r>
            <a:endParaRPr sz="2235">
              <a:latin typeface="Trebuchet MS"/>
              <a:cs typeface="Trebuchet MS"/>
            </a:endParaRPr>
          </a:p>
          <a:p>
            <a:pPr marL="374" algn="ctr">
              <a:spcBef>
                <a:spcPts val="32"/>
              </a:spcBef>
            </a:pPr>
            <a:r>
              <a:rPr sz="882" dirty="0">
                <a:solidFill>
                  <a:srgbClr val="FFFFFF"/>
                </a:solidFill>
                <a:latin typeface="Trebuchet MS"/>
                <a:cs typeface="Trebuchet MS"/>
              </a:rPr>
              <a:t>RL</a:t>
            </a:r>
            <a:r>
              <a:rPr sz="882" spc="18" dirty="0">
                <a:solidFill>
                  <a:srgbClr val="FFFFFF"/>
                </a:solidFill>
                <a:latin typeface="Trebuchet MS"/>
                <a:cs typeface="Trebuchet MS"/>
              </a:rPr>
              <a:t> </a:t>
            </a:r>
            <a:r>
              <a:rPr sz="882" spc="-6" dirty="0">
                <a:solidFill>
                  <a:srgbClr val="FFFFFF"/>
                </a:solidFill>
                <a:latin typeface="Trebuchet MS"/>
                <a:cs typeface="Trebuchet MS"/>
              </a:rPr>
              <a:t>properties</a:t>
            </a:r>
            <a:r>
              <a:rPr sz="794" spc="-9" baseline="30864" dirty="0">
                <a:solidFill>
                  <a:srgbClr val="FFFFFF"/>
                </a:solidFill>
                <a:latin typeface="Trebuchet MS"/>
                <a:cs typeface="Trebuchet MS"/>
              </a:rPr>
              <a:t>2</a:t>
            </a:r>
            <a:endParaRPr sz="794" baseline="30864">
              <a:latin typeface="Trebuchet MS"/>
              <a:cs typeface="Trebuchet MS"/>
            </a:endParaRPr>
          </a:p>
        </p:txBody>
      </p:sp>
      <p:sp>
        <p:nvSpPr>
          <p:cNvPr id="42" name="object 42"/>
          <p:cNvSpPr txBox="1"/>
          <p:nvPr/>
        </p:nvSpPr>
        <p:spPr>
          <a:xfrm>
            <a:off x="6019501" y="2635250"/>
            <a:ext cx="1110876" cy="1236470"/>
          </a:xfrm>
          <a:prstGeom prst="rect">
            <a:avLst/>
          </a:prstGeom>
        </p:spPr>
        <p:txBody>
          <a:bodyPr vert="horz" wrap="square" lIns="0" tIns="7471" rIns="0" bIns="0" rtlCol="0">
            <a:spAutoFit/>
          </a:bodyPr>
          <a:lstStyle/>
          <a:p>
            <a:pPr algn="ctr">
              <a:spcBef>
                <a:spcPts val="59"/>
              </a:spcBef>
            </a:pPr>
            <a:r>
              <a:rPr sz="2118" b="1" spc="29" dirty="0">
                <a:solidFill>
                  <a:srgbClr val="FFFFFF"/>
                </a:solidFill>
                <a:latin typeface="Trebuchet MS"/>
                <a:cs typeface="Trebuchet MS"/>
              </a:rPr>
              <a:t>1</a:t>
            </a:r>
            <a:endParaRPr sz="2118">
              <a:latin typeface="Trebuchet MS"/>
              <a:cs typeface="Trebuchet MS"/>
            </a:endParaRPr>
          </a:p>
          <a:p>
            <a:pPr marL="181151" marR="176669" indent="747" algn="ctr">
              <a:lnSpc>
                <a:spcPts val="993"/>
              </a:lnSpc>
              <a:spcBef>
                <a:spcPts val="94"/>
              </a:spcBef>
            </a:pPr>
            <a:r>
              <a:rPr sz="853" spc="-15" dirty="0">
                <a:solidFill>
                  <a:srgbClr val="FFFFFF"/>
                </a:solidFill>
                <a:latin typeface="Trebuchet MS"/>
                <a:cs typeface="Trebuchet MS"/>
              </a:rPr>
              <a:t>Flood</a:t>
            </a:r>
            <a:r>
              <a:rPr sz="853" spc="-47" dirty="0">
                <a:solidFill>
                  <a:srgbClr val="FFFFFF"/>
                </a:solidFill>
                <a:latin typeface="Trebuchet MS"/>
                <a:cs typeface="Trebuchet MS"/>
              </a:rPr>
              <a:t> </a:t>
            </a:r>
            <a:r>
              <a:rPr sz="853" spc="-6" dirty="0">
                <a:solidFill>
                  <a:srgbClr val="FFFFFF"/>
                </a:solidFill>
                <a:latin typeface="Trebuchet MS"/>
                <a:cs typeface="Trebuchet MS"/>
              </a:rPr>
              <a:t>insurance policies</a:t>
            </a:r>
            <a:r>
              <a:rPr sz="853" spc="-47" dirty="0">
                <a:solidFill>
                  <a:srgbClr val="FFFFFF"/>
                </a:solidFill>
                <a:latin typeface="Trebuchet MS"/>
                <a:cs typeface="Trebuchet MS"/>
              </a:rPr>
              <a:t> </a:t>
            </a:r>
            <a:r>
              <a:rPr sz="853" dirty="0">
                <a:solidFill>
                  <a:srgbClr val="FFFFFF"/>
                </a:solidFill>
                <a:latin typeface="Trebuchet MS"/>
                <a:cs typeface="Trebuchet MS"/>
              </a:rPr>
              <a:t>in</a:t>
            </a:r>
            <a:r>
              <a:rPr sz="853" spc="-41" dirty="0">
                <a:solidFill>
                  <a:srgbClr val="FFFFFF"/>
                </a:solidFill>
                <a:latin typeface="Trebuchet MS"/>
                <a:cs typeface="Trebuchet MS"/>
              </a:rPr>
              <a:t> </a:t>
            </a:r>
            <a:r>
              <a:rPr sz="853" spc="-26" dirty="0">
                <a:solidFill>
                  <a:srgbClr val="FFFFFF"/>
                </a:solidFill>
                <a:latin typeface="Trebuchet MS"/>
                <a:cs typeface="Trebuchet MS"/>
              </a:rPr>
              <a:t>force</a:t>
            </a:r>
            <a:endParaRPr sz="853">
              <a:latin typeface="Trebuchet MS"/>
              <a:cs typeface="Trebuchet MS"/>
            </a:endParaRPr>
          </a:p>
          <a:p>
            <a:pPr algn="ctr">
              <a:spcBef>
                <a:spcPts val="282"/>
              </a:spcBef>
            </a:pPr>
            <a:r>
              <a:rPr sz="2118" b="1" spc="29" dirty="0">
                <a:solidFill>
                  <a:srgbClr val="FFFFFF"/>
                </a:solidFill>
                <a:latin typeface="Trebuchet MS"/>
                <a:cs typeface="Trebuchet MS"/>
              </a:rPr>
              <a:t>0</a:t>
            </a:r>
            <a:endParaRPr sz="2118">
              <a:latin typeface="Trebuchet MS"/>
              <a:cs typeface="Trebuchet MS"/>
            </a:endParaRPr>
          </a:p>
          <a:p>
            <a:pPr marL="7470" marR="2988" algn="ctr">
              <a:lnSpc>
                <a:spcPts val="993"/>
              </a:lnSpc>
              <a:spcBef>
                <a:spcPts val="94"/>
              </a:spcBef>
            </a:pPr>
            <a:r>
              <a:rPr sz="853" spc="-6" dirty="0">
                <a:solidFill>
                  <a:srgbClr val="FFFFFF"/>
                </a:solidFill>
                <a:latin typeface="Trebuchet MS"/>
                <a:cs typeface="Trebuchet MS"/>
              </a:rPr>
              <a:t>Policies</a:t>
            </a:r>
            <a:r>
              <a:rPr sz="853" spc="-50" dirty="0">
                <a:solidFill>
                  <a:srgbClr val="FFFFFF"/>
                </a:solidFill>
                <a:latin typeface="Trebuchet MS"/>
                <a:cs typeface="Trebuchet MS"/>
              </a:rPr>
              <a:t> </a:t>
            </a:r>
            <a:r>
              <a:rPr sz="853" dirty="0">
                <a:solidFill>
                  <a:srgbClr val="FFFFFF"/>
                </a:solidFill>
                <a:latin typeface="Trebuchet MS"/>
                <a:cs typeface="Trebuchet MS"/>
              </a:rPr>
              <a:t>in</a:t>
            </a:r>
            <a:r>
              <a:rPr sz="853" spc="-53" dirty="0">
                <a:solidFill>
                  <a:srgbClr val="FFFFFF"/>
                </a:solidFill>
                <a:latin typeface="Trebuchet MS"/>
                <a:cs typeface="Trebuchet MS"/>
              </a:rPr>
              <a:t> </a:t>
            </a:r>
            <a:r>
              <a:rPr sz="853" spc="-12" dirty="0">
                <a:solidFill>
                  <a:srgbClr val="FFFFFF"/>
                </a:solidFill>
                <a:latin typeface="Trebuchet MS"/>
                <a:cs typeface="Trebuchet MS"/>
              </a:rPr>
              <a:t>the</a:t>
            </a:r>
            <a:r>
              <a:rPr sz="853" spc="-50" dirty="0">
                <a:solidFill>
                  <a:srgbClr val="FFFFFF"/>
                </a:solidFill>
                <a:latin typeface="Trebuchet MS"/>
                <a:cs typeface="Trebuchet MS"/>
              </a:rPr>
              <a:t> </a:t>
            </a:r>
            <a:r>
              <a:rPr sz="853" spc="-32" dirty="0">
                <a:solidFill>
                  <a:srgbClr val="FFFFFF"/>
                </a:solidFill>
                <a:latin typeface="Trebuchet MS"/>
                <a:cs typeface="Trebuchet MS"/>
              </a:rPr>
              <a:t>effective </a:t>
            </a:r>
            <a:r>
              <a:rPr sz="853" spc="-18" dirty="0">
                <a:solidFill>
                  <a:srgbClr val="FFFFFF"/>
                </a:solidFill>
                <a:latin typeface="Trebuchet MS"/>
                <a:cs typeface="Trebuchet MS"/>
              </a:rPr>
              <a:t>flood</a:t>
            </a:r>
            <a:r>
              <a:rPr sz="853" spc="-41" dirty="0">
                <a:solidFill>
                  <a:srgbClr val="FFFFFF"/>
                </a:solidFill>
                <a:latin typeface="Trebuchet MS"/>
                <a:cs typeface="Trebuchet MS"/>
              </a:rPr>
              <a:t> </a:t>
            </a:r>
            <a:r>
              <a:rPr sz="853" spc="-6" dirty="0">
                <a:solidFill>
                  <a:srgbClr val="FFFFFF"/>
                </a:solidFill>
                <a:latin typeface="Trebuchet MS"/>
                <a:cs typeface="Trebuchet MS"/>
              </a:rPr>
              <a:t>high</a:t>
            </a:r>
            <a:r>
              <a:rPr sz="853" spc="-47" dirty="0">
                <a:solidFill>
                  <a:srgbClr val="FFFFFF"/>
                </a:solidFill>
                <a:latin typeface="Trebuchet MS"/>
                <a:cs typeface="Trebuchet MS"/>
              </a:rPr>
              <a:t> </a:t>
            </a:r>
            <a:r>
              <a:rPr sz="853" spc="-12" dirty="0">
                <a:solidFill>
                  <a:srgbClr val="FFFFFF"/>
                </a:solidFill>
                <a:latin typeface="Trebuchet MS"/>
                <a:cs typeface="Trebuchet MS"/>
              </a:rPr>
              <a:t>hazard</a:t>
            </a:r>
            <a:r>
              <a:rPr sz="853" spc="-50" dirty="0">
                <a:solidFill>
                  <a:srgbClr val="FFFFFF"/>
                </a:solidFill>
                <a:latin typeface="Trebuchet MS"/>
                <a:cs typeface="Trebuchet MS"/>
              </a:rPr>
              <a:t> </a:t>
            </a:r>
            <a:r>
              <a:rPr sz="853" spc="-12" dirty="0">
                <a:solidFill>
                  <a:srgbClr val="FFFFFF"/>
                </a:solidFill>
                <a:latin typeface="Trebuchet MS"/>
                <a:cs typeface="Trebuchet MS"/>
              </a:rPr>
              <a:t>area</a:t>
            </a:r>
            <a:endParaRPr sz="853">
              <a:latin typeface="Trebuchet MS"/>
              <a:cs typeface="Trebuchet MS"/>
            </a:endParaRPr>
          </a:p>
        </p:txBody>
      </p:sp>
      <p:grpSp>
        <p:nvGrpSpPr>
          <p:cNvPr id="43" name="object 43"/>
          <p:cNvGrpSpPr/>
          <p:nvPr/>
        </p:nvGrpSpPr>
        <p:grpSpPr>
          <a:xfrm>
            <a:off x="642770" y="2011606"/>
            <a:ext cx="7626350" cy="3164168"/>
            <a:chOff x="1092708" y="2622805"/>
            <a:chExt cx="12964795" cy="5379085"/>
          </a:xfrm>
        </p:grpSpPr>
        <p:pic>
          <p:nvPicPr>
            <p:cNvPr id="44" name="object 44"/>
            <p:cNvPicPr/>
            <p:nvPr/>
          </p:nvPicPr>
          <p:blipFill>
            <a:blip r:embed="rId17" cstate="print"/>
            <a:stretch>
              <a:fillRect/>
            </a:stretch>
          </p:blipFill>
          <p:spPr>
            <a:xfrm>
              <a:off x="12820650" y="2809063"/>
              <a:ext cx="1236281" cy="1088388"/>
            </a:xfrm>
            <a:prstGeom prst="rect">
              <a:avLst/>
            </a:prstGeom>
          </p:spPr>
        </p:pic>
        <p:sp>
          <p:nvSpPr>
            <p:cNvPr id="45" name="object 45"/>
            <p:cNvSpPr/>
            <p:nvPr/>
          </p:nvSpPr>
          <p:spPr>
            <a:xfrm>
              <a:off x="13420725" y="6629858"/>
              <a:ext cx="0" cy="1371600"/>
            </a:xfrm>
            <a:custGeom>
              <a:avLst/>
              <a:gdLst/>
              <a:ahLst/>
              <a:cxnLst/>
              <a:rect l="l" t="t" r="r" b="b"/>
              <a:pathLst>
                <a:path h="1371600">
                  <a:moveTo>
                    <a:pt x="0" y="0"/>
                  </a:moveTo>
                  <a:lnTo>
                    <a:pt x="0" y="1371600"/>
                  </a:lnTo>
                </a:path>
              </a:pathLst>
            </a:custGeom>
            <a:ln w="12700">
              <a:solidFill>
                <a:srgbClr val="FFFFFF"/>
              </a:solidFill>
            </a:ln>
          </p:spPr>
          <p:txBody>
            <a:bodyPr wrap="square" lIns="0" tIns="0" rIns="0" bIns="0" rtlCol="0"/>
            <a:lstStyle/>
            <a:p>
              <a:endParaRPr sz="1059"/>
            </a:p>
          </p:txBody>
        </p:sp>
        <p:pic>
          <p:nvPicPr>
            <p:cNvPr id="46" name="object 46"/>
            <p:cNvPicPr/>
            <p:nvPr/>
          </p:nvPicPr>
          <p:blipFill>
            <a:blip r:embed="rId18" cstate="print"/>
            <a:stretch>
              <a:fillRect/>
            </a:stretch>
          </p:blipFill>
          <p:spPr>
            <a:xfrm>
              <a:off x="6261735" y="5863412"/>
              <a:ext cx="698487" cy="962024"/>
            </a:xfrm>
            <a:prstGeom prst="rect">
              <a:avLst/>
            </a:prstGeom>
          </p:spPr>
        </p:pic>
        <p:pic>
          <p:nvPicPr>
            <p:cNvPr id="47" name="object 47"/>
            <p:cNvPicPr/>
            <p:nvPr/>
          </p:nvPicPr>
          <p:blipFill>
            <a:blip r:embed="rId19" cstate="print"/>
            <a:stretch>
              <a:fillRect/>
            </a:stretch>
          </p:blipFill>
          <p:spPr>
            <a:xfrm>
              <a:off x="1092708" y="2622805"/>
              <a:ext cx="4296155" cy="3047998"/>
            </a:xfrm>
            <a:prstGeom prst="rect">
              <a:avLst/>
            </a:prstGeom>
          </p:spPr>
        </p:pic>
        <p:pic>
          <p:nvPicPr>
            <p:cNvPr id="48" name="object 48"/>
            <p:cNvPicPr/>
            <p:nvPr/>
          </p:nvPicPr>
          <p:blipFill>
            <a:blip r:embed="rId20" cstate="print"/>
            <a:stretch>
              <a:fillRect/>
            </a:stretch>
          </p:blipFill>
          <p:spPr>
            <a:xfrm>
              <a:off x="1135380" y="2642616"/>
              <a:ext cx="4211319" cy="2962909"/>
            </a:xfrm>
            <a:prstGeom prst="rect">
              <a:avLst/>
            </a:prstGeom>
          </p:spPr>
        </p:pic>
        <p:pic>
          <p:nvPicPr>
            <p:cNvPr id="49" name="object 49"/>
            <p:cNvPicPr/>
            <p:nvPr/>
          </p:nvPicPr>
          <p:blipFill>
            <a:blip r:embed="rId21" cstate="print"/>
            <a:stretch>
              <a:fillRect/>
            </a:stretch>
          </p:blipFill>
          <p:spPr>
            <a:xfrm>
              <a:off x="10186670" y="6304711"/>
              <a:ext cx="1991955" cy="853427"/>
            </a:xfrm>
            <a:prstGeom prst="rect">
              <a:avLst/>
            </a:prstGeom>
          </p:spPr>
        </p:pic>
      </p:grpSp>
      <p:sp>
        <p:nvSpPr>
          <p:cNvPr id="50" name="object 50"/>
          <p:cNvSpPr txBox="1"/>
          <p:nvPr/>
        </p:nvSpPr>
        <p:spPr>
          <a:xfrm>
            <a:off x="7313110" y="4343026"/>
            <a:ext cx="496421" cy="894623"/>
          </a:xfrm>
          <a:prstGeom prst="rect">
            <a:avLst/>
          </a:prstGeom>
        </p:spPr>
        <p:txBody>
          <a:bodyPr vert="horz" wrap="square" lIns="0" tIns="14941" rIns="0" bIns="0" rtlCol="0">
            <a:spAutoFit/>
          </a:bodyPr>
          <a:lstStyle/>
          <a:p>
            <a:pPr marL="7470" marR="2988" indent="-1121" algn="ctr">
              <a:lnSpc>
                <a:spcPts val="959"/>
              </a:lnSpc>
              <a:spcBef>
                <a:spcPts val="118"/>
              </a:spcBef>
            </a:pPr>
            <a:r>
              <a:rPr sz="823" spc="-6" dirty="0">
                <a:solidFill>
                  <a:srgbClr val="FFFFFF"/>
                </a:solidFill>
                <a:latin typeface="Trebuchet MS"/>
                <a:cs typeface="Trebuchet MS"/>
              </a:rPr>
              <a:t>Estimated structures </a:t>
            </a:r>
            <a:r>
              <a:rPr sz="823" spc="-12" dirty="0">
                <a:solidFill>
                  <a:srgbClr val="FFFFFF"/>
                </a:solidFill>
                <a:latin typeface="Trebuchet MS"/>
                <a:cs typeface="Trebuchet MS"/>
              </a:rPr>
              <a:t>newly </a:t>
            </a:r>
            <a:r>
              <a:rPr sz="823" dirty="0">
                <a:solidFill>
                  <a:srgbClr val="FFFFFF"/>
                </a:solidFill>
                <a:latin typeface="Trebuchet MS"/>
                <a:cs typeface="Trebuchet MS"/>
              </a:rPr>
              <a:t>mapped</a:t>
            </a:r>
            <a:r>
              <a:rPr sz="823" spc="-56" dirty="0">
                <a:solidFill>
                  <a:srgbClr val="FFFFFF"/>
                </a:solidFill>
                <a:latin typeface="Trebuchet MS"/>
                <a:cs typeface="Trebuchet MS"/>
              </a:rPr>
              <a:t> </a:t>
            </a:r>
            <a:r>
              <a:rPr sz="823" spc="-29" dirty="0">
                <a:solidFill>
                  <a:srgbClr val="FFFFFF"/>
                </a:solidFill>
                <a:latin typeface="Trebuchet MS"/>
                <a:cs typeface="Trebuchet MS"/>
              </a:rPr>
              <a:t>in</a:t>
            </a:r>
            <a:endParaRPr sz="823">
              <a:latin typeface="Trebuchet MS"/>
              <a:cs typeface="Trebuchet MS"/>
            </a:endParaRPr>
          </a:p>
          <a:p>
            <a:pPr algn="ctr">
              <a:spcBef>
                <a:spcPts val="597"/>
              </a:spcBef>
            </a:pPr>
            <a:r>
              <a:rPr sz="1882" b="1" spc="-15" dirty="0">
                <a:solidFill>
                  <a:srgbClr val="FFFFFF"/>
                </a:solidFill>
                <a:latin typeface="Trebuchet MS"/>
                <a:cs typeface="Trebuchet MS"/>
              </a:rPr>
              <a:t>+0</a:t>
            </a:r>
            <a:endParaRPr sz="1882">
              <a:latin typeface="Trebuchet MS"/>
              <a:cs typeface="Trebuchet MS"/>
            </a:endParaRPr>
          </a:p>
        </p:txBody>
      </p:sp>
      <p:sp>
        <p:nvSpPr>
          <p:cNvPr id="51" name="object 51"/>
          <p:cNvSpPr txBox="1"/>
          <p:nvPr/>
        </p:nvSpPr>
        <p:spPr>
          <a:xfrm>
            <a:off x="7941455" y="4342129"/>
            <a:ext cx="561415" cy="894623"/>
          </a:xfrm>
          <a:prstGeom prst="rect">
            <a:avLst/>
          </a:prstGeom>
        </p:spPr>
        <p:txBody>
          <a:bodyPr vert="horz" wrap="square" lIns="0" tIns="14941" rIns="0" bIns="0" rtlCol="0">
            <a:spAutoFit/>
          </a:bodyPr>
          <a:lstStyle/>
          <a:p>
            <a:pPr marL="7470" marR="2988" indent="747" algn="ctr">
              <a:lnSpc>
                <a:spcPts val="959"/>
              </a:lnSpc>
              <a:spcBef>
                <a:spcPts val="118"/>
              </a:spcBef>
            </a:pPr>
            <a:r>
              <a:rPr sz="823" spc="-6" dirty="0">
                <a:solidFill>
                  <a:srgbClr val="FFFFFF"/>
                </a:solidFill>
                <a:latin typeface="Trebuchet MS"/>
                <a:cs typeface="Trebuchet MS"/>
              </a:rPr>
              <a:t>Estimated structures newly </a:t>
            </a:r>
            <a:r>
              <a:rPr sz="823" dirty="0">
                <a:solidFill>
                  <a:srgbClr val="FFFFFF"/>
                </a:solidFill>
                <a:latin typeface="Trebuchet MS"/>
                <a:cs typeface="Trebuchet MS"/>
              </a:rPr>
              <a:t>mapped</a:t>
            </a:r>
            <a:r>
              <a:rPr sz="823" spc="-56" dirty="0">
                <a:solidFill>
                  <a:srgbClr val="FFFFFF"/>
                </a:solidFill>
                <a:latin typeface="Trebuchet MS"/>
                <a:cs typeface="Trebuchet MS"/>
              </a:rPr>
              <a:t> </a:t>
            </a:r>
            <a:r>
              <a:rPr sz="823" spc="-29" dirty="0">
                <a:solidFill>
                  <a:srgbClr val="FFFFFF"/>
                </a:solidFill>
                <a:latin typeface="Trebuchet MS"/>
                <a:cs typeface="Trebuchet MS"/>
              </a:rPr>
              <a:t>out</a:t>
            </a:r>
            <a:endParaRPr sz="823">
              <a:latin typeface="Trebuchet MS"/>
              <a:cs typeface="Trebuchet MS"/>
            </a:endParaRPr>
          </a:p>
          <a:p>
            <a:pPr marL="747" algn="ctr">
              <a:spcBef>
                <a:spcPts val="591"/>
              </a:spcBef>
            </a:pPr>
            <a:r>
              <a:rPr sz="1882" b="1" spc="-88" dirty="0">
                <a:solidFill>
                  <a:srgbClr val="FFFFFF"/>
                </a:solidFill>
                <a:latin typeface="Trebuchet MS"/>
                <a:cs typeface="Trebuchet MS"/>
              </a:rPr>
              <a:t>-</a:t>
            </a:r>
            <a:r>
              <a:rPr sz="1882" b="1" spc="-29" dirty="0">
                <a:solidFill>
                  <a:srgbClr val="FFFFFF"/>
                </a:solidFill>
                <a:latin typeface="Trebuchet MS"/>
                <a:cs typeface="Trebuchet MS"/>
              </a:rPr>
              <a:t>5</a:t>
            </a:r>
            <a:endParaRPr sz="1882">
              <a:latin typeface="Trebuchet MS"/>
              <a:cs typeface="Trebuchet MS"/>
            </a:endParaRPr>
          </a:p>
        </p:txBody>
      </p:sp>
      <p:sp>
        <p:nvSpPr>
          <p:cNvPr id="52" name="object 52"/>
          <p:cNvSpPr txBox="1"/>
          <p:nvPr/>
        </p:nvSpPr>
        <p:spPr>
          <a:xfrm>
            <a:off x="7324762" y="2843231"/>
            <a:ext cx="1161302" cy="1364710"/>
          </a:xfrm>
          <a:prstGeom prst="rect">
            <a:avLst/>
          </a:prstGeom>
        </p:spPr>
        <p:txBody>
          <a:bodyPr vert="horz" wrap="square" lIns="0" tIns="7471" rIns="0" bIns="0" rtlCol="0">
            <a:spAutoFit/>
          </a:bodyPr>
          <a:lstStyle/>
          <a:p>
            <a:pPr algn="ctr">
              <a:spcBef>
                <a:spcPts val="59"/>
              </a:spcBef>
            </a:pPr>
            <a:r>
              <a:rPr sz="2118" b="1" spc="-15" dirty="0">
                <a:solidFill>
                  <a:srgbClr val="FFFFFF"/>
                </a:solidFill>
                <a:latin typeface="Trebuchet MS"/>
                <a:cs typeface="Trebuchet MS"/>
              </a:rPr>
              <a:t>830</a:t>
            </a:r>
            <a:endParaRPr sz="2118">
              <a:latin typeface="Trebuchet MS"/>
              <a:cs typeface="Trebuchet MS"/>
            </a:endParaRPr>
          </a:p>
          <a:p>
            <a:pPr marL="7470" marR="2988" algn="ctr">
              <a:lnSpc>
                <a:spcPts val="1023"/>
              </a:lnSpc>
              <a:spcBef>
                <a:spcPts val="91"/>
              </a:spcBef>
            </a:pPr>
            <a:r>
              <a:rPr sz="882" spc="-6" dirty="0">
                <a:solidFill>
                  <a:srgbClr val="FFFFFF"/>
                </a:solidFill>
                <a:latin typeface="Trebuchet MS"/>
                <a:cs typeface="Trebuchet MS"/>
              </a:rPr>
              <a:t>Estimated</a:t>
            </a:r>
            <a:r>
              <a:rPr sz="882" spc="-35" dirty="0">
                <a:solidFill>
                  <a:srgbClr val="FFFFFF"/>
                </a:solidFill>
                <a:latin typeface="Trebuchet MS"/>
                <a:cs typeface="Trebuchet MS"/>
              </a:rPr>
              <a:t> </a:t>
            </a:r>
            <a:r>
              <a:rPr sz="882" spc="-6" dirty="0">
                <a:solidFill>
                  <a:srgbClr val="FFFFFF"/>
                </a:solidFill>
                <a:latin typeface="Trebuchet MS"/>
                <a:cs typeface="Trebuchet MS"/>
              </a:rPr>
              <a:t>structures</a:t>
            </a:r>
            <a:r>
              <a:rPr sz="882" spc="-35" dirty="0">
                <a:solidFill>
                  <a:srgbClr val="FFFFFF"/>
                </a:solidFill>
                <a:latin typeface="Trebuchet MS"/>
                <a:cs typeface="Trebuchet MS"/>
              </a:rPr>
              <a:t> </a:t>
            </a:r>
            <a:r>
              <a:rPr sz="882" spc="-15" dirty="0">
                <a:solidFill>
                  <a:srgbClr val="FFFFFF"/>
                </a:solidFill>
                <a:latin typeface="Trebuchet MS"/>
                <a:cs typeface="Trebuchet MS"/>
              </a:rPr>
              <a:t>in </a:t>
            </a:r>
            <a:r>
              <a:rPr sz="882" spc="-12" dirty="0">
                <a:solidFill>
                  <a:srgbClr val="FFFFFF"/>
                </a:solidFill>
                <a:latin typeface="Trebuchet MS"/>
                <a:cs typeface="Trebuchet MS"/>
              </a:rPr>
              <a:t>the</a:t>
            </a:r>
            <a:r>
              <a:rPr sz="882" spc="-47" dirty="0">
                <a:solidFill>
                  <a:srgbClr val="FFFFFF"/>
                </a:solidFill>
                <a:latin typeface="Trebuchet MS"/>
                <a:cs typeface="Trebuchet MS"/>
              </a:rPr>
              <a:t> </a:t>
            </a:r>
            <a:r>
              <a:rPr sz="882" spc="-6" dirty="0">
                <a:solidFill>
                  <a:srgbClr val="FFFFFF"/>
                </a:solidFill>
                <a:latin typeface="Trebuchet MS"/>
                <a:cs typeface="Trebuchet MS"/>
              </a:rPr>
              <a:t>community</a:t>
            </a:r>
            <a:endParaRPr sz="882">
              <a:latin typeface="Trebuchet MS"/>
              <a:cs typeface="Trebuchet MS"/>
            </a:endParaRPr>
          </a:p>
          <a:p>
            <a:pPr algn="ctr">
              <a:spcBef>
                <a:spcPts val="288"/>
              </a:spcBef>
            </a:pPr>
            <a:r>
              <a:rPr sz="2118" b="1" spc="-15" dirty="0">
                <a:solidFill>
                  <a:srgbClr val="FFFFFF"/>
                </a:solidFill>
                <a:latin typeface="Trebuchet MS"/>
                <a:cs typeface="Trebuchet MS"/>
              </a:rPr>
              <a:t>&lt;5</a:t>
            </a:r>
            <a:endParaRPr sz="2118">
              <a:latin typeface="Trebuchet MS"/>
              <a:cs typeface="Trebuchet MS"/>
            </a:endParaRPr>
          </a:p>
          <a:p>
            <a:pPr marL="7470" marR="2988" algn="ctr">
              <a:lnSpc>
                <a:spcPts val="1029"/>
              </a:lnSpc>
              <a:spcBef>
                <a:spcPts val="88"/>
              </a:spcBef>
            </a:pPr>
            <a:r>
              <a:rPr sz="882" spc="-6" dirty="0">
                <a:solidFill>
                  <a:srgbClr val="FFFFFF"/>
                </a:solidFill>
                <a:latin typeface="Trebuchet MS"/>
                <a:cs typeface="Trebuchet MS"/>
              </a:rPr>
              <a:t>Estimated</a:t>
            </a:r>
            <a:r>
              <a:rPr sz="882" spc="-35" dirty="0">
                <a:solidFill>
                  <a:srgbClr val="FFFFFF"/>
                </a:solidFill>
                <a:latin typeface="Trebuchet MS"/>
                <a:cs typeface="Trebuchet MS"/>
              </a:rPr>
              <a:t> </a:t>
            </a:r>
            <a:r>
              <a:rPr sz="882" spc="-6" dirty="0">
                <a:solidFill>
                  <a:srgbClr val="FFFFFF"/>
                </a:solidFill>
                <a:latin typeface="Trebuchet MS"/>
                <a:cs typeface="Trebuchet MS"/>
              </a:rPr>
              <a:t>structures</a:t>
            </a:r>
            <a:r>
              <a:rPr sz="882" spc="-35" dirty="0">
                <a:solidFill>
                  <a:srgbClr val="FFFFFF"/>
                </a:solidFill>
                <a:latin typeface="Trebuchet MS"/>
                <a:cs typeface="Trebuchet MS"/>
              </a:rPr>
              <a:t> </a:t>
            </a:r>
            <a:r>
              <a:rPr sz="882" spc="-15" dirty="0">
                <a:solidFill>
                  <a:srgbClr val="FFFFFF"/>
                </a:solidFill>
                <a:latin typeface="Trebuchet MS"/>
                <a:cs typeface="Trebuchet MS"/>
              </a:rPr>
              <a:t>in </a:t>
            </a:r>
            <a:r>
              <a:rPr sz="882" spc="-12" dirty="0">
                <a:solidFill>
                  <a:srgbClr val="FFFFFF"/>
                </a:solidFill>
                <a:latin typeface="Trebuchet MS"/>
                <a:cs typeface="Trebuchet MS"/>
              </a:rPr>
              <a:t>the</a:t>
            </a:r>
            <a:r>
              <a:rPr sz="882" spc="-50" dirty="0">
                <a:solidFill>
                  <a:srgbClr val="FFFFFF"/>
                </a:solidFill>
                <a:latin typeface="Trebuchet MS"/>
                <a:cs typeface="Trebuchet MS"/>
              </a:rPr>
              <a:t> </a:t>
            </a:r>
            <a:r>
              <a:rPr sz="882" spc="-41" dirty="0">
                <a:solidFill>
                  <a:srgbClr val="FFFFFF"/>
                </a:solidFill>
                <a:latin typeface="Trebuchet MS"/>
                <a:cs typeface="Trebuchet MS"/>
              </a:rPr>
              <a:t>draft</a:t>
            </a:r>
            <a:r>
              <a:rPr sz="882" spc="-24" dirty="0">
                <a:solidFill>
                  <a:srgbClr val="FFFFFF"/>
                </a:solidFill>
                <a:latin typeface="Trebuchet MS"/>
                <a:cs typeface="Trebuchet MS"/>
              </a:rPr>
              <a:t> </a:t>
            </a:r>
            <a:r>
              <a:rPr sz="882" spc="-18" dirty="0">
                <a:solidFill>
                  <a:srgbClr val="FFFFFF"/>
                </a:solidFill>
                <a:latin typeface="Trebuchet MS"/>
                <a:cs typeface="Trebuchet MS"/>
              </a:rPr>
              <a:t>flood</a:t>
            </a:r>
            <a:r>
              <a:rPr sz="882" spc="-35" dirty="0">
                <a:solidFill>
                  <a:srgbClr val="FFFFFF"/>
                </a:solidFill>
                <a:latin typeface="Trebuchet MS"/>
                <a:cs typeface="Trebuchet MS"/>
              </a:rPr>
              <a:t> </a:t>
            </a:r>
            <a:r>
              <a:rPr sz="882" spc="-12" dirty="0">
                <a:solidFill>
                  <a:srgbClr val="FFFFFF"/>
                </a:solidFill>
                <a:latin typeface="Trebuchet MS"/>
                <a:cs typeface="Trebuchet MS"/>
              </a:rPr>
              <a:t>high hazard</a:t>
            </a:r>
            <a:r>
              <a:rPr sz="882" spc="-41" dirty="0">
                <a:solidFill>
                  <a:srgbClr val="FFFFFF"/>
                </a:solidFill>
                <a:latin typeface="Trebuchet MS"/>
                <a:cs typeface="Trebuchet MS"/>
              </a:rPr>
              <a:t> </a:t>
            </a:r>
            <a:r>
              <a:rPr sz="882" spc="-12" dirty="0">
                <a:solidFill>
                  <a:srgbClr val="FFFFFF"/>
                </a:solidFill>
                <a:latin typeface="Trebuchet MS"/>
                <a:cs typeface="Trebuchet MS"/>
              </a:rPr>
              <a:t>area</a:t>
            </a:r>
            <a:endParaRPr sz="882">
              <a:latin typeface="Trebuchet MS"/>
              <a:cs typeface="Trebuchet MS"/>
            </a:endParaRPr>
          </a:p>
        </p:txBody>
      </p:sp>
      <p:sp>
        <p:nvSpPr>
          <p:cNvPr id="53" name="object 53"/>
          <p:cNvSpPr txBox="1"/>
          <p:nvPr/>
        </p:nvSpPr>
        <p:spPr>
          <a:xfrm>
            <a:off x="1290618" y="5649184"/>
            <a:ext cx="342153"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Trebuchet MS"/>
                <a:cs typeface="Trebuchet MS"/>
              </a:rPr>
              <a:t>~YEAR</a:t>
            </a:r>
            <a:r>
              <a:rPr sz="676" spc="50" dirty="0">
                <a:solidFill>
                  <a:srgbClr val="FFFFFF"/>
                </a:solidFill>
                <a:latin typeface="Trebuchet MS"/>
                <a:cs typeface="Trebuchet MS"/>
              </a:rPr>
              <a:t> </a:t>
            </a:r>
            <a:r>
              <a:rPr sz="676" spc="18" dirty="0">
                <a:solidFill>
                  <a:srgbClr val="FFFFFF"/>
                </a:solidFill>
                <a:latin typeface="Trebuchet MS"/>
                <a:cs typeface="Trebuchet MS"/>
              </a:rPr>
              <a:t>1</a:t>
            </a:r>
            <a:endParaRPr sz="676">
              <a:latin typeface="Trebuchet MS"/>
              <a:cs typeface="Trebuchet MS"/>
            </a:endParaRPr>
          </a:p>
        </p:txBody>
      </p:sp>
      <p:sp>
        <p:nvSpPr>
          <p:cNvPr id="54" name="object 54"/>
          <p:cNvSpPr txBox="1"/>
          <p:nvPr/>
        </p:nvSpPr>
        <p:spPr>
          <a:xfrm>
            <a:off x="7485231" y="5682354"/>
            <a:ext cx="342153"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Trebuchet MS"/>
                <a:cs typeface="Trebuchet MS"/>
              </a:rPr>
              <a:t>~YEAR</a:t>
            </a:r>
            <a:r>
              <a:rPr sz="676" spc="50" dirty="0">
                <a:solidFill>
                  <a:srgbClr val="FFFFFF"/>
                </a:solidFill>
                <a:latin typeface="Trebuchet MS"/>
                <a:cs typeface="Trebuchet MS"/>
              </a:rPr>
              <a:t> </a:t>
            </a:r>
            <a:r>
              <a:rPr sz="676" spc="18" dirty="0">
                <a:solidFill>
                  <a:srgbClr val="FFFFFF"/>
                </a:solidFill>
                <a:latin typeface="Trebuchet MS"/>
                <a:cs typeface="Trebuchet MS"/>
              </a:rPr>
              <a:t>5</a:t>
            </a:r>
            <a:endParaRPr sz="676">
              <a:latin typeface="Trebuchet MS"/>
              <a:cs typeface="Trebuchet MS"/>
            </a:endParaRPr>
          </a:p>
        </p:txBody>
      </p:sp>
      <p:sp>
        <p:nvSpPr>
          <p:cNvPr id="55" name="object 55"/>
          <p:cNvSpPr txBox="1"/>
          <p:nvPr/>
        </p:nvSpPr>
        <p:spPr>
          <a:xfrm>
            <a:off x="6003364" y="4379782"/>
            <a:ext cx="1136650" cy="768706"/>
          </a:xfrm>
          <a:prstGeom prst="rect">
            <a:avLst/>
          </a:prstGeom>
        </p:spPr>
        <p:txBody>
          <a:bodyPr vert="horz" wrap="square" lIns="0" tIns="7844" rIns="0" bIns="0" rtlCol="0">
            <a:spAutoFit/>
          </a:bodyPr>
          <a:lstStyle/>
          <a:p>
            <a:pPr algn="ctr">
              <a:spcBef>
                <a:spcPts val="62"/>
              </a:spcBef>
            </a:pPr>
            <a:r>
              <a:rPr sz="1882" b="1" spc="-15" dirty="0">
                <a:solidFill>
                  <a:srgbClr val="585858"/>
                </a:solidFill>
                <a:latin typeface="Trebuchet MS"/>
                <a:cs typeface="Trebuchet MS"/>
              </a:rPr>
              <a:t>10</a:t>
            </a:r>
            <a:endParaRPr sz="1882">
              <a:latin typeface="Trebuchet MS"/>
              <a:cs typeface="Trebuchet MS"/>
            </a:endParaRPr>
          </a:p>
          <a:p>
            <a:pPr marL="7097" marR="2988" algn="ctr">
              <a:lnSpc>
                <a:spcPct val="96800"/>
              </a:lnSpc>
              <a:spcBef>
                <a:spcPts val="765"/>
              </a:spcBef>
            </a:pPr>
            <a:r>
              <a:rPr sz="823" spc="-41" dirty="0">
                <a:solidFill>
                  <a:srgbClr val="585858"/>
                </a:solidFill>
                <a:latin typeface="Trebuchet MS"/>
                <a:cs typeface="Trebuchet MS"/>
              </a:rPr>
              <a:t>Flood-</a:t>
            </a:r>
            <a:r>
              <a:rPr sz="823" spc="-29" dirty="0">
                <a:solidFill>
                  <a:srgbClr val="585858"/>
                </a:solidFill>
                <a:latin typeface="Trebuchet MS"/>
                <a:cs typeface="Trebuchet MS"/>
              </a:rPr>
              <a:t>related</a:t>
            </a:r>
            <a:r>
              <a:rPr sz="823" spc="18" dirty="0">
                <a:solidFill>
                  <a:srgbClr val="585858"/>
                </a:solidFill>
                <a:latin typeface="Trebuchet MS"/>
                <a:cs typeface="Trebuchet MS"/>
              </a:rPr>
              <a:t> </a:t>
            </a:r>
            <a:r>
              <a:rPr sz="823" spc="-29" dirty="0">
                <a:solidFill>
                  <a:srgbClr val="585858"/>
                </a:solidFill>
                <a:latin typeface="Trebuchet MS"/>
                <a:cs typeface="Trebuchet MS"/>
              </a:rPr>
              <a:t>countywide </a:t>
            </a:r>
            <a:r>
              <a:rPr sz="823" spc="-18" dirty="0">
                <a:solidFill>
                  <a:srgbClr val="585858"/>
                </a:solidFill>
                <a:latin typeface="Trebuchet MS"/>
                <a:cs typeface="Trebuchet MS"/>
              </a:rPr>
              <a:t>presidential</a:t>
            </a:r>
            <a:r>
              <a:rPr sz="823" spc="-12" dirty="0">
                <a:solidFill>
                  <a:srgbClr val="585858"/>
                </a:solidFill>
                <a:latin typeface="Trebuchet MS"/>
                <a:cs typeface="Trebuchet MS"/>
              </a:rPr>
              <a:t> </a:t>
            </a:r>
            <a:r>
              <a:rPr sz="823" spc="-6" dirty="0">
                <a:solidFill>
                  <a:srgbClr val="585858"/>
                </a:solidFill>
                <a:latin typeface="Trebuchet MS"/>
                <a:cs typeface="Trebuchet MS"/>
              </a:rPr>
              <a:t>disaster declarations</a:t>
            </a:r>
            <a:endParaRPr sz="823">
              <a:latin typeface="Trebuchet MS"/>
              <a:cs typeface="Trebuchet MS"/>
            </a:endParaRPr>
          </a:p>
        </p:txBody>
      </p:sp>
      <p:pic>
        <p:nvPicPr>
          <p:cNvPr id="56" name="object 56"/>
          <p:cNvPicPr/>
          <p:nvPr/>
        </p:nvPicPr>
        <p:blipFill>
          <a:blip r:embed="rId22" cstate="print"/>
          <a:stretch>
            <a:fillRect/>
          </a:stretch>
        </p:blipFill>
        <p:spPr>
          <a:xfrm>
            <a:off x="7742891" y="736226"/>
            <a:ext cx="1009568" cy="361202"/>
          </a:xfrm>
          <a:prstGeom prst="rect">
            <a:avLst/>
          </a:prstGeom>
        </p:spPr>
      </p:pic>
      <p:grpSp>
        <p:nvGrpSpPr>
          <p:cNvPr id="57" name="object 57"/>
          <p:cNvGrpSpPr/>
          <p:nvPr/>
        </p:nvGrpSpPr>
        <p:grpSpPr>
          <a:xfrm>
            <a:off x="694753" y="5787714"/>
            <a:ext cx="7786221" cy="112059"/>
            <a:chOff x="1181080" y="9042189"/>
            <a:chExt cx="13236575" cy="190500"/>
          </a:xfrm>
        </p:grpSpPr>
        <p:sp>
          <p:nvSpPr>
            <p:cNvPr id="58" name="object 58"/>
            <p:cNvSpPr/>
            <p:nvPr/>
          </p:nvSpPr>
          <p:spPr>
            <a:xfrm>
              <a:off x="1193780" y="9219577"/>
              <a:ext cx="13211175" cy="0"/>
            </a:xfrm>
            <a:custGeom>
              <a:avLst/>
              <a:gdLst/>
              <a:ahLst/>
              <a:cxnLst/>
              <a:rect l="l" t="t" r="r" b="b"/>
              <a:pathLst>
                <a:path w="13211175">
                  <a:moveTo>
                    <a:pt x="0" y="0"/>
                  </a:moveTo>
                  <a:lnTo>
                    <a:pt x="13211149" y="0"/>
                  </a:lnTo>
                </a:path>
              </a:pathLst>
            </a:custGeom>
            <a:ln w="25400">
              <a:solidFill>
                <a:srgbClr val="AFB0B3"/>
              </a:solidFill>
            </a:ln>
          </p:spPr>
          <p:txBody>
            <a:bodyPr wrap="square" lIns="0" tIns="0" rIns="0" bIns="0" rtlCol="0"/>
            <a:lstStyle/>
            <a:p>
              <a:endParaRPr sz="1059"/>
            </a:p>
          </p:txBody>
        </p:sp>
        <p:sp>
          <p:nvSpPr>
            <p:cNvPr id="59" name="object 59"/>
            <p:cNvSpPr/>
            <p:nvPr/>
          </p:nvSpPr>
          <p:spPr>
            <a:xfrm>
              <a:off x="1193780" y="9054889"/>
              <a:ext cx="0" cy="165100"/>
            </a:xfrm>
            <a:custGeom>
              <a:avLst/>
              <a:gdLst/>
              <a:ahLst/>
              <a:cxnLst/>
              <a:rect l="l" t="t" r="r" b="b"/>
              <a:pathLst>
                <a:path h="165100">
                  <a:moveTo>
                    <a:pt x="0" y="0"/>
                  </a:moveTo>
                  <a:lnTo>
                    <a:pt x="0" y="164630"/>
                  </a:lnTo>
                </a:path>
              </a:pathLst>
            </a:custGeom>
            <a:ln w="25400">
              <a:solidFill>
                <a:srgbClr val="AFB0B3"/>
              </a:solidFill>
            </a:ln>
          </p:spPr>
          <p:txBody>
            <a:bodyPr wrap="square" lIns="0" tIns="0" rIns="0" bIns="0" rtlCol="0"/>
            <a:lstStyle/>
            <a:p>
              <a:endParaRPr sz="1059"/>
            </a:p>
          </p:txBody>
        </p:sp>
        <p:sp>
          <p:nvSpPr>
            <p:cNvPr id="60" name="object 60"/>
            <p:cNvSpPr/>
            <p:nvPr/>
          </p:nvSpPr>
          <p:spPr>
            <a:xfrm>
              <a:off x="14404935" y="9054889"/>
              <a:ext cx="0" cy="165100"/>
            </a:xfrm>
            <a:custGeom>
              <a:avLst/>
              <a:gdLst/>
              <a:ahLst/>
              <a:cxnLst/>
              <a:rect l="l" t="t" r="r" b="b"/>
              <a:pathLst>
                <a:path h="165100">
                  <a:moveTo>
                    <a:pt x="0" y="0"/>
                  </a:moveTo>
                  <a:lnTo>
                    <a:pt x="0" y="164630"/>
                  </a:lnTo>
                </a:path>
              </a:pathLst>
            </a:custGeom>
            <a:ln w="25400">
              <a:solidFill>
                <a:srgbClr val="AFB0B3"/>
              </a:solidFill>
            </a:ln>
          </p:spPr>
          <p:txBody>
            <a:bodyPr wrap="square" lIns="0" tIns="0" rIns="0" bIns="0" rtlCol="0"/>
            <a:lstStyle/>
            <a:p>
              <a:endParaRPr sz="1059"/>
            </a:p>
          </p:txBody>
        </p:sp>
      </p:grpSp>
      <p:sp>
        <p:nvSpPr>
          <p:cNvPr id="61" name="object 61"/>
          <p:cNvSpPr txBox="1"/>
          <p:nvPr/>
        </p:nvSpPr>
        <p:spPr>
          <a:xfrm>
            <a:off x="819075" y="5940538"/>
            <a:ext cx="421341" cy="244788"/>
          </a:xfrm>
          <a:prstGeom prst="rect">
            <a:avLst/>
          </a:prstGeom>
        </p:spPr>
        <p:txBody>
          <a:bodyPr vert="horz" wrap="square" lIns="0" tIns="13821" rIns="0" bIns="0" rtlCol="0">
            <a:spAutoFit/>
          </a:bodyPr>
          <a:lstStyle/>
          <a:p>
            <a:pPr marL="41459" marR="2988" indent="-34362">
              <a:lnSpc>
                <a:spcPts val="888"/>
              </a:lnSpc>
              <a:spcBef>
                <a:spcPts val="109"/>
              </a:spcBef>
            </a:pPr>
            <a:r>
              <a:rPr sz="765" spc="-12" dirty="0">
                <a:solidFill>
                  <a:srgbClr val="FFFFFF"/>
                </a:solidFill>
                <a:latin typeface="Trebuchet MS"/>
                <a:cs typeface="Trebuchet MS"/>
              </a:rPr>
              <a:t>Discovery </a:t>
            </a:r>
            <a:r>
              <a:rPr sz="765" spc="-6" dirty="0">
                <a:solidFill>
                  <a:srgbClr val="FFFFFF"/>
                </a:solidFill>
                <a:latin typeface="Trebuchet MS"/>
                <a:cs typeface="Trebuchet MS"/>
              </a:rPr>
              <a:t>Meeting</a:t>
            </a:r>
            <a:endParaRPr sz="765">
              <a:latin typeface="Trebuchet MS"/>
              <a:cs typeface="Trebuchet MS"/>
            </a:endParaRPr>
          </a:p>
        </p:txBody>
      </p:sp>
      <p:grpSp>
        <p:nvGrpSpPr>
          <p:cNvPr id="62" name="object 62"/>
          <p:cNvGrpSpPr/>
          <p:nvPr/>
        </p:nvGrpSpPr>
        <p:grpSpPr>
          <a:xfrm>
            <a:off x="978607" y="5854798"/>
            <a:ext cx="7154582" cy="80682"/>
            <a:chOff x="1663632" y="9156231"/>
            <a:chExt cx="12162790" cy="137160"/>
          </a:xfrm>
        </p:grpSpPr>
        <p:pic>
          <p:nvPicPr>
            <p:cNvPr id="63" name="object 63"/>
            <p:cNvPicPr/>
            <p:nvPr/>
          </p:nvPicPr>
          <p:blipFill>
            <a:blip r:embed="rId23" cstate="print"/>
            <a:stretch>
              <a:fillRect/>
            </a:stretch>
          </p:blipFill>
          <p:spPr>
            <a:xfrm>
              <a:off x="1663632" y="9156231"/>
              <a:ext cx="137134" cy="136779"/>
            </a:xfrm>
            <a:prstGeom prst="rect">
              <a:avLst/>
            </a:prstGeom>
          </p:spPr>
        </p:pic>
        <p:pic>
          <p:nvPicPr>
            <p:cNvPr id="64" name="object 64"/>
            <p:cNvPicPr/>
            <p:nvPr/>
          </p:nvPicPr>
          <p:blipFill>
            <a:blip r:embed="rId24" cstate="print"/>
            <a:stretch>
              <a:fillRect/>
            </a:stretch>
          </p:blipFill>
          <p:spPr>
            <a:xfrm>
              <a:off x="13689283" y="9156231"/>
              <a:ext cx="137134" cy="136779"/>
            </a:xfrm>
            <a:prstGeom prst="rect">
              <a:avLst/>
            </a:prstGeom>
          </p:spPr>
        </p:pic>
      </p:grpSp>
      <p:sp>
        <p:nvSpPr>
          <p:cNvPr id="65" name="object 65"/>
          <p:cNvSpPr txBox="1"/>
          <p:nvPr/>
        </p:nvSpPr>
        <p:spPr>
          <a:xfrm>
            <a:off x="7783755" y="5962949"/>
            <a:ext cx="640603" cy="124891"/>
          </a:xfrm>
          <a:prstGeom prst="rect">
            <a:avLst/>
          </a:prstGeom>
        </p:spPr>
        <p:txBody>
          <a:bodyPr vert="horz" wrap="square" lIns="0" tIns="7097" rIns="0" bIns="0" rtlCol="0">
            <a:spAutoFit/>
          </a:bodyPr>
          <a:lstStyle/>
          <a:p>
            <a:pPr marL="7470">
              <a:spcBef>
                <a:spcPts val="56"/>
              </a:spcBef>
            </a:pPr>
            <a:r>
              <a:rPr sz="765" spc="-29" dirty="0">
                <a:solidFill>
                  <a:srgbClr val="FFFFFF"/>
                </a:solidFill>
                <a:latin typeface="Trebuchet MS"/>
                <a:cs typeface="Trebuchet MS"/>
              </a:rPr>
              <a:t>Effective</a:t>
            </a:r>
            <a:r>
              <a:rPr sz="765" spc="-9" dirty="0">
                <a:solidFill>
                  <a:srgbClr val="FFFFFF"/>
                </a:solidFill>
                <a:latin typeface="Trebuchet MS"/>
                <a:cs typeface="Trebuchet MS"/>
              </a:rPr>
              <a:t> </a:t>
            </a:r>
            <a:r>
              <a:rPr sz="765" spc="26" dirty="0">
                <a:solidFill>
                  <a:srgbClr val="FFFFFF"/>
                </a:solidFill>
                <a:latin typeface="Trebuchet MS"/>
                <a:cs typeface="Trebuchet MS"/>
              </a:rPr>
              <a:t>Maps</a:t>
            </a:r>
            <a:endParaRPr sz="765">
              <a:latin typeface="Trebuchet MS"/>
              <a:cs typeface="Trebuchet MS"/>
            </a:endParaRPr>
          </a:p>
        </p:txBody>
      </p:sp>
      <p:sp>
        <p:nvSpPr>
          <p:cNvPr id="66" name="object 66"/>
          <p:cNvSpPr txBox="1"/>
          <p:nvPr/>
        </p:nvSpPr>
        <p:spPr>
          <a:xfrm>
            <a:off x="1707478" y="5955777"/>
            <a:ext cx="774326" cy="244788"/>
          </a:xfrm>
          <a:prstGeom prst="rect">
            <a:avLst/>
          </a:prstGeom>
        </p:spPr>
        <p:txBody>
          <a:bodyPr vert="horz" wrap="square" lIns="0" tIns="13821" rIns="0" bIns="0" rtlCol="0">
            <a:spAutoFit/>
          </a:bodyPr>
          <a:lstStyle/>
          <a:p>
            <a:pPr marL="218128" marR="2988" indent="-211031">
              <a:lnSpc>
                <a:spcPts val="888"/>
              </a:lnSpc>
              <a:spcBef>
                <a:spcPts val="109"/>
              </a:spcBef>
            </a:pPr>
            <a:r>
              <a:rPr sz="765" spc="-15" dirty="0">
                <a:solidFill>
                  <a:srgbClr val="FFFFFF"/>
                </a:solidFill>
                <a:latin typeface="Trebuchet MS"/>
                <a:cs typeface="Trebuchet MS"/>
              </a:rPr>
              <a:t>Flood</a:t>
            </a:r>
            <a:r>
              <a:rPr sz="765" spc="15" dirty="0">
                <a:solidFill>
                  <a:srgbClr val="FFFFFF"/>
                </a:solidFill>
                <a:latin typeface="Trebuchet MS"/>
                <a:cs typeface="Trebuchet MS"/>
              </a:rPr>
              <a:t> </a:t>
            </a:r>
            <a:r>
              <a:rPr sz="765" dirty="0">
                <a:solidFill>
                  <a:srgbClr val="FFFFFF"/>
                </a:solidFill>
                <a:latin typeface="Trebuchet MS"/>
                <a:cs typeface="Trebuchet MS"/>
              </a:rPr>
              <a:t>Risk</a:t>
            </a:r>
            <a:r>
              <a:rPr sz="765" spc="18" dirty="0">
                <a:solidFill>
                  <a:srgbClr val="FFFFFF"/>
                </a:solidFill>
                <a:latin typeface="Trebuchet MS"/>
                <a:cs typeface="Trebuchet MS"/>
              </a:rPr>
              <a:t> </a:t>
            </a:r>
            <a:r>
              <a:rPr sz="765" spc="-26" dirty="0">
                <a:solidFill>
                  <a:srgbClr val="FFFFFF"/>
                </a:solidFill>
                <a:latin typeface="Trebuchet MS"/>
                <a:cs typeface="Trebuchet MS"/>
              </a:rPr>
              <a:t>Review </a:t>
            </a:r>
            <a:r>
              <a:rPr sz="765" spc="-6" dirty="0">
                <a:solidFill>
                  <a:srgbClr val="FFFFFF"/>
                </a:solidFill>
                <a:latin typeface="Trebuchet MS"/>
                <a:cs typeface="Trebuchet MS"/>
              </a:rPr>
              <a:t>Meeting</a:t>
            </a:r>
            <a:endParaRPr sz="765">
              <a:latin typeface="Trebuchet MS"/>
              <a:cs typeface="Trebuchet MS"/>
            </a:endParaRPr>
          </a:p>
        </p:txBody>
      </p:sp>
      <p:grpSp>
        <p:nvGrpSpPr>
          <p:cNvPr id="67" name="object 67"/>
          <p:cNvGrpSpPr/>
          <p:nvPr/>
        </p:nvGrpSpPr>
        <p:grpSpPr>
          <a:xfrm>
            <a:off x="1964623" y="5802638"/>
            <a:ext cx="5108015" cy="187885"/>
            <a:chOff x="3339858" y="9067558"/>
            <a:chExt cx="8683625" cy="319405"/>
          </a:xfrm>
        </p:grpSpPr>
        <p:pic>
          <p:nvPicPr>
            <p:cNvPr id="68" name="object 68"/>
            <p:cNvPicPr/>
            <p:nvPr/>
          </p:nvPicPr>
          <p:blipFill>
            <a:blip r:embed="rId25" cstate="print"/>
            <a:stretch>
              <a:fillRect/>
            </a:stretch>
          </p:blipFill>
          <p:spPr>
            <a:xfrm>
              <a:off x="3339858" y="9067558"/>
              <a:ext cx="375245" cy="319237"/>
            </a:xfrm>
            <a:prstGeom prst="rect">
              <a:avLst/>
            </a:prstGeom>
          </p:spPr>
        </p:pic>
        <p:pic>
          <p:nvPicPr>
            <p:cNvPr id="69" name="object 69"/>
            <p:cNvPicPr/>
            <p:nvPr/>
          </p:nvPicPr>
          <p:blipFill>
            <a:blip r:embed="rId24" cstate="print"/>
            <a:stretch>
              <a:fillRect/>
            </a:stretch>
          </p:blipFill>
          <p:spPr>
            <a:xfrm>
              <a:off x="11886070" y="9156231"/>
              <a:ext cx="137134" cy="136779"/>
            </a:xfrm>
            <a:prstGeom prst="rect">
              <a:avLst/>
            </a:prstGeom>
          </p:spPr>
        </p:pic>
      </p:grpSp>
      <p:sp>
        <p:nvSpPr>
          <p:cNvPr id="70" name="object 70"/>
          <p:cNvSpPr txBox="1"/>
          <p:nvPr/>
        </p:nvSpPr>
        <p:spPr>
          <a:xfrm>
            <a:off x="6607604" y="5962949"/>
            <a:ext cx="843429" cy="237999"/>
          </a:xfrm>
          <a:prstGeom prst="rect">
            <a:avLst/>
          </a:prstGeom>
        </p:spPr>
        <p:txBody>
          <a:bodyPr vert="horz" wrap="square" lIns="0" tIns="7097" rIns="0" bIns="0" rtlCol="0">
            <a:spAutoFit/>
          </a:bodyPr>
          <a:lstStyle/>
          <a:p>
            <a:pPr algn="ctr">
              <a:lnSpc>
                <a:spcPts val="903"/>
              </a:lnSpc>
              <a:spcBef>
                <a:spcPts val="56"/>
              </a:spcBef>
            </a:pPr>
            <a:r>
              <a:rPr sz="765" spc="-35" dirty="0">
                <a:solidFill>
                  <a:srgbClr val="FFFFFF"/>
                </a:solidFill>
                <a:latin typeface="Trebuchet MS"/>
                <a:cs typeface="Trebuchet MS"/>
              </a:rPr>
              <a:t>Letter</a:t>
            </a:r>
            <a:r>
              <a:rPr sz="765" spc="6" dirty="0">
                <a:solidFill>
                  <a:srgbClr val="FFFFFF"/>
                </a:solidFill>
                <a:latin typeface="Trebuchet MS"/>
                <a:cs typeface="Trebuchet MS"/>
              </a:rPr>
              <a:t> </a:t>
            </a:r>
            <a:r>
              <a:rPr sz="765" spc="-15" dirty="0">
                <a:solidFill>
                  <a:srgbClr val="FFFFFF"/>
                </a:solidFill>
                <a:latin typeface="Trebuchet MS"/>
                <a:cs typeface="Trebuchet MS"/>
              </a:rPr>
              <a:t>of</a:t>
            </a:r>
            <a:endParaRPr sz="765">
              <a:latin typeface="Trebuchet MS"/>
              <a:cs typeface="Trebuchet MS"/>
            </a:endParaRPr>
          </a:p>
          <a:p>
            <a:pPr algn="ctr">
              <a:lnSpc>
                <a:spcPts val="903"/>
              </a:lnSpc>
            </a:pPr>
            <a:r>
              <a:rPr sz="765" spc="-12" dirty="0">
                <a:solidFill>
                  <a:srgbClr val="FFFFFF"/>
                </a:solidFill>
                <a:latin typeface="Trebuchet MS"/>
                <a:cs typeface="Trebuchet MS"/>
              </a:rPr>
              <a:t>Final</a:t>
            </a:r>
            <a:r>
              <a:rPr sz="765" spc="-41" dirty="0">
                <a:solidFill>
                  <a:srgbClr val="FFFFFF"/>
                </a:solidFill>
                <a:latin typeface="Trebuchet MS"/>
                <a:cs typeface="Trebuchet MS"/>
              </a:rPr>
              <a:t> </a:t>
            </a:r>
            <a:r>
              <a:rPr sz="765" spc="-12" dirty="0">
                <a:solidFill>
                  <a:srgbClr val="FFFFFF"/>
                </a:solidFill>
                <a:latin typeface="Trebuchet MS"/>
                <a:cs typeface="Trebuchet MS"/>
              </a:rPr>
              <a:t>Determination</a:t>
            </a:r>
            <a:endParaRPr sz="765">
              <a:latin typeface="Trebuchet MS"/>
              <a:cs typeface="Trebuchet MS"/>
            </a:endParaRPr>
          </a:p>
        </p:txBody>
      </p:sp>
      <p:sp>
        <p:nvSpPr>
          <p:cNvPr id="71" name="object 71"/>
          <p:cNvSpPr txBox="1"/>
          <p:nvPr/>
        </p:nvSpPr>
        <p:spPr>
          <a:xfrm>
            <a:off x="3043218" y="5940537"/>
            <a:ext cx="697753" cy="244788"/>
          </a:xfrm>
          <a:prstGeom prst="rect">
            <a:avLst/>
          </a:prstGeom>
        </p:spPr>
        <p:txBody>
          <a:bodyPr vert="horz" wrap="square" lIns="0" tIns="13821" rIns="0" bIns="0" rtlCol="0">
            <a:spAutoFit/>
          </a:bodyPr>
          <a:lstStyle/>
          <a:p>
            <a:pPr marL="156873" marR="2988" indent="-149776">
              <a:lnSpc>
                <a:spcPts val="888"/>
              </a:lnSpc>
              <a:spcBef>
                <a:spcPts val="109"/>
              </a:spcBef>
            </a:pPr>
            <a:r>
              <a:rPr sz="765" spc="-24" dirty="0">
                <a:solidFill>
                  <a:srgbClr val="FFFFFF"/>
                </a:solidFill>
                <a:latin typeface="Trebuchet MS"/>
                <a:cs typeface="Trebuchet MS"/>
              </a:rPr>
              <a:t>Preliminary</a:t>
            </a:r>
            <a:r>
              <a:rPr sz="765" spc="-21" dirty="0">
                <a:solidFill>
                  <a:srgbClr val="FFFFFF"/>
                </a:solidFill>
                <a:latin typeface="Trebuchet MS"/>
                <a:cs typeface="Trebuchet MS"/>
              </a:rPr>
              <a:t> </a:t>
            </a:r>
            <a:r>
              <a:rPr sz="765" spc="-15" dirty="0">
                <a:solidFill>
                  <a:srgbClr val="FFFFFF"/>
                </a:solidFill>
                <a:latin typeface="Trebuchet MS"/>
                <a:cs typeface="Trebuchet MS"/>
              </a:rPr>
              <a:t>Map </a:t>
            </a:r>
            <a:r>
              <a:rPr sz="765" spc="-6" dirty="0">
                <a:solidFill>
                  <a:srgbClr val="FFFFFF"/>
                </a:solidFill>
                <a:latin typeface="Trebuchet MS"/>
                <a:cs typeface="Trebuchet MS"/>
              </a:rPr>
              <a:t>Issuance</a:t>
            </a:r>
            <a:endParaRPr sz="765">
              <a:latin typeface="Trebuchet MS"/>
              <a:cs typeface="Trebuchet MS"/>
            </a:endParaRPr>
          </a:p>
        </p:txBody>
      </p:sp>
      <p:pic>
        <p:nvPicPr>
          <p:cNvPr id="72" name="object 72"/>
          <p:cNvPicPr/>
          <p:nvPr/>
        </p:nvPicPr>
        <p:blipFill>
          <a:blip r:embed="rId24" cstate="print"/>
          <a:stretch>
            <a:fillRect/>
          </a:stretch>
        </p:blipFill>
        <p:spPr>
          <a:xfrm>
            <a:off x="3331598" y="5854804"/>
            <a:ext cx="80675" cy="80481"/>
          </a:xfrm>
          <a:prstGeom prst="rect">
            <a:avLst/>
          </a:prstGeom>
        </p:spPr>
      </p:pic>
      <p:sp>
        <p:nvSpPr>
          <p:cNvPr id="73" name="object 73"/>
          <p:cNvSpPr txBox="1"/>
          <p:nvPr/>
        </p:nvSpPr>
        <p:spPr>
          <a:xfrm>
            <a:off x="5559612" y="5955777"/>
            <a:ext cx="594285" cy="124891"/>
          </a:xfrm>
          <a:prstGeom prst="rect">
            <a:avLst/>
          </a:prstGeom>
        </p:spPr>
        <p:txBody>
          <a:bodyPr vert="horz" wrap="square" lIns="0" tIns="7097" rIns="0" bIns="0" rtlCol="0">
            <a:spAutoFit/>
          </a:bodyPr>
          <a:lstStyle/>
          <a:p>
            <a:pPr marL="7470">
              <a:spcBef>
                <a:spcPts val="56"/>
              </a:spcBef>
            </a:pPr>
            <a:r>
              <a:rPr sz="765" spc="-15" dirty="0">
                <a:solidFill>
                  <a:srgbClr val="FFFFFF"/>
                </a:solidFill>
                <a:latin typeface="Trebuchet MS"/>
                <a:cs typeface="Trebuchet MS"/>
              </a:rPr>
              <a:t>Appeal</a:t>
            </a:r>
            <a:r>
              <a:rPr sz="765" spc="-32" dirty="0">
                <a:solidFill>
                  <a:srgbClr val="FFFFFF"/>
                </a:solidFill>
                <a:latin typeface="Trebuchet MS"/>
                <a:cs typeface="Trebuchet MS"/>
              </a:rPr>
              <a:t> </a:t>
            </a:r>
            <a:r>
              <a:rPr sz="765" spc="-15" dirty="0">
                <a:solidFill>
                  <a:srgbClr val="FFFFFF"/>
                </a:solidFill>
                <a:latin typeface="Trebuchet MS"/>
                <a:cs typeface="Trebuchet MS"/>
              </a:rPr>
              <a:t>Period</a:t>
            </a:r>
            <a:endParaRPr sz="765">
              <a:latin typeface="Trebuchet MS"/>
              <a:cs typeface="Trebuchet MS"/>
            </a:endParaRPr>
          </a:p>
        </p:txBody>
      </p:sp>
      <p:pic>
        <p:nvPicPr>
          <p:cNvPr id="74" name="object 74"/>
          <p:cNvPicPr/>
          <p:nvPr/>
        </p:nvPicPr>
        <p:blipFill>
          <a:blip r:embed="rId24" cstate="print"/>
          <a:stretch>
            <a:fillRect/>
          </a:stretch>
        </p:blipFill>
        <p:spPr>
          <a:xfrm>
            <a:off x="5819046" y="5854798"/>
            <a:ext cx="80667" cy="80458"/>
          </a:xfrm>
          <a:prstGeom prst="rect">
            <a:avLst/>
          </a:prstGeom>
        </p:spPr>
      </p:pic>
      <p:sp>
        <p:nvSpPr>
          <p:cNvPr id="75" name="object 75"/>
          <p:cNvSpPr txBox="1"/>
          <p:nvPr/>
        </p:nvSpPr>
        <p:spPr>
          <a:xfrm>
            <a:off x="4165600" y="5925298"/>
            <a:ext cx="1051485" cy="244788"/>
          </a:xfrm>
          <a:prstGeom prst="rect">
            <a:avLst/>
          </a:prstGeom>
        </p:spPr>
        <p:txBody>
          <a:bodyPr vert="horz" wrap="square" lIns="0" tIns="13821" rIns="0" bIns="0" rtlCol="0">
            <a:spAutoFit/>
          </a:bodyPr>
          <a:lstStyle/>
          <a:p>
            <a:pPr marL="57520" marR="2988" indent="-50423">
              <a:lnSpc>
                <a:spcPts val="888"/>
              </a:lnSpc>
              <a:spcBef>
                <a:spcPts val="109"/>
              </a:spcBef>
            </a:pPr>
            <a:r>
              <a:rPr sz="765" spc="-18" dirty="0">
                <a:solidFill>
                  <a:srgbClr val="FFFFFF"/>
                </a:solidFill>
                <a:latin typeface="Trebuchet MS"/>
                <a:cs typeface="Trebuchet MS"/>
              </a:rPr>
              <a:t>Community</a:t>
            </a:r>
            <a:r>
              <a:rPr sz="765" spc="-29" dirty="0">
                <a:solidFill>
                  <a:srgbClr val="FFFFFF"/>
                </a:solidFill>
                <a:latin typeface="Trebuchet MS"/>
                <a:cs typeface="Trebuchet MS"/>
              </a:rPr>
              <a:t> </a:t>
            </a:r>
            <a:r>
              <a:rPr sz="765" spc="-18" dirty="0">
                <a:solidFill>
                  <a:srgbClr val="FFFFFF"/>
                </a:solidFill>
                <a:latin typeface="Trebuchet MS"/>
                <a:cs typeface="Trebuchet MS"/>
              </a:rPr>
              <a:t>Coordination </a:t>
            </a:r>
            <a:r>
              <a:rPr sz="765" dirty="0">
                <a:solidFill>
                  <a:srgbClr val="FFFFFF"/>
                </a:solidFill>
                <a:latin typeface="Trebuchet MS"/>
                <a:cs typeface="Trebuchet MS"/>
              </a:rPr>
              <a:t>and</a:t>
            </a:r>
            <a:r>
              <a:rPr sz="765" spc="-21" dirty="0">
                <a:solidFill>
                  <a:srgbClr val="FFFFFF"/>
                </a:solidFill>
                <a:latin typeface="Trebuchet MS"/>
                <a:cs typeface="Trebuchet MS"/>
              </a:rPr>
              <a:t> </a:t>
            </a:r>
            <a:r>
              <a:rPr sz="765" spc="-18" dirty="0">
                <a:solidFill>
                  <a:srgbClr val="FFFFFF"/>
                </a:solidFill>
                <a:latin typeface="Trebuchet MS"/>
                <a:cs typeface="Trebuchet MS"/>
              </a:rPr>
              <a:t>Outreach</a:t>
            </a:r>
            <a:r>
              <a:rPr sz="765" spc="-26" dirty="0">
                <a:solidFill>
                  <a:srgbClr val="FFFFFF"/>
                </a:solidFill>
                <a:latin typeface="Trebuchet MS"/>
                <a:cs typeface="Trebuchet MS"/>
              </a:rPr>
              <a:t> </a:t>
            </a:r>
            <a:r>
              <a:rPr sz="765" spc="-6" dirty="0">
                <a:solidFill>
                  <a:srgbClr val="FFFFFF"/>
                </a:solidFill>
                <a:latin typeface="Trebuchet MS"/>
                <a:cs typeface="Trebuchet MS"/>
              </a:rPr>
              <a:t>Meeting</a:t>
            </a:r>
            <a:endParaRPr sz="765">
              <a:latin typeface="Trebuchet MS"/>
              <a:cs typeface="Trebuchet MS"/>
            </a:endParaRPr>
          </a:p>
        </p:txBody>
      </p:sp>
      <p:pic>
        <p:nvPicPr>
          <p:cNvPr id="76" name="object 76"/>
          <p:cNvPicPr/>
          <p:nvPr/>
        </p:nvPicPr>
        <p:blipFill>
          <a:blip r:embed="rId24" cstate="print"/>
          <a:stretch>
            <a:fillRect/>
          </a:stretch>
        </p:blipFill>
        <p:spPr>
          <a:xfrm>
            <a:off x="4638815" y="5849744"/>
            <a:ext cx="80675" cy="80481"/>
          </a:xfrm>
          <a:prstGeom prst="rect">
            <a:avLst/>
          </a:prstGeom>
        </p:spPr>
      </p:pic>
      <p:sp>
        <p:nvSpPr>
          <p:cNvPr id="77" name="object 77"/>
          <p:cNvSpPr txBox="1"/>
          <p:nvPr/>
        </p:nvSpPr>
        <p:spPr>
          <a:xfrm>
            <a:off x="1784575" y="5658149"/>
            <a:ext cx="583079"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Trebuchet MS"/>
                <a:cs typeface="Trebuchet MS"/>
              </a:rPr>
              <a:t>YOU</a:t>
            </a:r>
            <a:r>
              <a:rPr sz="676" spc="-9" dirty="0">
                <a:solidFill>
                  <a:srgbClr val="FFFFFF"/>
                </a:solidFill>
                <a:latin typeface="Trebuchet MS"/>
                <a:cs typeface="Trebuchet MS"/>
              </a:rPr>
              <a:t> </a:t>
            </a:r>
            <a:r>
              <a:rPr sz="676" dirty="0">
                <a:solidFill>
                  <a:srgbClr val="FFFFFF"/>
                </a:solidFill>
                <a:latin typeface="Trebuchet MS"/>
                <a:cs typeface="Trebuchet MS"/>
              </a:rPr>
              <a:t>ARE</a:t>
            </a:r>
            <a:r>
              <a:rPr sz="676" spc="-3" dirty="0">
                <a:solidFill>
                  <a:srgbClr val="FFFFFF"/>
                </a:solidFill>
                <a:latin typeface="Trebuchet MS"/>
                <a:cs typeface="Trebuchet MS"/>
              </a:rPr>
              <a:t> </a:t>
            </a:r>
            <a:r>
              <a:rPr sz="676" spc="-12" dirty="0">
                <a:solidFill>
                  <a:srgbClr val="FFFFFF"/>
                </a:solidFill>
                <a:latin typeface="Trebuchet MS"/>
                <a:cs typeface="Trebuchet MS"/>
              </a:rPr>
              <a:t>HERE</a:t>
            </a:r>
            <a:endParaRPr sz="676">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3101" y="714136"/>
            <a:ext cx="6830796" cy="768653"/>
          </a:xfrm>
          <a:prstGeom prst="rect">
            <a:avLst/>
          </a:prstGeom>
        </p:spPr>
        <p:txBody>
          <a:bodyPr vert="horz" wrap="square" lIns="0" tIns="62909" rIns="0" bIns="0" rtlCol="0">
            <a:spAutoFit/>
          </a:bodyPr>
          <a:lstStyle/>
          <a:p>
            <a:pPr marL="22410">
              <a:spcBef>
                <a:spcPts val="56"/>
              </a:spcBef>
            </a:pPr>
            <a:r>
              <a:rPr spc="-18" dirty="0"/>
              <a:t>Unincorporated</a:t>
            </a:r>
            <a:r>
              <a:rPr spc="-118" dirty="0"/>
              <a:t> </a:t>
            </a:r>
            <a:r>
              <a:rPr spc="-15" dirty="0"/>
              <a:t>Areas/</a:t>
            </a:r>
            <a:r>
              <a:rPr sz="2353" spc="-15" dirty="0"/>
              <a:t>Hampshire</a:t>
            </a:r>
            <a:r>
              <a:rPr sz="2353" spc="-85" dirty="0"/>
              <a:t> </a:t>
            </a:r>
            <a:r>
              <a:rPr sz="2353" spc="-24" dirty="0"/>
              <a:t>County,</a:t>
            </a:r>
            <a:r>
              <a:rPr sz="2353" spc="-94" dirty="0"/>
              <a:t> </a:t>
            </a:r>
            <a:r>
              <a:rPr sz="2353" spc="-15" dirty="0"/>
              <a:t>VA</a:t>
            </a:r>
            <a:endParaRPr sz="2353" dirty="0"/>
          </a:p>
          <a:p>
            <a:pPr marL="74327">
              <a:spcBef>
                <a:spcPts val="56"/>
              </a:spcBef>
            </a:pPr>
            <a:r>
              <a:rPr sz="1676" b="1" dirty="0">
                <a:latin typeface="Calibri"/>
                <a:cs typeface="Calibri"/>
              </a:rPr>
              <a:t>KNOW</a:t>
            </a:r>
            <a:r>
              <a:rPr sz="1676" b="1" spc="-29" dirty="0">
                <a:latin typeface="Calibri"/>
                <a:cs typeface="Calibri"/>
              </a:rPr>
              <a:t> </a:t>
            </a:r>
            <a:r>
              <a:rPr sz="1676" b="1" dirty="0">
                <a:latin typeface="Calibri"/>
                <a:cs typeface="Calibri"/>
              </a:rPr>
              <a:t>YOUR</a:t>
            </a:r>
            <a:r>
              <a:rPr sz="1676" b="1" spc="-24" dirty="0">
                <a:latin typeface="Calibri"/>
                <a:cs typeface="Calibri"/>
              </a:rPr>
              <a:t> </a:t>
            </a:r>
            <a:r>
              <a:rPr sz="1676" b="1" dirty="0">
                <a:latin typeface="Calibri"/>
                <a:cs typeface="Calibri"/>
              </a:rPr>
              <a:t>RISK</a:t>
            </a:r>
            <a:r>
              <a:rPr sz="1676" b="1" spc="-32" dirty="0">
                <a:latin typeface="Calibri"/>
                <a:cs typeface="Calibri"/>
              </a:rPr>
              <a:t> </a:t>
            </a:r>
            <a:r>
              <a:rPr sz="823" b="1" dirty="0">
                <a:latin typeface="Calibri"/>
                <a:cs typeface="Calibri"/>
              </a:rPr>
              <a:t>(The</a:t>
            </a:r>
            <a:r>
              <a:rPr sz="823" b="1" spc="-15" dirty="0">
                <a:latin typeface="Calibri"/>
                <a:cs typeface="Calibri"/>
              </a:rPr>
              <a:t> </a:t>
            </a:r>
            <a:r>
              <a:rPr sz="823" b="1" dirty="0">
                <a:latin typeface="Calibri"/>
                <a:cs typeface="Calibri"/>
              </a:rPr>
              <a:t>information</a:t>
            </a:r>
            <a:r>
              <a:rPr sz="823" b="1" spc="-15" dirty="0">
                <a:latin typeface="Calibri"/>
                <a:cs typeface="Calibri"/>
              </a:rPr>
              <a:t> </a:t>
            </a:r>
            <a:r>
              <a:rPr sz="823" b="1" spc="-6" dirty="0">
                <a:latin typeface="Calibri"/>
                <a:cs typeface="Calibri"/>
              </a:rPr>
              <a:t>presented</a:t>
            </a:r>
            <a:r>
              <a:rPr sz="823" b="1" spc="-15" dirty="0">
                <a:latin typeface="Calibri"/>
                <a:cs typeface="Calibri"/>
              </a:rPr>
              <a:t> </a:t>
            </a:r>
            <a:r>
              <a:rPr sz="823" b="1" dirty="0">
                <a:latin typeface="Calibri"/>
                <a:cs typeface="Calibri"/>
              </a:rPr>
              <a:t>below</a:t>
            </a:r>
            <a:r>
              <a:rPr sz="823" b="1" spc="-18" dirty="0">
                <a:latin typeface="Calibri"/>
                <a:cs typeface="Calibri"/>
              </a:rPr>
              <a:t> </a:t>
            </a:r>
            <a:r>
              <a:rPr sz="823" b="1" dirty="0">
                <a:latin typeface="Calibri"/>
                <a:cs typeface="Calibri"/>
              </a:rPr>
              <a:t>are</a:t>
            </a:r>
            <a:r>
              <a:rPr sz="823" b="1" spc="-15" dirty="0">
                <a:latin typeface="Calibri"/>
                <a:cs typeface="Calibri"/>
              </a:rPr>
              <a:t> </a:t>
            </a:r>
            <a:r>
              <a:rPr sz="823" b="1" spc="-6" dirty="0">
                <a:latin typeface="Calibri"/>
                <a:cs typeface="Calibri"/>
              </a:rPr>
              <a:t>estimates</a:t>
            </a:r>
            <a:r>
              <a:rPr sz="823" b="1" spc="-12" dirty="0">
                <a:latin typeface="Calibri"/>
                <a:cs typeface="Calibri"/>
              </a:rPr>
              <a:t> </a:t>
            </a:r>
            <a:r>
              <a:rPr sz="823" b="1" dirty="0">
                <a:latin typeface="Calibri"/>
                <a:cs typeface="Calibri"/>
              </a:rPr>
              <a:t>as</a:t>
            </a:r>
            <a:r>
              <a:rPr sz="823" b="1" spc="-15" dirty="0">
                <a:latin typeface="Calibri"/>
                <a:cs typeface="Calibri"/>
              </a:rPr>
              <a:t> </a:t>
            </a:r>
            <a:r>
              <a:rPr sz="823" b="1" dirty="0">
                <a:latin typeface="Calibri"/>
                <a:cs typeface="Calibri"/>
              </a:rPr>
              <a:t>of</a:t>
            </a:r>
            <a:r>
              <a:rPr sz="823" b="1" spc="-15" dirty="0">
                <a:latin typeface="Calibri"/>
                <a:cs typeface="Calibri"/>
              </a:rPr>
              <a:t> </a:t>
            </a:r>
            <a:r>
              <a:rPr sz="823" b="1" dirty="0">
                <a:latin typeface="Calibri"/>
                <a:cs typeface="Calibri"/>
              </a:rPr>
              <a:t>April</a:t>
            </a:r>
            <a:r>
              <a:rPr sz="823" b="1" spc="-15" dirty="0">
                <a:latin typeface="Calibri"/>
                <a:cs typeface="Calibri"/>
              </a:rPr>
              <a:t> </a:t>
            </a:r>
            <a:r>
              <a:rPr sz="823" b="1" dirty="0">
                <a:latin typeface="Calibri"/>
                <a:cs typeface="Calibri"/>
              </a:rPr>
              <a:t>2023.</a:t>
            </a:r>
            <a:r>
              <a:rPr sz="823" b="1" spc="-18" dirty="0">
                <a:latin typeface="Calibri"/>
                <a:cs typeface="Calibri"/>
              </a:rPr>
              <a:t> </a:t>
            </a:r>
            <a:r>
              <a:rPr sz="706" baseline="27777" dirty="0"/>
              <a:t>1 </a:t>
            </a:r>
            <a:r>
              <a:rPr sz="706" dirty="0"/>
              <a:t>Flood</a:t>
            </a:r>
            <a:r>
              <a:rPr sz="706" spc="-6" dirty="0"/>
              <a:t> </a:t>
            </a:r>
            <a:r>
              <a:rPr sz="706" dirty="0"/>
              <a:t>Insurance</a:t>
            </a:r>
            <a:r>
              <a:rPr sz="706" spc="-9" dirty="0"/>
              <a:t> </a:t>
            </a:r>
            <a:r>
              <a:rPr sz="706" dirty="0"/>
              <a:t>Rate</a:t>
            </a:r>
            <a:r>
              <a:rPr sz="706" spc="-12" dirty="0"/>
              <a:t> </a:t>
            </a:r>
            <a:r>
              <a:rPr sz="706" dirty="0"/>
              <a:t>Map.</a:t>
            </a:r>
            <a:r>
              <a:rPr sz="706" spc="-12" dirty="0"/>
              <a:t> </a:t>
            </a:r>
            <a:r>
              <a:rPr sz="706" baseline="27777" dirty="0"/>
              <a:t>2</a:t>
            </a:r>
            <a:r>
              <a:rPr sz="706" spc="-13" baseline="27777" dirty="0"/>
              <a:t> </a:t>
            </a:r>
            <a:r>
              <a:rPr sz="706" dirty="0"/>
              <a:t>Since</a:t>
            </a:r>
            <a:r>
              <a:rPr sz="706" spc="-12" dirty="0"/>
              <a:t> </a:t>
            </a:r>
            <a:r>
              <a:rPr sz="706" spc="-6" dirty="0"/>
              <a:t>1978.</a:t>
            </a:r>
            <a:r>
              <a:rPr sz="823" b="1" spc="-6" dirty="0">
                <a:latin typeface="Calibri"/>
                <a:cs typeface="Calibri"/>
              </a:rPr>
              <a:t>)</a:t>
            </a:r>
            <a:endParaRPr sz="823" dirty="0">
              <a:latin typeface="Calibri"/>
              <a:cs typeface="Calibri"/>
            </a:endParaRPr>
          </a:p>
        </p:txBody>
      </p:sp>
      <p:grpSp>
        <p:nvGrpSpPr>
          <p:cNvPr id="3" name="object 3"/>
          <p:cNvGrpSpPr/>
          <p:nvPr/>
        </p:nvGrpSpPr>
        <p:grpSpPr>
          <a:xfrm>
            <a:off x="649941" y="2027741"/>
            <a:ext cx="7924053" cy="3348318"/>
            <a:chOff x="1104900" y="2650235"/>
            <a:chExt cx="13470890" cy="5692140"/>
          </a:xfrm>
        </p:grpSpPr>
        <p:pic>
          <p:nvPicPr>
            <p:cNvPr id="4" name="object 4"/>
            <p:cNvPicPr/>
            <p:nvPr/>
          </p:nvPicPr>
          <p:blipFill>
            <a:blip r:embed="rId2" cstate="print"/>
            <a:stretch>
              <a:fillRect/>
            </a:stretch>
          </p:blipFill>
          <p:spPr>
            <a:xfrm>
              <a:off x="1104900" y="5718047"/>
              <a:ext cx="2055875" cy="2624327"/>
            </a:xfrm>
            <a:prstGeom prst="rect">
              <a:avLst/>
            </a:prstGeom>
          </p:spPr>
        </p:pic>
        <p:sp>
          <p:nvSpPr>
            <p:cNvPr id="5" name="object 5"/>
            <p:cNvSpPr/>
            <p:nvPr/>
          </p:nvSpPr>
          <p:spPr>
            <a:xfrm>
              <a:off x="1146811" y="5737386"/>
              <a:ext cx="1971675" cy="2540000"/>
            </a:xfrm>
            <a:custGeom>
              <a:avLst/>
              <a:gdLst/>
              <a:ahLst/>
              <a:cxnLst/>
              <a:rect l="l" t="t" r="r" b="b"/>
              <a:pathLst>
                <a:path w="1971675" h="2540000">
                  <a:moveTo>
                    <a:pt x="1874405" y="0"/>
                  </a:moveTo>
                  <a:lnTo>
                    <a:pt x="97269" y="0"/>
                  </a:lnTo>
                  <a:lnTo>
                    <a:pt x="59407" y="7643"/>
                  </a:lnTo>
                  <a:lnTo>
                    <a:pt x="28489" y="28489"/>
                  </a:lnTo>
                  <a:lnTo>
                    <a:pt x="7643" y="59407"/>
                  </a:lnTo>
                  <a:lnTo>
                    <a:pt x="0" y="97269"/>
                  </a:lnTo>
                  <a:lnTo>
                    <a:pt x="0" y="2442743"/>
                  </a:lnTo>
                  <a:lnTo>
                    <a:pt x="7643" y="2480603"/>
                  </a:lnTo>
                  <a:lnTo>
                    <a:pt x="28489" y="2511517"/>
                  </a:lnTo>
                  <a:lnTo>
                    <a:pt x="59407" y="2532358"/>
                  </a:lnTo>
                  <a:lnTo>
                    <a:pt x="97269" y="2540000"/>
                  </a:lnTo>
                  <a:lnTo>
                    <a:pt x="1874405" y="2540000"/>
                  </a:lnTo>
                  <a:lnTo>
                    <a:pt x="1912267" y="2532358"/>
                  </a:lnTo>
                  <a:lnTo>
                    <a:pt x="1943185" y="2511517"/>
                  </a:lnTo>
                  <a:lnTo>
                    <a:pt x="1964031" y="2480603"/>
                  </a:lnTo>
                  <a:lnTo>
                    <a:pt x="1971675" y="2442743"/>
                  </a:lnTo>
                  <a:lnTo>
                    <a:pt x="1971675" y="97269"/>
                  </a:lnTo>
                  <a:lnTo>
                    <a:pt x="1964031" y="59407"/>
                  </a:lnTo>
                  <a:lnTo>
                    <a:pt x="1943185" y="28489"/>
                  </a:lnTo>
                  <a:lnTo>
                    <a:pt x="1912267" y="7643"/>
                  </a:lnTo>
                  <a:lnTo>
                    <a:pt x="1874405" y="0"/>
                  </a:lnTo>
                  <a:close/>
                </a:path>
              </a:pathLst>
            </a:custGeom>
            <a:solidFill>
              <a:srgbClr val="004171"/>
            </a:solidFill>
          </p:spPr>
          <p:txBody>
            <a:bodyPr wrap="square" lIns="0" tIns="0" rIns="0" bIns="0" rtlCol="0"/>
            <a:lstStyle/>
            <a:p>
              <a:endParaRPr sz="1059"/>
            </a:p>
          </p:txBody>
        </p:sp>
        <p:pic>
          <p:nvPicPr>
            <p:cNvPr id="6" name="object 6"/>
            <p:cNvPicPr/>
            <p:nvPr/>
          </p:nvPicPr>
          <p:blipFill>
            <a:blip r:embed="rId3" cstate="print"/>
            <a:stretch>
              <a:fillRect/>
            </a:stretch>
          </p:blipFill>
          <p:spPr>
            <a:xfrm>
              <a:off x="10079735" y="2659381"/>
              <a:ext cx="2199131" cy="3304030"/>
            </a:xfrm>
            <a:prstGeom prst="rect">
              <a:avLst/>
            </a:prstGeom>
          </p:spPr>
        </p:pic>
        <p:sp>
          <p:nvSpPr>
            <p:cNvPr id="7" name="object 7"/>
            <p:cNvSpPr/>
            <p:nvPr/>
          </p:nvSpPr>
          <p:spPr>
            <a:xfrm>
              <a:off x="10126978" y="2683675"/>
              <a:ext cx="2104390" cy="3209925"/>
            </a:xfrm>
            <a:custGeom>
              <a:avLst/>
              <a:gdLst/>
              <a:ahLst/>
              <a:cxnLst/>
              <a:rect l="l" t="t" r="r" b="b"/>
              <a:pathLst>
                <a:path w="2104390" h="3209925">
                  <a:moveTo>
                    <a:pt x="2000580" y="0"/>
                  </a:moveTo>
                  <a:lnTo>
                    <a:pt x="103809" y="0"/>
                  </a:lnTo>
                  <a:lnTo>
                    <a:pt x="63404" y="8158"/>
                  </a:lnTo>
                  <a:lnTo>
                    <a:pt x="30406" y="30406"/>
                  </a:lnTo>
                  <a:lnTo>
                    <a:pt x="8158" y="63404"/>
                  </a:lnTo>
                  <a:lnTo>
                    <a:pt x="0" y="103809"/>
                  </a:lnTo>
                  <a:lnTo>
                    <a:pt x="0" y="3106115"/>
                  </a:lnTo>
                  <a:lnTo>
                    <a:pt x="8158" y="3146520"/>
                  </a:lnTo>
                  <a:lnTo>
                    <a:pt x="30406" y="3179518"/>
                  </a:lnTo>
                  <a:lnTo>
                    <a:pt x="63404" y="3201766"/>
                  </a:lnTo>
                  <a:lnTo>
                    <a:pt x="103809" y="3209924"/>
                  </a:lnTo>
                  <a:lnTo>
                    <a:pt x="2000580" y="3209924"/>
                  </a:lnTo>
                  <a:lnTo>
                    <a:pt x="2040985" y="3201766"/>
                  </a:lnTo>
                  <a:lnTo>
                    <a:pt x="2073983" y="3179518"/>
                  </a:lnTo>
                  <a:lnTo>
                    <a:pt x="2096231" y="3146520"/>
                  </a:lnTo>
                  <a:lnTo>
                    <a:pt x="2104390" y="3106115"/>
                  </a:lnTo>
                  <a:lnTo>
                    <a:pt x="2104390" y="103809"/>
                  </a:lnTo>
                  <a:lnTo>
                    <a:pt x="2096231" y="63404"/>
                  </a:lnTo>
                  <a:lnTo>
                    <a:pt x="2073983" y="30406"/>
                  </a:lnTo>
                  <a:lnTo>
                    <a:pt x="2040985" y="8158"/>
                  </a:lnTo>
                  <a:lnTo>
                    <a:pt x="2000580" y="0"/>
                  </a:lnTo>
                  <a:close/>
                </a:path>
              </a:pathLst>
            </a:custGeom>
            <a:solidFill>
              <a:srgbClr val="004171"/>
            </a:solidFill>
          </p:spPr>
          <p:txBody>
            <a:bodyPr wrap="square" lIns="0" tIns="0" rIns="0" bIns="0" rtlCol="0"/>
            <a:lstStyle/>
            <a:p>
              <a:endParaRPr sz="1059"/>
            </a:p>
          </p:txBody>
        </p:sp>
        <p:sp>
          <p:nvSpPr>
            <p:cNvPr id="8" name="object 8"/>
            <p:cNvSpPr/>
            <p:nvPr/>
          </p:nvSpPr>
          <p:spPr>
            <a:xfrm>
              <a:off x="10126977" y="2683675"/>
              <a:ext cx="2104390" cy="3209925"/>
            </a:xfrm>
            <a:custGeom>
              <a:avLst/>
              <a:gdLst/>
              <a:ahLst/>
              <a:cxnLst/>
              <a:rect l="l" t="t" r="r" b="b"/>
              <a:pathLst>
                <a:path w="2104390" h="3209925">
                  <a:moveTo>
                    <a:pt x="0" y="103809"/>
                  </a:moveTo>
                  <a:lnTo>
                    <a:pt x="8158" y="63404"/>
                  </a:lnTo>
                  <a:lnTo>
                    <a:pt x="30406" y="30406"/>
                  </a:lnTo>
                  <a:lnTo>
                    <a:pt x="63404" y="8158"/>
                  </a:lnTo>
                  <a:lnTo>
                    <a:pt x="103809" y="0"/>
                  </a:lnTo>
                  <a:lnTo>
                    <a:pt x="2000580" y="0"/>
                  </a:lnTo>
                  <a:lnTo>
                    <a:pt x="2040985" y="8158"/>
                  </a:lnTo>
                  <a:lnTo>
                    <a:pt x="2073983" y="30406"/>
                  </a:lnTo>
                  <a:lnTo>
                    <a:pt x="2096231" y="63404"/>
                  </a:lnTo>
                  <a:lnTo>
                    <a:pt x="2104390" y="103809"/>
                  </a:lnTo>
                  <a:lnTo>
                    <a:pt x="2104390" y="3106115"/>
                  </a:lnTo>
                  <a:lnTo>
                    <a:pt x="2096231" y="3146520"/>
                  </a:lnTo>
                  <a:lnTo>
                    <a:pt x="2073983" y="3179518"/>
                  </a:lnTo>
                  <a:lnTo>
                    <a:pt x="2040985" y="3201766"/>
                  </a:lnTo>
                  <a:lnTo>
                    <a:pt x="2000580" y="3209924"/>
                  </a:lnTo>
                  <a:lnTo>
                    <a:pt x="103809" y="3209924"/>
                  </a:lnTo>
                  <a:lnTo>
                    <a:pt x="63404" y="3201766"/>
                  </a:lnTo>
                  <a:lnTo>
                    <a:pt x="30406" y="3179518"/>
                  </a:lnTo>
                  <a:lnTo>
                    <a:pt x="8158" y="3146520"/>
                  </a:lnTo>
                  <a:lnTo>
                    <a:pt x="0" y="3106115"/>
                  </a:lnTo>
                  <a:lnTo>
                    <a:pt x="0" y="103809"/>
                  </a:lnTo>
                  <a:close/>
                </a:path>
              </a:pathLst>
            </a:custGeom>
            <a:ln w="9525">
              <a:solidFill>
                <a:srgbClr val="004171"/>
              </a:solidFill>
            </a:ln>
          </p:spPr>
          <p:txBody>
            <a:bodyPr wrap="square" lIns="0" tIns="0" rIns="0" bIns="0" rtlCol="0"/>
            <a:lstStyle/>
            <a:p>
              <a:endParaRPr sz="1059"/>
            </a:p>
          </p:txBody>
        </p:sp>
        <p:pic>
          <p:nvPicPr>
            <p:cNvPr id="9" name="object 9"/>
            <p:cNvPicPr/>
            <p:nvPr/>
          </p:nvPicPr>
          <p:blipFill>
            <a:blip r:embed="rId4" cstate="print"/>
            <a:stretch>
              <a:fillRect/>
            </a:stretch>
          </p:blipFill>
          <p:spPr>
            <a:xfrm>
              <a:off x="10076688" y="6015228"/>
              <a:ext cx="2197607" cy="2316479"/>
            </a:xfrm>
            <a:prstGeom prst="rect">
              <a:avLst/>
            </a:prstGeom>
          </p:spPr>
        </p:pic>
        <p:sp>
          <p:nvSpPr>
            <p:cNvPr id="10" name="object 10"/>
            <p:cNvSpPr/>
            <p:nvPr/>
          </p:nvSpPr>
          <p:spPr>
            <a:xfrm>
              <a:off x="10118725" y="6035201"/>
              <a:ext cx="2113280" cy="2230755"/>
            </a:xfrm>
            <a:custGeom>
              <a:avLst/>
              <a:gdLst/>
              <a:ahLst/>
              <a:cxnLst/>
              <a:rect l="l" t="t" r="r" b="b"/>
              <a:pathLst>
                <a:path w="2113279" h="2230754">
                  <a:moveTo>
                    <a:pt x="2009025" y="0"/>
                  </a:moveTo>
                  <a:lnTo>
                    <a:pt x="104254" y="0"/>
                  </a:lnTo>
                  <a:lnTo>
                    <a:pt x="63672" y="8194"/>
                  </a:lnTo>
                  <a:lnTo>
                    <a:pt x="30533" y="30538"/>
                  </a:lnTo>
                  <a:lnTo>
                    <a:pt x="8192" y="63677"/>
                  </a:lnTo>
                  <a:lnTo>
                    <a:pt x="0" y="104254"/>
                  </a:lnTo>
                  <a:lnTo>
                    <a:pt x="0" y="2126513"/>
                  </a:lnTo>
                  <a:lnTo>
                    <a:pt x="8192" y="2167088"/>
                  </a:lnTo>
                  <a:lnTo>
                    <a:pt x="30533" y="2200222"/>
                  </a:lnTo>
                  <a:lnTo>
                    <a:pt x="63672" y="2222562"/>
                  </a:lnTo>
                  <a:lnTo>
                    <a:pt x="104254" y="2230755"/>
                  </a:lnTo>
                  <a:lnTo>
                    <a:pt x="2009025" y="2230755"/>
                  </a:lnTo>
                  <a:lnTo>
                    <a:pt x="2049607" y="2222562"/>
                  </a:lnTo>
                  <a:lnTo>
                    <a:pt x="2082746" y="2200222"/>
                  </a:lnTo>
                  <a:lnTo>
                    <a:pt x="2105087" y="2167088"/>
                  </a:lnTo>
                  <a:lnTo>
                    <a:pt x="2113280" y="2126513"/>
                  </a:lnTo>
                  <a:lnTo>
                    <a:pt x="2113280" y="104254"/>
                  </a:lnTo>
                  <a:lnTo>
                    <a:pt x="2105087" y="63677"/>
                  </a:lnTo>
                  <a:lnTo>
                    <a:pt x="2082746" y="30538"/>
                  </a:lnTo>
                  <a:lnTo>
                    <a:pt x="2049607" y="8194"/>
                  </a:lnTo>
                  <a:lnTo>
                    <a:pt x="2009025" y="0"/>
                  </a:lnTo>
                  <a:close/>
                </a:path>
              </a:pathLst>
            </a:custGeom>
            <a:solidFill>
              <a:srgbClr val="AFB0B3"/>
            </a:solidFill>
          </p:spPr>
          <p:txBody>
            <a:bodyPr wrap="square" lIns="0" tIns="0" rIns="0" bIns="0" rtlCol="0"/>
            <a:lstStyle/>
            <a:p>
              <a:endParaRPr sz="1059"/>
            </a:p>
          </p:txBody>
        </p:sp>
        <p:pic>
          <p:nvPicPr>
            <p:cNvPr id="11" name="object 11"/>
            <p:cNvPicPr/>
            <p:nvPr/>
          </p:nvPicPr>
          <p:blipFill>
            <a:blip r:embed="rId5" cstate="print"/>
            <a:stretch>
              <a:fillRect/>
            </a:stretch>
          </p:blipFill>
          <p:spPr>
            <a:xfrm>
              <a:off x="12313920" y="2673095"/>
              <a:ext cx="2261615" cy="5631179"/>
            </a:xfrm>
            <a:prstGeom prst="rect">
              <a:avLst/>
            </a:prstGeom>
          </p:spPr>
        </p:pic>
        <p:sp>
          <p:nvSpPr>
            <p:cNvPr id="12" name="object 12"/>
            <p:cNvSpPr/>
            <p:nvPr/>
          </p:nvSpPr>
          <p:spPr>
            <a:xfrm>
              <a:off x="12357100" y="2693202"/>
              <a:ext cx="2176145" cy="5544820"/>
            </a:xfrm>
            <a:custGeom>
              <a:avLst/>
              <a:gdLst/>
              <a:ahLst/>
              <a:cxnLst/>
              <a:rect l="l" t="t" r="r" b="b"/>
              <a:pathLst>
                <a:path w="2176144" h="5544820">
                  <a:moveTo>
                    <a:pt x="2091016" y="0"/>
                  </a:moveTo>
                  <a:lnTo>
                    <a:pt x="85128" y="0"/>
                  </a:lnTo>
                  <a:lnTo>
                    <a:pt x="51992" y="6689"/>
                  </a:lnTo>
                  <a:lnTo>
                    <a:pt x="24933" y="24933"/>
                  </a:lnTo>
                  <a:lnTo>
                    <a:pt x="6689" y="51992"/>
                  </a:lnTo>
                  <a:lnTo>
                    <a:pt x="0" y="85128"/>
                  </a:lnTo>
                  <a:lnTo>
                    <a:pt x="0" y="5459691"/>
                  </a:lnTo>
                  <a:lnTo>
                    <a:pt x="6689" y="5492827"/>
                  </a:lnTo>
                  <a:lnTo>
                    <a:pt x="24933" y="5519886"/>
                  </a:lnTo>
                  <a:lnTo>
                    <a:pt x="51992" y="5538130"/>
                  </a:lnTo>
                  <a:lnTo>
                    <a:pt x="85128" y="5544820"/>
                  </a:lnTo>
                  <a:lnTo>
                    <a:pt x="2091016" y="5544820"/>
                  </a:lnTo>
                  <a:lnTo>
                    <a:pt x="2124152" y="5538130"/>
                  </a:lnTo>
                  <a:lnTo>
                    <a:pt x="2151211" y="5519886"/>
                  </a:lnTo>
                  <a:lnTo>
                    <a:pt x="2169455" y="5492827"/>
                  </a:lnTo>
                  <a:lnTo>
                    <a:pt x="2176145" y="5459691"/>
                  </a:lnTo>
                  <a:lnTo>
                    <a:pt x="2176145" y="85128"/>
                  </a:lnTo>
                  <a:lnTo>
                    <a:pt x="2169455" y="51992"/>
                  </a:lnTo>
                  <a:lnTo>
                    <a:pt x="2151211" y="24933"/>
                  </a:lnTo>
                  <a:lnTo>
                    <a:pt x="2124152" y="6689"/>
                  </a:lnTo>
                  <a:lnTo>
                    <a:pt x="2091016" y="0"/>
                  </a:lnTo>
                  <a:close/>
                </a:path>
              </a:pathLst>
            </a:custGeom>
            <a:solidFill>
              <a:srgbClr val="006FB1"/>
            </a:solidFill>
          </p:spPr>
          <p:txBody>
            <a:bodyPr wrap="square" lIns="0" tIns="0" rIns="0" bIns="0" rtlCol="0"/>
            <a:lstStyle/>
            <a:p>
              <a:endParaRPr sz="1059"/>
            </a:p>
          </p:txBody>
        </p:sp>
        <p:pic>
          <p:nvPicPr>
            <p:cNvPr id="13" name="object 13"/>
            <p:cNvPicPr/>
            <p:nvPr/>
          </p:nvPicPr>
          <p:blipFill>
            <a:blip r:embed="rId6" cstate="print"/>
            <a:stretch>
              <a:fillRect/>
            </a:stretch>
          </p:blipFill>
          <p:spPr>
            <a:xfrm>
              <a:off x="7824216" y="5562600"/>
              <a:ext cx="2218943" cy="2778251"/>
            </a:xfrm>
            <a:prstGeom prst="rect">
              <a:avLst/>
            </a:prstGeom>
          </p:spPr>
        </p:pic>
        <p:sp>
          <p:nvSpPr>
            <p:cNvPr id="14" name="object 14"/>
            <p:cNvSpPr/>
            <p:nvPr/>
          </p:nvSpPr>
          <p:spPr>
            <a:xfrm>
              <a:off x="7867013" y="5582453"/>
              <a:ext cx="2133600" cy="2692400"/>
            </a:xfrm>
            <a:custGeom>
              <a:avLst/>
              <a:gdLst/>
              <a:ahLst/>
              <a:cxnLst/>
              <a:rect l="l" t="t" r="r" b="b"/>
              <a:pathLst>
                <a:path w="2133600" h="2692400">
                  <a:moveTo>
                    <a:pt x="2028355" y="0"/>
                  </a:moveTo>
                  <a:lnTo>
                    <a:pt x="105244" y="0"/>
                  </a:lnTo>
                  <a:lnTo>
                    <a:pt x="64277" y="8270"/>
                  </a:lnTo>
                  <a:lnTo>
                    <a:pt x="30824" y="30824"/>
                  </a:lnTo>
                  <a:lnTo>
                    <a:pt x="8270" y="64277"/>
                  </a:lnTo>
                  <a:lnTo>
                    <a:pt x="0" y="105244"/>
                  </a:lnTo>
                  <a:lnTo>
                    <a:pt x="0" y="2587142"/>
                  </a:lnTo>
                  <a:lnTo>
                    <a:pt x="8270" y="2628111"/>
                  </a:lnTo>
                  <a:lnTo>
                    <a:pt x="30824" y="2661569"/>
                  </a:lnTo>
                  <a:lnTo>
                    <a:pt x="64277" y="2684127"/>
                  </a:lnTo>
                  <a:lnTo>
                    <a:pt x="105244" y="2692399"/>
                  </a:lnTo>
                  <a:lnTo>
                    <a:pt x="2028355" y="2692399"/>
                  </a:lnTo>
                  <a:lnTo>
                    <a:pt x="2069322" y="2684127"/>
                  </a:lnTo>
                  <a:lnTo>
                    <a:pt x="2102775" y="2661569"/>
                  </a:lnTo>
                  <a:lnTo>
                    <a:pt x="2125329" y="2628111"/>
                  </a:lnTo>
                  <a:lnTo>
                    <a:pt x="2133600" y="2587142"/>
                  </a:lnTo>
                  <a:lnTo>
                    <a:pt x="2133600" y="105244"/>
                  </a:lnTo>
                  <a:lnTo>
                    <a:pt x="2125329" y="64277"/>
                  </a:lnTo>
                  <a:lnTo>
                    <a:pt x="2102775" y="30824"/>
                  </a:lnTo>
                  <a:lnTo>
                    <a:pt x="2069322" y="8270"/>
                  </a:lnTo>
                  <a:lnTo>
                    <a:pt x="2028355" y="0"/>
                  </a:lnTo>
                  <a:close/>
                </a:path>
              </a:pathLst>
            </a:custGeom>
            <a:solidFill>
              <a:srgbClr val="404040"/>
            </a:solidFill>
          </p:spPr>
          <p:txBody>
            <a:bodyPr wrap="square" lIns="0" tIns="0" rIns="0" bIns="0" rtlCol="0"/>
            <a:lstStyle/>
            <a:p>
              <a:endParaRPr sz="1059"/>
            </a:p>
          </p:txBody>
        </p:sp>
        <p:pic>
          <p:nvPicPr>
            <p:cNvPr id="15" name="object 15"/>
            <p:cNvPicPr/>
            <p:nvPr/>
          </p:nvPicPr>
          <p:blipFill>
            <a:blip r:embed="rId7" cstate="print"/>
            <a:stretch>
              <a:fillRect/>
            </a:stretch>
          </p:blipFill>
          <p:spPr>
            <a:xfrm>
              <a:off x="7819644" y="2650235"/>
              <a:ext cx="2223516" cy="2848355"/>
            </a:xfrm>
            <a:prstGeom prst="rect">
              <a:avLst/>
            </a:prstGeom>
          </p:spPr>
        </p:pic>
        <p:sp>
          <p:nvSpPr>
            <p:cNvPr id="16" name="object 16"/>
            <p:cNvSpPr/>
            <p:nvPr/>
          </p:nvSpPr>
          <p:spPr>
            <a:xfrm>
              <a:off x="7867013" y="2674583"/>
              <a:ext cx="2129155" cy="2753995"/>
            </a:xfrm>
            <a:custGeom>
              <a:avLst/>
              <a:gdLst/>
              <a:ahLst/>
              <a:cxnLst/>
              <a:rect l="l" t="t" r="r" b="b"/>
              <a:pathLst>
                <a:path w="2129154" h="2753995">
                  <a:moveTo>
                    <a:pt x="2024126" y="0"/>
                  </a:moveTo>
                  <a:lnTo>
                    <a:pt x="105029" y="0"/>
                  </a:lnTo>
                  <a:lnTo>
                    <a:pt x="64149" y="8252"/>
                  </a:lnTo>
                  <a:lnTo>
                    <a:pt x="30764" y="30759"/>
                  </a:lnTo>
                  <a:lnTo>
                    <a:pt x="8254" y="64143"/>
                  </a:lnTo>
                  <a:lnTo>
                    <a:pt x="0" y="105028"/>
                  </a:lnTo>
                  <a:lnTo>
                    <a:pt x="0" y="2648966"/>
                  </a:lnTo>
                  <a:lnTo>
                    <a:pt x="8254" y="2689845"/>
                  </a:lnTo>
                  <a:lnTo>
                    <a:pt x="30764" y="2723230"/>
                  </a:lnTo>
                  <a:lnTo>
                    <a:pt x="64149" y="2745740"/>
                  </a:lnTo>
                  <a:lnTo>
                    <a:pt x="105029" y="2753995"/>
                  </a:lnTo>
                  <a:lnTo>
                    <a:pt x="2024126" y="2753995"/>
                  </a:lnTo>
                  <a:lnTo>
                    <a:pt x="2065005" y="2745740"/>
                  </a:lnTo>
                  <a:lnTo>
                    <a:pt x="2098390" y="2723230"/>
                  </a:lnTo>
                  <a:lnTo>
                    <a:pt x="2120900" y="2689845"/>
                  </a:lnTo>
                  <a:lnTo>
                    <a:pt x="2129155" y="2648966"/>
                  </a:lnTo>
                  <a:lnTo>
                    <a:pt x="2129155" y="105028"/>
                  </a:lnTo>
                  <a:lnTo>
                    <a:pt x="2120900" y="64143"/>
                  </a:lnTo>
                  <a:lnTo>
                    <a:pt x="2098390" y="30759"/>
                  </a:lnTo>
                  <a:lnTo>
                    <a:pt x="2065005" y="8252"/>
                  </a:lnTo>
                  <a:lnTo>
                    <a:pt x="2024126" y="0"/>
                  </a:lnTo>
                  <a:close/>
                </a:path>
              </a:pathLst>
            </a:custGeom>
            <a:solidFill>
              <a:srgbClr val="588500"/>
            </a:solidFill>
          </p:spPr>
          <p:txBody>
            <a:bodyPr wrap="square" lIns="0" tIns="0" rIns="0" bIns="0" rtlCol="0"/>
            <a:lstStyle/>
            <a:p>
              <a:endParaRPr sz="1059"/>
            </a:p>
          </p:txBody>
        </p:sp>
        <p:sp>
          <p:nvSpPr>
            <p:cNvPr id="17" name="object 17"/>
            <p:cNvSpPr/>
            <p:nvPr/>
          </p:nvSpPr>
          <p:spPr>
            <a:xfrm>
              <a:off x="7867013" y="2674583"/>
              <a:ext cx="2129155" cy="2753995"/>
            </a:xfrm>
            <a:custGeom>
              <a:avLst/>
              <a:gdLst/>
              <a:ahLst/>
              <a:cxnLst/>
              <a:rect l="l" t="t" r="r" b="b"/>
              <a:pathLst>
                <a:path w="2129154" h="2753995">
                  <a:moveTo>
                    <a:pt x="0" y="105028"/>
                  </a:moveTo>
                  <a:lnTo>
                    <a:pt x="8254" y="64143"/>
                  </a:lnTo>
                  <a:lnTo>
                    <a:pt x="30764" y="30759"/>
                  </a:lnTo>
                  <a:lnTo>
                    <a:pt x="64149" y="8252"/>
                  </a:lnTo>
                  <a:lnTo>
                    <a:pt x="105029" y="0"/>
                  </a:lnTo>
                  <a:lnTo>
                    <a:pt x="2024126" y="0"/>
                  </a:lnTo>
                  <a:lnTo>
                    <a:pt x="2065005" y="8252"/>
                  </a:lnTo>
                  <a:lnTo>
                    <a:pt x="2098390" y="30759"/>
                  </a:lnTo>
                  <a:lnTo>
                    <a:pt x="2120900" y="64143"/>
                  </a:lnTo>
                  <a:lnTo>
                    <a:pt x="2129155" y="105028"/>
                  </a:lnTo>
                  <a:lnTo>
                    <a:pt x="2129155" y="2648966"/>
                  </a:lnTo>
                  <a:lnTo>
                    <a:pt x="2120900" y="2689845"/>
                  </a:lnTo>
                  <a:lnTo>
                    <a:pt x="2098390" y="2723230"/>
                  </a:lnTo>
                  <a:lnTo>
                    <a:pt x="2065005" y="2745740"/>
                  </a:lnTo>
                  <a:lnTo>
                    <a:pt x="2024126" y="2753995"/>
                  </a:lnTo>
                  <a:lnTo>
                    <a:pt x="105029" y="2753995"/>
                  </a:lnTo>
                  <a:lnTo>
                    <a:pt x="64149" y="2745740"/>
                  </a:lnTo>
                  <a:lnTo>
                    <a:pt x="30764" y="2723230"/>
                  </a:lnTo>
                  <a:lnTo>
                    <a:pt x="8254" y="2689845"/>
                  </a:lnTo>
                  <a:lnTo>
                    <a:pt x="0" y="2648966"/>
                  </a:lnTo>
                  <a:lnTo>
                    <a:pt x="0" y="105028"/>
                  </a:lnTo>
                  <a:close/>
                </a:path>
              </a:pathLst>
            </a:custGeom>
            <a:ln w="9525">
              <a:solidFill>
                <a:srgbClr val="588500"/>
              </a:solidFill>
            </a:ln>
          </p:spPr>
          <p:txBody>
            <a:bodyPr wrap="square" lIns="0" tIns="0" rIns="0" bIns="0" rtlCol="0"/>
            <a:lstStyle/>
            <a:p>
              <a:endParaRPr sz="1059"/>
            </a:p>
          </p:txBody>
        </p:sp>
        <p:pic>
          <p:nvPicPr>
            <p:cNvPr id="18" name="object 18"/>
            <p:cNvPicPr/>
            <p:nvPr/>
          </p:nvPicPr>
          <p:blipFill>
            <a:blip r:embed="rId8" cstate="print"/>
            <a:stretch>
              <a:fillRect/>
            </a:stretch>
          </p:blipFill>
          <p:spPr>
            <a:xfrm>
              <a:off x="5408676" y="2673095"/>
              <a:ext cx="2391155" cy="3029710"/>
            </a:xfrm>
            <a:prstGeom prst="rect">
              <a:avLst/>
            </a:prstGeom>
          </p:spPr>
        </p:pic>
        <p:sp>
          <p:nvSpPr>
            <p:cNvPr id="19" name="object 19"/>
            <p:cNvSpPr/>
            <p:nvPr/>
          </p:nvSpPr>
          <p:spPr>
            <a:xfrm>
              <a:off x="5451475" y="2692570"/>
              <a:ext cx="2306320" cy="2945130"/>
            </a:xfrm>
            <a:custGeom>
              <a:avLst/>
              <a:gdLst/>
              <a:ahLst/>
              <a:cxnLst/>
              <a:rect l="l" t="t" r="r" b="b"/>
              <a:pathLst>
                <a:path w="2306320" h="2945129">
                  <a:moveTo>
                    <a:pt x="2192553" y="0"/>
                  </a:moveTo>
                  <a:lnTo>
                    <a:pt x="113766" y="0"/>
                  </a:lnTo>
                  <a:lnTo>
                    <a:pt x="69485" y="8939"/>
                  </a:lnTo>
                  <a:lnTo>
                    <a:pt x="33323" y="33318"/>
                  </a:lnTo>
                  <a:lnTo>
                    <a:pt x="8940" y="69480"/>
                  </a:lnTo>
                  <a:lnTo>
                    <a:pt x="0" y="113766"/>
                  </a:lnTo>
                  <a:lnTo>
                    <a:pt x="0" y="2831363"/>
                  </a:lnTo>
                  <a:lnTo>
                    <a:pt x="8940" y="2875644"/>
                  </a:lnTo>
                  <a:lnTo>
                    <a:pt x="33323" y="2911806"/>
                  </a:lnTo>
                  <a:lnTo>
                    <a:pt x="69485" y="2936189"/>
                  </a:lnTo>
                  <a:lnTo>
                    <a:pt x="113766" y="2945129"/>
                  </a:lnTo>
                  <a:lnTo>
                    <a:pt x="2192553" y="2945129"/>
                  </a:lnTo>
                  <a:lnTo>
                    <a:pt x="2236834" y="2936189"/>
                  </a:lnTo>
                  <a:lnTo>
                    <a:pt x="2272996" y="2911806"/>
                  </a:lnTo>
                  <a:lnTo>
                    <a:pt x="2297379" y="2875644"/>
                  </a:lnTo>
                  <a:lnTo>
                    <a:pt x="2306320" y="2831363"/>
                  </a:lnTo>
                  <a:lnTo>
                    <a:pt x="2306320" y="113766"/>
                  </a:lnTo>
                  <a:lnTo>
                    <a:pt x="2297379" y="69480"/>
                  </a:lnTo>
                  <a:lnTo>
                    <a:pt x="2272996" y="33318"/>
                  </a:lnTo>
                  <a:lnTo>
                    <a:pt x="2236834" y="8939"/>
                  </a:lnTo>
                  <a:lnTo>
                    <a:pt x="2192553" y="0"/>
                  </a:lnTo>
                  <a:close/>
                </a:path>
              </a:pathLst>
            </a:custGeom>
            <a:solidFill>
              <a:srgbClr val="004171"/>
            </a:solidFill>
          </p:spPr>
          <p:txBody>
            <a:bodyPr wrap="square" lIns="0" tIns="0" rIns="0" bIns="0" rtlCol="0"/>
            <a:lstStyle/>
            <a:p>
              <a:endParaRPr sz="1059"/>
            </a:p>
          </p:txBody>
        </p:sp>
        <p:pic>
          <p:nvPicPr>
            <p:cNvPr id="20" name="object 20"/>
            <p:cNvPicPr/>
            <p:nvPr/>
          </p:nvPicPr>
          <p:blipFill>
            <a:blip r:embed="rId9" cstate="print"/>
            <a:stretch>
              <a:fillRect/>
            </a:stretch>
          </p:blipFill>
          <p:spPr>
            <a:xfrm>
              <a:off x="5417820" y="5718047"/>
              <a:ext cx="2382011" cy="2621279"/>
            </a:xfrm>
            <a:prstGeom prst="rect">
              <a:avLst/>
            </a:prstGeom>
          </p:spPr>
        </p:pic>
        <p:sp>
          <p:nvSpPr>
            <p:cNvPr id="21" name="object 21"/>
            <p:cNvSpPr/>
            <p:nvPr/>
          </p:nvSpPr>
          <p:spPr>
            <a:xfrm>
              <a:off x="5460363" y="5737389"/>
              <a:ext cx="2296795" cy="2536825"/>
            </a:xfrm>
            <a:custGeom>
              <a:avLst/>
              <a:gdLst/>
              <a:ahLst/>
              <a:cxnLst/>
              <a:rect l="l" t="t" r="r" b="b"/>
              <a:pathLst>
                <a:path w="2296795" h="2536825">
                  <a:moveTo>
                    <a:pt x="2206942" y="0"/>
                  </a:moveTo>
                  <a:lnTo>
                    <a:pt x="89852" y="0"/>
                  </a:lnTo>
                  <a:lnTo>
                    <a:pt x="54880" y="7061"/>
                  </a:lnTo>
                  <a:lnTo>
                    <a:pt x="26319" y="26319"/>
                  </a:lnTo>
                  <a:lnTo>
                    <a:pt x="7061" y="54880"/>
                  </a:lnTo>
                  <a:lnTo>
                    <a:pt x="0" y="89852"/>
                  </a:lnTo>
                  <a:lnTo>
                    <a:pt x="0" y="2446972"/>
                  </a:lnTo>
                  <a:lnTo>
                    <a:pt x="7061" y="2481950"/>
                  </a:lnTo>
                  <a:lnTo>
                    <a:pt x="26319" y="2510510"/>
                  </a:lnTo>
                  <a:lnTo>
                    <a:pt x="54880" y="2529764"/>
                  </a:lnTo>
                  <a:lnTo>
                    <a:pt x="89852" y="2536825"/>
                  </a:lnTo>
                  <a:lnTo>
                    <a:pt x="2206942" y="2536825"/>
                  </a:lnTo>
                  <a:lnTo>
                    <a:pt x="2241914" y="2529764"/>
                  </a:lnTo>
                  <a:lnTo>
                    <a:pt x="2270475" y="2510510"/>
                  </a:lnTo>
                  <a:lnTo>
                    <a:pt x="2289733" y="2481950"/>
                  </a:lnTo>
                  <a:lnTo>
                    <a:pt x="2296795" y="2446972"/>
                  </a:lnTo>
                  <a:lnTo>
                    <a:pt x="2296795" y="89852"/>
                  </a:lnTo>
                  <a:lnTo>
                    <a:pt x="2289733" y="54880"/>
                  </a:lnTo>
                  <a:lnTo>
                    <a:pt x="2270475" y="26319"/>
                  </a:lnTo>
                  <a:lnTo>
                    <a:pt x="2241914" y="7061"/>
                  </a:lnTo>
                  <a:lnTo>
                    <a:pt x="2206942" y="0"/>
                  </a:lnTo>
                  <a:close/>
                </a:path>
              </a:pathLst>
            </a:custGeom>
            <a:solidFill>
              <a:srgbClr val="006FB1"/>
            </a:solidFill>
          </p:spPr>
          <p:txBody>
            <a:bodyPr wrap="square" lIns="0" tIns="0" rIns="0" bIns="0" rtlCol="0"/>
            <a:lstStyle/>
            <a:p>
              <a:endParaRPr sz="1059"/>
            </a:p>
          </p:txBody>
        </p:sp>
        <p:pic>
          <p:nvPicPr>
            <p:cNvPr id="22" name="object 22"/>
            <p:cNvPicPr/>
            <p:nvPr/>
          </p:nvPicPr>
          <p:blipFill>
            <a:blip r:embed="rId10" cstate="print"/>
            <a:stretch>
              <a:fillRect/>
            </a:stretch>
          </p:blipFill>
          <p:spPr>
            <a:xfrm>
              <a:off x="3224783" y="5727192"/>
              <a:ext cx="2157983" cy="2599943"/>
            </a:xfrm>
            <a:prstGeom prst="rect">
              <a:avLst/>
            </a:prstGeom>
          </p:spPr>
        </p:pic>
        <p:sp>
          <p:nvSpPr>
            <p:cNvPr id="23" name="object 23"/>
            <p:cNvSpPr/>
            <p:nvPr/>
          </p:nvSpPr>
          <p:spPr>
            <a:xfrm>
              <a:off x="3267075" y="5746276"/>
              <a:ext cx="2072639" cy="2514600"/>
            </a:xfrm>
            <a:custGeom>
              <a:avLst/>
              <a:gdLst/>
              <a:ahLst/>
              <a:cxnLst/>
              <a:rect l="l" t="t" r="r" b="b"/>
              <a:pathLst>
                <a:path w="2072639" h="2514600">
                  <a:moveTo>
                    <a:pt x="1970392" y="0"/>
                  </a:moveTo>
                  <a:lnTo>
                    <a:pt x="102247" y="0"/>
                  </a:lnTo>
                  <a:lnTo>
                    <a:pt x="62445" y="8035"/>
                  </a:lnTo>
                  <a:lnTo>
                    <a:pt x="29945" y="29949"/>
                  </a:lnTo>
                  <a:lnTo>
                    <a:pt x="8034" y="62450"/>
                  </a:lnTo>
                  <a:lnTo>
                    <a:pt x="0" y="102247"/>
                  </a:lnTo>
                  <a:lnTo>
                    <a:pt x="0" y="2412365"/>
                  </a:lnTo>
                  <a:lnTo>
                    <a:pt x="8034" y="2452160"/>
                  </a:lnTo>
                  <a:lnTo>
                    <a:pt x="29945" y="2484656"/>
                  </a:lnTo>
                  <a:lnTo>
                    <a:pt x="62445" y="2506566"/>
                  </a:lnTo>
                  <a:lnTo>
                    <a:pt x="102247" y="2514600"/>
                  </a:lnTo>
                  <a:lnTo>
                    <a:pt x="1970392" y="2514600"/>
                  </a:lnTo>
                  <a:lnTo>
                    <a:pt x="2010194" y="2506566"/>
                  </a:lnTo>
                  <a:lnTo>
                    <a:pt x="2042694" y="2484656"/>
                  </a:lnTo>
                  <a:lnTo>
                    <a:pt x="2064605" y="2452160"/>
                  </a:lnTo>
                  <a:lnTo>
                    <a:pt x="2072639" y="2412365"/>
                  </a:lnTo>
                  <a:lnTo>
                    <a:pt x="2072639" y="102247"/>
                  </a:lnTo>
                  <a:lnTo>
                    <a:pt x="2064605" y="62450"/>
                  </a:lnTo>
                  <a:lnTo>
                    <a:pt x="2042694" y="29949"/>
                  </a:lnTo>
                  <a:lnTo>
                    <a:pt x="2010194" y="8035"/>
                  </a:lnTo>
                  <a:lnTo>
                    <a:pt x="1970392" y="0"/>
                  </a:lnTo>
                  <a:close/>
                </a:path>
              </a:pathLst>
            </a:custGeom>
            <a:solidFill>
              <a:srgbClr val="AFB0B3"/>
            </a:solidFill>
          </p:spPr>
          <p:txBody>
            <a:bodyPr wrap="square" lIns="0" tIns="0" rIns="0" bIns="0" rtlCol="0"/>
            <a:lstStyle/>
            <a:p>
              <a:endParaRPr sz="1059"/>
            </a:p>
          </p:txBody>
        </p:sp>
      </p:grpSp>
      <p:sp>
        <p:nvSpPr>
          <p:cNvPr id="24" name="object 24"/>
          <p:cNvSpPr txBox="1"/>
          <p:nvPr/>
        </p:nvSpPr>
        <p:spPr>
          <a:xfrm>
            <a:off x="650539" y="5429548"/>
            <a:ext cx="3792818" cy="193108"/>
          </a:xfrm>
          <a:prstGeom prst="rect">
            <a:avLst/>
          </a:prstGeom>
        </p:spPr>
        <p:txBody>
          <a:bodyPr vert="horz" wrap="square" lIns="0" tIns="7471" rIns="0" bIns="0" rtlCol="0">
            <a:spAutoFit/>
          </a:bodyPr>
          <a:lstStyle/>
          <a:p>
            <a:pPr marL="7470">
              <a:spcBef>
                <a:spcPts val="59"/>
              </a:spcBef>
            </a:pPr>
            <a:r>
              <a:rPr sz="1206" dirty="0">
                <a:solidFill>
                  <a:srgbClr val="FFFFFF"/>
                </a:solidFill>
                <a:latin typeface="Calibri"/>
                <a:cs typeface="Calibri"/>
              </a:rPr>
              <a:t>KEEPING</a:t>
            </a:r>
            <a:r>
              <a:rPr sz="1206" spc="-21" dirty="0">
                <a:solidFill>
                  <a:srgbClr val="FFFFFF"/>
                </a:solidFill>
                <a:latin typeface="Calibri"/>
                <a:cs typeface="Calibri"/>
              </a:rPr>
              <a:t> </a:t>
            </a:r>
            <a:r>
              <a:rPr sz="1206" dirty="0">
                <a:solidFill>
                  <a:srgbClr val="FFFFFF"/>
                </a:solidFill>
                <a:latin typeface="Calibri"/>
                <a:cs typeface="Calibri"/>
              </a:rPr>
              <a:t>COMMUNITIES</a:t>
            </a:r>
            <a:r>
              <a:rPr sz="1206" spc="-18" dirty="0">
                <a:solidFill>
                  <a:srgbClr val="FFFFFF"/>
                </a:solidFill>
                <a:latin typeface="Calibri"/>
                <a:cs typeface="Calibri"/>
              </a:rPr>
              <a:t> </a:t>
            </a:r>
            <a:r>
              <a:rPr sz="1206" dirty="0">
                <a:solidFill>
                  <a:srgbClr val="FFFFFF"/>
                </a:solidFill>
                <a:latin typeface="Calibri"/>
                <a:cs typeface="Calibri"/>
              </a:rPr>
              <a:t>INFORMED:</a:t>
            </a:r>
            <a:r>
              <a:rPr sz="1206" spc="-18" dirty="0">
                <a:solidFill>
                  <a:srgbClr val="FFFFFF"/>
                </a:solidFill>
                <a:latin typeface="Calibri"/>
                <a:cs typeface="Calibri"/>
              </a:rPr>
              <a:t> </a:t>
            </a:r>
            <a:r>
              <a:rPr sz="1206" spc="-15" dirty="0">
                <a:solidFill>
                  <a:srgbClr val="FFFFFF"/>
                </a:solidFill>
                <a:latin typeface="Calibri"/>
                <a:cs typeface="Calibri"/>
              </a:rPr>
              <a:t>Your</a:t>
            </a:r>
            <a:r>
              <a:rPr sz="1206" spc="-29" dirty="0">
                <a:solidFill>
                  <a:srgbClr val="FFFFFF"/>
                </a:solidFill>
                <a:latin typeface="Calibri"/>
                <a:cs typeface="Calibri"/>
              </a:rPr>
              <a:t> </a:t>
            </a:r>
            <a:r>
              <a:rPr sz="1206" dirty="0">
                <a:solidFill>
                  <a:srgbClr val="FFFFFF"/>
                </a:solidFill>
                <a:latin typeface="Calibri"/>
                <a:cs typeface="Calibri"/>
              </a:rPr>
              <a:t>Risk</a:t>
            </a:r>
            <a:r>
              <a:rPr sz="1206" spc="-18" dirty="0">
                <a:solidFill>
                  <a:srgbClr val="FFFFFF"/>
                </a:solidFill>
                <a:latin typeface="Calibri"/>
                <a:cs typeface="Calibri"/>
              </a:rPr>
              <a:t> </a:t>
            </a:r>
            <a:r>
              <a:rPr sz="1206" dirty="0">
                <a:solidFill>
                  <a:srgbClr val="FFFFFF"/>
                </a:solidFill>
                <a:latin typeface="Calibri"/>
                <a:cs typeface="Calibri"/>
              </a:rPr>
              <a:t>MAP</a:t>
            </a:r>
            <a:r>
              <a:rPr sz="1206" spc="-21" dirty="0">
                <a:solidFill>
                  <a:srgbClr val="FFFFFF"/>
                </a:solidFill>
                <a:latin typeface="Calibri"/>
                <a:cs typeface="Calibri"/>
              </a:rPr>
              <a:t> </a:t>
            </a:r>
            <a:r>
              <a:rPr sz="1206" spc="-6" dirty="0">
                <a:solidFill>
                  <a:srgbClr val="FFFFFF"/>
                </a:solidFill>
                <a:latin typeface="Calibri"/>
                <a:cs typeface="Calibri"/>
              </a:rPr>
              <a:t>Timeline</a:t>
            </a:r>
            <a:endParaRPr sz="1206">
              <a:latin typeface="Calibri"/>
              <a:cs typeface="Calibri"/>
            </a:endParaRPr>
          </a:p>
        </p:txBody>
      </p:sp>
      <p:sp>
        <p:nvSpPr>
          <p:cNvPr id="25" name="object 25"/>
          <p:cNvSpPr txBox="1"/>
          <p:nvPr/>
        </p:nvSpPr>
        <p:spPr>
          <a:xfrm>
            <a:off x="754530" y="4475807"/>
            <a:ext cx="992841" cy="822484"/>
          </a:xfrm>
          <a:prstGeom prst="rect">
            <a:avLst/>
          </a:prstGeom>
        </p:spPr>
        <p:txBody>
          <a:bodyPr vert="horz" wrap="square" lIns="0" tIns="50053" rIns="0" bIns="0" rtlCol="0">
            <a:spAutoFit/>
          </a:bodyPr>
          <a:lstStyle/>
          <a:p>
            <a:pPr algn="ctr">
              <a:spcBef>
                <a:spcPts val="394"/>
              </a:spcBef>
            </a:pPr>
            <a:r>
              <a:rPr sz="2353" b="1" spc="-12" dirty="0">
                <a:solidFill>
                  <a:srgbClr val="FFFFFF"/>
                </a:solidFill>
                <a:latin typeface="Calibri"/>
                <a:cs typeface="Calibri"/>
              </a:rPr>
              <a:t>5.8%</a:t>
            </a:r>
            <a:endParaRPr sz="2353">
              <a:latin typeface="Calibri"/>
              <a:cs typeface="Calibri"/>
            </a:endParaRPr>
          </a:p>
          <a:p>
            <a:pPr marL="7470" marR="2988" algn="ctr">
              <a:lnSpc>
                <a:spcPct val="102099"/>
              </a:lnSpc>
              <a:spcBef>
                <a:spcPts val="103"/>
              </a:spcBef>
            </a:pPr>
            <a:r>
              <a:rPr sz="853" dirty="0">
                <a:solidFill>
                  <a:srgbClr val="FFFFFF"/>
                </a:solidFill>
                <a:latin typeface="Calibri"/>
                <a:cs typeface="Calibri"/>
              </a:rPr>
              <a:t>Of</a:t>
            </a:r>
            <a:r>
              <a:rPr sz="853" spc="-9" dirty="0">
                <a:solidFill>
                  <a:srgbClr val="FFFFFF"/>
                </a:solidFill>
                <a:latin typeface="Calibri"/>
                <a:cs typeface="Calibri"/>
              </a:rPr>
              <a:t> </a:t>
            </a:r>
            <a:r>
              <a:rPr sz="853" dirty="0">
                <a:solidFill>
                  <a:srgbClr val="FFFFFF"/>
                </a:solidFill>
                <a:latin typeface="Calibri"/>
                <a:cs typeface="Calibri"/>
              </a:rPr>
              <a:t>the</a:t>
            </a:r>
            <a:r>
              <a:rPr sz="853" spc="-6" dirty="0">
                <a:solidFill>
                  <a:srgbClr val="FFFFFF"/>
                </a:solidFill>
                <a:latin typeface="Calibri"/>
                <a:cs typeface="Calibri"/>
              </a:rPr>
              <a:t> </a:t>
            </a:r>
            <a:r>
              <a:rPr sz="853" dirty="0">
                <a:solidFill>
                  <a:srgbClr val="FFFFFF"/>
                </a:solidFill>
                <a:latin typeface="Calibri"/>
                <a:cs typeface="Calibri"/>
              </a:rPr>
              <a:t>population</a:t>
            </a:r>
            <a:r>
              <a:rPr sz="853" spc="-6" dirty="0">
                <a:solidFill>
                  <a:srgbClr val="FFFFFF"/>
                </a:solidFill>
                <a:latin typeface="Calibri"/>
                <a:cs typeface="Calibri"/>
              </a:rPr>
              <a:t> </a:t>
            </a:r>
            <a:r>
              <a:rPr sz="853" dirty="0">
                <a:solidFill>
                  <a:srgbClr val="FFFFFF"/>
                </a:solidFill>
                <a:latin typeface="Calibri"/>
                <a:cs typeface="Calibri"/>
              </a:rPr>
              <a:t>is</a:t>
            </a:r>
            <a:r>
              <a:rPr sz="853" spc="-12" dirty="0">
                <a:solidFill>
                  <a:srgbClr val="FFFFFF"/>
                </a:solidFill>
                <a:latin typeface="Calibri"/>
                <a:cs typeface="Calibri"/>
              </a:rPr>
              <a:t> </a:t>
            </a:r>
            <a:r>
              <a:rPr sz="853" spc="-15" dirty="0">
                <a:solidFill>
                  <a:srgbClr val="FFFFFF"/>
                </a:solidFill>
                <a:latin typeface="Calibri"/>
                <a:cs typeface="Calibri"/>
              </a:rPr>
              <a:t>in </a:t>
            </a:r>
            <a:r>
              <a:rPr sz="853" dirty="0">
                <a:solidFill>
                  <a:srgbClr val="FFFFFF"/>
                </a:solidFill>
                <a:latin typeface="Calibri"/>
                <a:cs typeface="Calibri"/>
              </a:rPr>
              <a:t>the</a:t>
            </a:r>
            <a:r>
              <a:rPr sz="853" spc="-18" dirty="0">
                <a:solidFill>
                  <a:srgbClr val="FFFFFF"/>
                </a:solidFill>
                <a:latin typeface="Calibri"/>
                <a:cs typeface="Calibri"/>
              </a:rPr>
              <a:t> </a:t>
            </a:r>
            <a:r>
              <a:rPr sz="853" dirty="0">
                <a:solidFill>
                  <a:srgbClr val="FFFFFF"/>
                </a:solidFill>
                <a:latin typeface="Calibri"/>
                <a:cs typeface="Calibri"/>
              </a:rPr>
              <a:t>draft</a:t>
            </a:r>
            <a:r>
              <a:rPr sz="853" spc="-12" dirty="0">
                <a:solidFill>
                  <a:srgbClr val="FFFFFF"/>
                </a:solidFill>
                <a:latin typeface="Calibri"/>
                <a:cs typeface="Calibri"/>
              </a:rPr>
              <a:t> </a:t>
            </a:r>
            <a:r>
              <a:rPr sz="853" dirty="0">
                <a:solidFill>
                  <a:srgbClr val="FFFFFF"/>
                </a:solidFill>
                <a:latin typeface="Calibri"/>
                <a:cs typeface="Calibri"/>
              </a:rPr>
              <a:t>flood</a:t>
            </a:r>
            <a:r>
              <a:rPr sz="853" spc="-9" dirty="0">
                <a:solidFill>
                  <a:srgbClr val="FFFFFF"/>
                </a:solidFill>
                <a:latin typeface="Calibri"/>
                <a:cs typeface="Calibri"/>
              </a:rPr>
              <a:t> </a:t>
            </a:r>
            <a:r>
              <a:rPr sz="853" spc="-12" dirty="0">
                <a:solidFill>
                  <a:srgbClr val="FFFFFF"/>
                </a:solidFill>
                <a:latin typeface="Calibri"/>
                <a:cs typeface="Calibri"/>
              </a:rPr>
              <a:t>high </a:t>
            </a:r>
            <a:r>
              <a:rPr sz="853" dirty="0">
                <a:solidFill>
                  <a:srgbClr val="FFFFFF"/>
                </a:solidFill>
                <a:latin typeface="Calibri"/>
                <a:cs typeface="Calibri"/>
              </a:rPr>
              <a:t>hazard</a:t>
            </a:r>
            <a:r>
              <a:rPr sz="853" spc="-35" dirty="0">
                <a:solidFill>
                  <a:srgbClr val="FFFFFF"/>
                </a:solidFill>
                <a:latin typeface="Calibri"/>
                <a:cs typeface="Calibri"/>
              </a:rPr>
              <a:t> </a:t>
            </a:r>
            <a:r>
              <a:rPr sz="853" spc="-12" dirty="0">
                <a:solidFill>
                  <a:srgbClr val="FFFFFF"/>
                </a:solidFill>
                <a:latin typeface="Calibri"/>
                <a:cs typeface="Calibri"/>
              </a:rPr>
              <a:t>area</a:t>
            </a:r>
            <a:endParaRPr sz="853">
              <a:latin typeface="Calibri"/>
              <a:cs typeface="Calibri"/>
            </a:endParaRPr>
          </a:p>
        </p:txBody>
      </p:sp>
      <p:pic>
        <p:nvPicPr>
          <p:cNvPr id="26" name="object 26"/>
          <p:cNvPicPr/>
          <p:nvPr/>
        </p:nvPicPr>
        <p:blipFill>
          <a:blip r:embed="rId11" cstate="print"/>
          <a:stretch>
            <a:fillRect/>
          </a:stretch>
        </p:blipFill>
        <p:spPr>
          <a:xfrm>
            <a:off x="806824" y="3942702"/>
            <a:ext cx="896470" cy="543857"/>
          </a:xfrm>
          <a:prstGeom prst="rect">
            <a:avLst/>
          </a:prstGeom>
        </p:spPr>
      </p:pic>
      <p:sp>
        <p:nvSpPr>
          <p:cNvPr id="27" name="object 27"/>
          <p:cNvSpPr txBox="1"/>
          <p:nvPr/>
        </p:nvSpPr>
        <p:spPr>
          <a:xfrm>
            <a:off x="2062480" y="4485889"/>
            <a:ext cx="941668" cy="824747"/>
          </a:xfrm>
          <a:prstGeom prst="rect">
            <a:avLst/>
          </a:prstGeom>
        </p:spPr>
        <p:txBody>
          <a:bodyPr vert="horz" wrap="square" lIns="0" tIns="52294" rIns="0" bIns="0" rtlCol="0">
            <a:spAutoFit/>
          </a:bodyPr>
          <a:lstStyle/>
          <a:p>
            <a:pPr marL="209911">
              <a:spcBef>
                <a:spcPts val="412"/>
              </a:spcBef>
            </a:pPr>
            <a:r>
              <a:rPr sz="2353" b="1" spc="-15" dirty="0">
                <a:solidFill>
                  <a:srgbClr val="585858"/>
                </a:solidFill>
                <a:latin typeface="Calibri"/>
                <a:cs typeface="Calibri"/>
              </a:rPr>
              <a:t>21%</a:t>
            </a:r>
            <a:endParaRPr sz="2353">
              <a:latin typeface="Calibri"/>
              <a:cs typeface="Calibri"/>
            </a:endParaRPr>
          </a:p>
          <a:p>
            <a:pPr marL="13446" marR="2988" indent="-6350" algn="just">
              <a:lnSpc>
                <a:spcPct val="101699"/>
              </a:lnSpc>
              <a:spcBef>
                <a:spcPts val="115"/>
              </a:spcBef>
            </a:pPr>
            <a:r>
              <a:rPr sz="853" dirty="0">
                <a:solidFill>
                  <a:srgbClr val="585858"/>
                </a:solidFill>
                <a:latin typeface="Calibri"/>
                <a:cs typeface="Calibri"/>
              </a:rPr>
              <a:t>Of</a:t>
            </a:r>
            <a:r>
              <a:rPr sz="853" spc="-12" dirty="0">
                <a:solidFill>
                  <a:srgbClr val="585858"/>
                </a:solidFill>
                <a:latin typeface="Calibri"/>
                <a:cs typeface="Calibri"/>
              </a:rPr>
              <a:t> </a:t>
            </a:r>
            <a:r>
              <a:rPr sz="853" dirty="0">
                <a:solidFill>
                  <a:srgbClr val="585858"/>
                </a:solidFill>
                <a:latin typeface="Calibri"/>
                <a:cs typeface="Calibri"/>
              </a:rPr>
              <a:t>households</a:t>
            </a:r>
            <a:r>
              <a:rPr sz="853" spc="-6" dirty="0">
                <a:solidFill>
                  <a:srgbClr val="585858"/>
                </a:solidFill>
                <a:latin typeface="Calibri"/>
                <a:cs typeface="Calibri"/>
              </a:rPr>
              <a:t> </a:t>
            </a:r>
            <a:r>
              <a:rPr sz="853" spc="-12" dirty="0">
                <a:solidFill>
                  <a:srgbClr val="585858"/>
                </a:solidFill>
                <a:latin typeface="Calibri"/>
                <a:cs typeface="Calibri"/>
              </a:rPr>
              <a:t>spend </a:t>
            </a:r>
            <a:r>
              <a:rPr sz="853" dirty="0">
                <a:solidFill>
                  <a:srgbClr val="585858"/>
                </a:solidFill>
                <a:latin typeface="Calibri"/>
                <a:cs typeface="Calibri"/>
              </a:rPr>
              <a:t>30%</a:t>
            </a:r>
            <a:r>
              <a:rPr sz="853" spc="-9" dirty="0">
                <a:solidFill>
                  <a:srgbClr val="585858"/>
                </a:solidFill>
                <a:latin typeface="Calibri"/>
                <a:cs typeface="Calibri"/>
              </a:rPr>
              <a:t> </a:t>
            </a:r>
            <a:r>
              <a:rPr sz="853" dirty="0">
                <a:solidFill>
                  <a:srgbClr val="585858"/>
                </a:solidFill>
                <a:latin typeface="Calibri"/>
                <a:cs typeface="Calibri"/>
              </a:rPr>
              <a:t>or</a:t>
            </a:r>
            <a:r>
              <a:rPr sz="853" spc="-12" dirty="0">
                <a:solidFill>
                  <a:srgbClr val="585858"/>
                </a:solidFill>
                <a:latin typeface="Calibri"/>
                <a:cs typeface="Calibri"/>
              </a:rPr>
              <a:t> </a:t>
            </a:r>
            <a:r>
              <a:rPr sz="853" dirty="0">
                <a:solidFill>
                  <a:srgbClr val="585858"/>
                </a:solidFill>
                <a:latin typeface="Calibri"/>
                <a:cs typeface="Calibri"/>
              </a:rPr>
              <a:t>more</a:t>
            </a:r>
            <a:r>
              <a:rPr sz="853" spc="-9" dirty="0">
                <a:solidFill>
                  <a:srgbClr val="585858"/>
                </a:solidFill>
                <a:latin typeface="Calibri"/>
                <a:cs typeface="Calibri"/>
              </a:rPr>
              <a:t> </a:t>
            </a:r>
            <a:r>
              <a:rPr sz="853" dirty="0">
                <a:solidFill>
                  <a:srgbClr val="585858"/>
                </a:solidFill>
                <a:latin typeface="Calibri"/>
                <a:cs typeface="Calibri"/>
              </a:rPr>
              <a:t>of</a:t>
            </a:r>
            <a:r>
              <a:rPr sz="853" spc="-9" dirty="0">
                <a:solidFill>
                  <a:srgbClr val="585858"/>
                </a:solidFill>
                <a:latin typeface="Calibri"/>
                <a:cs typeface="Calibri"/>
              </a:rPr>
              <a:t> </a:t>
            </a:r>
            <a:r>
              <a:rPr sz="853" spc="-6" dirty="0">
                <a:solidFill>
                  <a:srgbClr val="585858"/>
                </a:solidFill>
                <a:latin typeface="Calibri"/>
                <a:cs typeface="Calibri"/>
              </a:rPr>
              <a:t>their </a:t>
            </a:r>
            <a:r>
              <a:rPr sz="853" dirty="0">
                <a:solidFill>
                  <a:srgbClr val="585858"/>
                </a:solidFill>
                <a:latin typeface="Calibri"/>
                <a:cs typeface="Calibri"/>
              </a:rPr>
              <a:t>income</a:t>
            </a:r>
            <a:r>
              <a:rPr sz="853" spc="-12" dirty="0">
                <a:solidFill>
                  <a:srgbClr val="585858"/>
                </a:solidFill>
                <a:latin typeface="Calibri"/>
                <a:cs typeface="Calibri"/>
              </a:rPr>
              <a:t> </a:t>
            </a:r>
            <a:r>
              <a:rPr sz="853" dirty="0">
                <a:solidFill>
                  <a:srgbClr val="585858"/>
                </a:solidFill>
                <a:latin typeface="Calibri"/>
                <a:cs typeface="Calibri"/>
              </a:rPr>
              <a:t>on</a:t>
            </a:r>
            <a:r>
              <a:rPr sz="853" spc="-6" dirty="0">
                <a:solidFill>
                  <a:srgbClr val="585858"/>
                </a:solidFill>
                <a:latin typeface="Calibri"/>
                <a:cs typeface="Calibri"/>
              </a:rPr>
              <a:t> housing</a:t>
            </a:r>
            <a:endParaRPr sz="853">
              <a:latin typeface="Calibri"/>
              <a:cs typeface="Calibri"/>
            </a:endParaRPr>
          </a:p>
        </p:txBody>
      </p:sp>
      <p:grpSp>
        <p:nvGrpSpPr>
          <p:cNvPr id="28" name="object 28"/>
          <p:cNvGrpSpPr/>
          <p:nvPr/>
        </p:nvGrpSpPr>
        <p:grpSpPr>
          <a:xfrm>
            <a:off x="2201956" y="2304401"/>
            <a:ext cx="2289735" cy="2225488"/>
            <a:chOff x="3743325" y="3120556"/>
            <a:chExt cx="3892550" cy="3783329"/>
          </a:xfrm>
        </p:grpSpPr>
        <p:pic>
          <p:nvPicPr>
            <p:cNvPr id="29" name="object 29"/>
            <p:cNvPicPr/>
            <p:nvPr/>
          </p:nvPicPr>
          <p:blipFill>
            <a:blip r:embed="rId12" cstate="print"/>
            <a:stretch>
              <a:fillRect/>
            </a:stretch>
          </p:blipFill>
          <p:spPr>
            <a:xfrm>
              <a:off x="3743325" y="5855931"/>
              <a:ext cx="1049019" cy="1047748"/>
            </a:xfrm>
            <a:prstGeom prst="rect">
              <a:avLst/>
            </a:prstGeom>
          </p:spPr>
        </p:pic>
        <p:pic>
          <p:nvPicPr>
            <p:cNvPr id="30" name="object 30"/>
            <p:cNvPicPr/>
            <p:nvPr/>
          </p:nvPicPr>
          <p:blipFill>
            <a:blip r:embed="rId13" cstate="print"/>
            <a:stretch>
              <a:fillRect/>
            </a:stretch>
          </p:blipFill>
          <p:spPr>
            <a:xfrm>
              <a:off x="5666104" y="3120556"/>
              <a:ext cx="1969743" cy="527684"/>
            </a:xfrm>
            <a:prstGeom prst="rect">
              <a:avLst/>
            </a:prstGeom>
          </p:spPr>
        </p:pic>
      </p:grpSp>
      <p:sp>
        <p:nvSpPr>
          <p:cNvPr id="31" name="object 31"/>
          <p:cNvSpPr txBox="1"/>
          <p:nvPr/>
        </p:nvSpPr>
        <p:spPr>
          <a:xfrm>
            <a:off x="4004235" y="3039557"/>
            <a:ext cx="51174" cy="93216"/>
          </a:xfrm>
          <a:prstGeom prst="rect">
            <a:avLst/>
          </a:prstGeom>
        </p:spPr>
        <p:txBody>
          <a:bodyPr vert="horz" wrap="square" lIns="0" tIns="7097" rIns="0" bIns="0" rtlCol="0">
            <a:spAutoFit/>
          </a:bodyPr>
          <a:lstStyle/>
          <a:p>
            <a:pPr marL="7470">
              <a:spcBef>
                <a:spcPts val="56"/>
              </a:spcBef>
            </a:pPr>
            <a:r>
              <a:rPr sz="559" spc="-3" dirty="0">
                <a:solidFill>
                  <a:srgbClr val="FFFFFF"/>
                </a:solidFill>
                <a:latin typeface="Calibri"/>
                <a:cs typeface="Calibri"/>
              </a:rPr>
              <a:t>1</a:t>
            </a:r>
            <a:endParaRPr sz="559">
              <a:latin typeface="Calibri"/>
              <a:cs typeface="Calibri"/>
            </a:endParaRPr>
          </a:p>
        </p:txBody>
      </p:sp>
      <p:sp>
        <p:nvSpPr>
          <p:cNvPr id="32" name="object 32"/>
          <p:cNvSpPr txBox="1"/>
          <p:nvPr/>
        </p:nvSpPr>
        <p:spPr>
          <a:xfrm>
            <a:off x="3454699" y="2753956"/>
            <a:ext cx="861359" cy="435591"/>
          </a:xfrm>
          <a:prstGeom prst="rect">
            <a:avLst/>
          </a:prstGeom>
        </p:spPr>
        <p:txBody>
          <a:bodyPr vert="horz" wrap="square" lIns="0" tIns="24279" rIns="0" bIns="0" rtlCol="0">
            <a:spAutoFit/>
          </a:bodyPr>
          <a:lstStyle/>
          <a:p>
            <a:pPr marL="7470">
              <a:spcBef>
                <a:spcPts val="191"/>
              </a:spcBef>
            </a:pPr>
            <a:r>
              <a:rPr sz="1706" b="1" spc="-6" dirty="0">
                <a:solidFill>
                  <a:srgbClr val="FFFFFF"/>
                </a:solidFill>
                <a:latin typeface="Calibri"/>
                <a:cs typeface="Calibri"/>
              </a:rPr>
              <a:t>8/1/1987</a:t>
            </a:r>
            <a:endParaRPr sz="1706">
              <a:latin typeface="Calibri"/>
              <a:cs typeface="Calibri"/>
            </a:endParaRPr>
          </a:p>
          <a:p>
            <a:pPr marL="38471">
              <a:spcBef>
                <a:spcPts val="67"/>
              </a:spcBef>
            </a:pPr>
            <a:r>
              <a:rPr sz="882" dirty="0">
                <a:solidFill>
                  <a:srgbClr val="FFFFFF"/>
                </a:solidFill>
                <a:latin typeface="Calibri"/>
                <a:cs typeface="Calibri"/>
              </a:rPr>
              <a:t>Initial</a:t>
            </a:r>
            <a:r>
              <a:rPr sz="882" spc="-12" dirty="0">
                <a:solidFill>
                  <a:srgbClr val="FFFFFF"/>
                </a:solidFill>
                <a:latin typeface="Calibri"/>
                <a:cs typeface="Calibri"/>
              </a:rPr>
              <a:t> </a:t>
            </a:r>
            <a:r>
              <a:rPr sz="882" dirty="0">
                <a:solidFill>
                  <a:srgbClr val="FFFFFF"/>
                </a:solidFill>
                <a:latin typeface="Calibri"/>
                <a:cs typeface="Calibri"/>
              </a:rPr>
              <a:t>FIRM</a:t>
            </a:r>
            <a:r>
              <a:rPr sz="882" spc="274" dirty="0">
                <a:solidFill>
                  <a:srgbClr val="FFFFFF"/>
                </a:solidFill>
                <a:latin typeface="Calibri"/>
                <a:cs typeface="Calibri"/>
              </a:rPr>
              <a:t> </a:t>
            </a:r>
            <a:r>
              <a:rPr sz="882" spc="-12" dirty="0">
                <a:solidFill>
                  <a:srgbClr val="FFFFFF"/>
                </a:solidFill>
                <a:latin typeface="Calibri"/>
                <a:cs typeface="Calibri"/>
              </a:rPr>
              <a:t>date</a:t>
            </a:r>
            <a:endParaRPr sz="882">
              <a:latin typeface="Calibri"/>
              <a:cs typeface="Calibri"/>
            </a:endParaRPr>
          </a:p>
        </p:txBody>
      </p:sp>
      <p:sp>
        <p:nvSpPr>
          <p:cNvPr id="33" name="object 33"/>
          <p:cNvSpPr txBox="1"/>
          <p:nvPr/>
        </p:nvSpPr>
        <p:spPr>
          <a:xfrm>
            <a:off x="3400014" y="3262312"/>
            <a:ext cx="969682" cy="437477"/>
          </a:xfrm>
          <a:prstGeom prst="rect">
            <a:avLst/>
          </a:prstGeom>
        </p:spPr>
        <p:txBody>
          <a:bodyPr vert="horz" wrap="square" lIns="0" tIns="26147" rIns="0" bIns="0" rtlCol="0">
            <a:spAutoFit/>
          </a:bodyPr>
          <a:lstStyle/>
          <a:p>
            <a:pPr marL="7470">
              <a:spcBef>
                <a:spcPts val="206"/>
              </a:spcBef>
            </a:pPr>
            <a:r>
              <a:rPr sz="1706" b="1" spc="-6" dirty="0">
                <a:solidFill>
                  <a:srgbClr val="FFFFFF"/>
                </a:solidFill>
                <a:latin typeface="Calibri"/>
                <a:cs typeface="Calibri"/>
              </a:rPr>
              <a:t>11/7/2002</a:t>
            </a:r>
            <a:endParaRPr sz="1706">
              <a:latin typeface="Calibri"/>
              <a:cs typeface="Calibri"/>
            </a:endParaRPr>
          </a:p>
          <a:p>
            <a:pPr marL="44821">
              <a:spcBef>
                <a:spcPts val="74"/>
              </a:spcBef>
            </a:pPr>
            <a:r>
              <a:rPr sz="882" spc="-6" dirty="0">
                <a:solidFill>
                  <a:srgbClr val="FFFFFF"/>
                </a:solidFill>
                <a:latin typeface="Calibri"/>
                <a:cs typeface="Calibri"/>
              </a:rPr>
              <a:t>Effective</a:t>
            </a:r>
            <a:r>
              <a:rPr sz="882" spc="-26" dirty="0">
                <a:solidFill>
                  <a:srgbClr val="FFFFFF"/>
                </a:solidFill>
                <a:latin typeface="Calibri"/>
                <a:cs typeface="Calibri"/>
              </a:rPr>
              <a:t> </a:t>
            </a:r>
            <a:r>
              <a:rPr sz="882" dirty="0">
                <a:solidFill>
                  <a:srgbClr val="FFFFFF"/>
                </a:solidFill>
                <a:latin typeface="Calibri"/>
                <a:cs typeface="Calibri"/>
              </a:rPr>
              <a:t>FIRM</a:t>
            </a:r>
            <a:r>
              <a:rPr sz="882" spc="-15" dirty="0">
                <a:solidFill>
                  <a:srgbClr val="FFFFFF"/>
                </a:solidFill>
                <a:latin typeface="Calibri"/>
                <a:cs typeface="Calibri"/>
              </a:rPr>
              <a:t> </a:t>
            </a:r>
            <a:r>
              <a:rPr sz="882" spc="-12" dirty="0">
                <a:solidFill>
                  <a:srgbClr val="FFFFFF"/>
                </a:solidFill>
                <a:latin typeface="Calibri"/>
                <a:cs typeface="Calibri"/>
              </a:rPr>
              <a:t>date</a:t>
            </a:r>
            <a:endParaRPr sz="882">
              <a:latin typeface="Calibri"/>
              <a:cs typeface="Calibri"/>
            </a:endParaRPr>
          </a:p>
        </p:txBody>
      </p:sp>
      <p:sp>
        <p:nvSpPr>
          <p:cNvPr id="34" name="object 34"/>
          <p:cNvSpPr txBox="1"/>
          <p:nvPr/>
        </p:nvSpPr>
        <p:spPr>
          <a:xfrm>
            <a:off x="3260464" y="4472698"/>
            <a:ext cx="1250203" cy="834569"/>
          </a:xfrm>
          <a:prstGeom prst="rect">
            <a:avLst/>
          </a:prstGeom>
        </p:spPr>
        <p:txBody>
          <a:bodyPr vert="horz" wrap="square" lIns="0" tIns="48559" rIns="0" bIns="0" rtlCol="0">
            <a:spAutoFit/>
          </a:bodyPr>
          <a:lstStyle/>
          <a:p>
            <a:pPr algn="ctr">
              <a:spcBef>
                <a:spcPts val="382"/>
              </a:spcBef>
            </a:pPr>
            <a:r>
              <a:rPr sz="2353" b="1" spc="-15" dirty="0">
                <a:solidFill>
                  <a:srgbClr val="FFFFFF"/>
                </a:solidFill>
                <a:latin typeface="Calibri"/>
                <a:cs typeface="Calibri"/>
              </a:rPr>
              <a:t>20</a:t>
            </a:r>
            <a:endParaRPr sz="2353">
              <a:latin typeface="Calibri"/>
              <a:cs typeface="Calibri"/>
            </a:endParaRPr>
          </a:p>
          <a:p>
            <a:pPr marL="22410" marR="17928" indent="1121" algn="ctr">
              <a:lnSpc>
                <a:spcPct val="101699"/>
              </a:lnSpc>
              <a:spcBef>
                <a:spcPts val="106"/>
              </a:spcBef>
            </a:pPr>
            <a:r>
              <a:rPr sz="882" dirty="0">
                <a:solidFill>
                  <a:srgbClr val="FFFFFF"/>
                </a:solidFill>
                <a:latin typeface="Calibri"/>
                <a:cs typeface="Calibri"/>
              </a:rPr>
              <a:t>Paid</a:t>
            </a:r>
            <a:r>
              <a:rPr sz="882" spc="-9" dirty="0">
                <a:solidFill>
                  <a:srgbClr val="FFFFFF"/>
                </a:solidFill>
                <a:latin typeface="Calibri"/>
                <a:cs typeface="Calibri"/>
              </a:rPr>
              <a:t> </a:t>
            </a:r>
            <a:r>
              <a:rPr sz="882" dirty="0">
                <a:solidFill>
                  <a:srgbClr val="FFFFFF"/>
                </a:solidFill>
                <a:latin typeface="Calibri"/>
                <a:cs typeface="Calibri"/>
              </a:rPr>
              <a:t>claims</a:t>
            </a:r>
            <a:r>
              <a:rPr sz="882" spc="-12" dirty="0">
                <a:solidFill>
                  <a:srgbClr val="FFFFFF"/>
                </a:solidFill>
                <a:latin typeface="Calibri"/>
                <a:cs typeface="Calibri"/>
              </a:rPr>
              <a:t> </a:t>
            </a:r>
            <a:r>
              <a:rPr sz="882" dirty="0">
                <a:solidFill>
                  <a:srgbClr val="FFFFFF"/>
                </a:solidFill>
                <a:latin typeface="Calibri"/>
                <a:cs typeface="Calibri"/>
              </a:rPr>
              <a:t>outside</a:t>
            </a:r>
            <a:r>
              <a:rPr sz="882" spc="-15" dirty="0">
                <a:solidFill>
                  <a:srgbClr val="FFFFFF"/>
                </a:solidFill>
                <a:latin typeface="Calibri"/>
                <a:cs typeface="Calibri"/>
              </a:rPr>
              <a:t> </a:t>
            </a:r>
            <a:r>
              <a:rPr sz="882" dirty="0">
                <a:solidFill>
                  <a:srgbClr val="FFFFFF"/>
                </a:solidFill>
                <a:latin typeface="Calibri"/>
                <a:cs typeface="Calibri"/>
              </a:rPr>
              <a:t>of</a:t>
            </a:r>
            <a:r>
              <a:rPr sz="882" spc="-12" dirty="0">
                <a:solidFill>
                  <a:srgbClr val="FFFFFF"/>
                </a:solidFill>
                <a:latin typeface="Calibri"/>
                <a:cs typeface="Calibri"/>
              </a:rPr>
              <a:t> </a:t>
            </a:r>
            <a:r>
              <a:rPr sz="882" spc="-15" dirty="0">
                <a:solidFill>
                  <a:srgbClr val="FFFFFF"/>
                </a:solidFill>
                <a:latin typeface="Calibri"/>
                <a:cs typeface="Calibri"/>
              </a:rPr>
              <a:t>the </a:t>
            </a:r>
            <a:r>
              <a:rPr sz="882" spc="-6" dirty="0">
                <a:solidFill>
                  <a:srgbClr val="FFFFFF"/>
                </a:solidFill>
                <a:latin typeface="Calibri"/>
                <a:cs typeface="Calibri"/>
              </a:rPr>
              <a:t>effective</a:t>
            </a:r>
            <a:r>
              <a:rPr sz="882" spc="-9" dirty="0">
                <a:solidFill>
                  <a:srgbClr val="FFFFFF"/>
                </a:solidFill>
                <a:latin typeface="Calibri"/>
                <a:cs typeface="Calibri"/>
              </a:rPr>
              <a:t> </a:t>
            </a:r>
            <a:r>
              <a:rPr sz="882" dirty="0">
                <a:solidFill>
                  <a:srgbClr val="FFFFFF"/>
                </a:solidFill>
                <a:latin typeface="Calibri"/>
                <a:cs typeface="Calibri"/>
              </a:rPr>
              <a:t>flood</a:t>
            </a:r>
            <a:r>
              <a:rPr sz="882" spc="-3" dirty="0">
                <a:solidFill>
                  <a:srgbClr val="FFFFFF"/>
                </a:solidFill>
                <a:latin typeface="Calibri"/>
                <a:cs typeface="Calibri"/>
              </a:rPr>
              <a:t> </a:t>
            </a:r>
            <a:r>
              <a:rPr sz="882" dirty="0">
                <a:solidFill>
                  <a:srgbClr val="FFFFFF"/>
                </a:solidFill>
                <a:latin typeface="Calibri"/>
                <a:cs typeface="Calibri"/>
              </a:rPr>
              <a:t>high</a:t>
            </a:r>
            <a:r>
              <a:rPr sz="882" spc="-9" dirty="0">
                <a:solidFill>
                  <a:srgbClr val="FFFFFF"/>
                </a:solidFill>
                <a:latin typeface="Calibri"/>
                <a:cs typeface="Calibri"/>
              </a:rPr>
              <a:t> </a:t>
            </a:r>
            <a:r>
              <a:rPr sz="882" spc="-6" dirty="0">
                <a:solidFill>
                  <a:srgbClr val="FFFFFF"/>
                </a:solidFill>
                <a:latin typeface="Calibri"/>
                <a:cs typeface="Calibri"/>
              </a:rPr>
              <a:t>hazard area</a:t>
            </a:r>
            <a:r>
              <a:rPr sz="838" spc="-9" baseline="32163" dirty="0">
                <a:solidFill>
                  <a:srgbClr val="FFFFFF"/>
                </a:solidFill>
                <a:latin typeface="Calibri"/>
                <a:cs typeface="Calibri"/>
              </a:rPr>
              <a:t>2</a:t>
            </a:r>
            <a:endParaRPr sz="838" baseline="32163">
              <a:latin typeface="Calibri"/>
              <a:cs typeface="Calibri"/>
            </a:endParaRPr>
          </a:p>
        </p:txBody>
      </p:sp>
      <p:sp>
        <p:nvSpPr>
          <p:cNvPr id="35" name="object 35"/>
          <p:cNvSpPr txBox="1"/>
          <p:nvPr/>
        </p:nvSpPr>
        <p:spPr>
          <a:xfrm>
            <a:off x="4844527" y="2594730"/>
            <a:ext cx="820644" cy="510320"/>
          </a:xfrm>
          <a:prstGeom prst="rect">
            <a:avLst/>
          </a:prstGeom>
        </p:spPr>
        <p:txBody>
          <a:bodyPr vert="horz" wrap="square" lIns="0" tIns="35485" rIns="0" bIns="0" rtlCol="0">
            <a:spAutoFit/>
          </a:bodyPr>
          <a:lstStyle/>
          <a:p>
            <a:pPr algn="ctr">
              <a:spcBef>
                <a:spcPts val="279"/>
              </a:spcBef>
            </a:pPr>
            <a:r>
              <a:rPr sz="2118" b="1" spc="-15" dirty="0">
                <a:solidFill>
                  <a:srgbClr val="FFFFFF"/>
                </a:solidFill>
                <a:latin typeface="Calibri"/>
                <a:cs typeface="Calibri"/>
              </a:rPr>
              <a:t>$5M</a:t>
            </a:r>
            <a:endParaRPr sz="2118">
              <a:latin typeface="Calibri"/>
              <a:cs typeface="Calibri"/>
            </a:endParaRPr>
          </a:p>
          <a:p>
            <a:pPr algn="ctr">
              <a:spcBef>
                <a:spcPts val="91"/>
              </a:spcBef>
            </a:pPr>
            <a:r>
              <a:rPr sz="882" spc="-15" dirty="0">
                <a:solidFill>
                  <a:srgbClr val="FFFFFF"/>
                </a:solidFill>
                <a:latin typeface="Calibri"/>
                <a:cs typeface="Calibri"/>
              </a:rPr>
              <a:t>Total</a:t>
            </a:r>
            <a:r>
              <a:rPr sz="882" spc="-12" dirty="0">
                <a:solidFill>
                  <a:srgbClr val="FFFFFF"/>
                </a:solidFill>
                <a:latin typeface="Calibri"/>
                <a:cs typeface="Calibri"/>
              </a:rPr>
              <a:t> </a:t>
            </a:r>
            <a:r>
              <a:rPr sz="882" dirty="0">
                <a:solidFill>
                  <a:srgbClr val="FFFFFF"/>
                </a:solidFill>
                <a:latin typeface="Calibri"/>
                <a:cs typeface="Calibri"/>
              </a:rPr>
              <a:t>paid</a:t>
            </a:r>
            <a:r>
              <a:rPr sz="882" spc="-9" dirty="0">
                <a:solidFill>
                  <a:srgbClr val="FFFFFF"/>
                </a:solidFill>
                <a:latin typeface="Calibri"/>
                <a:cs typeface="Calibri"/>
              </a:rPr>
              <a:t> </a:t>
            </a:r>
            <a:r>
              <a:rPr sz="882" spc="-6" dirty="0">
                <a:solidFill>
                  <a:srgbClr val="FFFFFF"/>
                </a:solidFill>
                <a:latin typeface="Calibri"/>
                <a:cs typeface="Calibri"/>
              </a:rPr>
              <a:t>losses</a:t>
            </a:r>
            <a:r>
              <a:rPr sz="838" spc="-9" baseline="32163" dirty="0">
                <a:solidFill>
                  <a:srgbClr val="FFFFFF"/>
                </a:solidFill>
                <a:latin typeface="Calibri"/>
                <a:cs typeface="Calibri"/>
              </a:rPr>
              <a:t>2</a:t>
            </a:r>
            <a:endParaRPr sz="838" baseline="32163">
              <a:latin typeface="Calibri"/>
              <a:cs typeface="Calibri"/>
            </a:endParaRPr>
          </a:p>
        </p:txBody>
      </p:sp>
      <p:sp>
        <p:nvSpPr>
          <p:cNvPr id="36" name="object 36"/>
          <p:cNvSpPr txBox="1"/>
          <p:nvPr/>
        </p:nvSpPr>
        <p:spPr>
          <a:xfrm>
            <a:off x="4837356" y="3130461"/>
            <a:ext cx="834838" cy="512207"/>
          </a:xfrm>
          <a:prstGeom prst="rect">
            <a:avLst/>
          </a:prstGeom>
        </p:spPr>
        <p:txBody>
          <a:bodyPr vert="horz" wrap="square" lIns="0" tIns="37353" rIns="0" bIns="0" rtlCol="0">
            <a:spAutoFit/>
          </a:bodyPr>
          <a:lstStyle/>
          <a:p>
            <a:pPr algn="ctr">
              <a:spcBef>
                <a:spcPts val="294"/>
              </a:spcBef>
            </a:pPr>
            <a:r>
              <a:rPr sz="2118" b="1" spc="-15" dirty="0">
                <a:solidFill>
                  <a:srgbClr val="FFFFFF"/>
                </a:solidFill>
                <a:latin typeface="Calibri"/>
                <a:cs typeface="Calibri"/>
              </a:rPr>
              <a:t>319</a:t>
            </a:r>
            <a:endParaRPr sz="2118">
              <a:latin typeface="Calibri"/>
              <a:cs typeface="Calibri"/>
            </a:endParaRPr>
          </a:p>
          <a:p>
            <a:pPr algn="ctr">
              <a:spcBef>
                <a:spcPts val="100"/>
              </a:spcBef>
            </a:pPr>
            <a:r>
              <a:rPr sz="882" spc="-15" dirty="0">
                <a:solidFill>
                  <a:srgbClr val="FFFFFF"/>
                </a:solidFill>
                <a:latin typeface="Calibri"/>
                <a:cs typeface="Calibri"/>
              </a:rPr>
              <a:t>Total </a:t>
            </a:r>
            <a:r>
              <a:rPr sz="882" dirty="0">
                <a:solidFill>
                  <a:srgbClr val="FFFFFF"/>
                </a:solidFill>
                <a:latin typeface="Calibri"/>
                <a:cs typeface="Calibri"/>
              </a:rPr>
              <a:t>paid</a:t>
            </a:r>
            <a:r>
              <a:rPr sz="882" spc="-12" dirty="0">
                <a:solidFill>
                  <a:srgbClr val="FFFFFF"/>
                </a:solidFill>
                <a:latin typeface="Calibri"/>
                <a:cs typeface="Calibri"/>
              </a:rPr>
              <a:t> </a:t>
            </a:r>
            <a:r>
              <a:rPr sz="882" spc="-6" dirty="0">
                <a:solidFill>
                  <a:srgbClr val="FFFFFF"/>
                </a:solidFill>
                <a:latin typeface="Calibri"/>
                <a:cs typeface="Calibri"/>
              </a:rPr>
              <a:t>claims</a:t>
            </a:r>
            <a:r>
              <a:rPr sz="838" spc="-9" baseline="32163" dirty="0">
                <a:solidFill>
                  <a:srgbClr val="FFFFFF"/>
                </a:solidFill>
                <a:latin typeface="Calibri"/>
                <a:cs typeface="Calibri"/>
              </a:rPr>
              <a:t>2</a:t>
            </a:r>
            <a:endParaRPr sz="838" baseline="32163">
              <a:latin typeface="Calibri"/>
              <a:cs typeface="Calibri"/>
            </a:endParaRPr>
          </a:p>
        </p:txBody>
      </p:sp>
      <p:pic>
        <p:nvPicPr>
          <p:cNvPr id="37" name="object 37"/>
          <p:cNvPicPr/>
          <p:nvPr/>
        </p:nvPicPr>
        <p:blipFill>
          <a:blip r:embed="rId14" cstate="print"/>
          <a:stretch>
            <a:fillRect/>
          </a:stretch>
        </p:blipFill>
        <p:spPr>
          <a:xfrm>
            <a:off x="5042647" y="2095103"/>
            <a:ext cx="433667" cy="509706"/>
          </a:xfrm>
          <a:prstGeom prst="rect">
            <a:avLst/>
          </a:prstGeom>
        </p:spPr>
      </p:pic>
      <p:sp>
        <p:nvSpPr>
          <p:cNvPr id="38" name="object 38"/>
          <p:cNvSpPr txBox="1"/>
          <p:nvPr/>
        </p:nvSpPr>
        <p:spPr>
          <a:xfrm>
            <a:off x="4680473" y="4148885"/>
            <a:ext cx="1148976" cy="1192473"/>
          </a:xfrm>
          <a:prstGeom prst="rect">
            <a:avLst/>
          </a:prstGeom>
        </p:spPr>
        <p:txBody>
          <a:bodyPr vert="horz" wrap="square" lIns="0" tIns="42956" rIns="0" bIns="0" rtlCol="0">
            <a:spAutoFit/>
          </a:bodyPr>
          <a:lstStyle/>
          <a:p>
            <a:pPr marL="747" algn="ctr">
              <a:spcBef>
                <a:spcPts val="338"/>
              </a:spcBef>
            </a:pPr>
            <a:r>
              <a:rPr sz="2235" b="1" spc="-6" dirty="0">
                <a:solidFill>
                  <a:srgbClr val="FFFFFF"/>
                </a:solidFill>
                <a:latin typeface="Calibri"/>
                <a:cs typeface="Calibri"/>
              </a:rPr>
              <a:t>$2.2M</a:t>
            </a:r>
            <a:endParaRPr sz="2235">
              <a:latin typeface="Calibri"/>
              <a:cs typeface="Calibri"/>
            </a:endParaRPr>
          </a:p>
          <a:p>
            <a:pPr marL="22037" marR="17928" algn="ctr">
              <a:lnSpc>
                <a:spcPct val="101299"/>
              </a:lnSpc>
              <a:spcBef>
                <a:spcPts val="97"/>
              </a:spcBef>
            </a:pPr>
            <a:r>
              <a:rPr sz="882" dirty="0">
                <a:solidFill>
                  <a:srgbClr val="FFFFFF"/>
                </a:solidFill>
                <a:latin typeface="Calibri"/>
                <a:cs typeface="Calibri"/>
              </a:rPr>
              <a:t>Repetitive</a:t>
            </a:r>
            <a:r>
              <a:rPr sz="882" spc="-24" dirty="0">
                <a:solidFill>
                  <a:srgbClr val="FFFFFF"/>
                </a:solidFill>
                <a:latin typeface="Calibri"/>
                <a:cs typeface="Calibri"/>
              </a:rPr>
              <a:t> </a:t>
            </a:r>
            <a:r>
              <a:rPr sz="882" dirty="0">
                <a:solidFill>
                  <a:srgbClr val="FFFFFF"/>
                </a:solidFill>
                <a:latin typeface="Calibri"/>
                <a:cs typeface="Calibri"/>
              </a:rPr>
              <a:t>Loss</a:t>
            </a:r>
            <a:r>
              <a:rPr sz="882" spc="-15" dirty="0">
                <a:solidFill>
                  <a:srgbClr val="FFFFFF"/>
                </a:solidFill>
                <a:latin typeface="Calibri"/>
                <a:cs typeface="Calibri"/>
              </a:rPr>
              <a:t> </a:t>
            </a:r>
            <a:r>
              <a:rPr sz="882" dirty="0">
                <a:solidFill>
                  <a:srgbClr val="FFFFFF"/>
                </a:solidFill>
                <a:latin typeface="Calibri"/>
                <a:cs typeface="Calibri"/>
              </a:rPr>
              <a:t>(RL)</a:t>
            </a:r>
            <a:r>
              <a:rPr sz="882" spc="-18" dirty="0">
                <a:solidFill>
                  <a:srgbClr val="FFFFFF"/>
                </a:solidFill>
                <a:latin typeface="Calibri"/>
                <a:cs typeface="Calibri"/>
              </a:rPr>
              <a:t> </a:t>
            </a:r>
            <a:r>
              <a:rPr sz="882" spc="-12" dirty="0">
                <a:solidFill>
                  <a:srgbClr val="FFFFFF"/>
                </a:solidFill>
                <a:latin typeface="Calibri"/>
                <a:cs typeface="Calibri"/>
              </a:rPr>
              <a:t>paid </a:t>
            </a:r>
            <a:r>
              <a:rPr sz="882" spc="-6" dirty="0">
                <a:solidFill>
                  <a:srgbClr val="FFFFFF"/>
                </a:solidFill>
                <a:latin typeface="Calibri"/>
                <a:cs typeface="Calibri"/>
              </a:rPr>
              <a:t>losses</a:t>
            </a:r>
            <a:r>
              <a:rPr sz="838" spc="-9" baseline="32163" dirty="0">
                <a:solidFill>
                  <a:srgbClr val="FFFFFF"/>
                </a:solidFill>
                <a:latin typeface="Calibri"/>
                <a:cs typeface="Calibri"/>
              </a:rPr>
              <a:t>2</a:t>
            </a:r>
            <a:endParaRPr sz="838" baseline="32163">
              <a:latin typeface="Calibri"/>
              <a:cs typeface="Calibri"/>
            </a:endParaRPr>
          </a:p>
          <a:p>
            <a:pPr marL="374" algn="ctr">
              <a:spcBef>
                <a:spcPts val="179"/>
              </a:spcBef>
            </a:pPr>
            <a:r>
              <a:rPr sz="2235" b="1" spc="-15" dirty="0">
                <a:solidFill>
                  <a:srgbClr val="FFFFFF"/>
                </a:solidFill>
                <a:latin typeface="Calibri"/>
                <a:cs typeface="Calibri"/>
              </a:rPr>
              <a:t>54</a:t>
            </a:r>
            <a:endParaRPr sz="2235">
              <a:latin typeface="Calibri"/>
              <a:cs typeface="Calibri"/>
            </a:endParaRPr>
          </a:p>
          <a:p>
            <a:pPr marL="374" algn="ctr">
              <a:spcBef>
                <a:spcPts val="103"/>
              </a:spcBef>
            </a:pPr>
            <a:r>
              <a:rPr sz="882" dirty="0">
                <a:solidFill>
                  <a:srgbClr val="FFFFFF"/>
                </a:solidFill>
                <a:latin typeface="Calibri"/>
                <a:cs typeface="Calibri"/>
              </a:rPr>
              <a:t>RL </a:t>
            </a:r>
            <a:r>
              <a:rPr sz="882" spc="-6" dirty="0">
                <a:solidFill>
                  <a:srgbClr val="FFFFFF"/>
                </a:solidFill>
                <a:latin typeface="Calibri"/>
                <a:cs typeface="Calibri"/>
              </a:rPr>
              <a:t>properties</a:t>
            </a:r>
            <a:r>
              <a:rPr sz="838" spc="-9" baseline="32163" dirty="0">
                <a:solidFill>
                  <a:srgbClr val="FFFFFF"/>
                </a:solidFill>
                <a:latin typeface="Calibri"/>
                <a:cs typeface="Calibri"/>
              </a:rPr>
              <a:t>2</a:t>
            </a:r>
            <a:endParaRPr sz="838" baseline="32163">
              <a:latin typeface="Calibri"/>
              <a:cs typeface="Calibri"/>
            </a:endParaRPr>
          </a:p>
        </p:txBody>
      </p:sp>
      <p:grpSp>
        <p:nvGrpSpPr>
          <p:cNvPr id="39" name="object 39"/>
          <p:cNvGrpSpPr/>
          <p:nvPr/>
        </p:nvGrpSpPr>
        <p:grpSpPr>
          <a:xfrm>
            <a:off x="5022103" y="2092489"/>
            <a:ext cx="1841500" cy="2041338"/>
            <a:chOff x="8537575" y="2760306"/>
            <a:chExt cx="3130550" cy="3470275"/>
          </a:xfrm>
        </p:grpSpPr>
        <p:pic>
          <p:nvPicPr>
            <p:cNvPr id="40" name="object 40"/>
            <p:cNvPicPr/>
            <p:nvPr/>
          </p:nvPicPr>
          <p:blipFill>
            <a:blip r:embed="rId15" cstate="print"/>
            <a:stretch>
              <a:fillRect/>
            </a:stretch>
          </p:blipFill>
          <p:spPr>
            <a:xfrm>
              <a:off x="8537575" y="5684050"/>
              <a:ext cx="739139" cy="546099"/>
            </a:xfrm>
            <a:prstGeom prst="rect">
              <a:avLst/>
            </a:prstGeom>
          </p:spPr>
        </p:pic>
        <p:pic>
          <p:nvPicPr>
            <p:cNvPr id="41" name="object 41"/>
            <p:cNvPicPr/>
            <p:nvPr/>
          </p:nvPicPr>
          <p:blipFill>
            <a:blip r:embed="rId16" cstate="print"/>
            <a:stretch>
              <a:fillRect/>
            </a:stretch>
          </p:blipFill>
          <p:spPr>
            <a:xfrm>
              <a:off x="10734675" y="2760306"/>
              <a:ext cx="933284" cy="931544"/>
            </a:xfrm>
            <a:prstGeom prst="rect">
              <a:avLst/>
            </a:prstGeom>
          </p:spPr>
        </p:pic>
      </p:grpSp>
      <p:sp>
        <p:nvSpPr>
          <p:cNvPr id="42" name="object 42"/>
          <p:cNvSpPr txBox="1"/>
          <p:nvPr/>
        </p:nvSpPr>
        <p:spPr>
          <a:xfrm>
            <a:off x="6041913" y="2631027"/>
            <a:ext cx="1066052" cy="640746"/>
          </a:xfrm>
          <a:prstGeom prst="rect">
            <a:avLst/>
          </a:prstGeom>
        </p:spPr>
        <p:txBody>
          <a:bodyPr vert="horz" wrap="square" lIns="0" tIns="38474" rIns="0" bIns="0" rtlCol="0">
            <a:spAutoFit/>
          </a:bodyPr>
          <a:lstStyle/>
          <a:p>
            <a:pPr algn="ctr">
              <a:spcBef>
                <a:spcPts val="303"/>
              </a:spcBef>
            </a:pPr>
            <a:r>
              <a:rPr sz="2118" b="1" spc="-15" dirty="0">
                <a:solidFill>
                  <a:srgbClr val="FFFFFF"/>
                </a:solidFill>
                <a:latin typeface="Calibri"/>
                <a:cs typeface="Calibri"/>
              </a:rPr>
              <a:t>130</a:t>
            </a:r>
            <a:endParaRPr sz="2118" dirty="0">
              <a:latin typeface="Calibri"/>
              <a:cs typeface="Calibri"/>
            </a:endParaRPr>
          </a:p>
          <a:p>
            <a:pPr marL="7470" marR="2988" algn="ctr">
              <a:lnSpc>
                <a:spcPct val="102099"/>
              </a:lnSpc>
              <a:spcBef>
                <a:spcPts val="79"/>
              </a:spcBef>
            </a:pPr>
            <a:r>
              <a:rPr sz="853" dirty="0">
                <a:solidFill>
                  <a:srgbClr val="FFFFFF"/>
                </a:solidFill>
                <a:latin typeface="Calibri"/>
                <a:cs typeface="Calibri"/>
              </a:rPr>
              <a:t>Flood</a:t>
            </a:r>
            <a:r>
              <a:rPr sz="853" spc="-18" dirty="0">
                <a:solidFill>
                  <a:srgbClr val="FFFFFF"/>
                </a:solidFill>
                <a:latin typeface="Calibri"/>
                <a:cs typeface="Calibri"/>
              </a:rPr>
              <a:t> </a:t>
            </a:r>
            <a:r>
              <a:rPr sz="853" dirty="0">
                <a:solidFill>
                  <a:srgbClr val="FFFFFF"/>
                </a:solidFill>
                <a:latin typeface="Calibri"/>
                <a:cs typeface="Calibri"/>
              </a:rPr>
              <a:t>insurance</a:t>
            </a:r>
            <a:r>
              <a:rPr sz="853" spc="-21" dirty="0">
                <a:solidFill>
                  <a:srgbClr val="FFFFFF"/>
                </a:solidFill>
                <a:latin typeface="Calibri"/>
                <a:cs typeface="Calibri"/>
              </a:rPr>
              <a:t> </a:t>
            </a:r>
            <a:r>
              <a:rPr sz="853" spc="-6" dirty="0">
                <a:solidFill>
                  <a:srgbClr val="FFFFFF"/>
                </a:solidFill>
                <a:latin typeface="Calibri"/>
                <a:cs typeface="Calibri"/>
              </a:rPr>
              <a:t>policies </a:t>
            </a:r>
            <a:r>
              <a:rPr sz="853" dirty="0">
                <a:solidFill>
                  <a:srgbClr val="FFFFFF"/>
                </a:solidFill>
                <a:latin typeface="Calibri"/>
                <a:cs typeface="Calibri"/>
              </a:rPr>
              <a:t>in</a:t>
            </a:r>
            <a:r>
              <a:rPr sz="853" spc="-6" dirty="0">
                <a:solidFill>
                  <a:srgbClr val="FFFFFF"/>
                </a:solidFill>
                <a:latin typeface="Calibri"/>
                <a:cs typeface="Calibri"/>
              </a:rPr>
              <a:t> force</a:t>
            </a:r>
            <a:endParaRPr sz="853" dirty="0">
              <a:latin typeface="Calibri"/>
              <a:cs typeface="Calibri"/>
            </a:endParaRPr>
          </a:p>
        </p:txBody>
      </p:sp>
      <p:sp>
        <p:nvSpPr>
          <p:cNvPr id="43" name="object 43"/>
          <p:cNvSpPr txBox="1"/>
          <p:nvPr/>
        </p:nvSpPr>
        <p:spPr>
          <a:xfrm>
            <a:off x="6063428" y="3276056"/>
            <a:ext cx="1023471" cy="640700"/>
          </a:xfrm>
          <a:prstGeom prst="rect">
            <a:avLst/>
          </a:prstGeom>
        </p:spPr>
        <p:txBody>
          <a:bodyPr vert="horz" wrap="square" lIns="0" tIns="40715" rIns="0" bIns="0" rtlCol="0">
            <a:spAutoFit/>
          </a:bodyPr>
          <a:lstStyle/>
          <a:p>
            <a:pPr algn="ctr">
              <a:spcBef>
                <a:spcPts val="321"/>
              </a:spcBef>
            </a:pPr>
            <a:r>
              <a:rPr sz="2118" b="1" spc="-15" dirty="0">
                <a:solidFill>
                  <a:srgbClr val="FFFFFF"/>
                </a:solidFill>
                <a:latin typeface="Calibri"/>
                <a:cs typeface="Calibri"/>
              </a:rPr>
              <a:t>91</a:t>
            </a:r>
            <a:endParaRPr sz="2118">
              <a:latin typeface="Calibri"/>
              <a:cs typeface="Calibri"/>
            </a:endParaRPr>
          </a:p>
          <a:p>
            <a:pPr marL="7470" marR="2988" algn="ctr">
              <a:lnSpc>
                <a:spcPct val="101400"/>
              </a:lnSpc>
              <a:spcBef>
                <a:spcPts val="91"/>
              </a:spcBef>
            </a:pPr>
            <a:r>
              <a:rPr sz="853" dirty="0">
                <a:solidFill>
                  <a:srgbClr val="FFFFFF"/>
                </a:solidFill>
                <a:latin typeface="Calibri"/>
                <a:cs typeface="Calibri"/>
              </a:rPr>
              <a:t>Policies</a:t>
            </a:r>
            <a:r>
              <a:rPr sz="853" spc="-15" dirty="0">
                <a:solidFill>
                  <a:srgbClr val="FFFFFF"/>
                </a:solidFill>
                <a:latin typeface="Calibri"/>
                <a:cs typeface="Calibri"/>
              </a:rPr>
              <a:t> </a:t>
            </a:r>
            <a:r>
              <a:rPr sz="853" dirty="0">
                <a:solidFill>
                  <a:srgbClr val="FFFFFF"/>
                </a:solidFill>
                <a:latin typeface="Calibri"/>
                <a:cs typeface="Calibri"/>
              </a:rPr>
              <a:t>in</a:t>
            </a:r>
            <a:r>
              <a:rPr sz="853" spc="-12" dirty="0">
                <a:solidFill>
                  <a:srgbClr val="FFFFFF"/>
                </a:solidFill>
                <a:latin typeface="Calibri"/>
                <a:cs typeface="Calibri"/>
              </a:rPr>
              <a:t> </a:t>
            </a:r>
            <a:r>
              <a:rPr sz="853" dirty="0">
                <a:solidFill>
                  <a:srgbClr val="FFFFFF"/>
                </a:solidFill>
                <a:latin typeface="Calibri"/>
                <a:cs typeface="Calibri"/>
              </a:rPr>
              <a:t>the</a:t>
            </a:r>
            <a:r>
              <a:rPr sz="853" spc="-12" dirty="0">
                <a:solidFill>
                  <a:srgbClr val="FFFFFF"/>
                </a:solidFill>
                <a:latin typeface="Calibri"/>
                <a:cs typeface="Calibri"/>
              </a:rPr>
              <a:t> </a:t>
            </a:r>
            <a:r>
              <a:rPr sz="853" spc="-6" dirty="0">
                <a:solidFill>
                  <a:srgbClr val="FFFFFF"/>
                </a:solidFill>
                <a:latin typeface="Calibri"/>
                <a:cs typeface="Calibri"/>
              </a:rPr>
              <a:t>effective </a:t>
            </a:r>
            <a:r>
              <a:rPr sz="853" dirty="0">
                <a:solidFill>
                  <a:srgbClr val="FFFFFF"/>
                </a:solidFill>
                <a:latin typeface="Calibri"/>
                <a:cs typeface="Calibri"/>
              </a:rPr>
              <a:t>flood</a:t>
            </a:r>
            <a:r>
              <a:rPr sz="853" spc="-18" dirty="0">
                <a:solidFill>
                  <a:srgbClr val="FFFFFF"/>
                </a:solidFill>
                <a:latin typeface="Calibri"/>
                <a:cs typeface="Calibri"/>
              </a:rPr>
              <a:t> </a:t>
            </a:r>
            <a:r>
              <a:rPr sz="853" dirty="0">
                <a:solidFill>
                  <a:srgbClr val="FFFFFF"/>
                </a:solidFill>
                <a:latin typeface="Calibri"/>
                <a:cs typeface="Calibri"/>
              </a:rPr>
              <a:t>high</a:t>
            </a:r>
            <a:r>
              <a:rPr sz="853" spc="-12" dirty="0">
                <a:solidFill>
                  <a:srgbClr val="FFFFFF"/>
                </a:solidFill>
                <a:latin typeface="Calibri"/>
                <a:cs typeface="Calibri"/>
              </a:rPr>
              <a:t> </a:t>
            </a:r>
            <a:r>
              <a:rPr sz="853" dirty="0">
                <a:solidFill>
                  <a:srgbClr val="FFFFFF"/>
                </a:solidFill>
                <a:latin typeface="Calibri"/>
                <a:cs typeface="Calibri"/>
              </a:rPr>
              <a:t>hazard</a:t>
            </a:r>
            <a:r>
              <a:rPr sz="853" spc="-12" dirty="0">
                <a:solidFill>
                  <a:srgbClr val="FFFFFF"/>
                </a:solidFill>
                <a:latin typeface="Calibri"/>
                <a:cs typeface="Calibri"/>
              </a:rPr>
              <a:t> area</a:t>
            </a:r>
            <a:endParaRPr sz="853">
              <a:latin typeface="Calibri"/>
              <a:cs typeface="Calibri"/>
            </a:endParaRPr>
          </a:p>
        </p:txBody>
      </p:sp>
      <p:grpSp>
        <p:nvGrpSpPr>
          <p:cNvPr id="44" name="object 44"/>
          <p:cNvGrpSpPr/>
          <p:nvPr/>
        </p:nvGrpSpPr>
        <p:grpSpPr>
          <a:xfrm>
            <a:off x="642770" y="2021467"/>
            <a:ext cx="7626350" cy="3164541"/>
            <a:chOff x="1092708" y="2639568"/>
            <a:chExt cx="12964795" cy="5379720"/>
          </a:xfrm>
        </p:grpSpPr>
        <p:pic>
          <p:nvPicPr>
            <p:cNvPr id="45" name="object 45"/>
            <p:cNvPicPr/>
            <p:nvPr/>
          </p:nvPicPr>
          <p:blipFill>
            <a:blip r:embed="rId17" cstate="print"/>
            <a:stretch>
              <a:fillRect/>
            </a:stretch>
          </p:blipFill>
          <p:spPr>
            <a:xfrm>
              <a:off x="12820650" y="2826346"/>
              <a:ext cx="1236281" cy="1088389"/>
            </a:xfrm>
            <a:prstGeom prst="rect">
              <a:avLst/>
            </a:prstGeom>
          </p:spPr>
        </p:pic>
        <p:sp>
          <p:nvSpPr>
            <p:cNvPr id="46" name="object 46"/>
            <p:cNvSpPr/>
            <p:nvPr/>
          </p:nvSpPr>
          <p:spPr>
            <a:xfrm>
              <a:off x="13420725" y="6647141"/>
              <a:ext cx="0" cy="1371600"/>
            </a:xfrm>
            <a:custGeom>
              <a:avLst/>
              <a:gdLst/>
              <a:ahLst/>
              <a:cxnLst/>
              <a:rect l="l" t="t" r="r" b="b"/>
              <a:pathLst>
                <a:path h="1371600">
                  <a:moveTo>
                    <a:pt x="0" y="0"/>
                  </a:moveTo>
                  <a:lnTo>
                    <a:pt x="0" y="1371599"/>
                  </a:lnTo>
                </a:path>
              </a:pathLst>
            </a:custGeom>
            <a:ln w="12700">
              <a:solidFill>
                <a:srgbClr val="FFFFFF"/>
              </a:solidFill>
            </a:ln>
          </p:spPr>
          <p:txBody>
            <a:bodyPr wrap="square" lIns="0" tIns="0" rIns="0" bIns="0" rtlCol="0"/>
            <a:lstStyle/>
            <a:p>
              <a:endParaRPr sz="1059"/>
            </a:p>
          </p:txBody>
        </p:sp>
        <p:pic>
          <p:nvPicPr>
            <p:cNvPr id="47" name="object 47"/>
            <p:cNvPicPr/>
            <p:nvPr/>
          </p:nvPicPr>
          <p:blipFill>
            <a:blip r:embed="rId18" cstate="print"/>
            <a:stretch>
              <a:fillRect/>
            </a:stretch>
          </p:blipFill>
          <p:spPr>
            <a:xfrm>
              <a:off x="6261735" y="5880696"/>
              <a:ext cx="698487" cy="962022"/>
            </a:xfrm>
            <a:prstGeom prst="rect">
              <a:avLst/>
            </a:prstGeom>
          </p:spPr>
        </p:pic>
        <p:pic>
          <p:nvPicPr>
            <p:cNvPr id="48" name="object 48"/>
            <p:cNvPicPr/>
            <p:nvPr/>
          </p:nvPicPr>
          <p:blipFill>
            <a:blip r:embed="rId19" cstate="print"/>
            <a:stretch>
              <a:fillRect/>
            </a:stretch>
          </p:blipFill>
          <p:spPr>
            <a:xfrm>
              <a:off x="1092708" y="2639568"/>
              <a:ext cx="4296155" cy="3047999"/>
            </a:xfrm>
            <a:prstGeom prst="rect">
              <a:avLst/>
            </a:prstGeom>
          </p:spPr>
        </p:pic>
        <p:pic>
          <p:nvPicPr>
            <p:cNvPr id="49" name="object 49"/>
            <p:cNvPicPr/>
            <p:nvPr/>
          </p:nvPicPr>
          <p:blipFill>
            <a:blip r:embed="rId20" cstate="print"/>
            <a:stretch>
              <a:fillRect/>
            </a:stretch>
          </p:blipFill>
          <p:spPr>
            <a:xfrm>
              <a:off x="1135380" y="2659380"/>
              <a:ext cx="4211319" cy="2962909"/>
            </a:xfrm>
            <a:prstGeom prst="rect">
              <a:avLst/>
            </a:prstGeom>
          </p:spPr>
        </p:pic>
        <p:pic>
          <p:nvPicPr>
            <p:cNvPr id="50" name="object 50"/>
            <p:cNvPicPr/>
            <p:nvPr/>
          </p:nvPicPr>
          <p:blipFill>
            <a:blip r:embed="rId21" cstate="print"/>
            <a:stretch>
              <a:fillRect/>
            </a:stretch>
          </p:blipFill>
          <p:spPr>
            <a:xfrm>
              <a:off x="10186670" y="6340652"/>
              <a:ext cx="1991955" cy="853427"/>
            </a:xfrm>
            <a:prstGeom prst="rect">
              <a:avLst/>
            </a:prstGeom>
          </p:spPr>
        </p:pic>
      </p:grpSp>
      <p:sp>
        <p:nvSpPr>
          <p:cNvPr id="51" name="object 51"/>
          <p:cNvSpPr txBox="1"/>
          <p:nvPr/>
        </p:nvSpPr>
        <p:spPr>
          <a:xfrm>
            <a:off x="7326624" y="4357370"/>
            <a:ext cx="469153" cy="518106"/>
          </a:xfrm>
          <a:prstGeom prst="rect">
            <a:avLst/>
          </a:prstGeom>
        </p:spPr>
        <p:txBody>
          <a:bodyPr vert="horz" wrap="square" lIns="0" tIns="5603" rIns="0" bIns="0" rtlCol="0">
            <a:spAutoFit/>
          </a:bodyPr>
          <a:lstStyle/>
          <a:p>
            <a:pPr marL="7097" marR="2988" indent="-374" algn="ctr">
              <a:lnSpc>
                <a:spcPct val="101699"/>
              </a:lnSpc>
              <a:spcBef>
                <a:spcPts val="44"/>
              </a:spcBef>
            </a:pPr>
            <a:r>
              <a:rPr sz="823" spc="-6" dirty="0">
                <a:solidFill>
                  <a:srgbClr val="FFFFFF"/>
                </a:solidFill>
                <a:latin typeface="Calibri"/>
                <a:cs typeface="Calibri"/>
              </a:rPr>
              <a:t>Estimated structures </a:t>
            </a:r>
            <a:r>
              <a:rPr sz="823" spc="-12" dirty="0">
                <a:solidFill>
                  <a:srgbClr val="FFFFFF"/>
                </a:solidFill>
                <a:latin typeface="Calibri"/>
                <a:cs typeface="Calibri"/>
              </a:rPr>
              <a:t>newly </a:t>
            </a:r>
            <a:r>
              <a:rPr sz="823" dirty="0">
                <a:solidFill>
                  <a:srgbClr val="FFFFFF"/>
                </a:solidFill>
                <a:latin typeface="Calibri"/>
                <a:cs typeface="Calibri"/>
              </a:rPr>
              <a:t>mapped</a:t>
            </a:r>
            <a:r>
              <a:rPr sz="823" spc="-12" dirty="0">
                <a:solidFill>
                  <a:srgbClr val="FFFFFF"/>
                </a:solidFill>
                <a:latin typeface="Calibri"/>
                <a:cs typeface="Calibri"/>
              </a:rPr>
              <a:t> </a:t>
            </a:r>
            <a:r>
              <a:rPr sz="823" spc="-15" dirty="0">
                <a:solidFill>
                  <a:srgbClr val="FFFFFF"/>
                </a:solidFill>
                <a:latin typeface="Calibri"/>
                <a:cs typeface="Calibri"/>
              </a:rPr>
              <a:t>in</a:t>
            </a:r>
            <a:endParaRPr sz="823">
              <a:latin typeface="Calibri"/>
              <a:cs typeface="Calibri"/>
            </a:endParaRPr>
          </a:p>
        </p:txBody>
      </p:sp>
      <p:sp>
        <p:nvSpPr>
          <p:cNvPr id="52" name="object 52"/>
          <p:cNvSpPr txBox="1"/>
          <p:nvPr/>
        </p:nvSpPr>
        <p:spPr>
          <a:xfrm>
            <a:off x="7312211" y="4950834"/>
            <a:ext cx="497541" cy="297175"/>
          </a:xfrm>
          <a:prstGeom prst="rect">
            <a:avLst/>
          </a:prstGeom>
        </p:spPr>
        <p:txBody>
          <a:bodyPr vert="horz" wrap="square" lIns="0" tIns="7471" rIns="0" bIns="0" rtlCol="0">
            <a:spAutoFit/>
          </a:bodyPr>
          <a:lstStyle/>
          <a:p>
            <a:pPr marL="7470">
              <a:spcBef>
                <a:spcPts val="59"/>
              </a:spcBef>
            </a:pPr>
            <a:r>
              <a:rPr sz="1882" b="1" spc="-12" dirty="0">
                <a:solidFill>
                  <a:srgbClr val="FFFFFF"/>
                </a:solidFill>
                <a:latin typeface="Calibri"/>
                <a:cs typeface="Calibri"/>
              </a:rPr>
              <a:t>+115</a:t>
            </a:r>
            <a:endParaRPr sz="1882">
              <a:latin typeface="Calibri"/>
              <a:cs typeface="Calibri"/>
            </a:endParaRPr>
          </a:p>
        </p:txBody>
      </p:sp>
      <p:sp>
        <p:nvSpPr>
          <p:cNvPr id="53" name="object 53"/>
          <p:cNvSpPr txBox="1"/>
          <p:nvPr/>
        </p:nvSpPr>
        <p:spPr>
          <a:xfrm>
            <a:off x="7955018" y="4355577"/>
            <a:ext cx="535641" cy="517728"/>
          </a:xfrm>
          <a:prstGeom prst="rect">
            <a:avLst/>
          </a:prstGeom>
        </p:spPr>
        <p:txBody>
          <a:bodyPr vert="horz" wrap="square" lIns="0" tIns="5229" rIns="0" bIns="0" rtlCol="0">
            <a:spAutoFit/>
          </a:bodyPr>
          <a:lstStyle/>
          <a:p>
            <a:pPr marL="7470" marR="2988" indent="-2241" algn="ctr">
              <a:lnSpc>
                <a:spcPct val="101899"/>
              </a:lnSpc>
              <a:spcBef>
                <a:spcPts val="41"/>
              </a:spcBef>
            </a:pPr>
            <a:r>
              <a:rPr sz="823" spc="-6" dirty="0">
                <a:solidFill>
                  <a:srgbClr val="FFFFFF"/>
                </a:solidFill>
                <a:latin typeface="Calibri"/>
                <a:cs typeface="Calibri"/>
              </a:rPr>
              <a:t>Estimated structures </a:t>
            </a:r>
            <a:r>
              <a:rPr sz="823" spc="-12" dirty="0">
                <a:solidFill>
                  <a:srgbClr val="FFFFFF"/>
                </a:solidFill>
                <a:latin typeface="Calibri"/>
                <a:cs typeface="Calibri"/>
              </a:rPr>
              <a:t>newly </a:t>
            </a:r>
            <a:r>
              <a:rPr sz="823" dirty="0">
                <a:solidFill>
                  <a:srgbClr val="FFFFFF"/>
                </a:solidFill>
                <a:latin typeface="Calibri"/>
                <a:cs typeface="Calibri"/>
              </a:rPr>
              <a:t>mapped</a:t>
            </a:r>
            <a:r>
              <a:rPr sz="823" spc="-12" dirty="0">
                <a:solidFill>
                  <a:srgbClr val="FFFFFF"/>
                </a:solidFill>
                <a:latin typeface="Calibri"/>
                <a:cs typeface="Calibri"/>
              </a:rPr>
              <a:t> </a:t>
            </a:r>
            <a:r>
              <a:rPr sz="823" spc="-15" dirty="0">
                <a:solidFill>
                  <a:srgbClr val="FFFFFF"/>
                </a:solidFill>
                <a:latin typeface="Calibri"/>
                <a:cs typeface="Calibri"/>
              </a:rPr>
              <a:t>out</a:t>
            </a:r>
            <a:endParaRPr sz="823">
              <a:latin typeface="Calibri"/>
              <a:cs typeface="Calibri"/>
            </a:endParaRPr>
          </a:p>
        </p:txBody>
      </p:sp>
      <p:sp>
        <p:nvSpPr>
          <p:cNvPr id="54" name="object 54"/>
          <p:cNvSpPr txBox="1"/>
          <p:nvPr/>
        </p:nvSpPr>
        <p:spPr>
          <a:xfrm>
            <a:off x="7996218" y="4949937"/>
            <a:ext cx="451971" cy="297175"/>
          </a:xfrm>
          <a:prstGeom prst="rect">
            <a:avLst/>
          </a:prstGeom>
        </p:spPr>
        <p:txBody>
          <a:bodyPr vert="horz" wrap="square" lIns="0" tIns="7471" rIns="0" bIns="0" rtlCol="0">
            <a:spAutoFit/>
          </a:bodyPr>
          <a:lstStyle/>
          <a:p>
            <a:pPr marL="7470">
              <a:spcBef>
                <a:spcPts val="59"/>
              </a:spcBef>
            </a:pPr>
            <a:r>
              <a:rPr sz="1882" b="1" dirty="0">
                <a:solidFill>
                  <a:srgbClr val="FFFFFF"/>
                </a:solidFill>
                <a:latin typeface="Calibri"/>
                <a:cs typeface="Calibri"/>
              </a:rPr>
              <a:t>-</a:t>
            </a:r>
            <a:r>
              <a:rPr sz="1882" b="1" spc="-15" dirty="0">
                <a:solidFill>
                  <a:srgbClr val="FFFFFF"/>
                </a:solidFill>
                <a:latin typeface="Calibri"/>
                <a:cs typeface="Calibri"/>
              </a:rPr>
              <a:t>570</a:t>
            </a:r>
            <a:endParaRPr sz="1882">
              <a:latin typeface="Calibri"/>
              <a:cs typeface="Calibri"/>
            </a:endParaRPr>
          </a:p>
        </p:txBody>
      </p:sp>
      <p:sp>
        <p:nvSpPr>
          <p:cNvPr id="55" name="object 55"/>
          <p:cNvSpPr txBox="1"/>
          <p:nvPr/>
        </p:nvSpPr>
        <p:spPr>
          <a:xfrm>
            <a:off x="7373172" y="2828350"/>
            <a:ext cx="1063812" cy="646282"/>
          </a:xfrm>
          <a:prstGeom prst="rect">
            <a:avLst/>
          </a:prstGeom>
        </p:spPr>
        <p:txBody>
          <a:bodyPr vert="horz" wrap="square" lIns="0" tIns="37353" rIns="0" bIns="0" rtlCol="0">
            <a:spAutoFit/>
          </a:bodyPr>
          <a:lstStyle/>
          <a:p>
            <a:pPr algn="ctr">
              <a:spcBef>
                <a:spcPts val="294"/>
              </a:spcBef>
            </a:pPr>
            <a:r>
              <a:rPr sz="2118" b="1" spc="-6" dirty="0">
                <a:solidFill>
                  <a:srgbClr val="FFFFFF"/>
                </a:solidFill>
                <a:latin typeface="Calibri"/>
                <a:cs typeface="Calibri"/>
              </a:rPr>
              <a:t>15,620</a:t>
            </a:r>
            <a:endParaRPr sz="2118">
              <a:latin typeface="Calibri"/>
              <a:cs typeface="Calibri"/>
            </a:endParaRPr>
          </a:p>
          <a:p>
            <a:pPr marL="7470" marR="2988" algn="ctr">
              <a:lnSpc>
                <a:spcPct val="101299"/>
              </a:lnSpc>
              <a:spcBef>
                <a:spcPts val="85"/>
              </a:spcBef>
            </a:pPr>
            <a:r>
              <a:rPr sz="882" dirty="0">
                <a:solidFill>
                  <a:srgbClr val="FFFFFF"/>
                </a:solidFill>
                <a:latin typeface="Calibri"/>
                <a:cs typeface="Calibri"/>
              </a:rPr>
              <a:t>Estimated</a:t>
            </a:r>
            <a:r>
              <a:rPr sz="882" spc="-47" dirty="0">
                <a:solidFill>
                  <a:srgbClr val="FFFFFF"/>
                </a:solidFill>
                <a:latin typeface="Calibri"/>
                <a:cs typeface="Calibri"/>
              </a:rPr>
              <a:t> </a:t>
            </a:r>
            <a:r>
              <a:rPr sz="882" dirty="0">
                <a:solidFill>
                  <a:srgbClr val="FFFFFF"/>
                </a:solidFill>
                <a:latin typeface="Calibri"/>
                <a:cs typeface="Calibri"/>
              </a:rPr>
              <a:t>structures</a:t>
            </a:r>
            <a:r>
              <a:rPr sz="882" spc="-38" dirty="0">
                <a:solidFill>
                  <a:srgbClr val="FFFFFF"/>
                </a:solidFill>
                <a:latin typeface="Calibri"/>
                <a:cs typeface="Calibri"/>
              </a:rPr>
              <a:t> </a:t>
            </a:r>
            <a:r>
              <a:rPr sz="882" spc="-15" dirty="0">
                <a:solidFill>
                  <a:srgbClr val="FFFFFF"/>
                </a:solidFill>
                <a:latin typeface="Calibri"/>
                <a:cs typeface="Calibri"/>
              </a:rPr>
              <a:t>in </a:t>
            </a:r>
            <a:r>
              <a:rPr sz="882" dirty="0">
                <a:solidFill>
                  <a:srgbClr val="FFFFFF"/>
                </a:solidFill>
                <a:latin typeface="Calibri"/>
                <a:cs typeface="Calibri"/>
              </a:rPr>
              <a:t>the</a:t>
            </a:r>
            <a:r>
              <a:rPr sz="882" spc="-6" dirty="0">
                <a:solidFill>
                  <a:srgbClr val="FFFFFF"/>
                </a:solidFill>
                <a:latin typeface="Calibri"/>
                <a:cs typeface="Calibri"/>
              </a:rPr>
              <a:t> community</a:t>
            </a:r>
            <a:endParaRPr sz="882">
              <a:latin typeface="Calibri"/>
              <a:cs typeface="Calibri"/>
            </a:endParaRPr>
          </a:p>
        </p:txBody>
      </p:sp>
      <p:sp>
        <p:nvSpPr>
          <p:cNvPr id="56" name="object 56"/>
          <p:cNvSpPr txBox="1"/>
          <p:nvPr/>
        </p:nvSpPr>
        <p:spPr>
          <a:xfrm>
            <a:off x="7373172" y="3484566"/>
            <a:ext cx="1063812" cy="787090"/>
          </a:xfrm>
          <a:prstGeom prst="rect">
            <a:avLst/>
          </a:prstGeom>
        </p:spPr>
        <p:txBody>
          <a:bodyPr vert="horz" wrap="square" lIns="0" tIns="37353" rIns="0" bIns="0" rtlCol="0">
            <a:spAutoFit/>
          </a:bodyPr>
          <a:lstStyle/>
          <a:p>
            <a:pPr marL="374" algn="ctr">
              <a:spcBef>
                <a:spcPts val="294"/>
              </a:spcBef>
            </a:pPr>
            <a:r>
              <a:rPr sz="2118" b="1" spc="-15" dirty="0">
                <a:solidFill>
                  <a:srgbClr val="FFFFFF"/>
                </a:solidFill>
                <a:latin typeface="Calibri"/>
                <a:cs typeface="Calibri"/>
              </a:rPr>
              <a:t>930</a:t>
            </a:r>
            <a:endParaRPr sz="2118">
              <a:latin typeface="Calibri"/>
              <a:cs typeface="Calibri"/>
            </a:endParaRPr>
          </a:p>
          <a:p>
            <a:pPr marL="7097" marR="2988" algn="ctr">
              <a:lnSpc>
                <a:spcPct val="101699"/>
              </a:lnSpc>
              <a:spcBef>
                <a:spcPts val="82"/>
              </a:spcBef>
            </a:pPr>
            <a:r>
              <a:rPr sz="882" dirty="0">
                <a:solidFill>
                  <a:srgbClr val="FFFFFF"/>
                </a:solidFill>
                <a:latin typeface="Calibri"/>
                <a:cs typeface="Calibri"/>
              </a:rPr>
              <a:t>Estimated</a:t>
            </a:r>
            <a:r>
              <a:rPr sz="882" spc="-47" dirty="0">
                <a:solidFill>
                  <a:srgbClr val="FFFFFF"/>
                </a:solidFill>
                <a:latin typeface="Calibri"/>
                <a:cs typeface="Calibri"/>
              </a:rPr>
              <a:t> </a:t>
            </a:r>
            <a:r>
              <a:rPr sz="882" dirty="0">
                <a:solidFill>
                  <a:srgbClr val="FFFFFF"/>
                </a:solidFill>
                <a:latin typeface="Calibri"/>
                <a:cs typeface="Calibri"/>
              </a:rPr>
              <a:t>structures</a:t>
            </a:r>
            <a:r>
              <a:rPr sz="882" spc="-38" dirty="0">
                <a:solidFill>
                  <a:srgbClr val="FFFFFF"/>
                </a:solidFill>
                <a:latin typeface="Calibri"/>
                <a:cs typeface="Calibri"/>
              </a:rPr>
              <a:t> </a:t>
            </a:r>
            <a:r>
              <a:rPr sz="882" spc="-15" dirty="0">
                <a:solidFill>
                  <a:srgbClr val="FFFFFF"/>
                </a:solidFill>
                <a:latin typeface="Calibri"/>
                <a:cs typeface="Calibri"/>
              </a:rPr>
              <a:t>in </a:t>
            </a:r>
            <a:r>
              <a:rPr sz="882" dirty="0">
                <a:solidFill>
                  <a:srgbClr val="FFFFFF"/>
                </a:solidFill>
                <a:latin typeface="Calibri"/>
                <a:cs typeface="Calibri"/>
              </a:rPr>
              <a:t>the</a:t>
            </a:r>
            <a:r>
              <a:rPr sz="882" spc="-18" dirty="0">
                <a:solidFill>
                  <a:srgbClr val="FFFFFF"/>
                </a:solidFill>
                <a:latin typeface="Calibri"/>
                <a:cs typeface="Calibri"/>
              </a:rPr>
              <a:t> </a:t>
            </a:r>
            <a:r>
              <a:rPr sz="882" dirty="0">
                <a:solidFill>
                  <a:srgbClr val="FFFFFF"/>
                </a:solidFill>
                <a:latin typeface="Calibri"/>
                <a:cs typeface="Calibri"/>
              </a:rPr>
              <a:t>draft</a:t>
            </a:r>
            <a:r>
              <a:rPr sz="882" spc="-15" dirty="0">
                <a:solidFill>
                  <a:srgbClr val="FFFFFF"/>
                </a:solidFill>
                <a:latin typeface="Calibri"/>
                <a:cs typeface="Calibri"/>
              </a:rPr>
              <a:t> </a:t>
            </a:r>
            <a:r>
              <a:rPr sz="882" dirty="0">
                <a:solidFill>
                  <a:srgbClr val="FFFFFF"/>
                </a:solidFill>
                <a:latin typeface="Calibri"/>
                <a:cs typeface="Calibri"/>
              </a:rPr>
              <a:t>flood</a:t>
            </a:r>
            <a:r>
              <a:rPr sz="882" spc="-9" dirty="0">
                <a:solidFill>
                  <a:srgbClr val="FFFFFF"/>
                </a:solidFill>
                <a:latin typeface="Calibri"/>
                <a:cs typeface="Calibri"/>
              </a:rPr>
              <a:t> </a:t>
            </a:r>
            <a:r>
              <a:rPr sz="882" spc="-12" dirty="0">
                <a:solidFill>
                  <a:srgbClr val="FFFFFF"/>
                </a:solidFill>
                <a:latin typeface="Calibri"/>
                <a:cs typeface="Calibri"/>
              </a:rPr>
              <a:t>high </a:t>
            </a:r>
            <a:r>
              <a:rPr sz="882" dirty="0">
                <a:solidFill>
                  <a:srgbClr val="FFFFFF"/>
                </a:solidFill>
                <a:latin typeface="Calibri"/>
                <a:cs typeface="Calibri"/>
              </a:rPr>
              <a:t>hazard</a:t>
            </a:r>
            <a:r>
              <a:rPr sz="882" spc="-35" dirty="0">
                <a:solidFill>
                  <a:srgbClr val="FFFFFF"/>
                </a:solidFill>
                <a:latin typeface="Calibri"/>
                <a:cs typeface="Calibri"/>
              </a:rPr>
              <a:t> </a:t>
            </a:r>
            <a:r>
              <a:rPr sz="882" spc="-12" dirty="0">
                <a:solidFill>
                  <a:srgbClr val="FFFFFF"/>
                </a:solidFill>
                <a:latin typeface="Calibri"/>
                <a:cs typeface="Calibri"/>
              </a:rPr>
              <a:t>area</a:t>
            </a:r>
            <a:endParaRPr sz="882">
              <a:latin typeface="Calibri"/>
              <a:cs typeface="Calibri"/>
            </a:endParaRPr>
          </a:p>
        </p:txBody>
      </p:sp>
      <p:sp>
        <p:nvSpPr>
          <p:cNvPr id="57" name="object 57"/>
          <p:cNvSpPr txBox="1"/>
          <p:nvPr/>
        </p:nvSpPr>
        <p:spPr>
          <a:xfrm>
            <a:off x="1311238" y="5673388"/>
            <a:ext cx="301812"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Calibri"/>
                <a:cs typeface="Calibri"/>
              </a:rPr>
              <a:t>~YEAR</a:t>
            </a:r>
            <a:r>
              <a:rPr sz="676" spc="-6" dirty="0">
                <a:solidFill>
                  <a:srgbClr val="FFFFFF"/>
                </a:solidFill>
                <a:latin typeface="Calibri"/>
                <a:cs typeface="Calibri"/>
              </a:rPr>
              <a:t> </a:t>
            </a:r>
            <a:r>
              <a:rPr sz="676" spc="-29" dirty="0">
                <a:solidFill>
                  <a:srgbClr val="FFFFFF"/>
                </a:solidFill>
                <a:latin typeface="Calibri"/>
                <a:cs typeface="Calibri"/>
              </a:rPr>
              <a:t>1</a:t>
            </a:r>
            <a:endParaRPr sz="676">
              <a:latin typeface="Calibri"/>
              <a:cs typeface="Calibri"/>
            </a:endParaRPr>
          </a:p>
        </p:txBody>
      </p:sp>
      <p:sp>
        <p:nvSpPr>
          <p:cNvPr id="58" name="object 58"/>
          <p:cNvSpPr txBox="1"/>
          <p:nvPr/>
        </p:nvSpPr>
        <p:spPr>
          <a:xfrm>
            <a:off x="7505849" y="5695800"/>
            <a:ext cx="301812"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Calibri"/>
                <a:cs typeface="Calibri"/>
              </a:rPr>
              <a:t>~YEAR</a:t>
            </a:r>
            <a:r>
              <a:rPr sz="676" spc="-6" dirty="0">
                <a:solidFill>
                  <a:srgbClr val="FFFFFF"/>
                </a:solidFill>
                <a:latin typeface="Calibri"/>
                <a:cs typeface="Calibri"/>
              </a:rPr>
              <a:t> </a:t>
            </a:r>
            <a:r>
              <a:rPr sz="676" spc="-29" dirty="0">
                <a:solidFill>
                  <a:srgbClr val="FFFFFF"/>
                </a:solidFill>
                <a:latin typeface="Calibri"/>
                <a:cs typeface="Calibri"/>
              </a:rPr>
              <a:t>5</a:t>
            </a:r>
            <a:endParaRPr sz="676">
              <a:latin typeface="Calibri"/>
              <a:cs typeface="Calibri"/>
            </a:endParaRPr>
          </a:p>
        </p:txBody>
      </p:sp>
      <p:sp>
        <p:nvSpPr>
          <p:cNvPr id="59" name="object 59"/>
          <p:cNvSpPr txBox="1"/>
          <p:nvPr/>
        </p:nvSpPr>
        <p:spPr>
          <a:xfrm>
            <a:off x="6018605" y="4405779"/>
            <a:ext cx="1106394" cy="783389"/>
          </a:xfrm>
          <a:prstGeom prst="rect">
            <a:avLst/>
          </a:prstGeom>
        </p:spPr>
        <p:txBody>
          <a:bodyPr vert="horz" wrap="square" lIns="0" tIns="7844" rIns="0" bIns="0" rtlCol="0">
            <a:spAutoFit/>
          </a:bodyPr>
          <a:lstStyle/>
          <a:p>
            <a:pPr algn="ctr">
              <a:spcBef>
                <a:spcPts val="62"/>
              </a:spcBef>
            </a:pPr>
            <a:r>
              <a:rPr sz="1882" b="1" spc="-15" dirty="0">
                <a:solidFill>
                  <a:srgbClr val="585858"/>
                </a:solidFill>
                <a:latin typeface="Calibri"/>
                <a:cs typeface="Calibri"/>
              </a:rPr>
              <a:t>10</a:t>
            </a:r>
            <a:endParaRPr sz="1882">
              <a:latin typeface="Calibri"/>
              <a:cs typeface="Calibri"/>
            </a:endParaRPr>
          </a:p>
          <a:p>
            <a:pPr marL="7470" marR="2988" algn="ctr">
              <a:lnSpc>
                <a:spcPct val="101800"/>
              </a:lnSpc>
              <a:spcBef>
                <a:spcPts val="771"/>
              </a:spcBef>
            </a:pPr>
            <a:r>
              <a:rPr sz="823" spc="-6" dirty="0">
                <a:solidFill>
                  <a:srgbClr val="585858"/>
                </a:solidFill>
                <a:latin typeface="Calibri"/>
                <a:cs typeface="Calibri"/>
              </a:rPr>
              <a:t>Flood-related</a:t>
            </a:r>
            <a:r>
              <a:rPr sz="823" spc="21" dirty="0">
                <a:solidFill>
                  <a:srgbClr val="585858"/>
                </a:solidFill>
                <a:latin typeface="Calibri"/>
                <a:cs typeface="Calibri"/>
              </a:rPr>
              <a:t> </a:t>
            </a:r>
            <a:r>
              <a:rPr sz="823" spc="-6" dirty="0">
                <a:solidFill>
                  <a:srgbClr val="585858"/>
                </a:solidFill>
                <a:latin typeface="Calibri"/>
                <a:cs typeface="Calibri"/>
              </a:rPr>
              <a:t>countywide </a:t>
            </a:r>
            <a:r>
              <a:rPr sz="823" dirty="0">
                <a:solidFill>
                  <a:srgbClr val="585858"/>
                </a:solidFill>
                <a:latin typeface="Calibri"/>
                <a:cs typeface="Calibri"/>
              </a:rPr>
              <a:t>presidential</a:t>
            </a:r>
            <a:r>
              <a:rPr sz="823" spc="-44" dirty="0">
                <a:solidFill>
                  <a:srgbClr val="585858"/>
                </a:solidFill>
                <a:latin typeface="Calibri"/>
                <a:cs typeface="Calibri"/>
              </a:rPr>
              <a:t> </a:t>
            </a:r>
            <a:r>
              <a:rPr sz="823" spc="-6" dirty="0">
                <a:solidFill>
                  <a:srgbClr val="585858"/>
                </a:solidFill>
                <a:latin typeface="Calibri"/>
                <a:cs typeface="Calibri"/>
              </a:rPr>
              <a:t>disaster declarations</a:t>
            </a:r>
            <a:endParaRPr sz="823">
              <a:latin typeface="Calibri"/>
              <a:cs typeface="Calibri"/>
            </a:endParaRPr>
          </a:p>
        </p:txBody>
      </p:sp>
      <p:pic>
        <p:nvPicPr>
          <p:cNvPr id="60" name="object 60"/>
          <p:cNvPicPr/>
          <p:nvPr/>
        </p:nvPicPr>
        <p:blipFill>
          <a:blip r:embed="rId22" cstate="print"/>
          <a:stretch>
            <a:fillRect/>
          </a:stretch>
        </p:blipFill>
        <p:spPr>
          <a:xfrm>
            <a:off x="7742891" y="736226"/>
            <a:ext cx="1009568" cy="361202"/>
          </a:xfrm>
          <a:prstGeom prst="rect">
            <a:avLst/>
          </a:prstGeom>
        </p:spPr>
      </p:pic>
      <p:grpSp>
        <p:nvGrpSpPr>
          <p:cNvPr id="61" name="object 61"/>
          <p:cNvGrpSpPr/>
          <p:nvPr/>
        </p:nvGrpSpPr>
        <p:grpSpPr>
          <a:xfrm>
            <a:off x="694755" y="5808812"/>
            <a:ext cx="7786594" cy="112059"/>
            <a:chOff x="1181083" y="9078056"/>
            <a:chExt cx="13237210" cy="190500"/>
          </a:xfrm>
        </p:grpSpPr>
        <p:sp>
          <p:nvSpPr>
            <p:cNvPr id="62" name="object 62"/>
            <p:cNvSpPr/>
            <p:nvPr/>
          </p:nvSpPr>
          <p:spPr>
            <a:xfrm>
              <a:off x="1193783" y="9255400"/>
              <a:ext cx="13211810" cy="0"/>
            </a:xfrm>
            <a:custGeom>
              <a:avLst/>
              <a:gdLst/>
              <a:ahLst/>
              <a:cxnLst/>
              <a:rect l="l" t="t" r="r" b="b"/>
              <a:pathLst>
                <a:path w="13211810">
                  <a:moveTo>
                    <a:pt x="0" y="0"/>
                  </a:moveTo>
                  <a:lnTo>
                    <a:pt x="13211327" y="0"/>
                  </a:lnTo>
                </a:path>
              </a:pathLst>
            </a:custGeom>
            <a:ln w="25399">
              <a:solidFill>
                <a:srgbClr val="AFB0B3"/>
              </a:solidFill>
            </a:ln>
          </p:spPr>
          <p:txBody>
            <a:bodyPr wrap="square" lIns="0" tIns="0" rIns="0" bIns="0" rtlCol="0"/>
            <a:lstStyle/>
            <a:p>
              <a:endParaRPr sz="1059"/>
            </a:p>
          </p:txBody>
        </p:sp>
        <p:sp>
          <p:nvSpPr>
            <p:cNvPr id="63" name="object 63"/>
            <p:cNvSpPr/>
            <p:nvPr/>
          </p:nvSpPr>
          <p:spPr>
            <a:xfrm>
              <a:off x="1193783" y="9090756"/>
              <a:ext cx="0" cy="165100"/>
            </a:xfrm>
            <a:custGeom>
              <a:avLst/>
              <a:gdLst/>
              <a:ahLst/>
              <a:cxnLst/>
              <a:rect l="l" t="t" r="r" b="b"/>
              <a:pathLst>
                <a:path h="165100">
                  <a:moveTo>
                    <a:pt x="0" y="0"/>
                  </a:moveTo>
                  <a:lnTo>
                    <a:pt x="0" y="164592"/>
                  </a:lnTo>
                </a:path>
              </a:pathLst>
            </a:custGeom>
            <a:ln w="25400">
              <a:solidFill>
                <a:srgbClr val="AFB0B3"/>
              </a:solidFill>
            </a:ln>
          </p:spPr>
          <p:txBody>
            <a:bodyPr wrap="square" lIns="0" tIns="0" rIns="0" bIns="0" rtlCol="0"/>
            <a:lstStyle/>
            <a:p>
              <a:endParaRPr sz="1059"/>
            </a:p>
          </p:txBody>
        </p:sp>
        <p:sp>
          <p:nvSpPr>
            <p:cNvPr id="64" name="object 64"/>
            <p:cNvSpPr/>
            <p:nvPr/>
          </p:nvSpPr>
          <p:spPr>
            <a:xfrm>
              <a:off x="14405107" y="9090756"/>
              <a:ext cx="0" cy="165100"/>
            </a:xfrm>
            <a:custGeom>
              <a:avLst/>
              <a:gdLst/>
              <a:ahLst/>
              <a:cxnLst/>
              <a:rect l="l" t="t" r="r" b="b"/>
              <a:pathLst>
                <a:path h="165100">
                  <a:moveTo>
                    <a:pt x="0" y="0"/>
                  </a:moveTo>
                  <a:lnTo>
                    <a:pt x="0" y="164592"/>
                  </a:lnTo>
                </a:path>
              </a:pathLst>
            </a:custGeom>
            <a:ln w="25400">
              <a:solidFill>
                <a:srgbClr val="AFB0B3"/>
              </a:solidFill>
            </a:ln>
          </p:spPr>
          <p:txBody>
            <a:bodyPr wrap="square" lIns="0" tIns="0" rIns="0" bIns="0" rtlCol="0"/>
            <a:lstStyle/>
            <a:p>
              <a:endParaRPr sz="1059"/>
            </a:p>
          </p:txBody>
        </p:sp>
      </p:grpSp>
      <p:sp>
        <p:nvSpPr>
          <p:cNvPr id="65" name="object 65"/>
          <p:cNvSpPr txBox="1"/>
          <p:nvPr/>
        </p:nvSpPr>
        <p:spPr>
          <a:xfrm>
            <a:off x="656814" y="5965638"/>
            <a:ext cx="747432" cy="124891"/>
          </a:xfrm>
          <a:prstGeom prst="rect">
            <a:avLst/>
          </a:prstGeom>
        </p:spPr>
        <p:txBody>
          <a:bodyPr vert="horz" wrap="square" lIns="0" tIns="7097" rIns="0" bIns="0" rtlCol="0">
            <a:spAutoFit/>
          </a:bodyPr>
          <a:lstStyle/>
          <a:p>
            <a:pPr marL="7470">
              <a:spcBef>
                <a:spcPts val="56"/>
              </a:spcBef>
            </a:pPr>
            <a:r>
              <a:rPr sz="765" spc="-6" dirty="0">
                <a:solidFill>
                  <a:srgbClr val="FFFFFF"/>
                </a:solidFill>
                <a:latin typeface="Calibri"/>
                <a:cs typeface="Calibri"/>
              </a:rPr>
              <a:t>Discovery</a:t>
            </a:r>
            <a:r>
              <a:rPr sz="765" spc="6" dirty="0">
                <a:solidFill>
                  <a:srgbClr val="FFFFFF"/>
                </a:solidFill>
                <a:latin typeface="Calibri"/>
                <a:cs typeface="Calibri"/>
              </a:rPr>
              <a:t> </a:t>
            </a:r>
            <a:r>
              <a:rPr sz="765" spc="-6" dirty="0">
                <a:solidFill>
                  <a:srgbClr val="FFFFFF"/>
                </a:solidFill>
                <a:latin typeface="Calibri"/>
                <a:cs typeface="Calibri"/>
              </a:rPr>
              <a:t>Meeting</a:t>
            </a:r>
            <a:endParaRPr sz="765">
              <a:latin typeface="Calibri"/>
              <a:cs typeface="Calibri"/>
            </a:endParaRPr>
          </a:p>
        </p:txBody>
      </p:sp>
      <p:grpSp>
        <p:nvGrpSpPr>
          <p:cNvPr id="66" name="object 66"/>
          <p:cNvGrpSpPr/>
          <p:nvPr/>
        </p:nvGrpSpPr>
        <p:grpSpPr>
          <a:xfrm>
            <a:off x="978612" y="5875885"/>
            <a:ext cx="7154956" cy="80682"/>
            <a:chOff x="1663640" y="9192079"/>
            <a:chExt cx="12163425" cy="137160"/>
          </a:xfrm>
        </p:grpSpPr>
        <p:pic>
          <p:nvPicPr>
            <p:cNvPr id="67" name="object 67"/>
            <p:cNvPicPr/>
            <p:nvPr/>
          </p:nvPicPr>
          <p:blipFill>
            <a:blip r:embed="rId23" cstate="print"/>
            <a:stretch>
              <a:fillRect/>
            </a:stretch>
          </p:blipFill>
          <p:spPr>
            <a:xfrm>
              <a:off x="1663640" y="9192079"/>
              <a:ext cx="137147" cy="136728"/>
            </a:xfrm>
            <a:prstGeom prst="rect">
              <a:avLst/>
            </a:prstGeom>
          </p:spPr>
        </p:pic>
        <p:pic>
          <p:nvPicPr>
            <p:cNvPr id="68" name="object 68"/>
            <p:cNvPicPr/>
            <p:nvPr/>
          </p:nvPicPr>
          <p:blipFill>
            <a:blip r:embed="rId24" cstate="print"/>
            <a:stretch>
              <a:fillRect/>
            </a:stretch>
          </p:blipFill>
          <p:spPr>
            <a:xfrm>
              <a:off x="13689445" y="9192079"/>
              <a:ext cx="137147" cy="136728"/>
            </a:xfrm>
            <a:prstGeom prst="rect">
              <a:avLst/>
            </a:prstGeom>
          </p:spPr>
        </p:pic>
      </p:grpSp>
      <p:sp>
        <p:nvSpPr>
          <p:cNvPr id="69" name="object 69"/>
          <p:cNvSpPr txBox="1"/>
          <p:nvPr/>
        </p:nvSpPr>
        <p:spPr>
          <a:xfrm>
            <a:off x="7808857" y="5988050"/>
            <a:ext cx="589803" cy="124891"/>
          </a:xfrm>
          <a:prstGeom prst="rect">
            <a:avLst/>
          </a:prstGeom>
        </p:spPr>
        <p:txBody>
          <a:bodyPr vert="horz" wrap="square" lIns="0" tIns="7097" rIns="0" bIns="0" rtlCol="0">
            <a:spAutoFit/>
          </a:bodyPr>
          <a:lstStyle/>
          <a:p>
            <a:pPr marL="7470">
              <a:spcBef>
                <a:spcPts val="56"/>
              </a:spcBef>
            </a:pPr>
            <a:r>
              <a:rPr sz="765" spc="-12" dirty="0">
                <a:solidFill>
                  <a:srgbClr val="FFFFFF"/>
                </a:solidFill>
                <a:latin typeface="Calibri"/>
                <a:cs typeface="Calibri"/>
              </a:rPr>
              <a:t>Effective</a:t>
            </a:r>
            <a:r>
              <a:rPr sz="765" spc="12" dirty="0">
                <a:solidFill>
                  <a:srgbClr val="FFFFFF"/>
                </a:solidFill>
                <a:latin typeface="Calibri"/>
                <a:cs typeface="Calibri"/>
              </a:rPr>
              <a:t> </a:t>
            </a:r>
            <a:r>
              <a:rPr sz="765" spc="-12" dirty="0">
                <a:solidFill>
                  <a:srgbClr val="FFFFFF"/>
                </a:solidFill>
                <a:latin typeface="Calibri"/>
                <a:cs typeface="Calibri"/>
              </a:rPr>
              <a:t>Maps</a:t>
            </a:r>
            <a:endParaRPr sz="765">
              <a:latin typeface="Calibri"/>
              <a:cs typeface="Calibri"/>
            </a:endParaRPr>
          </a:p>
        </p:txBody>
      </p:sp>
      <p:sp>
        <p:nvSpPr>
          <p:cNvPr id="70" name="object 70"/>
          <p:cNvSpPr txBox="1"/>
          <p:nvPr/>
        </p:nvSpPr>
        <p:spPr>
          <a:xfrm>
            <a:off x="1736164" y="5979982"/>
            <a:ext cx="717924" cy="239255"/>
          </a:xfrm>
          <a:prstGeom prst="rect">
            <a:avLst/>
          </a:prstGeom>
        </p:spPr>
        <p:txBody>
          <a:bodyPr vert="horz" wrap="square" lIns="0" tIns="5229" rIns="0" bIns="0" rtlCol="0">
            <a:spAutoFit/>
          </a:bodyPr>
          <a:lstStyle/>
          <a:p>
            <a:pPr marL="193850" marR="2988" indent="-186754">
              <a:lnSpc>
                <a:spcPct val="101499"/>
              </a:lnSpc>
              <a:spcBef>
                <a:spcPts val="41"/>
              </a:spcBef>
            </a:pPr>
            <a:r>
              <a:rPr sz="765" dirty="0">
                <a:solidFill>
                  <a:srgbClr val="FFFFFF"/>
                </a:solidFill>
                <a:latin typeface="Calibri"/>
                <a:cs typeface="Calibri"/>
              </a:rPr>
              <a:t>Flood</a:t>
            </a:r>
            <a:r>
              <a:rPr sz="765" spc="-21" dirty="0">
                <a:solidFill>
                  <a:srgbClr val="FFFFFF"/>
                </a:solidFill>
                <a:latin typeface="Calibri"/>
                <a:cs typeface="Calibri"/>
              </a:rPr>
              <a:t> </a:t>
            </a:r>
            <a:r>
              <a:rPr sz="765" dirty="0">
                <a:solidFill>
                  <a:srgbClr val="FFFFFF"/>
                </a:solidFill>
                <a:latin typeface="Calibri"/>
                <a:cs typeface="Calibri"/>
              </a:rPr>
              <a:t>Risk</a:t>
            </a:r>
            <a:r>
              <a:rPr sz="765" spc="-24" dirty="0">
                <a:solidFill>
                  <a:srgbClr val="FFFFFF"/>
                </a:solidFill>
                <a:latin typeface="Calibri"/>
                <a:cs typeface="Calibri"/>
              </a:rPr>
              <a:t> </a:t>
            </a:r>
            <a:r>
              <a:rPr sz="765" spc="-6" dirty="0">
                <a:solidFill>
                  <a:srgbClr val="FFFFFF"/>
                </a:solidFill>
                <a:latin typeface="Calibri"/>
                <a:cs typeface="Calibri"/>
              </a:rPr>
              <a:t>Review Meeting</a:t>
            </a:r>
            <a:endParaRPr sz="765">
              <a:latin typeface="Calibri"/>
              <a:cs typeface="Calibri"/>
            </a:endParaRPr>
          </a:p>
        </p:txBody>
      </p:sp>
      <p:grpSp>
        <p:nvGrpSpPr>
          <p:cNvPr id="71" name="object 71"/>
          <p:cNvGrpSpPr/>
          <p:nvPr/>
        </p:nvGrpSpPr>
        <p:grpSpPr>
          <a:xfrm>
            <a:off x="1964640" y="5823735"/>
            <a:ext cx="5108015" cy="187885"/>
            <a:chOff x="3339887" y="9103423"/>
            <a:chExt cx="8683625" cy="319405"/>
          </a:xfrm>
        </p:grpSpPr>
        <p:pic>
          <p:nvPicPr>
            <p:cNvPr id="72" name="object 72"/>
            <p:cNvPicPr/>
            <p:nvPr/>
          </p:nvPicPr>
          <p:blipFill>
            <a:blip r:embed="rId25" cstate="print"/>
            <a:stretch>
              <a:fillRect/>
            </a:stretch>
          </p:blipFill>
          <p:spPr>
            <a:xfrm>
              <a:off x="3339887" y="9103423"/>
              <a:ext cx="375243" cy="319150"/>
            </a:xfrm>
            <a:prstGeom prst="rect">
              <a:avLst/>
            </a:prstGeom>
          </p:spPr>
        </p:pic>
        <p:pic>
          <p:nvPicPr>
            <p:cNvPr id="73" name="object 73"/>
            <p:cNvPicPr/>
            <p:nvPr/>
          </p:nvPicPr>
          <p:blipFill>
            <a:blip r:embed="rId24" cstate="print"/>
            <a:stretch>
              <a:fillRect/>
            </a:stretch>
          </p:blipFill>
          <p:spPr>
            <a:xfrm>
              <a:off x="11886210" y="9192079"/>
              <a:ext cx="137147" cy="136728"/>
            </a:xfrm>
            <a:prstGeom prst="rect">
              <a:avLst/>
            </a:prstGeom>
          </p:spPr>
        </p:pic>
      </p:grpSp>
      <p:sp>
        <p:nvSpPr>
          <p:cNvPr id="74" name="object 74"/>
          <p:cNvSpPr txBox="1"/>
          <p:nvPr/>
        </p:nvSpPr>
        <p:spPr>
          <a:xfrm>
            <a:off x="6630893" y="5987153"/>
            <a:ext cx="797112" cy="242615"/>
          </a:xfrm>
          <a:prstGeom prst="rect">
            <a:avLst/>
          </a:prstGeom>
        </p:spPr>
        <p:txBody>
          <a:bodyPr vert="horz" wrap="square" lIns="0" tIns="7097" rIns="0" bIns="0" rtlCol="0">
            <a:spAutoFit/>
          </a:bodyPr>
          <a:lstStyle/>
          <a:p>
            <a:pPr marL="1121" algn="ctr">
              <a:spcBef>
                <a:spcPts val="56"/>
              </a:spcBef>
            </a:pPr>
            <a:r>
              <a:rPr sz="765" spc="-6" dirty="0">
                <a:solidFill>
                  <a:srgbClr val="FFFFFF"/>
                </a:solidFill>
                <a:latin typeface="Calibri"/>
                <a:cs typeface="Calibri"/>
              </a:rPr>
              <a:t>Letter</a:t>
            </a:r>
            <a:r>
              <a:rPr sz="765" spc="-18" dirty="0">
                <a:solidFill>
                  <a:srgbClr val="FFFFFF"/>
                </a:solidFill>
                <a:latin typeface="Calibri"/>
                <a:cs typeface="Calibri"/>
              </a:rPr>
              <a:t> </a:t>
            </a:r>
            <a:r>
              <a:rPr sz="765" spc="-15" dirty="0">
                <a:solidFill>
                  <a:srgbClr val="FFFFFF"/>
                </a:solidFill>
                <a:latin typeface="Calibri"/>
                <a:cs typeface="Calibri"/>
              </a:rPr>
              <a:t>of</a:t>
            </a:r>
            <a:endParaRPr sz="765">
              <a:latin typeface="Calibri"/>
              <a:cs typeface="Calibri"/>
            </a:endParaRPr>
          </a:p>
          <a:p>
            <a:pPr algn="ctr">
              <a:spcBef>
                <a:spcPts val="15"/>
              </a:spcBef>
            </a:pPr>
            <a:r>
              <a:rPr sz="765" dirty="0">
                <a:solidFill>
                  <a:srgbClr val="FFFFFF"/>
                </a:solidFill>
                <a:latin typeface="Calibri"/>
                <a:cs typeface="Calibri"/>
              </a:rPr>
              <a:t>Final</a:t>
            </a:r>
            <a:r>
              <a:rPr sz="765" spc="-18" dirty="0">
                <a:solidFill>
                  <a:srgbClr val="FFFFFF"/>
                </a:solidFill>
                <a:latin typeface="Calibri"/>
                <a:cs typeface="Calibri"/>
              </a:rPr>
              <a:t> </a:t>
            </a:r>
            <a:r>
              <a:rPr sz="765" spc="-6" dirty="0">
                <a:solidFill>
                  <a:srgbClr val="FFFFFF"/>
                </a:solidFill>
                <a:latin typeface="Calibri"/>
                <a:cs typeface="Calibri"/>
              </a:rPr>
              <a:t>Determination</a:t>
            </a:r>
            <a:endParaRPr sz="765">
              <a:latin typeface="Calibri"/>
              <a:cs typeface="Calibri"/>
            </a:endParaRPr>
          </a:p>
        </p:txBody>
      </p:sp>
      <p:sp>
        <p:nvSpPr>
          <p:cNvPr id="75" name="object 75"/>
          <p:cNvSpPr txBox="1"/>
          <p:nvPr/>
        </p:nvSpPr>
        <p:spPr>
          <a:xfrm>
            <a:off x="3057562" y="5965638"/>
            <a:ext cx="668618" cy="239255"/>
          </a:xfrm>
          <a:prstGeom prst="rect">
            <a:avLst/>
          </a:prstGeom>
        </p:spPr>
        <p:txBody>
          <a:bodyPr vert="horz" wrap="square" lIns="0" tIns="5229" rIns="0" bIns="0" rtlCol="0">
            <a:spAutoFit/>
          </a:bodyPr>
          <a:lstStyle/>
          <a:p>
            <a:pPr marL="164343" marR="2988" indent="-156873">
              <a:lnSpc>
                <a:spcPct val="101499"/>
              </a:lnSpc>
              <a:spcBef>
                <a:spcPts val="41"/>
              </a:spcBef>
            </a:pPr>
            <a:r>
              <a:rPr sz="765" spc="-6" dirty="0">
                <a:solidFill>
                  <a:srgbClr val="FFFFFF"/>
                </a:solidFill>
                <a:latin typeface="Calibri"/>
                <a:cs typeface="Calibri"/>
              </a:rPr>
              <a:t>Preliminary</a:t>
            </a:r>
            <a:r>
              <a:rPr sz="765" spc="18" dirty="0">
                <a:solidFill>
                  <a:srgbClr val="FFFFFF"/>
                </a:solidFill>
                <a:latin typeface="Calibri"/>
                <a:cs typeface="Calibri"/>
              </a:rPr>
              <a:t> </a:t>
            </a:r>
            <a:r>
              <a:rPr sz="765" spc="-15" dirty="0">
                <a:solidFill>
                  <a:srgbClr val="FFFFFF"/>
                </a:solidFill>
                <a:latin typeface="Calibri"/>
                <a:cs typeface="Calibri"/>
              </a:rPr>
              <a:t>Map </a:t>
            </a:r>
            <a:r>
              <a:rPr sz="765" spc="-6" dirty="0">
                <a:solidFill>
                  <a:srgbClr val="FFFFFF"/>
                </a:solidFill>
                <a:latin typeface="Calibri"/>
                <a:cs typeface="Calibri"/>
              </a:rPr>
              <a:t>Issuance</a:t>
            </a:r>
            <a:endParaRPr sz="765">
              <a:latin typeface="Calibri"/>
              <a:cs typeface="Calibri"/>
            </a:endParaRPr>
          </a:p>
        </p:txBody>
      </p:sp>
      <p:grpSp>
        <p:nvGrpSpPr>
          <p:cNvPr id="76" name="object 76"/>
          <p:cNvGrpSpPr/>
          <p:nvPr/>
        </p:nvGrpSpPr>
        <p:grpSpPr>
          <a:xfrm>
            <a:off x="3331634" y="5875883"/>
            <a:ext cx="2568388" cy="80682"/>
            <a:chOff x="5663777" y="9192076"/>
            <a:chExt cx="4366260" cy="137160"/>
          </a:xfrm>
        </p:grpSpPr>
        <p:pic>
          <p:nvPicPr>
            <p:cNvPr id="77" name="object 77"/>
            <p:cNvPicPr/>
            <p:nvPr/>
          </p:nvPicPr>
          <p:blipFill>
            <a:blip r:embed="rId24" cstate="print"/>
            <a:stretch>
              <a:fillRect/>
            </a:stretch>
          </p:blipFill>
          <p:spPr>
            <a:xfrm>
              <a:off x="5663777" y="9192076"/>
              <a:ext cx="137147" cy="136779"/>
            </a:xfrm>
            <a:prstGeom prst="rect">
              <a:avLst/>
            </a:prstGeom>
          </p:spPr>
        </p:pic>
        <p:pic>
          <p:nvPicPr>
            <p:cNvPr id="78" name="object 78"/>
            <p:cNvPicPr/>
            <p:nvPr/>
          </p:nvPicPr>
          <p:blipFill>
            <a:blip r:embed="rId24" cstate="print"/>
            <a:stretch>
              <a:fillRect/>
            </a:stretch>
          </p:blipFill>
          <p:spPr>
            <a:xfrm>
              <a:off x="9892492" y="9192079"/>
              <a:ext cx="137147" cy="136728"/>
            </a:xfrm>
            <a:prstGeom prst="rect">
              <a:avLst/>
            </a:prstGeom>
          </p:spPr>
        </p:pic>
      </p:grpSp>
      <p:sp>
        <p:nvSpPr>
          <p:cNvPr id="79" name="object 79"/>
          <p:cNvSpPr txBox="1"/>
          <p:nvPr/>
        </p:nvSpPr>
        <p:spPr>
          <a:xfrm>
            <a:off x="5573059" y="5979981"/>
            <a:ext cx="568138" cy="124891"/>
          </a:xfrm>
          <a:prstGeom prst="rect">
            <a:avLst/>
          </a:prstGeom>
        </p:spPr>
        <p:txBody>
          <a:bodyPr vert="horz" wrap="square" lIns="0" tIns="7097" rIns="0" bIns="0" rtlCol="0">
            <a:spAutoFit/>
          </a:bodyPr>
          <a:lstStyle/>
          <a:p>
            <a:pPr marL="7470">
              <a:spcBef>
                <a:spcPts val="56"/>
              </a:spcBef>
            </a:pPr>
            <a:r>
              <a:rPr sz="765" dirty="0">
                <a:solidFill>
                  <a:srgbClr val="FFFFFF"/>
                </a:solidFill>
                <a:latin typeface="Calibri"/>
                <a:cs typeface="Calibri"/>
              </a:rPr>
              <a:t>Appeal</a:t>
            </a:r>
            <a:r>
              <a:rPr sz="765" spc="-24" dirty="0">
                <a:solidFill>
                  <a:srgbClr val="FFFFFF"/>
                </a:solidFill>
                <a:latin typeface="Calibri"/>
                <a:cs typeface="Calibri"/>
              </a:rPr>
              <a:t> </a:t>
            </a:r>
            <a:r>
              <a:rPr sz="765" spc="-6" dirty="0">
                <a:solidFill>
                  <a:srgbClr val="FFFFFF"/>
                </a:solidFill>
                <a:latin typeface="Calibri"/>
                <a:cs typeface="Calibri"/>
              </a:rPr>
              <a:t>Period</a:t>
            </a:r>
            <a:endParaRPr sz="765">
              <a:latin typeface="Calibri"/>
              <a:cs typeface="Calibri"/>
            </a:endParaRPr>
          </a:p>
        </p:txBody>
      </p:sp>
      <p:sp>
        <p:nvSpPr>
          <p:cNvPr id="80" name="object 80"/>
          <p:cNvSpPr txBox="1"/>
          <p:nvPr/>
        </p:nvSpPr>
        <p:spPr>
          <a:xfrm>
            <a:off x="4187115" y="5950398"/>
            <a:ext cx="1009650" cy="239255"/>
          </a:xfrm>
          <a:prstGeom prst="rect">
            <a:avLst/>
          </a:prstGeom>
        </p:spPr>
        <p:txBody>
          <a:bodyPr vert="horz" wrap="square" lIns="0" tIns="5229" rIns="0" bIns="0" rtlCol="0">
            <a:spAutoFit/>
          </a:bodyPr>
          <a:lstStyle/>
          <a:p>
            <a:pPr marL="59388" marR="2988" indent="-52291">
              <a:lnSpc>
                <a:spcPct val="101499"/>
              </a:lnSpc>
              <a:spcBef>
                <a:spcPts val="41"/>
              </a:spcBef>
            </a:pPr>
            <a:r>
              <a:rPr sz="765" dirty="0">
                <a:solidFill>
                  <a:srgbClr val="FFFFFF"/>
                </a:solidFill>
                <a:latin typeface="Calibri"/>
                <a:cs typeface="Calibri"/>
              </a:rPr>
              <a:t>Community</a:t>
            </a:r>
            <a:r>
              <a:rPr sz="765" spc="-44" dirty="0">
                <a:solidFill>
                  <a:srgbClr val="FFFFFF"/>
                </a:solidFill>
                <a:latin typeface="Calibri"/>
                <a:cs typeface="Calibri"/>
              </a:rPr>
              <a:t> </a:t>
            </a:r>
            <a:r>
              <a:rPr sz="765" spc="-6" dirty="0">
                <a:solidFill>
                  <a:srgbClr val="FFFFFF"/>
                </a:solidFill>
                <a:latin typeface="Calibri"/>
                <a:cs typeface="Calibri"/>
              </a:rPr>
              <a:t>Coordination </a:t>
            </a:r>
            <a:r>
              <a:rPr sz="765" dirty="0">
                <a:solidFill>
                  <a:srgbClr val="FFFFFF"/>
                </a:solidFill>
                <a:latin typeface="Calibri"/>
                <a:cs typeface="Calibri"/>
              </a:rPr>
              <a:t>and</a:t>
            </a:r>
            <a:r>
              <a:rPr sz="765" spc="-26" dirty="0">
                <a:solidFill>
                  <a:srgbClr val="FFFFFF"/>
                </a:solidFill>
                <a:latin typeface="Calibri"/>
                <a:cs typeface="Calibri"/>
              </a:rPr>
              <a:t> </a:t>
            </a:r>
            <a:r>
              <a:rPr sz="765" dirty="0">
                <a:solidFill>
                  <a:srgbClr val="FFFFFF"/>
                </a:solidFill>
                <a:latin typeface="Calibri"/>
                <a:cs typeface="Calibri"/>
              </a:rPr>
              <a:t>Outreach</a:t>
            </a:r>
            <a:r>
              <a:rPr sz="765" spc="-26" dirty="0">
                <a:solidFill>
                  <a:srgbClr val="FFFFFF"/>
                </a:solidFill>
                <a:latin typeface="Calibri"/>
                <a:cs typeface="Calibri"/>
              </a:rPr>
              <a:t> </a:t>
            </a:r>
            <a:r>
              <a:rPr sz="765" spc="-6" dirty="0">
                <a:solidFill>
                  <a:srgbClr val="FFFFFF"/>
                </a:solidFill>
                <a:latin typeface="Calibri"/>
                <a:cs typeface="Calibri"/>
              </a:rPr>
              <a:t>Meeting</a:t>
            </a:r>
            <a:endParaRPr sz="765">
              <a:latin typeface="Calibri"/>
              <a:cs typeface="Calibri"/>
            </a:endParaRPr>
          </a:p>
        </p:txBody>
      </p:sp>
      <p:pic>
        <p:nvPicPr>
          <p:cNvPr id="81" name="object 81"/>
          <p:cNvPicPr/>
          <p:nvPr/>
        </p:nvPicPr>
        <p:blipFill>
          <a:blip r:embed="rId26" cstate="print"/>
          <a:stretch>
            <a:fillRect/>
          </a:stretch>
        </p:blipFill>
        <p:spPr>
          <a:xfrm>
            <a:off x="4638867" y="5870825"/>
            <a:ext cx="80675" cy="80458"/>
          </a:xfrm>
          <a:prstGeom prst="rect">
            <a:avLst/>
          </a:prstGeom>
        </p:spPr>
      </p:pic>
      <p:sp>
        <p:nvSpPr>
          <p:cNvPr id="82" name="object 82"/>
          <p:cNvSpPr txBox="1"/>
          <p:nvPr/>
        </p:nvSpPr>
        <p:spPr>
          <a:xfrm>
            <a:off x="1810572" y="5681457"/>
            <a:ext cx="531532" cy="111547"/>
          </a:xfrm>
          <a:prstGeom prst="rect">
            <a:avLst/>
          </a:prstGeom>
        </p:spPr>
        <p:txBody>
          <a:bodyPr vert="horz" wrap="square" lIns="0" tIns="7471" rIns="0" bIns="0" rtlCol="0">
            <a:spAutoFit/>
          </a:bodyPr>
          <a:lstStyle/>
          <a:p>
            <a:pPr marL="7470">
              <a:spcBef>
                <a:spcPts val="59"/>
              </a:spcBef>
            </a:pPr>
            <a:r>
              <a:rPr sz="676" dirty="0">
                <a:solidFill>
                  <a:srgbClr val="FFFFFF"/>
                </a:solidFill>
                <a:latin typeface="Calibri"/>
                <a:cs typeface="Calibri"/>
              </a:rPr>
              <a:t>YOU</a:t>
            </a:r>
            <a:r>
              <a:rPr sz="676" spc="-9" dirty="0">
                <a:solidFill>
                  <a:srgbClr val="FFFFFF"/>
                </a:solidFill>
                <a:latin typeface="Calibri"/>
                <a:cs typeface="Calibri"/>
              </a:rPr>
              <a:t> </a:t>
            </a:r>
            <a:r>
              <a:rPr sz="676" dirty="0">
                <a:solidFill>
                  <a:srgbClr val="FFFFFF"/>
                </a:solidFill>
                <a:latin typeface="Calibri"/>
                <a:cs typeface="Calibri"/>
              </a:rPr>
              <a:t>ARE</a:t>
            </a:r>
            <a:r>
              <a:rPr sz="676" spc="-3" dirty="0">
                <a:solidFill>
                  <a:srgbClr val="FFFFFF"/>
                </a:solidFill>
                <a:latin typeface="Calibri"/>
                <a:cs typeface="Calibri"/>
              </a:rPr>
              <a:t> </a:t>
            </a:r>
            <a:r>
              <a:rPr sz="676" spc="-12" dirty="0">
                <a:solidFill>
                  <a:srgbClr val="FFFFFF"/>
                </a:solidFill>
                <a:latin typeface="Calibri"/>
                <a:cs typeface="Calibri"/>
              </a:rPr>
              <a:t>HERE</a:t>
            </a:r>
            <a:endParaRPr sz="676">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518159" y="6072962"/>
            <a:ext cx="1572767" cy="539910"/>
          </a:xfrm>
          <a:prstGeom prst="rect">
            <a:avLst/>
          </a:prstGeom>
        </p:spPr>
      </p:pic>
      <p:pic>
        <p:nvPicPr>
          <p:cNvPr id="3" name="object 3">
            <a:extLst>
              <a:ext uri="{C183D7F6-B498-43B3-948B-1728B52AA6E4}">
                <adec:decorative xmlns:adec="http://schemas.microsoft.com/office/drawing/2017/decorative" val="1"/>
              </a:ext>
            </a:extLst>
          </p:cNvPr>
          <p:cNvPicPr/>
          <p:nvPr/>
        </p:nvPicPr>
        <p:blipFill>
          <a:blip r:embed="rId3" cstate="print"/>
          <a:stretch>
            <a:fillRect/>
          </a:stretch>
        </p:blipFill>
        <p:spPr>
          <a:xfrm>
            <a:off x="7205471" y="6169733"/>
            <a:ext cx="1469135" cy="434783"/>
          </a:xfrm>
          <a:prstGeom prst="rect">
            <a:avLst/>
          </a:prstGeom>
        </p:spPr>
      </p:pic>
      <p:sp>
        <p:nvSpPr>
          <p:cNvPr id="4" name="object 4"/>
          <p:cNvSpPr txBox="1">
            <a:spLocks noGrp="1"/>
          </p:cNvSpPr>
          <p:nvPr>
            <p:ph type="title"/>
          </p:nvPr>
        </p:nvSpPr>
        <p:spPr>
          <a:xfrm>
            <a:off x="535940" y="427101"/>
            <a:ext cx="5892165"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Significant</a:t>
            </a:r>
            <a:r>
              <a:rPr sz="3600" b="0" spc="-40">
                <a:solidFill>
                  <a:srgbClr val="FFFFFF"/>
                </a:solidFill>
                <a:latin typeface="Arial"/>
                <a:cs typeface="Arial"/>
              </a:rPr>
              <a:t> </a:t>
            </a:r>
            <a:r>
              <a:rPr sz="3600" b="0" spc="-5">
                <a:solidFill>
                  <a:srgbClr val="FFFFFF"/>
                </a:solidFill>
                <a:latin typeface="Arial"/>
                <a:cs typeface="Arial"/>
              </a:rPr>
              <a:t>Impacts</a:t>
            </a:r>
            <a:r>
              <a:rPr sz="3600" b="0" spc="-15">
                <a:solidFill>
                  <a:srgbClr val="FFFFFF"/>
                </a:solidFill>
                <a:latin typeface="Arial"/>
                <a:cs typeface="Arial"/>
              </a:rPr>
              <a:t> </a:t>
            </a:r>
            <a:r>
              <a:rPr sz="3600" b="0" spc="-5">
                <a:solidFill>
                  <a:srgbClr val="FFFFFF"/>
                </a:solidFill>
                <a:latin typeface="Arial"/>
                <a:cs typeface="Arial"/>
              </a:rPr>
              <a:t>Overview</a:t>
            </a:r>
            <a:endParaRPr sz="3600">
              <a:latin typeface="Arial"/>
              <a:cs typeface="Arial"/>
            </a:endParaRPr>
          </a:p>
        </p:txBody>
      </p:sp>
      <p:sp>
        <p:nvSpPr>
          <p:cNvPr id="5" name="object 5"/>
          <p:cNvSpPr txBox="1"/>
          <p:nvPr/>
        </p:nvSpPr>
        <p:spPr>
          <a:xfrm>
            <a:off x="535940" y="1447800"/>
            <a:ext cx="8379460" cy="3798476"/>
          </a:xfrm>
          <a:prstGeom prst="rect">
            <a:avLst/>
          </a:prstGeom>
        </p:spPr>
        <p:txBody>
          <a:bodyPr vert="horz" wrap="square" lIns="0" tIns="12700" rIns="0" bIns="0" rtlCol="0" anchor="t">
            <a:spAutoFit/>
          </a:bodyPr>
          <a:lstStyle/>
          <a:p>
            <a:pPr marL="297815" marR="5080" lvl="0" indent="-285750" algn="l" defTabSz="914400" rtl="0" eaLnBrk="1" fontAlgn="auto" latinLnBrk="0" hangingPunct="1">
              <a:lnSpc>
                <a:spcPct val="100000"/>
              </a:lnSpc>
              <a:spcBef>
                <a:spcPts val="2400"/>
              </a:spcBef>
              <a:spcAft>
                <a:spcPts val="0"/>
              </a:spcAft>
              <a:buClr>
                <a:srgbClr val="3D3E3D"/>
              </a:buClr>
              <a:buSzPct val="90000"/>
              <a:buFont typeface="Arial" panose="020B0604020202020204" pitchFamily="34" charset="0"/>
              <a:buChar char="•"/>
              <a:tabLst>
                <a:tab pos="244475" algn="l"/>
              </a:tabLst>
              <a:defRPr/>
            </a:pPr>
            <a:r>
              <a:rPr kumimoji="0" lang="en-US" sz="1800" b="0" i="0" u="none" strike="noStrike" kern="1200" cap="none" spc="0" normalizeH="0" baseline="0" noProof="0" dirty="0">
                <a:ln>
                  <a:noFill/>
                </a:ln>
                <a:solidFill>
                  <a:srgbClr val="363636"/>
                </a:solidFill>
                <a:effectLst/>
                <a:uLnTx/>
                <a:uFillTx/>
                <a:latin typeface="Arial" panose="020B0604020202020204" pitchFamily="34" charset="0"/>
                <a:ea typeface="+mn-ea"/>
                <a:cs typeface="+mn-cs"/>
              </a:rPr>
              <a:t>Compared to effective NFHL, </a:t>
            </a:r>
            <a:r>
              <a:rPr kumimoji="0" lang="en-US" sz="1800" b="1" i="0" u="none" strike="noStrike" kern="1200" cap="none" spc="0" normalizeH="0" baseline="0" noProof="0" dirty="0">
                <a:ln>
                  <a:noFill/>
                </a:ln>
                <a:solidFill>
                  <a:srgbClr val="005A87"/>
                </a:solidFill>
                <a:effectLst/>
                <a:uLnTx/>
                <a:uFillTx/>
                <a:latin typeface="Arial" panose="020B0604020202020204" pitchFamily="34" charset="0"/>
                <a:ea typeface="+mn-ea"/>
                <a:cs typeface="+mn-cs"/>
              </a:rPr>
              <a:t>widening and narrowing of the 1-percent-annual-chance floodplain (SFHA) extent </a:t>
            </a:r>
            <a:r>
              <a:rPr kumimoji="0" lang="en-US" sz="1800" b="0" i="0" u="none" strike="noStrike" kern="1200" cap="none" spc="0" normalizeH="0" baseline="0" noProof="0" dirty="0">
                <a:ln>
                  <a:noFill/>
                </a:ln>
                <a:solidFill>
                  <a:srgbClr val="363636"/>
                </a:solidFill>
                <a:effectLst/>
                <a:uLnTx/>
                <a:uFillTx/>
                <a:latin typeface="Arial" panose="020B0604020202020204" pitchFamily="34" charset="0"/>
                <a:ea typeface="+mn-ea"/>
                <a:cs typeface="+mn-cs"/>
              </a:rPr>
              <a:t>was observed throughout the county.</a:t>
            </a:r>
          </a:p>
          <a:p>
            <a:pPr marL="297815" marR="5080" lvl="0" indent="-285750" algn="l" defTabSz="914400" rtl="0" eaLnBrk="1" fontAlgn="auto" latinLnBrk="0" hangingPunct="1">
              <a:lnSpc>
                <a:spcPct val="100000"/>
              </a:lnSpc>
              <a:spcBef>
                <a:spcPts val="2400"/>
              </a:spcBef>
              <a:spcAft>
                <a:spcPts val="0"/>
              </a:spcAft>
              <a:buClr>
                <a:srgbClr val="3D3E3D"/>
              </a:buClr>
              <a:buSzPct val="90000"/>
              <a:buFont typeface="Arial" panose="020B0604020202020204" pitchFamily="34" charset="0"/>
              <a:buChar char="•"/>
              <a:tabLst>
                <a:tab pos="244475" algn="l"/>
              </a:tabLst>
              <a:defRPr/>
            </a:pPr>
            <a:r>
              <a:rPr lang="en-US" dirty="0">
                <a:solidFill>
                  <a:srgbClr val="363636"/>
                </a:solidFill>
                <a:latin typeface="Arial" panose="020B0604020202020204" pitchFamily="34" charset="0"/>
              </a:rPr>
              <a:t>Extended study reaches (with drainage areas of 2 square mile and greater, and not on current effective FIRM) result in new properties within the SFHA.</a:t>
            </a:r>
            <a:endParaRPr kumimoji="0" lang="en-US" sz="1800" b="0" i="0" u="none" strike="noStrike" kern="1200" cap="none" spc="0" normalizeH="0" baseline="0" noProof="0" dirty="0">
              <a:ln>
                <a:noFill/>
              </a:ln>
              <a:solidFill>
                <a:srgbClr val="363636"/>
              </a:solidFill>
              <a:effectLst/>
              <a:uLnTx/>
              <a:uFillTx/>
              <a:latin typeface="Arial" panose="020B0604020202020204" pitchFamily="34" charset="0"/>
              <a:ea typeface="+mn-ea"/>
              <a:cs typeface="+mn-cs"/>
            </a:endParaRPr>
          </a:p>
          <a:p>
            <a:pPr marL="297815" marR="5080" lvl="0" indent="-285750" algn="l" defTabSz="914400" rtl="0" eaLnBrk="1" fontAlgn="auto" latinLnBrk="0" hangingPunct="1">
              <a:lnSpc>
                <a:spcPct val="100000"/>
              </a:lnSpc>
              <a:spcBef>
                <a:spcPts val="2400"/>
              </a:spcBef>
              <a:spcAft>
                <a:spcPts val="0"/>
              </a:spcAft>
              <a:buClr>
                <a:srgbClr val="3D3E3D"/>
              </a:buClr>
              <a:buSzPct val="90000"/>
              <a:buFont typeface="Arial" panose="020B0604020202020204" pitchFamily="34" charset="0"/>
              <a:buChar char="•"/>
              <a:tabLst>
                <a:tab pos="244475" algn="l"/>
              </a:tabLst>
              <a:defRPr/>
            </a:pPr>
            <a:r>
              <a:rPr kumimoji="0" lang="en-US" sz="1800" b="0" i="0" u="none" strike="noStrike" kern="1200" cap="none" spc="0" normalizeH="0" baseline="0" noProof="0" dirty="0">
                <a:ln>
                  <a:noFill/>
                </a:ln>
                <a:solidFill>
                  <a:srgbClr val="363636"/>
                </a:solidFill>
                <a:effectLst/>
                <a:uLnTx/>
                <a:uFillTx/>
                <a:latin typeface="Arial" panose="020B0604020202020204" pitchFamily="34" charset="0"/>
                <a:ea typeface="+mn-ea"/>
                <a:cs typeface="+mn-cs"/>
              </a:rPr>
              <a:t>Most streams experienced both </a:t>
            </a:r>
            <a:r>
              <a:rPr kumimoji="0" lang="en-US" sz="1800" b="1" i="0" u="none" strike="noStrike" kern="1200" cap="none" spc="0" normalizeH="0" baseline="0" noProof="0" dirty="0">
                <a:ln>
                  <a:noFill/>
                </a:ln>
                <a:solidFill>
                  <a:srgbClr val="005A87"/>
                </a:solidFill>
                <a:effectLst/>
                <a:uLnTx/>
                <a:uFillTx/>
                <a:latin typeface="Arial" panose="020B0604020202020204" pitchFamily="34" charset="0"/>
                <a:ea typeface="+mn-ea"/>
                <a:cs typeface="+mn-cs"/>
              </a:rPr>
              <a:t>increases and decreases </a:t>
            </a:r>
            <a:r>
              <a:rPr kumimoji="0" lang="en-US" sz="1800" b="0" i="0" u="none" strike="noStrike" kern="1200" cap="none" spc="0" normalizeH="0" baseline="0" noProof="0" dirty="0">
                <a:ln>
                  <a:noFill/>
                </a:ln>
                <a:solidFill>
                  <a:srgbClr val="363636"/>
                </a:solidFill>
                <a:effectLst/>
                <a:uLnTx/>
                <a:uFillTx/>
                <a:latin typeface="Arial" panose="020B0604020202020204" pitchFamily="34" charset="0"/>
                <a:ea typeface="+mn-ea"/>
                <a:cs typeface="+mn-cs"/>
              </a:rPr>
              <a:t>when comparing </a:t>
            </a:r>
            <a:br>
              <a:rPr kumimoji="0" lang="en-US" sz="1800" b="0" i="0" u="none" strike="noStrike" kern="1200" cap="none" spc="0" normalizeH="0" baseline="0" noProof="0" dirty="0">
                <a:ln>
                  <a:noFill/>
                </a:ln>
                <a:solidFill>
                  <a:srgbClr val="363636"/>
                </a:solidFill>
                <a:effectLst/>
                <a:uLnTx/>
                <a:uFillTx/>
                <a:latin typeface="Arial" panose="020B0604020202020204" pitchFamily="34" charset="0"/>
                <a:ea typeface="+mn-ea"/>
                <a:cs typeface="+mn-cs"/>
              </a:rPr>
            </a:br>
            <a:r>
              <a:rPr kumimoji="0" lang="en-US" sz="1800" b="0" i="0" u="none" strike="noStrike" kern="1200" cap="none" spc="0" normalizeH="0" baseline="0" noProof="0" dirty="0">
                <a:ln>
                  <a:noFill/>
                </a:ln>
                <a:solidFill>
                  <a:srgbClr val="363636"/>
                </a:solidFill>
                <a:effectLst/>
                <a:uLnTx/>
                <a:uFillTx/>
                <a:latin typeface="Arial" panose="020B0604020202020204" pitchFamily="34" charset="0"/>
                <a:ea typeface="+mn-ea"/>
                <a:cs typeface="+mn-cs"/>
              </a:rPr>
              <a:t>the computed model WSELs to the current regulatory base flood elevations.</a:t>
            </a:r>
          </a:p>
          <a:p>
            <a:pPr marL="297815" marR="5080" indent="-285750">
              <a:spcBef>
                <a:spcPts val="2400"/>
              </a:spcBef>
              <a:buClr>
                <a:srgbClr val="3D3E3D"/>
              </a:buClr>
              <a:buSzPct val="90000"/>
              <a:buFont typeface="Arial" panose="020B0604020202020204" pitchFamily="34" charset="0"/>
              <a:buChar char="•"/>
              <a:tabLst>
                <a:tab pos="244475" algn="l"/>
              </a:tabLst>
              <a:defRPr/>
            </a:pPr>
            <a:r>
              <a:rPr kumimoji="0" lang="en-US" sz="1800" b="0" i="0" u="none" strike="noStrike" kern="1200" cap="none" spc="0" normalizeH="0" baseline="0" noProof="0" dirty="0">
                <a:ln>
                  <a:noFill/>
                </a:ln>
                <a:solidFill>
                  <a:srgbClr val="363636"/>
                </a:solidFill>
                <a:effectLst/>
                <a:uLnTx/>
                <a:uFillTx/>
                <a:latin typeface="Arial"/>
                <a:cs typeface="Arial"/>
              </a:rPr>
              <a:t>A</a:t>
            </a:r>
            <a:r>
              <a:rPr kumimoji="0" lang="en-US" sz="1800" b="0" i="0" u="none" strike="noStrike" kern="1200" cap="none" spc="0" normalizeH="0" baseline="0" noProof="0" dirty="0">
                <a:ln>
                  <a:noFill/>
                </a:ln>
                <a:solidFill>
                  <a:srgbClr val="000000"/>
                </a:solidFill>
                <a:effectLst/>
                <a:uLnTx/>
                <a:uFillTx/>
                <a:latin typeface="Arial"/>
                <a:cs typeface="Arial"/>
              </a:rPr>
              <a:t>fter the map update, an </a:t>
            </a:r>
            <a:r>
              <a:rPr kumimoji="0" lang="en-US" sz="1800" b="1" i="0" u="none" strike="noStrike" kern="1200" cap="none" spc="0" normalizeH="0" baseline="0" noProof="0" dirty="0">
                <a:ln>
                  <a:noFill/>
                </a:ln>
                <a:solidFill>
                  <a:srgbClr val="005A87"/>
                </a:solidFill>
                <a:effectLst/>
                <a:uLnTx/>
                <a:uFillTx/>
                <a:latin typeface="Arial"/>
                <a:cs typeface="Arial"/>
              </a:rPr>
              <a:t>estimated total of</a:t>
            </a:r>
            <a:r>
              <a:rPr lang="en-US" b="1" dirty="0">
                <a:solidFill>
                  <a:srgbClr val="005A87"/>
                </a:solidFill>
                <a:latin typeface="Arial"/>
                <a:cs typeface="Arial"/>
              </a:rPr>
              <a:t> 950 </a:t>
            </a:r>
            <a:r>
              <a:rPr kumimoji="0" lang="en-US" sz="1800" b="1" i="0" u="none" strike="noStrike" kern="1200" cap="none" spc="0" normalizeH="0" baseline="0" noProof="0" dirty="0">
                <a:ln>
                  <a:noFill/>
                </a:ln>
                <a:solidFill>
                  <a:srgbClr val="005A87"/>
                </a:solidFill>
                <a:effectLst/>
                <a:uLnTx/>
                <a:uFillTx/>
                <a:latin typeface="Arial"/>
                <a:cs typeface="Arial"/>
              </a:rPr>
              <a:t>structures</a:t>
            </a:r>
            <a:r>
              <a:rPr kumimoji="0" lang="en-US" sz="1800" b="0" i="0" u="none" strike="noStrike" kern="1200" cap="none" spc="0" normalizeH="0" baseline="0" noProof="0" dirty="0">
                <a:ln>
                  <a:noFill/>
                </a:ln>
                <a:solidFill>
                  <a:srgbClr val="000000"/>
                </a:solidFill>
                <a:effectLst/>
                <a:uLnTx/>
                <a:uFillTx/>
                <a:latin typeface="Arial"/>
                <a:cs typeface="Arial"/>
              </a:rPr>
              <a:t> are expected to be in the Zone AE SFHA.</a:t>
            </a:r>
            <a:endParaRPr lang="en-US" sz="1800" b="0" i="0" u="none" strike="noStrike" kern="1200" cap="none" spc="0" normalizeH="0" baseline="0" noProof="0" dirty="0">
              <a:ln>
                <a:noFill/>
              </a:ln>
              <a:solidFill>
                <a:srgbClr val="000000"/>
              </a:solidFill>
              <a:effectLst/>
              <a:uLnTx/>
              <a:uFillTx/>
              <a:latin typeface="Arial"/>
              <a:cs typeface="Arial"/>
            </a:endParaRPr>
          </a:p>
          <a:p>
            <a:pPr marL="12065" marR="5080" lvl="0" indent="0" algn="l" defTabSz="914400" rtl="0" eaLnBrk="1" fontAlgn="auto" latinLnBrk="0" hangingPunct="1">
              <a:lnSpc>
                <a:spcPct val="100000"/>
              </a:lnSpc>
              <a:spcBef>
                <a:spcPts val="0"/>
              </a:spcBef>
              <a:spcAft>
                <a:spcPts val="0"/>
              </a:spcAft>
              <a:buClr>
                <a:srgbClr val="3D3E3D"/>
              </a:buClr>
              <a:buSzPct val="65000"/>
              <a:buFontTx/>
              <a:buNone/>
              <a:tabLst>
                <a:tab pos="244475" algn="l"/>
              </a:tabLst>
              <a:defRPr/>
            </a:pP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168448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C183D7F6-B498-43B3-948B-1728B52AA6E4}">
                <adec:decorative xmlns:adec="http://schemas.microsoft.com/office/drawing/2017/decorative" val="1"/>
              </a:ext>
            </a:extLst>
          </p:cNvPr>
          <p:cNvPicPr/>
          <p:nvPr/>
        </p:nvPicPr>
        <p:blipFill>
          <a:blip r:embed="rId2" cstate="print"/>
          <a:stretch>
            <a:fillRect/>
          </a:stretch>
        </p:blipFill>
        <p:spPr>
          <a:xfrm>
            <a:off x="513663" y="6068724"/>
            <a:ext cx="1574144" cy="546735"/>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7202502" y="6231565"/>
            <a:ext cx="1473590" cy="445770"/>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4" cstate="print"/>
          <a:stretch>
            <a:fillRect/>
          </a:stretch>
        </p:blipFill>
        <p:spPr>
          <a:xfrm>
            <a:off x="0" y="1159762"/>
            <a:ext cx="9143999" cy="5774178"/>
          </a:xfrm>
          <a:prstGeom prst="rect">
            <a:avLst/>
          </a:prstGeom>
        </p:spPr>
      </p:pic>
      <p:sp>
        <p:nvSpPr>
          <p:cNvPr id="7" name="object 7">
            <a:extLst>
              <a:ext uri="{C183D7F6-B498-43B3-948B-1728B52AA6E4}">
                <adec:decorative xmlns:adec="http://schemas.microsoft.com/office/drawing/2017/decorative" val="1"/>
              </a:ext>
            </a:extLst>
          </p:cNvPr>
          <p:cNvSpPr/>
          <p:nvPr/>
        </p:nvSpPr>
        <p:spPr>
          <a:xfrm>
            <a:off x="0" y="2038475"/>
            <a:ext cx="5831205" cy="1853173"/>
          </a:xfrm>
          <a:custGeom>
            <a:avLst/>
            <a:gdLst/>
            <a:ahLst/>
            <a:cxnLst/>
            <a:rect l="l" t="t" r="r" b="b"/>
            <a:pathLst>
              <a:path w="5831205" h="1828800">
                <a:moveTo>
                  <a:pt x="5830824" y="0"/>
                </a:moveTo>
                <a:lnTo>
                  <a:pt x="0" y="0"/>
                </a:lnTo>
                <a:lnTo>
                  <a:pt x="0" y="1828799"/>
                </a:lnTo>
                <a:lnTo>
                  <a:pt x="5830824" y="1828799"/>
                </a:lnTo>
                <a:lnTo>
                  <a:pt x="5830824" y="0"/>
                </a:lnTo>
                <a:close/>
              </a:path>
            </a:pathLst>
          </a:custGeom>
          <a:solidFill>
            <a:srgbClr val="FFFFFF">
              <a:alpha val="70195"/>
            </a:srgbClr>
          </a:solidFill>
        </p:spPr>
        <p:txBody>
          <a:bodyPr wrap="square" lIns="0" tIns="0" rIns="0" bIns="0" rtlCol="0"/>
          <a:lstStyle/>
          <a:p>
            <a:endParaRPr/>
          </a:p>
        </p:txBody>
      </p:sp>
      <p:sp>
        <p:nvSpPr>
          <p:cNvPr id="8" name="object 8"/>
          <p:cNvSpPr txBox="1">
            <a:spLocks noGrp="1"/>
          </p:cNvSpPr>
          <p:nvPr>
            <p:ph type="title"/>
          </p:nvPr>
        </p:nvSpPr>
        <p:spPr>
          <a:xfrm>
            <a:off x="531368" y="1993519"/>
            <a:ext cx="4923790" cy="1854835"/>
          </a:xfrm>
          <a:prstGeom prst="rect">
            <a:avLst/>
          </a:prstGeom>
        </p:spPr>
        <p:txBody>
          <a:bodyPr vert="horz" wrap="square" lIns="0" tIns="12700" rIns="0" bIns="0" rtlCol="0">
            <a:spAutoFit/>
          </a:bodyPr>
          <a:lstStyle/>
          <a:p>
            <a:pPr marL="12700" marR="5080">
              <a:lnSpc>
                <a:spcPct val="100000"/>
              </a:lnSpc>
              <a:spcBef>
                <a:spcPts val="100"/>
              </a:spcBef>
            </a:pPr>
            <a:r>
              <a:rPr sz="6000" b="1" spc="-20">
                <a:solidFill>
                  <a:srgbClr val="005A87"/>
                </a:solidFill>
                <a:latin typeface="Arial"/>
                <a:cs typeface="Arial"/>
              </a:rPr>
              <a:t>Welcome</a:t>
            </a:r>
            <a:r>
              <a:rPr sz="6000" b="1" spc="-70">
                <a:solidFill>
                  <a:srgbClr val="005A87"/>
                </a:solidFill>
                <a:latin typeface="Arial"/>
                <a:cs typeface="Arial"/>
              </a:rPr>
              <a:t> </a:t>
            </a:r>
            <a:r>
              <a:rPr sz="6000" b="1">
                <a:solidFill>
                  <a:srgbClr val="005A87"/>
                </a:solidFill>
                <a:latin typeface="Arial"/>
                <a:cs typeface="Arial"/>
              </a:rPr>
              <a:t>and </a:t>
            </a:r>
            <a:r>
              <a:rPr sz="6000" b="1" spc="-1660">
                <a:solidFill>
                  <a:srgbClr val="005A87"/>
                </a:solidFill>
                <a:latin typeface="Arial"/>
                <a:cs typeface="Arial"/>
              </a:rPr>
              <a:t> </a:t>
            </a:r>
            <a:r>
              <a:rPr sz="6000" b="1">
                <a:solidFill>
                  <a:srgbClr val="005A87"/>
                </a:solidFill>
                <a:latin typeface="Arial"/>
                <a:cs typeface="Arial"/>
              </a:rPr>
              <a:t>Introductions</a:t>
            </a:r>
            <a:endParaRPr sz="6000">
              <a:latin typeface="Arial"/>
              <a:cs typeface="Arial"/>
            </a:endParaRPr>
          </a:p>
        </p:txBody>
      </p:sp>
      <p:pic>
        <p:nvPicPr>
          <p:cNvPr id="10" name="object 10">
            <a:extLst>
              <a:ext uri="{C183D7F6-B498-43B3-948B-1728B52AA6E4}">
                <adec:decorative xmlns:adec="http://schemas.microsoft.com/office/drawing/2017/decorative" val="1"/>
              </a:ext>
            </a:extLst>
          </p:cNvPr>
          <p:cNvPicPr/>
          <p:nvPr/>
        </p:nvPicPr>
        <p:blipFill>
          <a:blip r:embed="rId5" cstate="print"/>
          <a:stretch>
            <a:fillRect/>
          </a:stretch>
        </p:blipFill>
        <p:spPr>
          <a:xfrm>
            <a:off x="7613903" y="6225540"/>
            <a:ext cx="1037844" cy="315467"/>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6" cstate="print"/>
          <a:stretch>
            <a:fillRect/>
          </a:stretch>
        </p:blipFill>
        <p:spPr>
          <a:xfrm>
            <a:off x="531368" y="6254806"/>
            <a:ext cx="1133855" cy="399288"/>
          </a:xfrm>
          <a:prstGeom prst="rect">
            <a:avLst/>
          </a:prstGeom>
        </p:spPr>
      </p:pic>
    </p:spTree>
    <p:extLst>
      <p:ext uri="{BB962C8B-B14F-4D97-AF65-F5344CB8AC3E}">
        <p14:creationId xmlns:p14="http://schemas.microsoft.com/office/powerpoint/2010/main" val="1668052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53" y="328937"/>
            <a:ext cx="8262257" cy="553998"/>
          </a:xfrm>
        </p:spPr>
        <p:txBody>
          <a:bodyPr/>
          <a:lstStyle/>
          <a:p>
            <a:r>
              <a:rPr lang="en-US" sz="3600" b="0" dirty="0">
                <a:solidFill>
                  <a:schemeClr val="bg1"/>
                </a:solidFill>
              </a:rPr>
              <a:t>Where Can I Find NFHL Data?</a:t>
            </a:r>
          </a:p>
        </p:txBody>
      </p:sp>
      <p:pic>
        <p:nvPicPr>
          <p:cNvPr id="5" name="Picture 4" descr="Screenshot of the www.msc.fema.gov website showing the home page and how to search for products"/>
          <p:cNvPicPr>
            <a:picLocks noChangeAspect="1"/>
          </p:cNvPicPr>
          <p:nvPr/>
        </p:nvPicPr>
        <p:blipFill rotWithShape="1">
          <a:blip r:embed="rId3" cstate="print">
            <a:extLst>
              <a:ext uri="{28A0092B-C50C-407E-A947-70E740481C1C}">
                <a14:useLocalDpi xmlns:a14="http://schemas.microsoft.com/office/drawing/2010/main"/>
              </a:ext>
            </a:extLst>
          </a:blip>
          <a:srcRect t="3641" b="32897"/>
          <a:stretch/>
        </p:blipFill>
        <p:spPr>
          <a:xfrm>
            <a:off x="1336528" y="1242234"/>
            <a:ext cx="6907309" cy="2481943"/>
          </a:xfrm>
          <a:prstGeom prst="rect">
            <a:avLst/>
          </a:prstGeom>
          <a:ln>
            <a:noFill/>
          </a:ln>
        </p:spPr>
      </p:pic>
      <p:sp>
        <p:nvSpPr>
          <p:cNvPr id="4" name="Oval 3" descr="Red oval highlighting the phrase &quot;Search All Products&quot; on a screenshot of the MSC website indicating that this is the option you want to select to get the effective NFHL data"/>
          <p:cNvSpPr/>
          <p:nvPr/>
        </p:nvSpPr>
        <p:spPr>
          <a:xfrm>
            <a:off x="1700875" y="3071568"/>
            <a:ext cx="1547445" cy="457200"/>
          </a:xfrm>
          <a:prstGeom prst="ellipse">
            <a:avLst/>
          </a:prstGeom>
          <a:noFill/>
          <a:ln w="508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8" name="Picture 7" descr="Screenshot of the www.msc.fema.gov website showing the number of effective products and historic products in a folder structure. The effective products folder contains all the effective NFHL data for the county. ">
            <a:extLst>
              <a:ext uri="{FF2B5EF4-FFF2-40B4-BE49-F238E27FC236}">
                <a16:creationId xmlns:a16="http://schemas.microsoft.com/office/drawing/2014/main" id="{8D7AD159-8C61-4786-B845-03909C6D1EC7}"/>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2027551" y="4360475"/>
            <a:ext cx="2308592" cy="1113936"/>
          </a:xfrm>
          <a:prstGeom prst="rect">
            <a:avLst/>
          </a:prstGeom>
        </p:spPr>
      </p:pic>
      <p:sp>
        <p:nvSpPr>
          <p:cNvPr id="11" name="TextBox 10"/>
          <p:cNvSpPr txBox="1"/>
          <p:nvPr/>
        </p:nvSpPr>
        <p:spPr>
          <a:xfrm>
            <a:off x="1243221" y="5497375"/>
            <a:ext cx="6907309" cy="800219"/>
          </a:xfrm>
          <a:prstGeom prst="rect">
            <a:avLst/>
          </a:prstGeom>
          <a:noFill/>
        </p:spPr>
        <p:txBody>
          <a:bodyPr wrap="square" rtlCol="0">
            <a:spAutoFit/>
          </a:bodyPr>
          <a:lstStyle/>
          <a:p>
            <a:pPr algn="ctr"/>
            <a:r>
              <a:rPr lang="fr-FR" sz="2400" b="1">
                <a:solidFill>
                  <a:srgbClr val="005A88"/>
                </a:solidFill>
                <a:hlinkClick r:id="rId5"/>
              </a:rPr>
              <a:t>www.msc.fema.gov</a:t>
            </a:r>
            <a:r>
              <a:rPr lang="fr-FR" sz="2400" b="1">
                <a:solidFill>
                  <a:srgbClr val="005A88"/>
                </a:solidFill>
              </a:rPr>
              <a:t> </a:t>
            </a:r>
          </a:p>
          <a:p>
            <a:pPr algn="ctr"/>
            <a:endParaRPr lang="en-US" sz="2200" b="1"/>
          </a:p>
        </p:txBody>
      </p:sp>
      <p:pic>
        <p:nvPicPr>
          <p:cNvPr id="10" name="Picture 9" descr="Graphical user interface&#10;&#10;Description automatically generated with medium confidence">
            <a:extLst>
              <a:ext uri="{FF2B5EF4-FFF2-40B4-BE49-F238E27FC236}">
                <a16:creationId xmlns:a16="http://schemas.microsoft.com/office/drawing/2014/main" id="{20D3A132-5632-DDC6-2F41-F54D330B825F}"/>
              </a:ext>
            </a:extLst>
          </p:cNvPr>
          <p:cNvPicPr>
            <a:picLocks noChangeAspect="1"/>
          </p:cNvPicPr>
          <p:nvPr/>
        </p:nvPicPr>
        <p:blipFill rotWithShape="1">
          <a:blip r:embed="rId6">
            <a:extLst>
              <a:ext uri="{28A0092B-C50C-407E-A947-70E740481C1C}">
                <a14:useLocalDpi xmlns:a14="http://schemas.microsoft.com/office/drawing/2010/main" val="0"/>
              </a:ext>
            </a:extLst>
          </a:blip>
          <a:srcRect t="-40027" b="67579"/>
          <a:stretch/>
        </p:blipFill>
        <p:spPr>
          <a:xfrm>
            <a:off x="1700875" y="2796166"/>
            <a:ext cx="5719552" cy="1541345"/>
          </a:xfrm>
          <a:prstGeom prst="rect">
            <a:avLst/>
          </a:prstGeom>
        </p:spPr>
      </p:pic>
    </p:spTree>
    <p:extLst>
      <p:ext uri="{BB962C8B-B14F-4D97-AF65-F5344CB8AC3E}">
        <p14:creationId xmlns:p14="http://schemas.microsoft.com/office/powerpoint/2010/main" val="3987873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6">
            <a:extLst>
              <a:ext uri="{C183D7F6-B498-43B3-948B-1728B52AA6E4}">
                <adec:decorative xmlns:adec="http://schemas.microsoft.com/office/drawing/2017/decorative" val="1"/>
              </a:ext>
            </a:extLst>
          </p:cNvPr>
          <p:cNvPicPr/>
          <p:nvPr/>
        </p:nvPicPr>
        <p:blipFill>
          <a:blip r:embed="rId2" cstate="print"/>
          <a:stretch>
            <a:fillRect/>
          </a:stretch>
        </p:blipFill>
        <p:spPr>
          <a:xfrm>
            <a:off x="0" y="1147572"/>
            <a:ext cx="9143999" cy="5710428"/>
          </a:xfrm>
          <a:prstGeom prst="rect">
            <a:avLst/>
          </a:prstGeom>
        </p:spPr>
      </p:pic>
      <p:sp>
        <p:nvSpPr>
          <p:cNvPr id="7" name="object 7">
            <a:extLst>
              <a:ext uri="{C183D7F6-B498-43B3-948B-1728B52AA6E4}">
                <adec:decorative xmlns:adec="http://schemas.microsoft.com/office/drawing/2017/decorative" val="1"/>
              </a:ext>
            </a:extLst>
          </p:cNvPr>
          <p:cNvSpPr/>
          <p:nvPr/>
        </p:nvSpPr>
        <p:spPr>
          <a:xfrm>
            <a:off x="0" y="2026919"/>
            <a:ext cx="8307705" cy="2926083"/>
          </a:xfrm>
          <a:custGeom>
            <a:avLst/>
            <a:gdLst/>
            <a:ahLst/>
            <a:cxnLst/>
            <a:rect l="l" t="t" r="r" b="b"/>
            <a:pathLst>
              <a:path w="8307705" h="1828800">
                <a:moveTo>
                  <a:pt x="8307324" y="0"/>
                </a:moveTo>
                <a:lnTo>
                  <a:pt x="0" y="0"/>
                </a:lnTo>
                <a:lnTo>
                  <a:pt x="0" y="1828799"/>
                </a:lnTo>
                <a:lnTo>
                  <a:pt x="8307324" y="1828799"/>
                </a:lnTo>
                <a:lnTo>
                  <a:pt x="8307324" y="0"/>
                </a:lnTo>
                <a:close/>
              </a:path>
            </a:pathLst>
          </a:custGeom>
          <a:solidFill>
            <a:srgbClr val="FFFFFF">
              <a:alpha val="70195"/>
            </a:srgbClr>
          </a:solidFill>
        </p:spPr>
        <p:txBody>
          <a:bodyPr wrap="square" lIns="0" tIns="0" rIns="0" bIns="0" rtlCol="0"/>
          <a:lstStyle/>
          <a:p>
            <a:endParaRPr/>
          </a:p>
        </p:txBody>
      </p:sp>
      <p:sp>
        <p:nvSpPr>
          <p:cNvPr id="8" name="object 8"/>
          <p:cNvSpPr txBox="1">
            <a:spLocks noGrp="1"/>
          </p:cNvSpPr>
          <p:nvPr>
            <p:ph type="title"/>
          </p:nvPr>
        </p:nvSpPr>
        <p:spPr>
          <a:xfrm>
            <a:off x="531368" y="2093987"/>
            <a:ext cx="7393305" cy="2782813"/>
          </a:xfrm>
          <a:prstGeom prst="rect">
            <a:avLst/>
          </a:prstGeom>
        </p:spPr>
        <p:txBody>
          <a:bodyPr vert="horz" wrap="square" lIns="0" tIns="12700" rIns="0" bIns="0" rtlCol="0">
            <a:spAutoFit/>
          </a:bodyPr>
          <a:lstStyle/>
          <a:p>
            <a:pPr marL="12700" marR="5080">
              <a:lnSpc>
                <a:spcPct val="100000"/>
              </a:lnSpc>
              <a:spcBef>
                <a:spcPts val="100"/>
              </a:spcBef>
            </a:pPr>
            <a:r>
              <a:rPr sz="6000" b="1">
                <a:solidFill>
                  <a:srgbClr val="005A87"/>
                </a:solidFill>
                <a:latin typeface="Arial"/>
                <a:cs typeface="Arial"/>
              </a:rPr>
              <a:t>Using </a:t>
            </a:r>
            <a:r>
              <a:rPr sz="6000" b="1" spc="-5">
                <a:solidFill>
                  <a:srgbClr val="005A87"/>
                </a:solidFill>
                <a:latin typeface="Arial"/>
                <a:cs typeface="Arial"/>
              </a:rPr>
              <a:t>Flood Risk </a:t>
            </a:r>
            <a:r>
              <a:rPr sz="6000" b="1">
                <a:solidFill>
                  <a:srgbClr val="005A87"/>
                </a:solidFill>
                <a:latin typeface="Arial"/>
                <a:cs typeface="Arial"/>
              </a:rPr>
              <a:t> Data</a:t>
            </a:r>
            <a:r>
              <a:rPr sz="6000" b="1" spc="-30">
                <a:solidFill>
                  <a:srgbClr val="005A87"/>
                </a:solidFill>
                <a:latin typeface="Arial"/>
                <a:cs typeface="Arial"/>
              </a:rPr>
              <a:t> </a:t>
            </a:r>
            <a:r>
              <a:rPr sz="6000" b="1">
                <a:solidFill>
                  <a:srgbClr val="005A87"/>
                </a:solidFill>
                <a:latin typeface="Arial"/>
                <a:cs typeface="Arial"/>
              </a:rPr>
              <a:t>to</a:t>
            </a:r>
            <a:r>
              <a:rPr sz="6000" b="1" spc="-25">
                <a:solidFill>
                  <a:srgbClr val="005A87"/>
                </a:solidFill>
                <a:latin typeface="Arial"/>
                <a:cs typeface="Arial"/>
              </a:rPr>
              <a:t> </a:t>
            </a:r>
            <a:r>
              <a:rPr lang="en-US" sz="6000" b="1" spc="-25">
                <a:solidFill>
                  <a:srgbClr val="005A87"/>
                </a:solidFill>
                <a:latin typeface="Arial"/>
                <a:cs typeface="Arial"/>
              </a:rPr>
              <a:t>Identify and </a:t>
            </a:r>
            <a:r>
              <a:rPr sz="6000" b="1" spc="-5">
                <a:solidFill>
                  <a:srgbClr val="005A87"/>
                </a:solidFill>
                <a:latin typeface="Arial"/>
                <a:cs typeface="Arial"/>
              </a:rPr>
              <a:t>Reduce</a:t>
            </a:r>
            <a:r>
              <a:rPr sz="6000" b="1" spc="-25">
                <a:solidFill>
                  <a:srgbClr val="005A87"/>
                </a:solidFill>
                <a:latin typeface="Arial"/>
                <a:cs typeface="Arial"/>
              </a:rPr>
              <a:t> </a:t>
            </a:r>
            <a:r>
              <a:rPr sz="6000" b="1">
                <a:solidFill>
                  <a:srgbClr val="005A87"/>
                </a:solidFill>
                <a:latin typeface="Arial"/>
                <a:cs typeface="Arial"/>
              </a:rPr>
              <a:t>Risk</a:t>
            </a:r>
            <a:endParaRPr sz="6000">
              <a:latin typeface="Arial"/>
              <a:cs typeface="Arial"/>
            </a:endParaRPr>
          </a:p>
        </p:txBody>
      </p:sp>
      <p:pic>
        <p:nvPicPr>
          <p:cNvPr id="10" name="object 10">
            <a:extLst>
              <a:ext uri="{C183D7F6-B498-43B3-948B-1728B52AA6E4}">
                <adec:decorative xmlns:adec="http://schemas.microsoft.com/office/drawing/2017/decorative" val="1"/>
              </a:ext>
            </a:extLst>
          </p:cNvPr>
          <p:cNvPicPr/>
          <p:nvPr/>
        </p:nvPicPr>
        <p:blipFill>
          <a:blip r:embed="rId3" cstate="print"/>
          <a:stretch>
            <a:fillRect/>
          </a:stretch>
        </p:blipFill>
        <p:spPr>
          <a:xfrm>
            <a:off x="7613903" y="6225540"/>
            <a:ext cx="1037844" cy="315467"/>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4" cstate="print"/>
          <a:stretch>
            <a:fillRect/>
          </a:stretch>
        </p:blipFill>
        <p:spPr>
          <a:xfrm>
            <a:off x="519683" y="6131052"/>
            <a:ext cx="1133855" cy="399288"/>
          </a:xfrm>
          <a:prstGeom prst="rect">
            <a:avLst/>
          </a:prstGeom>
        </p:spPr>
      </p:pic>
    </p:spTree>
    <p:extLst>
      <p:ext uri="{BB962C8B-B14F-4D97-AF65-F5344CB8AC3E}">
        <p14:creationId xmlns:p14="http://schemas.microsoft.com/office/powerpoint/2010/main" val="647035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5994400" cy="574040"/>
          </a:xfrm>
          <a:prstGeom prst="rect">
            <a:avLst/>
          </a:prstGeom>
        </p:spPr>
        <p:txBody>
          <a:bodyPr vert="horz" wrap="square" lIns="0" tIns="12700" rIns="0" bIns="0" rtlCol="0">
            <a:spAutoFit/>
          </a:bodyPr>
          <a:lstStyle/>
          <a:p>
            <a:pPr marL="12700">
              <a:lnSpc>
                <a:spcPct val="100000"/>
              </a:lnSpc>
              <a:spcBef>
                <a:spcPts val="100"/>
              </a:spcBef>
            </a:pPr>
            <a:r>
              <a:rPr spc="-5"/>
              <a:t>Types</a:t>
            </a:r>
            <a:r>
              <a:rPr spc="-10"/>
              <a:t> </a:t>
            </a:r>
            <a:r>
              <a:rPr spc="-5"/>
              <a:t>of</a:t>
            </a:r>
            <a:r>
              <a:rPr spc="-10"/>
              <a:t> </a:t>
            </a:r>
            <a:r>
              <a:rPr spc="-5"/>
              <a:t>Flood Risk</a:t>
            </a:r>
            <a:r>
              <a:rPr spc="-25"/>
              <a:t> </a:t>
            </a:r>
            <a:r>
              <a:t>Products</a:t>
            </a:r>
          </a:p>
        </p:txBody>
      </p:sp>
      <p:graphicFrame>
        <p:nvGraphicFramePr>
          <p:cNvPr id="3" name="object 3"/>
          <p:cNvGraphicFramePr>
            <a:graphicFrameLocks noGrp="1"/>
          </p:cNvGraphicFramePr>
          <p:nvPr/>
        </p:nvGraphicFramePr>
        <p:xfrm>
          <a:off x="457200" y="1794361"/>
          <a:ext cx="8229600" cy="3835400"/>
        </p:xfrm>
        <a:graphic>
          <a:graphicData uri="http://schemas.openxmlformats.org/drawingml/2006/table">
            <a:tbl>
              <a:tblPr firstRow="1" bandRow="1">
                <a:tableStyleId>{2D5ABB26-0587-4C30-8999-92F81FD0307C}</a:tableStyleId>
              </a:tblPr>
              <a:tblGrid>
                <a:gridCol w="8229600">
                  <a:extLst>
                    <a:ext uri="{9D8B030D-6E8A-4147-A177-3AD203B41FA5}">
                      <a16:colId xmlns:a16="http://schemas.microsoft.com/office/drawing/2014/main" val="20000"/>
                    </a:ext>
                  </a:extLst>
                </a:gridCol>
              </a:tblGrid>
              <a:tr h="579120">
                <a:tc>
                  <a:txBody>
                    <a:bodyPr/>
                    <a:lstStyle/>
                    <a:p>
                      <a:pPr marL="4206875">
                        <a:lnSpc>
                          <a:spcPts val="2215"/>
                        </a:lnSpc>
                      </a:pPr>
                      <a:r>
                        <a:rPr sz="2000">
                          <a:solidFill>
                            <a:srgbClr val="00365E"/>
                          </a:solidFill>
                          <a:latin typeface="Arial"/>
                          <a:cs typeface="Arial"/>
                        </a:rPr>
                        <a:t>Flood</a:t>
                      </a:r>
                      <a:r>
                        <a:rPr sz="2000" spc="-15">
                          <a:solidFill>
                            <a:srgbClr val="00365E"/>
                          </a:solidFill>
                          <a:latin typeface="Arial"/>
                          <a:cs typeface="Arial"/>
                        </a:rPr>
                        <a:t> </a:t>
                      </a:r>
                      <a:r>
                        <a:rPr sz="2000">
                          <a:solidFill>
                            <a:srgbClr val="00365E"/>
                          </a:solidFill>
                          <a:latin typeface="Arial"/>
                          <a:cs typeface="Arial"/>
                        </a:rPr>
                        <a:t>Depth</a:t>
                      </a:r>
                      <a:r>
                        <a:rPr sz="2000" spc="-45">
                          <a:solidFill>
                            <a:srgbClr val="00365E"/>
                          </a:solidFill>
                          <a:latin typeface="Arial"/>
                          <a:cs typeface="Arial"/>
                        </a:rPr>
                        <a:t> </a:t>
                      </a:r>
                      <a:r>
                        <a:rPr sz="2000">
                          <a:solidFill>
                            <a:srgbClr val="00365E"/>
                          </a:solidFill>
                          <a:latin typeface="Arial"/>
                          <a:cs typeface="Arial"/>
                        </a:rPr>
                        <a:t>&amp;</a:t>
                      </a:r>
                      <a:r>
                        <a:rPr sz="2000" spc="-130">
                          <a:solidFill>
                            <a:srgbClr val="00365E"/>
                          </a:solidFill>
                          <a:latin typeface="Arial"/>
                          <a:cs typeface="Arial"/>
                        </a:rPr>
                        <a:t> </a:t>
                      </a:r>
                      <a:r>
                        <a:rPr sz="2000">
                          <a:solidFill>
                            <a:srgbClr val="00365E"/>
                          </a:solidFill>
                          <a:latin typeface="Arial"/>
                          <a:cs typeface="Arial"/>
                        </a:rPr>
                        <a:t>Analysis</a:t>
                      </a:r>
                      <a:r>
                        <a:rPr sz="2000" spc="-5">
                          <a:solidFill>
                            <a:srgbClr val="00365E"/>
                          </a:solidFill>
                          <a:latin typeface="Arial"/>
                          <a:cs typeface="Arial"/>
                        </a:rPr>
                        <a:t> </a:t>
                      </a:r>
                      <a:r>
                        <a:rPr sz="2000">
                          <a:solidFill>
                            <a:srgbClr val="00365E"/>
                          </a:solidFill>
                          <a:latin typeface="Arial"/>
                          <a:cs typeface="Arial"/>
                        </a:rPr>
                        <a:t>Grids</a:t>
                      </a:r>
                      <a:endParaRPr sz="2000">
                        <a:latin typeface="Arial"/>
                        <a:cs typeface="Arial"/>
                      </a:endParaRPr>
                    </a:p>
                  </a:txBody>
                  <a:tcPr marL="0" marR="0" marT="0" marB="0">
                    <a:lnB w="12700">
                      <a:solidFill>
                        <a:srgbClr val="000000"/>
                      </a:solidFill>
                      <a:prstDash val="solid"/>
                    </a:lnB>
                  </a:tcPr>
                </a:tc>
                <a:extLst>
                  <a:ext uri="{0D108BD9-81ED-4DB2-BD59-A6C34878D82A}">
                    <a16:rowId xmlns:a16="http://schemas.microsoft.com/office/drawing/2014/main" val="10000"/>
                  </a:ext>
                </a:extLst>
              </a:tr>
              <a:tr h="887730">
                <a:tc>
                  <a:txBody>
                    <a:bodyPr/>
                    <a:lstStyle/>
                    <a:p>
                      <a:pPr>
                        <a:lnSpc>
                          <a:spcPct val="100000"/>
                        </a:lnSpc>
                      </a:pPr>
                      <a:endParaRPr sz="1950">
                        <a:latin typeface="Times New Roman"/>
                        <a:cs typeface="Times New Roman"/>
                      </a:endParaRPr>
                    </a:p>
                    <a:p>
                      <a:pPr marL="1056005">
                        <a:lnSpc>
                          <a:spcPct val="100000"/>
                        </a:lnSpc>
                      </a:pPr>
                      <a:r>
                        <a:rPr sz="2000">
                          <a:solidFill>
                            <a:srgbClr val="00365E"/>
                          </a:solidFill>
                          <a:latin typeface="Arial"/>
                          <a:cs typeface="Arial"/>
                        </a:rPr>
                        <a:t>Changes</a:t>
                      </a:r>
                      <a:r>
                        <a:rPr sz="2000" spc="-40">
                          <a:solidFill>
                            <a:srgbClr val="00365E"/>
                          </a:solidFill>
                          <a:latin typeface="Arial"/>
                          <a:cs typeface="Arial"/>
                        </a:rPr>
                        <a:t> </a:t>
                      </a:r>
                      <a:r>
                        <a:rPr sz="2000">
                          <a:solidFill>
                            <a:srgbClr val="00365E"/>
                          </a:solidFill>
                          <a:latin typeface="Arial"/>
                          <a:cs typeface="Arial"/>
                        </a:rPr>
                        <a:t>Since</a:t>
                      </a:r>
                      <a:r>
                        <a:rPr sz="2000" spc="-25">
                          <a:solidFill>
                            <a:srgbClr val="00365E"/>
                          </a:solidFill>
                          <a:latin typeface="Arial"/>
                          <a:cs typeface="Arial"/>
                        </a:rPr>
                        <a:t> </a:t>
                      </a:r>
                      <a:r>
                        <a:rPr sz="2000">
                          <a:solidFill>
                            <a:srgbClr val="00365E"/>
                          </a:solidFill>
                          <a:latin typeface="Arial"/>
                          <a:cs typeface="Arial"/>
                        </a:rPr>
                        <a:t>Last</a:t>
                      </a:r>
                      <a:r>
                        <a:rPr sz="2000" spc="-35">
                          <a:solidFill>
                            <a:srgbClr val="00365E"/>
                          </a:solidFill>
                          <a:latin typeface="Arial"/>
                          <a:cs typeface="Arial"/>
                        </a:rPr>
                        <a:t> </a:t>
                      </a:r>
                      <a:r>
                        <a:rPr sz="2000">
                          <a:solidFill>
                            <a:srgbClr val="00365E"/>
                          </a:solidFill>
                          <a:latin typeface="Arial"/>
                          <a:cs typeface="Arial"/>
                        </a:rPr>
                        <a:t>FIRM</a:t>
                      </a:r>
                      <a:endParaRPr sz="2000">
                        <a:latin typeface="Arial"/>
                        <a:cs typeface="Arial"/>
                      </a:endParaRPr>
                    </a:p>
                  </a:txBody>
                  <a:tcPr marL="0" marR="0" marT="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887730">
                <a:tc>
                  <a:txBody>
                    <a:bodyPr/>
                    <a:lstStyle/>
                    <a:p>
                      <a:pPr>
                        <a:lnSpc>
                          <a:spcPct val="100000"/>
                        </a:lnSpc>
                      </a:pPr>
                      <a:endParaRPr sz="1950">
                        <a:latin typeface="Times New Roman"/>
                        <a:cs typeface="Times New Roman"/>
                      </a:endParaRPr>
                    </a:p>
                    <a:p>
                      <a:pPr marL="4206875">
                        <a:lnSpc>
                          <a:spcPct val="100000"/>
                        </a:lnSpc>
                      </a:pPr>
                      <a:r>
                        <a:rPr sz="2000" spc="-15">
                          <a:solidFill>
                            <a:srgbClr val="00365E"/>
                          </a:solidFill>
                          <a:latin typeface="Arial"/>
                          <a:cs typeface="Arial"/>
                        </a:rPr>
                        <a:t>Water</a:t>
                      </a:r>
                      <a:r>
                        <a:rPr sz="2000" spc="-55">
                          <a:solidFill>
                            <a:srgbClr val="00365E"/>
                          </a:solidFill>
                          <a:latin typeface="Arial"/>
                          <a:cs typeface="Arial"/>
                        </a:rPr>
                        <a:t> </a:t>
                      </a:r>
                      <a:r>
                        <a:rPr sz="2000">
                          <a:solidFill>
                            <a:srgbClr val="00365E"/>
                          </a:solidFill>
                          <a:latin typeface="Arial"/>
                          <a:cs typeface="Arial"/>
                        </a:rPr>
                        <a:t>Surface</a:t>
                      </a:r>
                      <a:r>
                        <a:rPr sz="2000" spc="-40">
                          <a:solidFill>
                            <a:srgbClr val="00365E"/>
                          </a:solidFill>
                          <a:latin typeface="Arial"/>
                          <a:cs typeface="Arial"/>
                        </a:rPr>
                        <a:t> </a:t>
                      </a:r>
                      <a:r>
                        <a:rPr sz="2000">
                          <a:solidFill>
                            <a:srgbClr val="00365E"/>
                          </a:solidFill>
                          <a:latin typeface="Arial"/>
                          <a:cs typeface="Arial"/>
                        </a:rPr>
                        <a:t>Elevation</a:t>
                      </a:r>
                      <a:r>
                        <a:rPr sz="2000" spc="-10">
                          <a:solidFill>
                            <a:srgbClr val="00365E"/>
                          </a:solidFill>
                          <a:latin typeface="Arial"/>
                          <a:cs typeface="Arial"/>
                        </a:rPr>
                        <a:t> </a:t>
                      </a:r>
                      <a:r>
                        <a:rPr sz="2000">
                          <a:solidFill>
                            <a:srgbClr val="00365E"/>
                          </a:solidFill>
                          <a:latin typeface="Arial"/>
                          <a:cs typeface="Arial"/>
                        </a:rPr>
                        <a:t>Grids</a:t>
                      </a:r>
                      <a:endParaRPr sz="2000">
                        <a:latin typeface="Arial"/>
                        <a:cs typeface="Arial"/>
                      </a:endParaRPr>
                    </a:p>
                  </a:txBody>
                  <a:tcPr marL="0" marR="0" marT="0"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87730">
                <a:tc>
                  <a:txBody>
                    <a:bodyPr/>
                    <a:lstStyle/>
                    <a:p>
                      <a:pPr marL="841375" marR="4199890" indent="400685">
                        <a:lnSpc>
                          <a:spcPct val="100000"/>
                        </a:lnSpc>
                        <a:spcBef>
                          <a:spcPts val="1045"/>
                        </a:spcBef>
                      </a:pPr>
                      <a:r>
                        <a:rPr sz="2000">
                          <a:solidFill>
                            <a:srgbClr val="00365E"/>
                          </a:solidFill>
                          <a:latin typeface="Arial"/>
                          <a:cs typeface="Arial"/>
                        </a:rPr>
                        <a:t>Flood Ri</a:t>
                      </a:r>
                      <a:r>
                        <a:rPr sz="2000" spc="5">
                          <a:solidFill>
                            <a:srgbClr val="00365E"/>
                          </a:solidFill>
                          <a:latin typeface="Arial"/>
                          <a:cs typeface="Arial"/>
                        </a:rPr>
                        <a:t>s</a:t>
                      </a:r>
                      <a:r>
                        <a:rPr sz="2000">
                          <a:solidFill>
                            <a:srgbClr val="00365E"/>
                          </a:solidFill>
                          <a:latin typeface="Arial"/>
                          <a:cs typeface="Arial"/>
                        </a:rPr>
                        <a:t>k</a:t>
                      </a:r>
                      <a:r>
                        <a:rPr sz="2000" spc="-130">
                          <a:solidFill>
                            <a:srgbClr val="00365E"/>
                          </a:solidFill>
                          <a:latin typeface="Arial"/>
                          <a:cs typeface="Arial"/>
                        </a:rPr>
                        <a:t> </a:t>
                      </a:r>
                      <a:r>
                        <a:rPr sz="2000">
                          <a:solidFill>
                            <a:srgbClr val="00365E"/>
                          </a:solidFill>
                          <a:latin typeface="Arial"/>
                          <a:cs typeface="Arial"/>
                        </a:rPr>
                        <a:t>As</a:t>
                      </a:r>
                      <a:r>
                        <a:rPr sz="2000" spc="5">
                          <a:solidFill>
                            <a:srgbClr val="00365E"/>
                          </a:solidFill>
                          <a:latin typeface="Arial"/>
                          <a:cs typeface="Arial"/>
                        </a:rPr>
                        <a:t>s</a:t>
                      </a:r>
                      <a:r>
                        <a:rPr sz="2000">
                          <a:solidFill>
                            <a:srgbClr val="00365E"/>
                          </a:solidFill>
                          <a:latin typeface="Arial"/>
                          <a:cs typeface="Arial"/>
                        </a:rPr>
                        <a:t>e</a:t>
                      </a:r>
                      <a:r>
                        <a:rPr sz="2000" spc="5">
                          <a:solidFill>
                            <a:srgbClr val="00365E"/>
                          </a:solidFill>
                          <a:latin typeface="Arial"/>
                          <a:cs typeface="Arial"/>
                        </a:rPr>
                        <a:t>s</a:t>
                      </a:r>
                      <a:r>
                        <a:rPr sz="2000">
                          <a:solidFill>
                            <a:srgbClr val="00365E"/>
                          </a:solidFill>
                          <a:latin typeface="Arial"/>
                          <a:cs typeface="Arial"/>
                        </a:rPr>
                        <a:t>sment</a:t>
                      </a:r>
                      <a:r>
                        <a:rPr sz="2000" spc="-60">
                          <a:solidFill>
                            <a:srgbClr val="00365E"/>
                          </a:solidFill>
                          <a:latin typeface="Arial"/>
                          <a:cs typeface="Arial"/>
                        </a:rPr>
                        <a:t> </a:t>
                      </a:r>
                      <a:r>
                        <a:rPr sz="2000">
                          <a:solidFill>
                            <a:srgbClr val="00365E"/>
                          </a:solidFill>
                          <a:latin typeface="Arial"/>
                          <a:cs typeface="Arial"/>
                        </a:rPr>
                        <a:t>/  Economic</a:t>
                      </a:r>
                      <a:r>
                        <a:rPr sz="2000" spc="-50">
                          <a:solidFill>
                            <a:srgbClr val="00365E"/>
                          </a:solidFill>
                          <a:latin typeface="Arial"/>
                          <a:cs typeface="Arial"/>
                        </a:rPr>
                        <a:t> </a:t>
                      </a:r>
                      <a:r>
                        <a:rPr sz="2000">
                          <a:solidFill>
                            <a:srgbClr val="00365E"/>
                          </a:solidFill>
                          <a:latin typeface="Arial"/>
                          <a:cs typeface="Arial"/>
                        </a:rPr>
                        <a:t>Loss</a:t>
                      </a:r>
                      <a:r>
                        <a:rPr sz="2000" spc="-50">
                          <a:solidFill>
                            <a:srgbClr val="00365E"/>
                          </a:solidFill>
                          <a:latin typeface="Arial"/>
                          <a:cs typeface="Arial"/>
                        </a:rPr>
                        <a:t> </a:t>
                      </a:r>
                      <a:r>
                        <a:rPr sz="2000">
                          <a:solidFill>
                            <a:srgbClr val="00365E"/>
                          </a:solidFill>
                          <a:latin typeface="Arial"/>
                          <a:cs typeface="Arial"/>
                        </a:rPr>
                        <a:t>Calculations</a:t>
                      </a:r>
                      <a:endParaRPr sz="2000">
                        <a:latin typeface="Arial"/>
                        <a:cs typeface="Arial"/>
                      </a:endParaRPr>
                    </a:p>
                  </a:txBody>
                  <a:tcPr marL="0" marR="0" marT="132715" marB="0">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93090">
                <a:tc>
                  <a:txBody>
                    <a:bodyPr/>
                    <a:lstStyle/>
                    <a:p>
                      <a:pPr>
                        <a:lnSpc>
                          <a:spcPct val="100000"/>
                        </a:lnSpc>
                        <a:spcBef>
                          <a:spcPts val="5"/>
                        </a:spcBef>
                      </a:pPr>
                      <a:endParaRPr sz="1950">
                        <a:latin typeface="Times New Roman"/>
                        <a:cs typeface="Times New Roman"/>
                      </a:endParaRPr>
                    </a:p>
                    <a:p>
                      <a:pPr marL="4206875">
                        <a:lnSpc>
                          <a:spcPts val="2325"/>
                        </a:lnSpc>
                      </a:pPr>
                      <a:r>
                        <a:rPr sz="2000">
                          <a:solidFill>
                            <a:srgbClr val="00365E"/>
                          </a:solidFill>
                          <a:latin typeface="Arial"/>
                          <a:cs typeface="Arial"/>
                        </a:rPr>
                        <a:t>Areas</a:t>
                      </a:r>
                      <a:r>
                        <a:rPr sz="2000" spc="-45">
                          <a:solidFill>
                            <a:srgbClr val="00365E"/>
                          </a:solidFill>
                          <a:latin typeface="Arial"/>
                          <a:cs typeface="Arial"/>
                        </a:rPr>
                        <a:t> </a:t>
                      </a:r>
                      <a:r>
                        <a:rPr sz="2000">
                          <a:solidFill>
                            <a:srgbClr val="00365E"/>
                          </a:solidFill>
                          <a:latin typeface="Arial"/>
                          <a:cs typeface="Arial"/>
                        </a:rPr>
                        <a:t>of</a:t>
                      </a:r>
                      <a:r>
                        <a:rPr sz="2000" spc="-25">
                          <a:solidFill>
                            <a:srgbClr val="00365E"/>
                          </a:solidFill>
                          <a:latin typeface="Arial"/>
                          <a:cs typeface="Arial"/>
                        </a:rPr>
                        <a:t> </a:t>
                      </a:r>
                      <a:r>
                        <a:rPr sz="2000">
                          <a:solidFill>
                            <a:srgbClr val="00365E"/>
                          </a:solidFill>
                          <a:latin typeface="Arial"/>
                          <a:cs typeface="Arial"/>
                        </a:rPr>
                        <a:t>Mitigation</a:t>
                      </a:r>
                      <a:r>
                        <a:rPr sz="2000" spc="-35">
                          <a:solidFill>
                            <a:srgbClr val="00365E"/>
                          </a:solidFill>
                          <a:latin typeface="Arial"/>
                          <a:cs typeface="Arial"/>
                        </a:rPr>
                        <a:t> </a:t>
                      </a:r>
                      <a:r>
                        <a:rPr sz="2000">
                          <a:solidFill>
                            <a:srgbClr val="00365E"/>
                          </a:solidFill>
                          <a:latin typeface="Arial"/>
                          <a:cs typeface="Arial"/>
                        </a:rPr>
                        <a:t>Interest</a:t>
                      </a:r>
                      <a:endParaRPr sz="2000">
                        <a:latin typeface="Arial"/>
                        <a:cs typeface="Arial"/>
                      </a:endParaRPr>
                    </a:p>
                  </a:txBody>
                  <a:tcPr marL="0" marR="0" marT="635" marB="0">
                    <a:lnT w="12700">
                      <a:solidFill>
                        <a:srgbClr val="000000"/>
                      </a:solidFill>
                      <a:prstDash val="solid"/>
                    </a:lnT>
                  </a:tcPr>
                </a:tc>
                <a:extLst>
                  <a:ext uri="{0D108BD9-81ED-4DB2-BD59-A6C34878D82A}">
                    <a16:rowId xmlns:a16="http://schemas.microsoft.com/office/drawing/2014/main" val="10004"/>
                  </a:ext>
                </a:extLst>
              </a:tr>
            </a:tbl>
          </a:graphicData>
        </a:graphic>
      </p:graphicFrame>
      <p:pic>
        <p:nvPicPr>
          <p:cNvPr id="4" name="object 4"/>
          <p:cNvPicPr/>
          <p:nvPr/>
        </p:nvPicPr>
        <p:blipFill>
          <a:blip r:embed="rId2" cstate="print"/>
          <a:stretch>
            <a:fillRect/>
          </a:stretch>
        </p:blipFill>
        <p:spPr>
          <a:xfrm>
            <a:off x="3297935" y="1517903"/>
            <a:ext cx="1242060" cy="822960"/>
          </a:xfrm>
          <a:prstGeom prst="rect">
            <a:avLst/>
          </a:prstGeom>
        </p:spPr>
      </p:pic>
      <p:pic>
        <p:nvPicPr>
          <p:cNvPr id="5" name="object 5"/>
          <p:cNvPicPr/>
          <p:nvPr/>
        </p:nvPicPr>
        <p:blipFill>
          <a:blip r:embed="rId3" cstate="print"/>
          <a:stretch>
            <a:fillRect/>
          </a:stretch>
        </p:blipFill>
        <p:spPr>
          <a:xfrm>
            <a:off x="3313176" y="3294888"/>
            <a:ext cx="1226820" cy="822960"/>
          </a:xfrm>
          <a:prstGeom prst="rect">
            <a:avLst/>
          </a:prstGeom>
        </p:spPr>
      </p:pic>
      <p:pic>
        <p:nvPicPr>
          <p:cNvPr id="6" name="object 6"/>
          <p:cNvPicPr/>
          <p:nvPr/>
        </p:nvPicPr>
        <p:blipFill>
          <a:blip r:embed="rId4" cstate="print"/>
          <a:stretch>
            <a:fillRect/>
          </a:stretch>
        </p:blipFill>
        <p:spPr>
          <a:xfrm>
            <a:off x="4593335" y="4186428"/>
            <a:ext cx="1242060" cy="822960"/>
          </a:xfrm>
          <a:prstGeom prst="rect">
            <a:avLst/>
          </a:prstGeom>
        </p:spPr>
      </p:pic>
      <p:pic>
        <p:nvPicPr>
          <p:cNvPr id="7" name="object 7"/>
          <p:cNvPicPr/>
          <p:nvPr/>
        </p:nvPicPr>
        <p:blipFill>
          <a:blip r:embed="rId5" cstate="print"/>
          <a:stretch>
            <a:fillRect/>
          </a:stretch>
        </p:blipFill>
        <p:spPr>
          <a:xfrm>
            <a:off x="3305555" y="5071871"/>
            <a:ext cx="1234439" cy="822959"/>
          </a:xfrm>
          <a:prstGeom prst="rect">
            <a:avLst/>
          </a:prstGeom>
        </p:spPr>
      </p:pic>
      <p:pic>
        <p:nvPicPr>
          <p:cNvPr id="8" name="object 8"/>
          <p:cNvPicPr/>
          <p:nvPr/>
        </p:nvPicPr>
        <p:blipFill>
          <a:blip r:embed="rId6" cstate="print"/>
          <a:stretch>
            <a:fillRect/>
          </a:stretch>
        </p:blipFill>
        <p:spPr>
          <a:xfrm>
            <a:off x="4572000" y="2414777"/>
            <a:ext cx="1652015" cy="795527"/>
          </a:xfrm>
          <a:prstGeom prst="rect">
            <a:avLst/>
          </a:prstGeom>
        </p:spPr>
      </p:pic>
      <p:sp>
        <p:nvSpPr>
          <p:cNvPr id="9" name="object 9"/>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21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F8F5-EB37-4723-B56B-2515110014BD}"/>
              </a:ext>
            </a:extLst>
          </p:cNvPr>
          <p:cNvSpPr>
            <a:spLocks noGrp="1"/>
          </p:cNvSpPr>
          <p:nvPr>
            <p:ph type="title"/>
          </p:nvPr>
        </p:nvSpPr>
        <p:spPr/>
        <p:txBody>
          <a:bodyPr/>
          <a:lstStyle/>
          <a:p>
            <a:r>
              <a:rPr lang="en-US"/>
              <a:t>Water Surface Elevation Grids</a:t>
            </a:r>
          </a:p>
        </p:txBody>
      </p:sp>
      <p:sp>
        <p:nvSpPr>
          <p:cNvPr id="3" name="TextBox 2">
            <a:extLst>
              <a:ext uri="{FF2B5EF4-FFF2-40B4-BE49-F238E27FC236}">
                <a16:creationId xmlns:a16="http://schemas.microsoft.com/office/drawing/2014/main" id="{700CE5DF-E2C1-454F-80B6-3BDFF1F47250}"/>
              </a:ext>
            </a:extLst>
          </p:cNvPr>
          <p:cNvSpPr txBox="1"/>
          <p:nvPr/>
        </p:nvSpPr>
        <p:spPr>
          <a:xfrm>
            <a:off x="1292029" y="1208533"/>
            <a:ext cx="677765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Represent the continuous water surface elevations as determined at modeled cross-sections and interpolated values between cross sections</a:t>
            </a:r>
          </a:p>
        </p:txBody>
      </p:sp>
      <p:pic>
        <p:nvPicPr>
          <p:cNvPr id="8" name="Picture 7" descr="Satellite image with cross section lines and water surface elevation values overlaid on a raster water surface elevation grid symbolized from white (low water elevation) to black (high water elevation). The gradient goes from north (white) to south (black)">
            <a:extLst>
              <a:ext uri="{FF2B5EF4-FFF2-40B4-BE49-F238E27FC236}">
                <a16:creationId xmlns:a16="http://schemas.microsoft.com/office/drawing/2014/main" id="{1FD2D41D-6968-47F1-867D-E296C79598B9}"/>
              </a:ext>
            </a:extLst>
          </p:cNvPr>
          <p:cNvPicPr>
            <a:picLocks noChangeAspect="1"/>
          </p:cNvPicPr>
          <p:nvPr/>
        </p:nvPicPr>
        <p:blipFill>
          <a:blip r:embed="rId3"/>
          <a:stretch>
            <a:fillRect/>
          </a:stretch>
        </p:blipFill>
        <p:spPr>
          <a:xfrm>
            <a:off x="0" y="1849349"/>
            <a:ext cx="9144000" cy="4837525"/>
          </a:xfrm>
          <a:prstGeom prst="rect">
            <a:avLst/>
          </a:prstGeom>
        </p:spPr>
      </p:pic>
    </p:spTree>
    <p:extLst>
      <p:ext uri="{BB962C8B-B14F-4D97-AF65-F5344CB8AC3E}">
        <p14:creationId xmlns:p14="http://schemas.microsoft.com/office/powerpoint/2010/main" val="570343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8150860" cy="566822"/>
          </a:xfrm>
          <a:prstGeom prst="rect">
            <a:avLst/>
          </a:prstGeom>
        </p:spPr>
        <p:txBody>
          <a:bodyPr vert="horz" wrap="square" lIns="0" tIns="12700" rIns="0" bIns="0" rtlCol="0">
            <a:spAutoFit/>
          </a:bodyPr>
          <a:lstStyle/>
          <a:p>
            <a:pPr marL="12700">
              <a:lnSpc>
                <a:spcPct val="100000"/>
              </a:lnSpc>
              <a:spcBef>
                <a:spcPts val="100"/>
              </a:spcBef>
            </a:pPr>
            <a:r>
              <a:rPr lang="en-US" spc="-5" dirty="0"/>
              <a:t>Changes Since Last FIRM</a:t>
            </a:r>
            <a:endParaRPr dirty="0"/>
          </a:p>
        </p:txBody>
      </p:sp>
      <p:sp>
        <p:nvSpPr>
          <p:cNvPr id="3" name="object 3"/>
          <p:cNvSpPr txBox="1"/>
          <p:nvPr/>
        </p:nvSpPr>
        <p:spPr>
          <a:xfrm>
            <a:off x="381000" y="1624964"/>
            <a:ext cx="4175379" cy="2583400"/>
          </a:xfrm>
          <a:prstGeom prst="rect">
            <a:avLst/>
          </a:prstGeom>
        </p:spPr>
        <p:txBody>
          <a:bodyPr vert="horz" wrap="square" lIns="0" tIns="13335" rIns="0" bIns="0" rtlCol="0" anchor="t">
            <a:spAutoFit/>
          </a:bodyPr>
          <a:lstStyle/>
          <a:p>
            <a:pPr marL="12065" marR="342900">
              <a:spcBef>
                <a:spcPts val="2400"/>
              </a:spcBef>
              <a:buClr>
                <a:srgbClr val="3D3E3D"/>
              </a:buClr>
              <a:buSzPct val="65000"/>
              <a:tabLst>
                <a:tab pos="244475" algn="l"/>
              </a:tabLst>
            </a:pPr>
            <a:r>
              <a:rPr sz="2000" dirty="0">
                <a:solidFill>
                  <a:srgbClr val="363636"/>
                </a:solidFill>
                <a:latin typeface="Arial"/>
                <a:cs typeface="Arial"/>
              </a:rPr>
              <a:t>FEMA</a:t>
            </a:r>
            <a:r>
              <a:rPr sz="2000" spc="-20" dirty="0">
                <a:solidFill>
                  <a:srgbClr val="363636"/>
                </a:solidFill>
                <a:latin typeface="Arial"/>
                <a:cs typeface="Arial"/>
              </a:rPr>
              <a:t> </a:t>
            </a:r>
            <a:r>
              <a:rPr sz="2000" dirty="0">
                <a:solidFill>
                  <a:srgbClr val="363636"/>
                </a:solidFill>
                <a:latin typeface="Arial"/>
                <a:cs typeface="Arial"/>
              </a:rPr>
              <a:t>Region</a:t>
            </a:r>
            <a:r>
              <a:rPr sz="2000" spc="-25" dirty="0">
                <a:solidFill>
                  <a:srgbClr val="363636"/>
                </a:solidFill>
                <a:latin typeface="Arial"/>
                <a:cs typeface="Arial"/>
              </a:rPr>
              <a:t> </a:t>
            </a:r>
            <a:r>
              <a:rPr sz="2000" dirty="0">
                <a:solidFill>
                  <a:srgbClr val="363636"/>
                </a:solidFill>
                <a:latin typeface="Arial"/>
                <a:cs typeface="Arial"/>
              </a:rPr>
              <a:t>3</a:t>
            </a:r>
            <a:r>
              <a:rPr sz="2000" spc="-10" dirty="0">
                <a:solidFill>
                  <a:srgbClr val="363636"/>
                </a:solidFill>
                <a:latin typeface="Arial"/>
                <a:cs typeface="Arial"/>
              </a:rPr>
              <a:t> </a:t>
            </a:r>
            <a:r>
              <a:rPr sz="2000" dirty="0">
                <a:solidFill>
                  <a:srgbClr val="363636"/>
                </a:solidFill>
                <a:latin typeface="Arial"/>
                <a:cs typeface="Arial"/>
              </a:rPr>
              <a:t>Changes</a:t>
            </a:r>
            <a:r>
              <a:rPr sz="2000" spc="-45" dirty="0">
                <a:solidFill>
                  <a:srgbClr val="363636"/>
                </a:solidFill>
                <a:latin typeface="Arial"/>
                <a:cs typeface="Arial"/>
              </a:rPr>
              <a:t> </a:t>
            </a:r>
            <a:r>
              <a:rPr sz="2000" dirty="0">
                <a:solidFill>
                  <a:srgbClr val="363636"/>
                </a:solidFill>
                <a:latin typeface="Arial"/>
                <a:cs typeface="Arial"/>
              </a:rPr>
              <a:t>Since</a:t>
            </a:r>
            <a:r>
              <a:rPr lang="en-US" sz="2000" dirty="0">
                <a:solidFill>
                  <a:srgbClr val="363636"/>
                </a:solidFill>
                <a:latin typeface="Arial"/>
                <a:cs typeface="Arial"/>
              </a:rPr>
              <a:t> </a:t>
            </a:r>
            <a:r>
              <a:rPr sz="2000" spc="-540" dirty="0">
                <a:solidFill>
                  <a:srgbClr val="363636"/>
                </a:solidFill>
                <a:latin typeface="Arial"/>
                <a:cs typeface="Arial"/>
              </a:rPr>
              <a:t> </a:t>
            </a:r>
            <a:r>
              <a:rPr sz="2000" dirty="0">
                <a:solidFill>
                  <a:srgbClr val="363636"/>
                </a:solidFill>
                <a:latin typeface="Arial"/>
                <a:cs typeface="Arial"/>
              </a:rPr>
              <a:t>Last</a:t>
            </a:r>
            <a:r>
              <a:rPr sz="2000" spc="-40" dirty="0">
                <a:solidFill>
                  <a:srgbClr val="363636"/>
                </a:solidFill>
                <a:latin typeface="Arial"/>
                <a:cs typeface="Arial"/>
              </a:rPr>
              <a:t> </a:t>
            </a:r>
            <a:r>
              <a:rPr sz="2000" dirty="0">
                <a:solidFill>
                  <a:srgbClr val="363636"/>
                </a:solidFill>
                <a:latin typeface="Arial"/>
                <a:cs typeface="Arial"/>
              </a:rPr>
              <a:t>FIRM</a:t>
            </a:r>
            <a:r>
              <a:rPr sz="2000" spc="-10" dirty="0">
                <a:solidFill>
                  <a:srgbClr val="363636"/>
                </a:solidFill>
                <a:latin typeface="Arial"/>
                <a:cs typeface="Arial"/>
              </a:rPr>
              <a:t> </a:t>
            </a:r>
            <a:r>
              <a:rPr sz="2000" dirty="0">
                <a:solidFill>
                  <a:srgbClr val="363636"/>
                </a:solidFill>
                <a:latin typeface="Arial"/>
                <a:cs typeface="Arial"/>
              </a:rPr>
              <a:t>(CSLF)</a:t>
            </a:r>
            <a:r>
              <a:rPr sz="2000" spc="-35" dirty="0">
                <a:solidFill>
                  <a:srgbClr val="363636"/>
                </a:solidFill>
                <a:latin typeface="Arial"/>
                <a:cs typeface="Arial"/>
              </a:rPr>
              <a:t> </a:t>
            </a:r>
            <a:r>
              <a:rPr sz="2000" dirty="0">
                <a:solidFill>
                  <a:srgbClr val="363636"/>
                </a:solidFill>
                <a:latin typeface="Arial"/>
                <a:cs typeface="Arial"/>
              </a:rPr>
              <a:t>Viewer</a:t>
            </a:r>
            <a:r>
              <a:rPr lang="en-US" sz="2000" dirty="0">
                <a:solidFill>
                  <a:srgbClr val="363636"/>
                </a:solidFill>
                <a:latin typeface="Arial"/>
                <a:cs typeface="Arial"/>
              </a:rPr>
              <a:t>: </a:t>
            </a:r>
            <a:br>
              <a:rPr lang="en-US" sz="2000" dirty="0">
                <a:solidFill>
                  <a:srgbClr val="363636"/>
                </a:solidFill>
                <a:latin typeface="Arial"/>
                <a:cs typeface="Arial"/>
              </a:rPr>
            </a:br>
            <a:r>
              <a:rPr lang="en-US" sz="2000" dirty="0">
                <a:solidFill>
                  <a:srgbClr val="363636"/>
                </a:solidFill>
                <a:latin typeface="Arial"/>
                <a:cs typeface="Arial"/>
                <a:hlinkClick r:id="rId2"/>
              </a:rPr>
              <a:t>https://arcg.is/9W8P8</a:t>
            </a:r>
            <a:endParaRPr lang="en-US" sz="2000" dirty="0">
              <a:solidFill>
                <a:srgbClr val="363636"/>
              </a:solidFill>
              <a:latin typeface="Arial"/>
              <a:cs typeface="Arial"/>
            </a:endParaRPr>
          </a:p>
          <a:p>
            <a:pPr marL="12065" marR="342900">
              <a:spcBef>
                <a:spcPts val="2400"/>
              </a:spcBef>
              <a:buClr>
                <a:srgbClr val="3D3E3D"/>
              </a:buClr>
              <a:buSzPct val="65000"/>
              <a:tabLst>
                <a:tab pos="244475" algn="l"/>
              </a:tabLst>
            </a:pPr>
            <a:r>
              <a:rPr sz="1800" spc="-5" dirty="0">
                <a:solidFill>
                  <a:srgbClr val="363636"/>
                </a:solidFill>
                <a:latin typeface="Arial"/>
                <a:cs typeface="Arial"/>
              </a:rPr>
              <a:t>Change</a:t>
            </a:r>
            <a:r>
              <a:rPr sz="1800" dirty="0">
                <a:solidFill>
                  <a:srgbClr val="363636"/>
                </a:solidFill>
                <a:latin typeface="Arial"/>
                <a:cs typeface="Arial"/>
              </a:rPr>
              <a:t> </a:t>
            </a:r>
            <a:r>
              <a:rPr sz="1800" spc="-5" dirty="0">
                <a:solidFill>
                  <a:srgbClr val="363636"/>
                </a:solidFill>
                <a:latin typeface="Arial"/>
                <a:cs typeface="Arial"/>
              </a:rPr>
              <a:t>in</a:t>
            </a:r>
            <a:r>
              <a:rPr sz="1800" spc="-25" dirty="0">
                <a:solidFill>
                  <a:srgbClr val="363636"/>
                </a:solidFill>
                <a:latin typeface="Arial"/>
                <a:cs typeface="Arial"/>
              </a:rPr>
              <a:t> </a:t>
            </a:r>
            <a:r>
              <a:rPr sz="1800" spc="-5" dirty="0">
                <a:solidFill>
                  <a:srgbClr val="363636"/>
                </a:solidFill>
                <a:latin typeface="Arial"/>
                <a:cs typeface="Arial"/>
              </a:rPr>
              <a:t>Floodplain</a:t>
            </a:r>
            <a:r>
              <a:rPr sz="1800" spc="10" dirty="0">
                <a:solidFill>
                  <a:srgbClr val="363636"/>
                </a:solidFill>
                <a:latin typeface="Arial"/>
                <a:cs typeface="Arial"/>
              </a:rPr>
              <a:t> </a:t>
            </a:r>
            <a:r>
              <a:rPr sz="1800" spc="-5" dirty="0">
                <a:solidFill>
                  <a:srgbClr val="363636"/>
                </a:solidFill>
                <a:latin typeface="Arial"/>
                <a:cs typeface="Arial"/>
              </a:rPr>
              <a:t>Extents:</a:t>
            </a:r>
            <a:endParaRPr sz="1800" dirty="0">
              <a:latin typeface="Arial"/>
              <a:cs typeface="Arial"/>
            </a:endParaRPr>
          </a:p>
          <a:p>
            <a:pPr marL="927100" lvl="2" indent="-231775">
              <a:lnSpc>
                <a:spcPct val="100000"/>
              </a:lnSpc>
              <a:spcBef>
                <a:spcPts val="600"/>
              </a:spcBef>
              <a:buClr>
                <a:srgbClr val="C1C2C4"/>
              </a:buClr>
              <a:buSzPct val="88888"/>
              <a:buFont typeface="Wingdings"/>
              <a:buChar char=""/>
              <a:tabLst>
                <a:tab pos="926465" algn="l"/>
                <a:tab pos="927100" algn="l"/>
              </a:tabLst>
            </a:pPr>
            <a:r>
              <a:rPr sz="1800" spc="-5" dirty="0">
                <a:solidFill>
                  <a:srgbClr val="6F2F9F"/>
                </a:solidFill>
                <a:latin typeface="Arial"/>
                <a:cs typeface="Arial"/>
              </a:rPr>
              <a:t>Purple</a:t>
            </a:r>
            <a:r>
              <a:rPr sz="1800" spc="-15" dirty="0">
                <a:solidFill>
                  <a:srgbClr val="6F2F9F"/>
                </a:solidFill>
                <a:latin typeface="Arial"/>
                <a:cs typeface="Arial"/>
              </a:rPr>
              <a:t> </a:t>
            </a:r>
            <a:r>
              <a:rPr sz="1800" dirty="0">
                <a:solidFill>
                  <a:srgbClr val="363636"/>
                </a:solidFill>
                <a:latin typeface="Arial"/>
                <a:cs typeface="Arial"/>
              </a:rPr>
              <a:t>–</a:t>
            </a:r>
            <a:r>
              <a:rPr sz="1800" spc="-20" dirty="0">
                <a:solidFill>
                  <a:srgbClr val="363636"/>
                </a:solidFill>
                <a:latin typeface="Arial"/>
                <a:cs typeface="Arial"/>
              </a:rPr>
              <a:t> </a:t>
            </a:r>
            <a:r>
              <a:rPr lang="en-US" sz="1800" spc="-5" dirty="0">
                <a:solidFill>
                  <a:srgbClr val="363636"/>
                </a:solidFill>
                <a:latin typeface="Arial"/>
                <a:cs typeface="Arial"/>
              </a:rPr>
              <a:t>Decrease</a:t>
            </a:r>
            <a:endParaRPr sz="1800" dirty="0">
              <a:latin typeface="Arial"/>
              <a:cs typeface="Arial"/>
            </a:endParaRPr>
          </a:p>
          <a:p>
            <a:pPr marL="927100" lvl="2" indent="-231775">
              <a:lnSpc>
                <a:spcPct val="100000"/>
              </a:lnSpc>
              <a:spcBef>
                <a:spcPts val="600"/>
              </a:spcBef>
              <a:buClr>
                <a:srgbClr val="C1C2C4"/>
              </a:buClr>
              <a:buSzPct val="88888"/>
              <a:buFont typeface="Wingdings"/>
              <a:buChar char=""/>
              <a:tabLst>
                <a:tab pos="926465" algn="l"/>
                <a:tab pos="927100" algn="l"/>
              </a:tabLst>
            </a:pPr>
            <a:r>
              <a:rPr sz="1800" spc="-5" dirty="0">
                <a:solidFill>
                  <a:srgbClr val="0071C5"/>
                </a:solidFill>
                <a:latin typeface="Arial"/>
                <a:cs typeface="Arial"/>
              </a:rPr>
              <a:t>Blue </a:t>
            </a:r>
            <a:r>
              <a:rPr sz="1800" dirty="0">
                <a:solidFill>
                  <a:srgbClr val="363636"/>
                </a:solidFill>
                <a:latin typeface="Arial"/>
                <a:cs typeface="Arial"/>
              </a:rPr>
              <a:t>–</a:t>
            </a:r>
            <a:r>
              <a:rPr sz="1800" spc="-20" dirty="0">
                <a:solidFill>
                  <a:srgbClr val="363636"/>
                </a:solidFill>
                <a:latin typeface="Arial"/>
                <a:cs typeface="Arial"/>
              </a:rPr>
              <a:t> </a:t>
            </a:r>
            <a:r>
              <a:rPr sz="1800" spc="-5" dirty="0">
                <a:solidFill>
                  <a:srgbClr val="363636"/>
                </a:solidFill>
                <a:latin typeface="Arial"/>
                <a:cs typeface="Arial"/>
              </a:rPr>
              <a:t>Still</a:t>
            </a:r>
            <a:r>
              <a:rPr sz="1800" spc="-20" dirty="0">
                <a:solidFill>
                  <a:srgbClr val="363636"/>
                </a:solidFill>
                <a:latin typeface="Arial"/>
                <a:cs typeface="Arial"/>
              </a:rPr>
              <a:t> </a:t>
            </a:r>
            <a:r>
              <a:rPr sz="1800" spc="-5" dirty="0">
                <a:solidFill>
                  <a:srgbClr val="363636"/>
                </a:solidFill>
                <a:latin typeface="Arial"/>
                <a:cs typeface="Arial"/>
              </a:rPr>
              <a:t>Floodplain</a:t>
            </a:r>
            <a:endParaRPr sz="1800" dirty="0">
              <a:latin typeface="Arial"/>
              <a:cs typeface="Arial"/>
            </a:endParaRPr>
          </a:p>
          <a:p>
            <a:pPr marL="927100" lvl="2" indent="-231775">
              <a:lnSpc>
                <a:spcPct val="100000"/>
              </a:lnSpc>
              <a:spcBef>
                <a:spcPts val="600"/>
              </a:spcBef>
              <a:buClr>
                <a:srgbClr val="C1C2C4"/>
              </a:buClr>
              <a:buSzPct val="88888"/>
              <a:buFont typeface="Wingdings"/>
              <a:buChar char=""/>
              <a:tabLst>
                <a:tab pos="926465" algn="l"/>
                <a:tab pos="927100" algn="l"/>
              </a:tabLst>
            </a:pPr>
            <a:r>
              <a:rPr sz="1800" spc="-5" dirty="0">
                <a:solidFill>
                  <a:srgbClr val="FAE233"/>
                </a:solidFill>
                <a:latin typeface="Arial"/>
                <a:cs typeface="Arial"/>
              </a:rPr>
              <a:t>Yellow</a:t>
            </a:r>
            <a:r>
              <a:rPr sz="1800" spc="-15" dirty="0">
                <a:solidFill>
                  <a:srgbClr val="FAE233"/>
                </a:solidFill>
                <a:latin typeface="Arial"/>
                <a:cs typeface="Arial"/>
              </a:rPr>
              <a:t> </a:t>
            </a:r>
            <a:r>
              <a:rPr sz="1800" dirty="0">
                <a:solidFill>
                  <a:srgbClr val="363636"/>
                </a:solidFill>
                <a:latin typeface="Arial"/>
                <a:cs typeface="Arial"/>
              </a:rPr>
              <a:t>–</a:t>
            </a:r>
            <a:r>
              <a:rPr sz="1800" spc="-30" dirty="0">
                <a:solidFill>
                  <a:srgbClr val="363636"/>
                </a:solidFill>
                <a:latin typeface="Arial"/>
                <a:cs typeface="Arial"/>
              </a:rPr>
              <a:t> </a:t>
            </a:r>
            <a:r>
              <a:rPr lang="en-US" sz="1800" spc="-5" dirty="0">
                <a:solidFill>
                  <a:srgbClr val="363636"/>
                </a:solidFill>
                <a:latin typeface="Arial"/>
                <a:cs typeface="Arial"/>
              </a:rPr>
              <a:t>Increase</a:t>
            </a:r>
            <a:endParaRPr sz="1800" dirty="0">
              <a:latin typeface="Arial"/>
              <a:cs typeface="Arial"/>
            </a:endParaRPr>
          </a:p>
        </p:txBody>
      </p:sp>
      <p:sp>
        <p:nvSpPr>
          <p:cNvPr id="5" name="object 5"/>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19</a:t>
            </a:r>
          </a:p>
        </p:txBody>
      </p:sp>
      <p:pic>
        <p:nvPicPr>
          <p:cNvPr id="8" name="Picture 7">
            <a:extLst>
              <a:ext uri="{FF2B5EF4-FFF2-40B4-BE49-F238E27FC236}">
                <a16:creationId xmlns:a16="http://schemas.microsoft.com/office/drawing/2014/main" id="{9A05C669-039C-9512-82D4-5AD4B5612A4D}"/>
              </a:ext>
            </a:extLst>
          </p:cNvPr>
          <p:cNvPicPr>
            <a:picLocks noChangeAspect="1"/>
          </p:cNvPicPr>
          <p:nvPr/>
        </p:nvPicPr>
        <p:blipFill>
          <a:blip r:embed="rId3"/>
          <a:stretch>
            <a:fillRect/>
          </a:stretch>
        </p:blipFill>
        <p:spPr>
          <a:xfrm>
            <a:off x="4175047" y="1232701"/>
            <a:ext cx="4786955" cy="485720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F8F5-EB37-4723-B56B-2515110014BD}"/>
              </a:ext>
            </a:extLst>
          </p:cNvPr>
          <p:cNvSpPr>
            <a:spLocks noGrp="1"/>
          </p:cNvSpPr>
          <p:nvPr>
            <p:ph type="title"/>
          </p:nvPr>
        </p:nvSpPr>
        <p:spPr/>
        <p:txBody>
          <a:bodyPr/>
          <a:lstStyle/>
          <a:p>
            <a:r>
              <a:rPr lang="en-US"/>
              <a:t>Depth Grids</a:t>
            </a:r>
          </a:p>
        </p:txBody>
      </p:sp>
      <p:sp>
        <p:nvSpPr>
          <p:cNvPr id="3" name="TextBox 2">
            <a:extLst>
              <a:ext uri="{FF2B5EF4-FFF2-40B4-BE49-F238E27FC236}">
                <a16:creationId xmlns:a16="http://schemas.microsoft.com/office/drawing/2014/main" id="{700CE5DF-E2C1-454F-80B6-3BDFF1F47250}"/>
              </a:ext>
            </a:extLst>
          </p:cNvPr>
          <p:cNvSpPr txBox="1"/>
          <p:nvPr/>
        </p:nvSpPr>
        <p:spPr>
          <a:xfrm>
            <a:off x="2280642" y="1208533"/>
            <a:ext cx="4800427"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Represent the difference between the ground surface and the water surface elevations</a:t>
            </a:r>
          </a:p>
        </p:txBody>
      </p:sp>
      <p:pic>
        <p:nvPicPr>
          <p:cNvPr id="7" name="Picture 6" descr="Satellite image with cross section lines and water surface elevation values overlaid on a raster depth grid symbolized from white (low depth) to black (high depth). The gradient goes from left (white) to right (black), with the streamline being on the right side where the highest depth is.">
            <a:extLst>
              <a:ext uri="{FF2B5EF4-FFF2-40B4-BE49-F238E27FC236}">
                <a16:creationId xmlns:a16="http://schemas.microsoft.com/office/drawing/2014/main" id="{6E623DDF-DBD0-447D-8577-07FEC61F2283}"/>
              </a:ext>
            </a:extLst>
          </p:cNvPr>
          <p:cNvPicPr>
            <a:picLocks noChangeAspect="1"/>
          </p:cNvPicPr>
          <p:nvPr/>
        </p:nvPicPr>
        <p:blipFill rotWithShape="1">
          <a:blip r:embed="rId3"/>
          <a:srcRect b="3555"/>
          <a:stretch/>
        </p:blipFill>
        <p:spPr>
          <a:xfrm>
            <a:off x="-1" y="1858849"/>
            <a:ext cx="9144000" cy="4801333"/>
          </a:xfrm>
          <a:prstGeom prst="rect">
            <a:avLst/>
          </a:prstGeom>
        </p:spPr>
      </p:pic>
    </p:spTree>
    <p:extLst>
      <p:ext uri="{BB962C8B-B14F-4D97-AF65-F5344CB8AC3E}">
        <p14:creationId xmlns:p14="http://schemas.microsoft.com/office/powerpoint/2010/main" val="277383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5" name="object 5"/>
          <p:cNvSpPr txBox="1">
            <a:spLocks noGrp="1"/>
          </p:cNvSpPr>
          <p:nvPr>
            <p:ph type="title"/>
          </p:nvPr>
        </p:nvSpPr>
        <p:spPr>
          <a:xfrm>
            <a:off x="535940" y="427101"/>
            <a:ext cx="7747000" cy="574040"/>
          </a:xfrm>
          <a:prstGeom prst="rect">
            <a:avLst/>
          </a:prstGeom>
        </p:spPr>
        <p:txBody>
          <a:bodyPr vert="horz" wrap="square" lIns="0" tIns="12700" rIns="0" bIns="0" rtlCol="0">
            <a:spAutoFit/>
          </a:bodyPr>
          <a:lstStyle/>
          <a:p>
            <a:pPr marL="12700">
              <a:lnSpc>
                <a:spcPct val="100000"/>
              </a:lnSpc>
              <a:spcBef>
                <a:spcPts val="100"/>
              </a:spcBef>
            </a:pPr>
            <a:r>
              <a:rPr lang="en-US" sz="3600" b="0" spc="-5">
                <a:solidFill>
                  <a:srgbClr val="FFFFFF"/>
                </a:solidFill>
                <a:latin typeface="Arial"/>
                <a:cs typeface="Arial"/>
              </a:rPr>
              <a:t>WV Flood Tool</a:t>
            </a:r>
            <a:endParaRPr sz="360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11</a:t>
            </a:r>
          </a:p>
        </p:txBody>
      </p:sp>
      <p:sp>
        <p:nvSpPr>
          <p:cNvPr id="10" name="TextBox 9">
            <a:extLst>
              <a:ext uri="{FF2B5EF4-FFF2-40B4-BE49-F238E27FC236}">
                <a16:creationId xmlns:a16="http://schemas.microsoft.com/office/drawing/2014/main" id="{038CAEE6-B777-423B-8106-ACD190BCDCDA}"/>
              </a:ext>
            </a:extLst>
          </p:cNvPr>
          <p:cNvSpPr txBox="1"/>
          <p:nvPr/>
        </p:nvSpPr>
        <p:spPr>
          <a:xfrm>
            <a:off x="0" y="6496619"/>
            <a:ext cx="9151174" cy="36933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http://www.mapwv.gov/flood/</a:t>
            </a:r>
          </a:p>
        </p:txBody>
      </p:sp>
      <p:pic>
        <p:nvPicPr>
          <p:cNvPr id="6" name="Picture 5">
            <a:extLst>
              <a:ext uri="{FF2B5EF4-FFF2-40B4-BE49-F238E27FC236}">
                <a16:creationId xmlns:a16="http://schemas.microsoft.com/office/drawing/2014/main" id="{145C5162-006F-149D-92A1-ABDB4375CB66}"/>
              </a:ext>
            </a:extLst>
          </p:cNvPr>
          <p:cNvPicPr>
            <a:picLocks noChangeAspect="1"/>
          </p:cNvPicPr>
          <p:nvPr/>
        </p:nvPicPr>
        <p:blipFill>
          <a:blip r:embed="rId4"/>
          <a:stretch>
            <a:fillRect/>
          </a:stretch>
        </p:blipFill>
        <p:spPr>
          <a:xfrm>
            <a:off x="0" y="1177713"/>
            <a:ext cx="9144000" cy="5318906"/>
          </a:xfrm>
          <a:prstGeom prst="rect">
            <a:avLst/>
          </a:prstGeom>
        </p:spPr>
      </p:pic>
    </p:spTree>
    <p:extLst>
      <p:ext uri="{BB962C8B-B14F-4D97-AF65-F5344CB8AC3E}">
        <p14:creationId xmlns:p14="http://schemas.microsoft.com/office/powerpoint/2010/main" val="845531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6758305" cy="574040"/>
          </a:xfrm>
          <a:prstGeom prst="rect">
            <a:avLst/>
          </a:prstGeom>
        </p:spPr>
        <p:txBody>
          <a:bodyPr vert="horz" wrap="square" lIns="0" tIns="12700" rIns="0" bIns="0" rtlCol="0">
            <a:spAutoFit/>
          </a:bodyPr>
          <a:lstStyle/>
          <a:p>
            <a:pPr marL="12700">
              <a:lnSpc>
                <a:spcPct val="100000"/>
              </a:lnSpc>
              <a:spcBef>
                <a:spcPts val="100"/>
              </a:spcBef>
            </a:pPr>
            <a:r>
              <a:rPr spc="-5"/>
              <a:t>Flood</a:t>
            </a:r>
            <a:r>
              <a:rPr spc="-15"/>
              <a:t> </a:t>
            </a:r>
            <a:r>
              <a:rPr spc="-5"/>
              <a:t>Hazard</a:t>
            </a:r>
            <a:r>
              <a:rPr spc="-30"/>
              <a:t> </a:t>
            </a:r>
            <a:r>
              <a:t>Mitigation</a:t>
            </a:r>
            <a:r>
              <a:rPr spc="-25"/>
              <a:t> </a:t>
            </a:r>
            <a:r>
              <a:t>Planning</a:t>
            </a:r>
          </a:p>
        </p:txBody>
      </p:sp>
      <p:pic>
        <p:nvPicPr>
          <p:cNvPr id="19" name="Picture 18" descr="A picture containing text, compact disk, vector graphics&#10;&#10;Description automatically generated">
            <a:extLst>
              <a:ext uri="{FF2B5EF4-FFF2-40B4-BE49-F238E27FC236}">
                <a16:creationId xmlns:a16="http://schemas.microsoft.com/office/drawing/2014/main" id="{829E6BBD-A62B-4DE1-B583-37958EBDE0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95" t="7514" b="2488"/>
          <a:stretch/>
        </p:blipFill>
        <p:spPr>
          <a:xfrm>
            <a:off x="1066800" y="1295400"/>
            <a:ext cx="5638800" cy="5488433"/>
          </a:xfrm>
          <a:prstGeom prst="rect">
            <a:avLst/>
          </a:prstGeom>
        </p:spPr>
      </p:pic>
      <p:sp>
        <p:nvSpPr>
          <p:cNvPr id="46" name="object 4">
            <a:extLst>
              <a:ext uri="{FF2B5EF4-FFF2-40B4-BE49-F238E27FC236}">
                <a16:creationId xmlns:a16="http://schemas.microsoft.com/office/drawing/2014/main" id="{EA77ABE6-3398-47E0-9CE8-70651248ADA2}"/>
              </a:ext>
            </a:extLst>
          </p:cNvPr>
          <p:cNvSpPr txBox="1"/>
          <p:nvPr/>
        </p:nvSpPr>
        <p:spPr>
          <a:xfrm>
            <a:off x="1524000" y="2738859"/>
            <a:ext cx="1141659" cy="307777"/>
          </a:xfrm>
          <a:prstGeom prst="rect">
            <a:avLst/>
          </a:prstGeom>
        </p:spPr>
        <p:txBody>
          <a:bodyPr vert="horz" wrap="none" lIns="0" tIns="0" rIns="0" bIns="0" rtlCol="0">
            <a:spAutoFit/>
          </a:bodyPr>
          <a:lstStyle/>
          <a:p>
            <a:pPr marL="469900" marR="5080" indent="-457200" algn="ctr">
              <a:lnSpc>
                <a:spcPts val="1080"/>
              </a:lnSpc>
              <a:spcBef>
                <a:spcPts val="229"/>
              </a:spcBef>
            </a:pPr>
            <a:r>
              <a:rPr sz="1000" b="1" spc="-5">
                <a:solidFill>
                  <a:srgbClr val="FFFFFF"/>
                </a:solidFill>
                <a:latin typeface="Arial"/>
                <a:cs typeface="Arial"/>
              </a:rPr>
              <a:t>Refer</a:t>
            </a:r>
            <a:r>
              <a:rPr sz="1000" b="1" spc="-35">
                <a:solidFill>
                  <a:srgbClr val="FFFFFF"/>
                </a:solidFill>
                <a:latin typeface="Arial"/>
                <a:cs typeface="Arial"/>
              </a:rPr>
              <a:t> </a:t>
            </a:r>
            <a:r>
              <a:rPr sz="1000" b="1" spc="-5">
                <a:solidFill>
                  <a:srgbClr val="FFFFFF"/>
                </a:solidFill>
                <a:latin typeface="Arial"/>
                <a:cs typeface="Arial"/>
              </a:rPr>
              <a:t>to</a:t>
            </a:r>
            <a:r>
              <a:rPr sz="1000" b="1" spc="-20">
                <a:solidFill>
                  <a:srgbClr val="FFFFFF"/>
                </a:solidFill>
                <a:latin typeface="Arial"/>
                <a:cs typeface="Arial"/>
              </a:rPr>
              <a:t> </a:t>
            </a:r>
            <a:r>
              <a:rPr sz="1000" b="1" spc="-5">
                <a:solidFill>
                  <a:srgbClr val="FFFFFF"/>
                </a:solidFill>
                <a:latin typeface="Arial"/>
                <a:cs typeface="Arial"/>
              </a:rPr>
              <a:t>the</a:t>
            </a:r>
            <a:r>
              <a:rPr sz="1000" b="1" spc="-30">
                <a:solidFill>
                  <a:srgbClr val="FFFFFF"/>
                </a:solidFill>
                <a:latin typeface="Arial"/>
                <a:cs typeface="Arial"/>
              </a:rPr>
              <a:t> </a:t>
            </a:r>
            <a:r>
              <a:rPr lang="en-US" sz="1000" b="1" spc="-30">
                <a:solidFill>
                  <a:srgbClr val="FFFFFF"/>
                </a:solidFill>
                <a:latin typeface="Arial"/>
                <a:cs typeface="Arial"/>
              </a:rPr>
              <a:t>p</a:t>
            </a:r>
            <a:r>
              <a:rPr sz="1000" b="1" spc="-5">
                <a:solidFill>
                  <a:srgbClr val="FFFFFF"/>
                </a:solidFill>
                <a:latin typeface="Arial"/>
                <a:cs typeface="Arial"/>
              </a:rPr>
              <a:t>lan</a:t>
            </a:r>
            <a:endParaRPr lang="en-US" sz="1000" b="1" spc="-5">
              <a:solidFill>
                <a:srgbClr val="FFFFFF"/>
              </a:solidFill>
              <a:latin typeface="Arial"/>
              <a:cs typeface="Arial"/>
            </a:endParaRPr>
          </a:p>
          <a:p>
            <a:pPr marL="469900" marR="5080" indent="-457200" algn="ctr">
              <a:lnSpc>
                <a:spcPts val="1080"/>
              </a:lnSpc>
              <a:spcBef>
                <a:spcPts val="229"/>
              </a:spcBef>
            </a:pPr>
            <a:r>
              <a:rPr lang="en-US" sz="1000" b="1" spc="-5">
                <a:solidFill>
                  <a:srgbClr val="FFFFFF"/>
                </a:solidFill>
                <a:latin typeface="Arial"/>
                <a:cs typeface="Arial"/>
              </a:rPr>
              <a:t>and</a:t>
            </a:r>
            <a:r>
              <a:rPr sz="1000" b="1" spc="-5">
                <a:solidFill>
                  <a:srgbClr val="FFFFFF"/>
                </a:solidFill>
                <a:latin typeface="Arial"/>
                <a:cs typeface="Arial"/>
              </a:rPr>
              <a:t> </a:t>
            </a:r>
            <a:r>
              <a:rPr lang="en-US" sz="1000" b="1" spc="-5">
                <a:solidFill>
                  <a:srgbClr val="FFFFFF"/>
                </a:solidFill>
                <a:latin typeface="Arial"/>
                <a:cs typeface="Arial"/>
              </a:rPr>
              <a:t>k</a:t>
            </a:r>
            <a:r>
              <a:rPr sz="1000" b="1" spc="-5">
                <a:solidFill>
                  <a:srgbClr val="FFFFFF"/>
                </a:solidFill>
                <a:latin typeface="Arial"/>
                <a:cs typeface="Arial"/>
              </a:rPr>
              <a:t>eep</a:t>
            </a:r>
            <a:r>
              <a:rPr sz="1000" b="1" spc="-30">
                <a:solidFill>
                  <a:srgbClr val="FFFFFF"/>
                </a:solidFill>
                <a:latin typeface="Arial"/>
                <a:cs typeface="Arial"/>
              </a:rPr>
              <a:t> </a:t>
            </a:r>
            <a:r>
              <a:rPr sz="1000" b="1" spc="-5">
                <a:solidFill>
                  <a:srgbClr val="FFFFFF"/>
                </a:solidFill>
                <a:latin typeface="Arial"/>
                <a:cs typeface="Arial"/>
              </a:rPr>
              <a:t>it</a:t>
            </a:r>
            <a:r>
              <a:rPr sz="1000" b="1" spc="-20">
                <a:solidFill>
                  <a:srgbClr val="FFFFFF"/>
                </a:solidFill>
                <a:latin typeface="Arial"/>
                <a:cs typeface="Arial"/>
              </a:rPr>
              <a:t> </a:t>
            </a:r>
            <a:r>
              <a:rPr lang="en-US" sz="1000" b="1" spc="-20">
                <a:solidFill>
                  <a:srgbClr val="FFFFFF"/>
                </a:solidFill>
                <a:latin typeface="Arial"/>
                <a:cs typeface="Arial"/>
              </a:rPr>
              <a:t>c</a:t>
            </a:r>
            <a:r>
              <a:rPr sz="1000" b="1" spc="-5">
                <a:solidFill>
                  <a:srgbClr val="FFFFFF"/>
                </a:solidFill>
                <a:latin typeface="Arial"/>
                <a:cs typeface="Arial"/>
              </a:rPr>
              <a:t>urrent</a:t>
            </a:r>
            <a:endParaRPr sz="1000">
              <a:latin typeface="Arial"/>
              <a:cs typeface="Arial"/>
            </a:endParaRPr>
          </a:p>
        </p:txBody>
      </p:sp>
      <p:sp>
        <p:nvSpPr>
          <p:cNvPr id="47" name="object 11">
            <a:extLst>
              <a:ext uri="{FF2B5EF4-FFF2-40B4-BE49-F238E27FC236}">
                <a16:creationId xmlns:a16="http://schemas.microsoft.com/office/drawing/2014/main" id="{B4145F26-40AF-425C-AC5C-AE79049294B6}"/>
              </a:ext>
            </a:extLst>
          </p:cNvPr>
          <p:cNvSpPr txBox="1"/>
          <p:nvPr/>
        </p:nvSpPr>
        <p:spPr>
          <a:xfrm>
            <a:off x="3234056" y="1728419"/>
            <a:ext cx="1033144" cy="593751"/>
          </a:xfrm>
          <a:prstGeom prst="rect">
            <a:avLst/>
          </a:prstGeom>
        </p:spPr>
        <p:txBody>
          <a:bodyPr vert="horz" wrap="square" lIns="0" tIns="29209" rIns="0" bIns="0" rtlCol="0">
            <a:spAutoFit/>
          </a:bodyPr>
          <a:lstStyle/>
          <a:p>
            <a:pPr marL="12065" marR="5080" algn="ctr">
              <a:lnSpc>
                <a:spcPts val="1080"/>
              </a:lnSpc>
              <a:spcBef>
                <a:spcPts val="229"/>
              </a:spcBef>
            </a:pPr>
            <a:r>
              <a:rPr sz="1000" b="1" spc="-5">
                <a:solidFill>
                  <a:srgbClr val="FFFFFF"/>
                </a:solidFill>
                <a:latin typeface="Arial"/>
                <a:cs typeface="Arial"/>
              </a:rPr>
              <a:t>Coordinated</a:t>
            </a:r>
            <a:r>
              <a:rPr sz="1000" b="1" spc="-50">
                <a:solidFill>
                  <a:srgbClr val="FFFFFF"/>
                </a:solidFill>
                <a:latin typeface="Arial"/>
                <a:cs typeface="Arial"/>
              </a:rPr>
              <a:t> </a:t>
            </a:r>
            <a:r>
              <a:rPr sz="1000" b="1" spc="-5">
                <a:solidFill>
                  <a:srgbClr val="FFFFFF"/>
                </a:solidFill>
                <a:latin typeface="Arial"/>
                <a:cs typeface="Arial"/>
              </a:rPr>
              <a:t>and </a:t>
            </a:r>
            <a:r>
              <a:rPr sz="1000" b="1" spc="-265">
                <a:solidFill>
                  <a:srgbClr val="FFFFFF"/>
                </a:solidFill>
                <a:latin typeface="Arial"/>
                <a:cs typeface="Arial"/>
              </a:rPr>
              <a:t> </a:t>
            </a:r>
            <a:r>
              <a:rPr sz="1000" b="1" spc="-5">
                <a:solidFill>
                  <a:srgbClr val="FFFFFF"/>
                </a:solidFill>
                <a:latin typeface="Arial"/>
                <a:cs typeface="Arial"/>
              </a:rPr>
              <a:t>participative </a:t>
            </a:r>
            <a:r>
              <a:rPr sz="1000" b="1">
                <a:solidFill>
                  <a:srgbClr val="FFFFFF"/>
                </a:solidFill>
                <a:latin typeface="Arial"/>
                <a:cs typeface="Arial"/>
              </a:rPr>
              <a:t> </a:t>
            </a:r>
            <a:r>
              <a:rPr lang="en-US" sz="1000" b="1">
                <a:solidFill>
                  <a:srgbClr val="FFFFFF"/>
                </a:solidFill>
                <a:latin typeface="Arial"/>
                <a:cs typeface="Arial"/>
              </a:rPr>
              <a:t>p</a:t>
            </a:r>
            <a:r>
              <a:rPr sz="1000" b="1" spc="-5">
                <a:solidFill>
                  <a:srgbClr val="FFFFFF"/>
                </a:solidFill>
                <a:latin typeface="Arial"/>
                <a:cs typeface="Arial"/>
              </a:rPr>
              <a:t>lanning </a:t>
            </a:r>
            <a:r>
              <a:rPr sz="1000" b="1">
                <a:solidFill>
                  <a:srgbClr val="FFFFFF"/>
                </a:solidFill>
                <a:latin typeface="Arial"/>
                <a:cs typeface="Arial"/>
              </a:rPr>
              <a:t> </a:t>
            </a:r>
            <a:r>
              <a:rPr lang="en-US" sz="1000" b="1" spc="-5">
                <a:solidFill>
                  <a:srgbClr val="FFFFFF"/>
                </a:solidFill>
                <a:latin typeface="Arial"/>
                <a:cs typeface="Arial"/>
              </a:rPr>
              <a:t>p</a:t>
            </a:r>
            <a:r>
              <a:rPr sz="1000" b="1" spc="-5">
                <a:solidFill>
                  <a:srgbClr val="FFFFFF"/>
                </a:solidFill>
                <a:latin typeface="Arial"/>
                <a:cs typeface="Arial"/>
              </a:rPr>
              <a:t>rocess</a:t>
            </a:r>
            <a:endParaRPr sz="1000">
              <a:latin typeface="Arial"/>
              <a:cs typeface="Arial"/>
            </a:endParaRPr>
          </a:p>
        </p:txBody>
      </p:sp>
      <p:sp>
        <p:nvSpPr>
          <p:cNvPr id="48" name="object 16">
            <a:extLst>
              <a:ext uri="{FF2B5EF4-FFF2-40B4-BE49-F238E27FC236}">
                <a16:creationId xmlns:a16="http://schemas.microsoft.com/office/drawing/2014/main" id="{0F89A45C-F128-4F01-A401-392977936BC8}"/>
              </a:ext>
            </a:extLst>
          </p:cNvPr>
          <p:cNvSpPr txBox="1"/>
          <p:nvPr/>
        </p:nvSpPr>
        <p:spPr>
          <a:xfrm>
            <a:off x="4792110" y="2879063"/>
            <a:ext cx="989330" cy="452120"/>
          </a:xfrm>
          <a:prstGeom prst="rect">
            <a:avLst/>
          </a:prstGeom>
        </p:spPr>
        <p:txBody>
          <a:bodyPr vert="horz" wrap="square" lIns="0" tIns="29209" rIns="0" bIns="0" rtlCol="0">
            <a:spAutoFit/>
          </a:bodyPr>
          <a:lstStyle/>
          <a:p>
            <a:pPr marL="12700" marR="5080" algn="ctr">
              <a:lnSpc>
                <a:spcPts val="1080"/>
              </a:lnSpc>
              <a:spcBef>
                <a:spcPts val="229"/>
              </a:spcBef>
            </a:pPr>
            <a:r>
              <a:rPr sz="1000" b="1" spc="-5">
                <a:solidFill>
                  <a:srgbClr val="FFFFFF"/>
                </a:solidFill>
                <a:latin typeface="Arial"/>
                <a:cs typeface="Arial"/>
              </a:rPr>
              <a:t>Identify</a:t>
            </a:r>
            <a:r>
              <a:rPr sz="1000" b="1" spc="-60">
                <a:solidFill>
                  <a:srgbClr val="FFFFFF"/>
                </a:solidFill>
                <a:latin typeface="Arial"/>
                <a:cs typeface="Arial"/>
              </a:rPr>
              <a:t> </a:t>
            </a:r>
            <a:r>
              <a:rPr sz="1000" b="1" spc="-5">
                <a:solidFill>
                  <a:srgbClr val="FFFFFF"/>
                </a:solidFill>
                <a:latin typeface="Arial"/>
                <a:cs typeface="Arial"/>
              </a:rPr>
              <a:t>hazards </a:t>
            </a:r>
            <a:r>
              <a:rPr sz="1000" b="1" spc="-265">
                <a:solidFill>
                  <a:srgbClr val="FFFFFF"/>
                </a:solidFill>
                <a:latin typeface="Arial"/>
                <a:cs typeface="Arial"/>
              </a:rPr>
              <a:t> </a:t>
            </a:r>
            <a:r>
              <a:rPr sz="1000" b="1" spc="-5">
                <a:solidFill>
                  <a:srgbClr val="FFFFFF"/>
                </a:solidFill>
                <a:latin typeface="Arial"/>
                <a:cs typeface="Arial"/>
              </a:rPr>
              <a:t>that can affect </a:t>
            </a:r>
            <a:r>
              <a:rPr sz="1000" b="1">
                <a:solidFill>
                  <a:srgbClr val="FFFFFF"/>
                </a:solidFill>
                <a:latin typeface="Arial"/>
                <a:cs typeface="Arial"/>
              </a:rPr>
              <a:t> </a:t>
            </a:r>
            <a:r>
              <a:rPr sz="1000" b="1" spc="-5">
                <a:solidFill>
                  <a:srgbClr val="FFFFFF"/>
                </a:solidFill>
                <a:latin typeface="Arial"/>
                <a:cs typeface="Arial"/>
              </a:rPr>
              <a:t>the</a:t>
            </a:r>
            <a:r>
              <a:rPr sz="1000" b="1" spc="-30">
                <a:solidFill>
                  <a:srgbClr val="FFFFFF"/>
                </a:solidFill>
                <a:latin typeface="Arial"/>
                <a:cs typeface="Arial"/>
              </a:rPr>
              <a:t> </a:t>
            </a:r>
            <a:r>
              <a:rPr sz="1000" b="1" spc="-5">
                <a:solidFill>
                  <a:srgbClr val="FFFFFF"/>
                </a:solidFill>
                <a:latin typeface="Arial"/>
                <a:cs typeface="Arial"/>
              </a:rPr>
              <a:t>jurisdiction</a:t>
            </a:r>
            <a:endParaRPr sz="1000">
              <a:latin typeface="Arial"/>
              <a:cs typeface="Arial"/>
            </a:endParaRPr>
          </a:p>
        </p:txBody>
      </p:sp>
      <p:sp>
        <p:nvSpPr>
          <p:cNvPr id="49" name="object 23">
            <a:extLst>
              <a:ext uri="{FF2B5EF4-FFF2-40B4-BE49-F238E27FC236}">
                <a16:creationId xmlns:a16="http://schemas.microsoft.com/office/drawing/2014/main" id="{7F97F35F-CE07-47D9-ABBC-E0B3DF03C168}"/>
              </a:ext>
            </a:extLst>
          </p:cNvPr>
          <p:cNvSpPr txBox="1"/>
          <p:nvPr/>
        </p:nvSpPr>
        <p:spPr>
          <a:xfrm>
            <a:off x="4695825" y="4615180"/>
            <a:ext cx="1020444" cy="452120"/>
          </a:xfrm>
          <a:prstGeom prst="rect">
            <a:avLst/>
          </a:prstGeom>
        </p:spPr>
        <p:txBody>
          <a:bodyPr vert="horz" wrap="square" lIns="0" tIns="29209" rIns="0" bIns="0" rtlCol="0">
            <a:spAutoFit/>
          </a:bodyPr>
          <a:lstStyle/>
          <a:p>
            <a:pPr marL="12700" marR="5080" algn="ctr">
              <a:lnSpc>
                <a:spcPts val="1080"/>
              </a:lnSpc>
              <a:spcBef>
                <a:spcPts val="229"/>
              </a:spcBef>
            </a:pPr>
            <a:r>
              <a:rPr sz="1000" b="1" spc="-10">
                <a:solidFill>
                  <a:srgbClr val="FFFFFF"/>
                </a:solidFill>
                <a:latin typeface="Arial"/>
                <a:cs typeface="Arial"/>
              </a:rPr>
              <a:t>Assess</a:t>
            </a:r>
            <a:r>
              <a:rPr sz="1000" b="1" spc="-30">
                <a:solidFill>
                  <a:srgbClr val="FFFFFF"/>
                </a:solidFill>
                <a:latin typeface="Arial"/>
                <a:cs typeface="Arial"/>
              </a:rPr>
              <a:t> </a:t>
            </a:r>
            <a:r>
              <a:rPr sz="1000" b="1" spc="-5">
                <a:solidFill>
                  <a:srgbClr val="FFFFFF"/>
                </a:solidFill>
                <a:latin typeface="Arial"/>
                <a:cs typeface="Arial"/>
              </a:rPr>
              <a:t>the</a:t>
            </a:r>
            <a:r>
              <a:rPr sz="1000" b="1" spc="-50">
                <a:solidFill>
                  <a:srgbClr val="FFFFFF"/>
                </a:solidFill>
                <a:latin typeface="Arial"/>
                <a:cs typeface="Arial"/>
              </a:rPr>
              <a:t> </a:t>
            </a:r>
            <a:r>
              <a:rPr sz="1000" b="1" spc="-5">
                <a:solidFill>
                  <a:srgbClr val="FFFFFF"/>
                </a:solidFill>
                <a:latin typeface="Arial"/>
                <a:cs typeface="Arial"/>
              </a:rPr>
              <a:t>risks </a:t>
            </a:r>
            <a:r>
              <a:rPr sz="1000" b="1" spc="-260">
                <a:solidFill>
                  <a:srgbClr val="FFFFFF"/>
                </a:solidFill>
                <a:latin typeface="Arial"/>
                <a:cs typeface="Arial"/>
              </a:rPr>
              <a:t> </a:t>
            </a:r>
            <a:r>
              <a:rPr sz="1000" b="1" spc="-5">
                <a:solidFill>
                  <a:srgbClr val="FFFFFF"/>
                </a:solidFill>
                <a:latin typeface="Arial"/>
                <a:cs typeface="Arial"/>
              </a:rPr>
              <a:t>from these </a:t>
            </a:r>
            <a:r>
              <a:rPr sz="1000" b="1">
                <a:solidFill>
                  <a:srgbClr val="FFFFFF"/>
                </a:solidFill>
                <a:latin typeface="Arial"/>
                <a:cs typeface="Arial"/>
              </a:rPr>
              <a:t> </a:t>
            </a:r>
            <a:r>
              <a:rPr sz="1000" b="1" spc="-5">
                <a:solidFill>
                  <a:srgbClr val="FFFFFF"/>
                </a:solidFill>
                <a:latin typeface="Arial"/>
                <a:cs typeface="Arial"/>
              </a:rPr>
              <a:t>hazards</a:t>
            </a:r>
            <a:endParaRPr sz="1000">
              <a:latin typeface="Arial"/>
              <a:cs typeface="Arial"/>
            </a:endParaRPr>
          </a:p>
        </p:txBody>
      </p:sp>
      <p:sp>
        <p:nvSpPr>
          <p:cNvPr id="50" name="object 33">
            <a:extLst>
              <a:ext uri="{FF2B5EF4-FFF2-40B4-BE49-F238E27FC236}">
                <a16:creationId xmlns:a16="http://schemas.microsoft.com/office/drawing/2014/main" id="{EA8D7B84-EA5F-459F-B30E-8DF74FFC69C4}"/>
              </a:ext>
            </a:extLst>
          </p:cNvPr>
          <p:cNvSpPr txBox="1"/>
          <p:nvPr/>
        </p:nvSpPr>
        <p:spPr>
          <a:xfrm>
            <a:off x="2895600" y="5573094"/>
            <a:ext cx="1190390" cy="452687"/>
          </a:xfrm>
          <a:prstGeom prst="rect">
            <a:avLst/>
          </a:prstGeom>
        </p:spPr>
        <p:txBody>
          <a:bodyPr vert="horz" wrap="square" lIns="0" tIns="29209" rIns="0" bIns="0" rtlCol="0">
            <a:spAutoFit/>
          </a:bodyPr>
          <a:lstStyle/>
          <a:p>
            <a:pPr marL="12700" marR="5080" algn="ctr">
              <a:lnSpc>
                <a:spcPts val="1080"/>
              </a:lnSpc>
              <a:spcBef>
                <a:spcPts val="229"/>
              </a:spcBef>
            </a:pPr>
            <a:r>
              <a:rPr sz="1000" b="1" spc="-5">
                <a:solidFill>
                  <a:srgbClr val="FFFFFF"/>
                </a:solidFill>
                <a:latin typeface="Arial"/>
                <a:cs typeface="Arial"/>
              </a:rPr>
              <a:t>Develop</a:t>
            </a:r>
            <a:r>
              <a:rPr sz="1000" b="1" spc="-65">
                <a:solidFill>
                  <a:srgbClr val="FFFFFF"/>
                </a:solidFill>
                <a:latin typeface="Arial"/>
                <a:cs typeface="Arial"/>
              </a:rPr>
              <a:t> </a:t>
            </a:r>
            <a:r>
              <a:rPr sz="1000" b="1" spc="-5">
                <a:solidFill>
                  <a:srgbClr val="FFFFFF"/>
                </a:solidFill>
                <a:latin typeface="Arial"/>
                <a:cs typeface="Arial"/>
              </a:rPr>
              <a:t>strateg</a:t>
            </a:r>
            <a:r>
              <a:rPr lang="en-US" sz="1000" b="1" spc="-5">
                <a:solidFill>
                  <a:srgbClr val="FFFFFF"/>
                </a:solidFill>
                <a:latin typeface="Arial"/>
                <a:cs typeface="Arial"/>
              </a:rPr>
              <a:t>ies</a:t>
            </a:r>
            <a:r>
              <a:rPr sz="1000" b="1" spc="-5">
                <a:solidFill>
                  <a:srgbClr val="FFFFFF"/>
                </a:solidFill>
                <a:latin typeface="Arial"/>
                <a:cs typeface="Arial"/>
              </a:rPr>
              <a:t> </a:t>
            </a:r>
            <a:r>
              <a:rPr sz="1000" b="1" spc="-265">
                <a:solidFill>
                  <a:srgbClr val="FFFFFF"/>
                </a:solidFill>
                <a:latin typeface="Arial"/>
                <a:cs typeface="Arial"/>
              </a:rPr>
              <a:t> </a:t>
            </a:r>
            <a:r>
              <a:rPr sz="1000" b="1" spc="-5">
                <a:solidFill>
                  <a:srgbClr val="FFFFFF"/>
                </a:solidFill>
                <a:latin typeface="Arial"/>
                <a:cs typeface="Arial"/>
              </a:rPr>
              <a:t>to</a:t>
            </a:r>
            <a:r>
              <a:rPr sz="1000" b="1">
                <a:solidFill>
                  <a:srgbClr val="FFFFFF"/>
                </a:solidFill>
                <a:latin typeface="Arial"/>
                <a:cs typeface="Arial"/>
              </a:rPr>
              <a:t> </a:t>
            </a:r>
            <a:r>
              <a:rPr sz="1000" b="1" spc="-5">
                <a:solidFill>
                  <a:srgbClr val="FFFFFF"/>
                </a:solidFill>
                <a:latin typeface="Arial"/>
                <a:cs typeface="Arial"/>
              </a:rPr>
              <a:t>mitigate </a:t>
            </a:r>
            <a:br>
              <a:rPr lang="en-US" sz="1000" b="1" spc="-5">
                <a:solidFill>
                  <a:srgbClr val="FFFFFF"/>
                </a:solidFill>
                <a:latin typeface="Arial"/>
                <a:cs typeface="Arial"/>
              </a:rPr>
            </a:br>
            <a:r>
              <a:rPr sz="1000" b="1" spc="-5">
                <a:solidFill>
                  <a:srgbClr val="FFFFFF"/>
                </a:solidFill>
                <a:latin typeface="Arial"/>
                <a:cs typeface="Arial"/>
              </a:rPr>
              <a:t>the risks</a:t>
            </a:r>
            <a:endParaRPr sz="1000">
              <a:latin typeface="Arial"/>
              <a:cs typeface="Arial"/>
            </a:endParaRPr>
          </a:p>
        </p:txBody>
      </p:sp>
      <p:sp>
        <p:nvSpPr>
          <p:cNvPr id="51" name="object 35">
            <a:extLst>
              <a:ext uri="{FF2B5EF4-FFF2-40B4-BE49-F238E27FC236}">
                <a16:creationId xmlns:a16="http://schemas.microsoft.com/office/drawing/2014/main" id="{5F88FCC8-CDDD-4B6A-ACD6-982A7D944476}"/>
              </a:ext>
            </a:extLst>
          </p:cNvPr>
          <p:cNvSpPr txBox="1"/>
          <p:nvPr/>
        </p:nvSpPr>
        <p:spPr>
          <a:xfrm>
            <a:off x="1504950" y="4354529"/>
            <a:ext cx="919480" cy="589280"/>
          </a:xfrm>
          <a:prstGeom prst="rect">
            <a:avLst/>
          </a:prstGeom>
        </p:spPr>
        <p:txBody>
          <a:bodyPr vert="horz" wrap="square" lIns="0" tIns="27305" rIns="0" bIns="0" rtlCol="0">
            <a:spAutoFit/>
          </a:bodyPr>
          <a:lstStyle/>
          <a:p>
            <a:pPr marL="12700" marR="5080" indent="-635" algn="ctr">
              <a:lnSpc>
                <a:spcPct val="90100"/>
              </a:lnSpc>
              <a:spcBef>
                <a:spcPts val="215"/>
              </a:spcBef>
            </a:pPr>
            <a:r>
              <a:rPr sz="1000" b="1" spc="-10">
                <a:solidFill>
                  <a:srgbClr val="FFFFFF"/>
                </a:solidFill>
                <a:latin typeface="Arial"/>
                <a:cs typeface="Arial"/>
              </a:rPr>
              <a:t>Adopt </a:t>
            </a:r>
            <a:r>
              <a:rPr sz="1000" b="1" spc="-5">
                <a:solidFill>
                  <a:srgbClr val="FFFFFF"/>
                </a:solidFill>
                <a:latin typeface="Arial"/>
                <a:cs typeface="Arial"/>
              </a:rPr>
              <a:t>the plan </a:t>
            </a:r>
            <a:r>
              <a:rPr sz="1000" b="1" spc="-265">
                <a:solidFill>
                  <a:srgbClr val="FFFFFF"/>
                </a:solidFill>
                <a:latin typeface="Arial"/>
                <a:cs typeface="Arial"/>
              </a:rPr>
              <a:t> </a:t>
            </a:r>
            <a:r>
              <a:rPr sz="1000" b="1" spc="-5">
                <a:solidFill>
                  <a:srgbClr val="FFFFFF"/>
                </a:solidFill>
                <a:latin typeface="Arial"/>
                <a:cs typeface="Arial"/>
              </a:rPr>
              <a:t>and</a:t>
            </a:r>
            <a:r>
              <a:rPr sz="1000" b="1" spc="-65">
                <a:solidFill>
                  <a:srgbClr val="FFFFFF"/>
                </a:solidFill>
                <a:latin typeface="Arial"/>
                <a:cs typeface="Arial"/>
              </a:rPr>
              <a:t> </a:t>
            </a:r>
            <a:r>
              <a:rPr sz="1000" b="1" spc="-5">
                <a:solidFill>
                  <a:srgbClr val="FFFFFF"/>
                </a:solidFill>
                <a:latin typeface="Arial"/>
                <a:cs typeface="Arial"/>
              </a:rPr>
              <a:t>implement </a:t>
            </a:r>
            <a:r>
              <a:rPr sz="1000" b="1" spc="-265">
                <a:solidFill>
                  <a:srgbClr val="FFFFFF"/>
                </a:solidFill>
                <a:latin typeface="Arial"/>
                <a:cs typeface="Arial"/>
              </a:rPr>
              <a:t> </a:t>
            </a:r>
            <a:r>
              <a:rPr sz="1000" b="1" spc="-5">
                <a:solidFill>
                  <a:srgbClr val="FFFFFF"/>
                </a:solidFill>
                <a:latin typeface="Arial"/>
                <a:cs typeface="Arial"/>
              </a:rPr>
              <a:t>the mitigation </a:t>
            </a:r>
            <a:r>
              <a:rPr sz="1000" b="1">
                <a:solidFill>
                  <a:srgbClr val="FFFFFF"/>
                </a:solidFill>
                <a:latin typeface="Arial"/>
                <a:cs typeface="Arial"/>
              </a:rPr>
              <a:t> </a:t>
            </a:r>
            <a:r>
              <a:rPr sz="1000" b="1" spc="-5">
                <a:solidFill>
                  <a:srgbClr val="FFFFFF"/>
                </a:solidFill>
                <a:latin typeface="Arial"/>
                <a:cs typeface="Arial"/>
              </a:rPr>
              <a:t>strategy</a:t>
            </a:r>
            <a:endParaRPr sz="1000">
              <a:latin typeface="Arial"/>
              <a:cs typeface="Arial"/>
            </a:endParaRPr>
          </a:p>
        </p:txBody>
      </p:sp>
      <p:sp>
        <p:nvSpPr>
          <p:cNvPr id="52" name="object 37">
            <a:extLst>
              <a:ext uri="{FF2B5EF4-FFF2-40B4-BE49-F238E27FC236}">
                <a16:creationId xmlns:a16="http://schemas.microsoft.com/office/drawing/2014/main" id="{619B92FE-FA91-45EF-AF46-F0F358989273}"/>
              </a:ext>
            </a:extLst>
          </p:cNvPr>
          <p:cNvSpPr txBox="1"/>
          <p:nvPr/>
        </p:nvSpPr>
        <p:spPr>
          <a:xfrm>
            <a:off x="3176165" y="3426762"/>
            <a:ext cx="995785" cy="856645"/>
          </a:xfrm>
          <a:prstGeom prst="rect">
            <a:avLst/>
          </a:prstGeom>
        </p:spPr>
        <p:txBody>
          <a:bodyPr vert="horz" wrap="none" lIns="0" tIns="0" rIns="0" bIns="0" rtlCol="0" anchor="ctr" anchorCtr="0">
            <a:spAutoFit/>
          </a:bodyPr>
          <a:lstStyle/>
          <a:p>
            <a:pPr marL="12065" marR="5080" algn="ctr">
              <a:lnSpc>
                <a:spcPct val="100000"/>
              </a:lnSpc>
              <a:spcBef>
                <a:spcPts val="100"/>
              </a:spcBef>
            </a:pPr>
            <a:r>
              <a:rPr sz="1800" spc="-5">
                <a:solidFill>
                  <a:srgbClr val="00365E"/>
                </a:solidFill>
                <a:latin typeface="Arial"/>
                <a:cs typeface="Arial"/>
              </a:rPr>
              <a:t>Miti</a:t>
            </a:r>
            <a:r>
              <a:rPr sz="1800" spc="-15">
                <a:solidFill>
                  <a:srgbClr val="00365E"/>
                </a:solidFill>
                <a:latin typeface="Arial"/>
                <a:cs typeface="Arial"/>
              </a:rPr>
              <a:t>g</a:t>
            </a:r>
            <a:r>
              <a:rPr sz="1800" spc="-5">
                <a:solidFill>
                  <a:srgbClr val="00365E"/>
                </a:solidFill>
                <a:latin typeface="Arial"/>
                <a:cs typeface="Arial"/>
              </a:rPr>
              <a:t>ati</a:t>
            </a:r>
            <a:r>
              <a:rPr sz="1800" spc="-15">
                <a:solidFill>
                  <a:srgbClr val="00365E"/>
                </a:solidFill>
                <a:latin typeface="Arial"/>
                <a:cs typeface="Arial"/>
              </a:rPr>
              <a:t>o</a:t>
            </a:r>
            <a:r>
              <a:rPr lang="en-US" spc="-5">
                <a:solidFill>
                  <a:srgbClr val="00365E"/>
                </a:solidFill>
                <a:latin typeface="Arial"/>
                <a:cs typeface="Arial"/>
              </a:rPr>
              <a:t>n</a:t>
            </a:r>
          </a:p>
          <a:p>
            <a:pPr marL="12065" marR="5080" algn="ctr">
              <a:lnSpc>
                <a:spcPct val="100000"/>
              </a:lnSpc>
              <a:spcBef>
                <a:spcPts val="100"/>
              </a:spcBef>
            </a:pPr>
            <a:r>
              <a:rPr sz="1800" spc="-5">
                <a:solidFill>
                  <a:srgbClr val="00365E"/>
                </a:solidFill>
                <a:latin typeface="Arial"/>
                <a:cs typeface="Arial"/>
              </a:rPr>
              <a:t>Plannin</a:t>
            </a:r>
            <a:r>
              <a:rPr lang="en-US" sz="1800" spc="-5">
                <a:solidFill>
                  <a:srgbClr val="00365E"/>
                </a:solidFill>
                <a:latin typeface="Arial"/>
                <a:cs typeface="Arial"/>
              </a:rPr>
              <a:t>g</a:t>
            </a:r>
          </a:p>
          <a:p>
            <a:pPr marL="12065" marR="5080" algn="ctr">
              <a:lnSpc>
                <a:spcPct val="100000"/>
              </a:lnSpc>
              <a:spcBef>
                <a:spcPts val="100"/>
              </a:spcBef>
            </a:pPr>
            <a:r>
              <a:rPr sz="1800" spc="-10">
                <a:solidFill>
                  <a:srgbClr val="00365E"/>
                </a:solidFill>
                <a:latin typeface="Arial"/>
                <a:cs typeface="Arial"/>
              </a:rPr>
              <a:t>Cycle</a:t>
            </a:r>
            <a:endParaRPr sz="1800">
              <a:latin typeface="Arial"/>
              <a:cs typeface="Arial"/>
            </a:endParaRPr>
          </a:p>
        </p:txBody>
      </p:sp>
      <p:sp>
        <p:nvSpPr>
          <p:cNvPr id="53" name="object 25">
            <a:extLst>
              <a:ext uri="{FF2B5EF4-FFF2-40B4-BE49-F238E27FC236}">
                <a16:creationId xmlns:a16="http://schemas.microsoft.com/office/drawing/2014/main" id="{88A2A20A-0CA4-41C1-A552-D6CBD154DD16}"/>
              </a:ext>
            </a:extLst>
          </p:cNvPr>
          <p:cNvSpPr txBox="1"/>
          <p:nvPr/>
        </p:nvSpPr>
        <p:spPr>
          <a:xfrm>
            <a:off x="6591300" y="4876800"/>
            <a:ext cx="2179711" cy="997709"/>
          </a:xfrm>
          <a:prstGeom prst="rect">
            <a:avLst/>
          </a:prstGeom>
        </p:spPr>
        <p:txBody>
          <a:bodyPr vert="horz" wrap="square" lIns="0" tIns="12700" rIns="0" bIns="0" rtlCol="0">
            <a:spAutoFit/>
          </a:bodyPr>
          <a:lstStyle/>
          <a:p>
            <a:pPr marL="12700" marR="5080">
              <a:lnSpc>
                <a:spcPct val="100000"/>
              </a:lnSpc>
              <a:spcBef>
                <a:spcPts val="100"/>
              </a:spcBef>
            </a:pPr>
            <a:r>
              <a:rPr lang="en-US" sz="1600" b="1" spc="-5">
                <a:solidFill>
                  <a:srgbClr val="FF0000"/>
                </a:solidFill>
                <a:latin typeface="Arial"/>
                <a:cs typeface="Arial"/>
              </a:rPr>
              <a:t>It’s time to start </a:t>
            </a:r>
            <a:r>
              <a:rPr sz="1600" b="1" spc="-5">
                <a:solidFill>
                  <a:srgbClr val="FF0000"/>
                </a:solidFill>
                <a:latin typeface="Arial"/>
                <a:cs typeface="Arial"/>
              </a:rPr>
              <a:t>assessing </a:t>
            </a:r>
            <a:r>
              <a:rPr sz="1600" b="1">
                <a:solidFill>
                  <a:srgbClr val="FF0000"/>
                </a:solidFill>
                <a:latin typeface="Arial"/>
                <a:cs typeface="Arial"/>
              </a:rPr>
              <a:t>the </a:t>
            </a:r>
            <a:r>
              <a:rPr sz="1600" b="1" spc="5">
                <a:solidFill>
                  <a:srgbClr val="FF0000"/>
                </a:solidFill>
                <a:latin typeface="Arial"/>
                <a:cs typeface="Arial"/>
              </a:rPr>
              <a:t> </a:t>
            </a:r>
            <a:r>
              <a:rPr sz="1600" b="1" spc="-5">
                <a:solidFill>
                  <a:srgbClr val="FF0000"/>
                </a:solidFill>
                <a:latin typeface="Arial"/>
                <a:cs typeface="Arial"/>
              </a:rPr>
              <a:t>impacts </a:t>
            </a:r>
            <a:r>
              <a:rPr sz="1600" b="1">
                <a:solidFill>
                  <a:srgbClr val="FF0000"/>
                </a:solidFill>
                <a:latin typeface="Arial"/>
                <a:cs typeface="Arial"/>
              </a:rPr>
              <a:t>of the </a:t>
            </a:r>
            <a:r>
              <a:rPr sz="1600" b="1" spc="-490">
                <a:solidFill>
                  <a:srgbClr val="FF0000"/>
                </a:solidFill>
                <a:latin typeface="Arial"/>
                <a:cs typeface="Arial"/>
              </a:rPr>
              <a:t> </a:t>
            </a:r>
            <a:r>
              <a:rPr sz="1600" b="1">
                <a:solidFill>
                  <a:srgbClr val="FF0000"/>
                </a:solidFill>
                <a:latin typeface="Arial"/>
                <a:cs typeface="Arial"/>
              </a:rPr>
              <a:t>new</a:t>
            </a:r>
            <a:r>
              <a:rPr sz="1600" b="1" spc="-90">
                <a:solidFill>
                  <a:srgbClr val="FF0000"/>
                </a:solidFill>
                <a:latin typeface="Arial"/>
                <a:cs typeface="Arial"/>
              </a:rPr>
              <a:t> </a:t>
            </a:r>
            <a:r>
              <a:rPr sz="1600" b="1">
                <a:solidFill>
                  <a:srgbClr val="FF0000"/>
                </a:solidFill>
                <a:latin typeface="Arial"/>
                <a:cs typeface="Arial"/>
              </a:rPr>
              <a:t>floodplain </a:t>
            </a:r>
            <a:r>
              <a:rPr sz="1600" b="1" spc="-490">
                <a:solidFill>
                  <a:srgbClr val="FF0000"/>
                </a:solidFill>
                <a:latin typeface="Arial"/>
                <a:cs typeface="Arial"/>
              </a:rPr>
              <a:t> </a:t>
            </a:r>
            <a:r>
              <a:rPr sz="1600" b="1">
                <a:solidFill>
                  <a:srgbClr val="FF0000"/>
                </a:solidFill>
                <a:latin typeface="Arial"/>
                <a:cs typeface="Arial"/>
              </a:rPr>
              <a:t>boundaries</a:t>
            </a:r>
            <a:endParaRPr sz="1600">
              <a:latin typeface="Arial"/>
              <a:cs typeface="Arial"/>
            </a:endParaRPr>
          </a:p>
        </p:txBody>
      </p:sp>
      <p:sp>
        <p:nvSpPr>
          <p:cNvPr id="54" name="object 27">
            <a:extLst>
              <a:ext uri="{FF2B5EF4-FFF2-40B4-BE49-F238E27FC236}">
                <a16:creationId xmlns:a16="http://schemas.microsoft.com/office/drawing/2014/main" id="{E704E5C9-2976-4797-BB73-65D89D21EEC5}"/>
              </a:ext>
            </a:extLst>
          </p:cNvPr>
          <p:cNvSpPr/>
          <p:nvPr/>
        </p:nvSpPr>
        <p:spPr>
          <a:xfrm rot="19887591">
            <a:off x="5928816" y="2649219"/>
            <a:ext cx="542925" cy="76200"/>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rgbClr val="FF0000"/>
          </a:solidFill>
        </p:spPr>
        <p:txBody>
          <a:bodyPr wrap="square" lIns="0" tIns="0" rIns="0" bIns="0" rtlCol="0"/>
          <a:lstStyle/>
          <a:p>
            <a:endParaRPr/>
          </a:p>
        </p:txBody>
      </p:sp>
      <p:sp>
        <p:nvSpPr>
          <p:cNvPr id="55" name="object 27">
            <a:extLst>
              <a:ext uri="{FF2B5EF4-FFF2-40B4-BE49-F238E27FC236}">
                <a16:creationId xmlns:a16="http://schemas.microsoft.com/office/drawing/2014/main" id="{72E241E9-C4AE-487A-BB6C-BA45C1809D4F}"/>
              </a:ext>
            </a:extLst>
          </p:cNvPr>
          <p:cNvSpPr/>
          <p:nvPr/>
        </p:nvSpPr>
        <p:spPr>
          <a:xfrm rot="1025745">
            <a:off x="6011069" y="4878719"/>
            <a:ext cx="542925" cy="76200"/>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rgbClr val="FF0000"/>
          </a:solidFill>
        </p:spPr>
        <p:txBody>
          <a:bodyPr wrap="square" lIns="0" tIns="0" rIns="0" bIns="0" rtlCol="0"/>
          <a:lstStyle/>
          <a:p>
            <a:endParaRPr/>
          </a:p>
        </p:txBody>
      </p:sp>
      <p:sp>
        <p:nvSpPr>
          <p:cNvPr id="56" name="object 25">
            <a:extLst>
              <a:ext uri="{FF2B5EF4-FFF2-40B4-BE49-F238E27FC236}">
                <a16:creationId xmlns:a16="http://schemas.microsoft.com/office/drawing/2014/main" id="{3BF82FC2-5830-4A51-84E6-BA659CE77B48}"/>
              </a:ext>
            </a:extLst>
          </p:cNvPr>
          <p:cNvSpPr txBox="1"/>
          <p:nvPr/>
        </p:nvSpPr>
        <p:spPr>
          <a:xfrm>
            <a:off x="6507089" y="2390775"/>
            <a:ext cx="1265311" cy="259045"/>
          </a:xfrm>
          <a:prstGeom prst="rect">
            <a:avLst/>
          </a:prstGeom>
        </p:spPr>
        <p:txBody>
          <a:bodyPr vert="horz" wrap="square" lIns="0" tIns="12700" rIns="0" bIns="0" rtlCol="0">
            <a:spAutoFit/>
          </a:bodyPr>
          <a:lstStyle/>
          <a:p>
            <a:pPr marL="12700" marR="5080">
              <a:lnSpc>
                <a:spcPct val="100000"/>
              </a:lnSpc>
              <a:spcBef>
                <a:spcPts val="100"/>
              </a:spcBef>
            </a:pPr>
            <a:r>
              <a:rPr lang="en-US" sz="1600" b="1" spc="-5">
                <a:solidFill>
                  <a:srgbClr val="FF0000"/>
                </a:solidFill>
                <a:latin typeface="Arial"/>
                <a:cs typeface="Arial"/>
              </a:rPr>
              <a:t>We are here</a:t>
            </a:r>
            <a:endParaRPr sz="1600">
              <a:latin typeface="Arial"/>
              <a:cs typeface="Arial"/>
            </a:endParaRPr>
          </a:p>
        </p:txBody>
      </p:sp>
    </p:spTree>
    <p:extLst>
      <p:ext uri="{BB962C8B-B14F-4D97-AF65-F5344CB8AC3E}">
        <p14:creationId xmlns:p14="http://schemas.microsoft.com/office/powerpoint/2010/main" val="2981971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7571105" cy="574040"/>
          </a:xfrm>
          <a:prstGeom prst="rect">
            <a:avLst/>
          </a:prstGeom>
        </p:spPr>
        <p:txBody>
          <a:bodyPr vert="horz" wrap="square" lIns="0" tIns="12700" rIns="0" bIns="0" rtlCol="0">
            <a:spAutoFit/>
          </a:bodyPr>
          <a:lstStyle/>
          <a:p>
            <a:pPr marL="12700">
              <a:lnSpc>
                <a:spcPct val="100000"/>
              </a:lnSpc>
              <a:spcBef>
                <a:spcPts val="100"/>
              </a:spcBef>
            </a:pPr>
            <a:r>
              <a:t>Using</a:t>
            </a:r>
            <a:r>
              <a:rPr spc="-40"/>
              <a:t> </a:t>
            </a:r>
            <a:r>
              <a:t>FRPs</a:t>
            </a:r>
            <a:r>
              <a:rPr spc="-20"/>
              <a:t> </a:t>
            </a:r>
            <a:r>
              <a:t>to</a:t>
            </a:r>
            <a:r>
              <a:rPr spc="-20"/>
              <a:t> </a:t>
            </a:r>
            <a:r>
              <a:t>Manage</a:t>
            </a:r>
            <a:r>
              <a:rPr spc="-45"/>
              <a:t> </a:t>
            </a:r>
            <a:r>
              <a:t>Development</a:t>
            </a:r>
          </a:p>
        </p:txBody>
      </p:sp>
      <p:sp>
        <p:nvSpPr>
          <p:cNvPr id="3" name="object 3"/>
          <p:cNvSpPr txBox="1"/>
          <p:nvPr/>
        </p:nvSpPr>
        <p:spPr>
          <a:xfrm>
            <a:off x="535940" y="1421719"/>
            <a:ext cx="4721860" cy="4322337"/>
          </a:xfrm>
          <a:prstGeom prst="rect">
            <a:avLst/>
          </a:prstGeom>
        </p:spPr>
        <p:txBody>
          <a:bodyPr vert="horz" wrap="square" lIns="0" tIns="13335" rIns="0" bIns="0" rtlCol="0">
            <a:spAutoFit/>
          </a:bodyPr>
          <a:lstStyle/>
          <a:p>
            <a:pPr marL="354965" indent="-342900">
              <a:lnSpc>
                <a:spcPct val="100000"/>
              </a:lnSpc>
              <a:spcBef>
                <a:spcPts val="1200"/>
              </a:spcBef>
              <a:buSzPct val="90000"/>
              <a:buFont typeface="Arial" panose="020B0604020202020204" pitchFamily="34" charset="0"/>
              <a:buChar char="•"/>
              <a:tabLst>
                <a:tab pos="244475" algn="l"/>
              </a:tabLst>
            </a:pPr>
            <a:r>
              <a:rPr sz="2000" dirty="0">
                <a:solidFill>
                  <a:srgbClr val="363636"/>
                </a:solidFill>
                <a:latin typeface="Arial"/>
                <a:cs typeface="Arial"/>
              </a:rPr>
              <a:t>Structure-based</a:t>
            </a:r>
            <a:r>
              <a:rPr sz="2000" spc="-80" dirty="0">
                <a:solidFill>
                  <a:srgbClr val="363636"/>
                </a:solidFill>
                <a:latin typeface="Arial"/>
                <a:cs typeface="Arial"/>
              </a:rPr>
              <a:t> </a:t>
            </a:r>
            <a:r>
              <a:rPr lang="en-US" sz="2000" dirty="0">
                <a:solidFill>
                  <a:srgbClr val="363636"/>
                </a:solidFill>
                <a:latin typeface="Arial"/>
                <a:cs typeface="Arial"/>
              </a:rPr>
              <a:t>d</a:t>
            </a:r>
            <a:r>
              <a:rPr sz="2000" dirty="0">
                <a:solidFill>
                  <a:srgbClr val="363636"/>
                </a:solidFill>
                <a:latin typeface="Arial"/>
                <a:cs typeface="Arial"/>
              </a:rPr>
              <a:t>epth</a:t>
            </a:r>
            <a:r>
              <a:rPr sz="2000" spc="-40" dirty="0">
                <a:solidFill>
                  <a:srgbClr val="363636"/>
                </a:solidFill>
                <a:latin typeface="Arial"/>
                <a:cs typeface="Arial"/>
              </a:rPr>
              <a:t> </a:t>
            </a:r>
            <a:r>
              <a:rPr sz="2000" dirty="0">
                <a:solidFill>
                  <a:srgbClr val="363636"/>
                </a:solidFill>
                <a:latin typeface="Arial"/>
                <a:cs typeface="Arial"/>
              </a:rPr>
              <a:t>of</a:t>
            </a:r>
            <a:r>
              <a:rPr lang="en-US" sz="2000" dirty="0">
                <a:solidFill>
                  <a:srgbClr val="363636"/>
                </a:solidFill>
                <a:latin typeface="Arial"/>
                <a:cs typeface="Arial"/>
              </a:rPr>
              <a:t> f</a:t>
            </a:r>
            <a:r>
              <a:rPr sz="2000" dirty="0">
                <a:solidFill>
                  <a:srgbClr val="363636"/>
                </a:solidFill>
                <a:latin typeface="Arial"/>
                <a:cs typeface="Arial"/>
              </a:rPr>
              <a:t>looding</a:t>
            </a:r>
            <a:r>
              <a:rPr sz="2000" spc="-55" dirty="0">
                <a:solidFill>
                  <a:srgbClr val="363636"/>
                </a:solidFill>
                <a:latin typeface="Arial"/>
                <a:cs typeface="Arial"/>
              </a:rPr>
              <a:t> </a:t>
            </a:r>
            <a:r>
              <a:rPr lang="en-US" sz="2000" spc="-55" dirty="0">
                <a:solidFill>
                  <a:srgbClr val="363636"/>
                </a:solidFill>
                <a:latin typeface="Arial"/>
                <a:cs typeface="Arial"/>
              </a:rPr>
              <a:t>a</a:t>
            </a:r>
            <a:r>
              <a:rPr sz="2000" dirty="0">
                <a:solidFill>
                  <a:srgbClr val="363636"/>
                </a:solidFill>
                <a:latin typeface="Arial"/>
                <a:cs typeface="Arial"/>
              </a:rPr>
              <a:t>nalyses</a:t>
            </a:r>
            <a:endParaRPr sz="2000" dirty="0">
              <a:latin typeface="Arial"/>
              <a:cs typeface="Arial"/>
            </a:endParaRPr>
          </a:p>
          <a:p>
            <a:pPr marL="354965" indent="-342900">
              <a:lnSpc>
                <a:spcPct val="100000"/>
              </a:lnSpc>
              <a:spcBef>
                <a:spcPts val="1200"/>
              </a:spcBef>
              <a:buSzPct val="90000"/>
              <a:buFont typeface="Arial" panose="020B0604020202020204" pitchFamily="34" charset="0"/>
              <a:buChar char="•"/>
              <a:tabLst>
                <a:tab pos="244475" algn="l"/>
              </a:tabLst>
            </a:pPr>
            <a:r>
              <a:rPr sz="2000" dirty="0">
                <a:solidFill>
                  <a:srgbClr val="363636"/>
                </a:solidFill>
                <a:latin typeface="Arial"/>
                <a:cs typeface="Arial"/>
              </a:rPr>
              <a:t>Prioritization</a:t>
            </a:r>
            <a:r>
              <a:rPr sz="2000" spc="-40" dirty="0">
                <a:solidFill>
                  <a:srgbClr val="363636"/>
                </a:solidFill>
                <a:latin typeface="Arial"/>
                <a:cs typeface="Arial"/>
              </a:rPr>
              <a:t> </a:t>
            </a:r>
            <a:r>
              <a:rPr sz="2000" dirty="0">
                <a:solidFill>
                  <a:srgbClr val="363636"/>
                </a:solidFill>
                <a:latin typeface="Arial"/>
                <a:cs typeface="Arial"/>
              </a:rPr>
              <a:t>of</a:t>
            </a:r>
            <a:r>
              <a:rPr sz="2000" spc="-40" dirty="0">
                <a:solidFill>
                  <a:srgbClr val="363636"/>
                </a:solidFill>
                <a:latin typeface="Arial"/>
                <a:cs typeface="Arial"/>
              </a:rPr>
              <a:t> </a:t>
            </a:r>
            <a:r>
              <a:rPr lang="en-US" sz="2000" dirty="0">
                <a:solidFill>
                  <a:srgbClr val="363636"/>
                </a:solidFill>
                <a:latin typeface="Arial"/>
                <a:cs typeface="Arial"/>
              </a:rPr>
              <a:t>m</a:t>
            </a:r>
            <a:r>
              <a:rPr sz="2000" dirty="0">
                <a:solidFill>
                  <a:srgbClr val="363636"/>
                </a:solidFill>
                <a:latin typeface="Arial"/>
                <a:cs typeface="Arial"/>
              </a:rPr>
              <a:t>itigation</a:t>
            </a:r>
            <a:r>
              <a:rPr sz="2000" spc="-35" dirty="0">
                <a:solidFill>
                  <a:srgbClr val="363636"/>
                </a:solidFill>
                <a:latin typeface="Arial"/>
                <a:cs typeface="Arial"/>
              </a:rPr>
              <a:t> </a:t>
            </a:r>
            <a:r>
              <a:rPr lang="en-US" sz="2000" spc="-35" dirty="0">
                <a:solidFill>
                  <a:srgbClr val="363636"/>
                </a:solidFill>
                <a:latin typeface="Arial"/>
                <a:cs typeface="Arial"/>
              </a:rPr>
              <a:t>a</a:t>
            </a:r>
            <a:r>
              <a:rPr sz="2000" dirty="0">
                <a:solidFill>
                  <a:srgbClr val="363636"/>
                </a:solidFill>
                <a:latin typeface="Arial"/>
                <a:cs typeface="Arial"/>
              </a:rPr>
              <a:t>ction</a:t>
            </a:r>
            <a:endParaRPr sz="2000" dirty="0">
              <a:latin typeface="Arial"/>
              <a:cs typeface="Arial"/>
            </a:endParaRPr>
          </a:p>
          <a:p>
            <a:pPr marL="354965" marR="113664" indent="-342900">
              <a:lnSpc>
                <a:spcPct val="100000"/>
              </a:lnSpc>
              <a:spcBef>
                <a:spcPts val="1200"/>
              </a:spcBef>
              <a:buSzPct val="90000"/>
              <a:buFont typeface="Arial" panose="020B0604020202020204" pitchFamily="34" charset="0"/>
              <a:buChar char="•"/>
              <a:tabLst>
                <a:tab pos="244475" algn="l"/>
              </a:tabLst>
            </a:pPr>
            <a:r>
              <a:rPr sz="2000" dirty="0">
                <a:solidFill>
                  <a:srgbClr val="363636"/>
                </a:solidFill>
                <a:latin typeface="Arial"/>
                <a:cs typeface="Arial"/>
              </a:rPr>
              <a:t>Residential/commercial</a:t>
            </a:r>
            <a:r>
              <a:rPr sz="2000" spc="-95" dirty="0">
                <a:solidFill>
                  <a:srgbClr val="363636"/>
                </a:solidFill>
                <a:latin typeface="Arial"/>
                <a:cs typeface="Arial"/>
              </a:rPr>
              <a:t> </a:t>
            </a:r>
            <a:r>
              <a:rPr sz="2000" dirty="0">
                <a:solidFill>
                  <a:srgbClr val="363636"/>
                </a:solidFill>
                <a:latin typeface="Arial"/>
                <a:cs typeface="Arial"/>
              </a:rPr>
              <a:t>density </a:t>
            </a:r>
            <a:r>
              <a:rPr sz="2000" spc="-540" dirty="0">
                <a:solidFill>
                  <a:srgbClr val="363636"/>
                </a:solidFill>
                <a:latin typeface="Arial"/>
                <a:cs typeface="Arial"/>
              </a:rPr>
              <a:t> </a:t>
            </a:r>
            <a:r>
              <a:rPr sz="2000" dirty="0">
                <a:solidFill>
                  <a:srgbClr val="363636"/>
                </a:solidFill>
                <a:latin typeface="Arial"/>
                <a:cs typeface="Arial"/>
              </a:rPr>
              <a:t>in</a:t>
            </a:r>
            <a:r>
              <a:rPr sz="2000" spc="-5" dirty="0">
                <a:solidFill>
                  <a:srgbClr val="363636"/>
                </a:solidFill>
                <a:latin typeface="Arial"/>
                <a:cs typeface="Arial"/>
              </a:rPr>
              <a:t> the</a:t>
            </a:r>
            <a:r>
              <a:rPr sz="2000" spc="-20" dirty="0">
                <a:solidFill>
                  <a:srgbClr val="363636"/>
                </a:solidFill>
                <a:latin typeface="Arial"/>
                <a:cs typeface="Arial"/>
              </a:rPr>
              <a:t> </a:t>
            </a:r>
            <a:r>
              <a:rPr sz="2000" dirty="0">
                <a:solidFill>
                  <a:srgbClr val="363636"/>
                </a:solidFill>
                <a:latin typeface="Arial"/>
                <a:cs typeface="Arial"/>
              </a:rPr>
              <a:t>floodplain</a:t>
            </a:r>
            <a:endParaRPr sz="2000" dirty="0">
              <a:latin typeface="Arial"/>
              <a:cs typeface="Arial"/>
            </a:endParaRPr>
          </a:p>
          <a:p>
            <a:pPr marL="354965" indent="-342900">
              <a:lnSpc>
                <a:spcPct val="100000"/>
              </a:lnSpc>
              <a:spcBef>
                <a:spcPts val="1200"/>
              </a:spcBef>
              <a:buSzPct val="90000"/>
              <a:buFont typeface="Arial" panose="020B0604020202020204" pitchFamily="34" charset="0"/>
              <a:buChar char="•"/>
              <a:tabLst>
                <a:tab pos="244475" algn="l"/>
              </a:tabLst>
            </a:pPr>
            <a:r>
              <a:rPr sz="2000" dirty="0">
                <a:solidFill>
                  <a:srgbClr val="363636"/>
                </a:solidFill>
                <a:latin typeface="Arial"/>
                <a:cs typeface="Arial"/>
              </a:rPr>
              <a:t>Location/inundation</a:t>
            </a:r>
            <a:r>
              <a:rPr sz="2000" spc="-65" dirty="0">
                <a:solidFill>
                  <a:srgbClr val="363636"/>
                </a:solidFill>
                <a:latin typeface="Arial"/>
                <a:cs typeface="Arial"/>
              </a:rPr>
              <a:t> </a:t>
            </a:r>
            <a:r>
              <a:rPr sz="2000" dirty="0">
                <a:solidFill>
                  <a:srgbClr val="363636"/>
                </a:solidFill>
                <a:latin typeface="Arial"/>
                <a:cs typeface="Arial"/>
              </a:rPr>
              <a:t>area</a:t>
            </a:r>
            <a:r>
              <a:rPr lang="en-US" sz="2000" spc="-40" dirty="0">
                <a:solidFill>
                  <a:srgbClr val="363636"/>
                </a:solidFill>
                <a:latin typeface="Arial"/>
                <a:cs typeface="Arial"/>
              </a:rPr>
              <a:t> </a:t>
            </a:r>
            <a:r>
              <a:rPr lang="en-US" sz="2000" dirty="0">
                <a:solidFill>
                  <a:srgbClr val="363636"/>
                </a:solidFill>
                <a:latin typeface="Arial"/>
                <a:cs typeface="Arial"/>
              </a:rPr>
              <a:t>of</a:t>
            </a:r>
            <a:r>
              <a:rPr lang="en-US" sz="2000" dirty="0">
                <a:latin typeface="Arial"/>
                <a:cs typeface="Arial"/>
              </a:rPr>
              <a:t> </a:t>
            </a:r>
            <a:r>
              <a:rPr lang="en-US" sz="2000" dirty="0">
                <a:solidFill>
                  <a:srgbClr val="363636"/>
                </a:solidFill>
                <a:latin typeface="Arial"/>
                <a:cs typeface="Arial"/>
              </a:rPr>
              <a:t>historic</a:t>
            </a:r>
            <a:r>
              <a:rPr lang="en-US" sz="2000" spc="-60" dirty="0">
                <a:solidFill>
                  <a:srgbClr val="363636"/>
                </a:solidFill>
                <a:latin typeface="Arial"/>
                <a:cs typeface="Arial"/>
              </a:rPr>
              <a:t> </a:t>
            </a:r>
            <a:r>
              <a:rPr lang="en-US" sz="2000" dirty="0">
                <a:solidFill>
                  <a:srgbClr val="363636"/>
                </a:solidFill>
                <a:latin typeface="Arial"/>
                <a:cs typeface="Arial"/>
              </a:rPr>
              <a:t>events</a:t>
            </a:r>
            <a:endParaRPr lang="en-US" sz="2000" dirty="0">
              <a:latin typeface="Arial"/>
              <a:cs typeface="Arial"/>
            </a:endParaRPr>
          </a:p>
          <a:p>
            <a:pPr marL="354965" marR="104775" indent="-342900">
              <a:lnSpc>
                <a:spcPct val="100000"/>
              </a:lnSpc>
              <a:spcBef>
                <a:spcPts val="1200"/>
              </a:spcBef>
              <a:buSzPct val="90000"/>
              <a:buFont typeface="Arial" panose="020B0604020202020204" pitchFamily="34" charset="0"/>
              <a:buChar char="•"/>
              <a:tabLst>
                <a:tab pos="244475" algn="l"/>
              </a:tabLst>
            </a:pPr>
            <a:r>
              <a:rPr sz="2000" dirty="0">
                <a:solidFill>
                  <a:srgbClr val="363636"/>
                </a:solidFill>
                <a:latin typeface="Arial"/>
                <a:cs typeface="Arial"/>
              </a:rPr>
              <a:t>Properties with insurance policies</a:t>
            </a:r>
            <a:r>
              <a:rPr sz="2000" spc="-30" dirty="0">
                <a:solidFill>
                  <a:srgbClr val="363636"/>
                </a:solidFill>
                <a:latin typeface="Arial"/>
                <a:cs typeface="Arial"/>
              </a:rPr>
              <a:t> </a:t>
            </a:r>
            <a:r>
              <a:rPr sz="2000" dirty="0">
                <a:solidFill>
                  <a:srgbClr val="363636"/>
                </a:solidFill>
                <a:latin typeface="Arial"/>
                <a:cs typeface="Arial"/>
              </a:rPr>
              <a:t>and</a:t>
            </a:r>
            <a:r>
              <a:rPr sz="2000" spc="-25" dirty="0">
                <a:solidFill>
                  <a:srgbClr val="363636"/>
                </a:solidFill>
                <a:latin typeface="Arial"/>
                <a:cs typeface="Arial"/>
              </a:rPr>
              <a:t> </a:t>
            </a:r>
            <a:r>
              <a:rPr sz="2000" dirty="0">
                <a:solidFill>
                  <a:srgbClr val="363636"/>
                </a:solidFill>
                <a:latin typeface="Arial"/>
                <a:cs typeface="Arial"/>
              </a:rPr>
              <a:t>as</a:t>
            </a:r>
            <a:r>
              <a:rPr sz="2000" spc="-30" dirty="0">
                <a:solidFill>
                  <a:srgbClr val="363636"/>
                </a:solidFill>
                <a:latin typeface="Arial"/>
                <a:cs typeface="Arial"/>
              </a:rPr>
              <a:t> </a:t>
            </a:r>
            <a:r>
              <a:rPr sz="2000" dirty="0">
                <a:solidFill>
                  <a:srgbClr val="363636"/>
                </a:solidFill>
                <a:latin typeface="Arial"/>
                <a:cs typeface="Arial"/>
              </a:rPr>
              <a:t>a</a:t>
            </a:r>
            <a:r>
              <a:rPr sz="2000" spc="-10" dirty="0">
                <a:solidFill>
                  <a:srgbClr val="363636"/>
                </a:solidFill>
                <a:latin typeface="Arial"/>
                <a:cs typeface="Arial"/>
              </a:rPr>
              <a:t> </a:t>
            </a:r>
            <a:r>
              <a:rPr sz="2000" dirty="0">
                <a:solidFill>
                  <a:srgbClr val="363636"/>
                </a:solidFill>
                <a:latin typeface="Arial"/>
                <a:cs typeface="Arial"/>
              </a:rPr>
              <a:t>percentage</a:t>
            </a:r>
            <a:r>
              <a:rPr sz="2000" spc="-50" dirty="0">
                <a:solidFill>
                  <a:srgbClr val="363636"/>
                </a:solidFill>
                <a:latin typeface="Arial"/>
                <a:cs typeface="Arial"/>
              </a:rPr>
              <a:t> </a:t>
            </a:r>
            <a:r>
              <a:rPr sz="2000" dirty="0">
                <a:solidFill>
                  <a:srgbClr val="363636"/>
                </a:solidFill>
                <a:latin typeface="Arial"/>
                <a:cs typeface="Arial"/>
              </a:rPr>
              <a:t>of </a:t>
            </a:r>
            <a:r>
              <a:rPr sz="2000" spc="-540" dirty="0">
                <a:solidFill>
                  <a:srgbClr val="363636"/>
                </a:solidFill>
                <a:latin typeface="Arial"/>
                <a:cs typeface="Arial"/>
              </a:rPr>
              <a:t> </a:t>
            </a:r>
            <a:r>
              <a:rPr sz="2000" dirty="0">
                <a:solidFill>
                  <a:srgbClr val="363636"/>
                </a:solidFill>
                <a:latin typeface="Arial"/>
                <a:cs typeface="Arial"/>
              </a:rPr>
              <a:t>the</a:t>
            </a:r>
            <a:r>
              <a:rPr sz="2000" spc="-25" dirty="0">
                <a:solidFill>
                  <a:srgbClr val="363636"/>
                </a:solidFill>
                <a:latin typeface="Arial"/>
                <a:cs typeface="Arial"/>
              </a:rPr>
              <a:t> </a:t>
            </a:r>
            <a:r>
              <a:rPr sz="2000" dirty="0">
                <a:solidFill>
                  <a:srgbClr val="363636"/>
                </a:solidFill>
                <a:latin typeface="Arial"/>
                <a:cs typeface="Arial"/>
              </a:rPr>
              <a:t>population</a:t>
            </a:r>
            <a:endParaRPr sz="2000" dirty="0">
              <a:latin typeface="Arial"/>
              <a:cs typeface="Arial"/>
            </a:endParaRPr>
          </a:p>
          <a:p>
            <a:pPr marL="354965" indent="-342900">
              <a:lnSpc>
                <a:spcPct val="100000"/>
              </a:lnSpc>
              <a:spcBef>
                <a:spcPts val="1200"/>
              </a:spcBef>
              <a:buSzPct val="90000"/>
              <a:buFont typeface="Arial" panose="020B0604020202020204" pitchFamily="34" charset="0"/>
              <a:buChar char="•"/>
              <a:tabLst>
                <a:tab pos="244475" algn="l"/>
              </a:tabLst>
            </a:pPr>
            <a:r>
              <a:rPr sz="2000" dirty="0">
                <a:solidFill>
                  <a:srgbClr val="363636"/>
                </a:solidFill>
                <a:latin typeface="Arial"/>
                <a:cs typeface="Arial"/>
              </a:rPr>
              <a:t>Areas</a:t>
            </a:r>
            <a:r>
              <a:rPr sz="2000" spc="-40" dirty="0">
                <a:solidFill>
                  <a:srgbClr val="363636"/>
                </a:solidFill>
                <a:latin typeface="Arial"/>
                <a:cs typeface="Arial"/>
              </a:rPr>
              <a:t> </a:t>
            </a:r>
            <a:r>
              <a:rPr sz="2000" dirty="0">
                <a:solidFill>
                  <a:srgbClr val="363636"/>
                </a:solidFill>
                <a:latin typeface="Arial"/>
                <a:cs typeface="Arial"/>
              </a:rPr>
              <a:t>of</a:t>
            </a:r>
            <a:r>
              <a:rPr sz="2000" spc="-25" dirty="0">
                <a:solidFill>
                  <a:srgbClr val="363636"/>
                </a:solidFill>
                <a:latin typeface="Arial"/>
                <a:cs typeface="Arial"/>
              </a:rPr>
              <a:t> </a:t>
            </a:r>
            <a:r>
              <a:rPr sz="2000" dirty="0">
                <a:solidFill>
                  <a:srgbClr val="363636"/>
                </a:solidFill>
                <a:latin typeface="Arial"/>
                <a:cs typeface="Arial"/>
              </a:rPr>
              <a:t>population</a:t>
            </a:r>
            <a:r>
              <a:rPr sz="2000" spc="-40" dirty="0">
                <a:solidFill>
                  <a:srgbClr val="363636"/>
                </a:solidFill>
                <a:latin typeface="Arial"/>
                <a:cs typeface="Arial"/>
              </a:rPr>
              <a:t> </a:t>
            </a:r>
            <a:r>
              <a:rPr sz="2000" dirty="0">
                <a:solidFill>
                  <a:srgbClr val="363636"/>
                </a:solidFill>
                <a:latin typeface="Arial"/>
                <a:cs typeface="Arial"/>
              </a:rPr>
              <a:t>growth</a:t>
            </a:r>
            <a:endParaRPr sz="2000" dirty="0">
              <a:latin typeface="Arial"/>
              <a:cs typeface="Arial"/>
            </a:endParaRPr>
          </a:p>
          <a:p>
            <a:pPr marL="354965" indent="-342900">
              <a:lnSpc>
                <a:spcPct val="100000"/>
              </a:lnSpc>
              <a:spcBef>
                <a:spcPts val="1200"/>
              </a:spcBef>
              <a:buSzPct val="90000"/>
              <a:buFont typeface="Arial" panose="020B0604020202020204" pitchFamily="34" charset="0"/>
              <a:buChar char="•"/>
              <a:tabLst>
                <a:tab pos="244475" algn="l"/>
              </a:tabLst>
            </a:pPr>
            <a:r>
              <a:rPr sz="2000" dirty="0">
                <a:solidFill>
                  <a:srgbClr val="363636"/>
                </a:solidFill>
                <a:latin typeface="Arial"/>
                <a:cs typeface="Arial"/>
              </a:rPr>
              <a:t>Areas</a:t>
            </a:r>
            <a:r>
              <a:rPr sz="2000" spc="-45" dirty="0">
                <a:solidFill>
                  <a:srgbClr val="363636"/>
                </a:solidFill>
                <a:latin typeface="Arial"/>
                <a:cs typeface="Arial"/>
              </a:rPr>
              <a:t> </a:t>
            </a:r>
            <a:r>
              <a:rPr sz="2000" dirty="0">
                <a:solidFill>
                  <a:srgbClr val="363636"/>
                </a:solidFill>
                <a:latin typeface="Arial"/>
                <a:cs typeface="Arial"/>
              </a:rPr>
              <a:t>requiring</a:t>
            </a:r>
            <a:r>
              <a:rPr sz="2000" spc="-40" dirty="0">
                <a:solidFill>
                  <a:srgbClr val="363636"/>
                </a:solidFill>
                <a:latin typeface="Arial"/>
                <a:cs typeface="Arial"/>
              </a:rPr>
              <a:t> </a:t>
            </a:r>
            <a:r>
              <a:rPr sz="2000" dirty="0">
                <a:solidFill>
                  <a:srgbClr val="363636"/>
                </a:solidFill>
                <a:latin typeface="Arial"/>
                <a:cs typeface="Arial"/>
              </a:rPr>
              <a:t>protection</a:t>
            </a:r>
            <a:endParaRPr sz="2000" dirty="0">
              <a:latin typeface="Arial"/>
              <a:cs typeface="Arial"/>
            </a:endParaRPr>
          </a:p>
        </p:txBody>
      </p:sp>
      <p:grpSp>
        <p:nvGrpSpPr>
          <p:cNvPr id="4" name="object 4">
            <a:extLst>
              <a:ext uri="{C183D7F6-B498-43B3-948B-1728B52AA6E4}">
                <adec:decorative xmlns:adec="http://schemas.microsoft.com/office/drawing/2017/decorative" val="1"/>
              </a:ext>
            </a:extLst>
          </p:cNvPr>
          <p:cNvGrpSpPr/>
          <p:nvPr/>
        </p:nvGrpSpPr>
        <p:grpSpPr>
          <a:xfrm>
            <a:off x="5353813" y="1566672"/>
            <a:ext cx="3250690" cy="4395215"/>
            <a:chOff x="5353813" y="1566672"/>
            <a:chExt cx="3250690" cy="4395215"/>
          </a:xfrm>
        </p:grpSpPr>
        <p:pic>
          <p:nvPicPr>
            <p:cNvPr id="5" name="object 5"/>
            <p:cNvPicPr/>
            <p:nvPr/>
          </p:nvPicPr>
          <p:blipFill>
            <a:blip r:embed="rId2" cstate="print"/>
            <a:stretch>
              <a:fillRect/>
            </a:stretch>
          </p:blipFill>
          <p:spPr>
            <a:xfrm>
              <a:off x="6336792" y="1566672"/>
              <a:ext cx="2165604" cy="2891028"/>
            </a:xfrm>
            <a:prstGeom prst="rect">
              <a:avLst/>
            </a:prstGeom>
          </p:spPr>
        </p:pic>
        <p:pic>
          <p:nvPicPr>
            <p:cNvPr id="6" name="object 6"/>
            <p:cNvPicPr/>
            <p:nvPr/>
          </p:nvPicPr>
          <p:blipFill>
            <a:blip r:embed="rId3" cstate="print"/>
            <a:stretch>
              <a:fillRect/>
            </a:stretch>
          </p:blipFill>
          <p:spPr>
            <a:xfrm>
              <a:off x="6117336" y="3939539"/>
              <a:ext cx="2487167" cy="2022348"/>
            </a:xfrm>
            <a:prstGeom prst="rect">
              <a:avLst/>
            </a:prstGeom>
          </p:spPr>
        </p:pic>
        <p:pic>
          <p:nvPicPr>
            <p:cNvPr id="7" name="object 7"/>
            <p:cNvPicPr/>
            <p:nvPr/>
          </p:nvPicPr>
          <p:blipFill>
            <a:blip r:embed="rId4" cstate="print"/>
            <a:stretch>
              <a:fillRect/>
            </a:stretch>
          </p:blipFill>
          <p:spPr>
            <a:xfrm>
              <a:off x="6147816" y="3970020"/>
              <a:ext cx="2359151" cy="1894331"/>
            </a:xfrm>
            <a:prstGeom prst="rect">
              <a:avLst/>
            </a:prstGeom>
          </p:spPr>
        </p:pic>
        <p:sp>
          <p:nvSpPr>
            <p:cNvPr id="8" name="object 8"/>
            <p:cNvSpPr/>
            <p:nvPr/>
          </p:nvSpPr>
          <p:spPr>
            <a:xfrm>
              <a:off x="6144641" y="3966845"/>
              <a:ext cx="2366010" cy="1901189"/>
            </a:xfrm>
            <a:custGeom>
              <a:avLst/>
              <a:gdLst/>
              <a:ahLst/>
              <a:cxnLst/>
              <a:rect l="l" t="t" r="r" b="b"/>
              <a:pathLst>
                <a:path w="2366009" h="1901189">
                  <a:moveTo>
                    <a:pt x="0" y="1900681"/>
                  </a:moveTo>
                  <a:lnTo>
                    <a:pt x="2365501" y="1900681"/>
                  </a:lnTo>
                  <a:lnTo>
                    <a:pt x="2365501" y="0"/>
                  </a:lnTo>
                  <a:lnTo>
                    <a:pt x="0" y="0"/>
                  </a:lnTo>
                  <a:lnTo>
                    <a:pt x="0" y="1900681"/>
                  </a:lnTo>
                  <a:close/>
                </a:path>
              </a:pathLst>
            </a:custGeom>
            <a:ln w="6350">
              <a:solidFill>
                <a:srgbClr val="000000"/>
              </a:solidFill>
            </a:ln>
          </p:spPr>
          <p:txBody>
            <a:bodyPr wrap="square" lIns="0" tIns="0" rIns="0" bIns="0" rtlCol="0"/>
            <a:lstStyle/>
            <a:p>
              <a:endParaRPr/>
            </a:p>
          </p:txBody>
        </p:sp>
        <p:pic>
          <p:nvPicPr>
            <p:cNvPr id="9" name="object 9"/>
            <p:cNvPicPr/>
            <p:nvPr/>
          </p:nvPicPr>
          <p:blipFill>
            <a:blip r:embed="rId5" cstate="print"/>
            <a:stretch>
              <a:fillRect/>
            </a:stretch>
          </p:blipFill>
          <p:spPr>
            <a:xfrm>
              <a:off x="5353813" y="2497963"/>
              <a:ext cx="2065781" cy="2750058"/>
            </a:xfrm>
            <a:prstGeom prst="rect">
              <a:avLst/>
            </a:prstGeom>
          </p:spPr>
        </p:pic>
      </p:grpSp>
    </p:spTree>
    <p:extLst>
      <p:ext uri="{BB962C8B-B14F-4D97-AF65-F5344CB8AC3E}">
        <p14:creationId xmlns:p14="http://schemas.microsoft.com/office/powerpoint/2010/main" val="2021369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4722" y="6289776"/>
            <a:ext cx="116205" cy="145415"/>
          </a:xfrm>
          <a:prstGeom prst="rect">
            <a:avLst/>
          </a:prstGeom>
        </p:spPr>
        <p:txBody>
          <a:bodyPr vert="horz" wrap="square" lIns="0" tIns="0" rIns="0" bIns="0" rtlCol="0">
            <a:spAutoFit/>
          </a:bodyPr>
          <a:lstStyle/>
          <a:p>
            <a:pPr>
              <a:lnSpc>
                <a:spcPts val="1130"/>
              </a:lnSpc>
            </a:pPr>
            <a:r>
              <a:rPr sz="1000" b="0" spc="5">
                <a:solidFill>
                  <a:srgbClr val="5B5C5E"/>
                </a:solidFill>
                <a:latin typeface="Arial Nova Cond Light"/>
                <a:cs typeface="Arial Nova Cond Light"/>
              </a:rPr>
              <a:t>31</a:t>
            </a:r>
            <a:endParaRPr sz="1000">
              <a:latin typeface="Arial Nova Cond Light"/>
              <a:cs typeface="Arial Nova Cond Light"/>
            </a:endParaRPr>
          </a:p>
        </p:txBody>
      </p:sp>
      <p:pic>
        <p:nvPicPr>
          <p:cNvPr id="3" name="object 3"/>
          <p:cNvPicPr/>
          <p:nvPr/>
        </p:nvPicPr>
        <p:blipFill>
          <a:blip r:embed="rId2" cstate="print"/>
          <a:stretch>
            <a:fillRect/>
          </a:stretch>
        </p:blipFill>
        <p:spPr>
          <a:xfrm>
            <a:off x="513663" y="6068724"/>
            <a:ext cx="1574144" cy="546735"/>
          </a:xfrm>
          <a:prstGeom prst="rect">
            <a:avLst/>
          </a:prstGeom>
        </p:spPr>
      </p:pic>
      <p:grpSp>
        <p:nvGrpSpPr>
          <p:cNvPr id="4" name="object 4"/>
          <p:cNvGrpSpPr/>
          <p:nvPr/>
        </p:nvGrpSpPr>
        <p:grpSpPr>
          <a:xfrm>
            <a:off x="0" y="1144142"/>
            <a:ext cx="9143999" cy="5713855"/>
            <a:chOff x="0" y="1144142"/>
            <a:chExt cx="9143999" cy="5713855"/>
          </a:xfrm>
        </p:grpSpPr>
        <p:pic>
          <p:nvPicPr>
            <p:cNvPr id="5" name="object 5"/>
            <p:cNvPicPr/>
            <p:nvPr/>
          </p:nvPicPr>
          <p:blipFill>
            <a:blip r:embed="rId3" cstate="print"/>
            <a:stretch>
              <a:fillRect/>
            </a:stretch>
          </p:blipFill>
          <p:spPr>
            <a:xfrm>
              <a:off x="7202502" y="6164859"/>
              <a:ext cx="1473590" cy="439907"/>
            </a:xfrm>
            <a:prstGeom prst="rect">
              <a:avLst/>
            </a:prstGeom>
          </p:spPr>
        </p:pic>
        <p:pic>
          <p:nvPicPr>
            <p:cNvPr id="6" name="object 6"/>
            <p:cNvPicPr/>
            <p:nvPr/>
          </p:nvPicPr>
          <p:blipFill>
            <a:blip r:embed="rId4" cstate="print"/>
            <a:stretch>
              <a:fillRect/>
            </a:stretch>
          </p:blipFill>
          <p:spPr>
            <a:xfrm>
              <a:off x="0" y="1144142"/>
              <a:ext cx="9143999" cy="5713855"/>
            </a:xfrm>
            <a:prstGeom prst="rect">
              <a:avLst/>
            </a:prstGeom>
          </p:spPr>
        </p:pic>
        <p:sp>
          <p:nvSpPr>
            <p:cNvPr id="7" name="object 7"/>
            <p:cNvSpPr/>
            <p:nvPr/>
          </p:nvSpPr>
          <p:spPr>
            <a:xfrm>
              <a:off x="0" y="2026918"/>
              <a:ext cx="5181600" cy="2545082"/>
            </a:xfrm>
            <a:custGeom>
              <a:avLst/>
              <a:gdLst/>
              <a:ahLst/>
              <a:cxnLst/>
              <a:rect l="l" t="t" r="r" b="b"/>
              <a:pathLst>
                <a:path w="4788535" h="1828800">
                  <a:moveTo>
                    <a:pt x="4788408" y="0"/>
                  </a:moveTo>
                  <a:lnTo>
                    <a:pt x="0" y="0"/>
                  </a:lnTo>
                  <a:lnTo>
                    <a:pt x="0" y="1828799"/>
                  </a:lnTo>
                  <a:lnTo>
                    <a:pt x="4788408" y="1828799"/>
                  </a:lnTo>
                  <a:lnTo>
                    <a:pt x="4788408" y="0"/>
                  </a:lnTo>
                  <a:close/>
                </a:path>
              </a:pathLst>
            </a:custGeom>
            <a:solidFill>
              <a:srgbClr val="FFFFFF">
                <a:alpha val="70195"/>
              </a:srgbClr>
            </a:solidFill>
          </p:spPr>
          <p:txBody>
            <a:bodyPr wrap="square" lIns="0" tIns="0" rIns="0" bIns="0" rtlCol="0"/>
            <a:lstStyle/>
            <a:p>
              <a:endParaRPr/>
            </a:p>
          </p:txBody>
        </p:sp>
      </p:grpSp>
      <p:sp>
        <p:nvSpPr>
          <p:cNvPr id="8" name="object 8"/>
          <p:cNvSpPr txBox="1">
            <a:spLocks noGrp="1"/>
          </p:cNvSpPr>
          <p:nvPr>
            <p:ph type="title"/>
          </p:nvPr>
        </p:nvSpPr>
        <p:spPr>
          <a:xfrm>
            <a:off x="531368" y="2499486"/>
            <a:ext cx="4955032" cy="1674817"/>
          </a:xfrm>
          <a:prstGeom prst="rect">
            <a:avLst/>
          </a:prstGeom>
        </p:spPr>
        <p:txBody>
          <a:bodyPr vert="horz" wrap="square" lIns="0" tIns="12700" rIns="0" bIns="0" rtlCol="0">
            <a:spAutoFit/>
          </a:bodyPr>
          <a:lstStyle/>
          <a:p>
            <a:pPr marL="12700">
              <a:lnSpc>
                <a:spcPct val="100000"/>
              </a:lnSpc>
              <a:spcBef>
                <a:spcPts val="100"/>
              </a:spcBef>
            </a:pPr>
            <a:r>
              <a:rPr lang="en-US" sz="5400" b="1">
                <a:solidFill>
                  <a:srgbClr val="005A87"/>
                </a:solidFill>
                <a:latin typeface="Arial"/>
                <a:cs typeface="Arial"/>
              </a:rPr>
              <a:t>Floodplain Management</a:t>
            </a:r>
            <a:endParaRPr sz="5400">
              <a:latin typeface="Arial"/>
              <a:cs typeface="Arial"/>
            </a:endParaRPr>
          </a:p>
        </p:txBody>
      </p:sp>
      <p:grpSp>
        <p:nvGrpSpPr>
          <p:cNvPr id="9" name="object 9"/>
          <p:cNvGrpSpPr/>
          <p:nvPr/>
        </p:nvGrpSpPr>
        <p:grpSpPr>
          <a:xfrm>
            <a:off x="519683" y="6131052"/>
            <a:ext cx="8132445" cy="410209"/>
            <a:chOff x="519683" y="6131052"/>
            <a:chExt cx="8132445" cy="410209"/>
          </a:xfrm>
        </p:grpSpPr>
        <p:pic>
          <p:nvPicPr>
            <p:cNvPr id="10" name="object 10"/>
            <p:cNvPicPr/>
            <p:nvPr/>
          </p:nvPicPr>
          <p:blipFill>
            <a:blip r:embed="rId5" cstate="print"/>
            <a:stretch>
              <a:fillRect/>
            </a:stretch>
          </p:blipFill>
          <p:spPr>
            <a:xfrm>
              <a:off x="7613903" y="6225540"/>
              <a:ext cx="1037844" cy="315467"/>
            </a:xfrm>
            <a:prstGeom prst="rect">
              <a:avLst/>
            </a:prstGeom>
          </p:spPr>
        </p:pic>
        <p:pic>
          <p:nvPicPr>
            <p:cNvPr id="11" name="object 11"/>
            <p:cNvPicPr/>
            <p:nvPr/>
          </p:nvPicPr>
          <p:blipFill>
            <a:blip r:embed="rId6" cstate="print"/>
            <a:stretch>
              <a:fillRect/>
            </a:stretch>
          </p:blipFill>
          <p:spPr>
            <a:xfrm>
              <a:off x="519683" y="6131052"/>
              <a:ext cx="1133855" cy="399288"/>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C183D7F6-B498-43B3-948B-1728B52AA6E4}">
                <adec:decorative xmlns:adec="http://schemas.microsoft.com/office/drawing/2017/decorative" val="1"/>
              </a:ext>
            </a:extLst>
          </p:cNvPr>
          <p:cNvPicPr/>
          <p:nvPr/>
        </p:nvPicPr>
        <p:blipFill>
          <a:blip r:embed="rId2" cstate="print"/>
          <a:stretch>
            <a:fillRect/>
          </a:stretch>
        </p:blipFill>
        <p:spPr>
          <a:xfrm>
            <a:off x="513663" y="6068724"/>
            <a:ext cx="1574144" cy="546735"/>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7202502" y="6196973"/>
            <a:ext cx="1473590" cy="445016"/>
          </a:xfrm>
          <a:prstGeom prst="rect">
            <a:avLst/>
          </a:prstGeom>
        </p:spPr>
      </p:pic>
      <p:pic>
        <p:nvPicPr>
          <p:cNvPr id="6" name="object 6">
            <a:extLst>
              <a:ext uri="{C183D7F6-B498-43B3-948B-1728B52AA6E4}">
                <adec:decorative xmlns:adec="http://schemas.microsoft.com/office/drawing/2017/decorative" val="1"/>
              </a:ext>
            </a:extLst>
          </p:cNvPr>
          <p:cNvPicPr/>
          <p:nvPr/>
        </p:nvPicPr>
        <p:blipFill>
          <a:blip r:embed="rId4" cstate="print"/>
          <a:stretch>
            <a:fillRect/>
          </a:stretch>
        </p:blipFill>
        <p:spPr>
          <a:xfrm>
            <a:off x="0" y="1143000"/>
            <a:ext cx="9143999" cy="5755160"/>
          </a:xfrm>
          <a:prstGeom prst="rect">
            <a:avLst/>
          </a:prstGeom>
        </p:spPr>
      </p:pic>
      <p:sp>
        <p:nvSpPr>
          <p:cNvPr id="7" name="object 7">
            <a:extLst>
              <a:ext uri="{C183D7F6-B498-43B3-948B-1728B52AA6E4}">
                <adec:decorative xmlns:adec="http://schemas.microsoft.com/office/drawing/2017/decorative" val="1"/>
              </a:ext>
            </a:extLst>
          </p:cNvPr>
          <p:cNvSpPr/>
          <p:nvPr/>
        </p:nvSpPr>
        <p:spPr>
          <a:xfrm>
            <a:off x="0" y="2010976"/>
            <a:ext cx="6750050" cy="1850039"/>
          </a:xfrm>
          <a:custGeom>
            <a:avLst/>
            <a:gdLst/>
            <a:ahLst/>
            <a:cxnLst/>
            <a:rect l="l" t="t" r="r" b="b"/>
            <a:pathLst>
              <a:path w="6750050" h="1828800">
                <a:moveTo>
                  <a:pt x="6749796" y="0"/>
                </a:moveTo>
                <a:lnTo>
                  <a:pt x="0" y="0"/>
                </a:lnTo>
                <a:lnTo>
                  <a:pt x="0" y="1828799"/>
                </a:lnTo>
                <a:lnTo>
                  <a:pt x="6749796" y="1828799"/>
                </a:lnTo>
                <a:lnTo>
                  <a:pt x="6749796" y="0"/>
                </a:lnTo>
                <a:close/>
              </a:path>
            </a:pathLst>
          </a:custGeom>
          <a:solidFill>
            <a:srgbClr val="FFFFFF">
              <a:alpha val="70195"/>
            </a:srgbClr>
          </a:solidFill>
        </p:spPr>
        <p:txBody>
          <a:bodyPr wrap="square" lIns="0" tIns="0" rIns="0" bIns="0" rtlCol="0"/>
          <a:lstStyle/>
          <a:p>
            <a:endParaRPr/>
          </a:p>
        </p:txBody>
      </p:sp>
      <p:sp>
        <p:nvSpPr>
          <p:cNvPr id="8" name="object 8"/>
          <p:cNvSpPr txBox="1">
            <a:spLocks noGrp="1"/>
          </p:cNvSpPr>
          <p:nvPr>
            <p:ph type="title"/>
          </p:nvPr>
        </p:nvSpPr>
        <p:spPr>
          <a:xfrm>
            <a:off x="531368" y="1993519"/>
            <a:ext cx="5615305" cy="1854835"/>
          </a:xfrm>
          <a:prstGeom prst="rect">
            <a:avLst/>
          </a:prstGeom>
        </p:spPr>
        <p:txBody>
          <a:bodyPr vert="horz" wrap="square" lIns="0" tIns="12700" rIns="0" bIns="0" rtlCol="0">
            <a:spAutoFit/>
          </a:bodyPr>
          <a:lstStyle/>
          <a:p>
            <a:pPr marL="12700" marR="5080">
              <a:lnSpc>
                <a:spcPct val="100000"/>
              </a:lnSpc>
              <a:spcBef>
                <a:spcPts val="100"/>
              </a:spcBef>
            </a:pPr>
            <a:r>
              <a:rPr sz="6000" b="1" spc="-5">
                <a:solidFill>
                  <a:srgbClr val="005A87"/>
                </a:solidFill>
                <a:latin typeface="Arial"/>
                <a:cs typeface="Arial"/>
              </a:rPr>
              <a:t>Where</a:t>
            </a:r>
            <a:r>
              <a:rPr sz="6000" b="1" spc="-25">
                <a:solidFill>
                  <a:srgbClr val="005A87"/>
                </a:solidFill>
                <a:latin typeface="Arial"/>
                <a:cs typeface="Arial"/>
              </a:rPr>
              <a:t> </a:t>
            </a:r>
            <a:r>
              <a:rPr sz="6000" b="1" spc="-55">
                <a:solidFill>
                  <a:srgbClr val="005A87"/>
                </a:solidFill>
                <a:latin typeface="Arial"/>
                <a:cs typeface="Arial"/>
              </a:rPr>
              <a:t>We</a:t>
            </a:r>
            <a:r>
              <a:rPr sz="6000" b="1" spc="-250">
                <a:solidFill>
                  <a:srgbClr val="005A87"/>
                </a:solidFill>
                <a:latin typeface="Arial"/>
                <a:cs typeface="Arial"/>
              </a:rPr>
              <a:t> </a:t>
            </a:r>
            <a:r>
              <a:rPr sz="6000" b="1" spc="-5">
                <a:solidFill>
                  <a:srgbClr val="005A87"/>
                </a:solidFill>
                <a:latin typeface="Arial"/>
                <a:cs typeface="Arial"/>
              </a:rPr>
              <a:t>Are</a:t>
            </a:r>
            <a:r>
              <a:rPr sz="6000" b="1" spc="-10">
                <a:solidFill>
                  <a:srgbClr val="005A87"/>
                </a:solidFill>
                <a:latin typeface="Arial"/>
                <a:cs typeface="Arial"/>
              </a:rPr>
              <a:t> </a:t>
            </a:r>
            <a:r>
              <a:rPr sz="6000" b="1">
                <a:solidFill>
                  <a:srgbClr val="005A87"/>
                </a:solidFill>
                <a:latin typeface="Arial"/>
                <a:cs typeface="Arial"/>
              </a:rPr>
              <a:t>- </a:t>
            </a:r>
            <a:r>
              <a:rPr sz="6000" b="1" spc="-1655">
                <a:solidFill>
                  <a:srgbClr val="005A87"/>
                </a:solidFill>
                <a:latin typeface="Arial"/>
                <a:cs typeface="Arial"/>
              </a:rPr>
              <a:t> </a:t>
            </a:r>
            <a:r>
              <a:rPr sz="6000" b="1">
                <a:solidFill>
                  <a:srgbClr val="005A87"/>
                </a:solidFill>
                <a:latin typeface="Arial"/>
                <a:cs typeface="Arial"/>
              </a:rPr>
              <a:t>Draft</a:t>
            </a:r>
            <a:r>
              <a:rPr sz="6000" b="1" spc="-15">
                <a:solidFill>
                  <a:srgbClr val="005A87"/>
                </a:solidFill>
                <a:latin typeface="Arial"/>
                <a:cs typeface="Arial"/>
              </a:rPr>
              <a:t> </a:t>
            </a:r>
            <a:r>
              <a:rPr sz="6000" b="1">
                <a:solidFill>
                  <a:srgbClr val="005A87"/>
                </a:solidFill>
                <a:latin typeface="Arial"/>
                <a:cs typeface="Arial"/>
              </a:rPr>
              <a:t>Maps</a:t>
            </a:r>
            <a:endParaRPr sz="6000">
              <a:latin typeface="Arial"/>
              <a:cs typeface="Arial"/>
            </a:endParaRPr>
          </a:p>
        </p:txBody>
      </p:sp>
      <p:pic>
        <p:nvPicPr>
          <p:cNvPr id="10" name="object 10">
            <a:extLst>
              <a:ext uri="{C183D7F6-B498-43B3-948B-1728B52AA6E4}">
                <adec:decorative xmlns:adec="http://schemas.microsoft.com/office/drawing/2017/decorative" val="1"/>
              </a:ext>
            </a:extLst>
          </p:cNvPr>
          <p:cNvPicPr/>
          <p:nvPr/>
        </p:nvPicPr>
        <p:blipFill>
          <a:blip r:embed="rId5" cstate="print"/>
          <a:stretch>
            <a:fillRect/>
          </a:stretch>
        </p:blipFill>
        <p:spPr>
          <a:xfrm>
            <a:off x="7613903" y="6225540"/>
            <a:ext cx="1037844" cy="315467"/>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6" cstate="print"/>
          <a:stretch>
            <a:fillRect/>
          </a:stretch>
        </p:blipFill>
        <p:spPr>
          <a:xfrm>
            <a:off x="531368" y="6235547"/>
            <a:ext cx="1133855" cy="399288"/>
          </a:xfrm>
          <a:prstGeom prst="rect">
            <a:avLst/>
          </a:prstGeom>
        </p:spPr>
      </p:pic>
    </p:spTree>
    <p:extLst>
      <p:ext uri="{BB962C8B-B14F-4D97-AF65-F5344CB8AC3E}">
        <p14:creationId xmlns:p14="http://schemas.microsoft.com/office/powerpoint/2010/main" val="832411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sp>
        <p:nvSpPr>
          <p:cNvPr id="4" name="object 4"/>
          <p:cNvSpPr txBox="1">
            <a:spLocks noGrp="1"/>
          </p:cNvSpPr>
          <p:nvPr>
            <p:ph type="title"/>
          </p:nvPr>
        </p:nvSpPr>
        <p:spPr>
          <a:xfrm>
            <a:off x="535940" y="427101"/>
            <a:ext cx="6807834"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Flood</a:t>
            </a:r>
            <a:r>
              <a:rPr sz="3600" b="0" spc="-15">
                <a:solidFill>
                  <a:srgbClr val="FFFFFF"/>
                </a:solidFill>
                <a:latin typeface="Arial"/>
                <a:cs typeface="Arial"/>
              </a:rPr>
              <a:t> </a:t>
            </a:r>
            <a:r>
              <a:rPr sz="3600" b="0" spc="-5">
                <a:solidFill>
                  <a:srgbClr val="FFFFFF"/>
                </a:solidFill>
                <a:latin typeface="Arial"/>
                <a:cs typeface="Arial"/>
              </a:rPr>
              <a:t>Risk</a:t>
            </a:r>
            <a:r>
              <a:rPr sz="3600" b="0" spc="-15">
                <a:solidFill>
                  <a:srgbClr val="FFFFFF"/>
                </a:solidFill>
                <a:latin typeface="Arial"/>
                <a:cs typeface="Arial"/>
              </a:rPr>
              <a:t> </a:t>
            </a:r>
            <a:r>
              <a:rPr sz="3600" b="0" spc="-5">
                <a:solidFill>
                  <a:srgbClr val="FFFFFF"/>
                </a:solidFill>
                <a:latin typeface="Arial"/>
                <a:cs typeface="Arial"/>
              </a:rPr>
              <a:t>Doesn’t</a:t>
            </a:r>
            <a:r>
              <a:rPr sz="3600" b="0" spc="-30">
                <a:solidFill>
                  <a:srgbClr val="FFFFFF"/>
                </a:solidFill>
                <a:latin typeface="Arial"/>
                <a:cs typeface="Arial"/>
              </a:rPr>
              <a:t> </a:t>
            </a:r>
            <a:r>
              <a:rPr sz="3600" b="0">
                <a:solidFill>
                  <a:srgbClr val="FFFFFF"/>
                </a:solidFill>
                <a:latin typeface="Arial"/>
                <a:cs typeface="Arial"/>
              </a:rPr>
              <a:t>Stop</a:t>
            </a:r>
            <a:r>
              <a:rPr sz="3600" b="0" spc="-15">
                <a:solidFill>
                  <a:srgbClr val="FFFFFF"/>
                </a:solidFill>
                <a:latin typeface="Arial"/>
                <a:cs typeface="Arial"/>
              </a:rPr>
              <a:t> </a:t>
            </a:r>
            <a:r>
              <a:rPr sz="3600" b="0" spc="-5">
                <a:solidFill>
                  <a:srgbClr val="FFFFFF"/>
                </a:solidFill>
                <a:latin typeface="Arial"/>
                <a:cs typeface="Arial"/>
              </a:rPr>
              <a:t>at</a:t>
            </a:r>
            <a:r>
              <a:rPr sz="3600" b="0" spc="-25">
                <a:solidFill>
                  <a:srgbClr val="FFFFFF"/>
                </a:solidFill>
                <a:latin typeface="Arial"/>
                <a:cs typeface="Arial"/>
              </a:rPr>
              <a:t> </a:t>
            </a:r>
            <a:r>
              <a:rPr sz="3600" b="0">
                <a:solidFill>
                  <a:srgbClr val="FFFFFF"/>
                </a:solidFill>
                <a:latin typeface="Arial"/>
                <a:cs typeface="Arial"/>
              </a:rPr>
              <a:t>a</a:t>
            </a:r>
            <a:r>
              <a:rPr sz="3600" b="0" spc="-15">
                <a:solidFill>
                  <a:srgbClr val="FFFFFF"/>
                </a:solidFill>
                <a:latin typeface="Arial"/>
                <a:cs typeface="Arial"/>
              </a:rPr>
              <a:t> </a:t>
            </a:r>
            <a:r>
              <a:rPr sz="3600" b="0" spc="-5">
                <a:solidFill>
                  <a:srgbClr val="FFFFFF"/>
                </a:solidFill>
                <a:latin typeface="Arial"/>
                <a:cs typeface="Arial"/>
              </a:rPr>
              <a:t>Line</a:t>
            </a:r>
            <a:endParaRPr sz="3600">
              <a:latin typeface="Arial"/>
              <a:cs typeface="Arial"/>
            </a:endParaRPr>
          </a:p>
        </p:txBody>
      </p:sp>
      <p:sp>
        <p:nvSpPr>
          <p:cNvPr id="5" name="object 5"/>
          <p:cNvSpPr txBox="1"/>
          <p:nvPr/>
        </p:nvSpPr>
        <p:spPr>
          <a:xfrm>
            <a:off x="535940" y="1371345"/>
            <a:ext cx="8608060" cy="2891176"/>
          </a:xfrm>
          <a:prstGeom prst="rect">
            <a:avLst/>
          </a:prstGeom>
        </p:spPr>
        <p:txBody>
          <a:bodyPr vert="horz" wrap="square" lIns="0" tIns="13335" rIns="0" bIns="0" rtlCol="0">
            <a:spAutoFit/>
          </a:bodyPr>
          <a:lstStyle/>
          <a:p>
            <a:pPr marL="243840" marR="5080" lvl="0" indent="-231775" algn="l" defTabSz="914400" rtl="0" eaLnBrk="1" fontAlgn="auto" latinLnBrk="0" hangingPunct="1">
              <a:lnSpc>
                <a:spcPct val="100000"/>
              </a:lnSpc>
              <a:spcBef>
                <a:spcPts val="18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25</a:t>
            </a:r>
            <a:r>
              <a:rPr kumimoji="0" lang="en-US"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of</a:t>
            </a:r>
            <a:r>
              <a:rPr kumimoji="0" sz="2000" b="0" i="0" u="none" strike="noStrike" kern="1200" cap="none" spc="-1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all</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0" i="0" u="none" strike="noStrike" kern="1200" cap="none" spc="-5" normalizeH="0" baseline="0" noProof="0">
                <a:ln>
                  <a:noFill/>
                </a:ln>
                <a:solidFill>
                  <a:srgbClr val="363636"/>
                </a:solidFill>
                <a:effectLst/>
                <a:uLnTx/>
                <a:uFillTx/>
                <a:latin typeface="Arial"/>
                <a:ea typeface="+mn-ea"/>
                <a:cs typeface="Arial"/>
              </a:rPr>
              <a:t>flood</a:t>
            </a:r>
            <a:r>
              <a:rPr kumimoji="0" sz="2000" b="0" i="0" u="none" strike="noStrike" kern="1200" cap="none" spc="0" normalizeH="0" baseline="0" noProof="0">
                <a:ln>
                  <a:noFill/>
                </a:ln>
                <a:solidFill>
                  <a:srgbClr val="363636"/>
                </a:solidFill>
                <a:effectLst/>
                <a:uLnTx/>
                <a:uFillTx/>
                <a:latin typeface="Arial"/>
                <a:ea typeface="+mn-ea"/>
                <a:cs typeface="Arial"/>
              </a:rPr>
              <a:t> insurance</a:t>
            </a:r>
            <a:r>
              <a:rPr kumimoji="0" sz="2000" b="0" i="0" u="none" strike="noStrike" kern="1200" cap="none" spc="-5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claims</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come</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from</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outside</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high</a:t>
            </a:r>
            <a:r>
              <a:rPr kumimoji="0" lang="en-US" sz="2000" b="0" i="0" u="none" strike="noStrike" kern="1200" cap="none" spc="0" normalizeH="0" baseline="0" noProof="0">
                <a:ln>
                  <a:noFill/>
                </a:ln>
                <a:solidFill>
                  <a:srgbClr val="363636"/>
                </a:solidFill>
                <a:effectLst/>
                <a:uLnTx/>
                <a:uFillTx/>
                <a:latin typeface="Arial"/>
                <a:ea typeface="+mn-ea"/>
                <a:cs typeface="Arial"/>
              </a:rPr>
              <a:t>-</a:t>
            </a:r>
            <a:r>
              <a:rPr kumimoji="0" sz="2000" b="0" i="0" u="none" strike="noStrike" kern="1200" cap="none" spc="-54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risk</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areas.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243840" marR="344805" lvl="0" indent="-231775" algn="l" defTabSz="914400" rtl="0" eaLnBrk="1" fontAlgn="auto" latinLnBrk="0" hangingPunct="1">
              <a:lnSpc>
                <a:spcPct val="100000"/>
              </a:lnSpc>
              <a:spcBef>
                <a:spcPts val="18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Your</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community</a:t>
            </a:r>
            <a:r>
              <a:rPr kumimoji="0" sz="2000" b="0" i="0" u="none" strike="noStrike" kern="1200" cap="none" spc="-4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can</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regulate</a:t>
            </a:r>
            <a:r>
              <a:rPr kumimoji="0" sz="2000" b="0" i="0" u="none" strike="noStrike" kern="1200" cap="none" spc="-4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to</a:t>
            </a:r>
            <a:r>
              <a:rPr kumimoji="0" sz="2000" b="0" i="0" u="none" strike="noStrike" kern="1200" cap="none" spc="-1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standards</a:t>
            </a:r>
            <a:r>
              <a:rPr kumimoji="0" sz="2000" b="0" i="0" u="none" strike="noStrike" kern="1200" cap="none" spc="-4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higher</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than</a:t>
            </a:r>
            <a:r>
              <a:rPr kumimoji="0" sz="2000" b="0" i="0" u="none" strike="noStrike" kern="1200" cap="none" spc="-1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the</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NFIP </a:t>
            </a:r>
            <a:r>
              <a:rPr kumimoji="0" sz="2000" b="0" i="0" u="none" strike="noStrike" kern="1200" cap="none" spc="-54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minimum</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standards.</a:t>
            </a:r>
            <a:r>
              <a:rPr kumimoji="0" sz="2000" b="0" i="0" u="none" strike="noStrike" kern="1200" cap="none" spc="-5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Consider</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strengthening</a:t>
            </a:r>
            <a:r>
              <a:rPr kumimoji="0" sz="2000" b="0" i="0" u="none" strike="noStrike" kern="1200" cap="none" spc="-4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regulations</a:t>
            </a:r>
            <a:r>
              <a:rPr kumimoji="0" sz="2000" b="0" i="0" u="none" strike="noStrike" kern="1200" cap="none" spc="-3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using:</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200"/>
              </a:spcBef>
              <a:spcAft>
                <a:spcPts val="0"/>
              </a:spcAft>
              <a:buClr>
                <a:srgbClr val="5B5C5E"/>
              </a:buClr>
              <a:buSzPct val="88888"/>
              <a:buFontTx/>
              <a:buChar char="•"/>
              <a:tabLst>
                <a:tab pos="581025" algn="l"/>
                <a:tab pos="581660" algn="l"/>
              </a:tabLst>
              <a:defRPr/>
            </a:pPr>
            <a:r>
              <a:rPr kumimoji="0" sz="1800" b="0" i="0" u="none" strike="noStrike" kern="1200" cap="none" spc="-5" normalizeH="0" baseline="0" noProof="0">
                <a:ln>
                  <a:noFill/>
                </a:ln>
                <a:solidFill>
                  <a:srgbClr val="363636"/>
                </a:solidFill>
                <a:effectLst/>
                <a:uLnTx/>
                <a:uFillTx/>
                <a:latin typeface="Arial"/>
                <a:ea typeface="+mn-ea"/>
                <a:cs typeface="Arial"/>
              </a:rPr>
              <a:t>0.2%</a:t>
            </a:r>
            <a:r>
              <a:rPr kumimoji="0" sz="1800" b="0" i="0" u="none" strike="noStrike" kern="1200" cap="none" spc="-10" normalizeH="0" baseline="0" noProof="0">
                <a:ln>
                  <a:noFill/>
                </a:ln>
                <a:solidFill>
                  <a:srgbClr val="363636"/>
                </a:solidFill>
                <a:effectLst/>
                <a:uLnTx/>
                <a:uFillTx/>
                <a:latin typeface="Arial"/>
                <a:ea typeface="+mn-ea"/>
                <a:cs typeface="Arial"/>
              </a:rPr>
              <a:t> annual</a:t>
            </a:r>
            <a:r>
              <a:rPr kumimoji="0" sz="1800" b="0" i="0" u="none" strike="noStrike" kern="1200" cap="none" spc="15"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chance flood</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200"/>
              </a:spcBef>
              <a:spcAft>
                <a:spcPts val="0"/>
              </a:spcAft>
              <a:buClr>
                <a:srgbClr val="5B5C5E"/>
              </a:buClr>
              <a:buSzPct val="88888"/>
              <a:buFontTx/>
              <a:buChar char="•"/>
              <a:tabLst>
                <a:tab pos="581025" algn="l"/>
                <a:tab pos="581660" algn="l"/>
              </a:tabLst>
              <a:defRPr/>
            </a:pPr>
            <a:r>
              <a:rPr kumimoji="0" lang="en-US" sz="1800" b="0" i="0" u="none" strike="noStrike" kern="1200" cap="none" spc="-5" normalizeH="0" baseline="0" noProof="0">
                <a:ln>
                  <a:noFill/>
                </a:ln>
                <a:solidFill>
                  <a:srgbClr val="363636"/>
                </a:solidFill>
                <a:effectLst/>
                <a:uLnTx/>
                <a:uFillTx/>
                <a:latin typeface="Arial"/>
                <a:ea typeface="+mn-ea"/>
                <a:cs typeface="Arial"/>
              </a:rPr>
              <a:t>“Freeboard”</a:t>
            </a:r>
          </a:p>
          <a:p>
            <a:pPr marL="581025" marR="0" lvl="1" indent="-223520" algn="l" defTabSz="914400" rtl="0" eaLnBrk="1" fontAlgn="auto" latinLnBrk="0" hangingPunct="1">
              <a:lnSpc>
                <a:spcPct val="100000"/>
              </a:lnSpc>
              <a:spcBef>
                <a:spcPts val="1200"/>
              </a:spcBef>
              <a:spcAft>
                <a:spcPts val="0"/>
              </a:spcAft>
              <a:buClr>
                <a:srgbClr val="5B5C5E"/>
              </a:buClr>
              <a:buSzPct val="88888"/>
              <a:buFontTx/>
              <a:buChar char="•"/>
              <a:tabLst>
                <a:tab pos="581025" algn="l"/>
                <a:tab pos="581660" algn="l"/>
              </a:tabLst>
              <a:defRPr/>
            </a:pPr>
            <a:r>
              <a:rPr kumimoji="0" sz="1800" b="0" i="0" u="none" strike="noStrike" kern="1200" cap="none" spc="-5" normalizeH="0" baseline="0" noProof="0">
                <a:ln>
                  <a:noFill/>
                </a:ln>
                <a:solidFill>
                  <a:srgbClr val="363636"/>
                </a:solidFill>
                <a:effectLst/>
                <a:uLnTx/>
                <a:uFillTx/>
                <a:latin typeface="Arial"/>
                <a:ea typeface="+mn-ea"/>
                <a:cs typeface="Arial"/>
              </a:rPr>
              <a:t>Buffer</a:t>
            </a:r>
            <a:r>
              <a:rPr kumimoji="0" sz="1800" b="0" i="0" u="none" strike="noStrike" kern="1200" cap="none" spc="0"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around</a:t>
            </a:r>
            <a:r>
              <a:rPr kumimoji="0" sz="1800" b="0" i="0" u="none" strike="noStrike" kern="1200" cap="none" spc="5"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Special</a:t>
            </a:r>
            <a:r>
              <a:rPr kumimoji="0" sz="1800" b="0" i="0" u="none" strike="noStrike" kern="1200" cap="none" spc="5"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Flood</a:t>
            </a:r>
            <a:r>
              <a:rPr kumimoji="0" sz="1800" b="0" i="0" u="none" strike="noStrike" kern="1200" cap="none" spc="10"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Hazard</a:t>
            </a:r>
            <a:r>
              <a:rPr kumimoji="0" sz="1800" b="0" i="0" u="none" strike="noStrike" kern="1200" cap="none" spc="5"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Area</a:t>
            </a:r>
            <a:r>
              <a:rPr kumimoji="0" sz="1800" b="0" i="0" u="none" strike="noStrike" kern="1200" cap="none" spc="-10" normalizeH="0" baseline="0" noProof="0">
                <a:ln>
                  <a:noFill/>
                </a:ln>
                <a:solidFill>
                  <a:srgbClr val="363636"/>
                </a:solidFill>
                <a:effectLst/>
                <a:uLnTx/>
                <a:uFillTx/>
                <a:latin typeface="Arial"/>
                <a:ea typeface="+mn-ea"/>
                <a:cs typeface="Arial"/>
              </a:rPr>
              <a:t> </a:t>
            </a:r>
            <a:r>
              <a:rPr kumimoji="0" sz="1800" b="0" i="0" u="none" strike="noStrike" kern="1200" cap="none" spc="0" normalizeH="0" baseline="0" noProof="0">
                <a:ln>
                  <a:noFill/>
                </a:ln>
                <a:solidFill>
                  <a:srgbClr val="363636"/>
                </a:solidFill>
                <a:effectLst/>
                <a:uLnTx/>
                <a:uFillTx/>
                <a:latin typeface="Arial"/>
                <a:ea typeface="+mn-ea"/>
                <a:cs typeface="Arial"/>
              </a:rPr>
              <a:t>(SFHA)</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200"/>
              </a:spcBef>
              <a:spcAft>
                <a:spcPts val="0"/>
              </a:spcAft>
              <a:buClr>
                <a:srgbClr val="5B5C5E"/>
              </a:buClr>
              <a:buSzPct val="88888"/>
              <a:buFontTx/>
              <a:buChar char="•"/>
              <a:tabLst>
                <a:tab pos="581025" algn="l"/>
                <a:tab pos="581660" algn="l"/>
              </a:tabLst>
              <a:defRPr/>
            </a:pPr>
            <a:r>
              <a:rPr kumimoji="0" sz="1800" b="0" i="0" u="none" strike="noStrike" kern="1200" cap="none" spc="-5" normalizeH="0" baseline="0" noProof="0">
                <a:ln>
                  <a:noFill/>
                </a:ln>
                <a:solidFill>
                  <a:srgbClr val="363636"/>
                </a:solidFill>
                <a:effectLst/>
                <a:uLnTx/>
                <a:uFillTx/>
                <a:latin typeface="Arial"/>
                <a:ea typeface="+mn-ea"/>
                <a:cs typeface="Arial"/>
              </a:rPr>
              <a:t>Flood</a:t>
            </a:r>
            <a:r>
              <a:rPr kumimoji="0" sz="1800" b="0" i="0" u="none" strike="noStrike" kern="1200" cap="none" spc="-25"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depth</a:t>
            </a:r>
            <a:r>
              <a:rPr kumimoji="0" sz="1800" b="0" i="0" u="none" strike="noStrike" kern="1200" cap="none" spc="-25" normalizeH="0" baseline="0" noProof="0">
                <a:ln>
                  <a:noFill/>
                </a:ln>
                <a:solidFill>
                  <a:srgbClr val="363636"/>
                </a:solidFill>
                <a:effectLst/>
                <a:uLnTx/>
                <a:uFillTx/>
                <a:latin typeface="Arial"/>
                <a:ea typeface="+mn-ea"/>
                <a:cs typeface="Arial"/>
              </a:rPr>
              <a:t> </a:t>
            </a:r>
            <a:r>
              <a:rPr kumimoji="0" sz="1800" b="0" i="0" u="none" strike="noStrike" kern="1200" cap="none" spc="-5" normalizeH="0" baseline="0" noProof="0">
                <a:ln>
                  <a:noFill/>
                </a:ln>
                <a:solidFill>
                  <a:srgbClr val="363636"/>
                </a:solidFill>
                <a:effectLst/>
                <a:uLnTx/>
                <a:uFillTx/>
                <a:latin typeface="Arial"/>
                <a:ea typeface="+mn-ea"/>
                <a:cs typeface="Arial"/>
              </a:rPr>
              <a:t>grids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20</a:t>
            </a:r>
          </a:p>
        </p:txBody>
      </p:sp>
      <p:pic>
        <p:nvPicPr>
          <p:cNvPr id="12" name="Picture 11">
            <a:extLst>
              <a:ext uri="{FF2B5EF4-FFF2-40B4-BE49-F238E27FC236}">
                <a16:creationId xmlns:a16="http://schemas.microsoft.com/office/drawing/2014/main" id="{5E682D62-E27E-4E94-8F2D-716A9F02523B}"/>
              </a:ext>
            </a:extLst>
          </p:cNvPr>
          <p:cNvPicPr>
            <a:picLocks noChangeAspect="1"/>
          </p:cNvPicPr>
          <p:nvPr/>
        </p:nvPicPr>
        <p:blipFill>
          <a:blip r:embed="rId4"/>
          <a:stretch>
            <a:fillRect/>
          </a:stretch>
        </p:blipFill>
        <p:spPr>
          <a:xfrm>
            <a:off x="5051665" y="3882930"/>
            <a:ext cx="3863734" cy="2888479"/>
          </a:xfrm>
          <a:prstGeom prst="rect">
            <a:avLst/>
          </a:prstGeom>
        </p:spPr>
      </p:pic>
      <p:pic>
        <p:nvPicPr>
          <p:cNvPr id="8" name="Picture 7">
            <a:extLst>
              <a:ext uri="{FF2B5EF4-FFF2-40B4-BE49-F238E27FC236}">
                <a16:creationId xmlns:a16="http://schemas.microsoft.com/office/drawing/2014/main" id="{41621AB2-FB64-403C-A6D9-33E30F0E2744}"/>
              </a:ext>
            </a:extLst>
          </p:cNvPr>
          <p:cNvPicPr>
            <a:picLocks noChangeAspect="1"/>
          </p:cNvPicPr>
          <p:nvPr/>
        </p:nvPicPr>
        <p:blipFill rotWithShape="1">
          <a:blip r:embed="rId5"/>
          <a:srcRect r="2785"/>
          <a:stretch/>
        </p:blipFill>
        <p:spPr>
          <a:xfrm>
            <a:off x="2902674" y="5213857"/>
            <a:ext cx="2355126" cy="1235317"/>
          </a:xfrm>
          <a:prstGeom prst="rect">
            <a:avLst/>
          </a:prstGeom>
        </p:spPr>
      </p:pic>
      <p:sp>
        <p:nvSpPr>
          <p:cNvPr id="13" name="TextBox 12">
            <a:extLst>
              <a:ext uri="{FF2B5EF4-FFF2-40B4-BE49-F238E27FC236}">
                <a16:creationId xmlns:a16="http://schemas.microsoft.com/office/drawing/2014/main" id="{78318E1F-E9AA-44FE-84D8-6D771848D9C8}"/>
              </a:ext>
            </a:extLst>
          </p:cNvPr>
          <p:cNvSpPr txBox="1"/>
          <p:nvPr/>
        </p:nvSpPr>
        <p:spPr>
          <a:xfrm>
            <a:off x="2890112" y="4495800"/>
            <a:ext cx="21615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HURRICANE HARVEY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a:ea typeface="+mn-ea"/>
                <a:cs typeface="+mn-cs"/>
              </a:rPr>
              <a:t>GREATER HOUSTON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4929505" cy="574040"/>
          </a:xfrm>
          <a:prstGeom prst="rect">
            <a:avLst/>
          </a:prstGeom>
        </p:spPr>
        <p:txBody>
          <a:bodyPr vert="horz" wrap="square" lIns="0" tIns="12700" rIns="0" bIns="0" rtlCol="0">
            <a:spAutoFit/>
          </a:bodyPr>
          <a:lstStyle/>
          <a:p>
            <a:pPr marL="12700">
              <a:lnSpc>
                <a:spcPct val="100000"/>
              </a:lnSpc>
              <a:spcBef>
                <a:spcPts val="100"/>
              </a:spcBef>
            </a:pPr>
            <a:r>
              <a:t>Floodplain</a:t>
            </a:r>
            <a:r>
              <a:rPr spc="-110"/>
              <a:t> </a:t>
            </a:r>
            <a:r>
              <a:t>Management</a:t>
            </a:r>
          </a:p>
        </p:txBody>
      </p:sp>
      <p:sp>
        <p:nvSpPr>
          <p:cNvPr id="3" name="object 3"/>
          <p:cNvSpPr txBox="1"/>
          <p:nvPr/>
        </p:nvSpPr>
        <p:spPr>
          <a:xfrm>
            <a:off x="535940" y="1421718"/>
            <a:ext cx="4097020" cy="4014561"/>
          </a:xfrm>
          <a:prstGeom prst="rect">
            <a:avLst/>
          </a:prstGeom>
        </p:spPr>
        <p:txBody>
          <a:bodyPr vert="horz" wrap="square" lIns="0" tIns="13335" rIns="0" bIns="0" rtlCol="0">
            <a:spAutoFit/>
          </a:bodyPr>
          <a:lstStyle/>
          <a:p>
            <a:pPr marL="243840" marR="133985" indent="-231775">
              <a:lnSpc>
                <a:spcPct val="100000"/>
              </a:lnSpc>
              <a:spcBef>
                <a:spcPts val="2400"/>
              </a:spcBef>
              <a:buClr>
                <a:srgbClr val="3D3E3D"/>
              </a:buClr>
              <a:buSzPct val="65000"/>
              <a:buFont typeface="Wingdings"/>
              <a:buChar char=""/>
              <a:tabLst>
                <a:tab pos="244475" algn="l"/>
              </a:tabLst>
            </a:pPr>
            <a:r>
              <a:rPr sz="2000" b="1">
                <a:solidFill>
                  <a:srgbClr val="004E87"/>
                </a:solidFill>
                <a:latin typeface="Arial"/>
                <a:cs typeface="Arial"/>
              </a:rPr>
              <a:t>Permits are Required for ALL </a:t>
            </a:r>
            <a:r>
              <a:rPr sz="2000" b="1" spc="5">
                <a:solidFill>
                  <a:srgbClr val="004E87"/>
                </a:solidFill>
                <a:latin typeface="Arial"/>
                <a:cs typeface="Arial"/>
              </a:rPr>
              <a:t> </a:t>
            </a:r>
            <a:r>
              <a:rPr sz="2000" b="1" spc="-5">
                <a:solidFill>
                  <a:srgbClr val="004E87"/>
                </a:solidFill>
                <a:latin typeface="Arial"/>
                <a:cs typeface="Arial"/>
              </a:rPr>
              <a:t>Development</a:t>
            </a:r>
            <a:r>
              <a:rPr sz="2000" b="1" spc="-15">
                <a:solidFill>
                  <a:srgbClr val="004E87"/>
                </a:solidFill>
                <a:latin typeface="Arial"/>
                <a:cs typeface="Arial"/>
              </a:rPr>
              <a:t> </a:t>
            </a:r>
            <a:r>
              <a:rPr sz="2000" b="1">
                <a:solidFill>
                  <a:srgbClr val="004E87"/>
                </a:solidFill>
                <a:latin typeface="Arial"/>
                <a:cs typeface="Arial"/>
              </a:rPr>
              <a:t>in</a:t>
            </a:r>
            <a:r>
              <a:rPr sz="2000" b="1" spc="-35">
                <a:solidFill>
                  <a:srgbClr val="004E87"/>
                </a:solidFill>
                <a:latin typeface="Arial"/>
                <a:cs typeface="Arial"/>
              </a:rPr>
              <a:t> </a:t>
            </a:r>
            <a:r>
              <a:rPr sz="2000" b="1">
                <a:solidFill>
                  <a:srgbClr val="004E87"/>
                </a:solidFill>
                <a:latin typeface="Arial"/>
                <a:cs typeface="Arial"/>
              </a:rPr>
              <a:t>the</a:t>
            </a:r>
            <a:r>
              <a:rPr sz="2000" b="1" spc="-25">
                <a:solidFill>
                  <a:srgbClr val="004E87"/>
                </a:solidFill>
                <a:latin typeface="Arial"/>
                <a:cs typeface="Arial"/>
              </a:rPr>
              <a:t> </a:t>
            </a:r>
            <a:r>
              <a:rPr sz="2000" b="1">
                <a:solidFill>
                  <a:srgbClr val="004E87"/>
                </a:solidFill>
                <a:latin typeface="Arial"/>
                <a:cs typeface="Arial"/>
              </a:rPr>
              <a:t>floodplain!</a:t>
            </a:r>
            <a:endParaRPr sz="2000">
              <a:latin typeface="Arial"/>
              <a:cs typeface="Arial"/>
            </a:endParaRPr>
          </a:p>
          <a:p>
            <a:pPr marL="243840" marR="5080" indent="-231775">
              <a:lnSpc>
                <a:spcPct val="100000"/>
              </a:lnSpc>
              <a:spcBef>
                <a:spcPts val="2400"/>
              </a:spcBef>
              <a:buClr>
                <a:srgbClr val="00365E"/>
              </a:buClr>
              <a:buSzPct val="65000"/>
              <a:buFont typeface="Wingdings"/>
              <a:buChar char=""/>
              <a:tabLst>
                <a:tab pos="244475" algn="l"/>
              </a:tabLst>
            </a:pPr>
            <a:r>
              <a:rPr sz="2000">
                <a:solidFill>
                  <a:srgbClr val="363636"/>
                </a:solidFill>
                <a:latin typeface="Arial"/>
                <a:cs typeface="Arial"/>
              </a:rPr>
              <a:t>Development means any </a:t>
            </a:r>
            <a:r>
              <a:rPr sz="2000" spc="5">
                <a:solidFill>
                  <a:srgbClr val="363636"/>
                </a:solidFill>
                <a:latin typeface="Arial"/>
                <a:cs typeface="Arial"/>
              </a:rPr>
              <a:t> </a:t>
            </a:r>
            <a:r>
              <a:rPr sz="2000" b="1">
                <a:solidFill>
                  <a:srgbClr val="004E87"/>
                </a:solidFill>
                <a:latin typeface="Arial"/>
                <a:cs typeface="Arial"/>
              </a:rPr>
              <a:t>manmade</a:t>
            </a:r>
            <a:r>
              <a:rPr sz="2000" b="1" spc="-30">
                <a:solidFill>
                  <a:srgbClr val="004E87"/>
                </a:solidFill>
                <a:latin typeface="Arial"/>
                <a:cs typeface="Arial"/>
              </a:rPr>
              <a:t> </a:t>
            </a:r>
            <a:r>
              <a:rPr sz="2000" b="1">
                <a:solidFill>
                  <a:srgbClr val="004E87"/>
                </a:solidFill>
                <a:latin typeface="Arial"/>
                <a:cs typeface="Arial"/>
              </a:rPr>
              <a:t>change</a:t>
            </a:r>
            <a:r>
              <a:rPr sz="2000" b="1" spc="-25">
                <a:solidFill>
                  <a:srgbClr val="004E87"/>
                </a:solidFill>
                <a:latin typeface="Arial"/>
                <a:cs typeface="Arial"/>
              </a:rPr>
              <a:t> </a:t>
            </a:r>
            <a:r>
              <a:rPr sz="2000">
                <a:solidFill>
                  <a:srgbClr val="363636"/>
                </a:solidFill>
                <a:latin typeface="Arial"/>
                <a:cs typeface="Arial"/>
              </a:rPr>
              <a:t>to</a:t>
            </a:r>
            <a:r>
              <a:rPr sz="2000" spc="-15">
                <a:solidFill>
                  <a:srgbClr val="363636"/>
                </a:solidFill>
                <a:latin typeface="Arial"/>
                <a:cs typeface="Arial"/>
              </a:rPr>
              <a:t> </a:t>
            </a:r>
            <a:r>
              <a:rPr sz="2000">
                <a:solidFill>
                  <a:srgbClr val="363636"/>
                </a:solidFill>
                <a:latin typeface="Arial"/>
                <a:cs typeface="Arial"/>
              </a:rPr>
              <a:t>improved</a:t>
            </a:r>
            <a:r>
              <a:rPr sz="2000" spc="-40">
                <a:solidFill>
                  <a:srgbClr val="363636"/>
                </a:solidFill>
                <a:latin typeface="Arial"/>
                <a:cs typeface="Arial"/>
              </a:rPr>
              <a:t> </a:t>
            </a:r>
            <a:r>
              <a:rPr sz="2000">
                <a:solidFill>
                  <a:srgbClr val="363636"/>
                </a:solidFill>
                <a:latin typeface="Arial"/>
                <a:cs typeface="Arial"/>
              </a:rPr>
              <a:t>or </a:t>
            </a:r>
            <a:r>
              <a:rPr sz="2000" spc="-540">
                <a:solidFill>
                  <a:srgbClr val="363636"/>
                </a:solidFill>
                <a:latin typeface="Arial"/>
                <a:cs typeface="Arial"/>
              </a:rPr>
              <a:t> </a:t>
            </a:r>
            <a:r>
              <a:rPr sz="2000">
                <a:solidFill>
                  <a:srgbClr val="363636"/>
                </a:solidFill>
                <a:latin typeface="Arial"/>
                <a:cs typeface="Arial"/>
              </a:rPr>
              <a:t>unimproved</a:t>
            </a:r>
            <a:r>
              <a:rPr sz="2000" spc="-35">
                <a:solidFill>
                  <a:srgbClr val="363636"/>
                </a:solidFill>
                <a:latin typeface="Arial"/>
                <a:cs typeface="Arial"/>
              </a:rPr>
              <a:t> </a:t>
            </a:r>
            <a:r>
              <a:rPr sz="2000">
                <a:solidFill>
                  <a:srgbClr val="363636"/>
                </a:solidFill>
                <a:latin typeface="Arial"/>
                <a:cs typeface="Arial"/>
              </a:rPr>
              <a:t>real</a:t>
            </a:r>
            <a:r>
              <a:rPr sz="2000" spc="-20">
                <a:solidFill>
                  <a:srgbClr val="363636"/>
                </a:solidFill>
                <a:latin typeface="Arial"/>
                <a:cs typeface="Arial"/>
              </a:rPr>
              <a:t> </a:t>
            </a:r>
            <a:r>
              <a:rPr sz="2000">
                <a:solidFill>
                  <a:srgbClr val="363636"/>
                </a:solidFill>
                <a:latin typeface="Arial"/>
                <a:cs typeface="Arial"/>
              </a:rPr>
              <a:t>estate</a:t>
            </a:r>
            <a:endParaRPr sz="2000">
              <a:latin typeface="Arial"/>
              <a:cs typeface="Arial"/>
            </a:endParaRPr>
          </a:p>
          <a:p>
            <a:pPr marL="243840" indent="-231775">
              <a:lnSpc>
                <a:spcPct val="100000"/>
              </a:lnSpc>
              <a:spcBef>
                <a:spcPts val="2400"/>
              </a:spcBef>
              <a:buClr>
                <a:srgbClr val="00365E"/>
              </a:buClr>
              <a:buSzPct val="65000"/>
              <a:buFont typeface="Wingdings"/>
              <a:buChar char=""/>
              <a:tabLst>
                <a:tab pos="244475" algn="l"/>
              </a:tabLst>
            </a:pPr>
            <a:r>
              <a:rPr sz="2000">
                <a:solidFill>
                  <a:srgbClr val="363636"/>
                </a:solidFill>
                <a:latin typeface="Arial"/>
                <a:cs typeface="Arial"/>
              </a:rPr>
              <a:t>Build</a:t>
            </a:r>
            <a:r>
              <a:rPr sz="2000" spc="-15">
                <a:solidFill>
                  <a:srgbClr val="363636"/>
                </a:solidFill>
                <a:latin typeface="Arial"/>
                <a:cs typeface="Arial"/>
              </a:rPr>
              <a:t> </a:t>
            </a:r>
            <a:r>
              <a:rPr sz="2000">
                <a:solidFill>
                  <a:srgbClr val="363636"/>
                </a:solidFill>
                <a:latin typeface="Arial"/>
                <a:cs typeface="Arial"/>
              </a:rPr>
              <a:t>it</a:t>
            </a:r>
            <a:r>
              <a:rPr sz="2000" spc="-15">
                <a:solidFill>
                  <a:srgbClr val="363636"/>
                </a:solidFill>
                <a:latin typeface="Arial"/>
                <a:cs typeface="Arial"/>
              </a:rPr>
              <a:t> </a:t>
            </a:r>
            <a:r>
              <a:rPr sz="2000" b="1">
                <a:solidFill>
                  <a:srgbClr val="015C90"/>
                </a:solidFill>
                <a:latin typeface="Arial"/>
                <a:cs typeface="Arial"/>
              </a:rPr>
              <a:t>right</a:t>
            </a:r>
            <a:r>
              <a:rPr sz="2000" b="1" spc="-40">
                <a:solidFill>
                  <a:srgbClr val="015C90"/>
                </a:solidFill>
                <a:latin typeface="Arial"/>
                <a:cs typeface="Arial"/>
              </a:rPr>
              <a:t> </a:t>
            </a:r>
            <a:r>
              <a:rPr sz="2000">
                <a:solidFill>
                  <a:srgbClr val="363636"/>
                </a:solidFill>
                <a:latin typeface="Arial"/>
                <a:cs typeface="Arial"/>
              </a:rPr>
              <a:t>and</a:t>
            </a:r>
            <a:r>
              <a:rPr sz="2000" spc="-25">
                <a:solidFill>
                  <a:srgbClr val="363636"/>
                </a:solidFill>
                <a:latin typeface="Arial"/>
                <a:cs typeface="Arial"/>
              </a:rPr>
              <a:t> </a:t>
            </a:r>
            <a:r>
              <a:rPr sz="2000">
                <a:solidFill>
                  <a:srgbClr val="363636"/>
                </a:solidFill>
                <a:latin typeface="Arial"/>
                <a:cs typeface="Arial"/>
              </a:rPr>
              <a:t>insurance</a:t>
            </a:r>
            <a:r>
              <a:rPr lang="en-US" sz="2000">
                <a:latin typeface="Arial"/>
                <a:cs typeface="Arial"/>
              </a:rPr>
              <a:t> </a:t>
            </a:r>
            <a:r>
              <a:rPr sz="2000">
                <a:solidFill>
                  <a:srgbClr val="363636"/>
                </a:solidFill>
                <a:latin typeface="Arial"/>
                <a:cs typeface="Arial"/>
              </a:rPr>
              <a:t>premiums</a:t>
            </a:r>
            <a:r>
              <a:rPr sz="2000" spc="-50">
                <a:solidFill>
                  <a:srgbClr val="363636"/>
                </a:solidFill>
                <a:latin typeface="Arial"/>
                <a:cs typeface="Arial"/>
              </a:rPr>
              <a:t> </a:t>
            </a:r>
            <a:r>
              <a:rPr sz="2000">
                <a:solidFill>
                  <a:srgbClr val="363636"/>
                </a:solidFill>
                <a:latin typeface="Arial"/>
                <a:cs typeface="Arial"/>
              </a:rPr>
              <a:t>will</a:t>
            </a:r>
            <a:r>
              <a:rPr sz="2000" spc="-10">
                <a:solidFill>
                  <a:srgbClr val="363636"/>
                </a:solidFill>
                <a:latin typeface="Arial"/>
                <a:cs typeface="Arial"/>
              </a:rPr>
              <a:t> </a:t>
            </a:r>
            <a:r>
              <a:rPr sz="2000">
                <a:solidFill>
                  <a:srgbClr val="363636"/>
                </a:solidFill>
                <a:latin typeface="Arial"/>
                <a:cs typeface="Arial"/>
              </a:rPr>
              <a:t>be more</a:t>
            </a:r>
            <a:r>
              <a:rPr sz="2000" spc="-35">
                <a:solidFill>
                  <a:srgbClr val="363636"/>
                </a:solidFill>
                <a:latin typeface="Arial"/>
                <a:cs typeface="Arial"/>
              </a:rPr>
              <a:t> </a:t>
            </a:r>
            <a:r>
              <a:rPr sz="2000">
                <a:solidFill>
                  <a:srgbClr val="363636"/>
                </a:solidFill>
                <a:latin typeface="Arial"/>
                <a:cs typeface="Arial"/>
              </a:rPr>
              <a:t>affordable</a:t>
            </a:r>
            <a:endParaRPr lang="en-US" sz="2000">
              <a:solidFill>
                <a:srgbClr val="363636"/>
              </a:solidFill>
              <a:latin typeface="Arial"/>
              <a:cs typeface="Arial"/>
            </a:endParaRPr>
          </a:p>
          <a:p>
            <a:pPr marL="243840" indent="-231775">
              <a:lnSpc>
                <a:spcPct val="100000"/>
              </a:lnSpc>
              <a:spcBef>
                <a:spcPts val="2400"/>
              </a:spcBef>
              <a:buClr>
                <a:srgbClr val="00365E"/>
              </a:buClr>
              <a:buSzPct val="65000"/>
              <a:buFont typeface="Wingdings"/>
              <a:buChar char=""/>
              <a:tabLst>
                <a:tab pos="244475" algn="l"/>
              </a:tabLst>
            </a:pPr>
            <a:r>
              <a:rPr lang="en-US" sz="2000">
                <a:solidFill>
                  <a:srgbClr val="363636"/>
                </a:solidFill>
                <a:latin typeface="Arial"/>
                <a:cs typeface="Arial"/>
              </a:rPr>
              <a:t>Build</a:t>
            </a:r>
            <a:r>
              <a:rPr lang="en-US" sz="2000" spc="-10">
                <a:solidFill>
                  <a:srgbClr val="363636"/>
                </a:solidFill>
                <a:latin typeface="Arial"/>
                <a:cs typeface="Arial"/>
              </a:rPr>
              <a:t> </a:t>
            </a:r>
            <a:r>
              <a:rPr lang="en-US" sz="2000">
                <a:solidFill>
                  <a:srgbClr val="363636"/>
                </a:solidFill>
                <a:latin typeface="Arial"/>
                <a:cs typeface="Arial"/>
              </a:rPr>
              <a:t>it</a:t>
            </a:r>
            <a:r>
              <a:rPr lang="en-US" sz="2000" spc="-30">
                <a:solidFill>
                  <a:srgbClr val="363636"/>
                </a:solidFill>
                <a:latin typeface="Arial"/>
                <a:cs typeface="Arial"/>
              </a:rPr>
              <a:t> </a:t>
            </a:r>
            <a:r>
              <a:rPr lang="en-US" sz="2000" b="1" spc="5">
                <a:solidFill>
                  <a:srgbClr val="015C90"/>
                </a:solidFill>
                <a:latin typeface="Arial"/>
                <a:cs typeface="Arial"/>
              </a:rPr>
              <a:t>wrong</a:t>
            </a:r>
            <a:r>
              <a:rPr lang="en-US" sz="2000" b="1" spc="-50">
                <a:solidFill>
                  <a:srgbClr val="015C90"/>
                </a:solidFill>
                <a:latin typeface="Arial"/>
                <a:cs typeface="Arial"/>
              </a:rPr>
              <a:t> </a:t>
            </a:r>
            <a:r>
              <a:rPr lang="en-US" sz="2000">
                <a:solidFill>
                  <a:srgbClr val="363636"/>
                </a:solidFill>
                <a:latin typeface="Arial"/>
                <a:cs typeface="Arial"/>
              </a:rPr>
              <a:t>and</a:t>
            </a:r>
            <a:r>
              <a:rPr lang="en-US" sz="2000" spc="-25">
                <a:solidFill>
                  <a:srgbClr val="363636"/>
                </a:solidFill>
                <a:latin typeface="Arial"/>
                <a:cs typeface="Arial"/>
              </a:rPr>
              <a:t> </a:t>
            </a:r>
            <a:r>
              <a:rPr lang="en-US" sz="2000">
                <a:solidFill>
                  <a:srgbClr val="363636"/>
                </a:solidFill>
                <a:latin typeface="Arial"/>
                <a:cs typeface="Arial"/>
              </a:rPr>
              <a:t>premiums</a:t>
            </a:r>
            <a:r>
              <a:rPr lang="en-US" sz="2000" spc="-45">
                <a:solidFill>
                  <a:srgbClr val="363636"/>
                </a:solidFill>
                <a:latin typeface="Arial"/>
                <a:cs typeface="Arial"/>
              </a:rPr>
              <a:t> </a:t>
            </a:r>
            <a:r>
              <a:rPr lang="en-US" sz="2000">
                <a:solidFill>
                  <a:srgbClr val="363636"/>
                </a:solidFill>
                <a:latin typeface="Arial"/>
                <a:cs typeface="Arial"/>
              </a:rPr>
              <a:t>will </a:t>
            </a:r>
            <a:r>
              <a:rPr lang="en-US" sz="2000" spc="-540">
                <a:solidFill>
                  <a:srgbClr val="363636"/>
                </a:solidFill>
                <a:latin typeface="Arial"/>
                <a:cs typeface="Arial"/>
              </a:rPr>
              <a:t> </a:t>
            </a:r>
            <a:r>
              <a:rPr lang="en-US" sz="2000">
                <a:solidFill>
                  <a:srgbClr val="363636"/>
                </a:solidFill>
                <a:latin typeface="Arial"/>
                <a:cs typeface="Arial"/>
              </a:rPr>
              <a:t>be</a:t>
            </a:r>
            <a:r>
              <a:rPr lang="en-US" sz="2000" spc="-20">
                <a:solidFill>
                  <a:srgbClr val="363636"/>
                </a:solidFill>
                <a:latin typeface="Arial"/>
                <a:cs typeface="Arial"/>
              </a:rPr>
              <a:t> </a:t>
            </a:r>
            <a:r>
              <a:rPr lang="en-US" sz="2000">
                <a:solidFill>
                  <a:srgbClr val="363636"/>
                </a:solidFill>
                <a:latin typeface="Arial"/>
                <a:cs typeface="Arial"/>
              </a:rPr>
              <a:t>very</a:t>
            </a:r>
            <a:r>
              <a:rPr lang="en-US" sz="2000" spc="-15">
                <a:solidFill>
                  <a:srgbClr val="363636"/>
                </a:solidFill>
                <a:latin typeface="Arial"/>
                <a:cs typeface="Arial"/>
              </a:rPr>
              <a:t> </a:t>
            </a:r>
            <a:r>
              <a:rPr lang="en-US" sz="2000">
                <a:solidFill>
                  <a:srgbClr val="363636"/>
                </a:solidFill>
                <a:latin typeface="Arial"/>
                <a:cs typeface="Arial"/>
              </a:rPr>
              <a:t>expensive</a:t>
            </a:r>
            <a:endParaRPr lang="en-US" sz="2000">
              <a:latin typeface="Arial"/>
              <a:cs typeface="Arial"/>
            </a:endParaRPr>
          </a:p>
          <a:p>
            <a:pPr marL="243840">
              <a:lnSpc>
                <a:spcPct val="100000"/>
              </a:lnSpc>
            </a:pPr>
            <a:endParaRPr lang="en-US" sz="2000">
              <a:solidFill>
                <a:srgbClr val="363636"/>
              </a:solidFill>
              <a:latin typeface="Arial"/>
              <a:cs typeface="Arial"/>
            </a:endParaRPr>
          </a:p>
        </p:txBody>
      </p:sp>
      <p:sp>
        <p:nvSpPr>
          <p:cNvPr id="6" name="object 6"/>
          <p:cNvSpPr txBox="1"/>
          <p:nvPr/>
        </p:nvSpPr>
        <p:spPr>
          <a:xfrm>
            <a:off x="4960944" y="4821195"/>
            <a:ext cx="3861189" cy="579646"/>
          </a:xfrm>
          <a:prstGeom prst="rect">
            <a:avLst/>
          </a:prstGeom>
        </p:spPr>
        <p:txBody>
          <a:bodyPr vert="horz" wrap="square" lIns="0" tIns="12700" rIns="0" bIns="0" rtlCol="0" anchor="t">
            <a:spAutoFit/>
          </a:bodyPr>
          <a:lstStyle/>
          <a:p>
            <a:pPr marL="12700" marR="5080">
              <a:spcBef>
                <a:spcPts val="100"/>
              </a:spcBef>
            </a:pPr>
            <a:r>
              <a:rPr lang="en-US" sz="1200" i="1" spc="-5" dirty="0">
                <a:solidFill>
                  <a:srgbClr val="363636"/>
                </a:solidFill>
                <a:latin typeface="Arial"/>
                <a:cs typeface="Arial"/>
              </a:rPr>
              <a:t>Photo taken from the Hampshire County Flood Protection Information Brochure. </a:t>
            </a:r>
            <a:endParaRPr lang="en-US" sz="1200" i="1" dirty="0">
              <a:solidFill>
                <a:srgbClr val="000000"/>
              </a:solidFill>
              <a:latin typeface="Arial"/>
              <a:cs typeface="Arial"/>
            </a:endParaRPr>
          </a:p>
          <a:p>
            <a:pPr marL="12700" marR="5080">
              <a:spcBef>
                <a:spcPts val="100"/>
              </a:spcBef>
            </a:pPr>
            <a:endParaRPr lang="en-US" sz="1200" i="1" dirty="0">
              <a:solidFill>
                <a:srgbClr val="000000"/>
              </a:solidFill>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27</a:t>
            </a:r>
          </a:p>
        </p:txBody>
      </p:sp>
      <p:pic>
        <p:nvPicPr>
          <p:cNvPr id="8" name="Picture 7">
            <a:extLst>
              <a:ext uri="{FF2B5EF4-FFF2-40B4-BE49-F238E27FC236}">
                <a16:creationId xmlns:a16="http://schemas.microsoft.com/office/drawing/2014/main" id="{D5F79BF1-66DF-757A-59C6-8FB5EB2C518C}"/>
              </a:ext>
            </a:extLst>
          </p:cNvPr>
          <p:cNvPicPr>
            <a:picLocks noChangeAspect="1"/>
          </p:cNvPicPr>
          <p:nvPr/>
        </p:nvPicPr>
        <p:blipFill>
          <a:blip r:embed="rId2"/>
          <a:stretch>
            <a:fillRect/>
          </a:stretch>
        </p:blipFill>
        <p:spPr>
          <a:xfrm>
            <a:off x="4824221" y="2036804"/>
            <a:ext cx="4155981" cy="265406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4929505" cy="574040"/>
          </a:xfrm>
          <a:prstGeom prst="rect">
            <a:avLst/>
          </a:prstGeom>
        </p:spPr>
        <p:txBody>
          <a:bodyPr vert="horz" wrap="square" lIns="0" tIns="12700" rIns="0" bIns="0" rtlCol="0">
            <a:spAutoFit/>
          </a:bodyPr>
          <a:lstStyle/>
          <a:p>
            <a:pPr marL="12700">
              <a:lnSpc>
                <a:spcPct val="100000"/>
              </a:lnSpc>
              <a:spcBef>
                <a:spcPts val="100"/>
              </a:spcBef>
            </a:pPr>
            <a:r>
              <a:t>Floodplain</a:t>
            </a:r>
            <a:r>
              <a:rPr spc="-110"/>
              <a:t> </a:t>
            </a:r>
            <a:r>
              <a:t>Management</a:t>
            </a:r>
          </a:p>
        </p:txBody>
      </p:sp>
      <p:sp>
        <p:nvSpPr>
          <p:cNvPr id="3" name="object 3"/>
          <p:cNvSpPr txBox="1"/>
          <p:nvPr/>
        </p:nvSpPr>
        <p:spPr>
          <a:xfrm>
            <a:off x="535940" y="1511553"/>
            <a:ext cx="5080000" cy="4260782"/>
          </a:xfrm>
          <a:prstGeom prst="rect">
            <a:avLst/>
          </a:prstGeom>
        </p:spPr>
        <p:txBody>
          <a:bodyPr vert="horz" wrap="square" lIns="0" tIns="13335" rIns="0" bIns="0" rtlCol="0">
            <a:spAutoFit/>
          </a:bodyPr>
          <a:lstStyle/>
          <a:p>
            <a:pPr marL="243840" marR="33337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Communities</a:t>
            </a:r>
            <a:r>
              <a:rPr spc="-40">
                <a:solidFill>
                  <a:srgbClr val="363636"/>
                </a:solidFill>
                <a:latin typeface="Arial"/>
                <a:cs typeface="Arial"/>
              </a:rPr>
              <a:t> </a:t>
            </a:r>
            <a:r>
              <a:rPr>
                <a:solidFill>
                  <a:srgbClr val="363636"/>
                </a:solidFill>
                <a:latin typeface="Arial"/>
                <a:cs typeface="Arial"/>
              </a:rPr>
              <a:t>must</a:t>
            </a:r>
            <a:r>
              <a:rPr spc="-45">
                <a:solidFill>
                  <a:srgbClr val="363636"/>
                </a:solidFill>
                <a:latin typeface="Arial"/>
                <a:cs typeface="Arial"/>
              </a:rPr>
              <a:t> </a:t>
            </a:r>
            <a:r>
              <a:rPr>
                <a:solidFill>
                  <a:srgbClr val="363636"/>
                </a:solidFill>
                <a:latin typeface="Arial"/>
                <a:cs typeface="Arial"/>
              </a:rPr>
              <a:t>regulate</a:t>
            </a:r>
            <a:r>
              <a:rPr spc="-40">
                <a:solidFill>
                  <a:srgbClr val="363636"/>
                </a:solidFill>
                <a:latin typeface="Arial"/>
                <a:cs typeface="Arial"/>
              </a:rPr>
              <a:t> </a:t>
            </a:r>
            <a:r>
              <a:rPr>
                <a:solidFill>
                  <a:srgbClr val="363636"/>
                </a:solidFill>
                <a:latin typeface="Arial"/>
                <a:cs typeface="Arial"/>
              </a:rPr>
              <a:t>based</a:t>
            </a:r>
            <a:r>
              <a:rPr spc="-35">
                <a:solidFill>
                  <a:srgbClr val="363636"/>
                </a:solidFill>
                <a:latin typeface="Arial"/>
                <a:cs typeface="Arial"/>
              </a:rPr>
              <a:t> </a:t>
            </a:r>
            <a:r>
              <a:rPr>
                <a:solidFill>
                  <a:srgbClr val="363636"/>
                </a:solidFill>
                <a:latin typeface="Arial"/>
                <a:cs typeface="Arial"/>
              </a:rPr>
              <a:t>on </a:t>
            </a:r>
            <a:r>
              <a:rPr spc="-540">
                <a:solidFill>
                  <a:srgbClr val="363636"/>
                </a:solidFill>
                <a:latin typeface="Arial"/>
                <a:cs typeface="Arial"/>
              </a:rPr>
              <a:t> </a:t>
            </a:r>
            <a:r>
              <a:rPr>
                <a:solidFill>
                  <a:srgbClr val="363636"/>
                </a:solidFill>
                <a:latin typeface="Arial"/>
                <a:cs typeface="Arial"/>
              </a:rPr>
              <a:t>FIRMs</a:t>
            </a:r>
            <a:endParaRPr>
              <a:latin typeface="Arial"/>
              <a:cs typeface="Arial"/>
            </a:endParaRPr>
          </a:p>
          <a:p>
            <a:pPr marL="243840" marR="5080"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Development</a:t>
            </a:r>
            <a:r>
              <a:rPr spc="-40">
                <a:solidFill>
                  <a:srgbClr val="363636"/>
                </a:solidFill>
                <a:latin typeface="Arial"/>
                <a:cs typeface="Arial"/>
              </a:rPr>
              <a:t> </a:t>
            </a:r>
            <a:r>
              <a:rPr>
                <a:solidFill>
                  <a:srgbClr val="363636"/>
                </a:solidFill>
                <a:latin typeface="Arial"/>
                <a:cs typeface="Arial"/>
              </a:rPr>
              <a:t>should</a:t>
            </a:r>
            <a:r>
              <a:rPr spc="-20">
                <a:solidFill>
                  <a:srgbClr val="363636"/>
                </a:solidFill>
                <a:latin typeface="Arial"/>
                <a:cs typeface="Arial"/>
              </a:rPr>
              <a:t> </a:t>
            </a:r>
            <a:r>
              <a:rPr>
                <a:solidFill>
                  <a:srgbClr val="363636"/>
                </a:solidFill>
                <a:latin typeface="Arial"/>
                <a:cs typeface="Arial"/>
              </a:rPr>
              <a:t>be</a:t>
            </a:r>
            <a:r>
              <a:rPr spc="-20">
                <a:solidFill>
                  <a:srgbClr val="363636"/>
                </a:solidFill>
                <a:latin typeface="Arial"/>
                <a:cs typeface="Arial"/>
              </a:rPr>
              <a:t> </a:t>
            </a:r>
            <a:r>
              <a:rPr>
                <a:solidFill>
                  <a:srgbClr val="363636"/>
                </a:solidFill>
                <a:latin typeface="Arial"/>
                <a:cs typeface="Arial"/>
              </a:rPr>
              <a:t>reasonably</a:t>
            </a:r>
            <a:r>
              <a:rPr spc="-55">
                <a:solidFill>
                  <a:srgbClr val="363636"/>
                </a:solidFill>
                <a:latin typeface="Arial"/>
                <a:cs typeface="Arial"/>
              </a:rPr>
              <a:t> </a:t>
            </a:r>
            <a:r>
              <a:rPr>
                <a:solidFill>
                  <a:srgbClr val="363636"/>
                </a:solidFill>
                <a:latin typeface="Arial"/>
                <a:cs typeface="Arial"/>
              </a:rPr>
              <a:t>safe </a:t>
            </a:r>
            <a:r>
              <a:rPr spc="-545">
                <a:solidFill>
                  <a:srgbClr val="363636"/>
                </a:solidFill>
                <a:latin typeface="Arial"/>
                <a:cs typeface="Arial"/>
              </a:rPr>
              <a:t> </a:t>
            </a:r>
            <a:r>
              <a:rPr>
                <a:solidFill>
                  <a:srgbClr val="363636"/>
                </a:solidFill>
                <a:latin typeface="Arial"/>
                <a:cs typeface="Arial"/>
              </a:rPr>
              <a:t>from</a:t>
            </a:r>
            <a:r>
              <a:rPr spc="-35">
                <a:solidFill>
                  <a:srgbClr val="363636"/>
                </a:solidFill>
                <a:latin typeface="Arial"/>
                <a:cs typeface="Arial"/>
              </a:rPr>
              <a:t> </a:t>
            </a:r>
            <a:r>
              <a:rPr>
                <a:solidFill>
                  <a:srgbClr val="363636"/>
                </a:solidFill>
                <a:latin typeface="Arial"/>
                <a:cs typeface="Arial"/>
              </a:rPr>
              <a:t>flooding</a:t>
            </a:r>
            <a:endParaRPr>
              <a:latin typeface="Arial"/>
              <a:cs typeface="Arial"/>
            </a:endParaRPr>
          </a:p>
          <a:p>
            <a:pPr marL="243840"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Permits</a:t>
            </a:r>
            <a:r>
              <a:rPr spc="-40">
                <a:solidFill>
                  <a:srgbClr val="363636"/>
                </a:solidFill>
                <a:latin typeface="Arial"/>
                <a:cs typeface="Arial"/>
              </a:rPr>
              <a:t> </a:t>
            </a:r>
            <a:r>
              <a:rPr>
                <a:solidFill>
                  <a:srgbClr val="363636"/>
                </a:solidFill>
                <a:latin typeface="Arial"/>
                <a:cs typeface="Arial"/>
              </a:rPr>
              <a:t>are</a:t>
            </a:r>
            <a:r>
              <a:rPr spc="-25">
                <a:solidFill>
                  <a:srgbClr val="363636"/>
                </a:solidFill>
                <a:latin typeface="Arial"/>
                <a:cs typeface="Arial"/>
              </a:rPr>
              <a:t> </a:t>
            </a:r>
            <a:r>
              <a:rPr>
                <a:solidFill>
                  <a:srgbClr val="363636"/>
                </a:solidFill>
                <a:latin typeface="Arial"/>
                <a:cs typeface="Arial"/>
              </a:rPr>
              <a:t>required</a:t>
            </a:r>
            <a:r>
              <a:rPr spc="-45">
                <a:solidFill>
                  <a:srgbClr val="363636"/>
                </a:solidFill>
                <a:latin typeface="Arial"/>
                <a:cs typeface="Arial"/>
              </a:rPr>
              <a:t> </a:t>
            </a:r>
            <a:r>
              <a:rPr>
                <a:solidFill>
                  <a:srgbClr val="363636"/>
                </a:solidFill>
                <a:latin typeface="Arial"/>
                <a:cs typeface="Arial"/>
              </a:rPr>
              <a:t>for</a:t>
            </a:r>
            <a:r>
              <a:rPr spc="-25">
                <a:solidFill>
                  <a:srgbClr val="363636"/>
                </a:solidFill>
                <a:latin typeface="Arial"/>
                <a:cs typeface="Arial"/>
              </a:rPr>
              <a:t> </a:t>
            </a:r>
            <a:r>
              <a:rPr>
                <a:solidFill>
                  <a:srgbClr val="363636"/>
                </a:solidFill>
                <a:latin typeface="Arial"/>
                <a:cs typeface="Arial"/>
              </a:rPr>
              <a:t>all</a:t>
            </a:r>
            <a:r>
              <a:rPr spc="-10">
                <a:solidFill>
                  <a:srgbClr val="363636"/>
                </a:solidFill>
                <a:latin typeface="Arial"/>
                <a:cs typeface="Arial"/>
              </a:rPr>
              <a:t> </a:t>
            </a:r>
            <a:r>
              <a:rPr>
                <a:solidFill>
                  <a:srgbClr val="363636"/>
                </a:solidFill>
                <a:latin typeface="Arial"/>
                <a:cs typeface="Arial"/>
              </a:rPr>
              <a:t>development</a:t>
            </a:r>
            <a:endParaRPr>
              <a:latin typeface="Arial"/>
              <a:cs typeface="Arial"/>
            </a:endParaRPr>
          </a:p>
          <a:p>
            <a:pPr marL="243840"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State/federal</a:t>
            </a:r>
            <a:r>
              <a:rPr spc="-50">
                <a:solidFill>
                  <a:srgbClr val="363636"/>
                </a:solidFill>
                <a:latin typeface="Arial"/>
                <a:cs typeface="Arial"/>
              </a:rPr>
              <a:t> </a:t>
            </a:r>
            <a:r>
              <a:rPr>
                <a:solidFill>
                  <a:srgbClr val="363636"/>
                </a:solidFill>
                <a:latin typeface="Arial"/>
                <a:cs typeface="Arial"/>
              </a:rPr>
              <a:t>permits</a:t>
            </a:r>
            <a:r>
              <a:rPr spc="-50">
                <a:solidFill>
                  <a:srgbClr val="363636"/>
                </a:solidFill>
                <a:latin typeface="Arial"/>
                <a:cs typeface="Arial"/>
              </a:rPr>
              <a:t> </a:t>
            </a:r>
            <a:r>
              <a:rPr>
                <a:solidFill>
                  <a:srgbClr val="363636"/>
                </a:solidFill>
                <a:latin typeface="Arial"/>
                <a:cs typeface="Arial"/>
              </a:rPr>
              <a:t>are</a:t>
            </a:r>
            <a:r>
              <a:rPr spc="-30">
                <a:solidFill>
                  <a:srgbClr val="363636"/>
                </a:solidFill>
                <a:latin typeface="Arial"/>
                <a:cs typeface="Arial"/>
              </a:rPr>
              <a:t> </a:t>
            </a:r>
            <a:r>
              <a:rPr>
                <a:solidFill>
                  <a:srgbClr val="363636"/>
                </a:solidFill>
                <a:latin typeface="Arial"/>
                <a:cs typeface="Arial"/>
              </a:rPr>
              <a:t>required</a:t>
            </a:r>
            <a:endParaRPr>
              <a:latin typeface="Arial"/>
              <a:cs typeface="Arial"/>
            </a:endParaRPr>
          </a:p>
          <a:p>
            <a:pPr marL="243840" marR="57213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Elevate</a:t>
            </a:r>
            <a:r>
              <a:rPr spc="-15">
                <a:solidFill>
                  <a:srgbClr val="363636"/>
                </a:solidFill>
                <a:latin typeface="Arial"/>
                <a:cs typeface="Arial"/>
              </a:rPr>
              <a:t> </a:t>
            </a:r>
            <a:r>
              <a:rPr>
                <a:solidFill>
                  <a:srgbClr val="363636"/>
                </a:solidFill>
                <a:latin typeface="Arial"/>
                <a:cs typeface="Arial"/>
              </a:rPr>
              <a:t>and/or</a:t>
            </a:r>
            <a:r>
              <a:rPr spc="-35">
                <a:solidFill>
                  <a:srgbClr val="363636"/>
                </a:solidFill>
                <a:latin typeface="Arial"/>
                <a:cs typeface="Arial"/>
              </a:rPr>
              <a:t> </a:t>
            </a:r>
            <a:r>
              <a:rPr>
                <a:solidFill>
                  <a:srgbClr val="363636"/>
                </a:solidFill>
                <a:latin typeface="Arial"/>
                <a:cs typeface="Arial"/>
              </a:rPr>
              <a:t>construct</a:t>
            </a:r>
            <a:r>
              <a:rPr spc="-65">
                <a:solidFill>
                  <a:srgbClr val="363636"/>
                </a:solidFill>
                <a:latin typeface="Arial"/>
                <a:cs typeface="Arial"/>
              </a:rPr>
              <a:t> </a:t>
            </a:r>
            <a:r>
              <a:rPr>
                <a:solidFill>
                  <a:srgbClr val="363636"/>
                </a:solidFill>
                <a:latin typeface="Arial"/>
                <a:cs typeface="Arial"/>
              </a:rPr>
              <a:t>with</a:t>
            </a:r>
            <a:r>
              <a:rPr spc="-25">
                <a:solidFill>
                  <a:srgbClr val="363636"/>
                </a:solidFill>
                <a:latin typeface="Arial"/>
                <a:cs typeface="Arial"/>
              </a:rPr>
              <a:t> </a:t>
            </a:r>
            <a:r>
              <a:rPr>
                <a:solidFill>
                  <a:srgbClr val="363636"/>
                </a:solidFill>
                <a:latin typeface="Arial"/>
                <a:cs typeface="Arial"/>
              </a:rPr>
              <a:t>flood- </a:t>
            </a:r>
            <a:r>
              <a:rPr spc="-540">
                <a:solidFill>
                  <a:srgbClr val="363636"/>
                </a:solidFill>
                <a:latin typeface="Arial"/>
                <a:cs typeface="Arial"/>
              </a:rPr>
              <a:t> </a:t>
            </a:r>
            <a:r>
              <a:rPr>
                <a:solidFill>
                  <a:srgbClr val="363636"/>
                </a:solidFill>
                <a:latin typeface="Arial"/>
                <a:cs typeface="Arial"/>
              </a:rPr>
              <a:t>resistant</a:t>
            </a:r>
            <a:r>
              <a:rPr spc="-55">
                <a:solidFill>
                  <a:srgbClr val="363636"/>
                </a:solidFill>
                <a:latin typeface="Arial"/>
                <a:cs typeface="Arial"/>
              </a:rPr>
              <a:t> </a:t>
            </a:r>
            <a:r>
              <a:rPr>
                <a:solidFill>
                  <a:srgbClr val="363636"/>
                </a:solidFill>
                <a:latin typeface="Arial"/>
                <a:cs typeface="Arial"/>
              </a:rPr>
              <a:t>materials</a:t>
            </a:r>
            <a:endParaRPr>
              <a:latin typeface="Arial"/>
              <a:cs typeface="Arial"/>
            </a:endParaRPr>
          </a:p>
          <a:p>
            <a:pPr marL="243840" marR="53911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Locate and design mechanicals to </a:t>
            </a:r>
            <a:r>
              <a:rPr spc="5">
                <a:solidFill>
                  <a:srgbClr val="363636"/>
                </a:solidFill>
                <a:latin typeface="Arial"/>
                <a:cs typeface="Arial"/>
              </a:rPr>
              <a:t> </a:t>
            </a:r>
            <a:r>
              <a:rPr>
                <a:solidFill>
                  <a:srgbClr val="363636"/>
                </a:solidFill>
                <a:latin typeface="Arial"/>
                <a:cs typeface="Arial"/>
              </a:rPr>
              <a:t>minimize</a:t>
            </a:r>
            <a:r>
              <a:rPr spc="-30">
                <a:solidFill>
                  <a:srgbClr val="363636"/>
                </a:solidFill>
                <a:latin typeface="Arial"/>
                <a:cs typeface="Arial"/>
              </a:rPr>
              <a:t> </a:t>
            </a:r>
            <a:r>
              <a:rPr>
                <a:solidFill>
                  <a:srgbClr val="363636"/>
                </a:solidFill>
                <a:latin typeface="Arial"/>
                <a:cs typeface="Arial"/>
              </a:rPr>
              <a:t>or</a:t>
            </a:r>
            <a:r>
              <a:rPr spc="-25">
                <a:solidFill>
                  <a:srgbClr val="363636"/>
                </a:solidFill>
                <a:latin typeface="Arial"/>
                <a:cs typeface="Arial"/>
              </a:rPr>
              <a:t> </a:t>
            </a:r>
            <a:r>
              <a:rPr>
                <a:solidFill>
                  <a:srgbClr val="363636"/>
                </a:solidFill>
                <a:latin typeface="Arial"/>
                <a:cs typeface="Arial"/>
              </a:rPr>
              <a:t>eliminate</a:t>
            </a:r>
            <a:r>
              <a:rPr spc="-35">
                <a:solidFill>
                  <a:srgbClr val="363636"/>
                </a:solidFill>
                <a:latin typeface="Arial"/>
                <a:cs typeface="Arial"/>
              </a:rPr>
              <a:t> </a:t>
            </a:r>
            <a:r>
              <a:rPr>
                <a:solidFill>
                  <a:srgbClr val="363636"/>
                </a:solidFill>
                <a:latin typeface="Arial"/>
                <a:cs typeface="Arial"/>
              </a:rPr>
              <a:t>flood</a:t>
            </a:r>
            <a:r>
              <a:rPr spc="-10">
                <a:solidFill>
                  <a:srgbClr val="363636"/>
                </a:solidFill>
                <a:latin typeface="Arial"/>
                <a:cs typeface="Arial"/>
              </a:rPr>
              <a:t> </a:t>
            </a:r>
            <a:r>
              <a:rPr>
                <a:solidFill>
                  <a:srgbClr val="363636"/>
                </a:solidFill>
                <a:latin typeface="Arial"/>
                <a:cs typeface="Arial"/>
              </a:rPr>
              <a:t>damage</a:t>
            </a:r>
            <a:endParaRPr>
              <a:latin typeface="Arial"/>
              <a:cs typeface="Arial"/>
            </a:endParaRPr>
          </a:p>
          <a:p>
            <a:pPr marL="243840" marR="27368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Locate and design public </a:t>
            </a:r>
            <a:r>
              <a:rPr spc="-5">
                <a:solidFill>
                  <a:srgbClr val="363636"/>
                </a:solidFill>
                <a:latin typeface="Arial"/>
                <a:cs typeface="Arial"/>
              </a:rPr>
              <a:t>utilities </a:t>
            </a:r>
            <a:r>
              <a:rPr>
                <a:solidFill>
                  <a:srgbClr val="363636"/>
                </a:solidFill>
                <a:latin typeface="Arial"/>
                <a:cs typeface="Arial"/>
              </a:rPr>
              <a:t>and </a:t>
            </a:r>
            <a:r>
              <a:rPr spc="5">
                <a:solidFill>
                  <a:srgbClr val="363636"/>
                </a:solidFill>
                <a:latin typeface="Arial"/>
                <a:cs typeface="Arial"/>
              </a:rPr>
              <a:t> </a:t>
            </a:r>
            <a:r>
              <a:rPr>
                <a:solidFill>
                  <a:srgbClr val="363636"/>
                </a:solidFill>
                <a:latin typeface="Arial"/>
                <a:cs typeface="Arial"/>
              </a:rPr>
              <a:t>facilities</a:t>
            </a:r>
            <a:r>
              <a:rPr spc="-10">
                <a:solidFill>
                  <a:srgbClr val="363636"/>
                </a:solidFill>
                <a:latin typeface="Arial"/>
                <a:cs typeface="Arial"/>
              </a:rPr>
              <a:t> </a:t>
            </a:r>
            <a:r>
              <a:rPr spc="-5">
                <a:solidFill>
                  <a:srgbClr val="363636"/>
                </a:solidFill>
                <a:latin typeface="Arial"/>
                <a:cs typeface="Arial"/>
              </a:rPr>
              <a:t>to</a:t>
            </a:r>
            <a:r>
              <a:rPr spc="-25">
                <a:solidFill>
                  <a:srgbClr val="363636"/>
                </a:solidFill>
                <a:latin typeface="Arial"/>
                <a:cs typeface="Arial"/>
              </a:rPr>
              <a:t> </a:t>
            </a:r>
            <a:r>
              <a:rPr>
                <a:solidFill>
                  <a:srgbClr val="363636"/>
                </a:solidFill>
                <a:latin typeface="Arial"/>
                <a:cs typeface="Arial"/>
              </a:rPr>
              <a:t>minimize</a:t>
            </a:r>
            <a:r>
              <a:rPr spc="-25">
                <a:solidFill>
                  <a:srgbClr val="363636"/>
                </a:solidFill>
                <a:latin typeface="Arial"/>
                <a:cs typeface="Arial"/>
              </a:rPr>
              <a:t> </a:t>
            </a:r>
            <a:r>
              <a:rPr>
                <a:solidFill>
                  <a:srgbClr val="363636"/>
                </a:solidFill>
                <a:latin typeface="Arial"/>
                <a:cs typeface="Arial"/>
              </a:rPr>
              <a:t>or</a:t>
            </a:r>
            <a:r>
              <a:rPr spc="-25">
                <a:solidFill>
                  <a:srgbClr val="363636"/>
                </a:solidFill>
                <a:latin typeface="Arial"/>
                <a:cs typeface="Arial"/>
              </a:rPr>
              <a:t> </a:t>
            </a:r>
            <a:r>
              <a:rPr>
                <a:solidFill>
                  <a:srgbClr val="363636"/>
                </a:solidFill>
                <a:latin typeface="Arial"/>
                <a:cs typeface="Arial"/>
              </a:rPr>
              <a:t>eliminate</a:t>
            </a:r>
            <a:r>
              <a:rPr spc="-25">
                <a:solidFill>
                  <a:srgbClr val="363636"/>
                </a:solidFill>
                <a:latin typeface="Arial"/>
                <a:cs typeface="Arial"/>
              </a:rPr>
              <a:t> </a:t>
            </a:r>
            <a:r>
              <a:rPr>
                <a:solidFill>
                  <a:srgbClr val="363636"/>
                </a:solidFill>
                <a:latin typeface="Arial"/>
                <a:cs typeface="Arial"/>
              </a:rPr>
              <a:t>flood </a:t>
            </a:r>
            <a:r>
              <a:rPr spc="-540">
                <a:solidFill>
                  <a:srgbClr val="363636"/>
                </a:solidFill>
                <a:latin typeface="Arial"/>
                <a:cs typeface="Arial"/>
              </a:rPr>
              <a:t> </a:t>
            </a:r>
            <a:r>
              <a:rPr>
                <a:solidFill>
                  <a:srgbClr val="363636"/>
                </a:solidFill>
                <a:latin typeface="Arial"/>
                <a:cs typeface="Arial"/>
              </a:rPr>
              <a:t>damage</a:t>
            </a:r>
            <a:endParaRPr>
              <a:latin typeface="Arial"/>
              <a:cs typeface="Arial"/>
            </a:endParaRPr>
          </a:p>
        </p:txBody>
      </p:sp>
      <p:grpSp>
        <p:nvGrpSpPr>
          <p:cNvPr id="4" name="object 4"/>
          <p:cNvGrpSpPr/>
          <p:nvPr/>
        </p:nvGrpSpPr>
        <p:grpSpPr>
          <a:xfrm>
            <a:off x="5562600" y="1316736"/>
            <a:ext cx="3532631" cy="3994713"/>
            <a:chOff x="5640323" y="1316736"/>
            <a:chExt cx="3532631" cy="3994713"/>
          </a:xfrm>
        </p:grpSpPr>
        <p:pic>
          <p:nvPicPr>
            <p:cNvPr id="5" name="object 5"/>
            <p:cNvPicPr/>
            <p:nvPr/>
          </p:nvPicPr>
          <p:blipFill>
            <a:blip r:embed="rId2" cstate="print"/>
            <a:stretch>
              <a:fillRect/>
            </a:stretch>
          </p:blipFill>
          <p:spPr>
            <a:xfrm>
              <a:off x="5640323" y="1316736"/>
              <a:ext cx="3276600" cy="2432304"/>
            </a:xfrm>
            <a:prstGeom prst="rect">
              <a:avLst/>
            </a:prstGeom>
          </p:spPr>
        </p:pic>
        <p:pic>
          <p:nvPicPr>
            <p:cNvPr id="6" name="object 6"/>
            <p:cNvPicPr/>
            <p:nvPr/>
          </p:nvPicPr>
          <p:blipFill>
            <a:blip r:embed="rId3" cstate="print"/>
            <a:stretch>
              <a:fillRect/>
            </a:stretch>
          </p:blipFill>
          <p:spPr>
            <a:xfrm>
              <a:off x="7391400" y="4018787"/>
              <a:ext cx="1502663" cy="1292662"/>
            </a:xfrm>
            <a:prstGeom prst="rect">
              <a:avLst/>
            </a:prstGeom>
            <a:ln>
              <a:solidFill>
                <a:schemeClr val="bg1">
                  <a:lumMod val="50000"/>
                </a:schemeClr>
              </a:solidFill>
            </a:ln>
          </p:spPr>
        </p:pic>
        <p:pic>
          <p:nvPicPr>
            <p:cNvPr id="7" name="object 7"/>
            <p:cNvPicPr/>
            <p:nvPr/>
          </p:nvPicPr>
          <p:blipFill>
            <a:blip r:embed="rId4" cstate="print">
              <a:duotone>
                <a:schemeClr val="accent6">
                  <a:shade val="45000"/>
                  <a:satMod val="135000"/>
                </a:schemeClr>
                <a:prstClr val="white"/>
              </a:duotone>
            </a:blip>
            <a:stretch>
              <a:fillRect/>
            </a:stretch>
          </p:blipFill>
          <p:spPr>
            <a:xfrm>
              <a:off x="8356089" y="3719449"/>
              <a:ext cx="816865" cy="751332"/>
            </a:xfrm>
            <a:prstGeom prst="rect">
              <a:avLst/>
            </a:prstGeom>
          </p:spPr>
        </p:pic>
        <p:sp>
          <p:nvSpPr>
            <p:cNvPr id="8" name="object 8"/>
            <p:cNvSpPr/>
            <p:nvPr/>
          </p:nvSpPr>
          <p:spPr>
            <a:xfrm>
              <a:off x="8349233" y="2369058"/>
              <a:ext cx="642367" cy="673735"/>
            </a:xfrm>
            <a:custGeom>
              <a:avLst/>
              <a:gdLst/>
              <a:ahLst/>
              <a:cxnLst/>
              <a:rect l="l" t="t" r="r" b="b"/>
              <a:pathLst>
                <a:path w="704215" h="673735">
                  <a:moveTo>
                    <a:pt x="0" y="336803"/>
                  </a:moveTo>
                  <a:lnTo>
                    <a:pt x="3213" y="291092"/>
                  </a:lnTo>
                  <a:lnTo>
                    <a:pt x="12574" y="247253"/>
                  </a:lnTo>
                  <a:lnTo>
                    <a:pt x="27664" y="205686"/>
                  </a:lnTo>
                  <a:lnTo>
                    <a:pt x="48062" y="166793"/>
                  </a:lnTo>
                  <a:lnTo>
                    <a:pt x="73350" y="130974"/>
                  </a:lnTo>
                  <a:lnTo>
                    <a:pt x="103108" y="98631"/>
                  </a:lnTo>
                  <a:lnTo>
                    <a:pt x="136916" y="70164"/>
                  </a:lnTo>
                  <a:lnTo>
                    <a:pt x="174356" y="45974"/>
                  </a:lnTo>
                  <a:lnTo>
                    <a:pt x="215009" y="26461"/>
                  </a:lnTo>
                  <a:lnTo>
                    <a:pt x="258453" y="12027"/>
                  </a:lnTo>
                  <a:lnTo>
                    <a:pt x="304271" y="3073"/>
                  </a:lnTo>
                  <a:lnTo>
                    <a:pt x="352044" y="0"/>
                  </a:lnTo>
                  <a:lnTo>
                    <a:pt x="399816" y="3073"/>
                  </a:lnTo>
                  <a:lnTo>
                    <a:pt x="445634" y="12027"/>
                  </a:lnTo>
                  <a:lnTo>
                    <a:pt x="489078" y="26461"/>
                  </a:lnTo>
                  <a:lnTo>
                    <a:pt x="529731" y="45974"/>
                  </a:lnTo>
                  <a:lnTo>
                    <a:pt x="567171" y="70164"/>
                  </a:lnTo>
                  <a:lnTo>
                    <a:pt x="600979" y="98631"/>
                  </a:lnTo>
                  <a:lnTo>
                    <a:pt x="630737" y="130974"/>
                  </a:lnTo>
                  <a:lnTo>
                    <a:pt x="656025" y="166793"/>
                  </a:lnTo>
                  <a:lnTo>
                    <a:pt x="676423" y="205686"/>
                  </a:lnTo>
                  <a:lnTo>
                    <a:pt x="691513" y="247253"/>
                  </a:lnTo>
                  <a:lnTo>
                    <a:pt x="700874" y="291092"/>
                  </a:lnTo>
                  <a:lnTo>
                    <a:pt x="704088" y="336803"/>
                  </a:lnTo>
                  <a:lnTo>
                    <a:pt x="700874" y="382515"/>
                  </a:lnTo>
                  <a:lnTo>
                    <a:pt x="691513" y="426354"/>
                  </a:lnTo>
                  <a:lnTo>
                    <a:pt x="676423" y="467921"/>
                  </a:lnTo>
                  <a:lnTo>
                    <a:pt x="656025" y="506814"/>
                  </a:lnTo>
                  <a:lnTo>
                    <a:pt x="630737" y="542633"/>
                  </a:lnTo>
                  <a:lnTo>
                    <a:pt x="600979" y="574976"/>
                  </a:lnTo>
                  <a:lnTo>
                    <a:pt x="567171" y="603443"/>
                  </a:lnTo>
                  <a:lnTo>
                    <a:pt x="529731" y="627633"/>
                  </a:lnTo>
                  <a:lnTo>
                    <a:pt x="489078" y="647146"/>
                  </a:lnTo>
                  <a:lnTo>
                    <a:pt x="445634" y="661580"/>
                  </a:lnTo>
                  <a:lnTo>
                    <a:pt x="399816" y="670534"/>
                  </a:lnTo>
                  <a:lnTo>
                    <a:pt x="352044" y="673607"/>
                  </a:lnTo>
                  <a:lnTo>
                    <a:pt x="304271" y="670534"/>
                  </a:lnTo>
                  <a:lnTo>
                    <a:pt x="258453" y="661580"/>
                  </a:lnTo>
                  <a:lnTo>
                    <a:pt x="215009" y="647146"/>
                  </a:lnTo>
                  <a:lnTo>
                    <a:pt x="174356" y="627633"/>
                  </a:lnTo>
                  <a:lnTo>
                    <a:pt x="136916" y="603443"/>
                  </a:lnTo>
                  <a:lnTo>
                    <a:pt x="103108" y="574976"/>
                  </a:lnTo>
                  <a:lnTo>
                    <a:pt x="73350" y="542633"/>
                  </a:lnTo>
                  <a:lnTo>
                    <a:pt x="48062" y="506814"/>
                  </a:lnTo>
                  <a:lnTo>
                    <a:pt x="27664" y="467921"/>
                  </a:lnTo>
                  <a:lnTo>
                    <a:pt x="12574" y="426354"/>
                  </a:lnTo>
                  <a:lnTo>
                    <a:pt x="3213" y="382515"/>
                  </a:lnTo>
                  <a:lnTo>
                    <a:pt x="0" y="336803"/>
                  </a:lnTo>
                  <a:close/>
                </a:path>
              </a:pathLst>
            </a:custGeom>
            <a:ln w="25400">
              <a:solidFill>
                <a:srgbClr val="FF0000"/>
              </a:solidFill>
            </a:ln>
          </p:spPr>
          <p:txBody>
            <a:bodyPr wrap="square" lIns="0" tIns="0" rIns="0" bIns="0" rtlCol="0"/>
            <a:lstStyle/>
            <a:p>
              <a:endParaRPr/>
            </a:p>
          </p:txBody>
        </p:sp>
      </p:grpSp>
      <p:sp>
        <p:nvSpPr>
          <p:cNvPr id="9" name="object 9"/>
          <p:cNvSpPr txBox="1"/>
          <p:nvPr/>
        </p:nvSpPr>
        <p:spPr>
          <a:xfrm>
            <a:off x="5562600" y="4018788"/>
            <a:ext cx="1612391" cy="1292662"/>
          </a:xfrm>
          <a:prstGeom prst="rect">
            <a:avLst/>
          </a:prstGeom>
          <a:solidFill>
            <a:srgbClr val="3D3E3D"/>
          </a:solidFill>
        </p:spPr>
        <p:txBody>
          <a:bodyPr vert="horz" wrap="square" lIns="0" tIns="91440" rIns="0" bIns="91440" rtlCol="0">
            <a:spAutoFit/>
          </a:bodyPr>
          <a:lstStyle/>
          <a:p>
            <a:pPr marL="262890" marR="254000" algn="ctr">
              <a:lnSpc>
                <a:spcPct val="100000"/>
              </a:lnSpc>
              <a:spcBef>
                <a:spcPts val="325"/>
              </a:spcBef>
            </a:pPr>
            <a:r>
              <a:rPr sz="1200" b="1" dirty="0">
                <a:solidFill>
                  <a:srgbClr val="FFFFFF"/>
                </a:solidFill>
                <a:latin typeface="Arial"/>
                <a:cs typeface="Arial"/>
              </a:rPr>
              <a:t>A</a:t>
            </a:r>
            <a:r>
              <a:rPr sz="1200" b="1" spc="-90" dirty="0">
                <a:solidFill>
                  <a:srgbClr val="FFFFFF"/>
                </a:solidFill>
                <a:latin typeface="Arial"/>
                <a:cs typeface="Arial"/>
              </a:rPr>
              <a:t> </a:t>
            </a:r>
            <a:r>
              <a:rPr sz="1200" b="1" spc="-5" dirty="0">
                <a:solidFill>
                  <a:srgbClr val="FFFFFF"/>
                </a:solidFill>
                <a:latin typeface="Arial"/>
                <a:cs typeface="Arial"/>
              </a:rPr>
              <a:t>Zones:</a:t>
            </a:r>
            <a:r>
              <a:rPr sz="1200" b="1" spc="-45" dirty="0">
                <a:solidFill>
                  <a:srgbClr val="FFFFFF"/>
                </a:solidFill>
                <a:latin typeface="Arial"/>
                <a:cs typeface="Arial"/>
              </a:rPr>
              <a:t> </a:t>
            </a:r>
            <a:r>
              <a:rPr sz="1200" dirty="0">
                <a:solidFill>
                  <a:srgbClr val="FFFFFF"/>
                </a:solidFill>
                <a:latin typeface="Arial"/>
                <a:cs typeface="Arial"/>
              </a:rPr>
              <a:t>top</a:t>
            </a:r>
            <a:r>
              <a:rPr sz="1200" spc="-45" dirty="0">
                <a:solidFill>
                  <a:srgbClr val="FFFFFF"/>
                </a:solidFill>
                <a:latin typeface="Arial"/>
                <a:cs typeface="Arial"/>
              </a:rPr>
              <a:t> </a:t>
            </a:r>
            <a:r>
              <a:rPr sz="1200" dirty="0">
                <a:solidFill>
                  <a:srgbClr val="FFFFFF"/>
                </a:solidFill>
                <a:latin typeface="Arial"/>
                <a:cs typeface="Arial"/>
              </a:rPr>
              <a:t>of </a:t>
            </a:r>
            <a:r>
              <a:rPr sz="1200" spc="-375" dirty="0">
                <a:solidFill>
                  <a:srgbClr val="FFFFFF"/>
                </a:solidFill>
                <a:latin typeface="Arial"/>
                <a:cs typeface="Arial"/>
              </a:rPr>
              <a:t> </a:t>
            </a:r>
            <a:r>
              <a:rPr sz="1200" spc="-5" dirty="0">
                <a:solidFill>
                  <a:srgbClr val="FFFFFF"/>
                </a:solidFill>
                <a:latin typeface="Arial"/>
                <a:cs typeface="Arial"/>
              </a:rPr>
              <a:t>lowest </a:t>
            </a:r>
            <a:r>
              <a:rPr sz="1200" dirty="0">
                <a:solidFill>
                  <a:srgbClr val="FFFFFF"/>
                </a:solidFill>
                <a:latin typeface="Arial"/>
                <a:cs typeface="Arial"/>
              </a:rPr>
              <a:t>floor </a:t>
            </a:r>
            <a:r>
              <a:rPr sz="1200" spc="5" dirty="0">
                <a:solidFill>
                  <a:srgbClr val="FFFFFF"/>
                </a:solidFill>
                <a:latin typeface="Arial"/>
                <a:cs typeface="Arial"/>
              </a:rPr>
              <a:t> </a:t>
            </a:r>
            <a:r>
              <a:rPr sz="1200" dirty="0">
                <a:solidFill>
                  <a:srgbClr val="FFFFFF"/>
                </a:solidFill>
                <a:latin typeface="Arial"/>
                <a:cs typeface="Arial"/>
              </a:rPr>
              <a:t>(residential) </a:t>
            </a:r>
            <a:r>
              <a:rPr sz="1200" spc="5" dirty="0">
                <a:solidFill>
                  <a:srgbClr val="FFFFFF"/>
                </a:solidFill>
                <a:latin typeface="Arial"/>
                <a:cs typeface="Arial"/>
              </a:rPr>
              <a:t> </a:t>
            </a:r>
            <a:r>
              <a:rPr sz="1200" spc="-5" dirty="0">
                <a:solidFill>
                  <a:srgbClr val="FFFFFF"/>
                </a:solidFill>
                <a:latin typeface="Arial"/>
                <a:cs typeface="Arial"/>
              </a:rPr>
              <a:t>elevated </a:t>
            </a:r>
            <a:r>
              <a:rPr sz="1200" dirty="0">
                <a:solidFill>
                  <a:srgbClr val="FFFFFF"/>
                </a:solidFill>
                <a:latin typeface="Arial"/>
                <a:cs typeface="Arial"/>
              </a:rPr>
              <a:t>to or </a:t>
            </a:r>
            <a:r>
              <a:rPr sz="1200" spc="5" dirty="0">
                <a:solidFill>
                  <a:srgbClr val="FFFFFF"/>
                </a:solidFill>
                <a:latin typeface="Arial"/>
                <a:cs typeface="Arial"/>
              </a:rPr>
              <a:t> </a:t>
            </a:r>
            <a:r>
              <a:rPr sz="1200" spc="-5" dirty="0">
                <a:solidFill>
                  <a:srgbClr val="FFFFFF"/>
                </a:solidFill>
                <a:latin typeface="Arial"/>
                <a:cs typeface="Arial"/>
              </a:rPr>
              <a:t>above </a:t>
            </a:r>
            <a:r>
              <a:rPr sz="1200" dirty="0">
                <a:solidFill>
                  <a:srgbClr val="FFFFFF"/>
                </a:solidFill>
                <a:latin typeface="Arial"/>
                <a:cs typeface="Arial"/>
              </a:rPr>
              <a:t>the base </a:t>
            </a:r>
            <a:r>
              <a:rPr sz="1200" spc="-375" dirty="0">
                <a:solidFill>
                  <a:srgbClr val="FFFFFF"/>
                </a:solidFill>
                <a:latin typeface="Arial"/>
                <a:cs typeface="Arial"/>
              </a:rPr>
              <a:t> </a:t>
            </a:r>
            <a:r>
              <a:rPr sz="1200" dirty="0">
                <a:solidFill>
                  <a:srgbClr val="FFFFFF"/>
                </a:solidFill>
                <a:latin typeface="Arial"/>
                <a:cs typeface="Arial"/>
              </a:rPr>
              <a:t>flood</a:t>
            </a:r>
            <a:r>
              <a:rPr sz="1200" spc="-45" dirty="0">
                <a:solidFill>
                  <a:srgbClr val="FFFFFF"/>
                </a:solidFill>
                <a:latin typeface="Arial"/>
                <a:cs typeface="Arial"/>
              </a:rPr>
              <a:t> </a:t>
            </a:r>
            <a:r>
              <a:rPr sz="1200" spc="-5" dirty="0">
                <a:solidFill>
                  <a:srgbClr val="FFFFFF"/>
                </a:solidFill>
                <a:latin typeface="Arial"/>
                <a:cs typeface="Arial"/>
              </a:rPr>
              <a:t>level</a:t>
            </a:r>
            <a:endParaRPr sz="1200" dirty="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28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6">
            <a:extLst>
              <a:ext uri="{C183D7F6-B498-43B3-948B-1728B52AA6E4}">
                <adec:decorative xmlns:adec="http://schemas.microsoft.com/office/drawing/2017/decorative" val="1"/>
              </a:ext>
            </a:extLst>
          </p:cNvPr>
          <p:cNvPicPr/>
          <p:nvPr/>
        </p:nvPicPr>
        <p:blipFill>
          <a:blip r:embed="rId2" cstate="print"/>
          <a:stretch>
            <a:fillRect/>
          </a:stretch>
        </p:blipFill>
        <p:spPr>
          <a:xfrm>
            <a:off x="0" y="1159762"/>
            <a:ext cx="9143999" cy="5774437"/>
          </a:xfrm>
          <a:prstGeom prst="rect">
            <a:avLst/>
          </a:prstGeom>
        </p:spPr>
      </p:pic>
      <p:sp>
        <p:nvSpPr>
          <p:cNvPr id="7" name="object 7">
            <a:extLst>
              <a:ext uri="{C183D7F6-B498-43B3-948B-1728B52AA6E4}">
                <adec:decorative xmlns:adec="http://schemas.microsoft.com/office/drawing/2017/decorative" val="1"/>
              </a:ext>
            </a:extLst>
          </p:cNvPr>
          <p:cNvSpPr/>
          <p:nvPr/>
        </p:nvSpPr>
        <p:spPr>
          <a:xfrm>
            <a:off x="0" y="2038515"/>
            <a:ext cx="4876800" cy="1853257"/>
          </a:xfrm>
          <a:custGeom>
            <a:avLst/>
            <a:gdLst/>
            <a:ahLst/>
            <a:cxnLst/>
            <a:rect l="l" t="t" r="r" b="b"/>
            <a:pathLst>
              <a:path w="6027420" h="1828800">
                <a:moveTo>
                  <a:pt x="6027420" y="0"/>
                </a:moveTo>
                <a:lnTo>
                  <a:pt x="0" y="0"/>
                </a:lnTo>
                <a:lnTo>
                  <a:pt x="0" y="1828799"/>
                </a:lnTo>
                <a:lnTo>
                  <a:pt x="6027420" y="1828799"/>
                </a:lnTo>
                <a:lnTo>
                  <a:pt x="6027420" y="0"/>
                </a:lnTo>
                <a:close/>
              </a:path>
            </a:pathLst>
          </a:custGeom>
          <a:solidFill>
            <a:srgbClr val="FFFFFF">
              <a:alpha val="70195"/>
            </a:srgbClr>
          </a:solidFill>
        </p:spPr>
        <p:txBody>
          <a:bodyPr wrap="square" lIns="0" tIns="0" rIns="0" bIns="0" rtlCol="0"/>
          <a:lstStyle/>
          <a:p>
            <a:endParaRPr/>
          </a:p>
        </p:txBody>
      </p:sp>
      <p:sp>
        <p:nvSpPr>
          <p:cNvPr id="8" name="object 8"/>
          <p:cNvSpPr txBox="1">
            <a:spLocks noGrp="1"/>
          </p:cNvSpPr>
          <p:nvPr>
            <p:ph type="title"/>
          </p:nvPr>
        </p:nvSpPr>
        <p:spPr>
          <a:xfrm>
            <a:off x="531368" y="2499486"/>
            <a:ext cx="5310505" cy="848360"/>
          </a:xfrm>
          <a:prstGeom prst="rect">
            <a:avLst/>
          </a:prstGeom>
        </p:spPr>
        <p:txBody>
          <a:bodyPr vert="horz" wrap="square" lIns="0" tIns="12700" rIns="0" bIns="0" rtlCol="0">
            <a:spAutoFit/>
          </a:bodyPr>
          <a:lstStyle/>
          <a:p>
            <a:pPr marL="12700">
              <a:lnSpc>
                <a:spcPct val="100000"/>
              </a:lnSpc>
              <a:spcBef>
                <a:spcPts val="100"/>
              </a:spcBef>
            </a:pPr>
            <a:r>
              <a:rPr lang="en-US" sz="5400" b="1" spc="-5">
                <a:solidFill>
                  <a:srgbClr val="005A87"/>
                </a:solidFill>
                <a:latin typeface="Arial"/>
                <a:cs typeface="Arial"/>
              </a:rPr>
              <a:t>Discussion</a:t>
            </a:r>
            <a:endParaRPr sz="5400">
              <a:latin typeface="Arial"/>
              <a:cs typeface="Arial"/>
            </a:endParaRPr>
          </a:p>
        </p:txBody>
      </p:sp>
      <p:pic>
        <p:nvPicPr>
          <p:cNvPr id="10" name="object 10">
            <a:extLst>
              <a:ext uri="{C183D7F6-B498-43B3-948B-1728B52AA6E4}">
                <adec:decorative xmlns:adec="http://schemas.microsoft.com/office/drawing/2017/decorative" val="1"/>
              </a:ext>
            </a:extLst>
          </p:cNvPr>
          <p:cNvPicPr/>
          <p:nvPr/>
        </p:nvPicPr>
        <p:blipFill>
          <a:blip r:embed="rId3" cstate="print"/>
          <a:stretch>
            <a:fillRect/>
          </a:stretch>
        </p:blipFill>
        <p:spPr>
          <a:xfrm>
            <a:off x="7613903" y="6225540"/>
            <a:ext cx="1037844" cy="315467"/>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4" cstate="print"/>
          <a:stretch>
            <a:fillRect/>
          </a:stretch>
        </p:blipFill>
        <p:spPr>
          <a:xfrm>
            <a:off x="519683" y="6131052"/>
            <a:ext cx="1133855" cy="399288"/>
          </a:xfrm>
          <a:prstGeom prst="rect">
            <a:avLst/>
          </a:prstGeom>
        </p:spPr>
      </p:pic>
    </p:spTree>
    <p:extLst>
      <p:ext uri="{BB962C8B-B14F-4D97-AF65-F5344CB8AC3E}">
        <p14:creationId xmlns:p14="http://schemas.microsoft.com/office/powerpoint/2010/main" val="3303428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0" y="0"/>
            <a:ext cx="9143999" cy="1222839"/>
          </a:xfrm>
          <a:prstGeom prst="rect">
            <a:avLst/>
          </a:prstGeom>
        </p:spPr>
      </p:pic>
      <p:sp>
        <p:nvSpPr>
          <p:cNvPr id="11" name="object 11"/>
          <p:cNvSpPr txBox="1">
            <a:spLocks noGrp="1"/>
          </p:cNvSpPr>
          <p:nvPr>
            <p:ph type="title"/>
          </p:nvPr>
        </p:nvSpPr>
        <p:spPr>
          <a:xfrm>
            <a:off x="535940" y="427101"/>
            <a:ext cx="6442376" cy="566822"/>
          </a:xfrm>
          <a:prstGeom prst="rect">
            <a:avLst/>
          </a:prstGeom>
        </p:spPr>
        <p:txBody>
          <a:bodyPr vert="horz" wrap="square" lIns="0" tIns="12700" rIns="0" bIns="0" rtlCol="0">
            <a:spAutoFit/>
          </a:bodyPr>
          <a:lstStyle/>
          <a:p>
            <a:pPr marL="12700">
              <a:lnSpc>
                <a:spcPct val="100000"/>
              </a:lnSpc>
              <a:spcBef>
                <a:spcPts val="100"/>
              </a:spcBef>
            </a:pPr>
            <a:r>
              <a:rPr lang="en-US" dirty="0"/>
              <a:t>Timeline – Looking Ahead</a:t>
            </a:r>
            <a:endParaRPr dirty="0"/>
          </a:p>
        </p:txBody>
      </p:sp>
      <p:grpSp>
        <p:nvGrpSpPr>
          <p:cNvPr id="3" name="Group 2">
            <a:extLst>
              <a:ext uri="{FF2B5EF4-FFF2-40B4-BE49-F238E27FC236}">
                <a16:creationId xmlns:a16="http://schemas.microsoft.com/office/drawing/2014/main" id="{6E84EB0B-FD01-C687-68C6-A10B5CEAC020}"/>
              </a:ext>
            </a:extLst>
          </p:cNvPr>
          <p:cNvGrpSpPr/>
          <p:nvPr/>
        </p:nvGrpSpPr>
        <p:grpSpPr>
          <a:xfrm>
            <a:off x="122076" y="1649940"/>
            <a:ext cx="8899846" cy="4320074"/>
            <a:chOff x="83976" y="1800808"/>
            <a:chExt cx="8899846" cy="4320074"/>
          </a:xfrm>
        </p:grpSpPr>
        <p:sp>
          <p:nvSpPr>
            <p:cNvPr id="4" name="Right Arrow 4">
              <a:extLst>
                <a:ext uri="{FF2B5EF4-FFF2-40B4-BE49-F238E27FC236}">
                  <a16:creationId xmlns:a16="http://schemas.microsoft.com/office/drawing/2014/main" id="{95DF9C74-40F0-912C-F892-2DAFCEC500EB}"/>
                </a:ext>
              </a:extLst>
            </p:cNvPr>
            <p:cNvSpPr/>
            <p:nvPr/>
          </p:nvSpPr>
          <p:spPr>
            <a:xfrm>
              <a:off x="83976" y="1800808"/>
              <a:ext cx="8899846" cy="4320074"/>
            </a:xfrm>
            <a:prstGeom prst="rightArrow">
              <a:avLst>
                <a:gd name="adj1" fmla="val 50000"/>
                <a:gd name="adj2" fmla="val 99460"/>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5">
              <a:extLst>
                <a:ext uri="{FF2B5EF4-FFF2-40B4-BE49-F238E27FC236}">
                  <a16:creationId xmlns:a16="http://schemas.microsoft.com/office/drawing/2014/main" id="{22D0FB3B-A51C-692D-8DFD-C0B81D95C1FC}"/>
                </a:ext>
              </a:extLst>
            </p:cNvPr>
            <p:cNvSpPr/>
            <p:nvPr/>
          </p:nvSpPr>
          <p:spPr>
            <a:xfrm>
              <a:off x="2591555" y="3082166"/>
              <a:ext cx="1046899" cy="1701953"/>
            </a:xfrm>
            <a:custGeom>
              <a:avLst/>
              <a:gdLst>
                <a:gd name="connsiteX0" fmla="*/ 0 w 961426"/>
                <a:gd name="connsiteY0" fmla="*/ 160241 h 1701953"/>
                <a:gd name="connsiteX1" fmla="*/ 160241 w 961426"/>
                <a:gd name="connsiteY1" fmla="*/ 0 h 1701953"/>
                <a:gd name="connsiteX2" fmla="*/ 801185 w 961426"/>
                <a:gd name="connsiteY2" fmla="*/ 0 h 1701953"/>
                <a:gd name="connsiteX3" fmla="*/ 961426 w 961426"/>
                <a:gd name="connsiteY3" fmla="*/ 160241 h 1701953"/>
                <a:gd name="connsiteX4" fmla="*/ 961426 w 961426"/>
                <a:gd name="connsiteY4" fmla="*/ 1541712 h 1701953"/>
                <a:gd name="connsiteX5" fmla="*/ 801185 w 961426"/>
                <a:gd name="connsiteY5" fmla="*/ 1701953 h 1701953"/>
                <a:gd name="connsiteX6" fmla="*/ 160241 w 961426"/>
                <a:gd name="connsiteY6" fmla="*/ 1701953 h 1701953"/>
                <a:gd name="connsiteX7" fmla="*/ 0 w 961426"/>
                <a:gd name="connsiteY7" fmla="*/ 1541712 h 1701953"/>
                <a:gd name="connsiteX8" fmla="*/ 0 w 961426"/>
                <a:gd name="connsiteY8" fmla="*/ 160241 h 17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426" h="1701953">
                  <a:moveTo>
                    <a:pt x="0" y="160241"/>
                  </a:moveTo>
                  <a:cubicBezTo>
                    <a:pt x="0" y="71742"/>
                    <a:pt x="71742" y="0"/>
                    <a:pt x="160241" y="0"/>
                  </a:cubicBezTo>
                  <a:lnTo>
                    <a:pt x="801185" y="0"/>
                  </a:lnTo>
                  <a:cubicBezTo>
                    <a:pt x="889684" y="0"/>
                    <a:pt x="961426" y="71742"/>
                    <a:pt x="961426" y="160241"/>
                  </a:cubicBezTo>
                  <a:lnTo>
                    <a:pt x="961426" y="1541712"/>
                  </a:lnTo>
                  <a:cubicBezTo>
                    <a:pt x="961426" y="1630211"/>
                    <a:pt x="889684" y="1701953"/>
                    <a:pt x="801185" y="1701953"/>
                  </a:cubicBezTo>
                  <a:lnTo>
                    <a:pt x="160241" y="1701953"/>
                  </a:lnTo>
                  <a:cubicBezTo>
                    <a:pt x="71742" y="1701953"/>
                    <a:pt x="0" y="1630211"/>
                    <a:pt x="0" y="1541712"/>
                  </a:cubicBezTo>
                  <a:lnTo>
                    <a:pt x="0" y="160241"/>
                  </a:lnTo>
                  <a:close/>
                </a:path>
              </a:pathLst>
            </a:custGeom>
            <a:ln w="38100">
              <a:solidFill>
                <a:srgbClr val="FF0000"/>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2653" tIns="92653" rIns="92653" bIns="92653"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lvl="0" algn="ctr" defTabSz="533400">
                <a:lnSpc>
                  <a:spcPct val="90000"/>
                </a:lnSpc>
                <a:spcAft>
                  <a:spcPct val="35000"/>
                </a:spcAft>
              </a:pPr>
              <a:r>
                <a:rPr lang="en-US" sz="1200" b="1"/>
                <a:t>Flood Risk Review Meeting</a:t>
              </a:r>
            </a:p>
            <a:p>
              <a:pPr lvl="0" algn="ctr" defTabSz="533400">
                <a:lnSpc>
                  <a:spcPct val="90000"/>
                </a:lnSpc>
                <a:spcAft>
                  <a:spcPct val="35000"/>
                </a:spcAft>
              </a:pPr>
              <a:r>
                <a:rPr lang="en-US" sz="1000" i="1"/>
                <a:t>(Draft Results)</a:t>
              </a:r>
              <a:endParaRPr lang="en-US" sz="1200" kern="1200"/>
            </a:p>
          </p:txBody>
        </p:sp>
        <p:sp>
          <p:nvSpPr>
            <p:cNvPr id="6" name="Freeform 6">
              <a:extLst>
                <a:ext uri="{FF2B5EF4-FFF2-40B4-BE49-F238E27FC236}">
                  <a16:creationId xmlns:a16="http://schemas.microsoft.com/office/drawing/2014/main" id="{81323724-4E0F-E942-51C9-07AFF3D8C55F}"/>
                </a:ext>
              </a:extLst>
            </p:cNvPr>
            <p:cNvSpPr/>
            <p:nvPr/>
          </p:nvSpPr>
          <p:spPr>
            <a:xfrm>
              <a:off x="1284705" y="3092743"/>
              <a:ext cx="1255193" cy="1701953"/>
            </a:xfrm>
            <a:custGeom>
              <a:avLst/>
              <a:gdLst>
                <a:gd name="connsiteX0" fmla="*/ 0 w 1082200"/>
                <a:gd name="connsiteY0" fmla="*/ 180370 h 1701953"/>
                <a:gd name="connsiteX1" fmla="*/ 180370 w 1082200"/>
                <a:gd name="connsiteY1" fmla="*/ 0 h 1701953"/>
                <a:gd name="connsiteX2" fmla="*/ 901830 w 1082200"/>
                <a:gd name="connsiteY2" fmla="*/ 0 h 1701953"/>
                <a:gd name="connsiteX3" fmla="*/ 1082200 w 1082200"/>
                <a:gd name="connsiteY3" fmla="*/ 180370 h 1701953"/>
                <a:gd name="connsiteX4" fmla="*/ 1082200 w 1082200"/>
                <a:gd name="connsiteY4" fmla="*/ 1521583 h 1701953"/>
                <a:gd name="connsiteX5" fmla="*/ 901830 w 1082200"/>
                <a:gd name="connsiteY5" fmla="*/ 1701953 h 1701953"/>
                <a:gd name="connsiteX6" fmla="*/ 180370 w 1082200"/>
                <a:gd name="connsiteY6" fmla="*/ 1701953 h 1701953"/>
                <a:gd name="connsiteX7" fmla="*/ 0 w 1082200"/>
                <a:gd name="connsiteY7" fmla="*/ 1521583 h 1701953"/>
                <a:gd name="connsiteX8" fmla="*/ 0 w 1082200"/>
                <a:gd name="connsiteY8" fmla="*/ 180370 h 17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200" h="1701953">
                  <a:moveTo>
                    <a:pt x="0" y="180370"/>
                  </a:moveTo>
                  <a:cubicBezTo>
                    <a:pt x="0" y="80754"/>
                    <a:pt x="80754" y="0"/>
                    <a:pt x="180370" y="0"/>
                  </a:cubicBezTo>
                  <a:lnTo>
                    <a:pt x="901830" y="0"/>
                  </a:lnTo>
                  <a:cubicBezTo>
                    <a:pt x="1001446" y="0"/>
                    <a:pt x="1082200" y="80754"/>
                    <a:pt x="1082200" y="180370"/>
                  </a:cubicBezTo>
                  <a:lnTo>
                    <a:pt x="1082200" y="1521583"/>
                  </a:lnTo>
                  <a:cubicBezTo>
                    <a:pt x="1082200" y="1621199"/>
                    <a:pt x="1001446" y="1701953"/>
                    <a:pt x="901830" y="1701953"/>
                  </a:cubicBezTo>
                  <a:lnTo>
                    <a:pt x="180370" y="1701953"/>
                  </a:lnTo>
                  <a:cubicBezTo>
                    <a:pt x="80754" y="1701953"/>
                    <a:pt x="0" y="1621199"/>
                    <a:pt x="0" y="1521583"/>
                  </a:cubicBezTo>
                  <a:lnTo>
                    <a:pt x="0" y="18037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549" tIns="98549" rIns="98549" bIns="98549"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533400">
                <a:lnSpc>
                  <a:spcPct val="90000"/>
                </a:lnSpc>
                <a:spcAft>
                  <a:spcPts val="0"/>
                </a:spcAft>
              </a:pPr>
              <a:r>
                <a:rPr lang="en-US" sz="1200" b="1"/>
                <a:t>Data Development </a:t>
              </a:r>
              <a:endParaRPr lang="en-US" sz="1200"/>
            </a:p>
            <a:p>
              <a:pPr lvl="0" algn="ctr" defTabSz="533400">
                <a:lnSpc>
                  <a:spcPct val="90000"/>
                </a:lnSpc>
                <a:spcBef>
                  <a:spcPct val="0"/>
                </a:spcBef>
                <a:spcAft>
                  <a:spcPct val="35000"/>
                </a:spcAft>
              </a:pPr>
              <a:r>
                <a:rPr lang="en-US" sz="1200" b="1" kern="1200"/>
                <a:t>_______</a:t>
              </a:r>
            </a:p>
            <a:p>
              <a:pPr lvl="0" algn="ctr" defTabSz="533400">
                <a:lnSpc>
                  <a:spcPct val="90000"/>
                </a:lnSpc>
                <a:spcBef>
                  <a:spcPct val="0"/>
                </a:spcBef>
                <a:spcAft>
                  <a:spcPct val="35000"/>
                </a:spcAft>
              </a:pPr>
              <a:endParaRPr lang="en-US" sz="500" b="1" kern="1200"/>
            </a:p>
            <a:p>
              <a:pPr lvl="0" algn="ctr" defTabSz="533400">
                <a:lnSpc>
                  <a:spcPct val="90000"/>
                </a:lnSpc>
                <a:spcBef>
                  <a:spcPct val="0"/>
                </a:spcBef>
                <a:spcAft>
                  <a:spcPct val="35000"/>
                </a:spcAft>
              </a:pPr>
              <a:r>
                <a:rPr lang="en-US" sz="1200" b="1" kern="1200"/>
                <a:t>Interim Coordination</a:t>
              </a:r>
              <a:endParaRPr lang="en-US" sz="1200" b="1"/>
            </a:p>
          </p:txBody>
        </p:sp>
        <p:sp>
          <p:nvSpPr>
            <p:cNvPr id="9" name="Freeform 7">
              <a:extLst>
                <a:ext uri="{FF2B5EF4-FFF2-40B4-BE49-F238E27FC236}">
                  <a16:creationId xmlns:a16="http://schemas.microsoft.com/office/drawing/2014/main" id="{EFD15BA4-CDBC-0E32-8ABA-64877386049C}"/>
                </a:ext>
              </a:extLst>
            </p:cNvPr>
            <p:cNvSpPr/>
            <p:nvPr/>
          </p:nvSpPr>
          <p:spPr>
            <a:xfrm>
              <a:off x="225113" y="3108243"/>
              <a:ext cx="985662" cy="1686453"/>
            </a:xfrm>
            <a:custGeom>
              <a:avLst/>
              <a:gdLst>
                <a:gd name="connsiteX0" fmla="*/ 0 w 1213526"/>
                <a:gd name="connsiteY0" fmla="*/ 202258 h 1686453"/>
                <a:gd name="connsiteX1" fmla="*/ 202258 w 1213526"/>
                <a:gd name="connsiteY1" fmla="*/ 0 h 1686453"/>
                <a:gd name="connsiteX2" fmla="*/ 1011268 w 1213526"/>
                <a:gd name="connsiteY2" fmla="*/ 0 h 1686453"/>
                <a:gd name="connsiteX3" fmla="*/ 1213526 w 1213526"/>
                <a:gd name="connsiteY3" fmla="*/ 202258 h 1686453"/>
                <a:gd name="connsiteX4" fmla="*/ 1213526 w 1213526"/>
                <a:gd name="connsiteY4" fmla="*/ 1484195 h 1686453"/>
                <a:gd name="connsiteX5" fmla="*/ 1011268 w 1213526"/>
                <a:gd name="connsiteY5" fmla="*/ 1686453 h 1686453"/>
                <a:gd name="connsiteX6" fmla="*/ 202258 w 1213526"/>
                <a:gd name="connsiteY6" fmla="*/ 1686453 h 1686453"/>
                <a:gd name="connsiteX7" fmla="*/ 0 w 1213526"/>
                <a:gd name="connsiteY7" fmla="*/ 1484195 h 1686453"/>
                <a:gd name="connsiteX8" fmla="*/ 0 w 1213526"/>
                <a:gd name="connsiteY8" fmla="*/ 202258 h 168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526" h="1686453">
                  <a:moveTo>
                    <a:pt x="0" y="202258"/>
                  </a:moveTo>
                  <a:cubicBezTo>
                    <a:pt x="0" y="90554"/>
                    <a:pt x="90554" y="0"/>
                    <a:pt x="202258" y="0"/>
                  </a:cubicBezTo>
                  <a:lnTo>
                    <a:pt x="1011268" y="0"/>
                  </a:lnTo>
                  <a:cubicBezTo>
                    <a:pt x="1122972" y="0"/>
                    <a:pt x="1213526" y="90554"/>
                    <a:pt x="1213526" y="202258"/>
                  </a:cubicBezTo>
                  <a:lnTo>
                    <a:pt x="1213526" y="1484195"/>
                  </a:lnTo>
                  <a:cubicBezTo>
                    <a:pt x="1213526" y="1595899"/>
                    <a:pt x="1122972" y="1686453"/>
                    <a:pt x="1011268" y="1686453"/>
                  </a:cubicBezTo>
                  <a:lnTo>
                    <a:pt x="202258" y="1686453"/>
                  </a:lnTo>
                  <a:cubicBezTo>
                    <a:pt x="90554" y="1686453"/>
                    <a:pt x="0" y="1595899"/>
                    <a:pt x="0" y="1484195"/>
                  </a:cubicBezTo>
                  <a:lnTo>
                    <a:pt x="0" y="202258"/>
                  </a:lnTo>
                  <a:close/>
                </a:path>
              </a:pathLst>
            </a:custGeom>
            <a:ln w="28575">
              <a:solidFill>
                <a:schemeClr val="bg1"/>
              </a:solidFill>
            </a:ln>
          </p:spPr>
          <p:style>
            <a:lnRef idx="2">
              <a:scrgbClr r="0" g="0" b="0"/>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4959" tIns="104959" rIns="104959" bIns="104959"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lvl="0" algn="ctr" defTabSz="533400">
                <a:lnSpc>
                  <a:spcPct val="90000"/>
                </a:lnSpc>
                <a:spcAft>
                  <a:spcPct val="35000"/>
                </a:spcAft>
              </a:pPr>
              <a:r>
                <a:rPr lang="en-US" sz="1200" b="1"/>
                <a:t>Kick-Off / Discovery Meeting</a:t>
              </a:r>
            </a:p>
            <a:p>
              <a:pPr lvl="0" algn="ctr" defTabSz="533400">
                <a:lnSpc>
                  <a:spcPct val="90000"/>
                </a:lnSpc>
                <a:spcAft>
                  <a:spcPct val="35000"/>
                </a:spcAft>
              </a:pPr>
              <a:r>
                <a:rPr lang="en-US" sz="1000"/>
                <a:t>06/28/2021</a:t>
              </a:r>
              <a:endParaRPr lang="en-US" sz="1000" kern="1200"/>
            </a:p>
          </p:txBody>
        </p:sp>
        <p:sp>
          <p:nvSpPr>
            <p:cNvPr id="18" name="Freeform 8">
              <a:extLst>
                <a:ext uri="{FF2B5EF4-FFF2-40B4-BE49-F238E27FC236}">
                  <a16:creationId xmlns:a16="http://schemas.microsoft.com/office/drawing/2014/main" id="{453369E1-20F8-CDA4-B9BB-1E7BA34CED68}"/>
                </a:ext>
              </a:extLst>
            </p:cNvPr>
            <p:cNvSpPr/>
            <p:nvPr/>
          </p:nvSpPr>
          <p:spPr>
            <a:xfrm>
              <a:off x="3706663" y="3086410"/>
              <a:ext cx="1119069" cy="1717626"/>
            </a:xfrm>
            <a:custGeom>
              <a:avLst/>
              <a:gdLst>
                <a:gd name="connsiteX0" fmla="*/ 0 w 1089516"/>
                <a:gd name="connsiteY0" fmla="*/ 181590 h 1717626"/>
                <a:gd name="connsiteX1" fmla="*/ 181590 w 1089516"/>
                <a:gd name="connsiteY1" fmla="*/ 0 h 1717626"/>
                <a:gd name="connsiteX2" fmla="*/ 907926 w 1089516"/>
                <a:gd name="connsiteY2" fmla="*/ 0 h 1717626"/>
                <a:gd name="connsiteX3" fmla="*/ 1089516 w 1089516"/>
                <a:gd name="connsiteY3" fmla="*/ 181590 h 1717626"/>
                <a:gd name="connsiteX4" fmla="*/ 1089516 w 1089516"/>
                <a:gd name="connsiteY4" fmla="*/ 1536036 h 1717626"/>
                <a:gd name="connsiteX5" fmla="*/ 907926 w 1089516"/>
                <a:gd name="connsiteY5" fmla="*/ 1717626 h 1717626"/>
                <a:gd name="connsiteX6" fmla="*/ 181590 w 1089516"/>
                <a:gd name="connsiteY6" fmla="*/ 1717626 h 1717626"/>
                <a:gd name="connsiteX7" fmla="*/ 0 w 1089516"/>
                <a:gd name="connsiteY7" fmla="*/ 1536036 h 1717626"/>
                <a:gd name="connsiteX8" fmla="*/ 0 w 1089516"/>
                <a:gd name="connsiteY8" fmla="*/ 181590 h 171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516" h="1717626">
                  <a:moveTo>
                    <a:pt x="0" y="181590"/>
                  </a:moveTo>
                  <a:cubicBezTo>
                    <a:pt x="0" y="81301"/>
                    <a:pt x="81301" y="0"/>
                    <a:pt x="181590" y="0"/>
                  </a:cubicBezTo>
                  <a:lnTo>
                    <a:pt x="907926" y="0"/>
                  </a:lnTo>
                  <a:cubicBezTo>
                    <a:pt x="1008215" y="0"/>
                    <a:pt x="1089516" y="81301"/>
                    <a:pt x="1089516" y="181590"/>
                  </a:cubicBezTo>
                  <a:lnTo>
                    <a:pt x="1089516" y="1536036"/>
                  </a:lnTo>
                  <a:cubicBezTo>
                    <a:pt x="1089516" y="1636325"/>
                    <a:pt x="1008215" y="1717626"/>
                    <a:pt x="907926" y="1717626"/>
                  </a:cubicBezTo>
                  <a:lnTo>
                    <a:pt x="181590" y="1717626"/>
                  </a:lnTo>
                  <a:cubicBezTo>
                    <a:pt x="81301" y="1717626"/>
                    <a:pt x="0" y="1636325"/>
                    <a:pt x="0" y="1536036"/>
                  </a:cubicBezTo>
                  <a:lnTo>
                    <a:pt x="0" y="18159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8906" tIns="98906" rIns="98906" bIns="98906"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lvl="0" algn="ctr" defTabSz="533400">
                <a:lnSpc>
                  <a:spcPct val="90000"/>
                </a:lnSpc>
                <a:spcBef>
                  <a:spcPct val="0"/>
                </a:spcBef>
                <a:spcAft>
                  <a:spcPct val="35000"/>
                </a:spcAft>
              </a:pPr>
              <a:r>
                <a:rPr lang="en-US" sz="1200" b="1" kern="1200" dirty="0"/>
                <a:t>Preliminary Issuance of FIRMs / FIS</a:t>
              </a:r>
            </a:p>
          </p:txBody>
        </p:sp>
        <p:sp>
          <p:nvSpPr>
            <p:cNvPr id="27" name="Freeform 9">
              <a:extLst>
                <a:ext uri="{FF2B5EF4-FFF2-40B4-BE49-F238E27FC236}">
                  <a16:creationId xmlns:a16="http://schemas.microsoft.com/office/drawing/2014/main" id="{9D85FA05-7A4B-8C59-D2FB-54DF02E4784B}"/>
                </a:ext>
              </a:extLst>
            </p:cNvPr>
            <p:cNvSpPr/>
            <p:nvPr/>
          </p:nvSpPr>
          <p:spPr>
            <a:xfrm>
              <a:off x="4890440" y="3087153"/>
              <a:ext cx="785393" cy="1728029"/>
            </a:xfrm>
            <a:custGeom>
              <a:avLst/>
              <a:gdLst>
                <a:gd name="connsiteX0" fmla="*/ 0 w 785393"/>
                <a:gd name="connsiteY0" fmla="*/ 130901 h 1728029"/>
                <a:gd name="connsiteX1" fmla="*/ 130901 w 785393"/>
                <a:gd name="connsiteY1" fmla="*/ 0 h 1728029"/>
                <a:gd name="connsiteX2" fmla="*/ 654492 w 785393"/>
                <a:gd name="connsiteY2" fmla="*/ 0 h 1728029"/>
                <a:gd name="connsiteX3" fmla="*/ 785393 w 785393"/>
                <a:gd name="connsiteY3" fmla="*/ 130901 h 1728029"/>
                <a:gd name="connsiteX4" fmla="*/ 785393 w 785393"/>
                <a:gd name="connsiteY4" fmla="*/ 1597128 h 1728029"/>
                <a:gd name="connsiteX5" fmla="*/ 654492 w 785393"/>
                <a:gd name="connsiteY5" fmla="*/ 1728029 h 1728029"/>
                <a:gd name="connsiteX6" fmla="*/ 130901 w 785393"/>
                <a:gd name="connsiteY6" fmla="*/ 1728029 h 1728029"/>
                <a:gd name="connsiteX7" fmla="*/ 0 w 785393"/>
                <a:gd name="connsiteY7" fmla="*/ 1597128 h 1728029"/>
                <a:gd name="connsiteX8" fmla="*/ 0 w 785393"/>
                <a:gd name="connsiteY8" fmla="*/ 130901 h 172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93" h="1728029">
                  <a:moveTo>
                    <a:pt x="0" y="130901"/>
                  </a:moveTo>
                  <a:cubicBezTo>
                    <a:pt x="0" y="58606"/>
                    <a:pt x="58606" y="0"/>
                    <a:pt x="130901" y="0"/>
                  </a:cubicBezTo>
                  <a:lnTo>
                    <a:pt x="654492" y="0"/>
                  </a:lnTo>
                  <a:cubicBezTo>
                    <a:pt x="726787" y="0"/>
                    <a:pt x="785393" y="58606"/>
                    <a:pt x="785393" y="130901"/>
                  </a:cubicBezTo>
                  <a:lnTo>
                    <a:pt x="785393" y="1597128"/>
                  </a:lnTo>
                  <a:cubicBezTo>
                    <a:pt x="785393" y="1669423"/>
                    <a:pt x="726787" y="1728029"/>
                    <a:pt x="654492" y="1728029"/>
                  </a:cubicBezTo>
                  <a:lnTo>
                    <a:pt x="130901" y="1728029"/>
                  </a:lnTo>
                  <a:cubicBezTo>
                    <a:pt x="58606" y="1728029"/>
                    <a:pt x="0" y="1669423"/>
                    <a:pt x="0" y="1597128"/>
                  </a:cubicBezTo>
                  <a:lnTo>
                    <a:pt x="0" y="13090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4060" tIns="84060" rIns="84060" bIns="84060"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lvl="0" algn="ctr" defTabSz="533400">
                <a:lnSpc>
                  <a:spcPct val="90000"/>
                </a:lnSpc>
                <a:spcBef>
                  <a:spcPct val="0"/>
                </a:spcBef>
                <a:spcAft>
                  <a:spcPct val="35000"/>
                </a:spcAft>
              </a:pPr>
              <a:r>
                <a:rPr lang="en-US" sz="1200" b="1" kern="1200"/>
                <a:t>CCO Meeting</a:t>
              </a:r>
            </a:p>
          </p:txBody>
        </p:sp>
        <p:sp>
          <p:nvSpPr>
            <p:cNvPr id="28" name="Freeform 10">
              <a:extLst>
                <a:ext uri="{FF2B5EF4-FFF2-40B4-BE49-F238E27FC236}">
                  <a16:creationId xmlns:a16="http://schemas.microsoft.com/office/drawing/2014/main" id="{62D3062D-6100-3EC9-6E29-637DF0B3F41E}"/>
                </a:ext>
              </a:extLst>
            </p:cNvPr>
            <p:cNvSpPr/>
            <p:nvPr/>
          </p:nvSpPr>
          <p:spPr>
            <a:xfrm>
              <a:off x="5740541" y="3080059"/>
              <a:ext cx="791483" cy="1741456"/>
            </a:xfrm>
            <a:custGeom>
              <a:avLst/>
              <a:gdLst>
                <a:gd name="connsiteX0" fmla="*/ 0 w 770400"/>
                <a:gd name="connsiteY0" fmla="*/ 128403 h 1741456"/>
                <a:gd name="connsiteX1" fmla="*/ 128403 w 770400"/>
                <a:gd name="connsiteY1" fmla="*/ 0 h 1741456"/>
                <a:gd name="connsiteX2" fmla="*/ 641997 w 770400"/>
                <a:gd name="connsiteY2" fmla="*/ 0 h 1741456"/>
                <a:gd name="connsiteX3" fmla="*/ 770400 w 770400"/>
                <a:gd name="connsiteY3" fmla="*/ 128403 h 1741456"/>
                <a:gd name="connsiteX4" fmla="*/ 770400 w 770400"/>
                <a:gd name="connsiteY4" fmla="*/ 1613053 h 1741456"/>
                <a:gd name="connsiteX5" fmla="*/ 641997 w 770400"/>
                <a:gd name="connsiteY5" fmla="*/ 1741456 h 1741456"/>
                <a:gd name="connsiteX6" fmla="*/ 128403 w 770400"/>
                <a:gd name="connsiteY6" fmla="*/ 1741456 h 1741456"/>
                <a:gd name="connsiteX7" fmla="*/ 0 w 770400"/>
                <a:gd name="connsiteY7" fmla="*/ 1613053 h 1741456"/>
                <a:gd name="connsiteX8" fmla="*/ 0 w 770400"/>
                <a:gd name="connsiteY8" fmla="*/ 128403 h 174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00" h="1741456">
                  <a:moveTo>
                    <a:pt x="0" y="128403"/>
                  </a:moveTo>
                  <a:cubicBezTo>
                    <a:pt x="0" y="57488"/>
                    <a:pt x="57488" y="0"/>
                    <a:pt x="128403" y="0"/>
                  </a:cubicBezTo>
                  <a:lnTo>
                    <a:pt x="641997" y="0"/>
                  </a:lnTo>
                  <a:cubicBezTo>
                    <a:pt x="712912" y="0"/>
                    <a:pt x="770400" y="57488"/>
                    <a:pt x="770400" y="128403"/>
                  </a:cubicBezTo>
                  <a:lnTo>
                    <a:pt x="770400" y="1613053"/>
                  </a:lnTo>
                  <a:cubicBezTo>
                    <a:pt x="770400" y="1683968"/>
                    <a:pt x="712912" y="1741456"/>
                    <a:pt x="641997" y="1741456"/>
                  </a:cubicBezTo>
                  <a:lnTo>
                    <a:pt x="128403" y="1741456"/>
                  </a:lnTo>
                  <a:cubicBezTo>
                    <a:pt x="57488" y="1741456"/>
                    <a:pt x="0" y="1683968"/>
                    <a:pt x="0" y="1613053"/>
                  </a:cubicBezTo>
                  <a:lnTo>
                    <a:pt x="0" y="12840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3328" tIns="83328" rIns="83328" bIns="83328"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lvl="0" algn="ctr" defTabSz="533400">
                <a:lnSpc>
                  <a:spcPct val="90000"/>
                </a:lnSpc>
                <a:spcBef>
                  <a:spcPct val="0"/>
                </a:spcBef>
                <a:spcAft>
                  <a:spcPct val="35000"/>
                </a:spcAft>
              </a:pPr>
              <a:r>
                <a:rPr lang="en-US" sz="1200" b="1" kern="1200"/>
                <a:t>90 Day Appeal Period</a:t>
              </a:r>
            </a:p>
          </p:txBody>
        </p:sp>
        <p:sp>
          <p:nvSpPr>
            <p:cNvPr id="29" name="Freeform 11">
              <a:extLst>
                <a:ext uri="{FF2B5EF4-FFF2-40B4-BE49-F238E27FC236}">
                  <a16:creationId xmlns:a16="http://schemas.microsoft.com/office/drawing/2014/main" id="{078A9DA0-5E7B-16D8-4669-CBFF7F56CB35}"/>
                </a:ext>
              </a:extLst>
            </p:cNvPr>
            <p:cNvSpPr/>
            <p:nvPr/>
          </p:nvSpPr>
          <p:spPr>
            <a:xfrm>
              <a:off x="6583680" y="3067203"/>
              <a:ext cx="1303322" cy="1736825"/>
            </a:xfrm>
            <a:custGeom>
              <a:avLst/>
              <a:gdLst>
                <a:gd name="connsiteX0" fmla="*/ 0 w 1483611"/>
                <a:gd name="connsiteY0" fmla="*/ 247273 h 1736825"/>
                <a:gd name="connsiteX1" fmla="*/ 247273 w 1483611"/>
                <a:gd name="connsiteY1" fmla="*/ 0 h 1736825"/>
                <a:gd name="connsiteX2" fmla="*/ 1236338 w 1483611"/>
                <a:gd name="connsiteY2" fmla="*/ 0 h 1736825"/>
                <a:gd name="connsiteX3" fmla="*/ 1483611 w 1483611"/>
                <a:gd name="connsiteY3" fmla="*/ 247273 h 1736825"/>
                <a:gd name="connsiteX4" fmla="*/ 1483611 w 1483611"/>
                <a:gd name="connsiteY4" fmla="*/ 1489552 h 1736825"/>
                <a:gd name="connsiteX5" fmla="*/ 1236338 w 1483611"/>
                <a:gd name="connsiteY5" fmla="*/ 1736825 h 1736825"/>
                <a:gd name="connsiteX6" fmla="*/ 247273 w 1483611"/>
                <a:gd name="connsiteY6" fmla="*/ 1736825 h 1736825"/>
                <a:gd name="connsiteX7" fmla="*/ 0 w 1483611"/>
                <a:gd name="connsiteY7" fmla="*/ 1489552 h 1736825"/>
                <a:gd name="connsiteX8" fmla="*/ 0 w 1483611"/>
                <a:gd name="connsiteY8" fmla="*/ 247273 h 173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611" h="1736825">
                  <a:moveTo>
                    <a:pt x="0" y="247273"/>
                  </a:moveTo>
                  <a:cubicBezTo>
                    <a:pt x="0" y="110708"/>
                    <a:pt x="110708" y="0"/>
                    <a:pt x="247273" y="0"/>
                  </a:cubicBezTo>
                  <a:lnTo>
                    <a:pt x="1236338" y="0"/>
                  </a:lnTo>
                  <a:cubicBezTo>
                    <a:pt x="1372903" y="0"/>
                    <a:pt x="1483611" y="110708"/>
                    <a:pt x="1483611" y="247273"/>
                  </a:cubicBezTo>
                  <a:lnTo>
                    <a:pt x="1483611" y="1489552"/>
                  </a:lnTo>
                  <a:cubicBezTo>
                    <a:pt x="1483611" y="1626117"/>
                    <a:pt x="1372903" y="1736825"/>
                    <a:pt x="1236338" y="1736825"/>
                  </a:cubicBezTo>
                  <a:lnTo>
                    <a:pt x="247273" y="1736825"/>
                  </a:lnTo>
                  <a:cubicBezTo>
                    <a:pt x="110708" y="1736825"/>
                    <a:pt x="0" y="1626117"/>
                    <a:pt x="0" y="1489552"/>
                  </a:cubicBezTo>
                  <a:lnTo>
                    <a:pt x="0" y="247273"/>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18144" tIns="118144" rIns="118144" bIns="118144"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lvl="0" algn="ctr" defTabSz="533400">
                <a:lnSpc>
                  <a:spcPct val="90000"/>
                </a:lnSpc>
                <a:spcBef>
                  <a:spcPct val="0"/>
                </a:spcBef>
                <a:spcAft>
                  <a:spcPct val="35000"/>
                </a:spcAft>
              </a:pPr>
              <a:r>
                <a:rPr lang="en-US" sz="1200" b="1" kern="1200"/>
                <a:t>LFD </a:t>
              </a:r>
            </a:p>
            <a:p>
              <a:pPr lvl="0" algn="ctr" defTabSz="533400">
                <a:lnSpc>
                  <a:spcPct val="90000"/>
                </a:lnSpc>
                <a:spcBef>
                  <a:spcPct val="0"/>
                </a:spcBef>
                <a:spcAft>
                  <a:spcPct val="35000"/>
                </a:spcAft>
              </a:pPr>
              <a:r>
                <a:rPr lang="en-US" sz="1200" i="1" kern="1200"/>
                <a:t>start of 6-month ordinance adoption / compliance period</a:t>
              </a:r>
            </a:p>
            <a:p>
              <a:pPr lvl="0" algn="ctr" defTabSz="533400">
                <a:lnSpc>
                  <a:spcPct val="90000"/>
                </a:lnSpc>
                <a:spcBef>
                  <a:spcPct val="0"/>
                </a:spcBef>
                <a:spcAft>
                  <a:spcPct val="35000"/>
                </a:spcAft>
              </a:pPr>
              <a:endParaRPr lang="en-US" sz="1200" b="1" kern="1200"/>
            </a:p>
          </p:txBody>
        </p:sp>
        <p:sp>
          <p:nvSpPr>
            <p:cNvPr id="30" name="Freeform 12">
              <a:extLst>
                <a:ext uri="{FF2B5EF4-FFF2-40B4-BE49-F238E27FC236}">
                  <a16:creationId xmlns:a16="http://schemas.microsoft.com/office/drawing/2014/main" id="{B224FFC3-0BBF-2FA6-8AA3-60A5B0ABCC36}"/>
                </a:ext>
              </a:extLst>
            </p:cNvPr>
            <p:cNvSpPr/>
            <p:nvPr/>
          </p:nvSpPr>
          <p:spPr>
            <a:xfrm>
              <a:off x="7936923" y="3092034"/>
              <a:ext cx="865324" cy="1682219"/>
            </a:xfrm>
            <a:custGeom>
              <a:avLst/>
              <a:gdLst>
                <a:gd name="connsiteX0" fmla="*/ 0 w 865324"/>
                <a:gd name="connsiteY0" fmla="*/ 144224 h 1682219"/>
                <a:gd name="connsiteX1" fmla="*/ 144224 w 865324"/>
                <a:gd name="connsiteY1" fmla="*/ 0 h 1682219"/>
                <a:gd name="connsiteX2" fmla="*/ 721100 w 865324"/>
                <a:gd name="connsiteY2" fmla="*/ 0 h 1682219"/>
                <a:gd name="connsiteX3" fmla="*/ 865324 w 865324"/>
                <a:gd name="connsiteY3" fmla="*/ 144224 h 1682219"/>
                <a:gd name="connsiteX4" fmla="*/ 865324 w 865324"/>
                <a:gd name="connsiteY4" fmla="*/ 1537995 h 1682219"/>
                <a:gd name="connsiteX5" fmla="*/ 721100 w 865324"/>
                <a:gd name="connsiteY5" fmla="*/ 1682219 h 1682219"/>
                <a:gd name="connsiteX6" fmla="*/ 144224 w 865324"/>
                <a:gd name="connsiteY6" fmla="*/ 1682219 h 1682219"/>
                <a:gd name="connsiteX7" fmla="*/ 0 w 865324"/>
                <a:gd name="connsiteY7" fmla="*/ 1537995 h 1682219"/>
                <a:gd name="connsiteX8" fmla="*/ 0 w 865324"/>
                <a:gd name="connsiteY8" fmla="*/ 144224 h 168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324" h="1682219">
                  <a:moveTo>
                    <a:pt x="0" y="144224"/>
                  </a:moveTo>
                  <a:cubicBezTo>
                    <a:pt x="0" y="64571"/>
                    <a:pt x="64571" y="0"/>
                    <a:pt x="144224" y="0"/>
                  </a:cubicBezTo>
                  <a:lnTo>
                    <a:pt x="721100" y="0"/>
                  </a:lnTo>
                  <a:cubicBezTo>
                    <a:pt x="800753" y="0"/>
                    <a:pt x="865324" y="64571"/>
                    <a:pt x="865324" y="144224"/>
                  </a:cubicBezTo>
                  <a:lnTo>
                    <a:pt x="865324" y="1537995"/>
                  </a:lnTo>
                  <a:cubicBezTo>
                    <a:pt x="865324" y="1617648"/>
                    <a:pt x="800753" y="1682219"/>
                    <a:pt x="721100" y="1682219"/>
                  </a:cubicBezTo>
                  <a:lnTo>
                    <a:pt x="144224" y="1682219"/>
                  </a:lnTo>
                  <a:cubicBezTo>
                    <a:pt x="64571" y="1682219"/>
                    <a:pt x="0" y="1617648"/>
                    <a:pt x="0" y="1537995"/>
                  </a:cubicBezTo>
                  <a:lnTo>
                    <a:pt x="0" y="144224"/>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87962" tIns="87962" rIns="87962" bIns="87962"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lvl="0" algn="ctr" defTabSz="533400">
                <a:lnSpc>
                  <a:spcPct val="90000"/>
                </a:lnSpc>
                <a:spcBef>
                  <a:spcPct val="0"/>
                </a:spcBef>
                <a:spcAft>
                  <a:spcPct val="35000"/>
                </a:spcAft>
              </a:pPr>
              <a:r>
                <a:rPr lang="en-US" sz="1200" b="1" kern="1200"/>
                <a:t>Effective</a:t>
              </a:r>
            </a:p>
            <a:p>
              <a:pPr lvl="0" algn="ctr" defTabSz="533400">
                <a:lnSpc>
                  <a:spcPct val="90000"/>
                </a:lnSpc>
                <a:spcBef>
                  <a:spcPct val="0"/>
                </a:spcBef>
                <a:spcAft>
                  <a:spcPct val="35000"/>
                </a:spcAft>
              </a:pPr>
              <a:r>
                <a:rPr lang="en-US" sz="1200" b="1" kern="1200"/>
                <a:t>Maps</a:t>
              </a:r>
            </a:p>
            <a:p>
              <a:pPr lvl="0" algn="ctr" defTabSz="533400">
                <a:lnSpc>
                  <a:spcPct val="90000"/>
                </a:lnSpc>
                <a:spcBef>
                  <a:spcPct val="0"/>
                </a:spcBef>
                <a:spcAft>
                  <a:spcPct val="35000"/>
                </a:spcAft>
              </a:pPr>
              <a:endParaRPr lang="en-US" sz="1200" b="1" kern="1200"/>
            </a:p>
          </p:txBody>
        </p:sp>
      </p:grpSp>
    </p:spTree>
    <p:extLst>
      <p:ext uri="{BB962C8B-B14F-4D97-AF65-F5344CB8AC3E}">
        <p14:creationId xmlns:p14="http://schemas.microsoft.com/office/powerpoint/2010/main" val="1567292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5386070" cy="574040"/>
          </a:xfrm>
          <a:prstGeom prst="rect">
            <a:avLst/>
          </a:prstGeom>
        </p:spPr>
        <p:txBody>
          <a:bodyPr vert="horz" wrap="square" lIns="0" tIns="12700" rIns="0" bIns="0" rtlCol="0">
            <a:spAutoFit/>
          </a:bodyPr>
          <a:lstStyle/>
          <a:p>
            <a:pPr marL="12700">
              <a:lnSpc>
                <a:spcPct val="100000"/>
              </a:lnSpc>
              <a:spcBef>
                <a:spcPts val="100"/>
              </a:spcBef>
            </a:pPr>
            <a:r>
              <a:t>We</a:t>
            </a:r>
            <a:r>
              <a:rPr spc="-15"/>
              <a:t> </a:t>
            </a:r>
            <a:r>
              <a:rPr spc="-5"/>
              <a:t>want</a:t>
            </a:r>
            <a:r>
              <a:rPr spc="-10"/>
              <a:t> </a:t>
            </a:r>
            <a:r>
              <a:t>to</a:t>
            </a:r>
            <a:r>
              <a:rPr spc="-30"/>
              <a:t> </a:t>
            </a:r>
            <a:r>
              <a:rPr spc="-5"/>
              <a:t>hear</a:t>
            </a:r>
            <a:r>
              <a:rPr spc="-10"/>
              <a:t> </a:t>
            </a:r>
            <a:r>
              <a:t>from</a:t>
            </a:r>
            <a:r>
              <a:rPr spc="-15"/>
              <a:t> </a:t>
            </a:r>
            <a:r>
              <a:t>you!</a:t>
            </a:r>
          </a:p>
        </p:txBody>
      </p:sp>
      <p:sp>
        <p:nvSpPr>
          <p:cNvPr id="3" name="object 3"/>
          <p:cNvSpPr txBox="1"/>
          <p:nvPr/>
        </p:nvSpPr>
        <p:spPr>
          <a:xfrm>
            <a:off x="535940" y="1371600"/>
            <a:ext cx="4455160" cy="3505447"/>
          </a:xfrm>
          <a:prstGeom prst="rect">
            <a:avLst/>
          </a:prstGeom>
        </p:spPr>
        <p:txBody>
          <a:bodyPr vert="horz" wrap="square" lIns="0" tIns="118745" rIns="0" bIns="0" rtlCol="0">
            <a:spAutoFit/>
          </a:bodyPr>
          <a:lstStyle/>
          <a:p>
            <a:pPr marL="469265" indent="-457200">
              <a:lnSpc>
                <a:spcPct val="100000"/>
              </a:lnSpc>
              <a:spcBef>
                <a:spcPts val="1800"/>
              </a:spcBef>
              <a:buClr>
                <a:srgbClr val="00365E"/>
              </a:buClr>
              <a:buSzPct val="90000"/>
              <a:buFont typeface="Arial" panose="020B0604020202020204" pitchFamily="34" charset="0"/>
              <a:buChar char="•"/>
              <a:tabLst>
                <a:tab pos="244475" algn="l"/>
              </a:tabLst>
            </a:pPr>
            <a:r>
              <a:rPr sz="2000" dirty="0">
                <a:solidFill>
                  <a:srgbClr val="363636"/>
                </a:solidFill>
                <a:latin typeface="Arial"/>
                <a:cs typeface="Arial"/>
              </a:rPr>
              <a:t>30</a:t>
            </a:r>
            <a:r>
              <a:rPr lang="en-US" sz="2000" spc="-30" dirty="0">
                <a:solidFill>
                  <a:srgbClr val="363636"/>
                </a:solidFill>
                <a:latin typeface="Arial"/>
                <a:cs typeface="Arial"/>
              </a:rPr>
              <a:t>-</a:t>
            </a:r>
            <a:r>
              <a:rPr sz="2000" dirty="0">
                <a:solidFill>
                  <a:srgbClr val="363636"/>
                </a:solidFill>
                <a:latin typeface="Arial"/>
                <a:cs typeface="Arial"/>
              </a:rPr>
              <a:t>day</a:t>
            </a:r>
            <a:r>
              <a:rPr sz="2000" spc="-25" dirty="0">
                <a:solidFill>
                  <a:srgbClr val="363636"/>
                </a:solidFill>
                <a:latin typeface="Arial"/>
                <a:cs typeface="Arial"/>
              </a:rPr>
              <a:t> </a:t>
            </a:r>
            <a:r>
              <a:rPr lang="en-US" sz="2000" spc="-25" dirty="0">
                <a:solidFill>
                  <a:srgbClr val="363636"/>
                </a:solidFill>
                <a:latin typeface="Arial"/>
                <a:cs typeface="Arial"/>
              </a:rPr>
              <a:t>review and </a:t>
            </a:r>
            <a:r>
              <a:rPr sz="2000" dirty="0">
                <a:solidFill>
                  <a:srgbClr val="363636"/>
                </a:solidFill>
                <a:latin typeface="Arial"/>
                <a:cs typeface="Arial"/>
              </a:rPr>
              <a:t>comment</a:t>
            </a:r>
            <a:r>
              <a:rPr sz="2000" spc="-55" dirty="0">
                <a:solidFill>
                  <a:srgbClr val="363636"/>
                </a:solidFill>
                <a:latin typeface="Arial"/>
                <a:cs typeface="Arial"/>
              </a:rPr>
              <a:t> </a:t>
            </a:r>
            <a:r>
              <a:rPr sz="2000" dirty="0">
                <a:solidFill>
                  <a:srgbClr val="363636"/>
                </a:solidFill>
                <a:latin typeface="Arial"/>
                <a:cs typeface="Arial"/>
              </a:rPr>
              <a:t>period</a:t>
            </a:r>
            <a:endParaRPr sz="2000" dirty="0">
              <a:latin typeface="Arial"/>
              <a:cs typeface="Arial"/>
            </a:endParaRPr>
          </a:p>
          <a:p>
            <a:pPr marL="469265" indent="-457200">
              <a:lnSpc>
                <a:spcPct val="100000"/>
              </a:lnSpc>
              <a:spcBef>
                <a:spcPts val="1800"/>
              </a:spcBef>
              <a:buClr>
                <a:srgbClr val="00365E"/>
              </a:buClr>
              <a:buSzPct val="90000"/>
              <a:buFont typeface="Arial" panose="020B0604020202020204" pitchFamily="34" charset="0"/>
              <a:buChar char="•"/>
              <a:tabLst>
                <a:tab pos="244475" algn="l"/>
              </a:tabLst>
            </a:pPr>
            <a:r>
              <a:rPr sz="2000" spc="5" dirty="0">
                <a:solidFill>
                  <a:srgbClr val="363636"/>
                </a:solidFill>
                <a:latin typeface="Arial"/>
                <a:cs typeface="Arial"/>
              </a:rPr>
              <a:t>WV</a:t>
            </a:r>
            <a:r>
              <a:rPr sz="2000" spc="-35" dirty="0">
                <a:solidFill>
                  <a:srgbClr val="363636"/>
                </a:solidFill>
                <a:latin typeface="Arial"/>
                <a:cs typeface="Arial"/>
              </a:rPr>
              <a:t> </a:t>
            </a:r>
            <a:r>
              <a:rPr sz="2000" dirty="0">
                <a:solidFill>
                  <a:srgbClr val="363636"/>
                </a:solidFill>
                <a:latin typeface="Arial"/>
                <a:cs typeface="Arial"/>
              </a:rPr>
              <a:t>Flood</a:t>
            </a:r>
            <a:r>
              <a:rPr sz="2000" spc="-40" dirty="0">
                <a:solidFill>
                  <a:srgbClr val="363636"/>
                </a:solidFill>
                <a:latin typeface="Arial"/>
                <a:cs typeface="Arial"/>
              </a:rPr>
              <a:t> </a:t>
            </a:r>
            <a:r>
              <a:rPr sz="2000" dirty="0">
                <a:solidFill>
                  <a:srgbClr val="363636"/>
                </a:solidFill>
                <a:latin typeface="Arial"/>
                <a:cs typeface="Arial"/>
              </a:rPr>
              <a:t>Tool:</a:t>
            </a:r>
            <a:br>
              <a:rPr lang="en-US" sz="2000" dirty="0">
                <a:solidFill>
                  <a:srgbClr val="363636"/>
                </a:solidFill>
                <a:latin typeface="Arial"/>
                <a:cs typeface="Arial"/>
              </a:rPr>
            </a:br>
            <a:r>
              <a:rPr lang="en-US" sz="2000" dirty="0">
                <a:solidFill>
                  <a:srgbClr val="363636"/>
                </a:solidFill>
                <a:latin typeface="Arial"/>
                <a:cs typeface="Arial"/>
                <a:hlinkClick r:id="rId2"/>
              </a:rPr>
              <a:t>https://www.mapwv.gov/flood</a:t>
            </a:r>
            <a:endParaRPr lang="en-US" sz="2000" dirty="0">
              <a:solidFill>
                <a:srgbClr val="363636"/>
              </a:solidFill>
              <a:latin typeface="Arial"/>
              <a:cs typeface="Arial"/>
            </a:endParaRPr>
          </a:p>
          <a:p>
            <a:pPr marL="469265" marR="457200" indent="-457200">
              <a:lnSpc>
                <a:spcPct val="100000"/>
              </a:lnSpc>
              <a:spcBef>
                <a:spcPts val="1800"/>
              </a:spcBef>
              <a:buClr>
                <a:srgbClr val="00365E"/>
              </a:buClr>
              <a:buSzPct val="90000"/>
              <a:buFont typeface="Arial" panose="020B0604020202020204" pitchFamily="34" charset="0"/>
              <a:buChar char="•"/>
              <a:tabLst>
                <a:tab pos="244475" algn="l"/>
              </a:tabLst>
            </a:pPr>
            <a:r>
              <a:rPr sz="2000" dirty="0">
                <a:solidFill>
                  <a:srgbClr val="363636"/>
                </a:solidFill>
                <a:latin typeface="Arial"/>
                <a:cs typeface="Arial"/>
              </a:rPr>
              <a:t>Review</a:t>
            </a:r>
            <a:r>
              <a:rPr sz="2000" spc="-10" dirty="0">
                <a:solidFill>
                  <a:srgbClr val="363636"/>
                </a:solidFill>
                <a:latin typeface="Arial"/>
                <a:cs typeface="Arial"/>
              </a:rPr>
              <a:t> </a:t>
            </a:r>
            <a:r>
              <a:rPr sz="2000" spc="-5" dirty="0">
                <a:solidFill>
                  <a:srgbClr val="363636"/>
                </a:solidFill>
                <a:latin typeface="Arial"/>
                <a:cs typeface="Arial"/>
              </a:rPr>
              <a:t>the</a:t>
            </a:r>
            <a:r>
              <a:rPr sz="2000" spc="-25" dirty="0">
                <a:solidFill>
                  <a:srgbClr val="363636"/>
                </a:solidFill>
                <a:latin typeface="Arial"/>
                <a:cs typeface="Arial"/>
              </a:rPr>
              <a:t> </a:t>
            </a:r>
            <a:r>
              <a:rPr sz="2000" dirty="0">
                <a:solidFill>
                  <a:srgbClr val="363636"/>
                </a:solidFill>
                <a:latin typeface="Arial"/>
                <a:cs typeface="Arial"/>
              </a:rPr>
              <a:t>materials</a:t>
            </a:r>
            <a:r>
              <a:rPr sz="2000" spc="-40" dirty="0">
                <a:solidFill>
                  <a:srgbClr val="363636"/>
                </a:solidFill>
                <a:latin typeface="Arial"/>
                <a:cs typeface="Arial"/>
              </a:rPr>
              <a:t> </a:t>
            </a:r>
            <a:r>
              <a:rPr sz="2000" dirty="0">
                <a:solidFill>
                  <a:srgbClr val="363636"/>
                </a:solidFill>
                <a:latin typeface="Arial"/>
                <a:cs typeface="Arial"/>
              </a:rPr>
              <a:t>we</a:t>
            </a:r>
            <a:r>
              <a:rPr sz="2000" spc="-25" dirty="0">
                <a:solidFill>
                  <a:srgbClr val="363636"/>
                </a:solidFill>
                <a:latin typeface="Arial"/>
                <a:cs typeface="Arial"/>
              </a:rPr>
              <a:t> </a:t>
            </a:r>
            <a:r>
              <a:rPr sz="2000" dirty="0">
                <a:solidFill>
                  <a:srgbClr val="363636"/>
                </a:solidFill>
                <a:latin typeface="Arial"/>
                <a:cs typeface="Arial"/>
              </a:rPr>
              <a:t>will</a:t>
            </a:r>
            <a:r>
              <a:rPr sz="2000" spc="-5" dirty="0">
                <a:solidFill>
                  <a:srgbClr val="363636"/>
                </a:solidFill>
                <a:latin typeface="Arial"/>
                <a:cs typeface="Arial"/>
              </a:rPr>
              <a:t> </a:t>
            </a:r>
            <a:r>
              <a:rPr sz="2000" dirty="0">
                <a:solidFill>
                  <a:srgbClr val="363636"/>
                </a:solidFill>
                <a:latin typeface="Arial"/>
                <a:cs typeface="Arial"/>
              </a:rPr>
              <a:t>be </a:t>
            </a:r>
            <a:r>
              <a:rPr sz="2000" spc="-545" dirty="0">
                <a:solidFill>
                  <a:srgbClr val="363636"/>
                </a:solidFill>
                <a:latin typeface="Arial"/>
                <a:cs typeface="Arial"/>
              </a:rPr>
              <a:t> </a:t>
            </a:r>
            <a:r>
              <a:rPr sz="2000" dirty="0">
                <a:solidFill>
                  <a:srgbClr val="363636"/>
                </a:solidFill>
                <a:latin typeface="Arial"/>
                <a:cs typeface="Arial"/>
              </a:rPr>
              <a:t>sending</a:t>
            </a:r>
            <a:r>
              <a:rPr sz="2000" spc="-30" dirty="0">
                <a:solidFill>
                  <a:srgbClr val="363636"/>
                </a:solidFill>
                <a:latin typeface="Arial"/>
                <a:cs typeface="Arial"/>
              </a:rPr>
              <a:t> </a:t>
            </a:r>
            <a:r>
              <a:rPr sz="2000" dirty="0">
                <a:solidFill>
                  <a:srgbClr val="363636"/>
                </a:solidFill>
                <a:latin typeface="Arial"/>
                <a:cs typeface="Arial"/>
              </a:rPr>
              <a:t>you</a:t>
            </a:r>
            <a:endParaRPr sz="2000" dirty="0">
              <a:latin typeface="Arial"/>
              <a:cs typeface="Arial"/>
            </a:endParaRPr>
          </a:p>
          <a:p>
            <a:pPr marL="469265" marR="922019" indent="-457200">
              <a:lnSpc>
                <a:spcPct val="100000"/>
              </a:lnSpc>
              <a:spcBef>
                <a:spcPts val="1800"/>
              </a:spcBef>
              <a:buClr>
                <a:srgbClr val="00365E"/>
              </a:buClr>
              <a:buSzPct val="90000"/>
              <a:buFont typeface="Arial" panose="020B0604020202020204" pitchFamily="34" charset="0"/>
              <a:buChar char="•"/>
              <a:tabLst>
                <a:tab pos="244475" algn="l"/>
              </a:tabLst>
            </a:pPr>
            <a:r>
              <a:rPr sz="2000" dirty="0">
                <a:solidFill>
                  <a:srgbClr val="363636"/>
                </a:solidFill>
                <a:latin typeface="Arial"/>
                <a:cs typeface="Arial"/>
              </a:rPr>
              <a:t>We</a:t>
            </a:r>
            <a:r>
              <a:rPr sz="2000" spc="-30" dirty="0">
                <a:solidFill>
                  <a:srgbClr val="363636"/>
                </a:solidFill>
                <a:latin typeface="Arial"/>
                <a:cs typeface="Arial"/>
              </a:rPr>
              <a:t> </a:t>
            </a:r>
            <a:r>
              <a:rPr sz="2000" dirty="0">
                <a:solidFill>
                  <a:srgbClr val="363636"/>
                </a:solidFill>
                <a:latin typeface="Arial"/>
                <a:cs typeface="Arial"/>
              </a:rPr>
              <a:t>are</a:t>
            </a:r>
            <a:r>
              <a:rPr sz="2000" spc="-45" dirty="0">
                <a:solidFill>
                  <a:srgbClr val="363636"/>
                </a:solidFill>
                <a:latin typeface="Arial"/>
                <a:cs typeface="Arial"/>
              </a:rPr>
              <a:t> </a:t>
            </a:r>
            <a:r>
              <a:rPr sz="2000" dirty="0">
                <a:solidFill>
                  <a:srgbClr val="363636"/>
                </a:solidFill>
                <a:latin typeface="Arial"/>
                <a:cs typeface="Arial"/>
              </a:rPr>
              <a:t>available</a:t>
            </a:r>
            <a:r>
              <a:rPr sz="2000" spc="-10" dirty="0">
                <a:solidFill>
                  <a:srgbClr val="363636"/>
                </a:solidFill>
                <a:latin typeface="Arial"/>
                <a:cs typeface="Arial"/>
              </a:rPr>
              <a:t> </a:t>
            </a:r>
            <a:r>
              <a:rPr sz="2000" dirty="0">
                <a:solidFill>
                  <a:srgbClr val="363636"/>
                </a:solidFill>
                <a:latin typeface="Arial"/>
                <a:cs typeface="Arial"/>
              </a:rPr>
              <a:t>to</a:t>
            </a:r>
            <a:r>
              <a:rPr sz="2000" spc="-30" dirty="0">
                <a:solidFill>
                  <a:srgbClr val="363636"/>
                </a:solidFill>
                <a:latin typeface="Arial"/>
                <a:cs typeface="Arial"/>
              </a:rPr>
              <a:t> </a:t>
            </a:r>
            <a:r>
              <a:rPr sz="2000" dirty="0">
                <a:solidFill>
                  <a:srgbClr val="363636"/>
                </a:solidFill>
                <a:latin typeface="Arial"/>
                <a:cs typeface="Arial"/>
              </a:rPr>
              <a:t>answer </a:t>
            </a:r>
            <a:r>
              <a:rPr sz="2000" spc="-545" dirty="0">
                <a:solidFill>
                  <a:srgbClr val="363636"/>
                </a:solidFill>
                <a:latin typeface="Arial"/>
                <a:cs typeface="Arial"/>
              </a:rPr>
              <a:t> </a:t>
            </a:r>
            <a:r>
              <a:rPr sz="2000" dirty="0">
                <a:solidFill>
                  <a:srgbClr val="363636"/>
                </a:solidFill>
                <a:latin typeface="Arial"/>
                <a:cs typeface="Arial"/>
              </a:rPr>
              <a:t>questions</a:t>
            </a:r>
            <a:endParaRPr sz="2000" dirty="0">
              <a:latin typeface="Arial"/>
              <a:cs typeface="Arial"/>
            </a:endParaRPr>
          </a:p>
          <a:p>
            <a:pPr marL="469265" indent="-457200">
              <a:lnSpc>
                <a:spcPct val="100000"/>
              </a:lnSpc>
              <a:spcBef>
                <a:spcPts val="1800"/>
              </a:spcBef>
              <a:buClr>
                <a:srgbClr val="00365E"/>
              </a:buClr>
              <a:buSzPct val="90000"/>
              <a:buFont typeface="Arial" panose="020B0604020202020204" pitchFamily="34" charset="0"/>
              <a:buChar char="•"/>
              <a:tabLst>
                <a:tab pos="244475" algn="l"/>
              </a:tabLst>
            </a:pPr>
            <a:r>
              <a:rPr sz="2000" b="1" i="1" dirty="0">
                <a:solidFill>
                  <a:srgbClr val="005A87"/>
                </a:solidFill>
                <a:latin typeface="Arial"/>
                <a:cs typeface="Arial"/>
              </a:rPr>
              <a:t>Thank</a:t>
            </a:r>
            <a:r>
              <a:rPr sz="2000" b="1" i="1" spc="-30" dirty="0">
                <a:solidFill>
                  <a:srgbClr val="005A87"/>
                </a:solidFill>
                <a:latin typeface="Arial"/>
                <a:cs typeface="Arial"/>
              </a:rPr>
              <a:t> </a:t>
            </a:r>
            <a:r>
              <a:rPr sz="2000" b="1" i="1" dirty="0">
                <a:solidFill>
                  <a:srgbClr val="005A87"/>
                </a:solidFill>
                <a:latin typeface="Arial"/>
                <a:cs typeface="Arial"/>
              </a:rPr>
              <a:t>you</a:t>
            </a:r>
            <a:r>
              <a:rPr sz="2000" b="1" i="1" spc="-10" dirty="0">
                <a:solidFill>
                  <a:srgbClr val="005A87"/>
                </a:solidFill>
                <a:latin typeface="Arial"/>
                <a:cs typeface="Arial"/>
              </a:rPr>
              <a:t> </a:t>
            </a:r>
            <a:r>
              <a:rPr sz="2000" b="1" i="1" dirty="0">
                <a:solidFill>
                  <a:srgbClr val="005A87"/>
                </a:solidFill>
                <a:latin typeface="Arial"/>
                <a:cs typeface="Arial"/>
              </a:rPr>
              <a:t>for</a:t>
            </a:r>
            <a:r>
              <a:rPr sz="2000" b="1" i="1" spc="-30" dirty="0">
                <a:solidFill>
                  <a:srgbClr val="005A87"/>
                </a:solidFill>
                <a:latin typeface="Arial"/>
                <a:cs typeface="Arial"/>
              </a:rPr>
              <a:t> </a:t>
            </a:r>
            <a:r>
              <a:rPr sz="2000" b="1" i="1" dirty="0">
                <a:solidFill>
                  <a:srgbClr val="005A87"/>
                </a:solidFill>
                <a:latin typeface="Arial"/>
                <a:cs typeface="Arial"/>
              </a:rPr>
              <a:t>your</a:t>
            </a:r>
            <a:r>
              <a:rPr sz="2000" b="1" i="1" spc="-25" dirty="0">
                <a:solidFill>
                  <a:srgbClr val="005A87"/>
                </a:solidFill>
                <a:latin typeface="Arial"/>
                <a:cs typeface="Arial"/>
              </a:rPr>
              <a:t> </a:t>
            </a:r>
            <a:r>
              <a:rPr sz="2000" b="1" i="1" dirty="0">
                <a:solidFill>
                  <a:srgbClr val="005A87"/>
                </a:solidFill>
                <a:latin typeface="Arial"/>
                <a:cs typeface="Arial"/>
              </a:rPr>
              <a:t>participation!</a:t>
            </a:r>
            <a:endParaRPr sz="2000" dirty="0">
              <a:latin typeface="Arial"/>
              <a:cs typeface="Arial"/>
            </a:endParaRPr>
          </a:p>
        </p:txBody>
      </p:sp>
      <p:pic>
        <p:nvPicPr>
          <p:cNvPr id="4" name="object 4" descr="Picture taken at a community presentation in a school gymnasium with a projector and presenter at the front of the room with attendees watching and taking notes."/>
          <p:cNvPicPr/>
          <p:nvPr/>
        </p:nvPicPr>
        <p:blipFill>
          <a:blip r:embed="rId3" cstate="print"/>
          <a:stretch>
            <a:fillRect/>
          </a:stretch>
        </p:blipFill>
        <p:spPr>
          <a:xfrm>
            <a:off x="5096255" y="1606296"/>
            <a:ext cx="3590544" cy="389991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6381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513663" y="6068724"/>
            <a:ext cx="1574144" cy="546735"/>
          </a:xfrm>
          <a:prstGeom prst="rect">
            <a:avLst/>
          </a:prstGeom>
        </p:spPr>
      </p:pic>
      <p:pic>
        <p:nvPicPr>
          <p:cNvPr id="3" name="object 3">
            <a:extLst>
              <a:ext uri="{C183D7F6-B498-43B3-948B-1728B52AA6E4}">
                <adec:decorative xmlns:adec="http://schemas.microsoft.com/office/drawing/2017/decorative" val="1"/>
              </a:ext>
            </a:extLst>
          </p:cNvPr>
          <p:cNvPicPr/>
          <p:nvPr/>
        </p:nvPicPr>
        <p:blipFill>
          <a:blip r:embed="rId4" cstate="print"/>
          <a:stretch>
            <a:fillRect/>
          </a:stretch>
        </p:blipFill>
        <p:spPr>
          <a:xfrm>
            <a:off x="7202502" y="6164859"/>
            <a:ext cx="1473590" cy="439907"/>
          </a:xfrm>
          <a:prstGeom prst="rect">
            <a:avLst/>
          </a:prstGeom>
        </p:spPr>
      </p:pic>
      <p:sp>
        <p:nvSpPr>
          <p:cNvPr id="4" name="object 4"/>
          <p:cNvSpPr txBox="1">
            <a:spLocks noGrp="1"/>
          </p:cNvSpPr>
          <p:nvPr>
            <p:ph type="title"/>
          </p:nvPr>
        </p:nvSpPr>
        <p:spPr>
          <a:xfrm>
            <a:off x="535940" y="427101"/>
            <a:ext cx="4293870" cy="574040"/>
          </a:xfrm>
          <a:prstGeom prst="rect">
            <a:avLst/>
          </a:prstGeom>
        </p:spPr>
        <p:txBody>
          <a:bodyPr vert="horz" wrap="square" lIns="0" tIns="12700" rIns="0" bIns="0" rtlCol="0">
            <a:spAutoFit/>
          </a:bodyPr>
          <a:lstStyle/>
          <a:p>
            <a:pPr marL="12700">
              <a:lnSpc>
                <a:spcPct val="100000"/>
              </a:lnSpc>
              <a:spcBef>
                <a:spcPts val="100"/>
              </a:spcBef>
            </a:pPr>
            <a:r>
              <a:rPr dirty="0"/>
              <a:t>For</a:t>
            </a:r>
            <a:r>
              <a:rPr spc="-40" dirty="0"/>
              <a:t> </a:t>
            </a:r>
            <a:r>
              <a:rPr spc="-5" dirty="0"/>
              <a:t>More</a:t>
            </a:r>
            <a:r>
              <a:rPr spc="-40" dirty="0"/>
              <a:t> </a:t>
            </a:r>
            <a:r>
              <a:rPr dirty="0"/>
              <a:t>Information</a:t>
            </a:r>
          </a:p>
        </p:txBody>
      </p:sp>
      <p:sp>
        <p:nvSpPr>
          <p:cNvPr id="13" name="TextBox 12">
            <a:extLst>
              <a:ext uri="{FF2B5EF4-FFF2-40B4-BE49-F238E27FC236}">
                <a16:creationId xmlns:a16="http://schemas.microsoft.com/office/drawing/2014/main" id="{860A66DA-C41B-4A68-BE3F-44DD74ED5CDB}"/>
              </a:ext>
            </a:extLst>
          </p:cNvPr>
          <p:cNvSpPr txBox="1"/>
          <p:nvPr/>
        </p:nvSpPr>
        <p:spPr>
          <a:xfrm>
            <a:off x="1911285" y="1556171"/>
            <a:ext cx="7272778" cy="1118255"/>
          </a:xfrm>
          <a:prstGeom prst="rect">
            <a:avLst/>
          </a:prstGeom>
          <a:noFill/>
        </p:spPr>
        <p:txBody>
          <a:bodyPr wrap="square">
            <a:spAutoFit/>
          </a:bodyPr>
          <a:lstStyle/>
          <a:p>
            <a:pPr marL="12700">
              <a:lnSpc>
                <a:spcPts val="2050"/>
              </a:lnSpc>
              <a:spcBef>
                <a:spcPts val="100"/>
              </a:spcBef>
            </a:pPr>
            <a:r>
              <a:rPr lang="en-US" b="1" spc="-5" dirty="0">
                <a:solidFill>
                  <a:srgbClr val="005A87"/>
                </a:solidFill>
                <a:latin typeface="Arial"/>
                <a:cs typeface="Arial"/>
              </a:rPr>
              <a:t>State</a:t>
            </a:r>
            <a:r>
              <a:rPr lang="en-US" b="1" spc="-30" dirty="0">
                <a:solidFill>
                  <a:srgbClr val="005A87"/>
                </a:solidFill>
                <a:latin typeface="Arial"/>
                <a:cs typeface="Arial"/>
              </a:rPr>
              <a:t> </a:t>
            </a:r>
            <a:r>
              <a:rPr lang="en-US" b="1" dirty="0">
                <a:solidFill>
                  <a:srgbClr val="005A87"/>
                </a:solidFill>
                <a:latin typeface="Arial"/>
                <a:cs typeface="Arial"/>
              </a:rPr>
              <a:t>NFIP/CTP</a:t>
            </a:r>
            <a:r>
              <a:rPr lang="en-US" b="1" spc="-60" dirty="0">
                <a:solidFill>
                  <a:srgbClr val="005A87"/>
                </a:solidFill>
                <a:latin typeface="Arial"/>
                <a:cs typeface="Arial"/>
              </a:rPr>
              <a:t> </a:t>
            </a:r>
            <a:r>
              <a:rPr lang="en-US" b="1" dirty="0">
                <a:solidFill>
                  <a:srgbClr val="005A87"/>
                </a:solidFill>
                <a:latin typeface="Arial"/>
                <a:cs typeface="Arial"/>
              </a:rPr>
              <a:t>Coordinator:</a:t>
            </a:r>
            <a:endParaRPr lang="en-US" dirty="0">
              <a:latin typeface="Arial"/>
              <a:cs typeface="Arial"/>
            </a:endParaRPr>
          </a:p>
          <a:p>
            <a:pPr marL="12700" marR="0" lvl="0" indent="0" defTabSz="914400" eaLnBrk="1" fontAlgn="auto" latinLnBrk="0" hangingPunct="1">
              <a:lnSpc>
                <a:spcPts val="1945"/>
              </a:lnSpc>
              <a:spcBef>
                <a:spcPts val="0"/>
              </a:spcBef>
              <a:spcAft>
                <a:spcPts val="0"/>
              </a:spcAft>
              <a:buClrTx/>
              <a:buSzTx/>
              <a:buFontTx/>
              <a:buNone/>
              <a:tabLst/>
              <a:defRPr/>
            </a:pPr>
            <a:r>
              <a:rPr kumimoji="0" lang="en-US" b="1" i="0" u="none" strike="noStrike" kern="0" cap="none" spc="-15" normalizeH="0" baseline="0" noProof="0" dirty="0">
                <a:ln>
                  <a:noFill/>
                </a:ln>
                <a:solidFill>
                  <a:srgbClr val="000000"/>
                </a:solidFill>
                <a:effectLst/>
                <a:uLnTx/>
                <a:uFillTx/>
                <a:latin typeface="Arial"/>
                <a:ea typeface="+mn-ea"/>
                <a:cs typeface="Arial"/>
              </a:rPr>
              <a:t>Tim Keaton, CFM</a:t>
            </a:r>
            <a:endParaRPr kumimoji="0" lang="en-US" b="1" i="0" u="none" strike="noStrike" kern="0" cap="none" spc="-5" normalizeH="0" baseline="0" noProof="0" dirty="0">
              <a:ln>
                <a:noFill/>
              </a:ln>
              <a:solidFill>
                <a:srgbClr val="000000"/>
              </a:solidFill>
              <a:effectLst/>
              <a:uLnTx/>
              <a:uFillTx/>
              <a:latin typeface="Arial"/>
              <a:ea typeface="+mn-ea"/>
              <a:cs typeface="Arial"/>
            </a:endParaRPr>
          </a:p>
          <a:p>
            <a:pPr marL="12700" marR="0" lvl="0" indent="0" defTabSz="914400" eaLnBrk="1" fontAlgn="auto" latinLnBrk="0" hangingPunct="1">
              <a:lnSpc>
                <a:spcPts val="1945"/>
              </a:lnSpc>
              <a:spcBef>
                <a:spcPts val="0"/>
              </a:spcBef>
              <a:spcAft>
                <a:spcPts val="0"/>
              </a:spcAft>
              <a:buClrTx/>
              <a:buSzTx/>
              <a:buFontTx/>
              <a:buNone/>
              <a:tabLst/>
              <a:defRPr/>
            </a:pPr>
            <a:r>
              <a:rPr kumimoji="0" lang="en-US" b="0" i="0" u="none" strike="noStrike" kern="0" cap="none" spc="-5" normalizeH="0" baseline="0" noProof="0" dirty="0">
                <a:ln>
                  <a:noFill/>
                </a:ln>
                <a:solidFill>
                  <a:srgbClr val="000000"/>
                </a:solidFill>
                <a:effectLst/>
                <a:uLnTx/>
                <a:uFillTx/>
                <a:latin typeface="Arial"/>
                <a:ea typeface="+mn-ea"/>
                <a:cs typeface="Arial"/>
              </a:rPr>
              <a:t>(304)</a:t>
            </a:r>
            <a:r>
              <a:rPr kumimoji="0" lang="en-US" b="0" i="0" u="none" strike="noStrike" kern="0" cap="none" spc="-35" normalizeH="0" baseline="0" noProof="0" dirty="0">
                <a:ln>
                  <a:noFill/>
                </a:ln>
                <a:solidFill>
                  <a:srgbClr val="000000"/>
                </a:solidFill>
                <a:effectLst/>
                <a:uLnTx/>
                <a:uFillTx/>
                <a:latin typeface="Arial"/>
                <a:ea typeface="+mn-ea"/>
                <a:cs typeface="Arial"/>
              </a:rPr>
              <a:t> </a:t>
            </a:r>
            <a:r>
              <a:rPr kumimoji="0" lang="en-US" b="0" i="0" u="none" strike="noStrike" kern="0" cap="none" spc="-5" normalizeH="0" baseline="0" noProof="0" dirty="0">
                <a:ln>
                  <a:noFill/>
                </a:ln>
                <a:solidFill>
                  <a:srgbClr val="000000"/>
                </a:solidFill>
                <a:effectLst/>
                <a:uLnTx/>
                <a:uFillTx/>
                <a:latin typeface="Arial"/>
                <a:ea typeface="+mn-ea"/>
                <a:cs typeface="Arial"/>
              </a:rPr>
              <a:t>957-2571</a:t>
            </a:r>
          </a:p>
          <a:p>
            <a:pPr marL="12700" marR="0" lvl="0" indent="0" defTabSz="914400" eaLnBrk="1" fontAlgn="auto" latinLnBrk="0" hangingPunct="1">
              <a:lnSpc>
                <a:spcPts val="2050"/>
              </a:lnSpc>
              <a:spcBef>
                <a:spcPts val="0"/>
              </a:spcBef>
              <a:spcAft>
                <a:spcPts val="0"/>
              </a:spcAft>
              <a:buClrTx/>
              <a:buSzTx/>
              <a:buFontTx/>
              <a:buNone/>
              <a:tabLst/>
              <a:defRPr/>
            </a:pPr>
            <a:r>
              <a:rPr kumimoji="0" lang="en-US" b="0" i="0" u="sng" strike="noStrike" kern="0" cap="none" spc="0" normalizeH="0" baseline="0" noProof="0" dirty="0">
                <a:ln>
                  <a:noFill/>
                </a:ln>
                <a:solidFill>
                  <a:srgbClr val="1155CC"/>
                </a:solidFill>
                <a:effectLst/>
                <a:uLnTx/>
                <a:uFillTx/>
                <a:latin typeface="Arial" panose="020B0604020202020204" pitchFamily="34" charset="0"/>
                <a:ea typeface="Calibri" panose="020F0502020204030204" pitchFamily="34" charset="0"/>
                <a:cs typeface="Arial" panose="020B0604020202020204" pitchFamily="34" charset="0"/>
                <a:hlinkClick r:id="rId5"/>
              </a:rPr>
              <a:t>Tim.W.Keaton@wv.gov</a:t>
            </a:r>
            <a:endParaRPr kumimoji="0" lang="en-US" b="0" i="0" u="none" strike="noStrike" kern="0" cap="none" spc="0" normalizeH="0" baseline="0" noProof="0" dirty="0">
              <a:ln>
                <a:noFill/>
              </a:ln>
              <a:solidFill>
                <a:srgbClr val="005A87"/>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31D1E8D-C8B2-48F7-ACFD-0C9CB1683050}"/>
              </a:ext>
            </a:extLst>
          </p:cNvPr>
          <p:cNvSpPr txBox="1"/>
          <p:nvPr/>
        </p:nvSpPr>
        <p:spPr>
          <a:xfrm>
            <a:off x="1857079" y="4619134"/>
            <a:ext cx="5766129" cy="1638910"/>
          </a:xfrm>
          <a:prstGeom prst="rect">
            <a:avLst/>
          </a:prstGeom>
          <a:noFill/>
        </p:spPr>
        <p:txBody>
          <a:bodyPr wrap="square" rtlCol="0">
            <a:spAutoFit/>
          </a:bodyPr>
          <a:lstStyle/>
          <a:p>
            <a:pPr marL="28575">
              <a:lnSpc>
                <a:spcPts val="2050"/>
              </a:lnSpc>
              <a:spcBef>
                <a:spcPts val="1765"/>
              </a:spcBef>
            </a:pPr>
            <a:r>
              <a:rPr lang="nb-NO" b="1" dirty="0">
                <a:solidFill>
                  <a:srgbClr val="015C90"/>
                </a:solidFill>
                <a:latin typeface="Arial"/>
                <a:cs typeface="Arial"/>
              </a:rPr>
              <a:t>Mapping</a:t>
            </a:r>
            <a:r>
              <a:rPr lang="nb-NO" b="1" spc="-50" dirty="0">
                <a:solidFill>
                  <a:srgbClr val="015C90"/>
                </a:solidFill>
                <a:latin typeface="Arial"/>
                <a:cs typeface="Arial"/>
              </a:rPr>
              <a:t> </a:t>
            </a:r>
            <a:r>
              <a:rPr lang="nb-NO" b="1" spc="-5" dirty="0">
                <a:solidFill>
                  <a:srgbClr val="015C90"/>
                </a:solidFill>
                <a:latin typeface="Arial"/>
                <a:cs typeface="Arial"/>
              </a:rPr>
              <a:t>Partner</a:t>
            </a:r>
            <a:endParaRPr lang="nb-NO" dirty="0">
              <a:latin typeface="Arial"/>
              <a:cs typeface="Arial"/>
            </a:endParaRPr>
          </a:p>
          <a:p>
            <a:pPr marL="28575">
              <a:lnSpc>
                <a:spcPts val="1945"/>
              </a:lnSpc>
            </a:pPr>
            <a:r>
              <a:rPr lang="nb-NO" b="1" spc="-5" dirty="0">
                <a:latin typeface="Arial"/>
                <a:cs typeface="Arial"/>
              </a:rPr>
              <a:t>Jon Langley, CFM</a:t>
            </a:r>
            <a:endParaRPr lang="nb-NO" dirty="0">
              <a:latin typeface="Arial"/>
              <a:cs typeface="Arial"/>
            </a:endParaRPr>
          </a:p>
          <a:p>
            <a:pPr marL="28575" marR="1817370">
              <a:lnSpc>
                <a:spcPts val="1939"/>
              </a:lnSpc>
              <a:spcBef>
                <a:spcPts val="140"/>
              </a:spcBef>
            </a:pPr>
            <a:r>
              <a:rPr lang="nb-NO" spc="-5" dirty="0">
                <a:latin typeface="Arial"/>
                <a:cs typeface="Arial"/>
              </a:rPr>
              <a:t>Senior GIS Analyst</a:t>
            </a:r>
            <a:br>
              <a:rPr lang="nb-NO" spc="-490" dirty="0">
                <a:latin typeface="Arial"/>
                <a:cs typeface="Arial"/>
              </a:rPr>
            </a:br>
            <a:r>
              <a:rPr lang="fr-FR" sz="1800" dirty="0">
                <a:solidFill>
                  <a:srgbClr val="1E252B"/>
                </a:solidFill>
                <a:effectLst/>
                <a:latin typeface="Arial" panose="020B0604020202020204" pitchFamily="34" charset="0"/>
                <a:ea typeface="Calibri" panose="020F0502020204030204" pitchFamily="34" charset="0"/>
              </a:rPr>
              <a:t>(443) 514-8141</a:t>
            </a:r>
            <a:endParaRPr lang="nb-NO" spc="-490" dirty="0">
              <a:latin typeface="Arial"/>
              <a:cs typeface="Arial"/>
            </a:endParaRPr>
          </a:p>
          <a:p>
            <a:pPr marL="28575" marR="1817370">
              <a:lnSpc>
                <a:spcPts val="1939"/>
              </a:lnSpc>
              <a:spcBef>
                <a:spcPts val="140"/>
              </a:spcBef>
            </a:pPr>
            <a:r>
              <a:rPr lang="nb-NO" spc="-5" dirty="0">
                <a:latin typeface="Arial"/>
                <a:cs typeface="Arial"/>
                <a:hlinkClick r:id="rId6"/>
              </a:rPr>
              <a:t>jonathan.langley@wsp.com</a:t>
            </a:r>
            <a:endParaRPr lang="nb-NO" dirty="0">
              <a:latin typeface="Arial"/>
              <a:cs typeface="Arial"/>
            </a:endParaRPr>
          </a:p>
          <a:p>
            <a:endParaRPr lang="en-US" dirty="0"/>
          </a:p>
        </p:txBody>
      </p:sp>
      <p:sp>
        <p:nvSpPr>
          <p:cNvPr id="17" name="TextBox 16">
            <a:extLst>
              <a:ext uri="{FF2B5EF4-FFF2-40B4-BE49-F238E27FC236}">
                <a16:creationId xmlns:a16="http://schemas.microsoft.com/office/drawing/2014/main" id="{3D739F85-49C4-47FE-B2EA-74F347DF661F}"/>
              </a:ext>
            </a:extLst>
          </p:cNvPr>
          <p:cNvSpPr txBox="1"/>
          <p:nvPr/>
        </p:nvSpPr>
        <p:spPr>
          <a:xfrm>
            <a:off x="5627802" y="4628561"/>
            <a:ext cx="4092531" cy="1638910"/>
          </a:xfrm>
          <a:prstGeom prst="rect">
            <a:avLst/>
          </a:prstGeom>
          <a:noFill/>
        </p:spPr>
        <p:txBody>
          <a:bodyPr wrap="none" rtlCol="0">
            <a:spAutoFit/>
          </a:bodyPr>
          <a:lstStyle/>
          <a:p>
            <a:pPr marL="12700" marR="892810">
              <a:lnSpc>
                <a:spcPts val="1900"/>
              </a:lnSpc>
              <a:spcBef>
                <a:spcPts val="1800"/>
              </a:spcBef>
            </a:pPr>
            <a:r>
              <a:rPr lang="en-US" b="1" dirty="0">
                <a:solidFill>
                  <a:srgbClr val="015C90"/>
                </a:solidFill>
                <a:latin typeface="Arial"/>
                <a:cs typeface="Arial"/>
              </a:rPr>
              <a:t>WVGISTC</a:t>
            </a:r>
            <a:endParaRPr lang="en-US" dirty="0">
              <a:latin typeface="Arial"/>
              <a:cs typeface="Arial"/>
            </a:endParaRPr>
          </a:p>
          <a:p>
            <a:pPr marL="12700" marR="892810">
              <a:lnSpc>
                <a:spcPts val="1900"/>
              </a:lnSpc>
              <a:spcBef>
                <a:spcPts val="50"/>
              </a:spcBef>
            </a:pPr>
            <a:r>
              <a:rPr lang="nl-NL" b="1" spc="-5" dirty="0">
                <a:solidFill>
                  <a:srgbClr val="000000"/>
                </a:solidFill>
                <a:latin typeface="Arial"/>
                <a:cs typeface="Arial"/>
              </a:rPr>
              <a:t>Kurt Donaldson</a:t>
            </a:r>
            <a:r>
              <a:rPr lang="nl-NL" spc="-5" dirty="0">
                <a:solidFill>
                  <a:srgbClr val="000000"/>
                </a:solidFill>
                <a:latin typeface="Arial"/>
                <a:cs typeface="Arial"/>
              </a:rPr>
              <a:t>, </a:t>
            </a:r>
            <a:r>
              <a:rPr lang="nl-NL" b="1" spc="-5" dirty="0">
                <a:solidFill>
                  <a:srgbClr val="000000"/>
                </a:solidFill>
                <a:latin typeface="Arial"/>
                <a:cs typeface="Arial"/>
              </a:rPr>
              <a:t>GISP, CFM</a:t>
            </a:r>
          </a:p>
          <a:p>
            <a:pPr marL="12700" marR="892810">
              <a:lnSpc>
                <a:spcPts val="1900"/>
              </a:lnSpc>
              <a:spcBef>
                <a:spcPts val="50"/>
              </a:spcBef>
            </a:pPr>
            <a:r>
              <a:rPr lang="nl-NL" b="0" spc="-5" dirty="0">
                <a:solidFill>
                  <a:srgbClr val="000000"/>
                </a:solidFill>
                <a:latin typeface="Arial"/>
                <a:cs typeface="Arial"/>
              </a:rPr>
              <a:t>Manager</a:t>
            </a:r>
            <a:endParaRPr lang="nl-NL" b="0" dirty="0">
              <a:solidFill>
                <a:srgbClr val="000000"/>
              </a:solidFill>
              <a:latin typeface="Arial"/>
              <a:cs typeface="Arial"/>
            </a:endParaRPr>
          </a:p>
          <a:p>
            <a:pPr marL="12700" marR="892810">
              <a:lnSpc>
                <a:spcPts val="1900"/>
              </a:lnSpc>
              <a:spcBef>
                <a:spcPts val="50"/>
              </a:spcBef>
            </a:pPr>
            <a:r>
              <a:rPr lang="nl-NL" b="0" spc="-5" dirty="0">
                <a:solidFill>
                  <a:srgbClr val="333333"/>
                </a:solidFill>
                <a:latin typeface="Arial"/>
                <a:cs typeface="Arial"/>
              </a:rPr>
              <a:t>(304) 293-9467</a:t>
            </a:r>
          </a:p>
          <a:p>
            <a:pPr marL="12700">
              <a:lnSpc>
                <a:spcPts val="1900"/>
              </a:lnSpc>
              <a:spcBef>
                <a:spcPts val="50"/>
              </a:spcBef>
            </a:pPr>
            <a:r>
              <a:rPr lang="nl-NL" b="0" spc="-5" dirty="0">
                <a:solidFill>
                  <a:srgbClr val="333333"/>
                </a:solidFill>
                <a:latin typeface="Arial"/>
                <a:cs typeface="Arial"/>
                <a:hlinkClick r:id="rId7"/>
              </a:rPr>
              <a:t>Kurt.Donaldson@mail.wvu.edu</a:t>
            </a:r>
            <a:endParaRPr lang="nl-NL" b="0" spc="-5" dirty="0">
              <a:solidFill>
                <a:srgbClr val="333333"/>
              </a:solidFill>
              <a:latin typeface="Arial"/>
              <a:cs typeface="Arial"/>
              <a:hlinkClick r:id="rId8"/>
            </a:endParaRPr>
          </a:p>
          <a:p>
            <a:endParaRPr lang="en-US" dirty="0"/>
          </a:p>
        </p:txBody>
      </p:sp>
      <p:sp>
        <p:nvSpPr>
          <p:cNvPr id="18" name="TextBox 17">
            <a:extLst>
              <a:ext uri="{FF2B5EF4-FFF2-40B4-BE49-F238E27FC236}">
                <a16:creationId xmlns:a16="http://schemas.microsoft.com/office/drawing/2014/main" id="{C1E41970-9031-4847-80AD-01D441BE93BA}"/>
              </a:ext>
            </a:extLst>
          </p:cNvPr>
          <p:cNvSpPr txBox="1"/>
          <p:nvPr/>
        </p:nvSpPr>
        <p:spPr>
          <a:xfrm>
            <a:off x="5523320" y="2943990"/>
            <a:ext cx="4948149" cy="1200329"/>
          </a:xfrm>
          <a:prstGeom prst="rect">
            <a:avLst/>
          </a:prstGeom>
          <a:noFill/>
        </p:spPr>
        <p:txBody>
          <a:bodyPr wrap="none" rtlCol="0">
            <a:spAutoFit/>
          </a:bodyPr>
          <a:lstStyle/>
          <a:p>
            <a:pPr marL="12700" marR="1489075"/>
            <a:r>
              <a:rPr lang="en-US" b="1" spc="-5" dirty="0">
                <a:solidFill>
                  <a:srgbClr val="015C90"/>
                </a:solidFill>
                <a:latin typeface="Arial"/>
                <a:cs typeface="Arial"/>
              </a:rPr>
              <a:t>Mitigation</a:t>
            </a:r>
            <a:r>
              <a:rPr lang="en-US" b="1" spc="-10" dirty="0">
                <a:solidFill>
                  <a:srgbClr val="015C90"/>
                </a:solidFill>
                <a:latin typeface="Arial"/>
                <a:cs typeface="Arial"/>
              </a:rPr>
              <a:t> Planning</a:t>
            </a:r>
            <a:r>
              <a:rPr lang="en-US" b="1" spc="10" dirty="0">
                <a:solidFill>
                  <a:srgbClr val="015C90"/>
                </a:solidFill>
                <a:latin typeface="Arial"/>
                <a:cs typeface="Arial"/>
              </a:rPr>
              <a:t> </a:t>
            </a:r>
            <a:r>
              <a:rPr lang="en-US" b="1" spc="-5" dirty="0">
                <a:solidFill>
                  <a:srgbClr val="015C90"/>
                </a:solidFill>
                <a:latin typeface="Arial"/>
                <a:cs typeface="Arial"/>
              </a:rPr>
              <a:t>Specialist</a:t>
            </a:r>
            <a:endParaRPr lang="en-US" b="1" spc="5" dirty="0">
              <a:solidFill>
                <a:srgbClr val="015C90"/>
              </a:solidFill>
              <a:latin typeface="Arial"/>
              <a:cs typeface="Arial"/>
            </a:endParaRPr>
          </a:p>
          <a:p>
            <a:pPr marL="12700" marR="1489075"/>
            <a:r>
              <a:rPr lang="en-US" b="1" spc="-5" dirty="0">
                <a:latin typeface="Arial"/>
                <a:cs typeface="Arial"/>
              </a:rPr>
              <a:t>Elizabeth</a:t>
            </a:r>
            <a:r>
              <a:rPr lang="en-US" b="1" spc="-45" dirty="0">
                <a:latin typeface="Arial"/>
                <a:cs typeface="Arial"/>
              </a:rPr>
              <a:t> </a:t>
            </a:r>
            <a:r>
              <a:rPr lang="en-US" b="1" spc="-5" dirty="0">
                <a:latin typeface="Arial"/>
                <a:cs typeface="Arial"/>
              </a:rPr>
              <a:t>Ranson</a:t>
            </a:r>
            <a:endParaRPr lang="en-US" dirty="0">
              <a:latin typeface="Arial"/>
              <a:cs typeface="Arial"/>
            </a:endParaRPr>
          </a:p>
          <a:p>
            <a:pPr marL="12700"/>
            <a:r>
              <a:rPr lang="en-US" spc="-5" dirty="0">
                <a:solidFill>
                  <a:srgbClr val="333333"/>
                </a:solidFill>
                <a:latin typeface="Arial"/>
                <a:cs typeface="Arial"/>
              </a:rPr>
              <a:t>(215)</a:t>
            </a:r>
            <a:r>
              <a:rPr lang="en-US" spc="-35" dirty="0">
                <a:solidFill>
                  <a:srgbClr val="333333"/>
                </a:solidFill>
                <a:latin typeface="Arial"/>
                <a:cs typeface="Arial"/>
              </a:rPr>
              <a:t> </a:t>
            </a:r>
            <a:r>
              <a:rPr lang="en-US" spc="-5" dirty="0">
                <a:solidFill>
                  <a:srgbClr val="333333"/>
                </a:solidFill>
                <a:latin typeface="Arial"/>
                <a:cs typeface="Arial"/>
              </a:rPr>
              <a:t>347-0686</a:t>
            </a:r>
            <a:endParaRPr lang="en-US" dirty="0">
              <a:latin typeface="Arial"/>
              <a:cs typeface="Arial"/>
            </a:endParaRPr>
          </a:p>
          <a:p>
            <a:pPr marL="12700"/>
            <a:r>
              <a:rPr lang="en-US" spc="-5" dirty="0">
                <a:solidFill>
                  <a:srgbClr val="333333"/>
                </a:solidFill>
                <a:latin typeface="Arial"/>
                <a:cs typeface="Arial"/>
                <a:hlinkClick r:id="rId9"/>
              </a:rPr>
              <a:t>Elizabeth.Ranson@fema.dhs.gov</a:t>
            </a:r>
            <a:endParaRPr lang="en-US" dirty="0">
              <a:latin typeface="Arial"/>
              <a:cs typeface="Arial"/>
            </a:endParaRPr>
          </a:p>
        </p:txBody>
      </p:sp>
      <p:sp>
        <p:nvSpPr>
          <p:cNvPr id="19" name="TextBox 18">
            <a:extLst>
              <a:ext uri="{FF2B5EF4-FFF2-40B4-BE49-F238E27FC236}">
                <a16:creationId xmlns:a16="http://schemas.microsoft.com/office/drawing/2014/main" id="{63234E98-18B1-4E1E-BCF9-EC0E45C179C1}"/>
              </a:ext>
            </a:extLst>
          </p:cNvPr>
          <p:cNvSpPr txBox="1"/>
          <p:nvPr/>
        </p:nvSpPr>
        <p:spPr>
          <a:xfrm>
            <a:off x="1923067" y="2960016"/>
            <a:ext cx="3601039" cy="1169551"/>
          </a:xfrm>
          <a:prstGeom prst="rect">
            <a:avLst/>
          </a:prstGeom>
          <a:noFill/>
        </p:spPr>
        <p:txBody>
          <a:bodyPr wrap="square" lIns="91440" tIns="45720" rIns="91440" bIns="45720" rtlCol="0" anchor="t">
            <a:spAutoFit/>
          </a:bodyPr>
          <a:lstStyle/>
          <a:p>
            <a:pPr marL="12700" marR="0" lvl="0" indent="0" defTabSz="914400" eaLnBrk="1" fontAlgn="auto" latinLnBrk="0" hangingPunct="1">
              <a:lnSpc>
                <a:spcPts val="2050"/>
              </a:lnSpc>
              <a:spcBef>
                <a:spcPts val="0"/>
              </a:spcBef>
              <a:spcAft>
                <a:spcPts val="0"/>
              </a:spcAft>
              <a:buClrTx/>
              <a:buSzTx/>
              <a:buFontTx/>
              <a:buNone/>
              <a:tabLst/>
              <a:defRPr/>
            </a:pPr>
            <a:r>
              <a:rPr kumimoji="0" lang="en-US" b="1" i="0" u="none" strike="noStrike" kern="0" cap="none" spc="-5" normalizeH="0" baseline="0" noProof="0" dirty="0">
                <a:ln>
                  <a:noFill/>
                </a:ln>
                <a:solidFill>
                  <a:srgbClr val="015C90"/>
                </a:solidFill>
                <a:effectLst/>
                <a:uLnTx/>
                <a:uFillTx/>
                <a:latin typeface="Arial"/>
                <a:ea typeface="+mn-ea"/>
                <a:cs typeface="Arial"/>
              </a:rPr>
              <a:t>Project Officer </a:t>
            </a:r>
          </a:p>
          <a:p>
            <a:pPr marL="12700">
              <a:lnSpc>
                <a:spcPts val="2050"/>
              </a:lnSpc>
              <a:defRPr/>
            </a:pPr>
            <a:r>
              <a:rPr lang="en-US" b="1" kern="0" spc="-5" dirty="0">
                <a:solidFill>
                  <a:srgbClr val="000000"/>
                </a:solidFill>
                <a:latin typeface="Arial"/>
                <a:cs typeface="Arial"/>
              </a:rPr>
              <a:t>Kristen Jones</a:t>
            </a:r>
            <a:r>
              <a:rPr kumimoji="0" lang="en-US" b="1" i="0" u="none" strike="noStrike" kern="0" cap="none" spc="-5" normalizeH="0" baseline="0" noProof="0" dirty="0">
                <a:ln>
                  <a:noFill/>
                </a:ln>
                <a:solidFill>
                  <a:srgbClr val="000000"/>
                </a:solidFill>
                <a:effectLst/>
                <a:uLnTx/>
                <a:uFillTx/>
                <a:latin typeface="Arial"/>
                <a:ea typeface="+mn-ea"/>
                <a:cs typeface="Arial"/>
              </a:rPr>
              <a:t>, CFM</a:t>
            </a:r>
            <a:endParaRPr lang="en-US" b="1" i="0" u="none" strike="noStrike" kern="0" cap="none" spc="-5" normalizeH="0" baseline="0" noProof="0" dirty="0">
              <a:ln>
                <a:noFill/>
              </a:ln>
              <a:solidFill>
                <a:srgbClr val="000000"/>
              </a:solidFill>
              <a:effectLst/>
              <a:uLnTx/>
              <a:uFillTx/>
              <a:latin typeface="Arial"/>
              <a:cs typeface="Arial"/>
            </a:endParaRPr>
          </a:p>
          <a:p>
            <a:pPr marL="12700">
              <a:lnSpc>
                <a:spcPts val="2050"/>
              </a:lnSpc>
              <a:defRPr/>
            </a:pPr>
            <a:r>
              <a:rPr kumimoji="0" lang="en-US" b="0" i="0" u="none" strike="noStrike" kern="0" cap="none" spc="-5" normalizeH="0" baseline="0" noProof="0" dirty="0">
                <a:ln>
                  <a:noFill/>
                </a:ln>
                <a:solidFill>
                  <a:srgbClr val="333333"/>
                </a:solidFill>
                <a:effectLst/>
                <a:uLnTx/>
                <a:uFillTx/>
                <a:latin typeface="Arial"/>
                <a:ea typeface="+mn-ea"/>
                <a:cs typeface="Arial"/>
              </a:rPr>
              <a:t>(</a:t>
            </a:r>
            <a:r>
              <a:rPr lang="en-US" kern="0" spc="-5" dirty="0">
                <a:solidFill>
                  <a:srgbClr val="333333"/>
                </a:solidFill>
                <a:latin typeface="Arial"/>
                <a:cs typeface="Arial"/>
              </a:rPr>
              <a:t>267) 896-1116</a:t>
            </a:r>
            <a:endParaRPr lang="en-US" b="0" i="0" u="none" strike="noStrike" kern="0" cap="none" spc="-5" normalizeH="0" baseline="0" noProof="0" dirty="0">
              <a:ln>
                <a:noFill/>
              </a:ln>
              <a:solidFill>
                <a:srgbClr val="333333"/>
              </a:solidFill>
              <a:effectLst/>
              <a:uLnTx/>
              <a:uFillTx/>
              <a:latin typeface="Arial"/>
              <a:cs typeface="Arial"/>
            </a:endParaRPr>
          </a:p>
          <a:p>
            <a:pPr marL="12700" marR="0" lvl="0" indent="0" fontAlgn="auto">
              <a:lnSpc>
                <a:spcPts val="2050"/>
              </a:lnSpc>
              <a:spcBef>
                <a:spcPts val="0"/>
              </a:spcBef>
              <a:spcAft>
                <a:spcPts val="0"/>
              </a:spcAft>
              <a:buClrTx/>
              <a:buSzTx/>
              <a:buFontTx/>
              <a:buNone/>
              <a:tabLst/>
              <a:defRPr/>
            </a:pPr>
            <a:r>
              <a:rPr lang="en-US" spc="-5" dirty="0">
                <a:solidFill>
                  <a:srgbClr val="333333"/>
                </a:solidFill>
                <a:latin typeface="Arial"/>
                <a:cs typeface="Arial"/>
                <a:hlinkClick r:id="rId10"/>
              </a:rPr>
              <a:t>Kristen.Jones@fema.dhs.gov</a:t>
            </a:r>
            <a:endParaRPr lang="en-US" spc="-5" dirty="0">
              <a:solidFill>
                <a:srgbClr val="333333"/>
              </a:solidFill>
              <a:latin typeface="Arial"/>
              <a:cs typeface="Arial"/>
              <a:hlinkClick r:id="rId11">
                <a:extLst>
                  <a:ext uri="{A12FA001-AC4F-418D-AE19-62706E023703}">
                    <ahyp:hlinkClr xmlns:ahyp="http://schemas.microsoft.com/office/drawing/2018/hyperlinkcolor" val="tx"/>
                  </a:ext>
                </a:extLst>
              </a:hlinkClick>
            </a:endParaRPr>
          </a:p>
        </p:txBody>
      </p:sp>
      <p:sp>
        <p:nvSpPr>
          <p:cNvPr id="23" name="TextBox 22">
            <a:extLst>
              <a:ext uri="{FF2B5EF4-FFF2-40B4-BE49-F238E27FC236}">
                <a16:creationId xmlns:a16="http://schemas.microsoft.com/office/drawing/2014/main" id="{B70C73D2-4A75-4E18-9D43-1B115EF6BAE7}"/>
              </a:ext>
            </a:extLst>
          </p:cNvPr>
          <p:cNvSpPr txBox="1"/>
          <p:nvPr/>
        </p:nvSpPr>
        <p:spPr>
          <a:xfrm>
            <a:off x="331511" y="3357514"/>
            <a:ext cx="1449164" cy="630942"/>
          </a:xfrm>
          <a:prstGeom prst="rect">
            <a:avLst/>
          </a:prstGeom>
          <a:noFill/>
        </p:spPr>
        <p:txBody>
          <a:bodyPr wrap="square" rtlCol="0">
            <a:spAutoFit/>
          </a:bodyPr>
          <a:lstStyle/>
          <a:p>
            <a:pPr marL="12700" marR="0" lvl="0" indent="0" defTabSz="914400" eaLnBrk="1" fontAlgn="auto" latinLnBrk="0" hangingPunct="1">
              <a:lnSpc>
                <a:spcPts val="2050"/>
              </a:lnSpc>
              <a:spcBef>
                <a:spcPts val="0"/>
              </a:spcBef>
              <a:spcAft>
                <a:spcPts val="0"/>
              </a:spcAft>
              <a:buClrTx/>
              <a:buSzTx/>
              <a:buFontTx/>
              <a:buNone/>
              <a:tabLst/>
              <a:defRPr/>
            </a:pPr>
            <a:r>
              <a:rPr kumimoji="0" lang="en-US" sz="2000" b="1" i="0" strike="noStrike" kern="0" cap="none" spc="-5" normalizeH="0" baseline="0" noProof="0">
                <a:ln>
                  <a:noFill/>
                </a:ln>
                <a:solidFill>
                  <a:srgbClr val="015C90"/>
                </a:solidFill>
                <a:effectLst/>
                <a:uLnTx/>
                <a:uFillTx/>
                <a:latin typeface="Arial"/>
                <a:ea typeface="+mn-ea"/>
                <a:cs typeface="Arial"/>
              </a:rPr>
              <a:t>FEMA</a:t>
            </a:r>
          </a:p>
          <a:p>
            <a:pPr marL="12700" marR="0" lvl="0" indent="0" defTabSz="914400" eaLnBrk="1" fontAlgn="auto" latinLnBrk="0" hangingPunct="1">
              <a:lnSpc>
                <a:spcPts val="2050"/>
              </a:lnSpc>
              <a:spcBef>
                <a:spcPts val="0"/>
              </a:spcBef>
              <a:spcAft>
                <a:spcPts val="0"/>
              </a:spcAft>
              <a:buClrTx/>
              <a:buSzTx/>
              <a:buFontTx/>
              <a:buNone/>
              <a:tabLst/>
              <a:defRPr/>
            </a:pPr>
            <a:r>
              <a:rPr kumimoji="0" lang="en-US" sz="2000" b="1" i="0" strike="noStrike" kern="0" cap="none" spc="-5" normalizeH="0" baseline="0" noProof="0">
                <a:ln>
                  <a:noFill/>
                </a:ln>
                <a:solidFill>
                  <a:srgbClr val="015C90"/>
                </a:solidFill>
                <a:effectLst/>
                <a:uLnTx/>
                <a:uFillTx/>
                <a:latin typeface="Arial"/>
                <a:ea typeface="+mn-ea"/>
                <a:cs typeface="Arial"/>
              </a:rPr>
              <a:t>Region 3</a:t>
            </a:r>
            <a:endParaRPr kumimoji="0" lang="en-US" sz="2000" b="1" i="0" strike="noStrike" kern="0" cap="none" spc="-5" normalizeH="0" baseline="0" noProof="0">
              <a:ln>
                <a:noFill/>
              </a:ln>
              <a:solidFill>
                <a:srgbClr val="333333"/>
              </a:solidFill>
              <a:effectLst/>
              <a:uLnTx/>
              <a:uFillTx/>
              <a:latin typeface="Arial"/>
              <a:ea typeface="+mn-ea"/>
              <a:cs typeface="Arial"/>
              <a:hlinkClick r:id="rId12"/>
            </a:endParaRPr>
          </a:p>
        </p:txBody>
      </p:sp>
      <p:sp>
        <p:nvSpPr>
          <p:cNvPr id="24" name="TextBox 23">
            <a:extLst>
              <a:ext uri="{FF2B5EF4-FFF2-40B4-BE49-F238E27FC236}">
                <a16:creationId xmlns:a16="http://schemas.microsoft.com/office/drawing/2014/main" id="{ABBE7D35-3090-433D-B37E-6B80C60E52BE}"/>
              </a:ext>
            </a:extLst>
          </p:cNvPr>
          <p:cNvSpPr txBox="1"/>
          <p:nvPr/>
        </p:nvSpPr>
        <p:spPr>
          <a:xfrm>
            <a:off x="78558" y="1992197"/>
            <a:ext cx="3601039" cy="361637"/>
          </a:xfrm>
          <a:prstGeom prst="rect">
            <a:avLst/>
          </a:prstGeom>
          <a:noFill/>
        </p:spPr>
        <p:txBody>
          <a:bodyPr wrap="square" rtlCol="0">
            <a:spAutoFit/>
          </a:bodyPr>
          <a:lstStyle/>
          <a:p>
            <a:pPr marL="12700" marR="0" lvl="0" indent="0" defTabSz="914400" eaLnBrk="1" fontAlgn="auto" latinLnBrk="0" hangingPunct="1">
              <a:lnSpc>
                <a:spcPts val="2050"/>
              </a:lnSpc>
              <a:spcBef>
                <a:spcPts val="0"/>
              </a:spcBef>
              <a:spcAft>
                <a:spcPts val="0"/>
              </a:spcAft>
              <a:buClrTx/>
              <a:buSzTx/>
              <a:buFontTx/>
              <a:buNone/>
              <a:tabLst/>
              <a:defRPr/>
            </a:pPr>
            <a:r>
              <a:rPr kumimoji="0" lang="en-US" sz="2000" b="1" i="0" strike="noStrike" kern="0" cap="none" spc="-5" normalizeH="0" baseline="0" noProof="0">
                <a:ln>
                  <a:noFill/>
                </a:ln>
                <a:solidFill>
                  <a:srgbClr val="015C90"/>
                </a:solidFill>
                <a:effectLst/>
                <a:uLnTx/>
                <a:uFillTx/>
                <a:latin typeface="Arial"/>
                <a:ea typeface="+mn-ea"/>
                <a:cs typeface="Arial"/>
              </a:rPr>
              <a:t>West Virginia</a:t>
            </a:r>
            <a:endParaRPr kumimoji="0" lang="en-US" sz="2000" b="0" i="0" strike="noStrike" kern="0" cap="none" spc="-5" normalizeH="0" baseline="0" noProof="0">
              <a:ln>
                <a:noFill/>
              </a:ln>
              <a:solidFill>
                <a:srgbClr val="333333"/>
              </a:solidFill>
              <a:effectLst/>
              <a:uLnTx/>
              <a:uFillTx/>
              <a:latin typeface="Arial"/>
              <a:ea typeface="+mn-ea"/>
              <a:cs typeface="Arial"/>
              <a:hlinkClick r:id="rId12"/>
            </a:endParaRPr>
          </a:p>
        </p:txBody>
      </p:sp>
      <p:sp>
        <p:nvSpPr>
          <p:cNvPr id="25" name="TextBox 24">
            <a:extLst>
              <a:ext uri="{FF2B5EF4-FFF2-40B4-BE49-F238E27FC236}">
                <a16:creationId xmlns:a16="http://schemas.microsoft.com/office/drawing/2014/main" id="{7CC6C5F5-1964-4FEB-9C71-C24D3564077F}"/>
              </a:ext>
            </a:extLst>
          </p:cNvPr>
          <p:cNvSpPr txBox="1"/>
          <p:nvPr/>
        </p:nvSpPr>
        <p:spPr>
          <a:xfrm>
            <a:off x="408497" y="5018201"/>
            <a:ext cx="1448584" cy="361637"/>
          </a:xfrm>
          <a:prstGeom prst="rect">
            <a:avLst/>
          </a:prstGeom>
          <a:noFill/>
        </p:spPr>
        <p:txBody>
          <a:bodyPr wrap="square" rtlCol="0">
            <a:spAutoFit/>
          </a:bodyPr>
          <a:lstStyle/>
          <a:p>
            <a:pPr marL="12700" marR="0" lvl="0" indent="0" defTabSz="914400" eaLnBrk="1" fontAlgn="auto" latinLnBrk="0" hangingPunct="1">
              <a:lnSpc>
                <a:spcPts val="2050"/>
              </a:lnSpc>
              <a:spcBef>
                <a:spcPts val="0"/>
              </a:spcBef>
              <a:spcAft>
                <a:spcPts val="0"/>
              </a:spcAft>
              <a:buClrTx/>
              <a:buSzTx/>
              <a:buFontTx/>
              <a:buNone/>
              <a:tabLst/>
              <a:defRPr/>
            </a:pPr>
            <a:r>
              <a:rPr kumimoji="0" lang="en-US" sz="2000" b="1" i="0" strike="noStrike" kern="0" cap="none" spc="-5" normalizeH="0" baseline="0" noProof="0">
                <a:ln>
                  <a:noFill/>
                </a:ln>
                <a:solidFill>
                  <a:srgbClr val="015C90"/>
                </a:solidFill>
                <a:effectLst/>
                <a:uLnTx/>
                <a:uFillTx/>
                <a:latin typeface="Arial"/>
                <a:ea typeface="+mn-ea"/>
                <a:cs typeface="Arial"/>
              </a:rPr>
              <a:t>Other</a:t>
            </a:r>
            <a:endParaRPr kumimoji="0" lang="en-US" sz="2000" b="1" i="0" strike="noStrike" kern="0" cap="none" spc="-5" normalizeH="0" baseline="0" noProof="0">
              <a:ln>
                <a:noFill/>
              </a:ln>
              <a:solidFill>
                <a:srgbClr val="333333"/>
              </a:solidFill>
              <a:effectLst/>
              <a:uLnTx/>
              <a:uFillTx/>
              <a:latin typeface="Arial"/>
              <a:ea typeface="+mn-ea"/>
              <a:cs typeface="Arial"/>
              <a:hlinkClick r:id="rId12"/>
            </a:endParaRPr>
          </a:p>
        </p:txBody>
      </p:sp>
    </p:spTree>
    <p:extLst>
      <p:ext uri="{BB962C8B-B14F-4D97-AF65-F5344CB8AC3E}">
        <p14:creationId xmlns:p14="http://schemas.microsoft.com/office/powerpoint/2010/main" val="3572157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9143999" cy="1222839"/>
          </a:xfrm>
          <a:prstGeom prst="rect">
            <a:avLst/>
          </a:prstGeom>
        </p:spPr>
      </p:pic>
      <p:pic>
        <p:nvPicPr>
          <p:cNvPr id="3" name="object 3">
            <a:extLst>
              <a:ext uri="{C183D7F6-B498-43B3-948B-1728B52AA6E4}">
                <adec:decorative xmlns:adec="http://schemas.microsoft.com/office/drawing/2017/decorative" val="1"/>
              </a:ext>
            </a:extLst>
          </p:cNvPr>
          <p:cNvPicPr/>
          <p:nvPr/>
        </p:nvPicPr>
        <p:blipFill>
          <a:blip r:embed="rId3" cstate="print"/>
          <a:stretch>
            <a:fillRect/>
          </a:stretch>
        </p:blipFill>
        <p:spPr>
          <a:xfrm>
            <a:off x="513663" y="6068724"/>
            <a:ext cx="1574144" cy="546735"/>
          </a:xfrm>
          <a:prstGeom prst="rect">
            <a:avLst/>
          </a:prstGeom>
        </p:spPr>
      </p:pic>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7202502" y="6164859"/>
            <a:ext cx="1473590" cy="439907"/>
          </a:xfrm>
          <a:prstGeom prst="rect">
            <a:avLst/>
          </a:prstGeom>
        </p:spPr>
      </p:pic>
      <p:pic>
        <p:nvPicPr>
          <p:cNvPr id="5" name="object 5" descr="Large FEMA logo taking up the entire slide"/>
          <p:cNvPicPr/>
          <p:nvPr/>
        </p:nvPicPr>
        <p:blipFill>
          <a:blip r:embed="rId5" cstate="print"/>
          <a:stretch>
            <a:fillRect/>
          </a:stretch>
        </p:blipFill>
        <p:spPr>
          <a:xfrm>
            <a:off x="1917238" y="2990283"/>
            <a:ext cx="5208980" cy="1537453"/>
          </a:xfrm>
          <a:prstGeom prst="rect">
            <a:avLst/>
          </a:prstGeom>
        </p:spPr>
      </p:pic>
      <p:sp>
        <p:nvSpPr>
          <p:cNvPr id="7" name="Title 6">
            <a:extLst>
              <a:ext uri="{FF2B5EF4-FFF2-40B4-BE49-F238E27FC236}">
                <a16:creationId xmlns:a16="http://schemas.microsoft.com/office/drawing/2014/main" id="{500DE52E-C6F2-44B5-8048-ABB35D305929}"/>
              </a:ext>
            </a:extLst>
          </p:cNvPr>
          <p:cNvSpPr>
            <a:spLocks noGrp="1"/>
          </p:cNvSpPr>
          <p:nvPr>
            <p:ph type="title"/>
          </p:nvPr>
        </p:nvSpPr>
        <p:spPr/>
        <p:txBody>
          <a:bodyPr wrap="square" lIns="0" tIns="0" rIns="0" bIns="0" anchor="t">
            <a:spAutoFit/>
          </a:bodyPr>
          <a:lstStyle/>
          <a:p>
            <a:r>
              <a:rPr lang="en-US" dirty="0">
                <a:noFill/>
              </a:rPr>
              <a:t>Final Slide – No Content</a:t>
            </a:r>
          </a:p>
        </p:txBody>
      </p:sp>
    </p:spTree>
    <p:extLst>
      <p:ext uri="{BB962C8B-B14F-4D97-AF65-F5344CB8AC3E}">
        <p14:creationId xmlns:p14="http://schemas.microsoft.com/office/powerpoint/2010/main" val="2161518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9143999" cy="1222839"/>
          </a:xfrm>
          <a:prstGeom prst="rect">
            <a:avLst/>
          </a:prstGeom>
        </p:spPr>
      </p:pic>
      <p:sp>
        <p:nvSpPr>
          <p:cNvPr id="6" name="object 6"/>
          <p:cNvSpPr txBox="1">
            <a:spLocks noGrp="1"/>
          </p:cNvSpPr>
          <p:nvPr>
            <p:ph type="title"/>
          </p:nvPr>
        </p:nvSpPr>
        <p:spPr>
          <a:xfrm>
            <a:off x="535940" y="427101"/>
            <a:ext cx="6374765" cy="574040"/>
          </a:xfrm>
          <a:prstGeom prst="rect">
            <a:avLst/>
          </a:prstGeom>
        </p:spPr>
        <p:txBody>
          <a:bodyPr vert="horz" wrap="square" lIns="0" tIns="12700" rIns="0" bIns="0" rtlCol="0">
            <a:spAutoFit/>
          </a:bodyPr>
          <a:lstStyle/>
          <a:p>
            <a:pPr marL="12700">
              <a:lnSpc>
                <a:spcPct val="100000"/>
              </a:lnSpc>
              <a:spcBef>
                <a:spcPts val="100"/>
              </a:spcBef>
            </a:pPr>
            <a:r>
              <a:rPr lang="en-US" spc="-15" dirty="0">
                <a:ea typeface="ＭＳ Ｐゴシック"/>
              </a:rPr>
              <a:t>3 </a:t>
            </a:r>
            <a:r>
              <a:rPr dirty="0">
                <a:ea typeface="ＭＳ Ｐゴシック"/>
              </a:rPr>
              <a:t>Reasons</a:t>
            </a:r>
            <a:r>
              <a:rPr spc="-25" dirty="0">
                <a:ea typeface="ＭＳ Ｐゴシック"/>
              </a:rPr>
              <a:t> </a:t>
            </a:r>
            <a:r>
              <a:rPr dirty="0">
                <a:ea typeface="ＭＳ Ｐゴシック"/>
              </a:rPr>
              <a:t>We</a:t>
            </a:r>
            <a:r>
              <a:rPr spc="-15" dirty="0">
                <a:ea typeface="ＭＳ Ｐゴシック"/>
              </a:rPr>
              <a:t> </a:t>
            </a:r>
            <a:r>
              <a:rPr dirty="0">
                <a:ea typeface="ＭＳ Ｐゴシック"/>
              </a:rPr>
              <a:t>Are</a:t>
            </a:r>
            <a:r>
              <a:rPr spc="-10" dirty="0">
                <a:ea typeface="ＭＳ Ｐゴシック"/>
              </a:rPr>
              <a:t> </a:t>
            </a:r>
            <a:r>
              <a:rPr spc="-5" dirty="0">
                <a:ea typeface="ＭＳ Ｐゴシック"/>
              </a:rPr>
              <a:t>Here</a:t>
            </a:r>
            <a:r>
              <a:rPr spc="-25" dirty="0">
                <a:ea typeface="ＭＳ Ｐゴシック"/>
              </a:rPr>
              <a:t> </a:t>
            </a:r>
            <a:r>
              <a:rPr spc="-5" dirty="0">
                <a:ea typeface="ＭＳ Ｐゴシック"/>
              </a:rPr>
              <a:t>Today</a:t>
            </a:r>
          </a:p>
        </p:txBody>
      </p:sp>
      <p:sp>
        <p:nvSpPr>
          <p:cNvPr id="7" name="object 7"/>
          <p:cNvSpPr txBox="1"/>
          <p:nvPr/>
        </p:nvSpPr>
        <p:spPr>
          <a:xfrm>
            <a:off x="535940" y="1511553"/>
            <a:ext cx="7857490" cy="2988639"/>
          </a:xfrm>
          <a:prstGeom prst="rect">
            <a:avLst/>
          </a:prstGeom>
        </p:spPr>
        <p:txBody>
          <a:bodyPr vert="horz" wrap="square" lIns="0" tIns="13335" rIns="0" bIns="0" rtlCol="0" anchor="t">
            <a:spAutoFit/>
          </a:bodyPr>
          <a:lstStyle/>
          <a:p>
            <a:pPr marL="354965" marR="373380" indent="-342900">
              <a:spcBef>
                <a:spcPts val="840"/>
              </a:spcBef>
              <a:buSzPct val="90000"/>
              <a:buFont typeface="Arial" panose="020B0604020202020204" pitchFamily="34" charset="0"/>
              <a:buChar char="•"/>
              <a:tabLst>
                <a:tab pos="244475" algn="l"/>
              </a:tabLst>
            </a:pPr>
            <a:r>
              <a:rPr lang="en-US" sz="2000" dirty="0">
                <a:solidFill>
                  <a:srgbClr val="363636"/>
                </a:solidFill>
                <a:latin typeface="Arial"/>
                <a:cs typeface="Arial"/>
              </a:rPr>
              <a:t>To preview and discuss the updated Flood Insurance Study (FIS) report</a:t>
            </a:r>
            <a:r>
              <a:rPr lang="en-US" sz="2000" spc="-50" dirty="0">
                <a:solidFill>
                  <a:srgbClr val="363636"/>
                </a:solidFill>
                <a:latin typeface="Arial"/>
                <a:cs typeface="Arial"/>
              </a:rPr>
              <a:t> </a:t>
            </a:r>
            <a:r>
              <a:rPr lang="en-US" sz="2000" dirty="0">
                <a:solidFill>
                  <a:srgbClr val="363636"/>
                </a:solidFill>
                <a:latin typeface="Arial"/>
                <a:cs typeface="Arial"/>
              </a:rPr>
              <a:t>and</a:t>
            </a:r>
            <a:r>
              <a:rPr lang="en-US" sz="2000" spc="-15" dirty="0">
                <a:solidFill>
                  <a:srgbClr val="363636"/>
                </a:solidFill>
                <a:latin typeface="Arial"/>
                <a:cs typeface="Arial"/>
              </a:rPr>
              <a:t> </a:t>
            </a:r>
            <a:r>
              <a:rPr lang="en-US" sz="2000" dirty="0">
                <a:solidFill>
                  <a:srgbClr val="363636"/>
                </a:solidFill>
                <a:latin typeface="Arial"/>
                <a:cs typeface="Arial"/>
              </a:rPr>
              <a:t>Flood Insurance</a:t>
            </a:r>
            <a:r>
              <a:rPr lang="en-US" sz="2000" spc="-45" dirty="0">
                <a:solidFill>
                  <a:srgbClr val="363636"/>
                </a:solidFill>
                <a:latin typeface="Arial"/>
                <a:cs typeface="Arial"/>
              </a:rPr>
              <a:t> </a:t>
            </a:r>
            <a:r>
              <a:rPr lang="en-US" sz="2000" dirty="0">
                <a:solidFill>
                  <a:srgbClr val="363636"/>
                </a:solidFill>
                <a:latin typeface="Arial"/>
                <a:cs typeface="Arial"/>
              </a:rPr>
              <a:t>Rate</a:t>
            </a:r>
            <a:r>
              <a:rPr lang="en-US" sz="2000" spc="-20" dirty="0">
                <a:solidFill>
                  <a:srgbClr val="363636"/>
                </a:solidFill>
                <a:latin typeface="Arial"/>
                <a:cs typeface="Arial"/>
              </a:rPr>
              <a:t> </a:t>
            </a:r>
            <a:r>
              <a:rPr lang="en-US" sz="2000" dirty="0">
                <a:solidFill>
                  <a:srgbClr val="363636"/>
                </a:solidFill>
                <a:latin typeface="Arial"/>
                <a:cs typeface="Arial"/>
              </a:rPr>
              <a:t>Map</a:t>
            </a:r>
            <a:r>
              <a:rPr lang="en-US" sz="2000" spc="-15" dirty="0">
                <a:solidFill>
                  <a:srgbClr val="363636"/>
                </a:solidFill>
                <a:latin typeface="Arial"/>
                <a:cs typeface="Arial"/>
              </a:rPr>
              <a:t> </a:t>
            </a:r>
            <a:r>
              <a:rPr lang="en-US" sz="2000" dirty="0">
                <a:solidFill>
                  <a:srgbClr val="363636"/>
                </a:solidFill>
                <a:latin typeface="Arial"/>
                <a:cs typeface="Arial"/>
              </a:rPr>
              <a:t>(FIRM)</a:t>
            </a:r>
            <a:r>
              <a:rPr lang="en-US" sz="2000" spc="-40" dirty="0">
                <a:solidFill>
                  <a:srgbClr val="363636"/>
                </a:solidFill>
                <a:latin typeface="Arial"/>
                <a:cs typeface="Arial"/>
              </a:rPr>
              <a:t> </a:t>
            </a:r>
            <a:r>
              <a:rPr lang="en-US" sz="2000" dirty="0">
                <a:solidFill>
                  <a:srgbClr val="363636"/>
                </a:solidFill>
                <a:latin typeface="Arial"/>
                <a:cs typeface="Arial"/>
              </a:rPr>
              <a:t>for</a:t>
            </a:r>
            <a:r>
              <a:rPr lang="en-US" sz="2000" spc="-15" dirty="0">
                <a:solidFill>
                  <a:srgbClr val="363636"/>
                </a:solidFill>
                <a:latin typeface="Arial"/>
                <a:cs typeface="Arial"/>
              </a:rPr>
              <a:t> </a:t>
            </a:r>
            <a:r>
              <a:rPr lang="en-US" sz="2000" dirty="0">
                <a:solidFill>
                  <a:srgbClr val="363636"/>
                </a:solidFill>
                <a:latin typeface="Arial"/>
                <a:cs typeface="Arial"/>
              </a:rPr>
              <a:t>Hampshire County, </a:t>
            </a:r>
            <a:r>
              <a:rPr lang="en-US" sz="2000" spc="-540" dirty="0">
                <a:solidFill>
                  <a:srgbClr val="363636"/>
                </a:solidFill>
                <a:latin typeface="Arial"/>
                <a:cs typeface="Arial"/>
              </a:rPr>
              <a:t> </a:t>
            </a:r>
            <a:r>
              <a:rPr lang="en-US" sz="2000" dirty="0">
                <a:solidFill>
                  <a:srgbClr val="363636"/>
                </a:solidFill>
                <a:latin typeface="Arial"/>
                <a:cs typeface="Arial"/>
              </a:rPr>
              <a:t>WV</a:t>
            </a:r>
          </a:p>
          <a:p>
            <a:pPr marL="354965" marR="373380" indent="-342900">
              <a:spcBef>
                <a:spcPts val="840"/>
              </a:spcBef>
              <a:buSzPct val="90000"/>
              <a:buFont typeface="Arial" panose="020B0604020202020204" pitchFamily="34" charset="0"/>
              <a:buChar char="•"/>
              <a:tabLst>
                <a:tab pos="244475" algn="l"/>
              </a:tabLst>
            </a:pPr>
            <a:r>
              <a:rPr sz="2000" dirty="0">
                <a:solidFill>
                  <a:srgbClr val="363636"/>
                </a:solidFill>
                <a:latin typeface="Arial"/>
                <a:cs typeface="Arial"/>
              </a:rPr>
              <a:t>To examine the new study areas, discuss how the analysis and</a:t>
            </a:r>
            <a:r>
              <a:rPr lang="en-US" sz="2000" dirty="0">
                <a:solidFill>
                  <a:srgbClr val="363636"/>
                </a:solidFill>
                <a:latin typeface="Arial"/>
                <a:cs typeface="Arial"/>
              </a:rPr>
              <a:t> </a:t>
            </a:r>
            <a:r>
              <a:rPr sz="2000" dirty="0">
                <a:solidFill>
                  <a:srgbClr val="363636"/>
                </a:solidFill>
                <a:latin typeface="Arial"/>
                <a:cs typeface="Arial"/>
              </a:rPr>
              <a:t>mapping have changed since the previous </a:t>
            </a:r>
            <a:r>
              <a:rPr lang="en-US" sz="2000" dirty="0">
                <a:solidFill>
                  <a:srgbClr val="363636"/>
                </a:solidFill>
                <a:latin typeface="Arial"/>
                <a:cs typeface="Arial"/>
              </a:rPr>
              <a:t>study</a:t>
            </a:r>
            <a:r>
              <a:rPr sz="2000" dirty="0">
                <a:solidFill>
                  <a:srgbClr val="363636"/>
                </a:solidFill>
                <a:latin typeface="Arial"/>
                <a:cs typeface="Arial"/>
              </a:rPr>
              <a:t>, and work collaboratively</a:t>
            </a:r>
            <a:r>
              <a:rPr sz="2000" spc="-25" dirty="0">
                <a:solidFill>
                  <a:srgbClr val="363636"/>
                </a:solidFill>
                <a:latin typeface="Arial"/>
                <a:cs typeface="Arial"/>
              </a:rPr>
              <a:t> </a:t>
            </a:r>
            <a:r>
              <a:rPr sz="2000" dirty="0">
                <a:solidFill>
                  <a:srgbClr val="363636"/>
                </a:solidFill>
                <a:latin typeface="Arial"/>
                <a:cs typeface="Arial"/>
              </a:rPr>
              <a:t>to</a:t>
            </a:r>
            <a:r>
              <a:rPr sz="2000" spc="-10" dirty="0">
                <a:solidFill>
                  <a:srgbClr val="363636"/>
                </a:solidFill>
                <a:latin typeface="Arial"/>
                <a:cs typeface="Arial"/>
              </a:rPr>
              <a:t> </a:t>
            </a:r>
            <a:r>
              <a:rPr sz="2000" dirty="0">
                <a:solidFill>
                  <a:srgbClr val="363636"/>
                </a:solidFill>
                <a:latin typeface="Arial"/>
                <a:cs typeface="Arial"/>
              </a:rPr>
              <a:t>ensure</a:t>
            </a:r>
            <a:r>
              <a:rPr sz="2000" spc="-40" dirty="0">
                <a:solidFill>
                  <a:srgbClr val="363636"/>
                </a:solidFill>
                <a:latin typeface="Arial"/>
                <a:cs typeface="Arial"/>
              </a:rPr>
              <a:t> </a:t>
            </a:r>
            <a:r>
              <a:rPr sz="2000" dirty="0">
                <a:solidFill>
                  <a:srgbClr val="363636"/>
                </a:solidFill>
                <a:latin typeface="Arial"/>
                <a:cs typeface="Arial"/>
              </a:rPr>
              <a:t>that</a:t>
            </a:r>
            <a:r>
              <a:rPr sz="2000" spc="-25" dirty="0">
                <a:solidFill>
                  <a:srgbClr val="363636"/>
                </a:solidFill>
                <a:latin typeface="Arial"/>
                <a:cs typeface="Arial"/>
              </a:rPr>
              <a:t> </a:t>
            </a:r>
            <a:r>
              <a:rPr sz="2000" dirty="0">
                <a:solidFill>
                  <a:srgbClr val="363636"/>
                </a:solidFill>
                <a:latin typeface="Arial"/>
                <a:cs typeface="Arial"/>
              </a:rPr>
              <a:t>the</a:t>
            </a:r>
            <a:r>
              <a:rPr sz="2000" spc="-15" dirty="0">
                <a:solidFill>
                  <a:srgbClr val="363636"/>
                </a:solidFill>
                <a:latin typeface="Arial"/>
                <a:cs typeface="Arial"/>
              </a:rPr>
              <a:t> </a:t>
            </a:r>
            <a:r>
              <a:rPr sz="2000" dirty="0">
                <a:solidFill>
                  <a:srgbClr val="363636"/>
                </a:solidFill>
                <a:latin typeface="Arial"/>
                <a:cs typeface="Arial"/>
              </a:rPr>
              <a:t>needs</a:t>
            </a:r>
            <a:r>
              <a:rPr sz="2000" spc="-25" dirty="0">
                <a:solidFill>
                  <a:srgbClr val="363636"/>
                </a:solidFill>
                <a:latin typeface="Arial"/>
                <a:cs typeface="Arial"/>
              </a:rPr>
              <a:t> </a:t>
            </a:r>
            <a:r>
              <a:rPr sz="2000" dirty="0">
                <a:solidFill>
                  <a:srgbClr val="363636"/>
                </a:solidFill>
                <a:latin typeface="Arial"/>
                <a:cs typeface="Arial"/>
              </a:rPr>
              <a:t>of</a:t>
            </a:r>
            <a:r>
              <a:rPr sz="2000" spc="-20" dirty="0">
                <a:solidFill>
                  <a:srgbClr val="363636"/>
                </a:solidFill>
                <a:latin typeface="Arial"/>
                <a:cs typeface="Arial"/>
              </a:rPr>
              <a:t> </a:t>
            </a:r>
            <a:r>
              <a:rPr sz="2000" dirty="0">
                <a:solidFill>
                  <a:srgbClr val="363636"/>
                </a:solidFill>
                <a:latin typeface="Arial"/>
                <a:cs typeface="Arial"/>
              </a:rPr>
              <a:t>the</a:t>
            </a:r>
            <a:r>
              <a:rPr sz="2000" spc="-20" dirty="0">
                <a:solidFill>
                  <a:srgbClr val="363636"/>
                </a:solidFill>
                <a:latin typeface="Arial"/>
                <a:cs typeface="Arial"/>
              </a:rPr>
              <a:t> </a:t>
            </a:r>
            <a:r>
              <a:rPr sz="2000" dirty="0">
                <a:solidFill>
                  <a:srgbClr val="363636"/>
                </a:solidFill>
                <a:latin typeface="Arial"/>
                <a:cs typeface="Arial"/>
              </a:rPr>
              <a:t>community</a:t>
            </a:r>
            <a:r>
              <a:rPr sz="2000" spc="-45" dirty="0">
                <a:solidFill>
                  <a:srgbClr val="363636"/>
                </a:solidFill>
                <a:latin typeface="Arial"/>
                <a:cs typeface="Arial"/>
              </a:rPr>
              <a:t> </a:t>
            </a:r>
            <a:r>
              <a:rPr sz="2000" dirty="0">
                <a:solidFill>
                  <a:srgbClr val="363636"/>
                </a:solidFill>
                <a:latin typeface="Arial"/>
                <a:cs typeface="Arial"/>
              </a:rPr>
              <a:t>and</a:t>
            </a:r>
            <a:r>
              <a:rPr sz="2000" spc="-15" dirty="0">
                <a:solidFill>
                  <a:srgbClr val="363636"/>
                </a:solidFill>
                <a:latin typeface="Arial"/>
                <a:cs typeface="Arial"/>
              </a:rPr>
              <a:t> </a:t>
            </a:r>
            <a:r>
              <a:rPr sz="2000" dirty="0">
                <a:solidFill>
                  <a:srgbClr val="363636"/>
                </a:solidFill>
                <a:latin typeface="Arial"/>
                <a:cs typeface="Arial"/>
              </a:rPr>
              <a:t>its</a:t>
            </a:r>
            <a:r>
              <a:rPr lang="en-US" sz="2000" dirty="0">
                <a:solidFill>
                  <a:srgbClr val="363636"/>
                </a:solidFill>
                <a:latin typeface="Arial"/>
                <a:cs typeface="Arial"/>
              </a:rPr>
              <a:t> </a:t>
            </a:r>
            <a:r>
              <a:rPr sz="2000" spc="-540" dirty="0">
                <a:solidFill>
                  <a:srgbClr val="363636"/>
                </a:solidFill>
                <a:latin typeface="Arial"/>
                <a:cs typeface="Arial"/>
              </a:rPr>
              <a:t> </a:t>
            </a:r>
            <a:r>
              <a:rPr sz="2000" dirty="0">
                <a:solidFill>
                  <a:srgbClr val="363636"/>
                </a:solidFill>
                <a:latin typeface="Arial"/>
                <a:cs typeface="Arial"/>
              </a:rPr>
              <a:t>partners are met. </a:t>
            </a:r>
            <a:r>
              <a:rPr sz="2000" b="1" dirty="0">
                <a:solidFill>
                  <a:srgbClr val="005A87"/>
                </a:solidFill>
                <a:latin typeface="Arial"/>
                <a:cs typeface="Arial"/>
              </a:rPr>
              <a:t>BECAUSE THE </a:t>
            </a:r>
            <a:r>
              <a:rPr sz="2000" b="1" spc="-5" dirty="0">
                <a:solidFill>
                  <a:srgbClr val="005A87"/>
                </a:solidFill>
                <a:latin typeface="Arial"/>
                <a:cs typeface="Arial"/>
              </a:rPr>
              <a:t>EARLIER </a:t>
            </a:r>
            <a:r>
              <a:rPr sz="2000" b="1" dirty="0">
                <a:solidFill>
                  <a:srgbClr val="005A87"/>
                </a:solidFill>
                <a:latin typeface="Arial"/>
                <a:cs typeface="Arial"/>
              </a:rPr>
              <a:t>YOU </a:t>
            </a:r>
            <a:r>
              <a:rPr sz="2000" b="1" spc="5" dirty="0">
                <a:solidFill>
                  <a:srgbClr val="005A87"/>
                </a:solidFill>
                <a:latin typeface="Arial"/>
                <a:cs typeface="Arial"/>
              </a:rPr>
              <a:t>KNOW </a:t>
            </a:r>
            <a:r>
              <a:rPr sz="2000" b="1" dirty="0">
                <a:solidFill>
                  <a:srgbClr val="005A87"/>
                </a:solidFill>
                <a:latin typeface="Arial"/>
                <a:cs typeface="Arial"/>
              </a:rPr>
              <a:t>THE BETTER!</a:t>
            </a:r>
            <a:endParaRPr sz="2000" dirty="0">
              <a:latin typeface="Arial"/>
              <a:cs typeface="Arial"/>
            </a:endParaRPr>
          </a:p>
          <a:p>
            <a:pPr marL="354965" indent="-342900">
              <a:lnSpc>
                <a:spcPct val="100000"/>
              </a:lnSpc>
              <a:spcBef>
                <a:spcPts val="845"/>
              </a:spcBef>
              <a:buSzPct val="90000"/>
              <a:buFont typeface="Arial" panose="020B0604020202020204" pitchFamily="34" charset="0"/>
              <a:buChar char="•"/>
              <a:tabLst>
                <a:tab pos="244475" algn="l"/>
              </a:tabLst>
            </a:pPr>
            <a:r>
              <a:rPr sz="2000" dirty="0">
                <a:solidFill>
                  <a:srgbClr val="363636"/>
                </a:solidFill>
                <a:latin typeface="Arial"/>
                <a:cs typeface="Arial"/>
              </a:rPr>
              <a:t>To</a:t>
            </a:r>
            <a:r>
              <a:rPr sz="2000" spc="-10" dirty="0">
                <a:solidFill>
                  <a:srgbClr val="363636"/>
                </a:solidFill>
                <a:latin typeface="Arial"/>
                <a:cs typeface="Arial"/>
              </a:rPr>
              <a:t> </a:t>
            </a:r>
            <a:r>
              <a:rPr sz="2000" dirty="0">
                <a:solidFill>
                  <a:srgbClr val="363636"/>
                </a:solidFill>
                <a:latin typeface="Arial"/>
                <a:cs typeface="Arial"/>
              </a:rPr>
              <a:t>present</a:t>
            </a:r>
            <a:r>
              <a:rPr sz="2000" spc="-50" dirty="0">
                <a:solidFill>
                  <a:srgbClr val="363636"/>
                </a:solidFill>
                <a:latin typeface="Arial"/>
                <a:cs typeface="Arial"/>
              </a:rPr>
              <a:t> </a:t>
            </a:r>
            <a:r>
              <a:rPr sz="2000" dirty="0">
                <a:solidFill>
                  <a:srgbClr val="363636"/>
                </a:solidFill>
                <a:latin typeface="Arial"/>
                <a:cs typeface="Arial"/>
              </a:rPr>
              <a:t>a</a:t>
            </a:r>
            <a:r>
              <a:rPr sz="2000" spc="-25" dirty="0">
                <a:solidFill>
                  <a:srgbClr val="363636"/>
                </a:solidFill>
                <a:latin typeface="Arial"/>
                <a:cs typeface="Arial"/>
              </a:rPr>
              <a:t> </a:t>
            </a:r>
            <a:r>
              <a:rPr sz="2000" dirty="0">
                <a:solidFill>
                  <a:srgbClr val="363636"/>
                </a:solidFill>
                <a:latin typeface="Arial"/>
                <a:cs typeface="Arial"/>
              </a:rPr>
              <a:t>timeline</a:t>
            </a:r>
            <a:r>
              <a:rPr sz="2000" spc="-5" dirty="0">
                <a:solidFill>
                  <a:srgbClr val="363636"/>
                </a:solidFill>
                <a:latin typeface="Arial"/>
                <a:cs typeface="Arial"/>
              </a:rPr>
              <a:t> </a:t>
            </a:r>
            <a:r>
              <a:rPr sz="2000" dirty="0">
                <a:solidFill>
                  <a:srgbClr val="363636"/>
                </a:solidFill>
                <a:latin typeface="Arial"/>
                <a:cs typeface="Arial"/>
              </a:rPr>
              <a:t>of</a:t>
            </a:r>
            <a:r>
              <a:rPr sz="2000" spc="-35" dirty="0">
                <a:solidFill>
                  <a:srgbClr val="363636"/>
                </a:solidFill>
                <a:latin typeface="Arial"/>
                <a:cs typeface="Arial"/>
              </a:rPr>
              <a:t> </a:t>
            </a:r>
            <a:r>
              <a:rPr sz="2000" dirty="0">
                <a:solidFill>
                  <a:srgbClr val="363636"/>
                </a:solidFill>
                <a:latin typeface="Arial"/>
                <a:cs typeface="Arial"/>
              </a:rPr>
              <a:t>next</a:t>
            </a:r>
            <a:r>
              <a:rPr sz="2000" spc="-15" dirty="0">
                <a:solidFill>
                  <a:srgbClr val="363636"/>
                </a:solidFill>
                <a:latin typeface="Arial"/>
                <a:cs typeface="Arial"/>
              </a:rPr>
              <a:t> </a:t>
            </a:r>
            <a:r>
              <a:rPr sz="2000" dirty="0">
                <a:solidFill>
                  <a:srgbClr val="363636"/>
                </a:solidFill>
                <a:latin typeface="Arial"/>
                <a:cs typeface="Arial"/>
              </a:rPr>
              <a:t>steps</a:t>
            </a:r>
            <a:endParaRPr sz="2000" dirty="0">
              <a:latin typeface="Arial"/>
              <a:cs typeface="Arial"/>
            </a:endParaRPr>
          </a:p>
        </p:txBody>
      </p:sp>
      <p:pic>
        <p:nvPicPr>
          <p:cNvPr id="8" name="object 8">
            <a:extLst>
              <a:ext uri="{C183D7F6-B498-43B3-948B-1728B52AA6E4}">
                <adec:decorative xmlns:adec="http://schemas.microsoft.com/office/drawing/2017/decorative" val="1"/>
              </a:ext>
            </a:extLst>
          </p:cNvPr>
          <p:cNvPicPr/>
          <p:nvPr/>
        </p:nvPicPr>
        <p:blipFill>
          <a:blip r:embed="rId3" cstate="print"/>
          <a:stretch>
            <a:fillRect/>
          </a:stretch>
        </p:blipFill>
        <p:spPr>
          <a:xfrm>
            <a:off x="0" y="4762498"/>
            <a:ext cx="9143999" cy="2171702"/>
          </a:xfrm>
          <a:prstGeom prst="rect">
            <a:avLst/>
          </a:prstGeom>
        </p:spPr>
      </p:pic>
    </p:spTree>
    <p:extLst>
      <p:ext uri="{BB962C8B-B14F-4D97-AF65-F5344CB8AC3E}">
        <p14:creationId xmlns:p14="http://schemas.microsoft.com/office/powerpoint/2010/main" val="332973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9143999" cy="1222839"/>
          </a:xfrm>
          <a:prstGeom prst="rect">
            <a:avLst/>
          </a:prstGeom>
        </p:spPr>
      </p:pic>
      <p:sp>
        <p:nvSpPr>
          <p:cNvPr id="3" name="object 3"/>
          <p:cNvSpPr txBox="1"/>
          <p:nvPr/>
        </p:nvSpPr>
        <p:spPr>
          <a:xfrm>
            <a:off x="4543678" y="6289776"/>
            <a:ext cx="57785" cy="145415"/>
          </a:xfrm>
          <a:prstGeom prst="rect">
            <a:avLst/>
          </a:prstGeom>
        </p:spPr>
        <p:txBody>
          <a:bodyPr vert="horz" wrap="square" lIns="0" tIns="0" rIns="0" bIns="0" rtlCol="0">
            <a:spAutoFit/>
          </a:bodyPr>
          <a:lstStyle/>
          <a:p>
            <a:pPr>
              <a:lnSpc>
                <a:spcPts val="1130"/>
              </a:lnSpc>
            </a:pPr>
            <a:r>
              <a:rPr sz="1000" b="0" spc="5">
                <a:solidFill>
                  <a:srgbClr val="5B5C5E"/>
                </a:solidFill>
                <a:latin typeface="Arial Nova Cond Light"/>
                <a:cs typeface="Arial Nova Cond Light"/>
              </a:rPr>
              <a:t>5</a:t>
            </a:r>
            <a:endParaRPr sz="1000">
              <a:latin typeface="Arial Nova Cond Light"/>
              <a:cs typeface="Arial Nova Cond Light"/>
            </a:endParaRPr>
          </a:p>
        </p:txBody>
      </p:sp>
      <p:pic>
        <p:nvPicPr>
          <p:cNvPr id="4" name="object 4"/>
          <p:cNvPicPr/>
          <p:nvPr/>
        </p:nvPicPr>
        <p:blipFill>
          <a:blip r:embed="rId4" cstate="print"/>
          <a:stretch>
            <a:fillRect/>
          </a:stretch>
        </p:blipFill>
        <p:spPr>
          <a:xfrm>
            <a:off x="513663" y="6068724"/>
            <a:ext cx="1574144" cy="546735"/>
          </a:xfrm>
          <a:prstGeom prst="rect">
            <a:avLst/>
          </a:prstGeom>
        </p:spPr>
      </p:pic>
      <p:grpSp>
        <p:nvGrpSpPr>
          <p:cNvPr id="5" name="object 5"/>
          <p:cNvGrpSpPr/>
          <p:nvPr/>
        </p:nvGrpSpPr>
        <p:grpSpPr>
          <a:xfrm>
            <a:off x="270" y="1175334"/>
            <a:ext cx="9151644" cy="5690870"/>
            <a:chOff x="-53518" y="1167383"/>
            <a:chExt cx="9151644" cy="5690870"/>
          </a:xfrm>
        </p:grpSpPr>
        <p:pic>
          <p:nvPicPr>
            <p:cNvPr id="6" name="object 6"/>
            <p:cNvPicPr/>
            <p:nvPr/>
          </p:nvPicPr>
          <p:blipFill>
            <a:blip r:embed="rId5" cstate="print"/>
            <a:stretch>
              <a:fillRect/>
            </a:stretch>
          </p:blipFill>
          <p:spPr>
            <a:xfrm>
              <a:off x="7202502" y="6164859"/>
              <a:ext cx="1473590" cy="439907"/>
            </a:xfrm>
            <a:prstGeom prst="rect">
              <a:avLst/>
            </a:prstGeom>
          </p:spPr>
        </p:pic>
        <p:pic>
          <p:nvPicPr>
            <p:cNvPr id="7" name="object 7"/>
            <p:cNvPicPr/>
            <p:nvPr/>
          </p:nvPicPr>
          <p:blipFill>
            <a:blip r:embed="rId6" cstate="print"/>
            <a:stretch>
              <a:fillRect/>
            </a:stretch>
          </p:blipFill>
          <p:spPr>
            <a:xfrm>
              <a:off x="-45873" y="1167383"/>
              <a:ext cx="9143999" cy="5690614"/>
            </a:xfrm>
            <a:prstGeom prst="rect">
              <a:avLst/>
            </a:prstGeom>
          </p:spPr>
        </p:pic>
        <p:sp>
          <p:nvSpPr>
            <p:cNvPr id="8" name="object 8"/>
            <p:cNvSpPr/>
            <p:nvPr/>
          </p:nvSpPr>
          <p:spPr>
            <a:xfrm>
              <a:off x="-53518" y="1167383"/>
              <a:ext cx="9144000" cy="5690870"/>
            </a:xfrm>
            <a:custGeom>
              <a:avLst/>
              <a:gdLst/>
              <a:ahLst/>
              <a:cxnLst/>
              <a:rect l="l" t="t" r="r" b="b"/>
              <a:pathLst>
                <a:path w="9144000" h="5690870">
                  <a:moveTo>
                    <a:pt x="9144000" y="0"/>
                  </a:moveTo>
                  <a:lnTo>
                    <a:pt x="0" y="0"/>
                  </a:lnTo>
                  <a:lnTo>
                    <a:pt x="0" y="5690616"/>
                  </a:lnTo>
                  <a:lnTo>
                    <a:pt x="9144000" y="5690616"/>
                  </a:lnTo>
                  <a:lnTo>
                    <a:pt x="9144000" y="0"/>
                  </a:lnTo>
                  <a:close/>
                </a:path>
              </a:pathLst>
            </a:custGeom>
            <a:solidFill>
              <a:srgbClr val="FFFFFF">
                <a:alpha val="59999"/>
              </a:srgbClr>
            </a:solidFill>
          </p:spPr>
          <p:txBody>
            <a:bodyPr wrap="square" lIns="0" tIns="0" rIns="0" bIns="0" rtlCol="0"/>
            <a:lstStyle/>
            <a:p>
              <a:endParaRPr dirty="0"/>
            </a:p>
          </p:txBody>
        </p:sp>
        <p:sp>
          <p:nvSpPr>
            <p:cNvPr id="9" name="object 9"/>
            <p:cNvSpPr/>
            <p:nvPr/>
          </p:nvSpPr>
          <p:spPr>
            <a:xfrm>
              <a:off x="1352550" y="3581400"/>
              <a:ext cx="0" cy="367665"/>
            </a:xfrm>
            <a:custGeom>
              <a:avLst/>
              <a:gdLst/>
              <a:ahLst/>
              <a:cxnLst/>
              <a:rect l="l" t="t" r="r" b="b"/>
              <a:pathLst>
                <a:path h="367664">
                  <a:moveTo>
                    <a:pt x="0" y="0"/>
                  </a:moveTo>
                  <a:lnTo>
                    <a:pt x="0" y="367664"/>
                  </a:lnTo>
                </a:path>
              </a:pathLst>
            </a:custGeom>
            <a:ln w="19050">
              <a:solidFill>
                <a:srgbClr val="005A87"/>
              </a:solidFill>
            </a:ln>
          </p:spPr>
          <p:txBody>
            <a:bodyPr wrap="square" lIns="0" tIns="0" rIns="0" bIns="0" rtlCol="0"/>
            <a:lstStyle/>
            <a:p>
              <a:endParaRPr/>
            </a:p>
          </p:txBody>
        </p:sp>
        <p:sp>
          <p:nvSpPr>
            <p:cNvPr id="10" name="object 10"/>
            <p:cNvSpPr/>
            <p:nvPr/>
          </p:nvSpPr>
          <p:spPr>
            <a:xfrm>
              <a:off x="684276" y="3848166"/>
              <a:ext cx="6460437" cy="317500"/>
            </a:xfrm>
            <a:custGeom>
              <a:avLst/>
              <a:gdLst/>
              <a:ahLst/>
              <a:cxnLst/>
              <a:rect l="l" t="t" r="r" b="b"/>
              <a:pathLst>
                <a:path w="7109459" h="317500">
                  <a:moveTo>
                    <a:pt x="6950964" y="0"/>
                  </a:moveTo>
                  <a:lnTo>
                    <a:pt x="6950964" y="79247"/>
                  </a:lnTo>
                  <a:lnTo>
                    <a:pt x="0" y="79247"/>
                  </a:lnTo>
                  <a:lnTo>
                    <a:pt x="79247" y="158495"/>
                  </a:lnTo>
                  <a:lnTo>
                    <a:pt x="0" y="237743"/>
                  </a:lnTo>
                  <a:lnTo>
                    <a:pt x="6950964" y="237743"/>
                  </a:lnTo>
                  <a:lnTo>
                    <a:pt x="6950964" y="316991"/>
                  </a:lnTo>
                  <a:lnTo>
                    <a:pt x="7109459" y="158495"/>
                  </a:lnTo>
                  <a:lnTo>
                    <a:pt x="6950964" y="0"/>
                  </a:lnTo>
                  <a:close/>
                </a:path>
              </a:pathLst>
            </a:custGeom>
            <a:solidFill>
              <a:srgbClr val="005A87"/>
            </a:solidFill>
          </p:spPr>
          <p:txBody>
            <a:bodyPr wrap="square" lIns="0" tIns="0" rIns="0" bIns="0" rtlCol="0"/>
            <a:lstStyle/>
            <a:p>
              <a:endParaRPr/>
            </a:p>
          </p:txBody>
        </p:sp>
      </p:grpSp>
      <p:sp>
        <p:nvSpPr>
          <p:cNvPr id="11" name="object 11"/>
          <p:cNvSpPr txBox="1">
            <a:spLocks noGrp="1"/>
          </p:cNvSpPr>
          <p:nvPr>
            <p:ph type="title"/>
          </p:nvPr>
        </p:nvSpPr>
        <p:spPr>
          <a:xfrm>
            <a:off x="535940" y="427101"/>
            <a:ext cx="8608060" cy="566822"/>
          </a:xfrm>
          <a:prstGeom prst="rect">
            <a:avLst/>
          </a:prstGeom>
        </p:spPr>
        <p:txBody>
          <a:bodyPr vert="horz" wrap="square" lIns="0" tIns="12700" rIns="0" bIns="0" rtlCol="0" anchor="t">
            <a:spAutoFit/>
          </a:bodyPr>
          <a:lstStyle/>
          <a:p>
            <a:pPr marL="12700">
              <a:lnSpc>
                <a:spcPct val="100000"/>
              </a:lnSpc>
              <a:spcBef>
                <a:spcPts val="100"/>
              </a:spcBef>
            </a:pPr>
            <a:r>
              <a:rPr dirty="0"/>
              <a:t>Timeline</a:t>
            </a:r>
            <a:r>
              <a:rPr spc="-35" dirty="0"/>
              <a:t> </a:t>
            </a:r>
            <a:r>
              <a:rPr lang="en-US" spc="-35" dirty="0"/>
              <a:t>– </a:t>
            </a:r>
            <a:r>
              <a:rPr lang="en-US" dirty="0"/>
              <a:t>Looking Back</a:t>
            </a:r>
          </a:p>
        </p:txBody>
      </p:sp>
      <p:sp>
        <p:nvSpPr>
          <p:cNvPr id="13" name="object 13"/>
          <p:cNvSpPr txBox="1"/>
          <p:nvPr/>
        </p:nvSpPr>
        <p:spPr>
          <a:xfrm>
            <a:off x="558007" y="2615252"/>
            <a:ext cx="1595191" cy="798680"/>
          </a:xfrm>
          <a:prstGeom prst="rect">
            <a:avLst/>
          </a:prstGeom>
        </p:spPr>
        <p:txBody>
          <a:bodyPr vert="horz" wrap="none" lIns="0" tIns="0" rIns="0" bIns="0" rtlCol="0" anchor="t">
            <a:noAutofit/>
          </a:bodyPr>
          <a:lstStyle/>
          <a:p>
            <a:pPr marL="12700" marR="5080" indent="3175" algn="ctr">
              <a:lnSpc>
                <a:spcPts val="1939"/>
              </a:lnSpc>
              <a:spcBef>
                <a:spcPts val="345"/>
              </a:spcBef>
            </a:pPr>
            <a:r>
              <a:rPr lang="en-US" sz="1800" b="1" dirty="0">
                <a:latin typeface="Arial"/>
                <a:cs typeface="Arial"/>
              </a:rPr>
              <a:t>Effective FIRM</a:t>
            </a:r>
            <a:br>
              <a:rPr lang="en-US" sz="1800" b="1" dirty="0">
                <a:latin typeface="Arial"/>
                <a:cs typeface="Arial"/>
              </a:rPr>
            </a:br>
            <a:r>
              <a:rPr lang="en-US" sz="1200" b="1" i="1" dirty="0">
                <a:latin typeface="Arial"/>
                <a:cs typeface="Arial"/>
              </a:rPr>
              <a:t>(Digital Conversion)</a:t>
            </a:r>
            <a:br>
              <a:rPr lang="en-US" sz="1200" b="1" i="1" dirty="0">
                <a:latin typeface="Arial"/>
                <a:cs typeface="Arial"/>
              </a:rPr>
            </a:br>
            <a:r>
              <a:rPr lang="en-US" sz="1200" b="1" spc="-45" dirty="0">
                <a:solidFill>
                  <a:srgbClr val="005A87"/>
                </a:solidFill>
                <a:latin typeface="Arial"/>
                <a:cs typeface="Arial"/>
              </a:rPr>
              <a:t>November 2002</a:t>
            </a:r>
          </a:p>
          <a:p>
            <a:pPr marL="635" algn="ctr">
              <a:lnSpc>
                <a:spcPct val="100000"/>
              </a:lnSpc>
              <a:spcBef>
                <a:spcPts val="625"/>
              </a:spcBef>
            </a:pPr>
            <a:endParaRPr sz="1200" dirty="0">
              <a:highlight>
                <a:srgbClr val="FFFF00"/>
              </a:highlight>
              <a:latin typeface="Arial"/>
              <a:cs typeface="Arial"/>
            </a:endParaRPr>
          </a:p>
        </p:txBody>
      </p:sp>
      <p:sp>
        <p:nvSpPr>
          <p:cNvPr id="15" name="object 15"/>
          <p:cNvSpPr txBox="1"/>
          <p:nvPr/>
        </p:nvSpPr>
        <p:spPr>
          <a:xfrm>
            <a:off x="4625352" y="4355028"/>
            <a:ext cx="2410913" cy="881652"/>
          </a:xfrm>
          <a:prstGeom prst="rect">
            <a:avLst/>
          </a:prstGeom>
        </p:spPr>
        <p:txBody>
          <a:bodyPr vert="horz" wrap="square" lIns="0" tIns="131445" rIns="0" bIns="0" rtlCol="0" anchor="t">
            <a:spAutoFit/>
          </a:bodyPr>
          <a:lstStyle/>
          <a:p>
            <a:pPr marL="12700" marR="5080" indent="3175" algn="ctr">
              <a:lnSpc>
                <a:spcPts val="1939"/>
              </a:lnSpc>
              <a:spcBef>
                <a:spcPts val="345"/>
              </a:spcBef>
            </a:pPr>
            <a:r>
              <a:rPr lang="en-US" sz="1800" b="1" dirty="0">
                <a:latin typeface="Arial"/>
                <a:cs typeface="Arial"/>
              </a:rPr>
              <a:t>Flood </a:t>
            </a:r>
            <a:r>
              <a:rPr lang="en-US" sz="1800" b="1" spc="-5" dirty="0">
                <a:latin typeface="Arial"/>
                <a:cs typeface="Arial"/>
              </a:rPr>
              <a:t>Risk </a:t>
            </a:r>
            <a:r>
              <a:rPr lang="en-US" sz="1800" b="1" spc="-10" dirty="0">
                <a:latin typeface="Arial"/>
                <a:cs typeface="Arial"/>
              </a:rPr>
              <a:t>Review</a:t>
            </a:r>
            <a:r>
              <a:rPr lang="en-US" sz="1800" b="1" spc="-30" dirty="0">
                <a:latin typeface="Arial"/>
                <a:cs typeface="Arial"/>
              </a:rPr>
              <a:t> </a:t>
            </a:r>
            <a:r>
              <a:rPr lang="en-US" sz="1800" b="1" spc="-5" dirty="0">
                <a:latin typeface="Arial"/>
                <a:cs typeface="Arial"/>
              </a:rPr>
              <a:t>Meeting</a:t>
            </a:r>
            <a:endParaRPr lang="en-US" sz="1800" dirty="0">
              <a:latin typeface="Arial"/>
              <a:cs typeface="Arial"/>
            </a:endParaRPr>
          </a:p>
          <a:p>
            <a:pPr algn="ctr">
              <a:spcBef>
                <a:spcPts val="600"/>
              </a:spcBef>
            </a:pPr>
            <a:r>
              <a:rPr lang="en-US" sz="1200" b="1" dirty="0">
                <a:solidFill>
                  <a:srgbClr val="005A87"/>
                </a:solidFill>
                <a:latin typeface="Arial"/>
                <a:cs typeface="Arial"/>
              </a:rPr>
              <a:t>May 4, 2023</a:t>
            </a:r>
          </a:p>
        </p:txBody>
      </p:sp>
      <p:sp>
        <p:nvSpPr>
          <p:cNvPr id="17" name="object 17"/>
          <p:cNvSpPr txBox="1"/>
          <p:nvPr/>
        </p:nvSpPr>
        <p:spPr>
          <a:xfrm>
            <a:off x="1947545" y="4441614"/>
            <a:ext cx="1438910" cy="1036822"/>
          </a:xfrm>
          <a:prstGeom prst="rect">
            <a:avLst/>
          </a:prstGeom>
        </p:spPr>
        <p:txBody>
          <a:bodyPr vert="horz" wrap="square" lIns="0" tIns="43815" rIns="0" bIns="0" rtlCol="0" anchor="t">
            <a:spAutoFit/>
          </a:bodyPr>
          <a:lstStyle/>
          <a:p>
            <a:pPr marL="12700" marR="5080" algn="ctr">
              <a:lnSpc>
                <a:spcPts val="1939"/>
              </a:lnSpc>
              <a:spcBef>
                <a:spcPts val="345"/>
              </a:spcBef>
            </a:pPr>
            <a:r>
              <a:rPr lang="en-US" b="1" dirty="0">
                <a:latin typeface="Arial"/>
                <a:cs typeface="Arial"/>
              </a:rPr>
              <a:t>Risk MAP Study Notification</a:t>
            </a:r>
            <a:endParaRPr sz="1800" dirty="0">
              <a:latin typeface="Arial"/>
              <a:cs typeface="Arial"/>
            </a:endParaRPr>
          </a:p>
          <a:p>
            <a:pPr algn="ctr">
              <a:lnSpc>
                <a:spcPct val="100000"/>
              </a:lnSpc>
              <a:spcBef>
                <a:spcPts val="600"/>
              </a:spcBef>
            </a:pPr>
            <a:r>
              <a:rPr lang="en-US" sz="1200" b="1" dirty="0">
                <a:solidFill>
                  <a:srgbClr val="005A87"/>
                </a:solidFill>
                <a:latin typeface="Arial"/>
                <a:cs typeface="Arial"/>
              </a:rPr>
              <a:t>May 2021</a:t>
            </a:r>
            <a:endParaRPr sz="1200" dirty="0">
              <a:latin typeface="Arial"/>
              <a:cs typeface="Arial"/>
            </a:endParaRPr>
          </a:p>
        </p:txBody>
      </p:sp>
      <p:pic>
        <p:nvPicPr>
          <p:cNvPr id="19" name="object 19"/>
          <p:cNvPicPr/>
          <p:nvPr/>
        </p:nvPicPr>
        <p:blipFill>
          <a:blip r:embed="rId7" cstate="print"/>
          <a:stretch>
            <a:fillRect/>
          </a:stretch>
        </p:blipFill>
        <p:spPr>
          <a:xfrm>
            <a:off x="7250221" y="3591241"/>
            <a:ext cx="784859" cy="783336"/>
          </a:xfrm>
          <a:prstGeom prst="rect">
            <a:avLst/>
          </a:prstGeom>
        </p:spPr>
      </p:pic>
      <p:sp>
        <p:nvSpPr>
          <p:cNvPr id="22" name="object 22"/>
          <p:cNvSpPr/>
          <p:nvPr/>
        </p:nvSpPr>
        <p:spPr>
          <a:xfrm>
            <a:off x="1350266" y="3937253"/>
            <a:ext cx="1316734" cy="166245"/>
          </a:xfrm>
          <a:custGeom>
            <a:avLst/>
            <a:gdLst/>
            <a:ahLst/>
            <a:cxnLst/>
            <a:rect l="l" t="t" r="r" b="b"/>
            <a:pathLst>
              <a:path w="940435" h="174625">
                <a:moveTo>
                  <a:pt x="0" y="0"/>
                </a:moveTo>
                <a:lnTo>
                  <a:pt x="0" y="174371"/>
                </a:lnTo>
              </a:path>
              <a:path w="940435" h="174625">
                <a:moveTo>
                  <a:pt x="940307" y="0"/>
                </a:moveTo>
                <a:lnTo>
                  <a:pt x="940307" y="174371"/>
                </a:lnTo>
              </a:path>
            </a:pathLst>
          </a:custGeom>
          <a:ln w="19050">
            <a:solidFill>
              <a:srgbClr val="FFFFFF"/>
            </a:solidFill>
          </a:ln>
        </p:spPr>
        <p:txBody>
          <a:bodyPr wrap="square" lIns="0" tIns="0" rIns="0" bIns="0" rtlCol="0"/>
          <a:lstStyle/>
          <a:p>
            <a:endParaRPr/>
          </a:p>
        </p:txBody>
      </p:sp>
      <p:sp>
        <p:nvSpPr>
          <p:cNvPr id="23" name="object 23"/>
          <p:cNvSpPr/>
          <p:nvPr/>
        </p:nvSpPr>
        <p:spPr>
          <a:xfrm>
            <a:off x="2667001" y="3565397"/>
            <a:ext cx="1539240" cy="835025"/>
          </a:xfrm>
          <a:custGeom>
            <a:avLst/>
            <a:gdLst/>
            <a:ahLst/>
            <a:cxnLst/>
            <a:rect l="l" t="t" r="r" b="b"/>
            <a:pathLst>
              <a:path w="905510" h="835025">
                <a:moveTo>
                  <a:pt x="0" y="533400"/>
                </a:moveTo>
                <a:lnTo>
                  <a:pt x="2032" y="834770"/>
                </a:lnTo>
              </a:path>
              <a:path w="905510" h="835025">
                <a:moveTo>
                  <a:pt x="905256" y="0"/>
                </a:moveTo>
                <a:lnTo>
                  <a:pt x="905256" y="367664"/>
                </a:lnTo>
              </a:path>
            </a:pathLst>
          </a:custGeom>
          <a:ln w="19050">
            <a:solidFill>
              <a:srgbClr val="005A87"/>
            </a:solidFill>
          </a:ln>
        </p:spPr>
        <p:txBody>
          <a:bodyPr wrap="square" lIns="0" tIns="0" rIns="0" bIns="0" rtlCol="0"/>
          <a:lstStyle/>
          <a:p>
            <a:endParaRPr/>
          </a:p>
        </p:txBody>
      </p:sp>
      <p:pic>
        <p:nvPicPr>
          <p:cNvPr id="12" name="Picture 11">
            <a:extLst>
              <a:ext uri="{FF2B5EF4-FFF2-40B4-BE49-F238E27FC236}">
                <a16:creationId xmlns:a16="http://schemas.microsoft.com/office/drawing/2014/main" id="{4A65E559-C361-2C1D-129B-940B34E273DC}"/>
              </a:ext>
            </a:extLst>
          </p:cNvPr>
          <p:cNvPicPr>
            <a:picLocks noChangeAspect="1"/>
          </p:cNvPicPr>
          <p:nvPr/>
        </p:nvPicPr>
        <p:blipFill>
          <a:blip r:embed="rId8"/>
          <a:stretch>
            <a:fillRect/>
          </a:stretch>
        </p:blipFill>
        <p:spPr>
          <a:xfrm>
            <a:off x="5705855" y="4016016"/>
            <a:ext cx="18290" cy="377985"/>
          </a:xfrm>
          <a:prstGeom prst="rect">
            <a:avLst/>
          </a:prstGeom>
        </p:spPr>
      </p:pic>
      <p:sp>
        <p:nvSpPr>
          <p:cNvPr id="24" name="object 24"/>
          <p:cNvSpPr/>
          <p:nvPr/>
        </p:nvSpPr>
        <p:spPr>
          <a:xfrm>
            <a:off x="4206242" y="3937253"/>
            <a:ext cx="1508758" cy="174625"/>
          </a:xfrm>
          <a:custGeom>
            <a:avLst/>
            <a:gdLst/>
            <a:ahLst/>
            <a:cxnLst/>
            <a:rect l="l" t="t" r="r" b="b"/>
            <a:pathLst>
              <a:path w="1219200" h="174625">
                <a:moveTo>
                  <a:pt x="0" y="0"/>
                </a:moveTo>
                <a:lnTo>
                  <a:pt x="0" y="174371"/>
                </a:lnTo>
              </a:path>
              <a:path w="1219200" h="174625">
                <a:moveTo>
                  <a:pt x="1219200" y="0"/>
                </a:moveTo>
                <a:lnTo>
                  <a:pt x="1219200" y="174371"/>
                </a:lnTo>
              </a:path>
            </a:pathLst>
          </a:custGeom>
          <a:ln w="19050">
            <a:solidFill>
              <a:srgbClr val="FFFFFF"/>
            </a:solidFill>
          </a:ln>
        </p:spPr>
        <p:txBody>
          <a:bodyPr wrap="square" lIns="0" tIns="0" rIns="0" bIns="0" rtlCol="0"/>
          <a:lstStyle/>
          <a:p>
            <a:endParaRPr/>
          </a:p>
        </p:txBody>
      </p:sp>
      <p:sp>
        <p:nvSpPr>
          <p:cNvPr id="28" name="object 27">
            <a:extLst>
              <a:ext uri="{FF2B5EF4-FFF2-40B4-BE49-F238E27FC236}">
                <a16:creationId xmlns:a16="http://schemas.microsoft.com/office/drawing/2014/main" id="{B3343713-DD58-4DB2-821C-EEAED75926F1}"/>
              </a:ext>
            </a:extLst>
          </p:cNvPr>
          <p:cNvSpPr txBox="1"/>
          <p:nvPr/>
        </p:nvSpPr>
        <p:spPr>
          <a:xfrm>
            <a:off x="3328828" y="2409298"/>
            <a:ext cx="1809432" cy="1210588"/>
          </a:xfrm>
          <a:prstGeom prst="rect">
            <a:avLst/>
          </a:prstGeom>
        </p:spPr>
        <p:txBody>
          <a:bodyPr vert="horz" wrap="square" lIns="0" tIns="132080" rIns="0" bIns="0" rtlCol="0" anchor="t">
            <a:spAutoFit/>
          </a:bodyPr>
          <a:lstStyle/>
          <a:p>
            <a:pPr marL="1905" algn="ctr">
              <a:lnSpc>
                <a:spcPct val="100000"/>
              </a:lnSpc>
              <a:spcBef>
                <a:spcPts val="1040"/>
              </a:spcBef>
            </a:pPr>
            <a:r>
              <a:rPr lang="en-US" sz="1800" b="1" spc="-10" dirty="0">
                <a:latin typeface="Arial"/>
                <a:cs typeface="Arial"/>
              </a:rPr>
              <a:t>Risk MAP Kickoff Meeting</a:t>
            </a:r>
            <a:endParaRPr sz="1800" dirty="0">
              <a:latin typeface="Arial"/>
              <a:cs typeface="Arial"/>
            </a:endParaRPr>
          </a:p>
          <a:p>
            <a:pPr algn="ctr">
              <a:lnSpc>
                <a:spcPct val="100000"/>
              </a:lnSpc>
              <a:spcBef>
                <a:spcPts val="625"/>
              </a:spcBef>
            </a:pPr>
            <a:r>
              <a:rPr lang="en-US" sz="1200" b="1" spc="-5" dirty="0">
                <a:solidFill>
                  <a:srgbClr val="005A87"/>
                </a:solidFill>
                <a:latin typeface="Arial"/>
                <a:cs typeface="Arial"/>
              </a:rPr>
              <a:t>June 2021</a:t>
            </a:r>
          </a:p>
          <a:p>
            <a:pPr algn="ctr">
              <a:lnSpc>
                <a:spcPct val="100000"/>
              </a:lnSpc>
              <a:spcBef>
                <a:spcPts val="625"/>
              </a:spcBef>
            </a:pPr>
            <a:endParaRPr sz="1200" dirty="0">
              <a:highlight>
                <a:srgbClr val="FFFF00"/>
              </a:highlight>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0" y="0"/>
            <a:ext cx="9143999" cy="1222839"/>
          </a:xfrm>
          <a:prstGeom prst="rect">
            <a:avLst/>
          </a:prstGeom>
        </p:spPr>
      </p:pic>
      <p:pic>
        <p:nvPicPr>
          <p:cNvPr id="7" name="object 7">
            <a:extLst>
              <a:ext uri="{C183D7F6-B498-43B3-948B-1728B52AA6E4}">
                <adec:decorative xmlns:adec="http://schemas.microsoft.com/office/drawing/2017/decorative" val="1"/>
              </a:ext>
            </a:extLst>
          </p:cNvPr>
          <p:cNvPicPr/>
          <p:nvPr/>
        </p:nvPicPr>
        <p:blipFill>
          <a:blip r:embed="rId4" cstate="print"/>
          <a:stretch>
            <a:fillRect/>
          </a:stretch>
        </p:blipFill>
        <p:spPr>
          <a:xfrm>
            <a:off x="0" y="1167382"/>
            <a:ext cx="9143999" cy="5766558"/>
          </a:xfrm>
          <a:prstGeom prst="rect">
            <a:avLst/>
          </a:prstGeom>
        </p:spPr>
      </p:pic>
      <p:sp>
        <p:nvSpPr>
          <p:cNvPr id="8" name="object 8">
            <a:extLst>
              <a:ext uri="{C183D7F6-B498-43B3-948B-1728B52AA6E4}">
                <adec:decorative xmlns:adec="http://schemas.microsoft.com/office/drawing/2017/decorative" val="1"/>
              </a:ext>
            </a:extLst>
          </p:cNvPr>
          <p:cNvSpPr/>
          <p:nvPr/>
        </p:nvSpPr>
        <p:spPr>
          <a:xfrm>
            <a:off x="0" y="1183858"/>
            <a:ext cx="9144000" cy="5766817"/>
          </a:xfrm>
          <a:custGeom>
            <a:avLst/>
            <a:gdLst/>
            <a:ahLst/>
            <a:cxnLst/>
            <a:rect l="l" t="t" r="r" b="b"/>
            <a:pathLst>
              <a:path w="9144000" h="5690870">
                <a:moveTo>
                  <a:pt x="9144000" y="0"/>
                </a:moveTo>
                <a:lnTo>
                  <a:pt x="0" y="0"/>
                </a:lnTo>
                <a:lnTo>
                  <a:pt x="0" y="5690616"/>
                </a:lnTo>
                <a:lnTo>
                  <a:pt x="9144000" y="5690616"/>
                </a:lnTo>
                <a:lnTo>
                  <a:pt x="9144000" y="0"/>
                </a:lnTo>
                <a:close/>
              </a:path>
            </a:pathLst>
          </a:custGeom>
          <a:solidFill>
            <a:srgbClr val="FFFFFF">
              <a:alpha val="59999"/>
            </a:srgbClr>
          </a:solidFill>
        </p:spPr>
        <p:txBody>
          <a:bodyPr wrap="square" lIns="0" tIns="0" rIns="0" bIns="0" rtlCol="0"/>
          <a:lstStyle/>
          <a:p>
            <a:endParaRPr/>
          </a:p>
        </p:txBody>
      </p:sp>
      <p:sp>
        <p:nvSpPr>
          <p:cNvPr id="11" name="object 11"/>
          <p:cNvSpPr txBox="1">
            <a:spLocks noGrp="1"/>
          </p:cNvSpPr>
          <p:nvPr>
            <p:ph type="title"/>
          </p:nvPr>
        </p:nvSpPr>
        <p:spPr>
          <a:xfrm>
            <a:off x="535940" y="427101"/>
            <a:ext cx="6933264" cy="566822"/>
          </a:xfrm>
          <a:prstGeom prst="rect">
            <a:avLst/>
          </a:prstGeom>
        </p:spPr>
        <p:txBody>
          <a:bodyPr vert="horz" wrap="square" lIns="0" tIns="12700" rIns="0" bIns="0" rtlCol="0">
            <a:spAutoFit/>
          </a:bodyPr>
          <a:lstStyle/>
          <a:p>
            <a:pPr marL="12700">
              <a:lnSpc>
                <a:spcPct val="100000"/>
              </a:lnSpc>
              <a:spcBef>
                <a:spcPts val="100"/>
              </a:spcBef>
            </a:pPr>
            <a:r>
              <a:rPr dirty="0"/>
              <a:t>Timeline</a:t>
            </a:r>
            <a:r>
              <a:rPr spc="-35" dirty="0"/>
              <a:t> </a:t>
            </a:r>
            <a:r>
              <a:rPr lang="en-US" spc="-35" dirty="0"/>
              <a:t>for Hampshire County</a:t>
            </a:r>
            <a:endParaRPr dirty="0"/>
          </a:p>
        </p:txBody>
      </p:sp>
      <p:sp>
        <p:nvSpPr>
          <p:cNvPr id="10" name="object 10" descr="Timeline arrow going from left to right across the slide with 6 items branching off. The first item on the left end of the timeline is Flood Risk Review Meeting, the next item is Preliminary Maps and CCO Meeting, followed by Appeal Period, followed by End of Appeal Period, followed by FEMA Issues LFD, and ends with Effective Data on the right end of the timeline. The timeline ends in an icon of a map and map holder tube."/>
          <p:cNvSpPr/>
          <p:nvPr/>
        </p:nvSpPr>
        <p:spPr>
          <a:xfrm>
            <a:off x="684276" y="3869263"/>
            <a:ext cx="7109459" cy="321737"/>
          </a:xfrm>
          <a:custGeom>
            <a:avLst/>
            <a:gdLst/>
            <a:ahLst/>
            <a:cxnLst/>
            <a:rect l="l" t="t" r="r" b="b"/>
            <a:pathLst>
              <a:path w="7109459" h="317500">
                <a:moveTo>
                  <a:pt x="6950964" y="0"/>
                </a:moveTo>
                <a:lnTo>
                  <a:pt x="6950964" y="79247"/>
                </a:lnTo>
                <a:lnTo>
                  <a:pt x="0" y="79247"/>
                </a:lnTo>
                <a:lnTo>
                  <a:pt x="79247" y="158495"/>
                </a:lnTo>
                <a:lnTo>
                  <a:pt x="0" y="237743"/>
                </a:lnTo>
                <a:lnTo>
                  <a:pt x="6950964" y="237743"/>
                </a:lnTo>
                <a:lnTo>
                  <a:pt x="6950964" y="316991"/>
                </a:lnTo>
                <a:lnTo>
                  <a:pt x="7109459" y="158495"/>
                </a:lnTo>
                <a:lnTo>
                  <a:pt x="6950964" y="0"/>
                </a:lnTo>
                <a:close/>
              </a:path>
            </a:pathLst>
          </a:custGeom>
          <a:solidFill>
            <a:srgbClr val="005A87"/>
          </a:solidFill>
        </p:spPr>
        <p:txBody>
          <a:bodyPr wrap="square" lIns="0" tIns="0" rIns="0" bIns="0" rtlCol="0"/>
          <a:lstStyle/>
          <a:p>
            <a:endParaRPr/>
          </a:p>
        </p:txBody>
      </p:sp>
      <p:sp>
        <p:nvSpPr>
          <p:cNvPr id="12" name="object 12"/>
          <p:cNvSpPr txBox="1"/>
          <p:nvPr/>
        </p:nvSpPr>
        <p:spPr>
          <a:xfrm>
            <a:off x="503874" y="4479797"/>
            <a:ext cx="1739264" cy="1036822"/>
          </a:xfrm>
          <a:prstGeom prst="rect">
            <a:avLst/>
          </a:prstGeom>
        </p:spPr>
        <p:txBody>
          <a:bodyPr vert="horz" wrap="square" lIns="0" tIns="43815" rIns="0" bIns="0" rtlCol="0" anchor="t">
            <a:spAutoFit/>
          </a:bodyPr>
          <a:lstStyle/>
          <a:p>
            <a:pPr marL="12700" marR="5080" indent="3175" algn="ctr">
              <a:lnSpc>
                <a:spcPts val="1939"/>
              </a:lnSpc>
              <a:spcBef>
                <a:spcPts val="345"/>
              </a:spcBef>
            </a:pPr>
            <a:r>
              <a:rPr sz="1800" b="1" dirty="0">
                <a:latin typeface="Arial"/>
                <a:cs typeface="Arial"/>
              </a:rPr>
              <a:t>Flood </a:t>
            </a:r>
            <a:r>
              <a:rPr sz="1800" b="1" spc="-5" dirty="0">
                <a:latin typeface="Arial"/>
                <a:cs typeface="Arial"/>
              </a:rPr>
              <a:t>Risk</a:t>
            </a:r>
            <a:r>
              <a:rPr lang="en-US" b="1" spc="-5" dirty="0">
                <a:latin typeface="Arial"/>
                <a:cs typeface="Arial"/>
              </a:rPr>
              <a:t> </a:t>
            </a:r>
            <a:r>
              <a:rPr sz="1800" b="1" spc="-10" dirty="0">
                <a:latin typeface="Arial"/>
                <a:cs typeface="Arial"/>
              </a:rPr>
              <a:t>Review</a:t>
            </a:r>
            <a:r>
              <a:rPr sz="1800" b="1" spc="-30" dirty="0">
                <a:latin typeface="Arial"/>
                <a:cs typeface="Arial"/>
              </a:rPr>
              <a:t> </a:t>
            </a:r>
            <a:r>
              <a:rPr sz="1800" b="1" spc="-5" dirty="0">
                <a:latin typeface="Arial"/>
                <a:cs typeface="Arial"/>
              </a:rPr>
              <a:t>Meeting</a:t>
            </a:r>
            <a:endParaRPr sz="1800" dirty="0">
              <a:latin typeface="Arial"/>
              <a:cs typeface="Arial"/>
            </a:endParaRPr>
          </a:p>
          <a:p>
            <a:pPr algn="ctr">
              <a:spcBef>
                <a:spcPts val="600"/>
              </a:spcBef>
            </a:pPr>
            <a:r>
              <a:rPr lang="en-US" sz="1200" b="1" spc="-45" dirty="0">
                <a:solidFill>
                  <a:srgbClr val="005A87"/>
                </a:solidFill>
                <a:latin typeface="Arial"/>
                <a:cs typeface="Arial"/>
              </a:rPr>
              <a:t>May 4, 2023</a:t>
            </a:r>
          </a:p>
        </p:txBody>
      </p:sp>
      <p:sp>
        <p:nvSpPr>
          <p:cNvPr id="13" name="object 13"/>
          <p:cNvSpPr txBox="1"/>
          <p:nvPr/>
        </p:nvSpPr>
        <p:spPr>
          <a:xfrm>
            <a:off x="1470914" y="2659913"/>
            <a:ext cx="1999742" cy="800604"/>
          </a:xfrm>
          <a:prstGeom prst="rect">
            <a:avLst/>
          </a:prstGeom>
        </p:spPr>
        <p:txBody>
          <a:bodyPr vert="horz" wrap="square" lIns="0" tIns="40005" rIns="0" bIns="0" rtlCol="0">
            <a:spAutoFit/>
          </a:bodyPr>
          <a:lstStyle/>
          <a:p>
            <a:pPr marL="12700" marR="5080" indent="4445" algn="ctr">
              <a:lnSpc>
                <a:spcPct val="90000"/>
              </a:lnSpc>
              <a:spcBef>
                <a:spcPts val="315"/>
              </a:spcBef>
            </a:pPr>
            <a:r>
              <a:rPr sz="1800" b="1" spc="-5" dirty="0">
                <a:latin typeface="Arial"/>
                <a:cs typeface="Arial"/>
              </a:rPr>
              <a:t>Preliminary </a:t>
            </a:r>
            <a:r>
              <a:rPr sz="1800" b="1" dirty="0">
                <a:latin typeface="Arial"/>
                <a:cs typeface="Arial"/>
              </a:rPr>
              <a:t> </a:t>
            </a:r>
            <a:r>
              <a:rPr sz="1800" b="1" spc="-5" dirty="0">
                <a:latin typeface="Arial"/>
                <a:cs typeface="Arial"/>
              </a:rPr>
              <a:t>Maps</a:t>
            </a:r>
            <a:r>
              <a:rPr sz="1800" b="1" spc="-60" dirty="0">
                <a:latin typeface="Arial"/>
                <a:cs typeface="Arial"/>
              </a:rPr>
              <a:t> </a:t>
            </a:r>
            <a:r>
              <a:rPr sz="1800" b="1" dirty="0">
                <a:latin typeface="Arial"/>
                <a:cs typeface="Arial"/>
              </a:rPr>
              <a:t>and </a:t>
            </a:r>
            <a:r>
              <a:rPr sz="1800" b="1" spc="-5" dirty="0">
                <a:latin typeface="Arial"/>
                <a:cs typeface="Arial"/>
              </a:rPr>
              <a:t>CCO Meeting</a:t>
            </a:r>
            <a:endParaRPr sz="1800" dirty="0">
              <a:latin typeface="Arial"/>
              <a:cs typeface="Arial"/>
            </a:endParaRPr>
          </a:p>
          <a:p>
            <a:pPr marL="635" algn="ctr">
              <a:lnSpc>
                <a:spcPct val="100000"/>
              </a:lnSpc>
              <a:spcBef>
                <a:spcPts val="625"/>
              </a:spcBef>
            </a:pPr>
            <a:r>
              <a:rPr lang="en-US" sz="1200" b="1" spc="-45" dirty="0">
                <a:solidFill>
                  <a:srgbClr val="005A87"/>
                </a:solidFill>
                <a:latin typeface="Arial"/>
                <a:cs typeface="Arial"/>
              </a:rPr>
              <a:t>Fall</a:t>
            </a:r>
            <a:r>
              <a:rPr sz="1200" b="1" spc="-45" dirty="0">
                <a:solidFill>
                  <a:srgbClr val="005A87"/>
                </a:solidFill>
                <a:latin typeface="Arial"/>
                <a:cs typeface="Arial"/>
              </a:rPr>
              <a:t> </a:t>
            </a:r>
            <a:r>
              <a:rPr sz="1200" b="1" dirty="0">
                <a:solidFill>
                  <a:srgbClr val="005A87"/>
                </a:solidFill>
                <a:latin typeface="Arial"/>
                <a:cs typeface="Arial"/>
              </a:rPr>
              <a:t>202</a:t>
            </a:r>
            <a:r>
              <a:rPr lang="en-US" sz="1200" b="1" dirty="0">
                <a:solidFill>
                  <a:srgbClr val="005A87"/>
                </a:solidFill>
                <a:latin typeface="Arial"/>
                <a:cs typeface="Arial"/>
              </a:rPr>
              <a:t>3</a:t>
            </a:r>
            <a:endParaRPr sz="1200" dirty="0">
              <a:latin typeface="Arial"/>
              <a:cs typeface="Arial"/>
            </a:endParaRPr>
          </a:p>
        </p:txBody>
      </p:sp>
      <p:sp>
        <p:nvSpPr>
          <p:cNvPr id="14" name="object 14"/>
          <p:cNvSpPr txBox="1"/>
          <p:nvPr/>
        </p:nvSpPr>
        <p:spPr>
          <a:xfrm>
            <a:off x="2895600" y="4348204"/>
            <a:ext cx="1562100" cy="680720"/>
          </a:xfrm>
          <a:prstGeom prst="rect">
            <a:avLst/>
          </a:prstGeom>
        </p:spPr>
        <p:txBody>
          <a:bodyPr vert="horz" wrap="square" lIns="0" tIns="131445" rIns="0" bIns="0" rtlCol="0" anchor="t">
            <a:spAutoFit/>
          </a:bodyPr>
          <a:lstStyle/>
          <a:p>
            <a:pPr algn="ctr">
              <a:lnSpc>
                <a:spcPct val="100000"/>
              </a:lnSpc>
              <a:spcBef>
                <a:spcPts val="1035"/>
              </a:spcBef>
            </a:pPr>
            <a:r>
              <a:rPr sz="1800" b="1" spc="-10" dirty="0">
                <a:latin typeface="Arial"/>
                <a:cs typeface="Arial"/>
              </a:rPr>
              <a:t>Appeal </a:t>
            </a:r>
            <a:r>
              <a:rPr sz="1800" b="1" spc="-5" dirty="0">
                <a:latin typeface="Arial"/>
                <a:cs typeface="Arial"/>
              </a:rPr>
              <a:t>Period</a:t>
            </a:r>
            <a:endParaRPr sz="1800" dirty="0">
              <a:latin typeface="Arial"/>
              <a:cs typeface="Arial"/>
            </a:endParaRPr>
          </a:p>
          <a:p>
            <a:pPr algn="ctr">
              <a:lnSpc>
                <a:spcPct val="100000"/>
              </a:lnSpc>
              <a:spcBef>
                <a:spcPts val="625"/>
              </a:spcBef>
            </a:pPr>
            <a:r>
              <a:rPr lang="en-US" sz="1200" b="1" spc="-5" dirty="0">
                <a:solidFill>
                  <a:srgbClr val="005A87"/>
                </a:solidFill>
                <a:latin typeface="Arial"/>
                <a:cs typeface="Arial"/>
              </a:rPr>
              <a:t>Spring 2024</a:t>
            </a:r>
            <a:endParaRPr sz="1200" dirty="0">
              <a:latin typeface="Arial"/>
              <a:cs typeface="Arial"/>
            </a:endParaRPr>
          </a:p>
        </p:txBody>
      </p:sp>
      <p:sp>
        <p:nvSpPr>
          <p:cNvPr id="16" name="object 16"/>
          <p:cNvSpPr txBox="1"/>
          <p:nvPr/>
        </p:nvSpPr>
        <p:spPr>
          <a:xfrm>
            <a:off x="4022216" y="2465323"/>
            <a:ext cx="1562100" cy="974090"/>
          </a:xfrm>
          <a:prstGeom prst="rect">
            <a:avLst/>
          </a:prstGeom>
        </p:spPr>
        <p:txBody>
          <a:bodyPr vert="horz" wrap="square" lIns="0" tIns="43815" rIns="0" bIns="0" rtlCol="0">
            <a:spAutoFit/>
          </a:bodyPr>
          <a:lstStyle/>
          <a:p>
            <a:pPr marL="12700" marR="5080" indent="412750">
              <a:lnSpc>
                <a:spcPts val="1939"/>
              </a:lnSpc>
              <a:spcBef>
                <a:spcPts val="345"/>
              </a:spcBef>
            </a:pPr>
            <a:r>
              <a:rPr sz="1800" b="1" dirty="0">
                <a:latin typeface="Arial"/>
                <a:cs typeface="Arial"/>
              </a:rPr>
              <a:t>End of </a:t>
            </a:r>
            <a:r>
              <a:rPr sz="1800" b="1" spc="5" dirty="0">
                <a:latin typeface="Arial"/>
                <a:cs typeface="Arial"/>
              </a:rPr>
              <a:t> </a:t>
            </a:r>
            <a:r>
              <a:rPr sz="1800" b="1" spc="-10" dirty="0">
                <a:latin typeface="Arial"/>
                <a:cs typeface="Arial"/>
              </a:rPr>
              <a:t>Appeal</a:t>
            </a:r>
            <a:r>
              <a:rPr sz="1800" b="1" spc="-30" dirty="0">
                <a:latin typeface="Arial"/>
                <a:cs typeface="Arial"/>
              </a:rPr>
              <a:t> </a:t>
            </a:r>
            <a:r>
              <a:rPr sz="1800" b="1" spc="-5" dirty="0">
                <a:latin typeface="Arial"/>
                <a:cs typeface="Arial"/>
              </a:rPr>
              <a:t>Period</a:t>
            </a:r>
            <a:endParaRPr sz="1800" dirty="0">
              <a:latin typeface="Arial"/>
              <a:cs typeface="Arial"/>
            </a:endParaRPr>
          </a:p>
          <a:p>
            <a:pPr algn="ctr">
              <a:lnSpc>
                <a:spcPts val="1370"/>
              </a:lnSpc>
              <a:spcBef>
                <a:spcPts val="600"/>
              </a:spcBef>
            </a:pPr>
            <a:r>
              <a:rPr sz="1200" b="1" spc="-5" dirty="0">
                <a:solidFill>
                  <a:srgbClr val="005A87"/>
                </a:solidFill>
                <a:latin typeface="Arial"/>
                <a:cs typeface="Arial"/>
              </a:rPr>
              <a:t>90-days</a:t>
            </a:r>
            <a:r>
              <a:rPr sz="1200" b="1" spc="-25" dirty="0">
                <a:solidFill>
                  <a:srgbClr val="005A87"/>
                </a:solidFill>
                <a:latin typeface="Arial"/>
                <a:cs typeface="Arial"/>
              </a:rPr>
              <a:t> </a:t>
            </a:r>
            <a:r>
              <a:rPr sz="1200" b="1" spc="-5" dirty="0">
                <a:solidFill>
                  <a:srgbClr val="005A87"/>
                </a:solidFill>
                <a:latin typeface="Arial"/>
                <a:cs typeface="Arial"/>
              </a:rPr>
              <a:t>after</a:t>
            </a:r>
            <a:r>
              <a:rPr sz="1200" b="1" spc="-25" dirty="0">
                <a:solidFill>
                  <a:srgbClr val="005A87"/>
                </a:solidFill>
                <a:latin typeface="Arial"/>
                <a:cs typeface="Arial"/>
              </a:rPr>
              <a:t> </a:t>
            </a:r>
            <a:r>
              <a:rPr sz="1200" b="1" dirty="0">
                <a:solidFill>
                  <a:srgbClr val="005A87"/>
                </a:solidFill>
                <a:latin typeface="Arial"/>
                <a:cs typeface="Arial"/>
              </a:rPr>
              <a:t>appeal</a:t>
            </a:r>
            <a:endParaRPr sz="1200" dirty="0">
              <a:latin typeface="Arial"/>
              <a:cs typeface="Arial"/>
            </a:endParaRPr>
          </a:p>
          <a:p>
            <a:pPr marL="1270" algn="ctr">
              <a:lnSpc>
                <a:spcPts val="1370"/>
              </a:lnSpc>
            </a:pPr>
            <a:r>
              <a:rPr sz="1200" b="1" spc="-5" dirty="0">
                <a:solidFill>
                  <a:srgbClr val="005A87"/>
                </a:solidFill>
                <a:latin typeface="Arial"/>
                <a:cs typeface="Arial"/>
              </a:rPr>
              <a:t>start</a:t>
            </a:r>
            <a:endParaRPr sz="1200" dirty="0">
              <a:latin typeface="Arial"/>
              <a:cs typeface="Arial"/>
            </a:endParaRPr>
          </a:p>
        </p:txBody>
      </p:sp>
      <p:sp>
        <p:nvSpPr>
          <p:cNvPr id="17" name="object 17"/>
          <p:cNvSpPr txBox="1"/>
          <p:nvPr/>
        </p:nvSpPr>
        <p:spPr>
          <a:xfrm>
            <a:off x="5350255" y="4458080"/>
            <a:ext cx="1438910" cy="808990"/>
          </a:xfrm>
          <a:prstGeom prst="rect">
            <a:avLst/>
          </a:prstGeom>
        </p:spPr>
        <p:txBody>
          <a:bodyPr vert="horz" wrap="square" lIns="0" tIns="43815" rIns="0" bIns="0" rtlCol="0" anchor="t">
            <a:spAutoFit/>
          </a:bodyPr>
          <a:lstStyle/>
          <a:p>
            <a:pPr marL="12700" marR="5080" algn="ctr">
              <a:lnSpc>
                <a:spcPts val="1939"/>
              </a:lnSpc>
              <a:spcBef>
                <a:spcPts val="345"/>
              </a:spcBef>
            </a:pPr>
            <a:r>
              <a:rPr sz="1800" b="1" dirty="0">
                <a:latin typeface="Arial"/>
                <a:cs typeface="Arial"/>
              </a:rPr>
              <a:t>FEMA</a:t>
            </a:r>
            <a:r>
              <a:rPr sz="1800" b="1" spc="-70" dirty="0">
                <a:latin typeface="Arial"/>
                <a:cs typeface="Arial"/>
              </a:rPr>
              <a:t> </a:t>
            </a:r>
            <a:r>
              <a:rPr sz="1800" b="1" dirty="0">
                <a:latin typeface="Arial"/>
                <a:cs typeface="Arial"/>
              </a:rPr>
              <a:t>is</a:t>
            </a:r>
            <a:r>
              <a:rPr sz="1800" b="1" spc="-10" dirty="0">
                <a:latin typeface="Arial"/>
                <a:cs typeface="Arial"/>
              </a:rPr>
              <a:t>s</a:t>
            </a:r>
            <a:r>
              <a:rPr sz="1800" b="1" dirty="0">
                <a:latin typeface="Arial"/>
                <a:cs typeface="Arial"/>
              </a:rPr>
              <a:t>ues  LFD</a:t>
            </a:r>
            <a:endParaRPr sz="1800" dirty="0">
              <a:latin typeface="Arial"/>
              <a:cs typeface="Arial"/>
            </a:endParaRPr>
          </a:p>
          <a:p>
            <a:pPr algn="ctr">
              <a:lnSpc>
                <a:spcPct val="100000"/>
              </a:lnSpc>
              <a:spcBef>
                <a:spcPts val="600"/>
              </a:spcBef>
            </a:pPr>
            <a:r>
              <a:rPr lang="en-US" sz="1200" b="1" dirty="0">
                <a:solidFill>
                  <a:srgbClr val="005A87"/>
                </a:solidFill>
                <a:latin typeface="Arial"/>
                <a:cs typeface="Arial"/>
              </a:rPr>
              <a:t>Winter</a:t>
            </a:r>
            <a:r>
              <a:rPr sz="1200" b="1" spc="-30" dirty="0">
                <a:solidFill>
                  <a:srgbClr val="005A87"/>
                </a:solidFill>
                <a:latin typeface="Arial"/>
                <a:cs typeface="Arial"/>
              </a:rPr>
              <a:t> </a:t>
            </a:r>
            <a:r>
              <a:rPr lang="en-US" sz="1200" b="1" spc="-5" dirty="0">
                <a:solidFill>
                  <a:srgbClr val="005A87"/>
                </a:solidFill>
                <a:latin typeface="Arial"/>
                <a:cs typeface="Arial"/>
              </a:rPr>
              <a:t>2024</a:t>
            </a:r>
            <a:endParaRPr sz="1200" dirty="0">
              <a:latin typeface="Arial"/>
              <a:cs typeface="Arial"/>
            </a:endParaRPr>
          </a:p>
        </p:txBody>
      </p:sp>
      <p:sp>
        <p:nvSpPr>
          <p:cNvPr id="15" name="object 15"/>
          <p:cNvSpPr txBox="1"/>
          <p:nvPr/>
        </p:nvSpPr>
        <p:spPr>
          <a:xfrm>
            <a:off x="6276213" y="2731685"/>
            <a:ext cx="1536065" cy="680720"/>
          </a:xfrm>
          <a:prstGeom prst="rect">
            <a:avLst/>
          </a:prstGeom>
        </p:spPr>
        <p:txBody>
          <a:bodyPr vert="horz" wrap="square" lIns="0" tIns="131445" rIns="0" bIns="0" rtlCol="0">
            <a:spAutoFit/>
          </a:bodyPr>
          <a:lstStyle/>
          <a:p>
            <a:pPr marL="12700">
              <a:lnSpc>
                <a:spcPct val="100000"/>
              </a:lnSpc>
              <a:spcBef>
                <a:spcPts val="1035"/>
              </a:spcBef>
            </a:pPr>
            <a:r>
              <a:rPr sz="1800" b="1" spc="-10">
                <a:latin typeface="Arial"/>
                <a:cs typeface="Arial"/>
              </a:rPr>
              <a:t>Effective</a:t>
            </a:r>
            <a:r>
              <a:rPr sz="1800" b="1">
                <a:latin typeface="Arial"/>
                <a:cs typeface="Arial"/>
              </a:rPr>
              <a:t> </a:t>
            </a:r>
            <a:r>
              <a:rPr sz="1800" b="1" spc="-5">
                <a:latin typeface="Arial"/>
                <a:cs typeface="Arial"/>
              </a:rPr>
              <a:t>Date</a:t>
            </a:r>
            <a:endParaRPr sz="1800">
              <a:latin typeface="Arial"/>
              <a:cs typeface="Arial"/>
            </a:endParaRPr>
          </a:p>
          <a:p>
            <a:pPr marL="73660">
              <a:lnSpc>
                <a:spcPct val="100000"/>
              </a:lnSpc>
              <a:spcBef>
                <a:spcPts val="625"/>
              </a:spcBef>
            </a:pPr>
            <a:r>
              <a:rPr sz="1200" b="1" spc="-5">
                <a:solidFill>
                  <a:srgbClr val="005A87"/>
                </a:solidFill>
                <a:latin typeface="Arial"/>
                <a:cs typeface="Arial"/>
              </a:rPr>
              <a:t>6</a:t>
            </a:r>
            <a:r>
              <a:rPr sz="1200" b="1" spc="-25">
                <a:solidFill>
                  <a:srgbClr val="005A87"/>
                </a:solidFill>
                <a:latin typeface="Arial"/>
                <a:cs typeface="Arial"/>
              </a:rPr>
              <a:t> </a:t>
            </a:r>
            <a:r>
              <a:rPr sz="1200" b="1" spc="-5">
                <a:solidFill>
                  <a:srgbClr val="005A87"/>
                </a:solidFill>
                <a:latin typeface="Arial"/>
                <a:cs typeface="Arial"/>
              </a:rPr>
              <a:t>months</a:t>
            </a:r>
            <a:r>
              <a:rPr sz="1200" b="1">
                <a:solidFill>
                  <a:srgbClr val="005A87"/>
                </a:solidFill>
                <a:latin typeface="Arial"/>
                <a:cs typeface="Arial"/>
              </a:rPr>
              <a:t> </a:t>
            </a:r>
            <a:r>
              <a:rPr sz="1200" b="1" spc="-5">
                <a:solidFill>
                  <a:srgbClr val="005A87"/>
                </a:solidFill>
                <a:latin typeface="Arial"/>
                <a:cs typeface="Arial"/>
              </a:rPr>
              <a:t>after</a:t>
            </a:r>
            <a:r>
              <a:rPr sz="1200" b="1" spc="-20">
                <a:solidFill>
                  <a:srgbClr val="005A87"/>
                </a:solidFill>
                <a:latin typeface="Arial"/>
                <a:cs typeface="Arial"/>
              </a:rPr>
              <a:t> </a:t>
            </a:r>
            <a:r>
              <a:rPr sz="1200" b="1">
                <a:solidFill>
                  <a:srgbClr val="005A87"/>
                </a:solidFill>
                <a:latin typeface="Arial"/>
                <a:cs typeface="Arial"/>
              </a:rPr>
              <a:t>LFD</a:t>
            </a:r>
            <a:endParaRPr sz="1200">
              <a:latin typeface="Arial"/>
              <a:cs typeface="Arial"/>
            </a:endParaRPr>
          </a:p>
        </p:txBody>
      </p:sp>
      <p:pic>
        <p:nvPicPr>
          <p:cNvPr id="19" name="object 19" descr="Icon of a map and map holder tube at the right end of the timeline"/>
          <p:cNvPicPr/>
          <p:nvPr/>
        </p:nvPicPr>
        <p:blipFill>
          <a:blip r:embed="rId5" cstate="print"/>
          <a:stretch>
            <a:fillRect/>
          </a:stretch>
        </p:blipFill>
        <p:spPr>
          <a:xfrm>
            <a:off x="7869936" y="3628643"/>
            <a:ext cx="784859" cy="783336"/>
          </a:xfrm>
          <a:prstGeom prst="rect">
            <a:avLst/>
          </a:prstGeom>
        </p:spPr>
      </p:pic>
      <p:sp>
        <p:nvSpPr>
          <p:cNvPr id="20" name="object 20">
            <a:extLst>
              <a:ext uri="{C183D7F6-B498-43B3-948B-1728B52AA6E4}">
                <adec:decorative xmlns:adec="http://schemas.microsoft.com/office/drawing/2017/decorative" val="1"/>
              </a:ext>
            </a:extLst>
          </p:cNvPr>
          <p:cNvSpPr/>
          <p:nvPr/>
        </p:nvSpPr>
        <p:spPr>
          <a:xfrm>
            <a:off x="1373885" y="3937253"/>
            <a:ext cx="1097279" cy="174625"/>
          </a:xfrm>
          <a:custGeom>
            <a:avLst/>
            <a:gdLst/>
            <a:ahLst/>
            <a:cxnLst/>
            <a:rect l="l" t="t" r="r" b="b"/>
            <a:pathLst>
              <a:path w="546100" h="174625">
                <a:moveTo>
                  <a:pt x="0" y="0"/>
                </a:moveTo>
                <a:lnTo>
                  <a:pt x="0" y="174371"/>
                </a:lnTo>
              </a:path>
              <a:path w="546100" h="174625">
                <a:moveTo>
                  <a:pt x="545591" y="0"/>
                </a:moveTo>
                <a:lnTo>
                  <a:pt x="545591" y="174371"/>
                </a:lnTo>
              </a:path>
            </a:pathLst>
          </a:custGeom>
          <a:ln w="19050">
            <a:solidFill>
              <a:srgbClr val="FFFFFF"/>
            </a:solidFill>
          </a:ln>
        </p:spPr>
        <p:txBody>
          <a:bodyPr wrap="square" lIns="0" tIns="0" rIns="0" bIns="0" rtlCol="0"/>
          <a:lstStyle/>
          <a:p>
            <a:endParaRPr/>
          </a:p>
        </p:txBody>
      </p:sp>
      <p:sp>
        <p:nvSpPr>
          <p:cNvPr id="21" name="object 21">
            <a:extLst>
              <a:ext uri="{C183D7F6-B498-43B3-948B-1728B52AA6E4}">
                <adec:decorative xmlns:adec="http://schemas.microsoft.com/office/drawing/2017/decorative" val="1"/>
              </a:ext>
            </a:extLst>
          </p:cNvPr>
          <p:cNvSpPr/>
          <p:nvPr/>
        </p:nvSpPr>
        <p:spPr>
          <a:xfrm>
            <a:off x="1373506" y="3565397"/>
            <a:ext cx="1097279" cy="835025"/>
          </a:xfrm>
          <a:custGeom>
            <a:avLst/>
            <a:gdLst/>
            <a:ahLst/>
            <a:cxnLst/>
            <a:rect l="l" t="t" r="r" b="b"/>
            <a:pathLst>
              <a:path w="1041400" h="835025">
                <a:moveTo>
                  <a:pt x="0" y="533400"/>
                </a:moveTo>
                <a:lnTo>
                  <a:pt x="2032" y="834770"/>
                </a:lnTo>
              </a:path>
              <a:path w="1041400" h="835025">
                <a:moveTo>
                  <a:pt x="1040892" y="0"/>
                </a:moveTo>
                <a:lnTo>
                  <a:pt x="1040892" y="367664"/>
                </a:lnTo>
              </a:path>
            </a:pathLst>
          </a:custGeom>
          <a:ln w="19050">
            <a:solidFill>
              <a:srgbClr val="005A87"/>
            </a:solidFill>
          </a:ln>
        </p:spPr>
        <p:txBody>
          <a:bodyPr wrap="square" lIns="0" tIns="0" rIns="0" bIns="0" rtlCol="0"/>
          <a:lstStyle/>
          <a:p>
            <a:endParaRPr/>
          </a:p>
        </p:txBody>
      </p:sp>
      <p:sp>
        <p:nvSpPr>
          <p:cNvPr id="22" name="object 22">
            <a:extLst>
              <a:ext uri="{C183D7F6-B498-43B3-948B-1728B52AA6E4}">
                <adec:decorative xmlns:adec="http://schemas.microsoft.com/office/drawing/2017/decorative" val="1"/>
              </a:ext>
            </a:extLst>
          </p:cNvPr>
          <p:cNvSpPr/>
          <p:nvPr/>
        </p:nvSpPr>
        <p:spPr>
          <a:xfrm>
            <a:off x="2470786" y="3937253"/>
            <a:ext cx="1195450" cy="174625"/>
          </a:xfrm>
          <a:custGeom>
            <a:avLst/>
            <a:gdLst/>
            <a:ahLst/>
            <a:cxnLst/>
            <a:rect l="l" t="t" r="r" b="b"/>
            <a:pathLst>
              <a:path w="940435" h="174625">
                <a:moveTo>
                  <a:pt x="0" y="0"/>
                </a:moveTo>
                <a:lnTo>
                  <a:pt x="0" y="174371"/>
                </a:lnTo>
              </a:path>
              <a:path w="940435" h="174625">
                <a:moveTo>
                  <a:pt x="940307" y="0"/>
                </a:moveTo>
                <a:lnTo>
                  <a:pt x="940307" y="174371"/>
                </a:lnTo>
              </a:path>
            </a:pathLst>
          </a:custGeom>
          <a:ln w="19050">
            <a:solidFill>
              <a:srgbClr val="FFFFFF"/>
            </a:solidFill>
          </a:ln>
        </p:spPr>
        <p:txBody>
          <a:bodyPr wrap="square" lIns="0" tIns="0" rIns="0" bIns="0" rtlCol="0"/>
          <a:lstStyle/>
          <a:p>
            <a:endParaRPr/>
          </a:p>
        </p:txBody>
      </p:sp>
      <p:sp>
        <p:nvSpPr>
          <p:cNvPr id="23" name="object 23">
            <a:extLst>
              <a:ext uri="{C183D7F6-B498-43B3-948B-1728B52AA6E4}">
                <adec:decorative xmlns:adec="http://schemas.microsoft.com/office/drawing/2017/decorative" val="1"/>
              </a:ext>
            </a:extLst>
          </p:cNvPr>
          <p:cNvSpPr/>
          <p:nvPr/>
        </p:nvSpPr>
        <p:spPr>
          <a:xfrm>
            <a:off x="3666235" y="3565397"/>
            <a:ext cx="1139953" cy="835025"/>
          </a:xfrm>
          <a:custGeom>
            <a:avLst/>
            <a:gdLst/>
            <a:ahLst/>
            <a:cxnLst/>
            <a:rect l="l" t="t" r="r" b="b"/>
            <a:pathLst>
              <a:path w="905510" h="835025">
                <a:moveTo>
                  <a:pt x="0" y="533400"/>
                </a:moveTo>
                <a:lnTo>
                  <a:pt x="2032" y="834770"/>
                </a:lnTo>
              </a:path>
              <a:path w="905510" h="835025">
                <a:moveTo>
                  <a:pt x="905256" y="0"/>
                </a:moveTo>
                <a:lnTo>
                  <a:pt x="905256" y="367664"/>
                </a:lnTo>
              </a:path>
            </a:pathLst>
          </a:custGeom>
          <a:ln w="19050">
            <a:solidFill>
              <a:srgbClr val="005A87"/>
            </a:solidFill>
          </a:ln>
        </p:spPr>
        <p:txBody>
          <a:bodyPr wrap="square" lIns="0" tIns="0" rIns="0" bIns="0" rtlCol="0"/>
          <a:lstStyle/>
          <a:p>
            <a:endParaRPr/>
          </a:p>
        </p:txBody>
      </p:sp>
      <p:sp>
        <p:nvSpPr>
          <p:cNvPr id="24" name="object 24">
            <a:extLst>
              <a:ext uri="{C183D7F6-B498-43B3-948B-1728B52AA6E4}">
                <adec:decorative xmlns:adec="http://schemas.microsoft.com/office/drawing/2017/decorative" val="1"/>
              </a:ext>
            </a:extLst>
          </p:cNvPr>
          <p:cNvSpPr/>
          <p:nvPr/>
        </p:nvSpPr>
        <p:spPr>
          <a:xfrm>
            <a:off x="4805933" y="3937253"/>
            <a:ext cx="1219200" cy="174625"/>
          </a:xfrm>
          <a:custGeom>
            <a:avLst/>
            <a:gdLst/>
            <a:ahLst/>
            <a:cxnLst/>
            <a:rect l="l" t="t" r="r" b="b"/>
            <a:pathLst>
              <a:path w="1219200" h="174625">
                <a:moveTo>
                  <a:pt x="0" y="0"/>
                </a:moveTo>
                <a:lnTo>
                  <a:pt x="0" y="174371"/>
                </a:lnTo>
              </a:path>
              <a:path w="1219200" h="174625">
                <a:moveTo>
                  <a:pt x="1219200" y="0"/>
                </a:moveTo>
                <a:lnTo>
                  <a:pt x="1219200" y="174371"/>
                </a:lnTo>
              </a:path>
            </a:pathLst>
          </a:custGeom>
          <a:ln w="19050">
            <a:solidFill>
              <a:srgbClr val="FFFFFF"/>
            </a:solidFill>
          </a:ln>
        </p:spPr>
        <p:txBody>
          <a:bodyPr wrap="square" lIns="0" tIns="0" rIns="0" bIns="0" rtlCol="0"/>
          <a:lstStyle/>
          <a:p>
            <a:endParaRPr/>
          </a:p>
        </p:txBody>
      </p:sp>
      <p:sp>
        <p:nvSpPr>
          <p:cNvPr id="25" name="object 25">
            <a:extLst>
              <a:ext uri="{C183D7F6-B498-43B3-948B-1728B52AA6E4}">
                <adec:decorative xmlns:adec="http://schemas.microsoft.com/office/drawing/2017/decorative" val="1"/>
              </a:ext>
            </a:extLst>
          </p:cNvPr>
          <p:cNvSpPr/>
          <p:nvPr/>
        </p:nvSpPr>
        <p:spPr>
          <a:xfrm>
            <a:off x="6025133" y="3565397"/>
            <a:ext cx="977265" cy="835025"/>
          </a:xfrm>
          <a:custGeom>
            <a:avLst/>
            <a:gdLst/>
            <a:ahLst/>
            <a:cxnLst/>
            <a:rect l="l" t="t" r="r" b="b"/>
            <a:pathLst>
              <a:path w="977265" h="835025">
                <a:moveTo>
                  <a:pt x="0" y="533400"/>
                </a:moveTo>
                <a:lnTo>
                  <a:pt x="2031" y="834770"/>
                </a:lnTo>
              </a:path>
              <a:path w="977265" h="835025">
                <a:moveTo>
                  <a:pt x="976884" y="0"/>
                </a:moveTo>
                <a:lnTo>
                  <a:pt x="976884" y="367664"/>
                </a:lnTo>
              </a:path>
            </a:pathLst>
          </a:custGeom>
          <a:ln w="19050">
            <a:solidFill>
              <a:srgbClr val="005A87"/>
            </a:solidFill>
          </a:ln>
        </p:spPr>
        <p:txBody>
          <a:bodyPr wrap="square" lIns="0" tIns="0" rIns="0" bIns="0" rtlCol="0"/>
          <a:lstStyle/>
          <a:p>
            <a:endParaRPr/>
          </a:p>
        </p:txBody>
      </p:sp>
      <p:sp>
        <p:nvSpPr>
          <p:cNvPr id="26" name="object 26">
            <a:extLst>
              <a:ext uri="{C183D7F6-B498-43B3-948B-1728B52AA6E4}">
                <adec:decorative xmlns:adec="http://schemas.microsoft.com/office/drawing/2017/decorative" val="1"/>
              </a:ext>
            </a:extLst>
          </p:cNvPr>
          <p:cNvSpPr/>
          <p:nvPr/>
        </p:nvSpPr>
        <p:spPr>
          <a:xfrm>
            <a:off x="7002018" y="3937253"/>
            <a:ext cx="0" cy="174625"/>
          </a:xfrm>
          <a:custGeom>
            <a:avLst/>
            <a:gdLst/>
            <a:ahLst/>
            <a:cxnLst/>
            <a:rect l="l" t="t" r="r" b="b"/>
            <a:pathLst>
              <a:path h="174625">
                <a:moveTo>
                  <a:pt x="0" y="0"/>
                </a:moveTo>
                <a:lnTo>
                  <a:pt x="0" y="174371"/>
                </a:lnTo>
              </a:path>
            </a:pathLst>
          </a:custGeom>
          <a:ln w="19050">
            <a:solidFill>
              <a:srgbClr val="FFFFFF"/>
            </a:solidFill>
          </a:ln>
        </p:spPr>
        <p:txBody>
          <a:bodyPr wrap="square" lIns="0" tIns="0" rIns="0" bIns="0" rtlCol="0"/>
          <a:lstStyle/>
          <a:p>
            <a:endParaRPr/>
          </a:p>
        </p:txBody>
      </p:sp>
    </p:spTree>
    <p:extLst>
      <p:ext uri="{BB962C8B-B14F-4D97-AF65-F5344CB8AC3E}">
        <p14:creationId xmlns:p14="http://schemas.microsoft.com/office/powerpoint/2010/main" val="3548641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C183D7F6-B498-43B3-948B-1728B52AA6E4}">
                <adec:decorative xmlns:adec="http://schemas.microsoft.com/office/drawing/2017/decorative" val="1"/>
              </a:ext>
            </a:extLst>
          </p:cNvPr>
          <p:cNvPicPr/>
          <p:nvPr/>
        </p:nvPicPr>
        <p:blipFill>
          <a:blip r:embed="rId2" cstate="print"/>
          <a:stretch>
            <a:fillRect/>
          </a:stretch>
        </p:blipFill>
        <p:spPr>
          <a:xfrm>
            <a:off x="513663" y="6068724"/>
            <a:ext cx="1574144" cy="546735"/>
          </a:xfrm>
          <a:prstGeom prst="rect">
            <a:avLst/>
          </a:prstGeom>
        </p:spPr>
      </p:pic>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7202502" y="6164859"/>
            <a:ext cx="1473590" cy="439907"/>
          </a:xfrm>
          <a:prstGeom prst="rect">
            <a:avLst/>
          </a:prstGeom>
        </p:spPr>
      </p:pic>
      <p:pic>
        <p:nvPicPr>
          <p:cNvPr id="7" name="object 7">
            <a:extLst>
              <a:ext uri="{C183D7F6-B498-43B3-948B-1728B52AA6E4}">
                <adec:decorative xmlns:adec="http://schemas.microsoft.com/office/drawing/2017/decorative" val="1"/>
              </a:ext>
            </a:extLst>
          </p:cNvPr>
          <p:cNvPicPr/>
          <p:nvPr/>
        </p:nvPicPr>
        <p:blipFill>
          <a:blip r:embed="rId4" cstate="print"/>
          <a:stretch>
            <a:fillRect/>
          </a:stretch>
        </p:blipFill>
        <p:spPr>
          <a:xfrm>
            <a:off x="1" y="1178055"/>
            <a:ext cx="9143999" cy="5679945"/>
          </a:xfrm>
          <a:prstGeom prst="rect">
            <a:avLst/>
          </a:prstGeom>
        </p:spPr>
      </p:pic>
      <p:sp>
        <p:nvSpPr>
          <p:cNvPr id="8" name="object 8">
            <a:extLst>
              <a:ext uri="{C183D7F6-B498-43B3-948B-1728B52AA6E4}">
                <adec:decorative xmlns:adec="http://schemas.microsoft.com/office/drawing/2017/decorative" val="1"/>
              </a:ext>
            </a:extLst>
          </p:cNvPr>
          <p:cNvSpPr/>
          <p:nvPr/>
        </p:nvSpPr>
        <p:spPr>
          <a:xfrm>
            <a:off x="0" y="2026919"/>
            <a:ext cx="7924800" cy="1828800"/>
          </a:xfrm>
          <a:custGeom>
            <a:avLst/>
            <a:gdLst/>
            <a:ahLst/>
            <a:cxnLst/>
            <a:rect l="l" t="t" r="r" b="b"/>
            <a:pathLst>
              <a:path w="7924800" h="1828800">
                <a:moveTo>
                  <a:pt x="7924800" y="0"/>
                </a:moveTo>
                <a:lnTo>
                  <a:pt x="0" y="0"/>
                </a:lnTo>
                <a:lnTo>
                  <a:pt x="0" y="1828799"/>
                </a:lnTo>
                <a:lnTo>
                  <a:pt x="7924800" y="1828799"/>
                </a:lnTo>
                <a:lnTo>
                  <a:pt x="7924800" y="0"/>
                </a:lnTo>
                <a:close/>
              </a:path>
            </a:pathLst>
          </a:custGeom>
          <a:solidFill>
            <a:srgbClr val="FFFFFF">
              <a:alpha val="70195"/>
            </a:srgbClr>
          </a:solidFill>
        </p:spPr>
        <p:txBody>
          <a:bodyPr wrap="square" lIns="0" tIns="0" rIns="0" bIns="0" rtlCol="0"/>
          <a:lstStyle/>
          <a:p>
            <a:endParaRPr/>
          </a:p>
        </p:txBody>
      </p:sp>
      <p:sp>
        <p:nvSpPr>
          <p:cNvPr id="9" name="object 9"/>
          <p:cNvSpPr txBox="1">
            <a:spLocks noGrp="1"/>
          </p:cNvSpPr>
          <p:nvPr>
            <p:ph type="title"/>
          </p:nvPr>
        </p:nvSpPr>
        <p:spPr>
          <a:xfrm>
            <a:off x="531368" y="2450719"/>
            <a:ext cx="7218045" cy="939800"/>
          </a:xfrm>
          <a:prstGeom prst="rect">
            <a:avLst/>
          </a:prstGeom>
        </p:spPr>
        <p:txBody>
          <a:bodyPr vert="horz" wrap="square" lIns="0" tIns="12700" rIns="0" bIns="0" rtlCol="0">
            <a:spAutoFit/>
          </a:bodyPr>
          <a:lstStyle/>
          <a:p>
            <a:pPr marL="12700">
              <a:lnSpc>
                <a:spcPct val="100000"/>
              </a:lnSpc>
              <a:spcBef>
                <a:spcPts val="100"/>
              </a:spcBef>
            </a:pPr>
            <a:r>
              <a:rPr sz="6000" b="1" spc="-5">
                <a:solidFill>
                  <a:srgbClr val="005A87"/>
                </a:solidFill>
                <a:latin typeface="Arial"/>
                <a:cs typeface="Arial"/>
              </a:rPr>
              <a:t>Flood</a:t>
            </a:r>
            <a:r>
              <a:rPr sz="6000" b="1" spc="-45">
                <a:solidFill>
                  <a:srgbClr val="005A87"/>
                </a:solidFill>
                <a:latin typeface="Arial"/>
                <a:cs typeface="Arial"/>
              </a:rPr>
              <a:t> </a:t>
            </a:r>
            <a:r>
              <a:rPr sz="6000" b="1" spc="-5">
                <a:solidFill>
                  <a:srgbClr val="005A87"/>
                </a:solidFill>
                <a:latin typeface="Arial"/>
                <a:cs typeface="Arial"/>
              </a:rPr>
              <a:t>Study</a:t>
            </a:r>
            <a:r>
              <a:rPr sz="6000" b="1" spc="-40">
                <a:solidFill>
                  <a:srgbClr val="005A87"/>
                </a:solidFill>
                <a:latin typeface="Arial"/>
                <a:cs typeface="Arial"/>
              </a:rPr>
              <a:t> </a:t>
            </a:r>
            <a:r>
              <a:rPr sz="6000" b="1">
                <a:solidFill>
                  <a:srgbClr val="005A87"/>
                </a:solidFill>
                <a:latin typeface="Arial"/>
                <a:cs typeface="Arial"/>
              </a:rPr>
              <a:t>Update</a:t>
            </a:r>
            <a:endParaRPr sz="6000">
              <a:latin typeface="Arial"/>
              <a:cs typeface="Arial"/>
            </a:endParaRPr>
          </a:p>
        </p:txBody>
      </p:sp>
      <p:pic>
        <p:nvPicPr>
          <p:cNvPr id="11" name="object 11">
            <a:extLst>
              <a:ext uri="{C183D7F6-B498-43B3-948B-1728B52AA6E4}">
                <adec:decorative xmlns:adec="http://schemas.microsoft.com/office/drawing/2017/decorative" val="1"/>
              </a:ext>
            </a:extLst>
          </p:cNvPr>
          <p:cNvPicPr/>
          <p:nvPr/>
        </p:nvPicPr>
        <p:blipFill>
          <a:blip r:embed="rId5" cstate="print"/>
          <a:stretch>
            <a:fillRect/>
          </a:stretch>
        </p:blipFill>
        <p:spPr>
          <a:xfrm>
            <a:off x="7613903" y="6225540"/>
            <a:ext cx="1037844" cy="315467"/>
          </a:xfrm>
          <a:prstGeom prst="rect">
            <a:avLst/>
          </a:prstGeom>
        </p:spPr>
      </p:pic>
      <p:pic>
        <p:nvPicPr>
          <p:cNvPr id="12" name="object 12">
            <a:extLst>
              <a:ext uri="{C183D7F6-B498-43B3-948B-1728B52AA6E4}">
                <adec:decorative xmlns:adec="http://schemas.microsoft.com/office/drawing/2017/decorative" val="1"/>
              </a:ext>
            </a:extLst>
          </p:cNvPr>
          <p:cNvPicPr/>
          <p:nvPr/>
        </p:nvPicPr>
        <p:blipFill>
          <a:blip r:embed="rId6" cstate="print"/>
          <a:stretch>
            <a:fillRect/>
          </a:stretch>
        </p:blipFill>
        <p:spPr>
          <a:xfrm>
            <a:off x="519683" y="6131052"/>
            <a:ext cx="1133855" cy="399288"/>
          </a:xfrm>
          <a:prstGeom prst="rect">
            <a:avLst/>
          </a:prstGeom>
        </p:spPr>
      </p:pic>
    </p:spTree>
    <p:extLst>
      <p:ext uri="{BB962C8B-B14F-4D97-AF65-F5344CB8AC3E}">
        <p14:creationId xmlns:p14="http://schemas.microsoft.com/office/powerpoint/2010/main" val="611517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C0DE-A5FF-AF46-9F7A-4195F68127FF}"/>
              </a:ext>
            </a:extLst>
          </p:cNvPr>
          <p:cNvSpPr>
            <a:spLocks noGrp="1"/>
          </p:cNvSpPr>
          <p:nvPr>
            <p:ph type="title"/>
          </p:nvPr>
        </p:nvSpPr>
        <p:spPr/>
        <p:txBody>
          <a:bodyPr/>
          <a:lstStyle/>
          <a:p>
            <a:r>
              <a:rPr lang="en-US"/>
              <a:t>Floodplain Map Overview</a:t>
            </a:r>
          </a:p>
        </p:txBody>
      </p:sp>
      <p:sp>
        <p:nvSpPr>
          <p:cNvPr id="4" name="TextBox 3">
            <a:extLst>
              <a:ext uri="{FF2B5EF4-FFF2-40B4-BE49-F238E27FC236}">
                <a16:creationId xmlns:a16="http://schemas.microsoft.com/office/drawing/2014/main" id="{D550B423-B927-45D9-B9DC-A744EFD82624}"/>
              </a:ext>
            </a:extLst>
          </p:cNvPr>
          <p:cNvSpPr txBox="1"/>
          <p:nvPr/>
        </p:nvSpPr>
        <p:spPr>
          <a:xfrm>
            <a:off x="228599" y="2378739"/>
            <a:ext cx="1395890" cy="707886"/>
          </a:xfrm>
          <a:prstGeom prst="rect">
            <a:avLst/>
          </a:prstGeom>
          <a:noFill/>
        </p:spPr>
        <p:txBody>
          <a:bodyPr wrap="square" rtlCol="0">
            <a:spAutoFit/>
          </a:bodyPr>
          <a:lstStyle/>
          <a:p>
            <a:pPr algn="r">
              <a:spcBef>
                <a:spcPts val="0"/>
              </a:spcBef>
            </a:pPr>
            <a:r>
              <a:rPr lang="en-US">
                <a:solidFill>
                  <a:srgbClr val="13648E"/>
                </a:solidFill>
              </a:rPr>
              <a:t>HIGH RISK</a:t>
            </a:r>
          </a:p>
          <a:p>
            <a:pPr algn="r">
              <a:spcBef>
                <a:spcPts val="0"/>
              </a:spcBef>
            </a:pPr>
            <a:r>
              <a:rPr lang="en-US" sz="1100" i="1">
                <a:solidFill>
                  <a:srgbClr val="13648E"/>
                </a:solidFill>
              </a:rPr>
              <a:t>(Special Flood Hazard Area)</a:t>
            </a:r>
            <a:endParaRPr lang="en-US" sz="1100"/>
          </a:p>
        </p:txBody>
      </p:sp>
      <p:pic>
        <p:nvPicPr>
          <p:cNvPr id="13" name="Picture 12" descr="Rectangle containing alternating light blue and red diagonal stripes representing the Regulatory Floodway as it appears on the official FEMA maps. This is classified as a high risk area, part of the special flood hazard area.">
            <a:extLst>
              <a:ext uri="{FF2B5EF4-FFF2-40B4-BE49-F238E27FC236}">
                <a16:creationId xmlns:a16="http://schemas.microsoft.com/office/drawing/2014/main" id="{3FA9A458-9529-48EB-9BFE-37D4F7C23602}"/>
              </a:ext>
            </a:extLst>
          </p:cNvPr>
          <p:cNvPicPr>
            <a:picLocks noChangeAspect="1"/>
          </p:cNvPicPr>
          <p:nvPr/>
        </p:nvPicPr>
        <p:blipFill>
          <a:blip r:embed="rId3"/>
          <a:stretch>
            <a:fillRect/>
          </a:stretch>
        </p:blipFill>
        <p:spPr>
          <a:xfrm>
            <a:off x="2399314" y="1714389"/>
            <a:ext cx="1169057" cy="380571"/>
          </a:xfrm>
          <a:prstGeom prst="rect">
            <a:avLst/>
          </a:prstGeom>
        </p:spPr>
      </p:pic>
      <p:sp>
        <p:nvSpPr>
          <p:cNvPr id="5" name="TextBox 4">
            <a:extLst>
              <a:ext uri="{FF2B5EF4-FFF2-40B4-BE49-F238E27FC236}">
                <a16:creationId xmlns:a16="http://schemas.microsoft.com/office/drawing/2014/main" id="{534890CC-0ED7-42E3-BFBD-E6981865EC03}"/>
              </a:ext>
            </a:extLst>
          </p:cNvPr>
          <p:cNvSpPr txBox="1"/>
          <p:nvPr/>
        </p:nvSpPr>
        <p:spPr>
          <a:xfrm>
            <a:off x="3914775" y="1714389"/>
            <a:ext cx="4867275" cy="380571"/>
          </a:xfrm>
          <a:prstGeom prst="rect">
            <a:avLst/>
          </a:prstGeom>
          <a:noFill/>
        </p:spPr>
        <p:txBody>
          <a:bodyPr wrap="square" rtlCol="0">
            <a:spAutoFit/>
          </a:bodyPr>
          <a:lstStyle/>
          <a:p>
            <a:r>
              <a:rPr lang="en-US">
                <a:solidFill>
                  <a:schemeClr val="tx1">
                    <a:lumMod val="75000"/>
                    <a:lumOff val="25000"/>
                  </a:schemeClr>
                </a:solidFill>
              </a:rPr>
              <a:t>Regulatory Floodway</a:t>
            </a:r>
          </a:p>
        </p:txBody>
      </p:sp>
      <p:grpSp>
        <p:nvGrpSpPr>
          <p:cNvPr id="25" name="Group 24" descr="Light blue rectangle containing the words &quot;ZONE AE&quot;. It represents the 1 Percent Annual Chance Flood Hazard Area with Base Flood Elevations (BFEs) as it appears on the official FEMA maps. This is classified as a high risk area, part of the special flood hazard area.">
            <a:extLst>
              <a:ext uri="{FF2B5EF4-FFF2-40B4-BE49-F238E27FC236}">
                <a16:creationId xmlns:a16="http://schemas.microsoft.com/office/drawing/2014/main" id="{57F167A7-CBC6-4752-A4B4-F1D4C46FDC27}"/>
              </a:ext>
            </a:extLst>
          </p:cNvPr>
          <p:cNvGrpSpPr/>
          <p:nvPr/>
        </p:nvGrpSpPr>
        <p:grpSpPr>
          <a:xfrm>
            <a:off x="2399314" y="2425339"/>
            <a:ext cx="1169057" cy="418629"/>
            <a:chOff x="2399314" y="2674864"/>
            <a:chExt cx="1169057" cy="418629"/>
          </a:xfrm>
        </p:grpSpPr>
        <p:pic>
          <p:nvPicPr>
            <p:cNvPr id="14" name="Picture 13">
              <a:extLst>
                <a:ext uri="{FF2B5EF4-FFF2-40B4-BE49-F238E27FC236}">
                  <a16:creationId xmlns:a16="http://schemas.microsoft.com/office/drawing/2014/main" id="{1B9676B8-05CA-4C4E-8D22-2801DA8860E6}"/>
                </a:ext>
              </a:extLst>
            </p:cNvPr>
            <p:cNvPicPr>
              <a:picLocks noChangeAspect="1"/>
            </p:cNvPicPr>
            <p:nvPr/>
          </p:nvPicPr>
          <p:blipFill>
            <a:blip r:embed="rId4"/>
            <a:stretch>
              <a:fillRect/>
            </a:stretch>
          </p:blipFill>
          <p:spPr>
            <a:xfrm>
              <a:off x="2399314" y="2674864"/>
              <a:ext cx="1169057" cy="418629"/>
            </a:xfrm>
            <a:prstGeom prst="rect">
              <a:avLst/>
            </a:prstGeom>
          </p:spPr>
        </p:pic>
        <p:sp>
          <p:nvSpPr>
            <p:cNvPr id="19" name="TextBox 18">
              <a:extLst>
                <a:ext uri="{FF2B5EF4-FFF2-40B4-BE49-F238E27FC236}">
                  <a16:creationId xmlns:a16="http://schemas.microsoft.com/office/drawing/2014/main" id="{4F802E09-DC6A-4579-8E28-1050D8A0A2EF}"/>
                </a:ext>
              </a:extLst>
            </p:cNvPr>
            <p:cNvSpPr txBox="1"/>
            <p:nvPr/>
          </p:nvSpPr>
          <p:spPr>
            <a:xfrm>
              <a:off x="2449495" y="2714901"/>
              <a:ext cx="106736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AE</a:t>
              </a:r>
            </a:p>
          </p:txBody>
        </p:sp>
      </p:grpSp>
      <p:sp>
        <p:nvSpPr>
          <p:cNvPr id="6" name="TextBox 5">
            <a:extLst>
              <a:ext uri="{FF2B5EF4-FFF2-40B4-BE49-F238E27FC236}">
                <a16:creationId xmlns:a16="http://schemas.microsoft.com/office/drawing/2014/main" id="{358713B8-9AFB-461E-9535-03EEEE1FBDCD}"/>
              </a:ext>
            </a:extLst>
          </p:cNvPr>
          <p:cNvSpPr txBox="1"/>
          <p:nvPr/>
        </p:nvSpPr>
        <p:spPr>
          <a:xfrm>
            <a:off x="3871024" y="2334979"/>
            <a:ext cx="4815775" cy="646331"/>
          </a:xfrm>
          <a:prstGeom prst="rect">
            <a:avLst/>
          </a:prstGeom>
          <a:noFill/>
        </p:spPr>
        <p:txBody>
          <a:bodyPr wrap="square" rtlCol="0">
            <a:spAutoFit/>
          </a:bodyPr>
          <a:lstStyle/>
          <a:p>
            <a:r>
              <a:rPr lang="en-US">
                <a:solidFill>
                  <a:schemeClr val="tx1">
                    <a:lumMod val="75000"/>
                    <a:lumOff val="25000"/>
                  </a:schemeClr>
                </a:solidFill>
              </a:rPr>
              <a:t>1-Percent-Annual-Chance Flood Hazard Area </a:t>
            </a:r>
            <a:r>
              <a:rPr lang="en-US" b="1">
                <a:solidFill>
                  <a:srgbClr val="13648E"/>
                </a:solidFill>
              </a:rPr>
              <a:t>with Base Flood Elevations </a:t>
            </a:r>
            <a:r>
              <a:rPr lang="en-US"/>
              <a:t>(BFEs)</a:t>
            </a:r>
          </a:p>
        </p:txBody>
      </p:sp>
      <p:grpSp>
        <p:nvGrpSpPr>
          <p:cNvPr id="26" name="Group 25" descr="Light blue rectangle containing the words &quot;ZONE A&quot;. It represents the 1 Percent Annual Chance Flood Hazard Area without published Base Flood Elevations (BFEs) as it appears on the official FEMA maps. This is classified as a high risk area, part of the special flood hazard area.">
            <a:extLst>
              <a:ext uri="{FF2B5EF4-FFF2-40B4-BE49-F238E27FC236}">
                <a16:creationId xmlns:a16="http://schemas.microsoft.com/office/drawing/2014/main" id="{FE4A3161-A66B-43CB-9C76-10585FDB3280}"/>
              </a:ext>
            </a:extLst>
          </p:cNvPr>
          <p:cNvGrpSpPr/>
          <p:nvPr/>
        </p:nvGrpSpPr>
        <p:grpSpPr>
          <a:xfrm>
            <a:off x="2310240" y="3148947"/>
            <a:ext cx="1345871" cy="418629"/>
            <a:chOff x="2310240" y="3398472"/>
            <a:chExt cx="1345871" cy="418629"/>
          </a:xfrm>
        </p:grpSpPr>
        <p:pic>
          <p:nvPicPr>
            <p:cNvPr id="15" name="Picture 14">
              <a:extLst>
                <a:ext uri="{FF2B5EF4-FFF2-40B4-BE49-F238E27FC236}">
                  <a16:creationId xmlns:a16="http://schemas.microsoft.com/office/drawing/2014/main" id="{FB6C27C8-A4F2-44D3-96B0-65B7BC5DFFA0}"/>
                </a:ext>
              </a:extLst>
            </p:cNvPr>
            <p:cNvPicPr>
              <a:picLocks noChangeAspect="1"/>
            </p:cNvPicPr>
            <p:nvPr/>
          </p:nvPicPr>
          <p:blipFill>
            <a:blip r:embed="rId4"/>
            <a:stretch>
              <a:fillRect/>
            </a:stretch>
          </p:blipFill>
          <p:spPr>
            <a:xfrm>
              <a:off x="2398648" y="3398472"/>
              <a:ext cx="1169057" cy="418629"/>
            </a:xfrm>
            <a:prstGeom prst="rect">
              <a:avLst/>
            </a:prstGeom>
          </p:spPr>
        </p:pic>
        <p:sp>
          <p:nvSpPr>
            <p:cNvPr id="20" name="TextBox 19">
              <a:extLst>
                <a:ext uri="{FF2B5EF4-FFF2-40B4-BE49-F238E27FC236}">
                  <a16:creationId xmlns:a16="http://schemas.microsoft.com/office/drawing/2014/main" id="{3B68C25F-BB03-4109-AEE8-D6DDAE8D9C9F}"/>
                </a:ext>
              </a:extLst>
            </p:cNvPr>
            <p:cNvSpPr txBox="1"/>
            <p:nvPr/>
          </p:nvSpPr>
          <p:spPr>
            <a:xfrm>
              <a:off x="2310240" y="3434634"/>
              <a:ext cx="134587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a:t>
              </a:r>
            </a:p>
          </p:txBody>
        </p:sp>
      </p:grpSp>
      <p:sp>
        <p:nvSpPr>
          <p:cNvPr id="7" name="TextBox 6">
            <a:extLst>
              <a:ext uri="{FF2B5EF4-FFF2-40B4-BE49-F238E27FC236}">
                <a16:creationId xmlns:a16="http://schemas.microsoft.com/office/drawing/2014/main" id="{E5FE3CDE-4638-4082-8ECA-609A395A3034}"/>
              </a:ext>
            </a:extLst>
          </p:cNvPr>
          <p:cNvSpPr txBox="1"/>
          <p:nvPr/>
        </p:nvSpPr>
        <p:spPr>
          <a:xfrm>
            <a:off x="3871024" y="3075139"/>
            <a:ext cx="4815775" cy="646331"/>
          </a:xfrm>
          <a:prstGeom prst="rect">
            <a:avLst/>
          </a:prstGeom>
          <a:noFill/>
        </p:spPr>
        <p:txBody>
          <a:bodyPr wrap="square" rtlCol="0">
            <a:spAutoFit/>
          </a:bodyPr>
          <a:lstStyle/>
          <a:p>
            <a:r>
              <a:rPr lang="en-US">
                <a:solidFill>
                  <a:schemeClr val="tx1">
                    <a:lumMod val="75000"/>
                    <a:lumOff val="25000"/>
                  </a:schemeClr>
                </a:solidFill>
              </a:rPr>
              <a:t>1-Percent-Annual-Chance Flood Hazard Area </a:t>
            </a:r>
            <a:r>
              <a:rPr lang="en-US" b="1">
                <a:solidFill>
                  <a:srgbClr val="13648E"/>
                </a:solidFill>
              </a:rPr>
              <a:t>without published BFEs</a:t>
            </a:r>
          </a:p>
        </p:txBody>
      </p:sp>
      <p:sp>
        <p:nvSpPr>
          <p:cNvPr id="17" name="TextBox 16">
            <a:extLst>
              <a:ext uri="{FF2B5EF4-FFF2-40B4-BE49-F238E27FC236}">
                <a16:creationId xmlns:a16="http://schemas.microsoft.com/office/drawing/2014/main" id="{849C58C6-65C5-4553-AB6A-EE2E136980E2}"/>
              </a:ext>
            </a:extLst>
          </p:cNvPr>
          <p:cNvSpPr txBox="1"/>
          <p:nvPr/>
        </p:nvSpPr>
        <p:spPr>
          <a:xfrm>
            <a:off x="228599" y="3804750"/>
            <a:ext cx="1522396" cy="646331"/>
          </a:xfrm>
          <a:prstGeom prst="rect">
            <a:avLst/>
          </a:prstGeom>
          <a:noFill/>
        </p:spPr>
        <p:txBody>
          <a:bodyPr wrap="square" rtlCol="0">
            <a:spAutoFit/>
          </a:bodyPr>
          <a:lstStyle/>
          <a:p>
            <a:pPr algn="r">
              <a:spcBef>
                <a:spcPts val="0"/>
              </a:spcBef>
            </a:pPr>
            <a:r>
              <a:rPr lang="en-US">
                <a:solidFill>
                  <a:srgbClr val="13648E"/>
                </a:solidFill>
              </a:rPr>
              <a:t>MODERATE RISK</a:t>
            </a:r>
          </a:p>
        </p:txBody>
      </p:sp>
      <p:pic>
        <p:nvPicPr>
          <p:cNvPr id="16" name="Picture 15" descr="Light orange rectangle representing the 0.2 Percent Annual Change Flood Hazard Area as it appears on the official FEMA maps. This is classified as a moderate risk area, not part of the Special Flood Hazard Area.">
            <a:extLst>
              <a:ext uri="{FF2B5EF4-FFF2-40B4-BE49-F238E27FC236}">
                <a16:creationId xmlns:a16="http://schemas.microsoft.com/office/drawing/2014/main" id="{56BEB609-D8C9-4512-B010-E3DF9757B866}"/>
              </a:ext>
            </a:extLst>
          </p:cNvPr>
          <p:cNvPicPr>
            <a:picLocks noChangeAspect="1"/>
          </p:cNvPicPr>
          <p:nvPr/>
        </p:nvPicPr>
        <p:blipFill>
          <a:blip r:embed="rId5"/>
          <a:stretch>
            <a:fillRect/>
          </a:stretch>
        </p:blipFill>
        <p:spPr>
          <a:xfrm>
            <a:off x="2399310" y="3897956"/>
            <a:ext cx="1169057" cy="380571"/>
          </a:xfrm>
          <a:prstGeom prst="rect">
            <a:avLst/>
          </a:prstGeom>
        </p:spPr>
      </p:pic>
      <p:sp>
        <p:nvSpPr>
          <p:cNvPr id="8" name="TextBox 7">
            <a:extLst>
              <a:ext uri="{FF2B5EF4-FFF2-40B4-BE49-F238E27FC236}">
                <a16:creationId xmlns:a16="http://schemas.microsoft.com/office/drawing/2014/main" id="{C313F28B-33FD-4C7F-9DBD-EA35B9DBAE31}"/>
              </a:ext>
            </a:extLst>
          </p:cNvPr>
          <p:cNvSpPr txBox="1"/>
          <p:nvPr/>
        </p:nvSpPr>
        <p:spPr>
          <a:xfrm>
            <a:off x="3871024" y="3910690"/>
            <a:ext cx="5032211" cy="369332"/>
          </a:xfrm>
          <a:prstGeom prst="rect">
            <a:avLst/>
          </a:prstGeom>
          <a:noFill/>
        </p:spPr>
        <p:txBody>
          <a:bodyPr wrap="none" rtlCol="0">
            <a:spAutoFit/>
          </a:bodyPr>
          <a:lstStyle/>
          <a:p>
            <a:r>
              <a:rPr lang="en-US">
                <a:solidFill>
                  <a:schemeClr val="tx1">
                    <a:lumMod val="75000"/>
                    <a:lumOff val="25000"/>
                  </a:schemeClr>
                </a:solidFill>
              </a:rPr>
              <a:t>0.2-Percent-Annual-Chance Flood Hazard Area</a:t>
            </a:r>
          </a:p>
        </p:txBody>
      </p:sp>
      <p:sp>
        <p:nvSpPr>
          <p:cNvPr id="22" name="Left Brace 21">
            <a:extLst>
              <a:ext uri="{FF2B5EF4-FFF2-40B4-BE49-F238E27FC236}">
                <a16:creationId xmlns:a16="http://schemas.microsoft.com/office/drawing/2014/main" id="{D3B4423C-E6D4-4F5C-9E2F-105836263792}"/>
              </a:ext>
              <a:ext uri="{C183D7F6-B498-43B3-948B-1728B52AA6E4}">
                <adec:decorative xmlns:adec="http://schemas.microsoft.com/office/drawing/2017/decorative" val="1"/>
              </a:ext>
            </a:extLst>
          </p:cNvPr>
          <p:cNvSpPr/>
          <p:nvPr/>
        </p:nvSpPr>
        <p:spPr>
          <a:xfrm>
            <a:off x="1750995" y="1765189"/>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Left Brace 22">
            <a:extLst>
              <a:ext uri="{FF2B5EF4-FFF2-40B4-BE49-F238E27FC236}">
                <a16:creationId xmlns:a16="http://schemas.microsoft.com/office/drawing/2014/main" id="{B556585A-5446-4B19-9458-2B93CA06117C}"/>
              </a:ext>
              <a:ext uri="{C183D7F6-B498-43B3-948B-1728B52AA6E4}">
                <adec:decorative xmlns:adec="http://schemas.microsoft.com/office/drawing/2017/decorative" val="1"/>
              </a:ext>
            </a:extLst>
          </p:cNvPr>
          <p:cNvSpPr/>
          <p:nvPr/>
        </p:nvSpPr>
        <p:spPr>
          <a:xfrm>
            <a:off x="1750995" y="3751574"/>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21" name="Picture 20" descr="Short line with 1 percent annual chance water surface elevation value of 18.2 written above it and with a hexagon on the left end of the line containing the letter 'E', representing how cross sections appear on the official FEMA maps. There is another short line below the one with the hexagon that has no shapes on either end of the line, but does have the 1 percent annual chance water surface elevation value of 17.5 written above it. ">
            <a:extLst>
              <a:ext uri="{FF2B5EF4-FFF2-40B4-BE49-F238E27FC236}">
                <a16:creationId xmlns:a16="http://schemas.microsoft.com/office/drawing/2014/main" id="{6505E651-3FE9-4750-843F-E613D00018EA}"/>
              </a:ext>
            </a:extLst>
          </p:cNvPr>
          <p:cNvPicPr>
            <a:picLocks noChangeAspect="1"/>
          </p:cNvPicPr>
          <p:nvPr/>
        </p:nvPicPr>
        <p:blipFill>
          <a:blip r:embed="rId6"/>
          <a:stretch>
            <a:fillRect/>
          </a:stretch>
        </p:blipFill>
        <p:spPr>
          <a:xfrm>
            <a:off x="2453676" y="4512636"/>
            <a:ext cx="1117231" cy="640080"/>
          </a:xfrm>
          <a:prstGeom prst="rect">
            <a:avLst/>
          </a:prstGeom>
        </p:spPr>
      </p:pic>
      <p:sp>
        <p:nvSpPr>
          <p:cNvPr id="9" name="TextBox 8">
            <a:extLst>
              <a:ext uri="{FF2B5EF4-FFF2-40B4-BE49-F238E27FC236}">
                <a16:creationId xmlns:a16="http://schemas.microsoft.com/office/drawing/2014/main" id="{8B6B17E6-2011-4467-AB8A-9860063FF615}"/>
              </a:ext>
            </a:extLst>
          </p:cNvPr>
          <p:cNvSpPr txBox="1"/>
          <p:nvPr/>
        </p:nvSpPr>
        <p:spPr>
          <a:xfrm>
            <a:off x="3914775" y="4619625"/>
            <a:ext cx="4201123" cy="646331"/>
          </a:xfrm>
          <a:prstGeom prst="rect">
            <a:avLst/>
          </a:prstGeom>
          <a:noFill/>
        </p:spPr>
        <p:txBody>
          <a:bodyPr wrap="square" rtlCol="0">
            <a:spAutoFit/>
          </a:bodyPr>
          <a:lstStyle/>
          <a:p>
            <a:r>
              <a:rPr lang="en-US">
                <a:solidFill>
                  <a:schemeClr val="tx1">
                    <a:lumMod val="75000"/>
                    <a:lumOff val="25000"/>
                  </a:schemeClr>
                </a:solidFill>
              </a:rPr>
              <a:t>Cross Sections with 1% Annual Chance Water Surface Elevation Value</a:t>
            </a:r>
          </a:p>
        </p:txBody>
      </p:sp>
      <p:sp>
        <p:nvSpPr>
          <p:cNvPr id="3" name="TextBox 2">
            <a:extLst>
              <a:ext uri="{FF2B5EF4-FFF2-40B4-BE49-F238E27FC236}">
                <a16:creationId xmlns:a16="http://schemas.microsoft.com/office/drawing/2014/main" id="{F37210BA-C9D4-4512-B0C3-2308F93E240D}"/>
              </a:ext>
            </a:extLst>
          </p:cNvPr>
          <p:cNvSpPr txBox="1"/>
          <p:nvPr/>
        </p:nvSpPr>
        <p:spPr>
          <a:xfrm>
            <a:off x="2209800" y="5486400"/>
            <a:ext cx="4590359" cy="461665"/>
          </a:xfrm>
          <a:prstGeom prst="rect">
            <a:avLst/>
          </a:prstGeom>
          <a:solidFill>
            <a:srgbClr val="FFFFCC"/>
          </a:solidFill>
          <a:ln>
            <a:solidFill>
              <a:schemeClr val="bg1">
                <a:lumMod val="65000"/>
              </a:schemeClr>
            </a:solidFill>
          </a:ln>
        </p:spPr>
        <p:txBody>
          <a:bodyPr wrap="none" lIns="365760" tIns="91440" rIns="36576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t>
            </a:r>
            <a:r>
              <a:rPr kumimoji="0" lang="en-US" sz="1800" b="0" i="0" u="none" strike="noStrike" kern="1200" cap="none" spc="0" normalizeH="0" baseline="0" noProof="0">
                <a:ln>
                  <a:noFill/>
                </a:ln>
                <a:solidFill>
                  <a:prstClr val="black"/>
                </a:solidFill>
                <a:effectLst/>
                <a:uLnTx/>
                <a:uFillTx/>
                <a:latin typeface="Arial"/>
                <a:ea typeface="+mn-ea"/>
                <a:cs typeface="+mn-cs"/>
                <a:hlinkClick r:id="rId7"/>
              </a:rPr>
              <a:t>The 100-Year Flood Zone Explained</a:t>
            </a:r>
            <a:r>
              <a:rPr kumimoji="0" lang="en-US" sz="1800" b="0" i="0" u="none" strike="noStrike" kern="1200" cap="none" spc="0" normalizeH="0" baseline="0" noProof="0">
                <a:ln>
                  <a:noFill/>
                </a:ln>
                <a:solidFill>
                  <a:prstClr val="black"/>
                </a:solidFill>
                <a:effectLst/>
                <a:uLnTx/>
                <a:uFillTx/>
                <a:latin typeface="Arial"/>
                <a:ea typeface="+mn-ea"/>
                <a:cs typeface="+mn-cs"/>
              </a:rPr>
              <a:t>”</a:t>
            </a:r>
          </a:p>
        </p:txBody>
      </p:sp>
      <p:sp>
        <p:nvSpPr>
          <p:cNvPr id="24" name="Rectangle 23">
            <a:extLst>
              <a:ext uri="{FF2B5EF4-FFF2-40B4-BE49-F238E27FC236}">
                <a16:creationId xmlns:a16="http://schemas.microsoft.com/office/drawing/2014/main" id="{0068AFA4-5C8D-4946-AEAE-245C9A2311F4}"/>
              </a:ext>
            </a:extLst>
          </p:cNvPr>
          <p:cNvSpPr/>
          <p:nvPr/>
        </p:nvSpPr>
        <p:spPr>
          <a:xfrm>
            <a:off x="4412202" y="6267635"/>
            <a:ext cx="284085" cy="21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244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FEMA Colors">
      <a:dk1>
        <a:sysClr val="windowText" lastClr="000000"/>
      </a:dk1>
      <a:lt1>
        <a:sysClr val="window" lastClr="FFFFFF"/>
      </a:lt1>
      <a:dk2>
        <a:srgbClr val="00365E"/>
      </a:dk2>
      <a:lt2>
        <a:srgbClr val="AAABAA"/>
      </a:lt2>
      <a:accent1>
        <a:srgbClr val="3E3F3E"/>
      </a:accent1>
      <a:accent2>
        <a:srgbClr val="9F0927"/>
      </a:accent2>
      <a:accent3>
        <a:srgbClr val="005A88"/>
      </a:accent3>
      <a:accent4>
        <a:srgbClr val="487D26"/>
      </a:accent4>
      <a:accent5>
        <a:srgbClr val="AAABAA"/>
      </a:accent5>
      <a:accent6>
        <a:srgbClr val="00365E"/>
      </a:accent6>
      <a:hlink>
        <a:srgbClr val="0A639D"/>
      </a:hlink>
      <a:folHlink>
        <a:srgbClr val="B502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D3EDC56D39334CA956CEC6B3AA2DCF" ma:contentTypeVersion="16" ma:contentTypeDescription="Create a new document." ma:contentTypeScope="" ma:versionID="e04d01217a372691cf6ae22ccab6372f">
  <xsd:schema xmlns:xsd="http://www.w3.org/2001/XMLSchema" xmlns:xs="http://www.w3.org/2001/XMLSchema" xmlns:p="http://schemas.microsoft.com/office/2006/metadata/properties" xmlns:ns1="http://schemas.microsoft.com/sharepoint/v3" xmlns:ns2="048f852e-2f01-4315-b906-5f6f570c9c49" xmlns:ns3="f942af9c-25ea-4eb9-9c88-2763938f8979" targetNamespace="http://schemas.microsoft.com/office/2006/metadata/properties" ma:root="true" ma:fieldsID="6aeefa2641dfb93c9d1c415728b876cc" ns1:_="" ns2:_="" ns3:_="">
    <xsd:import namespace="http://schemas.microsoft.com/sharepoint/v3"/>
    <xsd:import namespace="048f852e-2f01-4315-b906-5f6f570c9c49"/>
    <xsd:import namespace="f942af9c-25ea-4eb9-9c88-2763938f89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8f852e-2f01-4315-b906-5f6f570c9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42af9c-25ea-4eb9-9c88-2763938f897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42f940d-dc1e-455e-ae16-08f043852d42}" ma:internalName="TaxCatchAll" ma:showField="CatchAllData" ma:web="f942af9c-25ea-4eb9-9c88-2763938f8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942af9c-25ea-4eb9-9c88-2763938f8979">
      <UserInfo>
        <DisplayName>Orrison, Henry</DisplayName>
        <AccountId>69</AccountId>
        <AccountType/>
      </UserInfo>
    </SharedWithUsers>
    <TaxCatchAll xmlns="f942af9c-25ea-4eb9-9c88-2763938f8979" xsi:nil="true"/>
    <_ip_UnifiedCompliancePolicyUIAction xmlns="http://schemas.microsoft.com/sharepoint/v3" xsi:nil="true"/>
    <lcf76f155ced4ddcb4097134ff3c332f xmlns="048f852e-2f01-4315-b906-5f6f570c9c4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F0D7601A-B4A4-4670-A88A-9490499440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8f852e-2f01-4315-b906-5f6f570c9c49"/>
    <ds:schemaRef ds:uri="f942af9c-25ea-4eb9-9c88-2763938f89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CA6EB2-5CA7-4BFA-A8A1-8BBB18E41CFD}">
  <ds:schemaRefs>
    <ds:schemaRef ds:uri="http://schemas.microsoft.com/sharepoint/v3/contenttype/forms"/>
  </ds:schemaRefs>
</ds:datastoreItem>
</file>

<file path=customXml/itemProps3.xml><?xml version="1.0" encoding="utf-8"?>
<ds:datastoreItem xmlns:ds="http://schemas.openxmlformats.org/officeDocument/2006/customXml" ds:itemID="{986E73CD-0E45-4653-A27C-4822116D2278}">
  <ds:schemaRefs>
    <ds:schemaRef ds:uri="http://schemas.microsoft.com/office/2006/documentManagement/types"/>
    <ds:schemaRef ds:uri="http://schemas.openxmlformats.org/package/2006/metadata/core-properties"/>
    <ds:schemaRef ds:uri="f942af9c-25ea-4eb9-9c88-2763938f8979"/>
    <ds:schemaRef ds:uri="http://purl.org/dc/elements/1.1/"/>
    <ds:schemaRef ds:uri="http://schemas.microsoft.com/office/2006/metadata/properties"/>
    <ds:schemaRef ds:uri="http://purl.org/dc/terms/"/>
    <ds:schemaRef ds:uri="http://schemas.microsoft.com/office/infopath/2007/PartnerControls"/>
    <ds:schemaRef ds:uri="http://schemas.microsoft.com/sharepoint/v3"/>
    <ds:schemaRef ds:uri="048f852e-2f01-4315-b906-5f6f570c9c4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4868</TotalTime>
  <Words>2984</Words>
  <Application>Microsoft Office PowerPoint</Application>
  <PresentationFormat>On-screen Show (4:3)</PresentationFormat>
  <Paragraphs>505</Paragraphs>
  <Slides>47</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47</vt:i4>
      </vt:variant>
    </vt:vector>
  </HeadingPairs>
  <TitlesOfParts>
    <vt:vector size="60" baseType="lpstr">
      <vt:lpstr>Arial</vt:lpstr>
      <vt:lpstr>Arial Narrow</vt:lpstr>
      <vt:lpstr>Arial Nova Cond Light</vt:lpstr>
      <vt:lpstr>Calibri</vt:lpstr>
      <vt:lpstr>Joanna MT Std SemiBold</vt:lpstr>
      <vt:lpstr>Lucida Grande</vt:lpstr>
      <vt:lpstr>Symbol</vt:lpstr>
      <vt:lpstr>Times New Roman</vt:lpstr>
      <vt:lpstr>Trebuchet MS</vt:lpstr>
      <vt:lpstr>Wingdings</vt:lpstr>
      <vt:lpstr>Office Theme</vt:lpstr>
      <vt:lpstr>1_Default Design</vt:lpstr>
      <vt:lpstr>1_Office Theme</vt:lpstr>
      <vt:lpstr>Flood Risk Review (FRR) Meeting</vt:lpstr>
      <vt:lpstr>Agenda</vt:lpstr>
      <vt:lpstr>Welcome and  Introductions</vt:lpstr>
      <vt:lpstr>Where We Are -  Draft Maps</vt:lpstr>
      <vt:lpstr>3 Reasons We Are Here Today</vt:lpstr>
      <vt:lpstr>Timeline – Looking Back</vt:lpstr>
      <vt:lpstr>Timeline for Hampshire County</vt:lpstr>
      <vt:lpstr>Flood Study Update</vt:lpstr>
      <vt:lpstr>Floodplain Map Overview</vt:lpstr>
      <vt:lpstr>Floodplain Map Overview Part 2</vt:lpstr>
      <vt:lpstr>Floodplain Map Overview</vt:lpstr>
      <vt:lpstr>Study Overview</vt:lpstr>
      <vt:lpstr>What We Studied Map</vt:lpstr>
      <vt:lpstr>Topographic Data</vt:lpstr>
      <vt:lpstr>Hydrologic Analyses</vt:lpstr>
      <vt:lpstr>Hydrologic Analyses</vt:lpstr>
      <vt:lpstr>Hydraulic Analyses – Zone A</vt:lpstr>
      <vt:lpstr>Hydraulic Analyses – Zone AE</vt:lpstr>
      <vt:lpstr>Study Impacts </vt:lpstr>
      <vt:lpstr>WV Flood Tool</vt:lpstr>
      <vt:lpstr>WV Flood Tool</vt:lpstr>
      <vt:lpstr>National Flood Hazard Layer</vt:lpstr>
      <vt:lpstr>Flood Risk Dashboard Layout</vt:lpstr>
      <vt:lpstr>Flood Risk Dashboards</vt:lpstr>
      <vt:lpstr>Hampshire County, WV  Countywide</vt:lpstr>
      <vt:lpstr>Town of Capon Bridge/Hampshire County, WV KNOW YOUR RISK (The information presented below are estimates as of April 2023. 1 Flood Insurance Rate Map. 2 Since 1978.)</vt:lpstr>
      <vt:lpstr>Town of Romney/Hampshire County, WV KNOW YOUR RISK (The information presented below are estimates as of April 2023. 1 Flood Insurance Rate Map. 2 Since 1978.)</vt:lpstr>
      <vt:lpstr>Unincorporated Areas/Hampshire County, VA KNOW YOUR RISK (The information presented below are estimates as of April 2023. 1 Flood Insurance Rate Map. 2 Since 1978.)</vt:lpstr>
      <vt:lpstr>Significant Impacts Overview</vt:lpstr>
      <vt:lpstr>Where Can I Find NFHL Data?</vt:lpstr>
      <vt:lpstr>Using Flood Risk  Data to Identify and Reduce Risk</vt:lpstr>
      <vt:lpstr>Types of Flood Risk Products</vt:lpstr>
      <vt:lpstr>Water Surface Elevation Grids</vt:lpstr>
      <vt:lpstr>Changes Since Last FIRM</vt:lpstr>
      <vt:lpstr>Depth Grids</vt:lpstr>
      <vt:lpstr>WV Flood Tool</vt:lpstr>
      <vt:lpstr>Flood Hazard Mitigation Planning</vt:lpstr>
      <vt:lpstr>Using FRPs to Manage Development</vt:lpstr>
      <vt:lpstr>Floodplain Management</vt:lpstr>
      <vt:lpstr>Flood Risk Doesn’t Stop at a Line</vt:lpstr>
      <vt:lpstr>Floodplain Management</vt:lpstr>
      <vt:lpstr>Floodplain Management</vt:lpstr>
      <vt:lpstr>Discussion</vt:lpstr>
      <vt:lpstr>Timeline – Looking Ahead</vt:lpstr>
      <vt:lpstr>We want to hear from you!</vt:lpstr>
      <vt:lpstr>For More Information</vt:lpstr>
      <vt:lpstr>Final Slide – No Content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Biggert-Waters 2012 Town Hall</dc:title>
  <dc:creator>16620</dc:creator>
  <cp:lastModifiedBy>Langley, Jonathan</cp:lastModifiedBy>
  <cp:revision>456</cp:revision>
  <cp:lastPrinted>2022-02-17T15:58:47Z</cp:lastPrinted>
  <dcterms:created xsi:type="dcterms:W3CDTF">2021-06-30T12:04:36Z</dcterms:created>
  <dcterms:modified xsi:type="dcterms:W3CDTF">2023-05-04T12:49:55Z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2021-04-15T00:00:00Z</vt:filetime>
  </property>
  <property fmtid="{D5CDD505-2E9C-101B-9397-08002B2CF9AE}" pid="3" name="Creator">
    <vt:lpwstr>Microsoft® PowerPoint® for Microsoft 365</vt:lpwstr>
  </property>
  <property fmtid="{D5CDD505-2E9C-101B-9397-08002B2CF9AE}" pid="4" name="LastSaved">
    <vt:filetime>2021-06-30T00:00:00Z</vt:filetime>
  </property>
  <property fmtid="{D5CDD505-2E9C-101B-9397-08002B2CF9AE}" pid="5" name="ContentTypeId">
    <vt:lpwstr>0x010100F4D3EDC56D39334CA956CEC6B3AA2DCF</vt:lpwstr>
  </property>
  <property fmtid="{D5CDD505-2E9C-101B-9397-08002B2CF9AE}" pid="6" name="MediaServiceImageTags">
    <vt:lpwstr/>
  </property>
</Properties>
</file>