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8" r:id="rId2"/>
  </p:sldIdLst>
  <p:sldSz cx="21945600" cy="329184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 userDrawn="1">
          <p15:clr>
            <a:srgbClr val="A4A3A4"/>
          </p15:clr>
        </p15:guide>
        <p15:guide id="2" pos="69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A6"/>
    <a:srgbClr val="414141"/>
    <a:srgbClr val="767171"/>
    <a:srgbClr val="FFF7E1"/>
    <a:srgbClr val="FFE699"/>
    <a:srgbClr val="2F5597"/>
    <a:srgbClr val="1F4E79"/>
    <a:srgbClr val="2C6EAA"/>
    <a:srgbClr val="D0CECE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73" autoAdjust="0"/>
    <p:restoredTop sz="96395" autoAdjust="0"/>
  </p:normalViewPr>
  <p:slideViewPr>
    <p:cSldViewPr snapToGrid="0" showGuides="1">
      <p:cViewPr varScale="1">
        <p:scale>
          <a:sx n="36" d="100"/>
          <a:sy n="36" d="100"/>
        </p:scale>
        <p:origin x="4068" y="24"/>
      </p:cViewPr>
      <p:guideLst>
        <p:guide orient="horz" pos="10368"/>
        <p:guide pos="6936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gistc-outFileSrv1-22\hazardData\userFiles\Annie\Community%20Report\FloodReturns_Rainelle_Clendenin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chemeClr val="tx1"/>
                </a:solidFill>
              </a:rPr>
              <a:t>Percentage of Inundated Area in each Community</a:t>
            </a:r>
          </a:p>
        </c:rich>
      </c:tx>
      <c:layout>
        <c:manualLayout>
          <c:xMode val="edge"/>
          <c:yMode val="edge"/>
          <c:x val="0.24927937786008011"/>
          <c:y val="1.08626925196777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4322587887008822E-2"/>
          <c:y val="7.6411219646953993E-2"/>
          <c:w val="0.72761013368959992"/>
          <c:h val="0.8719784432967766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Different_Intervals!$A$3</c:f>
              <c:strCache>
                <c:ptCount val="1"/>
                <c:pt idx="0">
                  <c:v>10% Probability of Flood in a year (10-year flood)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Different_Intervals!$B$1:$F$1</c:f>
              <c:strCache>
                <c:ptCount val="5"/>
                <c:pt idx="0">
                  <c:v>Camden</c:v>
                </c:pt>
                <c:pt idx="1">
                  <c:v>Clendenin</c:v>
                </c:pt>
                <c:pt idx="2">
                  <c:v>Rainelle</c:v>
                </c:pt>
                <c:pt idx="3">
                  <c:v>Richwood</c:v>
                </c:pt>
                <c:pt idx="4">
                  <c:v>White Sulphur Springs</c:v>
                </c:pt>
              </c:strCache>
            </c:strRef>
          </c:cat>
          <c:val>
            <c:numRef>
              <c:f>Different_Intervals!$B$3:$F$3</c:f>
              <c:numCache>
                <c:formatCode>0.00%</c:formatCode>
                <c:ptCount val="5"/>
                <c:pt idx="0" formatCode="0%">
                  <c:v>0.1</c:v>
                </c:pt>
                <c:pt idx="1">
                  <c:v>0.13400000000000001</c:v>
                </c:pt>
                <c:pt idx="2" formatCode="0%">
                  <c:v>0.13</c:v>
                </c:pt>
                <c:pt idx="3" formatCode="0%">
                  <c:v>7.0000000000000007E-2</c:v>
                </c:pt>
                <c:pt idx="4" formatCode="0%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D3-43A9-9175-2E3F3CC27EEB}"/>
            </c:ext>
          </c:extLst>
        </c:ser>
        <c:ser>
          <c:idx val="2"/>
          <c:order val="1"/>
          <c:tx>
            <c:strRef>
              <c:f>Different_Intervals!$A$4</c:f>
              <c:strCache>
                <c:ptCount val="1"/>
                <c:pt idx="0">
                  <c:v>4% Probability of Flood in a year (25-year flood)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Different_Intervals!$B$4:$F$4</c:f>
              <c:numCache>
                <c:formatCode>0%</c:formatCode>
                <c:ptCount val="5"/>
                <c:pt idx="0">
                  <c:v>0.12</c:v>
                </c:pt>
                <c:pt idx="1">
                  <c:v>0.19</c:v>
                </c:pt>
                <c:pt idx="2">
                  <c:v>0.2</c:v>
                </c:pt>
                <c:pt idx="3">
                  <c:v>0.11</c:v>
                </c:pt>
                <c:pt idx="4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6D3-43A9-9175-2E3F3CC27EEB}"/>
            </c:ext>
          </c:extLst>
        </c:ser>
        <c:ser>
          <c:idx val="3"/>
          <c:order val="2"/>
          <c:tx>
            <c:strRef>
              <c:f>Different_Intervals!$A$5</c:f>
              <c:strCache>
                <c:ptCount val="1"/>
                <c:pt idx="0">
                  <c:v>2% Probability of Flood in a year (50-year flood)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val>
            <c:numRef>
              <c:f>Different_Intervals!$B$5:$F$5</c:f>
              <c:numCache>
                <c:formatCode>0.00%</c:formatCode>
                <c:ptCount val="5"/>
                <c:pt idx="0" formatCode="0%">
                  <c:v>0.12</c:v>
                </c:pt>
                <c:pt idx="1">
                  <c:v>0.22500000000000001</c:v>
                </c:pt>
                <c:pt idx="2" formatCode="0%">
                  <c:v>0.26</c:v>
                </c:pt>
                <c:pt idx="3" formatCode="0%">
                  <c:v>0.16</c:v>
                </c:pt>
                <c:pt idx="4" formatCode="0%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6D3-43A9-9175-2E3F3CC27EEB}"/>
            </c:ext>
          </c:extLst>
        </c:ser>
        <c:ser>
          <c:idx val="4"/>
          <c:order val="3"/>
          <c:tx>
            <c:strRef>
              <c:f>Different_Intervals!$A$6</c:f>
              <c:strCache>
                <c:ptCount val="1"/>
                <c:pt idx="0">
                  <c:v>1% Probability of Flood in a year (100-year flood)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val>
            <c:numRef>
              <c:f>Different_Intervals!$B$7:$F$7</c:f>
              <c:numCache>
                <c:formatCode>0.00%</c:formatCode>
                <c:ptCount val="5"/>
                <c:pt idx="0" formatCode="0%">
                  <c:v>0.13</c:v>
                </c:pt>
                <c:pt idx="1">
                  <c:v>0.23499999999999999</c:v>
                </c:pt>
                <c:pt idx="2" formatCode="0%">
                  <c:v>0.31</c:v>
                </c:pt>
                <c:pt idx="3" formatCode="0%">
                  <c:v>0.22</c:v>
                </c:pt>
                <c:pt idx="4" formatCode="0%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6D3-43A9-9175-2E3F3CC27EEB}"/>
            </c:ext>
          </c:extLst>
        </c:ser>
        <c:ser>
          <c:idx val="6"/>
          <c:order val="4"/>
          <c:tx>
            <c:strRef>
              <c:f>Different_Intervals!$A$7</c:f>
              <c:strCache>
                <c:ptCount val="1"/>
                <c:pt idx="0">
                  <c:v>1+% Probability of Flood in a year (84% Cimate Change)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val>
            <c:numRef>
              <c:f>Different_Intervals!$B$7:$F$7</c:f>
              <c:numCache>
                <c:formatCode>0.00%</c:formatCode>
                <c:ptCount val="5"/>
                <c:pt idx="0" formatCode="0%">
                  <c:v>0.13</c:v>
                </c:pt>
                <c:pt idx="1">
                  <c:v>0.23499999999999999</c:v>
                </c:pt>
                <c:pt idx="2" formatCode="0%">
                  <c:v>0.31</c:v>
                </c:pt>
                <c:pt idx="3" formatCode="0%">
                  <c:v>0.22</c:v>
                </c:pt>
                <c:pt idx="4" formatCode="0%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6D3-43A9-9175-2E3F3CC27EEB}"/>
            </c:ext>
          </c:extLst>
        </c:ser>
        <c:ser>
          <c:idx val="5"/>
          <c:order val="5"/>
          <c:tx>
            <c:strRef>
              <c:f>Different_Intervals!$A$8</c:f>
              <c:strCache>
                <c:ptCount val="1"/>
                <c:pt idx="0">
                  <c:v>0.2% Probability of Flood in a year (500-year flood)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val>
            <c:numRef>
              <c:f>Different_Intervals!$B$8:$F$8</c:f>
              <c:numCache>
                <c:formatCode>0%</c:formatCode>
                <c:ptCount val="5"/>
                <c:pt idx="0">
                  <c:v>0.15</c:v>
                </c:pt>
                <c:pt idx="1">
                  <c:v>0.25</c:v>
                </c:pt>
                <c:pt idx="2">
                  <c:v>0.37</c:v>
                </c:pt>
                <c:pt idx="3">
                  <c:v>0.22</c:v>
                </c:pt>
                <c:pt idx="4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6D3-43A9-9175-2E3F3CC27E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8733776"/>
        <c:axId val="648731480"/>
      </c:barChart>
      <c:catAx>
        <c:axId val="648733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8731480"/>
        <c:crosses val="autoZero"/>
        <c:auto val="1"/>
        <c:lblAlgn val="ctr"/>
        <c:lblOffset val="100"/>
        <c:noMultiLvlLbl val="0"/>
      </c:catAx>
      <c:valAx>
        <c:axId val="648731480"/>
        <c:scaling>
          <c:orientation val="minMax"/>
          <c:max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8733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297138328820163"/>
          <c:y val="0"/>
          <c:w val="0.17702861671179837"/>
          <c:h val="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1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69920" cy="481727"/>
          </a:xfrm>
          <a:prstGeom prst="rect">
            <a:avLst/>
          </a:prstGeom>
        </p:spPr>
        <p:txBody>
          <a:bodyPr vert="horz" lIns="96662" tIns="48331" rIns="96662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1727"/>
          </a:xfrm>
          <a:prstGeom prst="rect">
            <a:avLst/>
          </a:prstGeom>
        </p:spPr>
        <p:txBody>
          <a:bodyPr vert="horz" lIns="96662" tIns="48331" rIns="96662" bIns="48331" rtlCol="0"/>
          <a:lstStyle>
            <a:lvl1pPr algn="r">
              <a:defRPr sz="1300"/>
            </a:lvl1pPr>
          </a:lstStyle>
          <a:p>
            <a:fld id="{8C77E17D-A3B8-4260-936C-3D664F234BEA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78100" y="1200150"/>
            <a:ext cx="215900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2" tIns="48331" rIns="96662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620577"/>
            <a:ext cx="5852160" cy="3780473"/>
          </a:xfrm>
          <a:prstGeom prst="rect">
            <a:avLst/>
          </a:prstGeom>
        </p:spPr>
        <p:txBody>
          <a:bodyPr vert="horz" lIns="96662" tIns="48331" rIns="96662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19475"/>
            <a:ext cx="3169920" cy="481726"/>
          </a:xfrm>
          <a:prstGeom prst="rect">
            <a:avLst/>
          </a:prstGeom>
        </p:spPr>
        <p:txBody>
          <a:bodyPr vert="horz" lIns="96662" tIns="48331" rIns="96662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1726"/>
          </a:xfrm>
          <a:prstGeom prst="rect">
            <a:avLst/>
          </a:prstGeom>
        </p:spPr>
        <p:txBody>
          <a:bodyPr vert="horz" lIns="96662" tIns="48331" rIns="96662" bIns="48331" rtlCol="0" anchor="b"/>
          <a:lstStyle>
            <a:lvl1pPr algn="r">
              <a:defRPr sz="1300"/>
            </a:lvl1pPr>
          </a:lstStyle>
          <a:p>
            <a:fld id="{92BAAC83-4656-4DA0-B78A-DB6F86B7C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105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1pPr>
    <a:lvl2pPr marL="1316736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2pPr>
    <a:lvl3pPr marL="2633472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3pPr>
    <a:lvl4pPr marL="3950208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4pPr>
    <a:lvl5pPr marL="5266944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5pPr>
    <a:lvl6pPr marL="6583680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6pPr>
    <a:lvl7pPr marL="7900416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7pPr>
    <a:lvl8pPr marL="9217152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8pPr>
    <a:lvl9pPr marL="10533888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AAC83-4656-4DA0-B78A-DB6F86B7C0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656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5387342"/>
            <a:ext cx="18653760" cy="11460480"/>
          </a:xfrm>
        </p:spPr>
        <p:txBody>
          <a:bodyPr anchor="b"/>
          <a:lstStyle>
            <a:lvl1pPr algn="ctr"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17289782"/>
            <a:ext cx="16459200" cy="7947658"/>
          </a:xfrm>
        </p:spPr>
        <p:txBody>
          <a:bodyPr/>
          <a:lstStyle>
            <a:lvl1pPr marL="0" indent="0" algn="ctr">
              <a:buNone/>
              <a:defRPr sz="5760"/>
            </a:lvl1pPr>
            <a:lvl2pPr marL="1097280" indent="0" algn="ctr">
              <a:buNone/>
              <a:defRPr sz="4800"/>
            </a:lvl2pPr>
            <a:lvl3pPr marL="2194560" indent="0" algn="ctr">
              <a:buNone/>
              <a:defRPr sz="4320"/>
            </a:lvl3pPr>
            <a:lvl4pPr marL="3291840" indent="0" algn="ctr">
              <a:buNone/>
              <a:defRPr sz="3840"/>
            </a:lvl4pPr>
            <a:lvl5pPr marL="4389120" indent="0" algn="ctr">
              <a:buNone/>
              <a:defRPr sz="3840"/>
            </a:lvl5pPr>
            <a:lvl6pPr marL="5486400" indent="0" algn="ctr">
              <a:buNone/>
              <a:defRPr sz="3840"/>
            </a:lvl6pPr>
            <a:lvl7pPr marL="6583680" indent="0" algn="ctr">
              <a:buNone/>
              <a:defRPr sz="3840"/>
            </a:lvl7pPr>
            <a:lvl8pPr marL="7680960" indent="0" algn="ctr">
              <a:buNone/>
              <a:defRPr sz="3840"/>
            </a:lvl8pPr>
            <a:lvl9pPr marL="8778240" indent="0" algn="ctr">
              <a:buNone/>
              <a:defRPr sz="38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564D-477B-4A98-BD19-EA09472A907B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A4E-B2E0-4050-8BD8-62BA54342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83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564D-477B-4A98-BD19-EA09472A907B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A4E-B2E0-4050-8BD8-62BA54342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49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04821" y="1752600"/>
            <a:ext cx="473202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08761" y="1752600"/>
            <a:ext cx="13921740" cy="2789682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564D-477B-4A98-BD19-EA09472A907B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A4E-B2E0-4050-8BD8-62BA54342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680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564D-477B-4A98-BD19-EA09472A907B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A4E-B2E0-4050-8BD8-62BA54342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14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331" y="8206749"/>
            <a:ext cx="18928080" cy="13693138"/>
          </a:xfrm>
        </p:spPr>
        <p:txBody>
          <a:bodyPr anchor="b"/>
          <a:lstStyle>
            <a:lvl1pPr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7331" y="22029429"/>
            <a:ext cx="18928080" cy="7200898"/>
          </a:xfrm>
        </p:spPr>
        <p:txBody>
          <a:bodyPr/>
          <a:lstStyle>
            <a:lvl1pPr marL="0" indent="0">
              <a:buNone/>
              <a:defRPr sz="5760">
                <a:solidFill>
                  <a:schemeClr val="tx1"/>
                </a:solidFill>
              </a:defRPr>
            </a:lvl1pPr>
            <a:lvl2pPr marL="109728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2pPr>
            <a:lvl3pPr marL="219456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3pPr>
            <a:lvl4pPr marL="32918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4pPr>
            <a:lvl5pPr marL="438912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5pPr>
            <a:lvl6pPr marL="548640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6pPr>
            <a:lvl7pPr marL="658368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7pPr>
            <a:lvl8pPr marL="768096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8pPr>
            <a:lvl9pPr marL="87782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564D-477B-4A98-BD19-EA09472A907B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A4E-B2E0-4050-8BD8-62BA54342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74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87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099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564D-477B-4A98-BD19-EA09472A907B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A4E-B2E0-4050-8BD8-62BA54342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572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8" y="1752607"/>
            <a:ext cx="1892808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621" y="8069582"/>
            <a:ext cx="9284016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1621" y="12024360"/>
            <a:ext cx="9284016" cy="1768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109961" y="8069582"/>
            <a:ext cx="9329738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109961" y="12024360"/>
            <a:ext cx="9329738" cy="1768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564D-477B-4A98-BD19-EA09472A907B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A4E-B2E0-4050-8BD8-62BA54342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17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564D-477B-4A98-BD19-EA09472A907B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A4E-B2E0-4050-8BD8-62BA54342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07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564D-477B-4A98-BD19-EA09472A907B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A4E-B2E0-4050-8BD8-62BA54342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56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9738" y="4739647"/>
            <a:ext cx="11109960" cy="23393400"/>
          </a:xfrm>
        </p:spPr>
        <p:txBody>
          <a:bodyPr/>
          <a:lstStyle>
            <a:lvl1pPr>
              <a:defRPr sz="7680"/>
            </a:lvl1pPr>
            <a:lvl2pPr>
              <a:defRPr sz="6720"/>
            </a:lvl2pPr>
            <a:lvl3pPr>
              <a:defRPr sz="576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564D-477B-4A98-BD19-EA09472A907B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A4E-B2E0-4050-8BD8-62BA54342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041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329738" y="4739647"/>
            <a:ext cx="11109960" cy="23393400"/>
          </a:xfrm>
        </p:spPr>
        <p:txBody>
          <a:bodyPr anchor="t"/>
          <a:lstStyle>
            <a:lvl1pPr marL="0" indent="0">
              <a:buNone/>
              <a:defRPr sz="7680"/>
            </a:lvl1pPr>
            <a:lvl2pPr marL="1097280" indent="0">
              <a:buNone/>
              <a:defRPr sz="6720"/>
            </a:lvl2pPr>
            <a:lvl3pPr marL="2194560" indent="0">
              <a:buNone/>
              <a:defRPr sz="5760"/>
            </a:lvl3pPr>
            <a:lvl4pPr marL="3291840" indent="0">
              <a:buNone/>
              <a:defRPr sz="4800"/>
            </a:lvl4pPr>
            <a:lvl5pPr marL="4389120" indent="0">
              <a:buNone/>
              <a:defRPr sz="4800"/>
            </a:lvl5pPr>
            <a:lvl6pPr marL="5486400" indent="0">
              <a:buNone/>
              <a:defRPr sz="4800"/>
            </a:lvl6pPr>
            <a:lvl7pPr marL="6583680" indent="0">
              <a:buNone/>
              <a:defRPr sz="4800"/>
            </a:lvl7pPr>
            <a:lvl8pPr marL="7680960" indent="0">
              <a:buNone/>
              <a:defRPr sz="4800"/>
            </a:lvl8pPr>
            <a:lvl9pPr marL="8778240" indent="0">
              <a:buNone/>
              <a:defRPr sz="4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564D-477B-4A98-BD19-EA09472A907B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A4E-B2E0-4050-8BD8-62BA54342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31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8760" y="1752607"/>
            <a:ext cx="1892808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8760" y="8763000"/>
            <a:ext cx="1892808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0876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0564D-477B-4A98-BD19-EA09472A907B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69480" y="30510487"/>
            <a:ext cx="740664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49908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FAA4E-B2E0-4050-8BD8-62BA54342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40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194560" rtl="0" eaLnBrk="1" latinLnBrk="0" hangingPunct="1">
        <a:lnSpc>
          <a:spcPct val="90000"/>
        </a:lnSpc>
        <a:spcBef>
          <a:spcPct val="0"/>
        </a:spcBef>
        <a:buNone/>
        <a:defRPr sz="105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219456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672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8404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93776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603504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71323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82296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93268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2pPr>
      <a:lvl3pPr marL="21945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3pPr>
      <a:lvl4pPr marL="32918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38912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548640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65836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76809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87782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2.jpeg"/><Relationship Id="rId3" Type="http://schemas.openxmlformats.org/officeDocument/2006/relationships/image" Target="../media/image1.png"/><Relationship Id="rId21" Type="http://schemas.openxmlformats.org/officeDocument/2006/relationships/chart" Target="../charts/chart1.xml"/><Relationship Id="rId7" Type="http://schemas.openxmlformats.org/officeDocument/2006/relationships/image" Target="../media/image5.jpg"/><Relationship Id="rId12" Type="http://schemas.openxmlformats.org/officeDocument/2006/relationships/image" Target="../media/image10.jpeg"/><Relationship Id="rId17" Type="http://schemas.openxmlformats.org/officeDocument/2006/relationships/image" Target="../media/image14.png"/><Relationship Id="rId25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microsoft.com/office/2007/relationships/hdphoto" Target="../media/hdphoto1.wdp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10" Type="http://schemas.openxmlformats.org/officeDocument/2006/relationships/image" Target="../media/image8.jpe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397171" y="23655421"/>
            <a:ext cx="4195794" cy="549497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2" name="Picture 251"/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36128"/>
          <a:stretch/>
        </p:blipFill>
        <p:spPr>
          <a:xfrm>
            <a:off x="3895078" y="1716097"/>
            <a:ext cx="15832896" cy="7656503"/>
          </a:xfrm>
          <a:prstGeom prst="rect">
            <a:avLst/>
          </a:prstGeom>
        </p:spPr>
      </p:pic>
      <p:pic>
        <p:nvPicPr>
          <p:cNvPr id="244" name="Picture 2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3518" y="9542611"/>
            <a:ext cx="6719039" cy="3243298"/>
          </a:xfrm>
          <a:prstGeom prst="rect">
            <a:avLst/>
          </a:prstGeom>
        </p:spPr>
      </p:pic>
      <p:pic>
        <p:nvPicPr>
          <p:cNvPr id="245" name="Picture 2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6293" y="12932540"/>
            <a:ext cx="6660246" cy="3229754"/>
          </a:xfrm>
          <a:prstGeom prst="rect">
            <a:avLst/>
          </a:prstGeom>
        </p:spPr>
      </p:pic>
      <p:pic>
        <p:nvPicPr>
          <p:cNvPr id="242" name="Picture 2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102" y="12951444"/>
            <a:ext cx="6719038" cy="3216906"/>
          </a:xfrm>
          <a:prstGeom prst="rect">
            <a:avLst/>
          </a:prstGeom>
        </p:spPr>
      </p:pic>
      <p:grpSp>
        <p:nvGrpSpPr>
          <p:cNvPr id="228" name="Group 227"/>
          <p:cNvGrpSpPr/>
          <p:nvPr/>
        </p:nvGrpSpPr>
        <p:grpSpPr>
          <a:xfrm>
            <a:off x="235235" y="4601391"/>
            <a:ext cx="17309816" cy="4103443"/>
            <a:chOff x="228600" y="5710125"/>
            <a:chExt cx="16555063" cy="3924522"/>
          </a:xfrm>
        </p:grpSpPr>
        <p:pic>
          <p:nvPicPr>
            <p:cNvPr id="227" name="Picture 2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8718" y="5711669"/>
              <a:ext cx="5644945" cy="392297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5710125"/>
              <a:ext cx="11087100" cy="3924522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C8747E1-AF41-40C4-BDB1-FBE7EFFFCAF6}"/>
              </a:ext>
            </a:extLst>
          </p:cNvPr>
          <p:cNvSpPr txBox="1"/>
          <p:nvPr/>
        </p:nvSpPr>
        <p:spPr>
          <a:xfrm>
            <a:off x="275373" y="322174"/>
            <a:ext cx="21357778" cy="101566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2971800" indent="-2971800"/>
            <a:r>
              <a:rPr lang="en-US" sz="6000" b="1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Risk Visualization, </a:t>
            </a:r>
            <a:r>
              <a:rPr lang="en-US" sz="4800" b="1" dirty="0">
                <a:solidFill>
                  <a:srgbClr val="76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Level </a:t>
            </a:r>
            <a:r>
              <a:rPr lang="en-US" sz="4400" b="1" dirty="0">
                <a:solidFill>
                  <a:srgbClr val="EEB2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WVFRF, Feb. 2024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C4748E3-EA16-4660-BA75-6FE7C78F609E}"/>
              </a:ext>
            </a:extLst>
          </p:cNvPr>
          <p:cNvSpPr txBox="1">
            <a:spLocks/>
          </p:cNvSpPr>
          <p:nvPr/>
        </p:nvSpPr>
        <p:spPr>
          <a:xfrm>
            <a:off x="228600" y="71239"/>
            <a:ext cx="21488400" cy="15736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5BCB7A8-83FC-4D6A-AF0B-74A2EC509A9D}"/>
              </a:ext>
            </a:extLst>
          </p:cNvPr>
          <p:cNvSpPr txBox="1">
            <a:spLocks/>
          </p:cNvSpPr>
          <p:nvPr/>
        </p:nvSpPr>
        <p:spPr>
          <a:xfrm rot="16200000">
            <a:off x="-16235855" y="16380919"/>
            <a:ext cx="32775923" cy="16024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E63EC8-B57C-4593-A8E5-1098022E8A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" b="786"/>
          <a:stretch/>
        </p:blipFill>
        <p:spPr bwMode="auto">
          <a:xfrm>
            <a:off x="19727974" y="342599"/>
            <a:ext cx="957418" cy="93993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C7D7CD-F1A2-494E-A856-2053E8F689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42551" y="345761"/>
            <a:ext cx="990600" cy="85631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9941" y="1662217"/>
            <a:ext cx="3250430" cy="2185769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28600" y="1404895"/>
            <a:ext cx="21111636" cy="14227074"/>
            <a:chOff x="228600" y="1404895"/>
            <a:chExt cx="21111636" cy="14227074"/>
          </a:xfrm>
        </p:grpSpPr>
        <p:cxnSp>
          <p:nvCxnSpPr>
            <p:cNvPr id="14" name="Straight Connector 13"/>
            <p:cNvCxnSpPr/>
            <p:nvPr/>
          </p:nvCxnSpPr>
          <p:spPr>
            <a:xfrm flipH="1">
              <a:off x="228600" y="2838450"/>
              <a:ext cx="19499374" cy="287167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3074" name="Picture 2" descr="Movie camera icon Royalty Free Vector Image - VectorStock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40" t="6512" r="18834" b="60263"/>
            <a:stretch/>
          </p:blipFill>
          <p:spPr bwMode="auto">
            <a:xfrm rot="19906647">
              <a:off x="19678992" y="1404895"/>
              <a:ext cx="1661244" cy="1794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6" name="Straight Connector 75"/>
            <p:cNvCxnSpPr/>
            <p:nvPr/>
          </p:nvCxnSpPr>
          <p:spPr>
            <a:xfrm flipH="1">
              <a:off x="439941" y="3270250"/>
              <a:ext cx="19444651" cy="1236171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F3A7FE5C-26FA-4D67-A20E-B1A8BE8D122B}"/>
              </a:ext>
            </a:extLst>
          </p:cNvPr>
          <p:cNvSpPr txBox="1">
            <a:spLocks/>
          </p:cNvSpPr>
          <p:nvPr/>
        </p:nvSpPr>
        <p:spPr>
          <a:xfrm flipV="1">
            <a:off x="71983" y="1376562"/>
            <a:ext cx="21645018" cy="17283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3BA57E-8948-4C6A-B756-A4554A09F131}"/>
              </a:ext>
            </a:extLst>
          </p:cNvPr>
          <p:cNvSpPr txBox="1">
            <a:spLocks/>
          </p:cNvSpPr>
          <p:nvPr/>
        </p:nvSpPr>
        <p:spPr>
          <a:xfrm rot="16200000">
            <a:off x="5409680" y="16379075"/>
            <a:ext cx="32775922" cy="16024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9" name="TextBox 238"/>
          <p:cNvSpPr txBox="1"/>
          <p:nvPr/>
        </p:nvSpPr>
        <p:spPr>
          <a:xfrm>
            <a:off x="433357" y="3863523"/>
            <a:ext cx="15886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Georgia" panose="02040502050405020303" pitchFamily="18" charset="0"/>
              </a:rPr>
              <a:t>Mitigation Animation Rainelle &amp; White Sulphur Springs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439941" y="8882730"/>
            <a:ext cx="18573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eorgia" panose="02040502050405020303" pitchFamily="18" charset="0"/>
              </a:rPr>
              <a:t>Damage Assessment Animation, Harpers Ferry, </a:t>
            </a:r>
            <a:r>
              <a:rPr lang="en-US" sz="2800" b="1" dirty="0" err="1">
                <a:latin typeface="Georgia" panose="02040502050405020303" pitchFamily="18" charset="0"/>
              </a:rPr>
              <a:t>Ranson</a:t>
            </a:r>
            <a:r>
              <a:rPr lang="en-US" sz="2800" b="1" dirty="0">
                <a:latin typeface="Georgia" panose="02040502050405020303" pitchFamily="18" charset="0"/>
              </a:rPr>
              <a:t>, Shepherdstown &amp; Charles Town</a:t>
            </a:r>
          </a:p>
        </p:txBody>
      </p:sp>
      <p:pic>
        <p:nvPicPr>
          <p:cNvPr id="243" name="Picture 24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1101" y="9543704"/>
            <a:ext cx="6719039" cy="3225717"/>
          </a:xfrm>
          <a:prstGeom prst="rect">
            <a:avLst/>
          </a:prstGeom>
        </p:spPr>
      </p:pic>
      <p:sp>
        <p:nvSpPr>
          <p:cNvPr id="129" name="Title 1">
            <a:extLst>
              <a:ext uri="{FF2B5EF4-FFF2-40B4-BE49-F238E27FC236}">
                <a16:creationId xmlns:a16="http://schemas.microsoft.com/office/drawing/2014/main" id="{A976F888-D2B1-43B5-B420-8E253D08385F}"/>
              </a:ext>
            </a:extLst>
          </p:cNvPr>
          <p:cNvSpPr txBox="1">
            <a:spLocks/>
          </p:cNvSpPr>
          <p:nvPr/>
        </p:nvSpPr>
        <p:spPr>
          <a:xfrm rot="5400000">
            <a:off x="5751349" y="17747451"/>
            <a:ext cx="16914138" cy="139912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noFill/>
          </a:ln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0" name="Title 1">
            <a:extLst>
              <a:ext uri="{FF2B5EF4-FFF2-40B4-BE49-F238E27FC236}">
                <a16:creationId xmlns:a16="http://schemas.microsoft.com/office/drawing/2014/main" id="{A976F888-D2B1-43B5-B420-8E253D08385F}"/>
              </a:ext>
            </a:extLst>
          </p:cNvPr>
          <p:cNvSpPr txBox="1">
            <a:spLocks/>
          </p:cNvSpPr>
          <p:nvPr/>
        </p:nvSpPr>
        <p:spPr>
          <a:xfrm>
            <a:off x="8020595" y="9335490"/>
            <a:ext cx="9844422" cy="124136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noFill/>
          </a:ln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55" name="Group 254"/>
          <p:cNvGrpSpPr/>
          <p:nvPr/>
        </p:nvGrpSpPr>
        <p:grpSpPr>
          <a:xfrm>
            <a:off x="17886909" y="3203875"/>
            <a:ext cx="3544926" cy="5876100"/>
            <a:chOff x="17672105" y="3471994"/>
            <a:chExt cx="3687150" cy="6111852"/>
          </a:xfrm>
        </p:grpSpPr>
        <p:pic>
          <p:nvPicPr>
            <p:cNvPr id="253" name="Picture 252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672105" y="3471994"/>
              <a:ext cx="3687150" cy="6111852"/>
            </a:xfrm>
            <a:prstGeom prst="rect">
              <a:avLst/>
            </a:prstGeom>
          </p:spPr>
        </p:pic>
        <p:sp>
          <p:nvSpPr>
            <p:cNvPr id="254" name="Rounded Rectangle 253"/>
            <p:cNvSpPr/>
            <p:nvPr/>
          </p:nvSpPr>
          <p:spPr>
            <a:xfrm>
              <a:off x="17672105" y="6991350"/>
              <a:ext cx="2534578" cy="571500"/>
            </a:xfrm>
            <a:prstGeom prst="roundRect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7" name="Rectangle 136"/>
          <p:cNvSpPr/>
          <p:nvPr/>
        </p:nvSpPr>
        <p:spPr>
          <a:xfrm>
            <a:off x="17865016" y="9322236"/>
            <a:ext cx="3507571" cy="5847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A6A6A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/>
              <a:t>Viewshed</a:t>
            </a:r>
            <a:endParaRPr lang="en-US" sz="3200" dirty="0"/>
          </a:p>
        </p:txBody>
      </p:sp>
      <p:sp>
        <p:nvSpPr>
          <p:cNvPr id="140" name="Title 1">
            <a:extLst>
              <a:ext uri="{FF2B5EF4-FFF2-40B4-BE49-F238E27FC236}">
                <a16:creationId xmlns:a16="http://schemas.microsoft.com/office/drawing/2014/main" id="{A91B28EC-BDD0-4C80-8284-2B75FC91860A}"/>
              </a:ext>
            </a:extLst>
          </p:cNvPr>
          <p:cNvSpPr txBox="1">
            <a:spLocks/>
          </p:cNvSpPr>
          <p:nvPr/>
        </p:nvSpPr>
        <p:spPr>
          <a:xfrm>
            <a:off x="71982" y="32728799"/>
            <a:ext cx="21645018" cy="11634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64" name="Picture 26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385371" y="9982257"/>
            <a:ext cx="7046463" cy="3848043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266" name="Picture 26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402708" y="14047961"/>
            <a:ext cx="7067903" cy="3879216"/>
          </a:xfrm>
          <a:prstGeom prst="rect">
            <a:avLst/>
          </a:prstGeom>
        </p:spPr>
      </p:pic>
      <p:pic>
        <p:nvPicPr>
          <p:cNvPr id="267" name="Picture 26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402709" y="18134298"/>
            <a:ext cx="7067902" cy="3906357"/>
          </a:xfrm>
          <a:prstGeom prst="rect">
            <a:avLst/>
          </a:prstGeom>
        </p:spPr>
      </p:pic>
      <p:pic>
        <p:nvPicPr>
          <p:cNvPr id="268" name="Picture 26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424148" y="22211020"/>
            <a:ext cx="7046463" cy="3893090"/>
          </a:xfrm>
          <a:prstGeom prst="rect">
            <a:avLst/>
          </a:prstGeom>
        </p:spPr>
      </p:pic>
      <p:pic>
        <p:nvPicPr>
          <p:cNvPr id="270" name="Picture 26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523761" y="46855275"/>
            <a:ext cx="6969879" cy="3919627"/>
          </a:xfrm>
          <a:prstGeom prst="rect">
            <a:avLst/>
          </a:prstGeom>
        </p:spPr>
      </p:pic>
      <p:graphicFrame>
        <p:nvGraphicFramePr>
          <p:cNvPr id="148" name="Chart 147"/>
          <p:cNvGraphicFramePr>
            <a:graphicFrameLocks/>
          </p:cNvGraphicFramePr>
          <p:nvPr/>
        </p:nvGraphicFramePr>
        <p:xfrm>
          <a:off x="740237" y="16765834"/>
          <a:ext cx="13030434" cy="6803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2"/>
          <a:srcRect l="468" t="4333" r="2448" b="2833"/>
          <a:stretch/>
        </p:blipFill>
        <p:spPr>
          <a:xfrm>
            <a:off x="423650" y="27153363"/>
            <a:ext cx="4246499" cy="2537876"/>
          </a:xfrm>
          <a:prstGeom prst="rect">
            <a:avLst/>
          </a:prstGeom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A976F888-D2B1-43B5-B420-8E253D08385F}"/>
              </a:ext>
            </a:extLst>
          </p:cNvPr>
          <p:cNvSpPr txBox="1">
            <a:spLocks/>
          </p:cNvSpPr>
          <p:nvPr/>
        </p:nvSpPr>
        <p:spPr>
          <a:xfrm>
            <a:off x="5257162" y="23689503"/>
            <a:ext cx="8904410" cy="65640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noFill/>
          </a:ln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3"/>
          <a:srcRect l="260" t="4833" r="2344" b="2750"/>
          <a:stretch/>
        </p:blipFill>
        <p:spPr>
          <a:xfrm>
            <a:off x="420384" y="24394759"/>
            <a:ext cx="4266056" cy="25299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4"/>
          <a:srcRect l="238" t="4571" r="2321" b="6666"/>
          <a:stretch/>
        </p:blipFill>
        <p:spPr>
          <a:xfrm>
            <a:off x="4845554" y="23975535"/>
            <a:ext cx="4293925" cy="273428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666833" y="23657953"/>
            <a:ext cx="232119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/>
              <a:t>Story Map</a:t>
            </a:r>
            <a:endParaRPr lang="en-US" sz="32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5"/>
          <a:srcRect l="1369" t="12763" r="60280" b="7048"/>
          <a:stretch/>
        </p:blipFill>
        <p:spPr>
          <a:xfrm>
            <a:off x="4829739" y="26966921"/>
            <a:ext cx="4262675" cy="5570652"/>
          </a:xfrm>
          <a:prstGeom prst="rect">
            <a:avLst/>
          </a:prstGeom>
        </p:spPr>
      </p:pic>
      <p:sp>
        <p:nvSpPr>
          <p:cNvPr id="54" name="Title 1">
            <a:extLst>
              <a:ext uri="{FF2B5EF4-FFF2-40B4-BE49-F238E27FC236}">
                <a16:creationId xmlns:a16="http://schemas.microsoft.com/office/drawing/2014/main" id="{A976F888-D2B1-43B5-B420-8E253D08385F}"/>
              </a:ext>
            </a:extLst>
          </p:cNvPr>
          <p:cNvSpPr txBox="1">
            <a:spLocks/>
          </p:cNvSpPr>
          <p:nvPr/>
        </p:nvSpPr>
        <p:spPr>
          <a:xfrm>
            <a:off x="228600" y="16448566"/>
            <a:ext cx="8904410" cy="65640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noFill/>
          </a:ln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A976F888-D2B1-43B5-B420-8E253D08385F}"/>
              </a:ext>
            </a:extLst>
          </p:cNvPr>
          <p:cNvSpPr txBox="1">
            <a:spLocks/>
          </p:cNvSpPr>
          <p:nvPr/>
        </p:nvSpPr>
        <p:spPr>
          <a:xfrm>
            <a:off x="14204218" y="26199177"/>
            <a:ext cx="7264634" cy="75297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noFill/>
          </a:ln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" r="5296"/>
          <a:stretch/>
        </p:blipFill>
        <p:spPr>
          <a:xfrm>
            <a:off x="15780334" y="26481963"/>
            <a:ext cx="5651500" cy="620947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7"/>
          <a:srcRect l="468" t="4500" r="3482" b="2750"/>
          <a:stretch/>
        </p:blipFill>
        <p:spPr>
          <a:xfrm>
            <a:off x="374810" y="29931566"/>
            <a:ext cx="4284276" cy="2585670"/>
          </a:xfrm>
          <a:prstGeom prst="rect">
            <a:avLst/>
          </a:prstGeom>
        </p:spPr>
      </p:pic>
      <p:sp>
        <p:nvSpPr>
          <p:cNvPr id="64" name="Title 1">
            <a:extLst>
              <a:ext uri="{FF2B5EF4-FFF2-40B4-BE49-F238E27FC236}">
                <a16:creationId xmlns:a16="http://schemas.microsoft.com/office/drawing/2014/main" id="{A976F888-D2B1-43B5-B420-8E253D08385F}"/>
              </a:ext>
            </a:extLst>
          </p:cNvPr>
          <p:cNvSpPr txBox="1">
            <a:spLocks/>
          </p:cNvSpPr>
          <p:nvPr/>
        </p:nvSpPr>
        <p:spPr>
          <a:xfrm rot="5400000">
            <a:off x="6427345" y="29788852"/>
            <a:ext cx="5731503" cy="140682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noFill/>
          </a:ln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9217376" y="26494918"/>
            <a:ext cx="6610023" cy="523220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/>
              <a:t>Flood 3D Visualizations, Different Scenarios</a:t>
            </a:r>
            <a:endParaRPr lang="en-US" sz="28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8"/>
          <a:srcRect t="4500" r="2344" b="12767"/>
          <a:stretch/>
        </p:blipFill>
        <p:spPr>
          <a:xfrm>
            <a:off x="9289713" y="23930601"/>
            <a:ext cx="4687440" cy="2343873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0030995" y="27169908"/>
            <a:ext cx="4759036" cy="2672106"/>
            <a:chOff x="10030995" y="27169908"/>
            <a:chExt cx="4759036" cy="2672106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995" y="27169908"/>
              <a:ext cx="4759036" cy="2672106"/>
            </a:xfrm>
            <a:prstGeom prst="rect">
              <a:avLst/>
            </a:prstGeom>
          </p:spPr>
        </p:pic>
        <p:sp>
          <p:nvSpPr>
            <p:cNvPr id="69" name="Rectangle 68"/>
            <p:cNvSpPr/>
            <p:nvPr/>
          </p:nvSpPr>
          <p:spPr>
            <a:xfrm>
              <a:off x="10162266" y="29474127"/>
              <a:ext cx="232119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Water Depth: 1 foot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0009795" y="29979217"/>
            <a:ext cx="4780236" cy="2684009"/>
            <a:chOff x="10009795" y="29979217"/>
            <a:chExt cx="4780236" cy="2684009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9795" y="29979217"/>
              <a:ext cx="4780236" cy="2684009"/>
            </a:xfrm>
            <a:prstGeom prst="rect">
              <a:avLst/>
            </a:prstGeom>
          </p:spPr>
        </p:pic>
        <p:sp>
          <p:nvSpPr>
            <p:cNvPr id="72" name="Rectangle 71"/>
            <p:cNvSpPr/>
            <p:nvPr/>
          </p:nvSpPr>
          <p:spPr>
            <a:xfrm>
              <a:off x="10201193" y="32276733"/>
              <a:ext cx="232119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Water Depth: 9 feet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28365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5443</TotalTime>
  <Words>58</Words>
  <Application>Microsoft Office PowerPoint</Application>
  <PresentationFormat>Custom</PresentationFormat>
  <Paragraphs>10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Georgia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Anahita Mahmoudi</dc:creator>
  <cp:lastModifiedBy>Anahita Mahmoudi</cp:lastModifiedBy>
  <cp:revision>261</cp:revision>
  <cp:lastPrinted>2024-10-23T15:32:37Z</cp:lastPrinted>
  <dcterms:created xsi:type="dcterms:W3CDTF">2024-02-09T16:12:05Z</dcterms:created>
  <dcterms:modified xsi:type="dcterms:W3CDTF">2024-10-23T15:47:22Z</dcterms:modified>
</cp:coreProperties>
</file>