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1945600" cy="3291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3456" userDrawn="1">
          <p15:clr>
            <a:srgbClr val="A4A3A4"/>
          </p15:clr>
        </p15:guide>
        <p15:guide id="3" pos="6912" userDrawn="1">
          <p15:clr>
            <a:srgbClr val="A4A3A4"/>
          </p15:clr>
        </p15:guide>
        <p15:guide id="4" pos="10368" userDrawn="1">
          <p15:clr>
            <a:srgbClr val="A4A3A4"/>
          </p15:clr>
        </p15:guide>
        <p15:guide id="5" orient="horz" pos="6912" userDrawn="1">
          <p15:clr>
            <a:srgbClr val="A4A3A4"/>
          </p15:clr>
        </p15:guide>
        <p15:guide id="6" orient="horz" pos="3456" userDrawn="1">
          <p15:clr>
            <a:srgbClr val="A4A3A4"/>
          </p15:clr>
        </p15:guide>
        <p15:guide id="7" orient="horz" pos="13824" userDrawn="1">
          <p15:clr>
            <a:srgbClr val="A4A3A4"/>
          </p15:clr>
        </p15:guide>
        <p15:guide id="8" orient="horz" pos="17280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2" orient="horz" pos="144" userDrawn="1">
          <p15:clr>
            <a:srgbClr val="A4A3A4"/>
          </p15:clr>
        </p15:guide>
        <p15:guide id="13" pos="13680" userDrawn="1">
          <p15:clr>
            <a:srgbClr val="A4A3A4"/>
          </p15:clr>
        </p15:guide>
        <p15:guide id="14" pos="7056" userDrawn="1">
          <p15:clr>
            <a:srgbClr val="A4A3A4"/>
          </p15:clr>
        </p15:guide>
        <p15:guide id="15" orient="horz" pos="20592" userDrawn="1">
          <p15:clr>
            <a:srgbClr val="A4A3A4"/>
          </p15:clr>
        </p15:guide>
        <p15:guide id="16" pos="240" userDrawn="1">
          <p15:clr>
            <a:srgbClr val="A4A3A4"/>
          </p15:clr>
        </p15:guide>
        <p15:guide id="17" pos="13584" userDrawn="1">
          <p15:clr>
            <a:srgbClr val="A4A3A4"/>
          </p15:clr>
        </p15:guide>
        <p15:guide id="18" pos="5350" userDrawn="1">
          <p15:clr>
            <a:srgbClr val="A4A3A4"/>
          </p15:clr>
        </p15:guide>
        <p15:guide id="19" pos="8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EEB211"/>
    <a:srgbClr val="1F4E79"/>
    <a:srgbClr val="FFFAEB"/>
    <a:srgbClr val="FFFBEF"/>
    <a:srgbClr val="FFF5D9"/>
    <a:srgbClr val="2E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39" autoAdjust="0"/>
    <p:restoredTop sz="94660"/>
  </p:normalViewPr>
  <p:slideViewPr>
    <p:cSldViewPr>
      <p:cViewPr>
        <p:scale>
          <a:sx n="30" d="100"/>
          <a:sy n="30" d="100"/>
        </p:scale>
        <p:origin x="1974" y="312"/>
      </p:cViewPr>
      <p:guideLst>
        <p:guide orient="horz" pos="10368"/>
        <p:guide pos="3456"/>
        <p:guide pos="6912"/>
        <p:guide pos="10368"/>
        <p:guide orient="horz" pos="6912"/>
        <p:guide orient="horz" pos="3456"/>
        <p:guide orient="horz" pos="13824"/>
        <p:guide orient="horz" pos="17280"/>
        <p:guide pos="144"/>
        <p:guide pos="6768"/>
        <p:guide orient="horz" pos="144"/>
        <p:guide pos="13680"/>
        <p:guide pos="7056"/>
        <p:guide orient="horz" pos="20592"/>
        <p:guide pos="240"/>
        <p:guide pos="13584"/>
        <p:guide pos="5350"/>
        <p:guide pos="8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86FDCE-31B8-4B06-B52C-4AFF240323B5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9038" y="1162050"/>
            <a:ext cx="20923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EF387D-118E-4DF1-93C8-358A6F6E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8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E3D8-5E52-4A4C-BC47-390DEB96B48B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7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453462" y="204537"/>
            <a:ext cx="2013909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WV Flood Tool </a:t>
            </a:r>
            <a:r>
              <a:rPr lang="en-US" sz="60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RiskMAP</a:t>
            </a:r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View,          </a:t>
            </a:r>
            <a:r>
              <a:rPr lang="en-US" sz="48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Feb. 2024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75C147-C6A9-42FA-82D2-85E85AE55076}"/>
              </a:ext>
            </a:extLst>
          </p:cNvPr>
          <p:cNvGrpSpPr/>
          <p:nvPr/>
        </p:nvGrpSpPr>
        <p:grpSpPr>
          <a:xfrm>
            <a:off x="228600" y="1219200"/>
            <a:ext cx="21488400" cy="916039"/>
            <a:chOff x="228600" y="1524000"/>
            <a:chExt cx="21488400" cy="916039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AAC6C025-D7C1-4BEC-9707-E7433D337EE7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524000"/>
              <a:ext cx="8264525" cy="9160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Hazard Mitigation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F3A7FE5C-26FA-4D67-A20E-B1A8BE8D122B}"/>
                </a:ext>
              </a:extLst>
            </p:cNvPr>
            <p:cNvSpPr txBox="1">
              <a:spLocks/>
            </p:cNvSpPr>
            <p:nvPr/>
          </p:nvSpPr>
          <p:spPr>
            <a:xfrm>
              <a:off x="8493125" y="1524001"/>
              <a:ext cx="1322387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F25CD-9309-4985-9F4D-8B4C447CB8A2}"/>
              </a:ext>
            </a:extLst>
          </p:cNvPr>
          <p:cNvGrpSpPr/>
          <p:nvPr/>
        </p:nvGrpSpPr>
        <p:grpSpPr>
          <a:xfrm>
            <a:off x="228601" y="10092068"/>
            <a:ext cx="21492374" cy="2485893"/>
            <a:chOff x="228601" y="10772155"/>
            <a:chExt cx="21492374" cy="248589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C0C3CD7-99BA-493C-B5B6-B4DD476A70D3}"/>
                </a:ext>
              </a:extLst>
            </p:cNvPr>
            <p:cNvSpPr txBox="1">
              <a:spLocks/>
            </p:cNvSpPr>
            <p:nvPr/>
          </p:nvSpPr>
          <p:spPr>
            <a:xfrm>
              <a:off x="228601" y="10772155"/>
              <a:ext cx="105156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Level Risk Assessment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A976F888-D2B1-43B5-B420-8E253D08385F}"/>
                </a:ext>
              </a:extLst>
            </p:cNvPr>
            <p:cNvSpPr txBox="1">
              <a:spLocks/>
            </p:cNvSpPr>
            <p:nvPr/>
          </p:nvSpPr>
          <p:spPr>
            <a:xfrm>
              <a:off x="10744200" y="13100687"/>
              <a:ext cx="1097677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C109DAA-9400-4F0F-AE63-5AD747B2CB2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658616" y="11857740"/>
              <a:ext cx="2328532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79075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227116" y="32690697"/>
            <a:ext cx="21489884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C508458-F8B1-4A1D-A4EB-3D8EF2C49E61}"/>
              </a:ext>
            </a:extLst>
          </p:cNvPr>
          <p:cNvSpPr txBox="1">
            <a:spLocks/>
          </p:cNvSpPr>
          <p:nvPr/>
        </p:nvSpPr>
        <p:spPr>
          <a:xfrm>
            <a:off x="381001" y="11159368"/>
            <a:ext cx="10237838" cy="2427729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At-risk buildings are depicted with symbols and colors representing severity of risk and changes in status, e.g. “Mapped In” or “Mapped Out.” </a:t>
            </a:r>
          </a:p>
          <a:p>
            <a:pPr marL="174625"/>
            <a:endParaRPr lang="en-US" sz="28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Buildings in the Floodway are at greatest risk of loss.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6FDEF6F-3560-494A-A573-5244A24F18E8}"/>
              </a:ext>
            </a:extLst>
          </p:cNvPr>
          <p:cNvSpPr txBox="1">
            <a:spLocks/>
          </p:cNvSpPr>
          <p:nvPr/>
        </p:nvSpPr>
        <p:spPr>
          <a:xfrm>
            <a:off x="10933371" y="12774436"/>
            <a:ext cx="10591798" cy="1739767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Building Types / Value information</a:t>
            </a:r>
          </a:p>
          <a:p>
            <a:pPr marL="631825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Based on flood depth</a:t>
            </a:r>
          </a:p>
          <a:p>
            <a:pPr marL="174625"/>
            <a:endParaRPr lang="en-US" sz="28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997EA5A-88FC-45E7-85AB-047A86B5548F}"/>
              </a:ext>
            </a:extLst>
          </p:cNvPr>
          <p:cNvSpPr txBox="1">
            <a:spLocks/>
          </p:cNvSpPr>
          <p:nvPr/>
        </p:nvSpPr>
        <p:spPr>
          <a:xfrm>
            <a:off x="377107" y="22428431"/>
            <a:ext cx="10367092" cy="235662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Physical Damage Estimates</a:t>
            </a:r>
          </a:p>
          <a:p>
            <a:pPr marL="517525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Based on flood depth</a:t>
            </a:r>
          </a:p>
          <a:p>
            <a:pPr marL="517525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Utilize FEMA loss formulas</a:t>
            </a:r>
          </a:p>
          <a:p>
            <a:pPr marL="174625"/>
            <a:endParaRPr lang="en-US" sz="26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CF19DC2-2F51-48AC-A817-99AB001C1E6C}"/>
              </a:ext>
            </a:extLst>
          </p:cNvPr>
          <p:cNvGrpSpPr/>
          <p:nvPr/>
        </p:nvGrpSpPr>
        <p:grpSpPr>
          <a:xfrm>
            <a:off x="228599" y="24937454"/>
            <a:ext cx="21503821" cy="3042432"/>
            <a:chOff x="228599" y="25097514"/>
            <a:chExt cx="21503821" cy="30424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4012273-1460-4F02-AA67-8356E37D049B}"/>
                </a:ext>
              </a:extLst>
            </p:cNvPr>
            <p:cNvSpPr txBox="1">
              <a:spLocks/>
            </p:cNvSpPr>
            <p:nvPr/>
          </p:nvSpPr>
          <p:spPr>
            <a:xfrm>
              <a:off x="228599" y="25097517"/>
              <a:ext cx="12890257" cy="93808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Multi-Hazard Analysis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B7C024D1-DC9A-427A-BA64-C4CA79F524E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1676325" y="26540049"/>
              <a:ext cx="3042431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90FD1E5A-0BC9-4A1B-952A-CCF4ADB4DD96}"/>
                </a:ext>
              </a:extLst>
            </p:cNvPr>
            <p:cNvSpPr txBox="1">
              <a:spLocks/>
            </p:cNvSpPr>
            <p:nvPr/>
          </p:nvSpPr>
          <p:spPr>
            <a:xfrm>
              <a:off x="13276218" y="27982585"/>
              <a:ext cx="8456202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AE7ED343-8D39-4003-A198-602A662EBF33}"/>
              </a:ext>
            </a:extLst>
          </p:cNvPr>
          <p:cNvSpPr txBox="1">
            <a:spLocks/>
          </p:cNvSpPr>
          <p:nvPr/>
        </p:nvSpPr>
        <p:spPr>
          <a:xfrm>
            <a:off x="377108" y="2279324"/>
            <a:ext cx="10241731" cy="740600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57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Structure built with First Floor Height (FFH) above Design Flood Elevation (DFE = BFE + Freeboard)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B6730BF5-7BE6-4174-818B-96E2F99E2A18}"/>
              </a:ext>
            </a:extLst>
          </p:cNvPr>
          <p:cNvSpPr txBox="1">
            <a:spLocks/>
          </p:cNvSpPr>
          <p:nvPr/>
        </p:nvSpPr>
        <p:spPr>
          <a:xfrm>
            <a:off x="10972800" y="1600129"/>
            <a:ext cx="10587355" cy="1671183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Communities may elect to participate in hazard mitigation buyout programs sponsored  by FEMA and other agencies aimed at repetitive loss properties. Parcels are typically deed-restricted to maintain open space and prevent future losses.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CE63EC8-B57C-4593-A8E5-1098022E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9431000" y="243555"/>
            <a:ext cx="957418" cy="93993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C7D7CD-F1A2-494E-A856-2053E8F68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16202" y="304787"/>
            <a:ext cx="990600" cy="856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960DC-23DD-9A42-8596-B95EB729C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174546"/>
            <a:ext cx="10661353" cy="6921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B3F89-80EA-9E59-2893-C1953D780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3486769"/>
            <a:ext cx="10696803" cy="85528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532A6F-CA62-415F-DFB2-B28F753CC617}"/>
              </a:ext>
            </a:extLst>
          </p:cNvPr>
          <p:cNvSpPr txBox="1"/>
          <p:nvPr/>
        </p:nvSpPr>
        <p:spPr>
          <a:xfrm>
            <a:off x="11163300" y="12087353"/>
            <a:ext cx="773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Logan, WV: Hazard Mitigation Buyout parcels along Copperas Mine Fork, Island Creek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83AD23-0739-E5BD-E725-2A02D4ED6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42" y="13771955"/>
            <a:ext cx="10396457" cy="86113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13FD-455D-9C82-CAD1-847744A043BA}"/>
              </a:ext>
            </a:extLst>
          </p:cNvPr>
          <p:cNvGrpSpPr/>
          <p:nvPr/>
        </p:nvGrpSpPr>
        <p:grpSpPr>
          <a:xfrm>
            <a:off x="7651000" y="13972096"/>
            <a:ext cx="2857899" cy="6458852"/>
            <a:chOff x="552452" y="12573000"/>
            <a:chExt cx="2857899" cy="645885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7F9126-1BFC-D998-A910-C37623F8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452" y="14325845"/>
              <a:ext cx="2857899" cy="470600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9FA2F82-A8EB-0E66-BC2A-E11E3964A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2"/>
            <a:stretch/>
          </p:blipFill>
          <p:spPr>
            <a:xfrm>
              <a:off x="552452" y="12573000"/>
              <a:ext cx="2857899" cy="1752845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7D81DD7-260C-6C57-F749-9EF7EE21B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6015948"/>
            <a:ext cx="9335728" cy="6597652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70748453-7F6E-58F6-04D9-B56F5C3CD02A}"/>
              </a:ext>
            </a:extLst>
          </p:cNvPr>
          <p:cNvSpPr txBox="1">
            <a:spLocks/>
          </p:cNvSpPr>
          <p:nvPr/>
        </p:nvSpPr>
        <p:spPr>
          <a:xfrm>
            <a:off x="385089" y="25952638"/>
            <a:ext cx="3112264" cy="6597652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Landslide susceptibility along the Guyandotte River in Logan County</a:t>
            </a: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Damaged homes along Pine Street correlate with areas of strong susceptibility as determined by landslide modeling</a:t>
            </a:r>
          </a:p>
          <a:p>
            <a:pPr marL="174625"/>
            <a:endParaRPr lang="en-US" sz="28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C08E4-EE33-91FD-B5D9-FDC9D2170423}"/>
              </a:ext>
            </a:extLst>
          </p:cNvPr>
          <p:cNvSpPr txBox="1"/>
          <p:nvPr/>
        </p:nvSpPr>
        <p:spPr>
          <a:xfrm>
            <a:off x="12858255" y="24457223"/>
            <a:ext cx="773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Building information and loss estimates for building in Huntington, Cabell County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3144D7E-BAD8-83EE-4608-68A2BC445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14697034"/>
            <a:ext cx="10574921" cy="96516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A3D982E-6B8A-6B81-5F6D-9A3CCBE3FE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039"/>
          <a:stretch/>
        </p:blipFill>
        <p:spPr>
          <a:xfrm>
            <a:off x="13118856" y="27979885"/>
            <a:ext cx="8646058" cy="463371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D39263F-3692-0621-4BC7-2B653E195979}"/>
              </a:ext>
            </a:extLst>
          </p:cNvPr>
          <p:cNvSpPr txBox="1"/>
          <p:nvPr/>
        </p:nvSpPr>
        <p:spPr>
          <a:xfrm>
            <a:off x="13377202" y="28266183"/>
            <a:ext cx="552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highlight>
                  <a:srgbClr val="FFF7E1"/>
                </a:highlight>
                <a:cs typeface="Times New Roman" panose="02020603050405020304" pitchFamily="18" charset="0"/>
              </a:rPr>
              <a:t>The failure of a High Hazard dam, such as Bluestone, near Hinton, WV, will affect communities for miles downstream.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7E1"/>
              </a:highligh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79F0A28-8EA1-139C-9632-E3FFB92CD3C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3560" b="19425"/>
          <a:stretch/>
        </p:blipFill>
        <p:spPr>
          <a:xfrm>
            <a:off x="13456623" y="24955541"/>
            <a:ext cx="8091098" cy="267391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1EA437F-DC54-99D6-F89A-409D3C23E302}"/>
              </a:ext>
            </a:extLst>
          </p:cNvPr>
          <p:cNvSpPr txBox="1"/>
          <p:nvPr/>
        </p:nvSpPr>
        <p:spPr>
          <a:xfrm>
            <a:off x="15685339" y="25146865"/>
            <a:ext cx="3646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highlight>
                  <a:srgbClr val="FFF7E1"/>
                </a:highlight>
              </a:rPr>
              <a:t>3D flood hazard visualization for areas with flood depth data available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7E1"/>
              </a:highligh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74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052672-A70C-FF9B-9A1A-B8BD1B64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76"/>
            <a:ext cx="15821701" cy="11874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02664-CC0B-162E-3A8C-748331B5B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" y="11937110"/>
            <a:ext cx="15796435" cy="110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9CE52-47E6-8608-D8A8-D9E4B49E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"/>
            <a:ext cx="15796435" cy="10753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74A72-6724-5CB3-682C-EB9F2E74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26798"/>
            <a:ext cx="15815327" cy="170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80F3C-4EE3-25C1-ACF2-0FEC03C4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085590" cy="14898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413E7-2F8A-728C-12B2-1DF1590A2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7"/>
          <a:stretch/>
        </p:blipFill>
        <p:spPr>
          <a:xfrm>
            <a:off x="1524000" y="19735800"/>
            <a:ext cx="8345125" cy="443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5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1E27DF-E943-85E9-32F2-F1CC60E1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8" y="0"/>
            <a:ext cx="6582694" cy="4467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004C42-772E-FDE7-FB94-CE6A63D0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8" y="9409716"/>
            <a:ext cx="10108203" cy="11164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EA769-23ED-39A7-581A-A8D0B7C6B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8897600"/>
            <a:ext cx="1124107" cy="9145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72D9AE-7A77-AA17-BC36-E1E8B44F5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8" y="21183600"/>
            <a:ext cx="10161718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23351-FC61-046D-4786-190F54CEC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564600"/>
            <a:ext cx="112410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85D9A-1079-44CA-720A-4D8BD5EFD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9648" cy="73162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6B476E-AA74-D969-22E7-6CC064E576E4}"/>
              </a:ext>
            </a:extLst>
          </p:cNvPr>
          <p:cNvGrpSpPr/>
          <p:nvPr/>
        </p:nvGrpSpPr>
        <p:grpSpPr>
          <a:xfrm>
            <a:off x="552452" y="12573000"/>
            <a:ext cx="2857899" cy="6458852"/>
            <a:chOff x="552452" y="12573000"/>
            <a:chExt cx="2857899" cy="64588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68E1DE-038F-725B-2663-197AB608B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452" y="14325845"/>
              <a:ext cx="2857899" cy="47060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122EC0-016A-8A7E-69AA-4A57DFE40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2"/>
            <a:stretch/>
          </p:blipFill>
          <p:spPr>
            <a:xfrm>
              <a:off x="552452" y="12573000"/>
              <a:ext cx="2857899" cy="17528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D99C2-B017-4C19-27C6-E32EAA042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847" y="13325037"/>
            <a:ext cx="7563906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50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8848</TotalTime>
  <Words>223</Words>
  <Application>Microsoft Office PowerPoint</Application>
  <PresentationFormat>Custom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Eric Hopkins</cp:lastModifiedBy>
  <cp:revision>139</cp:revision>
  <cp:lastPrinted>2024-02-08T21:23:56Z</cp:lastPrinted>
  <dcterms:created xsi:type="dcterms:W3CDTF">2024-02-05T15:23:39Z</dcterms:created>
  <dcterms:modified xsi:type="dcterms:W3CDTF">2024-02-13T21:31:46Z</dcterms:modified>
</cp:coreProperties>
</file>