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8"/>
  </p:sldMasterIdLst>
  <p:notesMasterIdLst>
    <p:notesMasterId r:id="rId33"/>
  </p:notesMasterIdLst>
  <p:handoutMasterIdLst>
    <p:handoutMasterId r:id="rId34"/>
  </p:handoutMasterIdLst>
  <p:sldIdLst>
    <p:sldId id="1022" r:id="rId9"/>
    <p:sldId id="1026" r:id="rId10"/>
    <p:sldId id="1159" r:id="rId11"/>
    <p:sldId id="1160" r:id="rId12"/>
    <p:sldId id="1061" r:id="rId13"/>
    <p:sldId id="1062" r:id="rId14"/>
    <p:sldId id="1271" r:id="rId15"/>
    <p:sldId id="1272" r:id="rId16"/>
    <p:sldId id="1266" r:id="rId17"/>
    <p:sldId id="1274" r:id="rId18"/>
    <p:sldId id="1275" r:id="rId19"/>
    <p:sldId id="1151" r:id="rId20"/>
    <p:sldId id="1277" r:id="rId21"/>
    <p:sldId id="1132" r:id="rId22"/>
    <p:sldId id="1278" r:id="rId23"/>
    <p:sldId id="1229" r:id="rId24"/>
    <p:sldId id="1284" r:id="rId25"/>
    <p:sldId id="1283" r:id="rId26"/>
    <p:sldId id="1285" r:id="rId27"/>
    <p:sldId id="1154" r:id="rId28"/>
    <p:sldId id="1289" r:id="rId29"/>
    <p:sldId id="1287" r:id="rId30"/>
    <p:sldId id="1288" r:id="rId31"/>
    <p:sldId id="683" r:id="rId3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3216">
          <p15:clr>
            <a:srgbClr val="A4A3A4"/>
          </p15:clr>
        </p15:guide>
        <p15:guide id="2" pos="384">
          <p15:clr>
            <a:srgbClr val="A4A3A4"/>
          </p15:clr>
        </p15:guide>
        <p15:guide id="3" pos="2880">
          <p15:clr>
            <a:srgbClr val="A4A3A4"/>
          </p15:clr>
        </p15:guide>
      </p15:sldGuideLst>
    </p:ext>
    <p:ext uri="{2D200454-40CA-4A62-9FC3-DE9A4176ACB9}">
      <p15:notesGuideLst xmlns:p15="http://schemas.microsoft.com/office/powerpoint/2012/main">
        <p15:guide id="1" orient="horz" pos="2928">
          <p15:clr>
            <a:srgbClr val="A4A3A4"/>
          </p15:clr>
        </p15:guide>
        <p15:guide id="2" pos="216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carlis2" initials="c" lastIdx="10" clrIdx="0"/>
  <p:cmAuthor id="7" name="Winship, Hope" initials="WH" lastIdx="158" clrIdx="7">
    <p:extLst>
      <p:ext uri="{19B8F6BF-5375-455C-9EA6-DF929625EA0E}">
        <p15:presenceInfo xmlns:p15="http://schemas.microsoft.com/office/powerpoint/2012/main" userId="S-1-5-21-3337747696-1680488233-3861033917-51088" providerId="AD"/>
      </p:ext>
    </p:extLst>
  </p:cmAuthor>
  <p:cmAuthor id="1" name="Amy Siegel" initials="als" lastIdx="3" clrIdx="1"/>
  <p:cmAuthor id="8" name="Lick, Nicole" initials="LN" lastIdx="2" clrIdx="8">
    <p:extLst>
      <p:ext uri="{19B8F6BF-5375-455C-9EA6-DF929625EA0E}">
        <p15:presenceInfo xmlns:p15="http://schemas.microsoft.com/office/powerpoint/2012/main" userId="Lick, Nicole" providerId="None"/>
      </p:ext>
    </p:extLst>
  </p:cmAuthor>
  <p:cmAuthor id="2" name="Samara Ebinger" initials="SME" lastIdx="28" clrIdx="2"/>
  <p:cmAuthor id="3" name="kdunn" initials="k" lastIdx="13" clrIdx="3"/>
  <p:cmAuthor id="4" name="mmathis" initials="m" lastIdx="15" clrIdx="4"/>
  <p:cmAuthor id="5" name="molly kaput" initials="" lastIdx="0" clrIdx="5"/>
  <p:cmAuthor id="6" name="Murray, Taryn" initials="MT" lastIdx="0" clrIdx="6">
    <p:extLst>
      <p:ext uri="{19B8F6BF-5375-455C-9EA6-DF929625EA0E}">
        <p15:presenceInfo xmlns:p15="http://schemas.microsoft.com/office/powerpoint/2012/main" userId="S-1-5-21-3337747696-1680488233-3861033917-47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9654"/>
    <a:srgbClr val="9F8847"/>
    <a:srgbClr val="AB9967"/>
    <a:srgbClr val="F8F0D8"/>
    <a:srgbClr val="F9EFD7"/>
    <a:srgbClr val="728565"/>
    <a:srgbClr val="708E5C"/>
    <a:srgbClr val="927A7C"/>
    <a:srgbClr val="A26B6A"/>
    <a:srgbClr val="8B7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81190" autoAdjust="0"/>
  </p:normalViewPr>
  <p:slideViewPr>
    <p:cSldViewPr>
      <p:cViewPr varScale="1">
        <p:scale>
          <a:sx n="52" d="100"/>
          <a:sy n="52" d="100"/>
        </p:scale>
        <p:origin x="1548" y="42"/>
      </p:cViewPr>
      <p:guideLst>
        <p:guide orient="horz" pos="3216"/>
        <p:guide pos="384"/>
        <p:guide pos="2880"/>
      </p:guideLst>
    </p:cSldViewPr>
  </p:slideViewPr>
  <p:outlineViewPr>
    <p:cViewPr>
      <p:scale>
        <a:sx n="33" d="100"/>
        <a:sy n="33" d="100"/>
      </p:scale>
      <p:origin x="0" y="-70224"/>
    </p:cViewPr>
  </p:outlineViewPr>
  <p:notesTextViewPr>
    <p:cViewPr>
      <p:scale>
        <a:sx n="100" d="100"/>
        <a:sy n="100" d="100"/>
      </p:scale>
      <p:origin x="0" y="0"/>
    </p:cViewPr>
  </p:notesTextViewPr>
  <p:sorterViewPr>
    <p:cViewPr>
      <p:scale>
        <a:sx n="100" d="100"/>
        <a:sy n="100" d="100"/>
      </p:scale>
      <p:origin x="0" y="12918"/>
    </p:cViewPr>
  </p:sorterViewPr>
  <p:notesViewPr>
    <p:cSldViewPr showGuides="1">
      <p:cViewPr>
        <p:scale>
          <a:sx n="98" d="100"/>
          <a:sy n="98" d="100"/>
        </p:scale>
        <p:origin x="3594" y="-234"/>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 Id="rId8" Type="http://schemas.openxmlformats.org/officeDocument/2006/relationships/slideMaster" Target="slideMasters/slide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88AE7B-EB3D-493D-A697-00582879DEE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45A86EE-3271-4788-8B53-9614C98A82A7}">
      <dgm:prSet phldrT="[Text]" custT="1"/>
      <dgm:spPr/>
      <dgm:t>
        <a:bodyPr/>
        <a:lstStyle/>
        <a:p>
          <a:r>
            <a:rPr lang="en-US" sz="1600" dirty="0" smtClean="0">
              <a:latin typeface="Arial" panose="020B0604020202020204" pitchFamily="34" charset="0"/>
              <a:cs typeface="Arial" panose="020B0604020202020204" pitchFamily="34" charset="0"/>
            </a:rPr>
            <a:t>Assess Damage</a:t>
          </a:r>
          <a:endParaRPr lang="en-US" sz="1600" dirty="0">
            <a:latin typeface="Arial" panose="020B0604020202020204" pitchFamily="34" charset="0"/>
            <a:cs typeface="Arial" panose="020B0604020202020204" pitchFamily="34" charset="0"/>
          </a:endParaRPr>
        </a:p>
      </dgm:t>
    </dgm:pt>
    <dgm:pt modelId="{A70B3DD3-5CE7-425F-BC7E-1837EBDCDC47}" type="parTrans" cxnId="{2BA21A18-740D-4E49-9E62-34FC26238552}">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B2181D58-96F2-44C5-A5E3-19D27CDE6E92}" type="sibTrans" cxnId="{2BA21A18-740D-4E49-9E62-34FC26238552}">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90CD038F-EF04-4ABF-A1FC-E47CDFE5E7BC}">
      <dgm:prSet phldrT="[Text]" custT="1"/>
      <dgm:spPr/>
      <dgm:t>
        <a:bodyPr/>
        <a:lstStyle/>
        <a:p>
          <a:r>
            <a:rPr lang="en-US" sz="1600" dirty="0" smtClean="0">
              <a:latin typeface="Arial" panose="020B0604020202020204" pitchFamily="34" charset="0"/>
              <a:cs typeface="Arial" panose="020B0604020202020204" pitchFamily="34" charset="0"/>
            </a:rPr>
            <a:t>Make Substantial Damage Determinations</a:t>
          </a:r>
          <a:endParaRPr lang="en-US" sz="1600" dirty="0">
            <a:latin typeface="Arial" panose="020B0604020202020204" pitchFamily="34" charset="0"/>
            <a:cs typeface="Arial" panose="020B0604020202020204" pitchFamily="34" charset="0"/>
          </a:endParaRPr>
        </a:p>
      </dgm:t>
    </dgm:pt>
    <dgm:pt modelId="{05A7ACFC-1C12-4B22-856E-E002BB974A65}" type="parTrans" cxnId="{ACD84D27-C614-4F50-A013-1F1B4F9B3D35}">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EFFC1C5B-0A7C-4F01-A20F-BC6D683DF681}" type="sibTrans" cxnId="{ACD84D27-C614-4F50-A013-1F1B4F9B3D35}">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76A5ED5C-0BFC-450C-A966-16F701FDCA3D}">
      <dgm:prSet phldrT="[Text]" custT="1"/>
      <dgm:spPr/>
      <dgm:t>
        <a:bodyPr/>
        <a:lstStyle/>
        <a:p>
          <a:r>
            <a:rPr lang="en-US" sz="1400" dirty="0" smtClean="0">
              <a:latin typeface="Arial" panose="020B0604020202020204" pitchFamily="34" charset="0"/>
              <a:cs typeface="Arial" panose="020B0604020202020204" pitchFamily="34" charset="0"/>
            </a:rPr>
            <a:t>Notify Damaged Structures of Ordinance Requirements</a:t>
          </a:r>
          <a:endParaRPr lang="en-US" sz="1400" dirty="0">
            <a:latin typeface="Arial" panose="020B0604020202020204" pitchFamily="34" charset="0"/>
            <a:cs typeface="Arial" panose="020B0604020202020204" pitchFamily="34" charset="0"/>
          </a:endParaRPr>
        </a:p>
      </dgm:t>
    </dgm:pt>
    <dgm:pt modelId="{AC9CCADA-A9A5-47E1-8068-632977CBF572}" type="parTrans" cxnId="{AABB8BFA-E2A9-4874-B188-DE038ED3B8BE}">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C54500AA-30A9-4D6A-9817-343CBF9A1A4C}" type="sibTrans" cxnId="{AABB8BFA-E2A9-4874-B188-DE038ED3B8BE}">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A69F3E2C-6076-4400-9EA5-71DD24B252F8}">
      <dgm:prSet phldrT="[Text]" custT="1"/>
      <dgm:spPr/>
      <dgm:t>
        <a:bodyPr/>
        <a:lstStyle/>
        <a:p>
          <a:r>
            <a:rPr lang="en-US" sz="1600" dirty="0" smtClean="0">
              <a:latin typeface="Arial" panose="020B0604020202020204" pitchFamily="34" charset="0"/>
              <a:cs typeface="Arial" panose="020B0604020202020204" pitchFamily="34" charset="0"/>
            </a:rPr>
            <a:t>Less Than Substantially Damaged</a:t>
          </a:r>
          <a:endParaRPr lang="en-US" sz="1600" dirty="0">
            <a:latin typeface="Arial" panose="020B0604020202020204" pitchFamily="34" charset="0"/>
            <a:cs typeface="Arial" panose="020B0604020202020204" pitchFamily="34" charset="0"/>
          </a:endParaRPr>
        </a:p>
      </dgm:t>
    </dgm:pt>
    <dgm:pt modelId="{A733B3ED-4996-4A04-BBBD-4A096A242BF7}" type="parTrans" cxnId="{1E78A7D9-F06D-45B4-8437-76D21DAFB836}">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BF0F197C-C13D-4E16-9F38-176F858B792D}" type="sibTrans" cxnId="{1E78A7D9-F06D-45B4-8437-76D21DAFB836}">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1E3DEDA0-A35D-4CD6-9416-E322948BC4AB}">
      <dgm:prSet phldrT="[Text]" custT="1"/>
      <dgm:spPr/>
      <dgm:t>
        <a:bodyPr/>
        <a:lstStyle/>
        <a:p>
          <a:r>
            <a:rPr lang="en-US" sz="1600" dirty="0" smtClean="0">
              <a:latin typeface="Arial" panose="020B0604020202020204" pitchFamily="34" charset="0"/>
              <a:cs typeface="Arial" panose="020B0604020202020204" pitchFamily="34" charset="0"/>
            </a:rPr>
            <a:t>Substantially Damaged</a:t>
          </a:r>
          <a:endParaRPr lang="en-US" sz="1600" dirty="0">
            <a:latin typeface="Arial" panose="020B0604020202020204" pitchFamily="34" charset="0"/>
            <a:cs typeface="Arial" panose="020B0604020202020204" pitchFamily="34" charset="0"/>
          </a:endParaRPr>
        </a:p>
      </dgm:t>
    </dgm:pt>
    <dgm:pt modelId="{4529A10F-1327-4F2C-B122-C51363C986C9}" type="parTrans" cxnId="{FD77119F-6FFC-4A73-80F4-0B349D74AD9F}">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873D4A0B-E1A1-474D-ACF6-95DB689AEB37}" type="sibTrans" cxnId="{FD77119F-6FFC-4A73-80F4-0B349D74AD9F}">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9F82FBE5-520E-471D-9027-8D45CA386E4D}">
      <dgm:prSet phldrT="[Text]" custT="1"/>
      <dgm:spPr/>
      <dgm:t>
        <a:bodyPr/>
        <a:lstStyle/>
        <a:p>
          <a:r>
            <a:rPr lang="en-US" sz="1600" dirty="0" smtClean="0">
              <a:latin typeface="Arial" panose="020B0604020202020204" pitchFamily="34" charset="0"/>
              <a:cs typeface="Arial" panose="020B0604020202020204" pitchFamily="34" charset="0"/>
            </a:rPr>
            <a:t>Use Flood Resistant Materials Below BFE</a:t>
          </a:r>
          <a:endParaRPr lang="en-US" sz="1600" dirty="0">
            <a:latin typeface="Arial" panose="020B0604020202020204" pitchFamily="34" charset="0"/>
            <a:cs typeface="Arial" panose="020B0604020202020204" pitchFamily="34" charset="0"/>
          </a:endParaRPr>
        </a:p>
      </dgm:t>
    </dgm:pt>
    <dgm:pt modelId="{105C37F2-AAEB-4B2B-95F6-0E915743C5A8}" type="parTrans" cxnId="{1589DF92-07B3-45E7-9A6D-AD3BF646EF63}">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3E72581A-71B5-4629-B4AD-C074D23D11B0}" type="sibTrans" cxnId="{1589DF92-07B3-45E7-9A6D-AD3BF646EF63}">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1C804DA7-86A8-4C7A-AEFB-02386F8EAFC6}">
      <dgm:prSet phldrT="[Text]" custT="1"/>
      <dgm:spPr/>
      <dgm:t>
        <a:bodyPr/>
        <a:lstStyle/>
        <a:p>
          <a:r>
            <a:rPr lang="en-US" sz="1600" dirty="0" smtClean="0">
              <a:latin typeface="Arial" panose="020B0604020202020204" pitchFamily="34" charset="0"/>
              <a:cs typeface="Arial" panose="020B0604020202020204" pitchFamily="34" charset="0"/>
            </a:rPr>
            <a:t>Elevate/ Floodproof Utilities At or Above BFE</a:t>
          </a:r>
          <a:endParaRPr lang="en-US" sz="1600" dirty="0">
            <a:latin typeface="Arial" panose="020B0604020202020204" pitchFamily="34" charset="0"/>
            <a:cs typeface="Arial" panose="020B0604020202020204" pitchFamily="34" charset="0"/>
          </a:endParaRPr>
        </a:p>
      </dgm:t>
    </dgm:pt>
    <dgm:pt modelId="{1E3665EE-3673-428D-B972-866FC77AD50A}" type="parTrans" cxnId="{851E8BA0-58FF-4BD3-9422-65C934026256}">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4DE3ECAE-8503-4ED7-8C93-4502C9AF2D99}" type="sibTrans" cxnId="{851E8BA0-58FF-4BD3-9422-65C934026256}">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860C0609-40FB-42DF-831B-FC65DA6D3487}">
      <dgm:prSet phldrT="[Text]" custT="1"/>
      <dgm:spPr/>
      <dgm:t>
        <a:bodyPr/>
        <a:lstStyle/>
        <a:p>
          <a:r>
            <a:rPr lang="en-US" sz="1600" dirty="0" smtClean="0">
              <a:latin typeface="Arial" panose="020B0604020202020204" pitchFamily="34" charset="0"/>
              <a:cs typeface="Arial" panose="020B0604020202020204" pitchFamily="34" charset="0"/>
            </a:rPr>
            <a:t>Use Flood Resistant Materials Below BFE</a:t>
          </a:r>
          <a:endParaRPr lang="en-US" sz="1600" dirty="0">
            <a:latin typeface="Arial" panose="020B0604020202020204" pitchFamily="34" charset="0"/>
            <a:cs typeface="Arial" panose="020B0604020202020204" pitchFamily="34" charset="0"/>
          </a:endParaRPr>
        </a:p>
      </dgm:t>
    </dgm:pt>
    <dgm:pt modelId="{043B56F3-92A6-4169-BD1E-D8BC558CEB01}" type="parTrans" cxnId="{3C463E2F-8750-4F24-BAAE-6D5F9EF59CF8}">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FDCD6207-9630-421C-B607-4877FAF97810}" type="sibTrans" cxnId="{3C463E2F-8750-4F24-BAAE-6D5F9EF59CF8}">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BE475829-3BCC-4AAD-A49F-1EF0206F10A7}">
      <dgm:prSet phldrT="[Text]" custT="1"/>
      <dgm:spPr/>
      <dgm:t>
        <a:bodyPr/>
        <a:lstStyle/>
        <a:p>
          <a:r>
            <a:rPr lang="en-US" sz="1600" dirty="0" smtClean="0">
              <a:latin typeface="Arial" panose="020B0604020202020204" pitchFamily="34" charset="0"/>
              <a:cs typeface="Arial" panose="020B0604020202020204" pitchFamily="34" charset="0"/>
            </a:rPr>
            <a:t>Elevate/ Floodproof Utilities At or Above BFE</a:t>
          </a:r>
          <a:endParaRPr lang="en-US" sz="1600" dirty="0">
            <a:latin typeface="Arial" panose="020B0604020202020204" pitchFamily="34" charset="0"/>
            <a:cs typeface="Arial" panose="020B0604020202020204" pitchFamily="34" charset="0"/>
          </a:endParaRPr>
        </a:p>
      </dgm:t>
    </dgm:pt>
    <dgm:pt modelId="{6E592240-FE8E-41E8-8B8E-B1875684AB5A}" type="parTrans" cxnId="{C52E1A3A-8CD7-415C-B8DB-7C6566B9D123}">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E1FEB5C4-2EBD-443D-AB9B-1E6F252689F7}" type="sibTrans" cxnId="{C52E1A3A-8CD7-415C-B8DB-7C6566B9D123}">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BFCBB4A3-D3DA-4144-ABE4-3A7D0A455570}">
      <dgm:prSet phldrT="[Text]" custT="1"/>
      <dgm:spPr/>
      <dgm:t>
        <a:bodyPr/>
        <a:lstStyle/>
        <a:p>
          <a:r>
            <a:rPr lang="en-US" sz="1600" dirty="0" smtClean="0">
              <a:latin typeface="Arial" panose="020B0604020202020204" pitchFamily="34" charset="0"/>
              <a:cs typeface="Arial" panose="020B0604020202020204" pitchFamily="34" charset="0"/>
            </a:rPr>
            <a:t>Elevate Lowest Floor At or Above BFE</a:t>
          </a:r>
          <a:endParaRPr lang="en-US" sz="1600" dirty="0">
            <a:latin typeface="Arial" panose="020B0604020202020204" pitchFamily="34" charset="0"/>
            <a:cs typeface="Arial" panose="020B0604020202020204" pitchFamily="34" charset="0"/>
          </a:endParaRPr>
        </a:p>
      </dgm:t>
    </dgm:pt>
    <dgm:pt modelId="{67823F4B-45B3-4E63-8195-4E8A0F0D2B43}" type="parTrans" cxnId="{D6B76E49-FCF1-4159-BD55-E22C249FC8CA}">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30C8EDA6-D00B-4410-9263-80F845152366}" type="sibTrans" cxnId="{D6B76E49-FCF1-4159-BD55-E22C249FC8CA}">
      <dgm:prSet/>
      <dgm:spPr/>
      <dgm:t>
        <a:bodyPr/>
        <a:lstStyle/>
        <a:p>
          <a:endParaRPr lang="en-US" sz="1600">
            <a:solidFill>
              <a:schemeClr val="bg1"/>
            </a:solidFill>
            <a:latin typeface="Arial" panose="020B0604020202020204" pitchFamily="34" charset="0"/>
            <a:cs typeface="Arial" panose="020B0604020202020204" pitchFamily="34" charset="0"/>
          </a:endParaRPr>
        </a:p>
      </dgm:t>
    </dgm:pt>
    <dgm:pt modelId="{12935EC4-D7D8-4038-A20E-D10713E66D23}" type="pres">
      <dgm:prSet presAssocID="{F588AE7B-EB3D-493D-A697-00582879DEE5}" presName="hierChild1" presStyleCnt="0">
        <dgm:presLayoutVars>
          <dgm:chPref val="1"/>
          <dgm:dir/>
          <dgm:animOne val="branch"/>
          <dgm:animLvl val="lvl"/>
          <dgm:resizeHandles/>
        </dgm:presLayoutVars>
      </dgm:prSet>
      <dgm:spPr/>
      <dgm:t>
        <a:bodyPr/>
        <a:lstStyle/>
        <a:p>
          <a:endParaRPr lang="en-US"/>
        </a:p>
      </dgm:t>
    </dgm:pt>
    <dgm:pt modelId="{C3C570B9-28E6-41AA-81ED-8F26A2EA45F5}" type="pres">
      <dgm:prSet presAssocID="{A45A86EE-3271-4788-8B53-9614C98A82A7}" presName="hierRoot1" presStyleCnt="0"/>
      <dgm:spPr/>
      <dgm:t>
        <a:bodyPr/>
        <a:lstStyle/>
        <a:p>
          <a:endParaRPr lang="en-US"/>
        </a:p>
      </dgm:t>
    </dgm:pt>
    <dgm:pt modelId="{FFA11F6E-1B5F-48C2-849C-7DAE1A8C50F8}" type="pres">
      <dgm:prSet presAssocID="{A45A86EE-3271-4788-8B53-9614C98A82A7}" presName="composite" presStyleCnt="0"/>
      <dgm:spPr/>
      <dgm:t>
        <a:bodyPr/>
        <a:lstStyle/>
        <a:p>
          <a:endParaRPr lang="en-US"/>
        </a:p>
      </dgm:t>
    </dgm:pt>
    <dgm:pt modelId="{64A11686-8551-4E8D-959F-6B45018574CA}" type="pres">
      <dgm:prSet presAssocID="{A45A86EE-3271-4788-8B53-9614C98A82A7}" presName="background" presStyleLbl="node0" presStyleIdx="0" presStyleCnt="1"/>
      <dgm:spPr/>
      <dgm:t>
        <a:bodyPr/>
        <a:lstStyle/>
        <a:p>
          <a:endParaRPr lang="en-US"/>
        </a:p>
      </dgm:t>
    </dgm:pt>
    <dgm:pt modelId="{08F38C2B-B187-4A9F-829B-6B1BD7FBAD23}" type="pres">
      <dgm:prSet presAssocID="{A45A86EE-3271-4788-8B53-9614C98A82A7}" presName="text" presStyleLbl="fgAcc0" presStyleIdx="0" presStyleCnt="1" custScaleX="201121">
        <dgm:presLayoutVars>
          <dgm:chPref val="3"/>
        </dgm:presLayoutVars>
      </dgm:prSet>
      <dgm:spPr/>
      <dgm:t>
        <a:bodyPr/>
        <a:lstStyle/>
        <a:p>
          <a:endParaRPr lang="en-US"/>
        </a:p>
      </dgm:t>
    </dgm:pt>
    <dgm:pt modelId="{2CD9C39B-BD81-4B74-8D1C-40116B78BC0A}" type="pres">
      <dgm:prSet presAssocID="{A45A86EE-3271-4788-8B53-9614C98A82A7}" presName="hierChild2" presStyleCnt="0"/>
      <dgm:spPr/>
      <dgm:t>
        <a:bodyPr/>
        <a:lstStyle/>
        <a:p>
          <a:endParaRPr lang="en-US"/>
        </a:p>
      </dgm:t>
    </dgm:pt>
    <dgm:pt modelId="{89F7F085-FCB7-48E3-B593-319BBA8A1213}" type="pres">
      <dgm:prSet presAssocID="{05A7ACFC-1C12-4B22-856E-E002BB974A65}" presName="Name10" presStyleLbl="parChTrans1D2" presStyleIdx="0" presStyleCnt="1"/>
      <dgm:spPr/>
      <dgm:t>
        <a:bodyPr/>
        <a:lstStyle/>
        <a:p>
          <a:endParaRPr lang="en-US"/>
        </a:p>
      </dgm:t>
    </dgm:pt>
    <dgm:pt modelId="{20DCEF23-A772-49F0-AAC1-9B344576F255}" type="pres">
      <dgm:prSet presAssocID="{90CD038F-EF04-4ABF-A1FC-E47CDFE5E7BC}" presName="hierRoot2" presStyleCnt="0"/>
      <dgm:spPr/>
      <dgm:t>
        <a:bodyPr/>
        <a:lstStyle/>
        <a:p>
          <a:endParaRPr lang="en-US"/>
        </a:p>
      </dgm:t>
    </dgm:pt>
    <dgm:pt modelId="{E4053EC8-8A1B-494F-92A1-6D4B2020EC6B}" type="pres">
      <dgm:prSet presAssocID="{90CD038F-EF04-4ABF-A1FC-E47CDFE5E7BC}" presName="composite2" presStyleCnt="0"/>
      <dgm:spPr/>
      <dgm:t>
        <a:bodyPr/>
        <a:lstStyle/>
        <a:p>
          <a:endParaRPr lang="en-US"/>
        </a:p>
      </dgm:t>
    </dgm:pt>
    <dgm:pt modelId="{6A8B34C7-780F-4000-81EF-19D9F2B98B16}" type="pres">
      <dgm:prSet presAssocID="{90CD038F-EF04-4ABF-A1FC-E47CDFE5E7BC}" presName="background2" presStyleLbl="node2" presStyleIdx="0" presStyleCnt="1"/>
      <dgm:spPr/>
      <dgm:t>
        <a:bodyPr/>
        <a:lstStyle/>
        <a:p>
          <a:endParaRPr lang="en-US"/>
        </a:p>
      </dgm:t>
    </dgm:pt>
    <dgm:pt modelId="{5EFB4196-DE4F-4351-B612-DE6CB27042C8}" type="pres">
      <dgm:prSet presAssocID="{90CD038F-EF04-4ABF-A1FC-E47CDFE5E7BC}" presName="text2" presStyleLbl="fgAcc2" presStyleIdx="0" presStyleCnt="1" custScaleX="201121">
        <dgm:presLayoutVars>
          <dgm:chPref val="3"/>
        </dgm:presLayoutVars>
      </dgm:prSet>
      <dgm:spPr/>
      <dgm:t>
        <a:bodyPr/>
        <a:lstStyle/>
        <a:p>
          <a:endParaRPr lang="en-US"/>
        </a:p>
      </dgm:t>
    </dgm:pt>
    <dgm:pt modelId="{99A28E09-E044-4C13-8B37-99580EDAC37E}" type="pres">
      <dgm:prSet presAssocID="{90CD038F-EF04-4ABF-A1FC-E47CDFE5E7BC}" presName="hierChild3" presStyleCnt="0"/>
      <dgm:spPr/>
      <dgm:t>
        <a:bodyPr/>
        <a:lstStyle/>
        <a:p>
          <a:endParaRPr lang="en-US"/>
        </a:p>
      </dgm:t>
    </dgm:pt>
    <dgm:pt modelId="{2D57C79B-FB17-42BE-8873-F19FE3DB1D72}" type="pres">
      <dgm:prSet presAssocID="{AC9CCADA-A9A5-47E1-8068-632977CBF572}" presName="Name17" presStyleLbl="parChTrans1D3" presStyleIdx="0" presStyleCnt="1"/>
      <dgm:spPr/>
      <dgm:t>
        <a:bodyPr/>
        <a:lstStyle/>
        <a:p>
          <a:endParaRPr lang="en-US"/>
        </a:p>
      </dgm:t>
    </dgm:pt>
    <dgm:pt modelId="{728EEF5B-6E79-4CE6-BFE8-BBF30A9EF6D1}" type="pres">
      <dgm:prSet presAssocID="{76A5ED5C-0BFC-450C-A966-16F701FDCA3D}" presName="hierRoot3" presStyleCnt="0"/>
      <dgm:spPr/>
      <dgm:t>
        <a:bodyPr/>
        <a:lstStyle/>
        <a:p>
          <a:endParaRPr lang="en-US"/>
        </a:p>
      </dgm:t>
    </dgm:pt>
    <dgm:pt modelId="{4565C620-A4A9-4F12-8E2B-48FF2A05E3E9}" type="pres">
      <dgm:prSet presAssocID="{76A5ED5C-0BFC-450C-A966-16F701FDCA3D}" presName="composite3" presStyleCnt="0"/>
      <dgm:spPr/>
      <dgm:t>
        <a:bodyPr/>
        <a:lstStyle/>
        <a:p>
          <a:endParaRPr lang="en-US"/>
        </a:p>
      </dgm:t>
    </dgm:pt>
    <dgm:pt modelId="{FD5B63EA-6A94-4ADD-9805-1D0A4AAD9E43}" type="pres">
      <dgm:prSet presAssocID="{76A5ED5C-0BFC-450C-A966-16F701FDCA3D}" presName="background3" presStyleLbl="node3" presStyleIdx="0" presStyleCnt="1"/>
      <dgm:spPr/>
      <dgm:t>
        <a:bodyPr/>
        <a:lstStyle/>
        <a:p>
          <a:endParaRPr lang="en-US"/>
        </a:p>
      </dgm:t>
    </dgm:pt>
    <dgm:pt modelId="{5F06BCA6-93D6-4D4C-89B5-BFB268B58C9D}" type="pres">
      <dgm:prSet presAssocID="{76A5ED5C-0BFC-450C-A966-16F701FDCA3D}" presName="text3" presStyleLbl="fgAcc3" presStyleIdx="0" presStyleCnt="1" custScaleX="201121">
        <dgm:presLayoutVars>
          <dgm:chPref val="3"/>
        </dgm:presLayoutVars>
      </dgm:prSet>
      <dgm:spPr/>
      <dgm:t>
        <a:bodyPr/>
        <a:lstStyle/>
        <a:p>
          <a:endParaRPr lang="en-US"/>
        </a:p>
      </dgm:t>
    </dgm:pt>
    <dgm:pt modelId="{62F41DE8-3E22-444A-A8B8-91F6472564B9}" type="pres">
      <dgm:prSet presAssocID="{76A5ED5C-0BFC-450C-A966-16F701FDCA3D}" presName="hierChild4" presStyleCnt="0"/>
      <dgm:spPr/>
      <dgm:t>
        <a:bodyPr/>
        <a:lstStyle/>
        <a:p>
          <a:endParaRPr lang="en-US"/>
        </a:p>
      </dgm:t>
    </dgm:pt>
    <dgm:pt modelId="{37E65F42-2731-4DF2-807F-CB0BA688992E}" type="pres">
      <dgm:prSet presAssocID="{A733B3ED-4996-4A04-BBBD-4A096A242BF7}" presName="Name23" presStyleLbl="parChTrans1D4" presStyleIdx="0" presStyleCnt="7"/>
      <dgm:spPr/>
      <dgm:t>
        <a:bodyPr/>
        <a:lstStyle/>
        <a:p>
          <a:endParaRPr lang="en-US"/>
        </a:p>
      </dgm:t>
    </dgm:pt>
    <dgm:pt modelId="{E5F8262F-C6A4-4866-BEF1-429AFBD062D4}" type="pres">
      <dgm:prSet presAssocID="{A69F3E2C-6076-4400-9EA5-71DD24B252F8}" presName="hierRoot4" presStyleCnt="0"/>
      <dgm:spPr/>
      <dgm:t>
        <a:bodyPr/>
        <a:lstStyle/>
        <a:p>
          <a:endParaRPr lang="en-US"/>
        </a:p>
      </dgm:t>
    </dgm:pt>
    <dgm:pt modelId="{73F7CBD2-1B3F-4A30-9934-08C70933D270}" type="pres">
      <dgm:prSet presAssocID="{A69F3E2C-6076-4400-9EA5-71DD24B252F8}" presName="composite4" presStyleCnt="0"/>
      <dgm:spPr/>
      <dgm:t>
        <a:bodyPr/>
        <a:lstStyle/>
        <a:p>
          <a:endParaRPr lang="en-US"/>
        </a:p>
      </dgm:t>
    </dgm:pt>
    <dgm:pt modelId="{5D06D6C6-134D-46EB-A3EE-D429A2CECFE0}" type="pres">
      <dgm:prSet presAssocID="{A69F3E2C-6076-4400-9EA5-71DD24B252F8}" presName="background4" presStyleLbl="node4" presStyleIdx="0" presStyleCnt="7"/>
      <dgm:spPr/>
      <dgm:t>
        <a:bodyPr/>
        <a:lstStyle/>
        <a:p>
          <a:endParaRPr lang="en-US"/>
        </a:p>
      </dgm:t>
    </dgm:pt>
    <dgm:pt modelId="{AE795E7F-4417-4424-B59D-82DE91012BC3}" type="pres">
      <dgm:prSet presAssocID="{A69F3E2C-6076-4400-9EA5-71DD24B252F8}" presName="text4" presStyleLbl="fgAcc4" presStyleIdx="0" presStyleCnt="7" custScaleX="171516">
        <dgm:presLayoutVars>
          <dgm:chPref val="3"/>
        </dgm:presLayoutVars>
      </dgm:prSet>
      <dgm:spPr/>
      <dgm:t>
        <a:bodyPr/>
        <a:lstStyle/>
        <a:p>
          <a:endParaRPr lang="en-US"/>
        </a:p>
      </dgm:t>
    </dgm:pt>
    <dgm:pt modelId="{431A8E87-8D56-4BC2-92A7-D043ED8D07C7}" type="pres">
      <dgm:prSet presAssocID="{A69F3E2C-6076-4400-9EA5-71DD24B252F8}" presName="hierChild5" presStyleCnt="0"/>
      <dgm:spPr/>
      <dgm:t>
        <a:bodyPr/>
        <a:lstStyle/>
        <a:p>
          <a:endParaRPr lang="en-US"/>
        </a:p>
      </dgm:t>
    </dgm:pt>
    <dgm:pt modelId="{B74DF915-C6ED-4CA8-9ABC-19B47AB69DE4}" type="pres">
      <dgm:prSet presAssocID="{105C37F2-AAEB-4B2B-95F6-0E915743C5A8}" presName="Name23" presStyleLbl="parChTrans1D4" presStyleIdx="1" presStyleCnt="7"/>
      <dgm:spPr/>
      <dgm:t>
        <a:bodyPr/>
        <a:lstStyle/>
        <a:p>
          <a:endParaRPr lang="en-US"/>
        </a:p>
      </dgm:t>
    </dgm:pt>
    <dgm:pt modelId="{6EB45981-FF35-4DBE-AA9F-C836D9365FA7}" type="pres">
      <dgm:prSet presAssocID="{9F82FBE5-520E-471D-9027-8D45CA386E4D}" presName="hierRoot4" presStyleCnt="0"/>
      <dgm:spPr/>
      <dgm:t>
        <a:bodyPr/>
        <a:lstStyle/>
        <a:p>
          <a:endParaRPr lang="en-US"/>
        </a:p>
      </dgm:t>
    </dgm:pt>
    <dgm:pt modelId="{26AFDCBC-3275-46AF-BF81-8E8425964395}" type="pres">
      <dgm:prSet presAssocID="{9F82FBE5-520E-471D-9027-8D45CA386E4D}" presName="composite4" presStyleCnt="0"/>
      <dgm:spPr/>
      <dgm:t>
        <a:bodyPr/>
        <a:lstStyle/>
        <a:p>
          <a:endParaRPr lang="en-US"/>
        </a:p>
      </dgm:t>
    </dgm:pt>
    <dgm:pt modelId="{E2C8BA49-10AC-4B1A-818F-DA3E40A65346}" type="pres">
      <dgm:prSet presAssocID="{9F82FBE5-520E-471D-9027-8D45CA386E4D}" presName="background4" presStyleLbl="node4" presStyleIdx="1" presStyleCnt="7"/>
      <dgm:spPr/>
      <dgm:t>
        <a:bodyPr/>
        <a:lstStyle/>
        <a:p>
          <a:endParaRPr lang="en-US"/>
        </a:p>
      </dgm:t>
    </dgm:pt>
    <dgm:pt modelId="{CD595E34-3989-4841-8524-2210C4590F92}" type="pres">
      <dgm:prSet presAssocID="{9F82FBE5-520E-471D-9027-8D45CA386E4D}" presName="text4" presStyleLbl="fgAcc4" presStyleIdx="1" presStyleCnt="7" custScaleX="126416" custScaleY="138176">
        <dgm:presLayoutVars>
          <dgm:chPref val="3"/>
        </dgm:presLayoutVars>
      </dgm:prSet>
      <dgm:spPr/>
      <dgm:t>
        <a:bodyPr/>
        <a:lstStyle/>
        <a:p>
          <a:endParaRPr lang="en-US"/>
        </a:p>
      </dgm:t>
    </dgm:pt>
    <dgm:pt modelId="{10F3425C-43B7-4C47-8909-0EF2294A6AA2}" type="pres">
      <dgm:prSet presAssocID="{9F82FBE5-520E-471D-9027-8D45CA386E4D}" presName="hierChild5" presStyleCnt="0"/>
      <dgm:spPr/>
      <dgm:t>
        <a:bodyPr/>
        <a:lstStyle/>
        <a:p>
          <a:endParaRPr lang="en-US"/>
        </a:p>
      </dgm:t>
    </dgm:pt>
    <dgm:pt modelId="{3D467F07-9F2A-48E5-A2A5-1014889A1C9A}" type="pres">
      <dgm:prSet presAssocID="{1E3665EE-3673-428D-B972-866FC77AD50A}" presName="Name23" presStyleLbl="parChTrans1D4" presStyleIdx="2" presStyleCnt="7"/>
      <dgm:spPr/>
      <dgm:t>
        <a:bodyPr/>
        <a:lstStyle/>
        <a:p>
          <a:endParaRPr lang="en-US"/>
        </a:p>
      </dgm:t>
    </dgm:pt>
    <dgm:pt modelId="{8D1A4630-50FA-4352-AE97-8311CFCB42BE}" type="pres">
      <dgm:prSet presAssocID="{1C804DA7-86A8-4C7A-AEFB-02386F8EAFC6}" presName="hierRoot4" presStyleCnt="0"/>
      <dgm:spPr/>
      <dgm:t>
        <a:bodyPr/>
        <a:lstStyle/>
        <a:p>
          <a:endParaRPr lang="en-US"/>
        </a:p>
      </dgm:t>
    </dgm:pt>
    <dgm:pt modelId="{F0ECFD72-EC4A-4EB7-BC81-4E7F12165B89}" type="pres">
      <dgm:prSet presAssocID="{1C804DA7-86A8-4C7A-AEFB-02386F8EAFC6}" presName="composite4" presStyleCnt="0"/>
      <dgm:spPr/>
      <dgm:t>
        <a:bodyPr/>
        <a:lstStyle/>
        <a:p>
          <a:endParaRPr lang="en-US"/>
        </a:p>
      </dgm:t>
    </dgm:pt>
    <dgm:pt modelId="{4E03BFDE-7441-40AA-A58A-A3CDD55D49A8}" type="pres">
      <dgm:prSet presAssocID="{1C804DA7-86A8-4C7A-AEFB-02386F8EAFC6}" presName="background4" presStyleLbl="node4" presStyleIdx="2" presStyleCnt="7"/>
      <dgm:spPr/>
      <dgm:t>
        <a:bodyPr/>
        <a:lstStyle/>
        <a:p>
          <a:endParaRPr lang="en-US"/>
        </a:p>
      </dgm:t>
    </dgm:pt>
    <dgm:pt modelId="{6DA9A23A-790B-4BC4-B1E1-FC88E8F5A089}" type="pres">
      <dgm:prSet presAssocID="{1C804DA7-86A8-4C7A-AEFB-02386F8EAFC6}" presName="text4" presStyleLbl="fgAcc4" presStyleIdx="2" presStyleCnt="7" custScaleX="126416" custScaleY="137484">
        <dgm:presLayoutVars>
          <dgm:chPref val="3"/>
        </dgm:presLayoutVars>
      </dgm:prSet>
      <dgm:spPr/>
      <dgm:t>
        <a:bodyPr/>
        <a:lstStyle/>
        <a:p>
          <a:endParaRPr lang="en-US"/>
        </a:p>
      </dgm:t>
    </dgm:pt>
    <dgm:pt modelId="{B4BC41D0-EBB0-41B4-9D85-730BFB8C591B}" type="pres">
      <dgm:prSet presAssocID="{1C804DA7-86A8-4C7A-AEFB-02386F8EAFC6}" presName="hierChild5" presStyleCnt="0"/>
      <dgm:spPr/>
      <dgm:t>
        <a:bodyPr/>
        <a:lstStyle/>
        <a:p>
          <a:endParaRPr lang="en-US"/>
        </a:p>
      </dgm:t>
    </dgm:pt>
    <dgm:pt modelId="{D7448B20-B92B-4BDE-A730-064B7644F370}" type="pres">
      <dgm:prSet presAssocID="{4529A10F-1327-4F2C-B122-C51363C986C9}" presName="Name23" presStyleLbl="parChTrans1D4" presStyleIdx="3" presStyleCnt="7"/>
      <dgm:spPr/>
      <dgm:t>
        <a:bodyPr/>
        <a:lstStyle/>
        <a:p>
          <a:endParaRPr lang="en-US"/>
        </a:p>
      </dgm:t>
    </dgm:pt>
    <dgm:pt modelId="{56130D0F-D398-4B2B-B45F-43B41B84A653}" type="pres">
      <dgm:prSet presAssocID="{1E3DEDA0-A35D-4CD6-9416-E322948BC4AB}" presName="hierRoot4" presStyleCnt="0"/>
      <dgm:spPr/>
      <dgm:t>
        <a:bodyPr/>
        <a:lstStyle/>
        <a:p>
          <a:endParaRPr lang="en-US"/>
        </a:p>
      </dgm:t>
    </dgm:pt>
    <dgm:pt modelId="{D42ED259-F2E0-4EF7-B79C-9F4A0B7528B0}" type="pres">
      <dgm:prSet presAssocID="{1E3DEDA0-A35D-4CD6-9416-E322948BC4AB}" presName="composite4" presStyleCnt="0"/>
      <dgm:spPr/>
      <dgm:t>
        <a:bodyPr/>
        <a:lstStyle/>
        <a:p>
          <a:endParaRPr lang="en-US"/>
        </a:p>
      </dgm:t>
    </dgm:pt>
    <dgm:pt modelId="{5B3D80D1-5175-46A0-BD84-C45A75DD5351}" type="pres">
      <dgm:prSet presAssocID="{1E3DEDA0-A35D-4CD6-9416-E322948BC4AB}" presName="background4" presStyleLbl="node4" presStyleIdx="3" presStyleCnt="7"/>
      <dgm:spPr/>
      <dgm:t>
        <a:bodyPr/>
        <a:lstStyle/>
        <a:p>
          <a:endParaRPr lang="en-US"/>
        </a:p>
      </dgm:t>
    </dgm:pt>
    <dgm:pt modelId="{7639AF7A-E955-4C29-8FA1-23C3BDB4CC65}" type="pres">
      <dgm:prSet presAssocID="{1E3DEDA0-A35D-4CD6-9416-E322948BC4AB}" presName="text4" presStyleLbl="fgAcc4" presStyleIdx="3" presStyleCnt="7" custScaleX="170475">
        <dgm:presLayoutVars>
          <dgm:chPref val="3"/>
        </dgm:presLayoutVars>
      </dgm:prSet>
      <dgm:spPr/>
      <dgm:t>
        <a:bodyPr/>
        <a:lstStyle/>
        <a:p>
          <a:endParaRPr lang="en-US"/>
        </a:p>
      </dgm:t>
    </dgm:pt>
    <dgm:pt modelId="{7D886FDD-5332-4966-B1B8-D005D70D4632}" type="pres">
      <dgm:prSet presAssocID="{1E3DEDA0-A35D-4CD6-9416-E322948BC4AB}" presName="hierChild5" presStyleCnt="0"/>
      <dgm:spPr/>
      <dgm:t>
        <a:bodyPr/>
        <a:lstStyle/>
        <a:p>
          <a:endParaRPr lang="en-US"/>
        </a:p>
      </dgm:t>
    </dgm:pt>
    <dgm:pt modelId="{6F732D60-3530-439A-9D0C-7D599CD73E82}" type="pres">
      <dgm:prSet presAssocID="{043B56F3-92A6-4169-BD1E-D8BC558CEB01}" presName="Name23" presStyleLbl="parChTrans1D4" presStyleIdx="4" presStyleCnt="7"/>
      <dgm:spPr/>
      <dgm:t>
        <a:bodyPr/>
        <a:lstStyle/>
        <a:p>
          <a:endParaRPr lang="en-US"/>
        </a:p>
      </dgm:t>
    </dgm:pt>
    <dgm:pt modelId="{C52C69DB-355D-45CB-9466-DF98C26C81A7}" type="pres">
      <dgm:prSet presAssocID="{860C0609-40FB-42DF-831B-FC65DA6D3487}" presName="hierRoot4" presStyleCnt="0"/>
      <dgm:spPr/>
      <dgm:t>
        <a:bodyPr/>
        <a:lstStyle/>
        <a:p>
          <a:endParaRPr lang="en-US"/>
        </a:p>
      </dgm:t>
    </dgm:pt>
    <dgm:pt modelId="{3891BF6F-C56D-4DAF-BEFE-BB033926ADE4}" type="pres">
      <dgm:prSet presAssocID="{860C0609-40FB-42DF-831B-FC65DA6D3487}" presName="composite4" presStyleCnt="0"/>
      <dgm:spPr/>
      <dgm:t>
        <a:bodyPr/>
        <a:lstStyle/>
        <a:p>
          <a:endParaRPr lang="en-US"/>
        </a:p>
      </dgm:t>
    </dgm:pt>
    <dgm:pt modelId="{520F246E-4876-4F66-BDD8-E9CCF19CA016}" type="pres">
      <dgm:prSet presAssocID="{860C0609-40FB-42DF-831B-FC65DA6D3487}" presName="background4" presStyleLbl="node4" presStyleIdx="4" presStyleCnt="7"/>
      <dgm:spPr/>
      <dgm:t>
        <a:bodyPr/>
        <a:lstStyle/>
        <a:p>
          <a:endParaRPr lang="en-US"/>
        </a:p>
      </dgm:t>
    </dgm:pt>
    <dgm:pt modelId="{CDF0CB95-8762-490C-99A2-DC876DAED052}" type="pres">
      <dgm:prSet presAssocID="{860C0609-40FB-42DF-831B-FC65DA6D3487}" presName="text4" presStyleLbl="fgAcc4" presStyleIdx="4" presStyleCnt="7" custScaleX="126416" custScaleY="137484">
        <dgm:presLayoutVars>
          <dgm:chPref val="3"/>
        </dgm:presLayoutVars>
      </dgm:prSet>
      <dgm:spPr/>
      <dgm:t>
        <a:bodyPr/>
        <a:lstStyle/>
        <a:p>
          <a:endParaRPr lang="en-US"/>
        </a:p>
      </dgm:t>
    </dgm:pt>
    <dgm:pt modelId="{2A6B6785-A847-4493-A116-0D5F48F1A66E}" type="pres">
      <dgm:prSet presAssocID="{860C0609-40FB-42DF-831B-FC65DA6D3487}" presName="hierChild5" presStyleCnt="0"/>
      <dgm:spPr/>
      <dgm:t>
        <a:bodyPr/>
        <a:lstStyle/>
        <a:p>
          <a:endParaRPr lang="en-US"/>
        </a:p>
      </dgm:t>
    </dgm:pt>
    <dgm:pt modelId="{9FA3F579-261D-4EFE-9D34-27C0E2CF6571}" type="pres">
      <dgm:prSet presAssocID="{6E592240-FE8E-41E8-8B8E-B1875684AB5A}" presName="Name23" presStyleLbl="parChTrans1D4" presStyleIdx="5" presStyleCnt="7"/>
      <dgm:spPr/>
      <dgm:t>
        <a:bodyPr/>
        <a:lstStyle/>
        <a:p>
          <a:endParaRPr lang="en-US"/>
        </a:p>
      </dgm:t>
    </dgm:pt>
    <dgm:pt modelId="{C2247D0A-9E4C-4B77-A896-7D8F92375537}" type="pres">
      <dgm:prSet presAssocID="{BE475829-3BCC-4AAD-A49F-1EF0206F10A7}" presName="hierRoot4" presStyleCnt="0"/>
      <dgm:spPr/>
      <dgm:t>
        <a:bodyPr/>
        <a:lstStyle/>
        <a:p>
          <a:endParaRPr lang="en-US"/>
        </a:p>
      </dgm:t>
    </dgm:pt>
    <dgm:pt modelId="{CD0EE8BA-B702-4A1B-AAF0-52617F82EB35}" type="pres">
      <dgm:prSet presAssocID="{BE475829-3BCC-4AAD-A49F-1EF0206F10A7}" presName="composite4" presStyleCnt="0"/>
      <dgm:spPr/>
      <dgm:t>
        <a:bodyPr/>
        <a:lstStyle/>
        <a:p>
          <a:endParaRPr lang="en-US"/>
        </a:p>
      </dgm:t>
    </dgm:pt>
    <dgm:pt modelId="{5AECE8B6-2ECF-4E06-8E65-CF6689234D5E}" type="pres">
      <dgm:prSet presAssocID="{BE475829-3BCC-4AAD-A49F-1EF0206F10A7}" presName="background4" presStyleLbl="node4" presStyleIdx="5" presStyleCnt="7"/>
      <dgm:spPr/>
      <dgm:t>
        <a:bodyPr/>
        <a:lstStyle/>
        <a:p>
          <a:endParaRPr lang="en-US"/>
        </a:p>
      </dgm:t>
    </dgm:pt>
    <dgm:pt modelId="{3D246AFC-9DF5-43FD-99CB-6EC11C4EB9B2}" type="pres">
      <dgm:prSet presAssocID="{BE475829-3BCC-4AAD-A49F-1EF0206F10A7}" presName="text4" presStyleLbl="fgAcc4" presStyleIdx="5" presStyleCnt="7" custScaleX="126416" custScaleY="137484">
        <dgm:presLayoutVars>
          <dgm:chPref val="3"/>
        </dgm:presLayoutVars>
      </dgm:prSet>
      <dgm:spPr/>
      <dgm:t>
        <a:bodyPr/>
        <a:lstStyle/>
        <a:p>
          <a:endParaRPr lang="en-US"/>
        </a:p>
      </dgm:t>
    </dgm:pt>
    <dgm:pt modelId="{FD6EA05D-F0F8-48D1-8EF9-3C3E4B8F2694}" type="pres">
      <dgm:prSet presAssocID="{BE475829-3BCC-4AAD-A49F-1EF0206F10A7}" presName="hierChild5" presStyleCnt="0"/>
      <dgm:spPr/>
      <dgm:t>
        <a:bodyPr/>
        <a:lstStyle/>
        <a:p>
          <a:endParaRPr lang="en-US"/>
        </a:p>
      </dgm:t>
    </dgm:pt>
    <dgm:pt modelId="{3E976186-90E5-4106-8D00-9FCF64F29B7B}" type="pres">
      <dgm:prSet presAssocID="{67823F4B-45B3-4E63-8195-4E8A0F0D2B43}" presName="Name23" presStyleLbl="parChTrans1D4" presStyleIdx="6" presStyleCnt="7"/>
      <dgm:spPr/>
      <dgm:t>
        <a:bodyPr/>
        <a:lstStyle/>
        <a:p>
          <a:endParaRPr lang="en-US"/>
        </a:p>
      </dgm:t>
    </dgm:pt>
    <dgm:pt modelId="{033870BE-42C2-4522-BC3D-3D37F0525C01}" type="pres">
      <dgm:prSet presAssocID="{BFCBB4A3-D3DA-4144-ABE4-3A7D0A455570}" presName="hierRoot4" presStyleCnt="0"/>
      <dgm:spPr/>
      <dgm:t>
        <a:bodyPr/>
        <a:lstStyle/>
        <a:p>
          <a:endParaRPr lang="en-US"/>
        </a:p>
      </dgm:t>
    </dgm:pt>
    <dgm:pt modelId="{5C684915-2DA0-40A6-89B4-3DCBCD550159}" type="pres">
      <dgm:prSet presAssocID="{BFCBB4A3-D3DA-4144-ABE4-3A7D0A455570}" presName="composite4" presStyleCnt="0"/>
      <dgm:spPr/>
      <dgm:t>
        <a:bodyPr/>
        <a:lstStyle/>
        <a:p>
          <a:endParaRPr lang="en-US"/>
        </a:p>
      </dgm:t>
    </dgm:pt>
    <dgm:pt modelId="{D1B548A3-765C-4379-9A54-0AFF2BEAB093}" type="pres">
      <dgm:prSet presAssocID="{BFCBB4A3-D3DA-4144-ABE4-3A7D0A455570}" presName="background4" presStyleLbl="node4" presStyleIdx="6" presStyleCnt="7"/>
      <dgm:spPr/>
      <dgm:t>
        <a:bodyPr/>
        <a:lstStyle/>
        <a:p>
          <a:endParaRPr lang="en-US"/>
        </a:p>
      </dgm:t>
    </dgm:pt>
    <dgm:pt modelId="{A1701DDB-10A0-4BC8-B693-5239B5821C9F}" type="pres">
      <dgm:prSet presAssocID="{BFCBB4A3-D3DA-4144-ABE4-3A7D0A455570}" presName="text4" presStyleLbl="fgAcc4" presStyleIdx="6" presStyleCnt="7" custScaleX="126416" custScaleY="137484">
        <dgm:presLayoutVars>
          <dgm:chPref val="3"/>
        </dgm:presLayoutVars>
      </dgm:prSet>
      <dgm:spPr/>
      <dgm:t>
        <a:bodyPr/>
        <a:lstStyle/>
        <a:p>
          <a:endParaRPr lang="en-US"/>
        </a:p>
      </dgm:t>
    </dgm:pt>
    <dgm:pt modelId="{303C1F90-1F34-4AC3-82E2-3BEFBF5A209B}" type="pres">
      <dgm:prSet presAssocID="{BFCBB4A3-D3DA-4144-ABE4-3A7D0A455570}" presName="hierChild5" presStyleCnt="0"/>
      <dgm:spPr/>
      <dgm:t>
        <a:bodyPr/>
        <a:lstStyle/>
        <a:p>
          <a:endParaRPr lang="en-US"/>
        </a:p>
      </dgm:t>
    </dgm:pt>
  </dgm:ptLst>
  <dgm:cxnLst>
    <dgm:cxn modelId="{FD77119F-6FFC-4A73-80F4-0B349D74AD9F}" srcId="{76A5ED5C-0BFC-450C-A966-16F701FDCA3D}" destId="{1E3DEDA0-A35D-4CD6-9416-E322948BC4AB}" srcOrd="1" destOrd="0" parTransId="{4529A10F-1327-4F2C-B122-C51363C986C9}" sibTransId="{873D4A0B-E1A1-474D-ACF6-95DB689AEB37}"/>
    <dgm:cxn modelId="{5C2C7A63-2B41-4DC3-952A-CD1B056CF7C9}" type="presOf" srcId="{05A7ACFC-1C12-4B22-856E-E002BB974A65}" destId="{89F7F085-FCB7-48E3-B593-319BBA8A1213}" srcOrd="0" destOrd="0" presId="urn:microsoft.com/office/officeart/2005/8/layout/hierarchy1"/>
    <dgm:cxn modelId="{1589DF92-07B3-45E7-9A6D-AD3BF646EF63}" srcId="{A69F3E2C-6076-4400-9EA5-71DD24B252F8}" destId="{9F82FBE5-520E-471D-9027-8D45CA386E4D}" srcOrd="0" destOrd="0" parTransId="{105C37F2-AAEB-4B2B-95F6-0E915743C5A8}" sibTransId="{3E72581A-71B5-4629-B4AD-C074D23D11B0}"/>
    <dgm:cxn modelId="{C52E1A3A-8CD7-415C-B8DB-7C6566B9D123}" srcId="{1E3DEDA0-A35D-4CD6-9416-E322948BC4AB}" destId="{BE475829-3BCC-4AAD-A49F-1EF0206F10A7}" srcOrd="1" destOrd="0" parTransId="{6E592240-FE8E-41E8-8B8E-B1875684AB5A}" sibTransId="{E1FEB5C4-2EBD-443D-AB9B-1E6F252689F7}"/>
    <dgm:cxn modelId="{D632DEB4-D658-43D4-B8A9-681A908C41E4}" type="presOf" srcId="{A45A86EE-3271-4788-8B53-9614C98A82A7}" destId="{08F38C2B-B187-4A9F-829B-6B1BD7FBAD23}" srcOrd="0" destOrd="0" presId="urn:microsoft.com/office/officeart/2005/8/layout/hierarchy1"/>
    <dgm:cxn modelId="{A3431A95-6196-470C-BEED-12FC8379F3A3}" type="presOf" srcId="{BE475829-3BCC-4AAD-A49F-1EF0206F10A7}" destId="{3D246AFC-9DF5-43FD-99CB-6EC11C4EB9B2}" srcOrd="0" destOrd="0" presId="urn:microsoft.com/office/officeart/2005/8/layout/hierarchy1"/>
    <dgm:cxn modelId="{AE50F7C2-D913-45BD-A284-104EA9E0B451}" type="presOf" srcId="{6E592240-FE8E-41E8-8B8E-B1875684AB5A}" destId="{9FA3F579-261D-4EFE-9D34-27C0E2CF6571}" srcOrd="0" destOrd="0" presId="urn:microsoft.com/office/officeart/2005/8/layout/hierarchy1"/>
    <dgm:cxn modelId="{1E78A7D9-F06D-45B4-8437-76D21DAFB836}" srcId="{76A5ED5C-0BFC-450C-A966-16F701FDCA3D}" destId="{A69F3E2C-6076-4400-9EA5-71DD24B252F8}" srcOrd="0" destOrd="0" parTransId="{A733B3ED-4996-4A04-BBBD-4A096A242BF7}" sibTransId="{BF0F197C-C13D-4E16-9F38-176F858B792D}"/>
    <dgm:cxn modelId="{F69D8E09-9687-4175-9806-A975063EE9CE}" type="presOf" srcId="{9F82FBE5-520E-471D-9027-8D45CA386E4D}" destId="{CD595E34-3989-4841-8524-2210C4590F92}" srcOrd="0" destOrd="0" presId="urn:microsoft.com/office/officeart/2005/8/layout/hierarchy1"/>
    <dgm:cxn modelId="{ACD84D27-C614-4F50-A013-1F1B4F9B3D35}" srcId="{A45A86EE-3271-4788-8B53-9614C98A82A7}" destId="{90CD038F-EF04-4ABF-A1FC-E47CDFE5E7BC}" srcOrd="0" destOrd="0" parTransId="{05A7ACFC-1C12-4B22-856E-E002BB974A65}" sibTransId="{EFFC1C5B-0A7C-4F01-A20F-BC6D683DF681}"/>
    <dgm:cxn modelId="{386306C3-AC1D-43E5-AD7D-62B9B90CE9DD}" type="presOf" srcId="{A69F3E2C-6076-4400-9EA5-71DD24B252F8}" destId="{AE795E7F-4417-4424-B59D-82DE91012BC3}" srcOrd="0" destOrd="0" presId="urn:microsoft.com/office/officeart/2005/8/layout/hierarchy1"/>
    <dgm:cxn modelId="{851E8BA0-58FF-4BD3-9422-65C934026256}" srcId="{A69F3E2C-6076-4400-9EA5-71DD24B252F8}" destId="{1C804DA7-86A8-4C7A-AEFB-02386F8EAFC6}" srcOrd="1" destOrd="0" parTransId="{1E3665EE-3673-428D-B972-866FC77AD50A}" sibTransId="{4DE3ECAE-8503-4ED7-8C93-4502C9AF2D99}"/>
    <dgm:cxn modelId="{27DCD265-0B8F-4617-B21B-1E106CE82029}" type="presOf" srcId="{F588AE7B-EB3D-493D-A697-00582879DEE5}" destId="{12935EC4-D7D8-4038-A20E-D10713E66D23}" srcOrd="0" destOrd="0" presId="urn:microsoft.com/office/officeart/2005/8/layout/hierarchy1"/>
    <dgm:cxn modelId="{BEF67129-6078-4601-8F63-450A08CA06AD}" type="presOf" srcId="{90CD038F-EF04-4ABF-A1FC-E47CDFE5E7BC}" destId="{5EFB4196-DE4F-4351-B612-DE6CB27042C8}" srcOrd="0" destOrd="0" presId="urn:microsoft.com/office/officeart/2005/8/layout/hierarchy1"/>
    <dgm:cxn modelId="{C47F8134-03E1-4BF3-9774-DF3463FAB7C5}" type="presOf" srcId="{BFCBB4A3-D3DA-4144-ABE4-3A7D0A455570}" destId="{A1701DDB-10A0-4BC8-B693-5239B5821C9F}" srcOrd="0" destOrd="0" presId="urn:microsoft.com/office/officeart/2005/8/layout/hierarchy1"/>
    <dgm:cxn modelId="{97B7745E-1DAE-4A36-896F-546FEAC55460}" type="presOf" srcId="{1E3DEDA0-A35D-4CD6-9416-E322948BC4AB}" destId="{7639AF7A-E955-4C29-8FA1-23C3BDB4CC65}" srcOrd="0" destOrd="0" presId="urn:microsoft.com/office/officeart/2005/8/layout/hierarchy1"/>
    <dgm:cxn modelId="{3C463E2F-8750-4F24-BAAE-6D5F9EF59CF8}" srcId="{1E3DEDA0-A35D-4CD6-9416-E322948BC4AB}" destId="{860C0609-40FB-42DF-831B-FC65DA6D3487}" srcOrd="0" destOrd="0" parTransId="{043B56F3-92A6-4169-BD1E-D8BC558CEB01}" sibTransId="{FDCD6207-9630-421C-B607-4877FAF97810}"/>
    <dgm:cxn modelId="{74565A4C-1797-410C-81BB-60CB344D99FB}" type="presOf" srcId="{4529A10F-1327-4F2C-B122-C51363C986C9}" destId="{D7448B20-B92B-4BDE-A730-064B7644F370}" srcOrd="0" destOrd="0" presId="urn:microsoft.com/office/officeart/2005/8/layout/hierarchy1"/>
    <dgm:cxn modelId="{A8386EDF-82A2-46AD-AFDC-9DCF6336AAA0}" type="presOf" srcId="{860C0609-40FB-42DF-831B-FC65DA6D3487}" destId="{CDF0CB95-8762-490C-99A2-DC876DAED052}" srcOrd="0" destOrd="0" presId="urn:microsoft.com/office/officeart/2005/8/layout/hierarchy1"/>
    <dgm:cxn modelId="{18172006-6DAD-44D0-83F3-42DD97507449}" type="presOf" srcId="{043B56F3-92A6-4169-BD1E-D8BC558CEB01}" destId="{6F732D60-3530-439A-9D0C-7D599CD73E82}" srcOrd="0" destOrd="0" presId="urn:microsoft.com/office/officeart/2005/8/layout/hierarchy1"/>
    <dgm:cxn modelId="{A29B21BE-CC42-4C7E-B909-3ABDF0FCC4C3}" type="presOf" srcId="{A733B3ED-4996-4A04-BBBD-4A096A242BF7}" destId="{37E65F42-2731-4DF2-807F-CB0BA688992E}" srcOrd="0" destOrd="0" presId="urn:microsoft.com/office/officeart/2005/8/layout/hierarchy1"/>
    <dgm:cxn modelId="{AABB8BFA-E2A9-4874-B188-DE038ED3B8BE}" srcId="{90CD038F-EF04-4ABF-A1FC-E47CDFE5E7BC}" destId="{76A5ED5C-0BFC-450C-A966-16F701FDCA3D}" srcOrd="0" destOrd="0" parTransId="{AC9CCADA-A9A5-47E1-8068-632977CBF572}" sibTransId="{C54500AA-30A9-4D6A-9817-343CBF9A1A4C}"/>
    <dgm:cxn modelId="{4FF6D28A-6694-4CAD-8A5A-108C3D0C2631}" type="presOf" srcId="{105C37F2-AAEB-4B2B-95F6-0E915743C5A8}" destId="{B74DF915-C6ED-4CA8-9ABC-19B47AB69DE4}" srcOrd="0" destOrd="0" presId="urn:microsoft.com/office/officeart/2005/8/layout/hierarchy1"/>
    <dgm:cxn modelId="{5D6DECCD-E8BB-4BC2-A388-52D3DDE8B79F}" type="presOf" srcId="{1E3665EE-3673-428D-B972-866FC77AD50A}" destId="{3D467F07-9F2A-48E5-A2A5-1014889A1C9A}" srcOrd="0" destOrd="0" presId="urn:microsoft.com/office/officeart/2005/8/layout/hierarchy1"/>
    <dgm:cxn modelId="{4F7AF2D8-D96C-4223-AFAE-4F8FEC345C47}" type="presOf" srcId="{1C804DA7-86A8-4C7A-AEFB-02386F8EAFC6}" destId="{6DA9A23A-790B-4BC4-B1E1-FC88E8F5A089}" srcOrd="0" destOrd="0" presId="urn:microsoft.com/office/officeart/2005/8/layout/hierarchy1"/>
    <dgm:cxn modelId="{D6B76E49-FCF1-4159-BD55-E22C249FC8CA}" srcId="{1E3DEDA0-A35D-4CD6-9416-E322948BC4AB}" destId="{BFCBB4A3-D3DA-4144-ABE4-3A7D0A455570}" srcOrd="2" destOrd="0" parTransId="{67823F4B-45B3-4E63-8195-4E8A0F0D2B43}" sibTransId="{30C8EDA6-D00B-4410-9263-80F845152366}"/>
    <dgm:cxn modelId="{2BA21A18-740D-4E49-9E62-34FC26238552}" srcId="{F588AE7B-EB3D-493D-A697-00582879DEE5}" destId="{A45A86EE-3271-4788-8B53-9614C98A82A7}" srcOrd="0" destOrd="0" parTransId="{A70B3DD3-5CE7-425F-BC7E-1837EBDCDC47}" sibTransId="{B2181D58-96F2-44C5-A5E3-19D27CDE6E92}"/>
    <dgm:cxn modelId="{0264172D-8426-451B-A771-ABBC764D2A7F}" type="presOf" srcId="{76A5ED5C-0BFC-450C-A966-16F701FDCA3D}" destId="{5F06BCA6-93D6-4D4C-89B5-BFB268B58C9D}" srcOrd="0" destOrd="0" presId="urn:microsoft.com/office/officeart/2005/8/layout/hierarchy1"/>
    <dgm:cxn modelId="{3F1150F8-3EB8-48B3-8C04-49F9AE5AA199}" type="presOf" srcId="{AC9CCADA-A9A5-47E1-8068-632977CBF572}" destId="{2D57C79B-FB17-42BE-8873-F19FE3DB1D72}" srcOrd="0" destOrd="0" presId="urn:microsoft.com/office/officeart/2005/8/layout/hierarchy1"/>
    <dgm:cxn modelId="{D3F310C2-6093-4949-B9C6-D296658572E6}" type="presOf" srcId="{67823F4B-45B3-4E63-8195-4E8A0F0D2B43}" destId="{3E976186-90E5-4106-8D00-9FCF64F29B7B}" srcOrd="0" destOrd="0" presId="urn:microsoft.com/office/officeart/2005/8/layout/hierarchy1"/>
    <dgm:cxn modelId="{C91FE731-E728-42DC-A341-96FD1AD4196A}" type="presParOf" srcId="{12935EC4-D7D8-4038-A20E-D10713E66D23}" destId="{C3C570B9-28E6-41AA-81ED-8F26A2EA45F5}" srcOrd="0" destOrd="0" presId="urn:microsoft.com/office/officeart/2005/8/layout/hierarchy1"/>
    <dgm:cxn modelId="{16B5F657-FE3F-4005-A3B6-EAEF86695A87}" type="presParOf" srcId="{C3C570B9-28E6-41AA-81ED-8F26A2EA45F5}" destId="{FFA11F6E-1B5F-48C2-849C-7DAE1A8C50F8}" srcOrd="0" destOrd="0" presId="urn:microsoft.com/office/officeart/2005/8/layout/hierarchy1"/>
    <dgm:cxn modelId="{0193F2CE-FB3A-4A00-86A0-76717B6E157E}" type="presParOf" srcId="{FFA11F6E-1B5F-48C2-849C-7DAE1A8C50F8}" destId="{64A11686-8551-4E8D-959F-6B45018574CA}" srcOrd="0" destOrd="0" presId="urn:microsoft.com/office/officeart/2005/8/layout/hierarchy1"/>
    <dgm:cxn modelId="{98570836-B116-47AF-ABF9-A681DA7FE0B1}" type="presParOf" srcId="{FFA11F6E-1B5F-48C2-849C-7DAE1A8C50F8}" destId="{08F38C2B-B187-4A9F-829B-6B1BD7FBAD23}" srcOrd="1" destOrd="0" presId="urn:microsoft.com/office/officeart/2005/8/layout/hierarchy1"/>
    <dgm:cxn modelId="{DB83DF7D-FFDF-4840-8E9C-41532FD9233E}" type="presParOf" srcId="{C3C570B9-28E6-41AA-81ED-8F26A2EA45F5}" destId="{2CD9C39B-BD81-4B74-8D1C-40116B78BC0A}" srcOrd="1" destOrd="0" presId="urn:microsoft.com/office/officeart/2005/8/layout/hierarchy1"/>
    <dgm:cxn modelId="{12A4314B-E6EE-43DF-B020-8F62B0BF1887}" type="presParOf" srcId="{2CD9C39B-BD81-4B74-8D1C-40116B78BC0A}" destId="{89F7F085-FCB7-48E3-B593-319BBA8A1213}" srcOrd="0" destOrd="0" presId="urn:microsoft.com/office/officeart/2005/8/layout/hierarchy1"/>
    <dgm:cxn modelId="{86BB4C5E-1EF1-427F-9A92-99CCADAE85A3}" type="presParOf" srcId="{2CD9C39B-BD81-4B74-8D1C-40116B78BC0A}" destId="{20DCEF23-A772-49F0-AAC1-9B344576F255}" srcOrd="1" destOrd="0" presId="urn:microsoft.com/office/officeart/2005/8/layout/hierarchy1"/>
    <dgm:cxn modelId="{6F7CDD83-4B6C-4860-BC76-8270E4ADB502}" type="presParOf" srcId="{20DCEF23-A772-49F0-AAC1-9B344576F255}" destId="{E4053EC8-8A1B-494F-92A1-6D4B2020EC6B}" srcOrd="0" destOrd="0" presId="urn:microsoft.com/office/officeart/2005/8/layout/hierarchy1"/>
    <dgm:cxn modelId="{1826C143-5907-4962-AEE1-4E84AD37529B}" type="presParOf" srcId="{E4053EC8-8A1B-494F-92A1-6D4B2020EC6B}" destId="{6A8B34C7-780F-4000-81EF-19D9F2B98B16}" srcOrd="0" destOrd="0" presId="urn:microsoft.com/office/officeart/2005/8/layout/hierarchy1"/>
    <dgm:cxn modelId="{7EA96FB1-0787-436F-9A15-189065B46E7E}" type="presParOf" srcId="{E4053EC8-8A1B-494F-92A1-6D4B2020EC6B}" destId="{5EFB4196-DE4F-4351-B612-DE6CB27042C8}" srcOrd="1" destOrd="0" presId="urn:microsoft.com/office/officeart/2005/8/layout/hierarchy1"/>
    <dgm:cxn modelId="{8A25B374-DE3A-4947-90E5-5323CAA602FA}" type="presParOf" srcId="{20DCEF23-A772-49F0-AAC1-9B344576F255}" destId="{99A28E09-E044-4C13-8B37-99580EDAC37E}" srcOrd="1" destOrd="0" presId="urn:microsoft.com/office/officeart/2005/8/layout/hierarchy1"/>
    <dgm:cxn modelId="{EF553535-9CE3-416C-902D-A8C29718611D}" type="presParOf" srcId="{99A28E09-E044-4C13-8B37-99580EDAC37E}" destId="{2D57C79B-FB17-42BE-8873-F19FE3DB1D72}" srcOrd="0" destOrd="0" presId="urn:microsoft.com/office/officeart/2005/8/layout/hierarchy1"/>
    <dgm:cxn modelId="{906CE504-BD4B-4780-B8E6-CCD2422374CB}" type="presParOf" srcId="{99A28E09-E044-4C13-8B37-99580EDAC37E}" destId="{728EEF5B-6E79-4CE6-BFE8-BBF30A9EF6D1}" srcOrd="1" destOrd="0" presId="urn:microsoft.com/office/officeart/2005/8/layout/hierarchy1"/>
    <dgm:cxn modelId="{E8BF6A6E-1D4D-41EA-970D-F84E70257250}" type="presParOf" srcId="{728EEF5B-6E79-4CE6-BFE8-BBF30A9EF6D1}" destId="{4565C620-A4A9-4F12-8E2B-48FF2A05E3E9}" srcOrd="0" destOrd="0" presId="urn:microsoft.com/office/officeart/2005/8/layout/hierarchy1"/>
    <dgm:cxn modelId="{D05791C9-7040-47C9-8ABC-385079DC1435}" type="presParOf" srcId="{4565C620-A4A9-4F12-8E2B-48FF2A05E3E9}" destId="{FD5B63EA-6A94-4ADD-9805-1D0A4AAD9E43}" srcOrd="0" destOrd="0" presId="urn:microsoft.com/office/officeart/2005/8/layout/hierarchy1"/>
    <dgm:cxn modelId="{AE005592-CD4F-480B-B86D-DBB4C14E820E}" type="presParOf" srcId="{4565C620-A4A9-4F12-8E2B-48FF2A05E3E9}" destId="{5F06BCA6-93D6-4D4C-89B5-BFB268B58C9D}" srcOrd="1" destOrd="0" presId="urn:microsoft.com/office/officeart/2005/8/layout/hierarchy1"/>
    <dgm:cxn modelId="{82D4E2BC-B70B-4B26-A1AC-F20027522D18}" type="presParOf" srcId="{728EEF5B-6E79-4CE6-BFE8-BBF30A9EF6D1}" destId="{62F41DE8-3E22-444A-A8B8-91F6472564B9}" srcOrd="1" destOrd="0" presId="urn:microsoft.com/office/officeart/2005/8/layout/hierarchy1"/>
    <dgm:cxn modelId="{36EC294B-D73F-4F14-B0AF-806ACC91CF55}" type="presParOf" srcId="{62F41DE8-3E22-444A-A8B8-91F6472564B9}" destId="{37E65F42-2731-4DF2-807F-CB0BA688992E}" srcOrd="0" destOrd="0" presId="urn:microsoft.com/office/officeart/2005/8/layout/hierarchy1"/>
    <dgm:cxn modelId="{DAC35D39-0A9E-46F1-A3CD-B7960B0AB9AE}" type="presParOf" srcId="{62F41DE8-3E22-444A-A8B8-91F6472564B9}" destId="{E5F8262F-C6A4-4866-BEF1-429AFBD062D4}" srcOrd="1" destOrd="0" presId="urn:microsoft.com/office/officeart/2005/8/layout/hierarchy1"/>
    <dgm:cxn modelId="{1FB05679-04FD-4A09-AFF8-2F5FCDE4F880}" type="presParOf" srcId="{E5F8262F-C6A4-4866-BEF1-429AFBD062D4}" destId="{73F7CBD2-1B3F-4A30-9934-08C70933D270}" srcOrd="0" destOrd="0" presId="urn:microsoft.com/office/officeart/2005/8/layout/hierarchy1"/>
    <dgm:cxn modelId="{033A65F6-87E8-4B37-AD4C-AEA2D650DCB4}" type="presParOf" srcId="{73F7CBD2-1B3F-4A30-9934-08C70933D270}" destId="{5D06D6C6-134D-46EB-A3EE-D429A2CECFE0}" srcOrd="0" destOrd="0" presId="urn:microsoft.com/office/officeart/2005/8/layout/hierarchy1"/>
    <dgm:cxn modelId="{C0E2C653-C8D3-40C7-A6C8-3B6456AD1860}" type="presParOf" srcId="{73F7CBD2-1B3F-4A30-9934-08C70933D270}" destId="{AE795E7F-4417-4424-B59D-82DE91012BC3}" srcOrd="1" destOrd="0" presId="urn:microsoft.com/office/officeart/2005/8/layout/hierarchy1"/>
    <dgm:cxn modelId="{0D8A6BEA-8B56-4705-9EA5-F500D2A4DD4A}" type="presParOf" srcId="{E5F8262F-C6A4-4866-BEF1-429AFBD062D4}" destId="{431A8E87-8D56-4BC2-92A7-D043ED8D07C7}" srcOrd="1" destOrd="0" presId="urn:microsoft.com/office/officeart/2005/8/layout/hierarchy1"/>
    <dgm:cxn modelId="{BD2355F8-963A-4B2D-A28F-1E0887EB4A24}" type="presParOf" srcId="{431A8E87-8D56-4BC2-92A7-D043ED8D07C7}" destId="{B74DF915-C6ED-4CA8-9ABC-19B47AB69DE4}" srcOrd="0" destOrd="0" presId="urn:microsoft.com/office/officeart/2005/8/layout/hierarchy1"/>
    <dgm:cxn modelId="{A3903F37-1407-439D-BF2E-53033681D3A8}" type="presParOf" srcId="{431A8E87-8D56-4BC2-92A7-D043ED8D07C7}" destId="{6EB45981-FF35-4DBE-AA9F-C836D9365FA7}" srcOrd="1" destOrd="0" presId="urn:microsoft.com/office/officeart/2005/8/layout/hierarchy1"/>
    <dgm:cxn modelId="{888EFCA8-A251-44D6-866B-D38630E50AAC}" type="presParOf" srcId="{6EB45981-FF35-4DBE-AA9F-C836D9365FA7}" destId="{26AFDCBC-3275-46AF-BF81-8E8425964395}" srcOrd="0" destOrd="0" presId="urn:microsoft.com/office/officeart/2005/8/layout/hierarchy1"/>
    <dgm:cxn modelId="{2B14ECBE-37A8-43EE-B003-D19C18014882}" type="presParOf" srcId="{26AFDCBC-3275-46AF-BF81-8E8425964395}" destId="{E2C8BA49-10AC-4B1A-818F-DA3E40A65346}" srcOrd="0" destOrd="0" presId="urn:microsoft.com/office/officeart/2005/8/layout/hierarchy1"/>
    <dgm:cxn modelId="{28F47C05-7520-4F4E-97DB-2C6B0CA80DB9}" type="presParOf" srcId="{26AFDCBC-3275-46AF-BF81-8E8425964395}" destId="{CD595E34-3989-4841-8524-2210C4590F92}" srcOrd="1" destOrd="0" presId="urn:microsoft.com/office/officeart/2005/8/layout/hierarchy1"/>
    <dgm:cxn modelId="{BC0D317D-87B1-41CE-A972-763ECB525BE6}" type="presParOf" srcId="{6EB45981-FF35-4DBE-AA9F-C836D9365FA7}" destId="{10F3425C-43B7-4C47-8909-0EF2294A6AA2}" srcOrd="1" destOrd="0" presId="urn:microsoft.com/office/officeart/2005/8/layout/hierarchy1"/>
    <dgm:cxn modelId="{18DBB43A-069A-4654-8BDF-B8E2EA8A73C8}" type="presParOf" srcId="{431A8E87-8D56-4BC2-92A7-D043ED8D07C7}" destId="{3D467F07-9F2A-48E5-A2A5-1014889A1C9A}" srcOrd="2" destOrd="0" presId="urn:microsoft.com/office/officeart/2005/8/layout/hierarchy1"/>
    <dgm:cxn modelId="{9E814167-ECBF-4E2D-8DB8-9C647306C244}" type="presParOf" srcId="{431A8E87-8D56-4BC2-92A7-D043ED8D07C7}" destId="{8D1A4630-50FA-4352-AE97-8311CFCB42BE}" srcOrd="3" destOrd="0" presId="urn:microsoft.com/office/officeart/2005/8/layout/hierarchy1"/>
    <dgm:cxn modelId="{B3A35E64-12E8-4B8C-8DC1-7EFC7E883E89}" type="presParOf" srcId="{8D1A4630-50FA-4352-AE97-8311CFCB42BE}" destId="{F0ECFD72-EC4A-4EB7-BC81-4E7F12165B89}" srcOrd="0" destOrd="0" presId="urn:microsoft.com/office/officeart/2005/8/layout/hierarchy1"/>
    <dgm:cxn modelId="{B908CEAF-D553-46B3-AB23-9161457CF941}" type="presParOf" srcId="{F0ECFD72-EC4A-4EB7-BC81-4E7F12165B89}" destId="{4E03BFDE-7441-40AA-A58A-A3CDD55D49A8}" srcOrd="0" destOrd="0" presId="urn:microsoft.com/office/officeart/2005/8/layout/hierarchy1"/>
    <dgm:cxn modelId="{D5E00141-56FA-48D4-ABBB-B465BFA651C0}" type="presParOf" srcId="{F0ECFD72-EC4A-4EB7-BC81-4E7F12165B89}" destId="{6DA9A23A-790B-4BC4-B1E1-FC88E8F5A089}" srcOrd="1" destOrd="0" presId="urn:microsoft.com/office/officeart/2005/8/layout/hierarchy1"/>
    <dgm:cxn modelId="{5F518309-E691-4317-BE57-95EEC7B8A1B2}" type="presParOf" srcId="{8D1A4630-50FA-4352-AE97-8311CFCB42BE}" destId="{B4BC41D0-EBB0-41B4-9D85-730BFB8C591B}" srcOrd="1" destOrd="0" presId="urn:microsoft.com/office/officeart/2005/8/layout/hierarchy1"/>
    <dgm:cxn modelId="{3E0AE289-492D-47F5-9918-33216489FC17}" type="presParOf" srcId="{62F41DE8-3E22-444A-A8B8-91F6472564B9}" destId="{D7448B20-B92B-4BDE-A730-064B7644F370}" srcOrd="2" destOrd="0" presId="urn:microsoft.com/office/officeart/2005/8/layout/hierarchy1"/>
    <dgm:cxn modelId="{7B4E6515-3E89-464F-A805-84D61DA52A50}" type="presParOf" srcId="{62F41DE8-3E22-444A-A8B8-91F6472564B9}" destId="{56130D0F-D398-4B2B-B45F-43B41B84A653}" srcOrd="3" destOrd="0" presId="urn:microsoft.com/office/officeart/2005/8/layout/hierarchy1"/>
    <dgm:cxn modelId="{CCBE2D82-DA22-4598-9579-50A68F8EDBB1}" type="presParOf" srcId="{56130D0F-D398-4B2B-B45F-43B41B84A653}" destId="{D42ED259-F2E0-4EF7-B79C-9F4A0B7528B0}" srcOrd="0" destOrd="0" presId="urn:microsoft.com/office/officeart/2005/8/layout/hierarchy1"/>
    <dgm:cxn modelId="{3CD6BEE7-B927-4DE7-9670-2EF7FA72D1CF}" type="presParOf" srcId="{D42ED259-F2E0-4EF7-B79C-9F4A0B7528B0}" destId="{5B3D80D1-5175-46A0-BD84-C45A75DD5351}" srcOrd="0" destOrd="0" presId="urn:microsoft.com/office/officeart/2005/8/layout/hierarchy1"/>
    <dgm:cxn modelId="{C45AB49B-3C40-4125-AD36-51D169DFE5C3}" type="presParOf" srcId="{D42ED259-F2E0-4EF7-B79C-9F4A0B7528B0}" destId="{7639AF7A-E955-4C29-8FA1-23C3BDB4CC65}" srcOrd="1" destOrd="0" presId="urn:microsoft.com/office/officeart/2005/8/layout/hierarchy1"/>
    <dgm:cxn modelId="{B3579803-6EA7-492B-87E1-127AB6E07673}" type="presParOf" srcId="{56130D0F-D398-4B2B-B45F-43B41B84A653}" destId="{7D886FDD-5332-4966-B1B8-D005D70D4632}" srcOrd="1" destOrd="0" presId="urn:microsoft.com/office/officeart/2005/8/layout/hierarchy1"/>
    <dgm:cxn modelId="{85607901-102E-4795-AD89-BACA4EB4B281}" type="presParOf" srcId="{7D886FDD-5332-4966-B1B8-D005D70D4632}" destId="{6F732D60-3530-439A-9D0C-7D599CD73E82}" srcOrd="0" destOrd="0" presId="urn:microsoft.com/office/officeart/2005/8/layout/hierarchy1"/>
    <dgm:cxn modelId="{E2739B30-CE17-42AD-8475-46A5EDD9C364}" type="presParOf" srcId="{7D886FDD-5332-4966-B1B8-D005D70D4632}" destId="{C52C69DB-355D-45CB-9466-DF98C26C81A7}" srcOrd="1" destOrd="0" presId="urn:microsoft.com/office/officeart/2005/8/layout/hierarchy1"/>
    <dgm:cxn modelId="{D562CB05-9845-4539-8A56-1606CDC50643}" type="presParOf" srcId="{C52C69DB-355D-45CB-9466-DF98C26C81A7}" destId="{3891BF6F-C56D-4DAF-BEFE-BB033926ADE4}" srcOrd="0" destOrd="0" presId="urn:microsoft.com/office/officeart/2005/8/layout/hierarchy1"/>
    <dgm:cxn modelId="{40A07114-3961-4BAD-8E12-2E08930349D5}" type="presParOf" srcId="{3891BF6F-C56D-4DAF-BEFE-BB033926ADE4}" destId="{520F246E-4876-4F66-BDD8-E9CCF19CA016}" srcOrd="0" destOrd="0" presId="urn:microsoft.com/office/officeart/2005/8/layout/hierarchy1"/>
    <dgm:cxn modelId="{0DA56CFF-2689-49B5-9BD4-9994FBAE3171}" type="presParOf" srcId="{3891BF6F-C56D-4DAF-BEFE-BB033926ADE4}" destId="{CDF0CB95-8762-490C-99A2-DC876DAED052}" srcOrd="1" destOrd="0" presId="urn:microsoft.com/office/officeart/2005/8/layout/hierarchy1"/>
    <dgm:cxn modelId="{037005F1-0A0F-4834-9379-38B34BC0B606}" type="presParOf" srcId="{C52C69DB-355D-45CB-9466-DF98C26C81A7}" destId="{2A6B6785-A847-4493-A116-0D5F48F1A66E}" srcOrd="1" destOrd="0" presId="urn:microsoft.com/office/officeart/2005/8/layout/hierarchy1"/>
    <dgm:cxn modelId="{1C0DE81D-4799-40E7-8364-DA1BEF1C486F}" type="presParOf" srcId="{7D886FDD-5332-4966-B1B8-D005D70D4632}" destId="{9FA3F579-261D-4EFE-9D34-27C0E2CF6571}" srcOrd="2" destOrd="0" presId="urn:microsoft.com/office/officeart/2005/8/layout/hierarchy1"/>
    <dgm:cxn modelId="{99394009-D842-408E-9CB6-C317395E4999}" type="presParOf" srcId="{7D886FDD-5332-4966-B1B8-D005D70D4632}" destId="{C2247D0A-9E4C-4B77-A896-7D8F92375537}" srcOrd="3" destOrd="0" presId="urn:microsoft.com/office/officeart/2005/8/layout/hierarchy1"/>
    <dgm:cxn modelId="{F25710D4-8DC4-4C0D-A5BD-AFDECB828C39}" type="presParOf" srcId="{C2247D0A-9E4C-4B77-A896-7D8F92375537}" destId="{CD0EE8BA-B702-4A1B-AAF0-52617F82EB35}" srcOrd="0" destOrd="0" presId="urn:microsoft.com/office/officeart/2005/8/layout/hierarchy1"/>
    <dgm:cxn modelId="{0B357621-C8D1-46FA-8999-C2498DD13CC7}" type="presParOf" srcId="{CD0EE8BA-B702-4A1B-AAF0-52617F82EB35}" destId="{5AECE8B6-2ECF-4E06-8E65-CF6689234D5E}" srcOrd="0" destOrd="0" presId="urn:microsoft.com/office/officeart/2005/8/layout/hierarchy1"/>
    <dgm:cxn modelId="{8F00A133-0184-44C4-BE06-9F40649169FC}" type="presParOf" srcId="{CD0EE8BA-B702-4A1B-AAF0-52617F82EB35}" destId="{3D246AFC-9DF5-43FD-99CB-6EC11C4EB9B2}" srcOrd="1" destOrd="0" presId="urn:microsoft.com/office/officeart/2005/8/layout/hierarchy1"/>
    <dgm:cxn modelId="{80818F8D-AEAE-4642-886E-126D8E17FD1A}" type="presParOf" srcId="{C2247D0A-9E4C-4B77-A896-7D8F92375537}" destId="{FD6EA05D-F0F8-48D1-8EF9-3C3E4B8F2694}" srcOrd="1" destOrd="0" presId="urn:microsoft.com/office/officeart/2005/8/layout/hierarchy1"/>
    <dgm:cxn modelId="{219B1629-ACB7-458F-8A46-8A0439C2C0C1}" type="presParOf" srcId="{7D886FDD-5332-4966-B1B8-D005D70D4632}" destId="{3E976186-90E5-4106-8D00-9FCF64F29B7B}" srcOrd="4" destOrd="0" presId="urn:microsoft.com/office/officeart/2005/8/layout/hierarchy1"/>
    <dgm:cxn modelId="{4C559674-D005-4ED5-BF14-4D153A78E6D9}" type="presParOf" srcId="{7D886FDD-5332-4966-B1B8-D005D70D4632}" destId="{033870BE-42C2-4522-BC3D-3D37F0525C01}" srcOrd="5" destOrd="0" presId="urn:microsoft.com/office/officeart/2005/8/layout/hierarchy1"/>
    <dgm:cxn modelId="{93AFA54B-AF68-4841-B639-D976C897CF44}" type="presParOf" srcId="{033870BE-42C2-4522-BC3D-3D37F0525C01}" destId="{5C684915-2DA0-40A6-89B4-3DCBCD550159}" srcOrd="0" destOrd="0" presId="urn:microsoft.com/office/officeart/2005/8/layout/hierarchy1"/>
    <dgm:cxn modelId="{DD4543BA-657A-4D60-BA04-B385DD5D1134}" type="presParOf" srcId="{5C684915-2DA0-40A6-89B4-3DCBCD550159}" destId="{D1B548A3-765C-4379-9A54-0AFF2BEAB093}" srcOrd="0" destOrd="0" presId="urn:microsoft.com/office/officeart/2005/8/layout/hierarchy1"/>
    <dgm:cxn modelId="{3FAA07D9-3CAB-4B5A-BFF0-7C16CC03E3AA}" type="presParOf" srcId="{5C684915-2DA0-40A6-89B4-3DCBCD550159}" destId="{A1701DDB-10A0-4BC8-B693-5239B5821C9F}" srcOrd="1" destOrd="0" presId="urn:microsoft.com/office/officeart/2005/8/layout/hierarchy1"/>
    <dgm:cxn modelId="{B1414F6F-22C4-4C67-A949-13289D16C9C2}" type="presParOf" srcId="{033870BE-42C2-4522-BC3D-3D37F0525C01}" destId="{303C1F90-1F34-4AC3-82E2-3BEFBF5A209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ECE898-2BB8-4859-8C86-FC40A2FB57DA}" type="doc">
      <dgm:prSet loTypeId="urn:microsoft.com/office/officeart/2005/8/layout/cycle8" loCatId="cycle" qsTypeId="urn:microsoft.com/office/officeart/2005/8/quickstyle/simple1" qsCatId="simple" csTypeId="urn:microsoft.com/office/officeart/2005/8/colors/accent1_2" csCatId="accent1" phldr="1"/>
      <dgm:spPr/>
    </dgm:pt>
    <dgm:pt modelId="{88261F2B-0EEF-4798-837F-54A907A214AC}">
      <dgm:prSet phldrT="[Text]"/>
      <dgm:spPr/>
      <dgm:t>
        <a:bodyPr/>
        <a:lstStyle/>
        <a:p>
          <a:r>
            <a:rPr lang="en-US" dirty="0" smtClean="0"/>
            <a:t>Administrative Procedure  Framework</a:t>
          </a:r>
          <a:endParaRPr lang="en-US" dirty="0"/>
        </a:p>
      </dgm:t>
    </dgm:pt>
    <dgm:pt modelId="{E846F079-33E8-4BD6-BC32-BC2A9AB34B40}" type="parTrans" cxnId="{CBFEA2EE-197C-4A66-996C-30A4A1907F9C}">
      <dgm:prSet/>
      <dgm:spPr/>
      <dgm:t>
        <a:bodyPr/>
        <a:lstStyle/>
        <a:p>
          <a:endParaRPr lang="en-US"/>
        </a:p>
      </dgm:t>
    </dgm:pt>
    <dgm:pt modelId="{4CC3D51C-E54D-4A0D-9896-A5FCFF4B1EFC}" type="sibTrans" cxnId="{CBFEA2EE-197C-4A66-996C-30A4A1907F9C}">
      <dgm:prSet/>
      <dgm:spPr/>
      <dgm:t>
        <a:bodyPr/>
        <a:lstStyle/>
        <a:p>
          <a:endParaRPr lang="en-US"/>
        </a:p>
      </dgm:t>
    </dgm:pt>
    <dgm:pt modelId="{B17BE795-8475-46F0-81A3-E87136412E7A}">
      <dgm:prSet phldrT="[Text]"/>
      <dgm:spPr/>
      <dgm:t>
        <a:bodyPr/>
        <a:lstStyle/>
        <a:p>
          <a:r>
            <a:rPr lang="en-US" dirty="0" smtClean="0"/>
            <a:t>SDE Tool Training</a:t>
          </a:r>
          <a:endParaRPr lang="en-US" dirty="0"/>
        </a:p>
      </dgm:t>
    </dgm:pt>
    <dgm:pt modelId="{C98BA146-2E8B-4797-A99F-9B77E2E259C8}" type="parTrans" cxnId="{F0DAF884-251E-4B51-8EC4-137DA316D421}">
      <dgm:prSet/>
      <dgm:spPr/>
      <dgm:t>
        <a:bodyPr/>
        <a:lstStyle/>
        <a:p>
          <a:endParaRPr lang="en-US"/>
        </a:p>
      </dgm:t>
    </dgm:pt>
    <dgm:pt modelId="{E17F7E6C-7E3B-42FE-8A0E-D7CA8B5B05FC}" type="sibTrans" cxnId="{F0DAF884-251E-4B51-8EC4-137DA316D421}">
      <dgm:prSet/>
      <dgm:spPr/>
      <dgm:t>
        <a:bodyPr/>
        <a:lstStyle/>
        <a:p>
          <a:endParaRPr lang="en-US"/>
        </a:p>
      </dgm:t>
    </dgm:pt>
    <dgm:pt modelId="{F6B049C2-A784-4A46-B3A1-8B584E4299F4}">
      <dgm:prSet phldrT="[Text]"/>
      <dgm:spPr/>
      <dgm:t>
        <a:bodyPr/>
        <a:lstStyle/>
        <a:p>
          <a:r>
            <a:rPr lang="en-US" dirty="0" smtClean="0"/>
            <a:t>Permitting Process</a:t>
          </a:r>
          <a:endParaRPr lang="en-US" dirty="0"/>
        </a:p>
      </dgm:t>
    </dgm:pt>
    <dgm:pt modelId="{346E5BE7-38A8-4D44-8897-D92EC3A393BC}" type="parTrans" cxnId="{33B46F06-B8F9-4B20-A15F-833C65DDB6BB}">
      <dgm:prSet/>
      <dgm:spPr/>
      <dgm:t>
        <a:bodyPr/>
        <a:lstStyle/>
        <a:p>
          <a:endParaRPr lang="en-US"/>
        </a:p>
      </dgm:t>
    </dgm:pt>
    <dgm:pt modelId="{0A5D446E-A482-474F-88A1-A267B57EF2DF}" type="sibTrans" cxnId="{33B46F06-B8F9-4B20-A15F-833C65DDB6BB}">
      <dgm:prSet/>
      <dgm:spPr/>
      <dgm:t>
        <a:bodyPr/>
        <a:lstStyle/>
        <a:p>
          <a:endParaRPr lang="en-US"/>
        </a:p>
      </dgm:t>
    </dgm:pt>
    <dgm:pt modelId="{A660F100-834D-4B76-B1AB-4D3CF9DE41D7}" type="pres">
      <dgm:prSet presAssocID="{37ECE898-2BB8-4859-8C86-FC40A2FB57DA}" presName="compositeShape" presStyleCnt="0">
        <dgm:presLayoutVars>
          <dgm:chMax val="7"/>
          <dgm:dir/>
          <dgm:resizeHandles val="exact"/>
        </dgm:presLayoutVars>
      </dgm:prSet>
      <dgm:spPr/>
    </dgm:pt>
    <dgm:pt modelId="{503AAF04-7B87-4283-A590-DBB8F8387679}" type="pres">
      <dgm:prSet presAssocID="{37ECE898-2BB8-4859-8C86-FC40A2FB57DA}" presName="wedge1" presStyleLbl="node1" presStyleIdx="0" presStyleCnt="3"/>
      <dgm:spPr/>
      <dgm:t>
        <a:bodyPr/>
        <a:lstStyle/>
        <a:p>
          <a:endParaRPr lang="en-US"/>
        </a:p>
      </dgm:t>
    </dgm:pt>
    <dgm:pt modelId="{0C87C701-2020-4F8F-9F6D-F4F0F43EB86A}" type="pres">
      <dgm:prSet presAssocID="{37ECE898-2BB8-4859-8C86-FC40A2FB57DA}" presName="dummy1a" presStyleCnt="0"/>
      <dgm:spPr/>
    </dgm:pt>
    <dgm:pt modelId="{BCAA23F7-A3A2-4A6D-93C2-04845BD4ED7C}" type="pres">
      <dgm:prSet presAssocID="{37ECE898-2BB8-4859-8C86-FC40A2FB57DA}" presName="dummy1b" presStyleCnt="0"/>
      <dgm:spPr/>
    </dgm:pt>
    <dgm:pt modelId="{D85C289E-C7B8-415E-B7D5-CAEA9AB49B00}" type="pres">
      <dgm:prSet presAssocID="{37ECE898-2BB8-4859-8C86-FC40A2FB57DA}" presName="wedge1Tx" presStyleLbl="node1" presStyleIdx="0" presStyleCnt="3">
        <dgm:presLayoutVars>
          <dgm:chMax val="0"/>
          <dgm:chPref val="0"/>
          <dgm:bulletEnabled val="1"/>
        </dgm:presLayoutVars>
      </dgm:prSet>
      <dgm:spPr/>
      <dgm:t>
        <a:bodyPr/>
        <a:lstStyle/>
        <a:p>
          <a:endParaRPr lang="en-US"/>
        </a:p>
      </dgm:t>
    </dgm:pt>
    <dgm:pt modelId="{0B7E5697-CAE9-4ED1-827D-A3C18B44F5D5}" type="pres">
      <dgm:prSet presAssocID="{37ECE898-2BB8-4859-8C86-FC40A2FB57DA}" presName="wedge2" presStyleLbl="node1" presStyleIdx="1" presStyleCnt="3"/>
      <dgm:spPr/>
      <dgm:t>
        <a:bodyPr/>
        <a:lstStyle/>
        <a:p>
          <a:endParaRPr lang="en-US"/>
        </a:p>
      </dgm:t>
    </dgm:pt>
    <dgm:pt modelId="{629C5E1B-B14C-41A1-B552-BA464D4E7280}" type="pres">
      <dgm:prSet presAssocID="{37ECE898-2BB8-4859-8C86-FC40A2FB57DA}" presName="dummy2a" presStyleCnt="0"/>
      <dgm:spPr/>
    </dgm:pt>
    <dgm:pt modelId="{5A6C8913-9D94-4F19-87FB-51679F28A65A}" type="pres">
      <dgm:prSet presAssocID="{37ECE898-2BB8-4859-8C86-FC40A2FB57DA}" presName="dummy2b" presStyleCnt="0"/>
      <dgm:spPr/>
    </dgm:pt>
    <dgm:pt modelId="{FD383EC0-13C9-43DF-8DE7-7A5A848D9DF0}" type="pres">
      <dgm:prSet presAssocID="{37ECE898-2BB8-4859-8C86-FC40A2FB57DA}" presName="wedge2Tx" presStyleLbl="node1" presStyleIdx="1" presStyleCnt="3">
        <dgm:presLayoutVars>
          <dgm:chMax val="0"/>
          <dgm:chPref val="0"/>
          <dgm:bulletEnabled val="1"/>
        </dgm:presLayoutVars>
      </dgm:prSet>
      <dgm:spPr/>
      <dgm:t>
        <a:bodyPr/>
        <a:lstStyle/>
        <a:p>
          <a:endParaRPr lang="en-US"/>
        </a:p>
      </dgm:t>
    </dgm:pt>
    <dgm:pt modelId="{EC80E17D-66B3-473A-801A-14DA40F4EF76}" type="pres">
      <dgm:prSet presAssocID="{37ECE898-2BB8-4859-8C86-FC40A2FB57DA}" presName="wedge3" presStyleLbl="node1" presStyleIdx="2" presStyleCnt="3"/>
      <dgm:spPr/>
      <dgm:t>
        <a:bodyPr/>
        <a:lstStyle/>
        <a:p>
          <a:endParaRPr lang="en-US"/>
        </a:p>
      </dgm:t>
    </dgm:pt>
    <dgm:pt modelId="{7CAF3D60-4D9B-4B33-9E6C-4F56CC362BCD}" type="pres">
      <dgm:prSet presAssocID="{37ECE898-2BB8-4859-8C86-FC40A2FB57DA}" presName="dummy3a" presStyleCnt="0"/>
      <dgm:spPr/>
    </dgm:pt>
    <dgm:pt modelId="{2D7CC4CF-FAC2-47BF-AF83-3A6747CD1EF0}" type="pres">
      <dgm:prSet presAssocID="{37ECE898-2BB8-4859-8C86-FC40A2FB57DA}" presName="dummy3b" presStyleCnt="0"/>
      <dgm:spPr/>
    </dgm:pt>
    <dgm:pt modelId="{AB6D3E0C-4802-42B8-97E7-A1F28541D35B}" type="pres">
      <dgm:prSet presAssocID="{37ECE898-2BB8-4859-8C86-FC40A2FB57DA}" presName="wedge3Tx" presStyleLbl="node1" presStyleIdx="2" presStyleCnt="3">
        <dgm:presLayoutVars>
          <dgm:chMax val="0"/>
          <dgm:chPref val="0"/>
          <dgm:bulletEnabled val="1"/>
        </dgm:presLayoutVars>
      </dgm:prSet>
      <dgm:spPr/>
      <dgm:t>
        <a:bodyPr/>
        <a:lstStyle/>
        <a:p>
          <a:endParaRPr lang="en-US"/>
        </a:p>
      </dgm:t>
    </dgm:pt>
    <dgm:pt modelId="{5A48B577-5540-416E-B58B-75CD32661A9D}" type="pres">
      <dgm:prSet presAssocID="{4CC3D51C-E54D-4A0D-9896-A5FCFF4B1EFC}" presName="arrowWedge1" presStyleLbl="fgSibTrans2D1" presStyleIdx="0" presStyleCnt="3"/>
      <dgm:spPr/>
    </dgm:pt>
    <dgm:pt modelId="{AF6E2B8D-9304-4C69-B512-CF86BDAD1E5F}" type="pres">
      <dgm:prSet presAssocID="{E17F7E6C-7E3B-42FE-8A0E-D7CA8B5B05FC}" presName="arrowWedge2" presStyleLbl="fgSibTrans2D1" presStyleIdx="1" presStyleCnt="3"/>
      <dgm:spPr/>
    </dgm:pt>
    <dgm:pt modelId="{F96B6F15-CE0D-4304-AA24-3D0A30042A20}" type="pres">
      <dgm:prSet presAssocID="{0A5D446E-A482-474F-88A1-A267B57EF2DF}" presName="arrowWedge3" presStyleLbl="fgSibTrans2D1" presStyleIdx="2" presStyleCnt="3"/>
      <dgm:spPr/>
    </dgm:pt>
  </dgm:ptLst>
  <dgm:cxnLst>
    <dgm:cxn modelId="{9B97B6F4-C277-4E7F-807A-C007E662F1CB}" type="presOf" srcId="{F6B049C2-A784-4A46-B3A1-8B584E4299F4}" destId="{AB6D3E0C-4802-42B8-97E7-A1F28541D35B}" srcOrd="1" destOrd="0" presId="urn:microsoft.com/office/officeart/2005/8/layout/cycle8"/>
    <dgm:cxn modelId="{8FDB4CFF-A8BB-4D8C-9907-C82BADC670CD}" type="presOf" srcId="{F6B049C2-A784-4A46-B3A1-8B584E4299F4}" destId="{EC80E17D-66B3-473A-801A-14DA40F4EF76}" srcOrd="0" destOrd="0" presId="urn:microsoft.com/office/officeart/2005/8/layout/cycle8"/>
    <dgm:cxn modelId="{497A7000-EB21-4F8C-B7C2-F64D7721F3B5}" type="presOf" srcId="{37ECE898-2BB8-4859-8C86-FC40A2FB57DA}" destId="{A660F100-834D-4B76-B1AB-4D3CF9DE41D7}" srcOrd="0" destOrd="0" presId="urn:microsoft.com/office/officeart/2005/8/layout/cycle8"/>
    <dgm:cxn modelId="{F0DAF884-251E-4B51-8EC4-137DA316D421}" srcId="{37ECE898-2BB8-4859-8C86-FC40A2FB57DA}" destId="{B17BE795-8475-46F0-81A3-E87136412E7A}" srcOrd="1" destOrd="0" parTransId="{C98BA146-2E8B-4797-A99F-9B77E2E259C8}" sibTransId="{E17F7E6C-7E3B-42FE-8A0E-D7CA8B5B05FC}"/>
    <dgm:cxn modelId="{CBFEA2EE-197C-4A66-996C-30A4A1907F9C}" srcId="{37ECE898-2BB8-4859-8C86-FC40A2FB57DA}" destId="{88261F2B-0EEF-4798-837F-54A907A214AC}" srcOrd="0" destOrd="0" parTransId="{E846F079-33E8-4BD6-BC32-BC2A9AB34B40}" sibTransId="{4CC3D51C-E54D-4A0D-9896-A5FCFF4B1EFC}"/>
    <dgm:cxn modelId="{33B46F06-B8F9-4B20-A15F-833C65DDB6BB}" srcId="{37ECE898-2BB8-4859-8C86-FC40A2FB57DA}" destId="{F6B049C2-A784-4A46-B3A1-8B584E4299F4}" srcOrd="2" destOrd="0" parTransId="{346E5BE7-38A8-4D44-8897-D92EC3A393BC}" sibTransId="{0A5D446E-A482-474F-88A1-A267B57EF2DF}"/>
    <dgm:cxn modelId="{F11F32CE-C049-4F7E-B152-8BB55CAEF22C}" type="presOf" srcId="{B17BE795-8475-46F0-81A3-E87136412E7A}" destId="{0B7E5697-CAE9-4ED1-827D-A3C18B44F5D5}" srcOrd="0" destOrd="0" presId="urn:microsoft.com/office/officeart/2005/8/layout/cycle8"/>
    <dgm:cxn modelId="{F9EEF349-407F-461D-80BE-466FD5375C39}" type="presOf" srcId="{88261F2B-0EEF-4798-837F-54A907A214AC}" destId="{D85C289E-C7B8-415E-B7D5-CAEA9AB49B00}" srcOrd="1" destOrd="0" presId="urn:microsoft.com/office/officeart/2005/8/layout/cycle8"/>
    <dgm:cxn modelId="{7841D220-2060-4053-81C8-60893DDA17D5}" type="presOf" srcId="{B17BE795-8475-46F0-81A3-E87136412E7A}" destId="{FD383EC0-13C9-43DF-8DE7-7A5A848D9DF0}" srcOrd="1" destOrd="0" presId="urn:microsoft.com/office/officeart/2005/8/layout/cycle8"/>
    <dgm:cxn modelId="{2AFF310F-3A5A-4603-851D-EB85DD4DCED1}" type="presOf" srcId="{88261F2B-0EEF-4798-837F-54A907A214AC}" destId="{503AAF04-7B87-4283-A590-DBB8F8387679}" srcOrd="0" destOrd="0" presId="urn:microsoft.com/office/officeart/2005/8/layout/cycle8"/>
    <dgm:cxn modelId="{3EE0F424-067F-4588-B2BF-6A3084CCB529}" type="presParOf" srcId="{A660F100-834D-4B76-B1AB-4D3CF9DE41D7}" destId="{503AAF04-7B87-4283-A590-DBB8F8387679}" srcOrd="0" destOrd="0" presId="urn:microsoft.com/office/officeart/2005/8/layout/cycle8"/>
    <dgm:cxn modelId="{EF8EC5E3-47FF-490C-A7C6-1F22856C10FE}" type="presParOf" srcId="{A660F100-834D-4B76-B1AB-4D3CF9DE41D7}" destId="{0C87C701-2020-4F8F-9F6D-F4F0F43EB86A}" srcOrd="1" destOrd="0" presId="urn:microsoft.com/office/officeart/2005/8/layout/cycle8"/>
    <dgm:cxn modelId="{AEC8025E-48D5-44C4-BE7E-68C71615FAA2}" type="presParOf" srcId="{A660F100-834D-4B76-B1AB-4D3CF9DE41D7}" destId="{BCAA23F7-A3A2-4A6D-93C2-04845BD4ED7C}" srcOrd="2" destOrd="0" presId="urn:microsoft.com/office/officeart/2005/8/layout/cycle8"/>
    <dgm:cxn modelId="{47779FBC-54BA-41A5-90A3-95EC3AFF6E17}" type="presParOf" srcId="{A660F100-834D-4B76-B1AB-4D3CF9DE41D7}" destId="{D85C289E-C7B8-415E-B7D5-CAEA9AB49B00}" srcOrd="3" destOrd="0" presId="urn:microsoft.com/office/officeart/2005/8/layout/cycle8"/>
    <dgm:cxn modelId="{86A14EA9-9C4A-4CA9-9E9D-C5BAB5C26254}" type="presParOf" srcId="{A660F100-834D-4B76-B1AB-4D3CF9DE41D7}" destId="{0B7E5697-CAE9-4ED1-827D-A3C18B44F5D5}" srcOrd="4" destOrd="0" presId="urn:microsoft.com/office/officeart/2005/8/layout/cycle8"/>
    <dgm:cxn modelId="{C60A704C-B4E9-46F2-BEFB-61D6C4C90CC7}" type="presParOf" srcId="{A660F100-834D-4B76-B1AB-4D3CF9DE41D7}" destId="{629C5E1B-B14C-41A1-B552-BA464D4E7280}" srcOrd="5" destOrd="0" presId="urn:microsoft.com/office/officeart/2005/8/layout/cycle8"/>
    <dgm:cxn modelId="{03B88355-2B29-4C3A-BA01-1EFBBFD7729F}" type="presParOf" srcId="{A660F100-834D-4B76-B1AB-4D3CF9DE41D7}" destId="{5A6C8913-9D94-4F19-87FB-51679F28A65A}" srcOrd="6" destOrd="0" presId="urn:microsoft.com/office/officeart/2005/8/layout/cycle8"/>
    <dgm:cxn modelId="{77CF3720-93C4-4170-8F28-80CF8F7BDB63}" type="presParOf" srcId="{A660F100-834D-4B76-B1AB-4D3CF9DE41D7}" destId="{FD383EC0-13C9-43DF-8DE7-7A5A848D9DF0}" srcOrd="7" destOrd="0" presId="urn:microsoft.com/office/officeart/2005/8/layout/cycle8"/>
    <dgm:cxn modelId="{0480D89F-496F-4A68-BA20-3C5EA9CE02F5}" type="presParOf" srcId="{A660F100-834D-4B76-B1AB-4D3CF9DE41D7}" destId="{EC80E17D-66B3-473A-801A-14DA40F4EF76}" srcOrd="8" destOrd="0" presId="urn:microsoft.com/office/officeart/2005/8/layout/cycle8"/>
    <dgm:cxn modelId="{F414503C-1556-409D-A8A3-148231C111F6}" type="presParOf" srcId="{A660F100-834D-4B76-B1AB-4D3CF9DE41D7}" destId="{7CAF3D60-4D9B-4B33-9E6C-4F56CC362BCD}" srcOrd="9" destOrd="0" presId="urn:microsoft.com/office/officeart/2005/8/layout/cycle8"/>
    <dgm:cxn modelId="{2B6A6CEB-423E-4A4E-BF1D-79E15E9A22F5}" type="presParOf" srcId="{A660F100-834D-4B76-B1AB-4D3CF9DE41D7}" destId="{2D7CC4CF-FAC2-47BF-AF83-3A6747CD1EF0}" srcOrd="10" destOrd="0" presId="urn:microsoft.com/office/officeart/2005/8/layout/cycle8"/>
    <dgm:cxn modelId="{58F358B0-7220-4F94-A619-0E25BF3548FB}" type="presParOf" srcId="{A660F100-834D-4B76-B1AB-4D3CF9DE41D7}" destId="{AB6D3E0C-4802-42B8-97E7-A1F28541D35B}" srcOrd="11" destOrd="0" presId="urn:microsoft.com/office/officeart/2005/8/layout/cycle8"/>
    <dgm:cxn modelId="{C46DC9EE-7534-4A59-86CF-1810E97C3D54}" type="presParOf" srcId="{A660F100-834D-4B76-B1AB-4D3CF9DE41D7}" destId="{5A48B577-5540-416E-B58B-75CD32661A9D}" srcOrd="12" destOrd="0" presId="urn:microsoft.com/office/officeart/2005/8/layout/cycle8"/>
    <dgm:cxn modelId="{C609A0CB-CCC6-4182-A8C0-B093E5E6EB0B}" type="presParOf" srcId="{A660F100-834D-4B76-B1AB-4D3CF9DE41D7}" destId="{AF6E2B8D-9304-4C69-B512-CF86BDAD1E5F}" srcOrd="13" destOrd="0" presId="urn:microsoft.com/office/officeart/2005/8/layout/cycle8"/>
    <dgm:cxn modelId="{201B690C-C331-4E2A-BAD1-F782BAAEA0BB}" type="presParOf" srcId="{A660F100-834D-4B76-B1AB-4D3CF9DE41D7}" destId="{F96B6F15-CE0D-4304-AA24-3D0A30042A2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76186-90E5-4106-8D00-9FCF64F29B7B}">
      <dsp:nvSpPr>
        <dsp:cNvPr id="0" name=""/>
        <dsp:cNvSpPr/>
      </dsp:nvSpPr>
      <dsp:spPr>
        <a:xfrm>
          <a:off x="5977805" y="3550350"/>
          <a:ext cx="1545601" cy="302420"/>
        </a:xfrm>
        <a:custGeom>
          <a:avLst/>
          <a:gdLst/>
          <a:ahLst/>
          <a:cxnLst/>
          <a:rect l="0" t="0" r="0" b="0"/>
          <a:pathLst>
            <a:path>
              <a:moveTo>
                <a:pt x="0" y="0"/>
              </a:moveTo>
              <a:lnTo>
                <a:pt x="0" y="206090"/>
              </a:lnTo>
              <a:lnTo>
                <a:pt x="1545601" y="206090"/>
              </a:lnTo>
              <a:lnTo>
                <a:pt x="1545601" y="3024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A3F579-261D-4EFE-9D34-27C0E2CF6571}">
      <dsp:nvSpPr>
        <dsp:cNvPr id="0" name=""/>
        <dsp:cNvSpPr/>
      </dsp:nvSpPr>
      <dsp:spPr>
        <a:xfrm>
          <a:off x="5932085" y="3550350"/>
          <a:ext cx="91440" cy="302420"/>
        </a:xfrm>
        <a:custGeom>
          <a:avLst/>
          <a:gdLst/>
          <a:ahLst/>
          <a:cxnLst/>
          <a:rect l="0" t="0" r="0" b="0"/>
          <a:pathLst>
            <a:path>
              <a:moveTo>
                <a:pt x="45720" y="0"/>
              </a:moveTo>
              <a:lnTo>
                <a:pt x="45720" y="3024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732D60-3530-439A-9D0C-7D599CD73E82}">
      <dsp:nvSpPr>
        <dsp:cNvPr id="0" name=""/>
        <dsp:cNvSpPr/>
      </dsp:nvSpPr>
      <dsp:spPr>
        <a:xfrm>
          <a:off x="4432204" y="3550350"/>
          <a:ext cx="1545601" cy="302420"/>
        </a:xfrm>
        <a:custGeom>
          <a:avLst/>
          <a:gdLst/>
          <a:ahLst/>
          <a:cxnLst/>
          <a:rect l="0" t="0" r="0" b="0"/>
          <a:pathLst>
            <a:path>
              <a:moveTo>
                <a:pt x="1545601" y="0"/>
              </a:moveTo>
              <a:lnTo>
                <a:pt x="1545601" y="206090"/>
              </a:lnTo>
              <a:lnTo>
                <a:pt x="0" y="206090"/>
              </a:lnTo>
              <a:lnTo>
                <a:pt x="0" y="3024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48B20-B92B-4BDE-A730-064B7644F370}">
      <dsp:nvSpPr>
        <dsp:cNvPr id="0" name=""/>
        <dsp:cNvSpPr/>
      </dsp:nvSpPr>
      <dsp:spPr>
        <a:xfrm>
          <a:off x="4043097" y="2587631"/>
          <a:ext cx="1934707" cy="302420"/>
        </a:xfrm>
        <a:custGeom>
          <a:avLst/>
          <a:gdLst/>
          <a:ahLst/>
          <a:cxnLst/>
          <a:rect l="0" t="0" r="0" b="0"/>
          <a:pathLst>
            <a:path>
              <a:moveTo>
                <a:pt x="0" y="0"/>
              </a:moveTo>
              <a:lnTo>
                <a:pt x="0" y="206090"/>
              </a:lnTo>
              <a:lnTo>
                <a:pt x="1934707" y="206090"/>
              </a:lnTo>
              <a:lnTo>
                <a:pt x="1934707" y="3024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467F07-9F2A-48E5-A2A5-1014889A1C9A}">
      <dsp:nvSpPr>
        <dsp:cNvPr id="0" name=""/>
        <dsp:cNvSpPr/>
      </dsp:nvSpPr>
      <dsp:spPr>
        <a:xfrm>
          <a:off x="2113802" y="3550350"/>
          <a:ext cx="772800" cy="302420"/>
        </a:xfrm>
        <a:custGeom>
          <a:avLst/>
          <a:gdLst/>
          <a:ahLst/>
          <a:cxnLst/>
          <a:rect l="0" t="0" r="0" b="0"/>
          <a:pathLst>
            <a:path>
              <a:moveTo>
                <a:pt x="0" y="0"/>
              </a:moveTo>
              <a:lnTo>
                <a:pt x="0" y="206090"/>
              </a:lnTo>
              <a:lnTo>
                <a:pt x="772800" y="206090"/>
              </a:lnTo>
              <a:lnTo>
                <a:pt x="772800" y="3024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4DF915-C6ED-4CA8-9ABC-19B47AB69DE4}">
      <dsp:nvSpPr>
        <dsp:cNvPr id="0" name=""/>
        <dsp:cNvSpPr/>
      </dsp:nvSpPr>
      <dsp:spPr>
        <a:xfrm>
          <a:off x="1341001" y="3550350"/>
          <a:ext cx="772800" cy="302420"/>
        </a:xfrm>
        <a:custGeom>
          <a:avLst/>
          <a:gdLst/>
          <a:ahLst/>
          <a:cxnLst/>
          <a:rect l="0" t="0" r="0" b="0"/>
          <a:pathLst>
            <a:path>
              <a:moveTo>
                <a:pt x="772800" y="0"/>
              </a:moveTo>
              <a:lnTo>
                <a:pt x="772800" y="206090"/>
              </a:lnTo>
              <a:lnTo>
                <a:pt x="0" y="206090"/>
              </a:lnTo>
              <a:lnTo>
                <a:pt x="0" y="3024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E65F42-2731-4DF2-807F-CB0BA688992E}">
      <dsp:nvSpPr>
        <dsp:cNvPr id="0" name=""/>
        <dsp:cNvSpPr/>
      </dsp:nvSpPr>
      <dsp:spPr>
        <a:xfrm>
          <a:off x="2113802" y="2587631"/>
          <a:ext cx="1929295" cy="302420"/>
        </a:xfrm>
        <a:custGeom>
          <a:avLst/>
          <a:gdLst/>
          <a:ahLst/>
          <a:cxnLst/>
          <a:rect l="0" t="0" r="0" b="0"/>
          <a:pathLst>
            <a:path>
              <a:moveTo>
                <a:pt x="1929295" y="0"/>
              </a:moveTo>
              <a:lnTo>
                <a:pt x="1929295" y="206090"/>
              </a:lnTo>
              <a:lnTo>
                <a:pt x="0" y="206090"/>
              </a:lnTo>
              <a:lnTo>
                <a:pt x="0" y="3024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57C79B-FB17-42BE-8873-F19FE3DB1D72}">
      <dsp:nvSpPr>
        <dsp:cNvPr id="0" name=""/>
        <dsp:cNvSpPr/>
      </dsp:nvSpPr>
      <dsp:spPr>
        <a:xfrm>
          <a:off x="3997377" y="1624911"/>
          <a:ext cx="91440" cy="302420"/>
        </a:xfrm>
        <a:custGeom>
          <a:avLst/>
          <a:gdLst/>
          <a:ahLst/>
          <a:cxnLst/>
          <a:rect l="0" t="0" r="0" b="0"/>
          <a:pathLst>
            <a:path>
              <a:moveTo>
                <a:pt x="45720" y="0"/>
              </a:moveTo>
              <a:lnTo>
                <a:pt x="45720" y="3024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F7F085-FCB7-48E3-B593-319BBA8A1213}">
      <dsp:nvSpPr>
        <dsp:cNvPr id="0" name=""/>
        <dsp:cNvSpPr/>
      </dsp:nvSpPr>
      <dsp:spPr>
        <a:xfrm>
          <a:off x="3997377" y="662192"/>
          <a:ext cx="91440" cy="302420"/>
        </a:xfrm>
        <a:custGeom>
          <a:avLst/>
          <a:gdLst/>
          <a:ahLst/>
          <a:cxnLst/>
          <a:rect l="0" t="0" r="0" b="0"/>
          <a:pathLst>
            <a:path>
              <a:moveTo>
                <a:pt x="45720" y="0"/>
              </a:moveTo>
              <a:lnTo>
                <a:pt x="45720" y="3024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A11686-8551-4E8D-959F-6B45018574CA}">
      <dsp:nvSpPr>
        <dsp:cNvPr id="0" name=""/>
        <dsp:cNvSpPr/>
      </dsp:nvSpPr>
      <dsp:spPr>
        <a:xfrm>
          <a:off x="2997428" y="1893"/>
          <a:ext cx="2091338" cy="6602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38C2B-B187-4A9F-829B-6B1BD7FBAD23}">
      <dsp:nvSpPr>
        <dsp:cNvPr id="0" name=""/>
        <dsp:cNvSpPr/>
      </dsp:nvSpPr>
      <dsp:spPr>
        <a:xfrm>
          <a:off x="3112966" y="111654"/>
          <a:ext cx="2091338" cy="6602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Assess Damage</a:t>
          </a:r>
          <a:endParaRPr lang="en-US" sz="1600" kern="1200" dirty="0">
            <a:latin typeface="Arial" panose="020B0604020202020204" pitchFamily="34" charset="0"/>
            <a:cs typeface="Arial" panose="020B0604020202020204" pitchFamily="34" charset="0"/>
          </a:endParaRPr>
        </a:p>
      </dsp:txBody>
      <dsp:txXfrm>
        <a:off x="3132305" y="130993"/>
        <a:ext cx="2052660" cy="621620"/>
      </dsp:txXfrm>
    </dsp:sp>
    <dsp:sp modelId="{6A8B34C7-780F-4000-81EF-19D9F2B98B16}">
      <dsp:nvSpPr>
        <dsp:cNvPr id="0" name=""/>
        <dsp:cNvSpPr/>
      </dsp:nvSpPr>
      <dsp:spPr>
        <a:xfrm>
          <a:off x="2997428" y="964612"/>
          <a:ext cx="2091338" cy="6602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FB4196-DE4F-4351-B612-DE6CB27042C8}">
      <dsp:nvSpPr>
        <dsp:cNvPr id="0" name=""/>
        <dsp:cNvSpPr/>
      </dsp:nvSpPr>
      <dsp:spPr>
        <a:xfrm>
          <a:off x="3112966" y="1074373"/>
          <a:ext cx="2091338" cy="6602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Make Substantial Damage Determinations</a:t>
          </a:r>
          <a:endParaRPr lang="en-US" sz="1600" kern="1200" dirty="0">
            <a:latin typeface="Arial" panose="020B0604020202020204" pitchFamily="34" charset="0"/>
            <a:cs typeface="Arial" panose="020B0604020202020204" pitchFamily="34" charset="0"/>
          </a:endParaRPr>
        </a:p>
      </dsp:txBody>
      <dsp:txXfrm>
        <a:off x="3132305" y="1093712"/>
        <a:ext cx="2052660" cy="621620"/>
      </dsp:txXfrm>
    </dsp:sp>
    <dsp:sp modelId="{FD5B63EA-6A94-4ADD-9805-1D0A4AAD9E43}">
      <dsp:nvSpPr>
        <dsp:cNvPr id="0" name=""/>
        <dsp:cNvSpPr/>
      </dsp:nvSpPr>
      <dsp:spPr>
        <a:xfrm>
          <a:off x="2997428" y="1927332"/>
          <a:ext cx="2091338" cy="6602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06BCA6-93D6-4D4C-89B5-BFB268B58C9D}">
      <dsp:nvSpPr>
        <dsp:cNvPr id="0" name=""/>
        <dsp:cNvSpPr/>
      </dsp:nvSpPr>
      <dsp:spPr>
        <a:xfrm>
          <a:off x="3112966" y="2037093"/>
          <a:ext cx="2091338" cy="6602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Notify Damaged Structures of Ordinance Requirements</a:t>
          </a:r>
          <a:endParaRPr lang="en-US" sz="1400" kern="1200" dirty="0">
            <a:latin typeface="Arial" panose="020B0604020202020204" pitchFamily="34" charset="0"/>
            <a:cs typeface="Arial" panose="020B0604020202020204" pitchFamily="34" charset="0"/>
          </a:endParaRPr>
        </a:p>
      </dsp:txBody>
      <dsp:txXfrm>
        <a:off x="3132305" y="2056432"/>
        <a:ext cx="2052660" cy="621620"/>
      </dsp:txXfrm>
    </dsp:sp>
    <dsp:sp modelId="{5D06D6C6-134D-46EB-A3EE-D429A2CECFE0}">
      <dsp:nvSpPr>
        <dsp:cNvPr id="0" name=""/>
        <dsp:cNvSpPr/>
      </dsp:nvSpPr>
      <dsp:spPr>
        <a:xfrm>
          <a:off x="1222055" y="2890051"/>
          <a:ext cx="1783493" cy="6602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95E7F-4417-4424-B59D-82DE91012BC3}">
      <dsp:nvSpPr>
        <dsp:cNvPr id="0" name=""/>
        <dsp:cNvSpPr/>
      </dsp:nvSpPr>
      <dsp:spPr>
        <a:xfrm>
          <a:off x="1337593" y="2999812"/>
          <a:ext cx="1783493" cy="6602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Less Than Substantially Damaged</a:t>
          </a:r>
          <a:endParaRPr lang="en-US" sz="1600" kern="1200" dirty="0">
            <a:latin typeface="Arial" panose="020B0604020202020204" pitchFamily="34" charset="0"/>
            <a:cs typeface="Arial" panose="020B0604020202020204" pitchFamily="34" charset="0"/>
          </a:endParaRPr>
        </a:p>
      </dsp:txBody>
      <dsp:txXfrm>
        <a:off x="1356932" y="3019151"/>
        <a:ext cx="1744815" cy="621620"/>
      </dsp:txXfrm>
    </dsp:sp>
    <dsp:sp modelId="{E2C8BA49-10AC-4B1A-818F-DA3E40A65346}">
      <dsp:nvSpPr>
        <dsp:cNvPr id="0" name=""/>
        <dsp:cNvSpPr/>
      </dsp:nvSpPr>
      <dsp:spPr>
        <a:xfrm>
          <a:off x="683739" y="3852770"/>
          <a:ext cx="1314525" cy="912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95E34-3989-4841-8524-2210C4590F92}">
      <dsp:nvSpPr>
        <dsp:cNvPr id="0" name=""/>
        <dsp:cNvSpPr/>
      </dsp:nvSpPr>
      <dsp:spPr>
        <a:xfrm>
          <a:off x="799277" y="3962531"/>
          <a:ext cx="1314525" cy="9123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Use Flood Resistant Materials Below BFE</a:t>
          </a:r>
          <a:endParaRPr lang="en-US" sz="1600" kern="1200" dirty="0">
            <a:latin typeface="Arial" panose="020B0604020202020204" pitchFamily="34" charset="0"/>
            <a:cs typeface="Arial" panose="020B0604020202020204" pitchFamily="34" charset="0"/>
          </a:endParaRPr>
        </a:p>
      </dsp:txBody>
      <dsp:txXfrm>
        <a:off x="826000" y="3989254"/>
        <a:ext cx="1261079" cy="858928"/>
      </dsp:txXfrm>
    </dsp:sp>
    <dsp:sp modelId="{4E03BFDE-7441-40AA-A58A-A3CDD55D49A8}">
      <dsp:nvSpPr>
        <dsp:cNvPr id="0" name=""/>
        <dsp:cNvSpPr/>
      </dsp:nvSpPr>
      <dsp:spPr>
        <a:xfrm>
          <a:off x="2229340" y="3852770"/>
          <a:ext cx="1314525" cy="907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9A23A-790B-4BC4-B1E1-FC88E8F5A089}">
      <dsp:nvSpPr>
        <dsp:cNvPr id="0" name=""/>
        <dsp:cNvSpPr/>
      </dsp:nvSpPr>
      <dsp:spPr>
        <a:xfrm>
          <a:off x="2344878" y="3962531"/>
          <a:ext cx="1314525" cy="9078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Elevate/ Floodproof Utilities At or Above BFE</a:t>
          </a:r>
          <a:endParaRPr lang="en-US" sz="1600" kern="1200" dirty="0">
            <a:latin typeface="Arial" panose="020B0604020202020204" pitchFamily="34" charset="0"/>
            <a:cs typeface="Arial" panose="020B0604020202020204" pitchFamily="34" charset="0"/>
          </a:endParaRPr>
        </a:p>
      </dsp:txBody>
      <dsp:txXfrm>
        <a:off x="2371467" y="3989120"/>
        <a:ext cx="1261347" cy="854627"/>
      </dsp:txXfrm>
    </dsp:sp>
    <dsp:sp modelId="{5B3D80D1-5175-46A0-BD84-C45A75DD5351}">
      <dsp:nvSpPr>
        <dsp:cNvPr id="0" name=""/>
        <dsp:cNvSpPr/>
      </dsp:nvSpPr>
      <dsp:spPr>
        <a:xfrm>
          <a:off x="5091470" y="2890051"/>
          <a:ext cx="1772668" cy="6602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39AF7A-E955-4C29-8FA1-23C3BDB4CC65}">
      <dsp:nvSpPr>
        <dsp:cNvPr id="0" name=""/>
        <dsp:cNvSpPr/>
      </dsp:nvSpPr>
      <dsp:spPr>
        <a:xfrm>
          <a:off x="5207008" y="2999812"/>
          <a:ext cx="1772668" cy="6602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Substantially Damaged</a:t>
          </a:r>
          <a:endParaRPr lang="en-US" sz="1600" kern="1200" dirty="0">
            <a:latin typeface="Arial" panose="020B0604020202020204" pitchFamily="34" charset="0"/>
            <a:cs typeface="Arial" panose="020B0604020202020204" pitchFamily="34" charset="0"/>
          </a:endParaRPr>
        </a:p>
      </dsp:txBody>
      <dsp:txXfrm>
        <a:off x="5226347" y="3019151"/>
        <a:ext cx="1733990" cy="621620"/>
      </dsp:txXfrm>
    </dsp:sp>
    <dsp:sp modelId="{520F246E-4876-4F66-BDD8-E9CCF19CA016}">
      <dsp:nvSpPr>
        <dsp:cNvPr id="0" name=""/>
        <dsp:cNvSpPr/>
      </dsp:nvSpPr>
      <dsp:spPr>
        <a:xfrm>
          <a:off x="3774941" y="3852770"/>
          <a:ext cx="1314525" cy="907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F0CB95-8762-490C-99A2-DC876DAED052}">
      <dsp:nvSpPr>
        <dsp:cNvPr id="0" name=""/>
        <dsp:cNvSpPr/>
      </dsp:nvSpPr>
      <dsp:spPr>
        <a:xfrm>
          <a:off x="3890479" y="3962531"/>
          <a:ext cx="1314525" cy="9078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Use Flood Resistant Materials Below BFE</a:t>
          </a:r>
          <a:endParaRPr lang="en-US" sz="1600" kern="1200" dirty="0">
            <a:latin typeface="Arial" panose="020B0604020202020204" pitchFamily="34" charset="0"/>
            <a:cs typeface="Arial" panose="020B0604020202020204" pitchFamily="34" charset="0"/>
          </a:endParaRPr>
        </a:p>
      </dsp:txBody>
      <dsp:txXfrm>
        <a:off x="3917068" y="3989120"/>
        <a:ext cx="1261347" cy="854627"/>
      </dsp:txXfrm>
    </dsp:sp>
    <dsp:sp modelId="{5AECE8B6-2ECF-4E06-8E65-CF6689234D5E}">
      <dsp:nvSpPr>
        <dsp:cNvPr id="0" name=""/>
        <dsp:cNvSpPr/>
      </dsp:nvSpPr>
      <dsp:spPr>
        <a:xfrm>
          <a:off x="5320542" y="3852770"/>
          <a:ext cx="1314525" cy="907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246AFC-9DF5-43FD-99CB-6EC11C4EB9B2}">
      <dsp:nvSpPr>
        <dsp:cNvPr id="0" name=""/>
        <dsp:cNvSpPr/>
      </dsp:nvSpPr>
      <dsp:spPr>
        <a:xfrm>
          <a:off x="5436080" y="3962531"/>
          <a:ext cx="1314525" cy="9078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Elevate/ Floodproof Utilities At or Above BFE</a:t>
          </a:r>
          <a:endParaRPr lang="en-US" sz="1600" kern="1200" dirty="0">
            <a:latin typeface="Arial" panose="020B0604020202020204" pitchFamily="34" charset="0"/>
            <a:cs typeface="Arial" panose="020B0604020202020204" pitchFamily="34" charset="0"/>
          </a:endParaRPr>
        </a:p>
      </dsp:txBody>
      <dsp:txXfrm>
        <a:off x="5462669" y="3989120"/>
        <a:ext cx="1261347" cy="854627"/>
      </dsp:txXfrm>
    </dsp:sp>
    <dsp:sp modelId="{D1B548A3-765C-4379-9A54-0AFF2BEAB093}">
      <dsp:nvSpPr>
        <dsp:cNvPr id="0" name=""/>
        <dsp:cNvSpPr/>
      </dsp:nvSpPr>
      <dsp:spPr>
        <a:xfrm>
          <a:off x="6866143" y="3852770"/>
          <a:ext cx="1314525" cy="907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701DDB-10A0-4BC8-B693-5239B5821C9F}">
      <dsp:nvSpPr>
        <dsp:cNvPr id="0" name=""/>
        <dsp:cNvSpPr/>
      </dsp:nvSpPr>
      <dsp:spPr>
        <a:xfrm>
          <a:off x="6981681" y="3962531"/>
          <a:ext cx="1314525" cy="9078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Elevate Lowest Floor At or Above BFE</a:t>
          </a:r>
          <a:endParaRPr lang="en-US" sz="1600" kern="1200" dirty="0">
            <a:latin typeface="Arial" panose="020B0604020202020204" pitchFamily="34" charset="0"/>
            <a:cs typeface="Arial" panose="020B0604020202020204" pitchFamily="34" charset="0"/>
          </a:endParaRPr>
        </a:p>
      </dsp:txBody>
      <dsp:txXfrm>
        <a:off x="7008270" y="3989120"/>
        <a:ext cx="1261347" cy="854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AAF04-7B87-4283-A590-DBB8F8387679}">
      <dsp:nvSpPr>
        <dsp:cNvPr id="0" name=""/>
        <dsp:cNvSpPr/>
      </dsp:nvSpPr>
      <dsp:spPr>
        <a:xfrm>
          <a:off x="2137487" y="319158"/>
          <a:ext cx="4124515" cy="4124515"/>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Administrative Procedure  Framework</a:t>
          </a:r>
          <a:endParaRPr lang="en-US" sz="1800" kern="1200" dirty="0"/>
        </a:p>
      </dsp:txBody>
      <dsp:txXfrm>
        <a:off x="4311205" y="1193163"/>
        <a:ext cx="1473041" cy="1227534"/>
      </dsp:txXfrm>
    </dsp:sp>
    <dsp:sp modelId="{0B7E5697-CAE9-4ED1-827D-A3C18B44F5D5}">
      <dsp:nvSpPr>
        <dsp:cNvPr id="0" name=""/>
        <dsp:cNvSpPr/>
      </dsp:nvSpPr>
      <dsp:spPr>
        <a:xfrm>
          <a:off x="2052542" y="466463"/>
          <a:ext cx="4124515" cy="4124515"/>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SDE Tool Training</a:t>
          </a:r>
          <a:endParaRPr lang="en-US" sz="1800" kern="1200" dirty="0"/>
        </a:p>
      </dsp:txBody>
      <dsp:txXfrm>
        <a:off x="3034569" y="3142488"/>
        <a:ext cx="2209562" cy="1080230"/>
      </dsp:txXfrm>
    </dsp:sp>
    <dsp:sp modelId="{EC80E17D-66B3-473A-801A-14DA40F4EF76}">
      <dsp:nvSpPr>
        <dsp:cNvPr id="0" name=""/>
        <dsp:cNvSpPr/>
      </dsp:nvSpPr>
      <dsp:spPr>
        <a:xfrm>
          <a:off x="1967596" y="319158"/>
          <a:ext cx="4124515" cy="4124515"/>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Permitting Process</a:t>
          </a:r>
          <a:endParaRPr lang="en-US" sz="1800" kern="1200" dirty="0"/>
        </a:p>
      </dsp:txBody>
      <dsp:txXfrm>
        <a:off x="2445353" y="1193163"/>
        <a:ext cx="1473041" cy="1227534"/>
      </dsp:txXfrm>
    </dsp:sp>
    <dsp:sp modelId="{5A48B577-5540-416E-B58B-75CD32661A9D}">
      <dsp:nvSpPr>
        <dsp:cNvPr id="0" name=""/>
        <dsp:cNvSpPr/>
      </dsp:nvSpPr>
      <dsp:spPr>
        <a:xfrm>
          <a:off x="1882500" y="63831"/>
          <a:ext cx="4635170" cy="463517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6E2B8D-9304-4C69-B512-CF86BDAD1E5F}">
      <dsp:nvSpPr>
        <dsp:cNvPr id="0" name=""/>
        <dsp:cNvSpPr/>
      </dsp:nvSpPr>
      <dsp:spPr>
        <a:xfrm>
          <a:off x="1797214" y="210875"/>
          <a:ext cx="4635170" cy="463517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6B6F15-CE0D-4304-AA24-3D0A30042A20}">
      <dsp:nvSpPr>
        <dsp:cNvPr id="0" name=""/>
        <dsp:cNvSpPr/>
      </dsp:nvSpPr>
      <dsp:spPr>
        <a:xfrm>
          <a:off x="1711929" y="63831"/>
          <a:ext cx="4635170" cy="463517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8"/>
            <a:ext cx="2972422" cy="465137"/>
          </a:xfrm>
          <a:prstGeom prst="rect">
            <a:avLst/>
          </a:prstGeom>
        </p:spPr>
        <p:txBody>
          <a:bodyPr vert="horz" lIns="90055" tIns="45029" rIns="90055" bIns="45029" rtlCol="0"/>
          <a:lstStyle>
            <a:lvl1pPr algn="l">
              <a:defRPr sz="1100"/>
            </a:lvl1pPr>
          </a:lstStyle>
          <a:p>
            <a:pPr>
              <a:defRPr/>
            </a:pPr>
            <a:endParaRPr lang="en-US" dirty="0"/>
          </a:p>
        </p:txBody>
      </p:sp>
      <p:sp>
        <p:nvSpPr>
          <p:cNvPr id="3" name="Date Placeholder 2"/>
          <p:cNvSpPr>
            <a:spLocks noGrp="1"/>
          </p:cNvSpPr>
          <p:nvPr>
            <p:ph type="dt" sz="quarter" idx="1"/>
          </p:nvPr>
        </p:nvSpPr>
        <p:spPr>
          <a:xfrm>
            <a:off x="3884030" y="8"/>
            <a:ext cx="2972422" cy="465137"/>
          </a:xfrm>
          <a:prstGeom prst="rect">
            <a:avLst/>
          </a:prstGeom>
        </p:spPr>
        <p:txBody>
          <a:bodyPr vert="horz" lIns="90055" tIns="45029" rIns="90055" bIns="45029" rtlCol="0"/>
          <a:lstStyle>
            <a:lvl1pPr algn="r">
              <a:defRPr sz="1100"/>
            </a:lvl1pPr>
          </a:lstStyle>
          <a:p>
            <a:pPr>
              <a:defRPr/>
            </a:pPr>
            <a:fld id="{26C07D95-896A-49AD-82F7-18322B4707EA}" type="datetimeFigureOut">
              <a:rPr lang="en-US"/>
              <a:pPr>
                <a:defRPr/>
              </a:pPr>
              <a:t>6/6/2018</a:t>
            </a:fld>
            <a:endParaRPr lang="en-US" dirty="0"/>
          </a:p>
        </p:txBody>
      </p:sp>
      <p:sp>
        <p:nvSpPr>
          <p:cNvPr id="4" name="Footer Placeholder 3"/>
          <p:cNvSpPr>
            <a:spLocks noGrp="1"/>
          </p:cNvSpPr>
          <p:nvPr>
            <p:ph type="ftr" sz="quarter" idx="2"/>
          </p:nvPr>
        </p:nvSpPr>
        <p:spPr>
          <a:xfrm>
            <a:off x="3" y="8829682"/>
            <a:ext cx="2972422" cy="465137"/>
          </a:xfrm>
          <a:prstGeom prst="rect">
            <a:avLst/>
          </a:prstGeom>
        </p:spPr>
        <p:txBody>
          <a:bodyPr vert="horz" lIns="90055" tIns="45029" rIns="90055" bIns="45029" rtlCol="0" anchor="b"/>
          <a:lstStyle>
            <a:lvl1pPr algn="l">
              <a:defRPr sz="1100"/>
            </a:lvl1pPr>
          </a:lstStyle>
          <a:p>
            <a:pPr>
              <a:defRPr/>
            </a:pPr>
            <a:endParaRPr lang="en-US" dirty="0"/>
          </a:p>
        </p:txBody>
      </p:sp>
      <p:sp>
        <p:nvSpPr>
          <p:cNvPr id="5" name="Slide Number Placeholder 4"/>
          <p:cNvSpPr>
            <a:spLocks noGrp="1"/>
          </p:cNvSpPr>
          <p:nvPr>
            <p:ph type="sldNum" sz="quarter" idx="3"/>
          </p:nvPr>
        </p:nvSpPr>
        <p:spPr>
          <a:xfrm>
            <a:off x="3884030" y="8829682"/>
            <a:ext cx="2972422" cy="465137"/>
          </a:xfrm>
          <a:prstGeom prst="rect">
            <a:avLst/>
          </a:prstGeom>
        </p:spPr>
        <p:txBody>
          <a:bodyPr vert="horz" lIns="90055" tIns="45029" rIns="90055" bIns="45029" rtlCol="0" anchor="b"/>
          <a:lstStyle>
            <a:lvl1pPr algn="r">
              <a:defRPr sz="1100"/>
            </a:lvl1pPr>
          </a:lstStyle>
          <a:p>
            <a:pPr>
              <a:defRPr/>
            </a:pPr>
            <a:fld id="{5FBC7EBD-ABEC-4B6B-A52D-D9C95A1C2816}" type="slidenum">
              <a:rPr lang="en-US"/>
              <a:pPr>
                <a:defRPr/>
              </a:pPr>
              <a:t>‹#›</a:t>
            </a:fld>
            <a:endParaRPr lang="en-US" dirty="0"/>
          </a:p>
        </p:txBody>
      </p:sp>
    </p:spTree>
    <p:extLst>
      <p:ext uri="{BB962C8B-B14F-4D97-AF65-F5344CB8AC3E}">
        <p14:creationId xmlns:p14="http://schemas.microsoft.com/office/powerpoint/2010/main" val="3443083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72422" cy="463550"/>
          </a:xfrm>
          <a:prstGeom prst="rect">
            <a:avLst/>
          </a:prstGeom>
        </p:spPr>
        <p:txBody>
          <a:bodyPr vert="horz" lIns="86804" tIns="43401" rIns="86804" bIns="43401" rtlCol="0"/>
          <a:lstStyle>
            <a:lvl1pPr algn="l">
              <a:defRPr sz="1100">
                <a:latin typeface="Arial" charset="0"/>
              </a:defRPr>
            </a:lvl1pPr>
          </a:lstStyle>
          <a:p>
            <a:pPr>
              <a:defRPr/>
            </a:pPr>
            <a:endParaRPr lang="en-US" dirty="0"/>
          </a:p>
        </p:txBody>
      </p:sp>
      <p:sp>
        <p:nvSpPr>
          <p:cNvPr id="3" name="Date Placeholder 2"/>
          <p:cNvSpPr>
            <a:spLocks noGrp="1"/>
          </p:cNvSpPr>
          <p:nvPr>
            <p:ph type="dt" idx="1"/>
          </p:nvPr>
        </p:nvSpPr>
        <p:spPr>
          <a:xfrm>
            <a:off x="3884030" y="1"/>
            <a:ext cx="2972422" cy="463550"/>
          </a:xfrm>
          <a:prstGeom prst="rect">
            <a:avLst/>
          </a:prstGeom>
        </p:spPr>
        <p:txBody>
          <a:bodyPr vert="horz" lIns="86804" tIns="43401" rIns="86804" bIns="43401" rtlCol="0"/>
          <a:lstStyle>
            <a:lvl1pPr algn="r">
              <a:defRPr sz="1100">
                <a:latin typeface="Arial" charset="0"/>
              </a:defRPr>
            </a:lvl1pPr>
          </a:lstStyle>
          <a:p>
            <a:pPr>
              <a:defRPr/>
            </a:pPr>
            <a:fld id="{C0FBAECF-53A7-4110-B56D-6C7A17C7CF4D}" type="datetimeFigureOut">
              <a:rPr lang="en-US"/>
              <a:pPr>
                <a:defRPr/>
              </a:pPr>
              <a:t>6/6/2018</a:t>
            </a:fld>
            <a:endParaRPr lang="en-US" dirty="0"/>
          </a:p>
        </p:txBody>
      </p:sp>
      <p:sp>
        <p:nvSpPr>
          <p:cNvPr id="4" name="Slide Image Placeholder 3"/>
          <p:cNvSpPr>
            <a:spLocks noGrp="1" noRot="1" noChangeAspect="1"/>
          </p:cNvSpPr>
          <p:nvPr>
            <p:ph type="sldImg" idx="2"/>
          </p:nvPr>
        </p:nvSpPr>
        <p:spPr>
          <a:xfrm>
            <a:off x="1108075" y="698500"/>
            <a:ext cx="4645025" cy="3484563"/>
          </a:xfrm>
          <a:prstGeom prst="rect">
            <a:avLst/>
          </a:prstGeom>
          <a:noFill/>
          <a:ln w="12700">
            <a:solidFill>
              <a:prstClr val="black"/>
            </a:solidFill>
          </a:ln>
        </p:spPr>
        <p:txBody>
          <a:bodyPr vert="horz" lIns="86804" tIns="43401" rIns="86804" bIns="43401" rtlCol="0" anchor="ctr"/>
          <a:lstStyle/>
          <a:p>
            <a:pPr lvl="0"/>
            <a:endParaRPr lang="en-US" noProof="0" dirty="0" smtClean="0"/>
          </a:p>
        </p:txBody>
      </p:sp>
      <p:sp>
        <p:nvSpPr>
          <p:cNvPr id="5" name="Notes Placeholder 4"/>
          <p:cNvSpPr>
            <a:spLocks noGrp="1"/>
          </p:cNvSpPr>
          <p:nvPr>
            <p:ph type="body" sz="quarter" idx="3"/>
          </p:nvPr>
        </p:nvSpPr>
        <p:spPr>
          <a:xfrm>
            <a:off x="686426" y="4416426"/>
            <a:ext cx="5485159" cy="4181476"/>
          </a:xfrm>
          <a:prstGeom prst="rect">
            <a:avLst/>
          </a:prstGeom>
        </p:spPr>
        <p:txBody>
          <a:bodyPr vert="horz" lIns="86804" tIns="43401" rIns="86804" bIns="4340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 y="8831264"/>
            <a:ext cx="2972422" cy="463550"/>
          </a:xfrm>
          <a:prstGeom prst="rect">
            <a:avLst/>
          </a:prstGeom>
        </p:spPr>
        <p:txBody>
          <a:bodyPr vert="horz" lIns="86804" tIns="43401" rIns="86804" bIns="43401" rtlCol="0" anchor="b"/>
          <a:lstStyle>
            <a:lvl1pPr algn="l">
              <a:defRPr sz="11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84030" y="8831264"/>
            <a:ext cx="2972422" cy="463550"/>
          </a:xfrm>
          <a:prstGeom prst="rect">
            <a:avLst/>
          </a:prstGeom>
        </p:spPr>
        <p:txBody>
          <a:bodyPr vert="horz" lIns="86804" tIns="43401" rIns="86804" bIns="43401" rtlCol="0" anchor="b"/>
          <a:lstStyle>
            <a:lvl1pPr algn="r">
              <a:defRPr sz="1100">
                <a:latin typeface="Arial" charset="0"/>
              </a:defRPr>
            </a:lvl1pPr>
          </a:lstStyle>
          <a:p>
            <a:pPr>
              <a:defRPr/>
            </a:pPr>
            <a:fld id="{34BE64F3-C874-4FAA-B2EB-2D318083582B}" type="slidenum">
              <a:rPr lang="en-US"/>
              <a:pPr>
                <a:defRPr/>
              </a:pPr>
              <a:t>‹#›</a:t>
            </a:fld>
            <a:endParaRPr lang="en-US" dirty="0"/>
          </a:p>
        </p:txBody>
      </p:sp>
    </p:spTree>
    <p:extLst>
      <p:ext uri="{BB962C8B-B14F-4D97-AF65-F5344CB8AC3E}">
        <p14:creationId xmlns:p14="http://schemas.microsoft.com/office/powerpoint/2010/main" val="3032502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AD3F963-362E-47F7-9500-AB6504060431}" type="slidenum">
              <a:rPr lang="en-US" smtClean="0">
                <a:latin typeface="Arial" pitchFamily="34" charset="0"/>
              </a:rPr>
              <a:pPr/>
              <a:t>1</a:t>
            </a:fld>
            <a:endParaRPr lang="en-US" dirty="0" smtClean="0">
              <a:latin typeface="Arial" pitchFamily="34" charset="0"/>
            </a:endParaRPr>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00645" eaLnBrk="1" hangingPunct="1">
              <a:lnSpc>
                <a:spcPct val="90000"/>
              </a:lnSpc>
              <a:spcBef>
                <a:spcPts val="0"/>
              </a:spcBef>
              <a:spcAft>
                <a:spcPts val="590"/>
              </a:spcAft>
              <a:defRPr/>
            </a:pPr>
            <a:endParaRPr lang="en-US" dirty="0" smtClean="0">
              <a:solidFill>
                <a:srgbClr val="C00000"/>
              </a:solidFill>
              <a:latin typeface="+mn-lt"/>
            </a:endParaRPr>
          </a:p>
        </p:txBody>
      </p:sp>
    </p:spTree>
    <p:extLst>
      <p:ext uri="{BB962C8B-B14F-4D97-AF65-F5344CB8AC3E}">
        <p14:creationId xmlns:p14="http://schemas.microsoft.com/office/powerpoint/2010/main" val="903104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p>
          <a:p>
            <a:pPr marL="228600" indent="-228600">
              <a:buAutoNum type="arabicPeriod"/>
              <a:defRPr/>
            </a:pPr>
            <a:r>
              <a:rPr lang="en-US" dirty="0" smtClean="0"/>
              <a:t>Professional Property Appraisals – appraisal</a:t>
            </a:r>
            <a:r>
              <a:rPr lang="en-US" baseline="0" dirty="0" smtClean="0"/>
              <a:t> is recent, pre-damage condition and strictly the building value (not to include value of land, land improvement, and accessory structures)</a:t>
            </a:r>
          </a:p>
          <a:p>
            <a:pPr marL="228600" indent="-228600">
              <a:buAutoNum type="arabicPeriod"/>
              <a:defRPr/>
            </a:pPr>
            <a:r>
              <a:rPr lang="en-US" baseline="0" dirty="0" smtClean="0"/>
              <a:t>Tax accessed value: some limitations – appraisal cycle, land values, and assessment / adjustment factor that yields the “adjusted assessed value”</a:t>
            </a:r>
          </a:p>
          <a:p>
            <a:pPr marL="228600" indent="-228600">
              <a:buAutoNum type="arabicPeriod"/>
              <a:defRPr/>
            </a:pPr>
            <a:r>
              <a:rPr lang="en-US" baseline="0" dirty="0" smtClean="0"/>
              <a:t>Actual Cash Value -  replace building of like minus depreciation (age, use, neglect) / tool gives 7 options </a:t>
            </a:r>
          </a:p>
          <a:p>
            <a:pPr marL="228600" indent="-228600">
              <a:buAutoNum type="arabicPeriod"/>
              <a:defRPr/>
            </a:pPr>
            <a:r>
              <a:rPr lang="en-US" dirty="0" smtClean="0"/>
              <a:t>Qualified</a:t>
            </a:r>
            <a:r>
              <a:rPr lang="en-US" baseline="0" dirty="0" smtClean="0"/>
              <a:t> Estimates:  recent permit records, home sales, regional cost data, eetc. </a:t>
            </a:r>
            <a:endParaRPr lang="en-US"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79" eaLnBrk="0" hangingPunct="0">
              <a:defRPr sz="2400">
                <a:solidFill>
                  <a:schemeClr val="tx1"/>
                </a:solidFill>
                <a:latin typeface="Arial" charset="0"/>
              </a:defRPr>
            </a:lvl1pPr>
            <a:lvl2pPr marL="741701" indent="-285270" defTabSz="911279" eaLnBrk="0" hangingPunct="0">
              <a:defRPr sz="2400">
                <a:solidFill>
                  <a:schemeClr val="tx1"/>
                </a:solidFill>
                <a:latin typeface="Arial" charset="0"/>
              </a:defRPr>
            </a:lvl2pPr>
            <a:lvl3pPr marL="1141080" indent="-228215" defTabSz="911279" eaLnBrk="0" hangingPunct="0">
              <a:defRPr sz="2400">
                <a:solidFill>
                  <a:schemeClr val="tx1"/>
                </a:solidFill>
                <a:latin typeface="Arial" charset="0"/>
              </a:defRPr>
            </a:lvl3pPr>
            <a:lvl4pPr marL="1597510" indent="-228215" defTabSz="911279" eaLnBrk="0" hangingPunct="0">
              <a:defRPr sz="2400">
                <a:solidFill>
                  <a:schemeClr val="tx1"/>
                </a:solidFill>
                <a:latin typeface="Arial" charset="0"/>
              </a:defRPr>
            </a:lvl4pPr>
            <a:lvl5pPr marL="2053942" indent="-228215" defTabSz="911279" eaLnBrk="0" hangingPunct="0">
              <a:defRPr sz="2400">
                <a:solidFill>
                  <a:schemeClr val="tx1"/>
                </a:solidFill>
                <a:latin typeface="Arial" charset="0"/>
              </a:defRPr>
            </a:lvl5pPr>
            <a:lvl6pPr marL="2510374" indent="-228215" defTabSz="911279" eaLnBrk="0" fontAlgn="base" hangingPunct="0">
              <a:spcBef>
                <a:spcPct val="0"/>
              </a:spcBef>
              <a:spcAft>
                <a:spcPct val="0"/>
              </a:spcAft>
              <a:defRPr sz="2400">
                <a:solidFill>
                  <a:schemeClr val="tx1"/>
                </a:solidFill>
                <a:latin typeface="Arial" charset="0"/>
              </a:defRPr>
            </a:lvl6pPr>
            <a:lvl7pPr marL="2966806" indent="-228215" defTabSz="911279" eaLnBrk="0" fontAlgn="base" hangingPunct="0">
              <a:spcBef>
                <a:spcPct val="0"/>
              </a:spcBef>
              <a:spcAft>
                <a:spcPct val="0"/>
              </a:spcAft>
              <a:defRPr sz="2400">
                <a:solidFill>
                  <a:schemeClr val="tx1"/>
                </a:solidFill>
                <a:latin typeface="Arial" charset="0"/>
              </a:defRPr>
            </a:lvl7pPr>
            <a:lvl8pPr marL="3423236" indent="-228215" defTabSz="911279" eaLnBrk="0" fontAlgn="base" hangingPunct="0">
              <a:spcBef>
                <a:spcPct val="0"/>
              </a:spcBef>
              <a:spcAft>
                <a:spcPct val="0"/>
              </a:spcAft>
              <a:defRPr sz="2400">
                <a:solidFill>
                  <a:schemeClr val="tx1"/>
                </a:solidFill>
                <a:latin typeface="Arial" charset="0"/>
              </a:defRPr>
            </a:lvl8pPr>
            <a:lvl9pPr marL="3879669" indent="-228215" defTabSz="911279" eaLnBrk="0" fontAlgn="base" hangingPunct="0">
              <a:spcBef>
                <a:spcPct val="0"/>
              </a:spcBef>
              <a:spcAft>
                <a:spcPct val="0"/>
              </a:spcAft>
              <a:defRPr sz="2400">
                <a:solidFill>
                  <a:schemeClr val="tx1"/>
                </a:solidFill>
                <a:latin typeface="Arial" charset="0"/>
              </a:defRPr>
            </a:lvl9pPr>
          </a:lstStyle>
          <a:p>
            <a:fld id="{53A215E5-32ED-4651-B651-A2DE71CF3DF9}" type="slidenum">
              <a:rPr lang="en-US" sz="1300">
                <a:latin typeface="Times" pitchFamily="18" charset="0"/>
              </a:rPr>
              <a:pPr/>
              <a:t>16</a:t>
            </a:fld>
            <a:endParaRPr lang="en-US" sz="1300" dirty="0">
              <a:latin typeface="Times" pitchFamily="18" charset="0"/>
            </a:endParaRPr>
          </a:p>
        </p:txBody>
      </p:sp>
    </p:spTree>
    <p:extLst>
      <p:ext uri="{BB962C8B-B14F-4D97-AF65-F5344CB8AC3E}">
        <p14:creationId xmlns:p14="http://schemas.microsoft.com/office/powerpoint/2010/main" val="3811155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4BE64F3-C874-4FAA-B2EB-2D318083582B}" type="slidenum">
              <a:rPr lang="en-US" smtClean="0"/>
              <a:pPr>
                <a:defRPr/>
              </a:pPr>
              <a:t>20</a:t>
            </a:fld>
            <a:endParaRPr lang="en-US" dirty="0"/>
          </a:p>
        </p:txBody>
      </p:sp>
    </p:spTree>
    <p:extLst>
      <p:ext uri="{BB962C8B-B14F-4D97-AF65-F5344CB8AC3E}">
        <p14:creationId xmlns:p14="http://schemas.microsoft.com/office/powerpoint/2010/main" val="930180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F69434-A845-4F05-B9B5-FC40F7A15110}" type="slidenum">
              <a:rPr lang="en-US"/>
              <a:pPr/>
              <a:t>24</a:t>
            </a:fld>
            <a:endParaRPr lang="en-US" dirty="0"/>
          </a:p>
        </p:txBody>
      </p:sp>
    </p:spTree>
    <p:extLst>
      <p:ext uri="{BB962C8B-B14F-4D97-AF65-F5344CB8AC3E}">
        <p14:creationId xmlns:p14="http://schemas.microsoft.com/office/powerpoint/2010/main" val="338868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B050"/>
                </a:solidFill>
              </a:rPr>
              <a:t>https://www.fema.gov/media-library/assets/documents/18562</a:t>
            </a:r>
          </a:p>
          <a:p>
            <a:r>
              <a:rPr lang="en-US" dirty="0" smtClean="0">
                <a:solidFill>
                  <a:srgbClr val="00B050"/>
                </a:solidFill>
              </a:rPr>
              <a:t>FEMA</a:t>
            </a:r>
            <a:r>
              <a:rPr lang="en-US" baseline="0" dirty="0" smtClean="0">
                <a:solidFill>
                  <a:srgbClr val="00B050"/>
                </a:solidFill>
              </a:rPr>
              <a:t> P-758</a:t>
            </a:r>
          </a:p>
          <a:p>
            <a:r>
              <a:rPr lang="en-US" baseline="0" dirty="0" smtClean="0">
                <a:solidFill>
                  <a:srgbClr val="00B050"/>
                </a:solidFill>
              </a:rPr>
              <a:t>(SI/SD desk reference pdf)</a:t>
            </a:r>
          </a:p>
          <a:p>
            <a:r>
              <a:rPr lang="en-US" dirty="0" smtClean="0">
                <a:solidFill>
                  <a:srgbClr val="00B050"/>
                </a:solidFill>
              </a:rPr>
              <a:t>https://www.fema.gov/media-library/assets/documents/18692</a:t>
            </a:r>
          </a:p>
          <a:p>
            <a:endParaRPr lang="en-US" dirty="0">
              <a:solidFill>
                <a:srgbClr val="00B050"/>
              </a:solidFill>
            </a:endParaRPr>
          </a:p>
        </p:txBody>
      </p:sp>
      <p:sp>
        <p:nvSpPr>
          <p:cNvPr id="4" name="Slide Number Placeholder 3"/>
          <p:cNvSpPr>
            <a:spLocks noGrp="1"/>
          </p:cNvSpPr>
          <p:nvPr>
            <p:ph type="sldNum" sz="quarter" idx="10"/>
          </p:nvPr>
        </p:nvSpPr>
        <p:spPr/>
        <p:txBody>
          <a:bodyPr/>
          <a:lstStyle/>
          <a:p>
            <a:pPr>
              <a:defRPr/>
            </a:pPr>
            <a:fld id="{34BE64F3-C874-4FAA-B2EB-2D318083582B}" type="slidenum">
              <a:rPr lang="en-US" smtClean="0"/>
              <a:pPr>
                <a:defRPr/>
              </a:pPr>
              <a:t>2</a:t>
            </a:fld>
            <a:endParaRPr lang="en-US" dirty="0"/>
          </a:p>
        </p:txBody>
      </p:sp>
    </p:spTree>
    <p:extLst>
      <p:ext uri="{BB962C8B-B14F-4D97-AF65-F5344CB8AC3E}">
        <p14:creationId xmlns:p14="http://schemas.microsoft.com/office/powerpoint/2010/main" val="10953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BE64F3-C874-4FAA-B2EB-2D318083582B}" type="slidenum">
              <a:rPr lang="en-US" smtClean="0"/>
              <a:pPr>
                <a:defRPr/>
              </a:pPr>
              <a:t>3</a:t>
            </a:fld>
            <a:endParaRPr lang="en-US" dirty="0"/>
          </a:p>
        </p:txBody>
      </p:sp>
    </p:spTree>
    <p:extLst>
      <p:ext uri="{BB962C8B-B14F-4D97-AF65-F5344CB8AC3E}">
        <p14:creationId xmlns:p14="http://schemas.microsoft.com/office/powerpoint/2010/main" val="185581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BE64F3-C874-4FAA-B2EB-2D318083582B}" type="slidenum">
              <a:rPr lang="en-US" smtClean="0"/>
              <a:pPr>
                <a:defRPr/>
              </a:pPr>
              <a:t>4</a:t>
            </a:fld>
            <a:endParaRPr lang="en-US" dirty="0"/>
          </a:p>
        </p:txBody>
      </p:sp>
    </p:spTree>
    <p:extLst>
      <p:ext uri="{BB962C8B-B14F-4D97-AF65-F5344CB8AC3E}">
        <p14:creationId xmlns:p14="http://schemas.microsoft.com/office/powerpoint/2010/main" val="328417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34BE64F3-C874-4FAA-B2EB-2D318083582B}" type="slidenum">
              <a:rPr lang="en-US" smtClean="0"/>
              <a:pPr>
                <a:defRPr/>
              </a:pPr>
              <a:t>5</a:t>
            </a:fld>
            <a:endParaRPr lang="en-US" dirty="0"/>
          </a:p>
        </p:txBody>
      </p:sp>
    </p:spTree>
    <p:extLst>
      <p:ext uri="{BB962C8B-B14F-4D97-AF65-F5344CB8AC3E}">
        <p14:creationId xmlns:p14="http://schemas.microsoft.com/office/powerpoint/2010/main" val="43836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BE64F3-C874-4FAA-B2EB-2D318083582B}" type="slidenum">
              <a:rPr lang="en-US" smtClean="0"/>
              <a:pPr>
                <a:defRPr/>
              </a:pPr>
              <a:t>6</a:t>
            </a:fld>
            <a:endParaRPr lang="en-US" dirty="0"/>
          </a:p>
        </p:txBody>
      </p:sp>
    </p:spTree>
    <p:extLst>
      <p:ext uri="{BB962C8B-B14F-4D97-AF65-F5344CB8AC3E}">
        <p14:creationId xmlns:p14="http://schemas.microsoft.com/office/powerpoint/2010/main" val="123026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34BE64F3-C874-4FAA-B2EB-2D318083582B}" type="slidenum">
              <a:rPr lang="en-US" smtClean="0"/>
              <a:pPr>
                <a:defRPr/>
              </a:pPr>
              <a:t>9</a:t>
            </a:fld>
            <a:endParaRPr lang="en-US" dirty="0"/>
          </a:p>
        </p:txBody>
      </p:sp>
    </p:spTree>
    <p:extLst>
      <p:ext uri="{BB962C8B-B14F-4D97-AF65-F5344CB8AC3E}">
        <p14:creationId xmlns:p14="http://schemas.microsoft.com/office/powerpoint/2010/main" val="3665994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latin typeface="Arial" pitchFamily="34" charset="0"/>
              <a:cs typeface="Arial" pitchFamily="34" charset="0"/>
            </a:endParaRPr>
          </a:p>
        </p:txBody>
      </p:sp>
      <p:sp>
        <p:nvSpPr>
          <p:cNvPr id="73732" name="Slide Number Placeholder 3"/>
          <p:cNvSpPr>
            <a:spLocks noGrp="1"/>
          </p:cNvSpPr>
          <p:nvPr>
            <p:ph type="sldNum" sz="quarter" idx="5"/>
          </p:nvPr>
        </p:nvSpPr>
        <p:spPr>
          <a:noFill/>
        </p:spPr>
        <p:txBody>
          <a:bodyPr/>
          <a:lstStyle/>
          <a:p>
            <a:fld id="{8A39A344-A52F-4FC7-BE8F-962B92DB3011}" type="slidenum">
              <a:rPr lang="en-US" altLang="en-US" smtClean="0">
                <a:latin typeface="Times" pitchFamily="18" charset="0"/>
              </a:rPr>
              <a:pPr/>
              <a:t>12</a:t>
            </a:fld>
            <a:endParaRPr lang="en-US" altLang="en-US" dirty="0" smtClean="0">
              <a:latin typeface="Times" pitchFamily="18" charset="0"/>
            </a:endParaRPr>
          </a:p>
        </p:txBody>
      </p:sp>
    </p:spTree>
    <p:extLst>
      <p:ext uri="{BB962C8B-B14F-4D97-AF65-F5344CB8AC3E}">
        <p14:creationId xmlns:p14="http://schemas.microsoft.com/office/powerpoint/2010/main" val="1550065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863">
              <a:defRPr/>
            </a:pPr>
            <a:endParaRPr lang="en-US" dirty="0"/>
          </a:p>
        </p:txBody>
      </p:sp>
      <p:sp>
        <p:nvSpPr>
          <p:cNvPr id="4" name="Slide Number Placeholder 3"/>
          <p:cNvSpPr>
            <a:spLocks noGrp="1"/>
          </p:cNvSpPr>
          <p:nvPr>
            <p:ph type="sldNum" sz="quarter" idx="10"/>
          </p:nvPr>
        </p:nvSpPr>
        <p:spPr/>
        <p:txBody>
          <a:bodyPr/>
          <a:lstStyle/>
          <a:p>
            <a:pPr>
              <a:defRPr/>
            </a:pPr>
            <a:fld id="{34BE64F3-C874-4FAA-B2EB-2D318083582B}" type="slidenum">
              <a:rPr lang="en-US" smtClean="0"/>
              <a:pPr>
                <a:defRPr/>
              </a:pPr>
              <a:t>14</a:t>
            </a:fld>
            <a:endParaRPr lang="en-US" dirty="0"/>
          </a:p>
        </p:txBody>
      </p:sp>
    </p:spTree>
    <p:extLst>
      <p:ext uri="{BB962C8B-B14F-4D97-AF65-F5344CB8AC3E}">
        <p14:creationId xmlns:p14="http://schemas.microsoft.com/office/powerpoint/2010/main" val="528879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0" y="0"/>
            <a:ext cx="9144000" cy="3657600"/>
          </a:xfrm>
          <a:prstGeom prst="rect">
            <a:avLst/>
          </a:prstGeom>
          <a:solidFill>
            <a:srgbClr val="005288"/>
          </a:solidFill>
          <a:ln w="9525">
            <a:noFill/>
            <a:miter lim="800000"/>
            <a:headEnd/>
            <a:tailEnd/>
          </a:ln>
          <a:effectLst/>
        </p:spPr>
        <p:txBody>
          <a:bodyPr wrap="none" anchor="ctr"/>
          <a:lstStyle/>
          <a:p>
            <a:pPr>
              <a:defRPr/>
            </a:pPr>
            <a:endParaRPr lang="en-US" dirty="0">
              <a:latin typeface="Arial" charset="0"/>
            </a:endParaRPr>
          </a:p>
        </p:txBody>
      </p:sp>
      <p:sp>
        <p:nvSpPr>
          <p:cNvPr id="8196" name="Rectangle 4"/>
          <p:cNvSpPr>
            <a:spLocks noGrp="1" noChangeArrowheads="1"/>
          </p:cNvSpPr>
          <p:nvPr>
            <p:ph type="ctrTitle"/>
          </p:nvPr>
        </p:nvSpPr>
        <p:spPr>
          <a:xfrm>
            <a:off x="457200" y="990600"/>
            <a:ext cx="8229600" cy="2667000"/>
          </a:xfrm>
        </p:spPr>
        <p:txBody>
          <a:bodyPr bIns="228600"/>
          <a:lstStyle>
            <a:lvl1pPr>
              <a:defRPr sz="5800"/>
            </a:lvl1pPr>
          </a:lstStyle>
          <a:p>
            <a:r>
              <a:rPr lang="en-US" dirty="0"/>
              <a:t>Click to edit Master title style</a:t>
            </a:r>
          </a:p>
        </p:txBody>
      </p:sp>
      <p:sp>
        <p:nvSpPr>
          <p:cNvPr id="8197" name="Rectangle 5"/>
          <p:cNvSpPr>
            <a:spLocks noGrp="1" noChangeArrowheads="1"/>
          </p:cNvSpPr>
          <p:nvPr>
            <p:ph type="subTitle" idx="1"/>
          </p:nvPr>
        </p:nvSpPr>
        <p:spPr>
          <a:xfrm>
            <a:off x="457200" y="3657600"/>
            <a:ext cx="8229600" cy="1524000"/>
          </a:xfrm>
        </p:spPr>
        <p:txBody>
          <a:bodyPr lIns="100584" tIns="182880"/>
          <a:lstStyle>
            <a:lvl1pPr marL="0" indent="0">
              <a:lnSpc>
                <a:spcPct val="95000"/>
              </a:lnSpc>
              <a:spcBef>
                <a:spcPct val="0"/>
              </a:spcBef>
              <a:buFont typeface="Wingdings" pitchFamily="2" charset="2"/>
              <a:buNone/>
              <a:defRPr sz="3000">
                <a:solidFill>
                  <a:srgbClr val="5B5C5E"/>
                </a:solidFill>
              </a:defRPr>
            </a:lvl1pPr>
          </a:lstStyle>
          <a:p>
            <a:r>
              <a:rPr lang="en-US" dirty="0"/>
              <a:t>Click to edit Master subtitle style</a:t>
            </a:r>
          </a:p>
        </p:txBody>
      </p:sp>
      <p:sp>
        <p:nvSpPr>
          <p:cNvPr id="9" name="Rectangle 8"/>
          <p:cNvSpPr>
            <a:spLocks noChangeArrowheads="1"/>
          </p:cNvSpPr>
          <p:nvPr userDrawn="1"/>
        </p:nvSpPr>
        <p:spPr bwMode="auto">
          <a:xfrm>
            <a:off x="0" y="5638800"/>
            <a:ext cx="6427788" cy="1219200"/>
          </a:xfrm>
          <a:prstGeom prst="rect">
            <a:avLst/>
          </a:prstGeom>
          <a:solidFill>
            <a:schemeClr val="bg1"/>
          </a:solidFill>
          <a:ln w="9525">
            <a:noFill/>
            <a:miter lim="800000"/>
            <a:headEnd/>
            <a:tailEnd/>
          </a:ln>
          <a:effectLst/>
        </p:spPr>
        <p:txBody>
          <a:bodyPr wrap="none" anchor="ctr"/>
          <a:lstStyle/>
          <a:p>
            <a:endParaRPr lang="en-US" dirty="0"/>
          </a:p>
        </p:txBody>
      </p:sp>
      <p:pic>
        <p:nvPicPr>
          <p:cNvPr id="16" name="Picture 13" descr="Fema logo RGB for Risk MAP"/>
          <p:cNvPicPr>
            <a:picLocks noChangeAspect="1" noChangeArrowheads="1"/>
          </p:cNvPicPr>
          <p:nvPr userDrawn="1"/>
        </p:nvPicPr>
        <p:blipFill>
          <a:blip r:embed="rId2" cstate="print"/>
          <a:srcRect/>
          <a:stretch>
            <a:fillRect/>
          </a:stretch>
        </p:blipFill>
        <p:spPr bwMode="auto">
          <a:xfrm>
            <a:off x="76200" y="6189662"/>
            <a:ext cx="1665880" cy="592138"/>
          </a:xfrm>
          <a:prstGeom prst="rect">
            <a:avLst/>
          </a:prstGeom>
          <a:noFill/>
          <a:ln w="9525">
            <a:noFill/>
            <a:miter lim="800000"/>
            <a:headEnd/>
            <a:tailEnd/>
          </a:ln>
        </p:spPr>
      </p:pic>
      <p:pic>
        <p:nvPicPr>
          <p:cNvPr id="1028" name="Picture 4" descr="Crystal City, Mo., May 17, 2002 -- Water stands in a former residential area that State and local officials included in a floodplain buyout program after the 1993 floods. This is the western edge of this buyout area.      Photo by Anita Westervelt/FEMA News Phot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00600" y="5486400"/>
            <a:ext cx="1828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49034" y="5486400"/>
            <a:ext cx="229496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31937" t="18887" r="32960" b="21688"/>
          <a:stretch/>
        </p:blipFill>
        <p:spPr bwMode="auto">
          <a:xfrm>
            <a:off x="6172200" y="5486400"/>
            <a:ext cx="102745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userDrawn="1"/>
        </p:nvCxnSpPr>
        <p:spPr>
          <a:xfrm>
            <a:off x="6172200" y="5486400"/>
            <a:ext cx="0" cy="1371600"/>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userDrawn="1"/>
        </p:nvCxnSpPr>
        <p:spPr>
          <a:xfrm>
            <a:off x="7214171" y="5486400"/>
            <a:ext cx="0" cy="1371600"/>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25425" indent="-225425">
              <a:defRPr sz="2000" b="0">
                <a:latin typeface="Arial" pitchFamily="34" charset="0"/>
                <a:cs typeface="Arial" pitchFamily="34" charset="0"/>
              </a:defRPr>
            </a:lvl1pPr>
            <a:lvl2pPr marL="541338" indent="-195263">
              <a:spcBef>
                <a:spcPts val="1200"/>
              </a:spcBef>
              <a:defRPr sz="2000" b="0">
                <a:latin typeface="Arial" pitchFamily="34" charset="0"/>
                <a:cs typeface="Arial" pitchFamily="34" charset="0"/>
              </a:defRPr>
            </a:lvl2pPr>
            <a:lvl3pPr marL="895350" indent="-212725">
              <a:defRPr sz="2000" b="0">
                <a:latin typeface="Arial" pitchFamily="34" charset="0"/>
                <a:cs typeface="Arial" pitchFamily="34" charset="0"/>
              </a:defRPr>
            </a:lvl3pPr>
            <a:lvl4pPr>
              <a:defRPr sz="2000" b="0">
                <a:latin typeface="Arial" pitchFamily="34" charset="0"/>
                <a:cs typeface="Arial" pitchFamily="34" charset="0"/>
              </a:defRPr>
            </a:lvl4pPr>
            <a:lvl5pPr>
              <a:defRPr sz="2000" b="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43025"/>
            <a:ext cx="8229600" cy="4938713"/>
          </a:xfrm>
        </p:spPr>
        <p:txBody>
          <a:bodyPr/>
          <a:lstStyle/>
          <a:p>
            <a:pPr lvl="0"/>
            <a:endParaRPr lang="en-US" noProof="0" dirty="0" smtClean="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9" name="Rectangle 11"/>
          <p:cNvSpPr>
            <a:spLocks noChangeArrowheads="1"/>
          </p:cNvSpPr>
          <p:nvPr/>
        </p:nvSpPr>
        <p:spPr bwMode="auto">
          <a:xfrm>
            <a:off x="0" y="6386513"/>
            <a:ext cx="9144000" cy="471487"/>
          </a:xfrm>
          <a:prstGeom prst="rect">
            <a:avLst/>
          </a:prstGeom>
          <a:solidFill>
            <a:schemeClr val="bg1"/>
          </a:solidFill>
          <a:ln w="9525">
            <a:noFill/>
            <a:miter lim="800000"/>
            <a:headEnd/>
            <a:tailEnd/>
          </a:ln>
          <a:effectLst/>
        </p:spPr>
        <p:txBody>
          <a:bodyPr wrap="none" anchor="ctr"/>
          <a:lstStyle/>
          <a:p>
            <a:pPr>
              <a:defRPr/>
            </a:pPr>
            <a:endParaRPr lang="en-US" dirty="0">
              <a:latin typeface="Arial" charset="0"/>
            </a:endParaRPr>
          </a:p>
        </p:txBody>
      </p:sp>
      <p:pic>
        <p:nvPicPr>
          <p:cNvPr id="1028" name="Picture 13" descr="Fema logo RGB for Risk MAP"/>
          <p:cNvPicPr>
            <a:picLocks noChangeAspect="1" noChangeArrowheads="1"/>
          </p:cNvPicPr>
          <p:nvPr/>
        </p:nvPicPr>
        <p:blipFill>
          <a:blip r:embed="rId9" cstate="print"/>
          <a:srcRect/>
          <a:stretch>
            <a:fillRect/>
          </a:stretch>
        </p:blipFill>
        <p:spPr bwMode="auto">
          <a:xfrm>
            <a:off x="433388" y="6442075"/>
            <a:ext cx="1004887" cy="357188"/>
          </a:xfrm>
          <a:prstGeom prst="rect">
            <a:avLst/>
          </a:prstGeom>
          <a:noFill/>
          <a:ln w="9525">
            <a:noFill/>
            <a:miter lim="800000"/>
            <a:headEnd/>
            <a:tailEnd/>
          </a:ln>
        </p:spPr>
      </p:pic>
      <p:sp>
        <p:nvSpPr>
          <p:cNvPr id="7182" name="Text Box 14"/>
          <p:cNvSpPr txBox="1">
            <a:spLocks noChangeArrowheads="1"/>
          </p:cNvSpPr>
          <p:nvPr/>
        </p:nvSpPr>
        <p:spPr bwMode="auto">
          <a:xfrm>
            <a:off x="3810000" y="6608763"/>
            <a:ext cx="1524000" cy="136525"/>
          </a:xfrm>
          <a:prstGeom prst="rect">
            <a:avLst/>
          </a:prstGeom>
          <a:noFill/>
          <a:ln w="9525">
            <a:noFill/>
            <a:miter lim="800000"/>
            <a:headEnd/>
            <a:tailEnd/>
          </a:ln>
          <a:effectLst/>
        </p:spPr>
        <p:txBody>
          <a:bodyPr lIns="0" tIns="0" rIns="0" bIns="0">
            <a:spAutoFit/>
          </a:bodyPr>
          <a:lstStyle/>
          <a:p>
            <a:pPr algn="ctr">
              <a:spcBef>
                <a:spcPct val="50000"/>
              </a:spcBef>
              <a:defRPr/>
            </a:pPr>
            <a:fld id="{C7EA4E46-F22F-4288-809D-19B3543DF945}" type="slidenum">
              <a:rPr lang="en-US" sz="900">
                <a:solidFill>
                  <a:srgbClr val="5B5C5E"/>
                </a:solidFill>
                <a:latin typeface="Franklin Gothic Demi" pitchFamily="34" charset="0"/>
              </a:rPr>
              <a:pPr algn="ctr">
                <a:spcBef>
                  <a:spcPct val="50000"/>
                </a:spcBef>
                <a:defRPr/>
              </a:pPr>
              <a:t>‹#›</a:t>
            </a:fld>
            <a:endParaRPr lang="en-US" sz="900" dirty="0">
              <a:solidFill>
                <a:srgbClr val="5B5C5E"/>
              </a:solidFill>
              <a:latin typeface="Franklin Gothic Demi" pitchFamily="34" charset="0"/>
            </a:endParaRPr>
          </a:p>
        </p:txBody>
      </p:sp>
      <p:sp>
        <p:nvSpPr>
          <p:cNvPr id="7175" name="Rectangle 7"/>
          <p:cNvSpPr>
            <a:spLocks noChangeArrowheads="1"/>
          </p:cNvSpPr>
          <p:nvPr/>
        </p:nvSpPr>
        <p:spPr bwMode="auto">
          <a:xfrm>
            <a:off x="0" y="0"/>
            <a:ext cx="9144000" cy="1219200"/>
          </a:xfrm>
          <a:prstGeom prst="rect">
            <a:avLst/>
          </a:prstGeom>
          <a:solidFill>
            <a:srgbClr val="005288"/>
          </a:solidFill>
          <a:ln w="9525">
            <a:noFill/>
            <a:miter lim="800000"/>
            <a:headEnd/>
            <a:tailEnd/>
          </a:ln>
          <a:effectLst/>
        </p:spPr>
        <p:txBody>
          <a:bodyPr wrap="none" anchor="ctr"/>
          <a:lstStyle/>
          <a:p>
            <a:pPr>
              <a:defRPr/>
            </a:pPr>
            <a:endParaRPr lang="en-US" dirty="0">
              <a:latin typeface="Arial" charset="0"/>
            </a:endParaRPr>
          </a:p>
        </p:txBody>
      </p:sp>
      <p:sp>
        <p:nvSpPr>
          <p:cNvPr id="1031" name="Rectangle 2"/>
          <p:cNvSpPr>
            <a:spLocks noGrp="1" noChangeArrowheads="1"/>
          </p:cNvSpPr>
          <p:nvPr>
            <p:ph type="title"/>
          </p:nvPr>
        </p:nvSpPr>
        <p:spPr bwMode="auto">
          <a:xfrm>
            <a:off x="457200" y="46038"/>
            <a:ext cx="8229600" cy="1154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2" name="Rectangle 3"/>
          <p:cNvSpPr>
            <a:spLocks noGrp="1" noChangeArrowheads="1"/>
          </p:cNvSpPr>
          <p:nvPr>
            <p:ph type="body" idx="1"/>
          </p:nvPr>
        </p:nvSpPr>
        <p:spPr bwMode="auto">
          <a:xfrm>
            <a:off x="457200" y="13716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4341" r:id="rId1"/>
    <p:sldLayoutId id="2147484316" r:id="rId2"/>
    <p:sldLayoutId id="2147484317" r:id="rId3"/>
    <p:sldLayoutId id="2147484320" r:id="rId4"/>
    <p:sldLayoutId id="2147484321" r:id="rId5"/>
    <p:sldLayoutId id="2147484326" r:id="rId6"/>
    <p:sldLayoutId id="2147484328" r:id="rId7"/>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400" b="0">
          <a:solidFill>
            <a:schemeClr val="bg1"/>
          </a:solidFill>
          <a:latin typeface="+mj-lt"/>
          <a:ea typeface="+mj-ea"/>
          <a:cs typeface="+mj-cs"/>
        </a:defRPr>
      </a:lvl1pPr>
      <a:lvl2pPr algn="l" rtl="0" eaLnBrk="0" fontAlgn="base" hangingPunct="0">
        <a:lnSpc>
          <a:spcPct val="80000"/>
        </a:lnSpc>
        <a:spcBef>
          <a:spcPct val="0"/>
        </a:spcBef>
        <a:spcAft>
          <a:spcPct val="0"/>
        </a:spcAft>
        <a:defRPr sz="4000">
          <a:solidFill>
            <a:schemeClr val="bg1"/>
          </a:solidFill>
          <a:latin typeface="Joanna MT Std SemiBold" pitchFamily="18" charset="0"/>
        </a:defRPr>
      </a:lvl2pPr>
      <a:lvl3pPr algn="l" rtl="0" eaLnBrk="0" fontAlgn="base" hangingPunct="0">
        <a:lnSpc>
          <a:spcPct val="80000"/>
        </a:lnSpc>
        <a:spcBef>
          <a:spcPct val="0"/>
        </a:spcBef>
        <a:spcAft>
          <a:spcPct val="0"/>
        </a:spcAft>
        <a:defRPr sz="4000">
          <a:solidFill>
            <a:schemeClr val="bg1"/>
          </a:solidFill>
          <a:latin typeface="Joanna MT Std SemiBold" pitchFamily="18" charset="0"/>
        </a:defRPr>
      </a:lvl3pPr>
      <a:lvl4pPr algn="l" rtl="0" eaLnBrk="0" fontAlgn="base" hangingPunct="0">
        <a:lnSpc>
          <a:spcPct val="80000"/>
        </a:lnSpc>
        <a:spcBef>
          <a:spcPct val="0"/>
        </a:spcBef>
        <a:spcAft>
          <a:spcPct val="0"/>
        </a:spcAft>
        <a:defRPr sz="4000">
          <a:solidFill>
            <a:schemeClr val="bg1"/>
          </a:solidFill>
          <a:latin typeface="Joanna MT Std SemiBold" pitchFamily="18" charset="0"/>
        </a:defRPr>
      </a:lvl4pPr>
      <a:lvl5pPr algn="l" rtl="0" eaLnBrk="0" fontAlgn="base" hangingPunct="0">
        <a:lnSpc>
          <a:spcPct val="80000"/>
        </a:lnSpc>
        <a:spcBef>
          <a:spcPct val="0"/>
        </a:spcBef>
        <a:spcAft>
          <a:spcPct val="0"/>
        </a:spcAft>
        <a:defRPr sz="4000">
          <a:solidFill>
            <a:schemeClr val="bg1"/>
          </a:solidFill>
          <a:latin typeface="Joanna MT Std SemiBold" pitchFamily="18" charset="0"/>
        </a:defRPr>
      </a:lvl5pPr>
      <a:lvl6pPr marL="457200" algn="l" rtl="0" fontAlgn="base">
        <a:lnSpc>
          <a:spcPct val="80000"/>
        </a:lnSpc>
        <a:spcBef>
          <a:spcPct val="0"/>
        </a:spcBef>
        <a:spcAft>
          <a:spcPct val="0"/>
        </a:spcAft>
        <a:defRPr sz="4000">
          <a:solidFill>
            <a:schemeClr val="bg1"/>
          </a:solidFill>
          <a:latin typeface="Joanna MT Std SemiBold" pitchFamily="18" charset="0"/>
        </a:defRPr>
      </a:lvl6pPr>
      <a:lvl7pPr marL="914400" algn="l" rtl="0" fontAlgn="base">
        <a:lnSpc>
          <a:spcPct val="80000"/>
        </a:lnSpc>
        <a:spcBef>
          <a:spcPct val="0"/>
        </a:spcBef>
        <a:spcAft>
          <a:spcPct val="0"/>
        </a:spcAft>
        <a:defRPr sz="4000">
          <a:solidFill>
            <a:schemeClr val="bg1"/>
          </a:solidFill>
          <a:latin typeface="Joanna MT Std SemiBold" pitchFamily="18" charset="0"/>
        </a:defRPr>
      </a:lvl7pPr>
      <a:lvl8pPr marL="1371600" algn="l" rtl="0" fontAlgn="base">
        <a:lnSpc>
          <a:spcPct val="80000"/>
        </a:lnSpc>
        <a:spcBef>
          <a:spcPct val="0"/>
        </a:spcBef>
        <a:spcAft>
          <a:spcPct val="0"/>
        </a:spcAft>
        <a:defRPr sz="4000">
          <a:solidFill>
            <a:schemeClr val="bg1"/>
          </a:solidFill>
          <a:latin typeface="Joanna MT Std SemiBold" pitchFamily="18" charset="0"/>
        </a:defRPr>
      </a:lvl8pPr>
      <a:lvl9pPr marL="1828800" algn="l" rtl="0" fontAlgn="base">
        <a:lnSpc>
          <a:spcPct val="80000"/>
        </a:lnSpc>
        <a:spcBef>
          <a:spcPct val="0"/>
        </a:spcBef>
        <a:spcAft>
          <a:spcPct val="0"/>
        </a:spcAft>
        <a:defRPr sz="4000">
          <a:solidFill>
            <a:schemeClr val="bg1"/>
          </a:solidFill>
          <a:latin typeface="Joanna MT Std SemiBold" pitchFamily="18" charset="0"/>
        </a:defRPr>
      </a:lvl9pPr>
    </p:titleStyle>
    <p:bodyStyle>
      <a:lvl1pPr marL="225425" indent="-225425" algn="l" rtl="0" eaLnBrk="0" fontAlgn="base" hangingPunct="0">
        <a:spcBef>
          <a:spcPts val="1600"/>
        </a:spcBef>
        <a:spcAft>
          <a:spcPct val="0"/>
        </a:spcAft>
        <a:buClr>
          <a:srgbClr val="C41230"/>
        </a:buClr>
        <a:buSzPct val="90000"/>
        <a:buFont typeface="Wingdings" pitchFamily="2" charset="2"/>
        <a:buChar char="§"/>
        <a:defRPr sz="2000" b="0">
          <a:solidFill>
            <a:schemeClr val="tx1"/>
          </a:solidFill>
          <a:latin typeface="Arial" pitchFamily="34" charset="0"/>
          <a:ea typeface="+mn-ea"/>
          <a:cs typeface="Arial" pitchFamily="34" charset="0"/>
        </a:defRPr>
      </a:lvl1pPr>
      <a:lvl2pPr marL="541338" indent="-195263" algn="l" rtl="0" eaLnBrk="0" fontAlgn="base" hangingPunct="0">
        <a:spcBef>
          <a:spcPts val="1200"/>
        </a:spcBef>
        <a:spcAft>
          <a:spcPct val="0"/>
        </a:spcAft>
        <a:buClr>
          <a:srgbClr val="5B5C5E"/>
        </a:buClr>
        <a:buSzPct val="90000"/>
        <a:buChar char="•"/>
        <a:defRPr sz="2000" b="0">
          <a:solidFill>
            <a:schemeClr val="tx1"/>
          </a:solidFill>
          <a:latin typeface="Arial" pitchFamily="34" charset="0"/>
          <a:cs typeface="Arial" pitchFamily="34" charset="0"/>
        </a:defRPr>
      </a:lvl2pPr>
      <a:lvl3pPr marL="884238" indent="-201613" algn="l" rtl="0" eaLnBrk="0" fontAlgn="base" hangingPunct="0">
        <a:spcBef>
          <a:spcPct val="25000"/>
        </a:spcBef>
        <a:spcAft>
          <a:spcPct val="0"/>
        </a:spcAft>
        <a:buClr>
          <a:srgbClr val="C1C2C4"/>
        </a:buClr>
        <a:buSzPct val="90000"/>
        <a:buFont typeface="Wingdings" pitchFamily="2" charset="2"/>
        <a:buChar char="§"/>
        <a:defRPr sz="2000" b="0">
          <a:solidFill>
            <a:schemeClr val="tx1"/>
          </a:solidFill>
          <a:latin typeface="Arial" pitchFamily="34" charset="0"/>
          <a:cs typeface="Arial" pitchFamily="34" charset="0"/>
        </a:defRPr>
      </a:lvl3pPr>
      <a:lvl4pPr marL="1260475" indent="-230188" algn="l" rtl="0" eaLnBrk="0" fontAlgn="base" hangingPunct="0">
        <a:spcBef>
          <a:spcPct val="20000"/>
        </a:spcBef>
        <a:spcAft>
          <a:spcPct val="0"/>
        </a:spcAft>
        <a:buClr>
          <a:srgbClr val="C1C2C4"/>
        </a:buClr>
        <a:buSzPct val="90000"/>
        <a:buFont typeface="Wingdings" pitchFamily="2" charset="2"/>
        <a:buChar char="§"/>
        <a:defRPr sz="2000" b="0">
          <a:solidFill>
            <a:schemeClr val="tx1"/>
          </a:solidFill>
          <a:latin typeface="Arial" pitchFamily="34" charset="0"/>
          <a:cs typeface="Arial" pitchFamily="34" charset="0"/>
        </a:defRPr>
      </a:lvl4pPr>
      <a:lvl5pPr marL="1544638" indent="-168275" algn="l" rtl="0" eaLnBrk="0" fontAlgn="base" hangingPunct="0">
        <a:spcBef>
          <a:spcPct val="20000"/>
        </a:spcBef>
        <a:spcAft>
          <a:spcPct val="0"/>
        </a:spcAft>
        <a:buClr>
          <a:srgbClr val="C1C2C4"/>
        </a:buClr>
        <a:buSzPct val="90000"/>
        <a:buFont typeface="Wingdings" pitchFamily="2" charset="2"/>
        <a:buChar char="§"/>
        <a:defRPr sz="2000" b="0">
          <a:solidFill>
            <a:schemeClr val="tx1"/>
          </a:solidFill>
          <a:latin typeface="Arial" pitchFamily="34" charset="0"/>
          <a:cs typeface="Arial" pitchFamily="34" charset="0"/>
        </a:defRPr>
      </a:lvl5pPr>
      <a:lvl6pPr marL="20018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6pPr>
      <a:lvl7pPr marL="24590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7pPr>
      <a:lvl8pPr marL="29162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8pPr>
      <a:lvl9pPr marL="33734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457200" y="3657600"/>
            <a:ext cx="8229600" cy="1905000"/>
          </a:xfrm>
        </p:spPr>
        <p:txBody>
          <a:bodyPr anchor="ctr" anchorCtr="0"/>
          <a:lstStyle/>
          <a:p>
            <a:r>
              <a:rPr lang="en-US" sz="1800" kern="1200" dirty="0" smtClean="0">
                <a:solidFill>
                  <a:srgbClr val="FF0000"/>
                </a:solidFill>
                <a:latin typeface="Arial" charset="0"/>
              </a:rPr>
              <a:t>By: Craig “Julius” Lockhart</a:t>
            </a:r>
          </a:p>
          <a:p>
            <a:r>
              <a:rPr lang="en-US" sz="1800" kern="1200" dirty="0" smtClean="0">
                <a:solidFill>
                  <a:srgbClr val="FF0000"/>
                </a:solidFill>
                <a:latin typeface="Arial" charset="0"/>
              </a:rPr>
              <a:t>FEMA Region III – Floodplain Management and Insurance (FPM&amp;I)</a:t>
            </a:r>
          </a:p>
        </p:txBody>
      </p:sp>
      <p:sp>
        <p:nvSpPr>
          <p:cNvPr id="5" name="Rectangle 2"/>
          <p:cNvSpPr txBox="1">
            <a:spLocks noChangeArrowheads="1"/>
          </p:cNvSpPr>
          <p:nvPr/>
        </p:nvSpPr>
        <p:spPr bwMode="auto">
          <a:xfrm>
            <a:off x="457200" y="533400"/>
            <a:ext cx="8686800" cy="3657600"/>
          </a:xfrm>
          <a:prstGeom prst="rect">
            <a:avLst/>
          </a:prstGeom>
          <a:noFill/>
          <a:ln w="9525">
            <a:noFill/>
            <a:miter lim="800000"/>
            <a:headEnd/>
            <a:tailEnd/>
          </a:ln>
        </p:spPr>
        <p:txBody>
          <a:bodyPr vert="horz" wrap="square" lIns="91440" tIns="45720" rIns="91440" bIns="228600" numCol="1" anchor="b" anchorCtr="0" compatLnSpc="1">
            <a:prstTxWarp prst="textNoShape">
              <a:avLst/>
            </a:prstTxWarp>
          </a:bodyPr>
          <a:lstStyle>
            <a:lvl1pPr algn="l" rtl="0" eaLnBrk="0" fontAlgn="base" hangingPunct="0">
              <a:lnSpc>
                <a:spcPct val="80000"/>
              </a:lnSpc>
              <a:spcBef>
                <a:spcPct val="0"/>
              </a:spcBef>
              <a:spcAft>
                <a:spcPct val="0"/>
              </a:spcAft>
              <a:defRPr sz="5800" b="0">
                <a:solidFill>
                  <a:schemeClr val="bg1"/>
                </a:solidFill>
                <a:latin typeface="Bookman Old Style" pitchFamily="18" charset="0"/>
                <a:ea typeface="+mj-ea"/>
                <a:cs typeface="+mj-cs"/>
              </a:defRPr>
            </a:lvl1pPr>
            <a:lvl2pPr algn="l" rtl="0" eaLnBrk="0" fontAlgn="base" hangingPunct="0">
              <a:lnSpc>
                <a:spcPct val="80000"/>
              </a:lnSpc>
              <a:spcBef>
                <a:spcPct val="0"/>
              </a:spcBef>
              <a:spcAft>
                <a:spcPct val="0"/>
              </a:spcAft>
              <a:defRPr sz="4000">
                <a:solidFill>
                  <a:schemeClr val="bg1"/>
                </a:solidFill>
                <a:latin typeface="Joanna MT Std SemiBold" pitchFamily="18" charset="0"/>
              </a:defRPr>
            </a:lvl2pPr>
            <a:lvl3pPr algn="l" rtl="0" eaLnBrk="0" fontAlgn="base" hangingPunct="0">
              <a:lnSpc>
                <a:spcPct val="80000"/>
              </a:lnSpc>
              <a:spcBef>
                <a:spcPct val="0"/>
              </a:spcBef>
              <a:spcAft>
                <a:spcPct val="0"/>
              </a:spcAft>
              <a:defRPr sz="4000">
                <a:solidFill>
                  <a:schemeClr val="bg1"/>
                </a:solidFill>
                <a:latin typeface="Joanna MT Std SemiBold" pitchFamily="18" charset="0"/>
              </a:defRPr>
            </a:lvl3pPr>
            <a:lvl4pPr algn="l" rtl="0" eaLnBrk="0" fontAlgn="base" hangingPunct="0">
              <a:lnSpc>
                <a:spcPct val="80000"/>
              </a:lnSpc>
              <a:spcBef>
                <a:spcPct val="0"/>
              </a:spcBef>
              <a:spcAft>
                <a:spcPct val="0"/>
              </a:spcAft>
              <a:defRPr sz="4000">
                <a:solidFill>
                  <a:schemeClr val="bg1"/>
                </a:solidFill>
                <a:latin typeface="Joanna MT Std SemiBold" pitchFamily="18" charset="0"/>
              </a:defRPr>
            </a:lvl4pPr>
            <a:lvl5pPr algn="l" rtl="0" eaLnBrk="0" fontAlgn="base" hangingPunct="0">
              <a:lnSpc>
                <a:spcPct val="80000"/>
              </a:lnSpc>
              <a:spcBef>
                <a:spcPct val="0"/>
              </a:spcBef>
              <a:spcAft>
                <a:spcPct val="0"/>
              </a:spcAft>
              <a:defRPr sz="4000">
                <a:solidFill>
                  <a:schemeClr val="bg1"/>
                </a:solidFill>
                <a:latin typeface="Joanna MT Std SemiBold" pitchFamily="18" charset="0"/>
              </a:defRPr>
            </a:lvl5pPr>
            <a:lvl6pPr marL="457200" algn="l" rtl="0" fontAlgn="base">
              <a:lnSpc>
                <a:spcPct val="80000"/>
              </a:lnSpc>
              <a:spcBef>
                <a:spcPct val="0"/>
              </a:spcBef>
              <a:spcAft>
                <a:spcPct val="0"/>
              </a:spcAft>
              <a:defRPr sz="4000">
                <a:solidFill>
                  <a:schemeClr val="bg1"/>
                </a:solidFill>
                <a:latin typeface="Joanna MT Std SemiBold" pitchFamily="18" charset="0"/>
              </a:defRPr>
            </a:lvl6pPr>
            <a:lvl7pPr marL="914400" algn="l" rtl="0" fontAlgn="base">
              <a:lnSpc>
                <a:spcPct val="80000"/>
              </a:lnSpc>
              <a:spcBef>
                <a:spcPct val="0"/>
              </a:spcBef>
              <a:spcAft>
                <a:spcPct val="0"/>
              </a:spcAft>
              <a:defRPr sz="4000">
                <a:solidFill>
                  <a:schemeClr val="bg1"/>
                </a:solidFill>
                <a:latin typeface="Joanna MT Std SemiBold" pitchFamily="18" charset="0"/>
              </a:defRPr>
            </a:lvl7pPr>
            <a:lvl8pPr marL="1371600" algn="l" rtl="0" fontAlgn="base">
              <a:lnSpc>
                <a:spcPct val="80000"/>
              </a:lnSpc>
              <a:spcBef>
                <a:spcPct val="0"/>
              </a:spcBef>
              <a:spcAft>
                <a:spcPct val="0"/>
              </a:spcAft>
              <a:defRPr sz="4000">
                <a:solidFill>
                  <a:schemeClr val="bg1"/>
                </a:solidFill>
                <a:latin typeface="Joanna MT Std SemiBold" pitchFamily="18" charset="0"/>
              </a:defRPr>
            </a:lvl8pPr>
            <a:lvl9pPr marL="1828800" algn="l" rtl="0" fontAlgn="base">
              <a:lnSpc>
                <a:spcPct val="80000"/>
              </a:lnSpc>
              <a:spcBef>
                <a:spcPct val="0"/>
              </a:spcBef>
              <a:spcAft>
                <a:spcPct val="0"/>
              </a:spcAft>
              <a:defRPr sz="4000">
                <a:solidFill>
                  <a:schemeClr val="bg1"/>
                </a:solidFill>
                <a:latin typeface="Joanna MT Std SemiBold" pitchFamily="18" charset="0"/>
              </a:defRPr>
            </a:lvl9pPr>
          </a:lstStyle>
          <a:p>
            <a:pPr eaLnBrk="1" hangingPunct="1">
              <a:lnSpc>
                <a:spcPct val="100000"/>
              </a:lnSpc>
              <a:spcBef>
                <a:spcPts val="1200"/>
              </a:spcBef>
            </a:pPr>
            <a:r>
              <a:rPr lang="en-US" sz="4000" b="1" kern="0" dirty="0" smtClean="0">
                <a:latin typeface="+mj-lt"/>
              </a:rPr>
              <a:t>NFIP: Substantial Damage in Practice</a:t>
            </a:r>
          </a:p>
          <a:p>
            <a:pPr eaLnBrk="1" hangingPunct="1">
              <a:lnSpc>
                <a:spcPct val="100000"/>
              </a:lnSpc>
              <a:spcBef>
                <a:spcPts val="1200"/>
              </a:spcBef>
            </a:pPr>
            <a:r>
              <a:rPr lang="en-US" sz="1400" i="1" kern="0" dirty="0" smtClean="0"/>
              <a:t/>
            </a:r>
            <a:br>
              <a:rPr lang="en-US" sz="1400" i="1" kern="0" dirty="0" smtClean="0"/>
            </a:br>
            <a:endParaRPr lang="en-US" sz="3200" kern="0" dirty="0" smtClean="0">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SD Responsibilities </a:t>
            </a:r>
            <a:endParaRPr lang="en-US" dirty="0"/>
          </a:p>
        </p:txBody>
      </p:sp>
      <p:sp>
        <p:nvSpPr>
          <p:cNvPr id="3" name="Content Placeholder 2"/>
          <p:cNvSpPr>
            <a:spLocks noGrp="1"/>
          </p:cNvSpPr>
          <p:nvPr>
            <p:ph idx="1"/>
          </p:nvPr>
        </p:nvSpPr>
        <p:spPr/>
        <p:txBody>
          <a:bodyPr/>
          <a:lstStyle/>
          <a:p>
            <a:pPr marL="0" indent="0">
              <a:buNone/>
            </a:pPr>
            <a:r>
              <a:rPr lang="en-US" sz="1800" dirty="0">
                <a:solidFill>
                  <a:schemeClr val="accent4">
                    <a:lumMod val="10000"/>
                  </a:schemeClr>
                </a:solidFill>
              </a:rPr>
              <a:t>Administering the SI/SD requirements requires officials to perform four major actions:</a:t>
            </a:r>
          </a:p>
          <a:p>
            <a:pPr marL="457200" indent="-457200">
              <a:buFont typeface="+mj-lt"/>
              <a:buAutoNum type="arabicPeriod"/>
            </a:pPr>
            <a:r>
              <a:rPr lang="en-US" sz="1800" dirty="0">
                <a:solidFill>
                  <a:schemeClr val="accent4">
                    <a:lumMod val="10000"/>
                  </a:schemeClr>
                </a:solidFill>
              </a:rPr>
              <a:t>Determine costs</a:t>
            </a:r>
          </a:p>
          <a:p>
            <a:pPr marL="457200" indent="-457200">
              <a:buFont typeface="+mj-lt"/>
              <a:buAutoNum type="arabicPeriod"/>
            </a:pPr>
            <a:r>
              <a:rPr lang="en-US" sz="1800" dirty="0">
                <a:solidFill>
                  <a:schemeClr val="accent4">
                    <a:lumMod val="10000"/>
                  </a:schemeClr>
                </a:solidFill>
              </a:rPr>
              <a:t>Determine market value</a:t>
            </a:r>
          </a:p>
          <a:p>
            <a:pPr marL="457200" indent="-457200">
              <a:buFont typeface="+mj-lt"/>
              <a:buAutoNum type="arabicPeriod"/>
            </a:pPr>
            <a:r>
              <a:rPr lang="en-US" sz="1800" dirty="0">
                <a:solidFill>
                  <a:schemeClr val="accent4">
                    <a:lumMod val="10000"/>
                  </a:schemeClr>
                </a:solidFill>
              </a:rPr>
              <a:t>Make SI/SD determination</a:t>
            </a:r>
          </a:p>
          <a:p>
            <a:pPr marL="457200" indent="-457200">
              <a:buFont typeface="+mj-lt"/>
              <a:buAutoNum type="arabicPeriod"/>
            </a:pPr>
            <a:r>
              <a:rPr lang="en-US" sz="1800" dirty="0">
                <a:solidFill>
                  <a:schemeClr val="accent4">
                    <a:lumMod val="10000"/>
                  </a:schemeClr>
                </a:solidFill>
              </a:rPr>
              <a:t>Require owners to obtain permits to bring substantially improved or substantially damaged buildings into compliance with the floodplain management requirements</a:t>
            </a:r>
          </a:p>
          <a:p>
            <a:pPr marL="0" indent="0">
              <a:buNone/>
            </a:pPr>
            <a:r>
              <a:rPr lang="en-US" sz="1800" dirty="0">
                <a:solidFill>
                  <a:srgbClr val="C00000"/>
                </a:solidFill>
              </a:rPr>
              <a:t>Be Consistent: document the decisions and the documentation should be retained in the community’s permit records</a:t>
            </a:r>
          </a:p>
          <a:p>
            <a:pPr marL="0" indent="0">
              <a:buNone/>
            </a:pPr>
            <a:endParaRPr lang="en-US" dirty="0"/>
          </a:p>
        </p:txBody>
      </p:sp>
    </p:spTree>
    <p:extLst>
      <p:ext uri="{BB962C8B-B14F-4D97-AF65-F5344CB8AC3E}">
        <p14:creationId xmlns:p14="http://schemas.microsoft.com/office/powerpoint/2010/main" val="9392060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Property Owner Responsibility </a:t>
            </a:r>
            <a:endParaRPr lang="en-US" dirty="0"/>
          </a:p>
        </p:txBody>
      </p:sp>
      <p:sp>
        <p:nvSpPr>
          <p:cNvPr id="3" name="Content Placeholder 2"/>
          <p:cNvSpPr>
            <a:spLocks noGrp="1"/>
          </p:cNvSpPr>
          <p:nvPr>
            <p:ph idx="1"/>
          </p:nvPr>
        </p:nvSpPr>
        <p:spPr>
          <a:xfrm>
            <a:off x="457200" y="1752600"/>
            <a:ext cx="8229600" cy="4910138"/>
          </a:xfrm>
        </p:spPr>
        <p:txBody>
          <a:bodyPr/>
          <a:lstStyle/>
          <a:p>
            <a:r>
              <a:rPr lang="en-US" dirty="0" smtClean="0"/>
              <a:t>Comply with the requirements that are enforced by the community, including floodplain management requirements</a:t>
            </a:r>
          </a:p>
          <a:p>
            <a:r>
              <a:rPr lang="en-US" dirty="0" smtClean="0"/>
              <a:t>Find out if a permit is required</a:t>
            </a:r>
          </a:p>
          <a:p>
            <a:r>
              <a:rPr lang="en-US" dirty="0" smtClean="0"/>
              <a:t>Submit complete information about all proposed improvements and all repairs to be undertaken </a:t>
            </a:r>
          </a:p>
          <a:p>
            <a:r>
              <a:rPr lang="en-US" dirty="0" smtClean="0"/>
              <a:t>Comply with the approved plans and limitation specified in the issued permit</a:t>
            </a:r>
            <a:endParaRPr lang="en-US" dirty="0"/>
          </a:p>
        </p:txBody>
      </p:sp>
    </p:spTree>
    <p:extLst>
      <p:ext uri="{BB962C8B-B14F-4D97-AF65-F5344CB8AC3E}">
        <p14:creationId xmlns:p14="http://schemas.microsoft.com/office/powerpoint/2010/main" val="148971790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p:cNvGraphicFramePr/>
          <p:nvPr>
            <p:extLst>
              <p:ext uri="{D42A27DB-BD31-4B8C-83A1-F6EECF244321}">
                <p14:modId xmlns:p14="http://schemas.microsoft.com/office/powerpoint/2010/main" val="3130293761"/>
              </p:ext>
            </p:extLst>
          </p:nvPr>
        </p:nvGraphicFramePr>
        <p:xfrm>
          <a:off x="11654" y="1371600"/>
          <a:ext cx="8979946"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pPr algn="ctr"/>
            <a:r>
              <a:rPr lang="en-US" dirty="0" smtClean="0"/>
              <a:t>Substantial Damage Determination Process</a:t>
            </a:r>
            <a:endParaRPr lang="en-US" dirty="0"/>
          </a:p>
        </p:txBody>
      </p:sp>
    </p:spTree>
    <p:extLst>
      <p:ext uri="{BB962C8B-B14F-4D97-AF65-F5344CB8AC3E}">
        <p14:creationId xmlns:p14="http://schemas.microsoft.com/office/powerpoint/2010/main" val="35582332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54112"/>
          </a:xfrm>
        </p:spPr>
        <p:txBody>
          <a:bodyPr/>
          <a:lstStyle/>
          <a:p>
            <a:pPr algn="ctr"/>
            <a:r>
              <a:rPr lang="en-US" dirty="0" smtClean="0"/>
              <a:t>Assess the Damage</a:t>
            </a:r>
            <a:endParaRPr lang="en-US" dirty="0"/>
          </a:p>
        </p:txBody>
      </p:sp>
      <p:sp>
        <p:nvSpPr>
          <p:cNvPr id="3" name="Content Placeholder 2"/>
          <p:cNvSpPr>
            <a:spLocks noGrp="1"/>
          </p:cNvSpPr>
          <p:nvPr>
            <p:ph idx="1"/>
          </p:nvPr>
        </p:nvSpPr>
        <p:spPr>
          <a:xfrm>
            <a:off x="457200" y="1676400"/>
            <a:ext cx="8229600" cy="4910138"/>
          </a:xfrm>
        </p:spPr>
        <p:txBody>
          <a:bodyPr/>
          <a:lstStyle/>
          <a:p>
            <a:r>
              <a:rPr lang="en-US" dirty="0" smtClean="0"/>
              <a:t>Prepare the “Go-Bag”: tape measure(s), cameras / cell phones, portable GPS, clipboards, and tablets if available </a:t>
            </a:r>
          </a:p>
          <a:p>
            <a:r>
              <a:rPr lang="en-US" dirty="0" smtClean="0"/>
              <a:t>Review property access protocol </a:t>
            </a:r>
          </a:p>
          <a:p>
            <a:r>
              <a:rPr lang="en-US" dirty="0" smtClean="0"/>
              <a:t>Review safety procedures </a:t>
            </a:r>
          </a:p>
          <a:p>
            <a:r>
              <a:rPr lang="en-US" dirty="0" smtClean="0"/>
              <a:t>Notify police or sheriff of proposed inspection schedule and daily work areas in advance </a:t>
            </a:r>
          </a:p>
          <a:p>
            <a:r>
              <a:rPr lang="en-US" dirty="0" smtClean="0"/>
              <a:t>Perform Substantial Damage inspections and record data </a:t>
            </a:r>
            <a:endParaRPr lang="en-US" dirty="0"/>
          </a:p>
        </p:txBody>
      </p:sp>
    </p:spTree>
    <p:extLst>
      <p:ext uri="{BB962C8B-B14F-4D97-AF65-F5344CB8AC3E}">
        <p14:creationId xmlns:p14="http://schemas.microsoft.com/office/powerpoint/2010/main" val="106628371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Permits Are Required Post-Event</a:t>
            </a:r>
            <a:endParaRPr lang="en-US" dirty="0"/>
          </a:p>
        </p:txBody>
      </p:sp>
      <p:sp>
        <p:nvSpPr>
          <p:cNvPr id="3" name="Content Placeholder 2"/>
          <p:cNvSpPr>
            <a:spLocks noGrp="1"/>
          </p:cNvSpPr>
          <p:nvPr>
            <p:ph idx="1"/>
          </p:nvPr>
        </p:nvSpPr>
        <p:spPr>
          <a:xfrm>
            <a:off x="457200" y="1600200"/>
            <a:ext cx="8229600" cy="4910138"/>
          </a:xfrm>
        </p:spPr>
        <p:txBody>
          <a:bodyPr/>
          <a:lstStyle/>
          <a:p>
            <a:r>
              <a:rPr lang="en-US" b="1" dirty="0" smtClean="0"/>
              <a:t>A permit is required </a:t>
            </a:r>
            <a:r>
              <a:rPr lang="en-US" b="1" dirty="0" smtClean="0">
                <a:solidFill>
                  <a:srgbClr val="C00000"/>
                </a:solidFill>
              </a:rPr>
              <a:t>regardless</a:t>
            </a:r>
            <a:r>
              <a:rPr lang="en-US" b="1" dirty="0" smtClean="0"/>
              <a:t> of whether or not the repairs rise to the level of substantial damage</a:t>
            </a:r>
            <a:r>
              <a:rPr lang="en-US" dirty="0" smtClean="0"/>
              <a:t>. </a:t>
            </a:r>
          </a:p>
          <a:p>
            <a:pPr lvl="1">
              <a:buClrTx/>
            </a:pPr>
            <a:r>
              <a:rPr lang="en-US" dirty="0" smtClean="0"/>
              <a:t>Permits are required for repairs</a:t>
            </a:r>
          </a:p>
          <a:p>
            <a:pPr lvl="1">
              <a:buClrTx/>
            </a:pPr>
            <a:r>
              <a:rPr lang="en-US" dirty="0" smtClean="0"/>
              <a:t>The permit fee can be waived</a:t>
            </a:r>
          </a:p>
          <a:p>
            <a:pPr lvl="1">
              <a:buClrTx/>
            </a:pPr>
            <a:r>
              <a:rPr lang="en-US" dirty="0" smtClean="0"/>
              <a:t>The permit requirement</a:t>
            </a:r>
            <a:r>
              <a:rPr lang="en-US" dirty="0"/>
              <a:t> </a:t>
            </a:r>
            <a:r>
              <a:rPr lang="en-US" b="1" dirty="0" smtClean="0">
                <a:solidFill>
                  <a:srgbClr val="C00000"/>
                </a:solidFill>
              </a:rPr>
              <a:t>cannot be waived</a:t>
            </a:r>
          </a:p>
          <a:p>
            <a:r>
              <a:rPr lang="en-US" dirty="0" smtClean="0"/>
              <a:t>Non-compliance post-disaster will have negative insurance implications and could result in sanctions.</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Post-Disaster Permitting</a:t>
            </a:r>
            <a:endParaRPr lang="en-US" dirty="0"/>
          </a:p>
        </p:txBody>
      </p:sp>
      <p:sp>
        <p:nvSpPr>
          <p:cNvPr id="3" name="Content Placeholder 2"/>
          <p:cNvSpPr>
            <a:spLocks noGrp="1"/>
          </p:cNvSpPr>
          <p:nvPr>
            <p:ph idx="1"/>
          </p:nvPr>
        </p:nvSpPr>
        <p:spPr/>
        <p:txBody>
          <a:bodyPr/>
          <a:lstStyle/>
          <a:p>
            <a:r>
              <a:rPr lang="en-US" b="1" dirty="0">
                <a:solidFill>
                  <a:schemeClr val="accent4">
                    <a:lumMod val="10000"/>
                  </a:schemeClr>
                </a:solidFill>
              </a:rPr>
              <a:t>Assume that structure owners:</a:t>
            </a:r>
          </a:p>
          <a:p>
            <a:pPr>
              <a:buClrTx/>
              <a:buFont typeface="Arial" panose="020B0604020202020204" pitchFamily="34" charset="0"/>
              <a:buChar char="•"/>
            </a:pPr>
            <a:r>
              <a:rPr lang="en-US" dirty="0">
                <a:solidFill>
                  <a:schemeClr val="accent4">
                    <a:lumMod val="10000"/>
                  </a:schemeClr>
                </a:solidFill>
              </a:rPr>
              <a:t>Are unaware of the SD requirements</a:t>
            </a:r>
          </a:p>
          <a:p>
            <a:pPr>
              <a:buClrTx/>
              <a:buFont typeface="Arial" panose="020B0604020202020204" pitchFamily="34" charset="0"/>
              <a:buChar char="•"/>
            </a:pPr>
            <a:r>
              <a:rPr lang="en-US" dirty="0">
                <a:solidFill>
                  <a:schemeClr val="accent4">
                    <a:lumMod val="10000"/>
                  </a:schemeClr>
                </a:solidFill>
              </a:rPr>
              <a:t>May disregard the need for permits</a:t>
            </a:r>
          </a:p>
          <a:p>
            <a:pPr>
              <a:buClrTx/>
              <a:buFont typeface="Arial" panose="020B0604020202020204" pitchFamily="34" charset="0"/>
              <a:buChar char="•"/>
            </a:pPr>
            <a:r>
              <a:rPr lang="en-US" dirty="0">
                <a:solidFill>
                  <a:schemeClr val="accent4">
                    <a:lumMod val="10000"/>
                  </a:schemeClr>
                </a:solidFill>
              </a:rPr>
              <a:t>Are anxious to initiate repairs and may start repairs within a day or two of the disaster</a:t>
            </a:r>
          </a:p>
          <a:p>
            <a:r>
              <a:rPr lang="en-US" b="1" dirty="0">
                <a:solidFill>
                  <a:schemeClr val="accent4">
                    <a:lumMod val="10000"/>
                  </a:schemeClr>
                </a:solidFill>
              </a:rPr>
              <a:t>Pressure from officials and owners to start repairs</a:t>
            </a:r>
          </a:p>
          <a:p>
            <a:r>
              <a:rPr lang="en-US" b="1" dirty="0">
                <a:solidFill>
                  <a:schemeClr val="accent4">
                    <a:lumMod val="10000"/>
                  </a:schemeClr>
                </a:solidFill>
              </a:rPr>
              <a:t>Repairs made without the required permits may:</a:t>
            </a:r>
          </a:p>
          <a:p>
            <a:pPr>
              <a:buClrTx/>
              <a:buFont typeface="Arial" panose="020B0604020202020204" pitchFamily="34" charset="0"/>
              <a:buChar char="•"/>
            </a:pPr>
            <a:r>
              <a:rPr lang="en-US" dirty="0">
                <a:solidFill>
                  <a:schemeClr val="accent4">
                    <a:lumMod val="10000"/>
                  </a:schemeClr>
                </a:solidFill>
              </a:rPr>
              <a:t>Need to be removed and require enforcement actions</a:t>
            </a:r>
          </a:p>
          <a:p>
            <a:pPr>
              <a:buClrTx/>
              <a:buFont typeface="Arial" panose="020B0604020202020204" pitchFamily="34" charset="0"/>
              <a:buChar char="•"/>
            </a:pPr>
            <a:r>
              <a:rPr lang="en-US" dirty="0">
                <a:solidFill>
                  <a:schemeClr val="accent4">
                    <a:lumMod val="10000"/>
                  </a:schemeClr>
                </a:solidFill>
              </a:rPr>
              <a:t>Make it difficult to determine between new construction and what was in-place prior to the disaster</a:t>
            </a:r>
          </a:p>
          <a:p>
            <a:pPr marL="0" indent="0">
              <a:buNone/>
            </a:pPr>
            <a:endParaRPr lang="en-US" dirty="0"/>
          </a:p>
        </p:txBody>
      </p:sp>
    </p:spTree>
    <p:extLst>
      <p:ext uri="{BB962C8B-B14F-4D97-AF65-F5344CB8AC3E}">
        <p14:creationId xmlns:p14="http://schemas.microsoft.com/office/powerpoint/2010/main" val="32571713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pPr algn="ctr"/>
            <a:r>
              <a:rPr lang="en-US" dirty="0" smtClean="0"/>
              <a:t>Making Substantial Damage Determinations</a:t>
            </a:r>
            <a:endParaRPr lang="en-US" dirty="0"/>
          </a:p>
        </p:txBody>
      </p:sp>
      <p:sp>
        <p:nvSpPr>
          <p:cNvPr id="16388" name="Slide Number Placeholder 3"/>
          <p:cNvSpPr>
            <a:spLocks noGrp="1"/>
          </p:cNvSpPr>
          <p:nvPr>
            <p:ph type="sldNum" sz="quarter" idx="4294967295"/>
          </p:nvPr>
        </p:nvSpPr>
        <p:spPr>
          <a:xfrm>
            <a:off x="8686800" y="6429375"/>
            <a:ext cx="457200" cy="2603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91A6F4D-09E0-4633-8CC8-61E6685519C3}" type="slidenum">
              <a:rPr lang="en-US" sz="1100" smtClean="0">
                <a:solidFill>
                  <a:srgbClr val="FFFFFF"/>
                </a:solidFill>
              </a:rPr>
              <a:pPr/>
              <a:t>16</a:t>
            </a:fld>
            <a:endParaRPr lang="en-US" sz="1100" dirty="0" smtClean="0">
              <a:solidFill>
                <a:srgbClr val="FFFFFF"/>
              </a:solidFill>
            </a:endParaRPr>
          </a:p>
        </p:txBody>
      </p:sp>
      <p:grpSp>
        <p:nvGrpSpPr>
          <p:cNvPr id="15" name="Group 14"/>
          <p:cNvGrpSpPr/>
          <p:nvPr/>
        </p:nvGrpSpPr>
        <p:grpSpPr>
          <a:xfrm>
            <a:off x="4648200" y="1685153"/>
            <a:ext cx="4373781" cy="3953647"/>
            <a:chOff x="4535486" y="1685153"/>
            <a:chExt cx="4486495" cy="4017104"/>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500" r="16929" b="12667"/>
            <a:stretch/>
          </p:blipFill>
          <p:spPr>
            <a:xfrm>
              <a:off x="4535486" y="1685153"/>
              <a:ext cx="4486495" cy="3740105"/>
            </a:xfrm>
            <a:prstGeom prst="rect">
              <a:avLst/>
            </a:prstGeom>
            <a:ln>
              <a:noFill/>
            </a:ln>
            <a:effectLst>
              <a:outerShdw blurRad="711200" dist="38100" dir="2700000" sx="101000" sy="101000" algn="ctr" rotWithShape="0">
                <a:srgbClr val="000000">
                  <a:alpha val="40000"/>
                </a:srgbClr>
              </a:outerShdw>
            </a:effectLst>
          </p:spPr>
        </p:pic>
        <p:sp>
          <p:nvSpPr>
            <p:cNvPr id="8" name="TextBox 7"/>
            <p:cNvSpPr txBox="1"/>
            <p:nvPr/>
          </p:nvSpPr>
          <p:spPr>
            <a:xfrm>
              <a:off x="4548648" y="5425258"/>
              <a:ext cx="4460170" cy="276999"/>
            </a:xfrm>
            <a:prstGeom prst="rect">
              <a:avLst/>
            </a:prstGeom>
            <a:noFill/>
          </p:spPr>
          <p:txBody>
            <a:bodyPr wrap="square" rtlCol="0">
              <a:spAutoFit/>
            </a:bodyPr>
            <a:lstStyle/>
            <a:p>
              <a:r>
                <a:rPr lang="en-US" sz="1200" dirty="0" smtClean="0"/>
                <a:t>Foundation failure, West Pittston, PA (from FEMA Region III) </a:t>
              </a:r>
              <a:endParaRPr lang="en-US" sz="1200" dirty="0"/>
            </a:p>
          </p:txBody>
        </p:sp>
      </p:grpSp>
      <p:sp>
        <p:nvSpPr>
          <p:cNvPr id="14" name="Text Placeholder 2"/>
          <p:cNvSpPr txBox="1">
            <a:spLocks/>
          </p:cNvSpPr>
          <p:nvPr/>
        </p:nvSpPr>
        <p:spPr bwMode="auto">
          <a:xfrm>
            <a:off x="457199" y="1371600"/>
            <a:ext cx="4156275" cy="4938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100000"/>
              </a:lnSpc>
              <a:spcBef>
                <a:spcPts val="1600"/>
              </a:spcBef>
              <a:spcAft>
                <a:spcPct val="0"/>
              </a:spcAft>
              <a:buClr>
                <a:srgbClr val="C41230"/>
              </a:buClr>
              <a:buSzPct val="90000"/>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cs typeface="Arial" pitchFamily="34" charset="0"/>
              </a:rPr>
              <a:t>Substantial damage determinations are a </a:t>
            </a:r>
            <a:r>
              <a:rPr kumimoji="0" lang="en-US" sz="2000" b="1" i="0" u="none" strike="noStrike" kern="0" cap="none" spc="0" normalizeH="0" baseline="0" noProof="0" dirty="0" smtClean="0">
                <a:ln>
                  <a:noFill/>
                </a:ln>
                <a:solidFill>
                  <a:srgbClr val="C00000"/>
                </a:solidFill>
                <a:effectLst/>
                <a:uLnTx/>
                <a:uFillTx/>
                <a:cs typeface="Arial" pitchFamily="34" charset="0"/>
              </a:rPr>
              <a:t>local responsibility</a:t>
            </a:r>
          </a:p>
          <a:p>
            <a:pPr marL="225425" marR="0" lvl="0" indent="-225425" algn="l" defTabSz="914400" rtl="0" eaLnBrk="0" fontAlgn="base" latinLnBrk="0" hangingPunct="0">
              <a:lnSpc>
                <a:spcPct val="100000"/>
              </a:lnSpc>
              <a:spcBef>
                <a:spcPts val="1600"/>
              </a:spcBef>
              <a:spcAft>
                <a:spcPct val="0"/>
              </a:spcAft>
              <a:buClr>
                <a:srgbClr val="C41230"/>
              </a:buClr>
              <a:buSzPct val="90000"/>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cs typeface="Arial" pitchFamily="34" charset="0"/>
              </a:rPr>
              <a:t>Ways to determine market value:</a:t>
            </a:r>
          </a:p>
          <a:p>
            <a:pPr marL="568325" lvl="2" indent="-225425" eaLnBrk="0" hangingPunct="0">
              <a:spcBef>
                <a:spcPts val="1200"/>
              </a:spcBef>
              <a:buClr>
                <a:srgbClr val="C41230"/>
              </a:buClr>
              <a:buSzPct val="90000"/>
              <a:buFont typeface="Wingdings" pitchFamily="2" charset="2"/>
              <a:buChar char="§"/>
              <a:defRPr/>
            </a:pPr>
            <a:r>
              <a:rPr lang="en-US" sz="2000" kern="0" dirty="0">
                <a:cs typeface="Arial" pitchFamily="34" charset="0"/>
              </a:rPr>
              <a:t>Appraisal (licensed professional</a:t>
            </a:r>
            <a:r>
              <a:rPr lang="en-US" sz="2000" kern="0" dirty="0" smtClean="0">
                <a:cs typeface="Arial" pitchFamily="34" charset="0"/>
              </a:rPr>
              <a:t>)</a:t>
            </a:r>
            <a:endParaRPr kumimoji="0" lang="en-US" sz="2000" b="0" i="0" strike="noStrike" kern="0" cap="none" spc="0" normalizeH="0" baseline="0" noProof="0" dirty="0" smtClean="0">
              <a:ln>
                <a:noFill/>
              </a:ln>
              <a:effectLst/>
              <a:uLnTx/>
              <a:uFillTx/>
              <a:cs typeface="Arial" pitchFamily="34" charset="0"/>
            </a:endParaRPr>
          </a:p>
          <a:p>
            <a:pPr marL="568325" marR="0" lvl="2" indent="-225425" algn="l" defTabSz="914400" rtl="0" eaLnBrk="0" fontAlgn="base" latinLnBrk="0" hangingPunct="0">
              <a:lnSpc>
                <a:spcPct val="100000"/>
              </a:lnSpc>
              <a:spcBef>
                <a:spcPts val="1200"/>
              </a:spcBef>
              <a:spcAft>
                <a:spcPct val="0"/>
              </a:spcAft>
              <a:buClr>
                <a:srgbClr val="C41230"/>
              </a:buClr>
              <a:buSzPct val="90000"/>
              <a:buFont typeface="Wingdings" pitchFamily="2" charset="2"/>
              <a:buChar char="§"/>
              <a:tabLst/>
              <a:defRPr/>
            </a:pPr>
            <a:r>
              <a:rPr kumimoji="0" lang="en-US" sz="2000" b="0" i="0" strike="noStrike" kern="0" cap="none" spc="0" normalizeH="0" baseline="0" noProof="0" dirty="0" smtClean="0">
                <a:ln>
                  <a:noFill/>
                </a:ln>
                <a:effectLst/>
                <a:uLnTx/>
                <a:uFillTx/>
                <a:cs typeface="Arial" pitchFamily="34" charset="0"/>
              </a:rPr>
              <a:t>Tax assessed value</a:t>
            </a:r>
          </a:p>
          <a:p>
            <a:pPr marL="568325" marR="0" lvl="2" indent="-225425" algn="l" defTabSz="914400" rtl="0" eaLnBrk="0" fontAlgn="base" latinLnBrk="0" hangingPunct="0">
              <a:lnSpc>
                <a:spcPct val="100000"/>
              </a:lnSpc>
              <a:spcBef>
                <a:spcPts val="1200"/>
              </a:spcBef>
              <a:spcAft>
                <a:spcPct val="0"/>
              </a:spcAft>
              <a:buClr>
                <a:srgbClr val="C41230"/>
              </a:buClr>
              <a:buSzPct val="90000"/>
              <a:buFont typeface="Wingdings" pitchFamily="2" charset="2"/>
              <a:buChar char="§"/>
              <a:tabLst/>
              <a:defRPr/>
            </a:pPr>
            <a:r>
              <a:rPr lang="en-US" sz="2000" kern="0" dirty="0" smtClean="0">
                <a:cs typeface="Arial" pitchFamily="34" charset="0"/>
              </a:rPr>
              <a:t>Actual cash value, including depreciation</a:t>
            </a:r>
          </a:p>
          <a:p>
            <a:pPr marL="568325" marR="0" lvl="2" indent="-225425" algn="l" defTabSz="914400" rtl="0" eaLnBrk="0" fontAlgn="base" latinLnBrk="0" hangingPunct="0">
              <a:lnSpc>
                <a:spcPct val="100000"/>
              </a:lnSpc>
              <a:spcBef>
                <a:spcPts val="1200"/>
              </a:spcBef>
              <a:spcAft>
                <a:spcPct val="0"/>
              </a:spcAft>
              <a:buClr>
                <a:srgbClr val="C41230"/>
              </a:buClr>
              <a:buSzPct val="90000"/>
              <a:buFont typeface="Wingdings" pitchFamily="2" charset="2"/>
              <a:buChar char="§"/>
              <a:tabLst/>
              <a:defRPr/>
            </a:pPr>
            <a:r>
              <a:rPr kumimoji="0" lang="en-US" sz="2000" b="0" i="0" strike="noStrike" kern="0" cap="none" spc="0" normalizeH="0" baseline="0" noProof="0" dirty="0" smtClean="0">
                <a:ln>
                  <a:noFill/>
                </a:ln>
                <a:effectLst/>
                <a:uLnTx/>
                <a:uFillTx/>
                <a:cs typeface="Arial" pitchFamily="34" charset="0"/>
              </a:rPr>
              <a:t>“Qualified estimates” based on professional judgment of local official</a:t>
            </a:r>
            <a:endParaRPr kumimoji="0" lang="en-US" sz="2000" b="0" i="0" strike="noStrike" kern="0" cap="none" spc="0" normalizeH="0" baseline="0" noProof="0" dirty="0">
              <a:ln>
                <a:noFill/>
              </a:ln>
              <a:effectLst/>
              <a:uLnTx/>
              <a:uFillTx/>
              <a:cs typeface="Arial" pitchFamily="34" charset="0"/>
            </a:endParaRPr>
          </a:p>
        </p:txBody>
      </p:sp>
    </p:spTree>
    <p:extLst>
      <p:ext uri="{BB962C8B-B14F-4D97-AF65-F5344CB8AC3E}">
        <p14:creationId xmlns:p14="http://schemas.microsoft.com/office/powerpoint/2010/main" val="249124951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Repair Cost</a:t>
            </a:r>
            <a:endParaRPr lang="en-US" dirty="0"/>
          </a:p>
        </p:txBody>
      </p:sp>
      <p:sp>
        <p:nvSpPr>
          <p:cNvPr id="5" name="Text Placeholder 4"/>
          <p:cNvSpPr>
            <a:spLocks noGrp="1"/>
          </p:cNvSpPr>
          <p:nvPr>
            <p:ph type="body" sz="half" idx="1"/>
          </p:nvPr>
        </p:nvSpPr>
        <p:spPr/>
        <p:txBody>
          <a:bodyPr/>
          <a:lstStyle/>
          <a:p>
            <a:r>
              <a:rPr lang="en-US" dirty="0" smtClean="0"/>
              <a:t>Included Costs:</a:t>
            </a:r>
          </a:p>
          <a:p>
            <a:pPr lvl="1">
              <a:buClrTx/>
              <a:buFont typeface="Arial" panose="020B0604020202020204" pitchFamily="34" charset="0"/>
              <a:buChar char="•"/>
            </a:pPr>
            <a:r>
              <a:rPr lang="en-US" dirty="0" smtClean="0"/>
              <a:t>Materials and labor</a:t>
            </a:r>
          </a:p>
          <a:p>
            <a:pPr lvl="1">
              <a:buClrTx/>
              <a:buFont typeface="Arial" panose="020B0604020202020204" pitchFamily="34" charset="0"/>
              <a:buChar char="•"/>
            </a:pPr>
            <a:r>
              <a:rPr lang="en-US" dirty="0" smtClean="0"/>
              <a:t>Site preparation (excavation)</a:t>
            </a:r>
          </a:p>
          <a:p>
            <a:pPr lvl="1">
              <a:buClrTx/>
              <a:buFont typeface="Arial" panose="020B0604020202020204" pitchFamily="34" charset="0"/>
              <a:buChar char="•"/>
            </a:pPr>
            <a:r>
              <a:rPr lang="en-US" dirty="0" smtClean="0"/>
              <a:t>Demolition and construction debris disposal</a:t>
            </a:r>
          </a:p>
          <a:p>
            <a:pPr lvl="1">
              <a:buClrTx/>
              <a:buFont typeface="Arial" panose="020B0604020202020204" pitchFamily="34" charset="0"/>
              <a:buChar char="•"/>
            </a:pPr>
            <a:r>
              <a:rPr lang="en-US" dirty="0" smtClean="0"/>
              <a:t>Elevating structure </a:t>
            </a:r>
          </a:p>
          <a:p>
            <a:pPr lvl="1">
              <a:buClrTx/>
              <a:buFont typeface="Arial" panose="020B0604020202020204" pitchFamily="34" charset="0"/>
              <a:buChar char="•"/>
            </a:pPr>
            <a:r>
              <a:rPr lang="en-US" dirty="0" smtClean="0"/>
              <a:t>Sales taxes on materials</a:t>
            </a:r>
          </a:p>
          <a:p>
            <a:pPr lvl="1">
              <a:buClrTx/>
              <a:buFont typeface="Arial" panose="020B0604020202020204" pitchFamily="34" charset="0"/>
              <a:buChar char="•"/>
            </a:pPr>
            <a:r>
              <a:rPr lang="en-US" dirty="0" smtClean="0"/>
              <a:t>Structural elements, exterior &amp; interior finishes, and utility &amp; service equipment </a:t>
            </a:r>
            <a:endParaRPr lang="en-US" dirty="0"/>
          </a:p>
        </p:txBody>
      </p:sp>
      <p:sp>
        <p:nvSpPr>
          <p:cNvPr id="6" name="Content Placeholder 5"/>
          <p:cNvSpPr>
            <a:spLocks noGrp="1"/>
          </p:cNvSpPr>
          <p:nvPr>
            <p:ph sz="half" idx="2"/>
          </p:nvPr>
        </p:nvSpPr>
        <p:spPr/>
        <p:txBody>
          <a:bodyPr/>
          <a:lstStyle/>
          <a:p>
            <a:r>
              <a:rPr lang="en-US" dirty="0" smtClean="0"/>
              <a:t>Excluded Costs: Items that are directly associated with the building</a:t>
            </a:r>
          </a:p>
          <a:p>
            <a:pPr lvl="2">
              <a:buClrTx/>
              <a:buFont typeface="Arial" panose="020B0604020202020204" pitchFamily="34" charset="0"/>
              <a:buChar char="•"/>
            </a:pPr>
            <a:r>
              <a:rPr lang="en-US" dirty="0" smtClean="0"/>
              <a:t>Clean-up and trash removal</a:t>
            </a:r>
          </a:p>
          <a:p>
            <a:pPr lvl="2">
              <a:buClrTx/>
              <a:buFont typeface="Arial" panose="020B0604020202020204" pitchFamily="34" charset="0"/>
              <a:buChar char="•"/>
            </a:pPr>
            <a:r>
              <a:rPr lang="en-US" dirty="0" smtClean="0"/>
              <a:t>Costs to obtain or prepare plans</a:t>
            </a:r>
          </a:p>
          <a:p>
            <a:pPr lvl="2">
              <a:buClrTx/>
              <a:buFont typeface="Arial" panose="020B0604020202020204" pitchFamily="34" charset="0"/>
              <a:buChar char="•"/>
            </a:pPr>
            <a:r>
              <a:rPr lang="en-US" dirty="0" smtClean="0"/>
              <a:t>Land survey costs</a:t>
            </a:r>
          </a:p>
          <a:p>
            <a:pPr lvl="2">
              <a:buClrTx/>
              <a:buFont typeface="Arial" panose="020B0604020202020204" pitchFamily="34" charset="0"/>
              <a:buChar char="•"/>
            </a:pPr>
            <a:r>
              <a:rPr lang="en-US" dirty="0" smtClean="0"/>
              <a:t>Permit fees and inspection fees</a:t>
            </a:r>
          </a:p>
          <a:p>
            <a:pPr lvl="2">
              <a:buClrTx/>
              <a:buFont typeface="Arial" panose="020B0604020202020204" pitchFamily="34" charset="0"/>
              <a:buChar char="•"/>
            </a:pPr>
            <a:r>
              <a:rPr lang="en-US" dirty="0" smtClean="0"/>
              <a:t>Outside improvements </a:t>
            </a:r>
          </a:p>
          <a:p>
            <a:pPr lvl="2">
              <a:buFont typeface="Arial" panose="020B0604020202020204" pitchFamily="34" charset="0"/>
              <a:buChar char="•"/>
            </a:pPr>
            <a:endParaRPr lang="en-US" dirty="0"/>
          </a:p>
        </p:txBody>
      </p:sp>
    </p:spTree>
    <p:extLst>
      <p:ext uri="{BB962C8B-B14F-4D97-AF65-F5344CB8AC3E}">
        <p14:creationId xmlns:p14="http://schemas.microsoft.com/office/powerpoint/2010/main" val="27604964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Substantial Damage Estimator </a:t>
            </a:r>
            <a:br>
              <a:rPr lang="en-US" dirty="0" smtClean="0"/>
            </a:br>
            <a:r>
              <a:rPr lang="en-US" dirty="0" smtClean="0"/>
              <a:t>(SDE) Tool 3.0</a:t>
            </a:r>
            <a:endParaRPr lang="en-US" dirty="0"/>
          </a:p>
        </p:txBody>
      </p:sp>
      <p:sp>
        <p:nvSpPr>
          <p:cNvPr id="3" name="Content Placeholder 2"/>
          <p:cNvSpPr>
            <a:spLocks noGrp="1"/>
          </p:cNvSpPr>
          <p:nvPr>
            <p:ph idx="1"/>
          </p:nvPr>
        </p:nvSpPr>
        <p:spPr/>
        <p:txBody>
          <a:bodyPr/>
          <a:lstStyle/>
          <a:p>
            <a:pPr marL="0" indent="0">
              <a:buNone/>
            </a:pPr>
            <a:r>
              <a:rPr lang="en-US" sz="1800" dirty="0">
                <a:solidFill>
                  <a:schemeClr val="accent4">
                    <a:lumMod val="10000"/>
                  </a:schemeClr>
                </a:solidFill>
              </a:rPr>
              <a:t>The Substantial Damage Estimator (SDE) Version 3.0 Tool was developed by the Federal Emergency Management Agency (FEMA) </a:t>
            </a:r>
            <a:r>
              <a:rPr lang="en-US" sz="1800" dirty="0">
                <a:solidFill>
                  <a:srgbClr val="C00000"/>
                </a:solidFill>
              </a:rPr>
              <a:t>to assist state and local officials in estimating Substantial Damage to residential and non-residential structures</a:t>
            </a:r>
          </a:p>
          <a:p>
            <a:pPr marL="0" indent="0">
              <a:buNone/>
            </a:pPr>
            <a:r>
              <a:rPr lang="en-US" sz="1800" dirty="0">
                <a:solidFill>
                  <a:schemeClr val="accent4">
                    <a:lumMod val="10000"/>
                  </a:schemeClr>
                </a:solidFill>
              </a:rPr>
              <a:t>The SDE tool allows community officials with limited appraisal or construction backgrounds to </a:t>
            </a:r>
            <a:r>
              <a:rPr lang="en-US" sz="1800" dirty="0">
                <a:solidFill>
                  <a:srgbClr val="C00000"/>
                </a:solidFill>
              </a:rPr>
              <a:t>develop reasonable estimates of structure values and structure-specific damages in accordance with the NFIP requirements</a:t>
            </a:r>
          </a:p>
          <a:p>
            <a:pPr marL="0" indent="0">
              <a:buNone/>
            </a:pPr>
            <a:r>
              <a:rPr lang="en-US" sz="1800" dirty="0">
                <a:solidFill>
                  <a:schemeClr val="accent4">
                    <a:lumMod val="10000"/>
                  </a:schemeClr>
                </a:solidFill>
              </a:rPr>
              <a:t>The SDE tool may be used in conjunction with an industry-accepted residential construction cost-estimating guide </a:t>
            </a:r>
          </a:p>
          <a:p>
            <a:pPr marL="0" indent="0">
              <a:buNone/>
            </a:pPr>
            <a:endParaRPr lang="en-US" dirty="0"/>
          </a:p>
        </p:txBody>
      </p:sp>
      <p:pic>
        <p:nvPicPr>
          <p:cNvPr id="4" name="Picture 3"/>
          <p:cNvPicPr>
            <a:picLocks noChangeAspect="1"/>
          </p:cNvPicPr>
          <p:nvPr/>
        </p:nvPicPr>
        <p:blipFill>
          <a:blip r:embed="rId2"/>
          <a:stretch>
            <a:fillRect/>
          </a:stretch>
        </p:blipFill>
        <p:spPr>
          <a:xfrm>
            <a:off x="5867400" y="4114800"/>
            <a:ext cx="2286000" cy="2585937"/>
          </a:xfrm>
          <a:prstGeom prst="rect">
            <a:avLst/>
          </a:prstGeom>
        </p:spPr>
      </p:pic>
    </p:spTree>
    <p:extLst>
      <p:ext uri="{BB962C8B-B14F-4D97-AF65-F5344CB8AC3E}">
        <p14:creationId xmlns:p14="http://schemas.microsoft.com/office/powerpoint/2010/main" val="70869228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Substantial Damage Notification</a:t>
            </a:r>
            <a:endParaRPr lang="en-US" dirty="0"/>
          </a:p>
        </p:txBody>
      </p:sp>
      <p:sp>
        <p:nvSpPr>
          <p:cNvPr id="4" name="Text Placeholder 3"/>
          <p:cNvSpPr>
            <a:spLocks noGrp="1"/>
          </p:cNvSpPr>
          <p:nvPr>
            <p:ph type="body" sz="half" idx="1"/>
          </p:nvPr>
        </p:nvSpPr>
        <p:spPr>
          <a:xfrm>
            <a:off x="381000" y="2209800"/>
            <a:ext cx="4038600" cy="2543175"/>
          </a:xfrm>
        </p:spPr>
        <p:txBody>
          <a:bodyPr/>
          <a:lstStyle/>
          <a:p>
            <a:r>
              <a:rPr lang="en-US" dirty="0" smtClean="0"/>
              <a:t>Less Than Substantially Damaged:</a:t>
            </a:r>
          </a:p>
          <a:p>
            <a:pPr>
              <a:buClrTx/>
              <a:buFont typeface="Arial" panose="020B0604020202020204" pitchFamily="34" charset="0"/>
              <a:buChar char="•"/>
            </a:pPr>
            <a:r>
              <a:rPr lang="en-US" dirty="0" smtClean="0"/>
              <a:t>Use flood resistant materials below BFE</a:t>
            </a:r>
          </a:p>
          <a:p>
            <a:pPr>
              <a:buClrTx/>
              <a:buFont typeface="Arial" panose="020B0604020202020204" pitchFamily="34" charset="0"/>
              <a:buChar char="•"/>
            </a:pPr>
            <a:r>
              <a:rPr lang="en-US" dirty="0" smtClean="0"/>
              <a:t>Elevate/floodproof utilities at or below BFE</a:t>
            </a:r>
            <a:endParaRPr lang="en-US" dirty="0"/>
          </a:p>
        </p:txBody>
      </p:sp>
      <p:sp>
        <p:nvSpPr>
          <p:cNvPr id="5" name="Content Placeholder 4"/>
          <p:cNvSpPr>
            <a:spLocks noGrp="1"/>
          </p:cNvSpPr>
          <p:nvPr>
            <p:ph sz="half" idx="2"/>
          </p:nvPr>
        </p:nvSpPr>
        <p:spPr>
          <a:xfrm>
            <a:off x="4648200" y="2064183"/>
            <a:ext cx="4038600" cy="3076575"/>
          </a:xfrm>
        </p:spPr>
        <p:txBody>
          <a:bodyPr/>
          <a:lstStyle/>
          <a:p>
            <a:r>
              <a:rPr lang="en-US" dirty="0" smtClean="0"/>
              <a:t>Substantially Damaged:</a:t>
            </a:r>
          </a:p>
          <a:p>
            <a:pPr>
              <a:buClrTx/>
              <a:buFont typeface="Arial" panose="020B0604020202020204" pitchFamily="34" charset="0"/>
              <a:buChar char="•"/>
            </a:pPr>
            <a:r>
              <a:rPr lang="en-US" dirty="0" smtClean="0"/>
              <a:t>Use flood resistant materials below BFE</a:t>
            </a:r>
          </a:p>
          <a:p>
            <a:pPr>
              <a:buClrTx/>
              <a:buFont typeface="Arial" panose="020B0604020202020204" pitchFamily="34" charset="0"/>
              <a:buChar char="•"/>
            </a:pPr>
            <a:r>
              <a:rPr lang="en-US" dirty="0" smtClean="0"/>
              <a:t>Elevate/floodproof utilities at or above BFE</a:t>
            </a:r>
          </a:p>
          <a:p>
            <a:pPr>
              <a:buClrTx/>
              <a:buFont typeface="Arial" panose="020B0604020202020204" pitchFamily="34" charset="0"/>
              <a:buChar char="•"/>
            </a:pPr>
            <a:r>
              <a:rPr lang="en-US" dirty="0" smtClean="0"/>
              <a:t>Elevate lowest floor at or above BFE</a:t>
            </a:r>
            <a:endParaRPr lang="en-US" dirty="0"/>
          </a:p>
        </p:txBody>
      </p:sp>
      <p:sp>
        <p:nvSpPr>
          <p:cNvPr id="6" name="TextBox 5"/>
          <p:cNvSpPr txBox="1"/>
          <p:nvPr/>
        </p:nvSpPr>
        <p:spPr>
          <a:xfrm>
            <a:off x="2019300" y="1309001"/>
            <a:ext cx="5105400" cy="646331"/>
          </a:xfrm>
          <a:prstGeom prst="rect">
            <a:avLst/>
          </a:prstGeom>
          <a:noFill/>
        </p:spPr>
        <p:txBody>
          <a:bodyPr wrap="square" rtlCol="0">
            <a:spAutoFit/>
          </a:bodyPr>
          <a:lstStyle/>
          <a:p>
            <a:pPr algn="ctr"/>
            <a:r>
              <a:rPr lang="en-US" dirty="0" smtClean="0"/>
              <a:t>NOTICE OF SUBSTANTIAL DAMAGE DETERMINATION </a:t>
            </a:r>
            <a:endParaRPr lang="en-US" dirty="0"/>
          </a:p>
        </p:txBody>
      </p:sp>
      <p:pic>
        <p:nvPicPr>
          <p:cNvPr id="7" name="Picture 6"/>
          <p:cNvPicPr>
            <a:picLocks noChangeAspect="1"/>
          </p:cNvPicPr>
          <p:nvPr/>
        </p:nvPicPr>
        <p:blipFill>
          <a:blip r:embed="rId2"/>
          <a:stretch>
            <a:fillRect/>
          </a:stretch>
        </p:blipFill>
        <p:spPr>
          <a:xfrm>
            <a:off x="5058266" y="4930498"/>
            <a:ext cx="3657600" cy="1919941"/>
          </a:xfrm>
          <a:prstGeom prst="rect">
            <a:avLst/>
          </a:prstGeom>
        </p:spPr>
      </p:pic>
    </p:spTree>
    <p:extLst>
      <p:ext uri="{BB962C8B-B14F-4D97-AF65-F5344CB8AC3E}">
        <p14:creationId xmlns:p14="http://schemas.microsoft.com/office/powerpoint/2010/main" val="11753264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Flood Insurance Program (NFIP) Background</a:t>
            </a:r>
            <a:endParaRPr lang="en-US" dirty="0"/>
          </a:p>
        </p:txBody>
      </p:sp>
      <p:sp>
        <p:nvSpPr>
          <p:cNvPr id="3" name="Content Placeholder 2"/>
          <p:cNvSpPr>
            <a:spLocks noGrp="1"/>
          </p:cNvSpPr>
          <p:nvPr>
            <p:ph idx="1"/>
          </p:nvPr>
        </p:nvSpPr>
        <p:spPr>
          <a:xfrm>
            <a:off x="457200" y="1371600"/>
            <a:ext cx="5410200" cy="4876800"/>
          </a:xfrm>
        </p:spPr>
        <p:txBody>
          <a:bodyPr/>
          <a:lstStyle/>
          <a:p>
            <a:pPr eaLnBrk="1" hangingPunct="1"/>
            <a:r>
              <a:rPr lang="en-US" sz="1800" dirty="0" smtClean="0"/>
              <a:t>Created by National Flood Insurance Act of 1968</a:t>
            </a:r>
          </a:p>
          <a:p>
            <a:pPr eaLnBrk="1" hangingPunct="1"/>
            <a:r>
              <a:rPr lang="en-US" sz="1800" dirty="0" smtClean="0"/>
              <a:t>Participation is </a:t>
            </a:r>
            <a:r>
              <a:rPr lang="en-US" sz="1800" b="1" dirty="0" smtClean="0">
                <a:solidFill>
                  <a:srgbClr val="C00000"/>
                </a:solidFill>
              </a:rPr>
              <a:t>voluntary</a:t>
            </a:r>
          </a:p>
          <a:p>
            <a:pPr marL="742950" lvl="1" indent="-285750">
              <a:spcBef>
                <a:spcPts val="600"/>
              </a:spcBef>
              <a:buClr>
                <a:srgbClr val="333333"/>
              </a:buClr>
              <a:buFont typeface="Arial" panose="020B0604020202020204" pitchFamily="34" charset="0"/>
              <a:buChar char="•"/>
            </a:pPr>
            <a:r>
              <a:rPr lang="en-US" sz="1800" dirty="0"/>
              <a:t>Adopt and enforce regulations </a:t>
            </a:r>
          </a:p>
          <a:p>
            <a:pPr marL="742950" lvl="1" indent="-285750">
              <a:spcBef>
                <a:spcPts val="600"/>
              </a:spcBef>
              <a:buClr>
                <a:srgbClr val="333333"/>
              </a:buClr>
              <a:buFont typeface="Arial" panose="020B0604020202020204" pitchFamily="34" charset="0"/>
              <a:buChar char="•"/>
            </a:pPr>
            <a:r>
              <a:rPr lang="en-US" sz="1800" dirty="0"/>
              <a:t>Eligible for flood insurance</a:t>
            </a:r>
          </a:p>
          <a:p>
            <a:pPr marL="233363" indent="-233363">
              <a:spcBef>
                <a:spcPct val="60000"/>
              </a:spcBef>
              <a:buClr>
                <a:srgbClr val="C00000"/>
              </a:buClr>
            </a:pPr>
            <a:r>
              <a:rPr lang="en-US" sz="1800" b="1" dirty="0">
                <a:solidFill>
                  <a:srgbClr val="C00000"/>
                </a:solidFill>
              </a:rPr>
              <a:t>Benefits</a:t>
            </a:r>
            <a:r>
              <a:rPr lang="en-US" sz="1800" dirty="0">
                <a:solidFill>
                  <a:srgbClr val="C00000"/>
                </a:solidFill>
              </a:rPr>
              <a:t> </a:t>
            </a:r>
            <a:r>
              <a:rPr lang="en-US" sz="1800" dirty="0"/>
              <a:t>of </a:t>
            </a:r>
            <a:r>
              <a:rPr lang="en-US" sz="1800" dirty="0" smtClean="0"/>
              <a:t>participation</a:t>
            </a:r>
            <a:endParaRPr lang="en-US" sz="1800" dirty="0"/>
          </a:p>
          <a:p>
            <a:pPr marL="742950" lvl="1" indent="-285750">
              <a:spcBef>
                <a:spcPts val="600"/>
              </a:spcBef>
              <a:buClr>
                <a:srgbClr val="333333"/>
              </a:buClr>
              <a:buFont typeface="Arial" panose="020B0604020202020204" pitchFamily="34" charset="0"/>
              <a:buChar char="•"/>
            </a:pPr>
            <a:r>
              <a:rPr lang="en-US" sz="1800" dirty="0"/>
              <a:t>Flood insurance</a:t>
            </a:r>
          </a:p>
          <a:p>
            <a:pPr marL="742950" lvl="1" indent="-285750">
              <a:spcBef>
                <a:spcPts val="600"/>
              </a:spcBef>
              <a:buClr>
                <a:srgbClr val="333333"/>
              </a:buClr>
              <a:buFont typeface="Arial" panose="020B0604020202020204" pitchFamily="34" charset="0"/>
              <a:buChar char="•"/>
            </a:pPr>
            <a:r>
              <a:rPr lang="en-US" sz="1800" dirty="0"/>
              <a:t>Grants and loans</a:t>
            </a:r>
          </a:p>
          <a:p>
            <a:pPr marL="742950" lvl="1" indent="-285750">
              <a:spcBef>
                <a:spcPts val="600"/>
              </a:spcBef>
              <a:buClr>
                <a:srgbClr val="333333"/>
              </a:buClr>
              <a:buFont typeface="Arial" panose="020B0604020202020204" pitchFamily="34" charset="0"/>
              <a:buChar char="•"/>
            </a:pPr>
            <a:r>
              <a:rPr lang="en-US" sz="1800" dirty="0"/>
              <a:t>Disaster assistance</a:t>
            </a:r>
          </a:p>
          <a:p>
            <a:pPr marL="742950" lvl="1" indent="-285750">
              <a:spcBef>
                <a:spcPts val="600"/>
              </a:spcBef>
              <a:buClr>
                <a:srgbClr val="333333"/>
              </a:buClr>
              <a:buFont typeface="Arial" panose="020B0604020202020204" pitchFamily="34" charset="0"/>
              <a:buChar char="•"/>
            </a:pPr>
            <a:r>
              <a:rPr lang="en-US" sz="1800" dirty="0"/>
              <a:t>Federally-backed mortgages</a:t>
            </a:r>
          </a:p>
          <a:p>
            <a:pPr marL="233363" indent="-233363">
              <a:spcBef>
                <a:spcPct val="60000"/>
              </a:spcBef>
              <a:buClr>
                <a:srgbClr val="C00000"/>
              </a:buClr>
            </a:pPr>
            <a:r>
              <a:rPr lang="en-US" sz="1800" b="1" dirty="0">
                <a:solidFill>
                  <a:srgbClr val="C00000"/>
                </a:solidFill>
              </a:rPr>
              <a:t>Goals</a:t>
            </a:r>
            <a:r>
              <a:rPr lang="en-US" sz="1800" dirty="0">
                <a:solidFill>
                  <a:srgbClr val="C00000"/>
                </a:solidFill>
              </a:rPr>
              <a:t> </a:t>
            </a:r>
            <a:r>
              <a:rPr lang="en-US" sz="1800" dirty="0"/>
              <a:t>of the NFIP </a:t>
            </a:r>
            <a:r>
              <a:rPr lang="en-US" sz="1800" dirty="0" smtClean="0"/>
              <a:t>include</a:t>
            </a:r>
            <a:endParaRPr lang="en-US" sz="1800" dirty="0"/>
          </a:p>
          <a:p>
            <a:pPr marL="742950" lvl="1" indent="-285750">
              <a:spcBef>
                <a:spcPts val="600"/>
              </a:spcBef>
              <a:buClr>
                <a:srgbClr val="333333"/>
              </a:buClr>
              <a:buFont typeface="Arial" panose="020B0604020202020204" pitchFamily="34" charset="0"/>
              <a:buChar char="•"/>
            </a:pPr>
            <a:r>
              <a:rPr lang="en-US" sz="1800" dirty="0"/>
              <a:t>Save lives and protect property</a:t>
            </a:r>
          </a:p>
          <a:p>
            <a:pPr marL="742950" lvl="1" indent="-285750">
              <a:spcBef>
                <a:spcPts val="600"/>
              </a:spcBef>
              <a:buClr>
                <a:srgbClr val="333333"/>
              </a:buClr>
              <a:buFont typeface="Arial" panose="020B0604020202020204" pitchFamily="34" charset="0"/>
              <a:buChar char="•"/>
            </a:pPr>
            <a:r>
              <a:rPr lang="en-US" sz="1800" dirty="0" smtClean="0"/>
              <a:t>Encourage </a:t>
            </a:r>
            <a:r>
              <a:rPr lang="en-US" sz="1800" dirty="0"/>
              <a:t>a comprehensive approach to floodplain management</a:t>
            </a:r>
          </a:p>
          <a:p>
            <a:pPr lvl="1" eaLnBrk="1" hangingPunct="1">
              <a:buNone/>
            </a:pPr>
            <a:endParaRPr lang="en-US" sz="1800" dirty="0" smtClean="0"/>
          </a:p>
          <a:p>
            <a:pPr lvl="1" eaLnBrk="1" hangingPunct="1">
              <a:buNone/>
            </a:pPr>
            <a:endParaRPr lang="en-US" sz="1800" dirty="0" smtClean="0"/>
          </a:p>
          <a:p>
            <a:pPr lvl="2"/>
            <a:endParaRPr lang="en-US" dirty="0" smtClean="0"/>
          </a:p>
          <a:p>
            <a:endParaRPr lang="en-US" dirty="0"/>
          </a:p>
        </p:txBody>
      </p:sp>
      <p:pic>
        <p:nvPicPr>
          <p:cNvPr id="1026" name="Picture 2" descr="cid:image004.jpg@01D39E6E.0F747D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438400"/>
            <a:ext cx="2362200" cy="294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Ocean City, Md., Nov. 5, 2012 -- (from left) Terry McGean, city engineer for the Town of Ocean City, James Van Maren, a Small Business Administration field inspector, and Laurie Smith-Kuypers, natural hazards program specialist with FEMA, look for damage to homes from Hurricane Sandy with other FEMA members as they tour the town of Ocean City, MD. Photo by Frank Niemeir/FEM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50" b="13069"/>
          <a:stretch/>
        </p:blipFill>
        <p:spPr bwMode="auto">
          <a:xfrm>
            <a:off x="0" y="1219200"/>
            <a:ext cx="9144000" cy="5638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1" y="1219200"/>
            <a:ext cx="9144000" cy="5638800"/>
          </a:xfrm>
          <a:prstGeom prst="rect">
            <a:avLst/>
          </a:prstGeom>
          <a:gradFill>
            <a:gsLst>
              <a:gs pos="0">
                <a:schemeClr val="bg1">
                  <a:lumMod val="85000"/>
                  <a:alpha val="90000"/>
                </a:schemeClr>
              </a:gs>
              <a:gs pos="69000">
                <a:schemeClr val="bg1">
                  <a:lumMod val="85000"/>
                  <a:alpha val="75000"/>
                </a:schemeClr>
              </a:gs>
              <a:gs pos="100000">
                <a:schemeClr val="bg1">
                  <a:lumMod val="85000"/>
                  <a:alpha val="0"/>
                </a:schemeClr>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p:txBody>
          <a:bodyPr/>
          <a:lstStyle/>
          <a:p>
            <a:pPr algn="ctr"/>
            <a:r>
              <a:rPr lang="en-US" dirty="0" smtClean="0"/>
              <a:t>Substantial Damage Determinations</a:t>
            </a:r>
            <a:endParaRPr lang="en-US" dirty="0"/>
          </a:p>
        </p:txBody>
      </p:sp>
      <p:sp>
        <p:nvSpPr>
          <p:cNvPr id="3" name="Content Placeholder 2"/>
          <p:cNvSpPr>
            <a:spLocks noGrp="1"/>
          </p:cNvSpPr>
          <p:nvPr>
            <p:ph idx="1"/>
          </p:nvPr>
        </p:nvSpPr>
        <p:spPr/>
        <p:txBody>
          <a:bodyPr/>
          <a:lstStyle/>
          <a:p>
            <a:pPr marL="0" indent="0">
              <a:buNone/>
            </a:pPr>
            <a:r>
              <a:rPr lang="en-US" sz="2200" b="1" dirty="0" smtClean="0"/>
              <a:t>Compliance</a:t>
            </a:r>
          </a:p>
          <a:p>
            <a:pPr>
              <a:spcBef>
                <a:spcPts val="600"/>
              </a:spcBef>
            </a:pPr>
            <a:r>
              <a:rPr lang="en-US" dirty="0" smtClean="0"/>
              <a:t>Reduces exposure to flood risk</a:t>
            </a:r>
          </a:p>
          <a:p>
            <a:pPr>
              <a:spcBef>
                <a:spcPts val="1200"/>
              </a:spcBef>
            </a:pPr>
            <a:r>
              <a:rPr lang="en-US" dirty="0" smtClean="0"/>
              <a:t>Compliance with local codes</a:t>
            </a:r>
          </a:p>
          <a:p>
            <a:pPr>
              <a:spcBef>
                <a:spcPts val="1200"/>
              </a:spcBef>
            </a:pPr>
            <a:r>
              <a:rPr lang="en-US" dirty="0" smtClean="0"/>
              <a:t>Fulfills one prerequisite for ICC eligibility</a:t>
            </a:r>
          </a:p>
          <a:p>
            <a:pPr>
              <a:spcBef>
                <a:spcPts val="1200"/>
              </a:spcBef>
            </a:pPr>
            <a:r>
              <a:rPr lang="en-US" dirty="0" smtClean="0"/>
              <a:t>Cost beneficial for HMGP grants</a:t>
            </a:r>
          </a:p>
          <a:p>
            <a:pPr>
              <a:spcBef>
                <a:spcPts val="1200"/>
              </a:spcBef>
            </a:pPr>
            <a:r>
              <a:rPr lang="en-US" dirty="0" smtClean="0"/>
              <a:t>Long term reduction in insurance premiums and damage costs</a:t>
            </a:r>
          </a:p>
          <a:p>
            <a:pPr marL="0" indent="0">
              <a:buNone/>
            </a:pPr>
            <a:r>
              <a:rPr lang="en-US" sz="2200" b="1" dirty="0" smtClean="0"/>
              <a:t>Mitigating non-compliance</a:t>
            </a:r>
          </a:p>
          <a:p>
            <a:pPr>
              <a:spcBef>
                <a:spcPts val="600"/>
              </a:spcBef>
            </a:pPr>
            <a:r>
              <a:rPr lang="en-US" dirty="0" smtClean="0"/>
              <a:t>Long term increase in insurance premiums and damage costs</a:t>
            </a:r>
          </a:p>
          <a:p>
            <a:pPr>
              <a:spcBef>
                <a:spcPts val="1200"/>
              </a:spcBef>
            </a:pPr>
            <a:r>
              <a:rPr lang="en-US" dirty="0" smtClean="0"/>
              <a:t>Jeopardizes entire community’s participation in the NFIP</a:t>
            </a:r>
          </a:p>
          <a:p>
            <a:pPr>
              <a:spcBef>
                <a:spcPts val="1200"/>
              </a:spcBef>
            </a:pPr>
            <a:r>
              <a:rPr lang="en-US" dirty="0" smtClean="0"/>
              <a:t>Short term increase in construction costs</a:t>
            </a:r>
          </a:p>
          <a:p>
            <a:pPr>
              <a:spcBef>
                <a:spcPts val="1200"/>
              </a:spcBef>
            </a:pPr>
            <a:r>
              <a:rPr lang="en-US" dirty="0" smtClean="0"/>
              <a:t>Typically requires significant changes to design of structure</a:t>
            </a:r>
            <a:endParaRPr lang="en-US" dirty="0"/>
          </a:p>
        </p:txBody>
      </p:sp>
      <p:sp>
        <p:nvSpPr>
          <p:cNvPr id="6" name="TextBox 5"/>
          <p:cNvSpPr txBox="1"/>
          <p:nvPr/>
        </p:nvSpPr>
        <p:spPr>
          <a:xfrm>
            <a:off x="7772400" y="6211669"/>
            <a:ext cx="1371600" cy="646331"/>
          </a:xfrm>
          <a:prstGeom prst="rect">
            <a:avLst/>
          </a:prstGeom>
          <a:noFill/>
        </p:spPr>
        <p:txBody>
          <a:bodyPr wrap="square" rtlCol="0">
            <a:spAutoFit/>
          </a:bodyPr>
          <a:lstStyle/>
          <a:p>
            <a:pPr algn="r"/>
            <a:r>
              <a:rPr lang="en-US" sz="1200" dirty="0" smtClean="0">
                <a:solidFill>
                  <a:schemeClr val="bg1"/>
                </a:solidFill>
              </a:rPr>
              <a:t>Ocean City, MD (from FEMA photo library)</a:t>
            </a:r>
            <a:endParaRPr lang="en-US" sz="1200" dirty="0">
              <a:solidFill>
                <a:schemeClr val="bg1"/>
              </a:solidFill>
            </a:endParaRPr>
          </a:p>
        </p:txBody>
      </p:sp>
    </p:spTree>
    <p:extLst>
      <p:ext uri="{BB962C8B-B14F-4D97-AF65-F5344CB8AC3E}">
        <p14:creationId xmlns:p14="http://schemas.microsoft.com/office/powerpoint/2010/main" val="428538444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Increased Cost of Compliance (ICC)</a:t>
            </a:r>
            <a:endParaRPr lang="en-US" dirty="0"/>
          </a:p>
        </p:txBody>
      </p:sp>
      <p:sp>
        <p:nvSpPr>
          <p:cNvPr id="4" name="Text Placeholder 3"/>
          <p:cNvSpPr>
            <a:spLocks noGrp="1"/>
          </p:cNvSpPr>
          <p:nvPr>
            <p:ph type="body" sz="half" idx="1"/>
          </p:nvPr>
        </p:nvSpPr>
        <p:spPr/>
        <p:txBody>
          <a:bodyPr/>
          <a:lstStyle/>
          <a:p>
            <a:pPr marL="0" indent="0">
              <a:buNone/>
            </a:pPr>
            <a:r>
              <a:rPr lang="en-US" b="1" dirty="0">
                <a:solidFill>
                  <a:schemeClr val="accent4">
                    <a:lumMod val="10000"/>
                  </a:schemeClr>
                </a:solidFill>
              </a:rPr>
              <a:t>Many flood insurance policy holders are unaware that:</a:t>
            </a:r>
          </a:p>
          <a:p>
            <a:r>
              <a:rPr lang="en-US" dirty="0">
                <a:solidFill>
                  <a:schemeClr val="accent4">
                    <a:lumMod val="10000"/>
                  </a:schemeClr>
                </a:solidFill>
              </a:rPr>
              <a:t>They have ICC coverage</a:t>
            </a:r>
          </a:p>
          <a:p>
            <a:r>
              <a:rPr lang="en-US" dirty="0">
                <a:solidFill>
                  <a:schemeClr val="accent4">
                    <a:lumMod val="10000"/>
                  </a:schemeClr>
                </a:solidFill>
              </a:rPr>
              <a:t>ICC is a </a:t>
            </a:r>
            <a:r>
              <a:rPr lang="en-US" dirty="0">
                <a:solidFill>
                  <a:srgbClr val="C00000"/>
                </a:solidFill>
              </a:rPr>
              <a:t>flood insurance claim and not a grant</a:t>
            </a:r>
          </a:p>
          <a:p>
            <a:r>
              <a:rPr lang="en-US" dirty="0">
                <a:solidFill>
                  <a:schemeClr val="accent4">
                    <a:lumMod val="10000"/>
                  </a:schemeClr>
                </a:solidFill>
              </a:rPr>
              <a:t>Up to $30,000 that can be used for elevation, demolition, relocation or floodproofing (for non-residential structures)</a:t>
            </a:r>
          </a:p>
          <a:p>
            <a:r>
              <a:rPr lang="en-US" dirty="0">
                <a:solidFill>
                  <a:schemeClr val="accent4">
                    <a:lumMod val="10000"/>
                  </a:schemeClr>
                </a:solidFill>
              </a:rPr>
              <a:t>The structure must be located in the SFHA and be substantially damaged due to flooding </a:t>
            </a:r>
          </a:p>
          <a:p>
            <a:pPr marL="0" indent="0">
              <a:buNone/>
            </a:pPr>
            <a:endParaRPr lang="en-US" dirty="0"/>
          </a:p>
        </p:txBody>
      </p:sp>
      <p:pic>
        <p:nvPicPr>
          <p:cNvPr id="6" name="Content Placeholder 5"/>
          <p:cNvPicPr>
            <a:picLocks noGrp="1" noChangeAspect="1"/>
          </p:cNvPicPr>
          <p:nvPr>
            <p:ph sz="half" idx="2"/>
          </p:nvPr>
        </p:nvPicPr>
        <p:blipFill>
          <a:blip r:embed="rId2"/>
          <a:stretch>
            <a:fillRect/>
          </a:stretch>
        </p:blipFill>
        <p:spPr>
          <a:xfrm>
            <a:off x="5283211" y="1343025"/>
            <a:ext cx="2768577" cy="4938713"/>
          </a:xfrm>
          <a:prstGeom prst="rect">
            <a:avLst/>
          </a:prstGeom>
        </p:spPr>
      </p:pic>
    </p:spTree>
    <p:extLst>
      <p:ext uri="{BB962C8B-B14F-4D97-AF65-F5344CB8AC3E}">
        <p14:creationId xmlns:p14="http://schemas.microsoft.com/office/powerpoint/2010/main" val="1222681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Comprehensive SD Workshop </a:t>
            </a:r>
            <a:br>
              <a:rPr lang="en-US" dirty="0" smtClean="0"/>
            </a:br>
            <a:r>
              <a:rPr lang="en-US" dirty="0" smtClean="0"/>
              <a:t>(Future Plans)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8233561"/>
              </p:ext>
            </p:extLst>
          </p:nvPr>
        </p:nvGraphicFramePr>
        <p:xfrm>
          <a:off x="457200" y="1371600"/>
          <a:ext cx="8229600" cy="4910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055679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idx="1"/>
          </p:nvPr>
        </p:nvSpPr>
        <p:spPr/>
        <p:txBody>
          <a:bodyPr/>
          <a:lstStyle/>
          <a:p>
            <a:pPr marL="0" lvl="0" indent="0" algn="ctr" eaLnBrk="1" hangingPunct="1">
              <a:spcBef>
                <a:spcPct val="60000"/>
              </a:spcBef>
              <a:buClr>
                <a:srgbClr val="B0B1B3"/>
              </a:buClr>
              <a:buSzTx/>
              <a:buNone/>
            </a:pPr>
            <a:endParaRPr lang="en-US" sz="2200" dirty="0" smtClean="0">
              <a:solidFill>
                <a:srgbClr val="000063"/>
              </a:solidFill>
              <a:latin typeface="Times New Roman"/>
              <a:cs typeface="+mn-cs"/>
            </a:endParaRPr>
          </a:p>
          <a:p>
            <a:pPr marL="0" lvl="0" indent="0" algn="ctr" eaLnBrk="1" hangingPunct="1">
              <a:spcBef>
                <a:spcPct val="60000"/>
              </a:spcBef>
              <a:buClr>
                <a:srgbClr val="B0B1B3"/>
              </a:buClr>
              <a:buSzTx/>
              <a:buNone/>
            </a:pPr>
            <a:r>
              <a:rPr lang="en-US" sz="2200" dirty="0" smtClean="0">
                <a:solidFill>
                  <a:srgbClr val="000063"/>
                </a:solidFill>
                <a:latin typeface="Times New Roman"/>
                <a:cs typeface="+mn-cs"/>
              </a:rPr>
              <a:t>Name</a:t>
            </a:r>
            <a:r>
              <a:rPr lang="en-US" sz="2200" dirty="0">
                <a:solidFill>
                  <a:srgbClr val="000063"/>
                </a:solidFill>
                <a:latin typeface="Times New Roman"/>
                <a:cs typeface="+mn-cs"/>
              </a:rPr>
              <a:t>: </a:t>
            </a:r>
          </a:p>
          <a:p>
            <a:pPr marL="0" lvl="0" indent="0" algn="ctr" eaLnBrk="1" hangingPunct="1">
              <a:spcBef>
                <a:spcPct val="60000"/>
              </a:spcBef>
              <a:buClr>
                <a:srgbClr val="B0B1B3"/>
              </a:buClr>
              <a:buSzTx/>
              <a:buNone/>
            </a:pPr>
            <a:r>
              <a:rPr lang="en-US" sz="2200" dirty="0">
                <a:solidFill>
                  <a:srgbClr val="000063"/>
                </a:solidFill>
                <a:latin typeface="Times New Roman"/>
                <a:cs typeface="+mn-cs"/>
              </a:rPr>
              <a:t>Craig “Julius” Lockhart</a:t>
            </a:r>
          </a:p>
          <a:p>
            <a:pPr marL="0" lvl="0" indent="0" algn="ctr" eaLnBrk="1" hangingPunct="1">
              <a:spcBef>
                <a:spcPct val="60000"/>
              </a:spcBef>
              <a:buClr>
                <a:srgbClr val="B0B1B3"/>
              </a:buClr>
              <a:buSzTx/>
              <a:buNone/>
            </a:pPr>
            <a:r>
              <a:rPr lang="en-US" sz="2200" dirty="0">
                <a:solidFill>
                  <a:srgbClr val="000063"/>
                </a:solidFill>
                <a:latin typeface="Times New Roman"/>
                <a:cs typeface="+mn-cs"/>
              </a:rPr>
              <a:t>Email: craig.lockhart@fema.dhs.gov</a:t>
            </a:r>
          </a:p>
          <a:p>
            <a:pPr marL="0" lvl="0" indent="0" algn="ctr" eaLnBrk="1" hangingPunct="1">
              <a:spcBef>
                <a:spcPct val="60000"/>
              </a:spcBef>
              <a:buClr>
                <a:srgbClr val="B0B1B3"/>
              </a:buClr>
              <a:buSzTx/>
              <a:buNone/>
            </a:pPr>
            <a:r>
              <a:rPr lang="en-US" sz="2200" dirty="0">
                <a:solidFill>
                  <a:srgbClr val="000063"/>
                </a:solidFill>
                <a:latin typeface="Times New Roman"/>
                <a:cs typeface="+mn-cs"/>
              </a:rPr>
              <a:t>Phone:</a:t>
            </a:r>
          </a:p>
          <a:p>
            <a:pPr marL="0" lvl="0" indent="0" algn="ctr" eaLnBrk="1" hangingPunct="1">
              <a:spcBef>
                <a:spcPct val="60000"/>
              </a:spcBef>
              <a:buClr>
                <a:srgbClr val="B0B1B3"/>
              </a:buClr>
              <a:buSzTx/>
              <a:buNone/>
            </a:pPr>
            <a:r>
              <a:rPr lang="en-US" sz="2200" dirty="0">
                <a:solidFill>
                  <a:srgbClr val="000063"/>
                </a:solidFill>
                <a:latin typeface="Times New Roman"/>
                <a:cs typeface="+mn-cs"/>
              </a:rPr>
              <a:t>202-679-8097</a:t>
            </a:r>
          </a:p>
          <a:p>
            <a:pPr marL="0" lvl="0" indent="0" algn="ctr" eaLnBrk="1" hangingPunct="1">
              <a:spcBef>
                <a:spcPct val="60000"/>
              </a:spcBef>
              <a:buClr>
                <a:srgbClr val="B0B1B3"/>
              </a:buClr>
              <a:buSzTx/>
              <a:buNone/>
            </a:pPr>
            <a:r>
              <a:rPr lang="en-US" sz="2200" dirty="0">
                <a:solidFill>
                  <a:srgbClr val="000063"/>
                </a:solidFill>
                <a:latin typeface="Times New Roman"/>
                <a:cs typeface="+mn-cs"/>
              </a:rPr>
              <a:t>FEMA Region III – Philadelphia, PA</a:t>
            </a:r>
          </a:p>
          <a:p>
            <a:pPr marL="0" indent="0">
              <a:buNone/>
            </a:pPr>
            <a:endParaRPr lang="en-US" dirty="0"/>
          </a:p>
        </p:txBody>
      </p:sp>
    </p:spTree>
    <p:extLst>
      <p:ext uri="{BB962C8B-B14F-4D97-AF65-F5344CB8AC3E}">
        <p14:creationId xmlns:p14="http://schemas.microsoft.com/office/powerpoint/2010/main" val="415161033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dhs_seal&amp;femabluetext_new"/>
          <p:cNvPicPr>
            <a:picLocks noChangeAspect="1" noChangeArrowheads="1"/>
          </p:cNvPicPr>
          <p:nvPr/>
        </p:nvPicPr>
        <p:blipFill>
          <a:blip r:embed="rId3" cstate="print"/>
          <a:srcRect/>
          <a:stretch>
            <a:fillRect/>
          </a:stretch>
        </p:blipFill>
        <p:spPr bwMode="auto">
          <a:xfrm>
            <a:off x="812800" y="2322513"/>
            <a:ext cx="7334250" cy="25288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NFIP Roles: Federal and State</a:t>
            </a:r>
            <a:endParaRPr lang="en-US" dirty="0"/>
          </a:p>
        </p:txBody>
      </p:sp>
      <p:sp>
        <p:nvSpPr>
          <p:cNvPr id="3" name="Content Placeholder 2"/>
          <p:cNvSpPr>
            <a:spLocks noGrp="1"/>
          </p:cNvSpPr>
          <p:nvPr>
            <p:ph idx="1"/>
          </p:nvPr>
        </p:nvSpPr>
        <p:spPr/>
        <p:txBody>
          <a:bodyPr/>
          <a:lstStyle/>
          <a:p>
            <a:pPr marL="233363" indent="-233363">
              <a:spcBef>
                <a:spcPct val="60000"/>
              </a:spcBef>
              <a:buClr>
                <a:srgbClr val="C00000"/>
              </a:buClr>
            </a:pPr>
            <a:r>
              <a:rPr lang="en-US" sz="2400" b="1" dirty="0">
                <a:solidFill>
                  <a:srgbClr val="C00000"/>
                </a:solidFill>
              </a:rPr>
              <a:t>Federal</a:t>
            </a:r>
            <a:endParaRPr lang="en-US" sz="2200" b="1" dirty="0">
              <a:solidFill>
                <a:srgbClr val="C00000"/>
              </a:solidFill>
            </a:endParaRPr>
          </a:p>
          <a:p>
            <a:pPr marL="800100" lvl="1" indent="-342900">
              <a:spcBef>
                <a:spcPts val="600"/>
              </a:spcBef>
              <a:buClr>
                <a:schemeClr val="tx1">
                  <a:lumMod val="50000"/>
                  <a:lumOff val="50000"/>
                </a:schemeClr>
              </a:buClr>
              <a:buFont typeface="Arial" panose="020B0604020202020204" pitchFamily="34" charset="0"/>
              <a:buChar char="•"/>
            </a:pPr>
            <a:r>
              <a:rPr lang="en-US" dirty="0"/>
              <a:t>National program oversight</a:t>
            </a:r>
          </a:p>
          <a:p>
            <a:pPr marL="800100" lvl="1" indent="-342900">
              <a:spcBef>
                <a:spcPts val="600"/>
              </a:spcBef>
              <a:buClr>
                <a:schemeClr val="tx1">
                  <a:lumMod val="50000"/>
                  <a:lumOff val="50000"/>
                </a:schemeClr>
              </a:buClr>
              <a:buFont typeface="Arial" panose="020B0604020202020204" pitchFamily="34" charset="0"/>
              <a:buChar char="•"/>
            </a:pPr>
            <a:r>
              <a:rPr lang="en-US" dirty="0"/>
              <a:t>Risk </a:t>
            </a:r>
            <a:r>
              <a:rPr lang="en-US" dirty="0" smtClean="0"/>
              <a:t>identification </a:t>
            </a:r>
            <a:r>
              <a:rPr lang="en-US" dirty="0"/>
              <a:t>(mapping)</a:t>
            </a:r>
          </a:p>
          <a:p>
            <a:pPr marL="800100" lvl="1" indent="-342900">
              <a:spcBef>
                <a:spcPts val="600"/>
              </a:spcBef>
              <a:buClr>
                <a:schemeClr val="tx1">
                  <a:lumMod val="50000"/>
                  <a:lumOff val="50000"/>
                </a:schemeClr>
              </a:buClr>
              <a:buFont typeface="Arial" panose="020B0604020202020204" pitchFamily="34" charset="0"/>
              <a:buChar char="•"/>
            </a:pPr>
            <a:r>
              <a:rPr lang="en-US" dirty="0"/>
              <a:t>Establish development/building </a:t>
            </a:r>
            <a:r>
              <a:rPr lang="en-US" dirty="0" smtClean="0"/>
              <a:t>standards</a:t>
            </a:r>
          </a:p>
          <a:p>
            <a:pPr marL="800100" lvl="1" indent="-342900">
              <a:spcBef>
                <a:spcPts val="600"/>
              </a:spcBef>
              <a:buClr>
                <a:schemeClr val="tx1">
                  <a:lumMod val="50000"/>
                  <a:lumOff val="50000"/>
                </a:schemeClr>
              </a:buClr>
              <a:buFont typeface="Arial" panose="020B0604020202020204" pitchFamily="34" charset="0"/>
              <a:buChar char="•"/>
            </a:pPr>
            <a:r>
              <a:rPr lang="en-US" dirty="0" smtClean="0"/>
              <a:t>Provide technical assistance to state/communities/agencies</a:t>
            </a:r>
            <a:endParaRPr lang="en-US" dirty="0"/>
          </a:p>
          <a:p>
            <a:pPr marL="800100" lvl="1" indent="-342900">
              <a:spcBef>
                <a:spcPts val="600"/>
              </a:spcBef>
              <a:buClr>
                <a:schemeClr val="tx1">
                  <a:lumMod val="50000"/>
                  <a:lumOff val="50000"/>
                </a:schemeClr>
              </a:buClr>
              <a:buFont typeface="Arial" panose="020B0604020202020204" pitchFamily="34" charset="0"/>
              <a:buChar char="•"/>
            </a:pPr>
            <a:r>
              <a:rPr lang="en-US" dirty="0"/>
              <a:t>Provide insurance coverage</a:t>
            </a:r>
            <a:endParaRPr lang="en-US" sz="2200" dirty="0"/>
          </a:p>
          <a:p>
            <a:pPr marL="233363" indent="-233363">
              <a:spcBef>
                <a:spcPct val="60000"/>
              </a:spcBef>
              <a:buClr>
                <a:srgbClr val="C00000"/>
              </a:buClr>
            </a:pPr>
            <a:r>
              <a:rPr lang="en-US" sz="2400" b="1" dirty="0">
                <a:solidFill>
                  <a:srgbClr val="C00000"/>
                </a:solidFill>
              </a:rPr>
              <a:t>State</a:t>
            </a:r>
            <a:endParaRPr lang="en-US" sz="2200" b="1" dirty="0">
              <a:solidFill>
                <a:srgbClr val="C00000"/>
              </a:solidFill>
            </a:endParaRPr>
          </a:p>
          <a:p>
            <a:pPr marL="800100" lvl="1" indent="-342900">
              <a:spcBef>
                <a:spcPts val="600"/>
              </a:spcBef>
              <a:buClr>
                <a:schemeClr val="tx1">
                  <a:lumMod val="50000"/>
                  <a:lumOff val="50000"/>
                </a:schemeClr>
              </a:buClr>
              <a:buFont typeface="Arial" panose="020B0604020202020204" pitchFamily="34" charset="0"/>
              <a:buChar char="•"/>
            </a:pPr>
            <a:r>
              <a:rPr lang="en-US" dirty="0"/>
              <a:t>State program oversight</a:t>
            </a:r>
          </a:p>
          <a:p>
            <a:pPr marL="800100" lvl="1" indent="-342900">
              <a:spcBef>
                <a:spcPts val="600"/>
              </a:spcBef>
              <a:buClr>
                <a:schemeClr val="tx1">
                  <a:lumMod val="50000"/>
                  <a:lumOff val="50000"/>
                </a:schemeClr>
              </a:buClr>
              <a:buFont typeface="Arial" panose="020B0604020202020204" pitchFamily="34" charset="0"/>
              <a:buChar char="•"/>
            </a:pPr>
            <a:r>
              <a:rPr lang="en-US" dirty="0"/>
              <a:t>Establish development/building standards</a:t>
            </a:r>
          </a:p>
          <a:p>
            <a:pPr marL="800100" lvl="1" indent="-342900">
              <a:spcBef>
                <a:spcPts val="600"/>
              </a:spcBef>
              <a:buClr>
                <a:schemeClr val="tx1">
                  <a:lumMod val="50000"/>
                  <a:lumOff val="50000"/>
                </a:schemeClr>
              </a:buClr>
              <a:buFont typeface="Arial" panose="020B0604020202020204" pitchFamily="34" charset="0"/>
              <a:buChar char="•"/>
            </a:pPr>
            <a:r>
              <a:rPr lang="en-US" dirty="0"/>
              <a:t>Provide technical assistance to local communities/agencies</a:t>
            </a:r>
          </a:p>
          <a:p>
            <a:pPr marL="800100" lvl="1" indent="-342900">
              <a:spcBef>
                <a:spcPts val="600"/>
              </a:spcBef>
              <a:buClr>
                <a:schemeClr val="tx1">
                  <a:lumMod val="50000"/>
                  <a:lumOff val="50000"/>
                </a:schemeClr>
              </a:buClr>
              <a:buFont typeface="Arial" panose="020B0604020202020204" pitchFamily="34" charset="0"/>
              <a:buChar char="•"/>
            </a:pPr>
            <a:r>
              <a:rPr lang="en-US" dirty="0"/>
              <a:t>Evaluate and document floodplain management activities</a:t>
            </a:r>
          </a:p>
          <a:p>
            <a:endParaRPr lang="en-US" sz="1800" dirty="0"/>
          </a:p>
        </p:txBody>
      </p:sp>
    </p:spTree>
    <p:extLst>
      <p:ext uri="{BB962C8B-B14F-4D97-AF65-F5344CB8AC3E}">
        <p14:creationId xmlns:p14="http://schemas.microsoft.com/office/powerpoint/2010/main" val="170562571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NFIP Roles: Local</a:t>
            </a:r>
            <a:endParaRPr lang="en-US" dirty="0"/>
          </a:p>
        </p:txBody>
      </p:sp>
      <p:sp>
        <p:nvSpPr>
          <p:cNvPr id="3" name="Content Placeholder 2"/>
          <p:cNvSpPr>
            <a:spLocks noGrp="1"/>
          </p:cNvSpPr>
          <p:nvPr>
            <p:ph idx="1"/>
          </p:nvPr>
        </p:nvSpPr>
        <p:spPr/>
        <p:txBody>
          <a:bodyPr/>
          <a:lstStyle/>
          <a:p>
            <a:pPr marL="233363" indent="-233363">
              <a:spcBef>
                <a:spcPct val="60000"/>
              </a:spcBef>
              <a:buClr>
                <a:srgbClr val="C00000"/>
              </a:buClr>
            </a:pPr>
            <a:r>
              <a:rPr lang="en-US" sz="2400" b="1" dirty="0">
                <a:solidFill>
                  <a:srgbClr val="C00000"/>
                </a:solidFill>
              </a:rPr>
              <a:t>Local Officials and Floodplain Administrators</a:t>
            </a:r>
          </a:p>
          <a:p>
            <a:pPr marL="800100" lvl="1" indent="-342900">
              <a:spcBef>
                <a:spcPts val="600"/>
              </a:spcBef>
              <a:buClr>
                <a:schemeClr val="tx1">
                  <a:lumMod val="50000"/>
                  <a:lumOff val="50000"/>
                </a:schemeClr>
              </a:buClr>
              <a:buFont typeface="Arial" panose="020B0604020202020204" pitchFamily="34" charset="0"/>
              <a:buChar char="•"/>
            </a:pPr>
            <a:r>
              <a:rPr lang="en-US" dirty="0"/>
              <a:t>Adopt and enforce floodplain management ordinance compliant with Federal/State laws</a:t>
            </a:r>
          </a:p>
          <a:p>
            <a:pPr marL="800100" lvl="1" indent="-342900">
              <a:spcBef>
                <a:spcPts val="600"/>
              </a:spcBef>
              <a:buClr>
                <a:schemeClr val="tx1">
                  <a:lumMod val="50000"/>
                  <a:lumOff val="50000"/>
                </a:schemeClr>
              </a:buClr>
              <a:buFont typeface="Arial" panose="020B0604020202020204" pitchFamily="34" charset="0"/>
              <a:buChar char="•"/>
            </a:pPr>
            <a:r>
              <a:rPr lang="en-US" dirty="0"/>
              <a:t>Issue or deny development </a:t>
            </a:r>
          </a:p>
          <a:p>
            <a:pPr marL="800100" lvl="1" indent="-342900">
              <a:spcBef>
                <a:spcPts val="600"/>
              </a:spcBef>
              <a:buClr>
                <a:schemeClr val="tx1">
                  <a:lumMod val="50000"/>
                  <a:lumOff val="50000"/>
                </a:schemeClr>
              </a:buClr>
              <a:buFont typeface="Arial" panose="020B0604020202020204" pitchFamily="34" charset="0"/>
              <a:buChar char="•"/>
            </a:pPr>
            <a:r>
              <a:rPr lang="en-US" dirty="0"/>
              <a:t>Inspect development and maintain records</a:t>
            </a:r>
          </a:p>
          <a:p>
            <a:pPr marL="800100" lvl="1" indent="-342900">
              <a:spcBef>
                <a:spcPts val="600"/>
              </a:spcBef>
              <a:buClr>
                <a:schemeClr val="tx1">
                  <a:lumMod val="50000"/>
                  <a:lumOff val="50000"/>
                </a:schemeClr>
              </a:buClr>
              <a:buFont typeface="Arial" panose="020B0604020202020204" pitchFamily="34" charset="0"/>
              <a:buChar char="•"/>
            </a:pPr>
            <a:r>
              <a:rPr lang="en-US" dirty="0" smtClean="0"/>
              <a:t>Make substantial damage determinations</a:t>
            </a:r>
          </a:p>
          <a:p>
            <a:pPr marL="374650" indent="-233363">
              <a:spcBef>
                <a:spcPts val="600"/>
              </a:spcBef>
              <a:buClr>
                <a:srgbClr val="C00000"/>
              </a:buClr>
            </a:pPr>
            <a:endParaRPr lang="en-US" sz="2400" dirty="0" smtClean="0"/>
          </a:p>
          <a:p>
            <a:pPr marL="374650" indent="-233363">
              <a:spcBef>
                <a:spcPts val="600"/>
              </a:spcBef>
              <a:buClr>
                <a:srgbClr val="C00000"/>
              </a:buClr>
            </a:pPr>
            <a:r>
              <a:rPr lang="en-US" sz="2400" dirty="0" smtClean="0"/>
              <a:t>Development oversight is a </a:t>
            </a:r>
            <a:r>
              <a:rPr lang="en-US" sz="2400" dirty="0" smtClean="0">
                <a:solidFill>
                  <a:srgbClr val="C00000"/>
                </a:solidFill>
              </a:rPr>
              <a:t>local responsibility</a:t>
            </a:r>
          </a:p>
          <a:p>
            <a:endParaRPr lang="en-US" dirty="0"/>
          </a:p>
        </p:txBody>
      </p:sp>
    </p:spTree>
    <p:extLst>
      <p:ext uri="{BB962C8B-B14F-4D97-AF65-F5344CB8AC3E}">
        <p14:creationId xmlns:p14="http://schemas.microsoft.com/office/powerpoint/2010/main" val="11078789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Duties of the Floodplain Administrator</a:t>
            </a:r>
            <a:endParaRPr lang="en-US" dirty="0"/>
          </a:p>
        </p:txBody>
      </p:sp>
      <p:sp>
        <p:nvSpPr>
          <p:cNvPr id="3" name="Content Placeholder 2"/>
          <p:cNvSpPr>
            <a:spLocks noGrp="1"/>
          </p:cNvSpPr>
          <p:nvPr>
            <p:ph idx="1"/>
          </p:nvPr>
        </p:nvSpPr>
        <p:spPr/>
        <p:txBody>
          <a:bodyPr numCol="2"/>
          <a:lstStyle/>
          <a:p>
            <a:pPr marL="228600" indent="-228600">
              <a:spcBef>
                <a:spcPts val="1200"/>
              </a:spcBef>
              <a:buSzPct val="125000"/>
            </a:pPr>
            <a:r>
              <a:rPr lang="en-US" dirty="0" smtClean="0"/>
              <a:t>Review applications</a:t>
            </a:r>
          </a:p>
          <a:p>
            <a:pPr marL="228600" indent="-228600">
              <a:spcBef>
                <a:spcPts val="1200"/>
              </a:spcBef>
              <a:buSzPct val="125000"/>
            </a:pPr>
            <a:r>
              <a:rPr lang="en-US" dirty="0" smtClean="0"/>
              <a:t>Make floodplain </a:t>
            </a:r>
            <a:r>
              <a:rPr lang="en-US" dirty="0"/>
              <a:t>d</a:t>
            </a:r>
            <a:r>
              <a:rPr lang="en-US" dirty="0" smtClean="0"/>
              <a:t>eterminations</a:t>
            </a:r>
          </a:p>
          <a:p>
            <a:pPr marL="228600" indent="-228600">
              <a:spcBef>
                <a:spcPts val="1200"/>
              </a:spcBef>
              <a:buSzPct val="125000"/>
            </a:pPr>
            <a:r>
              <a:rPr lang="en-US" dirty="0" smtClean="0">
                <a:solidFill>
                  <a:srgbClr val="C00000"/>
                </a:solidFill>
              </a:rPr>
              <a:t>Make Substantial Improvement / Damage determination</a:t>
            </a:r>
          </a:p>
          <a:p>
            <a:pPr marL="228600" indent="-228600">
              <a:spcBef>
                <a:spcPts val="1200"/>
              </a:spcBef>
              <a:buSzPct val="125000"/>
            </a:pPr>
            <a:r>
              <a:rPr lang="en-US" dirty="0" smtClean="0"/>
              <a:t>Issue or deny permits</a:t>
            </a:r>
          </a:p>
          <a:p>
            <a:pPr marL="228600" indent="-228600">
              <a:spcBef>
                <a:spcPts val="1200"/>
              </a:spcBef>
              <a:buSzPct val="125000"/>
            </a:pPr>
            <a:r>
              <a:rPr lang="en-US" dirty="0" smtClean="0"/>
              <a:t>Review plans and specifications</a:t>
            </a:r>
          </a:p>
          <a:p>
            <a:pPr marL="228600" indent="-228600">
              <a:spcBef>
                <a:spcPts val="1200"/>
              </a:spcBef>
              <a:buSzPct val="125000"/>
            </a:pPr>
            <a:r>
              <a:rPr lang="en-US" dirty="0" smtClean="0"/>
              <a:t>Ensure all </a:t>
            </a:r>
            <a:r>
              <a:rPr lang="en-US" dirty="0"/>
              <a:t>o</a:t>
            </a:r>
            <a:r>
              <a:rPr lang="en-US" dirty="0" smtClean="0"/>
              <a:t>ther </a:t>
            </a:r>
            <a:r>
              <a:rPr lang="en-US" dirty="0"/>
              <a:t>p</a:t>
            </a:r>
            <a:r>
              <a:rPr lang="en-US" dirty="0" smtClean="0"/>
              <a:t>ermits are obtained</a:t>
            </a:r>
          </a:p>
          <a:p>
            <a:pPr marL="228600" indent="-228600">
              <a:spcBef>
                <a:spcPts val="1200"/>
              </a:spcBef>
              <a:buSzPct val="125000"/>
            </a:pPr>
            <a:endParaRPr lang="en-US" dirty="0" smtClean="0"/>
          </a:p>
          <a:p>
            <a:pPr marL="228600" indent="-228600">
              <a:spcBef>
                <a:spcPts val="1200"/>
              </a:spcBef>
              <a:buSzPct val="125000"/>
            </a:pPr>
            <a:endParaRPr lang="en-US" dirty="0" smtClean="0"/>
          </a:p>
          <a:p>
            <a:pPr marL="228600" indent="-228600">
              <a:spcBef>
                <a:spcPts val="1200"/>
              </a:spcBef>
              <a:buSzPct val="125000"/>
            </a:pPr>
            <a:endParaRPr lang="en-US" dirty="0"/>
          </a:p>
          <a:p>
            <a:pPr marL="228600" indent="-228600">
              <a:spcBef>
                <a:spcPts val="1200"/>
              </a:spcBef>
              <a:buSzPct val="125000"/>
            </a:pPr>
            <a:r>
              <a:rPr lang="en-US" dirty="0" smtClean="0"/>
              <a:t>Notification of watercourse </a:t>
            </a:r>
            <a:r>
              <a:rPr lang="en-US" dirty="0"/>
              <a:t>a</a:t>
            </a:r>
            <a:r>
              <a:rPr lang="en-US" dirty="0" smtClean="0"/>
              <a:t>lterations</a:t>
            </a:r>
          </a:p>
          <a:p>
            <a:pPr marL="228600" indent="-228600">
              <a:spcBef>
                <a:spcPts val="1200"/>
              </a:spcBef>
              <a:buSzPct val="125000"/>
            </a:pPr>
            <a:r>
              <a:rPr lang="en-US" dirty="0"/>
              <a:t>Maintain and help update flood data and maps </a:t>
            </a:r>
          </a:p>
          <a:p>
            <a:pPr marL="228600" indent="-228600">
              <a:spcBef>
                <a:spcPts val="1200"/>
              </a:spcBef>
              <a:buSzPct val="125000"/>
            </a:pPr>
            <a:r>
              <a:rPr lang="en-US" dirty="0" smtClean="0"/>
              <a:t>Inspect development</a:t>
            </a:r>
          </a:p>
          <a:p>
            <a:pPr marL="228600" indent="-228600">
              <a:spcBef>
                <a:spcPts val="1200"/>
              </a:spcBef>
              <a:buSzPct val="125000"/>
            </a:pPr>
            <a:r>
              <a:rPr lang="en-US" dirty="0" smtClean="0"/>
              <a:t>Recordkeeping</a:t>
            </a:r>
          </a:p>
          <a:p>
            <a:pPr marL="228600" indent="-228600">
              <a:spcBef>
                <a:spcPts val="1200"/>
              </a:spcBef>
              <a:buSzPct val="125000"/>
            </a:pPr>
            <a:r>
              <a:rPr lang="en-US" dirty="0" smtClean="0"/>
              <a:t>Remedy violations</a:t>
            </a:r>
          </a:p>
          <a:p>
            <a:endParaRPr lang="en-US" sz="1600" dirty="0" smtClean="0"/>
          </a:p>
        </p:txBody>
      </p:sp>
      <p:pic>
        <p:nvPicPr>
          <p:cNvPr id="6" name="Picture 7"/>
          <p:cNvPicPr>
            <a:picLocks noChangeAspect="1" noChangeArrowheads="1"/>
          </p:cNvPicPr>
          <p:nvPr/>
        </p:nvPicPr>
        <p:blipFill>
          <a:blip r:embed="rId3" cstate="print"/>
          <a:srcRect/>
          <a:stretch>
            <a:fillRect/>
          </a:stretch>
        </p:blipFill>
        <p:spPr bwMode="auto">
          <a:xfrm>
            <a:off x="7280632" y="3145440"/>
            <a:ext cx="1745536" cy="3005519"/>
          </a:xfrm>
          <a:prstGeom prst="rect">
            <a:avLst/>
          </a:prstGeom>
          <a:noFill/>
        </p:spPr>
      </p:pic>
      <p:grpSp>
        <p:nvGrpSpPr>
          <p:cNvPr id="9" name="Group 8"/>
          <p:cNvGrpSpPr/>
          <p:nvPr/>
        </p:nvGrpSpPr>
        <p:grpSpPr>
          <a:xfrm>
            <a:off x="533400" y="5105400"/>
            <a:ext cx="6472088" cy="830997"/>
            <a:chOff x="533400" y="5105400"/>
            <a:chExt cx="6472088" cy="830997"/>
          </a:xfrm>
        </p:grpSpPr>
        <p:sp>
          <p:nvSpPr>
            <p:cNvPr id="7" name="TextBox 6"/>
            <p:cNvSpPr txBox="1"/>
            <p:nvPr/>
          </p:nvSpPr>
          <p:spPr>
            <a:xfrm>
              <a:off x="533400" y="5105400"/>
              <a:ext cx="6472088" cy="830997"/>
            </a:xfrm>
            <a:prstGeom prst="rect">
              <a:avLst/>
            </a:prstGeom>
            <a:solidFill>
              <a:schemeClr val="accent1">
                <a:lumMod val="20000"/>
                <a:lumOff val="80000"/>
              </a:schemeClr>
            </a:solidFill>
            <a:ln w="25400">
              <a:noFill/>
            </a:ln>
          </p:spPr>
          <p:txBody>
            <a:bodyPr wrap="square" rtlCol="0">
              <a:spAutoFit/>
            </a:bodyPr>
            <a:lstStyle/>
            <a:p>
              <a:pPr marL="731520"/>
              <a:r>
                <a:rPr lang="en-US" sz="1600" dirty="0" smtClean="0"/>
                <a:t>Keep good records!  A project file should be kept for each development permit application to demonstrate that the project was built in compliance with your regulations.  </a:t>
              </a:r>
              <a:endParaRPr lang="en-US" sz="1600" dirty="0"/>
            </a:p>
          </p:txBody>
        </p:sp>
        <p:pic>
          <p:nvPicPr>
            <p:cNvPr id="8" name="Picture 3" descr="C:\Users\dburkholder\AppData\Local\Microsoft\Windows\Temporary Internet Files\Content.IE5\X4B178AW\MC900442128[1].png"/>
            <p:cNvPicPr>
              <a:picLocks noChangeAspect="1" noChangeArrowheads="1"/>
            </p:cNvPicPr>
            <p:nvPr/>
          </p:nvPicPr>
          <p:blipFill>
            <a:blip r:embed="rId4" cstate="print"/>
            <a:srcRect/>
            <a:stretch>
              <a:fillRect/>
            </a:stretch>
          </p:blipFill>
          <p:spPr bwMode="auto">
            <a:xfrm>
              <a:off x="609600" y="5209672"/>
              <a:ext cx="619635" cy="586740"/>
            </a:xfrm>
            <a:prstGeom prst="rect">
              <a:avLst/>
            </a:prstGeom>
            <a:noFill/>
          </p:spPr>
        </p:pic>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
            </a:r>
            <a:br>
              <a:rPr lang="en-US" sz="3600" dirty="0" smtClean="0"/>
            </a:br>
            <a:r>
              <a:rPr lang="en-US" dirty="0" smtClean="0"/>
              <a:t>Duties of the Floodplain Administrator</a:t>
            </a:r>
            <a:endParaRPr lang="en-US" dirty="0"/>
          </a:p>
        </p:txBody>
      </p:sp>
      <p:sp>
        <p:nvSpPr>
          <p:cNvPr id="3" name="Content Placeholder 2"/>
          <p:cNvSpPr>
            <a:spLocks noGrp="1"/>
          </p:cNvSpPr>
          <p:nvPr>
            <p:ph idx="1"/>
          </p:nvPr>
        </p:nvSpPr>
        <p:spPr>
          <a:xfrm>
            <a:off x="228600" y="1371600"/>
            <a:ext cx="8610600" cy="3429000"/>
          </a:xfrm>
        </p:spPr>
        <p:txBody>
          <a:bodyPr numCol="1"/>
          <a:lstStyle/>
          <a:p>
            <a:r>
              <a:rPr lang="en-US" b="1" dirty="0" smtClean="0"/>
              <a:t>Training and education:</a:t>
            </a:r>
            <a:r>
              <a:rPr lang="en-US" dirty="0" smtClean="0"/>
              <a:t> Understand the NFIP regulations, State regulations, and local ordinances</a:t>
            </a:r>
          </a:p>
          <a:p>
            <a:r>
              <a:rPr lang="en-US" b="1" dirty="0" smtClean="0"/>
              <a:t>Community Outreach: </a:t>
            </a:r>
            <a:r>
              <a:rPr lang="en-US" dirty="0" smtClean="0"/>
              <a:t>Educate residents on </a:t>
            </a:r>
            <a:r>
              <a:rPr lang="en-US" dirty="0"/>
              <a:t>the need for permits, the benefits of </a:t>
            </a:r>
            <a:r>
              <a:rPr lang="en-US" dirty="0" smtClean="0"/>
              <a:t>floodplains, the </a:t>
            </a:r>
            <a:r>
              <a:rPr lang="en-US" dirty="0"/>
              <a:t>economic sustainability of good floodplain </a:t>
            </a:r>
            <a:r>
              <a:rPr lang="en-US" dirty="0" smtClean="0"/>
              <a:t>management, and the benefits of flood insurance</a:t>
            </a:r>
            <a:endParaRPr lang="en-US" b="1" dirty="0" smtClean="0"/>
          </a:p>
          <a:p>
            <a:r>
              <a:rPr lang="en-US" b="1" dirty="0" smtClean="0"/>
              <a:t>Coordinate with other agencies:</a:t>
            </a:r>
            <a:r>
              <a:rPr lang="en-US" dirty="0" smtClean="0"/>
              <a:t> State agencies, adjacent communities, public works, zoning, code enforcement, or building dept.</a:t>
            </a:r>
          </a:p>
          <a:p>
            <a:r>
              <a:rPr lang="en-US" b="1" dirty="0" smtClean="0"/>
              <a:t>Apply ordinances consistently:</a:t>
            </a:r>
            <a:r>
              <a:rPr lang="en-US" dirty="0" smtClean="0"/>
              <a:t> Get specific guidance from your community’s legal counsel as necessary</a:t>
            </a:r>
          </a:p>
          <a:p>
            <a:pPr lvl="1">
              <a:spcBef>
                <a:spcPts val="600"/>
              </a:spcBef>
              <a:buNone/>
            </a:pPr>
            <a:endParaRPr lang="en-US" dirty="0" smtClean="0"/>
          </a:p>
          <a:p>
            <a:endParaRPr lang="en-US" dirty="0" smtClean="0"/>
          </a:p>
        </p:txBody>
      </p:sp>
      <p:sp>
        <p:nvSpPr>
          <p:cNvPr id="9" name="TextBox 8"/>
          <p:cNvSpPr txBox="1"/>
          <p:nvPr/>
        </p:nvSpPr>
        <p:spPr>
          <a:xfrm>
            <a:off x="304800" y="5101771"/>
            <a:ext cx="8382000" cy="923330"/>
          </a:xfrm>
          <a:prstGeom prst="rect">
            <a:avLst/>
          </a:prstGeom>
          <a:solidFill>
            <a:schemeClr val="accent1">
              <a:lumMod val="20000"/>
              <a:lumOff val="80000"/>
            </a:schemeClr>
          </a:solidFill>
          <a:ln w="25400">
            <a:noFill/>
          </a:ln>
        </p:spPr>
        <p:txBody>
          <a:bodyPr wrap="square" rtlCol="0">
            <a:spAutoFit/>
          </a:bodyPr>
          <a:lstStyle/>
          <a:p>
            <a:r>
              <a:rPr lang="en-US" dirty="0" smtClean="0"/>
              <a:t>Common legal questions and answers about floodplain regulations in the courts can be found in </a:t>
            </a:r>
            <a:r>
              <a:rPr lang="en-US" b="1" i="1" dirty="0" smtClean="0"/>
              <a:t>Appendix C of ASFPM’s No Adverse Impact:  A Toolkit for Common Sense Floodplain Management.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Reduce Risk to Existing Structures: </a:t>
            </a:r>
            <a:br>
              <a:rPr lang="en-US" sz="3200" dirty="0" smtClean="0"/>
            </a:br>
            <a:r>
              <a:rPr lang="en-US" sz="3200" dirty="0" smtClean="0"/>
              <a:t>Intent of the Substantial Damage Provision</a:t>
            </a:r>
            <a:endParaRPr lang="en-US" sz="3200" dirty="0"/>
          </a:p>
        </p:txBody>
      </p:sp>
      <p:sp>
        <p:nvSpPr>
          <p:cNvPr id="3" name="Content Placeholder 2"/>
          <p:cNvSpPr>
            <a:spLocks noGrp="1"/>
          </p:cNvSpPr>
          <p:nvPr>
            <p:ph idx="1"/>
          </p:nvPr>
        </p:nvSpPr>
        <p:spPr/>
        <p:txBody>
          <a:bodyPr/>
          <a:lstStyle/>
          <a:p>
            <a:pPr marL="457200" indent="-457200">
              <a:buFont typeface="+mj-lt"/>
              <a:buAutoNum type="arabicPeriod"/>
            </a:pPr>
            <a:r>
              <a:rPr lang="en-US" sz="1800" dirty="0">
                <a:solidFill>
                  <a:schemeClr val="accent4">
                    <a:lumMod val="10000"/>
                  </a:schemeClr>
                </a:solidFill>
              </a:rPr>
              <a:t>Opportunity to break the cycle of disaster damage, reconstruction, and repeated damage</a:t>
            </a:r>
          </a:p>
          <a:p>
            <a:pPr marL="457200" indent="-457200">
              <a:buFont typeface="+mj-lt"/>
              <a:buAutoNum type="arabicPeriod"/>
            </a:pPr>
            <a:r>
              <a:rPr lang="en-US" sz="1800" dirty="0">
                <a:solidFill>
                  <a:schemeClr val="accent4">
                    <a:lumMod val="10000"/>
                  </a:schemeClr>
                </a:solidFill>
              </a:rPr>
              <a:t>Reduce future costs associated with property damages</a:t>
            </a:r>
          </a:p>
          <a:p>
            <a:pPr marL="457200" indent="-457200">
              <a:buFont typeface="+mj-lt"/>
              <a:buAutoNum type="arabicPeriod"/>
            </a:pPr>
            <a:r>
              <a:rPr lang="en-US" sz="1800" dirty="0">
                <a:solidFill>
                  <a:schemeClr val="accent4">
                    <a:lumMod val="10000"/>
                  </a:schemeClr>
                </a:solidFill>
              </a:rPr>
              <a:t>Opportunity to build stronger, safer, and smarter communities that are better able to reduce impacts from future flooding and disasters</a:t>
            </a:r>
          </a:p>
          <a:p>
            <a:pPr marL="457200" indent="-457200">
              <a:buFont typeface="+mj-lt"/>
              <a:buAutoNum type="arabicPeriod"/>
            </a:pPr>
            <a:r>
              <a:rPr lang="en-US" sz="1800" dirty="0">
                <a:solidFill>
                  <a:schemeClr val="accent4">
                    <a:lumMod val="10000"/>
                  </a:schemeClr>
                </a:solidFill>
              </a:rPr>
              <a:t>Communities that participate in the NFIP are required to determine whether damages to structures within the Special Flood Hazard Area (SFHA) meet the NFIP criteria for substantial </a:t>
            </a:r>
            <a:r>
              <a:rPr lang="en-US" sz="1800" dirty="0" smtClean="0">
                <a:solidFill>
                  <a:schemeClr val="accent4">
                    <a:lumMod val="10000"/>
                  </a:schemeClr>
                </a:solidFill>
              </a:rPr>
              <a:t>damage(44 </a:t>
            </a:r>
            <a:r>
              <a:rPr lang="en-US" sz="1800" dirty="0">
                <a:solidFill>
                  <a:schemeClr val="accent4">
                    <a:lumMod val="10000"/>
                  </a:schemeClr>
                </a:solidFill>
              </a:rPr>
              <a:t>CFR § 59.22 and §60.3)</a:t>
            </a:r>
          </a:p>
          <a:p>
            <a:endParaRPr lang="en-US" dirty="0"/>
          </a:p>
        </p:txBody>
      </p:sp>
    </p:spTree>
    <p:extLst>
      <p:ext uri="{BB962C8B-B14F-4D97-AF65-F5344CB8AC3E}">
        <p14:creationId xmlns:p14="http://schemas.microsoft.com/office/powerpoint/2010/main" val="320877080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Definition of Substantial Damage</a:t>
            </a:r>
            <a:endParaRPr lang="en-US" dirty="0"/>
          </a:p>
        </p:txBody>
      </p:sp>
      <p:sp>
        <p:nvSpPr>
          <p:cNvPr id="3" name="Content Placeholder 2"/>
          <p:cNvSpPr>
            <a:spLocks noGrp="1"/>
          </p:cNvSpPr>
          <p:nvPr>
            <p:ph idx="1"/>
          </p:nvPr>
        </p:nvSpPr>
        <p:spPr/>
        <p:txBody>
          <a:bodyPr/>
          <a:lstStyle/>
          <a:p>
            <a:pPr marL="0" lvl="0" indent="0" defTabSz="457200" fontAlgn="auto">
              <a:spcBef>
                <a:spcPct val="20000"/>
              </a:spcBef>
              <a:spcAft>
                <a:spcPts val="600"/>
              </a:spcAft>
              <a:buClr>
                <a:srgbClr val="83992A"/>
              </a:buClr>
              <a:buSzPct val="115000"/>
              <a:buNone/>
            </a:pPr>
            <a:r>
              <a:rPr lang="en-US" kern="1200" dirty="0" smtClean="0">
                <a:solidFill>
                  <a:prstClr val="black">
                    <a:lumMod val="85000"/>
                    <a:lumOff val="15000"/>
                  </a:prstClr>
                </a:solidFill>
              </a:rPr>
              <a:t>Damage </a:t>
            </a:r>
            <a:r>
              <a:rPr lang="en-US" kern="1200" dirty="0">
                <a:solidFill>
                  <a:prstClr val="black">
                    <a:lumMod val="85000"/>
                    <a:lumOff val="15000"/>
                  </a:prstClr>
                </a:solidFill>
              </a:rPr>
              <a:t>of </a:t>
            </a:r>
            <a:r>
              <a:rPr lang="en-US" kern="1200" dirty="0">
                <a:solidFill>
                  <a:srgbClr val="C00000"/>
                </a:solidFill>
              </a:rPr>
              <a:t>any origin </a:t>
            </a:r>
            <a:r>
              <a:rPr lang="en-US" kern="1200" dirty="0">
                <a:solidFill>
                  <a:prstClr val="black">
                    <a:lumMod val="85000"/>
                    <a:lumOff val="15000"/>
                  </a:prstClr>
                </a:solidFill>
              </a:rPr>
              <a:t>sustained by a structure whereby the cost of restoring the structure to its pre-damage condition would </a:t>
            </a:r>
            <a:r>
              <a:rPr lang="en-US" kern="1200" dirty="0">
                <a:solidFill>
                  <a:srgbClr val="C00000"/>
                </a:solidFill>
              </a:rPr>
              <a:t>equal or exceed 50% </a:t>
            </a:r>
            <a:r>
              <a:rPr lang="en-US" kern="1200" dirty="0">
                <a:solidFill>
                  <a:prstClr val="black">
                    <a:lumMod val="85000"/>
                    <a:lumOff val="15000"/>
                  </a:prstClr>
                </a:solidFill>
              </a:rPr>
              <a:t>of the market value of the structure before the damage occurred </a:t>
            </a:r>
          </a:p>
          <a:p>
            <a:pPr marL="0" indent="0">
              <a:buNone/>
            </a:pPr>
            <a:r>
              <a:rPr lang="en-US" sz="1800" dirty="0">
                <a:solidFill>
                  <a:schemeClr val="accent4">
                    <a:lumMod val="10000"/>
                  </a:schemeClr>
                </a:solidFill>
              </a:rPr>
              <a:t>				     Cost of Repairs</a:t>
            </a:r>
          </a:p>
          <a:p>
            <a:pPr marL="0" indent="0">
              <a:buNone/>
            </a:pPr>
            <a:r>
              <a:rPr lang="en-US" sz="1800" dirty="0">
                <a:solidFill>
                  <a:schemeClr val="accent4">
                    <a:lumMod val="10000"/>
                  </a:schemeClr>
                </a:solidFill>
              </a:rPr>
              <a:t>Percent Damage = 	Pre-Damage Market Value of Structure</a:t>
            </a:r>
          </a:p>
          <a:p>
            <a:pPr marL="0" indent="0">
              <a:buNone/>
            </a:pPr>
            <a:endParaRPr lang="en-US" dirty="0"/>
          </a:p>
        </p:txBody>
      </p:sp>
      <p:cxnSp>
        <p:nvCxnSpPr>
          <p:cNvPr id="5" name="Straight Connector 4"/>
          <p:cNvCxnSpPr/>
          <p:nvPr/>
        </p:nvCxnSpPr>
        <p:spPr>
          <a:xfrm>
            <a:off x="3276600" y="3276600"/>
            <a:ext cx="4114800" cy="0"/>
          </a:xfrm>
          <a:prstGeom prst="line">
            <a:avLst/>
          </a:prstGeom>
          <a:ln w="12700"/>
        </p:spPr>
        <p:style>
          <a:lnRef idx="1">
            <a:schemeClr val="dk1"/>
          </a:lnRef>
          <a:fillRef idx="0">
            <a:schemeClr val="dk1"/>
          </a:fillRef>
          <a:effectRef idx="0">
            <a:schemeClr val="dk1"/>
          </a:effectRef>
          <a:fontRef idx="minor">
            <a:schemeClr val="tx1"/>
          </a:fontRef>
        </p:style>
      </p:cxnSp>
      <p:pic>
        <p:nvPicPr>
          <p:cNvPr id="6" name="Picture 2" descr="C:\Users\klipieck\AppData\Local\Microsoft\Windows\Temporary Internet Files\Content.Outlook\L2X5O8A5\photo (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518"/>
          <a:stretch/>
        </p:blipFill>
        <p:spPr bwMode="auto">
          <a:xfrm>
            <a:off x="483476" y="4029308"/>
            <a:ext cx="3276600" cy="2302541"/>
          </a:xfrm>
          <a:prstGeom prst="rect">
            <a:avLst/>
          </a:prstGeom>
          <a:ln>
            <a:noFill/>
          </a:ln>
          <a:effectLst>
            <a:outerShdw blurRad="711200" dist="38100" dir="2700000" sx="101000" sy="101000" algn="tl" rotWithShape="0">
              <a:srgbClr val="333333">
                <a:alpha val="40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99564" y="6050906"/>
            <a:ext cx="3044423" cy="230832"/>
          </a:xfrm>
          <a:prstGeom prst="rect">
            <a:avLst/>
          </a:prstGeom>
        </p:spPr>
        <p:txBody>
          <a:bodyPr wrap="none">
            <a:spAutoFit/>
          </a:bodyPr>
          <a:lstStyle/>
          <a:p>
            <a:r>
              <a:rPr lang="en-US" sz="900" dirty="0" smtClean="0">
                <a:solidFill>
                  <a:schemeClr val="bg1"/>
                </a:solidFill>
              </a:rPr>
              <a:t>Middletown Borough, Dauphin County, PA (from PEMA)</a:t>
            </a:r>
            <a:endParaRPr lang="en-US" sz="900" dirty="0">
              <a:solidFill>
                <a:schemeClr val="bg1"/>
              </a:solidFill>
            </a:endParaRPr>
          </a:p>
        </p:txBody>
      </p:sp>
      <p:pic>
        <p:nvPicPr>
          <p:cNvPr id="8" name="Picture 2" descr="C:\Documents and Settings\klipieck\Desktop\Training\bloomsberg2.jpg"/>
          <p:cNvPicPr>
            <a:picLocks noChangeAspect="1" noChangeArrowheads="1"/>
          </p:cNvPicPr>
          <p:nvPr/>
        </p:nvPicPr>
        <p:blipFill>
          <a:blip r:embed="rId3" cstate="print"/>
          <a:srcRect/>
          <a:stretch>
            <a:fillRect/>
          </a:stretch>
        </p:blipFill>
        <p:spPr bwMode="auto">
          <a:xfrm>
            <a:off x="5549931" y="3979197"/>
            <a:ext cx="3136869" cy="2352652"/>
          </a:xfrm>
          <a:prstGeom prst="rect">
            <a:avLst/>
          </a:prstGeom>
          <a:ln>
            <a:noFill/>
          </a:ln>
          <a:effectLst>
            <a:outerShdw blurRad="711200" dist="38100" dir="2700000" sx="101000" sy="101000" algn="tl" rotWithShape="0">
              <a:srgbClr val="333333">
                <a:alpha val="40000"/>
              </a:srgbClr>
            </a:outerShdw>
          </a:effectLst>
        </p:spPr>
      </p:pic>
      <p:sp>
        <p:nvSpPr>
          <p:cNvPr id="9" name="Rectangle 8"/>
          <p:cNvSpPr/>
          <p:nvPr/>
        </p:nvSpPr>
        <p:spPr>
          <a:xfrm>
            <a:off x="5566520" y="6010657"/>
            <a:ext cx="3286287" cy="230832"/>
          </a:xfrm>
          <a:prstGeom prst="rect">
            <a:avLst/>
          </a:prstGeom>
        </p:spPr>
        <p:txBody>
          <a:bodyPr wrap="square">
            <a:spAutoFit/>
          </a:bodyPr>
          <a:lstStyle/>
          <a:p>
            <a:r>
              <a:rPr lang="en-US" sz="900" dirty="0" smtClean="0">
                <a:solidFill>
                  <a:schemeClr val="bg1"/>
                </a:solidFill>
              </a:rPr>
              <a:t>Town of Bloomsburg, Columbia County, PA (from PEMA)</a:t>
            </a:r>
            <a:endParaRPr lang="en-US" sz="900" dirty="0">
              <a:solidFill>
                <a:schemeClr val="bg1"/>
              </a:solidFill>
            </a:endParaRPr>
          </a:p>
        </p:txBody>
      </p:sp>
    </p:spTree>
    <p:extLst>
      <p:ext uri="{BB962C8B-B14F-4D97-AF65-F5344CB8AC3E}">
        <p14:creationId xmlns:p14="http://schemas.microsoft.com/office/powerpoint/2010/main" val="259007688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Post-Flood Event Checklist</a:t>
            </a:r>
            <a:endParaRPr lang="en-US" dirty="0"/>
          </a:p>
        </p:txBody>
      </p:sp>
      <p:sp>
        <p:nvSpPr>
          <p:cNvPr id="3" name="Content Placeholder 2"/>
          <p:cNvSpPr>
            <a:spLocks noGrp="1"/>
          </p:cNvSpPr>
          <p:nvPr>
            <p:ph idx="1"/>
          </p:nvPr>
        </p:nvSpPr>
        <p:spPr>
          <a:xfrm>
            <a:off x="457200" y="1371600"/>
            <a:ext cx="6190247" cy="4910138"/>
          </a:xfrm>
        </p:spPr>
        <p:txBody>
          <a:bodyPr/>
          <a:lstStyle/>
          <a:p>
            <a:pPr>
              <a:spcBef>
                <a:spcPts val="1000"/>
              </a:spcBef>
            </a:pPr>
            <a:r>
              <a:rPr lang="en-US" dirty="0"/>
              <a:t>Review floodplain management </a:t>
            </a:r>
            <a:r>
              <a:rPr lang="en-US" dirty="0" smtClean="0"/>
              <a:t>ordinance </a:t>
            </a:r>
            <a:endParaRPr lang="en-US" b="1" i="1" dirty="0">
              <a:solidFill>
                <a:srgbClr val="C00000"/>
              </a:solidFill>
            </a:endParaRPr>
          </a:p>
          <a:p>
            <a:pPr>
              <a:spcBef>
                <a:spcPts val="1000"/>
              </a:spcBef>
            </a:pPr>
            <a:r>
              <a:rPr lang="en-US" dirty="0"/>
              <a:t>Notify property owners of permit and building </a:t>
            </a:r>
            <a:r>
              <a:rPr lang="en-US" dirty="0" smtClean="0"/>
              <a:t>requirements </a:t>
            </a:r>
            <a:endParaRPr lang="en-US" b="1" i="1" dirty="0">
              <a:solidFill>
                <a:srgbClr val="C00000"/>
              </a:solidFill>
            </a:endParaRPr>
          </a:p>
          <a:p>
            <a:pPr>
              <a:spcBef>
                <a:spcPts val="1000"/>
              </a:spcBef>
            </a:pPr>
            <a:r>
              <a:rPr lang="en-US" dirty="0"/>
              <a:t>Require permits for all </a:t>
            </a:r>
            <a:r>
              <a:rPr lang="en-US" dirty="0" smtClean="0"/>
              <a:t>development, not just for </a:t>
            </a:r>
            <a:r>
              <a:rPr lang="en-US" dirty="0"/>
              <a:t>substantial </a:t>
            </a:r>
            <a:r>
              <a:rPr lang="en-US" dirty="0" smtClean="0"/>
              <a:t>damage </a:t>
            </a:r>
            <a:endParaRPr lang="en-US" sz="1400" b="1" i="1" dirty="0">
              <a:solidFill>
                <a:srgbClr val="C00000"/>
              </a:solidFill>
            </a:endParaRPr>
          </a:p>
          <a:p>
            <a:pPr>
              <a:spcBef>
                <a:spcPts val="1000"/>
              </a:spcBef>
            </a:pPr>
            <a:r>
              <a:rPr lang="en-US" dirty="0"/>
              <a:t>Make floodplain determination for permitting using </a:t>
            </a:r>
            <a:r>
              <a:rPr lang="en-US" dirty="0" smtClean="0"/>
              <a:t>FIRMs </a:t>
            </a:r>
            <a:endParaRPr lang="en-US" sz="1600" b="1" dirty="0">
              <a:solidFill>
                <a:srgbClr val="C00000"/>
              </a:solidFill>
            </a:endParaRPr>
          </a:p>
          <a:p>
            <a:pPr>
              <a:spcBef>
                <a:spcPts val="1000"/>
              </a:spcBef>
            </a:pPr>
            <a:r>
              <a:rPr lang="en-US" dirty="0" smtClean="0"/>
              <a:t>Determine BFEs using FIS </a:t>
            </a:r>
            <a:endParaRPr lang="en-US" sz="1600" b="1" dirty="0" smtClean="0">
              <a:solidFill>
                <a:srgbClr val="C00000"/>
              </a:solidFill>
            </a:endParaRPr>
          </a:p>
          <a:p>
            <a:pPr>
              <a:spcBef>
                <a:spcPts val="1000"/>
              </a:spcBef>
            </a:pPr>
            <a:r>
              <a:rPr lang="en-US" dirty="0" smtClean="0"/>
              <a:t>Perform </a:t>
            </a:r>
            <a:r>
              <a:rPr lang="en-US" dirty="0"/>
              <a:t>substantial damage </a:t>
            </a:r>
            <a:r>
              <a:rPr lang="en-US" dirty="0" smtClean="0"/>
              <a:t>determination</a:t>
            </a:r>
            <a:endParaRPr lang="en-US" dirty="0"/>
          </a:p>
          <a:p>
            <a:pPr>
              <a:spcBef>
                <a:spcPts val="1000"/>
              </a:spcBef>
            </a:pPr>
            <a:r>
              <a:rPr lang="en-US" dirty="0"/>
              <a:t>Notify property owners of determination results and subsequent building requirements in writing</a:t>
            </a:r>
          </a:p>
          <a:p>
            <a:pPr>
              <a:spcBef>
                <a:spcPts val="1000"/>
              </a:spcBef>
            </a:pPr>
            <a:r>
              <a:rPr lang="en-US" dirty="0" smtClean="0"/>
              <a:t>Tour </a:t>
            </a:r>
            <a:r>
              <a:rPr lang="en-US" dirty="0"/>
              <a:t>floodplain to ensure development/rebuilding is </a:t>
            </a:r>
            <a:r>
              <a:rPr lang="en-US" dirty="0" smtClean="0"/>
              <a:t>compliant</a:t>
            </a:r>
            <a:endParaRPr lang="en-US" dirty="0"/>
          </a:p>
          <a:p>
            <a:endParaRPr lang="en-US" dirty="0"/>
          </a:p>
        </p:txBody>
      </p:sp>
      <p:pic>
        <p:nvPicPr>
          <p:cNvPr id="3074" name="Picture 2" descr="D:\Middletown interior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00" y="1219200"/>
            <a:ext cx="2476500" cy="1733550"/>
          </a:xfrm>
          <a:prstGeom prst="rect">
            <a:avLst/>
          </a:prstGeom>
          <a:noFill/>
          <a:effectLst>
            <a:outerShdw blurRad="711200" dist="38100" dir="2700000" sx="101000" sy="101000" algn="ctr"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075" name="Picture 3" descr="D:\Allegheny - bridgevil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7501" y="3537525"/>
            <a:ext cx="2476500" cy="2273300"/>
          </a:xfrm>
          <a:prstGeom prst="rect">
            <a:avLst/>
          </a:prstGeom>
          <a:noFill/>
          <a:effectLst>
            <a:outerShdw blurRad="711200" dist="38100" dir="2700000" sx="101000" sy="101000" algn="ctr"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67501" y="2952750"/>
            <a:ext cx="2476499" cy="461665"/>
          </a:xfrm>
          <a:prstGeom prst="rect">
            <a:avLst/>
          </a:prstGeom>
          <a:noFill/>
        </p:spPr>
        <p:txBody>
          <a:bodyPr wrap="square" rtlCol="0">
            <a:spAutoFit/>
          </a:bodyPr>
          <a:lstStyle/>
          <a:p>
            <a:r>
              <a:rPr lang="en-US" sz="1200" dirty="0" smtClean="0"/>
              <a:t>Middletown Borough, Dauphin County, PA (PEMA)</a:t>
            </a:r>
            <a:endParaRPr lang="en-US" sz="1200" dirty="0"/>
          </a:p>
        </p:txBody>
      </p:sp>
      <p:sp>
        <p:nvSpPr>
          <p:cNvPr id="7" name="TextBox 6"/>
          <p:cNvSpPr txBox="1"/>
          <p:nvPr/>
        </p:nvSpPr>
        <p:spPr>
          <a:xfrm>
            <a:off x="6687555" y="5776402"/>
            <a:ext cx="2476499" cy="461665"/>
          </a:xfrm>
          <a:prstGeom prst="rect">
            <a:avLst/>
          </a:prstGeom>
          <a:noFill/>
        </p:spPr>
        <p:txBody>
          <a:bodyPr wrap="square" rtlCol="0">
            <a:spAutoFit/>
          </a:bodyPr>
          <a:lstStyle/>
          <a:p>
            <a:r>
              <a:rPr lang="en-US" sz="1200" dirty="0" smtClean="0"/>
              <a:t>Allegheny County, PA (from PEMA)</a:t>
            </a:r>
            <a:endParaRPr lang="en-US" sz="1400" dirty="0"/>
          </a:p>
        </p:txBody>
      </p:sp>
    </p:spTree>
    <p:extLst>
      <p:ext uri="{BB962C8B-B14F-4D97-AF65-F5344CB8AC3E}">
        <p14:creationId xmlns:p14="http://schemas.microsoft.com/office/powerpoint/2010/main" val="118439388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DHS">
      <a:dk1>
        <a:sysClr val="windowText" lastClr="000000"/>
      </a:dk1>
      <a:lt1>
        <a:sysClr val="window" lastClr="FFFFFF"/>
      </a:lt1>
      <a:dk2>
        <a:srgbClr val="005288"/>
      </a:dk2>
      <a:lt2>
        <a:srgbClr val="DDDEDF"/>
      </a:lt2>
      <a:accent1>
        <a:srgbClr val="006699"/>
      </a:accent1>
      <a:accent2>
        <a:srgbClr val="A50021"/>
      </a:accent2>
      <a:accent3>
        <a:srgbClr val="598600"/>
      </a:accent3>
      <a:accent4>
        <a:srgbClr val="FFBE07"/>
      </a:accent4>
      <a:accent5>
        <a:srgbClr val="B8995A"/>
      </a:accent5>
      <a:accent6>
        <a:srgbClr val="9CADC0"/>
      </a:accent6>
      <a:hlink>
        <a:srgbClr val="0033CC"/>
      </a:hlink>
      <a:folHlink>
        <a:srgbClr val="800080"/>
      </a:folHlink>
    </a:clrScheme>
    <a:fontScheme name="1_Default Design">
      <a:majorFont>
        <a:latin typeface="Joanna MT Std SemiBol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EsriMapsInfo xmlns="ESRI.ArcGIS.Mapping.OfficeIntegration.PowerPointInfo">
  <Version>Version1</Version>
  <RequiresSignIn>False</RequiresSignIn>
</EsriMapsInfo>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EsriMapsInfo xmlns="ESRI.ArcGIS.Mapping.OfficeIntegration.PowerPointInfo">
  <Version>Version1</Version>
  <RequiresSignIn>False</RequiresSignIn>
</EsriMapsInfo>
</file>

<file path=customXml/item5.xml><?xml version="1.0" encoding="utf-8"?>
<p:properties xmlns:p="http://schemas.microsoft.com/office/2006/metadata/properties" xmlns:xsi="http://www.w3.org/2001/XMLSchema-instance">
  <documentManagement/>
</p:properties>
</file>

<file path=customXml/item6.xml><?xml version="1.0" encoding="utf-8"?>
<EsriMapsInfo xmlns="ESRI.ArcGIS.Mapping.OfficeIntegration.PowerPointInfo">
  <Version>Version1</Version>
  <RequiresSignIn>False</RequiresSignIn>
</EsriMapsInfo>
</file>

<file path=customXml/item7.xml><?xml version="1.0" encoding="utf-8"?>
<ct:contentTypeSchema xmlns:ct="http://schemas.microsoft.com/office/2006/metadata/contentType" xmlns:ma="http://schemas.microsoft.com/office/2006/metadata/properties/metaAttributes" ct:_="" ma:_="" ma:contentTypeName="Document" ma:contentTypeID="0x010100B5F4CDC398062543AE7BA25540729124" ma:contentTypeVersion="0" ma:contentTypeDescription="Create a new document." ma:contentTypeScope="" ma:versionID="9b5558b02e9f114de643be31284cd6f0">
  <xsd:schema xmlns:xsd="http://www.w3.org/2001/XMLSchema" xmlns:p="http://schemas.microsoft.com/office/2006/metadata/properties" targetNamespace="http://schemas.microsoft.com/office/2006/metadata/properties" ma:root="true" ma:fieldsID="5069d7f6d5a76100b505dab69f5b068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Summary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66F6F05-7AE8-4A0B-A562-DD238CCF0FE6}">
  <ds:schemaRefs>
    <ds:schemaRef ds:uri="ESRI.ArcGIS.Mapping.OfficeIntegration.PowerPointInfo"/>
  </ds:schemaRefs>
</ds:datastoreItem>
</file>

<file path=customXml/itemProps2.xml><?xml version="1.0" encoding="utf-8"?>
<ds:datastoreItem xmlns:ds="http://schemas.openxmlformats.org/officeDocument/2006/customXml" ds:itemID="{D1818A3F-4BFA-415C-A833-23B16A2E1B79}">
  <ds:schemaRefs>
    <ds:schemaRef ds:uri="http://schemas.microsoft.com/sharepoint/v3/contenttype/forms"/>
  </ds:schemaRefs>
</ds:datastoreItem>
</file>

<file path=customXml/itemProps3.xml><?xml version="1.0" encoding="utf-8"?>
<ds:datastoreItem xmlns:ds="http://schemas.openxmlformats.org/officeDocument/2006/customXml" ds:itemID="{8157DB70-9517-4A38-B6FC-E76BFD54BFAB}">
  <ds:schemaRefs>
    <ds:schemaRef ds:uri="http://schemas.microsoft.com/office/2006/metadata/longProperties"/>
  </ds:schemaRefs>
</ds:datastoreItem>
</file>

<file path=customXml/itemProps4.xml><?xml version="1.0" encoding="utf-8"?>
<ds:datastoreItem xmlns:ds="http://schemas.openxmlformats.org/officeDocument/2006/customXml" ds:itemID="{562143AF-3499-46FE-813B-11D639894AA0}">
  <ds:schemaRefs>
    <ds:schemaRef ds:uri="ESRI.ArcGIS.Mapping.OfficeIntegration.PowerPointInfo"/>
  </ds:schemaRefs>
</ds:datastoreItem>
</file>

<file path=customXml/itemProps5.xml><?xml version="1.0" encoding="utf-8"?>
<ds:datastoreItem xmlns:ds="http://schemas.openxmlformats.org/officeDocument/2006/customXml" ds:itemID="{2D09AA53-962D-425C-9794-FB3363C8F624}">
  <ds:schemaRefs>
    <ds:schemaRef ds:uri="http://purl.org/dc/term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http://schemas.microsoft.com/office/2006/metadata/properties"/>
  </ds:schemaRefs>
</ds:datastoreItem>
</file>

<file path=customXml/itemProps6.xml><?xml version="1.0" encoding="utf-8"?>
<ds:datastoreItem xmlns:ds="http://schemas.openxmlformats.org/officeDocument/2006/customXml" ds:itemID="{1760D5BE-5B04-4E29-B283-A0F8C47A43DF}">
  <ds:schemaRefs>
    <ds:schemaRef ds:uri="ESRI.ArcGIS.Mapping.OfficeIntegration.PowerPointInfo"/>
  </ds:schemaRefs>
</ds:datastoreItem>
</file>

<file path=customXml/itemProps7.xml><?xml version="1.0" encoding="utf-8"?>
<ds:datastoreItem xmlns:ds="http://schemas.openxmlformats.org/officeDocument/2006/customXml" ds:itemID="{5CBD5C4B-E3F8-4CFB-BD22-D5A2D41E14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61745</TotalTime>
  <Words>1475</Words>
  <Application>Microsoft Office PowerPoint</Application>
  <PresentationFormat>On-screen Show (4:3)</PresentationFormat>
  <Paragraphs>215</Paragraphs>
  <Slides>24</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Bookman Old Style</vt:lpstr>
      <vt:lpstr>Calibri</vt:lpstr>
      <vt:lpstr>Franklin Gothic Book</vt:lpstr>
      <vt:lpstr>Franklin Gothic Demi</vt:lpstr>
      <vt:lpstr>Joanna MT Std SemiBold</vt:lpstr>
      <vt:lpstr>Times</vt:lpstr>
      <vt:lpstr>Times New Roman</vt:lpstr>
      <vt:lpstr>Wingdings</vt:lpstr>
      <vt:lpstr>1_Default Design</vt:lpstr>
      <vt:lpstr>PowerPoint Presentation</vt:lpstr>
      <vt:lpstr>National Flood Insurance Program (NFIP) Background</vt:lpstr>
      <vt:lpstr>NFIP Roles: Federal and State</vt:lpstr>
      <vt:lpstr>NFIP Roles: Local</vt:lpstr>
      <vt:lpstr>Duties of the Floodplain Administrator</vt:lpstr>
      <vt:lpstr> Duties of the Floodplain Administrator</vt:lpstr>
      <vt:lpstr>Reduce Risk to Existing Structures:  Intent of the Substantial Damage Provision</vt:lpstr>
      <vt:lpstr>Definition of Substantial Damage</vt:lpstr>
      <vt:lpstr>Post-Flood Event Checklist</vt:lpstr>
      <vt:lpstr>Community SD Responsibilities </vt:lpstr>
      <vt:lpstr>Property Owner Responsibility </vt:lpstr>
      <vt:lpstr>Substantial Damage Determination Process</vt:lpstr>
      <vt:lpstr>Assess the Damage</vt:lpstr>
      <vt:lpstr>Permits Are Required Post-Event</vt:lpstr>
      <vt:lpstr>Post-Disaster Permitting</vt:lpstr>
      <vt:lpstr>Making Substantial Damage Determinations</vt:lpstr>
      <vt:lpstr>Repair Cost</vt:lpstr>
      <vt:lpstr>The Substantial Damage Estimator  (SDE) Tool 3.0</vt:lpstr>
      <vt:lpstr>Substantial Damage Notification</vt:lpstr>
      <vt:lpstr>Substantial Damage Determinations</vt:lpstr>
      <vt:lpstr>Increased Cost of Compliance (ICC)</vt:lpstr>
      <vt:lpstr>Comprehensive SD Workshop  (Future Plans)</vt:lpstr>
      <vt:lpstr>Contact Information</vt:lpstr>
      <vt:lpstr>PowerPoint Presentation</vt:lpstr>
    </vt:vector>
  </TitlesOfParts>
  <Company>ICF Consulting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Paul's latest townhall slides</dc:title>
  <dc:creator>16620</dc:creator>
  <cp:lastModifiedBy>Lockhart, Craig</cp:lastModifiedBy>
  <cp:revision>2703</cp:revision>
  <cp:lastPrinted>2014-05-16T15:52:30Z</cp:lastPrinted>
  <dcterms:created xsi:type="dcterms:W3CDTF">2010-04-29T15:56:32Z</dcterms:created>
  <dcterms:modified xsi:type="dcterms:W3CDTF">2018-06-06T09:30:12Z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0x010100B5F4CDC398062543AE7BA25540729124</vt:lpwstr>
  </property>
</Properties>
</file>