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3"/>
  </p:notesMasterIdLst>
  <p:handoutMasterIdLst>
    <p:handoutMasterId r:id="rId34"/>
  </p:handoutMasterIdLst>
  <p:sldIdLst>
    <p:sldId id="291" r:id="rId5"/>
    <p:sldId id="292" r:id="rId6"/>
    <p:sldId id="293" r:id="rId7"/>
    <p:sldId id="295" r:id="rId8"/>
    <p:sldId id="297" r:id="rId9"/>
    <p:sldId id="296" r:id="rId10"/>
    <p:sldId id="298" r:id="rId11"/>
    <p:sldId id="302" r:id="rId12"/>
    <p:sldId id="301" r:id="rId13"/>
    <p:sldId id="300" r:id="rId14"/>
    <p:sldId id="299" r:id="rId15"/>
    <p:sldId id="303" r:id="rId16"/>
    <p:sldId id="306" r:id="rId17"/>
    <p:sldId id="307" r:id="rId18"/>
    <p:sldId id="309" r:id="rId19"/>
    <p:sldId id="308" r:id="rId20"/>
    <p:sldId id="305" r:id="rId21"/>
    <p:sldId id="304" r:id="rId22"/>
    <p:sldId id="310" r:id="rId23"/>
    <p:sldId id="311" r:id="rId24"/>
    <p:sldId id="319" r:id="rId25"/>
    <p:sldId id="317" r:id="rId26"/>
    <p:sldId id="316" r:id="rId27"/>
    <p:sldId id="315" r:id="rId28"/>
    <p:sldId id="314" r:id="rId29"/>
    <p:sldId id="313" r:id="rId30"/>
    <p:sldId id="312" r:id="rId31"/>
    <p:sldId id="294" r:id="rId3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09" autoAdjust="0"/>
  </p:normalViewPr>
  <p:slideViewPr>
    <p:cSldViewPr>
      <p:cViewPr varScale="1">
        <p:scale>
          <a:sx n="53" d="100"/>
          <a:sy n="53" d="100"/>
        </p:scale>
        <p:origin x="1668" y="3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9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956"/>
          </a:xfrm>
          <a:prstGeom prst="rect">
            <a:avLst/>
          </a:prstGeom>
        </p:spPr>
        <p:txBody>
          <a:bodyPr vert="horz" lIns="91440" tIns="45720" rIns="91440" bIns="45720" rtlCol="0"/>
          <a:lstStyle>
            <a:lvl1pPr algn="r">
              <a:defRPr sz="1200"/>
            </a:lvl1pPr>
          </a:lstStyle>
          <a:p>
            <a:fld id="{34314FAA-5256-4FBE-A2FF-AFF6764CFDB7}" type="datetimeFigureOut">
              <a:rPr lang="en-US" smtClean="0"/>
              <a:t>6/6/2018</a:t>
            </a:fld>
            <a:endParaRPr lang="en-US"/>
          </a:p>
        </p:txBody>
      </p:sp>
      <p:sp>
        <p:nvSpPr>
          <p:cNvPr id="4" name="Footer Placeholder 3"/>
          <p:cNvSpPr>
            <a:spLocks noGrp="1"/>
          </p:cNvSpPr>
          <p:nvPr>
            <p:ph type="ftr" sz="quarter" idx="2"/>
          </p:nvPr>
        </p:nvSpPr>
        <p:spPr>
          <a:xfrm>
            <a:off x="0" y="6658444"/>
            <a:ext cx="4028440" cy="35195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444"/>
            <a:ext cx="4028440" cy="351956"/>
          </a:xfrm>
          <a:prstGeom prst="rect">
            <a:avLst/>
          </a:prstGeom>
        </p:spPr>
        <p:txBody>
          <a:bodyPr vert="horz" lIns="91440" tIns="45720" rIns="91440" bIns="45720" rtlCol="0" anchor="b"/>
          <a:lstStyle>
            <a:lvl1pPr algn="r">
              <a:defRPr sz="1200"/>
            </a:lvl1pPr>
          </a:lstStyle>
          <a:p>
            <a:fld id="{8944BFDB-3AE0-42F2-8CAF-69A3A14AC98F}" type="slidenum">
              <a:rPr lang="en-US" smtClean="0"/>
              <a:t>‹#›</a:t>
            </a:fld>
            <a:endParaRPr lang="en-US"/>
          </a:p>
        </p:txBody>
      </p:sp>
    </p:spTree>
    <p:extLst>
      <p:ext uri="{BB962C8B-B14F-4D97-AF65-F5344CB8AC3E}">
        <p14:creationId xmlns:p14="http://schemas.microsoft.com/office/powerpoint/2010/main" val="1460512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2830" tIns="46415" rIns="92830" bIns="46415" rtlCol="0"/>
          <a:lstStyle>
            <a:lvl1pPr algn="r">
              <a:defRPr sz="1200"/>
            </a:lvl1pPr>
          </a:lstStyle>
          <a:p>
            <a:fld id="{D1D81CEE-C0B7-4543-A731-DD279FE9A6BC}" type="datetimeFigureOut">
              <a:rPr lang="en-US" smtClean="0"/>
              <a:t>6/6/2018</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929640" y="3329941"/>
            <a:ext cx="7437120" cy="31546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3"/>
            <a:ext cx="4028440" cy="3505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3"/>
            <a:ext cx="4028440" cy="350520"/>
          </a:xfrm>
          <a:prstGeom prst="rect">
            <a:avLst/>
          </a:prstGeom>
        </p:spPr>
        <p:txBody>
          <a:bodyPr vert="horz" lIns="92830" tIns="46415" rIns="92830" bIns="46415" rtlCol="0" anchor="b"/>
          <a:lstStyle>
            <a:lvl1pPr algn="r">
              <a:defRPr sz="1200"/>
            </a:lvl1pPr>
          </a:lstStyle>
          <a:p>
            <a:fld id="{07BF0C63-9366-4B9F-9248-FE0553E1094E}" type="slidenum">
              <a:rPr lang="en-US" smtClean="0"/>
              <a:t>‹#›</a:t>
            </a:fld>
            <a:endParaRPr lang="en-US" dirty="0"/>
          </a:p>
        </p:txBody>
      </p:sp>
    </p:spTree>
    <p:extLst>
      <p:ext uri="{BB962C8B-B14F-4D97-AF65-F5344CB8AC3E}">
        <p14:creationId xmlns:p14="http://schemas.microsoft.com/office/powerpoint/2010/main" val="228780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F0C63-9366-4B9F-9248-FE0553E1094E}" type="slidenum">
              <a:rPr lang="en-US" smtClean="0"/>
              <a:t>1</a:t>
            </a:fld>
            <a:endParaRPr lang="en-US" dirty="0"/>
          </a:p>
        </p:txBody>
      </p:sp>
    </p:spTree>
    <p:extLst>
      <p:ext uri="{BB962C8B-B14F-4D97-AF65-F5344CB8AC3E}">
        <p14:creationId xmlns:p14="http://schemas.microsoft.com/office/powerpoint/2010/main" val="273513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F0C63-9366-4B9F-9248-FE0553E1094E}" type="slidenum">
              <a:rPr lang="en-US" smtClean="0"/>
              <a:t>2</a:t>
            </a:fld>
            <a:endParaRPr lang="en-US" dirty="0"/>
          </a:p>
        </p:txBody>
      </p:sp>
    </p:spTree>
    <p:extLst>
      <p:ext uri="{BB962C8B-B14F-4D97-AF65-F5344CB8AC3E}">
        <p14:creationId xmlns:p14="http://schemas.microsoft.com/office/powerpoint/2010/main" val="265343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F0C63-9366-4B9F-9248-FE0553E1094E}" type="slidenum">
              <a:rPr lang="en-US" smtClean="0"/>
              <a:t>3</a:t>
            </a:fld>
            <a:endParaRPr lang="en-US" dirty="0"/>
          </a:p>
        </p:txBody>
      </p:sp>
    </p:spTree>
    <p:extLst>
      <p:ext uri="{BB962C8B-B14F-4D97-AF65-F5344CB8AC3E}">
        <p14:creationId xmlns:p14="http://schemas.microsoft.com/office/powerpoint/2010/main" val="1736670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0" y="352425"/>
            <a:ext cx="8226425" cy="701675"/>
          </a:xfrm>
        </p:spPr>
        <p:txBody>
          <a:bodyPr/>
          <a:lstStyle>
            <a:lvl1pPr>
              <a:defRPr/>
            </a:lvl1pPr>
          </a:lstStyle>
          <a:p>
            <a:pPr lvl="0"/>
            <a:r>
              <a:rPr lang="en-US" altLang="en-US" noProof="0" smtClean="0"/>
              <a:t>Click to edit Master title style</a:t>
            </a:r>
          </a:p>
        </p:txBody>
      </p:sp>
      <p:sp>
        <p:nvSpPr>
          <p:cNvPr id="148483" name="Rectangle 3"/>
          <p:cNvSpPr>
            <a:spLocks noGrp="1" noChangeArrowheads="1"/>
          </p:cNvSpPr>
          <p:nvPr>
            <p:ph type="subTitle" idx="1"/>
          </p:nvPr>
        </p:nvSpPr>
        <p:spPr bwMode="auto">
          <a:xfrm>
            <a:off x="342900"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191358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264356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7469187" cy="1050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610600" y="6429375"/>
            <a:ext cx="457200" cy="260350"/>
          </a:xfrm>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40686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 Screen DHS">
    <p:spTree>
      <p:nvGrpSpPr>
        <p:cNvPr id="1" name=""/>
        <p:cNvGrpSpPr/>
        <p:nvPr/>
      </p:nvGrpSpPr>
      <p:grpSpPr>
        <a:xfrm>
          <a:off x="0" y="0"/>
          <a:ext cx="0" cy="0"/>
          <a:chOff x="0" y="0"/>
          <a:chExt cx="0" cy="0"/>
        </a:xfrm>
      </p:grpSpPr>
      <p:pic>
        <p:nvPicPr>
          <p:cNvPr id="2" name="Picture 12" descr="C:\Documents and Settings\mquealy\Desktop\DHS_fema_W.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600200"/>
            <a:ext cx="7620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29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113936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394032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72486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66128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144769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319660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70751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1F1C2C4-E2A1-4C9A-BE26-24307F1AB4F0}" type="slidenum">
              <a:rPr lang="en-US" smtClean="0"/>
              <a:t>‹#›</a:t>
            </a:fld>
            <a:endParaRPr lang="en-US" dirty="0"/>
          </a:p>
        </p:txBody>
      </p:sp>
    </p:spTree>
    <p:extLst>
      <p:ext uri="{BB962C8B-B14F-4D97-AF65-F5344CB8AC3E}">
        <p14:creationId xmlns:p14="http://schemas.microsoft.com/office/powerpoint/2010/main" val="275876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defRPr sz="1100">
                <a:solidFill>
                  <a:srgbClr val="FFFFFF"/>
                </a:solidFill>
              </a:defRPr>
            </a:lvl1pPr>
          </a:lstStyle>
          <a:p>
            <a:fld id="{91F1C2C4-E2A1-4C9A-BE26-24307F1AB4F0}" type="slidenum">
              <a:rPr lang="en-US" smtClean="0"/>
              <a:t>‹#›</a:t>
            </a:fld>
            <a:endParaRPr lang="en-US" dirty="0"/>
          </a:p>
        </p:txBody>
      </p:sp>
      <p:sp>
        <p:nvSpPr>
          <p:cNvPr id="147463"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altLang="en-US" sz="1100" dirty="0">
                <a:solidFill>
                  <a:srgbClr val="FFFFFF"/>
                </a:solidFill>
              </a:rPr>
              <a:t>Presenter’s Name          June 17, 2003</a:t>
            </a:r>
          </a:p>
        </p:txBody>
      </p:sp>
      <p:pic>
        <p:nvPicPr>
          <p:cNvPr id="147473" name="Picture 17" descr="C:\Documents and Settings\mquealy\Desktop\DHS_fema_W.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8600" y="5410200"/>
            <a:ext cx="2514600" cy="1212850"/>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rtl="0" eaLnBrk="1" fontAlgn="base" hangingPunct="1">
        <a:spcBef>
          <a:spcPct val="0"/>
        </a:spcBef>
        <a:spcAft>
          <a:spcPct val="0"/>
        </a:spcAft>
        <a:defRPr sz="4200">
          <a:solidFill>
            <a:srgbClr val="000063"/>
          </a:solidFill>
          <a:latin typeface="+mj-lt"/>
          <a:ea typeface="+mj-ea"/>
          <a:cs typeface="+mj-cs"/>
        </a:defRPr>
      </a:lvl1pPr>
      <a:lvl2pPr algn="l" rtl="0" eaLnBrk="1" fontAlgn="base" hangingPunct="1">
        <a:spcBef>
          <a:spcPct val="0"/>
        </a:spcBef>
        <a:spcAft>
          <a:spcPct val="0"/>
        </a:spcAft>
        <a:defRPr sz="4200">
          <a:solidFill>
            <a:srgbClr val="000063"/>
          </a:solidFill>
          <a:latin typeface="Times New Roman" charset="0"/>
        </a:defRPr>
      </a:lvl2pPr>
      <a:lvl3pPr algn="l" rtl="0" eaLnBrk="1" fontAlgn="base" hangingPunct="1">
        <a:spcBef>
          <a:spcPct val="0"/>
        </a:spcBef>
        <a:spcAft>
          <a:spcPct val="0"/>
        </a:spcAft>
        <a:defRPr sz="4200">
          <a:solidFill>
            <a:srgbClr val="000063"/>
          </a:solidFill>
          <a:latin typeface="Times New Roman" charset="0"/>
        </a:defRPr>
      </a:lvl3pPr>
      <a:lvl4pPr algn="l" rtl="0" eaLnBrk="1" fontAlgn="base" hangingPunct="1">
        <a:spcBef>
          <a:spcPct val="0"/>
        </a:spcBef>
        <a:spcAft>
          <a:spcPct val="0"/>
        </a:spcAft>
        <a:defRPr sz="4200">
          <a:solidFill>
            <a:srgbClr val="000063"/>
          </a:solidFill>
          <a:latin typeface="Times New Roman" charset="0"/>
        </a:defRPr>
      </a:lvl4pPr>
      <a:lvl5pPr algn="l" rtl="0" eaLnBrk="1" fontAlgn="base" hangingPunct="1">
        <a:spcBef>
          <a:spcPct val="0"/>
        </a:spcBef>
        <a:spcAft>
          <a:spcPct val="0"/>
        </a:spcAft>
        <a:defRPr sz="4200">
          <a:solidFill>
            <a:srgbClr val="000063"/>
          </a:solidFill>
          <a:latin typeface="Times New Roman" charset="0"/>
        </a:defRPr>
      </a:lvl5pPr>
      <a:lvl6pPr marL="457200" algn="l" rtl="0" eaLnBrk="1" fontAlgn="base" hangingPunct="1">
        <a:spcBef>
          <a:spcPct val="0"/>
        </a:spcBef>
        <a:spcAft>
          <a:spcPct val="0"/>
        </a:spcAft>
        <a:defRPr sz="4200">
          <a:solidFill>
            <a:srgbClr val="000063"/>
          </a:solidFill>
          <a:latin typeface="Times New Roman" charset="0"/>
        </a:defRPr>
      </a:lvl6pPr>
      <a:lvl7pPr marL="914400" algn="l" rtl="0" eaLnBrk="1" fontAlgn="base" hangingPunct="1">
        <a:spcBef>
          <a:spcPct val="0"/>
        </a:spcBef>
        <a:spcAft>
          <a:spcPct val="0"/>
        </a:spcAft>
        <a:defRPr sz="4200">
          <a:solidFill>
            <a:srgbClr val="000063"/>
          </a:solidFill>
          <a:latin typeface="Times New Roman" charset="0"/>
        </a:defRPr>
      </a:lvl7pPr>
      <a:lvl8pPr marL="1371600" algn="l" rtl="0" eaLnBrk="1" fontAlgn="base" hangingPunct="1">
        <a:spcBef>
          <a:spcPct val="0"/>
        </a:spcBef>
        <a:spcAft>
          <a:spcPct val="0"/>
        </a:spcAft>
        <a:defRPr sz="4200">
          <a:solidFill>
            <a:srgbClr val="000063"/>
          </a:solidFill>
          <a:latin typeface="Times New Roman" charset="0"/>
        </a:defRPr>
      </a:lvl8pPr>
      <a:lvl9pPr marL="1828800" algn="l" rtl="0" eaLnBrk="1" fontAlgn="base" hangingPunct="1">
        <a:spcBef>
          <a:spcPct val="0"/>
        </a:spcBef>
        <a:spcAft>
          <a:spcPct val="0"/>
        </a:spcAft>
        <a:defRPr sz="4200">
          <a:solidFill>
            <a:srgbClr val="000063"/>
          </a:solidFill>
          <a:latin typeface="Times New Roman"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9360" y="-21771"/>
            <a:ext cx="8229600" cy="695325"/>
          </a:xfrm>
        </p:spPr>
        <p:txBody>
          <a:bodyPr/>
          <a:lstStyle/>
          <a:p>
            <a:pPr algn="ctr"/>
            <a:r>
              <a:rPr lang="en-US" dirty="0" smtClean="0">
                <a:solidFill>
                  <a:srgbClr val="002060"/>
                </a:solidFill>
              </a:rPr>
              <a:t>Structural Assessment Elements</a:t>
            </a:r>
            <a:endParaRPr lang="en-US" dirty="0">
              <a:solidFill>
                <a:srgbClr val="002060"/>
              </a:solidFill>
            </a:endParaRPr>
          </a:p>
        </p:txBody>
      </p:sp>
      <p:sp>
        <p:nvSpPr>
          <p:cNvPr id="8" name="Text Placeholder 7"/>
          <p:cNvSpPr>
            <a:spLocks noGrp="1"/>
          </p:cNvSpPr>
          <p:nvPr>
            <p:ph type="body" idx="1"/>
          </p:nvPr>
        </p:nvSpPr>
        <p:spPr>
          <a:xfrm>
            <a:off x="256656" y="761999"/>
            <a:ext cx="4040188" cy="601759"/>
          </a:xfrm>
        </p:spPr>
        <p:txBody>
          <a:bodyPr/>
          <a:lstStyle/>
          <a:p>
            <a:r>
              <a:rPr lang="en-US" dirty="0" smtClean="0">
                <a:solidFill>
                  <a:srgbClr val="002060"/>
                </a:solidFill>
                <a:latin typeface="+mj-lt"/>
              </a:rPr>
              <a:t>Residential</a:t>
            </a:r>
            <a:endParaRPr lang="en-US" dirty="0">
              <a:solidFill>
                <a:srgbClr val="002060"/>
              </a:solidFill>
              <a:latin typeface="+mj-lt"/>
            </a:endParaRPr>
          </a:p>
        </p:txBody>
      </p:sp>
      <p:sp>
        <p:nvSpPr>
          <p:cNvPr id="9" name="Content Placeholder 8"/>
          <p:cNvSpPr>
            <a:spLocks noGrp="1"/>
          </p:cNvSpPr>
          <p:nvPr>
            <p:ph sz="half" idx="2"/>
          </p:nvPr>
        </p:nvSpPr>
        <p:spPr>
          <a:xfrm>
            <a:off x="417496" y="1401762"/>
            <a:ext cx="4040188" cy="4237038"/>
          </a:xfrm>
        </p:spPr>
        <p:txBody>
          <a:bodyPr/>
          <a:lstStyle/>
          <a:p>
            <a:r>
              <a:rPr lang="en-US" sz="1400" dirty="0" smtClean="0">
                <a:solidFill>
                  <a:schemeClr val="accent4">
                    <a:lumMod val="10000"/>
                  </a:schemeClr>
                </a:solidFill>
                <a:latin typeface="+mj-lt"/>
              </a:rPr>
              <a:t>Foundation</a:t>
            </a:r>
          </a:p>
          <a:p>
            <a:r>
              <a:rPr lang="en-US" sz="1400" dirty="0" smtClean="0">
                <a:solidFill>
                  <a:schemeClr val="accent4">
                    <a:lumMod val="10000"/>
                  </a:schemeClr>
                </a:solidFill>
                <a:latin typeface="+mj-lt"/>
              </a:rPr>
              <a:t>Superstructure</a:t>
            </a:r>
          </a:p>
          <a:p>
            <a:r>
              <a:rPr lang="en-US" sz="1400" dirty="0" smtClean="0">
                <a:solidFill>
                  <a:schemeClr val="accent4">
                    <a:lumMod val="10000"/>
                  </a:schemeClr>
                </a:solidFill>
                <a:latin typeface="+mj-lt"/>
              </a:rPr>
              <a:t>Roof Covering</a:t>
            </a:r>
          </a:p>
          <a:p>
            <a:r>
              <a:rPr lang="en-US" sz="1400" dirty="0" smtClean="0">
                <a:solidFill>
                  <a:schemeClr val="accent4">
                    <a:lumMod val="10000"/>
                  </a:schemeClr>
                </a:solidFill>
                <a:latin typeface="+mj-lt"/>
              </a:rPr>
              <a:t>Exterior Finish</a:t>
            </a:r>
          </a:p>
          <a:p>
            <a:r>
              <a:rPr lang="en-US" sz="1400" dirty="0" smtClean="0">
                <a:solidFill>
                  <a:schemeClr val="accent4">
                    <a:lumMod val="10000"/>
                  </a:schemeClr>
                </a:solidFill>
                <a:latin typeface="+mj-lt"/>
              </a:rPr>
              <a:t>Interior Finish</a:t>
            </a:r>
          </a:p>
          <a:p>
            <a:r>
              <a:rPr lang="en-US" sz="1400" dirty="0" smtClean="0">
                <a:solidFill>
                  <a:schemeClr val="accent4">
                    <a:lumMod val="10000"/>
                  </a:schemeClr>
                </a:solidFill>
                <a:latin typeface="+mj-lt"/>
              </a:rPr>
              <a:t>Doors and Windows</a:t>
            </a:r>
          </a:p>
          <a:p>
            <a:r>
              <a:rPr lang="en-US" sz="1400" dirty="0" smtClean="0">
                <a:solidFill>
                  <a:schemeClr val="accent4">
                    <a:lumMod val="10000"/>
                  </a:schemeClr>
                </a:solidFill>
                <a:latin typeface="+mj-lt"/>
              </a:rPr>
              <a:t>Cabinets and countertops</a:t>
            </a:r>
          </a:p>
          <a:p>
            <a:r>
              <a:rPr lang="en-US" sz="1400" dirty="0" smtClean="0">
                <a:solidFill>
                  <a:schemeClr val="accent4">
                    <a:lumMod val="10000"/>
                  </a:schemeClr>
                </a:solidFill>
                <a:latin typeface="+mj-lt"/>
              </a:rPr>
              <a:t>Floor Finish</a:t>
            </a:r>
          </a:p>
          <a:p>
            <a:r>
              <a:rPr lang="en-US" sz="1400" dirty="0" smtClean="0">
                <a:solidFill>
                  <a:schemeClr val="accent4">
                    <a:lumMod val="10000"/>
                  </a:schemeClr>
                </a:solidFill>
                <a:latin typeface="+mj-lt"/>
              </a:rPr>
              <a:t>Plumbing</a:t>
            </a:r>
          </a:p>
          <a:p>
            <a:r>
              <a:rPr lang="en-US" sz="1400" dirty="0" smtClean="0">
                <a:solidFill>
                  <a:schemeClr val="accent4">
                    <a:lumMod val="10000"/>
                  </a:schemeClr>
                </a:solidFill>
                <a:latin typeface="+mj-lt"/>
              </a:rPr>
              <a:t>Electrical</a:t>
            </a:r>
          </a:p>
          <a:p>
            <a:r>
              <a:rPr lang="en-US" sz="1400" dirty="0" smtClean="0">
                <a:solidFill>
                  <a:schemeClr val="accent4">
                    <a:lumMod val="10000"/>
                  </a:schemeClr>
                </a:solidFill>
                <a:latin typeface="+mj-lt"/>
              </a:rPr>
              <a:t>Appliances</a:t>
            </a:r>
          </a:p>
          <a:p>
            <a:r>
              <a:rPr lang="en-US" sz="1400" dirty="0" smtClean="0">
                <a:solidFill>
                  <a:schemeClr val="accent4">
                    <a:lumMod val="10000"/>
                  </a:schemeClr>
                </a:solidFill>
                <a:latin typeface="+mj-lt"/>
              </a:rPr>
              <a:t>HVAC</a:t>
            </a:r>
          </a:p>
        </p:txBody>
      </p:sp>
      <p:sp>
        <p:nvSpPr>
          <p:cNvPr id="10" name="Text Placeholder 9"/>
          <p:cNvSpPr>
            <a:spLocks noGrp="1"/>
          </p:cNvSpPr>
          <p:nvPr>
            <p:ph type="body" sz="quarter" idx="3"/>
          </p:nvPr>
        </p:nvSpPr>
        <p:spPr>
          <a:xfrm>
            <a:off x="4564160" y="786880"/>
            <a:ext cx="4041775" cy="551316"/>
          </a:xfrm>
        </p:spPr>
        <p:txBody>
          <a:bodyPr/>
          <a:lstStyle/>
          <a:p>
            <a:r>
              <a:rPr lang="en-US" dirty="0" smtClean="0">
                <a:solidFill>
                  <a:srgbClr val="002060"/>
                </a:solidFill>
                <a:latin typeface="+mj-lt"/>
              </a:rPr>
              <a:t>Non-Residential</a:t>
            </a:r>
            <a:endParaRPr lang="en-US" dirty="0">
              <a:solidFill>
                <a:srgbClr val="002060"/>
              </a:solidFill>
              <a:latin typeface="+mj-lt"/>
            </a:endParaRPr>
          </a:p>
        </p:txBody>
      </p:sp>
      <p:sp>
        <p:nvSpPr>
          <p:cNvPr id="11" name="Content Placeholder 10"/>
          <p:cNvSpPr>
            <a:spLocks noGrp="1"/>
          </p:cNvSpPr>
          <p:nvPr>
            <p:ph sz="quarter" idx="4"/>
          </p:nvPr>
        </p:nvSpPr>
        <p:spPr>
          <a:xfrm>
            <a:off x="4634075" y="1403932"/>
            <a:ext cx="4041775" cy="3951288"/>
          </a:xfrm>
        </p:spPr>
        <p:txBody>
          <a:bodyPr/>
          <a:lstStyle/>
          <a:p>
            <a:r>
              <a:rPr lang="en-US" sz="1400" dirty="0" smtClean="0">
                <a:solidFill>
                  <a:schemeClr val="accent4">
                    <a:lumMod val="10000"/>
                  </a:schemeClr>
                </a:solidFill>
                <a:latin typeface="+mj-lt"/>
              </a:rPr>
              <a:t>Foundation</a:t>
            </a:r>
          </a:p>
          <a:p>
            <a:r>
              <a:rPr lang="en-US" sz="1400" dirty="0" smtClean="0">
                <a:solidFill>
                  <a:schemeClr val="accent4">
                    <a:lumMod val="10000"/>
                  </a:schemeClr>
                </a:solidFill>
                <a:latin typeface="+mj-lt"/>
              </a:rPr>
              <a:t>Superstructure</a:t>
            </a:r>
          </a:p>
          <a:p>
            <a:r>
              <a:rPr lang="en-US" sz="1400" dirty="0" smtClean="0">
                <a:solidFill>
                  <a:schemeClr val="accent4">
                    <a:lumMod val="10000"/>
                  </a:schemeClr>
                </a:solidFill>
                <a:latin typeface="+mj-lt"/>
              </a:rPr>
              <a:t>Roof Covering</a:t>
            </a:r>
          </a:p>
          <a:p>
            <a:r>
              <a:rPr lang="en-US" sz="1400" dirty="0" smtClean="0">
                <a:solidFill>
                  <a:schemeClr val="accent4">
                    <a:lumMod val="10000"/>
                  </a:schemeClr>
                </a:solidFill>
                <a:latin typeface="+mj-lt"/>
              </a:rPr>
              <a:t>Plumbing</a:t>
            </a:r>
          </a:p>
          <a:p>
            <a:r>
              <a:rPr lang="en-US" sz="1400" dirty="0" smtClean="0">
                <a:solidFill>
                  <a:schemeClr val="accent4">
                    <a:lumMod val="10000"/>
                  </a:schemeClr>
                </a:solidFill>
                <a:latin typeface="+mj-lt"/>
              </a:rPr>
              <a:t>Electrical</a:t>
            </a:r>
          </a:p>
          <a:p>
            <a:r>
              <a:rPr lang="en-US" sz="1400" dirty="0" smtClean="0">
                <a:solidFill>
                  <a:schemeClr val="accent4">
                    <a:lumMod val="10000"/>
                  </a:schemeClr>
                </a:solidFill>
                <a:latin typeface="+mj-lt"/>
              </a:rPr>
              <a:t>Interiors </a:t>
            </a:r>
          </a:p>
          <a:p>
            <a:r>
              <a:rPr lang="en-US" sz="1400" dirty="0" smtClean="0">
                <a:solidFill>
                  <a:schemeClr val="accent4">
                    <a:lumMod val="10000"/>
                  </a:schemeClr>
                </a:solidFill>
                <a:latin typeface="+mj-lt"/>
              </a:rPr>
              <a:t>HVAC</a:t>
            </a:r>
            <a:endParaRPr lang="en-US" sz="1400"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1</a:t>
            </a:fld>
            <a:endParaRPr lang="en-US" dirty="0"/>
          </a:p>
        </p:txBody>
      </p:sp>
    </p:spTree>
    <p:extLst>
      <p:ext uri="{BB962C8B-B14F-4D97-AF65-F5344CB8AC3E}">
        <p14:creationId xmlns:p14="http://schemas.microsoft.com/office/powerpoint/2010/main" val="604257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10</a:t>
            </a:fld>
            <a:endParaRPr lang="en-US" dirty="0"/>
          </a:p>
        </p:txBody>
      </p:sp>
      <p:pic>
        <p:nvPicPr>
          <p:cNvPr id="5" name="Picture 4"/>
          <p:cNvPicPr>
            <a:picLocks noChangeAspect="1"/>
          </p:cNvPicPr>
          <p:nvPr/>
        </p:nvPicPr>
        <p:blipFill>
          <a:blip r:embed="rId2"/>
          <a:stretch>
            <a:fillRect/>
          </a:stretch>
        </p:blipFill>
        <p:spPr>
          <a:xfrm>
            <a:off x="381000" y="0"/>
            <a:ext cx="3494147" cy="2565268"/>
          </a:xfrm>
          <a:prstGeom prst="rect">
            <a:avLst/>
          </a:prstGeom>
        </p:spPr>
      </p:pic>
      <p:pic>
        <p:nvPicPr>
          <p:cNvPr id="6" name="Picture 5"/>
          <p:cNvPicPr>
            <a:picLocks noChangeAspect="1"/>
          </p:cNvPicPr>
          <p:nvPr/>
        </p:nvPicPr>
        <p:blipFill>
          <a:blip r:embed="rId3"/>
          <a:stretch>
            <a:fillRect/>
          </a:stretch>
        </p:blipFill>
        <p:spPr>
          <a:xfrm>
            <a:off x="5019892" y="0"/>
            <a:ext cx="3570492" cy="2612447"/>
          </a:xfrm>
          <a:prstGeom prst="rect">
            <a:avLst/>
          </a:prstGeom>
        </p:spPr>
      </p:pic>
      <p:pic>
        <p:nvPicPr>
          <p:cNvPr id="7" name="Picture 6"/>
          <p:cNvPicPr>
            <a:picLocks noChangeAspect="1"/>
          </p:cNvPicPr>
          <p:nvPr/>
        </p:nvPicPr>
        <p:blipFill>
          <a:blip r:embed="rId4"/>
          <a:stretch>
            <a:fillRect/>
          </a:stretch>
        </p:blipFill>
        <p:spPr>
          <a:xfrm>
            <a:off x="657599" y="2975286"/>
            <a:ext cx="3217548" cy="2362200"/>
          </a:xfrm>
          <a:prstGeom prst="rect">
            <a:avLst/>
          </a:prstGeom>
        </p:spPr>
      </p:pic>
      <p:pic>
        <p:nvPicPr>
          <p:cNvPr id="8" name="Picture 7"/>
          <p:cNvPicPr>
            <a:picLocks noChangeAspect="1"/>
          </p:cNvPicPr>
          <p:nvPr/>
        </p:nvPicPr>
        <p:blipFill>
          <a:blip r:embed="rId5"/>
          <a:stretch>
            <a:fillRect/>
          </a:stretch>
        </p:blipFill>
        <p:spPr>
          <a:xfrm>
            <a:off x="5157822" y="3072882"/>
            <a:ext cx="3452778" cy="2526318"/>
          </a:xfrm>
          <a:prstGeom prst="rect">
            <a:avLst/>
          </a:prstGeom>
        </p:spPr>
      </p:pic>
      <p:sp>
        <p:nvSpPr>
          <p:cNvPr id="9" name="TextBox 8"/>
          <p:cNvSpPr txBox="1"/>
          <p:nvPr/>
        </p:nvSpPr>
        <p:spPr>
          <a:xfrm>
            <a:off x="852196" y="2585611"/>
            <a:ext cx="7535562" cy="369332"/>
          </a:xfrm>
          <a:prstGeom prst="rect">
            <a:avLst/>
          </a:prstGeom>
          <a:noFill/>
        </p:spPr>
        <p:txBody>
          <a:bodyPr wrap="square" rtlCol="0">
            <a:spAutoFit/>
          </a:bodyPr>
          <a:lstStyle/>
          <a:p>
            <a:r>
              <a:rPr lang="en-US" dirty="0" smtClean="0">
                <a:solidFill>
                  <a:schemeClr val="bg1"/>
                </a:solidFill>
                <a:latin typeface="+mj-lt"/>
              </a:rPr>
              <a:t>   </a:t>
            </a:r>
            <a:r>
              <a:rPr lang="en-US" dirty="0" smtClean="0">
                <a:solidFill>
                  <a:schemeClr val="accent4">
                    <a:lumMod val="10000"/>
                  </a:schemeClr>
                </a:solidFill>
                <a:latin typeface="+mj-lt"/>
              </a:rPr>
              <a:t>Stud-framed (standard)			          Common Brick</a:t>
            </a:r>
            <a:endParaRPr lang="en-US" dirty="0">
              <a:solidFill>
                <a:schemeClr val="accent4">
                  <a:lumMod val="10000"/>
                </a:schemeClr>
              </a:solidFill>
              <a:latin typeface="+mj-lt"/>
            </a:endParaRPr>
          </a:p>
        </p:txBody>
      </p:sp>
      <p:sp>
        <p:nvSpPr>
          <p:cNvPr id="11" name="TextBox 10"/>
          <p:cNvSpPr txBox="1"/>
          <p:nvPr/>
        </p:nvSpPr>
        <p:spPr>
          <a:xfrm>
            <a:off x="1055747" y="5337486"/>
            <a:ext cx="2819400" cy="369332"/>
          </a:xfrm>
          <a:prstGeom prst="rect">
            <a:avLst/>
          </a:prstGeom>
          <a:noFill/>
        </p:spPr>
        <p:txBody>
          <a:bodyPr wrap="square" rtlCol="0">
            <a:spAutoFit/>
          </a:bodyPr>
          <a:lstStyle/>
          <a:p>
            <a:r>
              <a:rPr lang="en-US" dirty="0" smtClean="0">
                <a:solidFill>
                  <a:schemeClr val="accent4">
                    <a:lumMod val="10000"/>
                  </a:schemeClr>
                </a:solidFill>
                <a:latin typeface="+mj-lt"/>
              </a:rPr>
              <a:t>Insulating Concrete Form</a:t>
            </a:r>
            <a:endParaRPr lang="en-US" dirty="0">
              <a:solidFill>
                <a:schemeClr val="accent4">
                  <a:lumMod val="10000"/>
                </a:schemeClr>
              </a:solidFill>
              <a:latin typeface="+mj-lt"/>
            </a:endParaRPr>
          </a:p>
        </p:txBody>
      </p:sp>
      <p:sp>
        <p:nvSpPr>
          <p:cNvPr id="12" name="TextBox 11"/>
          <p:cNvSpPr txBox="1"/>
          <p:nvPr/>
        </p:nvSpPr>
        <p:spPr>
          <a:xfrm>
            <a:off x="6381135" y="5690303"/>
            <a:ext cx="1006151" cy="369332"/>
          </a:xfrm>
          <a:prstGeom prst="rect">
            <a:avLst/>
          </a:prstGeom>
          <a:noFill/>
        </p:spPr>
        <p:txBody>
          <a:bodyPr wrap="square" rtlCol="0">
            <a:spAutoFit/>
          </a:bodyPr>
          <a:lstStyle/>
          <a:p>
            <a:r>
              <a:rPr lang="en-US" dirty="0" smtClean="0">
                <a:solidFill>
                  <a:schemeClr val="accent4">
                    <a:lumMod val="10000"/>
                  </a:schemeClr>
                </a:solidFill>
                <a:latin typeface="+mj-lt"/>
              </a:rPr>
              <a:t>Masonry</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2092129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06" y="1"/>
            <a:ext cx="7469187" cy="914399"/>
          </a:xfrm>
        </p:spPr>
        <p:txBody>
          <a:bodyPr/>
          <a:lstStyle/>
          <a:p>
            <a:pPr algn="ctr"/>
            <a:r>
              <a:rPr lang="en-US" dirty="0" smtClean="0">
                <a:solidFill>
                  <a:srgbClr val="002060"/>
                </a:solidFill>
              </a:rPr>
              <a:t>Roof Covering</a:t>
            </a:r>
            <a:endParaRPr lang="en-US" dirty="0">
              <a:solidFill>
                <a:srgbClr val="002060"/>
              </a:solidFill>
            </a:endParaRPr>
          </a:p>
        </p:txBody>
      </p:sp>
      <p:sp>
        <p:nvSpPr>
          <p:cNvPr id="3" name="Content Placeholder 2"/>
          <p:cNvSpPr>
            <a:spLocks noGrp="1"/>
          </p:cNvSpPr>
          <p:nvPr>
            <p:ph idx="1"/>
          </p:nvPr>
        </p:nvSpPr>
        <p:spPr>
          <a:xfrm>
            <a:off x="533400" y="1004597"/>
            <a:ext cx="8229600" cy="4710403"/>
          </a:xfrm>
        </p:spPr>
        <p:txBody>
          <a:bodyPr/>
          <a:lstStyle/>
          <a:p>
            <a:pPr marL="0" indent="0">
              <a:buNone/>
            </a:pPr>
            <a:r>
              <a:rPr lang="en-US" sz="2000" b="1" dirty="0">
                <a:solidFill>
                  <a:schemeClr val="accent4">
                    <a:lumMod val="10000"/>
                  </a:schemeClr>
                </a:solidFill>
                <a:latin typeface="+mj-lt"/>
              </a:rPr>
              <a:t>Shingles (Asphalt, Wood, or Fiberglass) </a:t>
            </a:r>
            <a:r>
              <a:rPr lang="en-US" sz="2000" dirty="0">
                <a:solidFill>
                  <a:schemeClr val="accent4">
                    <a:lumMod val="10000"/>
                  </a:schemeClr>
                </a:solidFill>
                <a:latin typeface="+mj-lt"/>
              </a:rPr>
              <a:t>– This is the most common type of roof covering in the United States. Shingles are installed in overlapping arrangements. Shingles can have different wind resistance ratings, but also depend on their fasteners for proper </a:t>
            </a:r>
            <a:r>
              <a:rPr lang="en-US" sz="2000" dirty="0" smtClean="0">
                <a:solidFill>
                  <a:schemeClr val="accent4">
                    <a:lumMod val="10000"/>
                  </a:schemeClr>
                </a:solidFill>
                <a:latin typeface="+mj-lt"/>
              </a:rPr>
              <a:t>resistance</a:t>
            </a:r>
          </a:p>
          <a:p>
            <a:pPr marL="0" indent="0">
              <a:buNone/>
            </a:pPr>
            <a:r>
              <a:rPr lang="en-US" sz="2000" b="1" dirty="0">
                <a:solidFill>
                  <a:schemeClr val="accent4">
                    <a:lumMod val="10000"/>
                  </a:schemeClr>
                </a:solidFill>
                <a:latin typeface="+mj-lt"/>
              </a:rPr>
              <a:t>Clay Tile </a:t>
            </a:r>
            <a:r>
              <a:rPr lang="en-US" sz="2000" dirty="0">
                <a:solidFill>
                  <a:schemeClr val="accent4">
                    <a:lumMod val="10000"/>
                  </a:schemeClr>
                </a:solidFill>
                <a:latin typeface="+mj-lt"/>
              </a:rPr>
              <a:t>– The tiles are often placed in parallel rows, with each row overlapping the row below it in order to hide the fastener and prevent water intrusion</a:t>
            </a:r>
            <a:r>
              <a:rPr lang="en-US" sz="2000" dirty="0" smtClean="0">
                <a:solidFill>
                  <a:schemeClr val="accent4">
                    <a:lumMod val="10000"/>
                  </a:schemeClr>
                </a:solidFill>
                <a:latin typeface="+mj-lt"/>
              </a:rPr>
              <a:t>.</a:t>
            </a:r>
          </a:p>
          <a:p>
            <a:pPr marL="0" indent="0">
              <a:buNone/>
            </a:pPr>
            <a:r>
              <a:rPr lang="en-US" sz="2000" b="1" dirty="0">
                <a:solidFill>
                  <a:schemeClr val="accent4">
                    <a:lumMod val="10000"/>
                  </a:schemeClr>
                </a:solidFill>
                <a:latin typeface="+mj-lt"/>
              </a:rPr>
              <a:t>Standing Seam (Metal) </a:t>
            </a:r>
            <a:r>
              <a:rPr lang="en-US" sz="2000" dirty="0">
                <a:solidFill>
                  <a:schemeClr val="accent4">
                    <a:lumMod val="10000"/>
                  </a:schemeClr>
                </a:solidFill>
                <a:latin typeface="+mj-lt"/>
              </a:rPr>
              <a:t>– These roofs are composed of metal panels that are crimped together to form the roof covering. They typically have long life spans and good durability while typically costing significantly more than shingles</a:t>
            </a:r>
            <a:r>
              <a:rPr lang="en-US" sz="2000" dirty="0" smtClean="0">
                <a:solidFill>
                  <a:schemeClr val="accent4">
                    <a:lumMod val="10000"/>
                  </a:schemeClr>
                </a:solidFill>
                <a:latin typeface="+mj-lt"/>
              </a:rPr>
              <a:t>.</a:t>
            </a:r>
          </a:p>
          <a:p>
            <a:pPr marL="0" indent="0">
              <a:buNone/>
            </a:pPr>
            <a:r>
              <a:rPr lang="en-US" sz="2000" b="1" dirty="0">
                <a:solidFill>
                  <a:schemeClr val="accent4">
                    <a:lumMod val="10000"/>
                  </a:schemeClr>
                </a:solidFill>
                <a:latin typeface="+mj-lt"/>
              </a:rPr>
              <a:t>Slate</a:t>
            </a:r>
            <a:r>
              <a:rPr lang="en-US" sz="2000" dirty="0">
                <a:solidFill>
                  <a:schemeClr val="accent4">
                    <a:lumMod val="10000"/>
                  </a:schemeClr>
                </a:solidFill>
                <a:latin typeface="+mj-lt"/>
              </a:rPr>
              <a:t> – Slate roof coverings are less common than most roof coverings because of high costs. Slate roofing can appear similar to clay tile but has different costs, performance, and material properties.</a:t>
            </a:r>
          </a:p>
        </p:txBody>
      </p:sp>
      <p:sp>
        <p:nvSpPr>
          <p:cNvPr id="4" name="Slide Number Placeholder 3"/>
          <p:cNvSpPr>
            <a:spLocks noGrp="1"/>
          </p:cNvSpPr>
          <p:nvPr>
            <p:ph type="sldNum" sz="quarter" idx="10"/>
          </p:nvPr>
        </p:nvSpPr>
        <p:spPr/>
        <p:txBody>
          <a:bodyPr/>
          <a:lstStyle/>
          <a:p>
            <a:fld id="{91F1C2C4-E2A1-4C9A-BE26-24307F1AB4F0}" type="slidenum">
              <a:rPr lang="en-US" smtClean="0"/>
              <a:t>11</a:t>
            </a:fld>
            <a:endParaRPr lang="en-US" dirty="0"/>
          </a:p>
        </p:txBody>
      </p:sp>
    </p:spTree>
    <p:extLst>
      <p:ext uri="{BB962C8B-B14F-4D97-AF65-F5344CB8AC3E}">
        <p14:creationId xmlns:p14="http://schemas.microsoft.com/office/powerpoint/2010/main" val="2423252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12</a:t>
            </a:fld>
            <a:endParaRPr lang="en-US" dirty="0"/>
          </a:p>
        </p:txBody>
      </p:sp>
      <p:pic>
        <p:nvPicPr>
          <p:cNvPr id="5" name="Picture 4"/>
          <p:cNvPicPr>
            <a:picLocks noChangeAspect="1"/>
          </p:cNvPicPr>
          <p:nvPr/>
        </p:nvPicPr>
        <p:blipFill>
          <a:blip r:embed="rId2"/>
          <a:stretch>
            <a:fillRect/>
          </a:stretch>
        </p:blipFill>
        <p:spPr>
          <a:xfrm>
            <a:off x="494522" y="173546"/>
            <a:ext cx="3231160" cy="2188654"/>
          </a:xfrm>
          <a:prstGeom prst="rect">
            <a:avLst/>
          </a:prstGeom>
        </p:spPr>
      </p:pic>
      <p:pic>
        <p:nvPicPr>
          <p:cNvPr id="6" name="Picture 5"/>
          <p:cNvPicPr>
            <a:picLocks noChangeAspect="1"/>
          </p:cNvPicPr>
          <p:nvPr/>
        </p:nvPicPr>
        <p:blipFill>
          <a:blip r:embed="rId3"/>
          <a:stretch>
            <a:fillRect/>
          </a:stretch>
        </p:blipFill>
        <p:spPr>
          <a:xfrm>
            <a:off x="5105400" y="203093"/>
            <a:ext cx="2987565" cy="2057400"/>
          </a:xfrm>
          <a:prstGeom prst="rect">
            <a:avLst/>
          </a:prstGeom>
        </p:spPr>
      </p:pic>
      <p:pic>
        <p:nvPicPr>
          <p:cNvPr id="7" name="Picture 6"/>
          <p:cNvPicPr>
            <a:picLocks noChangeAspect="1"/>
          </p:cNvPicPr>
          <p:nvPr/>
        </p:nvPicPr>
        <p:blipFill>
          <a:blip r:embed="rId4"/>
          <a:stretch>
            <a:fillRect/>
          </a:stretch>
        </p:blipFill>
        <p:spPr>
          <a:xfrm>
            <a:off x="494522" y="3124200"/>
            <a:ext cx="3267739" cy="2200847"/>
          </a:xfrm>
          <a:prstGeom prst="rect">
            <a:avLst/>
          </a:prstGeom>
        </p:spPr>
      </p:pic>
      <p:pic>
        <p:nvPicPr>
          <p:cNvPr id="8" name="Picture 7"/>
          <p:cNvPicPr>
            <a:picLocks noChangeAspect="1"/>
          </p:cNvPicPr>
          <p:nvPr/>
        </p:nvPicPr>
        <p:blipFill>
          <a:blip r:embed="rId5"/>
          <a:stretch>
            <a:fillRect/>
          </a:stretch>
        </p:blipFill>
        <p:spPr>
          <a:xfrm>
            <a:off x="4953001" y="3048000"/>
            <a:ext cx="2971800" cy="2514600"/>
          </a:xfrm>
          <a:prstGeom prst="rect">
            <a:avLst/>
          </a:prstGeom>
        </p:spPr>
      </p:pic>
      <p:sp>
        <p:nvSpPr>
          <p:cNvPr id="9" name="TextBox 8"/>
          <p:cNvSpPr txBox="1"/>
          <p:nvPr/>
        </p:nvSpPr>
        <p:spPr>
          <a:xfrm>
            <a:off x="869887" y="2475267"/>
            <a:ext cx="7239000" cy="369332"/>
          </a:xfrm>
          <a:prstGeom prst="rect">
            <a:avLst/>
          </a:prstGeom>
          <a:noFill/>
        </p:spPr>
        <p:txBody>
          <a:bodyPr wrap="square" rtlCol="0">
            <a:spAutoFit/>
          </a:bodyPr>
          <a:lstStyle/>
          <a:p>
            <a:r>
              <a:rPr lang="en-US" dirty="0" smtClean="0">
                <a:solidFill>
                  <a:schemeClr val="accent4">
                    <a:lumMod val="10000"/>
                  </a:schemeClr>
                </a:solidFill>
                <a:latin typeface="+mj-lt"/>
              </a:rPr>
              <a:t>   Asphalt Shingle Roof			      Clay Tile Roof</a:t>
            </a:r>
            <a:endParaRPr lang="en-US" dirty="0">
              <a:solidFill>
                <a:schemeClr val="accent4">
                  <a:lumMod val="10000"/>
                </a:schemeClr>
              </a:solidFill>
              <a:latin typeface="+mj-lt"/>
            </a:endParaRPr>
          </a:p>
        </p:txBody>
      </p:sp>
      <p:sp>
        <p:nvSpPr>
          <p:cNvPr id="10" name="TextBox 9"/>
          <p:cNvSpPr txBox="1"/>
          <p:nvPr/>
        </p:nvSpPr>
        <p:spPr>
          <a:xfrm>
            <a:off x="1143000" y="5377934"/>
            <a:ext cx="3124200" cy="369332"/>
          </a:xfrm>
          <a:prstGeom prst="rect">
            <a:avLst/>
          </a:prstGeom>
          <a:noFill/>
        </p:spPr>
        <p:txBody>
          <a:bodyPr wrap="square" rtlCol="0">
            <a:spAutoFit/>
          </a:bodyPr>
          <a:lstStyle/>
          <a:p>
            <a:r>
              <a:rPr lang="en-US" dirty="0" smtClean="0">
                <a:solidFill>
                  <a:schemeClr val="accent4">
                    <a:lumMod val="10000"/>
                  </a:schemeClr>
                </a:solidFill>
                <a:latin typeface="+mj-lt"/>
              </a:rPr>
              <a:t>Standing Seam Metal Roof</a:t>
            </a:r>
            <a:endParaRPr lang="en-US" dirty="0">
              <a:solidFill>
                <a:schemeClr val="accent4">
                  <a:lumMod val="10000"/>
                </a:schemeClr>
              </a:solidFill>
              <a:latin typeface="+mj-lt"/>
            </a:endParaRPr>
          </a:p>
        </p:txBody>
      </p:sp>
      <p:sp>
        <p:nvSpPr>
          <p:cNvPr id="11" name="TextBox 10"/>
          <p:cNvSpPr txBox="1"/>
          <p:nvPr/>
        </p:nvSpPr>
        <p:spPr>
          <a:xfrm>
            <a:off x="5486400" y="5747266"/>
            <a:ext cx="22098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Slate Roof</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4058190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20"/>
            <a:ext cx="7469187" cy="1050925"/>
          </a:xfrm>
        </p:spPr>
        <p:txBody>
          <a:bodyPr/>
          <a:lstStyle/>
          <a:p>
            <a:pPr algn="ctr"/>
            <a:r>
              <a:rPr lang="en-US" dirty="0" smtClean="0">
                <a:solidFill>
                  <a:srgbClr val="002060"/>
                </a:solidFill>
              </a:rPr>
              <a:t>Exterior Finish Types</a:t>
            </a:r>
            <a:endParaRPr lang="en-US" dirty="0">
              <a:solidFill>
                <a:srgbClr val="002060"/>
              </a:solidFill>
            </a:endParaRPr>
          </a:p>
        </p:txBody>
      </p:sp>
      <p:sp>
        <p:nvSpPr>
          <p:cNvPr id="3" name="Content Placeholder 2"/>
          <p:cNvSpPr>
            <a:spLocks noGrp="1"/>
          </p:cNvSpPr>
          <p:nvPr>
            <p:ph idx="1"/>
          </p:nvPr>
        </p:nvSpPr>
        <p:spPr>
          <a:xfrm>
            <a:off x="457200" y="1219200"/>
            <a:ext cx="8229600" cy="4525963"/>
          </a:xfrm>
        </p:spPr>
        <p:txBody>
          <a:bodyPr/>
          <a:lstStyle/>
          <a:p>
            <a:pPr marL="0" indent="0">
              <a:buNone/>
            </a:pPr>
            <a:r>
              <a:rPr lang="en-US" dirty="0">
                <a:solidFill>
                  <a:schemeClr val="accent4">
                    <a:lumMod val="10000"/>
                  </a:schemeClr>
                </a:solidFill>
                <a:latin typeface="+mj-lt"/>
              </a:rPr>
              <a:t>The exterior finish system’s primary contributions to a structure are weatherproofing and aesthetics. An exterior finish is non-structural and therefore not required if the wall material provides sufficient weather protection. For example, some older homes may have structural walls composed of brick that serve as both a structural support system and exterior finish. Newer construction may have CMU walls with no exterior finish. Preferably, all types of exterior finishes have a waterproof barrier between them and the underneath sheathing or other structural element.</a:t>
            </a:r>
          </a:p>
        </p:txBody>
      </p:sp>
      <p:sp>
        <p:nvSpPr>
          <p:cNvPr id="4" name="Slide Number Placeholder 3"/>
          <p:cNvSpPr>
            <a:spLocks noGrp="1"/>
          </p:cNvSpPr>
          <p:nvPr>
            <p:ph type="sldNum" sz="quarter" idx="10"/>
          </p:nvPr>
        </p:nvSpPr>
        <p:spPr/>
        <p:txBody>
          <a:bodyPr/>
          <a:lstStyle/>
          <a:p>
            <a:fld id="{91F1C2C4-E2A1-4C9A-BE26-24307F1AB4F0}" type="slidenum">
              <a:rPr lang="en-US" smtClean="0"/>
              <a:t>13</a:t>
            </a:fld>
            <a:endParaRPr lang="en-US" dirty="0"/>
          </a:p>
        </p:txBody>
      </p:sp>
    </p:spTree>
    <p:extLst>
      <p:ext uri="{BB962C8B-B14F-4D97-AF65-F5344CB8AC3E}">
        <p14:creationId xmlns:p14="http://schemas.microsoft.com/office/powerpoint/2010/main" val="624942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767" y="609600"/>
            <a:ext cx="8229600" cy="4953000"/>
          </a:xfrm>
        </p:spPr>
        <p:txBody>
          <a:bodyPr/>
          <a:lstStyle/>
          <a:p>
            <a:pPr marL="0" indent="0">
              <a:buNone/>
            </a:pPr>
            <a:r>
              <a:rPr lang="en-US" sz="2000" b="1" dirty="0" smtClean="0">
                <a:solidFill>
                  <a:schemeClr val="accent4">
                    <a:lumMod val="10000"/>
                  </a:schemeClr>
                </a:solidFill>
                <a:latin typeface="+mj-lt"/>
              </a:rPr>
              <a:t>Siding or Stucco (Standard) </a:t>
            </a:r>
            <a:r>
              <a:rPr lang="en-US" sz="2000" dirty="0" smtClean="0">
                <a:solidFill>
                  <a:schemeClr val="accent4">
                    <a:lumMod val="10000"/>
                  </a:schemeClr>
                </a:solidFill>
                <a:latin typeface="+mj-lt"/>
              </a:rPr>
              <a:t>– The most common type of residential exterior finish in the United States is stucco or aluminum, clapboard, and wood or vinyl siding. The purpose is to protect the structure from the elements of heat/cold, rain/snow, sun, and up to a certain degree, wind while also adding an aesthetic feature through color or style. Most sections of siding are smaller than the walls they cover. Stucco involves a finish that is similar to a plaster or thin concrete compound that is mixed and applied wet onto concrete blocks, bricks, or sheets of wire mesh (metal lath) that help adhesion to the exterior of the wall.</a:t>
            </a:r>
          </a:p>
          <a:p>
            <a:pPr marL="0" indent="0">
              <a:buNone/>
            </a:pPr>
            <a:r>
              <a:rPr lang="en-US" sz="2000" b="1" dirty="0" smtClean="0">
                <a:solidFill>
                  <a:schemeClr val="accent4">
                    <a:lumMod val="10000"/>
                  </a:schemeClr>
                </a:solidFill>
                <a:latin typeface="+mj-lt"/>
              </a:rPr>
              <a:t>None (common brick or structural) </a:t>
            </a:r>
            <a:r>
              <a:rPr lang="en-US" sz="2000" dirty="0" smtClean="0">
                <a:solidFill>
                  <a:schemeClr val="accent4">
                    <a:lumMod val="10000"/>
                  </a:schemeClr>
                </a:solidFill>
                <a:latin typeface="+mj-lt"/>
              </a:rPr>
              <a:t>– This option should be selected when common brick is used (brick units are stacked and mortared together to make up the exterior structural system and the exterior finish) or when another structural material (such as CMU or ICF) is used for both the exterior wall and the exterior finish.</a:t>
            </a:r>
          </a:p>
          <a:p>
            <a:pPr marL="0" indent="0">
              <a:buNone/>
            </a:pPr>
            <a:endParaRPr lang="en-US"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14</a:t>
            </a:fld>
            <a:endParaRPr lang="en-US" dirty="0"/>
          </a:p>
        </p:txBody>
      </p:sp>
    </p:spTree>
    <p:extLst>
      <p:ext uri="{BB962C8B-B14F-4D97-AF65-F5344CB8AC3E}">
        <p14:creationId xmlns:p14="http://schemas.microsoft.com/office/powerpoint/2010/main" val="1158253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648200"/>
          </a:xfrm>
        </p:spPr>
        <p:txBody>
          <a:bodyPr/>
          <a:lstStyle/>
          <a:p>
            <a:pPr marL="0" indent="0">
              <a:buNone/>
            </a:pPr>
            <a:endParaRPr lang="en-US" sz="2000" b="1" dirty="0" smtClean="0">
              <a:solidFill>
                <a:schemeClr val="accent4">
                  <a:lumMod val="10000"/>
                </a:schemeClr>
              </a:solidFill>
              <a:latin typeface="+mj-lt"/>
            </a:endParaRPr>
          </a:p>
          <a:p>
            <a:pPr marL="0" indent="0">
              <a:buNone/>
            </a:pPr>
            <a:r>
              <a:rPr lang="en-US" sz="2000" b="1" dirty="0" smtClean="0">
                <a:solidFill>
                  <a:schemeClr val="accent4">
                    <a:lumMod val="10000"/>
                  </a:schemeClr>
                </a:solidFill>
                <a:latin typeface="+mj-lt"/>
              </a:rPr>
              <a:t>Brick </a:t>
            </a:r>
            <a:r>
              <a:rPr lang="en-US" sz="2000" b="1" dirty="0">
                <a:solidFill>
                  <a:schemeClr val="accent4">
                    <a:lumMod val="10000"/>
                  </a:schemeClr>
                </a:solidFill>
                <a:latin typeface="+mj-lt"/>
              </a:rPr>
              <a:t>veneer </a:t>
            </a:r>
            <a:r>
              <a:rPr lang="en-US" sz="2000" dirty="0">
                <a:solidFill>
                  <a:schemeClr val="accent4">
                    <a:lumMod val="10000"/>
                  </a:schemeClr>
                </a:solidFill>
                <a:latin typeface="+mj-lt"/>
              </a:rPr>
              <a:t>– A brick veneer is applied to the exterior sheathing of a stud-framed or masonry structure. The bricks are attached using brick ties nailed to the exterior sheathing. Most brick veneers have air space between the inside face of the brick and the exterior sheathing</a:t>
            </a:r>
            <a:r>
              <a:rPr lang="en-US" sz="2000" dirty="0" smtClean="0">
                <a:latin typeface="+mj-lt"/>
              </a:rPr>
              <a:t>.</a:t>
            </a:r>
          </a:p>
          <a:p>
            <a:pPr marL="0" indent="0">
              <a:buNone/>
            </a:pPr>
            <a:endParaRPr lang="en-US" sz="2000" b="1" dirty="0">
              <a:solidFill>
                <a:schemeClr val="accent4">
                  <a:lumMod val="10000"/>
                </a:schemeClr>
              </a:solidFill>
              <a:latin typeface="+mj-lt"/>
            </a:endParaRPr>
          </a:p>
          <a:p>
            <a:pPr marL="0" indent="0">
              <a:buNone/>
            </a:pPr>
            <a:r>
              <a:rPr lang="en-US" sz="2000" b="1" dirty="0" smtClean="0">
                <a:solidFill>
                  <a:schemeClr val="accent4">
                    <a:lumMod val="10000"/>
                  </a:schemeClr>
                </a:solidFill>
                <a:latin typeface="+mj-lt"/>
              </a:rPr>
              <a:t>Exterior </a:t>
            </a:r>
            <a:r>
              <a:rPr lang="en-US" sz="2000" b="1" dirty="0">
                <a:solidFill>
                  <a:schemeClr val="accent4">
                    <a:lumMod val="10000"/>
                  </a:schemeClr>
                </a:solidFill>
                <a:latin typeface="+mj-lt"/>
              </a:rPr>
              <a:t>Insulation Finishing System (EIFS) </a:t>
            </a:r>
            <a:r>
              <a:rPr lang="en-US" sz="2000" dirty="0">
                <a:solidFill>
                  <a:schemeClr val="accent4">
                    <a:lumMod val="10000"/>
                  </a:schemeClr>
                </a:solidFill>
                <a:latin typeface="+mj-lt"/>
              </a:rPr>
              <a:t>–This option involves a non-load bearing exterior wall covering. It typically consists of several layers of materials sandwiched together into a single panel, which is then attached either adhesively or mechanically to the sheathing mounted on the outside of the wall studs. An EIFS wall normally has an exterior finish that includes an integrally reinforced base coat and a textured protective finish coat. </a:t>
            </a:r>
          </a:p>
        </p:txBody>
      </p:sp>
      <p:sp>
        <p:nvSpPr>
          <p:cNvPr id="4" name="Slide Number Placeholder 3"/>
          <p:cNvSpPr>
            <a:spLocks noGrp="1"/>
          </p:cNvSpPr>
          <p:nvPr>
            <p:ph type="sldNum" sz="quarter" idx="10"/>
          </p:nvPr>
        </p:nvSpPr>
        <p:spPr/>
        <p:txBody>
          <a:bodyPr/>
          <a:lstStyle/>
          <a:p>
            <a:fld id="{91F1C2C4-E2A1-4C9A-BE26-24307F1AB4F0}" type="slidenum">
              <a:rPr lang="en-US" smtClean="0"/>
              <a:t>15</a:t>
            </a:fld>
            <a:endParaRPr lang="en-US" dirty="0"/>
          </a:p>
        </p:txBody>
      </p:sp>
    </p:spTree>
    <p:extLst>
      <p:ext uri="{BB962C8B-B14F-4D97-AF65-F5344CB8AC3E}">
        <p14:creationId xmlns:p14="http://schemas.microsoft.com/office/powerpoint/2010/main" val="3315631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16</a:t>
            </a:fld>
            <a:endParaRPr lang="en-US" dirty="0"/>
          </a:p>
        </p:txBody>
      </p:sp>
      <p:pic>
        <p:nvPicPr>
          <p:cNvPr id="5" name="Picture 4"/>
          <p:cNvPicPr>
            <a:picLocks noChangeAspect="1"/>
          </p:cNvPicPr>
          <p:nvPr/>
        </p:nvPicPr>
        <p:blipFill>
          <a:blip r:embed="rId2"/>
          <a:stretch>
            <a:fillRect/>
          </a:stretch>
        </p:blipFill>
        <p:spPr>
          <a:xfrm>
            <a:off x="838200" y="381000"/>
            <a:ext cx="3810000" cy="4430013"/>
          </a:xfrm>
          <a:prstGeom prst="rect">
            <a:avLst/>
          </a:prstGeom>
        </p:spPr>
      </p:pic>
      <p:pic>
        <p:nvPicPr>
          <p:cNvPr id="6" name="Picture 5"/>
          <p:cNvPicPr>
            <a:picLocks noChangeAspect="1"/>
          </p:cNvPicPr>
          <p:nvPr/>
        </p:nvPicPr>
        <p:blipFill>
          <a:blip r:embed="rId3"/>
          <a:stretch>
            <a:fillRect/>
          </a:stretch>
        </p:blipFill>
        <p:spPr>
          <a:xfrm>
            <a:off x="4674637" y="381000"/>
            <a:ext cx="4001994" cy="4249148"/>
          </a:xfrm>
          <a:prstGeom prst="rect">
            <a:avLst/>
          </a:prstGeom>
        </p:spPr>
      </p:pic>
      <p:sp>
        <p:nvSpPr>
          <p:cNvPr id="7" name="TextBox 6"/>
          <p:cNvSpPr txBox="1"/>
          <p:nvPr/>
        </p:nvSpPr>
        <p:spPr>
          <a:xfrm>
            <a:off x="1066800" y="5105400"/>
            <a:ext cx="80010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           Brick veneer			   Exterior insulation finishing system</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79194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2274"/>
            <a:ext cx="4040188" cy="639762"/>
          </a:xfrm>
        </p:spPr>
        <p:txBody>
          <a:bodyPr/>
          <a:lstStyle/>
          <a:p>
            <a:pPr algn="ctr"/>
            <a:r>
              <a:rPr lang="en-US" dirty="0" smtClean="0">
                <a:solidFill>
                  <a:srgbClr val="002060"/>
                </a:solidFill>
                <a:latin typeface="+mj-lt"/>
              </a:rPr>
              <a:t>Interior Finish</a:t>
            </a:r>
            <a:endParaRPr lang="en-US" dirty="0">
              <a:solidFill>
                <a:srgbClr val="002060"/>
              </a:solidFill>
              <a:latin typeface="+mj-lt"/>
            </a:endParaRPr>
          </a:p>
        </p:txBody>
      </p:sp>
      <p:sp>
        <p:nvSpPr>
          <p:cNvPr id="7" name="Content Placeholder 6"/>
          <p:cNvSpPr>
            <a:spLocks noGrp="1"/>
          </p:cNvSpPr>
          <p:nvPr>
            <p:ph sz="half" idx="2"/>
          </p:nvPr>
        </p:nvSpPr>
        <p:spPr>
          <a:xfrm>
            <a:off x="457200" y="762000"/>
            <a:ext cx="4040188" cy="5001312"/>
          </a:xfrm>
        </p:spPr>
        <p:txBody>
          <a:bodyPr/>
          <a:lstStyle/>
          <a:p>
            <a:r>
              <a:rPr lang="en-US" dirty="0" smtClean="0">
                <a:solidFill>
                  <a:schemeClr val="accent4">
                    <a:lumMod val="10000"/>
                  </a:schemeClr>
                </a:solidFill>
                <a:latin typeface="+mj-lt"/>
              </a:rPr>
              <a:t>Gypsum board, drywall, plaster, or paneling that makes up the wall &amp; ceiling surfaces</a:t>
            </a:r>
          </a:p>
          <a:p>
            <a:r>
              <a:rPr lang="en-US" dirty="0" smtClean="0">
                <a:solidFill>
                  <a:schemeClr val="accent4">
                    <a:lumMod val="10000"/>
                  </a:schemeClr>
                </a:solidFill>
                <a:latin typeface="+mj-lt"/>
              </a:rPr>
              <a:t>Trim around door and window frames</a:t>
            </a:r>
          </a:p>
          <a:p>
            <a:r>
              <a:rPr lang="en-US" dirty="0" smtClean="0">
                <a:solidFill>
                  <a:schemeClr val="accent4">
                    <a:lumMod val="10000"/>
                  </a:schemeClr>
                </a:solidFill>
                <a:latin typeface="+mj-lt"/>
              </a:rPr>
              <a:t>Baseboard</a:t>
            </a:r>
          </a:p>
          <a:p>
            <a:r>
              <a:rPr lang="en-US" dirty="0" smtClean="0">
                <a:solidFill>
                  <a:schemeClr val="accent4">
                    <a:lumMod val="10000"/>
                  </a:schemeClr>
                </a:solidFill>
                <a:latin typeface="+mj-lt"/>
              </a:rPr>
              <a:t>Casings</a:t>
            </a:r>
          </a:p>
          <a:p>
            <a:r>
              <a:rPr lang="en-US" dirty="0" smtClean="0">
                <a:solidFill>
                  <a:schemeClr val="accent4">
                    <a:lumMod val="10000"/>
                  </a:schemeClr>
                </a:solidFill>
                <a:latin typeface="+mj-lt"/>
              </a:rPr>
              <a:t>Chair rails</a:t>
            </a:r>
          </a:p>
          <a:p>
            <a:r>
              <a:rPr lang="en-US" dirty="0" smtClean="0">
                <a:solidFill>
                  <a:schemeClr val="accent4">
                    <a:lumMod val="10000"/>
                  </a:schemeClr>
                </a:solidFill>
                <a:latin typeface="+mj-lt"/>
              </a:rPr>
              <a:t>Ceiling moldings</a:t>
            </a:r>
            <a:endParaRPr lang="en-US" dirty="0">
              <a:solidFill>
                <a:schemeClr val="accent4">
                  <a:lumMod val="10000"/>
                </a:schemeClr>
              </a:solidFill>
              <a:latin typeface="+mj-lt"/>
            </a:endParaRPr>
          </a:p>
        </p:txBody>
      </p:sp>
      <p:sp>
        <p:nvSpPr>
          <p:cNvPr id="8" name="Text Placeholder 7"/>
          <p:cNvSpPr>
            <a:spLocks noGrp="1"/>
          </p:cNvSpPr>
          <p:nvPr>
            <p:ph type="body" sz="quarter" idx="3"/>
          </p:nvPr>
        </p:nvSpPr>
        <p:spPr>
          <a:xfrm>
            <a:off x="4652984" y="-2274"/>
            <a:ext cx="4041775" cy="639762"/>
          </a:xfrm>
        </p:spPr>
        <p:txBody>
          <a:bodyPr/>
          <a:lstStyle/>
          <a:p>
            <a:pPr algn="ctr"/>
            <a:r>
              <a:rPr lang="en-US" dirty="0" smtClean="0">
                <a:solidFill>
                  <a:srgbClr val="002060"/>
                </a:solidFill>
                <a:latin typeface="+mj-lt"/>
              </a:rPr>
              <a:t>Doors and Windows</a:t>
            </a:r>
            <a:endParaRPr lang="en-US" dirty="0">
              <a:solidFill>
                <a:srgbClr val="002060"/>
              </a:solidFill>
              <a:latin typeface="+mj-lt"/>
            </a:endParaRPr>
          </a:p>
        </p:txBody>
      </p:sp>
      <p:sp>
        <p:nvSpPr>
          <p:cNvPr id="9" name="Content Placeholder 8"/>
          <p:cNvSpPr>
            <a:spLocks noGrp="1"/>
          </p:cNvSpPr>
          <p:nvPr>
            <p:ph sz="quarter" idx="4"/>
          </p:nvPr>
        </p:nvSpPr>
        <p:spPr>
          <a:xfrm>
            <a:off x="4652983" y="771691"/>
            <a:ext cx="4041775" cy="4380600"/>
          </a:xfrm>
        </p:spPr>
        <p:txBody>
          <a:bodyPr/>
          <a:lstStyle/>
          <a:p>
            <a:r>
              <a:rPr lang="en-US" dirty="0" smtClean="0">
                <a:solidFill>
                  <a:schemeClr val="accent4">
                    <a:lumMod val="10000"/>
                  </a:schemeClr>
                </a:solidFill>
                <a:latin typeface="+mj-lt"/>
              </a:rPr>
              <a:t>All interior and exterior doors and windows</a:t>
            </a:r>
          </a:p>
          <a:p>
            <a:r>
              <a:rPr lang="en-US" dirty="0" smtClean="0">
                <a:solidFill>
                  <a:schemeClr val="accent4">
                    <a:lumMod val="10000"/>
                  </a:schemeClr>
                </a:solidFill>
                <a:latin typeface="+mj-lt"/>
              </a:rPr>
              <a:t>Locks</a:t>
            </a:r>
          </a:p>
          <a:p>
            <a:r>
              <a:rPr lang="en-US" dirty="0" smtClean="0">
                <a:solidFill>
                  <a:schemeClr val="accent4">
                    <a:lumMod val="10000"/>
                  </a:schemeClr>
                </a:solidFill>
                <a:latin typeface="+mj-lt"/>
              </a:rPr>
              <a:t>Hinges</a:t>
            </a:r>
          </a:p>
          <a:p>
            <a:r>
              <a:rPr lang="en-US" dirty="0" smtClean="0">
                <a:solidFill>
                  <a:schemeClr val="accent4">
                    <a:lumMod val="10000"/>
                  </a:schemeClr>
                </a:solidFill>
                <a:latin typeface="+mj-lt"/>
              </a:rPr>
              <a:t>Frames</a:t>
            </a:r>
          </a:p>
          <a:p>
            <a:r>
              <a:rPr lang="en-US" dirty="0" smtClean="0">
                <a:solidFill>
                  <a:schemeClr val="accent4">
                    <a:lumMod val="10000"/>
                  </a:schemeClr>
                </a:solidFill>
                <a:latin typeface="+mj-lt"/>
              </a:rPr>
              <a:t>Handles</a:t>
            </a:r>
            <a:endParaRPr lang="en-US"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17</a:t>
            </a:fld>
            <a:endParaRPr lang="en-US" dirty="0"/>
          </a:p>
        </p:txBody>
      </p:sp>
    </p:spTree>
    <p:extLst>
      <p:ext uri="{BB962C8B-B14F-4D97-AF65-F5344CB8AC3E}">
        <p14:creationId xmlns:p14="http://schemas.microsoft.com/office/powerpoint/2010/main" val="1627164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228600"/>
            <a:ext cx="4040188" cy="639762"/>
          </a:xfrm>
        </p:spPr>
        <p:txBody>
          <a:bodyPr/>
          <a:lstStyle/>
          <a:p>
            <a:r>
              <a:rPr lang="en-US" dirty="0" smtClean="0">
                <a:solidFill>
                  <a:srgbClr val="002060"/>
                </a:solidFill>
                <a:latin typeface="+mj-lt"/>
              </a:rPr>
              <a:t>Cabinets &amp; Countertops</a:t>
            </a:r>
            <a:endParaRPr lang="en-US" dirty="0">
              <a:solidFill>
                <a:srgbClr val="002060"/>
              </a:solidFill>
              <a:latin typeface="+mj-lt"/>
            </a:endParaRPr>
          </a:p>
        </p:txBody>
      </p:sp>
      <p:sp>
        <p:nvSpPr>
          <p:cNvPr id="7" name="Content Placeholder 6"/>
          <p:cNvSpPr>
            <a:spLocks noGrp="1"/>
          </p:cNvSpPr>
          <p:nvPr>
            <p:ph sz="half" idx="2"/>
          </p:nvPr>
        </p:nvSpPr>
        <p:spPr>
          <a:xfrm>
            <a:off x="457200" y="1143000"/>
            <a:ext cx="4040188" cy="3951288"/>
          </a:xfrm>
        </p:spPr>
        <p:txBody>
          <a:bodyPr/>
          <a:lstStyle/>
          <a:p>
            <a:r>
              <a:rPr lang="en-US" dirty="0" smtClean="0">
                <a:solidFill>
                  <a:schemeClr val="accent4">
                    <a:lumMod val="10000"/>
                  </a:schemeClr>
                </a:solidFill>
                <a:latin typeface="+mj-lt"/>
              </a:rPr>
              <a:t>Built-in, wall mounted, or isolated cabinets and countertops (kitchens and bathrooms)</a:t>
            </a:r>
          </a:p>
        </p:txBody>
      </p:sp>
      <p:sp>
        <p:nvSpPr>
          <p:cNvPr id="8" name="Text Placeholder 7"/>
          <p:cNvSpPr>
            <a:spLocks noGrp="1"/>
          </p:cNvSpPr>
          <p:nvPr>
            <p:ph type="body" sz="quarter" idx="3"/>
          </p:nvPr>
        </p:nvSpPr>
        <p:spPr>
          <a:xfrm>
            <a:off x="4565413" y="228600"/>
            <a:ext cx="4041775" cy="639762"/>
          </a:xfrm>
        </p:spPr>
        <p:txBody>
          <a:bodyPr/>
          <a:lstStyle/>
          <a:p>
            <a:r>
              <a:rPr lang="en-US" dirty="0" smtClean="0">
                <a:solidFill>
                  <a:srgbClr val="002060"/>
                </a:solidFill>
                <a:latin typeface="+mj-lt"/>
              </a:rPr>
              <a:t>Floor Finish</a:t>
            </a:r>
            <a:endParaRPr lang="en-US" dirty="0">
              <a:solidFill>
                <a:srgbClr val="002060"/>
              </a:solidFill>
              <a:latin typeface="+mj-lt"/>
            </a:endParaRPr>
          </a:p>
        </p:txBody>
      </p:sp>
      <p:sp>
        <p:nvSpPr>
          <p:cNvPr id="9" name="Content Placeholder 8"/>
          <p:cNvSpPr>
            <a:spLocks noGrp="1"/>
          </p:cNvSpPr>
          <p:nvPr>
            <p:ph sz="quarter" idx="4"/>
          </p:nvPr>
        </p:nvSpPr>
        <p:spPr>
          <a:xfrm>
            <a:off x="4565413" y="1143000"/>
            <a:ext cx="4041775" cy="5105400"/>
          </a:xfrm>
        </p:spPr>
        <p:txBody>
          <a:bodyPr/>
          <a:lstStyle/>
          <a:p>
            <a:r>
              <a:rPr lang="en-US" dirty="0" smtClean="0">
                <a:solidFill>
                  <a:schemeClr val="accent4">
                    <a:lumMod val="10000"/>
                  </a:schemeClr>
                </a:solidFill>
                <a:latin typeface="+mj-lt"/>
              </a:rPr>
              <a:t>Carpet</a:t>
            </a:r>
          </a:p>
          <a:p>
            <a:r>
              <a:rPr lang="en-US" dirty="0" smtClean="0">
                <a:solidFill>
                  <a:schemeClr val="accent4">
                    <a:lumMod val="10000"/>
                  </a:schemeClr>
                </a:solidFill>
                <a:latin typeface="+mj-lt"/>
              </a:rPr>
              <a:t>Hardwood</a:t>
            </a:r>
          </a:p>
          <a:p>
            <a:r>
              <a:rPr lang="en-US" dirty="0" smtClean="0">
                <a:solidFill>
                  <a:schemeClr val="accent4">
                    <a:lumMod val="10000"/>
                  </a:schemeClr>
                </a:solidFill>
                <a:latin typeface="+mj-lt"/>
              </a:rPr>
              <a:t>Vinyl composition tile</a:t>
            </a:r>
          </a:p>
          <a:p>
            <a:r>
              <a:rPr lang="en-US" dirty="0" smtClean="0">
                <a:solidFill>
                  <a:schemeClr val="accent4">
                    <a:lumMod val="10000"/>
                  </a:schemeClr>
                </a:solidFill>
                <a:latin typeface="+mj-lt"/>
              </a:rPr>
              <a:t>Sheet vinyl</a:t>
            </a:r>
          </a:p>
          <a:p>
            <a:r>
              <a:rPr lang="en-US" dirty="0" smtClean="0">
                <a:solidFill>
                  <a:schemeClr val="accent4">
                    <a:lumMod val="10000"/>
                  </a:schemeClr>
                </a:solidFill>
                <a:latin typeface="+mj-lt"/>
              </a:rPr>
              <a:t>Ceramic tile</a:t>
            </a:r>
          </a:p>
          <a:p>
            <a:r>
              <a:rPr lang="en-US" dirty="0" smtClean="0">
                <a:solidFill>
                  <a:schemeClr val="accent4">
                    <a:lumMod val="10000"/>
                  </a:schemeClr>
                </a:solidFill>
                <a:latin typeface="+mj-lt"/>
              </a:rPr>
              <a:t>Marble</a:t>
            </a:r>
          </a:p>
          <a:p>
            <a:r>
              <a:rPr lang="en-US" dirty="0" smtClean="0">
                <a:solidFill>
                  <a:schemeClr val="accent4">
                    <a:lumMod val="10000"/>
                  </a:schemeClr>
                </a:solidFill>
                <a:latin typeface="+mj-lt"/>
              </a:rPr>
              <a:t>Does not include carpet or re-carpeting installed over finished flooring, such as wood or tile</a:t>
            </a:r>
            <a:endParaRPr lang="en-US"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18</a:t>
            </a:fld>
            <a:endParaRPr lang="en-US" dirty="0"/>
          </a:p>
        </p:txBody>
      </p:sp>
    </p:spTree>
    <p:extLst>
      <p:ext uri="{BB962C8B-B14F-4D97-AF65-F5344CB8AC3E}">
        <p14:creationId xmlns:p14="http://schemas.microsoft.com/office/powerpoint/2010/main" val="3814628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3788" y="228600"/>
            <a:ext cx="4040188" cy="639762"/>
          </a:xfrm>
        </p:spPr>
        <p:txBody>
          <a:bodyPr/>
          <a:lstStyle/>
          <a:p>
            <a:r>
              <a:rPr lang="en-US" dirty="0" smtClean="0">
                <a:solidFill>
                  <a:srgbClr val="002060"/>
                </a:solidFill>
                <a:latin typeface="+mj-lt"/>
              </a:rPr>
              <a:t>Plumbing</a:t>
            </a:r>
            <a:endParaRPr lang="en-US" dirty="0">
              <a:solidFill>
                <a:srgbClr val="002060"/>
              </a:solidFill>
              <a:latin typeface="+mj-lt"/>
            </a:endParaRPr>
          </a:p>
        </p:txBody>
      </p:sp>
      <p:sp>
        <p:nvSpPr>
          <p:cNvPr id="4" name="Content Placeholder 3"/>
          <p:cNvSpPr>
            <a:spLocks noGrp="1"/>
          </p:cNvSpPr>
          <p:nvPr>
            <p:ph sz="half" idx="2"/>
          </p:nvPr>
        </p:nvSpPr>
        <p:spPr>
          <a:xfrm>
            <a:off x="452651" y="1143000"/>
            <a:ext cx="4040188" cy="3951288"/>
          </a:xfrm>
        </p:spPr>
        <p:txBody>
          <a:bodyPr/>
          <a:lstStyle/>
          <a:p>
            <a:r>
              <a:rPr lang="en-US" dirty="0" smtClean="0">
                <a:solidFill>
                  <a:schemeClr val="accent4">
                    <a:lumMod val="10000"/>
                  </a:schemeClr>
                </a:solidFill>
                <a:latin typeface="+mj-lt"/>
              </a:rPr>
              <a:t>Incoming water service (municipal water supply or well service)</a:t>
            </a:r>
          </a:p>
          <a:p>
            <a:r>
              <a:rPr lang="en-US" dirty="0" smtClean="0">
                <a:solidFill>
                  <a:schemeClr val="accent4">
                    <a:lumMod val="10000"/>
                  </a:schemeClr>
                </a:solidFill>
                <a:latin typeface="+mj-lt"/>
              </a:rPr>
              <a:t>Plumbing fixtures</a:t>
            </a:r>
          </a:p>
          <a:p>
            <a:r>
              <a:rPr lang="en-US" dirty="0" smtClean="0">
                <a:solidFill>
                  <a:schemeClr val="accent4">
                    <a:lumMod val="10000"/>
                  </a:schemeClr>
                </a:solidFill>
                <a:latin typeface="+mj-lt"/>
              </a:rPr>
              <a:t>Water heater</a:t>
            </a:r>
          </a:p>
          <a:p>
            <a:r>
              <a:rPr lang="en-US" dirty="0" smtClean="0">
                <a:solidFill>
                  <a:schemeClr val="accent4">
                    <a:lumMod val="10000"/>
                  </a:schemeClr>
                </a:solidFill>
                <a:latin typeface="+mj-lt"/>
              </a:rPr>
              <a:t>Water distribution system</a:t>
            </a:r>
          </a:p>
          <a:p>
            <a:r>
              <a:rPr lang="en-US" dirty="0" smtClean="0">
                <a:solidFill>
                  <a:schemeClr val="accent4">
                    <a:lumMod val="10000"/>
                  </a:schemeClr>
                </a:solidFill>
                <a:latin typeface="+mj-lt"/>
              </a:rPr>
              <a:t>Wastewater collection and removal system</a:t>
            </a:r>
            <a:endParaRPr lang="en-US" dirty="0">
              <a:solidFill>
                <a:schemeClr val="accent4">
                  <a:lumMod val="10000"/>
                </a:schemeClr>
              </a:solidFill>
              <a:latin typeface="+mj-lt"/>
            </a:endParaRPr>
          </a:p>
        </p:txBody>
      </p:sp>
      <p:sp>
        <p:nvSpPr>
          <p:cNvPr id="5" name="Text Placeholder 4"/>
          <p:cNvSpPr>
            <a:spLocks noGrp="1"/>
          </p:cNvSpPr>
          <p:nvPr>
            <p:ph type="body" sz="quarter" idx="3"/>
          </p:nvPr>
        </p:nvSpPr>
        <p:spPr>
          <a:xfrm>
            <a:off x="4493976" y="228600"/>
            <a:ext cx="4041775" cy="639762"/>
          </a:xfrm>
        </p:spPr>
        <p:txBody>
          <a:bodyPr/>
          <a:lstStyle/>
          <a:p>
            <a:r>
              <a:rPr lang="en-US" dirty="0" smtClean="0">
                <a:solidFill>
                  <a:srgbClr val="002060"/>
                </a:solidFill>
                <a:latin typeface="+mj-lt"/>
              </a:rPr>
              <a:t>Electrical</a:t>
            </a:r>
            <a:endParaRPr lang="en-US" dirty="0">
              <a:solidFill>
                <a:srgbClr val="002060"/>
              </a:solidFill>
              <a:latin typeface="+mj-lt"/>
            </a:endParaRPr>
          </a:p>
        </p:txBody>
      </p:sp>
      <p:sp>
        <p:nvSpPr>
          <p:cNvPr id="6" name="Content Placeholder 5"/>
          <p:cNvSpPr>
            <a:spLocks noGrp="1"/>
          </p:cNvSpPr>
          <p:nvPr>
            <p:ph sz="quarter" idx="4"/>
          </p:nvPr>
        </p:nvSpPr>
        <p:spPr>
          <a:xfrm>
            <a:off x="4605219" y="1143000"/>
            <a:ext cx="4041775" cy="3951288"/>
          </a:xfrm>
        </p:spPr>
        <p:txBody>
          <a:bodyPr/>
          <a:lstStyle/>
          <a:p>
            <a:r>
              <a:rPr lang="en-US" dirty="0" smtClean="0">
                <a:solidFill>
                  <a:schemeClr val="accent4">
                    <a:lumMod val="10000"/>
                  </a:schemeClr>
                </a:solidFill>
                <a:latin typeface="+mj-lt"/>
              </a:rPr>
              <a:t>Electrical wiring systems (junction boxes, circuit breaker panels, distribution wiring, outlets, switches, receptacles)</a:t>
            </a:r>
          </a:p>
          <a:p>
            <a:r>
              <a:rPr lang="en-US" dirty="0" smtClean="0">
                <a:solidFill>
                  <a:schemeClr val="accent4">
                    <a:lumMod val="10000"/>
                  </a:schemeClr>
                </a:solidFill>
                <a:latin typeface="+mj-lt"/>
              </a:rPr>
              <a:t>Lighting</a:t>
            </a:r>
          </a:p>
          <a:p>
            <a:r>
              <a:rPr lang="en-US" dirty="0" smtClean="0">
                <a:solidFill>
                  <a:schemeClr val="accent4">
                    <a:lumMod val="10000"/>
                  </a:schemeClr>
                </a:solidFill>
                <a:latin typeface="+mj-lt"/>
              </a:rPr>
              <a:t>Ceiling and exhaust fans</a:t>
            </a:r>
          </a:p>
          <a:p>
            <a:r>
              <a:rPr lang="en-US" dirty="0" smtClean="0">
                <a:solidFill>
                  <a:schemeClr val="accent4">
                    <a:lumMod val="10000"/>
                  </a:schemeClr>
                </a:solidFill>
                <a:latin typeface="+mj-lt"/>
              </a:rPr>
              <a:t>Electric baseboard heaters</a:t>
            </a:r>
            <a:endParaRPr lang="en-US" dirty="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19</a:t>
            </a:fld>
            <a:endParaRPr lang="en-US" dirty="0"/>
          </a:p>
        </p:txBody>
      </p:sp>
    </p:spTree>
    <p:extLst>
      <p:ext uri="{BB962C8B-B14F-4D97-AF65-F5344CB8AC3E}">
        <p14:creationId xmlns:p14="http://schemas.microsoft.com/office/powerpoint/2010/main" val="836265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559" y="1247775"/>
            <a:ext cx="8229600" cy="5181600"/>
          </a:xfrm>
        </p:spPr>
        <p:txBody>
          <a:bodyPr/>
          <a:lstStyle/>
          <a:p>
            <a:r>
              <a:rPr lang="en-US" sz="2000" b="1" dirty="0" smtClean="0">
                <a:solidFill>
                  <a:schemeClr val="accent4">
                    <a:lumMod val="10000"/>
                  </a:schemeClr>
                </a:solidFill>
                <a:latin typeface="+mj-lt"/>
              </a:rPr>
              <a:t>Continuous </a:t>
            </a:r>
            <a:r>
              <a:rPr lang="en-US" sz="2000" b="1" dirty="0">
                <a:solidFill>
                  <a:schemeClr val="accent4">
                    <a:lumMod val="10000"/>
                  </a:schemeClr>
                </a:solidFill>
                <a:latin typeface="+mj-lt"/>
              </a:rPr>
              <a:t>Wall with Slab (Standard): </a:t>
            </a:r>
            <a:r>
              <a:rPr lang="en-US" sz="2000" dirty="0">
                <a:solidFill>
                  <a:schemeClr val="accent4">
                    <a:lumMod val="10000"/>
                  </a:schemeClr>
                </a:solidFill>
                <a:latin typeface="+mj-lt"/>
              </a:rPr>
              <a:t>This system consists of low concrete or masonry perimeter stem walls supported on footings and connected to a raised slab, which may be at or above grade</a:t>
            </a:r>
            <a:r>
              <a:rPr lang="en-US" sz="2000" dirty="0" smtClean="0">
                <a:solidFill>
                  <a:schemeClr val="accent4">
                    <a:lumMod val="10000"/>
                  </a:schemeClr>
                </a:solidFill>
                <a:latin typeface="+mj-lt"/>
              </a:rPr>
              <a:t>.</a:t>
            </a:r>
          </a:p>
          <a:p>
            <a:r>
              <a:rPr lang="en-US" sz="2000" b="1" dirty="0" smtClean="0">
                <a:solidFill>
                  <a:schemeClr val="accent4">
                    <a:lumMod val="10000"/>
                  </a:schemeClr>
                </a:solidFill>
                <a:latin typeface="+mj-lt"/>
              </a:rPr>
              <a:t>Basement: </a:t>
            </a:r>
            <a:r>
              <a:rPr lang="en-US" sz="2000" dirty="0" smtClean="0">
                <a:solidFill>
                  <a:schemeClr val="accent4">
                    <a:lumMod val="10000"/>
                  </a:schemeClr>
                </a:solidFill>
                <a:latin typeface="+mj-lt"/>
              </a:rPr>
              <a:t>a </a:t>
            </a:r>
            <a:r>
              <a:rPr lang="en-US" sz="2000" dirty="0">
                <a:solidFill>
                  <a:schemeClr val="accent4">
                    <a:lumMod val="10000"/>
                  </a:schemeClr>
                </a:solidFill>
                <a:latin typeface="+mj-lt"/>
              </a:rPr>
              <a:t>basement is a below-grade </a:t>
            </a:r>
            <a:r>
              <a:rPr lang="en-US" sz="2000" dirty="0" smtClean="0">
                <a:solidFill>
                  <a:schemeClr val="accent4">
                    <a:lumMod val="10000"/>
                  </a:schemeClr>
                </a:solidFill>
                <a:latin typeface="+mj-lt"/>
              </a:rPr>
              <a:t>enclosure</a:t>
            </a:r>
            <a:r>
              <a:rPr lang="en-US" sz="2000" dirty="0">
                <a:solidFill>
                  <a:schemeClr val="accent4">
                    <a:lumMod val="10000"/>
                  </a:schemeClr>
                </a:solidFill>
                <a:latin typeface="+mj-lt"/>
              </a:rPr>
              <a:t>. All sides of the foundation are enclosed with at least one side below grade. The basement can be finished or unfinished</a:t>
            </a:r>
            <a:r>
              <a:rPr lang="en-US" sz="2000" dirty="0" smtClean="0">
                <a:solidFill>
                  <a:schemeClr val="accent4">
                    <a:lumMod val="10000"/>
                  </a:schemeClr>
                </a:solidFill>
                <a:latin typeface="+mj-lt"/>
              </a:rPr>
              <a:t>.</a:t>
            </a:r>
          </a:p>
          <a:p>
            <a:r>
              <a:rPr lang="en-US" sz="2000" b="1" dirty="0">
                <a:solidFill>
                  <a:schemeClr val="accent4">
                    <a:lumMod val="10000"/>
                  </a:schemeClr>
                </a:solidFill>
                <a:latin typeface="+mj-lt"/>
              </a:rPr>
              <a:t>Slab-on-Grade: </a:t>
            </a:r>
            <a:r>
              <a:rPr lang="en-US" sz="2000" dirty="0">
                <a:solidFill>
                  <a:schemeClr val="accent4">
                    <a:lumMod val="10000"/>
                  </a:schemeClr>
                </a:solidFill>
                <a:latin typeface="+mj-lt"/>
              </a:rPr>
              <a:t>The lowest floor of the house is formed by a concrete slab that sits directly on the ground</a:t>
            </a:r>
            <a:r>
              <a:rPr lang="en-US" sz="2000" dirty="0" smtClean="0">
                <a:solidFill>
                  <a:schemeClr val="accent4">
                    <a:lumMod val="10000"/>
                  </a:schemeClr>
                </a:solidFill>
                <a:latin typeface="+mj-lt"/>
              </a:rPr>
              <a:t>.</a:t>
            </a:r>
          </a:p>
          <a:p>
            <a:r>
              <a:rPr lang="en-US" sz="2000" b="1" dirty="0">
                <a:solidFill>
                  <a:schemeClr val="accent4">
                    <a:lumMod val="10000"/>
                  </a:schemeClr>
                </a:solidFill>
                <a:latin typeface="+mj-lt"/>
              </a:rPr>
              <a:t>Piles: </a:t>
            </a:r>
            <a:r>
              <a:rPr lang="en-US" sz="2000" dirty="0">
                <a:solidFill>
                  <a:schemeClr val="accent4">
                    <a:lumMod val="10000"/>
                  </a:schemeClr>
                </a:solidFill>
                <a:latin typeface="+mj-lt"/>
              </a:rPr>
              <a:t>The piles support an elevated structure and consist of multiple columns driven into the ground and embedded several feet below grade. For purposes of the SDE tool, pile types include timber and precast concrete piles.</a:t>
            </a:r>
          </a:p>
        </p:txBody>
      </p:sp>
      <p:sp>
        <p:nvSpPr>
          <p:cNvPr id="4" name="Slide Number Placeholder 3"/>
          <p:cNvSpPr>
            <a:spLocks noGrp="1"/>
          </p:cNvSpPr>
          <p:nvPr>
            <p:ph type="sldNum" sz="quarter" idx="10"/>
          </p:nvPr>
        </p:nvSpPr>
        <p:spPr/>
        <p:txBody>
          <a:bodyPr/>
          <a:lstStyle/>
          <a:p>
            <a:fld id="{91F1C2C4-E2A1-4C9A-BE26-24307F1AB4F0}" type="slidenum">
              <a:rPr lang="en-US" smtClean="0"/>
              <a:t>2</a:t>
            </a:fld>
            <a:endParaRPr lang="en-US" dirty="0"/>
          </a:p>
        </p:txBody>
      </p:sp>
      <p:sp>
        <p:nvSpPr>
          <p:cNvPr id="5" name="Title 4"/>
          <p:cNvSpPr>
            <a:spLocks noGrp="1"/>
          </p:cNvSpPr>
          <p:nvPr>
            <p:ph type="title"/>
          </p:nvPr>
        </p:nvSpPr>
        <p:spPr>
          <a:xfrm>
            <a:off x="315913" y="1"/>
            <a:ext cx="7469187" cy="838200"/>
          </a:xfrm>
        </p:spPr>
        <p:txBody>
          <a:bodyPr/>
          <a:lstStyle/>
          <a:p>
            <a:pPr algn="ctr"/>
            <a:r>
              <a:rPr lang="en-US" dirty="0" smtClean="0">
                <a:solidFill>
                  <a:srgbClr val="002060"/>
                </a:solidFill>
              </a:rPr>
              <a:t>Six Foundation Types</a:t>
            </a:r>
            <a:endParaRPr lang="en-US" dirty="0">
              <a:solidFill>
                <a:srgbClr val="002060"/>
              </a:solidFill>
            </a:endParaRPr>
          </a:p>
        </p:txBody>
      </p:sp>
    </p:spTree>
    <p:extLst>
      <p:ext uri="{BB962C8B-B14F-4D97-AF65-F5344CB8AC3E}">
        <p14:creationId xmlns:p14="http://schemas.microsoft.com/office/powerpoint/2010/main" val="4182454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4925" y="228600"/>
            <a:ext cx="4040188" cy="639762"/>
          </a:xfrm>
        </p:spPr>
        <p:txBody>
          <a:bodyPr/>
          <a:lstStyle/>
          <a:p>
            <a:r>
              <a:rPr lang="en-US" dirty="0" smtClean="0">
                <a:solidFill>
                  <a:srgbClr val="002060"/>
                </a:solidFill>
                <a:latin typeface="+mj-lt"/>
              </a:rPr>
              <a:t>Appliances</a:t>
            </a:r>
            <a:endParaRPr lang="en-US" dirty="0">
              <a:solidFill>
                <a:srgbClr val="002060"/>
              </a:solidFill>
              <a:latin typeface="+mj-lt"/>
            </a:endParaRPr>
          </a:p>
        </p:txBody>
      </p:sp>
      <p:sp>
        <p:nvSpPr>
          <p:cNvPr id="4" name="Content Placeholder 3"/>
          <p:cNvSpPr>
            <a:spLocks noGrp="1"/>
          </p:cNvSpPr>
          <p:nvPr>
            <p:ph sz="half" idx="2"/>
          </p:nvPr>
        </p:nvSpPr>
        <p:spPr>
          <a:xfrm>
            <a:off x="454925" y="1219200"/>
            <a:ext cx="4040188" cy="3951288"/>
          </a:xfrm>
        </p:spPr>
        <p:txBody>
          <a:bodyPr/>
          <a:lstStyle/>
          <a:p>
            <a:r>
              <a:rPr lang="en-US" dirty="0" smtClean="0">
                <a:solidFill>
                  <a:schemeClr val="accent4">
                    <a:lumMod val="10000"/>
                  </a:schemeClr>
                </a:solidFill>
                <a:latin typeface="+mj-lt"/>
              </a:rPr>
              <a:t>All built-in, permanent appliances in the structure </a:t>
            </a:r>
            <a:endParaRPr lang="en-US" dirty="0">
              <a:solidFill>
                <a:schemeClr val="accent4">
                  <a:lumMod val="10000"/>
                </a:schemeClr>
              </a:solidFill>
              <a:latin typeface="+mj-lt"/>
            </a:endParaRPr>
          </a:p>
          <a:p>
            <a:r>
              <a:rPr lang="en-US" dirty="0" smtClean="0">
                <a:solidFill>
                  <a:schemeClr val="accent4">
                    <a:lumMod val="10000"/>
                  </a:schemeClr>
                </a:solidFill>
                <a:latin typeface="+mj-lt"/>
              </a:rPr>
              <a:t>Fridge</a:t>
            </a:r>
          </a:p>
          <a:p>
            <a:r>
              <a:rPr lang="en-US" dirty="0" smtClean="0">
                <a:solidFill>
                  <a:schemeClr val="accent4">
                    <a:lumMod val="10000"/>
                  </a:schemeClr>
                </a:solidFill>
                <a:latin typeface="+mj-lt"/>
              </a:rPr>
              <a:t>Stove</a:t>
            </a:r>
          </a:p>
          <a:p>
            <a:r>
              <a:rPr lang="en-US" dirty="0" smtClean="0">
                <a:solidFill>
                  <a:schemeClr val="accent4">
                    <a:lumMod val="10000"/>
                  </a:schemeClr>
                </a:solidFill>
                <a:latin typeface="+mj-lt"/>
              </a:rPr>
              <a:t>Washer and Dryer</a:t>
            </a:r>
          </a:p>
          <a:p>
            <a:r>
              <a:rPr lang="en-US" dirty="0" smtClean="0">
                <a:solidFill>
                  <a:schemeClr val="accent4">
                    <a:lumMod val="10000"/>
                  </a:schemeClr>
                </a:solidFill>
                <a:latin typeface="+mj-lt"/>
              </a:rPr>
              <a:t>Dishwasher</a:t>
            </a:r>
          </a:p>
        </p:txBody>
      </p:sp>
      <p:sp>
        <p:nvSpPr>
          <p:cNvPr id="5" name="Text Placeholder 4"/>
          <p:cNvSpPr>
            <a:spLocks noGrp="1"/>
          </p:cNvSpPr>
          <p:nvPr>
            <p:ph type="body" sz="quarter" idx="3"/>
          </p:nvPr>
        </p:nvSpPr>
        <p:spPr>
          <a:xfrm>
            <a:off x="4606356" y="228600"/>
            <a:ext cx="4041775" cy="639762"/>
          </a:xfrm>
        </p:spPr>
        <p:txBody>
          <a:bodyPr/>
          <a:lstStyle/>
          <a:p>
            <a:r>
              <a:rPr lang="en-US" dirty="0" smtClean="0">
                <a:solidFill>
                  <a:srgbClr val="002060"/>
                </a:solidFill>
                <a:latin typeface="+mj-lt"/>
              </a:rPr>
              <a:t>HVAC: Heating, Ventilation, and Air-Conditioning</a:t>
            </a:r>
            <a:endParaRPr lang="en-US" dirty="0">
              <a:solidFill>
                <a:srgbClr val="002060"/>
              </a:solidFill>
              <a:latin typeface="+mj-lt"/>
            </a:endParaRPr>
          </a:p>
        </p:txBody>
      </p:sp>
      <p:sp>
        <p:nvSpPr>
          <p:cNvPr id="6" name="Content Placeholder 5"/>
          <p:cNvSpPr>
            <a:spLocks noGrp="1"/>
          </p:cNvSpPr>
          <p:nvPr>
            <p:ph sz="quarter" idx="4"/>
          </p:nvPr>
        </p:nvSpPr>
        <p:spPr>
          <a:xfrm>
            <a:off x="4606355" y="1219200"/>
            <a:ext cx="4041775" cy="4800600"/>
          </a:xfrm>
        </p:spPr>
        <p:txBody>
          <a:bodyPr/>
          <a:lstStyle/>
          <a:p>
            <a:r>
              <a:rPr lang="en-US" dirty="0" smtClean="0">
                <a:solidFill>
                  <a:schemeClr val="accent4">
                    <a:lumMod val="10000"/>
                  </a:schemeClr>
                </a:solidFill>
                <a:latin typeface="+mj-lt"/>
              </a:rPr>
              <a:t>The system with which conditioned air is distributed throughout the structure: a typical system in residential structures involves a forced-air heating system with duct work</a:t>
            </a:r>
          </a:p>
          <a:p>
            <a:r>
              <a:rPr lang="en-US" dirty="0" smtClean="0">
                <a:solidFill>
                  <a:schemeClr val="accent4">
                    <a:lumMod val="10000"/>
                  </a:schemeClr>
                </a:solidFill>
                <a:latin typeface="+mj-lt"/>
              </a:rPr>
              <a:t>Exterior air conditioning units</a:t>
            </a:r>
          </a:p>
          <a:p>
            <a:r>
              <a:rPr lang="en-US" dirty="0" smtClean="0">
                <a:solidFill>
                  <a:schemeClr val="accent4">
                    <a:lumMod val="10000"/>
                  </a:schemeClr>
                </a:solidFill>
                <a:latin typeface="+mj-lt"/>
              </a:rPr>
              <a:t>Heat pumps</a:t>
            </a:r>
          </a:p>
          <a:p>
            <a:r>
              <a:rPr lang="en-US" dirty="0" smtClean="0">
                <a:solidFill>
                  <a:schemeClr val="accent4">
                    <a:lumMod val="10000"/>
                  </a:schemeClr>
                </a:solidFill>
                <a:latin typeface="+mj-lt"/>
              </a:rPr>
              <a:t>Furnaces</a:t>
            </a:r>
            <a:endParaRPr lang="en-US" dirty="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20</a:t>
            </a:fld>
            <a:endParaRPr lang="en-US" dirty="0"/>
          </a:p>
        </p:txBody>
      </p:sp>
    </p:spTree>
    <p:extLst>
      <p:ext uri="{BB962C8B-B14F-4D97-AF65-F5344CB8AC3E}">
        <p14:creationId xmlns:p14="http://schemas.microsoft.com/office/powerpoint/2010/main" val="4067117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246063"/>
            <a:ext cx="7469187" cy="1050925"/>
          </a:xfrm>
        </p:spPr>
        <p:txBody>
          <a:bodyPr/>
          <a:lstStyle/>
          <a:p>
            <a:r>
              <a:rPr lang="en-US" sz="3600" dirty="0" smtClean="0"/>
              <a:t>HVAC: Heating, Ventilation, and Air-Conditioning </a:t>
            </a:r>
            <a:endParaRPr lang="en-US" sz="3600" dirty="0"/>
          </a:p>
        </p:txBody>
      </p:sp>
      <p:sp>
        <p:nvSpPr>
          <p:cNvPr id="9" name="Content Placeholder 8"/>
          <p:cNvSpPr>
            <a:spLocks noGrp="1"/>
          </p:cNvSpPr>
          <p:nvPr>
            <p:ph idx="1"/>
          </p:nvPr>
        </p:nvSpPr>
        <p:spPr/>
        <p:txBody>
          <a:bodyPr/>
          <a:lstStyle/>
          <a:p>
            <a:pPr marL="0" indent="0">
              <a:buNone/>
            </a:pPr>
            <a:r>
              <a:rPr lang="en-US" dirty="0">
                <a:solidFill>
                  <a:schemeClr val="accent4">
                    <a:lumMod val="10000"/>
                  </a:schemeClr>
                </a:solidFill>
                <a:latin typeface="+mj-lt"/>
              </a:rPr>
              <a:t>Residential structures in some areas of the country do not have heating, ventilation, and air-conditioning (HVAC) systems, especially in warmer or mild climates. The SDE tool defaults to residential structures having an HVAC system. However, the user can select no HVAC. The costs for a single system (i.e., heating or cooling alone) and a combined system that provides both heating and cooling are similar enough for the purposes of SDE. The user can select HVAC system for both heating and cooling or only one of them, or no type of system.</a:t>
            </a:r>
            <a:endParaRPr lang="en-US" dirty="0" smtClean="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21</a:t>
            </a:fld>
            <a:endParaRPr lang="en-US" dirty="0"/>
          </a:p>
        </p:txBody>
      </p:sp>
    </p:spTree>
    <p:extLst>
      <p:ext uri="{BB962C8B-B14F-4D97-AF65-F5344CB8AC3E}">
        <p14:creationId xmlns:p14="http://schemas.microsoft.com/office/powerpoint/2010/main" val="910568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ctr"/>
            <a:r>
              <a:rPr lang="en-US" dirty="0" smtClean="0"/>
              <a:t>Non-Residential Structure</a:t>
            </a:r>
            <a:endParaRPr lang="en-US" dirty="0"/>
          </a:p>
        </p:txBody>
      </p:sp>
      <p:sp>
        <p:nvSpPr>
          <p:cNvPr id="3" name="Text Placeholder 2"/>
          <p:cNvSpPr>
            <a:spLocks noGrp="1"/>
          </p:cNvSpPr>
          <p:nvPr>
            <p:ph type="body" idx="1"/>
          </p:nvPr>
        </p:nvSpPr>
        <p:spPr>
          <a:xfrm>
            <a:off x="435591" y="915563"/>
            <a:ext cx="4040188" cy="639762"/>
          </a:xfrm>
        </p:spPr>
        <p:txBody>
          <a:bodyPr/>
          <a:lstStyle/>
          <a:p>
            <a:r>
              <a:rPr lang="en-US" dirty="0" smtClean="0">
                <a:solidFill>
                  <a:srgbClr val="002060"/>
                </a:solidFill>
                <a:latin typeface="+mj-lt"/>
              </a:rPr>
              <a:t>Foundations</a:t>
            </a:r>
            <a:endParaRPr lang="en-US" dirty="0">
              <a:solidFill>
                <a:srgbClr val="002060"/>
              </a:solidFill>
              <a:latin typeface="+mj-lt"/>
            </a:endParaRPr>
          </a:p>
        </p:txBody>
      </p:sp>
      <p:sp>
        <p:nvSpPr>
          <p:cNvPr id="4" name="Content Placeholder 3"/>
          <p:cNvSpPr>
            <a:spLocks noGrp="1"/>
          </p:cNvSpPr>
          <p:nvPr>
            <p:ph sz="half" idx="2"/>
          </p:nvPr>
        </p:nvSpPr>
        <p:spPr>
          <a:xfrm>
            <a:off x="457200" y="1692160"/>
            <a:ext cx="4040188" cy="3951288"/>
          </a:xfrm>
        </p:spPr>
        <p:txBody>
          <a:bodyPr/>
          <a:lstStyle/>
          <a:p>
            <a:r>
              <a:rPr lang="en-US" dirty="0" smtClean="0">
                <a:solidFill>
                  <a:schemeClr val="accent4">
                    <a:lumMod val="10000"/>
                  </a:schemeClr>
                </a:solidFill>
                <a:latin typeface="+mj-lt"/>
              </a:rPr>
              <a:t>Continuous perimeter footings</a:t>
            </a:r>
          </a:p>
          <a:p>
            <a:r>
              <a:rPr lang="en-US" dirty="0" smtClean="0">
                <a:solidFill>
                  <a:schemeClr val="accent4">
                    <a:lumMod val="10000"/>
                  </a:schemeClr>
                </a:solidFill>
                <a:latin typeface="+mj-lt"/>
              </a:rPr>
              <a:t>Footings</a:t>
            </a:r>
          </a:p>
          <a:p>
            <a:r>
              <a:rPr lang="en-US" dirty="0" smtClean="0">
                <a:solidFill>
                  <a:schemeClr val="accent4">
                    <a:lumMod val="10000"/>
                  </a:schemeClr>
                </a:solidFill>
                <a:latin typeface="+mj-lt"/>
              </a:rPr>
              <a:t>Piers</a:t>
            </a:r>
          </a:p>
          <a:p>
            <a:r>
              <a:rPr lang="en-US" dirty="0" smtClean="0">
                <a:solidFill>
                  <a:schemeClr val="accent4">
                    <a:lumMod val="10000"/>
                  </a:schemeClr>
                </a:solidFill>
                <a:latin typeface="+mj-lt"/>
              </a:rPr>
              <a:t>All foundation elements</a:t>
            </a:r>
            <a:endParaRPr lang="en-US" dirty="0">
              <a:solidFill>
                <a:schemeClr val="accent4">
                  <a:lumMod val="10000"/>
                </a:schemeClr>
              </a:solidFill>
              <a:latin typeface="+mj-lt"/>
            </a:endParaRPr>
          </a:p>
        </p:txBody>
      </p:sp>
      <p:sp>
        <p:nvSpPr>
          <p:cNvPr id="5" name="Text Placeholder 4"/>
          <p:cNvSpPr>
            <a:spLocks noGrp="1"/>
          </p:cNvSpPr>
          <p:nvPr>
            <p:ph type="body" sz="quarter" idx="3"/>
          </p:nvPr>
        </p:nvSpPr>
        <p:spPr>
          <a:xfrm>
            <a:off x="4607257" y="892271"/>
            <a:ext cx="4041775" cy="639762"/>
          </a:xfrm>
        </p:spPr>
        <p:txBody>
          <a:bodyPr/>
          <a:lstStyle/>
          <a:p>
            <a:r>
              <a:rPr lang="en-US" dirty="0" smtClean="0">
                <a:solidFill>
                  <a:srgbClr val="002060"/>
                </a:solidFill>
                <a:latin typeface="+mj-lt"/>
              </a:rPr>
              <a:t>Superstructure</a:t>
            </a:r>
            <a:endParaRPr lang="en-US" dirty="0">
              <a:solidFill>
                <a:srgbClr val="002060"/>
              </a:solidFill>
              <a:latin typeface="+mj-lt"/>
            </a:endParaRPr>
          </a:p>
        </p:txBody>
      </p:sp>
      <p:sp>
        <p:nvSpPr>
          <p:cNvPr id="6" name="Content Placeholder 5"/>
          <p:cNvSpPr>
            <a:spLocks noGrp="1"/>
          </p:cNvSpPr>
          <p:nvPr>
            <p:ph sz="quarter" idx="4"/>
          </p:nvPr>
        </p:nvSpPr>
        <p:spPr>
          <a:xfrm>
            <a:off x="4642514" y="1692160"/>
            <a:ext cx="4041775" cy="3951288"/>
          </a:xfrm>
        </p:spPr>
        <p:txBody>
          <a:bodyPr/>
          <a:lstStyle/>
          <a:p>
            <a:r>
              <a:rPr lang="en-US" dirty="0" smtClean="0">
                <a:solidFill>
                  <a:schemeClr val="accent4">
                    <a:lumMod val="10000"/>
                  </a:schemeClr>
                </a:solidFill>
                <a:latin typeface="+mj-lt"/>
              </a:rPr>
              <a:t>Load-bearing system that extends from the foundation to the roof of the structure</a:t>
            </a:r>
          </a:p>
          <a:p>
            <a:r>
              <a:rPr lang="en-US" dirty="0" smtClean="0">
                <a:solidFill>
                  <a:schemeClr val="accent4">
                    <a:lumMod val="10000"/>
                  </a:schemeClr>
                </a:solidFill>
                <a:latin typeface="+mj-lt"/>
              </a:rPr>
              <a:t>Structural members that support the roof deck, such as rafters and trusses</a:t>
            </a:r>
          </a:p>
          <a:p>
            <a:r>
              <a:rPr lang="en-US" dirty="0" smtClean="0">
                <a:solidFill>
                  <a:schemeClr val="accent4">
                    <a:lumMod val="10000"/>
                  </a:schemeClr>
                </a:solidFill>
                <a:latin typeface="+mj-lt"/>
              </a:rPr>
              <a:t>Exterior finishes, such as exterior walls, sliding, and exterior doors</a:t>
            </a:r>
            <a:endParaRPr lang="en-US" dirty="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22</a:t>
            </a:fld>
            <a:endParaRPr lang="en-US" dirty="0"/>
          </a:p>
        </p:txBody>
      </p:sp>
    </p:spTree>
    <p:extLst>
      <p:ext uri="{BB962C8B-B14F-4D97-AF65-F5344CB8AC3E}">
        <p14:creationId xmlns:p14="http://schemas.microsoft.com/office/powerpoint/2010/main" val="2126535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2400"/>
            <a:ext cx="4040188" cy="639762"/>
          </a:xfrm>
        </p:spPr>
        <p:txBody>
          <a:bodyPr/>
          <a:lstStyle/>
          <a:p>
            <a:r>
              <a:rPr lang="en-US" dirty="0" smtClean="0">
                <a:solidFill>
                  <a:srgbClr val="002060"/>
                </a:solidFill>
                <a:latin typeface="+mj-lt"/>
              </a:rPr>
              <a:t>Roof Covering</a:t>
            </a:r>
            <a:endParaRPr lang="en-US" dirty="0">
              <a:solidFill>
                <a:srgbClr val="002060"/>
              </a:solidFill>
              <a:latin typeface="+mj-lt"/>
            </a:endParaRPr>
          </a:p>
        </p:txBody>
      </p:sp>
      <p:sp>
        <p:nvSpPr>
          <p:cNvPr id="4" name="Content Placeholder 3"/>
          <p:cNvSpPr>
            <a:spLocks noGrp="1"/>
          </p:cNvSpPr>
          <p:nvPr>
            <p:ph sz="half" idx="2"/>
          </p:nvPr>
        </p:nvSpPr>
        <p:spPr>
          <a:xfrm>
            <a:off x="304800" y="1066800"/>
            <a:ext cx="4040188" cy="4343400"/>
          </a:xfrm>
        </p:spPr>
        <p:txBody>
          <a:bodyPr/>
          <a:lstStyle/>
          <a:p>
            <a:r>
              <a:rPr lang="en-US" dirty="0" smtClean="0">
                <a:solidFill>
                  <a:schemeClr val="accent4">
                    <a:lumMod val="10000"/>
                  </a:schemeClr>
                </a:solidFill>
                <a:latin typeface="+mj-lt"/>
              </a:rPr>
              <a:t>Covering materials (shingles, tile, slate, metal roofing, built-up roofing)</a:t>
            </a:r>
          </a:p>
          <a:p>
            <a:r>
              <a:rPr lang="en-US" dirty="0" smtClean="0">
                <a:solidFill>
                  <a:schemeClr val="accent4">
                    <a:lumMod val="10000"/>
                  </a:schemeClr>
                </a:solidFill>
                <a:latin typeface="+mj-lt"/>
              </a:rPr>
              <a:t>Roof sheathing</a:t>
            </a:r>
          </a:p>
          <a:p>
            <a:r>
              <a:rPr lang="en-US" dirty="0" smtClean="0">
                <a:solidFill>
                  <a:schemeClr val="accent4">
                    <a:lumMod val="10000"/>
                  </a:schemeClr>
                </a:solidFill>
                <a:latin typeface="+mj-lt"/>
              </a:rPr>
              <a:t>Roof flashing</a:t>
            </a:r>
          </a:p>
          <a:p>
            <a:endParaRPr lang="en-US" dirty="0">
              <a:solidFill>
                <a:schemeClr val="accent4">
                  <a:lumMod val="10000"/>
                </a:schemeClr>
              </a:solidFill>
              <a:latin typeface="+mj-lt"/>
            </a:endParaRPr>
          </a:p>
        </p:txBody>
      </p:sp>
      <p:sp>
        <p:nvSpPr>
          <p:cNvPr id="5" name="Text Placeholder 4"/>
          <p:cNvSpPr>
            <a:spLocks noGrp="1"/>
          </p:cNvSpPr>
          <p:nvPr>
            <p:ph type="body" sz="quarter" idx="3"/>
          </p:nvPr>
        </p:nvSpPr>
        <p:spPr>
          <a:xfrm>
            <a:off x="4483740" y="152400"/>
            <a:ext cx="4041775" cy="639762"/>
          </a:xfrm>
        </p:spPr>
        <p:txBody>
          <a:bodyPr/>
          <a:lstStyle/>
          <a:p>
            <a:r>
              <a:rPr lang="en-US" dirty="0" smtClean="0">
                <a:solidFill>
                  <a:srgbClr val="002060"/>
                </a:solidFill>
                <a:latin typeface="+mj-lt"/>
              </a:rPr>
              <a:t>Plumbing</a:t>
            </a:r>
            <a:endParaRPr lang="en-US" dirty="0">
              <a:solidFill>
                <a:srgbClr val="002060"/>
              </a:solidFill>
              <a:latin typeface="+mj-lt"/>
            </a:endParaRPr>
          </a:p>
        </p:txBody>
      </p:sp>
      <p:sp>
        <p:nvSpPr>
          <p:cNvPr id="6" name="Content Placeholder 5"/>
          <p:cNvSpPr>
            <a:spLocks noGrp="1"/>
          </p:cNvSpPr>
          <p:nvPr>
            <p:ph sz="quarter" idx="4"/>
          </p:nvPr>
        </p:nvSpPr>
        <p:spPr>
          <a:xfrm>
            <a:off x="4568825" y="1066799"/>
            <a:ext cx="4041775" cy="5362575"/>
          </a:xfrm>
        </p:spPr>
        <p:txBody>
          <a:bodyPr/>
          <a:lstStyle/>
          <a:p>
            <a:r>
              <a:rPr lang="en-US" dirty="0" smtClean="0">
                <a:solidFill>
                  <a:schemeClr val="accent4">
                    <a:lumMod val="10000"/>
                  </a:schemeClr>
                </a:solidFill>
                <a:latin typeface="+mj-lt"/>
              </a:rPr>
              <a:t>Incoming water service (municipal water supply or well service)</a:t>
            </a:r>
          </a:p>
          <a:p>
            <a:r>
              <a:rPr lang="en-US" dirty="0" smtClean="0">
                <a:solidFill>
                  <a:schemeClr val="accent4">
                    <a:lumMod val="10000"/>
                  </a:schemeClr>
                </a:solidFill>
                <a:latin typeface="+mj-lt"/>
              </a:rPr>
              <a:t>Plumbing fixtures</a:t>
            </a:r>
          </a:p>
          <a:p>
            <a:r>
              <a:rPr lang="en-US" dirty="0" smtClean="0">
                <a:solidFill>
                  <a:schemeClr val="accent4">
                    <a:lumMod val="10000"/>
                  </a:schemeClr>
                </a:solidFill>
                <a:latin typeface="+mj-lt"/>
              </a:rPr>
              <a:t>Water heater</a:t>
            </a:r>
          </a:p>
          <a:p>
            <a:r>
              <a:rPr lang="en-US" dirty="0" smtClean="0">
                <a:solidFill>
                  <a:schemeClr val="accent4">
                    <a:lumMod val="10000"/>
                  </a:schemeClr>
                </a:solidFill>
                <a:latin typeface="+mj-lt"/>
              </a:rPr>
              <a:t>Water distribution system</a:t>
            </a:r>
          </a:p>
          <a:p>
            <a:r>
              <a:rPr lang="en-US" dirty="0" smtClean="0">
                <a:solidFill>
                  <a:schemeClr val="accent4">
                    <a:lumMod val="10000"/>
                  </a:schemeClr>
                </a:solidFill>
                <a:latin typeface="+mj-lt"/>
              </a:rPr>
              <a:t>Wastewater collection and removal system</a:t>
            </a:r>
          </a:p>
          <a:p>
            <a:r>
              <a:rPr lang="en-US" dirty="0" smtClean="0">
                <a:solidFill>
                  <a:schemeClr val="accent4">
                    <a:lumMod val="10000"/>
                  </a:schemeClr>
                </a:solidFill>
                <a:latin typeface="+mj-lt"/>
              </a:rPr>
              <a:t>Exterior drainage (roof gutters, downspouts)</a:t>
            </a:r>
          </a:p>
          <a:p>
            <a:r>
              <a:rPr lang="en-US" dirty="0" smtClean="0">
                <a:solidFill>
                  <a:schemeClr val="accent4">
                    <a:lumMod val="10000"/>
                  </a:schemeClr>
                </a:solidFill>
                <a:latin typeface="+mj-lt"/>
              </a:rPr>
              <a:t>Fire protection</a:t>
            </a:r>
            <a:endParaRPr lang="en-US" dirty="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23</a:t>
            </a:fld>
            <a:endParaRPr lang="en-US" dirty="0"/>
          </a:p>
        </p:txBody>
      </p:sp>
    </p:spTree>
    <p:extLst>
      <p:ext uri="{BB962C8B-B14F-4D97-AF65-F5344CB8AC3E}">
        <p14:creationId xmlns:p14="http://schemas.microsoft.com/office/powerpoint/2010/main" val="21747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600"/>
            <a:ext cx="4040188" cy="639762"/>
          </a:xfrm>
        </p:spPr>
        <p:txBody>
          <a:bodyPr/>
          <a:lstStyle/>
          <a:p>
            <a:r>
              <a:rPr lang="en-US" dirty="0" smtClean="0">
                <a:solidFill>
                  <a:srgbClr val="002060"/>
                </a:solidFill>
                <a:latin typeface="+mj-lt"/>
              </a:rPr>
              <a:t>Electrical</a:t>
            </a:r>
            <a:endParaRPr lang="en-US" dirty="0">
              <a:solidFill>
                <a:srgbClr val="002060"/>
              </a:solidFill>
              <a:latin typeface="+mj-lt"/>
            </a:endParaRPr>
          </a:p>
        </p:txBody>
      </p:sp>
      <p:sp>
        <p:nvSpPr>
          <p:cNvPr id="4" name="Content Placeholder 3"/>
          <p:cNvSpPr>
            <a:spLocks noGrp="1"/>
          </p:cNvSpPr>
          <p:nvPr>
            <p:ph sz="half" idx="2"/>
          </p:nvPr>
        </p:nvSpPr>
        <p:spPr>
          <a:xfrm>
            <a:off x="457200" y="1066800"/>
            <a:ext cx="4040188" cy="4495800"/>
          </a:xfrm>
        </p:spPr>
        <p:txBody>
          <a:bodyPr/>
          <a:lstStyle/>
          <a:p>
            <a:r>
              <a:rPr lang="en-US" dirty="0" smtClean="0">
                <a:solidFill>
                  <a:schemeClr val="accent4">
                    <a:lumMod val="10000"/>
                  </a:schemeClr>
                </a:solidFill>
                <a:latin typeface="+mj-lt"/>
              </a:rPr>
              <a:t>Electrical wiring systems </a:t>
            </a:r>
          </a:p>
          <a:p>
            <a:r>
              <a:rPr lang="en-US" dirty="0" smtClean="0">
                <a:solidFill>
                  <a:schemeClr val="accent4">
                    <a:lumMod val="10000"/>
                  </a:schemeClr>
                </a:solidFill>
                <a:latin typeface="+mj-lt"/>
              </a:rPr>
              <a:t>Lighting</a:t>
            </a:r>
          </a:p>
          <a:p>
            <a:r>
              <a:rPr lang="en-US" dirty="0" smtClean="0">
                <a:solidFill>
                  <a:schemeClr val="accent4">
                    <a:lumMod val="10000"/>
                  </a:schemeClr>
                </a:solidFill>
                <a:latin typeface="+mj-lt"/>
              </a:rPr>
              <a:t>Ceiling and exhaust fans</a:t>
            </a:r>
          </a:p>
          <a:p>
            <a:r>
              <a:rPr lang="en-US" dirty="0" smtClean="0">
                <a:solidFill>
                  <a:schemeClr val="accent4">
                    <a:lumMod val="10000"/>
                  </a:schemeClr>
                </a:solidFill>
                <a:latin typeface="+mj-lt"/>
              </a:rPr>
              <a:t>Electric baseboard heaters</a:t>
            </a:r>
          </a:p>
          <a:p>
            <a:r>
              <a:rPr lang="en-US" dirty="0" smtClean="0">
                <a:solidFill>
                  <a:schemeClr val="accent4">
                    <a:lumMod val="10000"/>
                  </a:schemeClr>
                </a:solidFill>
                <a:latin typeface="+mj-lt"/>
              </a:rPr>
              <a:t>Communications</a:t>
            </a:r>
          </a:p>
          <a:p>
            <a:r>
              <a:rPr lang="en-US" dirty="0" smtClean="0">
                <a:solidFill>
                  <a:schemeClr val="accent4">
                    <a:lumMod val="10000"/>
                  </a:schemeClr>
                </a:solidFill>
                <a:latin typeface="+mj-lt"/>
              </a:rPr>
              <a:t>Conveyance (escalators, elevators)</a:t>
            </a:r>
          </a:p>
          <a:p>
            <a:r>
              <a:rPr lang="en-US" dirty="0" smtClean="0">
                <a:solidFill>
                  <a:schemeClr val="accent4">
                    <a:lumMod val="10000"/>
                  </a:schemeClr>
                </a:solidFill>
                <a:latin typeface="+mj-lt"/>
              </a:rPr>
              <a:t>Security systems</a:t>
            </a:r>
            <a:endParaRPr lang="en-US" dirty="0">
              <a:solidFill>
                <a:schemeClr val="accent4">
                  <a:lumMod val="10000"/>
                </a:schemeClr>
              </a:solidFill>
              <a:latin typeface="+mj-lt"/>
            </a:endParaRPr>
          </a:p>
        </p:txBody>
      </p:sp>
      <p:sp>
        <p:nvSpPr>
          <p:cNvPr id="5" name="Text Placeholder 4"/>
          <p:cNvSpPr>
            <a:spLocks noGrp="1"/>
          </p:cNvSpPr>
          <p:nvPr>
            <p:ph type="body" sz="quarter" idx="3"/>
          </p:nvPr>
        </p:nvSpPr>
        <p:spPr>
          <a:xfrm>
            <a:off x="4645024" y="228600"/>
            <a:ext cx="4041775" cy="639762"/>
          </a:xfrm>
        </p:spPr>
        <p:txBody>
          <a:bodyPr/>
          <a:lstStyle/>
          <a:p>
            <a:r>
              <a:rPr lang="en-US" dirty="0" smtClean="0">
                <a:solidFill>
                  <a:srgbClr val="002060"/>
                </a:solidFill>
                <a:latin typeface="+mj-lt"/>
              </a:rPr>
              <a:t>Interiors</a:t>
            </a:r>
            <a:endParaRPr lang="en-US" dirty="0">
              <a:solidFill>
                <a:srgbClr val="002060"/>
              </a:solidFill>
              <a:latin typeface="+mj-lt"/>
            </a:endParaRPr>
          </a:p>
        </p:txBody>
      </p:sp>
      <p:sp>
        <p:nvSpPr>
          <p:cNvPr id="6" name="Content Placeholder 5"/>
          <p:cNvSpPr>
            <a:spLocks noGrp="1"/>
          </p:cNvSpPr>
          <p:nvPr>
            <p:ph sz="quarter" idx="4"/>
          </p:nvPr>
        </p:nvSpPr>
        <p:spPr>
          <a:xfrm>
            <a:off x="4645023" y="1066800"/>
            <a:ext cx="4041775" cy="3951288"/>
          </a:xfrm>
        </p:spPr>
        <p:txBody>
          <a:bodyPr/>
          <a:lstStyle/>
          <a:p>
            <a:r>
              <a:rPr lang="en-US" dirty="0" smtClean="0">
                <a:solidFill>
                  <a:schemeClr val="accent4">
                    <a:lumMod val="10000"/>
                  </a:schemeClr>
                </a:solidFill>
                <a:latin typeface="+mj-lt"/>
              </a:rPr>
              <a:t>Partitions</a:t>
            </a:r>
          </a:p>
          <a:p>
            <a:r>
              <a:rPr lang="en-US" dirty="0" smtClean="0">
                <a:solidFill>
                  <a:schemeClr val="accent4">
                    <a:lumMod val="10000"/>
                  </a:schemeClr>
                </a:solidFill>
                <a:latin typeface="+mj-lt"/>
              </a:rPr>
              <a:t>Interior doors</a:t>
            </a:r>
          </a:p>
          <a:p>
            <a:r>
              <a:rPr lang="en-US" dirty="0" smtClean="0">
                <a:solidFill>
                  <a:schemeClr val="accent4">
                    <a:lumMod val="10000"/>
                  </a:schemeClr>
                </a:solidFill>
                <a:latin typeface="+mj-lt"/>
              </a:rPr>
              <a:t>Interior surface finishes (wall, floor, and ceiling)</a:t>
            </a:r>
            <a:endParaRPr lang="en-US" dirty="0">
              <a:solidFill>
                <a:schemeClr val="accent4">
                  <a:lumMod val="10000"/>
                </a:schemeClr>
              </a:solidFill>
              <a:latin typeface="+mj-lt"/>
            </a:endParaRPr>
          </a:p>
        </p:txBody>
      </p:sp>
      <p:sp>
        <p:nvSpPr>
          <p:cNvPr id="7" name="Slide Number Placeholder 6"/>
          <p:cNvSpPr>
            <a:spLocks noGrp="1"/>
          </p:cNvSpPr>
          <p:nvPr>
            <p:ph type="sldNum" sz="quarter" idx="10"/>
          </p:nvPr>
        </p:nvSpPr>
        <p:spPr/>
        <p:txBody>
          <a:bodyPr/>
          <a:lstStyle/>
          <a:p>
            <a:fld id="{91F1C2C4-E2A1-4C9A-BE26-24307F1AB4F0}" type="slidenum">
              <a:rPr lang="en-US" smtClean="0"/>
              <a:t>24</a:t>
            </a:fld>
            <a:endParaRPr lang="en-US" dirty="0"/>
          </a:p>
        </p:txBody>
      </p:sp>
    </p:spTree>
    <p:extLst>
      <p:ext uri="{BB962C8B-B14F-4D97-AF65-F5344CB8AC3E}">
        <p14:creationId xmlns:p14="http://schemas.microsoft.com/office/powerpoint/2010/main" val="178732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04800"/>
            <a:ext cx="7469187" cy="1050925"/>
          </a:xfrm>
        </p:spPr>
        <p:txBody>
          <a:bodyPr/>
          <a:lstStyle/>
          <a:p>
            <a:r>
              <a:rPr lang="en-US" sz="3600" dirty="0" smtClean="0"/>
              <a:t>HVAC: Heating, Ventilation, and Air-Conditioning </a:t>
            </a:r>
            <a:endParaRPr lang="en-US" sz="3600" dirty="0"/>
          </a:p>
        </p:txBody>
      </p:sp>
      <p:sp>
        <p:nvSpPr>
          <p:cNvPr id="9" name="Content Placeholder 8"/>
          <p:cNvSpPr>
            <a:spLocks noGrp="1"/>
          </p:cNvSpPr>
          <p:nvPr>
            <p:ph sz="half" idx="1"/>
          </p:nvPr>
        </p:nvSpPr>
        <p:spPr>
          <a:xfrm>
            <a:off x="417050" y="1752600"/>
            <a:ext cx="4038600" cy="4525963"/>
          </a:xfrm>
        </p:spPr>
        <p:txBody>
          <a:bodyPr/>
          <a:lstStyle/>
          <a:p>
            <a:r>
              <a:rPr lang="en-US" dirty="0" smtClean="0">
                <a:solidFill>
                  <a:schemeClr val="accent4">
                    <a:lumMod val="10000"/>
                  </a:schemeClr>
                </a:solidFill>
                <a:latin typeface="+mj-lt"/>
              </a:rPr>
              <a:t>Heating units</a:t>
            </a:r>
          </a:p>
          <a:p>
            <a:r>
              <a:rPr lang="en-US" dirty="0" smtClean="0">
                <a:solidFill>
                  <a:schemeClr val="accent4">
                    <a:lumMod val="10000"/>
                  </a:schemeClr>
                </a:solidFill>
                <a:latin typeface="+mj-lt"/>
              </a:rPr>
              <a:t>Cooling units</a:t>
            </a:r>
          </a:p>
          <a:p>
            <a:r>
              <a:rPr lang="en-US" dirty="0" smtClean="0">
                <a:solidFill>
                  <a:schemeClr val="accent4">
                    <a:lumMod val="10000"/>
                  </a:schemeClr>
                </a:solidFill>
                <a:latin typeface="+mj-lt"/>
              </a:rPr>
              <a:t>Ventilation</a:t>
            </a:r>
          </a:p>
        </p:txBody>
      </p:sp>
      <p:sp>
        <p:nvSpPr>
          <p:cNvPr id="7" name="Slide Number Placeholder 6"/>
          <p:cNvSpPr>
            <a:spLocks noGrp="1"/>
          </p:cNvSpPr>
          <p:nvPr>
            <p:ph type="sldNum" sz="quarter" idx="10"/>
          </p:nvPr>
        </p:nvSpPr>
        <p:spPr/>
        <p:txBody>
          <a:bodyPr/>
          <a:lstStyle/>
          <a:p>
            <a:fld id="{91F1C2C4-E2A1-4C9A-BE26-24307F1AB4F0}" type="slidenum">
              <a:rPr lang="en-US" smtClean="0"/>
              <a:t>25</a:t>
            </a:fld>
            <a:endParaRPr lang="en-US" dirty="0"/>
          </a:p>
        </p:txBody>
      </p:sp>
    </p:spTree>
    <p:extLst>
      <p:ext uri="{BB962C8B-B14F-4D97-AF65-F5344CB8AC3E}">
        <p14:creationId xmlns:p14="http://schemas.microsoft.com/office/powerpoint/2010/main" val="997436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232415"/>
            <a:ext cx="7469187" cy="1050925"/>
          </a:xfrm>
        </p:spPr>
        <p:txBody>
          <a:bodyPr/>
          <a:lstStyle/>
          <a:p>
            <a:pPr algn="ctr"/>
            <a:r>
              <a:rPr lang="en-US" sz="4000" dirty="0" smtClean="0"/>
              <a:t>Non-Residential Structure Uses and Number of Stories</a:t>
            </a:r>
            <a:endParaRPr lang="en-US" sz="4000" dirty="0"/>
          </a:p>
        </p:txBody>
      </p:sp>
      <p:sp>
        <p:nvSpPr>
          <p:cNvPr id="9" name="Content Placeholder 8"/>
          <p:cNvSpPr>
            <a:spLocks noGrp="1"/>
          </p:cNvSpPr>
          <p:nvPr>
            <p:ph idx="1"/>
          </p:nvPr>
        </p:nvSpPr>
        <p:spPr/>
        <p:txBody>
          <a:bodyPr/>
          <a:lstStyle/>
          <a:p>
            <a:pPr marL="0" indent="0">
              <a:buNone/>
            </a:pPr>
            <a:r>
              <a:rPr lang="en-US" dirty="0">
                <a:solidFill>
                  <a:schemeClr val="accent4">
                    <a:lumMod val="10000"/>
                  </a:schemeClr>
                </a:solidFill>
                <a:latin typeface="+mj-lt"/>
              </a:rPr>
              <a:t>For non-residential structures, construction type is not used directly as the basis for determining the element percentage array. Instead, structure use and the number of stories are the determining factors for the array. For each structure use, the SDE tool uses representative structure types and the structure attributes to determine the element percentage arrays.</a:t>
            </a:r>
          </a:p>
          <a:p>
            <a:endParaRPr lang="en-US" dirty="0"/>
          </a:p>
          <a:p>
            <a:endParaRPr lang="en-US" dirty="0"/>
          </a:p>
        </p:txBody>
      </p:sp>
      <p:sp>
        <p:nvSpPr>
          <p:cNvPr id="7" name="Slide Number Placeholder 6"/>
          <p:cNvSpPr>
            <a:spLocks noGrp="1"/>
          </p:cNvSpPr>
          <p:nvPr>
            <p:ph type="sldNum" sz="quarter" idx="10"/>
          </p:nvPr>
        </p:nvSpPr>
        <p:spPr/>
        <p:txBody>
          <a:bodyPr/>
          <a:lstStyle/>
          <a:p>
            <a:fld id="{91F1C2C4-E2A1-4C9A-BE26-24307F1AB4F0}" type="slidenum">
              <a:rPr lang="en-US" smtClean="0"/>
              <a:t>26</a:t>
            </a:fld>
            <a:endParaRPr lang="en-US" dirty="0"/>
          </a:p>
        </p:txBody>
      </p:sp>
    </p:spTree>
    <p:extLst>
      <p:ext uri="{BB962C8B-B14F-4D97-AF65-F5344CB8AC3E}">
        <p14:creationId xmlns:p14="http://schemas.microsoft.com/office/powerpoint/2010/main" val="2572480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91F1C2C4-E2A1-4C9A-BE26-24307F1AB4F0}" type="slidenum">
              <a:rPr lang="en-US" smtClean="0"/>
              <a:t>27</a:t>
            </a:fld>
            <a:endParaRPr lang="en-US" dirty="0"/>
          </a:p>
        </p:txBody>
      </p:sp>
      <p:pic>
        <p:nvPicPr>
          <p:cNvPr id="8" name="Picture 7"/>
          <p:cNvPicPr>
            <a:picLocks noChangeAspect="1"/>
          </p:cNvPicPr>
          <p:nvPr/>
        </p:nvPicPr>
        <p:blipFill>
          <a:blip r:embed="rId2"/>
          <a:stretch>
            <a:fillRect/>
          </a:stretch>
        </p:blipFill>
        <p:spPr>
          <a:xfrm>
            <a:off x="533400" y="406953"/>
            <a:ext cx="3962400" cy="4705350"/>
          </a:xfrm>
          <a:prstGeom prst="rect">
            <a:avLst/>
          </a:prstGeom>
        </p:spPr>
      </p:pic>
      <p:pic>
        <p:nvPicPr>
          <p:cNvPr id="9" name="Picture 8"/>
          <p:cNvPicPr>
            <a:picLocks noChangeAspect="1"/>
          </p:cNvPicPr>
          <p:nvPr/>
        </p:nvPicPr>
        <p:blipFill>
          <a:blip r:embed="rId3"/>
          <a:stretch>
            <a:fillRect/>
          </a:stretch>
        </p:blipFill>
        <p:spPr>
          <a:xfrm>
            <a:off x="4495800" y="381000"/>
            <a:ext cx="4114800" cy="4731303"/>
          </a:xfrm>
          <a:prstGeom prst="rect">
            <a:avLst/>
          </a:prstGeom>
        </p:spPr>
      </p:pic>
    </p:spTree>
    <p:extLst>
      <p:ext uri="{BB962C8B-B14F-4D97-AF65-F5344CB8AC3E}">
        <p14:creationId xmlns:p14="http://schemas.microsoft.com/office/powerpoint/2010/main" val="1908400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743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563" y="838200"/>
            <a:ext cx="8229600" cy="4525963"/>
          </a:xfrm>
        </p:spPr>
        <p:txBody>
          <a:bodyPr/>
          <a:lstStyle/>
          <a:p>
            <a:r>
              <a:rPr lang="en-US" sz="2000" b="1" dirty="0">
                <a:solidFill>
                  <a:schemeClr val="accent4">
                    <a:lumMod val="10000"/>
                  </a:schemeClr>
                </a:solidFill>
                <a:latin typeface="+mj-lt"/>
              </a:rPr>
              <a:t>Crawlspace:  </a:t>
            </a:r>
            <a:r>
              <a:rPr lang="en-US" sz="2000" dirty="0">
                <a:solidFill>
                  <a:schemeClr val="accent4">
                    <a:lumMod val="10000"/>
                  </a:schemeClr>
                </a:solidFill>
                <a:latin typeface="+mj-lt"/>
              </a:rPr>
              <a:t>A shallow, unfinished space beneath the lowest floor of the structure with access to ductwork, plumbing, and other utilities. The crawlspace is enclosed on all four sides, with vents and it may be susceptible to dampness and mold. Crawlspace foundation elements generally include spread footings and piers or posts</a:t>
            </a:r>
            <a:r>
              <a:rPr lang="en-US" sz="2000" dirty="0" smtClean="0">
                <a:solidFill>
                  <a:schemeClr val="accent4">
                    <a:lumMod val="10000"/>
                  </a:schemeClr>
                </a:solidFill>
                <a:latin typeface="+mj-lt"/>
              </a:rPr>
              <a:t>.</a:t>
            </a:r>
          </a:p>
          <a:p>
            <a:endParaRPr lang="en-US" sz="2000" dirty="0" smtClean="0">
              <a:solidFill>
                <a:schemeClr val="accent4">
                  <a:lumMod val="10000"/>
                </a:schemeClr>
              </a:solidFill>
              <a:latin typeface="+mj-lt"/>
            </a:endParaRPr>
          </a:p>
          <a:p>
            <a:r>
              <a:rPr lang="en-US" sz="2000" b="1" dirty="0">
                <a:solidFill>
                  <a:schemeClr val="accent4">
                    <a:lumMod val="10000"/>
                  </a:schemeClr>
                </a:solidFill>
                <a:latin typeface="+mj-lt"/>
              </a:rPr>
              <a:t>Piers and Posts: </a:t>
            </a:r>
            <a:r>
              <a:rPr lang="en-US" sz="2000" dirty="0">
                <a:solidFill>
                  <a:schemeClr val="accent4">
                    <a:lumMod val="10000"/>
                  </a:schemeClr>
                </a:solidFill>
                <a:latin typeface="+mj-lt"/>
              </a:rPr>
              <a:t>This system is often used on manufactured housing and consists of multiple small piers or posts that support the structure and are shallowly embedded into the ground. These foundations vary widely in quality, from code-compliant systems with proper embedment and connections, to systems that are blocks with little to no embedment and gravity loads providing connections between the structure and the </a:t>
            </a:r>
            <a:r>
              <a:rPr lang="en-US" sz="2000" dirty="0" smtClean="0">
                <a:solidFill>
                  <a:schemeClr val="accent4">
                    <a:lumMod val="10000"/>
                  </a:schemeClr>
                </a:solidFill>
                <a:latin typeface="+mj-lt"/>
              </a:rPr>
              <a:t>foundation</a:t>
            </a:r>
            <a:endParaRPr lang="en-US" sz="2000"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3</a:t>
            </a:fld>
            <a:endParaRPr lang="en-US" dirty="0"/>
          </a:p>
        </p:txBody>
      </p:sp>
    </p:spTree>
    <p:extLst>
      <p:ext uri="{BB962C8B-B14F-4D97-AF65-F5344CB8AC3E}">
        <p14:creationId xmlns:p14="http://schemas.microsoft.com/office/powerpoint/2010/main" val="3744037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4</a:t>
            </a:fld>
            <a:endParaRPr lang="en-US" dirty="0"/>
          </a:p>
        </p:txBody>
      </p:sp>
      <p:pic>
        <p:nvPicPr>
          <p:cNvPr id="5" name="Picture 4"/>
          <p:cNvPicPr>
            <a:picLocks noChangeAspect="1"/>
          </p:cNvPicPr>
          <p:nvPr/>
        </p:nvPicPr>
        <p:blipFill>
          <a:blip r:embed="rId2"/>
          <a:stretch>
            <a:fillRect/>
          </a:stretch>
        </p:blipFill>
        <p:spPr>
          <a:xfrm>
            <a:off x="1828800" y="204665"/>
            <a:ext cx="5715000" cy="2322777"/>
          </a:xfrm>
          <a:prstGeom prst="rect">
            <a:avLst/>
          </a:prstGeom>
        </p:spPr>
      </p:pic>
      <p:pic>
        <p:nvPicPr>
          <p:cNvPr id="8" name="Picture 7"/>
          <p:cNvPicPr>
            <a:picLocks noChangeAspect="1"/>
          </p:cNvPicPr>
          <p:nvPr/>
        </p:nvPicPr>
        <p:blipFill>
          <a:blip r:embed="rId3"/>
          <a:stretch>
            <a:fillRect/>
          </a:stretch>
        </p:blipFill>
        <p:spPr>
          <a:xfrm>
            <a:off x="2530721" y="3309259"/>
            <a:ext cx="4371211" cy="1908213"/>
          </a:xfrm>
          <a:prstGeom prst="rect">
            <a:avLst/>
          </a:prstGeom>
        </p:spPr>
      </p:pic>
      <p:sp>
        <p:nvSpPr>
          <p:cNvPr id="9" name="TextBox 8"/>
          <p:cNvSpPr txBox="1"/>
          <p:nvPr/>
        </p:nvSpPr>
        <p:spPr>
          <a:xfrm>
            <a:off x="3181349" y="2671000"/>
            <a:ext cx="3695701" cy="369332"/>
          </a:xfrm>
          <a:prstGeom prst="rect">
            <a:avLst/>
          </a:prstGeom>
          <a:noFill/>
        </p:spPr>
        <p:txBody>
          <a:bodyPr wrap="square" rtlCol="0">
            <a:spAutoFit/>
          </a:bodyPr>
          <a:lstStyle/>
          <a:p>
            <a:r>
              <a:rPr lang="en-US" dirty="0" smtClean="0">
                <a:solidFill>
                  <a:schemeClr val="accent4">
                    <a:lumMod val="10000"/>
                  </a:schemeClr>
                </a:solidFill>
                <a:latin typeface="+mj-lt"/>
              </a:rPr>
              <a:t>Continuous wall with slab</a:t>
            </a:r>
            <a:endParaRPr lang="en-US" dirty="0">
              <a:solidFill>
                <a:schemeClr val="accent4">
                  <a:lumMod val="10000"/>
                </a:schemeClr>
              </a:solidFill>
              <a:latin typeface="+mj-lt"/>
            </a:endParaRPr>
          </a:p>
        </p:txBody>
      </p:sp>
      <p:sp>
        <p:nvSpPr>
          <p:cNvPr id="10" name="TextBox 9"/>
          <p:cNvSpPr txBox="1"/>
          <p:nvPr/>
        </p:nvSpPr>
        <p:spPr>
          <a:xfrm>
            <a:off x="4286250" y="5486399"/>
            <a:ext cx="2590800" cy="369332"/>
          </a:xfrm>
          <a:prstGeom prst="rect">
            <a:avLst/>
          </a:prstGeom>
          <a:noFill/>
        </p:spPr>
        <p:txBody>
          <a:bodyPr wrap="square" rtlCol="0">
            <a:spAutoFit/>
          </a:bodyPr>
          <a:lstStyle/>
          <a:p>
            <a:r>
              <a:rPr lang="en-US" dirty="0" smtClean="0">
                <a:solidFill>
                  <a:schemeClr val="accent4">
                    <a:lumMod val="10000"/>
                  </a:schemeClr>
                </a:solidFill>
                <a:latin typeface="+mj-lt"/>
              </a:rPr>
              <a:t>Basement</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3104876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5</a:t>
            </a:fld>
            <a:endParaRPr lang="en-US" dirty="0"/>
          </a:p>
        </p:txBody>
      </p:sp>
      <p:pic>
        <p:nvPicPr>
          <p:cNvPr id="5" name="Picture 4"/>
          <p:cNvPicPr>
            <a:picLocks noChangeAspect="1"/>
          </p:cNvPicPr>
          <p:nvPr/>
        </p:nvPicPr>
        <p:blipFill>
          <a:blip r:embed="rId2"/>
          <a:stretch>
            <a:fillRect/>
          </a:stretch>
        </p:blipFill>
        <p:spPr>
          <a:xfrm>
            <a:off x="457200" y="609600"/>
            <a:ext cx="3962400" cy="1579001"/>
          </a:xfrm>
          <a:prstGeom prst="rect">
            <a:avLst/>
          </a:prstGeom>
        </p:spPr>
      </p:pic>
      <p:pic>
        <p:nvPicPr>
          <p:cNvPr id="6" name="Picture 5"/>
          <p:cNvPicPr>
            <a:picLocks noChangeAspect="1"/>
          </p:cNvPicPr>
          <p:nvPr/>
        </p:nvPicPr>
        <p:blipFill>
          <a:blip r:embed="rId3"/>
          <a:stretch>
            <a:fillRect/>
          </a:stretch>
        </p:blipFill>
        <p:spPr>
          <a:xfrm>
            <a:off x="4953000" y="337431"/>
            <a:ext cx="3581400" cy="1883827"/>
          </a:xfrm>
          <a:prstGeom prst="rect">
            <a:avLst/>
          </a:prstGeom>
        </p:spPr>
      </p:pic>
      <p:pic>
        <p:nvPicPr>
          <p:cNvPr id="7" name="Picture 6"/>
          <p:cNvPicPr>
            <a:picLocks noChangeAspect="1"/>
          </p:cNvPicPr>
          <p:nvPr/>
        </p:nvPicPr>
        <p:blipFill>
          <a:blip r:embed="rId4"/>
          <a:stretch>
            <a:fillRect/>
          </a:stretch>
        </p:blipFill>
        <p:spPr>
          <a:xfrm>
            <a:off x="457200" y="3124200"/>
            <a:ext cx="4029805" cy="1646063"/>
          </a:xfrm>
          <a:prstGeom prst="rect">
            <a:avLst/>
          </a:prstGeom>
        </p:spPr>
      </p:pic>
      <p:pic>
        <p:nvPicPr>
          <p:cNvPr id="8" name="Picture 7"/>
          <p:cNvPicPr>
            <a:picLocks noChangeAspect="1"/>
          </p:cNvPicPr>
          <p:nvPr/>
        </p:nvPicPr>
        <p:blipFill>
          <a:blip r:embed="rId5"/>
          <a:stretch>
            <a:fillRect/>
          </a:stretch>
        </p:blipFill>
        <p:spPr>
          <a:xfrm>
            <a:off x="5181600" y="3429000"/>
            <a:ext cx="3429000" cy="2399301"/>
          </a:xfrm>
          <a:prstGeom prst="rect">
            <a:avLst/>
          </a:prstGeom>
        </p:spPr>
      </p:pic>
      <p:sp>
        <p:nvSpPr>
          <p:cNvPr id="10" name="TextBox 9"/>
          <p:cNvSpPr txBox="1"/>
          <p:nvPr/>
        </p:nvSpPr>
        <p:spPr>
          <a:xfrm>
            <a:off x="1066800" y="2438400"/>
            <a:ext cx="2209800" cy="369332"/>
          </a:xfrm>
          <a:prstGeom prst="rect">
            <a:avLst/>
          </a:prstGeom>
          <a:noFill/>
        </p:spPr>
        <p:txBody>
          <a:bodyPr wrap="square" rtlCol="0">
            <a:spAutoFit/>
          </a:bodyPr>
          <a:lstStyle/>
          <a:p>
            <a:pPr algn="r"/>
            <a:r>
              <a:rPr lang="en-US" dirty="0" smtClean="0">
                <a:solidFill>
                  <a:schemeClr val="accent4">
                    <a:lumMod val="10000"/>
                  </a:schemeClr>
                </a:solidFill>
                <a:latin typeface="+mj-lt"/>
              </a:rPr>
              <a:t>Slab-on-grade</a:t>
            </a:r>
            <a:endParaRPr lang="en-US" dirty="0">
              <a:solidFill>
                <a:schemeClr val="accent4">
                  <a:lumMod val="10000"/>
                </a:schemeClr>
              </a:solidFill>
              <a:latin typeface="+mj-lt"/>
            </a:endParaRPr>
          </a:p>
        </p:txBody>
      </p:sp>
      <p:sp>
        <p:nvSpPr>
          <p:cNvPr id="11" name="TextBox 10"/>
          <p:cNvSpPr txBox="1"/>
          <p:nvPr/>
        </p:nvSpPr>
        <p:spPr>
          <a:xfrm>
            <a:off x="5867400" y="2438400"/>
            <a:ext cx="22860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Piers and Posts</a:t>
            </a:r>
            <a:endParaRPr lang="en-US" dirty="0">
              <a:solidFill>
                <a:schemeClr val="accent4">
                  <a:lumMod val="10000"/>
                </a:schemeClr>
              </a:solidFill>
              <a:latin typeface="+mj-lt"/>
            </a:endParaRPr>
          </a:p>
        </p:txBody>
      </p:sp>
      <p:sp>
        <p:nvSpPr>
          <p:cNvPr id="12" name="TextBox 11"/>
          <p:cNvSpPr txBox="1"/>
          <p:nvPr/>
        </p:nvSpPr>
        <p:spPr>
          <a:xfrm>
            <a:off x="1524000" y="5029200"/>
            <a:ext cx="20574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Crawlspace</a:t>
            </a:r>
            <a:endParaRPr lang="en-US" dirty="0">
              <a:solidFill>
                <a:schemeClr val="accent4">
                  <a:lumMod val="10000"/>
                </a:schemeClr>
              </a:solidFill>
              <a:latin typeface="+mj-lt"/>
            </a:endParaRPr>
          </a:p>
        </p:txBody>
      </p:sp>
      <p:sp>
        <p:nvSpPr>
          <p:cNvPr id="13" name="TextBox 12"/>
          <p:cNvSpPr txBox="1"/>
          <p:nvPr/>
        </p:nvSpPr>
        <p:spPr>
          <a:xfrm>
            <a:off x="5905500" y="6080237"/>
            <a:ext cx="19812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Piles</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704339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469187" cy="1050925"/>
          </a:xfrm>
        </p:spPr>
        <p:txBody>
          <a:bodyPr/>
          <a:lstStyle/>
          <a:p>
            <a:pPr algn="ctr"/>
            <a:r>
              <a:rPr lang="en-US" dirty="0" smtClean="0">
                <a:solidFill>
                  <a:srgbClr val="002060"/>
                </a:solidFill>
              </a:rPr>
              <a:t>Superstructure Types</a:t>
            </a:r>
            <a:endParaRPr lang="en-US" dirty="0">
              <a:solidFill>
                <a:srgbClr val="002060"/>
              </a:solidFill>
            </a:endParaRPr>
          </a:p>
        </p:txBody>
      </p:sp>
      <p:sp>
        <p:nvSpPr>
          <p:cNvPr id="3" name="Content Placeholder 2"/>
          <p:cNvSpPr>
            <a:spLocks noGrp="1"/>
          </p:cNvSpPr>
          <p:nvPr>
            <p:ph idx="1"/>
          </p:nvPr>
        </p:nvSpPr>
        <p:spPr>
          <a:xfrm>
            <a:off x="381793" y="1524000"/>
            <a:ext cx="8229600" cy="4525963"/>
          </a:xfrm>
        </p:spPr>
        <p:txBody>
          <a:bodyPr/>
          <a:lstStyle/>
          <a:p>
            <a:pPr marL="0" indent="0">
              <a:buNone/>
            </a:pPr>
            <a:r>
              <a:rPr lang="en-US" dirty="0">
                <a:solidFill>
                  <a:schemeClr val="accent4">
                    <a:lumMod val="10000"/>
                  </a:schemeClr>
                </a:solidFill>
                <a:latin typeface="+mj-lt"/>
              </a:rPr>
              <a:t>The superstructure includes all of the framing that provides structural support and a load path between the foundation and the </a:t>
            </a:r>
            <a:r>
              <a:rPr lang="en-US" dirty="0" smtClean="0">
                <a:solidFill>
                  <a:schemeClr val="accent4">
                    <a:lumMod val="10000"/>
                  </a:schemeClr>
                </a:solidFill>
                <a:latin typeface="+mj-lt"/>
              </a:rPr>
              <a:t>roof</a:t>
            </a:r>
          </a:p>
          <a:p>
            <a:pPr marL="0" indent="0">
              <a:buNone/>
            </a:pPr>
            <a:r>
              <a:rPr lang="en-US" b="1" dirty="0">
                <a:solidFill>
                  <a:schemeClr val="accent4">
                    <a:lumMod val="10000"/>
                  </a:schemeClr>
                </a:solidFill>
                <a:latin typeface="+mj-lt"/>
              </a:rPr>
              <a:t>Stud-framed (Standard) </a:t>
            </a:r>
            <a:r>
              <a:rPr lang="en-US" dirty="0">
                <a:solidFill>
                  <a:schemeClr val="accent4">
                    <a:lumMod val="10000"/>
                  </a:schemeClr>
                </a:solidFill>
                <a:latin typeface="+mj-lt"/>
              </a:rPr>
              <a:t>– This common superstructure type involves using wood or steel members to structurally frame a residence and continuously carry loads from the roof to the foundation. Stud-framing is common and can be used in many combinations, depending on the exterior finishing system. Sheathing is often connected to the exterior of the stud-frames as an initial exterior </a:t>
            </a:r>
            <a:r>
              <a:rPr lang="en-US" dirty="0" smtClean="0">
                <a:solidFill>
                  <a:schemeClr val="accent4">
                    <a:lumMod val="10000"/>
                  </a:schemeClr>
                </a:solidFill>
                <a:latin typeface="+mj-lt"/>
              </a:rPr>
              <a:t>layer</a:t>
            </a:r>
          </a:p>
          <a:p>
            <a:pPr marL="0" indent="0">
              <a:buNone/>
            </a:pPr>
            <a:endParaRPr lang="en-US" dirty="0">
              <a:solidFill>
                <a:schemeClr val="accent4">
                  <a:lumMod val="10000"/>
                </a:schemeClr>
              </a:solidFill>
              <a:latin typeface="+mj-lt"/>
            </a:endParaRPr>
          </a:p>
        </p:txBody>
      </p:sp>
      <p:sp>
        <p:nvSpPr>
          <p:cNvPr id="4" name="Slide Number Placeholder 3"/>
          <p:cNvSpPr>
            <a:spLocks noGrp="1"/>
          </p:cNvSpPr>
          <p:nvPr>
            <p:ph type="sldNum" sz="quarter" idx="10"/>
          </p:nvPr>
        </p:nvSpPr>
        <p:spPr/>
        <p:txBody>
          <a:bodyPr/>
          <a:lstStyle/>
          <a:p>
            <a:fld id="{91F1C2C4-E2A1-4C9A-BE26-24307F1AB4F0}" type="slidenum">
              <a:rPr lang="en-US" smtClean="0"/>
              <a:t>6</a:t>
            </a:fld>
            <a:endParaRPr lang="en-US" dirty="0"/>
          </a:p>
        </p:txBody>
      </p:sp>
    </p:spTree>
    <p:extLst>
      <p:ext uri="{BB962C8B-B14F-4D97-AF65-F5344CB8AC3E}">
        <p14:creationId xmlns:p14="http://schemas.microsoft.com/office/powerpoint/2010/main" val="1965906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229600" cy="5257800"/>
          </a:xfrm>
        </p:spPr>
        <p:txBody>
          <a:bodyPr/>
          <a:lstStyle/>
          <a:p>
            <a:pPr marL="0" indent="0">
              <a:buNone/>
            </a:pPr>
            <a:r>
              <a:rPr lang="en-US" sz="2000" b="1" dirty="0">
                <a:solidFill>
                  <a:schemeClr val="accent4">
                    <a:lumMod val="10000"/>
                  </a:schemeClr>
                </a:solidFill>
                <a:latin typeface="+mj-lt"/>
              </a:rPr>
              <a:t>Common Brick </a:t>
            </a:r>
            <a:r>
              <a:rPr lang="en-US" sz="2000" dirty="0">
                <a:solidFill>
                  <a:schemeClr val="accent4">
                    <a:lumMod val="10000"/>
                  </a:schemeClr>
                </a:solidFill>
                <a:latin typeface="+mj-lt"/>
              </a:rPr>
              <a:t>– Brick units are stacked and mortared together to make up the exterior wall and provide the exterior structural system. The interior system can be wood-framed or constructed of additional brick-wall systems. These systems can be either </a:t>
            </a:r>
            <a:r>
              <a:rPr lang="en-US" sz="2000" dirty="0" smtClean="0">
                <a:solidFill>
                  <a:schemeClr val="accent4">
                    <a:lumMod val="10000"/>
                  </a:schemeClr>
                </a:solidFill>
                <a:latin typeface="+mj-lt"/>
              </a:rPr>
              <a:t>unreinforced </a:t>
            </a:r>
            <a:r>
              <a:rPr lang="en-US" sz="2000" dirty="0">
                <a:solidFill>
                  <a:schemeClr val="accent4">
                    <a:lumMod val="10000"/>
                  </a:schemeClr>
                </a:solidFill>
                <a:latin typeface="+mj-lt"/>
              </a:rPr>
              <a:t>or reinforced using steel rods</a:t>
            </a:r>
            <a:r>
              <a:rPr lang="en-US" sz="2000" dirty="0" smtClean="0">
                <a:solidFill>
                  <a:schemeClr val="accent4">
                    <a:lumMod val="10000"/>
                  </a:schemeClr>
                </a:solidFill>
                <a:latin typeface="+mj-lt"/>
              </a:rPr>
              <a:t>.</a:t>
            </a:r>
          </a:p>
          <a:p>
            <a:pPr marL="0" indent="0">
              <a:buNone/>
            </a:pPr>
            <a:r>
              <a:rPr lang="en-US" sz="2000" b="1" dirty="0">
                <a:solidFill>
                  <a:schemeClr val="accent4">
                    <a:lumMod val="10000"/>
                  </a:schemeClr>
                </a:solidFill>
                <a:latin typeface="+mj-lt"/>
              </a:rPr>
              <a:t>Insulating Concrete </a:t>
            </a:r>
            <a:r>
              <a:rPr lang="en-US" sz="2000" b="1" dirty="0" smtClean="0">
                <a:solidFill>
                  <a:schemeClr val="accent4">
                    <a:lumMod val="10000"/>
                  </a:schemeClr>
                </a:solidFill>
                <a:latin typeface="+mj-lt"/>
              </a:rPr>
              <a:t>Form – </a:t>
            </a:r>
            <a:r>
              <a:rPr lang="en-US" sz="2000" dirty="0" smtClean="0">
                <a:solidFill>
                  <a:schemeClr val="accent4">
                    <a:lumMod val="10000"/>
                  </a:schemeClr>
                </a:solidFill>
                <a:latin typeface="+mj-lt"/>
              </a:rPr>
              <a:t>This </a:t>
            </a:r>
            <a:r>
              <a:rPr lang="en-US" sz="2000" dirty="0">
                <a:solidFill>
                  <a:schemeClr val="accent4">
                    <a:lumMod val="10000"/>
                  </a:schemeClr>
                </a:solidFill>
                <a:latin typeface="+mj-lt"/>
              </a:rPr>
              <a:t>building system uses a synthetic insulation-forming system filled with concrete. This system requires an exterior finish of at least brick veneer, stucco, or </a:t>
            </a:r>
            <a:r>
              <a:rPr lang="en-US" sz="2000" dirty="0" smtClean="0">
                <a:solidFill>
                  <a:schemeClr val="accent4">
                    <a:lumMod val="10000"/>
                  </a:schemeClr>
                </a:solidFill>
                <a:latin typeface="+mj-lt"/>
              </a:rPr>
              <a:t>siding </a:t>
            </a:r>
            <a:r>
              <a:rPr lang="en-US" sz="2000" dirty="0">
                <a:solidFill>
                  <a:schemeClr val="accent4">
                    <a:lumMod val="10000"/>
                  </a:schemeClr>
                </a:solidFill>
                <a:latin typeface="+mj-lt"/>
              </a:rPr>
              <a:t>to provide water resistance</a:t>
            </a:r>
            <a:r>
              <a:rPr lang="en-US" sz="2000" dirty="0" smtClean="0">
                <a:solidFill>
                  <a:schemeClr val="accent4">
                    <a:lumMod val="10000"/>
                  </a:schemeClr>
                </a:solidFill>
                <a:latin typeface="+mj-lt"/>
              </a:rPr>
              <a:t>.</a:t>
            </a:r>
          </a:p>
          <a:p>
            <a:pPr marL="0" indent="0">
              <a:buNone/>
            </a:pPr>
            <a:r>
              <a:rPr lang="en-US" sz="2000" b="1" dirty="0" smtClean="0">
                <a:solidFill>
                  <a:schemeClr val="accent4">
                    <a:lumMod val="10000"/>
                  </a:schemeClr>
                </a:solidFill>
                <a:latin typeface="+mj-lt"/>
              </a:rPr>
              <a:t>Masonry</a:t>
            </a:r>
            <a:r>
              <a:rPr lang="en-US" sz="2000" dirty="0" smtClean="0">
                <a:solidFill>
                  <a:schemeClr val="accent4">
                    <a:lumMod val="10000"/>
                  </a:schemeClr>
                </a:solidFill>
                <a:latin typeface="+mj-lt"/>
              </a:rPr>
              <a:t> </a:t>
            </a:r>
            <a:r>
              <a:rPr lang="en-US" sz="2000" dirty="0">
                <a:solidFill>
                  <a:schemeClr val="accent4">
                    <a:lumMod val="10000"/>
                  </a:schemeClr>
                </a:solidFill>
                <a:latin typeface="+mj-lt"/>
              </a:rPr>
              <a:t>– Concrete masonry units (CMUs) are stacked and mortared together to make up the exterior wall and provide the exterior structural system. The interior system can be wood-framed or constructed of additional CMU wall systems. The systems can be unreinforced or reinforced using steel rods. This superstructure type may have no exterior finish, leaving the block exposed, or traditional cement-based stucco, exterior insulation finishing system (EIFS), or other exterior finishes may be attached to the CMU walls</a:t>
            </a:r>
            <a:r>
              <a:rPr lang="en-US" dirty="0">
                <a:solidFill>
                  <a:schemeClr val="accent4">
                    <a:lumMod val="10000"/>
                  </a:schemeClr>
                </a:solidFill>
              </a:rPr>
              <a:t>.</a:t>
            </a:r>
          </a:p>
        </p:txBody>
      </p:sp>
      <p:sp>
        <p:nvSpPr>
          <p:cNvPr id="4" name="Slide Number Placeholder 3"/>
          <p:cNvSpPr>
            <a:spLocks noGrp="1"/>
          </p:cNvSpPr>
          <p:nvPr>
            <p:ph type="sldNum" sz="quarter" idx="10"/>
          </p:nvPr>
        </p:nvSpPr>
        <p:spPr/>
        <p:txBody>
          <a:bodyPr/>
          <a:lstStyle/>
          <a:p>
            <a:fld id="{91F1C2C4-E2A1-4C9A-BE26-24307F1AB4F0}" type="slidenum">
              <a:rPr lang="en-US" smtClean="0"/>
              <a:t>7</a:t>
            </a:fld>
            <a:endParaRPr lang="en-US" dirty="0"/>
          </a:p>
        </p:txBody>
      </p:sp>
    </p:spTree>
    <p:extLst>
      <p:ext uri="{BB962C8B-B14F-4D97-AF65-F5344CB8AC3E}">
        <p14:creationId xmlns:p14="http://schemas.microsoft.com/office/powerpoint/2010/main" val="4234219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8</a:t>
            </a:fld>
            <a:endParaRPr lang="en-US" dirty="0"/>
          </a:p>
        </p:txBody>
      </p:sp>
      <p:pic>
        <p:nvPicPr>
          <p:cNvPr id="5" name="Picture 4"/>
          <p:cNvPicPr>
            <a:picLocks noChangeAspect="1"/>
          </p:cNvPicPr>
          <p:nvPr/>
        </p:nvPicPr>
        <p:blipFill>
          <a:blip r:embed="rId2"/>
          <a:stretch>
            <a:fillRect/>
          </a:stretch>
        </p:blipFill>
        <p:spPr>
          <a:xfrm>
            <a:off x="457200" y="599146"/>
            <a:ext cx="3958542" cy="4343400"/>
          </a:xfrm>
          <a:prstGeom prst="rect">
            <a:avLst/>
          </a:prstGeom>
        </p:spPr>
      </p:pic>
      <p:pic>
        <p:nvPicPr>
          <p:cNvPr id="6" name="Picture 5"/>
          <p:cNvPicPr>
            <a:picLocks noChangeAspect="1"/>
          </p:cNvPicPr>
          <p:nvPr/>
        </p:nvPicPr>
        <p:blipFill>
          <a:blip r:embed="rId3"/>
          <a:stretch>
            <a:fillRect/>
          </a:stretch>
        </p:blipFill>
        <p:spPr>
          <a:xfrm>
            <a:off x="4724400" y="685800"/>
            <a:ext cx="3575508" cy="4264707"/>
          </a:xfrm>
          <a:prstGeom prst="rect">
            <a:avLst/>
          </a:prstGeom>
        </p:spPr>
      </p:pic>
      <p:sp>
        <p:nvSpPr>
          <p:cNvPr id="7" name="TextBox 6"/>
          <p:cNvSpPr txBox="1"/>
          <p:nvPr/>
        </p:nvSpPr>
        <p:spPr>
          <a:xfrm>
            <a:off x="914400" y="5105400"/>
            <a:ext cx="3352800" cy="381000"/>
          </a:xfrm>
          <a:prstGeom prst="rect">
            <a:avLst/>
          </a:prstGeom>
          <a:noFill/>
        </p:spPr>
        <p:txBody>
          <a:bodyPr wrap="square" rtlCol="0">
            <a:spAutoFit/>
          </a:bodyPr>
          <a:lstStyle/>
          <a:p>
            <a:pPr algn="ctr"/>
            <a:r>
              <a:rPr lang="en-US" dirty="0" smtClean="0">
                <a:solidFill>
                  <a:schemeClr val="accent4">
                    <a:lumMod val="10000"/>
                  </a:schemeClr>
                </a:solidFill>
                <a:latin typeface="+mj-lt"/>
              </a:rPr>
              <a:t>Stud-framed superstructure </a:t>
            </a:r>
            <a:endParaRPr lang="en-US" dirty="0">
              <a:solidFill>
                <a:schemeClr val="accent4">
                  <a:lumMod val="10000"/>
                </a:schemeClr>
              </a:solidFill>
              <a:latin typeface="+mj-lt"/>
            </a:endParaRPr>
          </a:p>
        </p:txBody>
      </p:sp>
      <p:sp>
        <p:nvSpPr>
          <p:cNvPr id="8" name="TextBox 7"/>
          <p:cNvSpPr txBox="1"/>
          <p:nvPr/>
        </p:nvSpPr>
        <p:spPr>
          <a:xfrm>
            <a:off x="5410200" y="5295900"/>
            <a:ext cx="30480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Common Brick</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22824870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F1C2C4-E2A1-4C9A-BE26-24307F1AB4F0}" type="slidenum">
              <a:rPr lang="en-US" smtClean="0"/>
              <a:t>9</a:t>
            </a:fld>
            <a:endParaRPr lang="en-US" dirty="0"/>
          </a:p>
        </p:txBody>
      </p:sp>
      <p:pic>
        <p:nvPicPr>
          <p:cNvPr id="5" name="Picture 4"/>
          <p:cNvPicPr>
            <a:picLocks noChangeAspect="1"/>
          </p:cNvPicPr>
          <p:nvPr/>
        </p:nvPicPr>
        <p:blipFill>
          <a:blip r:embed="rId2"/>
          <a:stretch>
            <a:fillRect/>
          </a:stretch>
        </p:blipFill>
        <p:spPr>
          <a:xfrm>
            <a:off x="533400" y="381000"/>
            <a:ext cx="3962400" cy="4518620"/>
          </a:xfrm>
          <a:prstGeom prst="rect">
            <a:avLst/>
          </a:prstGeom>
        </p:spPr>
      </p:pic>
      <p:pic>
        <p:nvPicPr>
          <p:cNvPr id="6" name="Picture 5"/>
          <p:cNvPicPr>
            <a:picLocks noChangeAspect="1"/>
          </p:cNvPicPr>
          <p:nvPr/>
        </p:nvPicPr>
        <p:blipFill>
          <a:blip r:embed="rId3"/>
          <a:stretch>
            <a:fillRect/>
          </a:stretch>
        </p:blipFill>
        <p:spPr>
          <a:xfrm>
            <a:off x="4619516" y="304800"/>
            <a:ext cx="4219684" cy="4374358"/>
          </a:xfrm>
          <a:prstGeom prst="rect">
            <a:avLst/>
          </a:prstGeom>
        </p:spPr>
      </p:pic>
      <p:sp>
        <p:nvSpPr>
          <p:cNvPr id="7" name="TextBox 6"/>
          <p:cNvSpPr txBox="1"/>
          <p:nvPr/>
        </p:nvSpPr>
        <p:spPr>
          <a:xfrm>
            <a:off x="1066800" y="5105400"/>
            <a:ext cx="3276600" cy="369332"/>
          </a:xfrm>
          <a:prstGeom prst="rect">
            <a:avLst/>
          </a:prstGeom>
          <a:noFill/>
        </p:spPr>
        <p:txBody>
          <a:bodyPr wrap="square" rtlCol="0">
            <a:spAutoFit/>
          </a:bodyPr>
          <a:lstStyle/>
          <a:p>
            <a:r>
              <a:rPr lang="en-US" dirty="0" smtClean="0">
                <a:solidFill>
                  <a:schemeClr val="accent4">
                    <a:lumMod val="10000"/>
                  </a:schemeClr>
                </a:solidFill>
                <a:latin typeface="+mj-lt"/>
              </a:rPr>
              <a:t>Insulating Concrete Form (ICF)</a:t>
            </a:r>
            <a:endParaRPr lang="en-US" dirty="0">
              <a:solidFill>
                <a:schemeClr val="accent4">
                  <a:lumMod val="10000"/>
                </a:schemeClr>
              </a:solidFill>
              <a:latin typeface="+mj-lt"/>
            </a:endParaRPr>
          </a:p>
        </p:txBody>
      </p:sp>
      <p:sp>
        <p:nvSpPr>
          <p:cNvPr id="9" name="TextBox 8"/>
          <p:cNvSpPr txBox="1"/>
          <p:nvPr/>
        </p:nvSpPr>
        <p:spPr>
          <a:xfrm>
            <a:off x="6172200" y="5105400"/>
            <a:ext cx="2667000" cy="369332"/>
          </a:xfrm>
          <a:prstGeom prst="rect">
            <a:avLst/>
          </a:prstGeom>
          <a:noFill/>
        </p:spPr>
        <p:txBody>
          <a:bodyPr wrap="square" rtlCol="0">
            <a:spAutoFit/>
          </a:bodyPr>
          <a:lstStyle/>
          <a:p>
            <a:pPr algn="ctr"/>
            <a:r>
              <a:rPr lang="en-US" dirty="0" smtClean="0">
                <a:solidFill>
                  <a:schemeClr val="accent4">
                    <a:lumMod val="10000"/>
                  </a:schemeClr>
                </a:solidFill>
                <a:latin typeface="+mj-lt"/>
              </a:rPr>
              <a:t>Masonry</a:t>
            </a:r>
            <a:endParaRPr lang="en-US" dirty="0">
              <a:solidFill>
                <a:schemeClr val="accent4">
                  <a:lumMod val="10000"/>
                </a:schemeClr>
              </a:solidFill>
              <a:latin typeface="+mj-lt"/>
            </a:endParaRPr>
          </a:p>
        </p:txBody>
      </p:sp>
    </p:spTree>
    <p:extLst>
      <p:ext uri="{BB962C8B-B14F-4D97-AF65-F5344CB8AC3E}">
        <p14:creationId xmlns:p14="http://schemas.microsoft.com/office/powerpoint/2010/main" val="140556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17DF75F40F6143A501308B1458A27B" ma:contentTypeVersion="1" ma:contentTypeDescription="Create a new document." ma:contentTypeScope="" ma:versionID="8f87cf92fa5dc9ed0ae09b806e241202">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1768A3-6B7E-4EA3-9865-4FFFA2D1859E}">
  <ds:schemaRefs>
    <ds:schemaRef ds:uri="http://schemas.microsoft.com/office/2006/documentManagement/types"/>
    <ds:schemaRef ds:uri="http://purl.org/dc/terms/"/>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777C7747-EEEA-415A-94EE-FBF4E11E85E3}">
  <ds:schemaRefs>
    <ds:schemaRef ds:uri="http://schemas.microsoft.com/sharepoint/v3/contenttype/forms"/>
  </ds:schemaRefs>
</ds:datastoreItem>
</file>

<file path=customXml/itemProps3.xml><?xml version="1.0" encoding="utf-8"?>
<ds:datastoreItem xmlns:ds="http://schemas.openxmlformats.org/officeDocument/2006/customXml" ds:itemID="{4465EF02-DE6B-4921-B444-9B30B64D6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16774</TotalTime>
  <Words>1725</Words>
  <Application>Microsoft Office PowerPoint</Application>
  <PresentationFormat>On-screen Show (4:3)</PresentationFormat>
  <Paragraphs>183</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Times New Roman</vt:lpstr>
      <vt:lpstr>Wingdings</vt:lpstr>
      <vt:lpstr>Theme1</vt:lpstr>
      <vt:lpstr>Structural Assessment Elements</vt:lpstr>
      <vt:lpstr>Six Foundation Types</vt:lpstr>
      <vt:lpstr>PowerPoint Presentation</vt:lpstr>
      <vt:lpstr>PowerPoint Presentation</vt:lpstr>
      <vt:lpstr>PowerPoint Presentation</vt:lpstr>
      <vt:lpstr>Superstructure Types</vt:lpstr>
      <vt:lpstr>PowerPoint Presentation</vt:lpstr>
      <vt:lpstr>PowerPoint Presentation</vt:lpstr>
      <vt:lpstr>PowerPoint Presentation</vt:lpstr>
      <vt:lpstr>PowerPoint Presentation</vt:lpstr>
      <vt:lpstr>Roof Covering</vt:lpstr>
      <vt:lpstr>PowerPoint Presentation</vt:lpstr>
      <vt:lpstr>Exterior Finish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HVAC: Heating, Ventilation, and Air-Conditioning </vt:lpstr>
      <vt:lpstr>Non-Residential Structure</vt:lpstr>
      <vt:lpstr>PowerPoint Presentation</vt:lpstr>
      <vt:lpstr>PowerPoint Presentation</vt:lpstr>
      <vt:lpstr>HVAC: Heating, Ventilation, and Air-Conditioning </vt:lpstr>
      <vt:lpstr>Non-Residential Structure Uses and Number of Stories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Disaster Coordination</dc:title>
  <dc:creator>Wolfe, S</dc:creator>
  <cp:lastModifiedBy>Lockhart, Craig</cp:lastModifiedBy>
  <cp:revision>316</cp:revision>
  <cp:lastPrinted>2017-09-05T14:52:36Z</cp:lastPrinted>
  <dcterms:created xsi:type="dcterms:W3CDTF">2014-11-18T14:51:24Z</dcterms:created>
  <dcterms:modified xsi:type="dcterms:W3CDTF">2018-06-06T09:32:25Z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0x010100E117DF75F40F6143A501308B1458A27B</vt:lpwstr>
  </property>
</Properties>
</file>