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310" r:id="rId3"/>
    <p:sldId id="296" r:id="rId4"/>
    <p:sldId id="309" r:id="rId5"/>
    <p:sldId id="320" r:id="rId6"/>
    <p:sldId id="322" r:id="rId7"/>
    <p:sldId id="305" r:id="rId8"/>
    <p:sldId id="306" r:id="rId9"/>
    <p:sldId id="275" r:id="rId10"/>
    <p:sldId id="332" r:id="rId11"/>
    <p:sldId id="277" r:id="rId12"/>
    <p:sldId id="338" r:id="rId13"/>
    <p:sldId id="317" r:id="rId14"/>
    <p:sldId id="276" r:id="rId15"/>
    <p:sldId id="281" r:id="rId16"/>
    <p:sldId id="282" r:id="rId17"/>
    <p:sldId id="283" r:id="rId18"/>
    <p:sldId id="284" r:id="rId19"/>
    <p:sldId id="285" r:id="rId20"/>
    <p:sldId id="342" r:id="rId21"/>
    <p:sldId id="286" r:id="rId22"/>
    <p:sldId id="339" r:id="rId23"/>
    <p:sldId id="337" r:id="rId24"/>
    <p:sldId id="289" r:id="rId25"/>
    <p:sldId id="288" r:id="rId26"/>
    <p:sldId id="333" r:id="rId27"/>
    <p:sldId id="287" r:id="rId28"/>
    <p:sldId id="302" r:id="rId29"/>
    <p:sldId id="335" r:id="rId30"/>
    <p:sldId id="313" r:id="rId31"/>
    <p:sldId id="311" r:id="rId32"/>
    <p:sldId id="298" r:id="rId33"/>
    <p:sldId id="258"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47"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98D7"/>
    <a:srgbClr val="188ECD"/>
    <a:srgbClr val="F9C76D"/>
    <a:srgbClr val="1998CB"/>
    <a:srgbClr val="98C4B7"/>
    <a:srgbClr val="549482"/>
    <a:srgbClr val="DDF3F0"/>
    <a:srgbClr val="9DC3E6"/>
    <a:srgbClr val="549492"/>
    <a:srgbClr val="068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85" autoAdjust="0"/>
    <p:restoredTop sz="91884" autoAdjust="0"/>
  </p:normalViewPr>
  <p:slideViewPr>
    <p:cSldViewPr snapToGrid="0">
      <p:cViewPr varScale="1">
        <p:scale>
          <a:sx n="83" d="100"/>
          <a:sy n="83" d="100"/>
        </p:scale>
        <p:origin x="1061"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6456"/>
    </p:cViewPr>
  </p:sorterViewPr>
  <p:notesViewPr>
    <p:cSldViewPr snapToGrid="0" showGuides="1">
      <p:cViewPr varScale="1">
        <p:scale>
          <a:sx n="97" d="100"/>
          <a:sy n="97" d="100"/>
        </p:scale>
        <p:origin x="3618" y="78"/>
      </p:cViewPr>
      <p:guideLst>
        <p:guide orient="horz" pos="294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6578"/>
          </a:xfrm>
          <a:prstGeom prst="rect">
            <a:avLst/>
          </a:prstGeom>
        </p:spPr>
        <p:txBody>
          <a:bodyPr vert="horz" lIns="91440" tIns="45720" rIns="91440" bIns="45720" rtlCol="0"/>
          <a:lstStyle>
            <a:lvl1pPr algn="r">
              <a:defRPr sz="1200"/>
            </a:lvl1pPr>
          </a:lstStyle>
          <a:p>
            <a:fld id="{92DE45CF-9D22-49BA-83A3-94E9A6F3298F}" type="datetimeFigureOut">
              <a:rPr lang="en-US" smtClean="0"/>
              <a:t>8/6/2018</a:t>
            </a:fld>
            <a:endParaRPr lang="en-US" dirty="0"/>
          </a:p>
        </p:txBody>
      </p:sp>
      <p:sp>
        <p:nvSpPr>
          <p:cNvPr id="4" name="Footer Placeholder 3"/>
          <p:cNvSpPr>
            <a:spLocks noGrp="1"/>
          </p:cNvSpPr>
          <p:nvPr>
            <p:ph type="ftr" sz="quarter" idx="2"/>
          </p:nvPr>
        </p:nvSpPr>
        <p:spPr>
          <a:xfrm>
            <a:off x="1" y="8829822"/>
            <a:ext cx="2972421" cy="46657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822"/>
            <a:ext cx="2972421" cy="466578"/>
          </a:xfrm>
          <a:prstGeom prst="rect">
            <a:avLst/>
          </a:prstGeom>
        </p:spPr>
        <p:txBody>
          <a:bodyPr vert="horz" lIns="91440" tIns="45720" rIns="91440" bIns="45720" rtlCol="0" anchor="b"/>
          <a:lstStyle>
            <a:lvl1pPr algn="r">
              <a:defRPr sz="1200"/>
            </a:lvl1pPr>
          </a:lstStyle>
          <a:p>
            <a:fld id="{3BE08066-0C83-4F30-9893-06CE03A725A3}" type="slidenum">
              <a:rPr lang="en-US" smtClean="0"/>
              <a:t>‹#›</a:t>
            </a:fld>
            <a:endParaRPr lang="en-US" dirty="0"/>
          </a:p>
        </p:txBody>
      </p:sp>
    </p:spTree>
    <p:extLst>
      <p:ext uri="{BB962C8B-B14F-4D97-AF65-F5344CB8AC3E}">
        <p14:creationId xmlns:p14="http://schemas.microsoft.com/office/powerpoint/2010/main" val="23975753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9D427A1-5C71-4EE6-8DC9-A5DF746121B7}" type="datetimeFigureOut">
              <a:rPr lang="en-US" smtClean="0"/>
              <a:t>8/6/2018</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55C77A41-5442-4424-9948-284349849F28}" type="slidenum">
              <a:rPr lang="en-US" smtClean="0"/>
              <a:t>‹#›</a:t>
            </a:fld>
            <a:endParaRPr lang="en-US" dirty="0"/>
          </a:p>
        </p:txBody>
      </p:sp>
    </p:spTree>
    <p:extLst>
      <p:ext uri="{BB962C8B-B14F-4D97-AF65-F5344CB8AC3E}">
        <p14:creationId xmlns:p14="http://schemas.microsoft.com/office/powerpoint/2010/main" val="10279346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C77A41-5442-4424-9948-284349849F28}" type="slidenum">
              <a:rPr lang="en-US" smtClean="0"/>
              <a:t>1</a:t>
            </a:fld>
            <a:endParaRPr lang="en-US" dirty="0"/>
          </a:p>
        </p:txBody>
      </p:sp>
    </p:spTree>
    <p:extLst>
      <p:ext uri="{BB962C8B-B14F-4D97-AF65-F5344CB8AC3E}">
        <p14:creationId xmlns:p14="http://schemas.microsoft.com/office/powerpoint/2010/main" val="624940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0FBA7E4-E806-4982-BA8F-576F8E5E7290}" type="slidenum">
              <a:rPr lang="en-US" smtClean="0"/>
              <a:pPr>
                <a:defRPr/>
              </a:pPr>
              <a:t>11</a:t>
            </a:fld>
            <a:endParaRPr lang="en-US" dirty="0"/>
          </a:p>
        </p:txBody>
      </p:sp>
    </p:spTree>
    <p:extLst>
      <p:ext uri="{BB962C8B-B14F-4D97-AF65-F5344CB8AC3E}">
        <p14:creationId xmlns:p14="http://schemas.microsoft.com/office/powerpoint/2010/main" val="458165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C89DE7-612F-4E9C-9A64-92BEA7805296}" type="slidenum">
              <a:rPr lang="en-US" altLang="en-US" smtClean="0"/>
              <a:pPr>
                <a:defRPr/>
              </a:pPr>
              <a:t>13</a:t>
            </a:fld>
            <a:endParaRPr lang="en-US" altLang="en-US" dirty="0"/>
          </a:p>
        </p:txBody>
      </p:sp>
    </p:spTree>
    <p:extLst>
      <p:ext uri="{BB962C8B-B14F-4D97-AF65-F5344CB8AC3E}">
        <p14:creationId xmlns:p14="http://schemas.microsoft.com/office/powerpoint/2010/main" val="4143087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C89DE7-612F-4E9C-9A64-92BEA7805296}" type="slidenum">
              <a:rPr lang="en-US" altLang="en-US" smtClean="0"/>
              <a:pPr>
                <a:defRPr/>
              </a:pPr>
              <a:t>14</a:t>
            </a:fld>
            <a:endParaRPr lang="en-US" altLang="en-US" dirty="0"/>
          </a:p>
        </p:txBody>
      </p:sp>
    </p:spTree>
    <p:extLst>
      <p:ext uri="{BB962C8B-B14F-4D97-AF65-F5344CB8AC3E}">
        <p14:creationId xmlns:p14="http://schemas.microsoft.com/office/powerpoint/2010/main" val="152098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C89DE7-612F-4E9C-9A64-92BEA7805296}" type="slidenum">
              <a:rPr lang="en-US" altLang="en-US" smtClean="0"/>
              <a:pPr>
                <a:defRPr/>
              </a:pPr>
              <a:t>15</a:t>
            </a:fld>
            <a:endParaRPr lang="en-US" altLang="en-US" dirty="0"/>
          </a:p>
        </p:txBody>
      </p:sp>
    </p:spTree>
    <p:extLst>
      <p:ext uri="{BB962C8B-B14F-4D97-AF65-F5344CB8AC3E}">
        <p14:creationId xmlns:p14="http://schemas.microsoft.com/office/powerpoint/2010/main" val="1552014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C89DE7-612F-4E9C-9A64-92BEA7805296}" type="slidenum">
              <a:rPr lang="en-US" altLang="en-US" smtClean="0"/>
              <a:pPr>
                <a:defRPr/>
              </a:pPr>
              <a:t>17</a:t>
            </a:fld>
            <a:endParaRPr lang="en-US" altLang="en-US" dirty="0"/>
          </a:p>
        </p:txBody>
      </p:sp>
    </p:spTree>
    <p:extLst>
      <p:ext uri="{BB962C8B-B14F-4D97-AF65-F5344CB8AC3E}">
        <p14:creationId xmlns:p14="http://schemas.microsoft.com/office/powerpoint/2010/main" val="2771081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C89DE7-612F-4E9C-9A64-92BEA7805296}" type="slidenum">
              <a:rPr lang="en-US" altLang="en-US" smtClean="0"/>
              <a:pPr>
                <a:defRPr/>
              </a:pPr>
              <a:t>18</a:t>
            </a:fld>
            <a:endParaRPr lang="en-US" altLang="en-US" dirty="0"/>
          </a:p>
        </p:txBody>
      </p:sp>
    </p:spTree>
    <p:extLst>
      <p:ext uri="{BB962C8B-B14F-4D97-AF65-F5344CB8AC3E}">
        <p14:creationId xmlns:p14="http://schemas.microsoft.com/office/powerpoint/2010/main" val="3425092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C89DE7-612F-4E9C-9A64-92BEA7805296}" type="slidenum">
              <a:rPr lang="en-US" altLang="en-US" smtClean="0"/>
              <a:pPr>
                <a:defRPr/>
              </a:pPr>
              <a:t>19</a:t>
            </a:fld>
            <a:endParaRPr lang="en-US" altLang="en-US" dirty="0"/>
          </a:p>
        </p:txBody>
      </p:sp>
    </p:spTree>
    <p:extLst>
      <p:ext uri="{BB962C8B-B14F-4D97-AF65-F5344CB8AC3E}">
        <p14:creationId xmlns:p14="http://schemas.microsoft.com/office/powerpoint/2010/main" val="194623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100" b="1" dirty="0" smtClean="0"/>
              <a:t>Flood Barriers – Temporary Perimeter Systems</a:t>
            </a:r>
            <a:endParaRPr lang="en-US" sz="1100" dirty="0" smtClean="0"/>
          </a:p>
          <a:p>
            <a:pPr>
              <a:spcBef>
                <a:spcPts val="600"/>
              </a:spcBef>
            </a:pPr>
            <a:r>
              <a:rPr lang="en-US" sz="1100" dirty="0" smtClean="0"/>
              <a:t>Examples of temporary perimeter systems. Images are from the National Barrier Testing and Certification Program website.</a:t>
            </a:r>
          </a:p>
          <a:p>
            <a:pPr>
              <a:spcBef>
                <a:spcPts val="600"/>
              </a:spcBef>
            </a:pPr>
            <a:r>
              <a:rPr lang="en-US" sz="1100" dirty="0" smtClean="0"/>
              <a:t>Examples are systems that have been tested and certified.  NOTE - Not promoting manufacture and or system…Use is at your discretion.</a:t>
            </a:r>
          </a:p>
          <a:p>
            <a:pPr>
              <a:spcBef>
                <a:spcPts val="600"/>
              </a:spcBef>
            </a:pPr>
            <a:r>
              <a:rPr lang="en-US" sz="1100" dirty="0" smtClean="0"/>
              <a:t>Manufactures have several systems – only certain systems tested and certified. </a:t>
            </a:r>
          </a:p>
          <a:p>
            <a:pPr>
              <a:spcBef>
                <a:spcPts val="600"/>
              </a:spcBef>
            </a:pPr>
            <a:r>
              <a:rPr lang="en-US" sz="1100" dirty="0" smtClean="0"/>
              <a:t>Systems are typically reusable. </a:t>
            </a:r>
          </a:p>
          <a:p>
            <a:pPr>
              <a:spcBef>
                <a:spcPts val="600"/>
              </a:spcBef>
            </a:pPr>
            <a:r>
              <a:rPr lang="en-US" sz="1100" dirty="0" smtClean="0"/>
              <a:t>Left – Water Gate Flood </a:t>
            </a:r>
            <a:r>
              <a:rPr lang="en-US" sz="1100" dirty="0"/>
              <a:t>C</a:t>
            </a:r>
            <a:r>
              <a:rPr lang="en-US" sz="1100" dirty="0" smtClean="0"/>
              <a:t>ontrol Barrier – Plastic material self rising -  Raises with water level.</a:t>
            </a:r>
          </a:p>
          <a:p>
            <a:pPr>
              <a:spcBef>
                <a:spcPts val="600"/>
              </a:spcBef>
            </a:pPr>
            <a:r>
              <a:rPr lang="en-US" sz="1100" dirty="0" smtClean="0"/>
              <a:t>Right – AquaFence Flood Protection Barrier System – Framed system</a:t>
            </a:r>
          </a:p>
          <a:p>
            <a:pPr>
              <a:spcBef>
                <a:spcPts val="600"/>
              </a:spcBef>
            </a:pPr>
            <a:endParaRPr lang="en-US" sz="1100" dirty="0" smtClean="0"/>
          </a:p>
          <a:p>
            <a:pPr>
              <a:spcBef>
                <a:spcPts val="600"/>
              </a:spcBef>
            </a:pPr>
            <a:r>
              <a:rPr lang="en-US" sz="1100" dirty="0" smtClean="0"/>
              <a:t>Reusable </a:t>
            </a:r>
            <a:r>
              <a:rPr lang="en-US" sz="1100" dirty="0"/>
              <a:t>– Has to be  stored somewhere. </a:t>
            </a:r>
          </a:p>
          <a:p>
            <a:pPr>
              <a:spcBef>
                <a:spcPts val="600"/>
              </a:spcBef>
            </a:pPr>
            <a:r>
              <a:rPr lang="en-US" sz="1100" dirty="0"/>
              <a:t>Need Manpower  to  </a:t>
            </a:r>
            <a:r>
              <a:rPr lang="en-US" sz="1100" dirty="0" smtClean="0"/>
              <a:t>install</a:t>
            </a:r>
            <a:endParaRPr lang="en-US" sz="1100" dirty="0"/>
          </a:p>
          <a:p>
            <a:pPr>
              <a:spcBef>
                <a:spcPts val="600"/>
              </a:spcBef>
            </a:pPr>
            <a:r>
              <a:rPr lang="en-US" sz="1100" dirty="0"/>
              <a:t>Can be used as closer device at larger openings</a:t>
            </a:r>
          </a:p>
          <a:p>
            <a:pPr>
              <a:spcBef>
                <a:spcPts val="600"/>
              </a:spcBef>
            </a:pPr>
            <a:r>
              <a:rPr lang="en-US" sz="1100" dirty="0" smtClean="0"/>
              <a:t>Active systems – Install prior to flood – removed after</a:t>
            </a:r>
            <a:endParaRPr lang="en-US" sz="1100" dirty="0"/>
          </a:p>
        </p:txBody>
      </p:sp>
      <p:sp>
        <p:nvSpPr>
          <p:cNvPr id="4" name="Slide Number Placeholder 3"/>
          <p:cNvSpPr>
            <a:spLocks noGrp="1"/>
          </p:cNvSpPr>
          <p:nvPr>
            <p:ph type="sldNum" sz="quarter" idx="10"/>
          </p:nvPr>
        </p:nvSpPr>
        <p:spPr/>
        <p:txBody>
          <a:bodyPr/>
          <a:lstStyle/>
          <a:p>
            <a:fld id="{3F19391B-8B22-4B0E-B8C2-9E4D3877AF41}" type="slidenum">
              <a:rPr lang="en-US" smtClean="0"/>
              <a:t>20</a:t>
            </a:fld>
            <a:endParaRPr lang="en-US" dirty="0"/>
          </a:p>
        </p:txBody>
      </p:sp>
    </p:spTree>
    <p:extLst>
      <p:ext uri="{BB962C8B-B14F-4D97-AF65-F5344CB8AC3E}">
        <p14:creationId xmlns:p14="http://schemas.microsoft.com/office/powerpoint/2010/main" val="1068907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C89DE7-612F-4E9C-9A64-92BEA7805296}" type="slidenum">
              <a:rPr lang="en-US" altLang="en-US" smtClean="0"/>
              <a:pPr>
                <a:defRPr/>
              </a:pPr>
              <a:t>21</a:t>
            </a:fld>
            <a:endParaRPr lang="en-US" altLang="en-US" dirty="0"/>
          </a:p>
        </p:txBody>
      </p:sp>
    </p:spTree>
    <p:extLst>
      <p:ext uri="{BB962C8B-B14F-4D97-AF65-F5344CB8AC3E}">
        <p14:creationId xmlns:p14="http://schemas.microsoft.com/office/powerpoint/2010/main" val="275156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1A9DF-2918-471B-B3E7-1F3A52B453A2}" type="slidenum">
              <a:rPr lang="en-US" smtClean="0"/>
              <a:t>22</a:t>
            </a:fld>
            <a:endParaRPr lang="en-US" dirty="0"/>
          </a:p>
        </p:txBody>
      </p:sp>
    </p:spTree>
    <p:extLst>
      <p:ext uri="{BB962C8B-B14F-4D97-AF65-F5344CB8AC3E}">
        <p14:creationId xmlns:p14="http://schemas.microsoft.com/office/powerpoint/2010/main" val="223421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C77A41-5442-4424-9948-284349849F28}" type="slidenum">
              <a:rPr lang="en-US" smtClean="0"/>
              <a:t>2</a:t>
            </a:fld>
            <a:endParaRPr lang="en-US" dirty="0"/>
          </a:p>
        </p:txBody>
      </p:sp>
    </p:spTree>
    <p:extLst>
      <p:ext uri="{BB962C8B-B14F-4D97-AF65-F5344CB8AC3E}">
        <p14:creationId xmlns:p14="http://schemas.microsoft.com/office/powerpoint/2010/main" val="1514034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1A9DF-2918-471B-B3E7-1F3A52B453A2}" type="slidenum">
              <a:rPr lang="en-US" smtClean="0"/>
              <a:t>23</a:t>
            </a:fld>
            <a:endParaRPr lang="en-US" dirty="0"/>
          </a:p>
        </p:txBody>
      </p:sp>
    </p:spTree>
    <p:extLst>
      <p:ext uri="{BB962C8B-B14F-4D97-AF65-F5344CB8AC3E}">
        <p14:creationId xmlns:p14="http://schemas.microsoft.com/office/powerpoint/2010/main" val="1400348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C89DE7-612F-4E9C-9A64-92BEA7805296}" type="slidenum">
              <a:rPr lang="en-US" altLang="en-US" smtClean="0"/>
              <a:pPr>
                <a:defRPr/>
              </a:pPr>
              <a:t>24</a:t>
            </a:fld>
            <a:endParaRPr lang="en-US" altLang="en-US" dirty="0"/>
          </a:p>
        </p:txBody>
      </p:sp>
    </p:spTree>
    <p:extLst>
      <p:ext uri="{BB962C8B-B14F-4D97-AF65-F5344CB8AC3E}">
        <p14:creationId xmlns:p14="http://schemas.microsoft.com/office/powerpoint/2010/main" val="303496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C89DE7-612F-4E9C-9A64-92BEA7805296}" type="slidenum">
              <a:rPr lang="en-US" altLang="en-US" smtClean="0"/>
              <a:pPr>
                <a:defRPr/>
              </a:pPr>
              <a:t>25</a:t>
            </a:fld>
            <a:endParaRPr lang="en-US" altLang="en-US" dirty="0"/>
          </a:p>
        </p:txBody>
      </p:sp>
    </p:spTree>
    <p:extLst>
      <p:ext uri="{BB962C8B-B14F-4D97-AF65-F5344CB8AC3E}">
        <p14:creationId xmlns:p14="http://schemas.microsoft.com/office/powerpoint/2010/main" val="4231317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C89DE7-612F-4E9C-9A64-92BEA7805296}" type="slidenum">
              <a:rPr lang="en-US" altLang="en-US" smtClean="0"/>
              <a:pPr>
                <a:defRPr/>
              </a:pPr>
              <a:t>26</a:t>
            </a:fld>
            <a:endParaRPr lang="en-US" altLang="en-US" dirty="0"/>
          </a:p>
        </p:txBody>
      </p:sp>
    </p:spTree>
    <p:extLst>
      <p:ext uri="{BB962C8B-B14F-4D97-AF65-F5344CB8AC3E}">
        <p14:creationId xmlns:p14="http://schemas.microsoft.com/office/powerpoint/2010/main" val="1820961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C89DE7-612F-4E9C-9A64-92BEA7805296}" type="slidenum">
              <a:rPr lang="en-US" altLang="en-US" smtClean="0"/>
              <a:pPr>
                <a:defRPr/>
              </a:pPr>
              <a:t>27</a:t>
            </a:fld>
            <a:endParaRPr lang="en-US" altLang="en-US" dirty="0"/>
          </a:p>
        </p:txBody>
      </p:sp>
    </p:spTree>
    <p:extLst>
      <p:ext uri="{BB962C8B-B14F-4D97-AF65-F5344CB8AC3E}">
        <p14:creationId xmlns:p14="http://schemas.microsoft.com/office/powerpoint/2010/main" val="353859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C89DE7-612F-4E9C-9A64-92BEA7805296}" type="slidenum">
              <a:rPr lang="en-US" altLang="en-US" smtClean="0"/>
              <a:pPr>
                <a:defRPr/>
              </a:pPr>
              <a:t>29</a:t>
            </a:fld>
            <a:endParaRPr lang="en-US" altLang="en-US" dirty="0"/>
          </a:p>
        </p:txBody>
      </p:sp>
    </p:spTree>
    <p:extLst>
      <p:ext uri="{BB962C8B-B14F-4D97-AF65-F5344CB8AC3E}">
        <p14:creationId xmlns:p14="http://schemas.microsoft.com/office/powerpoint/2010/main" val="1644282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C89DE7-612F-4E9C-9A64-92BEA7805296}" type="slidenum">
              <a:rPr lang="en-US" altLang="en-US" smtClean="0"/>
              <a:pPr>
                <a:defRPr/>
              </a:pPr>
              <a:t>30</a:t>
            </a:fld>
            <a:endParaRPr lang="en-US" altLang="en-US" dirty="0"/>
          </a:p>
        </p:txBody>
      </p:sp>
    </p:spTree>
    <p:extLst>
      <p:ext uri="{BB962C8B-B14F-4D97-AF65-F5344CB8AC3E}">
        <p14:creationId xmlns:p14="http://schemas.microsoft.com/office/powerpoint/2010/main" val="676409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C89DE7-612F-4E9C-9A64-92BEA7805296}" type="slidenum">
              <a:rPr lang="en-US" altLang="en-US" smtClean="0"/>
              <a:pPr>
                <a:defRPr/>
              </a:pPr>
              <a:t>32</a:t>
            </a:fld>
            <a:endParaRPr lang="en-US" altLang="en-US" dirty="0"/>
          </a:p>
        </p:txBody>
      </p:sp>
    </p:spTree>
    <p:extLst>
      <p:ext uri="{BB962C8B-B14F-4D97-AF65-F5344CB8AC3E}">
        <p14:creationId xmlns:p14="http://schemas.microsoft.com/office/powerpoint/2010/main" val="176746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C89DE7-612F-4E9C-9A64-92BEA7805296}" type="slidenum">
              <a:rPr lang="en-US" altLang="en-US" smtClean="0"/>
              <a:pPr>
                <a:defRPr/>
              </a:pPr>
              <a:t>3</a:t>
            </a:fld>
            <a:endParaRPr lang="en-US" altLang="en-US" dirty="0"/>
          </a:p>
        </p:txBody>
      </p:sp>
    </p:spTree>
    <p:extLst>
      <p:ext uri="{BB962C8B-B14F-4D97-AF65-F5344CB8AC3E}">
        <p14:creationId xmlns:p14="http://schemas.microsoft.com/office/powerpoint/2010/main" val="1501659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C89DE7-612F-4E9C-9A64-92BEA7805296}" type="slidenum">
              <a:rPr lang="en-US" altLang="en-US" smtClean="0"/>
              <a:pPr>
                <a:defRPr/>
              </a:pPr>
              <a:t>4</a:t>
            </a:fld>
            <a:endParaRPr lang="en-US" altLang="en-US" dirty="0"/>
          </a:p>
        </p:txBody>
      </p:sp>
      <p:sp>
        <p:nvSpPr>
          <p:cNvPr id="5" name="Footer Placeholder 4"/>
          <p:cNvSpPr>
            <a:spLocks noGrp="1"/>
          </p:cNvSpPr>
          <p:nvPr>
            <p:ph type="ftr" sz="quarter" idx="11"/>
          </p:nvPr>
        </p:nvSpPr>
        <p:spPr/>
        <p:txBody>
          <a:bodyPr/>
          <a:lstStyle/>
          <a:p>
            <a:pPr>
              <a:defRPr/>
            </a:pPr>
            <a:r>
              <a:rPr lang="en-US" dirty="0" smtClean="0"/>
              <a:t>USACE National Nonstructural Committee</a:t>
            </a:r>
            <a:endParaRPr lang="en-US" dirty="0"/>
          </a:p>
        </p:txBody>
      </p:sp>
    </p:spTree>
    <p:extLst>
      <p:ext uri="{BB962C8B-B14F-4D97-AF65-F5344CB8AC3E}">
        <p14:creationId xmlns:p14="http://schemas.microsoft.com/office/powerpoint/2010/main" val="168033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FLOOD RISK CONSEQUENCES</a:t>
            </a:r>
          </a:p>
          <a:p>
            <a:pPr marL="273050" indent="-273050">
              <a:spcBef>
                <a:spcPts val="1200"/>
              </a:spcBef>
            </a:pPr>
            <a:r>
              <a:rPr lang="en-US" altLang="en-US" sz="1200" dirty="0">
                <a:cs typeface="Times New Roman" panose="02020603050405020304" pitchFamily="18" charset="0"/>
              </a:rPr>
              <a:t>Life Loss</a:t>
            </a:r>
          </a:p>
          <a:p>
            <a:pPr marL="273050" indent="-273050">
              <a:spcBef>
                <a:spcPts val="1200"/>
              </a:spcBef>
            </a:pPr>
            <a:r>
              <a:rPr lang="en-US" altLang="en-US" sz="1200" dirty="0">
                <a:cs typeface="Times New Roman" panose="02020603050405020304" pitchFamily="18" charset="0"/>
              </a:rPr>
              <a:t>Health, Safety &amp; Welfare</a:t>
            </a:r>
          </a:p>
          <a:p>
            <a:pPr marL="273050" indent="-273050">
              <a:spcBef>
                <a:spcPts val="1200"/>
              </a:spcBef>
            </a:pPr>
            <a:r>
              <a:rPr lang="en-US" altLang="en-US" sz="1200" dirty="0">
                <a:cs typeface="Times New Roman" panose="02020603050405020304" pitchFamily="18" charset="0"/>
              </a:rPr>
              <a:t>Damage to Property</a:t>
            </a:r>
          </a:p>
          <a:p>
            <a:pPr marL="273050" indent="-273050">
              <a:spcBef>
                <a:spcPts val="1200"/>
              </a:spcBef>
            </a:pPr>
            <a:r>
              <a:rPr lang="en-US" altLang="en-US" sz="1200" dirty="0">
                <a:cs typeface="Times New Roman" panose="02020603050405020304" pitchFamily="18" charset="0"/>
              </a:rPr>
              <a:t>Business Losses</a:t>
            </a:r>
          </a:p>
          <a:p>
            <a:pPr marL="273050" indent="-273050">
              <a:spcBef>
                <a:spcPts val="1200"/>
              </a:spcBef>
            </a:pPr>
            <a:r>
              <a:rPr lang="en-US" altLang="en-US" sz="1200" dirty="0">
                <a:cs typeface="Times New Roman" panose="02020603050405020304" pitchFamily="18" charset="0"/>
              </a:rPr>
              <a:t>Emergency Costs</a:t>
            </a:r>
          </a:p>
          <a:p>
            <a:pPr marL="273050" indent="-273050">
              <a:spcBef>
                <a:spcPts val="1200"/>
              </a:spcBef>
            </a:pPr>
            <a:r>
              <a:rPr lang="en-US" altLang="en-US" sz="1200" dirty="0">
                <a:cs typeface="Times New Roman" panose="02020603050405020304" pitchFamily="18" charset="0"/>
              </a:rPr>
              <a:t>Community Cohesion</a:t>
            </a:r>
          </a:p>
          <a:p>
            <a:pPr marL="273050" indent="-273050">
              <a:spcBef>
                <a:spcPts val="1200"/>
              </a:spcBef>
            </a:pPr>
            <a:r>
              <a:rPr lang="en-US" altLang="en-US" sz="1200" dirty="0">
                <a:cs typeface="Times New Roman" panose="02020603050405020304" pitchFamily="18" charset="0"/>
              </a:rPr>
              <a:t>Life Loss</a:t>
            </a:r>
          </a:p>
          <a:p>
            <a:pPr marL="273050" indent="-273050">
              <a:spcBef>
                <a:spcPts val="1200"/>
              </a:spcBef>
            </a:pPr>
            <a:r>
              <a:rPr lang="en-US" altLang="en-US" sz="1200" dirty="0">
                <a:cs typeface="Times New Roman" panose="02020603050405020304" pitchFamily="18" charset="0"/>
              </a:rPr>
              <a:t>Health, Safety &amp; Welfare</a:t>
            </a:r>
          </a:p>
          <a:p>
            <a:pPr marL="273050" indent="-273050">
              <a:spcBef>
                <a:spcPts val="1200"/>
              </a:spcBef>
            </a:pPr>
            <a:r>
              <a:rPr lang="en-US" altLang="en-US" sz="1200" dirty="0">
                <a:cs typeface="Times New Roman" panose="02020603050405020304" pitchFamily="18" charset="0"/>
              </a:rPr>
              <a:t>Damage to Property</a:t>
            </a:r>
          </a:p>
          <a:p>
            <a:pPr marL="273050" indent="-273050">
              <a:spcBef>
                <a:spcPts val="1200"/>
              </a:spcBef>
            </a:pPr>
            <a:r>
              <a:rPr lang="en-US" altLang="en-US" sz="1200" dirty="0">
                <a:cs typeface="Times New Roman" panose="02020603050405020304" pitchFamily="18" charset="0"/>
              </a:rPr>
              <a:t>Business Losses</a:t>
            </a:r>
          </a:p>
          <a:p>
            <a:pPr marL="273050" indent="-273050">
              <a:spcBef>
                <a:spcPts val="1200"/>
              </a:spcBef>
            </a:pPr>
            <a:r>
              <a:rPr lang="en-US" altLang="en-US" sz="1200" dirty="0">
                <a:cs typeface="Times New Roman" panose="02020603050405020304" pitchFamily="18" charset="0"/>
              </a:rPr>
              <a:t>Emergency Costs</a:t>
            </a:r>
          </a:p>
          <a:p>
            <a:pPr marL="273050" indent="-273050">
              <a:spcBef>
                <a:spcPts val="1200"/>
              </a:spcBef>
            </a:pPr>
            <a:r>
              <a:rPr lang="en-US" altLang="en-US" sz="1200" dirty="0">
                <a:cs typeface="Times New Roman" panose="02020603050405020304" pitchFamily="18" charset="0"/>
              </a:rPr>
              <a:t>Community Cohesion</a:t>
            </a:r>
          </a:p>
          <a:p>
            <a:pPr marL="273050" indent="-273050">
              <a:spcBef>
                <a:spcPts val="1200"/>
              </a:spcBef>
            </a:pPr>
            <a:endParaRPr lang="en-US" altLang="en-US" sz="1200" dirty="0">
              <a:cs typeface="Times New Roman" panose="02020603050405020304" pitchFamily="18" charset="0"/>
            </a:endParaRPr>
          </a:p>
          <a:p>
            <a:pPr marL="273050" marR="0" lvl="0" indent="-273050" algn="l" defTabSz="914400" rtl="0" eaLnBrk="1" fontAlgn="auto" latinLnBrk="0" hangingPunct="1">
              <a:lnSpc>
                <a:spcPct val="100000"/>
              </a:lnSpc>
              <a:spcBef>
                <a:spcPts val="1200"/>
              </a:spcBef>
              <a:spcAft>
                <a:spcPts val="0"/>
              </a:spcAft>
              <a:buClrTx/>
              <a:buSzTx/>
              <a:buFontTx/>
              <a:buNone/>
              <a:tabLst/>
              <a:defRPr/>
            </a:pPr>
            <a:r>
              <a:rPr lang="en-US" sz="1200" b="1" dirty="0">
                <a:solidFill>
                  <a:srgbClr val="188ECD"/>
                </a:solidFill>
                <a:cs typeface="Calibri" panose="020F0502020204030204" pitchFamily="34" charset="0"/>
              </a:rPr>
              <a:t>Flood Risk Adaptive Measures</a:t>
            </a:r>
            <a:r>
              <a:rPr lang="en-US" sz="1200" dirty="0">
                <a:solidFill>
                  <a:srgbClr val="188ECD"/>
                </a:solidFill>
                <a:cs typeface="Calibri" panose="020F0502020204030204" pitchFamily="34" charset="0"/>
              </a:rPr>
              <a:t> </a:t>
            </a:r>
            <a:r>
              <a:rPr lang="en-US" sz="1200" dirty="0">
                <a:cs typeface="Calibri" panose="020F0502020204030204" pitchFamily="34" charset="0"/>
              </a:rPr>
              <a:t>allow people who are exposed and vulnerable to flood risk to adapt to flooding and those risks associated with flooding without changing the characteristics of the flood  ……….no increased stages, velocities, or duration of flooding.</a:t>
            </a:r>
          </a:p>
          <a:p>
            <a:pPr marL="273050" indent="-273050">
              <a:spcBef>
                <a:spcPts val="1200"/>
              </a:spcBef>
            </a:pPr>
            <a:endParaRPr lang="en-US" altLang="en-US" sz="1200" dirty="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914400">
              <a:defRPr/>
            </a:pPr>
            <a:fld id="{55C77A41-5442-4424-9948-284349849F28}" type="slidenum">
              <a:rPr lang="en-US" smtClean="0">
                <a:solidFill>
                  <a:prstClr val="black"/>
                </a:solidFill>
              </a:rPr>
              <a:pPr defTabSz="914400">
                <a:defRPr/>
              </a:pPr>
              <a:t>6</a:t>
            </a:fld>
            <a:endParaRPr lang="en-US" dirty="0">
              <a:solidFill>
                <a:prstClr val="black"/>
              </a:solidFill>
            </a:endParaRPr>
          </a:p>
        </p:txBody>
      </p:sp>
    </p:spTree>
    <p:extLst>
      <p:ext uri="{BB962C8B-B14F-4D97-AF65-F5344CB8AC3E}">
        <p14:creationId xmlns:p14="http://schemas.microsoft.com/office/powerpoint/2010/main" val="102898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C89DE7-612F-4E9C-9A64-92BEA7805296}" type="slidenum">
              <a:rPr lang="en-US" altLang="en-US" smtClean="0"/>
              <a:pPr>
                <a:defRPr/>
              </a:pPr>
              <a:t>7</a:t>
            </a:fld>
            <a:endParaRPr lang="en-US" altLang="en-US" dirty="0"/>
          </a:p>
        </p:txBody>
      </p:sp>
    </p:spTree>
    <p:extLst>
      <p:ext uri="{BB962C8B-B14F-4D97-AF65-F5344CB8AC3E}">
        <p14:creationId xmlns:p14="http://schemas.microsoft.com/office/powerpoint/2010/main" val="100696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C89DE7-612F-4E9C-9A64-92BEA7805296}" type="slidenum">
              <a:rPr lang="en-US" altLang="en-US" smtClean="0"/>
              <a:pPr>
                <a:defRPr/>
              </a:pPr>
              <a:t>8</a:t>
            </a:fld>
            <a:endParaRPr lang="en-US" altLang="en-US" dirty="0"/>
          </a:p>
        </p:txBody>
      </p:sp>
    </p:spTree>
    <p:extLst>
      <p:ext uri="{BB962C8B-B14F-4D97-AF65-F5344CB8AC3E}">
        <p14:creationId xmlns:p14="http://schemas.microsoft.com/office/powerpoint/2010/main" val="1650373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43012" name="Slide Number Placeholder 3"/>
          <p:cNvSpPr txBox="1">
            <a:spLocks noGrp="1"/>
          </p:cNvSpPr>
          <p:nvPr/>
        </p:nvSpPr>
        <p:spPr bwMode="auto">
          <a:xfrm>
            <a:off x="3641825" y="8549650"/>
            <a:ext cx="2786063" cy="450065"/>
          </a:xfrm>
          <a:prstGeom prst="rect">
            <a:avLst/>
          </a:prstGeom>
          <a:noFill/>
          <a:ln w="9525">
            <a:noFill/>
            <a:miter lim="800000"/>
            <a:headEnd/>
            <a:tailEnd/>
          </a:ln>
        </p:spPr>
        <p:txBody>
          <a:bodyPr lIns="89802" tIns="44901" rIns="89802" bIns="44901" anchor="b"/>
          <a:lstStyle/>
          <a:p>
            <a:pPr algn="r" defTabSz="898110"/>
            <a:fld id="{C6FB3554-CF54-4B8A-81C0-9A105CEBAF60}" type="slidenum">
              <a:rPr lang="en-US" sz="1100"/>
              <a:pPr algn="r" defTabSz="898110"/>
              <a:t>9</a:t>
            </a:fld>
            <a:endParaRPr lang="en-US" sz="1100" dirty="0"/>
          </a:p>
        </p:txBody>
      </p:sp>
    </p:spTree>
    <p:extLst>
      <p:ext uri="{BB962C8B-B14F-4D97-AF65-F5344CB8AC3E}">
        <p14:creationId xmlns:p14="http://schemas.microsoft.com/office/powerpoint/2010/main" val="2100545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C89DE7-612F-4E9C-9A64-92BEA7805296}" type="slidenum">
              <a:rPr lang="en-US" altLang="en-US" smtClean="0"/>
              <a:pPr>
                <a:defRPr/>
              </a:pPr>
              <a:t>10</a:t>
            </a:fld>
            <a:endParaRPr lang="en-US" altLang="en-US" dirty="0"/>
          </a:p>
        </p:txBody>
      </p:sp>
    </p:spTree>
    <p:extLst>
      <p:ext uri="{BB962C8B-B14F-4D97-AF65-F5344CB8AC3E}">
        <p14:creationId xmlns:p14="http://schemas.microsoft.com/office/powerpoint/2010/main" val="1599907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847"/>
            <a:ext cx="9144000" cy="9144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lnSpc>
                <a:spcPts val="2500"/>
              </a:lnSpc>
            </a:pPr>
            <a:endParaRPr lang="en-US" dirty="0"/>
          </a:p>
        </p:txBody>
      </p:sp>
      <p:sp>
        <p:nvSpPr>
          <p:cNvPr id="3" name="Subtitle 2"/>
          <p:cNvSpPr>
            <a:spLocks noGrp="1"/>
          </p:cNvSpPr>
          <p:nvPr>
            <p:ph type="subTitle" idx="1"/>
          </p:nvPr>
        </p:nvSpPr>
        <p:spPr>
          <a:xfrm>
            <a:off x="1" y="5940000"/>
            <a:ext cx="9144000" cy="914400"/>
          </a:xfrm>
          <a:solidFill>
            <a:schemeClr val="accent1"/>
          </a:solidFill>
          <a:ln>
            <a:noFill/>
          </a:ln>
        </p:spPr>
        <p:txBody>
          <a:bodyPr/>
          <a:lstStyle>
            <a:lvl1pPr marL="0" indent="0" algn="ctr">
              <a:buNone/>
              <a:defRPr sz="2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8" name="TextBox 7"/>
          <p:cNvSpPr txBox="1"/>
          <p:nvPr userDrawn="1"/>
        </p:nvSpPr>
        <p:spPr>
          <a:xfrm>
            <a:off x="0" y="-847"/>
            <a:ext cx="9143999" cy="977191"/>
          </a:xfrm>
          <a:prstGeom prst="rect">
            <a:avLst/>
          </a:prstGeom>
          <a:noFill/>
        </p:spPr>
        <p:txBody>
          <a:bodyPr wrap="square" rtlCol="0">
            <a:spAutoFit/>
          </a:bodyPr>
          <a:lstStyle/>
          <a:p>
            <a:pPr algn="ctr">
              <a:lnSpc>
                <a:spcPts val="2300"/>
              </a:lnSpc>
              <a:spcBef>
                <a:spcPts val="0"/>
              </a:spcBef>
            </a:pPr>
            <a:endParaRPr lang="en-US" sz="1600" dirty="0" smtClean="0">
              <a:solidFill>
                <a:schemeClr val="bg1"/>
              </a:solidFill>
            </a:endParaRPr>
          </a:p>
          <a:p>
            <a:pPr algn="ctr">
              <a:lnSpc>
                <a:spcPts val="2300"/>
              </a:lnSpc>
              <a:spcBef>
                <a:spcPts val="0"/>
              </a:spcBef>
            </a:pPr>
            <a:r>
              <a:rPr lang="en-US" sz="3200" dirty="0" smtClean="0">
                <a:solidFill>
                  <a:schemeClr val="bg1"/>
                </a:solidFill>
              </a:rPr>
              <a:t>Maryland Flood </a:t>
            </a:r>
            <a:r>
              <a:rPr lang="en-US" sz="3200" dirty="0" smtClean="0">
                <a:solidFill>
                  <a:schemeClr val="bg1"/>
                </a:solidFill>
              </a:rPr>
              <a:t>Proofing</a:t>
            </a:r>
            <a:r>
              <a:rPr lang="en-US" sz="3200" baseline="0" dirty="0" smtClean="0">
                <a:solidFill>
                  <a:schemeClr val="bg1"/>
                </a:solidFill>
              </a:rPr>
              <a:t> Workshop</a:t>
            </a:r>
          </a:p>
          <a:p>
            <a:pPr algn="ctr">
              <a:lnSpc>
                <a:spcPts val="2300"/>
              </a:lnSpc>
              <a:spcBef>
                <a:spcPts val="0"/>
              </a:spcBef>
            </a:pPr>
            <a:r>
              <a:rPr lang="en-US" sz="1800" baseline="0" dirty="0" smtClean="0">
                <a:solidFill>
                  <a:schemeClr val="bg1"/>
                </a:solidFill>
              </a:rPr>
              <a:t>August </a:t>
            </a:r>
            <a:r>
              <a:rPr lang="en-US" sz="1800" baseline="0" dirty="0" smtClean="0">
                <a:solidFill>
                  <a:schemeClr val="bg1"/>
                </a:solidFill>
              </a:rPr>
              <a:t>2018</a:t>
            </a:r>
            <a:endParaRPr lang="en-US" sz="3600" dirty="0">
              <a:solidFill>
                <a:schemeClr val="bg1"/>
              </a:solidFill>
            </a:endParaRPr>
          </a:p>
        </p:txBody>
      </p:sp>
      <p:sp>
        <p:nvSpPr>
          <p:cNvPr id="2" name="Rectangle 1"/>
          <p:cNvSpPr/>
          <p:nvPr userDrawn="1"/>
        </p:nvSpPr>
        <p:spPr>
          <a:xfrm>
            <a:off x="0" y="892299"/>
            <a:ext cx="913552" cy="5026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158829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840" userDrawn="1">
          <p15:clr>
            <a:srgbClr val="FBAE40"/>
          </p15:clr>
        </p15:guide>
        <p15:guide id="3" pos="1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ADBF02-4B85-40FA-AD32-0A5B7E5FB778}" type="slidenum">
              <a:rPr lang="en-US" smtClean="0"/>
              <a:t>‹#›</a:t>
            </a:fld>
            <a:endParaRPr lang="en-US" dirty="0"/>
          </a:p>
        </p:txBody>
      </p:sp>
    </p:spTree>
    <p:extLst>
      <p:ext uri="{BB962C8B-B14F-4D97-AF65-F5344CB8AC3E}">
        <p14:creationId xmlns:p14="http://schemas.microsoft.com/office/powerpoint/2010/main" val="2591381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ADBF02-4B85-40FA-AD32-0A5B7E5FB778}" type="slidenum">
              <a:rPr lang="en-US" smtClean="0"/>
              <a:t>‹#›</a:t>
            </a:fld>
            <a:endParaRPr lang="en-US" dirty="0"/>
          </a:p>
        </p:txBody>
      </p:sp>
    </p:spTree>
    <p:extLst>
      <p:ext uri="{BB962C8B-B14F-4D97-AF65-F5344CB8AC3E}">
        <p14:creationId xmlns:p14="http://schemas.microsoft.com/office/powerpoint/2010/main" val="608924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ADBF02-4B85-40FA-AD32-0A5B7E5FB778}" type="slidenum">
              <a:rPr lang="en-US" smtClean="0"/>
              <a:t>‹#›</a:t>
            </a:fld>
            <a:endParaRPr lang="en-US" dirty="0"/>
          </a:p>
        </p:txBody>
      </p:sp>
    </p:spTree>
    <p:extLst>
      <p:ext uri="{BB962C8B-B14F-4D97-AF65-F5344CB8AC3E}">
        <p14:creationId xmlns:p14="http://schemas.microsoft.com/office/powerpoint/2010/main" val="259468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7"/>
          <p:cNvSpPr txBox="1"/>
          <p:nvPr userDrawn="1"/>
        </p:nvSpPr>
        <p:spPr>
          <a:xfrm>
            <a:off x="3310549" y="109725"/>
            <a:ext cx="2490406" cy="861774"/>
          </a:xfrm>
          <a:prstGeom prst="rect">
            <a:avLst/>
          </a:prstGeom>
          <a:noFill/>
        </p:spPr>
        <p:txBody>
          <a:bodyPr wrap="square" rtlCol="0">
            <a:spAutoFit/>
          </a:bodyPr>
          <a:lstStyle/>
          <a:p>
            <a:pPr>
              <a:lnSpc>
                <a:spcPts val="2000"/>
              </a:lnSpc>
              <a:spcBef>
                <a:spcPts val="0"/>
              </a:spcBef>
            </a:pPr>
            <a:r>
              <a:rPr lang="en-US" sz="1200" dirty="0" smtClean="0">
                <a:solidFill>
                  <a:schemeClr val="bg1"/>
                </a:solidFill>
              </a:rPr>
              <a:t>WEST VIRGINIA</a:t>
            </a:r>
          </a:p>
          <a:p>
            <a:pPr>
              <a:lnSpc>
                <a:spcPts val="2000"/>
              </a:lnSpc>
              <a:spcBef>
                <a:spcPts val="0"/>
              </a:spcBef>
            </a:pPr>
            <a:r>
              <a:rPr lang="en-US" sz="2400" dirty="0" smtClean="0">
                <a:solidFill>
                  <a:schemeClr val="bg1"/>
                </a:solidFill>
              </a:rPr>
              <a:t>CONSTRUCTION &amp;</a:t>
            </a:r>
          </a:p>
          <a:p>
            <a:pPr>
              <a:lnSpc>
                <a:spcPts val="2000"/>
              </a:lnSpc>
              <a:spcBef>
                <a:spcPts val="0"/>
              </a:spcBef>
            </a:pPr>
            <a:r>
              <a:rPr lang="en-US" sz="2400" dirty="0" smtClean="0">
                <a:solidFill>
                  <a:schemeClr val="bg1"/>
                </a:solidFill>
              </a:rPr>
              <a:t>DESIGN</a:t>
            </a:r>
            <a:r>
              <a:rPr lang="en-US" sz="2400" baseline="0" dirty="0" smtClean="0">
                <a:solidFill>
                  <a:schemeClr val="bg1"/>
                </a:solidFill>
              </a:rPr>
              <a:t> EXPOSION</a:t>
            </a:r>
            <a:endParaRPr lang="en-US" sz="2400" dirty="0">
              <a:solidFill>
                <a:schemeClr val="bg1"/>
              </a:solidFill>
            </a:endParaRPr>
          </a:p>
        </p:txBody>
      </p:sp>
      <p:sp>
        <p:nvSpPr>
          <p:cNvPr id="11" name="Rectangle 10"/>
          <p:cNvSpPr/>
          <p:nvPr userDrawn="1"/>
        </p:nvSpPr>
        <p:spPr>
          <a:xfrm>
            <a:off x="0" y="1887"/>
            <a:ext cx="1061552" cy="6856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1345718" y="6176509"/>
            <a:ext cx="7487730" cy="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1061552" y="1887"/>
            <a:ext cx="8082448" cy="1058818"/>
          </a:xfrm>
        </p:spPr>
        <p:txBody>
          <a:bodyPr/>
          <a:lstStyle>
            <a:lvl1pPr algn="ctr">
              <a:defRPr/>
            </a:lvl1pPr>
          </a:lstStyle>
          <a:p>
            <a:r>
              <a:rPr lang="en-US" smtClean="0"/>
              <a:t>Click to edit Master title style</a:t>
            </a:r>
            <a:endParaRPr lang="en-US" dirty="0"/>
          </a:p>
        </p:txBody>
      </p:sp>
      <p:sp>
        <p:nvSpPr>
          <p:cNvPr id="13" name="Content Placeholder 2"/>
          <p:cNvSpPr>
            <a:spLocks noGrp="1"/>
          </p:cNvSpPr>
          <p:nvPr>
            <p:ph idx="1"/>
          </p:nvPr>
        </p:nvSpPr>
        <p:spPr>
          <a:xfrm>
            <a:off x="1337094" y="1264908"/>
            <a:ext cx="7496354" cy="46002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5"/>
          <p:cNvSpPr txBox="1">
            <a:spLocks/>
          </p:cNvSpPr>
          <p:nvPr userDrawn="1"/>
        </p:nvSpPr>
        <p:spPr>
          <a:xfrm>
            <a:off x="1054374" y="6176509"/>
            <a:ext cx="8082448" cy="6814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kern="1200" dirty="0" smtClean="0">
                <a:solidFill>
                  <a:schemeClr val="tx1">
                    <a:tint val="75000"/>
                  </a:schemeClr>
                </a:solidFill>
                <a:effectLst/>
                <a:latin typeface="+mn-lt"/>
                <a:ea typeface="+mn-ea"/>
                <a:cs typeface="+mn-cs"/>
              </a:rPr>
              <a:t>Flood </a:t>
            </a:r>
            <a:r>
              <a:rPr lang="en-US" sz="1200" b="1" u="none" kern="1200" dirty="0" smtClean="0">
                <a:solidFill>
                  <a:schemeClr val="tx1">
                    <a:tint val="75000"/>
                  </a:schemeClr>
                </a:solidFill>
                <a:effectLst/>
                <a:latin typeface="+mn-lt"/>
                <a:ea typeface="+mn-ea"/>
                <a:cs typeface="+mn-cs"/>
              </a:rPr>
              <a:t>Risk Adaptive Measures</a:t>
            </a:r>
          </a:p>
          <a:p>
            <a:pPr marL="0" marR="0" lvl="0" indent="0" algn="ctr" defTabSz="914400" rtl="0" eaLnBrk="1" fontAlgn="auto" latinLnBrk="0" hangingPunct="1">
              <a:lnSpc>
                <a:spcPct val="100000"/>
              </a:lnSpc>
              <a:spcBef>
                <a:spcPts val="0"/>
              </a:spcBef>
              <a:spcAft>
                <a:spcPts val="0"/>
              </a:spcAft>
              <a:buClrTx/>
              <a:buSzTx/>
              <a:buFontTx/>
              <a:buNone/>
              <a:tabLst/>
              <a:defRPr/>
            </a:pPr>
            <a:fld id="{A850F743-7748-45A6-8ABC-1CB8970A44F0}" type="slidenum">
              <a:rPr lang="en-US" smtClean="0"/>
              <a:t>‹#›</a:t>
            </a:fld>
            <a:endParaRPr lang="en-US" dirty="0"/>
          </a:p>
        </p:txBody>
      </p:sp>
    </p:spTree>
    <p:extLst>
      <p:ext uri="{BB962C8B-B14F-4D97-AF65-F5344CB8AC3E}">
        <p14:creationId xmlns:p14="http://schemas.microsoft.com/office/powerpoint/2010/main" val="18268329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ADBF02-4B85-40FA-AD32-0A5B7E5FB778}" type="slidenum">
              <a:rPr lang="en-US" smtClean="0"/>
              <a:t>‹#›</a:t>
            </a:fld>
            <a:endParaRPr lang="en-US" dirty="0"/>
          </a:p>
        </p:txBody>
      </p:sp>
    </p:spTree>
    <p:extLst>
      <p:ext uri="{BB962C8B-B14F-4D97-AF65-F5344CB8AC3E}">
        <p14:creationId xmlns:p14="http://schemas.microsoft.com/office/powerpoint/2010/main" val="312053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ADBF02-4B85-40FA-AD32-0A5B7E5FB778}" type="slidenum">
              <a:rPr lang="en-US" smtClean="0"/>
              <a:t>‹#›</a:t>
            </a:fld>
            <a:endParaRPr lang="en-US" dirty="0"/>
          </a:p>
        </p:txBody>
      </p:sp>
    </p:spTree>
    <p:extLst>
      <p:ext uri="{BB962C8B-B14F-4D97-AF65-F5344CB8AC3E}">
        <p14:creationId xmlns:p14="http://schemas.microsoft.com/office/powerpoint/2010/main" val="8653176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ADBF02-4B85-40FA-AD32-0A5B7E5FB778}" type="slidenum">
              <a:rPr lang="en-US" smtClean="0"/>
              <a:t>‹#›</a:t>
            </a:fld>
            <a:endParaRPr lang="en-US" dirty="0"/>
          </a:p>
        </p:txBody>
      </p:sp>
    </p:spTree>
    <p:extLst>
      <p:ext uri="{BB962C8B-B14F-4D97-AF65-F5344CB8AC3E}">
        <p14:creationId xmlns:p14="http://schemas.microsoft.com/office/powerpoint/2010/main" val="182120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ADBF02-4B85-40FA-AD32-0A5B7E5FB778}" type="slidenum">
              <a:rPr lang="en-US" smtClean="0"/>
              <a:t>‹#›</a:t>
            </a:fld>
            <a:endParaRPr lang="en-US" dirty="0"/>
          </a:p>
        </p:txBody>
      </p:sp>
    </p:spTree>
    <p:extLst>
      <p:ext uri="{BB962C8B-B14F-4D97-AF65-F5344CB8AC3E}">
        <p14:creationId xmlns:p14="http://schemas.microsoft.com/office/powerpoint/2010/main" val="9953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ADBF02-4B85-40FA-AD32-0A5B7E5FB778}" type="slidenum">
              <a:rPr lang="en-US" smtClean="0"/>
              <a:t>‹#›</a:t>
            </a:fld>
            <a:endParaRPr lang="en-US" dirty="0"/>
          </a:p>
        </p:txBody>
      </p:sp>
    </p:spTree>
    <p:extLst>
      <p:ext uri="{BB962C8B-B14F-4D97-AF65-F5344CB8AC3E}">
        <p14:creationId xmlns:p14="http://schemas.microsoft.com/office/powerpoint/2010/main" val="276697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ADBF02-4B85-40FA-AD32-0A5B7E5FB778}" type="slidenum">
              <a:rPr lang="en-US" smtClean="0"/>
              <a:t>‹#›</a:t>
            </a:fld>
            <a:endParaRPr lang="en-US" dirty="0"/>
          </a:p>
        </p:txBody>
      </p:sp>
    </p:spTree>
    <p:extLst>
      <p:ext uri="{BB962C8B-B14F-4D97-AF65-F5344CB8AC3E}">
        <p14:creationId xmlns:p14="http://schemas.microsoft.com/office/powerpoint/2010/main" val="175017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ADBF02-4B85-40FA-AD32-0A5B7E5FB778}" type="slidenum">
              <a:rPr lang="en-US" smtClean="0"/>
              <a:t>‹#›</a:t>
            </a:fld>
            <a:endParaRPr lang="en-US" dirty="0"/>
          </a:p>
        </p:txBody>
      </p:sp>
    </p:spTree>
    <p:extLst>
      <p:ext uri="{BB962C8B-B14F-4D97-AF65-F5344CB8AC3E}">
        <p14:creationId xmlns:p14="http://schemas.microsoft.com/office/powerpoint/2010/main" val="227753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DBF02-4B85-40FA-AD32-0A5B7E5FB778}" type="slidenum">
              <a:rPr lang="en-US" smtClean="0"/>
              <a:t>‹#›</a:t>
            </a:fld>
            <a:endParaRPr lang="en-US" dirty="0"/>
          </a:p>
        </p:txBody>
      </p:sp>
    </p:spTree>
    <p:extLst>
      <p:ext uri="{BB962C8B-B14F-4D97-AF65-F5344CB8AC3E}">
        <p14:creationId xmlns:p14="http://schemas.microsoft.com/office/powerpoint/2010/main" val="2535345534"/>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gif"/><Relationship Id="rId18" Type="http://schemas.openxmlformats.org/officeDocument/2006/relationships/image" Target="../media/image16.jp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gif"/><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9.tiff"/><Relationship Id="rId7" Type="http://schemas.openxmlformats.org/officeDocument/2006/relationships/image" Target="../media/image26.png"/><Relationship Id="rId2" Type="http://schemas.openxmlformats.org/officeDocument/2006/relationships/image" Target="../media/image38.tiff"/><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51.jpeg"/><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54.jpeg"/><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6.jpeg"/><Relationship Id="rId7" Type="http://schemas.openxmlformats.org/officeDocument/2006/relationships/image" Target="../media/image60.pn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g"/></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63.jpeg"/><Relationship Id="rId4" Type="http://schemas.openxmlformats.org/officeDocument/2006/relationships/image" Target="../media/image62.jpeg"/></Relationships>
</file>

<file path=ppt/slides/_rels/slide1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66.jpe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5.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jpeg"/></Relationships>
</file>

<file path=ppt/slides/_rels/slide21.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78.jpeg"/><Relationship Id="rId4" Type="http://schemas.openxmlformats.org/officeDocument/2006/relationships/image" Target="../media/image77.jpeg"/></Relationships>
</file>

<file path=ppt/slides/_rels/slide2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23.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2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25.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4.jpeg"/><Relationship Id="rId5" Type="http://schemas.openxmlformats.org/officeDocument/2006/relationships/image" Target="../media/image93.png"/><Relationship Id="rId4" Type="http://schemas.openxmlformats.org/officeDocument/2006/relationships/image" Target="../media/image92.png"/></Relationships>
</file>

<file path=ppt/slides/_rels/slide26.xml.rels><?xml version="1.0" encoding="UTF-8" standalone="yes"?>
<Relationships xmlns="http://schemas.openxmlformats.org/package/2006/relationships"><Relationship Id="rId3" Type="http://schemas.openxmlformats.org/officeDocument/2006/relationships/image" Target="../media/image96.jpeg"/><Relationship Id="rId7" Type="http://schemas.openxmlformats.org/officeDocument/2006/relationships/image" Target="../media/image100.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27.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image" Target="../media/image101.png"/><Relationship Id="rId7" Type="http://schemas.openxmlformats.org/officeDocument/2006/relationships/image" Target="../media/image10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4.jpeg"/><Relationship Id="rId11" Type="http://schemas.openxmlformats.org/officeDocument/2006/relationships/image" Target="../media/image107.jpeg"/><Relationship Id="rId5" Type="http://schemas.openxmlformats.org/officeDocument/2006/relationships/image" Target="../media/image103.jpeg"/><Relationship Id="rId10" Type="http://schemas.openxmlformats.org/officeDocument/2006/relationships/image" Target="../media/image29.png"/><Relationship Id="rId4" Type="http://schemas.openxmlformats.org/officeDocument/2006/relationships/image" Target="../media/image102.jpe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image" Target="../media/image10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jpeg"/><Relationship Id="rId7" Type="http://schemas.openxmlformats.org/officeDocument/2006/relationships/image" Target="../media/image11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 Id="rId9" Type="http://schemas.openxmlformats.org/officeDocument/2006/relationships/image" Target="../media/image116.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1_General_Misc/364.pdf" TargetMode="Externa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9.jpeg"/><Relationship Id="rId11" Type="http://schemas.openxmlformats.org/officeDocument/2006/relationships/image" Target="../media/image29.png"/><Relationship Id="rId5" Type="http://schemas.openxmlformats.org/officeDocument/2006/relationships/image" Target="../media/image118.jpeg"/><Relationship Id="rId10" Type="http://schemas.openxmlformats.org/officeDocument/2006/relationships/image" Target="../media/image28.png"/><Relationship Id="rId4" Type="http://schemas.openxmlformats.org/officeDocument/2006/relationships/image" Target="../media/image117.jpeg"/><Relationship Id="rId9"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hyperlink" Target="http://nationalfloodbarrier.org/" TargetMode="External"/><Relationship Id="rId1" Type="http://schemas.openxmlformats.org/officeDocument/2006/relationships/slideLayout" Target="../slideLayouts/slideLayout2.xml"/><Relationship Id="rId6" Type="http://schemas.openxmlformats.org/officeDocument/2006/relationships/image" Target="../media/image123.jpeg"/><Relationship Id="rId5" Type="http://schemas.openxmlformats.org/officeDocument/2006/relationships/image" Target="../media/image122.jpeg"/><Relationship Id="rId4" Type="http://schemas.openxmlformats.org/officeDocument/2006/relationships/image" Target="../media/image121.png"/></Relationships>
</file>

<file path=ppt/slides/_rels/slide3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31.gif"/><Relationship Id="rId3" Type="http://schemas.openxmlformats.org/officeDocument/2006/relationships/image" Target="../media/image126.jpeg"/><Relationship Id="rId7" Type="http://schemas.openxmlformats.org/officeDocument/2006/relationships/image" Target="../media/image130.pn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jpeg"/><Relationship Id="rId9" Type="http://schemas.openxmlformats.org/officeDocument/2006/relationships/image" Target="../media/image13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5009" y="2617476"/>
            <a:ext cx="538385" cy="640080"/>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6819" y="2641257"/>
            <a:ext cx="640080" cy="640080"/>
          </a:xfrm>
          <a:prstGeom prst="rect">
            <a:avLst/>
          </a:prstGeom>
          <a:noFill/>
          <a:ln>
            <a:noFill/>
          </a:ln>
        </p:spPr>
      </p:pic>
      <p:sp>
        <p:nvSpPr>
          <p:cNvPr id="2" name="Subtitle 1"/>
          <p:cNvSpPr>
            <a:spLocks noGrp="1"/>
          </p:cNvSpPr>
          <p:nvPr>
            <p:ph type="subTitle" idx="1"/>
          </p:nvPr>
        </p:nvSpPr>
        <p:spPr/>
        <p:txBody>
          <a:bodyPr anchor="ctr">
            <a:normAutofit/>
          </a:bodyPr>
          <a:lstStyle/>
          <a:p>
            <a:r>
              <a:rPr lang="en-US" b="1" dirty="0" smtClean="0"/>
              <a:t>Flood </a:t>
            </a:r>
            <a:r>
              <a:rPr lang="en-US" b="1" dirty="0"/>
              <a:t>Risk Adaptive </a:t>
            </a:r>
            <a:r>
              <a:rPr lang="en-US" b="1" dirty="0" smtClean="0"/>
              <a:t>Measures</a:t>
            </a:r>
          </a:p>
        </p:txBody>
      </p:sp>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511792" y="4902980"/>
            <a:ext cx="559769" cy="457200"/>
          </a:xfrm>
          <a:prstGeom prst="rect">
            <a:avLst/>
          </a:prstGeom>
          <a:noFill/>
          <a:ln>
            <a:noFill/>
          </a:ln>
        </p:spPr>
      </p:pic>
      <p:pic>
        <p:nvPicPr>
          <p:cNvPr id="19" name="Picture 10" descr="USACE_logo"/>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
          <a:stretch/>
        </p:blipFill>
        <p:spPr bwMode="auto">
          <a:xfrm>
            <a:off x="5088624" y="4929751"/>
            <a:ext cx="571689" cy="457200"/>
          </a:xfrm>
          <a:prstGeom prst="rect">
            <a:avLst/>
          </a:prstGeom>
          <a:noFill/>
          <a:ln>
            <a:noFill/>
          </a:ln>
          <a:extLst/>
        </p:spPr>
      </p:pic>
      <p:pic>
        <p:nvPicPr>
          <p:cNvPr id="21" name="Picture 20"/>
          <p:cNvPicPr>
            <a:picLocks noChangeAspect="1"/>
          </p:cNvPicPr>
          <p:nvPr/>
        </p:nvPicPr>
        <p:blipFill rotWithShape="1">
          <a:blip r:embed="rId7" cstate="screen">
            <a:extLst>
              <a:ext uri="{28A0092B-C50C-407E-A947-70E740481C1C}">
                <a14:useLocalDpi xmlns:a14="http://schemas.microsoft.com/office/drawing/2010/main"/>
              </a:ext>
            </a:extLst>
          </a:blip>
          <a:srcRect r="63787"/>
          <a:stretch/>
        </p:blipFill>
        <p:spPr>
          <a:xfrm>
            <a:off x="5511139" y="4151038"/>
            <a:ext cx="653227" cy="640080"/>
          </a:xfrm>
          <a:prstGeom prst="rect">
            <a:avLst/>
          </a:prstGeom>
          <a:ln>
            <a:noFill/>
          </a:ln>
        </p:spPr>
      </p:pic>
      <p:pic>
        <p:nvPicPr>
          <p:cNvPr id="26" name="Picture 25" descr="C:\Users\e1plxjts\AppData\Local\Microsoft\Windows\INetCache\Content.Word\mht.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353428" y="5039552"/>
            <a:ext cx="453329" cy="465581"/>
          </a:xfrm>
          <a:prstGeom prst="rect">
            <a:avLst/>
          </a:prstGeom>
          <a:noFill/>
          <a:ln>
            <a:noFill/>
          </a:ln>
        </p:spPr>
      </p:pic>
      <p:pic>
        <p:nvPicPr>
          <p:cNvPr id="27" name="Picture 26" descr="C:\Users\e1plxjts\AppData\Local\Microsoft\Windows\INetCache\Content.Word\Dorchester.gif"/>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537670" y="3349963"/>
            <a:ext cx="647193" cy="640080"/>
          </a:xfrm>
          <a:prstGeom prst="rect">
            <a:avLst/>
          </a:prstGeom>
          <a:noFill/>
          <a:ln>
            <a:noFill/>
          </a:ln>
        </p:spPr>
      </p:pic>
      <p:pic>
        <p:nvPicPr>
          <p:cNvPr id="29" name="Picture 28" descr="C:\Users\e1plxjts\AppData\Local\Microsoft\Windows\INetCache\Content.Word\mde.png"/>
          <p:cNvPicPr/>
          <p:nvPr/>
        </p:nvPicPr>
        <p:blipFill rotWithShape="1">
          <a:blip r:embed="rId10" cstate="screen">
            <a:extLst>
              <a:ext uri="{28A0092B-C50C-407E-A947-70E740481C1C}">
                <a14:useLocalDpi xmlns:a14="http://schemas.microsoft.com/office/drawing/2010/main"/>
              </a:ext>
            </a:extLst>
          </a:blip>
          <a:srcRect/>
          <a:stretch/>
        </p:blipFill>
        <p:spPr bwMode="auto">
          <a:xfrm>
            <a:off x="2961720" y="3357406"/>
            <a:ext cx="695914" cy="640080"/>
          </a:xfrm>
          <a:prstGeom prst="rect">
            <a:avLst/>
          </a:prstGeom>
          <a:noFill/>
          <a:ln>
            <a:noFill/>
          </a:ln>
        </p:spPr>
      </p:pic>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764292" y="3237631"/>
            <a:ext cx="1604493" cy="1604053"/>
          </a:xfrm>
          <a:prstGeom prst="rect">
            <a:avLst/>
          </a:prstGeom>
          <a:noFill/>
          <a:ln>
            <a:noFill/>
          </a:ln>
        </p:spPr>
      </p:pic>
      <p:pic>
        <p:nvPicPr>
          <p:cNvPr id="31" name="Picture 3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004344" y="4142777"/>
            <a:ext cx="640080" cy="640080"/>
          </a:xfrm>
          <a:prstGeom prst="rect">
            <a:avLst/>
          </a:prstGeom>
          <a:ln>
            <a:noFill/>
          </a:ln>
        </p:spPr>
      </p:pic>
      <p:pic>
        <p:nvPicPr>
          <p:cNvPr id="7" name="Picture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233682" y="2390320"/>
            <a:ext cx="637690" cy="640080"/>
          </a:xfrm>
          <a:prstGeom prst="rect">
            <a:avLst/>
          </a:prstGeom>
          <a:ln>
            <a:noFill/>
          </a:ln>
        </p:spPr>
      </p:pic>
      <p:sp>
        <p:nvSpPr>
          <p:cNvPr id="10" name="Oval 9"/>
          <p:cNvSpPr/>
          <p:nvPr/>
        </p:nvSpPr>
        <p:spPr>
          <a:xfrm>
            <a:off x="3566439" y="3029430"/>
            <a:ext cx="2011680" cy="2011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xmlns="" id="{3CE08EFD-7D3F-4384-B722-31FE86FE0F1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4690" y="1676664"/>
            <a:ext cx="2880833" cy="1960713"/>
          </a:xfrm>
          <a:prstGeom prst="rect">
            <a:avLst/>
          </a:prstGeom>
          <a:ln w="25400">
            <a:noFill/>
          </a:ln>
          <a:effectLst>
            <a:softEdge rad="444500"/>
          </a:effectLst>
        </p:spPr>
      </p:pic>
      <p:pic>
        <p:nvPicPr>
          <p:cNvPr id="4" name="Picture 3"/>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11647" y="3828788"/>
            <a:ext cx="3216806" cy="2103120"/>
          </a:xfrm>
          <a:prstGeom prst="rect">
            <a:avLst/>
          </a:prstGeom>
          <a:effectLst>
            <a:softEdge rad="444500"/>
          </a:effectLst>
        </p:spPr>
      </p:pic>
      <p:pic>
        <p:nvPicPr>
          <p:cNvPr id="18" name="Picture 2" descr="C:\Behm\NFPC\Nonstructural Photos\Annapolis 2014\Sveinn pumping out Storm Bros.jpg"/>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6539563" y="3589829"/>
            <a:ext cx="2604438" cy="2389563"/>
          </a:xfrm>
          <a:prstGeom prst="rect">
            <a:avLst/>
          </a:prstGeom>
          <a:noFill/>
          <a:ln w="25400">
            <a:solidFill>
              <a:schemeClr val="tx1"/>
            </a:solidFill>
            <a:miter lim="800000"/>
            <a:headEnd/>
            <a:tailEnd/>
          </a:ln>
          <a:effectLst>
            <a:softEdge rad="444500"/>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299827" y="1696619"/>
            <a:ext cx="2886408" cy="1947355"/>
          </a:xfrm>
          <a:prstGeom prst="rect">
            <a:avLst/>
          </a:prstGeom>
          <a:noFill/>
          <a:ln w="25400">
            <a:noFill/>
            <a:miter lim="800000"/>
            <a:headEnd/>
            <a:tailEnd/>
          </a:ln>
          <a:effectLst>
            <a:softEdge rad="444500"/>
          </a:effectLst>
          <a:extLst>
            <a:ext uri="{909E8E84-426E-40DD-AFC4-6F175D3DCCD1}">
              <a14:hiddenFill xmlns:a14="http://schemas.microsoft.com/office/drawing/2010/main">
                <a:solidFill>
                  <a:srgbClr val="FFFFFF"/>
                </a:solidFill>
              </a14:hiddenFill>
            </a:ext>
          </a:extLst>
        </p:spPr>
      </p:pic>
      <p:sp>
        <p:nvSpPr>
          <p:cNvPr id="3" name="Text Placeholder 1"/>
          <p:cNvSpPr txBox="1">
            <a:spLocks/>
          </p:cNvSpPr>
          <p:nvPr/>
        </p:nvSpPr>
        <p:spPr>
          <a:xfrm>
            <a:off x="2168199" y="976176"/>
            <a:ext cx="4804475" cy="12249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2400" b="1" dirty="0" smtClean="0">
                <a:solidFill>
                  <a:schemeClr val="bg1">
                    <a:lumMod val="50000"/>
                  </a:schemeClr>
                </a:solidFill>
                <a:latin typeface="Arial" panose="020B0604020202020204" pitchFamily="34" charset="0"/>
                <a:cs typeface="Arial" panose="020B0604020202020204" pitchFamily="34" charset="0"/>
              </a:rPr>
              <a:t>Stephen D. O’Leary AIA</a:t>
            </a:r>
          </a:p>
          <a:p>
            <a:pPr marL="0" indent="0" algn="ctr">
              <a:lnSpc>
                <a:spcPct val="100000"/>
              </a:lnSpc>
              <a:spcBef>
                <a:spcPts val="0"/>
              </a:spcBef>
              <a:buNone/>
              <a:defRPr/>
            </a:pPr>
            <a:r>
              <a:rPr lang="en-US" sz="1600" b="1" dirty="0" smtClean="0">
                <a:solidFill>
                  <a:schemeClr val="bg1">
                    <a:lumMod val="50000"/>
                  </a:schemeClr>
                </a:solidFill>
                <a:latin typeface="Arial" panose="020B0604020202020204" pitchFamily="34" charset="0"/>
                <a:ea typeface="ＭＳ Ｐゴシック" charset="-128"/>
                <a:cs typeface="Arial" panose="020B0604020202020204" pitchFamily="34" charset="0"/>
              </a:rPr>
              <a:t>Secretary, National Nonstructural Committee</a:t>
            </a:r>
          </a:p>
          <a:p>
            <a:pPr marL="0" indent="0" algn="ctr">
              <a:lnSpc>
                <a:spcPct val="100000"/>
              </a:lnSpc>
              <a:spcBef>
                <a:spcPts val="0"/>
              </a:spcBef>
              <a:buNone/>
              <a:defRPr/>
            </a:pPr>
            <a:r>
              <a:rPr lang="en-US" sz="1600" b="1" dirty="0" smtClean="0">
                <a:solidFill>
                  <a:schemeClr val="bg1">
                    <a:lumMod val="50000"/>
                  </a:schemeClr>
                </a:solidFill>
                <a:latin typeface="Arial" panose="020B0604020202020204" pitchFamily="34" charset="0"/>
                <a:ea typeface="ＭＳ Ｐゴシック" charset="-128"/>
                <a:cs typeface="Arial" panose="020B0604020202020204" pitchFamily="34" charset="0"/>
              </a:rPr>
              <a:t>Architect, Planner, Project Manager</a:t>
            </a:r>
          </a:p>
          <a:p>
            <a:pPr marL="0" indent="0" algn="ctr">
              <a:lnSpc>
                <a:spcPct val="100000"/>
              </a:lnSpc>
              <a:spcBef>
                <a:spcPts val="0"/>
              </a:spcBef>
              <a:buNone/>
            </a:pPr>
            <a:r>
              <a:rPr lang="en-US" sz="1600" b="1" dirty="0">
                <a:solidFill>
                  <a:schemeClr val="bg1">
                    <a:lumMod val="50000"/>
                  </a:schemeClr>
                </a:solidFill>
                <a:latin typeface="Arial" panose="020B0604020202020204" pitchFamily="34" charset="0"/>
                <a:ea typeface="ＭＳ Ｐゴシック" charset="-128"/>
                <a:cs typeface="Arial" panose="020B0604020202020204" pitchFamily="34" charset="0"/>
              </a:rPr>
              <a:t>USACE-Huntington </a:t>
            </a:r>
            <a:r>
              <a:rPr lang="en-US" sz="1600" b="1" dirty="0" smtClean="0">
                <a:solidFill>
                  <a:schemeClr val="bg1">
                    <a:lumMod val="50000"/>
                  </a:schemeClr>
                </a:solidFill>
                <a:latin typeface="Arial" panose="020B0604020202020204" pitchFamily="34" charset="0"/>
                <a:ea typeface="ＭＳ Ｐゴシック" charset="-128"/>
                <a:cs typeface="Arial" panose="020B0604020202020204" pitchFamily="34" charset="0"/>
              </a:rPr>
              <a:t>District</a:t>
            </a:r>
          </a:p>
        </p:txBody>
      </p:sp>
      <p:sp>
        <p:nvSpPr>
          <p:cNvPr id="22" name="Rectangle 21"/>
          <p:cNvSpPr/>
          <p:nvPr/>
        </p:nvSpPr>
        <p:spPr>
          <a:xfrm>
            <a:off x="17020" y="908829"/>
            <a:ext cx="9143998" cy="5033692"/>
          </a:xfrm>
          <a:prstGeom prst="rect">
            <a:avLst/>
          </a:prstGeom>
          <a:blipFill dpi="0" rotWithShape="1">
            <a:blip r:embed="rId18">
              <a:alphaModFix amt="20000"/>
            </a:blip>
            <a:srcRect/>
            <a:stretch>
              <a:fillRect/>
            </a:stretch>
          </a:blipFill>
          <a:ln>
            <a:noFill/>
          </a:ln>
          <a:effectLst>
            <a:softEdge rad="889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8653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a:grpSpLocks/>
          </p:cNvGrpSpPr>
          <p:nvPr/>
        </p:nvGrpSpPr>
        <p:grpSpPr bwMode="auto">
          <a:xfrm>
            <a:off x="2757711" y="1180466"/>
            <a:ext cx="4876800" cy="2652514"/>
            <a:chOff x="1093" y="1460"/>
            <a:chExt cx="4178" cy="1648"/>
          </a:xfrm>
        </p:grpSpPr>
        <p:sp>
          <p:nvSpPr>
            <p:cNvPr id="7" name="AutoShape 10"/>
            <p:cNvSpPr>
              <a:spLocks noChangeArrowheads="1"/>
            </p:cNvSpPr>
            <p:nvPr/>
          </p:nvSpPr>
          <p:spPr bwMode="auto">
            <a:xfrm>
              <a:off x="1745" y="2493"/>
              <a:ext cx="217" cy="164"/>
            </a:xfrm>
            <a:prstGeom prst="doubleWave">
              <a:avLst>
                <a:gd name="adj1" fmla="val 6500"/>
                <a:gd name="adj2" fmla="val 0"/>
              </a:avLst>
            </a:prstGeom>
            <a:gradFill rotWithShape="0">
              <a:gsLst>
                <a:gs pos="0">
                  <a:srgbClr val="41B2FF"/>
                </a:gs>
                <a:gs pos="100000">
                  <a:srgbClr val="41B2FF">
                    <a:gamma/>
                    <a:shade val="36078"/>
                    <a:invGamma/>
                  </a:srgbClr>
                </a:gs>
              </a:gsLst>
              <a:lin ang="5400000" scaled="1"/>
            </a:grad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8" name="Rectangle 25"/>
            <p:cNvSpPr>
              <a:spLocks noChangeArrowheads="1"/>
            </p:cNvSpPr>
            <p:nvPr/>
          </p:nvSpPr>
          <p:spPr bwMode="auto">
            <a:xfrm>
              <a:off x="1093" y="2596"/>
              <a:ext cx="4178" cy="512"/>
            </a:xfrm>
            <a:prstGeom prst="rect">
              <a:avLst/>
            </a:prstGeom>
            <a:gradFill rotWithShape="0">
              <a:gsLst>
                <a:gs pos="0">
                  <a:srgbClr val="CC9900"/>
                </a:gs>
                <a:gs pos="100000">
                  <a:srgbClr val="A45200"/>
                </a:gs>
              </a:gsLst>
              <a:lin ang="5400000" scaled="1"/>
            </a:grad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9" name="Rectangle 26"/>
            <p:cNvSpPr>
              <a:spLocks noChangeArrowheads="1"/>
            </p:cNvSpPr>
            <p:nvPr/>
          </p:nvSpPr>
          <p:spPr bwMode="auto">
            <a:xfrm>
              <a:off x="1615" y="1933"/>
              <a:ext cx="3134" cy="520"/>
            </a:xfrm>
            <a:prstGeom prst="rect">
              <a:avLst/>
            </a:prstGeom>
            <a:solidFill>
              <a:srgbClr val="FFFFCC"/>
            </a:solid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10" name="Rectangle 27"/>
            <p:cNvSpPr>
              <a:spLocks noChangeArrowheads="1"/>
            </p:cNvSpPr>
            <p:nvPr/>
          </p:nvSpPr>
          <p:spPr bwMode="auto">
            <a:xfrm>
              <a:off x="1615" y="2460"/>
              <a:ext cx="3134" cy="136"/>
            </a:xfrm>
            <a:prstGeom prst="rect">
              <a:avLst/>
            </a:prstGeom>
            <a:solidFill>
              <a:schemeClr val="accent3">
                <a:lumMod val="85000"/>
              </a:schemeClr>
            </a:solid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11" name="Rectangle 29"/>
            <p:cNvSpPr>
              <a:spLocks noChangeArrowheads="1"/>
            </p:cNvSpPr>
            <p:nvPr/>
          </p:nvSpPr>
          <p:spPr bwMode="auto">
            <a:xfrm>
              <a:off x="2548" y="1664"/>
              <a:ext cx="760" cy="276"/>
            </a:xfrm>
            <a:prstGeom prst="rect">
              <a:avLst/>
            </a:prstGeom>
            <a:solidFill>
              <a:srgbClr val="569A88"/>
            </a:solid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12" name="Freeform 30"/>
            <p:cNvSpPr>
              <a:spLocks/>
            </p:cNvSpPr>
            <p:nvPr/>
          </p:nvSpPr>
          <p:spPr bwMode="auto">
            <a:xfrm>
              <a:off x="1556" y="1568"/>
              <a:ext cx="3292" cy="380"/>
            </a:xfrm>
            <a:custGeom>
              <a:avLst/>
              <a:gdLst/>
              <a:ahLst/>
              <a:cxnLst>
                <a:cxn ang="0">
                  <a:pos x="0" y="372"/>
                </a:cxn>
                <a:cxn ang="0">
                  <a:pos x="992" y="372"/>
                </a:cxn>
                <a:cxn ang="0">
                  <a:pos x="1364" y="160"/>
                </a:cxn>
                <a:cxn ang="0">
                  <a:pos x="1732" y="380"/>
                </a:cxn>
                <a:cxn ang="0">
                  <a:pos x="3292" y="380"/>
                </a:cxn>
                <a:cxn ang="0">
                  <a:pos x="3148" y="0"/>
                </a:cxn>
                <a:cxn ang="0">
                  <a:pos x="136" y="0"/>
                </a:cxn>
                <a:cxn ang="0">
                  <a:pos x="0" y="372"/>
                </a:cxn>
              </a:cxnLst>
              <a:rect l="0" t="0" r="r" b="b"/>
              <a:pathLst>
                <a:path w="3292" h="380">
                  <a:moveTo>
                    <a:pt x="0" y="372"/>
                  </a:moveTo>
                  <a:lnTo>
                    <a:pt x="992" y="372"/>
                  </a:lnTo>
                  <a:lnTo>
                    <a:pt x="1364" y="160"/>
                  </a:lnTo>
                  <a:lnTo>
                    <a:pt x="1732" y="380"/>
                  </a:lnTo>
                  <a:lnTo>
                    <a:pt x="3292" y="380"/>
                  </a:lnTo>
                  <a:lnTo>
                    <a:pt x="3148" y="0"/>
                  </a:lnTo>
                  <a:lnTo>
                    <a:pt x="136" y="0"/>
                  </a:lnTo>
                  <a:lnTo>
                    <a:pt x="0" y="372"/>
                  </a:lnTo>
                  <a:close/>
                </a:path>
              </a:pathLst>
            </a:custGeom>
            <a:solidFill>
              <a:schemeClr val="bg2"/>
            </a:solid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13" name="Rectangle 31"/>
            <p:cNvSpPr>
              <a:spLocks noChangeArrowheads="1"/>
            </p:cNvSpPr>
            <p:nvPr/>
          </p:nvSpPr>
          <p:spPr bwMode="auto">
            <a:xfrm>
              <a:off x="4464" y="1460"/>
              <a:ext cx="168" cy="116"/>
            </a:xfrm>
            <a:prstGeom prst="rect">
              <a:avLst/>
            </a:prstGeom>
            <a:solidFill>
              <a:srgbClr val="996633"/>
            </a:solid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14" name="Rectangle 32"/>
            <p:cNvSpPr>
              <a:spLocks noChangeArrowheads="1"/>
            </p:cNvSpPr>
            <p:nvPr/>
          </p:nvSpPr>
          <p:spPr bwMode="auto">
            <a:xfrm>
              <a:off x="1550" y="1933"/>
              <a:ext cx="3288" cy="47"/>
            </a:xfrm>
            <a:prstGeom prst="rect">
              <a:avLst/>
            </a:prstGeom>
            <a:solidFill>
              <a:schemeClr val="bg1">
                <a:lumMod val="85000"/>
              </a:schemeClr>
            </a:solid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15" name="Rectangle 33"/>
            <p:cNvSpPr>
              <a:spLocks noChangeArrowheads="1"/>
            </p:cNvSpPr>
            <p:nvPr/>
          </p:nvSpPr>
          <p:spPr bwMode="auto">
            <a:xfrm>
              <a:off x="1768" y="2016"/>
              <a:ext cx="268" cy="232"/>
            </a:xfrm>
            <a:prstGeom prst="rect">
              <a:avLst/>
            </a:prstGeom>
            <a:no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16" name="Rectangle 34"/>
            <p:cNvSpPr>
              <a:spLocks noChangeArrowheads="1"/>
            </p:cNvSpPr>
            <p:nvPr/>
          </p:nvSpPr>
          <p:spPr bwMode="auto">
            <a:xfrm>
              <a:off x="1832" y="2040"/>
              <a:ext cx="60" cy="76"/>
            </a:xfrm>
            <a:prstGeom prst="rect">
              <a:avLst/>
            </a:prstGeom>
            <a:solidFill>
              <a:schemeClr val="bg1">
                <a:lumMod val="85000"/>
              </a:schemeClr>
            </a:solidFill>
            <a:ln w="3175" cmpd="sng">
              <a:solidFill>
                <a:schemeClr val="tx1">
                  <a:lumMod val="75000"/>
                  <a:lumOff val="25000"/>
                </a:schemeClr>
              </a:solidFill>
              <a:miter lim="800000"/>
              <a:headEnd/>
              <a:tailEnd/>
            </a:ln>
            <a:effectLst>
              <a:outerShdw dist="17961" dir="2700000" algn="ctr" rotWithShape="0">
                <a:schemeClr val="bg2"/>
              </a:outerShdw>
            </a:effectLst>
          </p:spPr>
          <p:txBody>
            <a:bodyPr wrap="none" anchor="ctr"/>
            <a:lstStyle/>
            <a:p>
              <a:endParaRPr lang="en-US" dirty="0">
                <a:ln>
                  <a:solidFill>
                    <a:schemeClr val="tx1">
                      <a:lumMod val="75000"/>
                      <a:lumOff val="25000"/>
                    </a:schemeClr>
                  </a:solidFill>
                </a:ln>
              </a:endParaRPr>
            </a:p>
          </p:txBody>
        </p:sp>
        <p:sp>
          <p:nvSpPr>
            <p:cNvPr id="17" name="Rectangle 35"/>
            <p:cNvSpPr>
              <a:spLocks noChangeArrowheads="1"/>
            </p:cNvSpPr>
            <p:nvPr/>
          </p:nvSpPr>
          <p:spPr bwMode="auto">
            <a:xfrm>
              <a:off x="1832" y="2136"/>
              <a:ext cx="60" cy="76"/>
            </a:xfrm>
            <a:prstGeom prst="rect">
              <a:avLst/>
            </a:prstGeom>
            <a:solidFill>
              <a:schemeClr val="bg1">
                <a:lumMod val="85000"/>
              </a:schemeClr>
            </a:solidFill>
            <a:ln w="3175" cmpd="sng">
              <a:solidFill>
                <a:schemeClr val="tx1">
                  <a:lumMod val="75000"/>
                  <a:lumOff val="25000"/>
                </a:schemeClr>
              </a:solidFill>
              <a:miter lim="800000"/>
              <a:headEnd/>
              <a:tailEnd/>
            </a:ln>
            <a:effectLst>
              <a:outerShdw dist="17961" dir="2700000" algn="ctr" rotWithShape="0">
                <a:schemeClr val="bg2"/>
              </a:outerShdw>
            </a:effectLst>
          </p:spPr>
          <p:txBody>
            <a:bodyPr wrap="none" anchor="ctr"/>
            <a:lstStyle/>
            <a:p>
              <a:endParaRPr lang="en-US" dirty="0">
                <a:ln>
                  <a:solidFill>
                    <a:schemeClr val="tx1">
                      <a:lumMod val="75000"/>
                      <a:lumOff val="25000"/>
                    </a:schemeClr>
                  </a:solidFill>
                </a:ln>
              </a:endParaRPr>
            </a:p>
          </p:txBody>
        </p:sp>
        <p:sp>
          <p:nvSpPr>
            <p:cNvPr id="18" name="Rectangle 36"/>
            <p:cNvSpPr>
              <a:spLocks noChangeArrowheads="1"/>
            </p:cNvSpPr>
            <p:nvPr/>
          </p:nvSpPr>
          <p:spPr bwMode="auto">
            <a:xfrm>
              <a:off x="1924" y="2040"/>
              <a:ext cx="60" cy="76"/>
            </a:xfrm>
            <a:prstGeom prst="rect">
              <a:avLst/>
            </a:prstGeom>
            <a:solidFill>
              <a:schemeClr val="bg1">
                <a:lumMod val="85000"/>
              </a:schemeClr>
            </a:solidFill>
            <a:ln w="3175" cmpd="sng">
              <a:solidFill>
                <a:schemeClr val="tx1">
                  <a:lumMod val="75000"/>
                  <a:lumOff val="25000"/>
                </a:schemeClr>
              </a:solidFill>
              <a:miter lim="800000"/>
              <a:headEnd/>
              <a:tailEnd/>
            </a:ln>
            <a:effectLst>
              <a:outerShdw dist="17961" dir="2700000" algn="ctr" rotWithShape="0">
                <a:schemeClr val="bg2"/>
              </a:outerShdw>
            </a:effectLst>
          </p:spPr>
          <p:txBody>
            <a:bodyPr wrap="none" anchor="ctr"/>
            <a:lstStyle/>
            <a:p>
              <a:endParaRPr lang="en-US" dirty="0">
                <a:ln>
                  <a:solidFill>
                    <a:schemeClr val="tx1">
                      <a:lumMod val="75000"/>
                      <a:lumOff val="25000"/>
                    </a:schemeClr>
                  </a:solidFill>
                </a:ln>
              </a:endParaRPr>
            </a:p>
          </p:txBody>
        </p:sp>
        <p:sp>
          <p:nvSpPr>
            <p:cNvPr id="19" name="Rectangle 37"/>
            <p:cNvSpPr>
              <a:spLocks noChangeArrowheads="1"/>
            </p:cNvSpPr>
            <p:nvPr/>
          </p:nvSpPr>
          <p:spPr bwMode="auto">
            <a:xfrm>
              <a:off x="1924" y="2136"/>
              <a:ext cx="60" cy="76"/>
            </a:xfrm>
            <a:prstGeom prst="rect">
              <a:avLst/>
            </a:prstGeom>
            <a:solidFill>
              <a:schemeClr val="bg1">
                <a:lumMod val="85000"/>
              </a:schemeClr>
            </a:solidFill>
            <a:ln w="3175" cmpd="sng">
              <a:solidFill>
                <a:schemeClr val="tx1">
                  <a:lumMod val="75000"/>
                  <a:lumOff val="25000"/>
                </a:schemeClr>
              </a:solidFill>
              <a:miter lim="800000"/>
              <a:headEnd/>
              <a:tailEnd/>
            </a:ln>
            <a:effectLst>
              <a:outerShdw dist="17961" dir="2700000" algn="ctr" rotWithShape="0">
                <a:schemeClr val="bg2"/>
              </a:outerShdw>
            </a:effectLst>
          </p:spPr>
          <p:txBody>
            <a:bodyPr wrap="none" anchor="ctr"/>
            <a:lstStyle/>
            <a:p>
              <a:endParaRPr lang="en-US" dirty="0">
                <a:ln>
                  <a:solidFill>
                    <a:schemeClr val="tx1">
                      <a:lumMod val="75000"/>
                      <a:lumOff val="25000"/>
                    </a:schemeClr>
                  </a:solidFill>
                </a:ln>
              </a:endParaRPr>
            </a:p>
          </p:txBody>
        </p:sp>
        <p:sp>
          <p:nvSpPr>
            <p:cNvPr id="20" name="Rectangle 38"/>
            <p:cNvSpPr>
              <a:spLocks noChangeArrowheads="1"/>
            </p:cNvSpPr>
            <p:nvPr/>
          </p:nvSpPr>
          <p:spPr bwMode="auto">
            <a:xfrm>
              <a:off x="1778" y="2032"/>
              <a:ext cx="47" cy="196"/>
            </a:xfrm>
            <a:prstGeom prst="rect">
              <a:avLst/>
            </a:prstGeom>
            <a:solidFill>
              <a:srgbClr val="569A98"/>
            </a:solid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21" name="Rectangle 39"/>
            <p:cNvSpPr>
              <a:spLocks noChangeArrowheads="1"/>
            </p:cNvSpPr>
            <p:nvPr/>
          </p:nvSpPr>
          <p:spPr bwMode="auto">
            <a:xfrm>
              <a:off x="2005" y="2032"/>
              <a:ext cx="47" cy="196"/>
            </a:xfrm>
            <a:prstGeom prst="rect">
              <a:avLst/>
            </a:prstGeom>
            <a:solidFill>
              <a:srgbClr val="569A98"/>
            </a:solid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22" name="Freeform 41"/>
            <p:cNvSpPr>
              <a:spLocks/>
            </p:cNvSpPr>
            <p:nvPr/>
          </p:nvSpPr>
          <p:spPr bwMode="auto">
            <a:xfrm>
              <a:off x="1708" y="2464"/>
              <a:ext cx="168" cy="132"/>
            </a:xfrm>
            <a:custGeom>
              <a:avLst/>
              <a:gdLst/>
              <a:ahLst/>
              <a:cxnLst>
                <a:cxn ang="0">
                  <a:pos x="80" y="8"/>
                </a:cxn>
                <a:cxn ang="0">
                  <a:pos x="116" y="20"/>
                </a:cxn>
                <a:cxn ang="0">
                  <a:pos x="156" y="68"/>
                </a:cxn>
                <a:cxn ang="0">
                  <a:pos x="148" y="108"/>
                </a:cxn>
                <a:cxn ang="0">
                  <a:pos x="120" y="120"/>
                </a:cxn>
                <a:cxn ang="0">
                  <a:pos x="96" y="128"/>
                </a:cxn>
                <a:cxn ang="0">
                  <a:pos x="84" y="132"/>
                </a:cxn>
                <a:cxn ang="0">
                  <a:pos x="28" y="104"/>
                </a:cxn>
                <a:cxn ang="0">
                  <a:pos x="24" y="72"/>
                </a:cxn>
                <a:cxn ang="0">
                  <a:pos x="0" y="48"/>
                </a:cxn>
                <a:cxn ang="0">
                  <a:pos x="4" y="24"/>
                </a:cxn>
                <a:cxn ang="0">
                  <a:pos x="16" y="20"/>
                </a:cxn>
                <a:cxn ang="0">
                  <a:pos x="24" y="8"/>
                </a:cxn>
                <a:cxn ang="0">
                  <a:pos x="36" y="0"/>
                </a:cxn>
                <a:cxn ang="0">
                  <a:pos x="56" y="32"/>
                </a:cxn>
                <a:cxn ang="0">
                  <a:pos x="80" y="8"/>
                </a:cxn>
              </a:cxnLst>
              <a:rect l="0" t="0" r="r" b="b"/>
              <a:pathLst>
                <a:path w="168" h="132">
                  <a:moveTo>
                    <a:pt x="80" y="8"/>
                  </a:moveTo>
                  <a:cubicBezTo>
                    <a:pt x="105" y="16"/>
                    <a:pt x="87" y="27"/>
                    <a:pt x="116" y="20"/>
                  </a:cubicBezTo>
                  <a:cubicBezTo>
                    <a:pt x="136" y="27"/>
                    <a:pt x="136" y="55"/>
                    <a:pt x="156" y="68"/>
                  </a:cubicBezTo>
                  <a:cubicBezTo>
                    <a:pt x="168" y="86"/>
                    <a:pt x="166" y="96"/>
                    <a:pt x="148" y="108"/>
                  </a:cubicBezTo>
                  <a:cubicBezTo>
                    <a:pt x="114" y="85"/>
                    <a:pt x="132" y="111"/>
                    <a:pt x="120" y="120"/>
                  </a:cubicBezTo>
                  <a:cubicBezTo>
                    <a:pt x="113" y="125"/>
                    <a:pt x="104" y="125"/>
                    <a:pt x="96" y="128"/>
                  </a:cubicBezTo>
                  <a:cubicBezTo>
                    <a:pt x="92" y="129"/>
                    <a:pt x="84" y="132"/>
                    <a:pt x="84" y="132"/>
                  </a:cubicBezTo>
                  <a:cubicBezTo>
                    <a:pt x="60" y="128"/>
                    <a:pt x="48" y="117"/>
                    <a:pt x="28" y="104"/>
                  </a:cubicBezTo>
                  <a:cubicBezTo>
                    <a:pt x="27" y="93"/>
                    <a:pt x="29" y="82"/>
                    <a:pt x="24" y="72"/>
                  </a:cubicBezTo>
                  <a:cubicBezTo>
                    <a:pt x="19" y="62"/>
                    <a:pt x="0" y="48"/>
                    <a:pt x="0" y="48"/>
                  </a:cubicBezTo>
                  <a:cubicBezTo>
                    <a:pt x="1" y="40"/>
                    <a:pt x="0" y="31"/>
                    <a:pt x="4" y="24"/>
                  </a:cubicBezTo>
                  <a:cubicBezTo>
                    <a:pt x="6" y="20"/>
                    <a:pt x="13" y="23"/>
                    <a:pt x="16" y="20"/>
                  </a:cubicBezTo>
                  <a:cubicBezTo>
                    <a:pt x="20" y="17"/>
                    <a:pt x="21" y="11"/>
                    <a:pt x="24" y="8"/>
                  </a:cubicBezTo>
                  <a:cubicBezTo>
                    <a:pt x="27" y="5"/>
                    <a:pt x="32" y="3"/>
                    <a:pt x="36" y="0"/>
                  </a:cubicBezTo>
                  <a:cubicBezTo>
                    <a:pt x="54" y="6"/>
                    <a:pt x="51" y="16"/>
                    <a:pt x="56" y="32"/>
                  </a:cubicBezTo>
                  <a:cubicBezTo>
                    <a:pt x="71" y="27"/>
                    <a:pt x="73" y="21"/>
                    <a:pt x="80" y="8"/>
                  </a:cubicBezTo>
                  <a:close/>
                </a:path>
              </a:pathLst>
            </a:custGeom>
            <a:solidFill>
              <a:srgbClr val="996633"/>
            </a:solid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23" name="Rectangle 53"/>
            <p:cNvSpPr>
              <a:spLocks noChangeArrowheads="1"/>
            </p:cNvSpPr>
            <p:nvPr/>
          </p:nvSpPr>
          <p:spPr bwMode="auto">
            <a:xfrm>
              <a:off x="2529" y="1981"/>
              <a:ext cx="784" cy="473"/>
            </a:xfrm>
            <a:prstGeom prst="rect">
              <a:avLst/>
            </a:prstGeom>
            <a:solidFill>
              <a:schemeClr val="bg1">
                <a:lumMod val="85000"/>
              </a:schemeClr>
            </a:solid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24" name="Rectangle 54"/>
            <p:cNvSpPr>
              <a:spLocks noChangeArrowheads="1"/>
            </p:cNvSpPr>
            <p:nvPr/>
          </p:nvSpPr>
          <p:spPr bwMode="auto">
            <a:xfrm>
              <a:off x="3444" y="2008"/>
              <a:ext cx="256" cy="448"/>
            </a:xfrm>
            <a:prstGeom prst="rect">
              <a:avLst/>
            </a:prstGeom>
            <a:solidFill>
              <a:schemeClr val="bg1">
                <a:lumMod val="85000"/>
              </a:schemeClr>
            </a:solid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25" name="Rectangle 55"/>
            <p:cNvSpPr>
              <a:spLocks noChangeArrowheads="1"/>
            </p:cNvSpPr>
            <p:nvPr/>
          </p:nvSpPr>
          <p:spPr bwMode="auto">
            <a:xfrm>
              <a:off x="3476" y="2036"/>
              <a:ext cx="196" cy="420"/>
            </a:xfrm>
            <a:prstGeom prst="rect">
              <a:avLst/>
            </a:prstGeom>
            <a:solidFill>
              <a:srgbClr val="569A88"/>
            </a:solid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26" name="Oval 56"/>
            <p:cNvSpPr>
              <a:spLocks noChangeArrowheads="1"/>
            </p:cNvSpPr>
            <p:nvPr/>
          </p:nvSpPr>
          <p:spPr bwMode="auto">
            <a:xfrm>
              <a:off x="3616" y="2220"/>
              <a:ext cx="47" cy="47"/>
            </a:xfrm>
            <a:prstGeom prst="ellipse">
              <a:avLst/>
            </a:prstGeom>
            <a:solidFill>
              <a:schemeClr val="bg1"/>
            </a:solid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27" name="Rectangle 57"/>
            <p:cNvSpPr>
              <a:spLocks noChangeArrowheads="1"/>
            </p:cNvSpPr>
            <p:nvPr/>
          </p:nvSpPr>
          <p:spPr bwMode="auto">
            <a:xfrm>
              <a:off x="2100" y="2016"/>
              <a:ext cx="268" cy="232"/>
            </a:xfrm>
            <a:prstGeom prst="rect">
              <a:avLst/>
            </a:prstGeom>
            <a:no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28" name="Rectangle 58"/>
            <p:cNvSpPr>
              <a:spLocks noChangeArrowheads="1"/>
            </p:cNvSpPr>
            <p:nvPr/>
          </p:nvSpPr>
          <p:spPr bwMode="auto">
            <a:xfrm>
              <a:off x="2164" y="2040"/>
              <a:ext cx="60" cy="76"/>
            </a:xfrm>
            <a:prstGeom prst="rect">
              <a:avLst/>
            </a:prstGeom>
            <a:solidFill>
              <a:schemeClr val="bg1">
                <a:lumMod val="85000"/>
              </a:schemeClr>
            </a:solidFill>
            <a:ln w="3175" cmpd="sng">
              <a:solidFill>
                <a:schemeClr val="tx1">
                  <a:lumMod val="75000"/>
                  <a:lumOff val="25000"/>
                </a:schemeClr>
              </a:solidFill>
              <a:miter lim="800000"/>
              <a:headEnd/>
              <a:tailEnd/>
            </a:ln>
            <a:effectLst>
              <a:outerShdw dist="17961" dir="2700000" algn="ctr" rotWithShape="0">
                <a:schemeClr val="bg2"/>
              </a:outerShdw>
            </a:effectLst>
          </p:spPr>
          <p:txBody>
            <a:bodyPr wrap="none" anchor="ctr"/>
            <a:lstStyle/>
            <a:p>
              <a:endParaRPr lang="en-US" dirty="0">
                <a:ln>
                  <a:solidFill>
                    <a:schemeClr val="tx1">
                      <a:lumMod val="75000"/>
                      <a:lumOff val="25000"/>
                    </a:schemeClr>
                  </a:solidFill>
                </a:ln>
              </a:endParaRPr>
            </a:p>
          </p:txBody>
        </p:sp>
        <p:sp>
          <p:nvSpPr>
            <p:cNvPr id="29" name="Rectangle 59"/>
            <p:cNvSpPr>
              <a:spLocks noChangeArrowheads="1"/>
            </p:cNvSpPr>
            <p:nvPr/>
          </p:nvSpPr>
          <p:spPr bwMode="auto">
            <a:xfrm>
              <a:off x="2164" y="2136"/>
              <a:ext cx="60" cy="76"/>
            </a:xfrm>
            <a:prstGeom prst="rect">
              <a:avLst/>
            </a:prstGeom>
            <a:solidFill>
              <a:schemeClr val="bg1">
                <a:lumMod val="85000"/>
              </a:schemeClr>
            </a:solidFill>
            <a:ln w="3175" cmpd="sng">
              <a:solidFill>
                <a:schemeClr val="tx1">
                  <a:lumMod val="75000"/>
                  <a:lumOff val="25000"/>
                </a:schemeClr>
              </a:solidFill>
              <a:miter lim="800000"/>
              <a:headEnd/>
              <a:tailEnd/>
            </a:ln>
            <a:effectLst>
              <a:outerShdw dist="17961" dir="2700000" algn="ctr" rotWithShape="0">
                <a:schemeClr val="bg2"/>
              </a:outerShdw>
            </a:effectLst>
          </p:spPr>
          <p:txBody>
            <a:bodyPr wrap="none" anchor="ctr"/>
            <a:lstStyle/>
            <a:p>
              <a:endParaRPr lang="en-US" dirty="0">
                <a:ln>
                  <a:solidFill>
                    <a:schemeClr val="tx1">
                      <a:lumMod val="75000"/>
                      <a:lumOff val="25000"/>
                    </a:schemeClr>
                  </a:solidFill>
                </a:ln>
              </a:endParaRPr>
            </a:p>
          </p:txBody>
        </p:sp>
        <p:sp>
          <p:nvSpPr>
            <p:cNvPr id="30" name="Rectangle 60"/>
            <p:cNvSpPr>
              <a:spLocks noChangeArrowheads="1"/>
            </p:cNvSpPr>
            <p:nvPr/>
          </p:nvSpPr>
          <p:spPr bwMode="auto">
            <a:xfrm>
              <a:off x="2256" y="2040"/>
              <a:ext cx="60" cy="76"/>
            </a:xfrm>
            <a:prstGeom prst="rect">
              <a:avLst/>
            </a:prstGeom>
            <a:solidFill>
              <a:schemeClr val="bg1">
                <a:lumMod val="85000"/>
              </a:schemeClr>
            </a:solidFill>
            <a:ln w="3175" cmpd="sng">
              <a:solidFill>
                <a:schemeClr val="tx1">
                  <a:lumMod val="75000"/>
                  <a:lumOff val="25000"/>
                </a:schemeClr>
              </a:solidFill>
              <a:miter lim="800000"/>
              <a:headEnd/>
              <a:tailEnd/>
            </a:ln>
            <a:effectLst>
              <a:outerShdw dist="17961" dir="2700000" algn="ctr" rotWithShape="0">
                <a:schemeClr val="bg2"/>
              </a:outerShdw>
            </a:effectLst>
          </p:spPr>
          <p:txBody>
            <a:bodyPr wrap="none" anchor="ctr"/>
            <a:lstStyle/>
            <a:p>
              <a:endParaRPr lang="en-US" dirty="0">
                <a:ln>
                  <a:solidFill>
                    <a:schemeClr val="tx1">
                      <a:lumMod val="75000"/>
                      <a:lumOff val="25000"/>
                    </a:schemeClr>
                  </a:solidFill>
                </a:ln>
              </a:endParaRPr>
            </a:p>
          </p:txBody>
        </p:sp>
        <p:sp>
          <p:nvSpPr>
            <p:cNvPr id="31" name="Rectangle 61"/>
            <p:cNvSpPr>
              <a:spLocks noChangeArrowheads="1"/>
            </p:cNvSpPr>
            <p:nvPr/>
          </p:nvSpPr>
          <p:spPr bwMode="auto">
            <a:xfrm>
              <a:off x="2256" y="2136"/>
              <a:ext cx="60" cy="76"/>
            </a:xfrm>
            <a:prstGeom prst="rect">
              <a:avLst/>
            </a:prstGeom>
            <a:solidFill>
              <a:schemeClr val="bg1">
                <a:lumMod val="85000"/>
              </a:schemeClr>
            </a:solidFill>
            <a:ln w="3175" cmpd="sng">
              <a:solidFill>
                <a:schemeClr val="tx1">
                  <a:lumMod val="75000"/>
                  <a:lumOff val="25000"/>
                </a:schemeClr>
              </a:solidFill>
              <a:miter lim="800000"/>
              <a:headEnd/>
              <a:tailEnd/>
            </a:ln>
            <a:effectLst>
              <a:outerShdw dist="17961" dir="2700000" algn="ctr" rotWithShape="0">
                <a:schemeClr val="bg2"/>
              </a:outerShdw>
            </a:effectLst>
          </p:spPr>
          <p:txBody>
            <a:bodyPr wrap="none" anchor="ctr"/>
            <a:lstStyle/>
            <a:p>
              <a:endParaRPr lang="en-US" dirty="0">
                <a:ln>
                  <a:solidFill>
                    <a:schemeClr val="tx1">
                      <a:lumMod val="75000"/>
                      <a:lumOff val="25000"/>
                    </a:schemeClr>
                  </a:solidFill>
                </a:ln>
              </a:endParaRPr>
            </a:p>
          </p:txBody>
        </p:sp>
        <p:sp>
          <p:nvSpPr>
            <p:cNvPr id="32" name="Rectangle 62"/>
            <p:cNvSpPr>
              <a:spLocks noChangeArrowheads="1"/>
            </p:cNvSpPr>
            <p:nvPr/>
          </p:nvSpPr>
          <p:spPr bwMode="auto">
            <a:xfrm>
              <a:off x="2073" y="2032"/>
              <a:ext cx="47" cy="196"/>
            </a:xfrm>
            <a:prstGeom prst="rect">
              <a:avLst/>
            </a:prstGeom>
            <a:solidFill>
              <a:srgbClr val="569A98"/>
            </a:solid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33" name="Rectangle 63"/>
            <p:cNvSpPr>
              <a:spLocks noChangeArrowheads="1"/>
            </p:cNvSpPr>
            <p:nvPr/>
          </p:nvSpPr>
          <p:spPr bwMode="auto">
            <a:xfrm>
              <a:off x="2347" y="2032"/>
              <a:ext cx="47" cy="196"/>
            </a:xfrm>
            <a:prstGeom prst="rect">
              <a:avLst/>
            </a:prstGeom>
            <a:solidFill>
              <a:srgbClr val="569A88"/>
            </a:solid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34" name="Rectangle 64"/>
            <p:cNvSpPr>
              <a:spLocks noChangeArrowheads="1"/>
            </p:cNvSpPr>
            <p:nvPr/>
          </p:nvSpPr>
          <p:spPr bwMode="auto">
            <a:xfrm>
              <a:off x="3968" y="2024"/>
              <a:ext cx="268" cy="336"/>
            </a:xfrm>
            <a:prstGeom prst="rect">
              <a:avLst/>
            </a:prstGeom>
            <a:no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35" name="Rectangle 65"/>
            <p:cNvSpPr>
              <a:spLocks noChangeArrowheads="1"/>
            </p:cNvSpPr>
            <p:nvPr/>
          </p:nvSpPr>
          <p:spPr bwMode="auto">
            <a:xfrm>
              <a:off x="4032" y="2048"/>
              <a:ext cx="52" cy="124"/>
            </a:xfrm>
            <a:prstGeom prst="rect">
              <a:avLst/>
            </a:prstGeom>
            <a:solidFill>
              <a:schemeClr val="bg1">
                <a:lumMod val="85000"/>
              </a:schemeClr>
            </a:solidFill>
            <a:ln w="3175" cmpd="sng">
              <a:solidFill>
                <a:schemeClr val="tx1">
                  <a:lumMod val="75000"/>
                  <a:lumOff val="25000"/>
                </a:schemeClr>
              </a:solidFill>
              <a:miter lim="800000"/>
              <a:headEnd/>
              <a:tailEnd/>
            </a:ln>
            <a:effectLst>
              <a:outerShdw dist="17961" dir="2700000" algn="ctr" rotWithShape="0">
                <a:schemeClr val="bg2"/>
              </a:outerShdw>
            </a:effectLst>
          </p:spPr>
          <p:txBody>
            <a:bodyPr wrap="none" anchor="ctr"/>
            <a:lstStyle/>
            <a:p>
              <a:endParaRPr lang="en-US" dirty="0">
                <a:ln>
                  <a:solidFill>
                    <a:schemeClr val="tx1">
                      <a:lumMod val="75000"/>
                      <a:lumOff val="25000"/>
                    </a:schemeClr>
                  </a:solidFill>
                </a:ln>
              </a:endParaRPr>
            </a:p>
          </p:txBody>
        </p:sp>
        <p:sp>
          <p:nvSpPr>
            <p:cNvPr id="36" name="Rectangle 66"/>
            <p:cNvSpPr>
              <a:spLocks noChangeArrowheads="1"/>
            </p:cNvSpPr>
            <p:nvPr/>
          </p:nvSpPr>
          <p:spPr bwMode="auto">
            <a:xfrm>
              <a:off x="4032" y="2204"/>
              <a:ext cx="60" cy="120"/>
            </a:xfrm>
            <a:prstGeom prst="rect">
              <a:avLst/>
            </a:prstGeom>
            <a:solidFill>
              <a:schemeClr val="bg1">
                <a:lumMod val="85000"/>
              </a:schemeClr>
            </a:solidFill>
            <a:ln w="3175" cmpd="sng">
              <a:solidFill>
                <a:schemeClr val="tx1">
                  <a:lumMod val="75000"/>
                  <a:lumOff val="25000"/>
                </a:schemeClr>
              </a:solidFill>
              <a:miter lim="800000"/>
              <a:headEnd/>
              <a:tailEnd/>
            </a:ln>
            <a:effectLst>
              <a:outerShdw dist="17961" dir="2700000" algn="ctr" rotWithShape="0">
                <a:schemeClr val="bg2"/>
              </a:outerShdw>
            </a:effectLst>
          </p:spPr>
          <p:txBody>
            <a:bodyPr wrap="none" anchor="ctr"/>
            <a:lstStyle/>
            <a:p>
              <a:endParaRPr lang="en-US" dirty="0">
                <a:ln>
                  <a:solidFill>
                    <a:schemeClr val="tx1">
                      <a:lumMod val="75000"/>
                      <a:lumOff val="25000"/>
                    </a:schemeClr>
                  </a:solidFill>
                </a:ln>
              </a:endParaRPr>
            </a:p>
          </p:txBody>
        </p:sp>
        <p:sp>
          <p:nvSpPr>
            <p:cNvPr id="37" name="Rectangle 67"/>
            <p:cNvSpPr>
              <a:spLocks noChangeArrowheads="1"/>
            </p:cNvSpPr>
            <p:nvPr/>
          </p:nvSpPr>
          <p:spPr bwMode="auto">
            <a:xfrm>
              <a:off x="4120" y="2048"/>
              <a:ext cx="64" cy="128"/>
            </a:xfrm>
            <a:prstGeom prst="rect">
              <a:avLst/>
            </a:prstGeom>
            <a:solidFill>
              <a:schemeClr val="bg1">
                <a:lumMod val="85000"/>
              </a:schemeClr>
            </a:solidFill>
            <a:ln w="3175" cmpd="sng">
              <a:solidFill>
                <a:schemeClr val="tx1">
                  <a:lumMod val="75000"/>
                  <a:lumOff val="25000"/>
                </a:schemeClr>
              </a:solidFill>
              <a:miter lim="800000"/>
              <a:headEnd/>
              <a:tailEnd/>
            </a:ln>
            <a:effectLst>
              <a:outerShdw dist="17961" dir="2700000" algn="ctr" rotWithShape="0">
                <a:schemeClr val="bg2"/>
              </a:outerShdw>
            </a:effectLst>
          </p:spPr>
          <p:txBody>
            <a:bodyPr wrap="none" anchor="ctr"/>
            <a:lstStyle/>
            <a:p>
              <a:endParaRPr lang="en-US" dirty="0">
                <a:ln>
                  <a:solidFill>
                    <a:schemeClr val="tx1">
                      <a:lumMod val="75000"/>
                      <a:lumOff val="25000"/>
                    </a:schemeClr>
                  </a:solidFill>
                </a:ln>
              </a:endParaRPr>
            </a:p>
          </p:txBody>
        </p:sp>
        <p:sp>
          <p:nvSpPr>
            <p:cNvPr id="38" name="Rectangle 68"/>
            <p:cNvSpPr>
              <a:spLocks noChangeArrowheads="1"/>
            </p:cNvSpPr>
            <p:nvPr/>
          </p:nvSpPr>
          <p:spPr bwMode="auto">
            <a:xfrm>
              <a:off x="4124" y="2204"/>
              <a:ext cx="52" cy="124"/>
            </a:xfrm>
            <a:prstGeom prst="rect">
              <a:avLst/>
            </a:prstGeom>
            <a:solidFill>
              <a:schemeClr val="bg1">
                <a:lumMod val="85000"/>
              </a:schemeClr>
            </a:solidFill>
            <a:ln w="3175" cmpd="sng">
              <a:solidFill>
                <a:schemeClr val="tx1">
                  <a:lumMod val="75000"/>
                  <a:lumOff val="25000"/>
                </a:schemeClr>
              </a:solidFill>
              <a:miter lim="800000"/>
              <a:headEnd/>
              <a:tailEnd/>
            </a:ln>
            <a:effectLst>
              <a:outerShdw dist="17961" dir="2700000" algn="ctr" rotWithShape="0">
                <a:schemeClr val="bg2"/>
              </a:outerShdw>
            </a:effectLst>
          </p:spPr>
          <p:txBody>
            <a:bodyPr wrap="none" anchor="ctr"/>
            <a:lstStyle/>
            <a:p>
              <a:endParaRPr lang="en-US" dirty="0">
                <a:ln>
                  <a:solidFill>
                    <a:schemeClr val="tx1">
                      <a:lumMod val="75000"/>
                      <a:lumOff val="25000"/>
                    </a:schemeClr>
                  </a:solidFill>
                </a:ln>
              </a:endParaRPr>
            </a:p>
          </p:txBody>
        </p:sp>
        <p:sp>
          <p:nvSpPr>
            <p:cNvPr id="39" name="Rectangle 69"/>
            <p:cNvSpPr>
              <a:spLocks noChangeArrowheads="1"/>
            </p:cNvSpPr>
            <p:nvPr/>
          </p:nvSpPr>
          <p:spPr bwMode="auto">
            <a:xfrm>
              <a:off x="3970" y="2040"/>
              <a:ext cx="47" cy="292"/>
            </a:xfrm>
            <a:prstGeom prst="rect">
              <a:avLst/>
            </a:prstGeom>
            <a:solidFill>
              <a:srgbClr val="569A98"/>
            </a:solid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40" name="Rectangle 70"/>
            <p:cNvSpPr>
              <a:spLocks noChangeArrowheads="1"/>
            </p:cNvSpPr>
            <p:nvPr/>
          </p:nvSpPr>
          <p:spPr bwMode="auto">
            <a:xfrm>
              <a:off x="4197" y="2040"/>
              <a:ext cx="47" cy="292"/>
            </a:xfrm>
            <a:prstGeom prst="rect">
              <a:avLst/>
            </a:prstGeom>
            <a:solidFill>
              <a:srgbClr val="569A98"/>
            </a:solid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41" name="Rectangle 71"/>
            <p:cNvSpPr>
              <a:spLocks noChangeArrowheads="1"/>
            </p:cNvSpPr>
            <p:nvPr/>
          </p:nvSpPr>
          <p:spPr bwMode="auto">
            <a:xfrm>
              <a:off x="4288" y="2028"/>
              <a:ext cx="268" cy="336"/>
            </a:xfrm>
            <a:prstGeom prst="rect">
              <a:avLst/>
            </a:prstGeom>
            <a:no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42" name="Rectangle 72"/>
            <p:cNvSpPr>
              <a:spLocks noChangeArrowheads="1"/>
            </p:cNvSpPr>
            <p:nvPr/>
          </p:nvSpPr>
          <p:spPr bwMode="auto">
            <a:xfrm>
              <a:off x="4352" y="2052"/>
              <a:ext cx="52" cy="124"/>
            </a:xfrm>
            <a:prstGeom prst="rect">
              <a:avLst/>
            </a:prstGeom>
            <a:solidFill>
              <a:schemeClr val="bg1">
                <a:lumMod val="85000"/>
              </a:schemeClr>
            </a:solidFill>
            <a:ln w="3175" cmpd="sng">
              <a:solidFill>
                <a:schemeClr val="tx1">
                  <a:lumMod val="75000"/>
                  <a:lumOff val="25000"/>
                </a:schemeClr>
              </a:solidFill>
              <a:miter lim="800000"/>
              <a:headEnd/>
              <a:tailEnd/>
            </a:ln>
            <a:effectLst>
              <a:outerShdw dist="17961" dir="2700000" algn="ctr" rotWithShape="0">
                <a:schemeClr val="bg2"/>
              </a:outerShdw>
            </a:effectLst>
          </p:spPr>
          <p:txBody>
            <a:bodyPr wrap="none" anchor="ctr"/>
            <a:lstStyle/>
            <a:p>
              <a:endParaRPr lang="en-US" dirty="0">
                <a:ln>
                  <a:solidFill>
                    <a:schemeClr val="tx1">
                      <a:lumMod val="75000"/>
                      <a:lumOff val="25000"/>
                    </a:schemeClr>
                  </a:solidFill>
                </a:ln>
              </a:endParaRPr>
            </a:p>
          </p:txBody>
        </p:sp>
        <p:sp>
          <p:nvSpPr>
            <p:cNvPr id="43" name="Rectangle 73"/>
            <p:cNvSpPr>
              <a:spLocks noChangeArrowheads="1"/>
            </p:cNvSpPr>
            <p:nvPr/>
          </p:nvSpPr>
          <p:spPr bwMode="auto">
            <a:xfrm>
              <a:off x="4352" y="2208"/>
              <a:ext cx="60" cy="120"/>
            </a:xfrm>
            <a:prstGeom prst="rect">
              <a:avLst/>
            </a:prstGeom>
            <a:solidFill>
              <a:schemeClr val="bg1">
                <a:lumMod val="85000"/>
              </a:schemeClr>
            </a:solidFill>
            <a:ln w="3175" cmpd="sng">
              <a:solidFill>
                <a:schemeClr val="tx1">
                  <a:lumMod val="75000"/>
                  <a:lumOff val="25000"/>
                </a:schemeClr>
              </a:solidFill>
              <a:miter lim="800000"/>
              <a:headEnd/>
              <a:tailEnd/>
            </a:ln>
            <a:effectLst>
              <a:outerShdw dist="17961" dir="2700000" algn="ctr" rotWithShape="0">
                <a:schemeClr val="bg2"/>
              </a:outerShdw>
            </a:effectLst>
          </p:spPr>
          <p:txBody>
            <a:bodyPr wrap="none" anchor="ctr"/>
            <a:lstStyle/>
            <a:p>
              <a:endParaRPr lang="en-US" dirty="0">
                <a:ln>
                  <a:solidFill>
                    <a:schemeClr val="tx1">
                      <a:lumMod val="75000"/>
                      <a:lumOff val="25000"/>
                    </a:schemeClr>
                  </a:solidFill>
                </a:ln>
              </a:endParaRPr>
            </a:p>
          </p:txBody>
        </p:sp>
        <p:sp>
          <p:nvSpPr>
            <p:cNvPr id="44" name="Rectangle 74"/>
            <p:cNvSpPr>
              <a:spLocks noChangeArrowheads="1"/>
            </p:cNvSpPr>
            <p:nvPr/>
          </p:nvSpPr>
          <p:spPr bwMode="auto">
            <a:xfrm>
              <a:off x="4440" y="2052"/>
              <a:ext cx="64" cy="128"/>
            </a:xfrm>
            <a:prstGeom prst="rect">
              <a:avLst/>
            </a:prstGeom>
            <a:solidFill>
              <a:schemeClr val="bg1">
                <a:lumMod val="85000"/>
              </a:schemeClr>
            </a:solidFill>
            <a:ln w="3175" cmpd="sng">
              <a:solidFill>
                <a:schemeClr val="tx1">
                  <a:lumMod val="75000"/>
                  <a:lumOff val="25000"/>
                </a:schemeClr>
              </a:solidFill>
              <a:miter lim="800000"/>
              <a:headEnd/>
              <a:tailEnd/>
            </a:ln>
            <a:effectLst>
              <a:outerShdw dist="17961" dir="2700000" algn="ctr" rotWithShape="0">
                <a:schemeClr val="bg2"/>
              </a:outerShdw>
            </a:effectLst>
          </p:spPr>
          <p:txBody>
            <a:bodyPr wrap="none" anchor="ctr"/>
            <a:lstStyle/>
            <a:p>
              <a:endParaRPr lang="en-US" dirty="0">
                <a:ln>
                  <a:solidFill>
                    <a:schemeClr val="tx1">
                      <a:lumMod val="75000"/>
                      <a:lumOff val="25000"/>
                    </a:schemeClr>
                  </a:solidFill>
                </a:ln>
              </a:endParaRPr>
            </a:p>
          </p:txBody>
        </p:sp>
        <p:sp>
          <p:nvSpPr>
            <p:cNvPr id="45" name="Rectangle 75"/>
            <p:cNvSpPr>
              <a:spLocks noChangeArrowheads="1"/>
            </p:cNvSpPr>
            <p:nvPr/>
          </p:nvSpPr>
          <p:spPr bwMode="auto">
            <a:xfrm>
              <a:off x="4444" y="2208"/>
              <a:ext cx="52" cy="124"/>
            </a:xfrm>
            <a:prstGeom prst="rect">
              <a:avLst/>
            </a:prstGeom>
            <a:solidFill>
              <a:schemeClr val="bg1">
                <a:lumMod val="85000"/>
              </a:schemeClr>
            </a:solidFill>
            <a:ln w="3175" cmpd="sng">
              <a:solidFill>
                <a:schemeClr val="tx1">
                  <a:lumMod val="75000"/>
                  <a:lumOff val="25000"/>
                </a:schemeClr>
              </a:solidFill>
              <a:miter lim="800000"/>
              <a:headEnd/>
              <a:tailEnd/>
            </a:ln>
            <a:effectLst>
              <a:outerShdw dist="17961" dir="2700000" algn="ctr" rotWithShape="0">
                <a:schemeClr val="bg2"/>
              </a:outerShdw>
            </a:effectLst>
          </p:spPr>
          <p:txBody>
            <a:bodyPr wrap="none" anchor="ctr"/>
            <a:lstStyle/>
            <a:p>
              <a:endParaRPr lang="en-US" dirty="0">
                <a:ln>
                  <a:solidFill>
                    <a:schemeClr val="tx1">
                      <a:lumMod val="75000"/>
                      <a:lumOff val="25000"/>
                    </a:schemeClr>
                  </a:solidFill>
                </a:ln>
              </a:endParaRPr>
            </a:p>
          </p:txBody>
        </p:sp>
        <p:sp>
          <p:nvSpPr>
            <p:cNvPr id="46" name="Rectangle 76"/>
            <p:cNvSpPr>
              <a:spLocks noChangeArrowheads="1"/>
            </p:cNvSpPr>
            <p:nvPr/>
          </p:nvSpPr>
          <p:spPr bwMode="auto">
            <a:xfrm>
              <a:off x="4292" y="2044"/>
              <a:ext cx="47" cy="292"/>
            </a:xfrm>
            <a:prstGeom prst="rect">
              <a:avLst/>
            </a:prstGeom>
            <a:solidFill>
              <a:srgbClr val="569A98"/>
            </a:solid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47" name="Rectangle 77"/>
            <p:cNvSpPr>
              <a:spLocks noChangeArrowheads="1"/>
            </p:cNvSpPr>
            <p:nvPr/>
          </p:nvSpPr>
          <p:spPr bwMode="auto">
            <a:xfrm>
              <a:off x="4539" y="2044"/>
              <a:ext cx="47" cy="292"/>
            </a:xfrm>
            <a:prstGeom prst="rect">
              <a:avLst/>
            </a:prstGeom>
            <a:solidFill>
              <a:srgbClr val="569A98"/>
            </a:solidFill>
            <a:ln w="317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48" name="Freeform 79"/>
            <p:cNvSpPr>
              <a:spLocks/>
            </p:cNvSpPr>
            <p:nvPr/>
          </p:nvSpPr>
          <p:spPr bwMode="auto">
            <a:xfrm rot="-1401635">
              <a:off x="1740" y="2412"/>
              <a:ext cx="168" cy="132"/>
            </a:xfrm>
            <a:custGeom>
              <a:avLst/>
              <a:gdLst/>
              <a:ahLst/>
              <a:cxnLst>
                <a:cxn ang="0">
                  <a:pos x="80" y="8"/>
                </a:cxn>
                <a:cxn ang="0">
                  <a:pos x="116" y="20"/>
                </a:cxn>
                <a:cxn ang="0">
                  <a:pos x="156" y="68"/>
                </a:cxn>
                <a:cxn ang="0">
                  <a:pos x="148" y="108"/>
                </a:cxn>
                <a:cxn ang="0">
                  <a:pos x="120" y="120"/>
                </a:cxn>
                <a:cxn ang="0">
                  <a:pos x="96" y="128"/>
                </a:cxn>
                <a:cxn ang="0">
                  <a:pos x="84" y="132"/>
                </a:cxn>
                <a:cxn ang="0">
                  <a:pos x="28" y="104"/>
                </a:cxn>
                <a:cxn ang="0">
                  <a:pos x="24" y="72"/>
                </a:cxn>
                <a:cxn ang="0">
                  <a:pos x="0" y="48"/>
                </a:cxn>
                <a:cxn ang="0">
                  <a:pos x="4" y="24"/>
                </a:cxn>
                <a:cxn ang="0">
                  <a:pos x="16" y="20"/>
                </a:cxn>
                <a:cxn ang="0">
                  <a:pos x="24" y="8"/>
                </a:cxn>
                <a:cxn ang="0">
                  <a:pos x="36" y="0"/>
                </a:cxn>
                <a:cxn ang="0">
                  <a:pos x="56" y="32"/>
                </a:cxn>
                <a:cxn ang="0">
                  <a:pos x="80" y="8"/>
                </a:cxn>
              </a:cxnLst>
              <a:rect l="0" t="0" r="r" b="b"/>
              <a:pathLst>
                <a:path w="168" h="132">
                  <a:moveTo>
                    <a:pt x="80" y="8"/>
                  </a:moveTo>
                  <a:cubicBezTo>
                    <a:pt x="105" y="16"/>
                    <a:pt x="87" y="27"/>
                    <a:pt x="116" y="20"/>
                  </a:cubicBezTo>
                  <a:cubicBezTo>
                    <a:pt x="136" y="27"/>
                    <a:pt x="136" y="55"/>
                    <a:pt x="156" y="68"/>
                  </a:cubicBezTo>
                  <a:cubicBezTo>
                    <a:pt x="168" y="86"/>
                    <a:pt x="166" y="96"/>
                    <a:pt x="148" y="108"/>
                  </a:cubicBezTo>
                  <a:cubicBezTo>
                    <a:pt x="114" y="85"/>
                    <a:pt x="132" y="111"/>
                    <a:pt x="120" y="120"/>
                  </a:cubicBezTo>
                  <a:cubicBezTo>
                    <a:pt x="113" y="125"/>
                    <a:pt x="104" y="125"/>
                    <a:pt x="96" y="128"/>
                  </a:cubicBezTo>
                  <a:cubicBezTo>
                    <a:pt x="92" y="129"/>
                    <a:pt x="84" y="132"/>
                    <a:pt x="84" y="132"/>
                  </a:cubicBezTo>
                  <a:cubicBezTo>
                    <a:pt x="60" y="128"/>
                    <a:pt x="48" y="117"/>
                    <a:pt x="28" y="104"/>
                  </a:cubicBezTo>
                  <a:cubicBezTo>
                    <a:pt x="27" y="93"/>
                    <a:pt x="29" y="82"/>
                    <a:pt x="24" y="72"/>
                  </a:cubicBezTo>
                  <a:cubicBezTo>
                    <a:pt x="19" y="62"/>
                    <a:pt x="0" y="48"/>
                    <a:pt x="0" y="48"/>
                  </a:cubicBezTo>
                  <a:cubicBezTo>
                    <a:pt x="1" y="40"/>
                    <a:pt x="0" y="31"/>
                    <a:pt x="4" y="24"/>
                  </a:cubicBezTo>
                  <a:cubicBezTo>
                    <a:pt x="6" y="20"/>
                    <a:pt x="13" y="23"/>
                    <a:pt x="16" y="20"/>
                  </a:cubicBezTo>
                  <a:cubicBezTo>
                    <a:pt x="20" y="17"/>
                    <a:pt x="21" y="11"/>
                    <a:pt x="24" y="8"/>
                  </a:cubicBezTo>
                  <a:cubicBezTo>
                    <a:pt x="27" y="5"/>
                    <a:pt x="32" y="3"/>
                    <a:pt x="36" y="0"/>
                  </a:cubicBezTo>
                  <a:cubicBezTo>
                    <a:pt x="54" y="6"/>
                    <a:pt x="51" y="16"/>
                    <a:pt x="56" y="32"/>
                  </a:cubicBezTo>
                  <a:cubicBezTo>
                    <a:pt x="71" y="27"/>
                    <a:pt x="73" y="21"/>
                    <a:pt x="80" y="8"/>
                  </a:cubicBezTo>
                  <a:close/>
                </a:path>
              </a:pathLst>
            </a:custGeom>
            <a:solidFill>
              <a:srgbClr val="996633"/>
            </a:solid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49" name="Freeform 80"/>
            <p:cNvSpPr>
              <a:spLocks/>
            </p:cNvSpPr>
            <p:nvPr/>
          </p:nvSpPr>
          <p:spPr bwMode="auto">
            <a:xfrm>
              <a:off x="3872" y="2420"/>
              <a:ext cx="168" cy="132"/>
            </a:xfrm>
            <a:custGeom>
              <a:avLst/>
              <a:gdLst/>
              <a:ahLst/>
              <a:cxnLst>
                <a:cxn ang="0">
                  <a:pos x="80" y="8"/>
                </a:cxn>
                <a:cxn ang="0">
                  <a:pos x="116" y="20"/>
                </a:cxn>
                <a:cxn ang="0">
                  <a:pos x="156" y="68"/>
                </a:cxn>
                <a:cxn ang="0">
                  <a:pos x="148" y="108"/>
                </a:cxn>
                <a:cxn ang="0">
                  <a:pos x="120" y="120"/>
                </a:cxn>
                <a:cxn ang="0">
                  <a:pos x="96" y="128"/>
                </a:cxn>
                <a:cxn ang="0">
                  <a:pos x="84" y="132"/>
                </a:cxn>
                <a:cxn ang="0">
                  <a:pos x="28" y="104"/>
                </a:cxn>
                <a:cxn ang="0">
                  <a:pos x="24" y="72"/>
                </a:cxn>
                <a:cxn ang="0">
                  <a:pos x="0" y="48"/>
                </a:cxn>
                <a:cxn ang="0">
                  <a:pos x="4" y="24"/>
                </a:cxn>
                <a:cxn ang="0">
                  <a:pos x="16" y="20"/>
                </a:cxn>
                <a:cxn ang="0">
                  <a:pos x="24" y="8"/>
                </a:cxn>
                <a:cxn ang="0">
                  <a:pos x="36" y="0"/>
                </a:cxn>
                <a:cxn ang="0">
                  <a:pos x="56" y="32"/>
                </a:cxn>
                <a:cxn ang="0">
                  <a:pos x="80" y="8"/>
                </a:cxn>
              </a:cxnLst>
              <a:rect l="0" t="0" r="r" b="b"/>
              <a:pathLst>
                <a:path w="168" h="132">
                  <a:moveTo>
                    <a:pt x="80" y="8"/>
                  </a:moveTo>
                  <a:cubicBezTo>
                    <a:pt x="105" y="16"/>
                    <a:pt x="87" y="27"/>
                    <a:pt x="116" y="20"/>
                  </a:cubicBezTo>
                  <a:cubicBezTo>
                    <a:pt x="136" y="27"/>
                    <a:pt x="136" y="55"/>
                    <a:pt x="156" y="68"/>
                  </a:cubicBezTo>
                  <a:cubicBezTo>
                    <a:pt x="168" y="86"/>
                    <a:pt x="166" y="96"/>
                    <a:pt x="148" y="108"/>
                  </a:cubicBezTo>
                  <a:cubicBezTo>
                    <a:pt x="114" y="85"/>
                    <a:pt x="132" y="111"/>
                    <a:pt x="120" y="120"/>
                  </a:cubicBezTo>
                  <a:cubicBezTo>
                    <a:pt x="113" y="125"/>
                    <a:pt x="104" y="125"/>
                    <a:pt x="96" y="128"/>
                  </a:cubicBezTo>
                  <a:cubicBezTo>
                    <a:pt x="92" y="129"/>
                    <a:pt x="84" y="132"/>
                    <a:pt x="84" y="132"/>
                  </a:cubicBezTo>
                  <a:cubicBezTo>
                    <a:pt x="60" y="128"/>
                    <a:pt x="48" y="117"/>
                    <a:pt x="28" y="104"/>
                  </a:cubicBezTo>
                  <a:cubicBezTo>
                    <a:pt x="27" y="93"/>
                    <a:pt x="29" y="82"/>
                    <a:pt x="24" y="72"/>
                  </a:cubicBezTo>
                  <a:cubicBezTo>
                    <a:pt x="19" y="62"/>
                    <a:pt x="0" y="48"/>
                    <a:pt x="0" y="48"/>
                  </a:cubicBezTo>
                  <a:cubicBezTo>
                    <a:pt x="1" y="40"/>
                    <a:pt x="0" y="31"/>
                    <a:pt x="4" y="24"/>
                  </a:cubicBezTo>
                  <a:cubicBezTo>
                    <a:pt x="6" y="20"/>
                    <a:pt x="13" y="23"/>
                    <a:pt x="16" y="20"/>
                  </a:cubicBezTo>
                  <a:cubicBezTo>
                    <a:pt x="20" y="17"/>
                    <a:pt x="21" y="11"/>
                    <a:pt x="24" y="8"/>
                  </a:cubicBezTo>
                  <a:cubicBezTo>
                    <a:pt x="27" y="5"/>
                    <a:pt x="32" y="3"/>
                    <a:pt x="36" y="0"/>
                  </a:cubicBezTo>
                  <a:cubicBezTo>
                    <a:pt x="54" y="6"/>
                    <a:pt x="51" y="16"/>
                    <a:pt x="56" y="32"/>
                  </a:cubicBezTo>
                  <a:cubicBezTo>
                    <a:pt x="71" y="27"/>
                    <a:pt x="73" y="21"/>
                    <a:pt x="80" y="8"/>
                  </a:cubicBezTo>
                  <a:close/>
                </a:path>
              </a:pathLst>
            </a:custGeom>
            <a:solidFill>
              <a:srgbClr val="996633"/>
            </a:solid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50" name="Freeform 81"/>
            <p:cNvSpPr>
              <a:spLocks/>
            </p:cNvSpPr>
            <p:nvPr/>
          </p:nvSpPr>
          <p:spPr bwMode="auto">
            <a:xfrm rot="-1401635">
              <a:off x="3892" y="2424"/>
              <a:ext cx="168" cy="132"/>
            </a:xfrm>
            <a:custGeom>
              <a:avLst/>
              <a:gdLst/>
              <a:ahLst/>
              <a:cxnLst>
                <a:cxn ang="0">
                  <a:pos x="80" y="8"/>
                </a:cxn>
                <a:cxn ang="0">
                  <a:pos x="116" y="20"/>
                </a:cxn>
                <a:cxn ang="0">
                  <a:pos x="156" y="68"/>
                </a:cxn>
                <a:cxn ang="0">
                  <a:pos x="148" y="108"/>
                </a:cxn>
                <a:cxn ang="0">
                  <a:pos x="120" y="120"/>
                </a:cxn>
                <a:cxn ang="0">
                  <a:pos x="96" y="128"/>
                </a:cxn>
                <a:cxn ang="0">
                  <a:pos x="84" y="132"/>
                </a:cxn>
                <a:cxn ang="0">
                  <a:pos x="28" y="104"/>
                </a:cxn>
                <a:cxn ang="0">
                  <a:pos x="24" y="72"/>
                </a:cxn>
                <a:cxn ang="0">
                  <a:pos x="0" y="48"/>
                </a:cxn>
                <a:cxn ang="0">
                  <a:pos x="4" y="24"/>
                </a:cxn>
                <a:cxn ang="0">
                  <a:pos x="16" y="20"/>
                </a:cxn>
                <a:cxn ang="0">
                  <a:pos x="24" y="8"/>
                </a:cxn>
                <a:cxn ang="0">
                  <a:pos x="36" y="0"/>
                </a:cxn>
                <a:cxn ang="0">
                  <a:pos x="56" y="32"/>
                </a:cxn>
                <a:cxn ang="0">
                  <a:pos x="80" y="8"/>
                </a:cxn>
              </a:cxnLst>
              <a:rect l="0" t="0" r="r" b="b"/>
              <a:pathLst>
                <a:path w="168" h="132">
                  <a:moveTo>
                    <a:pt x="80" y="8"/>
                  </a:moveTo>
                  <a:cubicBezTo>
                    <a:pt x="105" y="16"/>
                    <a:pt x="87" y="27"/>
                    <a:pt x="116" y="20"/>
                  </a:cubicBezTo>
                  <a:cubicBezTo>
                    <a:pt x="136" y="27"/>
                    <a:pt x="136" y="55"/>
                    <a:pt x="156" y="68"/>
                  </a:cubicBezTo>
                  <a:cubicBezTo>
                    <a:pt x="168" y="86"/>
                    <a:pt x="166" y="96"/>
                    <a:pt x="148" y="108"/>
                  </a:cubicBezTo>
                  <a:cubicBezTo>
                    <a:pt x="114" y="85"/>
                    <a:pt x="132" y="111"/>
                    <a:pt x="120" y="120"/>
                  </a:cubicBezTo>
                  <a:cubicBezTo>
                    <a:pt x="113" y="125"/>
                    <a:pt x="104" y="125"/>
                    <a:pt x="96" y="128"/>
                  </a:cubicBezTo>
                  <a:cubicBezTo>
                    <a:pt x="92" y="129"/>
                    <a:pt x="84" y="132"/>
                    <a:pt x="84" y="132"/>
                  </a:cubicBezTo>
                  <a:cubicBezTo>
                    <a:pt x="60" y="128"/>
                    <a:pt x="48" y="117"/>
                    <a:pt x="28" y="104"/>
                  </a:cubicBezTo>
                  <a:cubicBezTo>
                    <a:pt x="27" y="93"/>
                    <a:pt x="29" y="82"/>
                    <a:pt x="24" y="72"/>
                  </a:cubicBezTo>
                  <a:cubicBezTo>
                    <a:pt x="19" y="62"/>
                    <a:pt x="0" y="48"/>
                    <a:pt x="0" y="48"/>
                  </a:cubicBezTo>
                  <a:cubicBezTo>
                    <a:pt x="1" y="40"/>
                    <a:pt x="0" y="31"/>
                    <a:pt x="4" y="24"/>
                  </a:cubicBezTo>
                  <a:cubicBezTo>
                    <a:pt x="6" y="20"/>
                    <a:pt x="13" y="23"/>
                    <a:pt x="16" y="20"/>
                  </a:cubicBezTo>
                  <a:cubicBezTo>
                    <a:pt x="20" y="17"/>
                    <a:pt x="21" y="11"/>
                    <a:pt x="24" y="8"/>
                  </a:cubicBezTo>
                  <a:cubicBezTo>
                    <a:pt x="27" y="5"/>
                    <a:pt x="32" y="3"/>
                    <a:pt x="36" y="0"/>
                  </a:cubicBezTo>
                  <a:cubicBezTo>
                    <a:pt x="54" y="6"/>
                    <a:pt x="51" y="16"/>
                    <a:pt x="56" y="32"/>
                  </a:cubicBezTo>
                  <a:cubicBezTo>
                    <a:pt x="71" y="27"/>
                    <a:pt x="73" y="21"/>
                    <a:pt x="80" y="8"/>
                  </a:cubicBezTo>
                  <a:close/>
                </a:path>
              </a:pathLst>
            </a:custGeom>
            <a:solidFill>
              <a:srgbClr val="996633"/>
            </a:solid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51" name="Freeform 82"/>
            <p:cNvSpPr>
              <a:spLocks/>
            </p:cNvSpPr>
            <p:nvPr/>
          </p:nvSpPr>
          <p:spPr bwMode="auto">
            <a:xfrm>
              <a:off x="4488" y="2420"/>
              <a:ext cx="168" cy="132"/>
            </a:xfrm>
            <a:custGeom>
              <a:avLst/>
              <a:gdLst/>
              <a:ahLst/>
              <a:cxnLst>
                <a:cxn ang="0">
                  <a:pos x="80" y="8"/>
                </a:cxn>
                <a:cxn ang="0">
                  <a:pos x="116" y="20"/>
                </a:cxn>
                <a:cxn ang="0">
                  <a:pos x="156" y="68"/>
                </a:cxn>
                <a:cxn ang="0">
                  <a:pos x="148" y="108"/>
                </a:cxn>
                <a:cxn ang="0">
                  <a:pos x="120" y="120"/>
                </a:cxn>
                <a:cxn ang="0">
                  <a:pos x="96" y="128"/>
                </a:cxn>
                <a:cxn ang="0">
                  <a:pos x="84" y="132"/>
                </a:cxn>
                <a:cxn ang="0">
                  <a:pos x="28" y="104"/>
                </a:cxn>
                <a:cxn ang="0">
                  <a:pos x="24" y="72"/>
                </a:cxn>
                <a:cxn ang="0">
                  <a:pos x="0" y="48"/>
                </a:cxn>
                <a:cxn ang="0">
                  <a:pos x="4" y="24"/>
                </a:cxn>
                <a:cxn ang="0">
                  <a:pos x="16" y="20"/>
                </a:cxn>
                <a:cxn ang="0">
                  <a:pos x="24" y="8"/>
                </a:cxn>
                <a:cxn ang="0">
                  <a:pos x="36" y="0"/>
                </a:cxn>
                <a:cxn ang="0">
                  <a:pos x="56" y="32"/>
                </a:cxn>
                <a:cxn ang="0">
                  <a:pos x="80" y="8"/>
                </a:cxn>
              </a:cxnLst>
              <a:rect l="0" t="0" r="r" b="b"/>
              <a:pathLst>
                <a:path w="168" h="132">
                  <a:moveTo>
                    <a:pt x="80" y="8"/>
                  </a:moveTo>
                  <a:cubicBezTo>
                    <a:pt x="105" y="16"/>
                    <a:pt x="87" y="27"/>
                    <a:pt x="116" y="20"/>
                  </a:cubicBezTo>
                  <a:cubicBezTo>
                    <a:pt x="136" y="27"/>
                    <a:pt x="136" y="55"/>
                    <a:pt x="156" y="68"/>
                  </a:cubicBezTo>
                  <a:cubicBezTo>
                    <a:pt x="168" y="86"/>
                    <a:pt x="166" y="96"/>
                    <a:pt x="148" y="108"/>
                  </a:cubicBezTo>
                  <a:cubicBezTo>
                    <a:pt x="114" y="85"/>
                    <a:pt x="132" y="111"/>
                    <a:pt x="120" y="120"/>
                  </a:cubicBezTo>
                  <a:cubicBezTo>
                    <a:pt x="113" y="125"/>
                    <a:pt x="104" y="125"/>
                    <a:pt x="96" y="128"/>
                  </a:cubicBezTo>
                  <a:cubicBezTo>
                    <a:pt x="92" y="129"/>
                    <a:pt x="84" y="132"/>
                    <a:pt x="84" y="132"/>
                  </a:cubicBezTo>
                  <a:cubicBezTo>
                    <a:pt x="60" y="128"/>
                    <a:pt x="48" y="117"/>
                    <a:pt x="28" y="104"/>
                  </a:cubicBezTo>
                  <a:cubicBezTo>
                    <a:pt x="27" y="93"/>
                    <a:pt x="29" y="82"/>
                    <a:pt x="24" y="72"/>
                  </a:cubicBezTo>
                  <a:cubicBezTo>
                    <a:pt x="19" y="62"/>
                    <a:pt x="0" y="48"/>
                    <a:pt x="0" y="48"/>
                  </a:cubicBezTo>
                  <a:cubicBezTo>
                    <a:pt x="1" y="40"/>
                    <a:pt x="0" y="31"/>
                    <a:pt x="4" y="24"/>
                  </a:cubicBezTo>
                  <a:cubicBezTo>
                    <a:pt x="6" y="20"/>
                    <a:pt x="13" y="23"/>
                    <a:pt x="16" y="20"/>
                  </a:cubicBezTo>
                  <a:cubicBezTo>
                    <a:pt x="20" y="17"/>
                    <a:pt x="21" y="11"/>
                    <a:pt x="24" y="8"/>
                  </a:cubicBezTo>
                  <a:cubicBezTo>
                    <a:pt x="27" y="5"/>
                    <a:pt x="32" y="3"/>
                    <a:pt x="36" y="0"/>
                  </a:cubicBezTo>
                  <a:cubicBezTo>
                    <a:pt x="54" y="6"/>
                    <a:pt x="51" y="16"/>
                    <a:pt x="56" y="32"/>
                  </a:cubicBezTo>
                  <a:cubicBezTo>
                    <a:pt x="71" y="27"/>
                    <a:pt x="73" y="21"/>
                    <a:pt x="80" y="8"/>
                  </a:cubicBezTo>
                  <a:close/>
                </a:path>
              </a:pathLst>
            </a:custGeom>
            <a:solidFill>
              <a:srgbClr val="996633"/>
            </a:solid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52" name="Freeform 83"/>
            <p:cNvSpPr>
              <a:spLocks/>
            </p:cNvSpPr>
            <p:nvPr/>
          </p:nvSpPr>
          <p:spPr bwMode="auto">
            <a:xfrm rot="-1401635">
              <a:off x="4508" y="2424"/>
              <a:ext cx="168" cy="132"/>
            </a:xfrm>
            <a:custGeom>
              <a:avLst/>
              <a:gdLst/>
              <a:ahLst/>
              <a:cxnLst>
                <a:cxn ang="0">
                  <a:pos x="80" y="8"/>
                </a:cxn>
                <a:cxn ang="0">
                  <a:pos x="116" y="20"/>
                </a:cxn>
                <a:cxn ang="0">
                  <a:pos x="156" y="68"/>
                </a:cxn>
                <a:cxn ang="0">
                  <a:pos x="148" y="108"/>
                </a:cxn>
                <a:cxn ang="0">
                  <a:pos x="120" y="120"/>
                </a:cxn>
                <a:cxn ang="0">
                  <a:pos x="96" y="128"/>
                </a:cxn>
                <a:cxn ang="0">
                  <a:pos x="84" y="132"/>
                </a:cxn>
                <a:cxn ang="0">
                  <a:pos x="28" y="104"/>
                </a:cxn>
                <a:cxn ang="0">
                  <a:pos x="24" y="72"/>
                </a:cxn>
                <a:cxn ang="0">
                  <a:pos x="0" y="48"/>
                </a:cxn>
                <a:cxn ang="0">
                  <a:pos x="4" y="24"/>
                </a:cxn>
                <a:cxn ang="0">
                  <a:pos x="16" y="20"/>
                </a:cxn>
                <a:cxn ang="0">
                  <a:pos x="24" y="8"/>
                </a:cxn>
                <a:cxn ang="0">
                  <a:pos x="36" y="0"/>
                </a:cxn>
                <a:cxn ang="0">
                  <a:pos x="56" y="32"/>
                </a:cxn>
                <a:cxn ang="0">
                  <a:pos x="80" y="8"/>
                </a:cxn>
              </a:cxnLst>
              <a:rect l="0" t="0" r="r" b="b"/>
              <a:pathLst>
                <a:path w="168" h="132">
                  <a:moveTo>
                    <a:pt x="80" y="8"/>
                  </a:moveTo>
                  <a:cubicBezTo>
                    <a:pt x="105" y="16"/>
                    <a:pt x="87" y="27"/>
                    <a:pt x="116" y="20"/>
                  </a:cubicBezTo>
                  <a:cubicBezTo>
                    <a:pt x="136" y="27"/>
                    <a:pt x="136" y="55"/>
                    <a:pt x="156" y="68"/>
                  </a:cubicBezTo>
                  <a:cubicBezTo>
                    <a:pt x="168" y="86"/>
                    <a:pt x="166" y="96"/>
                    <a:pt x="148" y="108"/>
                  </a:cubicBezTo>
                  <a:cubicBezTo>
                    <a:pt x="114" y="85"/>
                    <a:pt x="132" y="111"/>
                    <a:pt x="120" y="120"/>
                  </a:cubicBezTo>
                  <a:cubicBezTo>
                    <a:pt x="113" y="125"/>
                    <a:pt x="104" y="125"/>
                    <a:pt x="96" y="128"/>
                  </a:cubicBezTo>
                  <a:cubicBezTo>
                    <a:pt x="92" y="129"/>
                    <a:pt x="84" y="132"/>
                    <a:pt x="84" y="132"/>
                  </a:cubicBezTo>
                  <a:cubicBezTo>
                    <a:pt x="60" y="128"/>
                    <a:pt x="48" y="117"/>
                    <a:pt x="28" y="104"/>
                  </a:cubicBezTo>
                  <a:cubicBezTo>
                    <a:pt x="27" y="93"/>
                    <a:pt x="29" y="82"/>
                    <a:pt x="24" y="72"/>
                  </a:cubicBezTo>
                  <a:cubicBezTo>
                    <a:pt x="19" y="62"/>
                    <a:pt x="0" y="48"/>
                    <a:pt x="0" y="48"/>
                  </a:cubicBezTo>
                  <a:cubicBezTo>
                    <a:pt x="1" y="40"/>
                    <a:pt x="0" y="31"/>
                    <a:pt x="4" y="24"/>
                  </a:cubicBezTo>
                  <a:cubicBezTo>
                    <a:pt x="6" y="20"/>
                    <a:pt x="13" y="23"/>
                    <a:pt x="16" y="20"/>
                  </a:cubicBezTo>
                  <a:cubicBezTo>
                    <a:pt x="20" y="17"/>
                    <a:pt x="21" y="11"/>
                    <a:pt x="24" y="8"/>
                  </a:cubicBezTo>
                  <a:cubicBezTo>
                    <a:pt x="27" y="5"/>
                    <a:pt x="32" y="3"/>
                    <a:pt x="36" y="0"/>
                  </a:cubicBezTo>
                  <a:cubicBezTo>
                    <a:pt x="54" y="6"/>
                    <a:pt x="51" y="16"/>
                    <a:pt x="56" y="32"/>
                  </a:cubicBezTo>
                  <a:cubicBezTo>
                    <a:pt x="71" y="27"/>
                    <a:pt x="73" y="21"/>
                    <a:pt x="80" y="8"/>
                  </a:cubicBezTo>
                  <a:close/>
                </a:path>
              </a:pathLst>
            </a:custGeom>
            <a:solidFill>
              <a:srgbClr val="996633"/>
            </a:solid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53" name="Freeform 84"/>
            <p:cNvSpPr>
              <a:spLocks/>
            </p:cNvSpPr>
            <p:nvPr/>
          </p:nvSpPr>
          <p:spPr bwMode="auto">
            <a:xfrm rot="19809476">
              <a:off x="4524" y="2490"/>
              <a:ext cx="168" cy="132"/>
            </a:xfrm>
            <a:custGeom>
              <a:avLst/>
              <a:gdLst/>
              <a:ahLst/>
              <a:cxnLst>
                <a:cxn ang="0">
                  <a:pos x="80" y="8"/>
                </a:cxn>
                <a:cxn ang="0">
                  <a:pos x="116" y="20"/>
                </a:cxn>
                <a:cxn ang="0">
                  <a:pos x="156" y="68"/>
                </a:cxn>
                <a:cxn ang="0">
                  <a:pos x="148" y="108"/>
                </a:cxn>
                <a:cxn ang="0">
                  <a:pos x="120" y="120"/>
                </a:cxn>
                <a:cxn ang="0">
                  <a:pos x="96" y="128"/>
                </a:cxn>
                <a:cxn ang="0">
                  <a:pos x="84" y="132"/>
                </a:cxn>
                <a:cxn ang="0">
                  <a:pos x="28" y="104"/>
                </a:cxn>
                <a:cxn ang="0">
                  <a:pos x="24" y="72"/>
                </a:cxn>
                <a:cxn ang="0">
                  <a:pos x="0" y="48"/>
                </a:cxn>
                <a:cxn ang="0">
                  <a:pos x="4" y="24"/>
                </a:cxn>
                <a:cxn ang="0">
                  <a:pos x="16" y="20"/>
                </a:cxn>
                <a:cxn ang="0">
                  <a:pos x="24" y="8"/>
                </a:cxn>
                <a:cxn ang="0">
                  <a:pos x="36" y="0"/>
                </a:cxn>
                <a:cxn ang="0">
                  <a:pos x="56" y="32"/>
                </a:cxn>
                <a:cxn ang="0">
                  <a:pos x="80" y="8"/>
                </a:cxn>
              </a:cxnLst>
              <a:rect l="0" t="0" r="r" b="b"/>
              <a:pathLst>
                <a:path w="168" h="132">
                  <a:moveTo>
                    <a:pt x="80" y="8"/>
                  </a:moveTo>
                  <a:cubicBezTo>
                    <a:pt x="105" y="16"/>
                    <a:pt x="87" y="27"/>
                    <a:pt x="116" y="20"/>
                  </a:cubicBezTo>
                  <a:cubicBezTo>
                    <a:pt x="136" y="27"/>
                    <a:pt x="136" y="55"/>
                    <a:pt x="156" y="68"/>
                  </a:cubicBezTo>
                  <a:cubicBezTo>
                    <a:pt x="168" y="86"/>
                    <a:pt x="166" y="96"/>
                    <a:pt x="148" y="108"/>
                  </a:cubicBezTo>
                  <a:cubicBezTo>
                    <a:pt x="114" y="85"/>
                    <a:pt x="132" y="111"/>
                    <a:pt x="120" y="120"/>
                  </a:cubicBezTo>
                  <a:cubicBezTo>
                    <a:pt x="113" y="125"/>
                    <a:pt x="104" y="125"/>
                    <a:pt x="96" y="128"/>
                  </a:cubicBezTo>
                  <a:cubicBezTo>
                    <a:pt x="92" y="129"/>
                    <a:pt x="84" y="132"/>
                    <a:pt x="84" y="132"/>
                  </a:cubicBezTo>
                  <a:cubicBezTo>
                    <a:pt x="60" y="128"/>
                    <a:pt x="48" y="117"/>
                    <a:pt x="28" y="104"/>
                  </a:cubicBezTo>
                  <a:cubicBezTo>
                    <a:pt x="27" y="93"/>
                    <a:pt x="29" y="82"/>
                    <a:pt x="24" y="72"/>
                  </a:cubicBezTo>
                  <a:cubicBezTo>
                    <a:pt x="19" y="62"/>
                    <a:pt x="0" y="48"/>
                    <a:pt x="0" y="48"/>
                  </a:cubicBezTo>
                  <a:cubicBezTo>
                    <a:pt x="1" y="40"/>
                    <a:pt x="0" y="31"/>
                    <a:pt x="4" y="24"/>
                  </a:cubicBezTo>
                  <a:cubicBezTo>
                    <a:pt x="6" y="20"/>
                    <a:pt x="13" y="23"/>
                    <a:pt x="16" y="20"/>
                  </a:cubicBezTo>
                  <a:cubicBezTo>
                    <a:pt x="20" y="17"/>
                    <a:pt x="21" y="11"/>
                    <a:pt x="24" y="8"/>
                  </a:cubicBezTo>
                  <a:cubicBezTo>
                    <a:pt x="27" y="5"/>
                    <a:pt x="32" y="3"/>
                    <a:pt x="36" y="0"/>
                  </a:cubicBezTo>
                  <a:cubicBezTo>
                    <a:pt x="54" y="6"/>
                    <a:pt x="51" y="16"/>
                    <a:pt x="56" y="32"/>
                  </a:cubicBezTo>
                  <a:cubicBezTo>
                    <a:pt x="71" y="27"/>
                    <a:pt x="73" y="21"/>
                    <a:pt x="80" y="8"/>
                  </a:cubicBezTo>
                  <a:close/>
                </a:path>
              </a:pathLst>
            </a:custGeom>
            <a:solidFill>
              <a:srgbClr val="996633"/>
            </a:solid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54" name="Freeform 85"/>
            <p:cNvSpPr>
              <a:spLocks/>
            </p:cNvSpPr>
            <p:nvPr/>
          </p:nvSpPr>
          <p:spPr bwMode="auto">
            <a:xfrm>
              <a:off x="2333" y="2454"/>
              <a:ext cx="1175" cy="588"/>
            </a:xfrm>
            <a:custGeom>
              <a:avLst/>
              <a:gdLst/>
              <a:ahLst/>
              <a:cxnLst>
                <a:cxn ang="0">
                  <a:pos x="92" y="0"/>
                </a:cxn>
                <a:cxn ang="0">
                  <a:pos x="92" y="488"/>
                </a:cxn>
                <a:cxn ang="0">
                  <a:pos x="0" y="488"/>
                </a:cxn>
                <a:cxn ang="0">
                  <a:pos x="0" y="580"/>
                </a:cxn>
                <a:cxn ang="0">
                  <a:pos x="132" y="580"/>
                </a:cxn>
                <a:cxn ang="0">
                  <a:pos x="132" y="492"/>
                </a:cxn>
                <a:cxn ang="0">
                  <a:pos x="728" y="492"/>
                </a:cxn>
                <a:cxn ang="0">
                  <a:pos x="728" y="588"/>
                </a:cxn>
                <a:cxn ang="0">
                  <a:pos x="860" y="588"/>
                </a:cxn>
                <a:cxn ang="0">
                  <a:pos x="860" y="492"/>
                </a:cxn>
                <a:cxn ang="0">
                  <a:pos x="780" y="492"/>
                </a:cxn>
                <a:cxn ang="0">
                  <a:pos x="780" y="8"/>
                </a:cxn>
                <a:cxn ang="0">
                  <a:pos x="92" y="0"/>
                </a:cxn>
              </a:cxnLst>
              <a:rect l="0" t="0" r="r" b="b"/>
              <a:pathLst>
                <a:path w="860" h="588">
                  <a:moveTo>
                    <a:pt x="92" y="0"/>
                  </a:moveTo>
                  <a:lnTo>
                    <a:pt x="92" y="488"/>
                  </a:lnTo>
                  <a:lnTo>
                    <a:pt x="0" y="488"/>
                  </a:lnTo>
                  <a:lnTo>
                    <a:pt x="0" y="580"/>
                  </a:lnTo>
                  <a:lnTo>
                    <a:pt x="132" y="580"/>
                  </a:lnTo>
                  <a:lnTo>
                    <a:pt x="132" y="492"/>
                  </a:lnTo>
                  <a:lnTo>
                    <a:pt x="728" y="492"/>
                  </a:lnTo>
                  <a:lnTo>
                    <a:pt x="728" y="588"/>
                  </a:lnTo>
                  <a:lnTo>
                    <a:pt x="860" y="588"/>
                  </a:lnTo>
                  <a:lnTo>
                    <a:pt x="860" y="492"/>
                  </a:lnTo>
                  <a:lnTo>
                    <a:pt x="780" y="492"/>
                  </a:lnTo>
                  <a:lnTo>
                    <a:pt x="780" y="8"/>
                  </a:lnTo>
                  <a:lnTo>
                    <a:pt x="92" y="0"/>
                  </a:lnTo>
                  <a:close/>
                </a:path>
              </a:pathLst>
            </a:custGeom>
            <a:solidFill>
              <a:schemeClr val="bg1">
                <a:lumMod val="65000"/>
              </a:schemeClr>
            </a:solid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55" name="Freeform 86"/>
            <p:cNvSpPr>
              <a:spLocks/>
            </p:cNvSpPr>
            <p:nvPr/>
          </p:nvSpPr>
          <p:spPr bwMode="auto">
            <a:xfrm rot="18522258">
              <a:off x="3888" y="2482"/>
              <a:ext cx="168" cy="132"/>
            </a:xfrm>
            <a:custGeom>
              <a:avLst/>
              <a:gdLst/>
              <a:ahLst/>
              <a:cxnLst>
                <a:cxn ang="0">
                  <a:pos x="80" y="8"/>
                </a:cxn>
                <a:cxn ang="0">
                  <a:pos x="116" y="20"/>
                </a:cxn>
                <a:cxn ang="0">
                  <a:pos x="156" y="68"/>
                </a:cxn>
                <a:cxn ang="0">
                  <a:pos x="148" y="108"/>
                </a:cxn>
                <a:cxn ang="0">
                  <a:pos x="120" y="120"/>
                </a:cxn>
                <a:cxn ang="0">
                  <a:pos x="96" y="128"/>
                </a:cxn>
                <a:cxn ang="0">
                  <a:pos x="84" y="132"/>
                </a:cxn>
                <a:cxn ang="0">
                  <a:pos x="28" y="104"/>
                </a:cxn>
                <a:cxn ang="0">
                  <a:pos x="24" y="72"/>
                </a:cxn>
                <a:cxn ang="0">
                  <a:pos x="0" y="48"/>
                </a:cxn>
                <a:cxn ang="0">
                  <a:pos x="4" y="24"/>
                </a:cxn>
                <a:cxn ang="0">
                  <a:pos x="16" y="20"/>
                </a:cxn>
                <a:cxn ang="0">
                  <a:pos x="24" y="8"/>
                </a:cxn>
                <a:cxn ang="0">
                  <a:pos x="36" y="0"/>
                </a:cxn>
                <a:cxn ang="0">
                  <a:pos x="56" y="32"/>
                </a:cxn>
                <a:cxn ang="0">
                  <a:pos x="80" y="8"/>
                </a:cxn>
              </a:cxnLst>
              <a:rect l="0" t="0" r="r" b="b"/>
              <a:pathLst>
                <a:path w="168" h="132">
                  <a:moveTo>
                    <a:pt x="80" y="8"/>
                  </a:moveTo>
                  <a:cubicBezTo>
                    <a:pt x="105" y="16"/>
                    <a:pt x="87" y="27"/>
                    <a:pt x="116" y="20"/>
                  </a:cubicBezTo>
                  <a:cubicBezTo>
                    <a:pt x="136" y="27"/>
                    <a:pt x="136" y="55"/>
                    <a:pt x="156" y="68"/>
                  </a:cubicBezTo>
                  <a:cubicBezTo>
                    <a:pt x="168" y="86"/>
                    <a:pt x="166" y="96"/>
                    <a:pt x="148" y="108"/>
                  </a:cubicBezTo>
                  <a:cubicBezTo>
                    <a:pt x="114" y="85"/>
                    <a:pt x="132" y="111"/>
                    <a:pt x="120" y="120"/>
                  </a:cubicBezTo>
                  <a:cubicBezTo>
                    <a:pt x="113" y="125"/>
                    <a:pt x="104" y="125"/>
                    <a:pt x="96" y="128"/>
                  </a:cubicBezTo>
                  <a:cubicBezTo>
                    <a:pt x="92" y="129"/>
                    <a:pt x="84" y="132"/>
                    <a:pt x="84" y="132"/>
                  </a:cubicBezTo>
                  <a:cubicBezTo>
                    <a:pt x="60" y="128"/>
                    <a:pt x="48" y="117"/>
                    <a:pt x="28" y="104"/>
                  </a:cubicBezTo>
                  <a:cubicBezTo>
                    <a:pt x="27" y="93"/>
                    <a:pt x="29" y="82"/>
                    <a:pt x="24" y="72"/>
                  </a:cubicBezTo>
                  <a:cubicBezTo>
                    <a:pt x="19" y="62"/>
                    <a:pt x="0" y="48"/>
                    <a:pt x="0" y="48"/>
                  </a:cubicBezTo>
                  <a:cubicBezTo>
                    <a:pt x="1" y="40"/>
                    <a:pt x="0" y="31"/>
                    <a:pt x="4" y="24"/>
                  </a:cubicBezTo>
                  <a:cubicBezTo>
                    <a:pt x="6" y="20"/>
                    <a:pt x="13" y="23"/>
                    <a:pt x="16" y="20"/>
                  </a:cubicBezTo>
                  <a:cubicBezTo>
                    <a:pt x="20" y="17"/>
                    <a:pt x="21" y="11"/>
                    <a:pt x="24" y="8"/>
                  </a:cubicBezTo>
                  <a:cubicBezTo>
                    <a:pt x="27" y="5"/>
                    <a:pt x="32" y="3"/>
                    <a:pt x="36" y="0"/>
                  </a:cubicBezTo>
                  <a:cubicBezTo>
                    <a:pt x="54" y="6"/>
                    <a:pt x="51" y="16"/>
                    <a:pt x="56" y="32"/>
                  </a:cubicBezTo>
                  <a:cubicBezTo>
                    <a:pt x="71" y="27"/>
                    <a:pt x="73" y="21"/>
                    <a:pt x="80" y="8"/>
                  </a:cubicBezTo>
                  <a:close/>
                </a:path>
              </a:pathLst>
            </a:custGeom>
            <a:solidFill>
              <a:srgbClr val="996633"/>
            </a:solid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56" name="Freeform 88"/>
            <p:cNvSpPr>
              <a:spLocks/>
            </p:cNvSpPr>
            <p:nvPr/>
          </p:nvSpPr>
          <p:spPr bwMode="auto">
            <a:xfrm>
              <a:off x="1563" y="1684"/>
              <a:ext cx="3269" cy="240"/>
            </a:xfrm>
            <a:custGeom>
              <a:avLst/>
              <a:gdLst/>
              <a:ahLst/>
              <a:cxnLst>
                <a:cxn ang="0">
                  <a:pos x="0" y="235"/>
                </a:cxn>
                <a:cxn ang="0">
                  <a:pos x="973" y="232"/>
                </a:cxn>
                <a:cxn ang="0">
                  <a:pos x="1361" y="0"/>
                </a:cxn>
                <a:cxn ang="0">
                  <a:pos x="1741" y="240"/>
                </a:cxn>
                <a:cxn ang="0">
                  <a:pos x="3269" y="240"/>
                </a:cxn>
              </a:cxnLst>
              <a:rect l="0" t="0" r="r" b="b"/>
              <a:pathLst>
                <a:path w="3269" h="240">
                  <a:moveTo>
                    <a:pt x="0" y="235"/>
                  </a:moveTo>
                  <a:lnTo>
                    <a:pt x="973" y="232"/>
                  </a:lnTo>
                  <a:lnTo>
                    <a:pt x="1361" y="0"/>
                  </a:lnTo>
                  <a:lnTo>
                    <a:pt x="1741" y="240"/>
                  </a:lnTo>
                  <a:lnTo>
                    <a:pt x="3269" y="240"/>
                  </a:lnTo>
                </a:path>
              </a:pathLst>
            </a:custGeom>
            <a:no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57" name="Line 100"/>
            <p:cNvSpPr>
              <a:spLocks noChangeShapeType="1"/>
            </p:cNvSpPr>
            <p:nvPr/>
          </p:nvSpPr>
          <p:spPr bwMode="auto">
            <a:xfrm>
              <a:off x="3117" y="2738"/>
              <a:ext cx="0" cy="160"/>
            </a:xfrm>
            <a:prstGeom prst="line">
              <a:avLst/>
            </a:prstGeom>
            <a:no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58" name="Line 103"/>
            <p:cNvSpPr>
              <a:spLocks noChangeShapeType="1"/>
            </p:cNvSpPr>
            <p:nvPr/>
          </p:nvSpPr>
          <p:spPr bwMode="auto">
            <a:xfrm>
              <a:off x="4467" y="1485"/>
              <a:ext cx="165" cy="1"/>
            </a:xfrm>
            <a:prstGeom prst="line">
              <a:avLst/>
            </a:prstGeom>
            <a:no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59" name="Line 104"/>
            <p:cNvSpPr>
              <a:spLocks noChangeShapeType="1"/>
            </p:cNvSpPr>
            <p:nvPr/>
          </p:nvSpPr>
          <p:spPr bwMode="auto">
            <a:xfrm>
              <a:off x="4467" y="1518"/>
              <a:ext cx="165" cy="1"/>
            </a:xfrm>
            <a:prstGeom prst="line">
              <a:avLst/>
            </a:prstGeom>
            <a:no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60" name="Line 105"/>
            <p:cNvSpPr>
              <a:spLocks noChangeShapeType="1"/>
            </p:cNvSpPr>
            <p:nvPr/>
          </p:nvSpPr>
          <p:spPr bwMode="auto">
            <a:xfrm>
              <a:off x="4464" y="1542"/>
              <a:ext cx="168" cy="0"/>
            </a:xfrm>
            <a:prstGeom prst="line">
              <a:avLst/>
            </a:prstGeom>
            <a:no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61" name="Line 106"/>
            <p:cNvSpPr>
              <a:spLocks noChangeShapeType="1"/>
            </p:cNvSpPr>
            <p:nvPr/>
          </p:nvSpPr>
          <p:spPr bwMode="auto">
            <a:xfrm>
              <a:off x="4512" y="1461"/>
              <a:ext cx="0" cy="24"/>
            </a:xfrm>
            <a:prstGeom prst="line">
              <a:avLst/>
            </a:prstGeom>
            <a:no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62" name="Line 107"/>
            <p:cNvSpPr>
              <a:spLocks noChangeShapeType="1"/>
            </p:cNvSpPr>
            <p:nvPr/>
          </p:nvSpPr>
          <p:spPr bwMode="auto">
            <a:xfrm>
              <a:off x="4566" y="1461"/>
              <a:ext cx="0" cy="24"/>
            </a:xfrm>
            <a:prstGeom prst="line">
              <a:avLst/>
            </a:prstGeom>
            <a:no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63" name="Line 108"/>
            <p:cNvSpPr>
              <a:spLocks noChangeShapeType="1"/>
            </p:cNvSpPr>
            <p:nvPr/>
          </p:nvSpPr>
          <p:spPr bwMode="auto">
            <a:xfrm>
              <a:off x="4536" y="1485"/>
              <a:ext cx="0" cy="30"/>
            </a:xfrm>
            <a:prstGeom prst="line">
              <a:avLst/>
            </a:prstGeom>
            <a:no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64" name="Line 109"/>
            <p:cNvSpPr>
              <a:spLocks noChangeShapeType="1"/>
            </p:cNvSpPr>
            <p:nvPr/>
          </p:nvSpPr>
          <p:spPr bwMode="auto">
            <a:xfrm>
              <a:off x="4587" y="1485"/>
              <a:ext cx="0" cy="33"/>
            </a:xfrm>
            <a:prstGeom prst="line">
              <a:avLst/>
            </a:prstGeom>
            <a:no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65" name="Line 110"/>
            <p:cNvSpPr>
              <a:spLocks noChangeShapeType="1"/>
            </p:cNvSpPr>
            <p:nvPr/>
          </p:nvSpPr>
          <p:spPr bwMode="auto">
            <a:xfrm>
              <a:off x="4494" y="1521"/>
              <a:ext cx="0" cy="21"/>
            </a:xfrm>
            <a:prstGeom prst="line">
              <a:avLst/>
            </a:prstGeom>
            <a:no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66" name="Line 111"/>
            <p:cNvSpPr>
              <a:spLocks noChangeShapeType="1"/>
            </p:cNvSpPr>
            <p:nvPr/>
          </p:nvSpPr>
          <p:spPr bwMode="auto">
            <a:xfrm>
              <a:off x="4566" y="1521"/>
              <a:ext cx="0" cy="21"/>
            </a:xfrm>
            <a:prstGeom prst="line">
              <a:avLst/>
            </a:prstGeom>
            <a:no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67" name="Line 112"/>
            <p:cNvSpPr>
              <a:spLocks noChangeShapeType="1"/>
            </p:cNvSpPr>
            <p:nvPr/>
          </p:nvSpPr>
          <p:spPr bwMode="auto">
            <a:xfrm>
              <a:off x="4521" y="1542"/>
              <a:ext cx="0" cy="27"/>
            </a:xfrm>
            <a:prstGeom prst="line">
              <a:avLst/>
            </a:prstGeom>
            <a:no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68" name="Line 113"/>
            <p:cNvSpPr>
              <a:spLocks noChangeShapeType="1"/>
            </p:cNvSpPr>
            <p:nvPr/>
          </p:nvSpPr>
          <p:spPr bwMode="auto">
            <a:xfrm>
              <a:off x="4575" y="1545"/>
              <a:ext cx="0" cy="27"/>
            </a:xfrm>
            <a:prstGeom prst="line">
              <a:avLst/>
            </a:prstGeom>
            <a:no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69" name="Rectangle 118"/>
            <p:cNvSpPr>
              <a:spLocks noChangeArrowheads="1"/>
            </p:cNvSpPr>
            <p:nvPr/>
          </p:nvSpPr>
          <p:spPr bwMode="auto">
            <a:xfrm>
              <a:off x="3378" y="2454"/>
              <a:ext cx="392" cy="142"/>
            </a:xfrm>
            <a:prstGeom prst="rect">
              <a:avLst/>
            </a:prstGeom>
            <a:solidFill>
              <a:schemeClr val="tx1">
                <a:lumMod val="50000"/>
                <a:lumOff val="50000"/>
              </a:schemeClr>
            </a:solidFill>
            <a:ln w="12700" cmpd="sng">
              <a:solidFill>
                <a:schemeClr val="tx1"/>
              </a:solidFill>
              <a:miter lim="800000"/>
              <a:headEnd/>
              <a:tailEnd/>
            </a:ln>
            <a:effectLst/>
          </p:spPr>
          <p:txBody>
            <a:bodyPr wrap="none" anchor="ctr"/>
            <a:lstStyle/>
            <a:p>
              <a:endParaRPr lang="en-US" dirty="0">
                <a:ln>
                  <a:solidFill>
                    <a:schemeClr val="tx1">
                      <a:lumMod val="75000"/>
                      <a:lumOff val="25000"/>
                    </a:schemeClr>
                  </a:solidFill>
                </a:ln>
              </a:endParaRPr>
            </a:p>
          </p:txBody>
        </p:sp>
        <p:sp>
          <p:nvSpPr>
            <p:cNvPr id="70" name="Line 119"/>
            <p:cNvSpPr>
              <a:spLocks noChangeShapeType="1"/>
            </p:cNvSpPr>
            <p:nvPr/>
          </p:nvSpPr>
          <p:spPr bwMode="auto">
            <a:xfrm>
              <a:off x="2464" y="1981"/>
              <a:ext cx="0" cy="473"/>
            </a:xfrm>
            <a:prstGeom prst="line">
              <a:avLst/>
            </a:prstGeom>
            <a:no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71" name="Line 120"/>
            <p:cNvSpPr>
              <a:spLocks noChangeShapeType="1"/>
            </p:cNvSpPr>
            <p:nvPr/>
          </p:nvSpPr>
          <p:spPr bwMode="auto">
            <a:xfrm flipH="1">
              <a:off x="3378" y="1981"/>
              <a:ext cx="0" cy="473"/>
            </a:xfrm>
            <a:prstGeom prst="line">
              <a:avLst/>
            </a:prstGeom>
            <a:no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endParaRPr>
            </a:p>
          </p:txBody>
        </p:sp>
        <p:sp>
          <p:nvSpPr>
            <p:cNvPr id="72" name="Line 115"/>
            <p:cNvSpPr>
              <a:spLocks noChangeShapeType="1"/>
            </p:cNvSpPr>
            <p:nvPr/>
          </p:nvSpPr>
          <p:spPr bwMode="auto">
            <a:xfrm>
              <a:off x="3378" y="2502"/>
              <a:ext cx="392" cy="0"/>
            </a:xfrm>
            <a:prstGeom prst="line">
              <a:avLst/>
            </a:prstGeom>
            <a:noFill/>
            <a:ln w="3175" cmpd="sng">
              <a:solidFill>
                <a:schemeClr val="tx1">
                  <a:lumMod val="85000"/>
                  <a:lumOff val="15000"/>
                </a:schemeClr>
              </a:solidFill>
              <a:round/>
              <a:headEnd/>
              <a:tailEnd/>
            </a:ln>
            <a:effectLst/>
          </p:spPr>
          <p:txBody>
            <a:bodyPr wrap="none" anchor="ctr"/>
            <a:lstStyle/>
            <a:p>
              <a:endParaRPr lang="en-US" dirty="0">
                <a:ln>
                  <a:solidFill>
                    <a:schemeClr val="tx1">
                      <a:lumMod val="75000"/>
                      <a:lumOff val="25000"/>
                    </a:schemeClr>
                  </a:solidFill>
                </a:ln>
              </a:endParaRPr>
            </a:p>
          </p:txBody>
        </p:sp>
      </p:grpSp>
      <p:grpSp>
        <p:nvGrpSpPr>
          <p:cNvPr id="73" name="Group 210"/>
          <p:cNvGrpSpPr/>
          <p:nvPr/>
        </p:nvGrpSpPr>
        <p:grpSpPr>
          <a:xfrm>
            <a:off x="4510311" y="2018666"/>
            <a:ext cx="762000" cy="762001"/>
            <a:chOff x="1905000" y="3657600"/>
            <a:chExt cx="762000" cy="762001"/>
          </a:xfrm>
        </p:grpSpPr>
        <p:sp>
          <p:nvSpPr>
            <p:cNvPr id="74" name="Rectangle 95"/>
            <p:cNvSpPr>
              <a:spLocks noChangeArrowheads="1"/>
            </p:cNvSpPr>
            <p:nvPr/>
          </p:nvSpPr>
          <p:spPr bwMode="auto">
            <a:xfrm>
              <a:off x="2133600" y="3994683"/>
              <a:ext cx="152911" cy="424917"/>
            </a:xfrm>
            <a:prstGeom prst="rect">
              <a:avLst/>
            </a:prstGeom>
            <a:solidFill>
              <a:schemeClr val="bg1"/>
            </a:solidFill>
            <a:ln w="952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latin typeface="Calibri" panose="020F0502020204030204" pitchFamily="34" charset="0"/>
                <a:cs typeface="Calibri" panose="020F0502020204030204" pitchFamily="34" charset="0"/>
              </a:endParaRPr>
            </a:p>
          </p:txBody>
        </p:sp>
        <p:sp>
          <p:nvSpPr>
            <p:cNvPr id="75" name="Rectangle 97"/>
            <p:cNvSpPr>
              <a:spLocks noChangeArrowheads="1"/>
            </p:cNvSpPr>
            <p:nvPr/>
          </p:nvSpPr>
          <p:spPr bwMode="auto">
            <a:xfrm>
              <a:off x="2362200" y="4162074"/>
              <a:ext cx="304654" cy="257526"/>
            </a:xfrm>
            <a:prstGeom prst="rect">
              <a:avLst/>
            </a:prstGeom>
            <a:solidFill>
              <a:schemeClr val="bg1"/>
            </a:solidFill>
            <a:ln w="6350"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latin typeface="Calibri" panose="020F0502020204030204" pitchFamily="34" charset="0"/>
                <a:cs typeface="Calibri" panose="020F0502020204030204" pitchFamily="34" charset="0"/>
              </a:endParaRPr>
            </a:p>
          </p:txBody>
        </p:sp>
        <p:sp>
          <p:nvSpPr>
            <p:cNvPr id="76" name="Line 100"/>
            <p:cNvSpPr>
              <a:spLocks noChangeShapeType="1"/>
            </p:cNvSpPr>
            <p:nvPr/>
          </p:nvSpPr>
          <p:spPr bwMode="auto">
            <a:xfrm>
              <a:off x="2514600" y="4162074"/>
              <a:ext cx="0" cy="257526"/>
            </a:xfrm>
            <a:prstGeom prst="line">
              <a:avLst/>
            </a:prstGeom>
            <a:no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latin typeface="Calibri" panose="020F0502020204030204" pitchFamily="34" charset="0"/>
                <a:cs typeface="Calibri" panose="020F0502020204030204" pitchFamily="34" charset="0"/>
              </a:endParaRPr>
            </a:p>
          </p:txBody>
        </p:sp>
        <p:sp>
          <p:nvSpPr>
            <p:cNvPr id="77" name="Rectangle 76"/>
            <p:cNvSpPr/>
            <p:nvPr/>
          </p:nvSpPr>
          <p:spPr>
            <a:xfrm>
              <a:off x="1905000" y="3657600"/>
              <a:ext cx="762000" cy="76200"/>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latin typeface="Calibri" panose="020F0502020204030204" pitchFamily="34" charset="0"/>
                <a:cs typeface="Calibri" panose="020F0502020204030204" pitchFamily="34" charset="0"/>
              </a:endParaRPr>
            </a:p>
          </p:txBody>
        </p:sp>
        <p:sp>
          <p:nvSpPr>
            <p:cNvPr id="78" name="Rectangle 77"/>
            <p:cNvSpPr/>
            <p:nvPr/>
          </p:nvSpPr>
          <p:spPr>
            <a:xfrm>
              <a:off x="1905000" y="3733800"/>
              <a:ext cx="152400" cy="381000"/>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9" name="Rectangle 94"/>
            <p:cNvSpPr>
              <a:spLocks noChangeArrowheads="1"/>
            </p:cNvSpPr>
            <p:nvPr/>
          </p:nvSpPr>
          <p:spPr bwMode="auto">
            <a:xfrm>
              <a:off x="1905000" y="3688733"/>
              <a:ext cx="152911" cy="45067"/>
            </a:xfrm>
            <a:prstGeom prst="rect">
              <a:avLst/>
            </a:prstGeom>
            <a:solidFill>
              <a:schemeClr val="bg1">
                <a:lumMod val="50000"/>
              </a:schemeClr>
            </a:solidFill>
            <a:ln w="12700"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latin typeface="Calibri" panose="020F0502020204030204" pitchFamily="34" charset="0"/>
                <a:cs typeface="Calibri" panose="020F0502020204030204" pitchFamily="34" charset="0"/>
              </a:endParaRPr>
            </a:p>
          </p:txBody>
        </p:sp>
        <p:sp>
          <p:nvSpPr>
            <p:cNvPr id="80" name="Rectangle 90"/>
            <p:cNvSpPr>
              <a:spLocks noChangeArrowheads="1"/>
            </p:cNvSpPr>
            <p:nvPr/>
          </p:nvSpPr>
          <p:spPr bwMode="auto">
            <a:xfrm>
              <a:off x="2273488" y="3688733"/>
              <a:ext cx="88712" cy="45067"/>
            </a:xfrm>
            <a:prstGeom prst="rect">
              <a:avLst/>
            </a:prstGeom>
            <a:solidFill>
              <a:schemeClr val="bg1">
                <a:lumMod val="50000"/>
              </a:schemeClr>
            </a:solidFill>
            <a:ln w="12700"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latin typeface="Calibri" panose="020F0502020204030204" pitchFamily="34" charset="0"/>
                <a:cs typeface="Calibri" panose="020F0502020204030204" pitchFamily="34" charset="0"/>
              </a:endParaRPr>
            </a:p>
          </p:txBody>
        </p:sp>
        <p:sp>
          <p:nvSpPr>
            <p:cNvPr id="81" name="Rectangle 93"/>
            <p:cNvSpPr>
              <a:spLocks noChangeArrowheads="1"/>
            </p:cNvSpPr>
            <p:nvPr/>
          </p:nvSpPr>
          <p:spPr bwMode="auto">
            <a:xfrm>
              <a:off x="2596965" y="3685514"/>
              <a:ext cx="70035" cy="48286"/>
            </a:xfrm>
            <a:prstGeom prst="rect">
              <a:avLst/>
            </a:prstGeom>
            <a:solidFill>
              <a:schemeClr val="bg1">
                <a:lumMod val="50000"/>
              </a:schemeClr>
            </a:solidFill>
            <a:ln w="12700"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latin typeface="Calibri" panose="020F0502020204030204" pitchFamily="34" charset="0"/>
                <a:cs typeface="Calibri" panose="020F0502020204030204" pitchFamily="34" charset="0"/>
              </a:endParaRPr>
            </a:p>
          </p:txBody>
        </p:sp>
        <p:sp>
          <p:nvSpPr>
            <p:cNvPr id="82" name="Rectangle 95"/>
            <p:cNvSpPr>
              <a:spLocks noChangeArrowheads="1"/>
            </p:cNvSpPr>
            <p:nvPr/>
          </p:nvSpPr>
          <p:spPr bwMode="auto">
            <a:xfrm>
              <a:off x="1905000" y="4114801"/>
              <a:ext cx="152400" cy="304800"/>
            </a:xfrm>
            <a:prstGeom prst="rect">
              <a:avLst/>
            </a:prstGeom>
            <a:solidFill>
              <a:schemeClr val="bg1"/>
            </a:solidFill>
            <a:ln w="952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latin typeface="Calibri" panose="020F0502020204030204" pitchFamily="34" charset="0"/>
                <a:cs typeface="Calibri" panose="020F0502020204030204" pitchFamily="34" charset="0"/>
              </a:endParaRPr>
            </a:p>
          </p:txBody>
        </p:sp>
      </p:grpSp>
      <p:sp>
        <p:nvSpPr>
          <p:cNvPr id="83" name="Rectangle 82"/>
          <p:cNvSpPr/>
          <p:nvPr/>
        </p:nvSpPr>
        <p:spPr>
          <a:xfrm>
            <a:off x="4434111" y="2018666"/>
            <a:ext cx="914400" cy="762000"/>
          </a:xfrm>
          <a:prstGeom prst="rect">
            <a:avLst/>
          </a:prstGeom>
          <a:solidFill>
            <a:schemeClr val="bg2">
              <a:lumMod val="20000"/>
              <a:lumOff val="80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4" name="Rectangle 83"/>
          <p:cNvSpPr/>
          <p:nvPr/>
        </p:nvSpPr>
        <p:spPr>
          <a:xfrm>
            <a:off x="4434111" y="2856866"/>
            <a:ext cx="914400" cy="649224"/>
          </a:xfrm>
          <a:prstGeom prst="rect">
            <a:avLst/>
          </a:prstGeom>
          <a:solidFill>
            <a:schemeClr val="tx1">
              <a:lumMod val="65000"/>
              <a:lumOff val="35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85" name="Group 222"/>
          <p:cNvGrpSpPr/>
          <p:nvPr/>
        </p:nvGrpSpPr>
        <p:grpSpPr>
          <a:xfrm>
            <a:off x="4509764" y="2856866"/>
            <a:ext cx="762547" cy="654207"/>
            <a:chOff x="1904453" y="4495800"/>
            <a:chExt cx="762547" cy="654207"/>
          </a:xfrm>
        </p:grpSpPr>
        <p:sp>
          <p:nvSpPr>
            <p:cNvPr id="86" name="Rectangle 85"/>
            <p:cNvSpPr/>
            <p:nvPr/>
          </p:nvSpPr>
          <p:spPr>
            <a:xfrm>
              <a:off x="1905000" y="4495800"/>
              <a:ext cx="152400" cy="381000"/>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7" name="Rectangle 86"/>
            <p:cNvSpPr/>
            <p:nvPr/>
          </p:nvSpPr>
          <p:spPr>
            <a:xfrm>
              <a:off x="1905000" y="4495800"/>
              <a:ext cx="762000" cy="76200"/>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latin typeface="Calibri" panose="020F0502020204030204" pitchFamily="34" charset="0"/>
                <a:cs typeface="Calibri" panose="020F0502020204030204" pitchFamily="34" charset="0"/>
              </a:endParaRPr>
            </a:p>
          </p:txBody>
        </p:sp>
        <p:sp>
          <p:nvSpPr>
            <p:cNvPr id="88" name="Rectangle 95"/>
            <p:cNvSpPr>
              <a:spLocks noChangeArrowheads="1"/>
            </p:cNvSpPr>
            <p:nvPr/>
          </p:nvSpPr>
          <p:spPr bwMode="auto">
            <a:xfrm>
              <a:off x="1905000" y="4800600"/>
              <a:ext cx="152400" cy="304800"/>
            </a:xfrm>
            <a:prstGeom prst="rect">
              <a:avLst/>
            </a:prstGeom>
            <a:solidFill>
              <a:schemeClr val="bg1"/>
            </a:solidFill>
            <a:ln w="952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latin typeface="Calibri" panose="020F0502020204030204" pitchFamily="34" charset="0"/>
                <a:cs typeface="Calibri" panose="020F0502020204030204" pitchFamily="34" charset="0"/>
              </a:endParaRPr>
            </a:p>
          </p:txBody>
        </p:sp>
        <p:sp>
          <p:nvSpPr>
            <p:cNvPr id="89" name="Rectangle 94"/>
            <p:cNvSpPr>
              <a:spLocks noChangeArrowheads="1"/>
            </p:cNvSpPr>
            <p:nvPr/>
          </p:nvSpPr>
          <p:spPr bwMode="auto">
            <a:xfrm>
              <a:off x="1904453" y="4526933"/>
              <a:ext cx="152911" cy="45067"/>
            </a:xfrm>
            <a:prstGeom prst="rect">
              <a:avLst/>
            </a:prstGeom>
            <a:solidFill>
              <a:schemeClr val="bg1">
                <a:lumMod val="50000"/>
              </a:schemeClr>
            </a:solidFill>
            <a:ln w="12700"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latin typeface="Calibri" panose="020F0502020204030204" pitchFamily="34" charset="0"/>
                <a:cs typeface="Calibri" panose="020F0502020204030204" pitchFamily="34" charset="0"/>
              </a:endParaRPr>
            </a:p>
          </p:txBody>
        </p:sp>
        <p:sp>
          <p:nvSpPr>
            <p:cNvPr id="90" name="Rectangle 90"/>
            <p:cNvSpPr>
              <a:spLocks noChangeArrowheads="1"/>
            </p:cNvSpPr>
            <p:nvPr/>
          </p:nvSpPr>
          <p:spPr bwMode="auto">
            <a:xfrm>
              <a:off x="2273306" y="4526933"/>
              <a:ext cx="88712" cy="45067"/>
            </a:xfrm>
            <a:prstGeom prst="rect">
              <a:avLst/>
            </a:prstGeom>
            <a:solidFill>
              <a:schemeClr val="bg1">
                <a:lumMod val="50000"/>
              </a:schemeClr>
            </a:solidFill>
            <a:ln w="12700"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latin typeface="Calibri" panose="020F0502020204030204" pitchFamily="34" charset="0"/>
                <a:cs typeface="Calibri" panose="020F0502020204030204" pitchFamily="34" charset="0"/>
              </a:endParaRPr>
            </a:p>
          </p:txBody>
        </p:sp>
        <p:sp>
          <p:nvSpPr>
            <p:cNvPr id="91" name="Rectangle 93"/>
            <p:cNvSpPr>
              <a:spLocks noChangeArrowheads="1"/>
            </p:cNvSpPr>
            <p:nvPr/>
          </p:nvSpPr>
          <p:spPr bwMode="auto">
            <a:xfrm>
              <a:off x="2596636" y="4523714"/>
              <a:ext cx="70035" cy="48286"/>
            </a:xfrm>
            <a:prstGeom prst="rect">
              <a:avLst/>
            </a:prstGeom>
            <a:solidFill>
              <a:schemeClr val="bg1">
                <a:lumMod val="50000"/>
              </a:schemeClr>
            </a:solidFill>
            <a:ln w="12700"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latin typeface="Calibri" panose="020F0502020204030204" pitchFamily="34" charset="0"/>
                <a:cs typeface="Calibri" panose="020F0502020204030204" pitchFamily="34" charset="0"/>
              </a:endParaRPr>
            </a:p>
          </p:txBody>
        </p:sp>
        <p:sp>
          <p:nvSpPr>
            <p:cNvPr id="92" name="Rectangle 95"/>
            <p:cNvSpPr>
              <a:spLocks noChangeArrowheads="1"/>
            </p:cNvSpPr>
            <p:nvPr/>
          </p:nvSpPr>
          <p:spPr bwMode="auto">
            <a:xfrm>
              <a:off x="2133235" y="4725090"/>
              <a:ext cx="152911" cy="424917"/>
            </a:xfrm>
            <a:prstGeom prst="rect">
              <a:avLst/>
            </a:prstGeom>
            <a:solidFill>
              <a:schemeClr val="bg1"/>
            </a:solidFill>
            <a:ln w="9525"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latin typeface="Calibri" panose="020F0502020204030204" pitchFamily="34" charset="0"/>
                <a:cs typeface="Calibri" panose="020F0502020204030204" pitchFamily="34" charset="0"/>
              </a:endParaRPr>
            </a:p>
          </p:txBody>
        </p:sp>
        <p:sp>
          <p:nvSpPr>
            <p:cNvPr id="93" name="Rectangle 97"/>
            <p:cNvSpPr>
              <a:spLocks noChangeArrowheads="1"/>
            </p:cNvSpPr>
            <p:nvPr/>
          </p:nvSpPr>
          <p:spPr bwMode="auto">
            <a:xfrm>
              <a:off x="2362018" y="4876386"/>
              <a:ext cx="304654" cy="257526"/>
            </a:xfrm>
            <a:prstGeom prst="rect">
              <a:avLst/>
            </a:prstGeom>
            <a:solidFill>
              <a:schemeClr val="bg1"/>
            </a:solidFill>
            <a:ln w="6350" cmpd="sng">
              <a:solidFill>
                <a:schemeClr val="tx1">
                  <a:lumMod val="75000"/>
                  <a:lumOff val="25000"/>
                </a:schemeClr>
              </a:solidFill>
              <a:miter lim="800000"/>
              <a:headEnd/>
              <a:tailEnd/>
            </a:ln>
            <a:effectLst/>
          </p:spPr>
          <p:txBody>
            <a:bodyPr wrap="none" anchor="ctr"/>
            <a:lstStyle/>
            <a:p>
              <a:endParaRPr lang="en-US" dirty="0">
                <a:ln>
                  <a:solidFill>
                    <a:schemeClr val="tx1">
                      <a:lumMod val="75000"/>
                      <a:lumOff val="25000"/>
                    </a:schemeClr>
                  </a:solidFill>
                </a:ln>
                <a:latin typeface="Calibri" panose="020F0502020204030204" pitchFamily="34" charset="0"/>
                <a:cs typeface="Calibri" panose="020F0502020204030204" pitchFamily="34" charset="0"/>
              </a:endParaRPr>
            </a:p>
          </p:txBody>
        </p:sp>
        <p:sp>
          <p:nvSpPr>
            <p:cNvPr id="94" name="Line 100"/>
            <p:cNvSpPr>
              <a:spLocks noChangeShapeType="1"/>
            </p:cNvSpPr>
            <p:nvPr/>
          </p:nvSpPr>
          <p:spPr bwMode="auto">
            <a:xfrm>
              <a:off x="2514600" y="4876800"/>
              <a:ext cx="0" cy="257526"/>
            </a:xfrm>
            <a:prstGeom prst="line">
              <a:avLst/>
            </a:prstGeom>
            <a:noFill/>
            <a:ln w="3175" cmpd="sng">
              <a:solidFill>
                <a:schemeClr val="tx1">
                  <a:lumMod val="75000"/>
                  <a:lumOff val="25000"/>
                </a:schemeClr>
              </a:solidFill>
              <a:round/>
              <a:headEnd/>
              <a:tailEnd/>
            </a:ln>
            <a:effectLst/>
          </p:spPr>
          <p:txBody>
            <a:bodyPr wrap="none" anchor="ctr"/>
            <a:lstStyle/>
            <a:p>
              <a:endParaRPr lang="en-US" dirty="0">
                <a:ln>
                  <a:solidFill>
                    <a:schemeClr val="tx1">
                      <a:lumMod val="75000"/>
                      <a:lumOff val="25000"/>
                    </a:schemeClr>
                  </a:solidFill>
                </a:ln>
                <a:latin typeface="Calibri" panose="020F0502020204030204" pitchFamily="34" charset="0"/>
                <a:cs typeface="Calibri" panose="020F0502020204030204" pitchFamily="34" charset="0"/>
              </a:endParaRPr>
            </a:p>
          </p:txBody>
        </p:sp>
      </p:grpSp>
      <p:sp>
        <p:nvSpPr>
          <p:cNvPr id="95" name="Rectangle 94"/>
          <p:cNvSpPr/>
          <p:nvPr/>
        </p:nvSpPr>
        <p:spPr>
          <a:xfrm>
            <a:off x="4434111" y="3009266"/>
            <a:ext cx="914400" cy="496824"/>
          </a:xfrm>
          <a:prstGeom prst="rect">
            <a:avLst/>
          </a:prstGeom>
          <a:solidFill>
            <a:srgbClr val="A46D00"/>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96" name="Rectangle 95"/>
          <p:cNvSpPr/>
          <p:nvPr/>
        </p:nvSpPr>
        <p:spPr>
          <a:xfrm>
            <a:off x="6339111" y="2842380"/>
            <a:ext cx="228600" cy="112994"/>
          </a:xfrm>
          <a:prstGeom prst="rect">
            <a:avLst/>
          </a:prstGeom>
          <a:pattFill prst="ltHorz">
            <a:fgClr>
              <a:schemeClr val="tx1">
                <a:lumMod val="65000"/>
                <a:lumOff val="3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97" name="Line 115"/>
          <p:cNvSpPr>
            <a:spLocks noChangeShapeType="1"/>
          </p:cNvSpPr>
          <p:nvPr/>
        </p:nvSpPr>
        <p:spPr bwMode="auto">
          <a:xfrm>
            <a:off x="5424711" y="2933066"/>
            <a:ext cx="457565" cy="0"/>
          </a:xfrm>
          <a:prstGeom prst="line">
            <a:avLst/>
          </a:prstGeom>
          <a:noFill/>
          <a:ln w="3175" cmpd="sng">
            <a:solidFill>
              <a:schemeClr val="tx1">
                <a:lumMod val="85000"/>
                <a:lumOff val="15000"/>
              </a:schemeClr>
            </a:solidFill>
            <a:round/>
            <a:headEnd/>
            <a:tailEnd/>
          </a:ln>
          <a:effectLst/>
        </p:spPr>
        <p:txBody>
          <a:bodyPr wrap="none" anchor="ctr"/>
          <a:lstStyle/>
          <a:p>
            <a:endParaRPr lang="en-US" dirty="0">
              <a:ln>
                <a:solidFill>
                  <a:schemeClr val="tx1">
                    <a:lumMod val="75000"/>
                    <a:lumOff val="25000"/>
                  </a:schemeClr>
                </a:solidFill>
              </a:ln>
              <a:latin typeface="Calibri" panose="020F0502020204030204" pitchFamily="34" charset="0"/>
              <a:cs typeface="Calibri" panose="020F0502020204030204" pitchFamily="34" charset="0"/>
            </a:endParaRPr>
          </a:p>
        </p:txBody>
      </p:sp>
      <p:sp>
        <p:nvSpPr>
          <p:cNvPr id="98" name="Rectangle 97"/>
          <p:cNvSpPr/>
          <p:nvPr/>
        </p:nvSpPr>
        <p:spPr>
          <a:xfrm>
            <a:off x="3824511" y="2842380"/>
            <a:ext cx="228600" cy="112994"/>
          </a:xfrm>
          <a:prstGeom prst="rect">
            <a:avLst/>
          </a:prstGeom>
          <a:pattFill prst="ltHorz">
            <a:fgClr>
              <a:schemeClr val="tx1">
                <a:lumMod val="65000"/>
                <a:lumOff val="3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99" name="Rectangle 98"/>
          <p:cNvSpPr/>
          <p:nvPr/>
        </p:nvSpPr>
        <p:spPr>
          <a:xfrm>
            <a:off x="2757711" y="2901470"/>
            <a:ext cx="4876800" cy="931509"/>
          </a:xfrm>
          <a:prstGeom prst="rect">
            <a:avLst/>
          </a:prstGeom>
          <a:solidFill>
            <a:srgbClr val="549E9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58732" y="11367"/>
            <a:ext cx="8082448" cy="1058818"/>
          </a:xfrm>
        </p:spPr>
        <p:txBody>
          <a:bodyPr>
            <a:noAutofit/>
          </a:bodyPr>
          <a:lstStyle/>
          <a:p>
            <a:pPr>
              <a:defRPr/>
            </a:pPr>
            <a:r>
              <a:rPr lang="en-US" sz="4000" b="1" kern="0" dirty="0" smtClean="0">
                <a:cs typeface="Calibri" panose="020F0502020204030204" pitchFamily="34" charset="0"/>
              </a:rPr>
              <a:t>FLOOD RISK ADAPTIVE MEASURES</a:t>
            </a:r>
            <a:br>
              <a:rPr lang="en-US" sz="4000" b="1" kern="0" dirty="0" smtClean="0">
                <a:cs typeface="Calibri" panose="020F0502020204030204" pitchFamily="34" charset="0"/>
              </a:rPr>
            </a:br>
            <a:r>
              <a:rPr lang="en-US" sz="3600" b="1" kern="0" dirty="0" smtClean="0">
                <a:cs typeface="Calibri" panose="020F0502020204030204" pitchFamily="34" charset="0"/>
              </a:rPr>
              <a:t>Basement Evacuate/Fill (the basics)</a:t>
            </a:r>
            <a:endParaRPr lang="en-US" dirty="0"/>
          </a:p>
        </p:txBody>
      </p:sp>
      <p:pic>
        <p:nvPicPr>
          <p:cNvPr id="117" name="Picture 2" descr="C:\Users\H1PMXSDO\Documents\NFPC\Graphics\4 Elevations.png"/>
          <p:cNvPicPr>
            <a:picLocks noChangeAspect="1" noChangeArrowheads="1"/>
          </p:cNvPicPr>
          <p:nvPr/>
        </p:nvPicPr>
        <p:blipFill>
          <a:blip r:embed="rId3" cstate="print"/>
          <a:srcRect/>
          <a:stretch>
            <a:fillRect/>
          </a:stretch>
        </p:blipFill>
        <p:spPr bwMode="auto">
          <a:xfrm>
            <a:off x="214944" y="1961903"/>
            <a:ext cx="641747" cy="640080"/>
          </a:xfrm>
          <a:prstGeom prst="rect">
            <a:avLst/>
          </a:prstGeom>
          <a:noFill/>
        </p:spPr>
      </p:pic>
      <p:pic>
        <p:nvPicPr>
          <p:cNvPr id="120" name="Picture 6" descr="C:\Users\H1PMXSDO\Documents\NFPC\Graphics\Icon Floodproof Wet.png"/>
          <p:cNvPicPr>
            <a:picLocks noChangeAspect="1" noChangeArrowheads="1"/>
          </p:cNvPicPr>
          <p:nvPr/>
        </p:nvPicPr>
        <p:blipFill>
          <a:blip r:embed="rId4" cstate="print"/>
          <a:srcRect/>
          <a:stretch>
            <a:fillRect/>
          </a:stretch>
        </p:blipFill>
        <p:spPr bwMode="auto">
          <a:xfrm>
            <a:off x="215777" y="4360150"/>
            <a:ext cx="640080" cy="640080"/>
          </a:xfrm>
          <a:prstGeom prst="rect">
            <a:avLst/>
          </a:prstGeom>
          <a:noFill/>
        </p:spPr>
      </p:pic>
      <p:sp>
        <p:nvSpPr>
          <p:cNvPr id="127" name="Rectangle 126"/>
          <p:cNvSpPr/>
          <p:nvPr/>
        </p:nvSpPr>
        <p:spPr>
          <a:xfrm>
            <a:off x="7129088" y="2790001"/>
            <a:ext cx="200915" cy="218897"/>
          </a:xfrm>
          <a:prstGeom prst="rect">
            <a:avLst/>
          </a:prstGeom>
          <a:solidFill>
            <a:schemeClr val="bg2">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7129088" y="2725620"/>
            <a:ext cx="200915" cy="249068"/>
          </a:xfrm>
          <a:prstGeom prst="rect">
            <a:avLst/>
          </a:prstGeom>
          <a:pattFill prst="ltHorz">
            <a:fgClr>
              <a:schemeClr val="accent1"/>
            </a:fgClr>
            <a:bgClr>
              <a:schemeClr val="bg1"/>
            </a:bgClr>
          </a:patt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6"/>
          <p:cNvSpPr txBox="1">
            <a:spLocks noChangeArrowheads="1"/>
          </p:cNvSpPr>
          <p:nvPr/>
        </p:nvSpPr>
        <p:spPr bwMode="auto">
          <a:xfrm>
            <a:off x="1319645" y="3954937"/>
            <a:ext cx="7898074" cy="2308324"/>
          </a:xfrm>
          <a:prstGeom prst="rect">
            <a:avLst/>
          </a:prstGeom>
          <a:noFill/>
          <a:ln w="9525">
            <a:noFill/>
            <a:miter lim="800000"/>
            <a:headEnd/>
            <a:tailEnd/>
          </a:ln>
        </p:spPr>
        <p:txBody>
          <a:bodyPr wrap="square">
            <a:spAutoFit/>
          </a:bodyPr>
          <a:lstStyle/>
          <a:p>
            <a:pPr marL="742950" indent="-285750">
              <a:buFont typeface="Calibri" panose="020F0502020204030204" pitchFamily="34" charset="0"/>
              <a:buChar char="•"/>
            </a:pPr>
            <a:r>
              <a:rPr lang="en-US" sz="2400" b="1" dirty="0" smtClean="0">
                <a:latin typeface="Calibri" panose="020F0502020204030204" pitchFamily="34" charset="0"/>
                <a:cs typeface="Calibri" panose="020F0502020204030204" pitchFamily="34" charset="0"/>
              </a:rPr>
              <a:t>Evacuate Basement</a:t>
            </a:r>
          </a:p>
          <a:p>
            <a:pPr marL="1200150" lvl="1" indent="-285750">
              <a:buFont typeface="Calibri" panose="020F0502020204030204" pitchFamily="34" charset="0"/>
              <a:buChar char="•"/>
            </a:pPr>
            <a:r>
              <a:rPr lang="en-US" dirty="0" smtClean="0">
                <a:latin typeface="Calibri" panose="020F0502020204030204" pitchFamily="34" charset="0"/>
                <a:cs typeface="Calibri" panose="020F0502020204030204" pitchFamily="34" charset="0"/>
              </a:rPr>
              <a:t>Relocate Storage/Other (Above DFE)</a:t>
            </a:r>
          </a:p>
          <a:p>
            <a:pPr marL="1200150" lvl="1" indent="-285750">
              <a:buFont typeface="Calibri" panose="020F0502020204030204" pitchFamily="34" charset="0"/>
              <a:buChar char="•"/>
            </a:pPr>
            <a:r>
              <a:rPr lang="en-US" dirty="0">
                <a:latin typeface="Calibri" panose="020F0502020204030204" pitchFamily="34" charset="0"/>
                <a:cs typeface="Calibri" panose="020F0502020204030204" pitchFamily="34" charset="0"/>
              </a:rPr>
              <a:t>Elevate Mechanical/Electrical </a:t>
            </a:r>
            <a:r>
              <a:rPr lang="en-US" dirty="0" smtClean="0">
                <a:latin typeface="Calibri" panose="020F0502020204030204" pitchFamily="34" charset="0"/>
                <a:cs typeface="Calibri" panose="020F0502020204030204" pitchFamily="34" charset="0"/>
              </a:rPr>
              <a:t>Equipment (</a:t>
            </a:r>
            <a:r>
              <a:rPr lang="en-US" dirty="0">
                <a:latin typeface="Calibri" panose="020F0502020204030204" pitchFamily="34" charset="0"/>
                <a:cs typeface="Calibri" panose="020F0502020204030204" pitchFamily="34" charset="0"/>
              </a:rPr>
              <a:t>Above DFE)</a:t>
            </a:r>
            <a:endParaRPr lang="en-US" dirty="0" smtClean="0">
              <a:latin typeface="Calibri" panose="020F0502020204030204" pitchFamily="34" charset="0"/>
              <a:cs typeface="Calibri" panose="020F0502020204030204" pitchFamily="34" charset="0"/>
            </a:endParaRPr>
          </a:p>
          <a:p>
            <a:pPr marL="1200150" lvl="1" indent="-285750">
              <a:buFont typeface="Calibri" panose="020F0502020204030204" pitchFamily="34" charset="0"/>
              <a:buChar char="•"/>
            </a:pPr>
            <a:r>
              <a:rPr lang="en-US" dirty="0" smtClean="0">
                <a:latin typeface="Calibri" panose="020F0502020204030204" pitchFamily="34" charset="0"/>
                <a:cs typeface="Calibri" panose="020F0502020204030204" pitchFamily="34" charset="0"/>
              </a:rPr>
              <a:t>Remove Finishes &amp; Demo Floor Slab</a:t>
            </a:r>
          </a:p>
          <a:p>
            <a:pPr marL="742950" indent="-285750">
              <a:buFont typeface="Calibri" panose="020F0502020204030204" pitchFamily="34" charset="0"/>
              <a:buChar char="•"/>
            </a:pPr>
            <a:r>
              <a:rPr lang="en-US" sz="2400" b="1" dirty="0" smtClean="0">
                <a:latin typeface="Calibri" panose="020F0502020204030204" pitchFamily="34" charset="0"/>
                <a:cs typeface="Calibri" panose="020F0502020204030204" pitchFamily="34" charset="0"/>
              </a:rPr>
              <a:t>Fill Basement </a:t>
            </a:r>
            <a:r>
              <a:rPr lang="en-US" sz="2400" dirty="0" smtClean="0">
                <a:latin typeface="Calibri" panose="020F0502020204030204" pitchFamily="34" charset="0"/>
                <a:cs typeface="Calibri" panose="020F0502020204030204" pitchFamily="34" charset="0"/>
              </a:rPr>
              <a:t>(Level w/Exterior Grade &amp; Suitable fill)</a:t>
            </a:r>
          </a:p>
          <a:p>
            <a:pPr marL="742950" indent="-285750">
              <a:buFont typeface="Calibri" panose="020F0502020204030204" pitchFamily="34" charset="0"/>
              <a:buChar char="•"/>
            </a:pPr>
            <a:r>
              <a:rPr lang="en-US" sz="2400" b="1" dirty="0" smtClean="0">
                <a:latin typeface="Calibri" panose="020F0502020204030204" pitchFamily="34" charset="0"/>
                <a:cs typeface="Calibri" panose="020F0502020204030204" pitchFamily="34" charset="0"/>
              </a:rPr>
              <a:t>Install Flood Louvers/Vents/Openings</a:t>
            </a:r>
          </a:p>
          <a:p>
            <a:pPr marL="742950" indent="-285750">
              <a:buFont typeface="Calibri" panose="020F0502020204030204" pitchFamily="34" charset="0"/>
              <a:buChar char="•"/>
            </a:pPr>
            <a:endParaRPr lang="en-US"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496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par>
                          <p:cTn id="7" fill="hold">
                            <p:stCondLst>
                              <p:cond delay="0"/>
                            </p:stCondLst>
                            <p:childTnLst>
                              <p:par>
                                <p:cTn id="8" presetID="64" presetClass="path" presetSubtype="0" accel="50000" decel="50000" fill="hold" nodeType="afterEffect">
                                  <p:stCondLst>
                                    <p:cond delay="0"/>
                                  </p:stCondLst>
                                  <p:childTnLst>
                                    <p:animMotion origin="layout" path="M 0 1.98519E-6 L 0 -0.11106 " pathEditMode="relative" rAng="0" ptsTypes="AA">
                                      <p:cBhvr>
                                        <p:cTn id="9" dur="2000" fill="hold"/>
                                        <p:tgtEl>
                                          <p:spTgt spid="85"/>
                                        </p:tgtEl>
                                        <p:attrNameLst>
                                          <p:attrName>ppt_x</p:attrName>
                                          <p:attrName>ppt_y</p:attrName>
                                        </p:attrNameLst>
                                      </p:cBhvr>
                                      <p:rCtr x="0" y="-56"/>
                                    </p:animMotion>
                                  </p:childTnLst>
                                </p:cTn>
                              </p:par>
                            </p:childTnLst>
                          </p:cTn>
                        </p:par>
                        <p:par>
                          <p:cTn id="10" fill="hold">
                            <p:stCondLst>
                              <p:cond delay="2000"/>
                            </p:stCondLst>
                            <p:childTnLst>
                              <p:par>
                                <p:cTn id="11" presetID="1" presetClass="entr" presetSubtype="0" fill="hold" nodeType="afterEffect">
                                  <p:stCondLst>
                                    <p:cond delay="1500"/>
                                  </p:stCondLst>
                                  <p:childTnLst>
                                    <p:set>
                                      <p:cBhvr>
                                        <p:cTn id="12" dur="1" fill="hold">
                                          <p:stCondLst>
                                            <p:cond delay="0"/>
                                          </p:stCondLst>
                                        </p:cTn>
                                        <p:tgtEl>
                                          <p:spTgt spid="112">
                                            <p:txEl>
                                              <p:pRg st="1" end="1"/>
                                            </p:txEl>
                                          </p:spTgt>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nodeType="afterEffect">
                                  <p:stCondLst>
                                    <p:cond delay="1000"/>
                                  </p:stCondLst>
                                  <p:childTnLst>
                                    <p:set>
                                      <p:cBhvr>
                                        <p:cTn id="15" dur="1" fill="hold">
                                          <p:stCondLst>
                                            <p:cond delay="0"/>
                                          </p:stCondLst>
                                        </p:cTn>
                                        <p:tgtEl>
                                          <p:spTgt spid="112">
                                            <p:txEl>
                                              <p:pRg st="2" end="2"/>
                                            </p:txEl>
                                          </p:spTgt>
                                        </p:tgtEl>
                                        <p:attrNameLst>
                                          <p:attrName>style.visibility</p:attrName>
                                        </p:attrNameLst>
                                      </p:cBhvr>
                                      <p:to>
                                        <p:strVal val="visible"/>
                                      </p:to>
                                    </p:set>
                                  </p:childTnLst>
                                </p:cTn>
                              </p:par>
                              <p:par>
                                <p:cTn id="16" presetID="64" presetClass="path" presetSubtype="0" accel="50000" decel="50000" fill="hold" grpId="0" nodeType="withEffect">
                                  <p:stCondLst>
                                    <p:cond delay="0"/>
                                  </p:stCondLst>
                                  <p:childTnLst>
                                    <p:animMotion origin="layout" path="M 2.77778E-6 2.96296E-6 L -0.00018 -0.02732 " pathEditMode="relative" rAng="0" ptsTypes="AA">
                                      <p:cBhvr>
                                        <p:cTn id="17" dur="2000" fill="hold"/>
                                        <p:tgtEl>
                                          <p:spTgt spid="126"/>
                                        </p:tgtEl>
                                        <p:attrNameLst>
                                          <p:attrName>ppt_x</p:attrName>
                                          <p:attrName>ppt_y</p:attrName>
                                        </p:attrNameLst>
                                      </p:cBhvr>
                                      <p:rCtr x="-17" y="-1366"/>
                                    </p:animMotion>
                                  </p:childTnLst>
                                </p:cTn>
                              </p:par>
                            </p:childTnLst>
                          </p:cTn>
                        </p:par>
                        <p:par>
                          <p:cTn id="18" fill="hold">
                            <p:stCondLst>
                              <p:cond delay="5500"/>
                            </p:stCondLst>
                            <p:childTnLst>
                              <p:par>
                                <p:cTn id="19" presetID="1" presetClass="entr" presetSubtype="0" fill="hold" nodeType="afterEffect">
                                  <p:stCondLst>
                                    <p:cond delay="1000"/>
                                  </p:stCondLst>
                                  <p:childTnLst>
                                    <p:set>
                                      <p:cBhvr>
                                        <p:cTn id="20" dur="1" fill="hold">
                                          <p:stCondLst>
                                            <p:cond delay="0"/>
                                          </p:stCondLst>
                                        </p:cTn>
                                        <p:tgtEl>
                                          <p:spTgt spid="11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
                                            <p:txEl>
                                              <p:pRg st="4" end="4"/>
                                            </p:txEl>
                                          </p:spTgt>
                                        </p:tgtEl>
                                        <p:attrNameLst>
                                          <p:attrName>style.visibility</p:attrName>
                                        </p:attrNameLst>
                                      </p:cBhvr>
                                      <p:to>
                                        <p:strVal val="visible"/>
                                      </p:to>
                                    </p:set>
                                  </p:childTnLst>
                                </p:cTn>
                              </p:par>
                            </p:childTnLst>
                          </p:cTn>
                        </p:par>
                        <p:par>
                          <p:cTn id="25" fill="hold">
                            <p:stCondLst>
                              <p:cond delay="0"/>
                            </p:stCondLst>
                            <p:childTnLst>
                              <p:par>
                                <p:cTn id="26" presetID="17" presetClass="entr" presetSubtype="4" fill="hold" grpId="0" nodeType="afterEffect">
                                  <p:stCondLst>
                                    <p:cond delay="1000"/>
                                  </p:stCondLst>
                                  <p:childTnLst>
                                    <p:set>
                                      <p:cBhvr>
                                        <p:cTn id="27" dur="1" fill="hold">
                                          <p:stCondLst>
                                            <p:cond delay="0"/>
                                          </p:stCondLst>
                                        </p:cTn>
                                        <p:tgtEl>
                                          <p:spTgt spid="95"/>
                                        </p:tgtEl>
                                        <p:attrNameLst>
                                          <p:attrName>style.visibility</p:attrName>
                                        </p:attrNameLst>
                                      </p:cBhvr>
                                      <p:to>
                                        <p:strVal val="visible"/>
                                      </p:to>
                                    </p:set>
                                    <p:anim calcmode="lin" valueType="num">
                                      <p:cBhvr>
                                        <p:cTn id="28" dur="2000" fill="hold"/>
                                        <p:tgtEl>
                                          <p:spTgt spid="95"/>
                                        </p:tgtEl>
                                        <p:attrNameLst>
                                          <p:attrName>ppt_x</p:attrName>
                                        </p:attrNameLst>
                                      </p:cBhvr>
                                      <p:tavLst>
                                        <p:tav tm="0">
                                          <p:val>
                                            <p:strVal val="#ppt_x"/>
                                          </p:val>
                                        </p:tav>
                                        <p:tav tm="100000">
                                          <p:val>
                                            <p:strVal val="#ppt_x"/>
                                          </p:val>
                                        </p:tav>
                                      </p:tavLst>
                                    </p:anim>
                                    <p:anim calcmode="lin" valueType="num">
                                      <p:cBhvr>
                                        <p:cTn id="29" dur="2000" fill="hold"/>
                                        <p:tgtEl>
                                          <p:spTgt spid="95"/>
                                        </p:tgtEl>
                                        <p:attrNameLst>
                                          <p:attrName>ppt_y</p:attrName>
                                        </p:attrNameLst>
                                      </p:cBhvr>
                                      <p:tavLst>
                                        <p:tav tm="0">
                                          <p:val>
                                            <p:strVal val="#ppt_y+#ppt_h/2"/>
                                          </p:val>
                                        </p:tav>
                                        <p:tav tm="100000">
                                          <p:val>
                                            <p:strVal val="#ppt_y"/>
                                          </p:val>
                                        </p:tav>
                                      </p:tavLst>
                                    </p:anim>
                                    <p:anim calcmode="lin" valueType="num">
                                      <p:cBhvr>
                                        <p:cTn id="30" dur="2000" fill="hold"/>
                                        <p:tgtEl>
                                          <p:spTgt spid="95"/>
                                        </p:tgtEl>
                                        <p:attrNameLst>
                                          <p:attrName>ppt_w</p:attrName>
                                        </p:attrNameLst>
                                      </p:cBhvr>
                                      <p:tavLst>
                                        <p:tav tm="0">
                                          <p:val>
                                            <p:strVal val="#ppt_w"/>
                                          </p:val>
                                        </p:tav>
                                        <p:tav tm="100000">
                                          <p:val>
                                            <p:strVal val="#ppt_w"/>
                                          </p:val>
                                        </p:tav>
                                      </p:tavLst>
                                    </p:anim>
                                    <p:anim calcmode="lin" valueType="num">
                                      <p:cBhvr>
                                        <p:cTn id="31" dur="2000" fill="hold"/>
                                        <p:tgtEl>
                                          <p:spTgt spid="95"/>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2">
                                            <p:txEl>
                                              <p:pRg st="5" end="5"/>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1000"/>
                                  </p:stCondLst>
                                  <p:childTnLst>
                                    <p:set>
                                      <p:cBhvr>
                                        <p:cTn id="44" dur="1" fill="hold">
                                          <p:stCondLst>
                                            <p:cond delay="0"/>
                                          </p:stCondLst>
                                        </p:cTn>
                                        <p:tgtEl>
                                          <p:spTgt spid="99"/>
                                        </p:tgtEl>
                                        <p:attrNameLst>
                                          <p:attrName>style.visibility</p:attrName>
                                        </p:attrNameLst>
                                      </p:cBhvr>
                                      <p:to>
                                        <p:strVal val="visible"/>
                                      </p:to>
                                    </p:set>
                                    <p:animEffect transition="in" filter="fade">
                                      <p:cBhvr>
                                        <p:cTn id="45" dur="3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8" grpId="0" animBg="1"/>
      <p:bldP spid="99" grpId="0" animBg="1"/>
      <p:bldP spid="1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1PMXSDO\Documents\NFPC\Rubin\Miller Info\DSC0011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7019" y="1093971"/>
            <a:ext cx="2273068" cy="1756462"/>
          </a:xfrm>
          <a:prstGeom prst="rect">
            <a:avLst/>
          </a:prstGeom>
          <a:noFill/>
          <a:ln w="31750">
            <a:solidFill>
              <a:srgbClr val="188ECD"/>
            </a:solidFill>
          </a:ln>
        </p:spPr>
      </p:pic>
      <p:pic>
        <p:nvPicPr>
          <p:cNvPr id="1026" name="Picture 2" descr="D:\101CANON\IMG_003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15035" y="1103031"/>
            <a:ext cx="2338250" cy="1753510"/>
          </a:xfrm>
          <a:prstGeom prst="rect">
            <a:avLst/>
          </a:prstGeom>
          <a:noFill/>
          <a:ln w="31750">
            <a:solidFill>
              <a:srgbClr val="188ECD"/>
            </a:solidFill>
          </a:ln>
        </p:spPr>
      </p:pic>
      <p:pic>
        <p:nvPicPr>
          <p:cNvPr id="1027" name="Picture 3" descr="D:\Grundy_Rubin_Photos\Rubin Final\DSC_069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86591" y="1093971"/>
            <a:ext cx="2321361" cy="1737888"/>
          </a:xfrm>
          <a:prstGeom prst="rect">
            <a:avLst/>
          </a:prstGeom>
          <a:noFill/>
          <a:ln w="31750">
            <a:solidFill>
              <a:srgbClr val="188ECD"/>
            </a:solidFill>
          </a:ln>
        </p:spPr>
      </p:pic>
      <p:sp>
        <p:nvSpPr>
          <p:cNvPr id="8" name="Rectangle 3"/>
          <p:cNvSpPr>
            <a:spLocks noChangeArrowheads="1"/>
          </p:cNvSpPr>
          <p:nvPr/>
        </p:nvSpPr>
        <p:spPr bwMode="auto">
          <a:xfrm>
            <a:off x="1317171" y="3491477"/>
            <a:ext cx="7717101" cy="2655468"/>
          </a:xfrm>
          <a:prstGeom prst="rect">
            <a:avLst/>
          </a:prstGeom>
          <a:noFill/>
          <a:ln w="9525">
            <a:noFill/>
            <a:miter lim="800000"/>
            <a:headEnd/>
            <a:tailEnd/>
          </a:ln>
          <a:effectLst/>
        </p:spPr>
        <p:txBody>
          <a:bodyPr/>
          <a:lstStyle/>
          <a:p>
            <a:pPr marL="342900" indent="-342900">
              <a:spcBef>
                <a:spcPts val="0"/>
              </a:spcBef>
              <a:buClr>
                <a:srgbClr val="FFFF00"/>
              </a:buClr>
              <a:defRPr/>
            </a:pPr>
            <a:r>
              <a:rPr lang="en-US" sz="2000" dirty="0" smtClean="0">
                <a:cs typeface="Calibri" panose="020F0502020204030204" pitchFamily="34" charset="0"/>
              </a:rPr>
              <a:t>…</a:t>
            </a:r>
            <a:r>
              <a:rPr lang="en-US" sz="2000" dirty="0">
                <a:cs typeface="Calibri" panose="020F0502020204030204" pitchFamily="34" charset="0"/>
              </a:rPr>
              <a:t>is one of the most common and effective methods used to prevent flooding of living </a:t>
            </a:r>
            <a:r>
              <a:rPr lang="en-US" sz="2000" dirty="0" smtClean="0">
                <a:cs typeface="Calibri" panose="020F0502020204030204" pitchFamily="34" charset="0"/>
              </a:rPr>
              <a:t>space…</a:t>
            </a:r>
          </a:p>
          <a:p>
            <a:pPr marL="342900" indent="-342900">
              <a:spcBef>
                <a:spcPts val="0"/>
              </a:spcBef>
              <a:buClr>
                <a:srgbClr val="FFFF00"/>
              </a:buClr>
              <a:defRPr/>
            </a:pPr>
            <a:endParaRPr lang="en-US" sz="800" dirty="0" smtClean="0">
              <a:cs typeface="Calibri" panose="020F0502020204030204" pitchFamily="34" charset="0"/>
            </a:endParaRPr>
          </a:p>
          <a:p>
            <a:pPr marL="342900" indent="-342900">
              <a:spcBef>
                <a:spcPts val="0"/>
              </a:spcBef>
              <a:buClr>
                <a:srgbClr val="FFFF00"/>
              </a:buClr>
              <a:defRPr/>
            </a:pPr>
            <a:r>
              <a:rPr lang="en-US" sz="2000" dirty="0" smtClean="0">
                <a:cs typeface="Calibri" panose="020F0502020204030204" pitchFamily="34" charset="0"/>
              </a:rPr>
              <a:t>…recommend design and construction by reputable/qualified </a:t>
            </a:r>
            <a:r>
              <a:rPr lang="en-US" sz="2000" dirty="0">
                <a:cs typeface="Calibri" panose="020F0502020204030204" pitchFamily="34" charset="0"/>
              </a:rPr>
              <a:t> </a:t>
            </a:r>
            <a:r>
              <a:rPr lang="en-US" sz="2000" dirty="0" smtClean="0">
                <a:cs typeface="Calibri" panose="020F0502020204030204" pitchFamily="34" charset="0"/>
              </a:rPr>
              <a:t>           </a:t>
            </a:r>
          </a:p>
          <a:p>
            <a:pPr marL="342900" indent="-342900">
              <a:spcBef>
                <a:spcPts val="0"/>
              </a:spcBef>
              <a:buClr>
                <a:srgbClr val="FFFF00"/>
              </a:buClr>
              <a:defRPr/>
            </a:pPr>
            <a:r>
              <a:rPr lang="en-US" sz="2000" dirty="0">
                <a:cs typeface="Calibri" panose="020F0502020204030204" pitchFamily="34" charset="0"/>
              </a:rPr>
              <a:t>	 </a:t>
            </a:r>
            <a:r>
              <a:rPr lang="en-US" sz="2000" dirty="0" smtClean="0">
                <a:cs typeface="Calibri" panose="020F0502020204030204" pitchFamily="34" charset="0"/>
              </a:rPr>
              <a:t>  professionals and contractors…</a:t>
            </a:r>
          </a:p>
          <a:p>
            <a:pPr marL="342900" indent="-342900">
              <a:spcBef>
                <a:spcPts val="0"/>
              </a:spcBef>
              <a:buClr>
                <a:srgbClr val="FFFF00"/>
              </a:buClr>
              <a:defRPr/>
            </a:pPr>
            <a:endParaRPr lang="en-US" sz="800" dirty="0" smtClean="0">
              <a:cs typeface="Calibri" panose="020F0502020204030204" pitchFamily="34" charset="0"/>
            </a:endParaRPr>
          </a:p>
          <a:p>
            <a:pPr marL="342900" indent="-342900">
              <a:spcBef>
                <a:spcPts val="0"/>
              </a:spcBef>
              <a:buClr>
                <a:srgbClr val="FFFF00"/>
              </a:buClr>
              <a:defRPr/>
            </a:pPr>
            <a:r>
              <a:rPr lang="en-US" sz="2000" dirty="0" smtClean="0">
                <a:cs typeface="Calibri" panose="020F0502020204030204" pitchFamily="34" charset="0"/>
              </a:rPr>
              <a:t>…Not permitted </a:t>
            </a:r>
            <a:r>
              <a:rPr lang="en-US" sz="2000" dirty="0">
                <a:cs typeface="Calibri" panose="020F0502020204030204" pitchFamily="34" charset="0"/>
              </a:rPr>
              <a:t>in regulatory </a:t>
            </a:r>
            <a:r>
              <a:rPr lang="en-US" sz="2000" dirty="0" smtClean="0">
                <a:cs typeface="Calibri" panose="020F0502020204030204" pitchFamily="34" charset="0"/>
              </a:rPr>
              <a:t>floodway…</a:t>
            </a:r>
            <a:r>
              <a:rPr lang="en-US" sz="2000" b="1" dirty="0">
                <a:cs typeface="Calibri" panose="020F0502020204030204" pitchFamily="34" charset="0"/>
              </a:rPr>
              <a:t>Not</a:t>
            </a:r>
            <a:r>
              <a:rPr lang="en-US" sz="2000" dirty="0">
                <a:cs typeface="Calibri" panose="020F0502020204030204" pitchFamily="34" charset="0"/>
              </a:rPr>
              <a:t> recommended areas </a:t>
            </a:r>
            <a:r>
              <a:rPr lang="en-US" sz="2000" dirty="0" smtClean="0">
                <a:cs typeface="Calibri" panose="020F0502020204030204" pitchFamily="34" charset="0"/>
              </a:rPr>
              <a:t>of</a:t>
            </a:r>
          </a:p>
          <a:p>
            <a:pPr marL="342900" indent="-342900">
              <a:spcBef>
                <a:spcPts val="0"/>
              </a:spcBef>
              <a:buClr>
                <a:srgbClr val="FFFF00"/>
              </a:buClr>
              <a:defRPr/>
            </a:pPr>
            <a:r>
              <a:rPr lang="en-US" sz="2000" dirty="0">
                <a:cs typeface="Calibri" panose="020F0502020204030204" pitchFamily="34" charset="0"/>
              </a:rPr>
              <a:t>	</a:t>
            </a:r>
            <a:r>
              <a:rPr lang="en-US" sz="2000" dirty="0" smtClean="0">
                <a:cs typeface="Calibri" panose="020F0502020204030204" pitchFamily="34" charset="0"/>
              </a:rPr>
              <a:t>     high </a:t>
            </a:r>
            <a:r>
              <a:rPr lang="en-US" sz="2000" dirty="0">
                <a:cs typeface="Calibri" panose="020F0502020204030204" pitchFamily="34" charset="0"/>
              </a:rPr>
              <a:t>velocity</a:t>
            </a:r>
            <a:endParaRPr lang="en-US" sz="2000" dirty="0" smtClean="0">
              <a:cs typeface="Calibri" panose="020F0502020204030204" pitchFamily="34" charset="0"/>
            </a:endParaRPr>
          </a:p>
          <a:p>
            <a:pPr marL="342900" indent="-342900">
              <a:spcBef>
                <a:spcPts val="0"/>
              </a:spcBef>
              <a:buClr>
                <a:srgbClr val="FFFF00"/>
              </a:buClr>
              <a:defRPr/>
            </a:pPr>
            <a:endParaRPr lang="en-US" sz="800" dirty="0" smtClean="0">
              <a:cs typeface="Calibri" panose="020F0502020204030204" pitchFamily="34" charset="0"/>
            </a:endParaRPr>
          </a:p>
          <a:p>
            <a:pPr eaLnBrk="0" hangingPunct="0">
              <a:spcBef>
                <a:spcPts val="0"/>
              </a:spcBef>
            </a:pPr>
            <a:r>
              <a:rPr lang="en-US" sz="2000" dirty="0" smtClean="0">
                <a:cs typeface="Calibri" panose="020F0502020204030204" pitchFamily="34" charset="0"/>
              </a:rPr>
              <a:t>…Acceptable </a:t>
            </a:r>
            <a:r>
              <a:rPr lang="en-US" sz="2000" dirty="0">
                <a:cs typeface="Calibri" panose="020F0502020204030204" pitchFamily="34" charset="0"/>
              </a:rPr>
              <a:t>in A </a:t>
            </a:r>
            <a:r>
              <a:rPr lang="en-US" sz="2000" dirty="0" smtClean="0">
                <a:cs typeface="Calibri" panose="020F0502020204030204" pitchFamily="34" charset="0"/>
              </a:rPr>
              <a:t>Zones.</a:t>
            </a:r>
            <a:endParaRPr lang="en-US" sz="2400" b="1" dirty="0" smtClean="0">
              <a:latin typeface="Calibri" panose="020F0502020204030204" pitchFamily="34" charset="0"/>
              <a:cs typeface="Calibri" panose="020F0502020204030204" pitchFamily="34" charset="0"/>
            </a:endParaRPr>
          </a:p>
          <a:p>
            <a:pPr marL="342900" indent="-342900">
              <a:spcBef>
                <a:spcPct val="20000"/>
              </a:spcBef>
              <a:buClr>
                <a:srgbClr val="FFFF00"/>
              </a:buClr>
              <a:defRPr/>
            </a:pPr>
            <a:endParaRPr lang="en-US" sz="2400" b="1" dirty="0" smtClean="0">
              <a:latin typeface="Calibri" panose="020F0502020204030204" pitchFamily="34" charset="0"/>
              <a:cs typeface="Calibri" panose="020F0502020204030204" pitchFamily="34" charset="0"/>
            </a:endParaRPr>
          </a:p>
          <a:p>
            <a:pPr marL="342900" indent="-342900">
              <a:spcBef>
                <a:spcPct val="20000"/>
              </a:spcBef>
              <a:buClr>
                <a:srgbClr val="FFFF00"/>
              </a:buClr>
              <a:defRPr/>
            </a:pPr>
            <a:endParaRPr lang="en-US" sz="2800" b="1" dirty="0" smtClean="0">
              <a:latin typeface="Calibri" panose="020F0502020204030204" pitchFamily="34" charset="0"/>
              <a:cs typeface="Calibri" panose="020F0502020204030204" pitchFamily="34" charset="0"/>
            </a:endParaRPr>
          </a:p>
          <a:p>
            <a:pPr marL="342900" indent="-342900">
              <a:spcBef>
                <a:spcPct val="20000"/>
              </a:spcBef>
              <a:buClr>
                <a:srgbClr val="FFFF00"/>
              </a:buClr>
              <a:defRPr/>
            </a:pPr>
            <a:endParaRPr lang="en-US" sz="2800" b="1" dirty="0" smtClean="0">
              <a:latin typeface="Calibri" panose="020F0502020204030204" pitchFamily="34" charset="0"/>
              <a:cs typeface="Calibri" panose="020F0502020204030204" pitchFamily="34" charset="0"/>
            </a:endParaRPr>
          </a:p>
          <a:p>
            <a:pPr marL="342900" indent="-342900">
              <a:spcBef>
                <a:spcPct val="20000"/>
              </a:spcBef>
              <a:buClr>
                <a:srgbClr val="FFFF00"/>
              </a:buClr>
              <a:defRPr/>
            </a:pPr>
            <a:endParaRPr lang="en-US" sz="2800" b="1" dirty="0" smtClean="0">
              <a:latin typeface="Calibri" panose="020F0502020204030204" pitchFamily="34" charset="0"/>
              <a:cs typeface="Calibri" panose="020F0502020204030204" pitchFamily="34" charset="0"/>
            </a:endParaRPr>
          </a:p>
          <a:p>
            <a:pPr marL="342900" indent="-342900">
              <a:spcBef>
                <a:spcPct val="20000"/>
              </a:spcBef>
              <a:buClr>
                <a:srgbClr val="FFFF00"/>
              </a:buClr>
              <a:defRPr/>
            </a:pPr>
            <a:r>
              <a:rPr lang="en-US" sz="2800" b="1" dirty="0" smtClean="0">
                <a:latin typeface="Calibri" panose="020F0502020204030204" pitchFamily="34" charset="0"/>
                <a:cs typeface="Calibri" panose="020F0502020204030204" pitchFamily="34" charset="0"/>
              </a:rPr>
              <a:t> </a:t>
            </a:r>
            <a:endParaRPr lang="en-US" sz="2800" b="1"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pic>
        <p:nvPicPr>
          <p:cNvPr id="11" name="Picture 2" descr="C:\Users\H1PMXSDO\Documents\NFPC\Graphics\4 Elevations.png"/>
          <p:cNvPicPr>
            <a:picLocks noChangeAspect="1" noChangeArrowheads="1"/>
          </p:cNvPicPr>
          <p:nvPr/>
        </p:nvPicPr>
        <p:blipFill>
          <a:blip r:embed="rId6" cstate="print"/>
          <a:srcRect/>
          <a:stretch>
            <a:fillRect/>
          </a:stretch>
        </p:blipFill>
        <p:spPr bwMode="auto">
          <a:xfrm>
            <a:off x="214944" y="2059875"/>
            <a:ext cx="641747" cy="640080"/>
          </a:xfrm>
          <a:prstGeom prst="rect">
            <a:avLst/>
          </a:prstGeom>
          <a:noFill/>
        </p:spPr>
      </p:pic>
      <p:sp>
        <p:nvSpPr>
          <p:cNvPr id="12" name="Title 1"/>
          <p:cNvSpPr>
            <a:spLocks noGrp="1"/>
          </p:cNvSpPr>
          <p:nvPr>
            <p:ph type="title"/>
          </p:nvPr>
        </p:nvSpPr>
        <p:spPr>
          <a:xfrm>
            <a:off x="1043264" y="11031"/>
            <a:ext cx="8082448" cy="1058818"/>
          </a:xfrm>
        </p:spPr>
        <p:txBody>
          <a:bodyPr>
            <a:normAutofit fontScale="90000"/>
          </a:bodyPr>
          <a:lstStyle/>
          <a:p>
            <a:pPr eaLnBrk="0" hangingPunct="0">
              <a:defRPr/>
            </a:pPr>
            <a:r>
              <a:rPr lang="en-US" b="1" kern="0" dirty="0">
                <a:cs typeface="Calibri" panose="020F0502020204030204" pitchFamily="34" charset="0"/>
              </a:rPr>
              <a:t>FLOOD RISK ADAPTIVE MEASURES</a:t>
            </a:r>
            <a:br>
              <a:rPr lang="en-US" b="1" kern="0" dirty="0">
                <a:cs typeface="Calibri" panose="020F0502020204030204" pitchFamily="34" charset="0"/>
              </a:rPr>
            </a:br>
            <a:r>
              <a:rPr lang="en-US" sz="3600" b="1" dirty="0" smtClean="0">
                <a:cs typeface="Calibri" panose="020F0502020204030204" pitchFamily="34" charset="0"/>
              </a:rPr>
              <a:t>Elevation</a:t>
            </a:r>
            <a:endParaRPr lang="en-US" dirty="0"/>
          </a:p>
        </p:txBody>
      </p:sp>
      <p:sp>
        <p:nvSpPr>
          <p:cNvPr id="13" name="Rectangle 20"/>
          <p:cNvSpPr>
            <a:spLocks noChangeArrowheads="1"/>
          </p:cNvSpPr>
          <p:nvPr/>
        </p:nvSpPr>
        <p:spPr bwMode="auto">
          <a:xfrm>
            <a:off x="1061129" y="2865041"/>
            <a:ext cx="8082871" cy="369332"/>
          </a:xfrm>
          <a:prstGeom prst="rect">
            <a:avLst/>
          </a:prstGeom>
          <a:noFill/>
          <a:ln w="9525">
            <a:noFill/>
            <a:miter lim="800000"/>
            <a:headEnd/>
            <a:tailEnd/>
          </a:ln>
        </p:spPr>
        <p:txBody>
          <a:bodyPr wrap="square">
            <a:spAutoFit/>
          </a:bodyPr>
          <a:lstStyle/>
          <a:p>
            <a:pPr algn="ctr"/>
            <a:r>
              <a:rPr lang="en-US" dirty="0" smtClean="0">
                <a:latin typeface="Calibri" panose="020F0502020204030204" pitchFamily="34" charset="0"/>
                <a:cs typeface="Calibri" panose="020F0502020204030204" pitchFamily="34" charset="0"/>
              </a:rPr>
              <a:t>Residential Structure – Grundy, VA</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2268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240922" y="3415155"/>
            <a:ext cx="3398655" cy="2221361"/>
          </a:xfr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68304" y="3526022"/>
            <a:ext cx="3805946" cy="2110494"/>
          </a:xfrm>
          <a:prstGeom prst="rect">
            <a:avLst/>
          </a:prstGeom>
        </p:spPr>
      </p:pic>
      <p:sp>
        <p:nvSpPr>
          <p:cNvPr id="6" name="Title 1"/>
          <p:cNvSpPr>
            <a:spLocks noGrp="1"/>
          </p:cNvSpPr>
          <p:nvPr>
            <p:ph type="title"/>
          </p:nvPr>
        </p:nvSpPr>
        <p:spPr>
          <a:xfrm>
            <a:off x="1043264" y="11031"/>
            <a:ext cx="8082448" cy="1058818"/>
          </a:xfrm>
        </p:spPr>
        <p:txBody>
          <a:bodyPr>
            <a:normAutofit fontScale="90000"/>
          </a:bodyPr>
          <a:lstStyle/>
          <a:p>
            <a:pPr eaLnBrk="0" hangingPunct="0">
              <a:defRPr/>
            </a:pPr>
            <a:r>
              <a:rPr lang="en-US" b="1" kern="0" dirty="0">
                <a:cs typeface="Calibri" panose="020F0502020204030204" pitchFamily="34" charset="0"/>
              </a:rPr>
              <a:t>FLOOD RISK ADAPTIVE MEASURES</a:t>
            </a:r>
            <a:br>
              <a:rPr lang="en-US" b="1" kern="0" dirty="0">
                <a:cs typeface="Calibri" panose="020F0502020204030204" pitchFamily="34" charset="0"/>
              </a:rPr>
            </a:br>
            <a:r>
              <a:rPr lang="en-US" sz="3600" b="1" dirty="0" smtClean="0">
                <a:cs typeface="Calibri" panose="020F0502020204030204" pitchFamily="34" charset="0"/>
              </a:rPr>
              <a:t>Elevation</a:t>
            </a:r>
            <a:endParaRPr lang="en-US"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7281" y="1077941"/>
            <a:ext cx="2316479" cy="1737360"/>
          </a:xfrm>
          <a:prstGeom prst="rect">
            <a:avLst/>
          </a:prstGeom>
          <a:ln w="25400">
            <a:solidFill>
              <a:schemeClr val="accent1"/>
            </a:solidFill>
          </a:ln>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47358" y="1077941"/>
            <a:ext cx="2316480" cy="1737360"/>
          </a:xfrm>
          <a:prstGeom prst="rect">
            <a:avLst/>
          </a:prstGeom>
          <a:ln w="25400">
            <a:solidFill>
              <a:schemeClr val="accent1"/>
            </a:solidFill>
          </a:ln>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41252" y="1069849"/>
            <a:ext cx="2316480" cy="1737360"/>
          </a:xfrm>
          <a:prstGeom prst="rect">
            <a:avLst/>
          </a:prstGeom>
          <a:ln w="25400">
            <a:solidFill>
              <a:schemeClr val="accent1"/>
            </a:solidFill>
          </a:ln>
        </p:spPr>
      </p:pic>
      <p:sp>
        <p:nvSpPr>
          <p:cNvPr id="12" name="Right Arrow 11"/>
          <p:cNvSpPr/>
          <p:nvPr/>
        </p:nvSpPr>
        <p:spPr>
          <a:xfrm>
            <a:off x="4601742" y="4298938"/>
            <a:ext cx="542167" cy="282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20"/>
          <p:cNvSpPr>
            <a:spLocks noChangeArrowheads="1"/>
          </p:cNvSpPr>
          <p:nvPr/>
        </p:nvSpPr>
        <p:spPr bwMode="auto">
          <a:xfrm>
            <a:off x="2689307" y="2945951"/>
            <a:ext cx="4102497" cy="338554"/>
          </a:xfrm>
          <a:prstGeom prst="rect">
            <a:avLst/>
          </a:prstGeom>
          <a:noFill/>
          <a:ln w="9525">
            <a:noFill/>
            <a:miter lim="800000"/>
            <a:headEnd/>
            <a:tailEnd/>
          </a:ln>
        </p:spPr>
        <p:txBody>
          <a:bodyPr wrap="square">
            <a:spAutoFit/>
          </a:bodyPr>
          <a:lstStyle/>
          <a:p>
            <a:pPr algn="ctr"/>
            <a:r>
              <a:rPr lang="en-US" sz="1600" dirty="0" smtClean="0">
                <a:latin typeface="Calibri" panose="020F0502020204030204" pitchFamily="34" charset="0"/>
                <a:cs typeface="Calibri" panose="020F0502020204030204" pitchFamily="34" charset="0"/>
              </a:rPr>
              <a:t>Huntington, VA - Assessment</a:t>
            </a:r>
            <a:endParaRPr lang="en-US" sz="1600" dirty="0">
              <a:latin typeface="Calibri" panose="020F0502020204030204" pitchFamily="34" charset="0"/>
              <a:cs typeface="Calibri" panose="020F0502020204030204" pitchFamily="34" charset="0"/>
            </a:endParaRPr>
          </a:p>
        </p:txBody>
      </p:sp>
      <p:sp>
        <p:nvSpPr>
          <p:cNvPr id="14" name="Rectangle 20"/>
          <p:cNvSpPr>
            <a:spLocks noChangeArrowheads="1"/>
          </p:cNvSpPr>
          <p:nvPr/>
        </p:nvSpPr>
        <p:spPr bwMode="auto">
          <a:xfrm>
            <a:off x="1281382" y="5767166"/>
            <a:ext cx="3398655" cy="338554"/>
          </a:xfrm>
          <a:prstGeom prst="rect">
            <a:avLst/>
          </a:prstGeom>
          <a:noFill/>
          <a:ln w="9525">
            <a:noFill/>
            <a:miter lim="800000"/>
            <a:headEnd/>
            <a:tailEnd/>
          </a:ln>
        </p:spPr>
        <p:txBody>
          <a:bodyPr wrap="square">
            <a:spAutoFit/>
          </a:bodyPr>
          <a:lstStyle/>
          <a:p>
            <a:pPr algn="ctr"/>
            <a:r>
              <a:rPr lang="en-US" sz="1600" dirty="0" smtClean="0">
                <a:latin typeface="Calibri" panose="020F0502020204030204" pitchFamily="34" charset="0"/>
                <a:cs typeface="Calibri" panose="020F0502020204030204" pitchFamily="34" charset="0"/>
              </a:rPr>
              <a:t>Existing</a:t>
            </a:r>
            <a:endParaRPr lang="en-US" sz="1600" dirty="0">
              <a:latin typeface="Calibri" panose="020F0502020204030204" pitchFamily="34" charset="0"/>
              <a:cs typeface="Calibri" panose="020F0502020204030204" pitchFamily="34" charset="0"/>
            </a:endParaRPr>
          </a:p>
        </p:txBody>
      </p:sp>
      <p:sp>
        <p:nvSpPr>
          <p:cNvPr id="15" name="Rectangle 20"/>
          <p:cNvSpPr>
            <a:spLocks noChangeArrowheads="1"/>
          </p:cNvSpPr>
          <p:nvPr/>
        </p:nvSpPr>
        <p:spPr bwMode="auto">
          <a:xfrm>
            <a:off x="5190755" y="5639731"/>
            <a:ext cx="3680805" cy="338554"/>
          </a:xfrm>
          <a:prstGeom prst="rect">
            <a:avLst/>
          </a:prstGeom>
          <a:noFill/>
          <a:ln w="9525">
            <a:noFill/>
            <a:miter lim="800000"/>
            <a:headEnd/>
            <a:tailEnd/>
          </a:ln>
        </p:spPr>
        <p:txBody>
          <a:bodyPr wrap="square">
            <a:spAutoFit/>
          </a:bodyPr>
          <a:lstStyle/>
          <a:p>
            <a:pPr algn="ctr"/>
            <a:r>
              <a:rPr lang="en-US" sz="1600" dirty="0" smtClean="0">
                <a:latin typeface="Calibri" panose="020F0502020204030204" pitchFamily="34" charset="0"/>
                <a:cs typeface="Calibri" panose="020F0502020204030204" pitchFamily="34" charset="0"/>
              </a:rPr>
              <a:t>Proposed</a:t>
            </a:r>
            <a:endParaRPr lang="en-US" sz="1600" dirty="0">
              <a:latin typeface="Calibri" panose="020F0502020204030204" pitchFamily="34" charset="0"/>
              <a:cs typeface="Calibri" panose="020F0502020204030204" pitchFamily="34" charset="0"/>
            </a:endParaRPr>
          </a:p>
        </p:txBody>
      </p:sp>
      <p:pic>
        <p:nvPicPr>
          <p:cNvPr id="16" name="Picture 2" descr="C:\Users\H1PMXSDO\Documents\NFPC\Graphics\4 Elevations.png"/>
          <p:cNvPicPr>
            <a:picLocks noChangeAspect="1" noChangeArrowheads="1"/>
          </p:cNvPicPr>
          <p:nvPr/>
        </p:nvPicPr>
        <p:blipFill>
          <a:blip r:embed="rId7" cstate="print"/>
          <a:srcRect/>
          <a:stretch>
            <a:fillRect/>
          </a:stretch>
        </p:blipFill>
        <p:spPr bwMode="auto">
          <a:xfrm>
            <a:off x="214944" y="2059875"/>
            <a:ext cx="641747" cy="640080"/>
          </a:xfrm>
          <a:prstGeom prst="rect">
            <a:avLst/>
          </a:prstGeom>
          <a:noFill/>
        </p:spPr>
      </p:pic>
    </p:spTree>
    <p:extLst>
      <p:ext uri="{BB962C8B-B14F-4D97-AF65-F5344CB8AC3E}">
        <p14:creationId xmlns:p14="http://schemas.microsoft.com/office/powerpoint/2010/main" val="725408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0426" y="1246547"/>
            <a:ext cx="2466303" cy="1743834"/>
          </a:xfrm>
          <a:prstGeom prst="rect">
            <a:avLst/>
          </a:prstGeom>
          <a:noFill/>
          <a:ln w="25400" cmpd="thickThin">
            <a:solidFill>
              <a:schemeClr val="accent1"/>
            </a:solidFill>
            <a:miter lim="800000"/>
            <a:headEnd/>
            <a:tailEnd/>
          </a:ln>
        </p:spPr>
      </p:pic>
      <p:sp>
        <p:nvSpPr>
          <p:cNvPr id="9" name="Rectangle 2"/>
          <p:cNvSpPr txBox="1">
            <a:spLocks noChangeArrowheads="1"/>
          </p:cNvSpPr>
          <p:nvPr/>
        </p:nvSpPr>
        <p:spPr>
          <a:xfrm>
            <a:off x="1447800" y="76200"/>
            <a:ext cx="7696200" cy="1143000"/>
          </a:xfrm>
          <a:prstGeom prst="rect">
            <a:avLst/>
          </a:prstGeom>
        </p:spPr>
        <p:txBody>
          <a:bodyPr/>
          <a:lstStyle/>
          <a:p>
            <a:pPr algn="ctr">
              <a:defRPr/>
            </a:pPr>
            <a:r>
              <a:rPr lang="en-US" sz="3200" b="1" kern="0" dirty="0">
                <a:latin typeface="Calibri" panose="020F0502020204030204" pitchFamily="34" charset="0"/>
                <a:cs typeface="Calibri" panose="020F0502020204030204" pitchFamily="34" charset="0"/>
              </a:rPr>
              <a:t>FLOOD RISK ADAPTIVE MEASURES</a:t>
            </a:r>
          </a:p>
          <a:p>
            <a:pPr algn="ctr" eaLnBrk="0" hangingPunct="0">
              <a:defRPr/>
            </a:pPr>
            <a:r>
              <a:rPr lang="en-US" sz="2400" b="1" dirty="0" smtClean="0">
                <a:latin typeface="Calibri" panose="020F0502020204030204" pitchFamily="34" charset="0"/>
                <a:cs typeface="Calibri" panose="020F0502020204030204" pitchFamily="34" charset="0"/>
              </a:rPr>
              <a:t>Elevation Utilizing Piers / Posts / Columns</a:t>
            </a:r>
          </a:p>
          <a:p>
            <a:pPr algn="ctr" eaLnBrk="0" hangingPunct="0">
              <a:defRPr/>
            </a:pPr>
            <a:endParaRPr lang="en-US" sz="3200" b="1" kern="0" dirty="0">
              <a:latin typeface="Calibri" panose="020F0502020204030204" pitchFamily="34" charset="0"/>
              <a:ea typeface="+mj-ea"/>
              <a:cs typeface="Calibri" panose="020F0502020204030204" pitchFamily="34" charset="0"/>
            </a:endParaRPr>
          </a:p>
        </p:txBody>
      </p:sp>
      <p:pic>
        <p:nvPicPr>
          <p:cNvPr id="10" name="Picture 5" descr="C:\Users\H1PMXSDO\Documents\NFPC\Graphics\4 Elevations.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152400"/>
            <a:ext cx="1069975" cy="1067196"/>
          </a:xfrm>
          <a:prstGeom prst="rect">
            <a:avLst/>
          </a:prstGeom>
          <a:noFill/>
        </p:spPr>
      </p:pic>
      <p:pic>
        <p:nvPicPr>
          <p:cNvPr id="1026" name="Picture 2" descr="D:\Lycomying Co Nikon\DCIM\101NCD60\DSC_034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75646" y="1219200"/>
            <a:ext cx="3405725" cy="2286000"/>
          </a:xfrm>
          <a:prstGeom prst="rect">
            <a:avLst/>
          </a:prstGeom>
          <a:noFill/>
          <a:ln w="25400">
            <a:solidFill>
              <a:schemeClr val="accent1"/>
            </a:solidFill>
          </a:ln>
        </p:spPr>
      </p:pic>
      <p:pic>
        <p:nvPicPr>
          <p:cNvPr id="1027" name="Picture 3" descr="D:\Lycomying Co Nikon\DCIM\101NCD60\DSC_0350.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597727" y="2683939"/>
            <a:ext cx="1447801" cy="1138131"/>
          </a:xfrm>
          <a:prstGeom prst="rect">
            <a:avLst/>
          </a:prstGeom>
          <a:noFill/>
          <a:ln w="25400">
            <a:solidFill>
              <a:schemeClr val="bg1">
                <a:lumMod val="50000"/>
              </a:schemeClr>
            </a:solidFill>
          </a:ln>
        </p:spPr>
      </p:pic>
      <p:sp>
        <p:nvSpPr>
          <p:cNvPr id="2" name="Slide Number Placeholder 1"/>
          <p:cNvSpPr>
            <a:spLocks noGrp="1"/>
          </p:cNvSpPr>
          <p:nvPr>
            <p:ph type="sldNum" sz="quarter" idx="4294967295"/>
          </p:nvPr>
        </p:nvSpPr>
        <p:spPr>
          <a:xfrm>
            <a:off x="7086600" y="6356350"/>
            <a:ext cx="2057400" cy="365125"/>
          </a:xfrm>
        </p:spPr>
        <p:txBody>
          <a:bodyPr/>
          <a:lstStyle/>
          <a:p>
            <a:fld id="{3E1680B3-B9C8-4C95-BA23-230116AA8239}" type="slidenum">
              <a:rPr lang="en-US" smtClean="0">
                <a:solidFill>
                  <a:prstClr val="black"/>
                </a:solidFill>
              </a:rPr>
              <a:pPr/>
              <a:t>13</a:t>
            </a:fld>
            <a:endParaRPr lang="en-US" dirty="0">
              <a:solidFill>
                <a:prstClr val="black"/>
              </a:solidFill>
            </a:endParaRPr>
          </a:p>
        </p:txBody>
      </p: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70056" y="3460957"/>
            <a:ext cx="3233088" cy="2424816"/>
          </a:xfrm>
          <a:prstGeom prst="rect">
            <a:avLst/>
          </a:prstGeom>
          <a:ln w="25400" cap="sq">
            <a:solidFill>
              <a:schemeClr val="accent1"/>
            </a:solidFill>
            <a:prstDash val="solid"/>
            <a:miter lim="800000"/>
          </a:ln>
          <a:effectLst>
            <a:outerShdw blurRad="50800" dist="38100" dir="2700000" algn="tl" rotWithShape="0">
              <a:srgbClr val="000000">
                <a:alpha val="43000"/>
              </a:srgbClr>
            </a:outerShdw>
          </a:effectLst>
        </p:spPr>
      </p:pic>
      <p:grpSp>
        <p:nvGrpSpPr>
          <p:cNvPr id="12" name="Group 11"/>
          <p:cNvGrpSpPr/>
          <p:nvPr/>
        </p:nvGrpSpPr>
        <p:grpSpPr>
          <a:xfrm>
            <a:off x="5470056" y="4673365"/>
            <a:ext cx="2927142" cy="450408"/>
            <a:chOff x="5156200" y="2625725"/>
            <a:chExt cx="3343275" cy="530697"/>
          </a:xfrm>
        </p:grpSpPr>
        <p:sp>
          <p:nvSpPr>
            <p:cNvPr id="13" name="Freeform 12"/>
            <p:cNvSpPr/>
            <p:nvPr/>
          </p:nvSpPr>
          <p:spPr>
            <a:xfrm>
              <a:off x="5156200" y="2657947"/>
              <a:ext cx="3343275" cy="498475"/>
            </a:xfrm>
            <a:custGeom>
              <a:avLst/>
              <a:gdLst>
                <a:gd name="connsiteX0" fmla="*/ 19050 w 3343275"/>
                <a:gd name="connsiteY0" fmla="*/ 88900 h 498475"/>
                <a:gd name="connsiteX1" fmla="*/ 587375 w 3343275"/>
                <a:gd name="connsiteY1" fmla="*/ 44450 h 498475"/>
                <a:gd name="connsiteX2" fmla="*/ 641350 w 3343275"/>
                <a:gd name="connsiteY2" fmla="*/ 0 h 498475"/>
                <a:gd name="connsiteX3" fmla="*/ 2590800 w 3343275"/>
                <a:gd name="connsiteY3" fmla="*/ 0 h 498475"/>
                <a:gd name="connsiteX4" fmla="*/ 2667000 w 3343275"/>
                <a:gd name="connsiteY4" fmla="*/ 12700 h 498475"/>
                <a:gd name="connsiteX5" fmla="*/ 3127375 w 3343275"/>
                <a:gd name="connsiteY5" fmla="*/ 15875 h 498475"/>
                <a:gd name="connsiteX6" fmla="*/ 3343275 w 3343275"/>
                <a:gd name="connsiteY6" fmla="*/ 66675 h 498475"/>
                <a:gd name="connsiteX7" fmla="*/ 3343275 w 3343275"/>
                <a:gd name="connsiteY7" fmla="*/ 123825 h 498475"/>
                <a:gd name="connsiteX8" fmla="*/ 3219450 w 3343275"/>
                <a:gd name="connsiteY8" fmla="*/ 130175 h 498475"/>
                <a:gd name="connsiteX9" fmla="*/ 3209925 w 3343275"/>
                <a:gd name="connsiteY9" fmla="*/ 215900 h 498475"/>
                <a:gd name="connsiteX10" fmla="*/ 3130550 w 3343275"/>
                <a:gd name="connsiteY10" fmla="*/ 409575 h 498475"/>
                <a:gd name="connsiteX11" fmla="*/ 1822450 w 3343275"/>
                <a:gd name="connsiteY11" fmla="*/ 498475 h 498475"/>
                <a:gd name="connsiteX12" fmla="*/ 415925 w 3343275"/>
                <a:gd name="connsiteY12" fmla="*/ 419100 h 498475"/>
                <a:gd name="connsiteX13" fmla="*/ 511175 w 3343275"/>
                <a:gd name="connsiteY13" fmla="*/ 304800 h 498475"/>
                <a:gd name="connsiteX14" fmla="*/ 190500 w 3343275"/>
                <a:gd name="connsiteY14" fmla="*/ 260350 h 498475"/>
                <a:gd name="connsiteX15" fmla="*/ 0 w 3343275"/>
                <a:gd name="connsiteY15" fmla="*/ 269875 h 498475"/>
                <a:gd name="connsiteX16" fmla="*/ 19050 w 3343275"/>
                <a:gd name="connsiteY16" fmla="*/ 88900 h 49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3275" h="498475">
                  <a:moveTo>
                    <a:pt x="19050" y="88900"/>
                  </a:moveTo>
                  <a:lnTo>
                    <a:pt x="587375" y="44450"/>
                  </a:lnTo>
                  <a:lnTo>
                    <a:pt x="641350" y="0"/>
                  </a:lnTo>
                  <a:lnTo>
                    <a:pt x="2590800" y="0"/>
                  </a:lnTo>
                  <a:lnTo>
                    <a:pt x="2667000" y="12700"/>
                  </a:lnTo>
                  <a:lnTo>
                    <a:pt x="3127375" y="15875"/>
                  </a:lnTo>
                  <a:lnTo>
                    <a:pt x="3343275" y="66675"/>
                  </a:lnTo>
                  <a:lnTo>
                    <a:pt x="3343275" y="123825"/>
                  </a:lnTo>
                  <a:lnTo>
                    <a:pt x="3219450" y="130175"/>
                  </a:lnTo>
                  <a:lnTo>
                    <a:pt x="3209925" y="215900"/>
                  </a:lnTo>
                  <a:lnTo>
                    <a:pt x="3130550" y="409575"/>
                  </a:lnTo>
                  <a:lnTo>
                    <a:pt x="1822450" y="498475"/>
                  </a:lnTo>
                  <a:lnTo>
                    <a:pt x="415925" y="419100"/>
                  </a:lnTo>
                  <a:lnTo>
                    <a:pt x="511175" y="304800"/>
                  </a:lnTo>
                  <a:lnTo>
                    <a:pt x="190500" y="260350"/>
                  </a:lnTo>
                  <a:lnTo>
                    <a:pt x="0" y="269875"/>
                  </a:lnTo>
                  <a:cubicBezTo>
                    <a:pt x="1058" y="210608"/>
                    <a:pt x="2117" y="151342"/>
                    <a:pt x="19050" y="88900"/>
                  </a:cubicBezTo>
                  <a:close/>
                </a:path>
              </a:pathLst>
            </a:custGeom>
            <a:solidFill>
              <a:schemeClr val="accent4">
                <a:lumMod val="40000"/>
                <a:lumOff val="60000"/>
                <a:alpha val="56863"/>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4" name="TextBox 13"/>
            <p:cNvSpPr txBox="1">
              <a:spLocks noChangeArrowheads="1"/>
            </p:cNvSpPr>
            <p:nvPr/>
          </p:nvSpPr>
          <p:spPr bwMode="auto">
            <a:xfrm>
              <a:off x="6078300" y="2625725"/>
              <a:ext cx="1821590" cy="369332"/>
            </a:xfrm>
            <a:prstGeom prst="rect">
              <a:avLst/>
            </a:prstGeom>
            <a:noFill/>
            <a:ln w="19050">
              <a:solidFill>
                <a:schemeClr val="tx1"/>
              </a:solid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en-US" dirty="0" smtClean="0">
                  <a:solidFill>
                    <a:schemeClr val="accent1">
                      <a:lumMod val="50000"/>
                    </a:schemeClr>
                  </a:solidFill>
                  <a:latin typeface="Calibri" panose="020F0502020204030204" pitchFamily="34" charset="0"/>
                  <a:cs typeface="Calibri" panose="020F0502020204030204" pitchFamily="34" charset="0"/>
                </a:rPr>
                <a:t>Fill</a:t>
              </a:r>
              <a:endParaRPr lang="en-US" altLang="en-US" dirty="0">
                <a:solidFill>
                  <a:schemeClr val="accent1">
                    <a:lumMod val="50000"/>
                  </a:schemeClr>
                </a:solidFill>
                <a:latin typeface="Calibri" panose="020F0502020204030204" pitchFamily="34" charset="0"/>
                <a:cs typeface="Calibri" panose="020F0502020204030204" pitchFamily="34" charset="0"/>
              </a:endParaRPr>
            </a:p>
          </p:txBody>
        </p:sp>
      </p:grpSp>
      <p:pic>
        <p:nvPicPr>
          <p:cNvPr id="15" name="Picture 6" descr="MVC-002S"/>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07288" y="4138940"/>
            <a:ext cx="3074083" cy="1746833"/>
          </a:xfrm>
          <a:prstGeom prst="rect">
            <a:avLst/>
          </a:prstGeom>
          <a:ln w="25400">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4504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4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CAF499I1.jpg"/>
          <p:cNvPicPr>
            <a:picLocks noChangeAspect="1"/>
          </p:cNvPicPr>
          <p:nvPr/>
        </p:nvPicPr>
        <p:blipFill>
          <a:blip r:embed="rId3" cstate="print"/>
          <a:stretch>
            <a:fillRect/>
          </a:stretch>
        </p:blipFill>
        <p:spPr>
          <a:xfrm>
            <a:off x="4736592" y="1103355"/>
            <a:ext cx="4102497" cy="1877589"/>
          </a:xfrm>
          <a:prstGeom prst="rect">
            <a:avLst/>
          </a:prstGeom>
          <a:ln w="31750" cmpd="sng">
            <a:solidFill>
              <a:srgbClr val="188ECD"/>
            </a:solidFill>
          </a:ln>
        </p:spPr>
      </p:pic>
      <p:pic>
        <p:nvPicPr>
          <p:cNvPr id="6" name="Picture 4" descr="C:\Users\H1PMXSDO\Documents\NFPC\Graphics\th.jpg"/>
          <p:cNvPicPr>
            <a:picLocks noChangeAspect="1" noChangeArrowheads="1"/>
          </p:cNvPicPr>
          <p:nvPr/>
        </p:nvPicPr>
        <p:blipFill>
          <a:blip r:embed="rId4" cstate="print"/>
          <a:srcRect/>
          <a:stretch>
            <a:fillRect/>
          </a:stretch>
        </p:blipFill>
        <p:spPr bwMode="auto">
          <a:xfrm>
            <a:off x="1373914" y="1103355"/>
            <a:ext cx="2881501" cy="4698929"/>
          </a:xfrm>
          <a:prstGeom prst="rect">
            <a:avLst/>
          </a:prstGeom>
          <a:noFill/>
          <a:ln w="31750" cmpd="sng">
            <a:solidFill>
              <a:srgbClr val="188ECD"/>
            </a:solidFill>
            <a:miter lim="800000"/>
            <a:headEnd/>
            <a:tailEnd/>
          </a:ln>
        </p:spPr>
      </p:pic>
      <p:pic>
        <p:nvPicPr>
          <p:cNvPr id="13" name="Picture 2" descr="C:\Documents and Settings\h1pmxsdo\My Documents\Flood Proofing\FP\Grundy Redevelopment sit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23085" y="3372140"/>
            <a:ext cx="3516004" cy="2430144"/>
          </a:xfrm>
          <a:prstGeom prst="rect">
            <a:avLst/>
          </a:prstGeom>
          <a:ln w="31750">
            <a:solidFill>
              <a:srgbClr val="188ECD"/>
            </a:solidFill>
          </a:ln>
          <a:effectLst/>
        </p:spPr>
      </p:pic>
      <p:sp>
        <p:nvSpPr>
          <p:cNvPr id="2" name="Title 1"/>
          <p:cNvSpPr>
            <a:spLocks noGrp="1"/>
          </p:cNvSpPr>
          <p:nvPr>
            <p:ph type="title"/>
          </p:nvPr>
        </p:nvSpPr>
        <p:spPr>
          <a:xfrm>
            <a:off x="1058733" y="0"/>
            <a:ext cx="8082448" cy="1058818"/>
          </a:xfrm>
        </p:spPr>
        <p:txBody>
          <a:bodyPr>
            <a:normAutofit fontScale="90000"/>
          </a:bodyPr>
          <a:lstStyle/>
          <a:p>
            <a:pPr>
              <a:defRPr/>
            </a:pPr>
            <a:r>
              <a:rPr lang="en-US" b="1" kern="0" dirty="0">
                <a:cs typeface="Calibri" panose="020F0502020204030204" pitchFamily="34" charset="0"/>
              </a:rPr>
              <a:t>FLOOD RISK ADAPTIVE MEASURES</a:t>
            </a:r>
            <a:br>
              <a:rPr lang="en-US" b="1" kern="0" dirty="0">
                <a:cs typeface="Calibri" panose="020F0502020204030204" pitchFamily="34" charset="0"/>
              </a:rPr>
            </a:br>
            <a:r>
              <a:rPr lang="en-US" sz="3600" b="1" kern="0" dirty="0" smtClean="0">
                <a:cs typeface="Calibri" panose="020F0502020204030204" pitchFamily="34" charset="0"/>
              </a:rPr>
              <a:t>Relocation</a:t>
            </a:r>
            <a:endParaRPr lang="en-US" dirty="0"/>
          </a:p>
        </p:txBody>
      </p:sp>
      <p:pic>
        <p:nvPicPr>
          <p:cNvPr id="15" name="Picture 7" descr="C:\Users\H1PMXSDO\Documents\NFPC\Graphics\Icon Relocation.png"/>
          <p:cNvPicPr>
            <a:picLocks noChangeAspect="1" noChangeArrowheads="1"/>
          </p:cNvPicPr>
          <p:nvPr/>
        </p:nvPicPr>
        <p:blipFill>
          <a:blip r:embed="rId6" cstate="print"/>
          <a:srcRect/>
          <a:stretch>
            <a:fillRect/>
          </a:stretch>
        </p:blipFill>
        <p:spPr bwMode="auto">
          <a:xfrm>
            <a:off x="215777" y="2825104"/>
            <a:ext cx="640080" cy="640080"/>
          </a:xfrm>
          <a:prstGeom prst="rect">
            <a:avLst/>
          </a:prstGeom>
          <a:noFill/>
        </p:spPr>
      </p:pic>
      <p:sp>
        <p:nvSpPr>
          <p:cNvPr id="8" name="Rectangle 20"/>
          <p:cNvSpPr>
            <a:spLocks noChangeArrowheads="1"/>
          </p:cNvSpPr>
          <p:nvPr/>
        </p:nvSpPr>
        <p:spPr bwMode="auto">
          <a:xfrm>
            <a:off x="1373914" y="5829716"/>
            <a:ext cx="2881501" cy="338554"/>
          </a:xfrm>
          <a:prstGeom prst="rect">
            <a:avLst/>
          </a:prstGeom>
          <a:noFill/>
          <a:ln w="9525">
            <a:noFill/>
            <a:miter lim="800000"/>
            <a:headEnd/>
            <a:tailEnd/>
          </a:ln>
        </p:spPr>
        <p:txBody>
          <a:bodyPr wrap="square">
            <a:spAutoFit/>
          </a:bodyPr>
          <a:lstStyle/>
          <a:p>
            <a:pPr algn="ctr"/>
            <a:r>
              <a:rPr lang="en-US" sz="1600" dirty="0" smtClean="0">
                <a:latin typeface="Calibri" panose="020F0502020204030204" pitchFamily="34" charset="0"/>
                <a:cs typeface="Calibri" panose="020F0502020204030204" pitchFamily="34" charset="0"/>
              </a:rPr>
              <a:t>Lighthouse - Cape Hatteras, NC</a:t>
            </a:r>
            <a:endParaRPr lang="en-US" sz="1600" dirty="0">
              <a:latin typeface="Calibri" panose="020F0502020204030204" pitchFamily="34" charset="0"/>
              <a:cs typeface="Calibri" panose="020F0502020204030204" pitchFamily="34" charset="0"/>
            </a:endParaRPr>
          </a:p>
        </p:txBody>
      </p:sp>
      <p:sp>
        <p:nvSpPr>
          <p:cNvPr id="9" name="Rectangle 20"/>
          <p:cNvSpPr>
            <a:spLocks noChangeArrowheads="1"/>
          </p:cNvSpPr>
          <p:nvPr/>
        </p:nvSpPr>
        <p:spPr bwMode="auto">
          <a:xfrm>
            <a:off x="5323085" y="5846821"/>
            <a:ext cx="3516004" cy="338554"/>
          </a:xfrm>
          <a:prstGeom prst="rect">
            <a:avLst/>
          </a:prstGeom>
          <a:noFill/>
          <a:ln w="9525">
            <a:noFill/>
            <a:miter lim="800000"/>
            <a:headEnd/>
            <a:tailEnd/>
          </a:ln>
        </p:spPr>
        <p:txBody>
          <a:bodyPr wrap="square">
            <a:spAutoFit/>
          </a:bodyPr>
          <a:lstStyle/>
          <a:p>
            <a:pPr algn="ctr"/>
            <a:r>
              <a:rPr lang="en-US" sz="1600" dirty="0" smtClean="0">
                <a:latin typeface="Calibri" panose="020F0502020204030204" pitchFamily="34" charset="0"/>
                <a:cs typeface="Calibri" panose="020F0502020204030204" pitchFamily="34" charset="0"/>
              </a:rPr>
              <a:t>Grundy, VA</a:t>
            </a:r>
            <a:endParaRPr lang="en-US" sz="1600" dirty="0">
              <a:latin typeface="Calibri" panose="020F0502020204030204" pitchFamily="34" charset="0"/>
              <a:cs typeface="Calibri" panose="020F0502020204030204" pitchFamily="34" charset="0"/>
            </a:endParaRPr>
          </a:p>
        </p:txBody>
      </p:sp>
      <p:sp>
        <p:nvSpPr>
          <p:cNvPr id="10" name="Rectangle 20"/>
          <p:cNvSpPr>
            <a:spLocks noChangeArrowheads="1"/>
          </p:cNvSpPr>
          <p:nvPr/>
        </p:nvSpPr>
        <p:spPr bwMode="auto">
          <a:xfrm>
            <a:off x="4736592" y="3007265"/>
            <a:ext cx="4102497" cy="338554"/>
          </a:xfrm>
          <a:prstGeom prst="rect">
            <a:avLst/>
          </a:prstGeom>
          <a:noFill/>
          <a:ln w="9525">
            <a:noFill/>
            <a:miter lim="800000"/>
            <a:headEnd/>
            <a:tailEnd/>
          </a:ln>
        </p:spPr>
        <p:txBody>
          <a:bodyPr wrap="square">
            <a:spAutoFit/>
          </a:bodyPr>
          <a:lstStyle/>
          <a:p>
            <a:pPr algn="ctr"/>
            <a:r>
              <a:rPr lang="en-US" sz="1600" dirty="0" smtClean="0">
                <a:latin typeface="Calibri" panose="020F0502020204030204" pitchFamily="34" charset="0"/>
                <a:cs typeface="Calibri" panose="020F0502020204030204" pitchFamily="34" charset="0"/>
              </a:rPr>
              <a:t>Masonry Structure</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4632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C:\Documents and Settings\h1pmxsdo\Desktop\Picture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81601" y="2956970"/>
            <a:ext cx="3635826" cy="2829437"/>
          </a:xfrm>
          <a:prstGeom prst="rect">
            <a:avLst/>
          </a:prstGeom>
          <a:noFill/>
          <a:ln w="31750">
            <a:solidFill>
              <a:srgbClr val="188ECD"/>
            </a:solidFill>
          </a:ln>
          <a:effectLst/>
          <a:scene3d>
            <a:camera prst="orthographicFront">
              <a:rot lat="0" lon="10800000" rev="0"/>
            </a:camera>
            <a:lightRig rig="threePt" dir="t"/>
          </a:scene3d>
        </p:spPr>
      </p:pic>
      <p:pic>
        <p:nvPicPr>
          <p:cNvPr id="5123" name="Picture 3" descr="C:\Users\H1PMXSDO\Documents\My Restored Documents\FLOOD PROOFING Graphics\Venner Wall_Final_Tex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26029" y="3309255"/>
            <a:ext cx="3464496" cy="2477151"/>
          </a:xfrm>
          <a:prstGeom prst="rect">
            <a:avLst/>
          </a:prstGeom>
          <a:noFill/>
          <a:ln w="31750">
            <a:solidFill>
              <a:srgbClr val="188ECD"/>
            </a:solidFill>
          </a:ln>
        </p:spPr>
      </p:pic>
      <p:pic>
        <p:nvPicPr>
          <p:cNvPr id="32769" name="Picture 1" descr="C:\Users\H1PMXSDO\Pictures\Annapolis\Picture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48541" y="1100110"/>
            <a:ext cx="2471057" cy="1752492"/>
          </a:xfrm>
          <a:prstGeom prst="rect">
            <a:avLst/>
          </a:prstGeom>
          <a:noFill/>
          <a:ln w="31750">
            <a:solidFill>
              <a:srgbClr val="188ECD"/>
            </a:solidFill>
          </a:ln>
        </p:spPr>
      </p:pic>
      <p:sp>
        <p:nvSpPr>
          <p:cNvPr id="2" name="Rectangle 1"/>
          <p:cNvSpPr/>
          <p:nvPr/>
        </p:nvSpPr>
        <p:spPr>
          <a:xfrm>
            <a:off x="4757057" y="1015263"/>
            <a:ext cx="4158343" cy="1877437"/>
          </a:xfrm>
          <a:prstGeom prst="rect">
            <a:avLst/>
          </a:prstGeom>
        </p:spPr>
        <p:txBody>
          <a:bodyPr wrap="square">
            <a:spAutoFit/>
          </a:bodyPr>
          <a:lstStyle/>
          <a:p>
            <a:pPr marL="342900" indent="-342900">
              <a:spcBef>
                <a:spcPct val="20000"/>
              </a:spcBef>
              <a:spcAft>
                <a:spcPts val="0"/>
              </a:spcAft>
              <a:buClr>
                <a:schemeClr val="tx1"/>
              </a:buClr>
              <a:buFontTx/>
              <a:buChar char="•"/>
              <a:defRPr/>
            </a:pPr>
            <a:r>
              <a:rPr lang="en-US" sz="2000" dirty="0">
                <a:latin typeface="Calibri" panose="020F0502020204030204" pitchFamily="34" charset="0"/>
                <a:cs typeface="Calibri" panose="020F0502020204030204" pitchFamily="34" charset="0"/>
              </a:rPr>
              <a:t>Flood depths 3 feet or less</a:t>
            </a:r>
          </a:p>
          <a:p>
            <a:pPr marL="342900" indent="-342900">
              <a:spcBef>
                <a:spcPct val="20000"/>
              </a:spcBef>
              <a:spcAft>
                <a:spcPts val="0"/>
              </a:spcAft>
              <a:buClr>
                <a:schemeClr val="tx1"/>
              </a:buClr>
              <a:buFontTx/>
              <a:buChar char="•"/>
              <a:defRPr/>
            </a:pPr>
            <a:r>
              <a:rPr lang="en-US" sz="2000" dirty="0">
                <a:latin typeface="Calibri" panose="020F0502020204030204" pitchFamily="34" charset="0"/>
                <a:cs typeface="Calibri" panose="020F0502020204030204" pitchFamily="34" charset="0"/>
              </a:rPr>
              <a:t>Structurally sound buildings</a:t>
            </a:r>
          </a:p>
          <a:p>
            <a:pPr marL="342900" indent="-342900">
              <a:spcBef>
                <a:spcPct val="20000"/>
              </a:spcBef>
              <a:spcAft>
                <a:spcPts val="0"/>
              </a:spcAft>
              <a:buClr>
                <a:schemeClr val="tx1"/>
              </a:buClr>
              <a:buFontTx/>
              <a:buChar char="•"/>
              <a:defRPr/>
            </a:pPr>
            <a:r>
              <a:rPr lang="en-US" sz="2000" dirty="0">
                <a:latin typeface="Calibri" panose="020F0502020204030204" pitchFamily="34" charset="0"/>
                <a:cs typeface="Calibri" panose="020F0502020204030204" pitchFamily="34" charset="0"/>
              </a:rPr>
              <a:t>New </a:t>
            </a:r>
            <a:r>
              <a:rPr lang="en-US" sz="2000" dirty="0" smtClean="0">
                <a:latin typeface="Calibri" panose="020F0502020204030204" pitchFamily="34" charset="0"/>
                <a:cs typeface="Calibri" panose="020F0502020204030204" pitchFamily="34" charset="0"/>
              </a:rPr>
              <a:t>design &amp; construction</a:t>
            </a:r>
            <a:endParaRPr lang="en-US" sz="2000" dirty="0">
              <a:latin typeface="Calibri" panose="020F0502020204030204" pitchFamily="34" charset="0"/>
              <a:cs typeface="Calibri" panose="020F0502020204030204" pitchFamily="34" charset="0"/>
            </a:endParaRPr>
          </a:p>
          <a:p>
            <a:pPr marL="342900" indent="-342900">
              <a:spcBef>
                <a:spcPct val="20000"/>
              </a:spcBef>
              <a:spcAft>
                <a:spcPts val="0"/>
              </a:spcAft>
              <a:buClr>
                <a:schemeClr val="tx1"/>
              </a:buClr>
              <a:buFontTx/>
              <a:buChar char="•"/>
              <a:defRPr/>
            </a:pPr>
            <a:r>
              <a:rPr lang="en-US" sz="2000" dirty="0">
                <a:latin typeface="Calibri" panose="020F0502020204030204" pitchFamily="34" charset="0"/>
                <a:cs typeface="Calibri" panose="020F0502020204030204" pitchFamily="34" charset="0"/>
              </a:rPr>
              <a:t>Retrofitting </a:t>
            </a:r>
            <a:r>
              <a:rPr lang="en-US" sz="2000" dirty="0" smtClean="0">
                <a:latin typeface="Calibri" panose="020F0502020204030204" pitchFamily="34" charset="0"/>
                <a:cs typeface="Calibri" panose="020F0502020204030204" pitchFamily="34" charset="0"/>
              </a:rPr>
              <a:t>existing structures</a:t>
            </a:r>
            <a:endParaRPr lang="en-US" sz="2000" dirty="0">
              <a:latin typeface="Calibri" panose="020F0502020204030204" pitchFamily="34" charset="0"/>
              <a:cs typeface="Calibri" panose="020F0502020204030204" pitchFamily="34" charset="0"/>
            </a:endParaRPr>
          </a:p>
          <a:p>
            <a:pPr marL="342900" indent="-342900">
              <a:spcBef>
                <a:spcPct val="20000"/>
              </a:spcBef>
              <a:spcAft>
                <a:spcPts val="0"/>
              </a:spcAft>
              <a:buClr>
                <a:schemeClr val="tx1"/>
              </a:buClr>
              <a:buFontTx/>
              <a:buChar char="•"/>
              <a:defRPr/>
            </a:pPr>
            <a:r>
              <a:rPr lang="en-US" sz="2000" dirty="0">
                <a:latin typeface="Calibri" panose="020F0502020204030204" pitchFamily="34" charset="0"/>
                <a:cs typeface="Calibri" panose="020F0502020204030204" pitchFamily="34" charset="0"/>
              </a:rPr>
              <a:t>No basement or crawl space</a:t>
            </a:r>
          </a:p>
        </p:txBody>
      </p:sp>
      <p:sp>
        <p:nvSpPr>
          <p:cNvPr id="3" name="Title 2"/>
          <p:cNvSpPr>
            <a:spLocks noGrp="1"/>
          </p:cNvSpPr>
          <p:nvPr>
            <p:ph type="title"/>
          </p:nvPr>
        </p:nvSpPr>
        <p:spPr>
          <a:xfrm>
            <a:off x="1061552" y="0"/>
            <a:ext cx="8082448" cy="1058818"/>
          </a:xfrm>
        </p:spPr>
        <p:txBody>
          <a:bodyPr>
            <a:normAutofit fontScale="90000"/>
          </a:bodyPr>
          <a:lstStyle/>
          <a:p>
            <a:pPr>
              <a:defRPr/>
            </a:pPr>
            <a:r>
              <a:rPr lang="en-US" b="1" kern="0" dirty="0">
                <a:cs typeface="Calibri" panose="020F0502020204030204" pitchFamily="34" charset="0"/>
              </a:rPr>
              <a:t>FLOOD RISK ADAPTIVE MEASURES</a:t>
            </a:r>
            <a:br>
              <a:rPr lang="en-US" b="1" kern="0" dirty="0">
                <a:cs typeface="Calibri" panose="020F0502020204030204" pitchFamily="34" charset="0"/>
              </a:rPr>
            </a:br>
            <a:r>
              <a:rPr lang="en-US" sz="3600" b="1" kern="0" dirty="0">
                <a:cs typeface="Calibri" panose="020F0502020204030204" pitchFamily="34" charset="0"/>
              </a:rPr>
              <a:t>Dry Flood </a:t>
            </a:r>
            <a:r>
              <a:rPr lang="en-US" sz="3600" b="1" kern="0" dirty="0" smtClean="0">
                <a:cs typeface="Calibri" panose="020F0502020204030204" pitchFamily="34" charset="0"/>
              </a:rPr>
              <a:t>Proofing</a:t>
            </a:r>
            <a:endParaRPr lang="en-US" dirty="0"/>
          </a:p>
        </p:txBody>
      </p:sp>
      <p:pic>
        <p:nvPicPr>
          <p:cNvPr id="16" name="Picture 5" descr="C:\Users\H1PMXSDO\Documents\NFPC\Graphics\Icon Floodproof Dry.png"/>
          <p:cNvPicPr>
            <a:picLocks noChangeAspect="1" noChangeArrowheads="1"/>
          </p:cNvPicPr>
          <p:nvPr/>
        </p:nvPicPr>
        <p:blipFill>
          <a:blip r:embed="rId6" cstate="print"/>
          <a:srcRect/>
          <a:stretch>
            <a:fillRect/>
          </a:stretch>
        </p:blipFill>
        <p:spPr bwMode="auto">
          <a:xfrm>
            <a:off x="215777" y="3591596"/>
            <a:ext cx="640080" cy="640080"/>
          </a:xfrm>
          <a:prstGeom prst="rect">
            <a:avLst/>
          </a:prstGeom>
          <a:noFill/>
        </p:spPr>
      </p:pic>
      <p:sp>
        <p:nvSpPr>
          <p:cNvPr id="5" name="TextBox 4"/>
          <p:cNvSpPr txBox="1"/>
          <p:nvPr/>
        </p:nvSpPr>
        <p:spPr>
          <a:xfrm>
            <a:off x="5181601" y="5808178"/>
            <a:ext cx="3635825" cy="369332"/>
          </a:xfrm>
          <a:prstGeom prst="rect">
            <a:avLst/>
          </a:prstGeom>
          <a:noFill/>
        </p:spPr>
        <p:txBody>
          <a:bodyPr wrap="square" rtlCol="0" anchor="ctr">
            <a:spAutoFit/>
          </a:bodyPr>
          <a:lstStyle/>
          <a:p>
            <a:pPr algn="ctr"/>
            <a:r>
              <a:rPr lang="en-US" dirty="0" smtClean="0"/>
              <a:t>Kermit, WV (Pizza Hut)</a:t>
            </a:r>
            <a:endParaRPr lang="en-US" dirty="0"/>
          </a:p>
        </p:txBody>
      </p:sp>
      <p:sp>
        <p:nvSpPr>
          <p:cNvPr id="12" name="TextBox 11"/>
          <p:cNvSpPr txBox="1"/>
          <p:nvPr/>
        </p:nvSpPr>
        <p:spPr>
          <a:xfrm>
            <a:off x="1415143" y="5808179"/>
            <a:ext cx="3516083" cy="369332"/>
          </a:xfrm>
          <a:prstGeom prst="rect">
            <a:avLst/>
          </a:prstGeom>
          <a:noFill/>
        </p:spPr>
        <p:txBody>
          <a:bodyPr wrap="square" rtlCol="0" anchor="ctr">
            <a:spAutoFit/>
          </a:bodyPr>
          <a:lstStyle/>
          <a:p>
            <a:pPr algn="ctr"/>
            <a:r>
              <a:rPr lang="en-US" dirty="0" smtClean="0"/>
              <a:t>Basic Dry Flood Proofing Detail</a:t>
            </a:r>
            <a:endParaRPr lang="en-US" dirty="0"/>
          </a:p>
        </p:txBody>
      </p:sp>
      <p:sp>
        <p:nvSpPr>
          <p:cNvPr id="14" name="TextBox 13"/>
          <p:cNvSpPr txBox="1"/>
          <p:nvPr/>
        </p:nvSpPr>
        <p:spPr>
          <a:xfrm>
            <a:off x="1502227" y="2890808"/>
            <a:ext cx="3516083" cy="369332"/>
          </a:xfrm>
          <a:prstGeom prst="rect">
            <a:avLst/>
          </a:prstGeom>
          <a:noFill/>
        </p:spPr>
        <p:txBody>
          <a:bodyPr wrap="square" rtlCol="0" anchor="ctr">
            <a:spAutoFit/>
          </a:bodyPr>
          <a:lstStyle/>
          <a:p>
            <a:pPr algn="ctr"/>
            <a:r>
              <a:rPr lang="en-US" dirty="0" smtClean="0"/>
              <a:t>Dry Flood Proofing (Temporary)</a:t>
            </a:r>
            <a:endParaRPr lang="en-US" dirty="0"/>
          </a:p>
        </p:txBody>
      </p:sp>
    </p:spTree>
    <p:extLst>
      <p:ext uri="{BB962C8B-B14F-4D97-AF65-F5344CB8AC3E}">
        <p14:creationId xmlns:p14="http://schemas.microsoft.com/office/powerpoint/2010/main" val="2630246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US" sz="4000" b="1" dirty="0" smtClean="0"/>
              <a:t>BARRIERS - CLOSURE DEVICES</a:t>
            </a:r>
            <a:endParaRPr lang="en-US" sz="4000" b="1" dirty="0"/>
          </a:p>
        </p:txBody>
      </p:sp>
      <p:pic>
        <p:nvPicPr>
          <p:cNvPr id="14" name="Picture 4" descr="IMG_646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a:xfrm>
            <a:off x="5327094" y="3591596"/>
            <a:ext cx="2653804" cy="2194560"/>
          </a:xfrm>
          <a:prstGeom prst="rect">
            <a:avLst/>
          </a:prstGeom>
          <a:ln w="31750">
            <a:solidFill>
              <a:schemeClr val="accent1"/>
            </a:solidFill>
          </a:ln>
        </p:spPr>
      </p:pic>
      <p:pic>
        <p:nvPicPr>
          <p:cNvPr id="18"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781842" y="3591596"/>
            <a:ext cx="2619267" cy="2194560"/>
          </a:xfrm>
          <a:prstGeom prst="rect">
            <a:avLst/>
          </a:prstGeom>
          <a:noFill/>
          <a:ln w="31750" cmpd="sng">
            <a:solidFill>
              <a:schemeClr val="accent1"/>
            </a:solidFill>
            <a:miter lim="800000"/>
            <a:headEnd/>
            <a:tailEnd/>
          </a:ln>
        </p:spPr>
      </p:pic>
      <p:pic>
        <p:nvPicPr>
          <p:cNvPr id="23" name="Picture 2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03059" y="929109"/>
            <a:ext cx="1827604" cy="2194560"/>
          </a:xfrm>
          <a:prstGeom prst="rect">
            <a:avLst/>
          </a:prstGeom>
          <a:ln w="31750">
            <a:solidFill>
              <a:schemeClr val="accent1"/>
            </a:solidFill>
          </a:ln>
        </p:spPr>
      </p:pic>
      <p:pic>
        <p:nvPicPr>
          <p:cNvPr id="24" name="Content Placeholder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3011758" y="1017619"/>
            <a:ext cx="1051766" cy="1737360"/>
          </a:xfrm>
          <a:prstGeom prst="rect">
            <a:avLst/>
          </a:prstGeom>
          <a:noFill/>
          <a:ln w="25400">
            <a:solidFill>
              <a:schemeClr val="accent1"/>
            </a:solidFill>
            <a:miter lim="800000"/>
            <a:headEnd/>
            <a:tailEnd/>
          </a:ln>
        </p:spPr>
      </p:pic>
      <p:pic>
        <p:nvPicPr>
          <p:cNvPr id="25" name="Picture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0344" y="1028642"/>
            <a:ext cx="1168522" cy="1737360"/>
          </a:xfrm>
          <a:prstGeom prst="rect">
            <a:avLst/>
          </a:prstGeom>
          <a:ln w="25400">
            <a:solidFill>
              <a:schemeClr val="accent1"/>
            </a:solidFill>
          </a:ln>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327430" y="1017619"/>
            <a:ext cx="1030505" cy="1737360"/>
          </a:xfrm>
          <a:prstGeom prst="rect">
            <a:avLst/>
          </a:prstGeom>
          <a:ln w="25400">
            <a:solidFill>
              <a:schemeClr val="accent1"/>
            </a:solidFill>
          </a:ln>
        </p:spPr>
      </p:pic>
      <p:pic>
        <p:nvPicPr>
          <p:cNvPr id="30" name="Picture 5" descr="C:\Users\H1PMXSDO\Documents\NFPC\Graphics\Icon Floodproof Dry.png"/>
          <p:cNvPicPr>
            <a:picLocks noChangeAspect="1" noChangeArrowheads="1"/>
          </p:cNvPicPr>
          <p:nvPr/>
        </p:nvPicPr>
        <p:blipFill>
          <a:blip r:embed="rId8" cstate="print"/>
          <a:srcRect/>
          <a:stretch>
            <a:fillRect/>
          </a:stretch>
        </p:blipFill>
        <p:spPr bwMode="auto">
          <a:xfrm>
            <a:off x="215777" y="3591596"/>
            <a:ext cx="640080" cy="640080"/>
          </a:xfrm>
          <a:prstGeom prst="rect">
            <a:avLst/>
          </a:prstGeom>
          <a:noFill/>
        </p:spPr>
      </p:pic>
      <p:sp>
        <p:nvSpPr>
          <p:cNvPr id="3" name="TextBox 2"/>
          <p:cNvSpPr txBox="1"/>
          <p:nvPr/>
        </p:nvSpPr>
        <p:spPr>
          <a:xfrm>
            <a:off x="2902265" y="2754979"/>
            <a:ext cx="1051766" cy="338554"/>
          </a:xfrm>
          <a:prstGeom prst="rect">
            <a:avLst/>
          </a:prstGeom>
          <a:noFill/>
        </p:spPr>
        <p:txBody>
          <a:bodyPr wrap="square" rtlCol="0" anchor="ctr">
            <a:spAutoFit/>
          </a:bodyPr>
          <a:lstStyle/>
          <a:p>
            <a:pPr algn="ctr"/>
            <a:r>
              <a:rPr lang="en-US" sz="1600" dirty="0" smtClean="0"/>
              <a:t>Stop Logs</a:t>
            </a:r>
            <a:endParaRPr lang="en-US" sz="1600" dirty="0"/>
          </a:p>
        </p:txBody>
      </p:sp>
      <p:sp>
        <p:nvSpPr>
          <p:cNvPr id="27" name="TextBox 26"/>
          <p:cNvSpPr txBox="1"/>
          <p:nvPr/>
        </p:nvSpPr>
        <p:spPr>
          <a:xfrm>
            <a:off x="5276442" y="5793217"/>
            <a:ext cx="2767178" cy="338554"/>
          </a:xfrm>
          <a:prstGeom prst="rect">
            <a:avLst/>
          </a:prstGeom>
          <a:noFill/>
        </p:spPr>
        <p:txBody>
          <a:bodyPr wrap="square" rtlCol="0" anchor="ctr">
            <a:spAutoFit/>
          </a:bodyPr>
          <a:lstStyle/>
          <a:p>
            <a:pPr algn="ctr"/>
            <a:r>
              <a:rPr lang="en-US" sz="1600" dirty="0" smtClean="0"/>
              <a:t>Wall Swing Gate</a:t>
            </a:r>
            <a:endParaRPr lang="en-US" sz="1600" dirty="0"/>
          </a:p>
        </p:txBody>
      </p:sp>
      <p:sp>
        <p:nvSpPr>
          <p:cNvPr id="28" name="TextBox 27"/>
          <p:cNvSpPr txBox="1"/>
          <p:nvPr/>
        </p:nvSpPr>
        <p:spPr>
          <a:xfrm>
            <a:off x="6114549" y="3130730"/>
            <a:ext cx="1827604" cy="338554"/>
          </a:xfrm>
          <a:prstGeom prst="rect">
            <a:avLst/>
          </a:prstGeom>
          <a:noFill/>
        </p:spPr>
        <p:txBody>
          <a:bodyPr wrap="square" rtlCol="0" anchor="ctr">
            <a:spAutoFit/>
          </a:bodyPr>
          <a:lstStyle/>
          <a:p>
            <a:pPr algn="ctr"/>
            <a:r>
              <a:rPr lang="en-US" sz="1600" dirty="0" smtClean="0"/>
              <a:t>Panel System</a:t>
            </a:r>
            <a:endParaRPr lang="en-US" sz="1600" dirty="0"/>
          </a:p>
        </p:txBody>
      </p:sp>
      <p:sp>
        <p:nvSpPr>
          <p:cNvPr id="29" name="TextBox 28"/>
          <p:cNvSpPr txBox="1"/>
          <p:nvPr/>
        </p:nvSpPr>
        <p:spPr>
          <a:xfrm>
            <a:off x="684804" y="2773063"/>
            <a:ext cx="2536968" cy="338554"/>
          </a:xfrm>
          <a:prstGeom prst="rect">
            <a:avLst/>
          </a:prstGeom>
          <a:noFill/>
        </p:spPr>
        <p:txBody>
          <a:bodyPr wrap="square" rtlCol="0" anchor="ctr">
            <a:spAutoFit/>
          </a:bodyPr>
          <a:lstStyle/>
          <a:p>
            <a:pPr algn="ctr"/>
            <a:r>
              <a:rPr lang="en-US" sz="1600" dirty="0" smtClean="0"/>
              <a:t>Inserts</a:t>
            </a:r>
            <a:endParaRPr lang="en-US" sz="1600" dirty="0"/>
          </a:p>
        </p:txBody>
      </p:sp>
      <p:sp>
        <p:nvSpPr>
          <p:cNvPr id="31" name="TextBox 30"/>
          <p:cNvSpPr txBox="1"/>
          <p:nvPr/>
        </p:nvSpPr>
        <p:spPr>
          <a:xfrm>
            <a:off x="4002710" y="2754979"/>
            <a:ext cx="1611876" cy="584775"/>
          </a:xfrm>
          <a:prstGeom prst="rect">
            <a:avLst/>
          </a:prstGeom>
          <a:noFill/>
        </p:spPr>
        <p:txBody>
          <a:bodyPr wrap="square" rtlCol="0" anchor="ctr">
            <a:spAutoFit/>
          </a:bodyPr>
          <a:lstStyle/>
          <a:p>
            <a:pPr algn="ctr"/>
            <a:r>
              <a:rPr lang="en-US" sz="1600" dirty="0" smtClean="0"/>
              <a:t>Waterproof</a:t>
            </a:r>
          </a:p>
          <a:p>
            <a:pPr algn="ctr"/>
            <a:r>
              <a:rPr lang="en-US" sz="1600" dirty="0" smtClean="0"/>
              <a:t> Door</a:t>
            </a:r>
            <a:endParaRPr lang="en-US" sz="1600" dirty="0"/>
          </a:p>
        </p:txBody>
      </p:sp>
      <p:sp>
        <p:nvSpPr>
          <p:cNvPr id="33" name="TextBox 32"/>
          <p:cNvSpPr txBox="1"/>
          <p:nvPr/>
        </p:nvSpPr>
        <p:spPr>
          <a:xfrm>
            <a:off x="1651295" y="5793217"/>
            <a:ext cx="2880359" cy="338554"/>
          </a:xfrm>
          <a:prstGeom prst="rect">
            <a:avLst/>
          </a:prstGeom>
          <a:noFill/>
        </p:spPr>
        <p:txBody>
          <a:bodyPr wrap="square" rtlCol="0" anchor="ctr">
            <a:spAutoFit/>
          </a:bodyPr>
          <a:lstStyle/>
          <a:p>
            <a:pPr algn="ctr"/>
            <a:r>
              <a:rPr lang="en-US" sz="1600" dirty="0" smtClean="0"/>
              <a:t>Swing Gate (Driveway)</a:t>
            </a:r>
            <a:endParaRPr lang="en-US" sz="1600" dirty="0"/>
          </a:p>
        </p:txBody>
      </p:sp>
    </p:spTree>
    <p:extLst>
      <p:ext uri="{BB962C8B-B14F-4D97-AF65-F5344CB8AC3E}">
        <p14:creationId xmlns:p14="http://schemas.microsoft.com/office/powerpoint/2010/main" val="1515480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7021" y="1088568"/>
            <a:ext cx="3856979" cy="2892734"/>
          </a:xfrm>
          <a:prstGeom prst="rect">
            <a:avLst/>
          </a:prstGeom>
          <a:ln w="25400">
            <a:solidFill>
              <a:schemeClr val="accent1"/>
            </a:solidFill>
          </a:ln>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38375" y="1099458"/>
            <a:ext cx="2955900" cy="2216926"/>
          </a:xfrm>
          <a:prstGeom prst="rect">
            <a:avLst/>
          </a:prstGeom>
          <a:ln w="25400">
            <a:solidFill>
              <a:schemeClr val="accent1"/>
            </a:solidFill>
          </a:ln>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5447" y="3613368"/>
            <a:ext cx="2958828" cy="2219121"/>
          </a:xfrm>
          <a:prstGeom prst="rect">
            <a:avLst/>
          </a:prstGeom>
          <a:ln w="25400">
            <a:solidFill>
              <a:schemeClr val="accent1"/>
            </a:solidFill>
          </a:ln>
        </p:spPr>
      </p:pic>
      <p:sp>
        <p:nvSpPr>
          <p:cNvPr id="8" name="TextBox 7"/>
          <p:cNvSpPr txBox="1"/>
          <p:nvPr/>
        </p:nvSpPr>
        <p:spPr>
          <a:xfrm>
            <a:off x="1217058" y="4470425"/>
            <a:ext cx="461838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Critical Facility (EOC)</a:t>
            </a:r>
          </a:p>
          <a:p>
            <a:pPr marL="342900" indent="-342900">
              <a:buFont typeface="Arial" panose="020B0604020202020204" pitchFamily="34" charset="0"/>
              <a:buChar char="•"/>
            </a:pPr>
            <a:r>
              <a:rPr lang="en-US" sz="2400" dirty="0" smtClean="0"/>
              <a:t>Temp Closures – Access/Egress?</a:t>
            </a:r>
          </a:p>
          <a:p>
            <a:pPr marL="342900" indent="-342900">
              <a:buFont typeface="Arial" panose="020B0604020202020204" pitchFamily="34" charset="0"/>
              <a:buChar char="•"/>
            </a:pPr>
            <a:r>
              <a:rPr lang="en-US" sz="2400" dirty="0" smtClean="0"/>
              <a:t>Installation requires equipment &amp; manpower</a:t>
            </a:r>
            <a:endParaRPr lang="en-US" sz="2400" dirty="0"/>
          </a:p>
        </p:txBody>
      </p:sp>
      <p:sp>
        <p:nvSpPr>
          <p:cNvPr id="2" name="Title 1"/>
          <p:cNvSpPr>
            <a:spLocks noGrp="1"/>
          </p:cNvSpPr>
          <p:nvPr>
            <p:ph type="title"/>
          </p:nvPr>
        </p:nvSpPr>
        <p:spPr>
          <a:xfrm>
            <a:off x="1061224" y="0"/>
            <a:ext cx="8082448" cy="1058818"/>
          </a:xfrm>
        </p:spPr>
        <p:txBody>
          <a:bodyPr>
            <a:normAutofit fontScale="90000"/>
          </a:bodyPr>
          <a:lstStyle/>
          <a:p>
            <a:pPr>
              <a:defRPr/>
            </a:pPr>
            <a:r>
              <a:rPr lang="en-US" b="1" kern="0" dirty="0">
                <a:cs typeface="Calibri" panose="020F0502020204030204" pitchFamily="34" charset="0"/>
              </a:rPr>
              <a:t>FLOOD RISK ADAPTIVE MEASURES</a:t>
            </a:r>
            <a:br>
              <a:rPr lang="en-US" b="1" kern="0" dirty="0">
                <a:cs typeface="Calibri" panose="020F0502020204030204" pitchFamily="34" charset="0"/>
              </a:rPr>
            </a:br>
            <a:r>
              <a:rPr lang="en-US" sz="3600" b="1" kern="0" dirty="0" smtClean="0">
                <a:cs typeface="Calibri" panose="020F0502020204030204" pitchFamily="34" charset="0"/>
              </a:rPr>
              <a:t>Dry Flood Proofing</a:t>
            </a:r>
            <a:endParaRPr lang="en-US" dirty="0"/>
          </a:p>
        </p:txBody>
      </p:sp>
      <p:pic>
        <p:nvPicPr>
          <p:cNvPr id="13" name="Picture 5" descr="C:\Users\H1PMXSDO\Documents\NFPC\Graphics\Icon Floodproof Dry.png"/>
          <p:cNvPicPr>
            <a:picLocks noChangeAspect="1" noChangeArrowheads="1"/>
          </p:cNvPicPr>
          <p:nvPr/>
        </p:nvPicPr>
        <p:blipFill>
          <a:blip r:embed="rId6" cstate="print"/>
          <a:srcRect/>
          <a:stretch>
            <a:fillRect/>
          </a:stretch>
        </p:blipFill>
        <p:spPr bwMode="auto">
          <a:xfrm>
            <a:off x="215777" y="3591596"/>
            <a:ext cx="640080" cy="640080"/>
          </a:xfrm>
          <a:prstGeom prst="rect">
            <a:avLst/>
          </a:prstGeom>
          <a:noFill/>
        </p:spPr>
      </p:pic>
      <p:sp>
        <p:nvSpPr>
          <p:cNvPr id="6" name="TextBox 5"/>
          <p:cNvSpPr txBox="1"/>
          <p:nvPr/>
        </p:nvSpPr>
        <p:spPr>
          <a:xfrm>
            <a:off x="1477021" y="3981302"/>
            <a:ext cx="3856979" cy="400110"/>
          </a:xfrm>
          <a:prstGeom prst="rect">
            <a:avLst/>
          </a:prstGeom>
          <a:noFill/>
        </p:spPr>
        <p:txBody>
          <a:bodyPr wrap="square" rtlCol="0">
            <a:spAutoFit/>
          </a:bodyPr>
          <a:lstStyle/>
          <a:p>
            <a:pPr algn="ctr"/>
            <a:r>
              <a:rPr lang="en-US" sz="2000" dirty="0"/>
              <a:t>Etna Borough, </a:t>
            </a:r>
            <a:r>
              <a:rPr lang="en-US" sz="2000" dirty="0" smtClean="0"/>
              <a:t>PA  </a:t>
            </a:r>
            <a:r>
              <a:rPr lang="en-US" sz="2000" dirty="0"/>
              <a:t>Municipal Bldg.</a:t>
            </a:r>
          </a:p>
        </p:txBody>
      </p:sp>
    </p:spTree>
    <p:extLst>
      <p:ext uri="{BB962C8B-B14F-4D97-AF65-F5344CB8AC3E}">
        <p14:creationId xmlns:p14="http://schemas.microsoft.com/office/powerpoint/2010/main" val="2747661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1PMXSDO\Documents\PA 2015\3_FRM Course\Misc\Fire Station 43 Pic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97397" y="1076134"/>
            <a:ext cx="4773835" cy="2156015"/>
          </a:xfrm>
          <a:prstGeom prst="rect">
            <a:avLst/>
          </a:prstGeom>
          <a:noFill/>
          <a:ln w="31750">
            <a:solidFill>
              <a:srgbClr val="188ECD"/>
            </a:solidFill>
          </a:ln>
        </p:spPr>
      </p:pic>
      <p:sp>
        <p:nvSpPr>
          <p:cNvPr id="6" name="Rectangle 20"/>
          <p:cNvSpPr>
            <a:spLocks noChangeArrowheads="1"/>
          </p:cNvSpPr>
          <p:nvPr/>
        </p:nvSpPr>
        <p:spPr bwMode="auto">
          <a:xfrm>
            <a:off x="1061128" y="3233175"/>
            <a:ext cx="8082871" cy="369332"/>
          </a:xfrm>
          <a:prstGeom prst="rect">
            <a:avLst/>
          </a:prstGeom>
          <a:noFill/>
          <a:ln w="9525">
            <a:noFill/>
            <a:miter lim="800000"/>
            <a:headEnd/>
            <a:tailEnd/>
          </a:ln>
        </p:spPr>
        <p:txBody>
          <a:bodyPr wrap="square">
            <a:spAutoFit/>
          </a:bodyPr>
          <a:lstStyle/>
          <a:p>
            <a:pPr algn="ctr"/>
            <a:r>
              <a:rPr lang="en-US" dirty="0" smtClean="0">
                <a:latin typeface="Calibri" panose="020F0502020204030204" pitchFamily="34" charset="0"/>
                <a:cs typeface="Calibri" panose="020F0502020204030204" pitchFamily="34" charset="0"/>
              </a:rPr>
              <a:t>City of Sacramento Fire Station 43 (Natomas, CA) </a:t>
            </a:r>
            <a:endParaRPr lang="en-US" dirty="0">
              <a:latin typeface="Calibri" panose="020F0502020204030204" pitchFamily="34" charset="0"/>
              <a:cs typeface="Calibri" panose="020F0502020204030204" pitchFamily="34" charset="0"/>
            </a:endParaRPr>
          </a:p>
        </p:txBody>
      </p:sp>
      <p:pic>
        <p:nvPicPr>
          <p:cNvPr id="7" name="Picture 4" descr="C:\Documents and Settings\h1pmxsdo\Desktop\untitled.bmp"/>
          <p:cNvPicPr>
            <a:picLocks noChangeAspect="1" noChangeArrowheads="1"/>
          </p:cNvPicPr>
          <p:nvPr/>
        </p:nvPicPr>
        <p:blipFill>
          <a:blip r:embed="rId4" cstate="print"/>
          <a:srcRect/>
          <a:stretch>
            <a:fillRect/>
          </a:stretch>
        </p:blipFill>
        <p:spPr bwMode="auto">
          <a:xfrm>
            <a:off x="5212080" y="3714788"/>
            <a:ext cx="2990088" cy="2100175"/>
          </a:xfrm>
          <a:prstGeom prst="rect">
            <a:avLst/>
          </a:prstGeom>
          <a:noFill/>
          <a:ln w="31750">
            <a:solidFill>
              <a:srgbClr val="188ECD"/>
            </a:solidFill>
          </a:ln>
        </p:spPr>
      </p:pic>
      <p:sp>
        <p:nvSpPr>
          <p:cNvPr id="11" name="Rectangle 20"/>
          <p:cNvSpPr>
            <a:spLocks noChangeArrowheads="1"/>
          </p:cNvSpPr>
          <p:nvPr/>
        </p:nvSpPr>
        <p:spPr bwMode="auto">
          <a:xfrm>
            <a:off x="5212080" y="5826929"/>
            <a:ext cx="2990088" cy="369332"/>
          </a:xfrm>
          <a:prstGeom prst="rect">
            <a:avLst/>
          </a:prstGeom>
          <a:noFill/>
          <a:ln w="9525">
            <a:noFill/>
            <a:miter lim="800000"/>
            <a:headEnd/>
            <a:tailEnd/>
          </a:ln>
        </p:spPr>
        <p:txBody>
          <a:bodyPr wrap="square">
            <a:spAutoFit/>
          </a:bodyPr>
          <a:lstStyle/>
          <a:p>
            <a:pPr algn="ctr"/>
            <a:r>
              <a:rPr lang="en-US" dirty="0" smtClean="0">
                <a:latin typeface="Calibri" panose="020F0502020204030204" pitchFamily="34" charset="0"/>
                <a:cs typeface="Calibri" panose="020F0502020204030204" pitchFamily="34" charset="0"/>
              </a:rPr>
              <a:t>Town Hall (Prestonsburg, KY)</a:t>
            </a:r>
            <a:endParaRPr lang="en-US" dirty="0">
              <a:latin typeface="Calibri" panose="020F0502020204030204" pitchFamily="34" charset="0"/>
              <a:cs typeface="Calibri" panose="020F0502020204030204" pitchFamily="34" charset="0"/>
            </a:endParaRPr>
          </a:p>
        </p:txBody>
      </p:sp>
      <p:pic>
        <p:nvPicPr>
          <p:cNvPr id="10" name="Picture 2" descr="\\lrh-fs-im-jdv\jdrive\Projects\District_Flooding\PDS\public\structures\Grundy Non-Structural\L09.51\P102012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93916" y="3716923"/>
            <a:ext cx="2798124" cy="2098661"/>
          </a:xfrm>
          <a:prstGeom prst="rect">
            <a:avLst/>
          </a:prstGeom>
          <a:noFill/>
          <a:ln w="31750">
            <a:solidFill>
              <a:srgbClr val="188ECD"/>
            </a:solidFill>
          </a:ln>
        </p:spPr>
      </p:pic>
      <p:sp>
        <p:nvSpPr>
          <p:cNvPr id="14" name="Rectangle 20"/>
          <p:cNvSpPr>
            <a:spLocks noChangeArrowheads="1"/>
          </p:cNvSpPr>
          <p:nvPr/>
        </p:nvSpPr>
        <p:spPr bwMode="auto">
          <a:xfrm>
            <a:off x="2084772" y="5826929"/>
            <a:ext cx="2798124" cy="369332"/>
          </a:xfrm>
          <a:prstGeom prst="rect">
            <a:avLst/>
          </a:prstGeom>
          <a:noFill/>
          <a:ln w="9525">
            <a:noFill/>
            <a:miter lim="800000"/>
            <a:headEnd/>
            <a:tailEnd/>
          </a:ln>
        </p:spPr>
        <p:txBody>
          <a:bodyPr wrap="square">
            <a:spAutoFit/>
          </a:bodyPr>
          <a:lstStyle/>
          <a:p>
            <a:pPr algn="ctr"/>
            <a:r>
              <a:rPr lang="en-US" dirty="0" smtClean="0">
                <a:latin typeface="Calibri" panose="020F0502020204030204" pitchFamily="34" charset="0"/>
                <a:cs typeface="Calibri" panose="020F0502020204030204" pitchFamily="34" charset="0"/>
              </a:rPr>
              <a:t>Church (Grundy, VA)</a:t>
            </a:r>
            <a:endParaRPr lang="en-US"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1061129" y="-2715"/>
            <a:ext cx="8082448" cy="1058818"/>
          </a:xfrm>
        </p:spPr>
        <p:txBody>
          <a:bodyPr>
            <a:noAutofit/>
          </a:bodyPr>
          <a:lstStyle/>
          <a:p>
            <a:pPr>
              <a:defRPr/>
            </a:pPr>
            <a:r>
              <a:rPr lang="en-US" sz="4000" b="1" kern="0" dirty="0">
                <a:cs typeface="Calibri" panose="020F0502020204030204" pitchFamily="34" charset="0"/>
              </a:rPr>
              <a:t>FLOOD RISK ADAPTIVE MEASURES</a:t>
            </a:r>
            <a:br>
              <a:rPr lang="en-US" sz="4000" b="1" kern="0" dirty="0">
                <a:cs typeface="Calibri" panose="020F0502020204030204" pitchFamily="34" charset="0"/>
              </a:rPr>
            </a:br>
            <a:r>
              <a:rPr lang="en-US" sz="3600" b="1" kern="0" dirty="0">
                <a:cs typeface="Calibri" panose="020F0502020204030204" pitchFamily="34" charset="0"/>
              </a:rPr>
              <a:t>Wet Flood </a:t>
            </a:r>
            <a:r>
              <a:rPr lang="en-US" sz="3600" b="1" kern="0" dirty="0" smtClean="0">
                <a:cs typeface="Calibri" panose="020F0502020204030204" pitchFamily="34" charset="0"/>
              </a:rPr>
              <a:t>Proofing</a:t>
            </a:r>
            <a:endParaRPr lang="en-US" sz="3600" dirty="0"/>
          </a:p>
        </p:txBody>
      </p:sp>
      <p:pic>
        <p:nvPicPr>
          <p:cNvPr id="18" name="Picture 6" descr="C:\Users\H1PMXSDO\Documents\NFPC\Graphics\Icon Floodproof Wet.png"/>
          <p:cNvPicPr>
            <a:picLocks noChangeAspect="1" noChangeArrowheads="1"/>
          </p:cNvPicPr>
          <p:nvPr/>
        </p:nvPicPr>
        <p:blipFill>
          <a:blip r:embed="rId6" cstate="print"/>
          <a:srcRect/>
          <a:stretch>
            <a:fillRect/>
          </a:stretch>
        </p:blipFill>
        <p:spPr bwMode="auto">
          <a:xfrm>
            <a:off x="215777" y="4360150"/>
            <a:ext cx="640080" cy="640080"/>
          </a:xfrm>
          <a:prstGeom prst="rect">
            <a:avLst/>
          </a:prstGeom>
          <a:noFill/>
        </p:spPr>
      </p:pic>
    </p:spTree>
    <p:extLst>
      <p:ext uri="{BB962C8B-B14F-4D97-AF65-F5344CB8AC3E}">
        <p14:creationId xmlns:p14="http://schemas.microsoft.com/office/powerpoint/2010/main" val="3948997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Documents and Settings\h1pmxsdo\My Documents\Flood Proofing\FP\Ringwal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1123" y="3450770"/>
            <a:ext cx="3150282" cy="2320429"/>
          </a:xfrm>
          <a:prstGeom prst="rect">
            <a:avLst/>
          </a:prstGeom>
          <a:ln w="31750">
            <a:solidFill>
              <a:srgbClr val="188ECD"/>
            </a:solidFill>
          </a:ln>
          <a:effectLst/>
        </p:spPr>
      </p:pic>
      <p:pic>
        <p:nvPicPr>
          <p:cNvPr id="10"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28800" y="3930907"/>
            <a:ext cx="2786743" cy="1840580"/>
          </a:xfrm>
          <a:prstGeom prst="rect">
            <a:avLst/>
          </a:prstGeom>
          <a:noFill/>
          <a:ln w="31750" cmpd="thickThin">
            <a:solidFill>
              <a:srgbClr val="188ECD"/>
            </a:solidFill>
            <a:miter lim="800000"/>
            <a:headEnd/>
            <a:tailEnd/>
          </a:ln>
        </p:spPr>
      </p:pic>
      <p:pic>
        <p:nvPicPr>
          <p:cNvPr id="11" name="Picture 5" descr="MVC-015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90146" y="1107313"/>
            <a:ext cx="2552236" cy="1914177"/>
          </a:xfrm>
          <a:prstGeom prst="rect">
            <a:avLst/>
          </a:prstGeom>
          <a:noFill/>
          <a:ln w="31750" cmpd="sng">
            <a:solidFill>
              <a:srgbClr val="188ECD"/>
            </a:solidFill>
            <a:miter lim="800000"/>
            <a:headEnd/>
            <a:tailEnd/>
          </a:ln>
        </p:spPr>
      </p:pic>
      <p:sp>
        <p:nvSpPr>
          <p:cNvPr id="13" name="Rectangle 2"/>
          <p:cNvSpPr txBox="1">
            <a:spLocks noChangeArrowheads="1"/>
          </p:cNvSpPr>
          <p:nvPr/>
        </p:nvSpPr>
        <p:spPr>
          <a:xfrm>
            <a:off x="1069848" y="-1"/>
            <a:ext cx="8074152" cy="1018201"/>
          </a:xfrm>
          <a:prstGeom prst="rect">
            <a:avLst/>
          </a:prstGeom>
        </p:spPr>
        <p:txBody>
          <a:bodyPr anchor="ctr" anchorCtr="0"/>
          <a:lstStyle/>
          <a:p>
            <a:pPr algn="ctr">
              <a:lnSpc>
                <a:spcPts val="3000"/>
              </a:lnSpc>
              <a:defRPr/>
            </a:pPr>
            <a:r>
              <a:rPr lang="en-US" sz="4000" b="1" kern="0" dirty="0">
                <a:latin typeface="+mj-lt"/>
                <a:cs typeface="Calibri" panose="020F0502020204030204" pitchFamily="34" charset="0"/>
              </a:rPr>
              <a:t>FLOOD RISK ADAPTIVE MEASURES</a:t>
            </a:r>
          </a:p>
          <a:p>
            <a:pPr algn="ctr" eaLnBrk="0" hangingPunct="0">
              <a:lnSpc>
                <a:spcPts val="3000"/>
              </a:lnSpc>
              <a:defRPr/>
            </a:pPr>
            <a:r>
              <a:rPr lang="en-US" sz="3200" b="1" kern="0" dirty="0" smtClean="0">
                <a:latin typeface="+mj-lt"/>
                <a:ea typeface="+mj-ea"/>
                <a:cs typeface="Calibri" panose="020F0502020204030204" pitchFamily="34" charset="0"/>
              </a:rPr>
              <a:t>Barriers - Walls / Berms (USACE – Structural)</a:t>
            </a:r>
          </a:p>
        </p:txBody>
      </p:sp>
      <p:pic>
        <p:nvPicPr>
          <p:cNvPr id="2" name="Picture 2" descr="C:\Users\H1PMXSDO\Desktop\ASFPM Presentation\fp_house__1_after.jpg"/>
          <p:cNvPicPr>
            <a:picLocks noChangeAspect="1" noChangeArrowheads="1"/>
          </p:cNvPicPr>
          <p:nvPr/>
        </p:nvPicPr>
        <p:blipFill>
          <a:blip r:embed="rId6" cstate="print"/>
          <a:srcRect/>
          <a:stretch>
            <a:fillRect/>
          </a:stretch>
        </p:blipFill>
        <p:spPr bwMode="auto">
          <a:xfrm>
            <a:off x="1407697" y="1099290"/>
            <a:ext cx="3243422" cy="2351481"/>
          </a:xfrm>
          <a:prstGeom prst="rect">
            <a:avLst/>
          </a:prstGeom>
          <a:noFill/>
          <a:ln w="31750">
            <a:solidFill>
              <a:srgbClr val="188ECD"/>
            </a:solidFill>
          </a:ln>
        </p:spPr>
      </p:pic>
      <p:pic>
        <p:nvPicPr>
          <p:cNvPr id="20" name="Picture 3" descr="C:\Users\H1PMXSDO\Documents\NFPC\Graphics\Barrier Systems.png"/>
          <p:cNvPicPr>
            <a:picLocks noChangeAspect="1" noChangeArrowheads="1"/>
          </p:cNvPicPr>
          <p:nvPr/>
        </p:nvPicPr>
        <p:blipFill>
          <a:blip r:embed="rId7" cstate="print"/>
          <a:srcRect/>
          <a:stretch>
            <a:fillRect/>
          </a:stretch>
        </p:blipFill>
        <p:spPr bwMode="auto">
          <a:xfrm>
            <a:off x="215777" y="5127089"/>
            <a:ext cx="640080" cy="640080"/>
          </a:xfrm>
          <a:prstGeom prst="rect">
            <a:avLst/>
          </a:prstGeom>
          <a:noFill/>
        </p:spPr>
      </p:pic>
      <p:sp>
        <p:nvSpPr>
          <p:cNvPr id="5" name="TextBox 4"/>
          <p:cNvSpPr txBox="1"/>
          <p:nvPr/>
        </p:nvSpPr>
        <p:spPr>
          <a:xfrm>
            <a:off x="1828800" y="5803858"/>
            <a:ext cx="2786743" cy="369332"/>
          </a:xfrm>
          <a:prstGeom prst="rect">
            <a:avLst/>
          </a:prstGeom>
          <a:noFill/>
        </p:spPr>
        <p:txBody>
          <a:bodyPr wrap="square" rtlCol="0">
            <a:spAutoFit/>
          </a:bodyPr>
          <a:lstStyle/>
          <a:p>
            <a:pPr algn="ctr"/>
            <a:r>
              <a:rPr lang="en-US" dirty="0" smtClean="0"/>
              <a:t>Earthen Berm</a:t>
            </a:r>
            <a:endParaRPr lang="en-US" dirty="0"/>
          </a:p>
        </p:txBody>
      </p:sp>
      <p:sp>
        <p:nvSpPr>
          <p:cNvPr id="15" name="TextBox 14"/>
          <p:cNvSpPr txBox="1"/>
          <p:nvPr/>
        </p:nvSpPr>
        <p:spPr>
          <a:xfrm>
            <a:off x="5540829" y="3024651"/>
            <a:ext cx="2830285" cy="369332"/>
          </a:xfrm>
          <a:prstGeom prst="rect">
            <a:avLst/>
          </a:prstGeom>
          <a:noFill/>
        </p:spPr>
        <p:txBody>
          <a:bodyPr wrap="square" rtlCol="0">
            <a:spAutoFit/>
          </a:bodyPr>
          <a:lstStyle/>
          <a:p>
            <a:pPr algn="ctr"/>
            <a:r>
              <a:rPr lang="en-US" dirty="0" smtClean="0"/>
              <a:t>Concrete Wall (commercial)</a:t>
            </a:r>
            <a:endParaRPr lang="en-US" dirty="0"/>
          </a:p>
        </p:txBody>
      </p:sp>
      <p:sp>
        <p:nvSpPr>
          <p:cNvPr id="16" name="TextBox 15"/>
          <p:cNvSpPr txBox="1"/>
          <p:nvPr/>
        </p:nvSpPr>
        <p:spPr>
          <a:xfrm>
            <a:off x="1175990" y="3483142"/>
            <a:ext cx="3777343" cy="369332"/>
          </a:xfrm>
          <a:prstGeom prst="rect">
            <a:avLst/>
          </a:prstGeom>
          <a:noFill/>
        </p:spPr>
        <p:txBody>
          <a:bodyPr wrap="square" rtlCol="0">
            <a:spAutoFit/>
          </a:bodyPr>
          <a:lstStyle/>
          <a:p>
            <a:pPr algn="ctr"/>
            <a:r>
              <a:rPr lang="en-US" dirty="0" smtClean="0"/>
              <a:t>Masonry Wall (residential  Grundy, VA)</a:t>
            </a:r>
            <a:endParaRPr lang="en-US" dirty="0"/>
          </a:p>
        </p:txBody>
      </p:sp>
      <p:sp>
        <p:nvSpPr>
          <p:cNvPr id="17" name="TextBox 16"/>
          <p:cNvSpPr txBox="1"/>
          <p:nvPr/>
        </p:nvSpPr>
        <p:spPr>
          <a:xfrm>
            <a:off x="4920344" y="5804250"/>
            <a:ext cx="4071256" cy="369332"/>
          </a:xfrm>
          <a:prstGeom prst="rect">
            <a:avLst/>
          </a:prstGeom>
          <a:noFill/>
        </p:spPr>
        <p:txBody>
          <a:bodyPr wrap="square" rtlCol="0">
            <a:spAutoFit/>
          </a:bodyPr>
          <a:lstStyle/>
          <a:p>
            <a:pPr algn="ctr"/>
            <a:r>
              <a:rPr lang="en-US" dirty="0" smtClean="0"/>
              <a:t>Masonry Wall (non-residential Crum, WV)</a:t>
            </a:r>
            <a:endParaRPr lang="en-US" dirty="0"/>
          </a:p>
        </p:txBody>
      </p:sp>
    </p:spTree>
    <p:extLst>
      <p:ext uri="{BB962C8B-B14F-4D97-AF65-F5344CB8AC3E}">
        <p14:creationId xmlns:p14="http://schemas.microsoft.com/office/powerpoint/2010/main" val="1407866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cs typeface="Times New Roman" panose="02020603050405020304" pitchFamily="18" charset="0"/>
              </a:rPr>
              <a:t>THE CHANGING FLOODPLAIN</a:t>
            </a:r>
            <a:r>
              <a:rPr lang="en-US" sz="4000" b="1" dirty="0">
                <a:cs typeface="Times New Roman" panose="02020603050405020304" pitchFamily="18" charset="0"/>
              </a:rPr>
              <a:t/>
            </a:r>
            <a:br>
              <a:rPr lang="en-US" sz="4000" b="1" dirty="0">
                <a:cs typeface="Times New Roman" panose="02020603050405020304" pitchFamily="18" charset="0"/>
              </a:rPr>
            </a:br>
            <a:r>
              <a:rPr lang="en-US" sz="4000" b="1" dirty="0" smtClean="0">
                <a:cs typeface="Times New Roman" panose="02020603050405020304" pitchFamily="18" charset="0"/>
              </a:rPr>
              <a:t>Man-Made </a:t>
            </a:r>
            <a:r>
              <a:rPr lang="en-US" sz="4000" b="1" dirty="0">
                <a:cs typeface="Times New Roman" panose="02020603050405020304" pitchFamily="18" charset="0"/>
              </a:rPr>
              <a:t>Dynamics</a:t>
            </a:r>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7094" y="1060705"/>
            <a:ext cx="7496354" cy="4951906"/>
          </a:xfrm>
          <a:prstGeom prst="rect">
            <a:avLst/>
          </a:prstGeom>
          <a:noFill/>
          <a:ln w="31750">
            <a:solidFill>
              <a:srgbClr val="188ECD"/>
            </a:solidFill>
            <a:miter lim="800000"/>
            <a:headEnd/>
            <a:tailEnd/>
          </a:ln>
          <a:extLst>
            <a:ext uri="{909E8E84-426E-40DD-AFC4-6F175D3DCCD1}">
              <a14:hiddenFill xmlns:a14="http://schemas.microsoft.com/office/drawing/2010/main">
                <a:solidFill>
                  <a:srgbClr val="FFFFFF"/>
                </a:solidFill>
              </a14:hiddenFill>
            </a:ext>
          </a:extLst>
        </p:spPr>
      </p:pic>
      <p:grpSp>
        <p:nvGrpSpPr>
          <p:cNvPr id="7" name="Group 4"/>
          <p:cNvGrpSpPr>
            <a:grpSpLocks/>
          </p:cNvGrpSpPr>
          <p:nvPr/>
        </p:nvGrpSpPr>
        <p:grpSpPr bwMode="auto">
          <a:xfrm>
            <a:off x="1931571" y="2385422"/>
            <a:ext cx="6439737" cy="1465252"/>
            <a:chOff x="1140" y="2940"/>
            <a:chExt cx="12360" cy="3180"/>
          </a:xfrm>
        </p:grpSpPr>
        <p:sp>
          <p:nvSpPr>
            <p:cNvPr id="8" name="Freeform 5"/>
            <p:cNvSpPr>
              <a:spLocks/>
            </p:cNvSpPr>
            <p:nvPr/>
          </p:nvSpPr>
          <p:spPr bwMode="auto">
            <a:xfrm>
              <a:off x="1140" y="2940"/>
              <a:ext cx="12360" cy="3180"/>
            </a:xfrm>
            <a:custGeom>
              <a:avLst/>
              <a:gdLst>
                <a:gd name="T0" fmla="*/ 120 w 12360"/>
                <a:gd name="T1" fmla="*/ 2580 h 3180"/>
                <a:gd name="T2" fmla="*/ 0 w 12360"/>
                <a:gd name="T3" fmla="*/ 2580 h 3180"/>
                <a:gd name="T4" fmla="*/ 180 w 12360"/>
                <a:gd name="T5" fmla="*/ 3180 h 3180"/>
                <a:gd name="T6" fmla="*/ 342 w 12360"/>
                <a:gd name="T7" fmla="*/ 2640 h 3180"/>
                <a:gd name="T8" fmla="*/ 120 w 12360"/>
                <a:gd name="T9" fmla="*/ 2640 h 3180"/>
                <a:gd name="T10" fmla="*/ 120 w 12360"/>
                <a:gd name="T11" fmla="*/ 2580 h 3180"/>
                <a:gd name="T12" fmla="*/ 0 60000 65536"/>
                <a:gd name="T13" fmla="*/ 0 60000 65536"/>
                <a:gd name="T14" fmla="*/ 0 60000 65536"/>
                <a:gd name="T15" fmla="*/ 0 60000 65536"/>
                <a:gd name="T16" fmla="*/ 0 60000 65536"/>
                <a:gd name="T17" fmla="*/ 0 60000 65536"/>
                <a:gd name="T18" fmla="*/ 0 w 12360"/>
                <a:gd name="T19" fmla="*/ 0 h 3180"/>
                <a:gd name="T20" fmla="*/ 12360 w 12360"/>
                <a:gd name="T21" fmla="*/ 3180 h 3180"/>
              </a:gdLst>
              <a:ahLst/>
              <a:cxnLst>
                <a:cxn ang="T12">
                  <a:pos x="T0" y="T1"/>
                </a:cxn>
                <a:cxn ang="T13">
                  <a:pos x="T2" y="T3"/>
                </a:cxn>
                <a:cxn ang="T14">
                  <a:pos x="T4" y="T5"/>
                </a:cxn>
                <a:cxn ang="T15">
                  <a:pos x="T6" y="T7"/>
                </a:cxn>
                <a:cxn ang="T16">
                  <a:pos x="T8" y="T9"/>
                </a:cxn>
                <a:cxn ang="T17">
                  <a:pos x="T10" y="T11"/>
                </a:cxn>
              </a:cxnLst>
              <a:rect l="T18" t="T19" r="T20" b="T21"/>
              <a:pathLst>
                <a:path w="12360" h="3180">
                  <a:moveTo>
                    <a:pt x="120" y="2580"/>
                  </a:moveTo>
                  <a:lnTo>
                    <a:pt x="0" y="2580"/>
                  </a:lnTo>
                  <a:lnTo>
                    <a:pt x="180" y="3180"/>
                  </a:lnTo>
                  <a:lnTo>
                    <a:pt x="342" y="2640"/>
                  </a:lnTo>
                  <a:lnTo>
                    <a:pt x="120" y="2640"/>
                  </a:lnTo>
                  <a:lnTo>
                    <a:pt x="120" y="2580"/>
                  </a:lnTo>
                </a:path>
              </a:pathLst>
            </a:custGeom>
            <a:solidFill>
              <a:srgbClr val="1F0EAC"/>
            </a:solidFill>
            <a:ln w="9525">
              <a:solidFill>
                <a:srgbClr val="188ECD"/>
              </a:solidFill>
              <a:round/>
              <a:headEnd/>
              <a:tailEnd/>
            </a:ln>
            <a:extLst/>
          </p:spPr>
          <p:txBody>
            <a:bodyPr/>
            <a:lstStyle/>
            <a:p>
              <a:endParaRPr lang="en-US" dirty="0"/>
            </a:p>
          </p:txBody>
        </p:sp>
        <p:sp>
          <p:nvSpPr>
            <p:cNvPr id="9" name="Freeform 6"/>
            <p:cNvSpPr>
              <a:spLocks/>
            </p:cNvSpPr>
            <p:nvPr/>
          </p:nvSpPr>
          <p:spPr bwMode="auto">
            <a:xfrm>
              <a:off x="1140" y="2940"/>
              <a:ext cx="12360" cy="3180"/>
            </a:xfrm>
            <a:custGeom>
              <a:avLst/>
              <a:gdLst>
                <a:gd name="T0" fmla="*/ 12120 w 12360"/>
                <a:gd name="T1" fmla="*/ 2580 h 3180"/>
                <a:gd name="T2" fmla="*/ 12000 w 12360"/>
                <a:gd name="T3" fmla="*/ 2580 h 3180"/>
                <a:gd name="T4" fmla="*/ 12180 w 12360"/>
                <a:gd name="T5" fmla="*/ 3180 h 3180"/>
                <a:gd name="T6" fmla="*/ 12342 w 12360"/>
                <a:gd name="T7" fmla="*/ 2640 h 3180"/>
                <a:gd name="T8" fmla="*/ 12120 w 12360"/>
                <a:gd name="T9" fmla="*/ 2640 h 3180"/>
                <a:gd name="T10" fmla="*/ 12120 w 12360"/>
                <a:gd name="T11" fmla="*/ 2580 h 3180"/>
                <a:gd name="T12" fmla="*/ 0 60000 65536"/>
                <a:gd name="T13" fmla="*/ 0 60000 65536"/>
                <a:gd name="T14" fmla="*/ 0 60000 65536"/>
                <a:gd name="T15" fmla="*/ 0 60000 65536"/>
                <a:gd name="T16" fmla="*/ 0 60000 65536"/>
                <a:gd name="T17" fmla="*/ 0 60000 65536"/>
                <a:gd name="T18" fmla="*/ 0 w 12360"/>
                <a:gd name="T19" fmla="*/ 0 h 3180"/>
                <a:gd name="T20" fmla="*/ 12360 w 12360"/>
                <a:gd name="T21" fmla="*/ 3180 h 3180"/>
              </a:gdLst>
              <a:ahLst/>
              <a:cxnLst>
                <a:cxn ang="T12">
                  <a:pos x="T0" y="T1"/>
                </a:cxn>
                <a:cxn ang="T13">
                  <a:pos x="T2" y="T3"/>
                </a:cxn>
                <a:cxn ang="T14">
                  <a:pos x="T4" y="T5"/>
                </a:cxn>
                <a:cxn ang="T15">
                  <a:pos x="T6" y="T7"/>
                </a:cxn>
                <a:cxn ang="T16">
                  <a:pos x="T8" y="T9"/>
                </a:cxn>
                <a:cxn ang="T17">
                  <a:pos x="T10" y="T11"/>
                </a:cxn>
              </a:cxnLst>
              <a:rect l="T18" t="T19" r="T20" b="T21"/>
              <a:pathLst>
                <a:path w="12360" h="3180">
                  <a:moveTo>
                    <a:pt x="12120" y="2580"/>
                  </a:moveTo>
                  <a:lnTo>
                    <a:pt x="12000" y="2580"/>
                  </a:lnTo>
                  <a:lnTo>
                    <a:pt x="12180" y="3180"/>
                  </a:lnTo>
                  <a:lnTo>
                    <a:pt x="12342" y="2640"/>
                  </a:lnTo>
                  <a:lnTo>
                    <a:pt x="12120" y="2640"/>
                  </a:lnTo>
                  <a:lnTo>
                    <a:pt x="12120" y="2580"/>
                  </a:lnTo>
                </a:path>
              </a:pathLst>
            </a:custGeom>
            <a:solidFill>
              <a:srgbClr val="1F0EAC"/>
            </a:solidFill>
            <a:ln w="9525">
              <a:solidFill>
                <a:srgbClr val="188ECD"/>
              </a:solidFill>
              <a:round/>
              <a:headEnd/>
              <a:tailEnd/>
            </a:ln>
            <a:extLst/>
          </p:spPr>
          <p:txBody>
            <a:bodyPr/>
            <a:lstStyle/>
            <a:p>
              <a:endParaRPr lang="en-US" dirty="0"/>
            </a:p>
          </p:txBody>
        </p:sp>
        <p:sp>
          <p:nvSpPr>
            <p:cNvPr id="10" name="Freeform 7"/>
            <p:cNvSpPr>
              <a:spLocks/>
            </p:cNvSpPr>
            <p:nvPr/>
          </p:nvSpPr>
          <p:spPr bwMode="auto">
            <a:xfrm>
              <a:off x="1140" y="2940"/>
              <a:ext cx="12360" cy="3180"/>
            </a:xfrm>
            <a:custGeom>
              <a:avLst/>
              <a:gdLst>
                <a:gd name="T0" fmla="*/ 12180 w 12360"/>
                <a:gd name="T1" fmla="*/ 0 h 3180"/>
                <a:gd name="T2" fmla="*/ 174 w 12360"/>
                <a:gd name="T3" fmla="*/ 0 h 3180"/>
                <a:gd name="T4" fmla="*/ 124 w 12360"/>
                <a:gd name="T5" fmla="*/ 38 h 3180"/>
                <a:gd name="T6" fmla="*/ 120 w 12360"/>
                <a:gd name="T7" fmla="*/ 60 h 3180"/>
                <a:gd name="T8" fmla="*/ 120 w 12360"/>
                <a:gd name="T9" fmla="*/ 2640 h 3180"/>
                <a:gd name="T10" fmla="*/ 240 w 12360"/>
                <a:gd name="T11" fmla="*/ 2640 h 3180"/>
                <a:gd name="T12" fmla="*/ 240 w 12360"/>
                <a:gd name="T13" fmla="*/ 120 h 3180"/>
                <a:gd name="T14" fmla="*/ 180 w 12360"/>
                <a:gd name="T15" fmla="*/ 120 h 3180"/>
                <a:gd name="T16" fmla="*/ 240 w 12360"/>
                <a:gd name="T17" fmla="*/ 60 h 3180"/>
                <a:gd name="T18" fmla="*/ 12240 w 12360"/>
                <a:gd name="T19" fmla="*/ 60 h 3180"/>
                <a:gd name="T20" fmla="*/ 12240 w 12360"/>
                <a:gd name="T21" fmla="*/ 54 h 3180"/>
                <a:gd name="T22" fmla="*/ 12234 w 12360"/>
                <a:gd name="T23" fmla="*/ 33 h 3180"/>
                <a:gd name="T24" fmla="*/ 12221 w 12360"/>
                <a:gd name="T25" fmla="*/ 16 h 3180"/>
                <a:gd name="T26" fmla="*/ 12202 w 12360"/>
                <a:gd name="T27" fmla="*/ 4 h 3180"/>
                <a:gd name="T28" fmla="*/ 12180 w 12360"/>
                <a:gd name="T29" fmla="*/ 0 h 3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60"/>
                <a:gd name="T46" fmla="*/ 0 h 3180"/>
                <a:gd name="T47" fmla="*/ 12360 w 12360"/>
                <a:gd name="T48" fmla="*/ 3180 h 3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60" h="3180">
                  <a:moveTo>
                    <a:pt x="12180" y="0"/>
                  </a:moveTo>
                  <a:lnTo>
                    <a:pt x="174" y="0"/>
                  </a:lnTo>
                  <a:lnTo>
                    <a:pt x="124" y="38"/>
                  </a:lnTo>
                  <a:lnTo>
                    <a:pt x="120" y="60"/>
                  </a:lnTo>
                  <a:lnTo>
                    <a:pt x="120" y="2640"/>
                  </a:lnTo>
                  <a:lnTo>
                    <a:pt x="240" y="2640"/>
                  </a:lnTo>
                  <a:lnTo>
                    <a:pt x="240" y="120"/>
                  </a:lnTo>
                  <a:lnTo>
                    <a:pt x="180" y="120"/>
                  </a:lnTo>
                  <a:lnTo>
                    <a:pt x="240" y="60"/>
                  </a:lnTo>
                  <a:lnTo>
                    <a:pt x="12240" y="60"/>
                  </a:lnTo>
                  <a:lnTo>
                    <a:pt x="12240" y="54"/>
                  </a:lnTo>
                  <a:lnTo>
                    <a:pt x="12234" y="33"/>
                  </a:lnTo>
                  <a:lnTo>
                    <a:pt x="12221" y="16"/>
                  </a:lnTo>
                  <a:lnTo>
                    <a:pt x="12202" y="4"/>
                  </a:lnTo>
                  <a:lnTo>
                    <a:pt x="12180" y="0"/>
                  </a:lnTo>
                </a:path>
              </a:pathLst>
            </a:custGeom>
            <a:solidFill>
              <a:srgbClr val="1F0EAC"/>
            </a:solidFill>
            <a:ln w="9525">
              <a:solidFill>
                <a:srgbClr val="188ECD"/>
              </a:solidFill>
              <a:round/>
              <a:headEnd/>
              <a:tailEnd/>
            </a:ln>
            <a:extLst/>
          </p:spPr>
          <p:txBody>
            <a:bodyPr/>
            <a:lstStyle/>
            <a:p>
              <a:endParaRPr lang="en-US" dirty="0"/>
            </a:p>
          </p:txBody>
        </p:sp>
        <p:sp>
          <p:nvSpPr>
            <p:cNvPr id="11" name="Freeform 8"/>
            <p:cNvSpPr>
              <a:spLocks/>
            </p:cNvSpPr>
            <p:nvPr/>
          </p:nvSpPr>
          <p:spPr bwMode="auto">
            <a:xfrm>
              <a:off x="1140" y="2940"/>
              <a:ext cx="12360" cy="3180"/>
            </a:xfrm>
            <a:custGeom>
              <a:avLst/>
              <a:gdLst>
                <a:gd name="T0" fmla="*/ 360 w 12360"/>
                <a:gd name="T1" fmla="*/ 2580 h 3180"/>
                <a:gd name="T2" fmla="*/ 240 w 12360"/>
                <a:gd name="T3" fmla="*/ 2580 h 3180"/>
                <a:gd name="T4" fmla="*/ 240 w 12360"/>
                <a:gd name="T5" fmla="*/ 2640 h 3180"/>
                <a:gd name="T6" fmla="*/ 342 w 12360"/>
                <a:gd name="T7" fmla="*/ 2640 h 3180"/>
                <a:gd name="T8" fmla="*/ 360 w 12360"/>
                <a:gd name="T9" fmla="*/ 2580 h 3180"/>
                <a:gd name="T10" fmla="*/ 0 60000 65536"/>
                <a:gd name="T11" fmla="*/ 0 60000 65536"/>
                <a:gd name="T12" fmla="*/ 0 60000 65536"/>
                <a:gd name="T13" fmla="*/ 0 60000 65536"/>
                <a:gd name="T14" fmla="*/ 0 60000 65536"/>
                <a:gd name="T15" fmla="*/ 0 w 12360"/>
                <a:gd name="T16" fmla="*/ 0 h 3180"/>
                <a:gd name="T17" fmla="*/ 12360 w 12360"/>
                <a:gd name="T18" fmla="*/ 3180 h 3180"/>
              </a:gdLst>
              <a:ahLst/>
              <a:cxnLst>
                <a:cxn ang="T10">
                  <a:pos x="T0" y="T1"/>
                </a:cxn>
                <a:cxn ang="T11">
                  <a:pos x="T2" y="T3"/>
                </a:cxn>
                <a:cxn ang="T12">
                  <a:pos x="T4" y="T5"/>
                </a:cxn>
                <a:cxn ang="T13">
                  <a:pos x="T6" y="T7"/>
                </a:cxn>
                <a:cxn ang="T14">
                  <a:pos x="T8" y="T9"/>
                </a:cxn>
              </a:cxnLst>
              <a:rect l="T15" t="T16" r="T17" b="T18"/>
              <a:pathLst>
                <a:path w="12360" h="3180">
                  <a:moveTo>
                    <a:pt x="360" y="2580"/>
                  </a:moveTo>
                  <a:lnTo>
                    <a:pt x="240" y="2580"/>
                  </a:lnTo>
                  <a:lnTo>
                    <a:pt x="240" y="2640"/>
                  </a:lnTo>
                  <a:lnTo>
                    <a:pt x="342" y="2640"/>
                  </a:lnTo>
                  <a:lnTo>
                    <a:pt x="360" y="2580"/>
                  </a:lnTo>
                </a:path>
              </a:pathLst>
            </a:custGeom>
            <a:solidFill>
              <a:srgbClr val="1F0EAC"/>
            </a:solidFill>
            <a:ln w="9525">
              <a:solidFill>
                <a:srgbClr val="188ECD"/>
              </a:solidFill>
              <a:round/>
              <a:headEnd/>
              <a:tailEnd/>
            </a:ln>
            <a:extLst/>
          </p:spPr>
          <p:txBody>
            <a:bodyPr/>
            <a:lstStyle/>
            <a:p>
              <a:endParaRPr lang="en-US" dirty="0"/>
            </a:p>
          </p:txBody>
        </p:sp>
        <p:sp>
          <p:nvSpPr>
            <p:cNvPr id="12" name="Freeform 9"/>
            <p:cNvSpPr>
              <a:spLocks/>
            </p:cNvSpPr>
            <p:nvPr/>
          </p:nvSpPr>
          <p:spPr bwMode="auto">
            <a:xfrm>
              <a:off x="1140" y="2940"/>
              <a:ext cx="12360" cy="3180"/>
            </a:xfrm>
            <a:custGeom>
              <a:avLst/>
              <a:gdLst>
                <a:gd name="T0" fmla="*/ 12120 w 12360"/>
                <a:gd name="T1" fmla="*/ 60 h 3180"/>
                <a:gd name="T2" fmla="*/ 12120 w 12360"/>
                <a:gd name="T3" fmla="*/ 2640 h 3180"/>
                <a:gd name="T4" fmla="*/ 12240 w 12360"/>
                <a:gd name="T5" fmla="*/ 2640 h 3180"/>
                <a:gd name="T6" fmla="*/ 12240 w 12360"/>
                <a:gd name="T7" fmla="*/ 120 h 3180"/>
                <a:gd name="T8" fmla="*/ 12180 w 12360"/>
                <a:gd name="T9" fmla="*/ 120 h 3180"/>
                <a:gd name="T10" fmla="*/ 12120 w 12360"/>
                <a:gd name="T11" fmla="*/ 60 h 3180"/>
                <a:gd name="T12" fmla="*/ 0 60000 65536"/>
                <a:gd name="T13" fmla="*/ 0 60000 65536"/>
                <a:gd name="T14" fmla="*/ 0 60000 65536"/>
                <a:gd name="T15" fmla="*/ 0 60000 65536"/>
                <a:gd name="T16" fmla="*/ 0 60000 65536"/>
                <a:gd name="T17" fmla="*/ 0 60000 65536"/>
                <a:gd name="T18" fmla="*/ 0 w 12360"/>
                <a:gd name="T19" fmla="*/ 0 h 3180"/>
                <a:gd name="T20" fmla="*/ 12360 w 12360"/>
                <a:gd name="T21" fmla="*/ 3180 h 3180"/>
              </a:gdLst>
              <a:ahLst/>
              <a:cxnLst>
                <a:cxn ang="T12">
                  <a:pos x="T0" y="T1"/>
                </a:cxn>
                <a:cxn ang="T13">
                  <a:pos x="T2" y="T3"/>
                </a:cxn>
                <a:cxn ang="T14">
                  <a:pos x="T4" y="T5"/>
                </a:cxn>
                <a:cxn ang="T15">
                  <a:pos x="T6" y="T7"/>
                </a:cxn>
                <a:cxn ang="T16">
                  <a:pos x="T8" y="T9"/>
                </a:cxn>
                <a:cxn ang="T17">
                  <a:pos x="T10" y="T11"/>
                </a:cxn>
              </a:cxnLst>
              <a:rect l="T18" t="T19" r="T20" b="T21"/>
              <a:pathLst>
                <a:path w="12360" h="3180">
                  <a:moveTo>
                    <a:pt x="12120" y="60"/>
                  </a:moveTo>
                  <a:lnTo>
                    <a:pt x="12120" y="2640"/>
                  </a:lnTo>
                  <a:lnTo>
                    <a:pt x="12240" y="2640"/>
                  </a:lnTo>
                  <a:lnTo>
                    <a:pt x="12240" y="120"/>
                  </a:lnTo>
                  <a:lnTo>
                    <a:pt x="12180" y="120"/>
                  </a:lnTo>
                  <a:lnTo>
                    <a:pt x="12120" y="60"/>
                  </a:lnTo>
                </a:path>
              </a:pathLst>
            </a:custGeom>
            <a:solidFill>
              <a:srgbClr val="1F0EAC"/>
            </a:solidFill>
            <a:ln w="9525">
              <a:solidFill>
                <a:srgbClr val="188ECD"/>
              </a:solidFill>
              <a:round/>
              <a:headEnd/>
              <a:tailEnd/>
            </a:ln>
            <a:extLst/>
          </p:spPr>
          <p:txBody>
            <a:bodyPr/>
            <a:lstStyle/>
            <a:p>
              <a:endParaRPr lang="en-US" dirty="0"/>
            </a:p>
          </p:txBody>
        </p:sp>
        <p:sp>
          <p:nvSpPr>
            <p:cNvPr id="13" name="Freeform 10"/>
            <p:cNvSpPr>
              <a:spLocks/>
            </p:cNvSpPr>
            <p:nvPr/>
          </p:nvSpPr>
          <p:spPr bwMode="auto">
            <a:xfrm>
              <a:off x="1140" y="2940"/>
              <a:ext cx="12360" cy="3180"/>
            </a:xfrm>
            <a:custGeom>
              <a:avLst/>
              <a:gdLst>
                <a:gd name="T0" fmla="*/ 12360 w 12360"/>
                <a:gd name="T1" fmla="*/ 2580 h 3180"/>
                <a:gd name="T2" fmla="*/ 12240 w 12360"/>
                <a:gd name="T3" fmla="*/ 2580 h 3180"/>
                <a:gd name="T4" fmla="*/ 12240 w 12360"/>
                <a:gd name="T5" fmla="*/ 2640 h 3180"/>
                <a:gd name="T6" fmla="*/ 12342 w 12360"/>
                <a:gd name="T7" fmla="*/ 2640 h 3180"/>
                <a:gd name="T8" fmla="*/ 12360 w 12360"/>
                <a:gd name="T9" fmla="*/ 2580 h 3180"/>
                <a:gd name="T10" fmla="*/ 0 60000 65536"/>
                <a:gd name="T11" fmla="*/ 0 60000 65536"/>
                <a:gd name="T12" fmla="*/ 0 60000 65536"/>
                <a:gd name="T13" fmla="*/ 0 60000 65536"/>
                <a:gd name="T14" fmla="*/ 0 60000 65536"/>
                <a:gd name="T15" fmla="*/ 0 w 12360"/>
                <a:gd name="T16" fmla="*/ 0 h 3180"/>
                <a:gd name="T17" fmla="*/ 12360 w 12360"/>
                <a:gd name="T18" fmla="*/ 3180 h 3180"/>
              </a:gdLst>
              <a:ahLst/>
              <a:cxnLst>
                <a:cxn ang="T10">
                  <a:pos x="T0" y="T1"/>
                </a:cxn>
                <a:cxn ang="T11">
                  <a:pos x="T2" y="T3"/>
                </a:cxn>
                <a:cxn ang="T12">
                  <a:pos x="T4" y="T5"/>
                </a:cxn>
                <a:cxn ang="T13">
                  <a:pos x="T6" y="T7"/>
                </a:cxn>
                <a:cxn ang="T14">
                  <a:pos x="T8" y="T9"/>
                </a:cxn>
              </a:cxnLst>
              <a:rect l="T15" t="T16" r="T17" b="T18"/>
              <a:pathLst>
                <a:path w="12360" h="3180">
                  <a:moveTo>
                    <a:pt x="12360" y="2580"/>
                  </a:moveTo>
                  <a:lnTo>
                    <a:pt x="12240" y="2580"/>
                  </a:lnTo>
                  <a:lnTo>
                    <a:pt x="12240" y="2640"/>
                  </a:lnTo>
                  <a:lnTo>
                    <a:pt x="12342" y="2640"/>
                  </a:lnTo>
                  <a:lnTo>
                    <a:pt x="12360" y="2580"/>
                  </a:lnTo>
                </a:path>
              </a:pathLst>
            </a:custGeom>
            <a:solidFill>
              <a:srgbClr val="1F0EAC"/>
            </a:solidFill>
            <a:ln w="9525">
              <a:solidFill>
                <a:srgbClr val="188ECD"/>
              </a:solidFill>
              <a:round/>
              <a:headEnd/>
              <a:tailEnd/>
            </a:ln>
            <a:extLst/>
          </p:spPr>
          <p:txBody>
            <a:bodyPr/>
            <a:lstStyle/>
            <a:p>
              <a:endParaRPr lang="en-US" dirty="0"/>
            </a:p>
          </p:txBody>
        </p:sp>
        <p:sp>
          <p:nvSpPr>
            <p:cNvPr id="14" name="Freeform 11"/>
            <p:cNvSpPr>
              <a:spLocks/>
            </p:cNvSpPr>
            <p:nvPr/>
          </p:nvSpPr>
          <p:spPr bwMode="auto">
            <a:xfrm>
              <a:off x="1140" y="2940"/>
              <a:ext cx="12360" cy="3180"/>
            </a:xfrm>
            <a:custGeom>
              <a:avLst/>
              <a:gdLst>
                <a:gd name="T0" fmla="*/ 240 w 12360"/>
                <a:gd name="T1" fmla="*/ 60 h 3180"/>
                <a:gd name="T2" fmla="*/ 180 w 12360"/>
                <a:gd name="T3" fmla="*/ 120 h 3180"/>
                <a:gd name="T4" fmla="*/ 240 w 12360"/>
                <a:gd name="T5" fmla="*/ 120 h 3180"/>
                <a:gd name="T6" fmla="*/ 240 w 12360"/>
                <a:gd name="T7" fmla="*/ 60 h 3180"/>
                <a:gd name="T8" fmla="*/ 0 60000 65536"/>
                <a:gd name="T9" fmla="*/ 0 60000 65536"/>
                <a:gd name="T10" fmla="*/ 0 60000 65536"/>
                <a:gd name="T11" fmla="*/ 0 60000 65536"/>
                <a:gd name="T12" fmla="*/ 0 w 12360"/>
                <a:gd name="T13" fmla="*/ 0 h 3180"/>
                <a:gd name="T14" fmla="*/ 12360 w 12360"/>
                <a:gd name="T15" fmla="*/ 3180 h 3180"/>
              </a:gdLst>
              <a:ahLst/>
              <a:cxnLst>
                <a:cxn ang="T8">
                  <a:pos x="T0" y="T1"/>
                </a:cxn>
                <a:cxn ang="T9">
                  <a:pos x="T2" y="T3"/>
                </a:cxn>
                <a:cxn ang="T10">
                  <a:pos x="T4" y="T5"/>
                </a:cxn>
                <a:cxn ang="T11">
                  <a:pos x="T6" y="T7"/>
                </a:cxn>
              </a:cxnLst>
              <a:rect l="T12" t="T13" r="T14" b="T15"/>
              <a:pathLst>
                <a:path w="12360" h="3180">
                  <a:moveTo>
                    <a:pt x="240" y="60"/>
                  </a:moveTo>
                  <a:lnTo>
                    <a:pt x="180" y="120"/>
                  </a:lnTo>
                  <a:lnTo>
                    <a:pt x="240" y="120"/>
                  </a:lnTo>
                  <a:lnTo>
                    <a:pt x="240" y="60"/>
                  </a:lnTo>
                </a:path>
              </a:pathLst>
            </a:custGeom>
            <a:solidFill>
              <a:srgbClr val="1F0EAC"/>
            </a:solidFill>
            <a:ln w="9525">
              <a:solidFill>
                <a:srgbClr val="188ECD"/>
              </a:solidFill>
              <a:round/>
              <a:headEnd/>
              <a:tailEnd/>
            </a:ln>
            <a:extLst/>
          </p:spPr>
          <p:txBody>
            <a:bodyPr/>
            <a:lstStyle/>
            <a:p>
              <a:endParaRPr lang="en-US" dirty="0"/>
            </a:p>
          </p:txBody>
        </p:sp>
        <p:sp>
          <p:nvSpPr>
            <p:cNvPr id="15" name="Freeform 12"/>
            <p:cNvSpPr>
              <a:spLocks/>
            </p:cNvSpPr>
            <p:nvPr/>
          </p:nvSpPr>
          <p:spPr bwMode="auto">
            <a:xfrm>
              <a:off x="1140" y="2940"/>
              <a:ext cx="12360" cy="3180"/>
            </a:xfrm>
            <a:custGeom>
              <a:avLst/>
              <a:gdLst>
                <a:gd name="T0" fmla="*/ 12120 w 12360"/>
                <a:gd name="T1" fmla="*/ 60 h 3180"/>
                <a:gd name="T2" fmla="*/ 240 w 12360"/>
                <a:gd name="T3" fmla="*/ 60 h 3180"/>
                <a:gd name="T4" fmla="*/ 240 w 12360"/>
                <a:gd name="T5" fmla="*/ 120 h 3180"/>
                <a:gd name="T6" fmla="*/ 12120 w 12360"/>
                <a:gd name="T7" fmla="*/ 120 h 3180"/>
                <a:gd name="T8" fmla="*/ 12120 w 12360"/>
                <a:gd name="T9" fmla="*/ 60 h 3180"/>
                <a:gd name="T10" fmla="*/ 0 60000 65536"/>
                <a:gd name="T11" fmla="*/ 0 60000 65536"/>
                <a:gd name="T12" fmla="*/ 0 60000 65536"/>
                <a:gd name="T13" fmla="*/ 0 60000 65536"/>
                <a:gd name="T14" fmla="*/ 0 60000 65536"/>
                <a:gd name="T15" fmla="*/ 0 w 12360"/>
                <a:gd name="T16" fmla="*/ 0 h 3180"/>
                <a:gd name="T17" fmla="*/ 12360 w 12360"/>
                <a:gd name="T18" fmla="*/ 3180 h 3180"/>
              </a:gdLst>
              <a:ahLst/>
              <a:cxnLst>
                <a:cxn ang="T10">
                  <a:pos x="T0" y="T1"/>
                </a:cxn>
                <a:cxn ang="T11">
                  <a:pos x="T2" y="T3"/>
                </a:cxn>
                <a:cxn ang="T12">
                  <a:pos x="T4" y="T5"/>
                </a:cxn>
                <a:cxn ang="T13">
                  <a:pos x="T6" y="T7"/>
                </a:cxn>
                <a:cxn ang="T14">
                  <a:pos x="T8" y="T9"/>
                </a:cxn>
              </a:cxnLst>
              <a:rect l="T15" t="T16" r="T17" b="T18"/>
              <a:pathLst>
                <a:path w="12360" h="3180">
                  <a:moveTo>
                    <a:pt x="12120" y="60"/>
                  </a:moveTo>
                  <a:lnTo>
                    <a:pt x="240" y="60"/>
                  </a:lnTo>
                  <a:lnTo>
                    <a:pt x="240" y="120"/>
                  </a:lnTo>
                  <a:lnTo>
                    <a:pt x="12120" y="120"/>
                  </a:lnTo>
                  <a:lnTo>
                    <a:pt x="12120" y="60"/>
                  </a:lnTo>
                </a:path>
              </a:pathLst>
            </a:custGeom>
            <a:solidFill>
              <a:srgbClr val="1F0EAC"/>
            </a:solidFill>
            <a:ln w="9525">
              <a:solidFill>
                <a:srgbClr val="188ECD"/>
              </a:solidFill>
              <a:round/>
              <a:headEnd/>
              <a:tailEnd/>
            </a:ln>
            <a:extLst/>
          </p:spPr>
          <p:txBody>
            <a:bodyPr/>
            <a:lstStyle/>
            <a:p>
              <a:endParaRPr lang="en-US" dirty="0"/>
            </a:p>
          </p:txBody>
        </p:sp>
        <p:sp>
          <p:nvSpPr>
            <p:cNvPr id="16" name="Freeform 13"/>
            <p:cNvSpPr>
              <a:spLocks/>
            </p:cNvSpPr>
            <p:nvPr/>
          </p:nvSpPr>
          <p:spPr bwMode="auto">
            <a:xfrm>
              <a:off x="1140" y="2940"/>
              <a:ext cx="12360" cy="3180"/>
            </a:xfrm>
            <a:custGeom>
              <a:avLst/>
              <a:gdLst>
                <a:gd name="T0" fmla="*/ 12240 w 12360"/>
                <a:gd name="T1" fmla="*/ 60 h 3180"/>
                <a:gd name="T2" fmla="*/ 12120 w 12360"/>
                <a:gd name="T3" fmla="*/ 60 h 3180"/>
                <a:gd name="T4" fmla="*/ 12180 w 12360"/>
                <a:gd name="T5" fmla="*/ 120 h 3180"/>
                <a:gd name="T6" fmla="*/ 12240 w 12360"/>
                <a:gd name="T7" fmla="*/ 120 h 3180"/>
                <a:gd name="T8" fmla="*/ 12240 w 12360"/>
                <a:gd name="T9" fmla="*/ 60 h 3180"/>
                <a:gd name="T10" fmla="*/ 0 60000 65536"/>
                <a:gd name="T11" fmla="*/ 0 60000 65536"/>
                <a:gd name="T12" fmla="*/ 0 60000 65536"/>
                <a:gd name="T13" fmla="*/ 0 60000 65536"/>
                <a:gd name="T14" fmla="*/ 0 60000 65536"/>
                <a:gd name="T15" fmla="*/ 0 w 12360"/>
                <a:gd name="T16" fmla="*/ 0 h 3180"/>
                <a:gd name="T17" fmla="*/ 12360 w 12360"/>
                <a:gd name="T18" fmla="*/ 3180 h 3180"/>
              </a:gdLst>
              <a:ahLst/>
              <a:cxnLst>
                <a:cxn ang="T10">
                  <a:pos x="T0" y="T1"/>
                </a:cxn>
                <a:cxn ang="T11">
                  <a:pos x="T2" y="T3"/>
                </a:cxn>
                <a:cxn ang="T12">
                  <a:pos x="T4" y="T5"/>
                </a:cxn>
                <a:cxn ang="T13">
                  <a:pos x="T6" y="T7"/>
                </a:cxn>
                <a:cxn ang="T14">
                  <a:pos x="T8" y="T9"/>
                </a:cxn>
              </a:cxnLst>
              <a:rect l="T15" t="T16" r="T17" b="T18"/>
              <a:pathLst>
                <a:path w="12360" h="3180">
                  <a:moveTo>
                    <a:pt x="12240" y="60"/>
                  </a:moveTo>
                  <a:lnTo>
                    <a:pt x="12120" y="60"/>
                  </a:lnTo>
                  <a:lnTo>
                    <a:pt x="12180" y="120"/>
                  </a:lnTo>
                  <a:lnTo>
                    <a:pt x="12240" y="120"/>
                  </a:lnTo>
                  <a:lnTo>
                    <a:pt x="12240" y="60"/>
                  </a:lnTo>
                </a:path>
              </a:pathLst>
            </a:custGeom>
            <a:solidFill>
              <a:srgbClr val="1F0EAC"/>
            </a:solidFill>
            <a:ln w="9525">
              <a:solidFill>
                <a:srgbClr val="188ECD"/>
              </a:solidFill>
              <a:round/>
              <a:headEnd/>
              <a:tailEnd/>
            </a:ln>
            <a:extLst/>
          </p:spPr>
          <p:txBody>
            <a:bodyPr/>
            <a:lstStyle/>
            <a:p>
              <a:endParaRPr lang="en-US" dirty="0"/>
            </a:p>
          </p:txBody>
        </p:sp>
      </p:grpSp>
    </p:spTree>
    <p:extLst>
      <p:ext uri="{BB962C8B-B14F-4D97-AF65-F5344CB8AC3E}">
        <p14:creationId xmlns:p14="http://schemas.microsoft.com/office/powerpoint/2010/main" val="414927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tretch/>
        </p:blipFill>
        <p:spPr>
          <a:xfrm>
            <a:off x="1602536" y="1018200"/>
            <a:ext cx="3433914" cy="3133133"/>
          </a:xfrm>
          <a:ln w="28575">
            <a:solidFill>
              <a:schemeClr val="bg1">
                <a:lumMod val="50000"/>
              </a:schemeClr>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69576" y="3816031"/>
            <a:ext cx="1750219" cy="1353503"/>
          </a:xfrm>
          <a:prstGeom prst="rect">
            <a:avLst/>
          </a:prstGeom>
          <a:ln w="28575">
            <a:solidFill>
              <a:schemeClr val="bg1">
                <a:lumMod val="50000"/>
              </a:schemeClr>
            </a:solidFill>
          </a:ln>
        </p:spPr>
      </p:pic>
      <p:pic>
        <p:nvPicPr>
          <p:cNvPr id="13" name="Content Placeholder 6"/>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5862172" y="1006005"/>
            <a:ext cx="2736776" cy="2057625"/>
          </a:xfrm>
          <a:prstGeom prst="rect">
            <a:avLst/>
          </a:prstGeom>
          <a:noFill/>
          <a:ln w="28575">
            <a:solidFill>
              <a:schemeClr val="bg1">
                <a:lumMod val="50000"/>
              </a:schemeClr>
            </a:solidFill>
            <a:miter lim="800000"/>
            <a:headEnd/>
            <a:tailEnd/>
          </a:ln>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49383" y="3611303"/>
            <a:ext cx="2749565" cy="1833044"/>
          </a:xfrm>
          <a:prstGeom prst="rect">
            <a:avLst/>
          </a:prstGeom>
          <a:ln w="28575">
            <a:solidFill>
              <a:schemeClr val="bg1">
                <a:lumMod val="50000"/>
              </a:schemeClr>
            </a:solidFill>
          </a:ln>
        </p:spPr>
      </p:pic>
      <p:sp>
        <p:nvSpPr>
          <p:cNvPr id="10" name="Rectangle 2"/>
          <p:cNvSpPr txBox="1">
            <a:spLocks noChangeArrowheads="1"/>
          </p:cNvSpPr>
          <p:nvPr/>
        </p:nvSpPr>
        <p:spPr>
          <a:xfrm>
            <a:off x="1069848" y="-1"/>
            <a:ext cx="8074152" cy="1018201"/>
          </a:xfrm>
          <a:prstGeom prst="rect">
            <a:avLst/>
          </a:prstGeom>
        </p:spPr>
        <p:txBody>
          <a:bodyPr anchor="ctr" anchorCtr="0"/>
          <a:lstStyle/>
          <a:p>
            <a:pPr algn="ctr">
              <a:lnSpc>
                <a:spcPts val="3000"/>
              </a:lnSpc>
              <a:defRPr/>
            </a:pPr>
            <a:r>
              <a:rPr lang="en-US" sz="4000" b="1" kern="0" dirty="0">
                <a:latin typeface="+mj-lt"/>
                <a:cs typeface="Calibri" panose="020F0502020204030204" pitchFamily="34" charset="0"/>
              </a:rPr>
              <a:t>FLOOD RISK ADAPTIVE MEASURES</a:t>
            </a:r>
          </a:p>
          <a:p>
            <a:pPr algn="ctr" eaLnBrk="0" hangingPunct="0">
              <a:lnSpc>
                <a:spcPts val="3000"/>
              </a:lnSpc>
              <a:defRPr/>
            </a:pPr>
            <a:r>
              <a:rPr lang="en-US" sz="2800" b="1" kern="0" dirty="0" smtClean="0">
                <a:latin typeface="+mj-lt"/>
                <a:ea typeface="+mj-ea"/>
                <a:cs typeface="Calibri" panose="020F0502020204030204" pitchFamily="34" charset="0"/>
              </a:rPr>
              <a:t>Barriers - Walls / Berms </a:t>
            </a:r>
            <a:r>
              <a:rPr lang="en-US" sz="2800" b="1" kern="0" dirty="0">
                <a:latin typeface="+mj-lt"/>
              </a:rPr>
              <a:t>Temporary Perimeter </a:t>
            </a:r>
            <a:r>
              <a:rPr lang="en-US" sz="2800" b="1" kern="0" dirty="0" smtClean="0">
                <a:latin typeface="+mj-lt"/>
              </a:rPr>
              <a:t>Systems</a:t>
            </a:r>
            <a:endParaRPr lang="en-US" sz="2800" b="1" kern="0" dirty="0" smtClean="0">
              <a:latin typeface="+mj-lt"/>
              <a:ea typeface="+mj-ea"/>
              <a:cs typeface="Calibri" panose="020F0502020204030204" pitchFamily="34" charset="0"/>
            </a:endParaRPr>
          </a:p>
        </p:txBody>
      </p:sp>
      <p:pic>
        <p:nvPicPr>
          <p:cNvPr id="12" name="Picture 1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534413" y="4439445"/>
            <a:ext cx="1695450" cy="1552575"/>
          </a:xfrm>
          <a:prstGeom prst="rect">
            <a:avLst/>
          </a:prstGeom>
          <a:ln w="28575">
            <a:solidFill>
              <a:schemeClr val="bg1">
                <a:lumMod val="50000"/>
              </a:schemeClr>
            </a:solidFill>
          </a:ln>
        </p:spPr>
      </p:pic>
      <p:sp>
        <p:nvSpPr>
          <p:cNvPr id="15" name="TextBox 14"/>
          <p:cNvSpPr txBox="1"/>
          <p:nvPr/>
        </p:nvSpPr>
        <p:spPr>
          <a:xfrm>
            <a:off x="5849383" y="3064899"/>
            <a:ext cx="2749565" cy="338554"/>
          </a:xfrm>
          <a:prstGeom prst="rect">
            <a:avLst/>
          </a:prstGeom>
          <a:noFill/>
        </p:spPr>
        <p:txBody>
          <a:bodyPr wrap="square" rtlCol="0">
            <a:spAutoFit/>
          </a:bodyPr>
          <a:lstStyle/>
          <a:p>
            <a:pPr algn="ctr"/>
            <a:r>
              <a:rPr lang="en-US" sz="1600" b="1" dirty="0" smtClean="0">
                <a:latin typeface="+mj-lt"/>
              </a:rPr>
              <a:t>PANELS (FOLDING)</a:t>
            </a:r>
          </a:p>
        </p:txBody>
      </p:sp>
      <p:sp>
        <p:nvSpPr>
          <p:cNvPr id="16" name="TextBox 15"/>
          <p:cNvSpPr txBox="1"/>
          <p:nvPr/>
        </p:nvSpPr>
        <p:spPr>
          <a:xfrm>
            <a:off x="5862172" y="5548906"/>
            <a:ext cx="2749565" cy="338554"/>
          </a:xfrm>
          <a:prstGeom prst="rect">
            <a:avLst/>
          </a:prstGeom>
          <a:noFill/>
        </p:spPr>
        <p:txBody>
          <a:bodyPr wrap="square" rtlCol="0">
            <a:spAutoFit/>
          </a:bodyPr>
          <a:lstStyle/>
          <a:p>
            <a:pPr algn="ctr"/>
            <a:r>
              <a:rPr lang="en-US" sz="1600" b="1" dirty="0" smtClean="0">
                <a:latin typeface="+mj-lt"/>
              </a:rPr>
              <a:t>BLADDER</a:t>
            </a:r>
          </a:p>
        </p:txBody>
      </p:sp>
      <p:sp>
        <p:nvSpPr>
          <p:cNvPr id="17" name="TextBox 16"/>
          <p:cNvSpPr txBox="1"/>
          <p:nvPr/>
        </p:nvSpPr>
        <p:spPr>
          <a:xfrm>
            <a:off x="1602536" y="5210352"/>
            <a:ext cx="2749565" cy="338554"/>
          </a:xfrm>
          <a:prstGeom prst="rect">
            <a:avLst/>
          </a:prstGeom>
          <a:noFill/>
        </p:spPr>
        <p:txBody>
          <a:bodyPr wrap="square" rtlCol="0">
            <a:spAutoFit/>
          </a:bodyPr>
          <a:lstStyle/>
          <a:p>
            <a:pPr algn="ctr"/>
            <a:r>
              <a:rPr lang="en-US" sz="1600" b="1" dirty="0" smtClean="0">
                <a:latin typeface="+mj-lt"/>
              </a:rPr>
              <a:t>PANELS (SELF RISING)</a:t>
            </a:r>
          </a:p>
        </p:txBody>
      </p:sp>
    </p:spTree>
    <p:extLst>
      <p:ext uri="{BB962C8B-B14F-4D97-AF65-F5344CB8AC3E}">
        <p14:creationId xmlns:p14="http://schemas.microsoft.com/office/powerpoint/2010/main" val="1198492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7" descr="C:\Behm\NFPC\Nonstructural Photos\Palmer Candy\20140310_14403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54980" y="1097031"/>
            <a:ext cx="4649579" cy="4107603"/>
          </a:xfrm>
          <a:prstGeom prst="rect">
            <a:avLst/>
          </a:prstGeom>
          <a:noFill/>
          <a:ln w="31750">
            <a:solidFill>
              <a:srgbClr val="188ECD"/>
            </a:solidFill>
            <a:miter lim="800000"/>
            <a:headEnd/>
            <a:tailEnd/>
          </a:ln>
          <a:extLst>
            <a:ext uri="{909E8E84-426E-40DD-AFC4-6F175D3DCCD1}">
              <a14:hiddenFill xmlns:a14="http://schemas.microsoft.com/office/drawing/2010/main">
                <a:solidFill>
                  <a:srgbClr val="FFFFFF"/>
                </a:solidFill>
              </a14:hiddenFill>
            </a:ext>
          </a:extLst>
        </p:spPr>
      </p:pic>
      <p:pic>
        <p:nvPicPr>
          <p:cNvPr id="36868" name="Picture 8" descr="C:\Behm\NFPC\Nonstructural Photos\Palmer Candy\20140310_14395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88454" y="3235062"/>
            <a:ext cx="2641601" cy="1981201"/>
          </a:xfrm>
          <a:prstGeom prst="rect">
            <a:avLst/>
          </a:prstGeom>
          <a:noFill/>
          <a:ln w="31750">
            <a:solidFill>
              <a:srgbClr val="188ECD"/>
            </a:solidFill>
            <a:miter lim="800000"/>
            <a:headEnd/>
            <a:tailEnd/>
          </a:ln>
          <a:extLst>
            <a:ext uri="{909E8E84-426E-40DD-AFC4-6F175D3DCCD1}">
              <a14:hiddenFill xmlns:a14="http://schemas.microsoft.com/office/drawing/2010/main">
                <a:solidFill>
                  <a:srgbClr val="FFFFFF"/>
                </a:solidFill>
              </a14:hiddenFill>
            </a:ext>
          </a:extLst>
        </p:spPr>
      </p:pic>
      <p:pic>
        <p:nvPicPr>
          <p:cNvPr id="36869" name="Picture 9" descr="C:\Behm\NFPC\Nonstructural Photos\Palmer Candy\20140310_14405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88455" y="1098949"/>
            <a:ext cx="2641601" cy="1981200"/>
          </a:xfrm>
          <a:prstGeom prst="rect">
            <a:avLst/>
          </a:prstGeom>
          <a:noFill/>
          <a:ln w="31750">
            <a:solidFill>
              <a:srgbClr val="188ECD"/>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1552" y="0"/>
            <a:ext cx="8082448" cy="1058818"/>
          </a:xfrm>
        </p:spPr>
        <p:txBody>
          <a:bodyPr>
            <a:normAutofit/>
          </a:bodyPr>
          <a:lstStyle/>
          <a:p>
            <a:r>
              <a:rPr lang="en-US" sz="4000" b="1" kern="0" dirty="0">
                <a:cs typeface="Calibri" panose="020F0502020204030204" pitchFamily="34" charset="0"/>
              </a:rPr>
              <a:t>FLOOD RISK ADAPTIVE </a:t>
            </a:r>
            <a:r>
              <a:rPr lang="en-US" sz="4000" b="1" kern="0" dirty="0" smtClean="0">
                <a:cs typeface="Calibri" panose="020F0502020204030204" pitchFamily="34" charset="0"/>
              </a:rPr>
              <a:t>MEASURES</a:t>
            </a:r>
            <a:endParaRPr lang="en-US" sz="4000" dirty="0"/>
          </a:p>
        </p:txBody>
      </p:sp>
      <p:pic>
        <p:nvPicPr>
          <p:cNvPr id="11" name="Picture 2" descr="C:\Users\H1PMXSDO\Documents\NFPC\Graphics\4 Elevations.png"/>
          <p:cNvPicPr>
            <a:picLocks noChangeAspect="1" noChangeArrowheads="1"/>
          </p:cNvPicPr>
          <p:nvPr/>
        </p:nvPicPr>
        <p:blipFill>
          <a:blip r:embed="rId6" cstate="print"/>
          <a:srcRect/>
          <a:stretch>
            <a:fillRect/>
          </a:stretch>
        </p:blipFill>
        <p:spPr bwMode="auto">
          <a:xfrm>
            <a:off x="214944" y="2059875"/>
            <a:ext cx="641747" cy="640080"/>
          </a:xfrm>
          <a:prstGeom prst="rect">
            <a:avLst/>
          </a:prstGeom>
          <a:noFill/>
        </p:spPr>
      </p:pic>
      <p:pic>
        <p:nvPicPr>
          <p:cNvPr id="14" name="Picture 6" descr="C:\Users\H1PMXSDO\Documents\NFPC\Graphics\Icon Floodproof Wet.png"/>
          <p:cNvPicPr>
            <a:picLocks noChangeAspect="1" noChangeArrowheads="1"/>
          </p:cNvPicPr>
          <p:nvPr/>
        </p:nvPicPr>
        <p:blipFill>
          <a:blip r:embed="rId7" cstate="print"/>
          <a:srcRect/>
          <a:stretch>
            <a:fillRect/>
          </a:stretch>
        </p:blipFill>
        <p:spPr bwMode="auto">
          <a:xfrm>
            <a:off x="215777" y="4360150"/>
            <a:ext cx="640080" cy="640080"/>
          </a:xfrm>
          <a:prstGeom prst="rect">
            <a:avLst/>
          </a:prstGeom>
          <a:noFill/>
        </p:spPr>
      </p:pic>
      <p:sp>
        <p:nvSpPr>
          <p:cNvPr id="4" name="TextBox 3"/>
          <p:cNvSpPr txBox="1"/>
          <p:nvPr/>
        </p:nvSpPr>
        <p:spPr>
          <a:xfrm>
            <a:off x="1061552" y="5444007"/>
            <a:ext cx="8082448" cy="461665"/>
          </a:xfrm>
          <a:prstGeom prst="rect">
            <a:avLst/>
          </a:prstGeom>
          <a:noFill/>
        </p:spPr>
        <p:txBody>
          <a:bodyPr wrap="square" rtlCol="0" anchor="ctr">
            <a:spAutoFit/>
          </a:bodyPr>
          <a:lstStyle/>
          <a:p>
            <a:pPr algn="ctr"/>
            <a:r>
              <a:rPr lang="en-US" altLang="en-US" sz="2400" dirty="0">
                <a:latin typeface="Calibri" panose="020F0502020204030204" pitchFamily="34" charset="0"/>
                <a:cs typeface="Calibri" panose="020F0502020204030204" pitchFamily="34" charset="0"/>
              </a:rPr>
              <a:t>Elevation </a:t>
            </a:r>
            <a:r>
              <a:rPr lang="en-US" altLang="en-US" sz="2400" dirty="0" smtClean="0">
                <a:latin typeface="Calibri" panose="020F0502020204030204" pitchFamily="34" charset="0"/>
                <a:cs typeface="Calibri" panose="020F0502020204030204" pitchFamily="34" charset="0"/>
              </a:rPr>
              <a:t>/ </a:t>
            </a:r>
            <a:r>
              <a:rPr lang="en-US" altLang="en-US" sz="2400" dirty="0">
                <a:latin typeface="Calibri" panose="020F0502020204030204" pitchFamily="34" charset="0"/>
                <a:cs typeface="Calibri" panose="020F0502020204030204" pitchFamily="34" charset="0"/>
              </a:rPr>
              <a:t>Wet Flood </a:t>
            </a:r>
            <a:r>
              <a:rPr lang="en-US" altLang="en-US" sz="2400" dirty="0" smtClean="0">
                <a:latin typeface="Calibri" panose="020F0502020204030204" pitchFamily="34" charset="0"/>
                <a:cs typeface="Calibri" panose="020F0502020204030204" pitchFamily="34" charset="0"/>
              </a:rPr>
              <a:t>Proofing (Historic </a:t>
            </a:r>
            <a:r>
              <a:rPr lang="en-US" altLang="en-US" sz="2400" dirty="0">
                <a:latin typeface="Calibri" panose="020F0502020204030204" pitchFamily="34" charset="0"/>
                <a:cs typeface="Calibri" panose="020F0502020204030204" pitchFamily="34" charset="0"/>
              </a:rPr>
              <a:t>Structure)</a:t>
            </a:r>
            <a:endParaRPr lang="en-US" sz="2400" dirty="0"/>
          </a:p>
        </p:txBody>
      </p:sp>
    </p:spTree>
    <p:extLst>
      <p:ext uri="{BB962C8B-B14F-4D97-AF65-F5344CB8AC3E}">
        <p14:creationId xmlns:p14="http://schemas.microsoft.com/office/powerpoint/2010/main" val="3317852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7032" y="1072147"/>
            <a:ext cx="2058114" cy="2663442"/>
          </a:xfrm>
          <a:prstGeom prst="rect">
            <a:avLst/>
          </a:prstGeom>
          <a:ln w="19050">
            <a:solidFill>
              <a:schemeClr val="bg1">
                <a:lumMod val="75000"/>
              </a:schemeClr>
            </a:solidFill>
          </a:ln>
        </p:spPr>
      </p:pic>
      <p:pic>
        <p:nvPicPr>
          <p:cNvPr id="5" name="Content Placeholder 4"/>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53796" y="884605"/>
            <a:ext cx="5823065" cy="4364182"/>
          </a:xfrm>
          <a:solidFill>
            <a:schemeClr val="bg1">
              <a:lumMod val="75000"/>
            </a:schemeClr>
          </a:solidFill>
          <a:ln w="25400">
            <a:solidFill>
              <a:schemeClr val="accent1"/>
            </a:solidFill>
          </a:ln>
        </p:spPr>
      </p:pic>
      <p:sp>
        <p:nvSpPr>
          <p:cNvPr id="7" name="TextBox 12"/>
          <p:cNvSpPr txBox="1">
            <a:spLocks noChangeArrowheads="1"/>
          </p:cNvSpPr>
          <p:nvPr/>
        </p:nvSpPr>
        <p:spPr bwMode="auto">
          <a:xfrm>
            <a:off x="0" y="-3627"/>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None/>
            </a:pPr>
            <a:r>
              <a:rPr lang="en-US" sz="2800" b="1" kern="0" dirty="0">
                <a:latin typeface="+mj-lt"/>
                <a:cs typeface="Calibri" panose="020F0502020204030204" pitchFamily="34" charset="0"/>
              </a:rPr>
              <a:t>FLOOD RISK ADAPTIVE MEASURES</a:t>
            </a:r>
          </a:p>
          <a:p>
            <a:pPr algn="ctr" eaLnBrk="1" hangingPunct="1">
              <a:spcBef>
                <a:spcPct val="0"/>
              </a:spcBef>
              <a:buFontTx/>
              <a:buNone/>
            </a:pPr>
            <a:r>
              <a:rPr lang="en-US" altLang="en-US" sz="2400" b="1" dirty="0" smtClean="0">
                <a:latin typeface="+mj-lt"/>
                <a:cs typeface="Calibri" panose="020F0502020204030204" pitchFamily="34" charset="0"/>
              </a:rPr>
              <a:t>Elevation &amp; </a:t>
            </a:r>
            <a:r>
              <a:rPr lang="en-US" altLang="en-US" sz="2400" b="1" dirty="0">
                <a:latin typeface="+mj-lt"/>
                <a:cs typeface="Calibri" panose="020F0502020204030204" pitchFamily="34" charset="0"/>
              </a:rPr>
              <a:t>Wet Flood </a:t>
            </a:r>
            <a:r>
              <a:rPr lang="en-US" altLang="en-US" sz="2400" b="1" dirty="0" smtClean="0">
                <a:latin typeface="+mj-lt"/>
                <a:cs typeface="Calibri" panose="020F0502020204030204" pitchFamily="34" charset="0"/>
              </a:rPr>
              <a:t>Proofing (Historic Structure)</a:t>
            </a:r>
            <a:endParaRPr lang="en-US" altLang="en-US" sz="2400" b="1" dirty="0">
              <a:latin typeface="+mj-lt"/>
              <a:cs typeface="Calibri" panose="020F0502020204030204" pitchFamily="34" charset="0"/>
            </a:endParaRPr>
          </a:p>
        </p:txBody>
      </p:sp>
      <p:cxnSp>
        <p:nvCxnSpPr>
          <p:cNvPr id="10" name="Straight Connector 9"/>
          <p:cNvCxnSpPr/>
          <p:nvPr/>
        </p:nvCxnSpPr>
        <p:spPr>
          <a:xfrm>
            <a:off x="2445655" y="4928798"/>
            <a:ext cx="2061029" cy="1324113"/>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539998" y="3315605"/>
            <a:ext cx="1966686" cy="326278"/>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962398" y="3315310"/>
            <a:ext cx="4608286" cy="385831"/>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85001" y="4885256"/>
            <a:ext cx="4598597" cy="136765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84686" y="3315310"/>
            <a:ext cx="4027714" cy="3020785"/>
          </a:xfrm>
          <a:prstGeom prst="rect">
            <a:avLst/>
          </a:prstGeom>
          <a:ln w="25400">
            <a:solidFill>
              <a:schemeClr val="accent1"/>
            </a:solidFill>
          </a:ln>
        </p:spPr>
      </p:pic>
      <p:sp>
        <p:nvSpPr>
          <p:cNvPr id="25" name="Rectangle 24"/>
          <p:cNvSpPr>
            <a:spLocks noChangeAspect="1"/>
          </p:cNvSpPr>
          <p:nvPr/>
        </p:nvSpPr>
        <p:spPr>
          <a:xfrm>
            <a:off x="2380342" y="3759197"/>
            <a:ext cx="1441754" cy="108131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29" name="TextBox 28"/>
          <p:cNvSpPr txBox="1"/>
          <p:nvPr/>
        </p:nvSpPr>
        <p:spPr>
          <a:xfrm>
            <a:off x="1395870" y="5427683"/>
            <a:ext cx="2146742" cy="646331"/>
          </a:xfrm>
          <a:prstGeom prst="rect">
            <a:avLst/>
          </a:prstGeom>
          <a:noFill/>
        </p:spPr>
        <p:txBody>
          <a:bodyPr wrap="none" rtlCol="0">
            <a:spAutoFit/>
          </a:bodyPr>
          <a:lstStyle/>
          <a:p>
            <a:pPr algn="ctr"/>
            <a:r>
              <a:rPr lang="en-US" dirty="0" smtClean="0">
                <a:latin typeface="+mj-lt"/>
              </a:rPr>
              <a:t>Annapolis, Maryland</a:t>
            </a:r>
          </a:p>
          <a:p>
            <a:pPr algn="ctr"/>
            <a:r>
              <a:rPr lang="en-US" dirty="0" smtClean="0">
                <a:latin typeface="+mj-lt"/>
              </a:rPr>
              <a:t>Historic District</a:t>
            </a:r>
            <a:endParaRPr lang="en-US" dirty="0">
              <a:latin typeface="+mj-lt"/>
            </a:endParaRPr>
          </a:p>
        </p:txBody>
      </p:sp>
    </p:spTree>
    <p:extLst>
      <p:ext uri="{BB962C8B-B14F-4D97-AF65-F5344CB8AC3E}">
        <p14:creationId xmlns:p14="http://schemas.microsoft.com/office/powerpoint/2010/main" val="3927745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79894" y="2939839"/>
            <a:ext cx="646331" cy="369332"/>
          </a:xfrm>
          <a:prstGeom prst="rect">
            <a:avLst/>
          </a:prstGeom>
          <a:noFill/>
        </p:spPr>
        <p:txBody>
          <a:bodyPr wrap="none" rtlCol="0">
            <a:spAutoFit/>
          </a:bodyPr>
          <a:lstStyle/>
          <a:p>
            <a:r>
              <a:rPr lang="en-US" dirty="0" smtClean="0"/>
              <a:t>Slab</a:t>
            </a:r>
            <a:endParaRPr lang="en-US" dirty="0"/>
          </a:p>
        </p:txBody>
      </p:sp>
      <p:pic>
        <p:nvPicPr>
          <p:cNvPr id="5121" name="Picture 1" descr="C:\Users\H1PMXSDO\Pictures\Annapolis\DSC_042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3294" y="841683"/>
            <a:ext cx="5829612" cy="5332781"/>
          </a:xfrm>
          <a:prstGeom prst="rect">
            <a:avLst/>
          </a:prstGeom>
          <a:noFill/>
          <a:ln w="25400">
            <a:solidFill>
              <a:schemeClr val="accent1"/>
            </a:solidFill>
          </a:ln>
        </p:spPr>
      </p:pic>
      <p:pic>
        <p:nvPicPr>
          <p:cNvPr id="5" name="Picture 4" descr="C:\Users\H1PMXSDO\Documents\NFPC\Annapolis, MD\Graphics\FP Graphics.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65494" y="2635039"/>
            <a:ext cx="2133600" cy="1676400"/>
          </a:xfrm>
          <a:prstGeom prst="rect">
            <a:avLst/>
          </a:prstGeom>
          <a:noFill/>
          <a:ln w="12700">
            <a:solidFill>
              <a:schemeClr val="bg1">
                <a:lumMod val="75000"/>
              </a:schemeClr>
            </a:solidFill>
            <a:miter lim="800000"/>
            <a:headEnd/>
            <a:tailEnd/>
          </a:ln>
        </p:spPr>
      </p:pic>
      <p:pic>
        <p:nvPicPr>
          <p:cNvPr id="9" name="Picture 1" descr="C:\Users\H1PMXSDO\Pictures\Annapolis\Picture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65494" y="653839"/>
            <a:ext cx="2135166" cy="1676400"/>
          </a:xfrm>
          <a:prstGeom prst="rect">
            <a:avLst/>
          </a:prstGeom>
          <a:noFill/>
          <a:ln w="25400">
            <a:solidFill>
              <a:schemeClr val="accent1"/>
            </a:solidFill>
          </a:ln>
        </p:spPr>
      </p:pic>
      <p:sp>
        <p:nvSpPr>
          <p:cNvPr id="40" name="TextBox 39"/>
          <p:cNvSpPr txBox="1"/>
          <p:nvPr/>
        </p:nvSpPr>
        <p:spPr>
          <a:xfrm>
            <a:off x="6184494" y="2330239"/>
            <a:ext cx="2819400" cy="276999"/>
          </a:xfrm>
          <a:prstGeom prst="rect">
            <a:avLst/>
          </a:prstGeom>
          <a:noFill/>
        </p:spPr>
        <p:txBody>
          <a:bodyPr wrap="square" rtlCol="0">
            <a:spAutoFit/>
          </a:bodyPr>
          <a:lstStyle/>
          <a:p>
            <a:pPr algn="ctr"/>
            <a:r>
              <a:rPr lang="en-US" sz="1200" dirty="0" smtClean="0">
                <a:latin typeface="+mj-lt"/>
              </a:rPr>
              <a:t>Temporary Barrier</a:t>
            </a:r>
            <a:endParaRPr lang="en-US" sz="1200" dirty="0">
              <a:latin typeface="+mj-lt"/>
            </a:endParaRPr>
          </a:p>
        </p:txBody>
      </p:sp>
      <p:sp>
        <p:nvSpPr>
          <p:cNvPr id="41" name="TextBox 40"/>
          <p:cNvSpPr txBox="1"/>
          <p:nvPr/>
        </p:nvSpPr>
        <p:spPr>
          <a:xfrm>
            <a:off x="6184494" y="4311439"/>
            <a:ext cx="2819400" cy="276999"/>
          </a:xfrm>
          <a:prstGeom prst="rect">
            <a:avLst/>
          </a:prstGeom>
          <a:noFill/>
        </p:spPr>
        <p:txBody>
          <a:bodyPr wrap="square" rtlCol="0">
            <a:spAutoFit/>
          </a:bodyPr>
          <a:lstStyle/>
          <a:p>
            <a:pPr algn="ctr"/>
            <a:r>
              <a:rPr lang="en-US" sz="1200" dirty="0" smtClean="0">
                <a:latin typeface="+mj-lt"/>
              </a:rPr>
              <a:t>Closure/Shield</a:t>
            </a:r>
            <a:endParaRPr lang="en-US" sz="1200" dirty="0">
              <a:latin typeface="+mj-lt"/>
            </a:endParaRPr>
          </a:p>
        </p:txBody>
      </p:sp>
      <p:grpSp>
        <p:nvGrpSpPr>
          <p:cNvPr id="13" name="Group 12"/>
          <p:cNvGrpSpPr/>
          <p:nvPr/>
        </p:nvGrpSpPr>
        <p:grpSpPr>
          <a:xfrm>
            <a:off x="6666275" y="4584696"/>
            <a:ext cx="1989137" cy="2044699"/>
            <a:chOff x="5943600" y="4127501"/>
            <a:chExt cx="1989137" cy="2044699"/>
          </a:xfrm>
        </p:grpSpPr>
        <p:pic>
          <p:nvPicPr>
            <p:cNvPr id="14" name="Picture 13" descr="C:\Users\H1PMXSDO\Pictures\20060816_1870_170.jpg"/>
            <p:cNvPicPr/>
            <p:nvPr/>
          </p:nvPicPr>
          <p:blipFill>
            <a:blip r:embed="rId6" cstate="print">
              <a:biLevel thresh="50000"/>
              <a:lum bright="100000"/>
            </a:blip>
            <a:srcRect/>
            <a:stretch>
              <a:fillRect/>
            </a:stretch>
          </p:blipFill>
          <p:spPr bwMode="auto">
            <a:xfrm>
              <a:off x="5951537" y="4127501"/>
              <a:ext cx="1905000" cy="1752600"/>
            </a:xfrm>
            <a:prstGeom prst="rect">
              <a:avLst/>
            </a:prstGeom>
            <a:noFill/>
            <a:ln w="12700">
              <a:solidFill>
                <a:schemeClr val="tx1">
                  <a:lumMod val="75000"/>
                  <a:lumOff val="25000"/>
                </a:schemeClr>
              </a:solidFill>
              <a:miter lim="800000"/>
              <a:headEnd/>
              <a:tailEnd/>
            </a:ln>
          </p:spPr>
        </p:pic>
        <p:cxnSp>
          <p:nvCxnSpPr>
            <p:cNvPr id="15" name="AutoShape 2"/>
            <p:cNvCxnSpPr>
              <a:cxnSpLocks noChangeShapeType="1"/>
            </p:cNvCxnSpPr>
            <p:nvPr/>
          </p:nvCxnSpPr>
          <p:spPr bwMode="auto">
            <a:xfrm flipH="1">
              <a:off x="5988050" y="5324475"/>
              <a:ext cx="773112" cy="0"/>
            </a:xfrm>
            <a:prstGeom prst="straightConnector1">
              <a:avLst/>
            </a:prstGeom>
            <a:noFill/>
            <a:ln w="25400">
              <a:solidFill>
                <a:srgbClr val="000000"/>
              </a:solidFill>
              <a:round/>
              <a:headEnd/>
              <a:tailEnd/>
            </a:ln>
          </p:spPr>
        </p:cxnSp>
        <p:cxnSp>
          <p:nvCxnSpPr>
            <p:cNvPr id="16" name="AutoShape 3"/>
            <p:cNvCxnSpPr>
              <a:cxnSpLocks noChangeShapeType="1"/>
            </p:cNvCxnSpPr>
            <p:nvPr/>
          </p:nvCxnSpPr>
          <p:spPr bwMode="auto">
            <a:xfrm>
              <a:off x="7086600" y="5581650"/>
              <a:ext cx="725487" cy="0"/>
            </a:xfrm>
            <a:prstGeom prst="straightConnector1">
              <a:avLst/>
            </a:prstGeom>
            <a:noFill/>
            <a:ln w="25400">
              <a:solidFill>
                <a:srgbClr val="000000"/>
              </a:solidFill>
              <a:round/>
              <a:headEnd/>
              <a:tailEnd/>
            </a:ln>
          </p:spPr>
        </p:cxnSp>
        <p:sp>
          <p:nvSpPr>
            <p:cNvPr id="17" name="Rectangle 4"/>
            <p:cNvSpPr>
              <a:spLocks noChangeArrowheads="1"/>
            </p:cNvSpPr>
            <p:nvPr/>
          </p:nvSpPr>
          <p:spPr bwMode="auto">
            <a:xfrm>
              <a:off x="7100887" y="4605337"/>
              <a:ext cx="677863" cy="957263"/>
            </a:xfrm>
            <a:prstGeom prst="rect">
              <a:avLst/>
            </a:prstGeom>
            <a:solidFill>
              <a:srgbClr val="DBE5F1">
                <a:alpha val="50195"/>
              </a:srgbClr>
            </a:solidFill>
            <a:ln w="0">
              <a:solidFill>
                <a:srgbClr val="DBE5F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5" descr="Light upward diagonal"/>
            <p:cNvSpPr>
              <a:spLocks noChangeArrowheads="1"/>
            </p:cNvSpPr>
            <p:nvPr/>
          </p:nvSpPr>
          <p:spPr bwMode="auto">
            <a:xfrm>
              <a:off x="6773862" y="4224337"/>
              <a:ext cx="301625" cy="1612900"/>
            </a:xfrm>
            <a:prstGeom prst="rect">
              <a:avLst/>
            </a:prstGeom>
            <a:pattFill prst="ltUpDiag">
              <a:fgClr>
                <a:srgbClr val="808080"/>
              </a:fgClr>
              <a:bgClr>
                <a:srgbClr val="FFFFFF"/>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6" descr="Large confetti"/>
            <p:cNvSpPr>
              <a:spLocks/>
            </p:cNvSpPr>
            <p:nvPr/>
          </p:nvSpPr>
          <p:spPr bwMode="auto">
            <a:xfrm>
              <a:off x="7088187" y="5718175"/>
              <a:ext cx="679450" cy="122237"/>
            </a:xfrm>
            <a:custGeom>
              <a:avLst/>
              <a:gdLst>
                <a:gd name="T0" fmla="*/ 9525 w 1151"/>
                <a:gd name="T1" fmla="*/ 17145 h 1043"/>
                <a:gd name="T2" fmla="*/ 9525 w 1151"/>
                <a:gd name="T3" fmla="*/ 234315 h 1043"/>
                <a:gd name="T4" fmla="*/ 12065 w 1151"/>
                <a:gd name="T5" fmla="*/ 653415 h 1043"/>
                <a:gd name="T6" fmla="*/ 38100 w 1151"/>
                <a:gd name="T7" fmla="*/ 655320 h 1043"/>
                <a:gd name="T8" fmla="*/ 73660 w 1151"/>
                <a:gd name="T9" fmla="*/ 653415 h 1043"/>
                <a:gd name="T10" fmla="*/ 95250 w 1151"/>
                <a:gd name="T11" fmla="*/ 643890 h 1043"/>
                <a:gd name="T12" fmla="*/ 104775 w 1151"/>
                <a:gd name="T13" fmla="*/ 622300 h 1043"/>
                <a:gd name="T14" fmla="*/ 109220 w 1151"/>
                <a:gd name="T15" fmla="*/ 588645 h 1043"/>
                <a:gd name="T16" fmla="*/ 123825 w 1151"/>
                <a:gd name="T17" fmla="*/ 560070 h 1043"/>
                <a:gd name="T18" fmla="*/ 128270 w 1151"/>
                <a:gd name="T19" fmla="*/ 486410 h 1043"/>
                <a:gd name="T20" fmla="*/ 145415 w 1151"/>
                <a:gd name="T21" fmla="*/ 438785 h 1043"/>
                <a:gd name="T22" fmla="*/ 171450 w 1151"/>
                <a:gd name="T23" fmla="*/ 393700 h 1043"/>
                <a:gd name="T24" fmla="*/ 161925 w 1151"/>
                <a:gd name="T25" fmla="*/ 355600 h 1043"/>
                <a:gd name="T26" fmla="*/ 207010 w 1151"/>
                <a:gd name="T27" fmla="*/ 340995 h 1043"/>
                <a:gd name="T28" fmla="*/ 238125 w 1151"/>
                <a:gd name="T29" fmla="*/ 334010 h 1043"/>
                <a:gd name="T30" fmla="*/ 273685 w 1151"/>
                <a:gd name="T31" fmla="*/ 321945 h 1043"/>
                <a:gd name="T32" fmla="*/ 304800 w 1151"/>
                <a:gd name="T33" fmla="*/ 293370 h 1043"/>
                <a:gd name="T34" fmla="*/ 328295 w 1151"/>
                <a:gd name="T35" fmla="*/ 269875 h 1043"/>
                <a:gd name="T36" fmla="*/ 340360 w 1151"/>
                <a:gd name="T37" fmla="*/ 241300 h 1043"/>
                <a:gd name="T38" fmla="*/ 385445 w 1151"/>
                <a:gd name="T39" fmla="*/ 215265 h 1043"/>
                <a:gd name="T40" fmla="*/ 440690 w 1151"/>
                <a:gd name="T41" fmla="*/ 165100 h 1043"/>
                <a:gd name="T42" fmla="*/ 445135 w 1151"/>
                <a:gd name="T43" fmla="*/ 129540 h 1043"/>
                <a:gd name="T44" fmla="*/ 471170 w 1151"/>
                <a:gd name="T45" fmla="*/ 117475 h 1043"/>
                <a:gd name="T46" fmla="*/ 581025 w 1151"/>
                <a:gd name="T47" fmla="*/ 100965 h 1043"/>
                <a:gd name="T48" fmla="*/ 594995 w 1151"/>
                <a:gd name="T49" fmla="*/ 95885 h 1043"/>
                <a:gd name="T50" fmla="*/ 602615 w 1151"/>
                <a:gd name="T51" fmla="*/ 93345 h 1043"/>
                <a:gd name="T52" fmla="*/ 645160 w 1151"/>
                <a:gd name="T53" fmla="*/ 105410 h 1043"/>
                <a:gd name="T54" fmla="*/ 704850 w 1151"/>
                <a:gd name="T55" fmla="*/ 98425 h 1043"/>
                <a:gd name="T56" fmla="*/ 728345 w 1151"/>
                <a:gd name="T57" fmla="*/ 55245 h 1043"/>
                <a:gd name="T58" fmla="*/ 723900 w 1151"/>
                <a:gd name="T59" fmla="*/ 31750 h 1043"/>
                <a:gd name="T60" fmla="*/ 480695 w 1151"/>
                <a:gd name="T61" fmla="*/ 12700 h 1043"/>
                <a:gd name="T62" fmla="*/ 326390 w 1151"/>
                <a:gd name="T63" fmla="*/ 19685 h 1043"/>
                <a:gd name="T64" fmla="*/ 209550 w 1151"/>
                <a:gd name="T65" fmla="*/ 12700 h 1043"/>
                <a:gd name="T66" fmla="*/ 118745 w 1151"/>
                <a:gd name="T67" fmla="*/ 19685 h 1043"/>
                <a:gd name="T68" fmla="*/ 9525 w 1151"/>
                <a:gd name="T69" fmla="*/ 17145 h 10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51" h="1043">
                  <a:moveTo>
                    <a:pt x="15" y="27"/>
                  </a:moveTo>
                  <a:cubicBezTo>
                    <a:pt x="16" y="105"/>
                    <a:pt x="32" y="271"/>
                    <a:pt x="15" y="369"/>
                  </a:cubicBezTo>
                  <a:cubicBezTo>
                    <a:pt x="0" y="563"/>
                    <a:pt x="5" y="878"/>
                    <a:pt x="19" y="1029"/>
                  </a:cubicBezTo>
                  <a:cubicBezTo>
                    <a:pt x="20" y="1043"/>
                    <a:pt x="46" y="1031"/>
                    <a:pt x="60" y="1032"/>
                  </a:cubicBezTo>
                  <a:cubicBezTo>
                    <a:pt x="90" y="1043"/>
                    <a:pt x="87" y="1037"/>
                    <a:pt x="116" y="1029"/>
                  </a:cubicBezTo>
                  <a:cubicBezTo>
                    <a:pt x="127" y="1021"/>
                    <a:pt x="137" y="1018"/>
                    <a:pt x="150" y="1014"/>
                  </a:cubicBezTo>
                  <a:cubicBezTo>
                    <a:pt x="156" y="1003"/>
                    <a:pt x="165" y="980"/>
                    <a:pt x="165" y="980"/>
                  </a:cubicBezTo>
                  <a:cubicBezTo>
                    <a:pt x="167" y="962"/>
                    <a:pt x="164" y="943"/>
                    <a:pt x="172" y="927"/>
                  </a:cubicBezTo>
                  <a:cubicBezTo>
                    <a:pt x="179" y="912"/>
                    <a:pt x="189" y="899"/>
                    <a:pt x="195" y="882"/>
                  </a:cubicBezTo>
                  <a:cubicBezTo>
                    <a:pt x="203" y="819"/>
                    <a:pt x="197" y="875"/>
                    <a:pt x="202" y="766"/>
                  </a:cubicBezTo>
                  <a:cubicBezTo>
                    <a:pt x="205" y="710"/>
                    <a:pt x="190" y="704"/>
                    <a:pt x="229" y="691"/>
                  </a:cubicBezTo>
                  <a:cubicBezTo>
                    <a:pt x="252" y="668"/>
                    <a:pt x="256" y="647"/>
                    <a:pt x="270" y="620"/>
                  </a:cubicBezTo>
                  <a:cubicBezTo>
                    <a:pt x="267" y="599"/>
                    <a:pt x="262" y="580"/>
                    <a:pt x="255" y="560"/>
                  </a:cubicBezTo>
                  <a:cubicBezTo>
                    <a:pt x="276" y="539"/>
                    <a:pt x="297" y="540"/>
                    <a:pt x="326" y="537"/>
                  </a:cubicBezTo>
                  <a:cubicBezTo>
                    <a:pt x="342" y="533"/>
                    <a:pt x="359" y="532"/>
                    <a:pt x="375" y="526"/>
                  </a:cubicBezTo>
                  <a:cubicBezTo>
                    <a:pt x="395" y="519"/>
                    <a:pt x="409" y="511"/>
                    <a:pt x="431" y="507"/>
                  </a:cubicBezTo>
                  <a:cubicBezTo>
                    <a:pt x="446" y="492"/>
                    <a:pt x="465" y="477"/>
                    <a:pt x="480" y="462"/>
                  </a:cubicBezTo>
                  <a:cubicBezTo>
                    <a:pt x="493" y="449"/>
                    <a:pt x="499" y="431"/>
                    <a:pt x="517" y="425"/>
                  </a:cubicBezTo>
                  <a:cubicBezTo>
                    <a:pt x="523" y="409"/>
                    <a:pt x="530" y="396"/>
                    <a:pt x="536" y="380"/>
                  </a:cubicBezTo>
                  <a:cubicBezTo>
                    <a:pt x="544" y="336"/>
                    <a:pt x="571" y="342"/>
                    <a:pt x="607" y="339"/>
                  </a:cubicBezTo>
                  <a:cubicBezTo>
                    <a:pt x="648" y="313"/>
                    <a:pt x="665" y="300"/>
                    <a:pt x="694" y="260"/>
                  </a:cubicBezTo>
                  <a:cubicBezTo>
                    <a:pt x="691" y="241"/>
                    <a:pt x="675" y="211"/>
                    <a:pt x="701" y="204"/>
                  </a:cubicBezTo>
                  <a:cubicBezTo>
                    <a:pt x="714" y="194"/>
                    <a:pt x="726" y="189"/>
                    <a:pt x="742" y="185"/>
                  </a:cubicBezTo>
                  <a:cubicBezTo>
                    <a:pt x="795" y="150"/>
                    <a:pt x="846" y="161"/>
                    <a:pt x="915" y="159"/>
                  </a:cubicBezTo>
                  <a:cubicBezTo>
                    <a:pt x="922" y="156"/>
                    <a:pt x="930" y="154"/>
                    <a:pt x="937" y="151"/>
                  </a:cubicBezTo>
                  <a:cubicBezTo>
                    <a:pt x="941" y="150"/>
                    <a:pt x="949" y="147"/>
                    <a:pt x="949" y="147"/>
                  </a:cubicBezTo>
                  <a:cubicBezTo>
                    <a:pt x="971" y="153"/>
                    <a:pt x="995" y="158"/>
                    <a:pt x="1016" y="166"/>
                  </a:cubicBezTo>
                  <a:cubicBezTo>
                    <a:pt x="1058" y="164"/>
                    <a:pt x="1077" y="167"/>
                    <a:pt x="1110" y="155"/>
                  </a:cubicBezTo>
                  <a:cubicBezTo>
                    <a:pt x="1119" y="130"/>
                    <a:pt x="1134" y="110"/>
                    <a:pt x="1147" y="87"/>
                  </a:cubicBezTo>
                  <a:cubicBezTo>
                    <a:pt x="1146" y="75"/>
                    <a:pt x="1151" y="55"/>
                    <a:pt x="1140" y="50"/>
                  </a:cubicBezTo>
                  <a:cubicBezTo>
                    <a:pt x="1064" y="16"/>
                    <a:pt x="777" y="20"/>
                    <a:pt x="757" y="20"/>
                  </a:cubicBezTo>
                  <a:cubicBezTo>
                    <a:pt x="702" y="0"/>
                    <a:pt x="583" y="6"/>
                    <a:pt x="514" y="31"/>
                  </a:cubicBezTo>
                  <a:cubicBezTo>
                    <a:pt x="453" y="29"/>
                    <a:pt x="391" y="29"/>
                    <a:pt x="330" y="20"/>
                  </a:cubicBezTo>
                  <a:cubicBezTo>
                    <a:pt x="279" y="22"/>
                    <a:pt x="235" y="23"/>
                    <a:pt x="187" y="31"/>
                  </a:cubicBezTo>
                  <a:cubicBezTo>
                    <a:pt x="32" y="27"/>
                    <a:pt x="90" y="27"/>
                    <a:pt x="15" y="27"/>
                  </a:cubicBezTo>
                  <a:close/>
                </a:path>
              </a:pathLst>
            </a:custGeom>
            <a:pattFill prst="lgConfetti">
              <a:fgClr>
                <a:srgbClr val="808080"/>
              </a:fgClr>
              <a:bgClr>
                <a:srgbClr val="FFFFFF"/>
              </a:bgClr>
            </a:patt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7" descr="Large confetti"/>
            <p:cNvSpPr>
              <a:spLocks/>
            </p:cNvSpPr>
            <p:nvPr/>
          </p:nvSpPr>
          <p:spPr bwMode="auto">
            <a:xfrm>
              <a:off x="5999162" y="5459412"/>
              <a:ext cx="762000" cy="352425"/>
            </a:xfrm>
            <a:custGeom>
              <a:avLst/>
              <a:gdLst>
                <a:gd name="T0" fmla="*/ 5715 w 1172"/>
                <a:gd name="T1" fmla="*/ 1905 h 322"/>
                <a:gd name="T2" fmla="*/ 64770 w 1172"/>
                <a:gd name="T3" fmla="*/ 4445 h 322"/>
                <a:gd name="T4" fmla="*/ 98425 w 1172"/>
                <a:gd name="T5" fmla="*/ 1905 h 322"/>
                <a:gd name="T6" fmla="*/ 160020 w 1172"/>
                <a:gd name="T7" fmla="*/ 4445 h 322"/>
                <a:gd name="T8" fmla="*/ 327025 w 1172"/>
                <a:gd name="T9" fmla="*/ 4445 h 322"/>
                <a:gd name="T10" fmla="*/ 534035 w 1172"/>
                <a:gd name="T11" fmla="*/ 9525 h 322"/>
                <a:gd name="T12" fmla="*/ 721995 w 1172"/>
                <a:gd name="T13" fmla="*/ 6985 h 322"/>
                <a:gd name="T14" fmla="*/ 729615 w 1172"/>
                <a:gd name="T15" fmla="*/ 57150 h 322"/>
                <a:gd name="T16" fmla="*/ 731520 w 1172"/>
                <a:gd name="T17" fmla="*/ 173355 h 322"/>
                <a:gd name="T18" fmla="*/ 721995 w 1172"/>
                <a:gd name="T19" fmla="*/ 204470 h 322"/>
                <a:gd name="T20" fmla="*/ 641350 w 1172"/>
                <a:gd name="T21" fmla="*/ 197485 h 322"/>
                <a:gd name="T22" fmla="*/ 593725 w 1172"/>
                <a:gd name="T23" fmla="*/ 187960 h 322"/>
                <a:gd name="T24" fmla="*/ 574675 w 1172"/>
                <a:gd name="T25" fmla="*/ 182880 h 322"/>
                <a:gd name="T26" fmla="*/ 567690 w 1172"/>
                <a:gd name="T27" fmla="*/ 180975 h 322"/>
                <a:gd name="T28" fmla="*/ 555625 w 1172"/>
                <a:gd name="T29" fmla="*/ 156845 h 322"/>
                <a:gd name="T30" fmla="*/ 520065 w 1172"/>
                <a:gd name="T31" fmla="*/ 90170 h 322"/>
                <a:gd name="T32" fmla="*/ 481965 w 1172"/>
                <a:gd name="T33" fmla="*/ 71120 h 322"/>
                <a:gd name="T34" fmla="*/ 464820 w 1172"/>
                <a:gd name="T35" fmla="*/ 66675 h 322"/>
                <a:gd name="T36" fmla="*/ 431800 w 1172"/>
                <a:gd name="T37" fmla="*/ 54610 h 322"/>
                <a:gd name="T38" fmla="*/ 346075 w 1172"/>
                <a:gd name="T39" fmla="*/ 66675 h 322"/>
                <a:gd name="T40" fmla="*/ 243840 w 1172"/>
                <a:gd name="T41" fmla="*/ 57150 h 322"/>
                <a:gd name="T42" fmla="*/ 224790 w 1172"/>
                <a:gd name="T43" fmla="*/ 45085 h 322"/>
                <a:gd name="T44" fmla="*/ 193675 w 1172"/>
                <a:gd name="T45" fmla="*/ 38100 h 322"/>
                <a:gd name="T46" fmla="*/ 169545 w 1172"/>
                <a:gd name="T47" fmla="*/ 45085 h 322"/>
                <a:gd name="T48" fmla="*/ 100965 w 1172"/>
                <a:gd name="T49" fmla="*/ 71120 h 322"/>
                <a:gd name="T50" fmla="*/ 34290 w 1172"/>
                <a:gd name="T51" fmla="*/ 49530 h 322"/>
                <a:gd name="T52" fmla="*/ 17145 w 1172"/>
                <a:gd name="T53" fmla="*/ 26035 h 322"/>
                <a:gd name="T54" fmla="*/ 7620 w 1172"/>
                <a:gd name="T55" fmla="*/ 9525 h 322"/>
                <a:gd name="T56" fmla="*/ 635 w 1172"/>
                <a:gd name="T57" fmla="*/ 11430 h 322"/>
                <a:gd name="T58" fmla="*/ 5715 w 1172"/>
                <a:gd name="T59" fmla="*/ 1905 h 3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72" h="322">
                  <a:moveTo>
                    <a:pt x="9" y="3"/>
                  </a:moveTo>
                  <a:cubicBezTo>
                    <a:pt x="48" y="8"/>
                    <a:pt x="60" y="11"/>
                    <a:pt x="102" y="7"/>
                  </a:cubicBezTo>
                  <a:cubicBezTo>
                    <a:pt x="124" y="0"/>
                    <a:pt x="129" y="0"/>
                    <a:pt x="155" y="3"/>
                  </a:cubicBezTo>
                  <a:cubicBezTo>
                    <a:pt x="201" y="20"/>
                    <a:pt x="169" y="11"/>
                    <a:pt x="252" y="7"/>
                  </a:cubicBezTo>
                  <a:cubicBezTo>
                    <a:pt x="341" y="9"/>
                    <a:pt x="427" y="19"/>
                    <a:pt x="515" y="7"/>
                  </a:cubicBezTo>
                  <a:cubicBezTo>
                    <a:pt x="624" y="16"/>
                    <a:pt x="732" y="6"/>
                    <a:pt x="841" y="15"/>
                  </a:cubicBezTo>
                  <a:cubicBezTo>
                    <a:pt x="861" y="15"/>
                    <a:pt x="1053" y="1"/>
                    <a:pt x="1137" y="11"/>
                  </a:cubicBezTo>
                  <a:cubicBezTo>
                    <a:pt x="1172" y="20"/>
                    <a:pt x="1157" y="59"/>
                    <a:pt x="1149" y="90"/>
                  </a:cubicBezTo>
                  <a:cubicBezTo>
                    <a:pt x="1145" y="153"/>
                    <a:pt x="1135" y="212"/>
                    <a:pt x="1152" y="273"/>
                  </a:cubicBezTo>
                  <a:cubicBezTo>
                    <a:pt x="1155" y="302"/>
                    <a:pt x="1165" y="315"/>
                    <a:pt x="1137" y="322"/>
                  </a:cubicBezTo>
                  <a:cubicBezTo>
                    <a:pt x="1093" y="319"/>
                    <a:pt x="1054" y="314"/>
                    <a:pt x="1010" y="311"/>
                  </a:cubicBezTo>
                  <a:cubicBezTo>
                    <a:pt x="986" y="302"/>
                    <a:pt x="960" y="302"/>
                    <a:pt x="935" y="296"/>
                  </a:cubicBezTo>
                  <a:cubicBezTo>
                    <a:pt x="925" y="294"/>
                    <a:pt x="915" y="291"/>
                    <a:pt x="905" y="288"/>
                  </a:cubicBezTo>
                  <a:cubicBezTo>
                    <a:pt x="901" y="287"/>
                    <a:pt x="894" y="285"/>
                    <a:pt x="894" y="285"/>
                  </a:cubicBezTo>
                  <a:cubicBezTo>
                    <a:pt x="887" y="272"/>
                    <a:pt x="883" y="259"/>
                    <a:pt x="875" y="247"/>
                  </a:cubicBezTo>
                  <a:cubicBezTo>
                    <a:pt x="864" y="205"/>
                    <a:pt x="860" y="166"/>
                    <a:pt x="819" y="142"/>
                  </a:cubicBezTo>
                  <a:cubicBezTo>
                    <a:pt x="800" y="131"/>
                    <a:pt x="780" y="119"/>
                    <a:pt x="759" y="112"/>
                  </a:cubicBezTo>
                  <a:cubicBezTo>
                    <a:pt x="750" y="109"/>
                    <a:pt x="732" y="105"/>
                    <a:pt x="732" y="105"/>
                  </a:cubicBezTo>
                  <a:cubicBezTo>
                    <a:pt x="716" y="93"/>
                    <a:pt x="698" y="93"/>
                    <a:pt x="680" y="86"/>
                  </a:cubicBezTo>
                  <a:cubicBezTo>
                    <a:pt x="611" y="89"/>
                    <a:pt x="588" y="74"/>
                    <a:pt x="545" y="105"/>
                  </a:cubicBezTo>
                  <a:cubicBezTo>
                    <a:pt x="488" y="101"/>
                    <a:pt x="442" y="92"/>
                    <a:pt x="384" y="90"/>
                  </a:cubicBezTo>
                  <a:cubicBezTo>
                    <a:pt x="374" y="84"/>
                    <a:pt x="365" y="75"/>
                    <a:pt x="354" y="71"/>
                  </a:cubicBezTo>
                  <a:cubicBezTo>
                    <a:pt x="338" y="65"/>
                    <a:pt x="321" y="64"/>
                    <a:pt x="305" y="60"/>
                  </a:cubicBezTo>
                  <a:cubicBezTo>
                    <a:pt x="292" y="63"/>
                    <a:pt x="280" y="68"/>
                    <a:pt x="267" y="71"/>
                  </a:cubicBezTo>
                  <a:cubicBezTo>
                    <a:pt x="249" y="82"/>
                    <a:pt x="182" y="106"/>
                    <a:pt x="159" y="112"/>
                  </a:cubicBezTo>
                  <a:cubicBezTo>
                    <a:pt x="119" y="108"/>
                    <a:pt x="87" y="102"/>
                    <a:pt x="54" y="78"/>
                  </a:cubicBezTo>
                  <a:cubicBezTo>
                    <a:pt x="46" y="62"/>
                    <a:pt x="40" y="53"/>
                    <a:pt x="27" y="41"/>
                  </a:cubicBezTo>
                  <a:cubicBezTo>
                    <a:pt x="25" y="30"/>
                    <a:pt x="26" y="20"/>
                    <a:pt x="12" y="15"/>
                  </a:cubicBezTo>
                  <a:cubicBezTo>
                    <a:pt x="8" y="14"/>
                    <a:pt x="2" y="22"/>
                    <a:pt x="1" y="18"/>
                  </a:cubicBezTo>
                  <a:cubicBezTo>
                    <a:pt x="0" y="13"/>
                    <a:pt x="6" y="8"/>
                    <a:pt x="9" y="3"/>
                  </a:cubicBezTo>
                  <a:close/>
                </a:path>
              </a:pathLst>
            </a:custGeom>
            <a:pattFill prst="lgConfetti">
              <a:fgClr>
                <a:srgbClr val="808080"/>
              </a:fgClr>
              <a:bgClr>
                <a:srgbClr val="FFFFFF"/>
              </a:bgClr>
            </a:patt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Text Box 9"/>
            <p:cNvSpPr txBox="1">
              <a:spLocks noChangeArrowheads="1"/>
            </p:cNvSpPr>
            <p:nvPr/>
          </p:nvSpPr>
          <p:spPr bwMode="auto">
            <a:xfrm>
              <a:off x="7493000" y="4343400"/>
              <a:ext cx="439737" cy="24606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DFE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3" name="AutoShape 10"/>
            <p:cNvCxnSpPr>
              <a:cxnSpLocks noChangeShapeType="1"/>
            </p:cNvCxnSpPr>
            <p:nvPr/>
          </p:nvCxnSpPr>
          <p:spPr bwMode="auto">
            <a:xfrm>
              <a:off x="7088187" y="5580062"/>
              <a:ext cx="0" cy="250825"/>
            </a:xfrm>
            <a:prstGeom prst="straightConnector1">
              <a:avLst/>
            </a:prstGeom>
            <a:noFill/>
            <a:ln w="9525">
              <a:solidFill>
                <a:srgbClr val="000000"/>
              </a:solidFill>
              <a:round/>
              <a:headEnd/>
              <a:tailEnd/>
            </a:ln>
          </p:spPr>
        </p:cxnSp>
        <p:cxnSp>
          <p:nvCxnSpPr>
            <p:cNvPr id="24" name="AutoShape 11"/>
            <p:cNvCxnSpPr>
              <a:cxnSpLocks noChangeShapeType="1"/>
            </p:cNvCxnSpPr>
            <p:nvPr/>
          </p:nvCxnSpPr>
          <p:spPr bwMode="auto">
            <a:xfrm flipV="1">
              <a:off x="7086600" y="4224337"/>
              <a:ext cx="0" cy="1357313"/>
            </a:xfrm>
            <a:prstGeom prst="straightConnector1">
              <a:avLst/>
            </a:prstGeom>
            <a:noFill/>
            <a:ln w="15875">
              <a:solidFill>
                <a:srgbClr val="000000"/>
              </a:solidFill>
              <a:round/>
              <a:headEnd/>
              <a:tailEnd/>
            </a:ln>
          </p:spPr>
        </p:cxnSp>
        <p:cxnSp>
          <p:nvCxnSpPr>
            <p:cNvPr id="25" name="AutoShape 12"/>
            <p:cNvCxnSpPr>
              <a:cxnSpLocks noChangeShapeType="1"/>
            </p:cNvCxnSpPr>
            <p:nvPr/>
          </p:nvCxnSpPr>
          <p:spPr bwMode="auto">
            <a:xfrm>
              <a:off x="6757987" y="4224337"/>
              <a:ext cx="0" cy="1103313"/>
            </a:xfrm>
            <a:prstGeom prst="straightConnector1">
              <a:avLst/>
            </a:prstGeom>
            <a:noFill/>
            <a:ln w="15875">
              <a:solidFill>
                <a:srgbClr val="000000"/>
              </a:solidFill>
              <a:round/>
              <a:headEnd/>
              <a:tailEnd/>
            </a:ln>
          </p:spPr>
        </p:cxnSp>
        <p:sp>
          <p:nvSpPr>
            <p:cNvPr id="26" name="Rectangle 13"/>
            <p:cNvSpPr>
              <a:spLocks noChangeArrowheads="1"/>
            </p:cNvSpPr>
            <p:nvPr/>
          </p:nvSpPr>
          <p:spPr bwMode="auto">
            <a:xfrm>
              <a:off x="6011862" y="4605337"/>
              <a:ext cx="733425" cy="706438"/>
            </a:xfrm>
            <a:prstGeom prst="rect">
              <a:avLst/>
            </a:prstGeom>
            <a:solidFill>
              <a:srgbClr val="DBE5F1">
                <a:alpha val="50195"/>
              </a:srgbClr>
            </a:solidFill>
            <a:ln w="0">
              <a:solidFill>
                <a:srgbClr val="DBE5F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Text Box 14"/>
            <p:cNvSpPr txBox="1">
              <a:spLocks noChangeArrowheads="1"/>
            </p:cNvSpPr>
            <p:nvPr/>
          </p:nvSpPr>
          <p:spPr bwMode="auto">
            <a:xfrm>
              <a:off x="7537450" y="5257800"/>
              <a:ext cx="344487" cy="24606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15"/>
            <p:cNvSpPr>
              <a:spLocks noChangeArrowheads="1"/>
            </p:cNvSpPr>
            <p:nvPr/>
          </p:nvSpPr>
          <p:spPr bwMode="auto">
            <a:xfrm>
              <a:off x="7102475" y="5459412"/>
              <a:ext cx="676275" cy="101600"/>
            </a:xfrm>
            <a:prstGeom prst="rect">
              <a:avLst/>
            </a:prstGeom>
            <a:solidFill>
              <a:srgbClr val="8DB3E2">
                <a:alpha val="50195"/>
              </a:srgbClr>
            </a:solidFill>
            <a:ln w="0">
              <a:solidFill>
                <a:srgbClr val="B8CCE4"/>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16"/>
            <p:cNvSpPr>
              <a:spLocks/>
            </p:cNvSpPr>
            <p:nvPr/>
          </p:nvSpPr>
          <p:spPr bwMode="auto">
            <a:xfrm>
              <a:off x="7104062" y="5432425"/>
              <a:ext cx="508000" cy="44450"/>
            </a:xfrm>
            <a:custGeom>
              <a:avLst/>
              <a:gdLst>
                <a:gd name="T0" fmla="*/ 0 w 1155"/>
                <a:gd name="T1" fmla="*/ 31115 h 49"/>
                <a:gd name="T2" fmla="*/ 30480 w 1155"/>
                <a:gd name="T3" fmla="*/ 14605 h 49"/>
                <a:gd name="T4" fmla="*/ 33020 w 1155"/>
                <a:gd name="T5" fmla="*/ 6985 h 49"/>
                <a:gd name="T6" fmla="*/ 49530 w 1155"/>
                <a:gd name="T7" fmla="*/ 14605 h 49"/>
                <a:gd name="T8" fmla="*/ 85725 w 1155"/>
                <a:gd name="T9" fmla="*/ 28575 h 49"/>
                <a:gd name="T10" fmla="*/ 156845 w 1155"/>
                <a:gd name="T11" fmla="*/ 16510 h 49"/>
                <a:gd name="T12" fmla="*/ 182880 w 1155"/>
                <a:gd name="T13" fmla="*/ 0 h 49"/>
                <a:gd name="T14" fmla="*/ 211455 w 1155"/>
                <a:gd name="T15" fmla="*/ 19050 h 49"/>
                <a:gd name="T16" fmla="*/ 254635 w 1155"/>
                <a:gd name="T17" fmla="*/ 28575 h 49"/>
                <a:gd name="T18" fmla="*/ 314325 w 1155"/>
                <a:gd name="T19" fmla="*/ 14605 h 49"/>
                <a:gd name="T20" fmla="*/ 335280 w 1155"/>
                <a:gd name="T21" fmla="*/ 0 h 49"/>
                <a:gd name="T22" fmla="*/ 442595 w 1155"/>
                <a:gd name="T23" fmla="*/ 28575 h 49"/>
                <a:gd name="T24" fmla="*/ 492760 w 1155"/>
                <a:gd name="T25" fmla="*/ 12065 h 49"/>
                <a:gd name="T26" fmla="*/ 509270 w 1155"/>
                <a:gd name="T27" fmla="*/ 0 h 49"/>
                <a:gd name="T28" fmla="*/ 554355 w 1155"/>
                <a:gd name="T29" fmla="*/ 19050 h 49"/>
                <a:gd name="T30" fmla="*/ 588010 w 1155"/>
                <a:gd name="T31" fmla="*/ 21590 h 49"/>
                <a:gd name="T32" fmla="*/ 623570 w 1155"/>
                <a:gd name="T33" fmla="*/ 12065 h 49"/>
                <a:gd name="T34" fmla="*/ 645160 w 1155"/>
                <a:gd name="T35" fmla="*/ 5080 h 49"/>
                <a:gd name="T36" fmla="*/ 685800 w 1155"/>
                <a:gd name="T37" fmla="*/ 19050 h 49"/>
                <a:gd name="T38" fmla="*/ 733425 w 1155"/>
                <a:gd name="T39" fmla="*/ 31115 h 49"/>
                <a:gd name="T40" fmla="*/ 728345 w 1155"/>
                <a:gd name="T41" fmla="*/ 19050 h 49"/>
                <a:gd name="T42" fmla="*/ 721360 w 1155"/>
                <a:gd name="T43" fmla="*/ 12065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55" h="49">
                  <a:moveTo>
                    <a:pt x="0" y="49"/>
                  </a:moveTo>
                  <a:cubicBezTo>
                    <a:pt x="17" y="40"/>
                    <a:pt x="32" y="33"/>
                    <a:pt x="48" y="23"/>
                  </a:cubicBezTo>
                  <a:cubicBezTo>
                    <a:pt x="49" y="19"/>
                    <a:pt x="48" y="13"/>
                    <a:pt x="52" y="11"/>
                  </a:cubicBezTo>
                  <a:cubicBezTo>
                    <a:pt x="60" y="8"/>
                    <a:pt x="73" y="20"/>
                    <a:pt x="78" y="23"/>
                  </a:cubicBezTo>
                  <a:cubicBezTo>
                    <a:pt x="95" y="34"/>
                    <a:pt x="116" y="39"/>
                    <a:pt x="135" y="45"/>
                  </a:cubicBezTo>
                  <a:cubicBezTo>
                    <a:pt x="193" y="41"/>
                    <a:pt x="199" y="32"/>
                    <a:pt x="247" y="26"/>
                  </a:cubicBezTo>
                  <a:cubicBezTo>
                    <a:pt x="266" y="21"/>
                    <a:pt x="271" y="6"/>
                    <a:pt x="288" y="0"/>
                  </a:cubicBezTo>
                  <a:cubicBezTo>
                    <a:pt x="303" y="10"/>
                    <a:pt x="315" y="24"/>
                    <a:pt x="333" y="30"/>
                  </a:cubicBezTo>
                  <a:cubicBezTo>
                    <a:pt x="355" y="38"/>
                    <a:pt x="379" y="37"/>
                    <a:pt x="401" y="45"/>
                  </a:cubicBezTo>
                  <a:cubicBezTo>
                    <a:pt x="435" y="41"/>
                    <a:pt x="462" y="31"/>
                    <a:pt x="495" y="23"/>
                  </a:cubicBezTo>
                  <a:cubicBezTo>
                    <a:pt x="506" y="15"/>
                    <a:pt x="517" y="8"/>
                    <a:pt x="528" y="0"/>
                  </a:cubicBezTo>
                  <a:cubicBezTo>
                    <a:pt x="582" y="36"/>
                    <a:pt x="631" y="42"/>
                    <a:pt x="697" y="45"/>
                  </a:cubicBezTo>
                  <a:cubicBezTo>
                    <a:pt x="724" y="40"/>
                    <a:pt x="753" y="34"/>
                    <a:pt x="776" y="19"/>
                  </a:cubicBezTo>
                  <a:cubicBezTo>
                    <a:pt x="785" y="13"/>
                    <a:pt x="802" y="0"/>
                    <a:pt x="802" y="0"/>
                  </a:cubicBezTo>
                  <a:cubicBezTo>
                    <a:pt x="824" y="8"/>
                    <a:pt x="851" y="26"/>
                    <a:pt x="873" y="30"/>
                  </a:cubicBezTo>
                  <a:cubicBezTo>
                    <a:pt x="890" y="33"/>
                    <a:pt x="908" y="33"/>
                    <a:pt x="926" y="34"/>
                  </a:cubicBezTo>
                  <a:cubicBezTo>
                    <a:pt x="952" y="31"/>
                    <a:pt x="962" y="32"/>
                    <a:pt x="982" y="19"/>
                  </a:cubicBezTo>
                  <a:cubicBezTo>
                    <a:pt x="993" y="3"/>
                    <a:pt x="997" y="3"/>
                    <a:pt x="1016" y="8"/>
                  </a:cubicBezTo>
                  <a:cubicBezTo>
                    <a:pt x="1030" y="29"/>
                    <a:pt x="1056" y="27"/>
                    <a:pt x="1080" y="30"/>
                  </a:cubicBezTo>
                  <a:cubicBezTo>
                    <a:pt x="1105" y="39"/>
                    <a:pt x="1129" y="44"/>
                    <a:pt x="1155" y="49"/>
                  </a:cubicBezTo>
                  <a:cubicBezTo>
                    <a:pt x="1152" y="43"/>
                    <a:pt x="1151" y="36"/>
                    <a:pt x="1147" y="30"/>
                  </a:cubicBezTo>
                  <a:cubicBezTo>
                    <a:pt x="1144" y="26"/>
                    <a:pt x="1136" y="19"/>
                    <a:pt x="1136" y="19"/>
                  </a:cubicBezTo>
                </a:path>
              </a:pathLst>
            </a:custGeom>
            <a:noFill/>
            <a:ln w="6350">
              <a:solidFill>
                <a:srgbClr val="365F9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0" name="AutoShape 17"/>
            <p:cNvCxnSpPr>
              <a:cxnSpLocks noChangeShapeType="1"/>
            </p:cNvCxnSpPr>
            <p:nvPr/>
          </p:nvCxnSpPr>
          <p:spPr bwMode="auto">
            <a:xfrm flipH="1">
              <a:off x="5988050" y="5461000"/>
              <a:ext cx="773112" cy="0"/>
            </a:xfrm>
            <a:prstGeom prst="straightConnector1">
              <a:avLst/>
            </a:prstGeom>
            <a:noFill/>
            <a:ln w="6350">
              <a:solidFill>
                <a:srgbClr val="000000"/>
              </a:solidFill>
              <a:round/>
              <a:headEnd/>
              <a:tailEnd/>
            </a:ln>
          </p:spPr>
        </p:cxnSp>
        <p:sp>
          <p:nvSpPr>
            <p:cNvPr id="31" name="Text Box 18"/>
            <p:cNvSpPr txBox="1">
              <a:spLocks noChangeArrowheads="1"/>
            </p:cNvSpPr>
            <p:nvPr/>
          </p:nvSpPr>
          <p:spPr bwMode="auto">
            <a:xfrm>
              <a:off x="5973762" y="5133975"/>
              <a:ext cx="346075" cy="24606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FF</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Text Box 20"/>
            <p:cNvSpPr txBox="1">
              <a:spLocks noChangeArrowheads="1"/>
            </p:cNvSpPr>
            <p:nvPr/>
          </p:nvSpPr>
          <p:spPr bwMode="auto">
            <a:xfrm>
              <a:off x="7535862" y="5387975"/>
              <a:ext cx="344488" cy="24606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FG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4" name="AutoShape 21"/>
            <p:cNvCxnSpPr>
              <a:cxnSpLocks noChangeShapeType="1"/>
            </p:cNvCxnSpPr>
            <p:nvPr/>
          </p:nvCxnSpPr>
          <p:spPr bwMode="auto">
            <a:xfrm>
              <a:off x="6761162" y="5322887"/>
              <a:ext cx="0" cy="506413"/>
            </a:xfrm>
            <a:prstGeom prst="straightConnector1">
              <a:avLst/>
            </a:prstGeom>
            <a:noFill/>
            <a:ln w="9525">
              <a:solidFill>
                <a:srgbClr val="000000"/>
              </a:solidFill>
              <a:round/>
              <a:headEnd/>
              <a:tailEnd/>
            </a:ln>
          </p:spPr>
        </p:cxnSp>
        <p:sp>
          <p:nvSpPr>
            <p:cNvPr id="35" name="Text Box 25"/>
            <p:cNvSpPr txBox="1">
              <a:spLocks noChangeArrowheads="1"/>
            </p:cNvSpPr>
            <p:nvPr/>
          </p:nvSpPr>
          <p:spPr bwMode="auto">
            <a:xfrm>
              <a:off x="5943600" y="5875337"/>
              <a:ext cx="1911350" cy="296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900" b="1" i="0" u="sng" strike="noStrike" cap="none" normalizeH="0" baseline="0" dirty="0" smtClean="0">
                  <a:ln>
                    <a:noFill/>
                  </a:ln>
                  <a:solidFill>
                    <a:schemeClr val="tx1"/>
                  </a:solidFill>
                  <a:effectLst/>
                  <a:latin typeface="+mj-lt"/>
                  <a:cs typeface="Arial" pitchFamily="34" charset="0"/>
                </a:rPr>
                <a:t>BUILDING SECTION (at Grade)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600" b="1" i="0" u="none" strike="noStrike" cap="none" normalizeH="0" baseline="0" dirty="0" smtClean="0">
                  <a:ln>
                    <a:noFill/>
                  </a:ln>
                  <a:solidFill>
                    <a:schemeClr val="tx1"/>
                  </a:solidFill>
                  <a:effectLst/>
                  <a:latin typeface="+mj-lt"/>
                  <a:cs typeface="Arial" pitchFamily="34" charset="0"/>
                </a:rPr>
                <a:t>Not to Scale</a:t>
              </a:r>
              <a:endParaRPr kumimoji="0" lang="en-US" sz="1800" b="0" i="0" u="none" strike="noStrike" cap="none" normalizeH="0" baseline="0" dirty="0" smtClean="0">
                <a:ln>
                  <a:noFill/>
                </a:ln>
                <a:solidFill>
                  <a:schemeClr val="tx1"/>
                </a:solidFill>
                <a:effectLst/>
                <a:latin typeface="+mj-lt"/>
                <a:cs typeface="Arial" pitchFamily="34" charset="0"/>
              </a:endParaRPr>
            </a:p>
          </p:txBody>
        </p:sp>
        <p:sp>
          <p:nvSpPr>
            <p:cNvPr id="36" name="Text Box 26"/>
            <p:cNvSpPr txBox="1">
              <a:spLocks noChangeArrowheads="1"/>
            </p:cNvSpPr>
            <p:nvPr/>
          </p:nvSpPr>
          <p:spPr bwMode="auto">
            <a:xfrm>
              <a:off x="5969000" y="4800600"/>
              <a:ext cx="1909762" cy="40163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INTERIOR                 EXTERIOR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27" descr="Wave"/>
            <p:cNvSpPr>
              <a:spLocks noChangeArrowheads="1"/>
            </p:cNvSpPr>
            <p:nvPr/>
          </p:nvSpPr>
          <p:spPr bwMode="auto">
            <a:xfrm>
              <a:off x="7099300" y="5605462"/>
              <a:ext cx="679450" cy="87313"/>
            </a:xfrm>
            <a:prstGeom prst="rect">
              <a:avLst/>
            </a:prstGeom>
            <a:pattFill prst="wave">
              <a:fgClr>
                <a:srgbClr val="000000"/>
              </a:fgClr>
              <a:bgClr>
                <a:srgbClr val="FFFFFF"/>
              </a:bgClr>
            </a:pattFill>
            <a:ln w="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Rectangle 28" descr="Divot"/>
            <p:cNvSpPr>
              <a:spLocks noChangeArrowheads="1"/>
            </p:cNvSpPr>
            <p:nvPr/>
          </p:nvSpPr>
          <p:spPr bwMode="auto">
            <a:xfrm>
              <a:off x="5994400" y="5343525"/>
              <a:ext cx="750887" cy="101600"/>
            </a:xfrm>
            <a:prstGeom prst="rect">
              <a:avLst/>
            </a:prstGeom>
            <a:pattFill prst="divot">
              <a:fgClr>
                <a:srgbClr val="000000"/>
              </a:fgClr>
              <a:bgClr>
                <a:srgbClr val="FFFFFF"/>
              </a:bgClr>
            </a:patt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9" name="AutoShape 30"/>
            <p:cNvCxnSpPr>
              <a:cxnSpLocks noChangeShapeType="1"/>
            </p:cNvCxnSpPr>
            <p:nvPr/>
          </p:nvCxnSpPr>
          <p:spPr bwMode="auto">
            <a:xfrm>
              <a:off x="7088187" y="5708650"/>
              <a:ext cx="723900" cy="0"/>
            </a:xfrm>
            <a:prstGeom prst="straightConnector1">
              <a:avLst/>
            </a:prstGeom>
            <a:noFill/>
            <a:ln w="6350">
              <a:solidFill>
                <a:srgbClr val="000000"/>
              </a:solidFill>
              <a:round/>
              <a:headEnd/>
              <a:tailEnd/>
            </a:ln>
          </p:spPr>
        </p:cxnSp>
        <p:sp>
          <p:nvSpPr>
            <p:cNvPr id="21" name="Freeform 8"/>
            <p:cNvSpPr>
              <a:spLocks/>
            </p:cNvSpPr>
            <p:nvPr/>
          </p:nvSpPr>
          <p:spPr bwMode="auto">
            <a:xfrm>
              <a:off x="7115175" y="4581525"/>
              <a:ext cx="652462" cy="46037"/>
            </a:xfrm>
            <a:custGeom>
              <a:avLst/>
              <a:gdLst>
                <a:gd name="T0" fmla="*/ 0 w 1027"/>
                <a:gd name="T1" fmla="*/ 33020 h 71"/>
                <a:gd name="T2" fmla="*/ 45085 w 1027"/>
                <a:gd name="T3" fmla="*/ 28575 h 71"/>
                <a:gd name="T4" fmla="*/ 57150 w 1027"/>
                <a:gd name="T5" fmla="*/ 19050 h 71"/>
                <a:gd name="T6" fmla="*/ 61595 w 1027"/>
                <a:gd name="T7" fmla="*/ 4445 h 71"/>
                <a:gd name="T8" fmla="*/ 99695 w 1027"/>
                <a:gd name="T9" fmla="*/ 31115 h 71"/>
                <a:gd name="T10" fmla="*/ 135255 w 1027"/>
                <a:gd name="T11" fmla="*/ 35560 h 71"/>
                <a:gd name="T12" fmla="*/ 173355 w 1027"/>
                <a:gd name="T13" fmla="*/ 16510 h 71"/>
                <a:gd name="T14" fmla="*/ 209550 w 1027"/>
                <a:gd name="T15" fmla="*/ 23495 h 71"/>
                <a:gd name="T16" fmla="*/ 254635 w 1027"/>
                <a:gd name="T17" fmla="*/ 28575 h 71"/>
                <a:gd name="T18" fmla="*/ 276225 w 1027"/>
                <a:gd name="T19" fmla="*/ 19050 h 71"/>
                <a:gd name="T20" fmla="*/ 295275 w 1027"/>
                <a:gd name="T21" fmla="*/ 2540 h 71"/>
                <a:gd name="T22" fmla="*/ 304800 w 1027"/>
                <a:gd name="T23" fmla="*/ 13970 h 71"/>
                <a:gd name="T24" fmla="*/ 325755 w 1027"/>
                <a:gd name="T25" fmla="*/ 31115 h 71"/>
                <a:gd name="T26" fmla="*/ 363855 w 1027"/>
                <a:gd name="T27" fmla="*/ 40640 h 71"/>
                <a:gd name="T28" fmla="*/ 397510 w 1027"/>
                <a:gd name="T29" fmla="*/ 38100 h 71"/>
                <a:gd name="T30" fmla="*/ 401955 w 1027"/>
                <a:gd name="T31" fmla="*/ 31115 h 71"/>
                <a:gd name="T32" fmla="*/ 430530 w 1027"/>
                <a:gd name="T33" fmla="*/ 6985 h 71"/>
                <a:gd name="T34" fmla="*/ 459105 w 1027"/>
                <a:gd name="T35" fmla="*/ 23495 h 71"/>
                <a:gd name="T36" fmla="*/ 499745 w 1027"/>
                <a:gd name="T37" fmla="*/ 35560 h 71"/>
                <a:gd name="T38" fmla="*/ 537845 w 1027"/>
                <a:gd name="T39" fmla="*/ 28575 h 71"/>
                <a:gd name="T40" fmla="*/ 556895 w 1027"/>
                <a:gd name="T41" fmla="*/ 0 h 71"/>
                <a:gd name="T42" fmla="*/ 578485 w 1027"/>
                <a:gd name="T43" fmla="*/ 21590 h 71"/>
                <a:gd name="T44" fmla="*/ 600075 w 1027"/>
                <a:gd name="T45" fmla="*/ 35560 h 71"/>
                <a:gd name="T46" fmla="*/ 621030 w 1027"/>
                <a:gd name="T47" fmla="*/ 45085 h 71"/>
                <a:gd name="T48" fmla="*/ 652145 w 1027"/>
                <a:gd name="T49" fmla="*/ 21590 h 71"/>
                <a:gd name="T50" fmla="*/ 640080 w 1027"/>
                <a:gd name="T51" fmla="*/ 16510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27" h="71">
                  <a:moveTo>
                    <a:pt x="0" y="52"/>
                  </a:moveTo>
                  <a:cubicBezTo>
                    <a:pt x="24" y="51"/>
                    <a:pt x="53" y="60"/>
                    <a:pt x="71" y="45"/>
                  </a:cubicBezTo>
                  <a:cubicBezTo>
                    <a:pt x="94" y="26"/>
                    <a:pt x="61" y="40"/>
                    <a:pt x="90" y="30"/>
                  </a:cubicBezTo>
                  <a:cubicBezTo>
                    <a:pt x="90" y="29"/>
                    <a:pt x="96" y="7"/>
                    <a:pt x="97" y="7"/>
                  </a:cubicBezTo>
                  <a:cubicBezTo>
                    <a:pt x="128" y="23"/>
                    <a:pt x="119" y="44"/>
                    <a:pt x="157" y="49"/>
                  </a:cubicBezTo>
                  <a:cubicBezTo>
                    <a:pt x="176" y="51"/>
                    <a:pt x="213" y="56"/>
                    <a:pt x="213" y="56"/>
                  </a:cubicBezTo>
                  <a:cubicBezTo>
                    <a:pt x="234" y="49"/>
                    <a:pt x="253" y="37"/>
                    <a:pt x="273" y="26"/>
                  </a:cubicBezTo>
                  <a:cubicBezTo>
                    <a:pt x="291" y="2"/>
                    <a:pt x="307" y="31"/>
                    <a:pt x="330" y="37"/>
                  </a:cubicBezTo>
                  <a:cubicBezTo>
                    <a:pt x="354" y="54"/>
                    <a:pt x="371" y="48"/>
                    <a:pt x="401" y="45"/>
                  </a:cubicBezTo>
                  <a:cubicBezTo>
                    <a:pt x="427" y="35"/>
                    <a:pt x="416" y="41"/>
                    <a:pt x="435" y="30"/>
                  </a:cubicBezTo>
                  <a:cubicBezTo>
                    <a:pt x="443" y="17"/>
                    <a:pt x="452" y="12"/>
                    <a:pt x="465" y="4"/>
                  </a:cubicBezTo>
                  <a:cubicBezTo>
                    <a:pt x="470" y="23"/>
                    <a:pt x="463" y="8"/>
                    <a:pt x="480" y="22"/>
                  </a:cubicBezTo>
                  <a:cubicBezTo>
                    <a:pt x="490" y="31"/>
                    <a:pt x="500" y="44"/>
                    <a:pt x="513" y="49"/>
                  </a:cubicBezTo>
                  <a:cubicBezTo>
                    <a:pt x="532" y="57"/>
                    <a:pt x="553" y="57"/>
                    <a:pt x="573" y="64"/>
                  </a:cubicBezTo>
                  <a:cubicBezTo>
                    <a:pt x="591" y="63"/>
                    <a:pt x="609" y="64"/>
                    <a:pt x="626" y="60"/>
                  </a:cubicBezTo>
                  <a:cubicBezTo>
                    <a:pt x="630" y="59"/>
                    <a:pt x="630" y="52"/>
                    <a:pt x="633" y="49"/>
                  </a:cubicBezTo>
                  <a:cubicBezTo>
                    <a:pt x="646" y="34"/>
                    <a:pt x="664" y="25"/>
                    <a:pt x="678" y="11"/>
                  </a:cubicBezTo>
                  <a:cubicBezTo>
                    <a:pt x="696" y="17"/>
                    <a:pt x="705" y="32"/>
                    <a:pt x="723" y="37"/>
                  </a:cubicBezTo>
                  <a:cubicBezTo>
                    <a:pt x="743" y="50"/>
                    <a:pt x="763" y="51"/>
                    <a:pt x="787" y="56"/>
                  </a:cubicBezTo>
                  <a:cubicBezTo>
                    <a:pt x="812" y="53"/>
                    <a:pt x="826" y="53"/>
                    <a:pt x="847" y="45"/>
                  </a:cubicBezTo>
                  <a:cubicBezTo>
                    <a:pt x="860" y="32"/>
                    <a:pt x="871" y="18"/>
                    <a:pt x="877" y="0"/>
                  </a:cubicBezTo>
                  <a:cubicBezTo>
                    <a:pt x="893" y="10"/>
                    <a:pt x="894" y="28"/>
                    <a:pt x="911" y="34"/>
                  </a:cubicBezTo>
                  <a:cubicBezTo>
                    <a:pt x="922" y="45"/>
                    <a:pt x="930" y="51"/>
                    <a:pt x="945" y="56"/>
                  </a:cubicBezTo>
                  <a:cubicBezTo>
                    <a:pt x="956" y="64"/>
                    <a:pt x="965" y="66"/>
                    <a:pt x="978" y="71"/>
                  </a:cubicBezTo>
                  <a:cubicBezTo>
                    <a:pt x="1017" y="66"/>
                    <a:pt x="1008" y="64"/>
                    <a:pt x="1027" y="34"/>
                  </a:cubicBezTo>
                  <a:cubicBezTo>
                    <a:pt x="1021" y="31"/>
                    <a:pt x="1008" y="26"/>
                    <a:pt x="1008" y="26"/>
                  </a:cubicBezTo>
                </a:path>
              </a:pathLst>
            </a:custGeom>
            <a:noFill/>
            <a:ln w="9525" cap="rnd">
              <a:solidFill>
                <a:srgbClr val="365F9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19"/>
            <p:cNvSpPr>
              <a:spLocks/>
            </p:cNvSpPr>
            <p:nvPr/>
          </p:nvSpPr>
          <p:spPr bwMode="auto">
            <a:xfrm>
              <a:off x="6011862" y="4583112"/>
              <a:ext cx="733425" cy="44450"/>
            </a:xfrm>
            <a:custGeom>
              <a:avLst/>
              <a:gdLst>
                <a:gd name="T0" fmla="*/ 0 w 1155"/>
                <a:gd name="T1" fmla="*/ 31115 h 49"/>
                <a:gd name="T2" fmla="*/ 30480 w 1155"/>
                <a:gd name="T3" fmla="*/ 14605 h 49"/>
                <a:gd name="T4" fmla="*/ 33020 w 1155"/>
                <a:gd name="T5" fmla="*/ 6985 h 49"/>
                <a:gd name="T6" fmla="*/ 49530 w 1155"/>
                <a:gd name="T7" fmla="*/ 14605 h 49"/>
                <a:gd name="T8" fmla="*/ 85725 w 1155"/>
                <a:gd name="T9" fmla="*/ 28575 h 49"/>
                <a:gd name="T10" fmla="*/ 156845 w 1155"/>
                <a:gd name="T11" fmla="*/ 16510 h 49"/>
                <a:gd name="T12" fmla="*/ 182880 w 1155"/>
                <a:gd name="T13" fmla="*/ 0 h 49"/>
                <a:gd name="T14" fmla="*/ 211455 w 1155"/>
                <a:gd name="T15" fmla="*/ 19050 h 49"/>
                <a:gd name="T16" fmla="*/ 254635 w 1155"/>
                <a:gd name="T17" fmla="*/ 28575 h 49"/>
                <a:gd name="T18" fmla="*/ 314325 w 1155"/>
                <a:gd name="T19" fmla="*/ 14605 h 49"/>
                <a:gd name="T20" fmla="*/ 335280 w 1155"/>
                <a:gd name="T21" fmla="*/ 0 h 49"/>
                <a:gd name="T22" fmla="*/ 442595 w 1155"/>
                <a:gd name="T23" fmla="*/ 28575 h 49"/>
                <a:gd name="T24" fmla="*/ 492760 w 1155"/>
                <a:gd name="T25" fmla="*/ 12065 h 49"/>
                <a:gd name="T26" fmla="*/ 509270 w 1155"/>
                <a:gd name="T27" fmla="*/ 0 h 49"/>
                <a:gd name="T28" fmla="*/ 554355 w 1155"/>
                <a:gd name="T29" fmla="*/ 19050 h 49"/>
                <a:gd name="T30" fmla="*/ 588010 w 1155"/>
                <a:gd name="T31" fmla="*/ 21590 h 49"/>
                <a:gd name="T32" fmla="*/ 623570 w 1155"/>
                <a:gd name="T33" fmla="*/ 12065 h 49"/>
                <a:gd name="T34" fmla="*/ 645160 w 1155"/>
                <a:gd name="T35" fmla="*/ 5080 h 49"/>
                <a:gd name="T36" fmla="*/ 685800 w 1155"/>
                <a:gd name="T37" fmla="*/ 19050 h 49"/>
                <a:gd name="T38" fmla="*/ 733425 w 1155"/>
                <a:gd name="T39" fmla="*/ 31115 h 49"/>
                <a:gd name="T40" fmla="*/ 728345 w 1155"/>
                <a:gd name="T41" fmla="*/ 19050 h 49"/>
                <a:gd name="T42" fmla="*/ 721360 w 1155"/>
                <a:gd name="T43" fmla="*/ 12065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55" h="49">
                  <a:moveTo>
                    <a:pt x="0" y="49"/>
                  </a:moveTo>
                  <a:cubicBezTo>
                    <a:pt x="17" y="40"/>
                    <a:pt x="32" y="33"/>
                    <a:pt x="48" y="23"/>
                  </a:cubicBezTo>
                  <a:cubicBezTo>
                    <a:pt x="49" y="19"/>
                    <a:pt x="48" y="13"/>
                    <a:pt x="52" y="11"/>
                  </a:cubicBezTo>
                  <a:cubicBezTo>
                    <a:pt x="60" y="8"/>
                    <a:pt x="73" y="20"/>
                    <a:pt x="78" y="23"/>
                  </a:cubicBezTo>
                  <a:cubicBezTo>
                    <a:pt x="95" y="34"/>
                    <a:pt x="116" y="39"/>
                    <a:pt x="135" y="45"/>
                  </a:cubicBezTo>
                  <a:cubicBezTo>
                    <a:pt x="193" y="41"/>
                    <a:pt x="199" y="32"/>
                    <a:pt x="247" y="26"/>
                  </a:cubicBezTo>
                  <a:cubicBezTo>
                    <a:pt x="266" y="21"/>
                    <a:pt x="271" y="6"/>
                    <a:pt x="288" y="0"/>
                  </a:cubicBezTo>
                  <a:cubicBezTo>
                    <a:pt x="303" y="10"/>
                    <a:pt x="315" y="24"/>
                    <a:pt x="333" y="30"/>
                  </a:cubicBezTo>
                  <a:cubicBezTo>
                    <a:pt x="355" y="38"/>
                    <a:pt x="379" y="37"/>
                    <a:pt x="401" y="45"/>
                  </a:cubicBezTo>
                  <a:cubicBezTo>
                    <a:pt x="435" y="41"/>
                    <a:pt x="462" y="31"/>
                    <a:pt x="495" y="23"/>
                  </a:cubicBezTo>
                  <a:cubicBezTo>
                    <a:pt x="506" y="15"/>
                    <a:pt x="517" y="8"/>
                    <a:pt x="528" y="0"/>
                  </a:cubicBezTo>
                  <a:cubicBezTo>
                    <a:pt x="582" y="36"/>
                    <a:pt x="631" y="42"/>
                    <a:pt x="697" y="45"/>
                  </a:cubicBezTo>
                  <a:cubicBezTo>
                    <a:pt x="724" y="40"/>
                    <a:pt x="753" y="34"/>
                    <a:pt x="776" y="19"/>
                  </a:cubicBezTo>
                  <a:cubicBezTo>
                    <a:pt x="785" y="13"/>
                    <a:pt x="802" y="0"/>
                    <a:pt x="802" y="0"/>
                  </a:cubicBezTo>
                  <a:cubicBezTo>
                    <a:pt x="824" y="8"/>
                    <a:pt x="851" y="26"/>
                    <a:pt x="873" y="30"/>
                  </a:cubicBezTo>
                  <a:cubicBezTo>
                    <a:pt x="890" y="33"/>
                    <a:pt x="908" y="33"/>
                    <a:pt x="926" y="34"/>
                  </a:cubicBezTo>
                  <a:cubicBezTo>
                    <a:pt x="952" y="31"/>
                    <a:pt x="962" y="32"/>
                    <a:pt x="982" y="19"/>
                  </a:cubicBezTo>
                  <a:cubicBezTo>
                    <a:pt x="993" y="3"/>
                    <a:pt x="997" y="3"/>
                    <a:pt x="1016" y="8"/>
                  </a:cubicBezTo>
                  <a:cubicBezTo>
                    <a:pt x="1030" y="29"/>
                    <a:pt x="1056" y="27"/>
                    <a:pt x="1080" y="30"/>
                  </a:cubicBezTo>
                  <a:cubicBezTo>
                    <a:pt x="1105" y="39"/>
                    <a:pt x="1129" y="44"/>
                    <a:pt x="1155" y="49"/>
                  </a:cubicBezTo>
                  <a:cubicBezTo>
                    <a:pt x="1152" y="43"/>
                    <a:pt x="1151" y="36"/>
                    <a:pt x="1147" y="30"/>
                  </a:cubicBezTo>
                  <a:cubicBezTo>
                    <a:pt x="1144" y="26"/>
                    <a:pt x="1136" y="19"/>
                    <a:pt x="1136" y="19"/>
                  </a:cubicBezTo>
                </a:path>
              </a:pathLst>
            </a:custGeom>
            <a:noFill/>
            <a:ln w="9525">
              <a:solidFill>
                <a:srgbClr val="365F9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3" name="TextBox 12"/>
          <p:cNvSpPr txBox="1">
            <a:spLocks noChangeArrowheads="1"/>
          </p:cNvSpPr>
          <p:nvPr/>
        </p:nvSpPr>
        <p:spPr bwMode="auto">
          <a:xfrm>
            <a:off x="0" y="-3627"/>
            <a:ext cx="9144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None/>
            </a:pPr>
            <a:r>
              <a:rPr lang="en-US" sz="2800" b="1" kern="0" dirty="0">
                <a:latin typeface="+mj-lt"/>
                <a:cs typeface="Calibri" panose="020F0502020204030204" pitchFamily="34" charset="0"/>
              </a:rPr>
              <a:t>FLOOD RISK ADAPTIVE MEASURES</a:t>
            </a:r>
          </a:p>
          <a:p>
            <a:pPr algn="ctr" eaLnBrk="1" hangingPunct="1">
              <a:spcBef>
                <a:spcPct val="0"/>
              </a:spcBef>
              <a:buFontTx/>
              <a:buNone/>
            </a:pPr>
            <a:r>
              <a:rPr lang="en-US" altLang="en-US" sz="2400" b="1" dirty="0" smtClean="0">
                <a:latin typeface="+mj-lt"/>
                <a:cs typeface="Calibri" panose="020F0502020204030204" pitchFamily="34" charset="0"/>
              </a:rPr>
              <a:t> </a:t>
            </a:r>
            <a:endParaRPr lang="en-US" altLang="en-US" sz="2400" b="1" dirty="0">
              <a:latin typeface="+mj-lt"/>
              <a:cs typeface="Calibri" panose="020F0502020204030204" pitchFamily="34" charset="0"/>
            </a:endParaRPr>
          </a:p>
        </p:txBody>
      </p:sp>
      <p:sp>
        <p:nvSpPr>
          <p:cNvPr id="47" name="Rectangle 13"/>
          <p:cNvSpPr>
            <a:spLocks noChangeArrowheads="1"/>
          </p:cNvSpPr>
          <p:nvPr/>
        </p:nvSpPr>
        <p:spPr bwMode="auto">
          <a:xfrm>
            <a:off x="6738845" y="5059359"/>
            <a:ext cx="733425" cy="711200"/>
          </a:xfrm>
          <a:prstGeom prst="rect">
            <a:avLst/>
          </a:prstGeom>
          <a:solidFill>
            <a:srgbClr val="5EB0C0">
              <a:alpha val="65000"/>
            </a:srgbClr>
          </a:solidFill>
          <a:ln w="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Rectangle 4"/>
          <p:cNvSpPr>
            <a:spLocks noChangeArrowheads="1"/>
          </p:cNvSpPr>
          <p:nvPr/>
        </p:nvSpPr>
        <p:spPr bwMode="auto">
          <a:xfrm>
            <a:off x="7817213" y="5065098"/>
            <a:ext cx="684212" cy="964223"/>
          </a:xfrm>
          <a:prstGeom prst="rect">
            <a:avLst/>
          </a:prstGeom>
          <a:solidFill>
            <a:srgbClr val="5EB0C0">
              <a:alpha val="66000"/>
            </a:srgbClr>
          </a:solidFill>
          <a:ln w="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5126" name="Straight Connector 5125"/>
          <p:cNvCxnSpPr/>
          <p:nvPr/>
        </p:nvCxnSpPr>
        <p:spPr>
          <a:xfrm>
            <a:off x="2125444" y="4457610"/>
            <a:ext cx="3772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147" name="Group 5146"/>
          <p:cNvGrpSpPr/>
          <p:nvPr/>
        </p:nvGrpSpPr>
        <p:grpSpPr>
          <a:xfrm>
            <a:off x="2049779" y="4729366"/>
            <a:ext cx="452961" cy="841996"/>
            <a:chOff x="2049779" y="4729366"/>
            <a:chExt cx="452961" cy="841996"/>
          </a:xfrm>
        </p:grpSpPr>
        <p:cxnSp>
          <p:nvCxnSpPr>
            <p:cNvPr id="11" name="Straight Connector 10"/>
            <p:cNvCxnSpPr/>
            <p:nvPr/>
          </p:nvCxnSpPr>
          <p:spPr>
            <a:xfrm flipV="1">
              <a:off x="2049779" y="4852035"/>
              <a:ext cx="452961" cy="1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052434" y="5046657"/>
              <a:ext cx="4393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058037" y="5352436"/>
              <a:ext cx="437144" cy="218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Connector 56"/>
            <p:cNvCxnSpPr/>
            <p:nvPr/>
          </p:nvCxnSpPr>
          <p:spPr>
            <a:xfrm flipH="1">
              <a:off x="2161692" y="4734826"/>
              <a:ext cx="1886" cy="659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238729" y="4731389"/>
              <a:ext cx="1886" cy="659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314092" y="4729366"/>
              <a:ext cx="1886" cy="659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2394939" y="4729949"/>
              <a:ext cx="1886" cy="659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2066926" y="4741682"/>
              <a:ext cx="419099" cy="822823"/>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4" name="Straight Connector 73"/>
            <p:cNvCxnSpPr/>
            <p:nvPr/>
          </p:nvCxnSpPr>
          <p:spPr>
            <a:xfrm flipV="1">
              <a:off x="2060063" y="4947366"/>
              <a:ext cx="425962" cy="1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058503" y="5151432"/>
              <a:ext cx="4393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061496" y="5244930"/>
              <a:ext cx="4393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45" name="Rectangle 5144"/>
            <p:cNvSpPr/>
            <p:nvPr/>
          </p:nvSpPr>
          <p:spPr>
            <a:xfrm>
              <a:off x="2085371" y="5391195"/>
              <a:ext cx="172606" cy="144419"/>
            </a:xfrm>
            <a:prstGeom prst="rect">
              <a:avLst/>
            </a:prstGeom>
            <a:noFill/>
            <a:ln w="12700" cmpd="thickThi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p:cNvSpPr/>
            <p:nvPr/>
          </p:nvSpPr>
          <p:spPr>
            <a:xfrm>
              <a:off x="2290475" y="5393414"/>
              <a:ext cx="172606" cy="144419"/>
            </a:xfrm>
            <a:prstGeom prst="rect">
              <a:avLst/>
            </a:prstGeom>
            <a:noFill/>
            <a:ln w="12700" cmpd="thickThi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9" name="Group 128"/>
          <p:cNvGrpSpPr/>
          <p:nvPr/>
        </p:nvGrpSpPr>
        <p:grpSpPr>
          <a:xfrm>
            <a:off x="3524250" y="4726873"/>
            <a:ext cx="446916" cy="841996"/>
            <a:chOff x="2049779" y="4729366"/>
            <a:chExt cx="452961" cy="841996"/>
          </a:xfrm>
        </p:grpSpPr>
        <p:cxnSp>
          <p:nvCxnSpPr>
            <p:cNvPr id="130" name="Straight Connector 129"/>
            <p:cNvCxnSpPr/>
            <p:nvPr/>
          </p:nvCxnSpPr>
          <p:spPr>
            <a:xfrm flipV="1">
              <a:off x="2049779" y="4853940"/>
              <a:ext cx="452961" cy="1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052434" y="5052372"/>
              <a:ext cx="4393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2058503" y="5352436"/>
              <a:ext cx="436678" cy="218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3" name="Straight Connector 132"/>
            <p:cNvCxnSpPr/>
            <p:nvPr/>
          </p:nvCxnSpPr>
          <p:spPr>
            <a:xfrm flipH="1">
              <a:off x="2155899" y="4734826"/>
              <a:ext cx="1886" cy="659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2232886" y="4731389"/>
              <a:ext cx="1886" cy="659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2308300" y="4729366"/>
              <a:ext cx="1886" cy="659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2389147" y="4729949"/>
              <a:ext cx="1886" cy="659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2066926" y="4741682"/>
              <a:ext cx="419099" cy="822823"/>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8" name="Straight Connector 137"/>
            <p:cNvCxnSpPr/>
            <p:nvPr/>
          </p:nvCxnSpPr>
          <p:spPr>
            <a:xfrm flipV="1">
              <a:off x="2060063" y="4951176"/>
              <a:ext cx="425962" cy="1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2058503" y="5149527"/>
              <a:ext cx="4393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061496" y="5244930"/>
              <a:ext cx="4393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2085371" y="5391195"/>
              <a:ext cx="172606" cy="144419"/>
            </a:xfrm>
            <a:prstGeom prst="rect">
              <a:avLst/>
            </a:prstGeom>
            <a:noFill/>
            <a:ln w="12700" cmpd="thickThi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p:cNvSpPr/>
            <p:nvPr/>
          </p:nvSpPr>
          <p:spPr>
            <a:xfrm>
              <a:off x="2290475" y="5393414"/>
              <a:ext cx="172606" cy="144419"/>
            </a:xfrm>
            <a:prstGeom prst="rect">
              <a:avLst/>
            </a:prstGeom>
            <a:noFill/>
            <a:ln w="12700" cmpd="thickThi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p:cNvGrpSpPr/>
          <p:nvPr/>
        </p:nvGrpSpPr>
        <p:grpSpPr>
          <a:xfrm>
            <a:off x="2801836" y="4731012"/>
            <a:ext cx="387543" cy="649144"/>
            <a:chOff x="2049779" y="4729366"/>
            <a:chExt cx="452961" cy="665446"/>
          </a:xfrm>
        </p:grpSpPr>
        <p:cxnSp>
          <p:nvCxnSpPr>
            <p:cNvPr id="145" name="Straight Connector 144"/>
            <p:cNvCxnSpPr/>
            <p:nvPr/>
          </p:nvCxnSpPr>
          <p:spPr>
            <a:xfrm flipV="1">
              <a:off x="2049779" y="4852035"/>
              <a:ext cx="452961" cy="1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058503" y="5063903"/>
              <a:ext cx="4393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2155012" y="4734826"/>
              <a:ext cx="1886" cy="659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2234276" y="4731389"/>
              <a:ext cx="1886" cy="659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2311865" y="4729366"/>
              <a:ext cx="1886" cy="659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2392712" y="4729949"/>
              <a:ext cx="1886" cy="659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2062473" y="4741683"/>
              <a:ext cx="426555" cy="647671"/>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3" name="Straight Connector 152"/>
            <p:cNvCxnSpPr/>
            <p:nvPr/>
          </p:nvCxnSpPr>
          <p:spPr>
            <a:xfrm flipV="1">
              <a:off x="2060063" y="4951271"/>
              <a:ext cx="425962" cy="1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2058503" y="5159243"/>
              <a:ext cx="4393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061496" y="5258600"/>
              <a:ext cx="4393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1410259" y="4717958"/>
            <a:ext cx="325402" cy="649144"/>
            <a:chOff x="2049779" y="4729366"/>
            <a:chExt cx="452961" cy="665446"/>
          </a:xfrm>
        </p:grpSpPr>
        <p:cxnSp>
          <p:nvCxnSpPr>
            <p:cNvPr id="160" name="Straight Connector 159"/>
            <p:cNvCxnSpPr/>
            <p:nvPr/>
          </p:nvCxnSpPr>
          <p:spPr>
            <a:xfrm flipV="1">
              <a:off x="2049779" y="4852035"/>
              <a:ext cx="452961" cy="1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2058503" y="5063903"/>
              <a:ext cx="4393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2178878" y="4734826"/>
              <a:ext cx="1886" cy="659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2274053" y="4731389"/>
              <a:ext cx="1886" cy="659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2375508" y="4729366"/>
              <a:ext cx="1886" cy="659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2062473" y="4741683"/>
              <a:ext cx="426555" cy="647671"/>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7" name="Straight Connector 166"/>
            <p:cNvCxnSpPr/>
            <p:nvPr/>
          </p:nvCxnSpPr>
          <p:spPr>
            <a:xfrm flipV="1">
              <a:off x="2060063" y="4951271"/>
              <a:ext cx="425962" cy="1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2058503" y="5159243"/>
              <a:ext cx="4393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061496" y="5258600"/>
              <a:ext cx="4393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4267048" y="4733045"/>
            <a:ext cx="391903" cy="665446"/>
            <a:chOff x="2049779" y="4729366"/>
            <a:chExt cx="452961" cy="665446"/>
          </a:xfrm>
        </p:grpSpPr>
        <p:cxnSp>
          <p:nvCxnSpPr>
            <p:cNvPr id="181" name="Straight Connector 180"/>
            <p:cNvCxnSpPr/>
            <p:nvPr/>
          </p:nvCxnSpPr>
          <p:spPr>
            <a:xfrm flipV="1">
              <a:off x="2049779" y="4853940"/>
              <a:ext cx="452961" cy="1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2052434" y="5052372"/>
              <a:ext cx="4393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a:off x="2149293" y="4734826"/>
              <a:ext cx="1886" cy="659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a:off x="2228483" y="4731389"/>
              <a:ext cx="1886" cy="659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2306098" y="4729366"/>
              <a:ext cx="1886" cy="659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a:off x="2384743" y="4729949"/>
              <a:ext cx="1886" cy="659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8" name="Rectangle 187"/>
            <p:cNvSpPr/>
            <p:nvPr/>
          </p:nvSpPr>
          <p:spPr>
            <a:xfrm>
              <a:off x="2066709" y="4738003"/>
              <a:ext cx="419100" cy="646780"/>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9" name="Straight Connector 188"/>
            <p:cNvCxnSpPr/>
            <p:nvPr/>
          </p:nvCxnSpPr>
          <p:spPr>
            <a:xfrm flipV="1">
              <a:off x="2060063" y="4951176"/>
              <a:ext cx="425962" cy="1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2058503" y="5149527"/>
              <a:ext cx="4393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2061496" y="5244930"/>
              <a:ext cx="4393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3441294" y="5380155"/>
            <a:ext cx="609600" cy="228600"/>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976349" y="5380155"/>
            <a:ext cx="609600" cy="228600"/>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98094" y="5382687"/>
            <a:ext cx="304800" cy="228600"/>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002894" y="5413683"/>
            <a:ext cx="4038600" cy="335783"/>
          </a:xfrm>
          <a:prstGeom prst="rect">
            <a:avLst/>
          </a:prstGeom>
          <a:solidFill>
            <a:srgbClr val="081EF2">
              <a:alpha val="75000"/>
            </a:srgb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93295" y="5507861"/>
            <a:ext cx="5843900" cy="683334"/>
          </a:xfrm>
          <a:prstGeom prst="rect">
            <a:avLst/>
          </a:prstGeom>
          <a:gradFill>
            <a:gsLst>
              <a:gs pos="8000">
                <a:srgbClr val="5EB0C0">
                  <a:alpha val="65000"/>
                </a:srgbClr>
              </a:gs>
              <a:gs pos="100000">
                <a:srgbClr val="5EB0C0"/>
              </a:gs>
              <a:gs pos="62000">
                <a:srgbClr val="5EB0C0"/>
              </a:gs>
              <a:gs pos="100000">
                <a:srgbClr val="5EB0C0"/>
              </a:gs>
            </a:gsLst>
            <a:lin ang="5400000" scaled="1"/>
          </a:gradFill>
          <a:ln w="3175">
            <a:solidFill>
              <a:schemeClr val="tx2">
                <a:lumMod val="40000"/>
                <a:lumOff val="6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3" descr="C:\Users\H1PMXSDO\AppData\Local\Microsoft\Windows\Temporary Internet Files\Content.IE5\KQP5E09M\kayakPaddler2[1].png"/>
          <p:cNvPicPr>
            <a:picLocks noChangeAspect="1" noChangeArrowheads="1"/>
          </p:cNvPicPr>
          <p:nvPr/>
        </p:nvPicPr>
        <p:blipFill>
          <a:blip r:embed="rId7" cstate="screen">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9503921" y="5024939"/>
            <a:ext cx="1600200" cy="702088"/>
          </a:xfrm>
          <a:prstGeom prst="rect">
            <a:avLst/>
          </a:prstGeom>
          <a:noFill/>
          <a:effectLst>
            <a:outerShdw blurRad="50800" dist="50800" dir="5400000" algn="ctr" rotWithShape="0">
              <a:srgbClr val="FFFFCC"/>
            </a:outerShdw>
          </a:effectLst>
        </p:spPr>
      </p:pic>
      <p:sp>
        <p:nvSpPr>
          <p:cNvPr id="4" name="Content Placeholder 3"/>
          <p:cNvSpPr>
            <a:spLocks noGrp="1"/>
          </p:cNvSpPr>
          <p:nvPr>
            <p:ph idx="1"/>
          </p:nvPr>
        </p:nvSpPr>
        <p:spPr/>
        <p:txBody>
          <a:bodyPr/>
          <a:lstStyle/>
          <a:p>
            <a:endParaRPr lang="en-US" dirty="0"/>
          </a:p>
        </p:txBody>
      </p:sp>
      <p:sp>
        <p:nvSpPr>
          <p:cNvPr id="108" name="TextBox 107"/>
          <p:cNvSpPr txBox="1"/>
          <p:nvPr/>
        </p:nvSpPr>
        <p:spPr>
          <a:xfrm>
            <a:off x="1570650" y="379788"/>
            <a:ext cx="5867400" cy="338554"/>
          </a:xfrm>
          <a:prstGeom prst="rect">
            <a:avLst/>
          </a:prstGeom>
          <a:noFill/>
        </p:spPr>
        <p:txBody>
          <a:bodyPr wrap="square" rtlCol="0">
            <a:spAutoFit/>
          </a:bodyPr>
          <a:lstStyle/>
          <a:p>
            <a:pPr algn="ctr"/>
            <a:r>
              <a:rPr lang="en-US" sz="1600" dirty="0" smtClean="0">
                <a:latin typeface="+mj-lt"/>
              </a:rPr>
              <a:t>Historic Museum Annapolis, MD</a:t>
            </a:r>
          </a:p>
        </p:txBody>
      </p:sp>
    </p:spTree>
    <p:extLst>
      <p:ext uri="{BB962C8B-B14F-4D97-AF65-F5344CB8AC3E}">
        <p14:creationId xmlns:p14="http://schemas.microsoft.com/office/powerpoint/2010/main" val="1936523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subTnLst>
                                    <p:set>
                                      <p:cBhvr override="childStyle">
                                        <p:cTn dur="1" fill="hold" display="0" masterRel="nextClick" afterEffect="1"/>
                                        <p:tgtEl>
                                          <p:spTgt spid="144"/>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59"/>
                                        </p:tgtEl>
                                        <p:attrNameLst>
                                          <p:attrName>style.visibility</p:attrName>
                                        </p:attrNameLst>
                                      </p:cBhvr>
                                      <p:to>
                                        <p:strVal val="visible"/>
                                      </p:to>
                                    </p:set>
                                  </p:childTnLst>
                                  <p:subTnLst>
                                    <p:set>
                                      <p:cBhvr override="childStyle">
                                        <p:cTn dur="1" fill="hold" display="0" masterRel="nextClick" afterEffect="1"/>
                                        <p:tgtEl>
                                          <p:spTgt spid="159"/>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80"/>
                                        </p:tgtEl>
                                        <p:attrNameLst>
                                          <p:attrName>style.visibility</p:attrName>
                                        </p:attrNameLst>
                                      </p:cBhvr>
                                      <p:to>
                                        <p:strVal val="visible"/>
                                      </p:to>
                                    </p:set>
                                  </p:childTnLst>
                                  <p:subTnLst>
                                    <p:set>
                                      <p:cBhvr override="childStyle">
                                        <p:cTn dur="1" fill="hold" display="0" masterRel="nextClick" afterEffect="1"/>
                                        <p:tgtEl>
                                          <p:spTgt spid="180"/>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5147"/>
                                        </p:tgtEl>
                                        <p:attrNameLst>
                                          <p:attrName>style.visibility</p:attrName>
                                        </p:attrNameLst>
                                      </p:cBhvr>
                                      <p:to>
                                        <p:strVal val="visible"/>
                                      </p:to>
                                    </p:set>
                                  </p:childTnLst>
                                  <p:subTnLst>
                                    <p:set>
                                      <p:cBhvr override="childStyle">
                                        <p:cTn dur="1" fill="hold" display="0" masterRel="nextClick" afterEffect="1"/>
                                        <p:tgtEl>
                                          <p:spTgt spid="5147"/>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129"/>
                                        </p:tgtEl>
                                        <p:attrNameLst>
                                          <p:attrName>style.visibility</p:attrName>
                                        </p:attrNameLst>
                                      </p:cBhvr>
                                      <p:to>
                                        <p:strVal val="visible"/>
                                      </p:to>
                                    </p:set>
                                  </p:childTnLst>
                                  <p:subTnLst>
                                    <p:set>
                                      <p:cBhvr override="childStyle">
                                        <p:cTn dur="1" fill="hold" display="0" masterRel="nextClick" afterEffect="1"/>
                                        <p:tgtEl>
                                          <p:spTgt spid="12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22" presetClass="entr" presetSubtype="4" fill="hold" grpId="0" nodeType="withEffect">
                                  <p:stCondLst>
                                    <p:cond delay="200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3000"/>
                                        <p:tgtEl>
                                          <p:spTgt spid="8"/>
                                        </p:tgtEl>
                                      </p:cBhvr>
                                    </p:animEffect>
                                  </p:childTnLst>
                                </p:cTn>
                              </p:par>
                              <p:par>
                                <p:cTn id="48" presetID="22" presetClass="entr" presetSubtype="4" fill="hold" grpId="0" nodeType="withEffect">
                                  <p:stCondLst>
                                    <p:cond delay="2000"/>
                                  </p:stCondLst>
                                  <p:childTnLst>
                                    <p:set>
                                      <p:cBhvr>
                                        <p:cTn id="49" dur="1" fill="hold">
                                          <p:stCondLst>
                                            <p:cond delay="0"/>
                                          </p:stCondLst>
                                        </p:cTn>
                                        <p:tgtEl>
                                          <p:spTgt spid="47"/>
                                        </p:tgtEl>
                                        <p:attrNameLst>
                                          <p:attrName>style.visibility</p:attrName>
                                        </p:attrNameLst>
                                      </p:cBhvr>
                                      <p:to>
                                        <p:strVal val="visible"/>
                                      </p:to>
                                    </p:set>
                                    <p:animEffect transition="in" filter="wipe(down)">
                                      <p:cBhvr>
                                        <p:cTn id="50" dur="3000"/>
                                        <p:tgtEl>
                                          <p:spTgt spid="47"/>
                                        </p:tgtEl>
                                      </p:cBhvr>
                                    </p:animEffect>
                                  </p:childTnLst>
                                </p:cTn>
                              </p:par>
                              <p:par>
                                <p:cTn id="51" presetID="22" presetClass="entr" presetSubtype="4" fill="hold" grpId="0" nodeType="withEffect">
                                  <p:stCondLst>
                                    <p:cond delay="200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3000"/>
                                        <p:tgtEl>
                                          <p:spTgt spid="48"/>
                                        </p:tgtEl>
                                      </p:cBhvr>
                                    </p:animEffect>
                                  </p:childTnLst>
                                </p:cTn>
                              </p:par>
                            </p:childTnLst>
                          </p:cTn>
                        </p:par>
                        <p:par>
                          <p:cTn id="54" fill="hold">
                            <p:stCondLst>
                              <p:cond delay="5000"/>
                            </p:stCondLst>
                            <p:childTnLst>
                              <p:par>
                                <p:cTn id="55" presetID="35" presetClass="path" presetSubtype="0" accel="40000" decel="50000" fill="hold" nodeType="afterEffect">
                                  <p:stCondLst>
                                    <p:cond delay="1000"/>
                                  </p:stCondLst>
                                  <p:childTnLst>
                                    <p:animMotion origin="layout" path="M -0.08021 0.0588 L -1.27552 0.04769 " pathEditMode="relative" rAng="0" ptsTypes="AA">
                                      <p:cBhvr>
                                        <p:cTn id="56" dur="5000" fill="hold"/>
                                        <p:tgtEl>
                                          <p:spTgt spid="46"/>
                                        </p:tgtEl>
                                        <p:attrNameLst>
                                          <p:attrName>ppt_x</p:attrName>
                                          <p:attrName>ppt_y</p:attrName>
                                        </p:attrNameLst>
                                      </p:cBhvr>
                                      <p:rCtr x="-59774"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7" grpId="0" animBg="1"/>
      <p:bldP spid="48" grpId="0" animBg="1"/>
      <p:bldP spid="6" grpId="0" animBg="1"/>
      <p:bldP spid="7" grpId="0" animBg="1"/>
      <p:bldP spid="12" grpId="0" animBg="1"/>
      <p:bldP spid="10"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idx="1"/>
          </p:nvPr>
        </p:nvSpPr>
        <p:spPr>
          <a:xfrm>
            <a:off x="1085828" y="1203574"/>
            <a:ext cx="7496354" cy="4880262"/>
          </a:xfrm>
          <a:effectLst/>
        </p:spPr>
        <p:txBody>
          <a:bodyPr/>
          <a:lstStyle/>
          <a:p>
            <a:pPr marL="568325" indent="-568325">
              <a:lnSpc>
                <a:spcPct val="90000"/>
              </a:lnSpc>
              <a:defRPr/>
            </a:pPr>
            <a:r>
              <a:rPr lang="en-US" sz="2800" dirty="0" smtClean="0">
                <a:latin typeface="Calibri" panose="020F0502020204030204" pitchFamily="34" charset="0"/>
                <a:cs typeface="Calibri" panose="020F0502020204030204" pitchFamily="34" charset="0"/>
              </a:rPr>
              <a:t>Awareness - Education / Outreach</a:t>
            </a:r>
          </a:p>
          <a:p>
            <a:pPr marL="568325" indent="-568325">
              <a:lnSpc>
                <a:spcPct val="90000"/>
              </a:lnSpc>
              <a:defRPr/>
            </a:pPr>
            <a:endParaRPr lang="en-US" sz="800" dirty="0" smtClean="0">
              <a:latin typeface="Calibri" panose="020F0502020204030204" pitchFamily="34" charset="0"/>
              <a:cs typeface="Calibri" panose="020F0502020204030204" pitchFamily="34" charset="0"/>
            </a:endParaRPr>
          </a:p>
          <a:p>
            <a:pPr marL="568325" indent="-568325">
              <a:lnSpc>
                <a:spcPct val="90000"/>
              </a:lnSpc>
              <a:defRPr/>
            </a:pPr>
            <a:r>
              <a:rPr lang="en-US" sz="2800" dirty="0">
                <a:latin typeface="Calibri" panose="020F0502020204030204" pitchFamily="34" charset="0"/>
                <a:cs typeface="Calibri" panose="020F0502020204030204" pitchFamily="34" charset="0"/>
              </a:rPr>
              <a:t>Regulations (codes, zoning</a:t>
            </a:r>
            <a:r>
              <a:rPr lang="en-US" sz="2800" dirty="0" smtClean="0">
                <a:latin typeface="Calibri" panose="020F0502020204030204" pitchFamily="34" charset="0"/>
                <a:cs typeface="Calibri" panose="020F0502020204030204" pitchFamily="34" charset="0"/>
              </a:rPr>
              <a:t>,                     floodplain management</a:t>
            </a:r>
            <a:r>
              <a:rPr lang="en-US" sz="2800" dirty="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a:p>
            <a:pPr marL="0" indent="0">
              <a:lnSpc>
                <a:spcPct val="90000"/>
              </a:lnSpc>
              <a:buNone/>
              <a:defRPr/>
            </a:pPr>
            <a:endParaRPr lang="en-US" sz="800" dirty="0">
              <a:latin typeface="Calibri" panose="020F0502020204030204" pitchFamily="34" charset="0"/>
              <a:cs typeface="Calibri" panose="020F0502020204030204" pitchFamily="34" charset="0"/>
            </a:endParaRPr>
          </a:p>
          <a:p>
            <a:pPr marL="568325" indent="-568325">
              <a:lnSpc>
                <a:spcPct val="90000"/>
              </a:lnSpc>
              <a:defRPr/>
            </a:pPr>
            <a:r>
              <a:rPr lang="en-US" sz="2800" dirty="0" smtClean="0">
                <a:latin typeface="Calibri" panose="020F0502020204030204" pitchFamily="34" charset="0"/>
                <a:cs typeface="Calibri" panose="020F0502020204030204" pitchFamily="34" charset="0"/>
              </a:rPr>
              <a:t>Warning / Evacuation</a:t>
            </a:r>
            <a:endParaRPr lang="en-US" sz="2800" dirty="0">
              <a:latin typeface="Calibri" panose="020F0502020204030204" pitchFamily="34" charset="0"/>
              <a:cs typeface="Calibri" panose="020F0502020204030204" pitchFamily="34" charset="0"/>
            </a:endParaRPr>
          </a:p>
          <a:p>
            <a:pPr marL="968375" lvl="1" indent="-568325">
              <a:lnSpc>
                <a:spcPct val="90000"/>
              </a:lnSpc>
              <a:defRPr/>
            </a:pPr>
            <a:r>
              <a:rPr lang="en-US" sz="2000" dirty="0" smtClean="0">
                <a:latin typeface="Calibri" panose="020F0502020204030204" pitchFamily="34" charset="0"/>
                <a:cs typeface="Calibri" panose="020F0502020204030204" pitchFamily="34" charset="0"/>
              </a:rPr>
              <a:t>Who / How </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When </a:t>
            </a:r>
            <a:endParaRPr lang="en-US" sz="800" dirty="0">
              <a:latin typeface="Calibri" panose="020F0502020204030204" pitchFamily="34" charset="0"/>
              <a:cs typeface="Calibri" panose="020F0502020204030204" pitchFamily="34" charset="0"/>
            </a:endParaRPr>
          </a:p>
          <a:p>
            <a:pPr marL="568325" indent="-568325">
              <a:lnSpc>
                <a:spcPct val="90000"/>
              </a:lnSpc>
              <a:defRPr/>
            </a:pPr>
            <a:r>
              <a:rPr lang="en-US" sz="2800" dirty="0" smtClean="0">
                <a:latin typeface="Calibri" panose="020F0502020204030204" pitchFamily="34" charset="0"/>
                <a:cs typeface="Calibri" panose="020F0502020204030204" pitchFamily="34" charset="0"/>
              </a:rPr>
              <a:t>Preparedness Planning</a:t>
            </a:r>
          </a:p>
          <a:p>
            <a:pPr marL="968375" lvl="1" indent="-568325">
              <a:lnSpc>
                <a:spcPct val="90000"/>
              </a:lnSpc>
              <a:defRPr/>
            </a:pPr>
            <a:r>
              <a:rPr lang="en-US" sz="2000" dirty="0" smtClean="0">
                <a:latin typeface="Calibri" panose="020F0502020204030204" pitchFamily="34" charset="0"/>
                <a:cs typeface="Calibri" panose="020F0502020204030204" pitchFamily="34" charset="0"/>
              </a:rPr>
              <a:t>Response / Recovery</a:t>
            </a:r>
          </a:p>
          <a:p>
            <a:pPr marL="968375" lvl="1" indent="-568325">
              <a:lnSpc>
                <a:spcPct val="90000"/>
              </a:lnSpc>
              <a:defRPr/>
            </a:pPr>
            <a:r>
              <a:rPr lang="en-US" sz="2000" dirty="0" smtClean="0">
                <a:latin typeface="Calibri" panose="020F0502020204030204" pitchFamily="34" charset="0"/>
                <a:cs typeface="Calibri" panose="020F0502020204030204" pitchFamily="34" charset="0"/>
              </a:rPr>
              <a:t>Evacuation Routes</a:t>
            </a:r>
          </a:p>
          <a:p>
            <a:pPr marL="968375" lvl="1" indent="-568325">
              <a:lnSpc>
                <a:spcPct val="90000"/>
              </a:lnSpc>
              <a:defRPr/>
            </a:pPr>
            <a:r>
              <a:rPr lang="en-US" sz="2000" dirty="0" smtClean="0">
                <a:latin typeface="Calibri" panose="020F0502020204030204" pitchFamily="34" charset="0"/>
                <a:cs typeface="Calibri" panose="020F0502020204030204" pitchFamily="34" charset="0"/>
              </a:rPr>
              <a:t>Evacuation Centers</a:t>
            </a:r>
          </a:p>
          <a:p>
            <a:pPr marL="968375" lvl="1" indent="-568325">
              <a:lnSpc>
                <a:spcPct val="90000"/>
              </a:lnSpc>
              <a:defRPr/>
            </a:pPr>
            <a:r>
              <a:rPr lang="en-US" sz="2000" dirty="0" smtClean="0">
                <a:latin typeface="Calibri" panose="020F0502020204030204" pitchFamily="34" charset="0"/>
                <a:cs typeface="Calibri" panose="020F0502020204030204" pitchFamily="34" charset="0"/>
              </a:rPr>
              <a:t>Vertical Evacuation</a:t>
            </a:r>
          </a:p>
          <a:p>
            <a:pPr marL="968375" lvl="1" indent="-568325">
              <a:lnSpc>
                <a:spcPct val="90000"/>
              </a:lnSpc>
              <a:defRPr/>
            </a:pPr>
            <a:endParaRPr lang="en-US" sz="2000" dirty="0" smtClean="0">
              <a:latin typeface="Calibri" panose="020F0502020204030204" pitchFamily="34" charset="0"/>
              <a:cs typeface="Calibri" panose="020F0502020204030204" pitchFamily="34" charset="0"/>
            </a:endParaRPr>
          </a:p>
          <a:p>
            <a:pPr marL="568325" indent="-568325">
              <a:lnSpc>
                <a:spcPct val="90000"/>
              </a:lnSpc>
              <a:defRPr/>
            </a:pPr>
            <a:endParaRPr lang="en-US" sz="2000" dirty="0" smtClean="0">
              <a:latin typeface="Calibri" panose="020F0502020204030204" pitchFamily="34" charset="0"/>
              <a:cs typeface="Calibri" panose="020F0502020204030204" pitchFamily="34" charset="0"/>
            </a:endParaRPr>
          </a:p>
          <a:p>
            <a:pPr marL="568325" indent="-568325">
              <a:lnSpc>
                <a:spcPct val="90000"/>
              </a:lnSpc>
              <a:defRPr/>
            </a:pPr>
            <a:endParaRPr lang="en-US" sz="2000" dirty="0">
              <a:latin typeface="Calibri" panose="020F0502020204030204" pitchFamily="34" charset="0"/>
              <a:cs typeface="Calibri" panose="020F0502020204030204" pitchFamily="34" charset="0"/>
            </a:endParaRPr>
          </a:p>
          <a:p>
            <a:pPr marL="568325" indent="-568325">
              <a:lnSpc>
                <a:spcPct val="90000"/>
              </a:lnSpc>
              <a:defRPr/>
            </a:pPr>
            <a:endParaRPr lang="en-US" sz="2000" dirty="0" smtClean="0">
              <a:latin typeface="Calibri" panose="020F0502020204030204" pitchFamily="34" charset="0"/>
              <a:cs typeface="Calibri" panose="020F0502020204030204" pitchFamily="34" charset="0"/>
            </a:endParaRPr>
          </a:p>
          <a:p>
            <a:pPr marL="568325" indent="-568325">
              <a:lnSpc>
                <a:spcPct val="90000"/>
              </a:lnSpc>
              <a:defRPr/>
            </a:pPr>
            <a:endParaRPr lang="en-US" sz="2000" dirty="0" smtClean="0">
              <a:latin typeface="Calibri" panose="020F0502020204030204" pitchFamily="34" charset="0"/>
              <a:cs typeface="Calibri" panose="020F0502020204030204" pitchFamily="34" charset="0"/>
            </a:endParaRPr>
          </a:p>
        </p:txBody>
      </p:sp>
      <p:sp>
        <p:nvSpPr>
          <p:cNvPr id="79878" name="Rectangle 6"/>
          <p:cNvSpPr>
            <a:spLocks noChangeArrowheads="1"/>
          </p:cNvSpPr>
          <p:nvPr/>
        </p:nvSpPr>
        <p:spPr bwMode="auto">
          <a:xfrm>
            <a:off x="1570495" y="0"/>
            <a:ext cx="7467600" cy="1194593"/>
          </a:xfrm>
          <a:prstGeom prst="rect">
            <a:avLst/>
          </a:prstGeom>
          <a:noFill/>
          <a:ln w="9525">
            <a:noFill/>
            <a:miter lim="800000"/>
            <a:headEnd/>
            <a:tailEnd/>
          </a:ln>
          <a:effectLst/>
        </p:spPr>
        <p:txBody>
          <a:bodyPr anchor="ctr"/>
          <a:lstStyle/>
          <a:p>
            <a:pPr algn="ctr">
              <a:defRPr/>
            </a:pPr>
            <a:r>
              <a:rPr lang="en-US" sz="4000" b="1" kern="0" dirty="0">
                <a:latin typeface="+mj-lt"/>
                <a:cs typeface="Calibri" panose="020F0502020204030204" pitchFamily="34" charset="0"/>
              </a:rPr>
              <a:t>FLOOD RISK ADAPTIVE </a:t>
            </a:r>
            <a:r>
              <a:rPr lang="en-US" sz="4000" b="1" kern="0" dirty="0" smtClean="0">
                <a:latin typeface="+mj-lt"/>
                <a:cs typeface="Calibri" panose="020F0502020204030204" pitchFamily="34" charset="0"/>
              </a:rPr>
              <a:t>MEASURES</a:t>
            </a:r>
          </a:p>
          <a:p>
            <a:pPr algn="ctr">
              <a:defRPr/>
            </a:pPr>
            <a:r>
              <a:rPr lang="en-US" sz="4000" b="1" dirty="0" smtClean="0">
                <a:latin typeface="+mj-lt"/>
                <a:cs typeface="Calibri" panose="020F0502020204030204" pitchFamily="34" charset="0"/>
              </a:rPr>
              <a:t>Nonphysical   </a:t>
            </a:r>
            <a:endParaRPr lang="en-US" sz="4000" b="1" kern="0" dirty="0">
              <a:latin typeface="+mj-lt"/>
              <a:cs typeface="Calibri" panose="020F0502020204030204" pitchFamily="34" charset="0"/>
            </a:endParaRPr>
          </a:p>
        </p:txBody>
      </p:sp>
      <p:pic>
        <p:nvPicPr>
          <p:cNvPr id="79879" name="Picture 7" descr="emergency Op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13989" y="634565"/>
            <a:ext cx="1819459" cy="1754621"/>
          </a:xfrm>
          <a:prstGeom prst="rect">
            <a:avLst/>
          </a:prstGeom>
          <a:ln w="25400" cap="sq">
            <a:solidFill>
              <a:srgbClr val="188ECD"/>
            </a:solidFill>
            <a:prstDash val="solid"/>
            <a:miter lim="800000"/>
          </a:ln>
          <a:effectLst/>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6448" y="4378248"/>
            <a:ext cx="2784108" cy="1661079"/>
          </a:xfrm>
          <a:prstGeom prst="rect">
            <a:avLst/>
          </a:prstGeom>
          <a:ln w="25400">
            <a:solidFill>
              <a:srgbClr val="188ECD"/>
            </a:solidFill>
          </a:ln>
        </p:spPr>
      </p:pic>
      <p:sp>
        <p:nvSpPr>
          <p:cNvPr id="15" name="Flowchart: Connector 14"/>
          <p:cNvSpPr>
            <a:spLocks noChangeAspect="1"/>
          </p:cNvSpPr>
          <p:nvPr/>
        </p:nvSpPr>
        <p:spPr>
          <a:xfrm>
            <a:off x="215777" y="5443756"/>
            <a:ext cx="640080" cy="640080"/>
          </a:xfrm>
          <a:prstGeom prst="flowChartConnector">
            <a:avLst/>
          </a:prstGeom>
          <a:gradFill flip="none" rotWithShape="1">
            <a:gsLst>
              <a:gs pos="42000">
                <a:srgbClr val="549482"/>
              </a:gs>
              <a:gs pos="100000">
                <a:srgbClr val="569A88"/>
              </a:gs>
              <a:gs pos="99000">
                <a:srgbClr val="9DC3E6"/>
              </a:gs>
            </a:gsLst>
            <a:lin ang="16200000" scaled="1"/>
            <a:tileRect/>
          </a:gradFill>
          <a:ln w="15875">
            <a:solidFill>
              <a:srgbClr val="98C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28965" y="1863953"/>
            <a:ext cx="2767403" cy="1844935"/>
          </a:xfrm>
          <a:prstGeom prst="rect">
            <a:avLst/>
          </a:prstGeom>
          <a:noFill/>
          <a:ln w="25400">
            <a:solidFill>
              <a:schemeClr val="accent1"/>
            </a:solidFill>
          </a:ln>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25339" y="3152906"/>
            <a:ext cx="2108109" cy="1659460"/>
          </a:xfrm>
          <a:prstGeom prst="rect">
            <a:avLst/>
          </a:prstGeom>
          <a:ln w="25400">
            <a:solidFill>
              <a:srgbClr val="188ECD"/>
            </a:solidFill>
          </a:ln>
        </p:spPr>
      </p:pic>
    </p:spTree>
    <p:extLst>
      <p:ext uri="{BB962C8B-B14F-4D97-AF65-F5344CB8AC3E}">
        <p14:creationId xmlns:p14="http://schemas.microsoft.com/office/powerpoint/2010/main" val="1108412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358393" y="1095740"/>
            <a:ext cx="2297022" cy="2853554"/>
          </a:xfrm>
          <a:prstGeom prst="rect">
            <a:avLst/>
          </a:prstGeom>
          <a:noFill/>
          <a:ln w="31750">
            <a:solidFill>
              <a:srgbClr val="188ECD"/>
            </a:solidFill>
            <a:miter lim="800000"/>
            <a:headEnd/>
            <a:tailEnd/>
          </a:ln>
          <a:extLst>
            <a:ext uri="{909E8E84-426E-40DD-AFC4-6F175D3DCCD1}">
              <a14:hiddenFill xmlns:a14="http://schemas.microsoft.com/office/drawing/2010/main">
                <a:solidFill>
                  <a:srgbClr val="FFFFFF"/>
                </a:solidFill>
              </a14:hiddenFill>
            </a:ext>
          </a:extLst>
        </p:spPr>
      </p:pic>
      <p:pic>
        <p:nvPicPr>
          <p:cNvPr id="46087" name="Picture 2" descr="Lid rain garden1.bm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054592" y="4424825"/>
            <a:ext cx="2007214" cy="1521444"/>
          </a:xfrm>
          <a:prstGeom prst="rect">
            <a:avLst/>
          </a:prstGeom>
          <a:noFill/>
          <a:ln w="31750">
            <a:solidFill>
              <a:srgbClr val="188ECD"/>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 descr="Lid green space.bmp"/>
          <p:cNvPicPr>
            <a:picLocks noChangeAspect="1"/>
          </p:cNvPicPr>
          <p:nvPr/>
        </p:nvPicPr>
        <p:blipFill>
          <a:blip r:embed="rId5" cstate="print"/>
          <a:srcRect/>
          <a:stretch>
            <a:fillRect/>
          </a:stretch>
        </p:blipFill>
        <p:spPr bwMode="auto">
          <a:xfrm>
            <a:off x="6498238" y="1096821"/>
            <a:ext cx="2310342" cy="1774013"/>
          </a:xfrm>
          <a:prstGeom prst="rect">
            <a:avLst/>
          </a:prstGeom>
          <a:noFill/>
          <a:ln w="31750">
            <a:solidFill>
              <a:srgbClr val="188ECD"/>
            </a:solidFill>
            <a:miter lim="800000"/>
            <a:headEnd/>
            <a:tailEnd/>
          </a:ln>
        </p:spPr>
      </p:pic>
      <p:sp>
        <p:nvSpPr>
          <p:cNvPr id="12" name="TextBox 6"/>
          <p:cNvSpPr txBox="1">
            <a:spLocks noChangeArrowheads="1"/>
          </p:cNvSpPr>
          <p:nvPr/>
        </p:nvSpPr>
        <p:spPr bwMode="auto">
          <a:xfrm>
            <a:off x="790540" y="4125847"/>
            <a:ext cx="3010009" cy="1815882"/>
          </a:xfrm>
          <a:prstGeom prst="rect">
            <a:avLst/>
          </a:prstGeom>
          <a:noFill/>
          <a:ln w="9525">
            <a:noFill/>
            <a:miter lim="800000"/>
            <a:headEnd/>
            <a:tailEnd/>
          </a:ln>
        </p:spPr>
        <p:txBody>
          <a:bodyPr wrap="square">
            <a:spAutoFit/>
          </a:bodyPr>
          <a:lstStyle/>
          <a:p>
            <a:pPr marL="457200">
              <a:spcBef>
                <a:spcPts val="600"/>
              </a:spcBef>
              <a:buFont typeface="Arial" pitchFamily="34" charset="0"/>
              <a:buChar char="•"/>
            </a:pPr>
            <a:r>
              <a:rPr lang="en-US" sz="2000" dirty="0" smtClean="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RAIN </a:t>
            </a:r>
            <a:r>
              <a:rPr lang="en-US" b="1" dirty="0">
                <a:latin typeface="Calibri" panose="020F0502020204030204" pitchFamily="34" charset="0"/>
                <a:cs typeface="Calibri" panose="020F0502020204030204" pitchFamily="34" charset="0"/>
              </a:rPr>
              <a:t>GARDEN</a:t>
            </a:r>
          </a:p>
          <a:p>
            <a:pPr marL="457200">
              <a:spcBef>
                <a:spcPts val="600"/>
              </a:spcBef>
              <a:buFont typeface="Arial" pitchFamily="34" charset="0"/>
              <a:buChar char="•"/>
            </a:pPr>
            <a:r>
              <a:rPr lang="en-US" b="1" dirty="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PLANTER BOX</a:t>
            </a:r>
          </a:p>
          <a:p>
            <a:pPr marL="457200">
              <a:spcBef>
                <a:spcPts val="600"/>
              </a:spcBef>
              <a:buFont typeface="Arial" pitchFamily="34" charset="0"/>
              <a:buChar char="•"/>
            </a:pPr>
            <a:r>
              <a:rPr lang="en-US" b="1" dirty="0" smtClean="0">
                <a:latin typeface="Calibri" panose="020F0502020204030204" pitchFamily="34" charset="0"/>
                <a:cs typeface="Calibri" panose="020F0502020204030204" pitchFamily="34" charset="0"/>
              </a:rPr>
              <a:t>     GREEN SPACE</a:t>
            </a:r>
          </a:p>
          <a:p>
            <a:pPr marL="457200">
              <a:spcBef>
                <a:spcPts val="600"/>
              </a:spcBef>
              <a:buFont typeface="Arial" pitchFamily="34" charset="0"/>
              <a:buChar char="•"/>
            </a:pPr>
            <a:r>
              <a:rPr lang="en-US" b="1" dirty="0" smtClean="0">
                <a:latin typeface="Calibri" panose="020F0502020204030204" pitchFamily="34" charset="0"/>
                <a:cs typeface="Calibri" panose="020F0502020204030204" pitchFamily="34" charset="0"/>
              </a:rPr>
              <a:t>     POROUS PAVEMENT</a:t>
            </a:r>
          </a:p>
          <a:p>
            <a:pPr marL="457200">
              <a:spcBef>
                <a:spcPts val="600"/>
              </a:spcBef>
              <a:buFont typeface="Arial" pitchFamily="34" charset="0"/>
              <a:buChar char="•"/>
            </a:pPr>
            <a:r>
              <a:rPr lang="en-US" b="1" dirty="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    RAIN BARREL</a:t>
            </a:r>
          </a:p>
        </p:txBody>
      </p:sp>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65866" y="1087298"/>
            <a:ext cx="2425205" cy="3081932"/>
          </a:xfrm>
          <a:prstGeom prst="rect">
            <a:avLst/>
          </a:prstGeom>
          <a:ln w="31750">
            <a:solidFill>
              <a:srgbClr val="188ECD"/>
            </a:solidFill>
          </a:ln>
        </p:spPr>
      </p:pic>
      <p:pic>
        <p:nvPicPr>
          <p:cNvPr id="4" name="Picture 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720840" y="3145971"/>
            <a:ext cx="2078596" cy="2800298"/>
          </a:xfrm>
          <a:prstGeom prst="rect">
            <a:avLst/>
          </a:prstGeom>
          <a:ln w="31750">
            <a:solidFill>
              <a:srgbClr val="188ECD"/>
            </a:solidFill>
          </a:ln>
        </p:spPr>
      </p:pic>
      <p:sp>
        <p:nvSpPr>
          <p:cNvPr id="2" name="Title 1"/>
          <p:cNvSpPr>
            <a:spLocks noGrp="1"/>
          </p:cNvSpPr>
          <p:nvPr>
            <p:ph type="title"/>
          </p:nvPr>
        </p:nvSpPr>
        <p:spPr>
          <a:xfrm>
            <a:off x="1073425" y="-4179"/>
            <a:ext cx="8070575" cy="1058818"/>
          </a:xfrm>
        </p:spPr>
        <p:txBody>
          <a:bodyPr>
            <a:normAutofit fontScale="90000"/>
          </a:bodyPr>
          <a:lstStyle/>
          <a:p>
            <a:pPr>
              <a:defRPr/>
            </a:pPr>
            <a:r>
              <a:rPr lang="en-US" b="1" kern="0" dirty="0">
                <a:cs typeface="Calibri" panose="020F0502020204030204" pitchFamily="34" charset="0"/>
              </a:rPr>
              <a:t>FLOOD RISK ADAPTIVE MEASURES</a:t>
            </a:r>
            <a:br>
              <a:rPr lang="en-US" b="1" kern="0" dirty="0">
                <a:cs typeface="Calibri" panose="020F0502020204030204" pitchFamily="34" charset="0"/>
              </a:rPr>
            </a:br>
            <a:r>
              <a:rPr lang="en-US" sz="3100" b="1" dirty="0" smtClean="0">
                <a:cs typeface="Calibri" panose="020F0502020204030204" pitchFamily="34" charset="0"/>
              </a:rPr>
              <a:t>Low Impact Development &amp; Green Infrastructure</a:t>
            </a:r>
            <a:endParaRPr lang="en-US" sz="4000" b="1" dirty="0"/>
          </a:p>
        </p:txBody>
      </p:sp>
      <p:sp>
        <p:nvSpPr>
          <p:cNvPr id="20" name="Flowchart: Connector 19"/>
          <p:cNvSpPr>
            <a:spLocks noChangeAspect="1"/>
          </p:cNvSpPr>
          <p:nvPr/>
        </p:nvSpPr>
        <p:spPr>
          <a:xfrm>
            <a:off x="215777" y="5420107"/>
            <a:ext cx="640080" cy="640080"/>
          </a:xfrm>
          <a:prstGeom prst="flowChartConnector">
            <a:avLst/>
          </a:prstGeom>
          <a:gradFill flip="none" rotWithShape="1">
            <a:gsLst>
              <a:gs pos="42000">
                <a:srgbClr val="549482"/>
              </a:gs>
              <a:gs pos="100000">
                <a:srgbClr val="569A88"/>
              </a:gs>
              <a:gs pos="99000">
                <a:srgbClr val="9DC3E6"/>
              </a:gs>
            </a:gsLst>
            <a:lin ang="16200000" scaled="1"/>
            <a:tileRect/>
          </a:gradFill>
          <a:ln w="15875">
            <a:solidFill>
              <a:srgbClr val="98C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0466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Behm\NFPC\Nonstructural Photos\Annapolis 2014\Sveinn pumping out Storm Bro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32648" y="943307"/>
            <a:ext cx="2713887" cy="2489779"/>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4"/>
          <p:cNvSpPr txBox="1">
            <a:spLocks noChangeArrowheads="1"/>
          </p:cNvSpPr>
          <p:nvPr/>
        </p:nvSpPr>
        <p:spPr bwMode="auto">
          <a:xfrm>
            <a:off x="6014387" y="4715573"/>
            <a:ext cx="2831781" cy="461665"/>
          </a:xfrm>
          <a:prstGeom prst="rect">
            <a:avLst/>
          </a:prstGeom>
          <a:noFill/>
          <a:ln w="9525">
            <a:noFill/>
            <a:miter lim="800000"/>
            <a:headEnd/>
            <a:tailEnd/>
          </a:ln>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smtClean="0">
                <a:solidFill>
                  <a:schemeClr val="accent6">
                    <a:lumMod val="75000"/>
                  </a:schemeClr>
                </a:solidFill>
                <a:latin typeface="+mn-lt"/>
                <a:cs typeface="Times New Roman" panose="02020603050405020304" pitchFamily="18" charset="0"/>
              </a:rPr>
              <a:t>GOOD</a:t>
            </a:r>
            <a:endParaRPr lang="en-US" altLang="en-US" sz="2400" b="1" dirty="0">
              <a:solidFill>
                <a:schemeClr val="accent6">
                  <a:lumMod val="75000"/>
                </a:schemeClr>
              </a:solidFill>
              <a:latin typeface="+mn-lt"/>
              <a:cs typeface="Times New Roman" panose="02020603050405020304" pitchFamily="18" charset="0"/>
            </a:endParaRPr>
          </a:p>
        </p:txBody>
      </p:sp>
      <p:sp>
        <p:nvSpPr>
          <p:cNvPr id="2" name="Title 1"/>
          <p:cNvSpPr>
            <a:spLocks noGrp="1"/>
          </p:cNvSpPr>
          <p:nvPr>
            <p:ph type="title"/>
          </p:nvPr>
        </p:nvSpPr>
        <p:spPr>
          <a:xfrm>
            <a:off x="1061552" y="0"/>
            <a:ext cx="8082448" cy="696693"/>
          </a:xfrm>
        </p:spPr>
        <p:txBody>
          <a:bodyPr>
            <a:normAutofit/>
          </a:bodyPr>
          <a:lstStyle/>
          <a:p>
            <a:r>
              <a:rPr lang="en-US" sz="4000" dirty="0" smtClean="0">
                <a:latin typeface="+mn-lt"/>
                <a:cs typeface="Times New Roman" panose="02020603050405020304" pitchFamily="18" charset="0"/>
              </a:rPr>
              <a:t>SHARED RESPONSIBILITY &amp; SELF HELP</a:t>
            </a:r>
            <a:endParaRPr lang="en-US" sz="4000" dirty="0">
              <a:latin typeface="+mn-lt"/>
            </a:endParaRPr>
          </a:p>
        </p:txBody>
      </p:sp>
      <p:pic>
        <p:nvPicPr>
          <p:cNvPr id="10" name="Picture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19939" y="3856900"/>
            <a:ext cx="2542857" cy="1715574"/>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3CE08EFD-7D3F-4384-B722-31FE86FE0F1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80370" y="926574"/>
            <a:ext cx="3719172" cy="2506512"/>
          </a:xfrm>
          <a:prstGeom prst="rect">
            <a:avLst/>
          </a:prstGeom>
          <a:ln w="25400">
            <a:solidFill>
              <a:srgbClr val="188ECD"/>
            </a:solidFill>
          </a:ln>
        </p:spPr>
      </p:pic>
      <p:pic>
        <p:nvPicPr>
          <p:cNvPr id="12" name="Content Placeholder 1"/>
          <p:cNvPicPr>
            <a:picLocks noGrp="1" noChangeAspect="1"/>
          </p:cNvPicPr>
          <p:nvPr>
            <p:ph idx="1"/>
          </p:nvPr>
        </p:nvPicPr>
        <p:blipFill rotWithShape="1">
          <a:blip r:embed="rId6" cstate="screen">
            <a:extLst>
              <a:ext uri="{28A0092B-C50C-407E-A947-70E740481C1C}">
                <a14:useLocalDpi xmlns:a14="http://schemas.microsoft.com/office/drawing/2010/main"/>
              </a:ext>
            </a:extLst>
          </a:blip>
          <a:stretch/>
        </p:blipFill>
        <p:spPr>
          <a:xfrm>
            <a:off x="4076275" y="3895368"/>
            <a:ext cx="2236141" cy="1677106"/>
          </a:xfrm>
          <a:ln w="25400">
            <a:solidFill>
              <a:schemeClr val="accent1"/>
            </a:solidFill>
          </a:ln>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02857" y="3874331"/>
            <a:ext cx="2243311" cy="1682483"/>
          </a:xfrm>
          <a:prstGeom prst="rect">
            <a:avLst/>
          </a:prstGeom>
          <a:ln w="25400">
            <a:solidFill>
              <a:schemeClr val="accent1"/>
            </a:solidFill>
          </a:ln>
        </p:spPr>
      </p:pic>
      <p:sp>
        <p:nvSpPr>
          <p:cNvPr id="14" name="TextBox 13"/>
          <p:cNvSpPr txBox="1"/>
          <p:nvPr/>
        </p:nvSpPr>
        <p:spPr>
          <a:xfrm>
            <a:off x="3884399" y="5705884"/>
            <a:ext cx="2830285" cy="400110"/>
          </a:xfrm>
          <a:prstGeom prst="rect">
            <a:avLst/>
          </a:prstGeom>
          <a:noFill/>
        </p:spPr>
        <p:txBody>
          <a:bodyPr wrap="square" rtlCol="0">
            <a:spAutoFit/>
          </a:bodyPr>
          <a:lstStyle/>
          <a:p>
            <a:pPr algn="ctr"/>
            <a:r>
              <a:rPr lang="en-US" sz="2000" dirty="0" smtClean="0"/>
              <a:t>OBSERVATIONS</a:t>
            </a:r>
            <a:endParaRPr lang="en-US" sz="2000" dirty="0"/>
          </a:p>
        </p:txBody>
      </p:sp>
    </p:spTree>
    <p:extLst>
      <p:ext uri="{BB962C8B-B14F-4D97-AF65-F5344CB8AC3E}">
        <p14:creationId xmlns:p14="http://schemas.microsoft.com/office/powerpoint/2010/main" val="696832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51379" y="714184"/>
            <a:ext cx="1724348" cy="1626487"/>
          </a:xfrm>
          <a:prstGeom prst="rect">
            <a:avLst/>
          </a:prstGeom>
          <a:noFill/>
          <a:ln w="25400" cmpd="sng">
            <a:solidFill>
              <a:schemeClr val="accent1"/>
            </a:solidFill>
            <a:prstDash val="solid"/>
            <a:miter lim="800000"/>
            <a:headEnd/>
            <a:tailEnd/>
          </a:ln>
          <a:effectLst/>
        </p:spPr>
      </p:pic>
      <p:pic>
        <p:nvPicPr>
          <p:cNvPr id="100" name="Picture 2" descr="elev-51"/>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98920" y="691443"/>
            <a:ext cx="2264230" cy="3721690"/>
          </a:xfrm>
          <a:prstGeom prst="rect">
            <a:avLst/>
          </a:prstGeom>
          <a:ln w="25400">
            <a:solidFill>
              <a:schemeClr val="accent1"/>
            </a:solidFill>
          </a:ln>
          <a:effectLst/>
        </p:spPr>
      </p:pic>
      <p:pic>
        <p:nvPicPr>
          <p:cNvPr id="101" name="Picture 2" descr="elev-51"/>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420298" y="2748283"/>
            <a:ext cx="245711" cy="252584"/>
          </a:xfrm>
          <a:prstGeom prst="rect">
            <a:avLst/>
          </a:prstGeom>
          <a:ln>
            <a:noFill/>
          </a:ln>
          <a:effectLst>
            <a:outerShdw blurRad="292100" dist="139700" dir="2700000" algn="tl" rotWithShape="0">
              <a:srgbClr val="333333">
                <a:alpha val="65000"/>
              </a:srgbClr>
            </a:outerShdw>
          </a:effectLst>
        </p:spPr>
      </p:pic>
      <p:pic>
        <p:nvPicPr>
          <p:cNvPr id="102" name="Picture 2" descr="elev-51"/>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420299" y="2504931"/>
            <a:ext cx="245711" cy="252584"/>
          </a:xfrm>
          <a:prstGeom prst="rect">
            <a:avLst/>
          </a:prstGeom>
          <a:ln>
            <a:noFill/>
          </a:ln>
          <a:effectLst>
            <a:outerShdw blurRad="292100" dist="139700" dir="2700000" algn="tl" rotWithShape="0">
              <a:srgbClr val="333333">
                <a:alpha val="65000"/>
              </a:srgbClr>
            </a:outerShdw>
          </a:effectLst>
        </p:spPr>
      </p:pic>
      <p:pic>
        <p:nvPicPr>
          <p:cNvPr id="103" name="Picture 2" descr="elev-51"/>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422864" y="2283464"/>
            <a:ext cx="245711" cy="252584"/>
          </a:xfrm>
          <a:prstGeom prst="rect">
            <a:avLst/>
          </a:prstGeom>
          <a:ln>
            <a:noFill/>
          </a:ln>
          <a:effectLst>
            <a:outerShdw blurRad="292100" dist="139700" dir="2700000" algn="tl" rotWithShape="0">
              <a:srgbClr val="333333">
                <a:alpha val="65000"/>
              </a:srgbClr>
            </a:outerShdw>
          </a:effectLst>
        </p:spPr>
      </p:pic>
      <p:pic>
        <p:nvPicPr>
          <p:cNvPr id="104" name="Picture 2" descr="elev-51"/>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6559047" y="2386059"/>
            <a:ext cx="941255" cy="866339"/>
          </a:xfrm>
          <a:prstGeom prst="rect">
            <a:avLst/>
          </a:prstGeom>
          <a:ln>
            <a:noFill/>
          </a:ln>
          <a:effectLst>
            <a:softEdge rad="112500"/>
          </a:effectLst>
        </p:spPr>
      </p:pic>
      <p:pic>
        <p:nvPicPr>
          <p:cNvPr id="105" name="Picture 2" descr="elev-51"/>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838681" y="2988492"/>
            <a:ext cx="830301" cy="1324219"/>
          </a:xfrm>
          <a:prstGeom prst="rect">
            <a:avLst/>
          </a:prstGeom>
          <a:ln>
            <a:noFill/>
          </a:ln>
          <a:effectLst>
            <a:outerShdw blurRad="292100" dist="139700" dir="2700000" algn="tl" rotWithShape="0">
              <a:srgbClr val="333333">
                <a:alpha val="65000"/>
              </a:srgbClr>
            </a:outerShdw>
          </a:effectLst>
        </p:spPr>
      </p:pic>
      <p:pic>
        <p:nvPicPr>
          <p:cNvPr id="106" name="Picture 2" descr="elev-51"/>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500191" y="3678064"/>
            <a:ext cx="1559320" cy="722163"/>
          </a:xfrm>
          <a:prstGeom prst="rect">
            <a:avLst/>
          </a:prstGeom>
          <a:ln>
            <a:noFill/>
          </a:ln>
          <a:effectLst>
            <a:softEdge rad="112500"/>
          </a:effectLst>
        </p:spPr>
      </p:pic>
      <p:pic>
        <p:nvPicPr>
          <p:cNvPr id="117" name="Picture 2" descr="C:\Users\H1PMXSDO\Documents\NFPC\Graphics\4 Elevations.png"/>
          <p:cNvPicPr>
            <a:picLocks noChangeAspect="1" noChangeArrowheads="1"/>
          </p:cNvPicPr>
          <p:nvPr/>
        </p:nvPicPr>
        <p:blipFill>
          <a:blip r:embed="rId9" cstate="print"/>
          <a:srcRect/>
          <a:stretch>
            <a:fillRect/>
          </a:stretch>
        </p:blipFill>
        <p:spPr bwMode="auto">
          <a:xfrm>
            <a:off x="214944" y="1961903"/>
            <a:ext cx="641747" cy="640080"/>
          </a:xfrm>
          <a:prstGeom prst="rect">
            <a:avLst/>
          </a:prstGeom>
          <a:noFill/>
        </p:spPr>
      </p:pic>
      <p:pic>
        <p:nvPicPr>
          <p:cNvPr id="120" name="Picture 6" descr="C:\Users\H1PMXSDO\Documents\NFPC\Graphics\Icon Floodproof Wet.png"/>
          <p:cNvPicPr>
            <a:picLocks noChangeAspect="1" noChangeArrowheads="1"/>
          </p:cNvPicPr>
          <p:nvPr/>
        </p:nvPicPr>
        <p:blipFill>
          <a:blip r:embed="rId10" cstate="print"/>
          <a:srcRect/>
          <a:stretch>
            <a:fillRect/>
          </a:stretch>
        </p:blipFill>
        <p:spPr bwMode="auto">
          <a:xfrm>
            <a:off x="215777" y="4360150"/>
            <a:ext cx="640080" cy="640080"/>
          </a:xfrm>
          <a:prstGeom prst="rect">
            <a:avLst/>
          </a:prstGeom>
          <a:noFill/>
        </p:spPr>
      </p:pic>
      <p:sp>
        <p:nvSpPr>
          <p:cNvPr id="123" name="TextBox 122"/>
          <p:cNvSpPr txBox="1"/>
          <p:nvPr/>
        </p:nvSpPr>
        <p:spPr>
          <a:xfrm>
            <a:off x="1078178" y="2358162"/>
            <a:ext cx="2526365" cy="646331"/>
          </a:xfrm>
          <a:prstGeom prst="rect">
            <a:avLst/>
          </a:prstGeom>
          <a:noFill/>
        </p:spPr>
        <p:txBody>
          <a:bodyPr wrap="square" rtlCol="0">
            <a:spAutoFit/>
          </a:bodyPr>
          <a:lstStyle/>
          <a:p>
            <a:pPr algn="ctr"/>
            <a:r>
              <a:rPr lang="en-US" b="1" dirty="0" smtClean="0"/>
              <a:t>Elevated HVAC / WH</a:t>
            </a:r>
          </a:p>
          <a:p>
            <a:pPr algn="ctr"/>
            <a:r>
              <a:rPr lang="en-US" b="1" dirty="0" smtClean="0"/>
              <a:t>(Interior)</a:t>
            </a:r>
            <a:endParaRPr lang="en-US" b="1" dirty="0"/>
          </a:p>
        </p:txBody>
      </p:sp>
      <p:sp>
        <p:nvSpPr>
          <p:cNvPr id="124" name="TextBox 6"/>
          <p:cNvSpPr txBox="1">
            <a:spLocks noChangeArrowheads="1"/>
          </p:cNvSpPr>
          <p:nvPr/>
        </p:nvSpPr>
        <p:spPr bwMode="auto">
          <a:xfrm>
            <a:off x="884883" y="3537933"/>
            <a:ext cx="6658270" cy="3662541"/>
          </a:xfrm>
          <a:prstGeom prst="rect">
            <a:avLst/>
          </a:prstGeom>
          <a:noFill/>
          <a:ln w="9525">
            <a:noFill/>
            <a:miter lim="800000"/>
            <a:headEnd/>
            <a:tailEnd/>
          </a:ln>
        </p:spPr>
        <p:txBody>
          <a:bodyPr wrap="square">
            <a:spAutoFit/>
          </a:bodyPr>
          <a:lstStyle/>
          <a:p>
            <a:pPr marL="742950" indent="-285750">
              <a:buFont typeface="Calibri" panose="020F0502020204030204" pitchFamily="34" charset="0"/>
              <a:buChar char="•"/>
            </a:pPr>
            <a:r>
              <a:rPr lang="en-US" dirty="0" smtClean="0">
                <a:latin typeface="Calibri" panose="020F0502020204030204" pitchFamily="34" charset="0"/>
                <a:cs typeface="Calibri" panose="020F0502020204030204" pitchFamily="34" charset="0"/>
              </a:rPr>
              <a:t>Identify Risk</a:t>
            </a:r>
          </a:p>
          <a:p>
            <a:pPr marL="742950" indent="-285750">
              <a:buFont typeface="Calibri" panose="020F0502020204030204" pitchFamily="34" charset="0"/>
              <a:buChar char="•"/>
            </a:pPr>
            <a:r>
              <a:rPr lang="en-US" dirty="0" smtClean="0">
                <a:latin typeface="Calibri" panose="020F0502020204030204" pitchFamily="34" charset="0"/>
                <a:cs typeface="Calibri" panose="020F0502020204030204" pitchFamily="34" charset="0"/>
              </a:rPr>
              <a:t>Plan / Prepare</a:t>
            </a:r>
          </a:p>
          <a:p>
            <a:pPr marL="742950" indent="-285750">
              <a:buFont typeface="Calibri" panose="020F0502020204030204" pitchFamily="34" charset="0"/>
              <a:buChar char="•"/>
            </a:pPr>
            <a:r>
              <a:rPr lang="en-US" dirty="0">
                <a:latin typeface="Calibri" panose="020F0502020204030204" pitchFamily="34" charset="0"/>
                <a:cs typeface="Calibri" panose="020F0502020204030204" pitchFamily="34" charset="0"/>
              </a:rPr>
              <a:t>Manipulate Landscape</a:t>
            </a:r>
          </a:p>
          <a:p>
            <a:pPr marL="742950" indent="-285750">
              <a:buFont typeface="Calibri" panose="020F0502020204030204" pitchFamily="34" charset="0"/>
              <a:buChar char="•"/>
            </a:pPr>
            <a:r>
              <a:rPr lang="en-US" dirty="0">
                <a:latin typeface="Calibri" panose="020F0502020204030204" pitchFamily="34" charset="0"/>
                <a:cs typeface="Calibri" panose="020F0502020204030204" pitchFamily="34" charset="0"/>
              </a:rPr>
              <a:t>Acquire/fabricate barriers </a:t>
            </a:r>
          </a:p>
          <a:p>
            <a:pPr marL="742950" indent="-285750">
              <a:buFont typeface="Calibri" panose="020F0502020204030204" pitchFamily="34" charset="0"/>
              <a:buChar char="•"/>
            </a:pPr>
            <a:r>
              <a:rPr lang="en-US" dirty="0" smtClean="0">
                <a:latin typeface="Calibri" panose="020F0502020204030204" pitchFamily="34" charset="0"/>
                <a:cs typeface="Calibri" panose="020F0502020204030204" pitchFamily="34" charset="0"/>
              </a:rPr>
              <a:t>Install </a:t>
            </a:r>
            <a:r>
              <a:rPr lang="en-US" dirty="0">
                <a:latin typeface="Calibri" panose="020F0502020204030204" pitchFamily="34" charset="0"/>
                <a:cs typeface="Calibri" panose="020F0502020204030204" pitchFamily="34" charset="0"/>
              </a:rPr>
              <a:t>Flood Louvers/Vents/Openings</a:t>
            </a:r>
          </a:p>
          <a:p>
            <a:pPr marL="742950" indent="-285750">
              <a:buFont typeface="Calibri" panose="020F0502020204030204" pitchFamily="34" charset="0"/>
              <a:buChar char="•"/>
            </a:pPr>
            <a:r>
              <a:rPr lang="en-US" dirty="0">
                <a:latin typeface="Calibri" panose="020F0502020204030204" pitchFamily="34" charset="0"/>
                <a:cs typeface="Calibri" panose="020F0502020204030204" pitchFamily="34" charset="0"/>
              </a:rPr>
              <a:t>Elevate Mechanical/Electrical Equipment</a:t>
            </a:r>
          </a:p>
          <a:p>
            <a:pPr marL="742950" indent="-285750">
              <a:buFont typeface="Calibri" panose="020F0502020204030204" pitchFamily="34" charset="0"/>
              <a:buChar char="•"/>
            </a:pPr>
            <a:r>
              <a:rPr lang="en-US" dirty="0" smtClean="0">
                <a:latin typeface="Calibri" panose="020F0502020204030204" pitchFamily="34" charset="0"/>
                <a:cs typeface="Calibri" panose="020F0502020204030204" pitchFamily="34" charset="0"/>
              </a:rPr>
              <a:t>Remove/Rehab Damageable finishes/Construction</a:t>
            </a:r>
          </a:p>
          <a:p>
            <a:pPr marL="742950" indent="-285750">
              <a:buFont typeface="Calibri" panose="020F0502020204030204" pitchFamily="34" charset="0"/>
              <a:buChar char="•"/>
            </a:pPr>
            <a:r>
              <a:rPr lang="en-US" dirty="0">
                <a:latin typeface="Calibri" panose="020F0502020204030204" pitchFamily="34" charset="0"/>
                <a:cs typeface="Calibri" panose="020F0502020204030204" pitchFamily="34" charset="0"/>
              </a:rPr>
              <a:t>Sewer check valve(s) / Building drain check valve(s</a:t>
            </a:r>
            <a:r>
              <a:rPr lang="en-US" dirty="0" smtClean="0">
                <a:latin typeface="Calibri" panose="020F0502020204030204" pitchFamily="34" charset="0"/>
                <a:cs typeface="Calibri" panose="020F0502020204030204" pitchFamily="34" charset="0"/>
              </a:rPr>
              <a:t>)</a:t>
            </a:r>
          </a:p>
          <a:p>
            <a:pPr marL="742950" indent="-285750">
              <a:buFont typeface="Calibri" panose="020F0502020204030204" pitchFamily="34" charset="0"/>
              <a:buChar char="•"/>
            </a:pPr>
            <a:r>
              <a:rPr lang="en-US" dirty="0" smtClean="0">
                <a:latin typeface="Calibri" panose="020F0502020204030204" pitchFamily="34" charset="0"/>
                <a:cs typeface="Calibri" panose="020F0502020204030204" pitchFamily="34" charset="0"/>
              </a:rPr>
              <a:t>Evacuate </a:t>
            </a:r>
            <a:r>
              <a:rPr lang="en-US" dirty="0">
                <a:latin typeface="Calibri" panose="020F0502020204030204" pitchFamily="34" charset="0"/>
                <a:cs typeface="Calibri" panose="020F0502020204030204" pitchFamily="34" charset="0"/>
              </a:rPr>
              <a:t>Basement (Equipment / Appliances / Storage)</a:t>
            </a:r>
          </a:p>
          <a:p>
            <a:pPr marL="742950" indent="-285750">
              <a:buFont typeface="Calibri" panose="020F0502020204030204" pitchFamily="34" charset="0"/>
              <a:buChar char="•"/>
            </a:pPr>
            <a:endParaRPr lang="en-US" dirty="0" smtClean="0">
              <a:latin typeface="Calibri" panose="020F0502020204030204" pitchFamily="34" charset="0"/>
              <a:cs typeface="Calibri" panose="020F0502020204030204" pitchFamily="34" charset="0"/>
            </a:endParaRPr>
          </a:p>
          <a:p>
            <a:pPr marL="742950" indent="-285750">
              <a:buFont typeface="Calibri" panose="020F0502020204030204" pitchFamily="34" charset="0"/>
              <a:buChar char="•"/>
            </a:pPr>
            <a:endParaRPr lang="en-US" dirty="0">
              <a:latin typeface="Calibri" panose="020F0502020204030204" pitchFamily="34" charset="0"/>
              <a:cs typeface="Calibri" panose="020F0502020204030204" pitchFamily="34" charset="0"/>
            </a:endParaRPr>
          </a:p>
          <a:p>
            <a:pPr marL="742950" indent="-285750">
              <a:buFont typeface="Calibri" panose="020F0502020204030204" pitchFamily="34" charset="0"/>
              <a:buChar char="•"/>
            </a:pPr>
            <a:endParaRPr lang="en-US" sz="1700" b="1" dirty="0" smtClean="0">
              <a:latin typeface="Calibri" panose="020F0502020204030204" pitchFamily="34" charset="0"/>
              <a:cs typeface="Calibri" panose="020F0502020204030204" pitchFamily="34" charset="0"/>
            </a:endParaRPr>
          </a:p>
          <a:p>
            <a:pPr marL="742950" indent="-285750">
              <a:buFont typeface="Calibri" panose="020F0502020204030204" pitchFamily="34" charset="0"/>
              <a:buChar char="•"/>
            </a:pPr>
            <a:endParaRPr lang="en-US" sz="1700" b="1" dirty="0" smtClean="0">
              <a:latin typeface="Calibri" panose="020F0502020204030204" pitchFamily="34" charset="0"/>
              <a:cs typeface="Calibri" panose="020F0502020204030204" pitchFamily="34" charset="0"/>
            </a:endParaRPr>
          </a:p>
        </p:txBody>
      </p:sp>
      <p:pic>
        <p:nvPicPr>
          <p:cNvPr id="113" name="Picture 112"/>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919967" y="714184"/>
            <a:ext cx="2007767" cy="2704877"/>
          </a:xfrm>
          <a:prstGeom prst="rect">
            <a:avLst/>
          </a:prstGeom>
          <a:ln w="25400">
            <a:solidFill>
              <a:schemeClr val="accent1"/>
            </a:solidFill>
          </a:ln>
        </p:spPr>
      </p:pic>
      <p:sp>
        <p:nvSpPr>
          <p:cNvPr id="130" name="Title 1"/>
          <p:cNvSpPr txBox="1">
            <a:spLocks/>
          </p:cNvSpPr>
          <p:nvPr/>
        </p:nvSpPr>
        <p:spPr>
          <a:xfrm>
            <a:off x="1061552" y="0"/>
            <a:ext cx="8082448" cy="69669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mn-lt"/>
                <a:cs typeface="Times New Roman" panose="02020603050405020304" pitchFamily="18" charset="0"/>
              </a:rPr>
              <a:t>SHARED RESPONSIBILITY &amp; SELF HELP</a:t>
            </a:r>
            <a:endParaRPr lang="en-US" sz="4000" dirty="0">
              <a:latin typeface="+mn-lt"/>
            </a:endParaRPr>
          </a:p>
        </p:txBody>
      </p:sp>
      <p:sp>
        <p:nvSpPr>
          <p:cNvPr id="131" name="TextBox 130"/>
          <p:cNvSpPr txBox="1"/>
          <p:nvPr/>
        </p:nvSpPr>
        <p:spPr>
          <a:xfrm>
            <a:off x="6367852" y="4449703"/>
            <a:ext cx="2526365" cy="369332"/>
          </a:xfrm>
          <a:prstGeom prst="rect">
            <a:avLst/>
          </a:prstGeom>
          <a:noFill/>
        </p:spPr>
        <p:txBody>
          <a:bodyPr wrap="square" rtlCol="0">
            <a:spAutoFit/>
          </a:bodyPr>
          <a:lstStyle/>
          <a:p>
            <a:pPr algn="ctr"/>
            <a:r>
              <a:rPr lang="en-US" b="1" dirty="0" smtClean="0"/>
              <a:t>Elevated HVAC (Exterior)</a:t>
            </a:r>
            <a:endParaRPr lang="en-US" b="1" dirty="0"/>
          </a:p>
        </p:txBody>
      </p:sp>
      <p:sp>
        <p:nvSpPr>
          <p:cNvPr id="132" name="TextBox 131"/>
          <p:cNvSpPr txBox="1"/>
          <p:nvPr/>
        </p:nvSpPr>
        <p:spPr>
          <a:xfrm>
            <a:off x="3876819" y="3463581"/>
            <a:ext cx="2078597" cy="369332"/>
          </a:xfrm>
          <a:prstGeom prst="rect">
            <a:avLst/>
          </a:prstGeom>
          <a:noFill/>
        </p:spPr>
        <p:txBody>
          <a:bodyPr wrap="square" rtlCol="0">
            <a:spAutoFit/>
          </a:bodyPr>
          <a:lstStyle/>
          <a:p>
            <a:pPr algn="ctr"/>
            <a:r>
              <a:rPr lang="en-US" b="1" dirty="0" smtClean="0"/>
              <a:t>Rain Barrel</a:t>
            </a:r>
            <a:endParaRPr lang="en-US" b="1" dirty="0"/>
          </a:p>
        </p:txBody>
      </p:sp>
      <p:sp>
        <p:nvSpPr>
          <p:cNvPr id="133" name="TextBox 4"/>
          <p:cNvSpPr txBox="1">
            <a:spLocks noChangeArrowheads="1"/>
          </p:cNvSpPr>
          <p:nvPr/>
        </p:nvSpPr>
        <p:spPr bwMode="auto">
          <a:xfrm>
            <a:off x="759054" y="3164333"/>
            <a:ext cx="2831781" cy="461665"/>
          </a:xfrm>
          <a:prstGeom prst="rect">
            <a:avLst/>
          </a:prstGeom>
          <a:noFill/>
          <a:ln w="9525">
            <a:noFill/>
            <a:miter lim="800000"/>
            <a:headEnd/>
            <a:tailEnd/>
          </a:ln>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smtClean="0">
                <a:solidFill>
                  <a:schemeClr val="accent6">
                    <a:lumMod val="75000"/>
                  </a:schemeClr>
                </a:solidFill>
                <a:latin typeface="+mn-lt"/>
                <a:cs typeface="Times New Roman" panose="02020603050405020304" pitchFamily="18" charset="0"/>
              </a:rPr>
              <a:t>GOOD</a:t>
            </a:r>
            <a:endParaRPr lang="en-US" altLang="en-US" sz="2400" b="1" dirty="0">
              <a:solidFill>
                <a:schemeClr val="accent6">
                  <a:lumMod val="7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2982906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8.33333E-7 2.59259E-6 L -0.00035 -0.09491 " pathEditMode="relative" rAng="0" ptsTypes="AA">
                                      <p:cBhvr>
                                        <p:cTn id="6" dur="2000" fill="hold"/>
                                        <p:tgtEl>
                                          <p:spTgt spid="105"/>
                                        </p:tgtEl>
                                        <p:attrNameLst>
                                          <p:attrName>ppt_x</p:attrName>
                                          <p:attrName>ppt_y</p:attrName>
                                        </p:attrNameLst>
                                      </p:cBhvr>
                                      <p:rCtr x="-17" y="-47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7887" y="1362503"/>
            <a:ext cx="7729778" cy="3864889"/>
          </a:xfrm>
          <a:prstGeom prst="rect">
            <a:avLst/>
          </a:prstGeom>
        </p:spPr>
      </p:pic>
      <p:pic>
        <p:nvPicPr>
          <p:cNvPr id="3" name="Picture 2"/>
          <p:cNvPicPr>
            <a:picLocks noChangeAspect="1"/>
          </p:cNvPicPr>
          <p:nvPr/>
        </p:nvPicPr>
        <p:blipFill>
          <a:blip r:embed="rId3"/>
          <a:stretch>
            <a:fillRect/>
          </a:stretch>
        </p:blipFill>
        <p:spPr>
          <a:xfrm>
            <a:off x="4482989" y="5719412"/>
            <a:ext cx="1151952" cy="390446"/>
          </a:xfrm>
          <a:prstGeom prst="rect">
            <a:avLst/>
          </a:prstGeom>
        </p:spPr>
      </p:pic>
      <p:sp>
        <p:nvSpPr>
          <p:cNvPr id="5" name="Title 4"/>
          <p:cNvSpPr>
            <a:spLocks noGrp="1"/>
          </p:cNvSpPr>
          <p:nvPr>
            <p:ph type="title"/>
          </p:nvPr>
        </p:nvSpPr>
        <p:spPr>
          <a:xfrm>
            <a:off x="1061552" y="0"/>
            <a:ext cx="8082448" cy="1058818"/>
          </a:xfrm>
        </p:spPr>
        <p:txBody>
          <a:bodyPr>
            <a:normAutofit/>
          </a:bodyPr>
          <a:lstStyle/>
          <a:p>
            <a:r>
              <a:rPr lang="en-US" sz="4000" b="1" dirty="0" smtClean="0"/>
              <a:t>HURRICANE HARVEY AFTERMATH</a:t>
            </a:r>
            <a:endParaRPr lang="en-US" sz="4000" b="1" dirty="0"/>
          </a:p>
        </p:txBody>
      </p:sp>
      <p:sp>
        <p:nvSpPr>
          <p:cNvPr id="4" name="Rectangle 3"/>
          <p:cNvSpPr/>
          <p:nvPr/>
        </p:nvSpPr>
        <p:spPr>
          <a:xfrm>
            <a:off x="1266092" y="2244969"/>
            <a:ext cx="3836684" cy="2854569"/>
          </a:xfrm>
          <a:prstGeom prst="rect">
            <a:avLst/>
          </a:prstGeom>
          <a:noFill/>
          <a:ln w="31750">
            <a:solidFill>
              <a:srgbClr val="188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175738" y="2244969"/>
            <a:ext cx="3686908" cy="2848708"/>
          </a:xfrm>
          <a:prstGeom prst="rect">
            <a:avLst/>
          </a:prstGeom>
          <a:noFill/>
          <a:ln w="31750">
            <a:solidFill>
              <a:srgbClr val="188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7636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Users\H1PMXSDO\Documents\NFPC\Graphics\thCAWZUXT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1951" y="4783850"/>
            <a:ext cx="1609725" cy="1229651"/>
          </a:xfrm>
          <a:prstGeom prst="rect">
            <a:avLst/>
          </a:prstGeom>
          <a:ln>
            <a:noFill/>
          </a:ln>
          <a:effectLst>
            <a:softEdge rad="50800"/>
          </a:effectLst>
        </p:spPr>
      </p:pic>
      <p:sp>
        <p:nvSpPr>
          <p:cNvPr id="11" name="Cloud Callout 10"/>
          <p:cNvSpPr/>
          <p:nvPr/>
        </p:nvSpPr>
        <p:spPr>
          <a:xfrm>
            <a:off x="111319" y="1026110"/>
            <a:ext cx="1598212" cy="3059153"/>
          </a:xfrm>
          <a:prstGeom prst="cloudCallout">
            <a:avLst>
              <a:gd name="adj1" fmla="val 13632"/>
              <a:gd name="adj2" fmla="val 6810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2050" name="Picture 2" descr="C:\Users\H1PMXSDO\Documents\NFPC\Graphics\4 Elevations.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6162" y="1341668"/>
            <a:ext cx="813991" cy="811877"/>
          </a:xfrm>
          <a:prstGeom prst="rect">
            <a:avLst/>
          </a:prstGeom>
          <a:noFill/>
        </p:spPr>
      </p:pic>
      <p:pic>
        <p:nvPicPr>
          <p:cNvPr id="2051" name="Picture 3" descr="C:\Users\H1PMXSDO\Documents\NFPC\Graphics\Barrier Systems.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9026" y="1871013"/>
            <a:ext cx="580020" cy="580020"/>
          </a:xfrm>
          <a:prstGeom prst="rect">
            <a:avLst/>
          </a:prstGeom>
          <a:noFill/>
        </p:spPr>
      </p:pic>
      <p:pic>
        <p:nvPicPr>
          <p:cNvPr id="2052" name="Picture 4" descr="C:\Users\H1PMXSDO\Documents\NFPC\Graphics\demolition.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6063" y="1998375"/>
            <a:ext cx="870029" cy="838371"/>
          </a:xfrm>
          <a:prstGeom prst="rect">
            <a:avLst/>
          </a:prstGeom>
          <a:noFill/>
        </p:spPr>
      </p:pic>
      <p:pic>
        <p:nvPicPr>
          <p:cNvPr id="2053" name="Picture 5" descr="C:\Users\H1PMXSDO\Documents\NFPC\Graphics\Icon Floodproof Dry.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19517" y="2425428"/>
            <a:ext cx="696024" cy="696024"/>
          </a:xfrm>
          <a:prstGeom prst="rect">
            <a:avLst/>
          </a:prstGeom>
          <a:noFill/>
        </p:spPr>
      </p:pic>
      <p:pic>
        <p:nvPicPr>
          <p:cNvPr id="2054" name="Picture 6" descr="C:\Users\H1PMXSDO\Documents\NFPC\Graphics\Icon Floodproof Wet.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4420" y="2674087"/>
            <a:ext cx="737791" cy="737791"/>
          </a:xfrm>
          <a:prstGeom prst="rect">
            <a:avLst/>
          </a:prstGeom>
          <a:noFill/>
        </p:spPr>
      </p:pic>
      <p:pic>
        <p:nvPicPr>
          <p:cNvPr id="2055" name="Picture 7" descr="C:\Users\H1PMXSDO\Documents\NFPC\Graphics\Icon Relocation.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14605" y="3146633"/>
            <a:ext cx="522018" cy="522018"/>
          </a:xfrm>
          <a:prstGeom prst="rect">
            <a:avLst/>
          </a:prstGeom>
          <a:noFill/>
        </p:spPr>
      </p:pic>
      <p:sp>
        <p:nvSpPr>
          <p:cNvPr id="12" name="Rectangle 2"/>
          <p:cNvSpPr txBox="1">
            <a:spLocks noChangeArrowheads="1"/>
          </p:cNvSpPr>
          <p:nvPr/>
        </p:nvSpPr>
        <p:spPr>
          <a:xfrm>
            <a:off x="841829" y="0"/>
            <a:ext cx="8302172" cy="555380"/>
          </a:xfrm>
          <a:prstGeom prst="rect">
            <a:avLst/>
          </a:prstGeom>
        </p:spPr>
        <p:txBody>
          <a:bodyPr anchor="ctr"/>
          <a:lstStyle/>
          <a:p>
            <a:pPr algn="ctr" eaLnBrk="0" hangingPunct="0">
              <a:defRPr/>
            </a:pPr>
            <a:r>
              <a:rPr lang="en-US" sz="4000" b="1" kern="0" dirty="0" smtClean="0">
                <a:latin typeface="+mj-lt"/>
                <a:cs typeface="Calibri" panose="020F0502020204030204" pitchFamily="34" charset="0"/>
              </a:rPr>
              <a:t>ASSESSING THE SITUATION </a:t>
            </a:r>
            <a:endParaRPr lang="en-US" sz="4000" b="1" kern="0" dirty="0" smtClean="0">
              <a:latin typeface="+mj-lt"/>
              <a:ea typeface="+mj-ea"/>
              <a:cs typeface="Calibri" panose="020F0502020204030204" pitchFamily="34" charset="0"/>
            </a:endParaRPr>
          </a:p>
        </p:txBody>
      </p:sp>
      <p:sp>
        <p:nvSpPr>
          <p:cNvPr id="16" name="Freeform 1">
            <a:extLst>
              <a:ext uri="{FF2B5EF4-FFF2-40B4-BE49-F238E27FC236}">
                <a16:creationId xmlns:a16="http://schemas.microsoft.com/office/drawing/2014/main" xmlns="" id="{1E6BDC67-C0CC-4BBE-AAA0-BE7262704BC5}"/>
              </a:ext>
            </a:extLst>
          </p:cNvPr>
          <p:cNvSpPr/>
          <p:nvPr/>
        </p:nvSpPr>
        <p:spPr>
          <a:xfrm>
            <a:off x="3032961" y="6858000"/>
            <a:ext cx="2700178" cy="329991"/>
          </a:xfrm>
          <a:custGeom>
            <a:avLst/>
            <a:gdLst>
              <a:gd name="connsiteX0" fmla="*/ 4310062 w 4310062"/>
              <a:gd name="connsiteY0" fmla="*/ 485775 h 485775"/>
              <a:gd name="connsiteX1" fmla="*/ 0 w 4310062"/>
              <a:gd name="connsiteY1" fmla="*/ 485775 h 485775"/>
              <a:gd name="connsiteX2" fmla="*/ 4762 w 4310062"/>
              <a:gd name="connsiteY2" fmla="*/ 0 h 485775"/>
              <a:gd name="connsiteX3" fmla="*/ 2643187 w 4310062"/>
              <a:gd name="connsiteY3" fmla="*/ 123825 h 485775"/>
              <a:gd name="connsiteX4" fmla="*/ 3514725 w 4310062"/>
              <a:gd name="connsiteY4" fmla="*/ 176212 h 485775"/>
              <a:gd name="connsiteX5" fmla="*/ 4310062 w 4310062"/>
              <a:gd name="connsiteY5" fmla="*/ 180975 h 485775"/>
              <a:gd name="connsiteX6" fmla="*/ 4310062 w 4310062"/>
              <a:gd name="connsiteY6" fmla="*/ 48577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0062" h="485775">
                <a:moveTo>
                  <a:pt x="4310062" y="485775"/>
                </a:moveTo>
                <a:lnTo>
                  <a:pt x="0" y="485775"/>
                </a:lnTo>
                <a:cubicBezTo>
                  <a:pt x="1587" y="323850"/>
                  <a:pt x="3175" y="161925"/>
                  <a:pt x="4762" y="0"/>
                </a:cubicBezTo>
                <a:lnTo>
                  <a:pt x="2643187" y="123825"/>
                </a:lnTo>
                <a:lnTo>
                  <a:pt x="3514725" y="176212"/>
                </a:lnTo>
                <a:lnTo>
                  <a:pt x="4310062" y="180975"/>
                </a:lnTo>
                <a:lnTo>
                  <a:pt x="4310062" y="485775"/>
                </a:lnTo>
                <a:close/>
              </a:path>
            </a:pathLst>
          </a:custGeom>
          <a:solidFill>
            <a:srgbClr val="5EB0C0">
              <a:alpha val="65000"/>
            </a:srgbClr>
          </a:solidFill>
          <a:ln>
            <a:noFill/>
          </a:ln>
          <a:effectLst>
            <a:outerShdw blurRad="50800" dist="50800" dir="5400000" algn="ctr" rotWithShape="0">
              <a:srgbClr val="000000">
                <a:alpha val="3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TextBox 3"/>
          <p:cNvSpPr txBox="1"/>
          <p:nvPr/>
        </p:nvSpPr>
        <p:spPr>
          <a:xfrm>
            <a:off x="1586140" y="513054"/>
            <a:ext cx="6168113" cy="5632311"/>
          </a:xfrm>
          <a:prstGeom prst="rect">
            <a:avLst/>
          </a:prstGeom>
          <a:noFill/>
        </p:spPr>
        <p:txBody>
          <a:bodyPr wrap="square" rtlCol="0" anchor="ctr">
            <a:spAutoFit/>
          </a:bodyPr>
          <a:lstStyle/>
          <a:p>
            <a:pPr marL="342900" indent="-342900">
              <a:buClr>
                <a:srgbClr val="549482"/>
              </a:buClr>
              <a:buSzPct val="150000"/>
              <a:buFont typeface="Arial" panose="020B0604020202020204" pitchFamily="34" charset="0"/>
              <a:buChar char="•"/>
            </a:pPr>
            <a:r>
              <a:rPr lang="en-US" sz="2400" b="1" u="sng" dirty="0" smtClean="0">
                <a:solidFill>
                  <a:srgbClr val="0070C0"/>
                </a:solidFill>
                <a:cs typeface="Calibri" panose="020F0502020204030204" pitchFamily="34" charset="0"/>
              </a:rPr>
              <a:t>Flood Characteristics</a:t>
            </a:r>
          </a:p>
          <a:p>
            <a:pPr lvl="1">
              <a:buClr>
                <a:srgbClr val="549482"/>
              </a:buClr>
              <a:buSzPct val="150000"/>
            </a:pPr>
            <a:r>
              <a:rPr lang="en-US" sz="2000" dirty="0" smtClean="0">
                <a:cs typeface="Calibri" panose="020F0502020204030204" pitchFamily="34" charset="0"/>
              </a:rPr>
              <a:t>Flood depth, Flood velocity, Flood duration, Rate of rise, Debris/Ice flows, Wave action, Floodway, Other (?)…</a:t>
            </a:r>
          </a:p>
          <a:p>
            <a:pPr marL="171450" indent="-171450">
              <a:buClr>
                <a:srgbClr val="549482"/>
              </a:buClr>
              <a:buSzPct val="150000"/>
              <a:buFont typeface="Arial" panose="020B0604020202020204" pitchFamily="34" charset="0"/>
              <a:buChar char="•"/>
            </a:pPr>
            <a:endParaRPr lang="en-US" sz="800" u="sng" dirty="0" smtClean="0">
              <a:cs typeface="Calibri" panose="020F0502020204030204" pitchFamily="34" charset="0"/>
            </a:endParaRPr>
          </a:p>
          <a:p>
            <a:pPr marL="342900" indent="-342900">
              <a:buClr>
                <a:srgbClr val="549482"/>
              </a:buClr>
              <a:buSzPct val="150000"/>
              <a:buFont typeface="Arial" panose="020B0604020202020204" pitchFamily="34" charset="0"/>
              <a:buChar char="•"/>
            </a:pPr>
            <a:r>
              <a:rPr lang="en-US" sz="2400" b="1" u="sng" dirty="0" smtClean="0">
                <a:solidFill>
                  <a:srgbClr val="0070C0"/>
                </a:solidFill>
                <a:cs typeface="Calibri" panose="020F0502020204030204" pitchFamily="34" charset="0"/>
              </a:rPr>
              <a:t>Site Characteristics</a:t>
            </a:r>
          </a:p>
          <a:p>
            <a:pPr lvl="1">
              <a:buClr>
                <a:srgbClr val="549482"/>
              </a:buClr>
              <a:buSzPct val="150000"/>
            </a:pPr>
            <a:r>
              <a:rPr lang="en-US" sz="2000" dirty="0" smtClean="0">
                <a:cs typeface="Calibri" panose="020F0502020204030204" pitchFamily="34" charset="0"/>
              </a:rPr>
              <a:t>Location, Soil type, Topography, Site size &amp; geometry, Urban/Rural, Other (?)…</a:t>
            </a:r>
          </a:p>
          <a:p>
            <a:pPr marL="171450" indent="-171450">
              <a:buClr>
                <a:srgbClr val="549482"/>
              </a:buClr>
              <a:buSzPct val="150000"/>
              <a:buFont typeface="Arial" panose="020B0604020202020204" pitchFamily="34" charset="0"/>
              <a:buChar char="•"/>
            </a:pPr>
            <a:endParaRPr lang="en-US" sz="800" dirty="0" smtClean="0">
              <a:cs typeface="Calibri" panose="020F0502020204030204" pitchFamily="34" charset="0"/>
            </a:endParaRPr>
          </a:p>
          <a:p>
            <a:pPr marL="342900" indent="-342900">
              <a:buClr>
                <a:srgbClr val="549482"/>
              </a:buClr>
              <a:buSzPct val="150000"/>
              <a:buFont typeface="Arial" panose="020B0604020202020204" pitchFamily="34" charset="0"/>
              <a:buChar char="•"/>
            </a:pPr>
            <a:r>
              <a:rPr lang="en-US" sz="2400" b="1" u="sng" dirty="0" smtClean="0">
                <a:solidFill>
                  <a:srgbClr val="0070C0"/>
                </a:solidFill>
                <a:cs typeface="Calibri" panose="020F0502020204030204" pitchFamily="34" charset="0"/>
              </a:rPr>
              <a:t>Building/Structure Characteristics</a:t>
            </a:r>
          </a:p>
          <a:p>
            <a:pPr lvl="1">
              <a:buClr>
                <a:srgbClr val="549482"/>
              </a:buClr>
              <a:buSzPct val="150000"/>
            </a:pPr>
            <a:r>
              <a:rPr lang="en-US" sz="2000" dirty="0" smtClean="0">
                <a:cs typeface="Calibri" panose="020F0502020204030204" pitchFamily="34" charset="0"/>
              </a:rPr>
              <a:t>Type of construction, Foundation, Condition of the building, Building Occupancy, Lower levels (Basement), Historical Significance, Additions/Modifications, Other (?)…</a:t>
            </a:r>
          </a:p>
          <a:p>
            <a:pPr marL="171450" indent="-171450">
              <a:buClr>
                <a:srgbClr val="549482"/>
              </a:buClr>
              <a:buSzPct val="150000"/>
              <a:buFont typeface="Arial" panose="020B0604020202020204" pitchFamily="34" charset="0"/>
              <a:buChar char="•"/>
            </a:pPr>
            <a:endParaRPr lang="en-US" sz="800" dirty="0" smtClean="0">
              <a:cs typeface="Calibri" panose="020F0502020204030204" pitchFamily="34" charset="0"/>
            </a:endParaRPr>
          </a:p>
          <a:p>
            <a:pPr marL="342900" indent="-342900">
              <a:buClr>
                <a:srgbClr val="549482"/>
              </a:buClr>
              <a:buSzPct val="150000"/>
              <a:buFont typeface="Arial" panose="020B0604020202020204" pitchFamily="34" charset="0"/>
              <a:buChar char="•"/>
            </a:pPr>
            <a:r>
              <a:rPr lang="en-US" sz="2400" b="1" u="sng" dirty="0" smtClean="0">
                <a:solidFill>
                  <a:srgbClr val="0070C0"/>
                </a:solidFill>
                <a:cs typeface="Calibri" panose="020F0502020204030204" pitchFamily="34" charset="0"/>
              </a:rPr>
              <a:t>Other Considerations</a:t>
            </a:r>
          </a:p>
          <a:p>
            <a:pPr lvl="1">
              <a:buClr>
                <a:srgbClr val="549482"/>
              </a:buClr>
              <a:buSzPct val="150000"/>
            </a:pPr>
            <a:r>
              <a:rPr lang="en-US" sz="2000" dirty="0" smtClean="0">
                <a:cs typeface="Calibri" panose="020F0502020204030204" pitchFamily="34" charset="0"/>
              </a:rPr>
              <a:t>Building Codes, Zoning Ordinances and Local Restrictions, Other Agencies (Local / State / Federal), Aesthetics, Public Health/Safety/Welfare, Other (?)…</a:t>
            </a:r>
            <a:endParaRPr lang="en-US" sz="2000" dirty="0">
              <a:cs typeface="Calibri" panose="020F0502020204030204" pitchFamily="34" charset="0"/>
            </a:endParaRPr>
          </a:p>
        </p:txBody>
      </p:sp>
    </p:spTree>
    <p:extLst>
      <p:ext uri="{BB962C8B-B14F-4D97-AF65-F5344CB8AC3E}">
        <p14:creationId xmlns:p14="http://schemas.microsoft.com/office/powerpoint/2010/main" val="427148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Resiliencc for FR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6618" y="1408014"/>
            <a:ext cx="8043106" cy="285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2"/>
          <p:cNvSpPr txBox="1">
            <a:spLocks noChangeArrowheads="1"/>
          </p:cNvSpPr>
          <p:nvPr/>
        </p:nvSpPr>
        <p:spPr bwMode="auto">
          <a:xfrm>
            <a:off x="1044250" y="4398264"/>
            <a:ext cx="80824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smtClean="0">
                <a:latin typeface="+mn-lt"/>
                <a:cs typeface="Times New Roman" panose="02020603050405020304" pitchFamily="18" charset="0"/>
              </a:rPr>
              <a:t>Comprehensive/Holistic</a:t>
            </a:r>
          </a:p>
          <a:p>
            <a:pPr algn="ctr" eaLnBrk="1" hangingPunct="1">
              <a:spcBef>
                <a:spcPct val="0"/>
              </a:spcBef>
              <a:buFontTx/>
              <a:buNone/>
            </a:pPr>
            <a:r>
              <a:rPr lang="en-US" altLang="en-US" sz="2400" b="1" dirty="0" smtClean="0">
                <a:latin typeface="+mn-lt"/>
                <a:cs typeface="Times New Roman" panose="02020603050405020304" pitchFamily="18" charset="0"/>
              </a:rPr>
              <a:t> </a:t>
            </a:r>
            <a:r>
              <a:rPr lang="en-US" altLang="en-US" sz="2400" b="1" dirty="0">
                <a:latin typeface="+mn-lt"/>
                <a:cs typeface="Times New Roman" panose="02020603050405020304" pitchFamily="18" charset="0"/>
              </a:rPr>
              <a:t>approach to resisting catastrophic loss  </a:t>
            </a:r>
          </a:p>
        </p:txBody>
      </p:sp>
      <p:sp>
        <p:nvSpPr>
          <p:cNvPr id="2" name="Title 1"/>
          <p:cNvSpPr>
            <a:spLocks noGrp="1"/>
          </p:cNvSpPr>
          <p:nvPr>
            <p:ph type="title"/>
          </p:nvPr>
        </p:nvSpPr>
        <p:spPr>
          <a:xfrm>
            <a:off x="1044250" y="0"/>
            <a:ext cx="8082448" cy="1058818"/>
          </a:xfrm>
        </p:spPr>
        <p:txBody>
          <a:bodyPr>
            <a:normAutofit/>
          </a:bodyPr>
          <a:lstStyle/>
          <a:p>
            <a:r>
              <a:rPr lang="en-US" altLang="en-US" b="1" dirty="0">
                <a:cs typeface="Times New Roman" panose="02020603050405020304" pitchFamily="18" charset="0"/>
              </a:rPr>
              <a:t>FLOOD </a:t>
            </a:r>
            <a:r>
              <a:rPr lang="en-US" altLang="en-US" b="1" dirty="0" smtClean="0">
                <a:cs typeface="Times New Roman" panose="02020603050405020304" pitchFamily="18" charset="0"/>
              </a:rPr>
              <a:t>RESILIENCY</a:t>
            </a:r>
            <a:endParaRPr lang="en-US" dirty="0"/>
          </a:p>
        </p:txBody>
      </p:sp>
    </p:spTree>
    <p:extLst>
      <p:ext uri="{BB962C8B-B14F-4D97-AF65-F5344CB8AC3E}">
        <p14:creationId xmlns:p14="http://schemas.microsoft.com/office/powerpoint/2010/main" val="3849665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H1PMXSDO\Documents\PA 2015\1_General_Misc\364_Page_1.jpg">
            <a:hlinkClick r:id="rId3" action="ppaction://hlinkfile"/>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45719" y="1065789"/>
            <a:ext cx="3625492" cy="4860557"/>
          </a:xfrm>
          <a:prstGeom prst="rect">
            <a:avLst/>
          </a:prstGeom>
          <a:noFill/>
          <a:ln w="12700">
            <a:solidFill>
              <a:srgbClr val="188ECD">
                <a:alpha val="96000"/>
              </a:srgbClr>
            </a:solidFill>
          </a:ln>
        </p:spPr>
      </p:pic>
      <p:pic>
        <p:nvPicPr>
          <p:cNvPr id="2053" name="Picture 5" descr="C:\Users\H1PMXSDO\Documents\PA 2015\1_General_Misc\364_Page_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53450" y="1058818"/>
            <a:ext cx="3628182" cy="4867528"/>
          </a:xfrm>
          <a:prstGeom prst="rect">
            <a:avLst/>
          </a:prstGeom>
          <a:noFill/>
          <a:ln w="12700">
            <a:solidFill>
              <a:srgbClr val="188ECD">
                <a:alpha val="96000"/>
              </a:srgbClr>
            </a:solidFill>
          </a:ln>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92917" y="2538803"/>
            <a:ext cx="1838767" cy="2356799"/>
          </a:xfrm>
          <a:prstGeom prst="rect">
            <a:avLst/>
          </a:prstGeom>
          <a:ln w="38100">
            <a:solidFill>
              <a:schemeClr val="accent1"/>
            </a:solidFill>
          </a:ln>
        </p:spPr>
      </p:pic>
      <p:sp>
        <p:nvSpPr>
          <p:cNvPr id="2" name="Title 1"/>
          <p:cNvSpPr>
            <a:spLocks noGrp="1"/>
          </p:cNvSpPr>
          <p:nvPr>
            <p:ph type="title"/>
          </p:nvPr>
        </p:nvSpPr>
        <p:spPr>
          <a:xfrm>
            <a:off x="1061552" y="0"/>
            <a:ext cx="8082448" cy="1058818"/>
          </a:xfrm>
        </p:spPr>
        <p:txBody>
          <a:bodyPr>
            <a:normAutofit/>
          </a:bodyPr>
          <a:lstStyle/>
          <a:p>
            <a:r>
              <a:rPr lang="en-US" sz="4000" b="1" dirty="0" smtClean="0"/>
              <a:t>FLOOD DAMAGE REDUCTIO MATRIX</a:t>
            </a:r>
            <a:endParaRPr lang="en-US" sz="4000" b="1" dirty="0"/>
          </a:p>
        </p:txBody>
      </p:sp>
      <p:pic>
        <p:nvPicPr>
          <p:cNvPr id="6" name="Picture 4" descr="C:\Users\H1PMXSDO\Documents\NFPC\Graphics\demolition.png"/>
          <p:cNvPicPr>
            <a:picLocks noChangeAspect="1" noChangeArrowheads="1"/>
          </p:cNvPicPr>
          <p:nvPr/>
        </p:nvPicPr>
        <p:blipFill>
          <a:blip r:embed="rId7" cstate="print"/>
          <a:srcRect/>
          <a:stretch>
            <a:fillRect/>
          </a:stretch>
        </p:blipFill>
        <p:spPr bwMode="auto">
          <a:xfrm>
            <a:off x="203693" y="878844"/>
            <a:ext cx="664248" cy="640080"/>
          </a:xfrm>
          <a:prstGeom prst="rect">
            <a:avLst/>
          </a:prstGeom>
          <a:noFill/>
        </p:spPr>
      </p:pic>
      <p:pic>
        <p:nvPicPr>
          <p:cNvPr id="7" name="Picture 2" descr="C:\Users\H1PMXSDO\Documents\NFPC\Graphics\4 Elevations.png"/>
          <p:cNvPicPr>
            <a:picLocks noChangeAspect="1" noChangeArrowheads="1"/>
          </p:cNvPicPr>
          <p:nvPr/>
        </p:nvPicPr>
        <p:blipFill>
          <a:blip r:embed="rId8" cstate="print"/>
          <a:srcRect/>
          <a:stretch>
            <a:fillRect/>
          </a:stretch>
        </p:blipFill>
        <p:spPr bwMode="auto">
          <a:xfrm>
            <a:off x="214944" y="1634205"/>
            <a:ext cx="641747" cy="640080"/>
          </a:xfrm>
          <a:prstGeom prst="rect">
            <a:avLst/>
          </a:prstGeom>
          <a:noFill/>
        </p:spPr>
      </p:pic>
      <p:pic>
        <p:nvPicPr>
          <p:cNvPr id="8" name="Picture 7" descr="C:\Users\H1PMXSDO\Documents\NFPC\Graphics\Icon Relocation.png"/>
          <p:cNvPicPr>
            <a:picLocks noChangeAspect="1" noChangeArrowheads="1"/>
          </p:cNvPicPr>
          <p:nvPr/>
        </p:nvPicPr>
        <p:blipFill>
          <a:blip r:embed="rId9" cstate="print"/>
          <a:srcRect/>
          <a:stretch>
            <a:fillRect/>
          </a:stretch>
        </p:blipFill>
        <p:spPr bwMode="auto">
          <a:xfrm>
            <a:off x="215777" y="2399434"/>
            <a:ext cx="640080" cy="640080"/>
          </a:xfrm>
          <a:prstGeom prst="rect">
            <a:avLst/>
          </a:prstGeom>
          <a:noFill/>
        </p:spPr>
      </p:pic>
      <p:pic>
        <p:nvPicPr>
          <p:cNvPr id="9" name="Picture 5" descr="C:\Users\H1PMXSDO\Documents\NFPC\Graphics\Icon Floodproof Dry.png"/>
          <p:cNvPicPr>
            <a:picLocks noChangeAspect="1" noChangeArrowheads="1"/>
          </p:cNvPicPr>
          <p:nvPr/>
        </p:nvPicPr>
        <p:blipFill>
          <a:blip r:embed="rId10" cstate="print"/>
          <a:srcRect/>
          <a:stretch>
            <a:fillRect/>
          </a:stretch>
        </p:blipFill>
        <p:spPr bwMode="auto">
          <a:xfrm>
            <a:off x="215777" y="3165926"/>
            <a:ext cx="640080" cy="640080"/>
          </a:xfrm>
          <a:prstGeom prst="rect">
            <a:avLst/>
          </a:prstGeom>
          <a:noFill/>
        </p:spPr>
      </p:pic>
      <p:pic>
        <p:nvPicPr>
          <p:cNvPr id="10" name="Picture 6" descr="C:\Users\H1PMXSDO\Documents\NFPC\Graphics\Icon Floodproof Wet.png"/>
          <p:cNvPicPr>
            <a:picLocks noChangeAspect="1" noChangeArrowheads="1"/>
          </p:cNvPicPr>
          <p:nvPr/>
        </p:nvPicPr>
        <p:blipFill>
          <a:blip r:embed="rId11" cstate="print"/>
          <a:srcRect/>
          <a:stretch>
            <a:fillRect/>
          </a:stretch>
        </p:blipFill>
        <p:spPr bwMode="auto">
          <a:xfrm>
            <a:off x="215777" y="3934480"/>
            <a:ext cx="640080" cy="640080"/>
          </a:xfrm>
          <a:prstGeom prst="rect">
            <a:avLst/>
          </a:prstGeom>
          <a:noFill/>
        </p:spPr>
      </p:pic>
      <p:pic>
        <p:nvPicPr>
          <p:cNvPr id="11" name="Picture 3" descr="C:\Users\H1PMXSDO\Documents\NFPC\Graphics\Barrier Systems.png"/>
          <p:cNvPicPr>
            <a:picLocks noChangeAspect="1" noChangeArrowheads="1"/>
          </p:cNvPicPr>
          <p:nvPr/>
        </p:nvPicPr>
        <p:blipFill>
          <a:blip r:embed="rId12" cstate="print"/>
          <a:srcRect/>
          <a:stretch>
            <a:fillRect/>
          </a:stretch>
        </p:blipFill>
        <p:spPr bwMode="auto">
          <a:xfrm>
            <a:off x="215777" y="4701419"/>
            <a:ext cx="640080" cy="640080"/>
          </a:xfrm>
          <a:prstGeom prst="rect">
            <a:avLst/>
          </a:prstGeom>
          <a:noFill/>
        </p:spPr>
      </p:pic>
      <p:sp>
        <p:nvSpPr>
          <p:cNvPr id="12" name="Flowchart: Connector 11"/>
          <p:cNvSpPr>
            <a:spLocks noChangeAspect="1"/>
          </p:cNvSpPr>
          <p:nvPr/>
        </p:nvSpPr>
        <p:spPr>
          <a:xfrm>
            <a:off x="215777" y="5506822"/>
            <a:ext cx="640080" cy="640080"/>
          </a:xfrm>
          <a:prstGeom prst="flowChartConnector">
            <a:avLst/>
          </a:prstGeom>
          <a:gradFill flip="none" rotWithShape="1">
            <a:gsLst>
              <a:gs pos="42000">
                <a:srgbClr val="549482"/>
              </a:gs>
              <a:gs pos="100000">
                <a:srgbClr val="569A88"/>
              </a:gs>
              <a:gs pos="99000">
                <a:srgbClr val="9DC3E6"/>
              </a:gs>
            </a:gsLst>
            <a:lin ang="16200000" scaled="1"/>
            <a:tileRect/>
          </a:gradFill>
          <a:ln w="15875">
            <a:solidFill>
              <a:srgbClr val="98C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8498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99072" y="1089281"/>
            <a:ext cx="7634376" cy="4168520"/>
          </a:xfrm>
        </p:spPr>
        <p:txBody>
          <a:bodyPr>
            <a:normAutofit/>
          </a:bodyPr>
          <a:lstStyle/>
          <a:p>
            <a:pPr>
              <a:spcBef>
                <a:spcPts val="500"/>
              </a:spcBef>
            </a:pPr>
            <a:r>
              <a:rPr lang="en-US" altLang="en-US" sz="2400" b="1" dirty="0" smtClean="0">
                <a:solidFill>
                  <a:srgbClr val="0070C0"/>
                </a:solidFill>
                <a:cs typeface="Times New Roman" panose="02020603050405020304" pitchFamily="18" charset="0"/>
              </a:rPr>
              <a:t>Partnership:</a:t>
            </a:r>
          </a:p>
          <a:p>
            <a:pPr lvl="1"/>
            <a:r>
              <a:rPr lang="en-US" altLang="en-US" sz="2000" dirty="0" smtClean="0">
                <a:cs typeface="Times New Roman" panose="02020603050405020304" pitchFamily="18" charset="0"/>
              </a:rPr>
              <a:t>FM Approvals</a:t>
            </a:r>
          </a:p>
          <a:p>
            <a:pPr lvl="1"/>
            <a:r>
              <a:rPr lang="en-US" altLang="en-US" sz="2000" dirty="0">
                <a:cs typeface="Times New Roman" panose="02020603050405020304" pitchFamily="18" charset="0"/>
              </a:rPr>
              <a:t>Association of State Flood Plain Managers (</a:t>
            </a:r>
            <a:r>
              <a:rPr lang="en-US" altLang="en-US" sz="2000" dirty="0" smtClean="0">
                <a:cs typeface="Times New Roman" panose="02020603050405020304" pitchFamily="18" charset="0"/>
              </a:rPr>
              <a:t>ASFPM)</a:t>
            </a:r>
          </a:p>
          <a:p>
            <a:pPr lvl="1"/>
            <a:r>
              <a:rPr lang="en-US" altLang="en-US" sz="2000" dirty="0">
                <a:cs typeface="Times New Roman" panose="02020603050405020304" pitchFamily="18" charset="0"/>
              </a:rPr>
              <a:t>USACE </a:t>
            </a:r>
            <a:r>
              <a:rPr lang="en-US" altLang="en-US" sz="2000" dirty="0" smtClean="0">
                <a:cs typeface="Times New Roman" panose="02020603050405020304" pitchFamily="18" charset="0"/>
              </a:rPr>
              <a:t>National Nonstructural Committee </a:t>
            </a:r>
            <a:r>
              <a:rPr lang="en-US" altLang="en-US" sz="2000" dirty="0">
                <a:cs typeface="Times New Roman" panose="02020603050405020304" pitchFamily="18" charset="0"/>
              </a:rPr>
              <a:t>(</a:t>
            </a:r>
            <a:r>
              <a:rPr lang="en-US" altLang="en-US" sz="2000" dirty="0" smtClean="0">
                <a:cs typeface="Times New Roman" panose="02020603050405020304" pitchFamily="18" charset="0"/>
              </a:rPr>
              <a:t>NNC)</a:t>
            </a:r>
          </a:p>
          <a:p>
            <a:pPr>
              <a:spcBef>
                <a:spcPts val="500"/>
              </a:spcBef>
            </a:pPr>
            <a:r>
              <a:rPr lang="en-US" altLang="en-US" sz="2400" b="1" dirty="0" smtClean="0">
                <a:solidFill>
                  <a:srgbClr val="0070C0"/>
                </a:solidFill>
                <a:cs typeface="Times New Roman" panose="02020603050405020304" pitchFamily="18" charset="0"/>
              </a:rPr>
              <a:t>Four categories (currently):</a:t>
            </a:r>
          </a:p>
          <a:p>
            <a:pPr lvl="1"/>
            <a:r>
              <a:rPr lang="en-US" altLang="en-US" sz="2000" dirty="0" smtClean="0">
                <a:cs typeface="Times New Roman" panose="02020603050405020304" pitchFamily="18" charset="0"/>
              </a:rPr>
              <a:t>Temporary </a:t>
            </a:r>
            <a:r>
              <a:rPr lang="en-US" altLang="en-US" sz="2000" dirty="0">
                <a:cs typeface="Times New Roman" panose="02020603050405020304" pitchFamily="18" charset="0"/>
              </a:rPr>
              <a:t>Flood </a:t>
            </a:r>
            <a:r>
              <a:rPr lang="en-US" altLang="en-US" sz="2000" dirty="0" smtClean="0">
                <a:cs typeface="Times New Roman" panose="02020603050405020304" pitchFamily="18" charset="0"/>
              </a:rPr>
              <a:t>Barriers</a:t>
            </a:r>
          </a:p>
          <a:p>
            <a:pPr lvl="1"/>
            <a:r>
              <a:rPr lang="en-US" altLang="en-US" sz="2000" dirty="0" smtClean="0">
                <a:cs typeface="Times New Roman" panose="02020603050405020304" pitchFamily="18" charset="0"/>
              </a:rPr>
              <a:t>Closure Devices</a:t>
            </a:r>
          </a:p>
          <a:p>
            <a:pPr lvl="1"/>
            <a:r>
              <a:rPr lang="en-US" altLang="en-US" sz="2000" dirty="0" smtClean="0">
                <a:cs typeface="Times New Roman" panose="02020603050405020304" pitchFamily="18" charset="0"/>
              </a:rPr>
              <a:t>Backwater valves</a:t>
            </a:r>
          </a:p>
          <a:p>
            <a:pPr lvl="1"/>
            <a:r>
              <a:rPr lang="en-US" altLang="en-US" sz="2000" dirty="0" smtClean="0">
                <a:cs typeface="Times New Roman" panose="02020603050405020304" pitchFamily="18" charset="0"/>
              </a:rPr>
              <a:t>Mitigation Pumps</a:t>
            </a:r>
          </a:p>
          <a:p>
            <a:pPr>
              <a:spcBef>
                <a:spcPts val="500"/>
              </a:spcBef>
            </a:pPr>
            <a:r>
              <a:rPr lang="en-US" altLang="en-US" sz="2400" b="1" dirty="0" smtClean="0">
                <a:solidFill>
                  <a:srgbClr val="0070C0"/>
                </a:solidFill>
                <a:cs typeface="Times New Roman" panose="02020603050405020304" pitchFamily="18" charset="0"/>
              </a:rPr>
              <a:t>Provides</a:t>
            </a:r>
            <a:r>
              <a:rPr lang="en-US" altLang="en-US" sz="2400" dirty="0" smtClean="0">
                <a:cs typeface="Times New Roman" panose="02020603050405020304" pitchFamily="18" charset="0"/>
              </a:rPr>
              <a:t> </a:t>
            </a:r>
            <a:r>
              <a:rPr lang="en-US" altLang="en-US" sz="2000" dirty="0">
                <a:cs typeface="Times New Roman" panose="02020603050405020304" pitchFamily="18" charset="0"/>
              </a:rPr>
              <a:t>an unbiased process of evaluating products in terms of resistance to water forces, material properties, and consistency of product manufacturing</a:t>
            </a:r>
            <a:r>
              <a:rPr lang="en-US" altLang="en-US" sz="2000" dirty="0" smtClean="0">
                <a:cs typeface="Times New Roman" panose="02020603050405020304" pitchFamily="18" charset="0"/>
              </a:rPr>
              <a:t>.</a:t>
            </a:r>
            <a:endParaRPr lang="en-US" altLang="en-US" sz="2000" dirty="0">
              <a:cs typeface="Times New Roman" panose="02020603050405020304" pitchFamily="18" charset="0"/>
            </a:endParaRPr>
          </a:p>
        </p:txBody>
      </p:sp>
      <p:sp>
        <p:nvSpPr>
          <p:cNvPr id="5" name="Title 2"/>
          <p:cNvSpPr>
            <a:spLocks noGrp="1"/>
          </p:cNvSpPr>
          <p:nvPr>
            <p:ph type="title"/>
          </p:nvPr>
        </p:nvSpPr>
        <p:spPr>
          <a:xfrm>
            <a:off x="1061552" y="1887"/>
            <a:ext cx="8082448" cy="1058818"/>
          </a:xfrm>
        </p:spPr>
        <p:txBody>
          <a:bodyPr>
            <a:normAutofit/>
          </a:bodyPr>
          <a:lstStyle/>
          <a:p>
            <a:r>
              <a:rPr lang="en-US" sz="3600" b="1" dirty="0" smtClean="0"/>
              <a:t>FLOOD BARRIER TESTING &amp; CERTIFICATION</a:t>
            </a:r>
            <a:endParaRPr lang="en-US" sz="3600" b="1" dirty="0"/>
          </a:p>
        </p:txBody>
      </p:sp>
      <p:pic>
        <p:nvPicPr>
          <p:cNvPr id="7" name="Picture 2" descr="C:\Behm\NFPC\NFPC Workshops and Classes\Rock Island SAME 2014\floodBarrier_header_banner.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2143" y="1264908"/>
            <a:ext cx="828137" cy="75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17514" y="5325663"/>
            <a:ext cx="731520" cy="731520"/>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2006" y="5387622"/>
            <a:ext cx="1427243" cy="640080"/>
          </a:xfrm>
          <a:prstGeom prst="rect">
            <a:avLst/>
          </a:prstGeom>
        </p:spPr>
      </p:pic>
      <p:sp>
        <p:nvSpPr>
          <p:cNvPr id="11" name="Rectangle 5"/>
          <p:cNvSpPr>
            <a:spLocks noChangeArrowheads="1"/>
          </p:cNvSpPr>
          <p:nvPr/>
        </p:nvSpPr>
        <p:spPr bwMode="auto">
          <a:xfrm>
            <a:off x="1061552" y="692808"/>
            <a:ext cx="80824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smtClean="0">
                <a:latin typeface="+mn-lt"/>
                <a:cs typeface="Times New Roman" panose="02020603050405020304" pitchFamily="18" charset="0"/>
                <a:hlinkClick r:id="rId2"/>
              </a:rPr>
              <a:t>http</a:t>
            </a:r>
            <a:r>
              <a:rPr lang="en-US" altLang="en-US" sz="2000" b="1" dirty="0">
                <a:latin typeface="+mn-lt"/>
                <a:cs typeface="Times New Roman" panose="02020603050405020304" pitchFamily="18" charset="0"/>
                <a:hlinkClick r:id="rId2"/>
              </a:rPr>
              <a:t>://nationalfloodbarrier.org</a:t>
            </a:r>
            <a:r>
              <a:rPr lang="en-US" altLang="en-US" sz="2000" b="1" dirty="0" smtClean="0">
                <a:latin typeface="+mn-lt"/>
                <a:cs typeface="Times New Roman" panose="02020603050405020304" pitchFamily="18" charset="0"/>
                <a:hlinkClick r:id="rId2"/>
              </a:rPr>
              <a:t>/</a:t>
            </a:r>
            <a:r>
              <a:rPr lang="en-US" altLang="en-US" sz="2000" b="1" dirty="0" smtClean="0">
                <a:latin typeface="+mn-lt"/>
                <a:cs typeface="Times New Roman" panose="02020603050405020304" pitchFamily="18" charset="0"/>
              </a:rPr>
              <a:t> </a:t>
            </a:r>
            <a:endParaRPr lang="en-US" altLang="en-US" sz="2000" b="1" dirty="0">
              <a:latin typeface="+mn-lt"/>
              <a:cs typeface="Times New Roman" panose="02020603050405020304" pitchFamily="18" charset="0"/>
            </a:endParaRPr>
          </a:p>
        </p:txBody>
      </p:sp>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06099" y="5319848"/>
            <a:ext cx="731520" cy="731520"/>
          </a:xfrm>
          <a:prstGeom prst="rect">
            <a:avLst/>
          </a:prstGeom>
        </p:spPr>
      </p:pic>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20660" y="5376890"/>
            <a:ext cx="1037340" cy="627984"/>
          </a:xfrm>
          <a:prstGeom prst="rect">
            <a:avLst/>
          </a:prstGeom>
        </p:spPr>
      </p:pic>
    </p:spTree>
    <p:extLst>
      <p:ext uri="{BB962C8B-B14F-4D97-AF65-F5344CB8AC3E}">
        <p14:creationId xmlns:p14="http://schemas.microsoft.com/office/powerpoint/2010/main" val="492351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0619" y="1067960"/>
            <a:ext cx="3504084" cy="4893647"/>
          </a:xfrm>
          <a:prstGeom prst="rect">
            <a:avLst/>
          </a:prstGeom>
          <a:noFill/>
        </p:spPr>
        <p:txBody>
          <a:bodyPr wrap="square">
            <a:spAutoFit/>
          </a:bodyPr>
          <a:lstStyle/>
          <a:p>
            <a:pPr eaLnBrk="1" hangingPunct="1">
              <a:defRPr/>
            </a:pPr>
            <a:r>
              <a:rPr lang="en-US" sz="2400" b="1" dirty="0" smtClean="0">
                <a:cs typeface="Times New Roman" panose="02020603050405020304" pitchFamily="18" charset="0"/>
              </a:rPr>
              <a:t>Chartered</a:t>
            </a:r>
            <a:r>
              <a:rPr lang="en-US" sz="2400" b="1" dirty="0">
                <a:cs typeface="Times New Roman" panose="02020603050405020304" pitchFamily="18" charset="0"/>
              </a:rPr>
              <a:t>: 1985</a:t>
            </a:r>
          </a:p>
          <a:p>
            <a:pPr eaLnBrk="1" hangingPunct="1">
              <a:defRPr/>
            </a:pPr>
            <a:endParaRPr lang="en-US" sz="800" b="1" dirty="0">
              <a:cs typeface="Times New Roman" panose="02020603050405020304" pitchFamily="18" charset="0"/>
            </a:endParaRPr>
          </a:p>
          <a:p>
            <a:pPr eaLnBrk="1" hangingPunct="1">
              <a:defRPr/>
            </a:pPr>
            <a:r>
              <a:rPr lang="en-US" sz="2000" b="1" dirty="0" smtClean="0">
                <a:cs typeface="Times New Roman" panose="02020603050405020304" pitchFamily="18" charset="0"/>
              </a:rPr>
              <a:t>NNC </a:t>
            </a:r>
            <a:r>
              <a:rPr lang="en-US" sz="2000" b="1" dirty="0">
                <a:cs typeface="Times New Roman" panose="02020603050405020304" pitchFamily="18" charset="0"/>
              </a:rPr>
              <a:t>Members and Advisors</a:t>
            </a:r>
          </a:p>
          <a:p>
            <a:pPr marL="182880" indent="-182880" eaLnBrk="1" hangingPunct="1">
              <a:buFont typeface="Arial" pitchFamily="34" charset="0"/>
              <a:buChar char="•"/>
              <a:defRPr/>
            </a:pPr>
            <a:r>
              <a:rPr lang="en-US" sz="1600" b="1" dirty="0">
                <a:cs typeface="Times New Roman" panose="02020603050405020304" pitchFamily="18" charset="0"/>
              </a:rPr>
              <a:t>Randall Behm, Chair, Omaha</a:t>
            </a:r>
          </a:p>
          <a:p>
            <a:pPr marL="182880" indent="-182880" eaLnBrk="1" hangingPunct="1">
              <a:buFont typeface="Arial" pitchFamily="34" charset="0"/>
              <a:buChar char="•"/>
              <a:defRPr/>
            </a:pPr>
            <a:r>
              <a:rPr lang="en-US" sz="1600" b="1" dirty="0">
                <a:cs typeface="Times New Roman" panose="02020603050405020304" pitchFamily="18" charset="0"/>
              </a:rPr>
              <a:t>Steve O’Leary, Secretary, Huntington</a:t>
            </a:r>
          </a:p>
          <a:p>
            <a:pPr marL="182880" indent="-182880" eaLnBrk="1" hangingPunct="1">
              <a:buFont typeface="Arial" pitchFamily="34" charset="0"/>
              <a:buChar char="•"/>
              <a:defRPr/>
            </a:pPr>
            <a:r>
              <a:rPr lang="en-US" sz="1600" b="1" dirty="0">
                <a:cs typeface="Times New Roman" panose="02020603050405020304" pitchFamily="18" charset="0"/>
              </a:rPr>
              <a:t>Kim Gavigan, Phoenix</a:t>
            </a:r>
          </a:p>
          <a:p>
            <a:pPr marL="182880" indent="-182880" eaLnBrk="1" hangingPunct="1">
              <a:buFont typeface="Arial" pitchFamily="34" charset="0"/>
              <a:buChar char="•"/>
              <a:defRPr/>
            </a:pPr>
            <a:r>
              <a:rPr lang="en-US" sz="1600" b="1" dirty="0" smtClean="0">
                <a:cs typeface="Times New Roman" panose="02020603050405020304" pitchFamily="18" charset="0"/>
              </a:rPr>
              <a:t>Lea </a:t>
            </a:r>
            <a:r>
              <a:rPr lang="en-US" sz="1600" b="1" dirty="0">
                <a:cs typeface="Times New Roman" panose="02020603050405020304" pitchFamily="18" charset="0"/>
              </a:rPr>
              <a:t>Adams, Davis (HEC)</a:t>
            </a:r>
          </a:p>
          <a:p>
            <a:pPr marL="182880" indent="-182880" eaLnBrk="1" hangingPunct="1">
              <a:buFont typeface="Arial" pitchFamily="34" charset="0"/>
              <a:buChar char="•"/>
              <a:defRPr/>
            </a:pPr>
            <a:r>
              <a:rPr lang="en-US" sz="1600" b="1" dirty="0">
                <a:cs typeface="Times New Roman" panose="02020603050405020304" pitchFamily="18" charset="0"/>
              </a:rPr>
              <a:t>Mary Weidel, Detroit (IWR)</a:t>
            </a:r>
          </a:p>
          <a:p>
            <a:pPr marL="182880" indent="-182880" eaLnBrk="1" hangingPunct="1">
              <a:buFont typeface="Arial" pitchFamily="34" charset="0"/>
              <a:buChar char="•"/>
              <a:defRPr/>
            </a:pPr>
            <a:r>
              <a:rPr lang="en-US" sz="1600" b="1" dirty="0">
                <a:cs typeface="Times New Roman" panose="02020603050405020304" pitchFamily="18" charset="0"/>
              </a:rPr>
              <a:t>Brian Rast, Kansas City (IWR)</a:t>
            </a:r>
          </a:p>
          <a:p>
            <a:pPr marL="182880" indent="-182880" eaLnBrk="1" hangingPunct="1">
              <a:buFont typeface="Arial" pitchFamily="34" charset="0"/>
              <a:buChar char="•"/>
              <a:defRPr/>
            </a:pPr>
            <a:endParaRPr lang="en-US" sz="800" b="1" dirty="0">
              <a:cs typeface="Times New Roman" panose="02020603050405020304" pitchFamily="18" charset="0"/>
            </a:endParaRPr>
          </a:p>
          <a:p>
            <a:pPr marL="274320" indent="-274320" eaLnBrk="1" hangingPunct="1">
              <a:defRPr/>
            </a:pPr>
            <a:r>
              <a:rPr lang="en-US" sz="2000" b="1" dirty="0">
                <a:cs typeface="Times New Roman" panose="02020603050405020304" pitchFamily="18" charset="0"/>
              </a:rPr>
              <a:t>Technical Resources</a:t>
            </a:r>
          </a:p>
          <a:p>
            <a:pPr marL="182880" indent="-182880" eaLnBrk="1" hangingPunct="1">
              <a:buFont typeface="Arial" pitchFamily="34" charset="0"/>
              <a:buChar char="•"/>
              <a:defRPr/>
            </a:pPr>
            <a:r>
              <a:rPr lang="en-US" b="1" dirty="0">
                <a:cs typeface="Times New Roman" panose="02020603050405020304" pitchFamily="18" charset="0"/>
              </a:rPr>
              <a:t>Nonstructural Techniques</a:t>
            </a:r>
          </a:p>
          <a:p>
            <a:pPr marL="182880" indent="-182880" eaLnBrk="1" hangingPunct="1">
              <a:buFont typeface="Arial" pitchFamily="34" charset="0"/>
              <a:buChar char="•"/>
              <a:defRPr/>
            </a:pPr>
            <a:r>
              <a:rPr lang="en-US" b="1" dirty="0">
                <a:cs typeface="Times New Roman" panose="02020603050405020304" pitchFamily="18" charset="0"/>
              </a:rPr>
              <a:t>Publications</a:t>
            </a:r>
          </a:p>
          <a:p>
            <a:pPr marL="182880" indent="-182880" eaLnBrk="1" hangingPunct="1">
              <a:buFont typeface="Arial" pitchFamily="34" charset="0"/>
              <a:buChar char="•"/>
              <a:defRPr/>
            </a:pPr>
            <a:r>
              <a:rPr lang="en-US" b="1" dirty="0">
                <a:cs typeface="Times New Roman" panose="02020603050405020304" pitchFamily="18" charset="0"/>
              </a:rPr>
              <a:t>Assessment Tools</a:t>
            </a:r>
          </a:p>
          <a:p>
            <a:pPr marL="182880" indent="-182880" eaLnBrk="1" hangingPunct="1">
              <a:buFont typeface="Arial" pitchFamily="34" charset="0"/>
              <a:buChar char="•"/>
              <a:defRPr/>
            </a:pPr>
            <a:r>
              <a:rPr lang="en-US" b="1" dirty="0">
                <a:cs typeface="Times New Roman" panose="02020603050405020304" pitchFamily="18" charset="0"/>
              </a:rPr>
              <a:t>National Flood Barrier Testing &amp; Certification Program</a:t>
            </a:r>
          </a:p>
          <a:p>
            <a:pPr marL="182880" indent="-182880" eaLnBrk="1" hangingPunct="1">
              <a:buFont typeface="Arial" pitchFamily="34" charset="0"/>
              <a:buChar char="•"/>
              <a:defRPr/>
            </a:pPr>
            <a:r>
              <a:rPr lang="en-US" b="1" dirty="0">
                <a:cs typeface="Times New Roman" panose="02020603050405020304" pitchFamily="18" charset="0"/>
              </a:rPr>
              <a:t>Links to Associated </a:t>
            </a:r>
            <a:r>
              <a:rPr lang="en-US" b="1" dirty="0" smtClean="0">
                <a:cs typeface="Times New Roman" panose="02020603050405020304" pitchFamily="18" charset="0"/>
              </a:rPr>
              <a:t>Site</a:t>
            </a:r>
          </a:p>
          <a:p>
            <a:pPr marL="182880" indent="-182880" eaLnBrk="1" hangingPunct="1">
              <a:buFont typeface="Arial" pitchFamily="34" charset="0"/>
              <a:buChar char="•"/>
              <a:defRPr/>
            </a:pPr>
            <a:endParaRPr lang="en-US" sz="400" b="1" dirty="0">
              <a:cs typeface="Times New Roman" panose="02020603050405020304" pitchFamily="18" charset="0"/>
            </a:endParaRPr>
          </a:p>
          <a:p>
            <a:pPr algn="ctr" eaLnBrk="1" hangingPunct="1">
              <a:defRPr/>
            </a:pPr>
            <a:r>
              <a:rPr lang="en-US" sz="2400" dirty="0">
                <a:solidFill>
                  <a:srgbClr val="188ECD"/>
                </a:solidFill>
                <a:cs typeface="Times New Roman" panose="02020603050405020304" pitchFamily="18" charset="0"/>
              </a:rPr>
              <a:t>Google: </a:t>
            </a:r>
            <a:r>
              <a:rPr lang="en-US" sz="2400" b="1" dirty="0">
                <a:solidFill>
                  <a:srgbClr val="188ECD"/>
                </a:solidFill>
                <a:cs typeface="Times New Roman" panose="02020603050405020304" pitchFamily="18" charset="0"/>
              </a:rPr>
              <a:t>NFPC</a:t>
            </a:r>
          </a:p>
        </p:txBody>
      </p:sp>
      <p:sp>
        <p:nvSpPr>
          <p:cNvPr id="67588" name="Rectangle 2"/>
          <p:cNvSpPr>
            <a:spLocks noChangeArrowheads="1"/>
          </p:cNvSpPr>
          <p:nvPr/>
        </p:nvSpPr>
        <p:spPr bwMode="auto">
          <a:xfrm>
            <a:off x="1104483" y="698628"/>
            <a:ext cx="797681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smtClean="0">
                <a:solidFill>
                  <a:srgbClr val="188ECD"/>
                </a:solidFill>
                <a:latin typeface="Calibri" panose="020F0502020204030204" pitchFamily="34" charset="0"/>
                <a:cs typeface="Calibri" panose="020F0502020204030204" pitchFamily="34" charset="0"/>
              </a:rPr>
              <a:t>http</a:t>
            </a:r>
            <a:r>
              <a:rPr lang="en-US" altLang="en-US" sz="1800" b="1" dirty="0">
                <a:solidFill>
                  <a:srgbClr val="188ECD"/>
                </a:solidFill>
                <a:latin typeface="Calibri" panose="020F0502020204030204" pitchFamily="34" charset="0"/>
                <a:cs typeface="Calibri" panose="020F0502020204030204" pitchFamily="34" charset="0"/>
              </a:rPr>
              <a:t>://www.usace.army.mil/Missions/CivilWorks/ProjectPlanning/nfpc.aspx</a:t>
            </a:r>
          </a:p>
        </p:txBody>
      </p:sp>
      <p:sp>
        <p:nvSpPr>
          <p:cNvPr id="2" name="Title 1"/>
          <p:cNvSpPr>
            <a:spLocks noGrp="1"/>
          </p:cNvSpPr>
          <p:nvPr>
            <p:ph type="title"/>
          </p:nvPr>
        </p:nvSpPr>
        <p:spPr>
          <a:xfrm>
            <a:off x="1051667" y="9142"/>
            <a:ext cx="8082448" cy="1058818"/>
          </a:xfrm>
        </p:spPr>
        <p:txBody>
          <a:bodyPr>
            <a:noAutofit/>
          </a:bodyPr>
          <a:lstStyle/>
          <a:p>
            <a:r>
              <a:rPr lang="en-US" sz="3600" dirty="0" smtClean="0">
                <a:latin typeface="+mn-lt"/>
              </a:rPr>
              <a:t>NATIONAL NONSTRUCTURAL COMMITTEE</a:t>
            </a:r>
            <a:endParaRPr lang="en-US" sz="3600" dirty="0">
              <a:latin typeface="+mn-lt"/>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6284" y="1067959"/>
            <a:ext cx="4362843" cy="4968631"/>
          </a:xfrm>
          <a:prstGeom prst="rect">
            <a:avLst/>
          </a:prstGeom>
          <a:ln w="6350">
            <a:solidFill>
              <a:srgbClr val="188ECD"/>
            </a:solidFill>
          </a:ln>
        </p:spPr>
      </p:pic>
    </p:spTree>
    <p:extLst>
      <p:ext uri="{BB962C8B-B14F-4D97-AF65-F5344CB8AC3E}">
        <p14:creationId xmlns:p14="http://schemas.microsoft.com/office/powerpoint/2010/main" val="11358915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3500" y="908857"/>
            <a:ext cx="7801356" cy="5040286"/>
          </a:xfrm>
          <a:prstGeom prst="rect">
            <a:avLst/>
          </a:prstGeom>
          <a:blipFill dpi="0" rotWithShape="1">
            <a:blip r:embed="rId2">
              <a:alphaModFix amt="20000"/>
            </a:blip>
            <a:srcRect/>
            <a:stretch>
              <a:fillRect/>
            </a:stretch>
          </a:bli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654" name="Picture 6" descr="C:\Documents and Settings\H1PMXSDO\My Documents\PA 2012\Presentations\Picture1.jpg"/>
          <p:cNvPicPr>
            <a:picLocks noChangeAspect="1" noChangeArrowheads="1"/>
          </p:cNvPicPr>
          <p:nvPr/>
        </p:nvPicPr>
        <p:blipFill>
          <a:blip r:embed="rId3"/>
          <a:srcRect/>
          <a:stretch>
            <a:fillRect/>
          </a:stretch>
        </p:blipFill>
        <p:spPr bwMode="auto">
          <a:xfrm>
            <a:off x="444357" y="3213188"/>
            <a:ext cx="3534756" cy="2625816"/>
          </a:xfrm>
          <a:prstGeom prst="rect">
            <a:avLst/>
          </a:prstGeom>
          <a:ln>
            <a:noFill/>
          </a:ln>
          <a:effectLst>
            <a:softEdge rad="254000"/>
          </a:effectLst>
        </p:spPr>
      </p:pic>
      <p:pic>
        <p:nvPicPr>
          <p:cNvPr id="8" name="Picture 3" descr="C:\Users\H1PMXSDO\Documents\NFPC\Graphics\imagesCAU3K367.jpg"/>
          <p:cNvPicPr>
            <a:picLocks noChangeAspect="1" noChangeArrowheads="1"/>
          </p:cNvPicPr>
          <p:nvPr/>
        </p:nvPicPr>
        <p:blipFill>
          <a:blip r:embed="rId4"/>
          <a:srcRect/>
          <a:stretch>
            <a:fillRect/>
          </a:stretch>
        </p:blipFill>
        <p:spPr bwMode="auto">
          <a:xfrm>
            <a:off x="3478633" y="1055265"/>
            <a:ext cx="2443453" cy="1831107"/>
          </a:xfrm>
          <a:prstGeom prst="rect">
            <a:avLst/>
          </a:prstGeom>
          <a:ln>
            <a:noFill/>
          </a:ln>
          <a:effectLst>
            <a:softEdge rad="165100"/>
          </a:effectLst>
        </p:spPr>
      </p:pic>
      <p:pic>
        <p:nvPicPr>
          <p:cNvPr id="10" name="Picture 4" descr="C:\Users\H1PMXSDO\Documents\NFPC\Graphics\th.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371230" y="848384"/>
            <a:ext cx="1927511" cy="2681754"/>
          </a:xfrm>
          <a:prstGeom prst="rect">
            <a:avLst/>
          </a:prstGeom>
          <a:ln>
            <a:noFill/>
          </a:ln>
          <a:effectLst>
            <a:softEdge rad="317500"/>
          </a:effectLst>
        </p:spPr>
      </p:pic>
      <p:sp>
        <p:nvSpPr>
          <p:cNvPr id="62469" name="Rectangle 2"/>
          <p:cNvSpPr>
            <a:spLocks noGrp="1" noChangeArrowheads="1"/>
          </p:cNvSpPr>
          <p:nvPr>
            <p:ph type="subTitle" idx="1"/>
          </p:nvPr>
        </p:nvSpPr>
        <p:spPr/>
        <p:txBody>
          <a:bodyPr>
            <a:normAutofit/>
          </a:bodyPr>
          <a:lstStyle/>
          <a:p>
            <a:r>
              <a:rPr lang="en-US" altLang="en-US" sz="4400" b="1" dirty="0" smtClean="0">
                <a:latin typeface="+mn-lt"/>
                <a:cs typeface="Times New Roman" panose="02020603050405020304" pitchFamily="18" charset="0"/>
              </a:rPr>
              <a:t>QUESTIONS?</a:t>
            </a:r>
          </a:p>
        </p:txBody>
      </p:sp>
      <p:pic>
        <p:nvPicPr>
          <p:cNvPr id="3" name="Picture 2" descr="C:\Users\H1PMXSDO\Documents\PA 2014\PA 2014 FRM NS Presentations\thCANG2QVI.jpg"/>
          <p:cNvPicPr>
            <a:picLocks noChangeAspect="1" noChangeArrowheads="1"/>
          </p:cNvPicPr>
          <p:nvPr/>
        </p:nvPicPr>
        <p:blipFill>
          <a:blip r:embed="rId6"/>
          <a:srcRect/>
          <a:stretch>
            <a:fillRect/>
          </a:stretch>
        </p:blipFill>
        <p:spPr bwMode="auto">
          <a:xfrm>
            <a:off x="435212" y="1055265"/>
            <a:ext cx="2855341" cy="2258049"/>
          </a:xfrm>
          <a:prstGeom prst="rect">
            <a:avLst/>
          </a:prstGeom>
          <a:ln>
            <a:noFill/>
          </a:ln>
          <a:effectLst>
            <a:softEdge rad="254000"/>
          </a:effectLst>
        </p:spPr>
      </p:pic>
      <p:pic>
        <p:nvPicPr>
          <p:cNvPr id="12" name="Picture 5"/>
          <p:cNvPicPr>
            <a:picLocks noChangeAspect="1" noChangeArrowheads="1"/>
          </p:cNvPicPr>
          <p:nvPr/>
        </p:nvPicPr>
        <p:blipFill>
          <a:blip r:embed="rId7"/>
          <a:srcRect/>
          <a:stretch>
            <a:fillRect/>
          </a:stretch>
        </p:blipFill>
        <p:spPr bwMode="auto">
          <a:xfrm>
            <a:off x="4896267" y="3423053"/>
            <a:ext cx="3930967" cy="2485389"/>
          </a:xfrm>
          <a:prstGeom prst="rect">
            <a:avLst/>
          </a:prstGeom>
          <a:ln>
            <a:noFill/>
          </a:ln>
          <a:effectLst>
            <a:softEdge rad="317500"/>
          </a:effectLst>
        </p:spPr>
      </p:pic>
      <p:pic>
        <p:nvPicPr>
          <p:cNvPr id="62474" name="Picture 4" descr="C:\Users\H1PMXSDO\Documents\PA 2014\PA 2014 FRM NS Presentations\graphics-boats-698191.gif"/>
          <p:cNvPicPr>
            <a:picLocks noChangeAspect="1" noChangeArrowheads="1" noCrop="1"/>
          </p:cNvPicPr>
          <p:nvPr/>
        </p:nvPicPr>
        <p:blipFill>
          <a:blip r:embed="rId8">
            <a:extLst>
              <a:ext uri="{28A0092B-C50C-407E-A947-70E740481C1C}">
                <a14:useLocalDpi xmlns:a14="http://schemas.microsoft.com/office/drawing/2010/main"/>
              </a:ext>
            </a:extLst>
          </a:blip>
          <a:srcRect/>
          <a:stretch>
            <a:fillRect/>
          </a:stretch>
        </p:blipFill>
        <p:spPr bwMode="auto">
          <a:xfrm>
            <a:off x="3939085" y="3079533"/>
            <a:ext cx="1161288" cy="116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J Logo.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95463" y="5313236"/>
            <a:ext cx="648532" cy="610985"/>
          </a:xfrm>
          <a:prstGeom prst="rect">
            <a:avLst/>
          </a:prstGeom>
        </p:spPr>
      </p:pic>
    </p:spTree>
    <p:extLst>
      <p:ext uri="{BB962C8B-B14F-4D97-AF65-F5344CB8AC3E}">
        <p14:creationId xmlns:p14="http://schemas.microsoft.com/office/powerpoint/2010/main" val="199437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0178" y="0"/>
            <a:ext cx="8082448" cy="1058818"/>
          </a:xfrm>
        </p:spPr>
        <p:txBody>
          <a:bodyPr/>
          <a:lstStyle/>
          <a:p>
            <a:r>
              <a:rPr lang="en-US" b="1" dirty="0" smtClean="0"/>
              <a:t>FLOOD RISK ANALYSIS</a:t>
            </a:r>
            <a:endParaRPr lang="en-US" b="1" dirty="0"/>
          </a:p>
        </p:txBody>
      </p:sp>
      <p:sp>
        <p:nvSpPr>
          <p:cNvPr id="4" name="Content Placeholder 3"/>
          <p:cNvSpPr>
            <a:spLocks noGrp="1"/>
          </p:cNvSpPr>
          <p:nvPr>
            <p:ph idx="1"/>
          </p:nvPr>
        </p:nvSpPr>
        <p:spPr>
          <a:xfrm>
            <a:off x="1295399" y="1058819"/>
            <a:ext cx="7707086" cy="5117690"/>
          </a:xfrm>
        </p:spPr>
        <p:txBody>
          <a:bodyPr>
            <a:normAutofit fontScale="85000" lnSpcReduction="20000"/>
          </a:bodyPr>
          <a:lstStyle/>
          <a:p>
            <a:pPr marL="0" indent="0" algn="ctr">
              <a:buNone/>
            </a:pPr>
            <a:r>
              <a:rPr lang="en-US" altLang="en-US" sz="2600" b="1" dirty="0" smtClean="0">
                <a:latin typeface="Times New Roman" panose="02020603050405020304" pitchFamily="18" charset="0"/>
                <a:cs typeface="Times New Roman" panose="02020603050405020304" pitchFamily="18" charset="0"/>
              </a:rPr>
              <a:t>Flood Risk </a:t>
            </a:r>
            <a:r>
              <a:rPr lang="en-US" altLang="en-US" sz="2600" dirty="0">
                <a:latin typeface="Times New Roman" panose="02020603050405020304" pitchFamily="18" charset="0"/>
                <a:cs typeface="Times New Roman" panose="02020603050405020304" pitchFamily="18" charset="0"/>
              </a:rPr>
              <a:t>= </a:t>
            </a:r>
            <a:r>
              <a:rPr lang="en-US" altLang="en-US" sz="2600" i="1" dirty="0">
                <a:latin typeface="Times New Roman" panose="02020603050405020304" pitchFamily="18" charset="0"/>
                <a:cs typeface="Times New Roman" panose="02020603050405020304" pitchFamily="18" charset="0"/>
              </a:rPr>
              <a:t>f</a:t>
            </a:r>
            <a:r>
              <a:rPr lang="en-US" altLang="en-US" sz="2600" dirty="0">
                <a:latin typeface="Times New Roman" panose="02020603050405020304" pitchFamily="18" charset="0"/>
                <a:cs typeface="Times New Roman" panose="02020603050405020304" pitchFamily="18" charset="0"/>
              </a:rPr>
              <a:t> </a:t>
            </a:r>
            <a:r>
              <a:rPr lang="en-US" altLang="en-US" sz="2600" dirty="0" smtClean="0">
                <a:latin typeface="Times New Roman" panose="02020603050405020304" pitchFamily="18" charset="0"/>
                <a:cs typeface="Times New Roman" panose="02020603050405020304" pitchFamily="18" charset="0"/>
              </a:rPr>
              <a:t>[Hazard x Probability </a:t>
            </a:r>
            <a:r>
              <a:rPr lang="en-US" altLang="en-US" sz="2600" dirty="0">
                <a:latin typeface="Times New Roman" panose="02020603050405020304" pitchFamily="18" charset="0"/>
                <a:cs typeface="Times New Roman" panose="02020603050405020304" pitchFamily="18" charset="0"/>
              </a:rPr>
              <a:t>of </a:t>
            </a:r>
            <a:r>
              <a:rPr lang="en-US" altLang="en-US" sz="2600" dirty="0" smtClean="0">
                <a:latin typeface="Times New Roman" panose="02020603050405020304" pitchFamily="18" charset="0"/>
                <a:cs typeface="Times New Roman" panose="02020603050405020304" pitchFamily="18" charset="0"/>
              </a:rPr>
              <a:t>Flooding</a:t>
            </a:r>
            <a:r>
              <a:rPr lang="en-US" altLang="en-US" sz="2600" b="1" dirty="0" smtClean="0">
                <a:latin typeface="Times New Roman" panose="02020603050405020304" pitchFamily="18" charset="0"/>
                <a:cs typeface="Times New Roman" panose="02020603050405020304" pitchFamily="18" charset="0"/>
              </a:rPr>
              <a:t> </a:t>
            </a:r>
            <a:r>
              <a:rPr lang="en-US" altLang="en-US" sz="2600" dirty="0">
                <a:latin typeface="Times New Roman" panose="02020603050405020304" pitchFamily="18" charset="0"/>
                <a:cs typeface="Times New Roman" panose="02020603050405020304" pitchFamily="18" charset="0"/>
              </a:rPr>
              <a:t>x </a:t>
            </a:r>
            <a:r>
              <a:rPr lang="en-US" altLang="en-US" sz="2600" dirty="0" smtClean="0">
                <a:latin typeface="Times New Roman" panose="02020603050405020304" pitchFamily="18" charset="0"/>
                <a:cs typeface="Times New Roman" panose="02020603050405020304" pitchFamily="18" charset="0"/>
              </a:rPr>
              <a:t>Consequences]</a:t>
            </a:r>
          </a:p>
          <a:p>
            <a:pPr marL="0" indent="0">
              <a:buNone/>
            </a:pPr>
            <a:endParaRPr lang="en-US" sz="2600" b="1" dirty="0">
              <a:solidFill>
                <a:srgbClr val="0070C0"/>
              </a:solidFill>
              <a:cs typeface="Times New Roman" panose="02020603050405020304" pitchFamily="18" charset="0"/>
            </a:endParaRPr>
          </a:p>
          <a:p>
            <a:pPr>
              <a:spcBef>
                <a:spcPct val="0"/>
              </a:spcBef>
              <a:buNone/>
            </a:pPr>
            <a:r>
              <a:rPr lang="en-US" altLang="en-US" sz="2400" dirty="0" smtClean="0">
                <a:solidFill>
                  <a:srgbClr val="0070C0"/>
                </a:solidFill>
                <a:cs typeface="Times New Roman" panose="02020603050405020304" pitchFamily="18" charset="0"/>
              </a:rPr>
              <a:t>	HAZARD </a:t>
            </a:r>
            <a:r>
              <a:rPr lang="en-US" altLang="en-US" sz="2400" dirty="0" smtClean="0">
                <a:cs typeface="Times New Roman" panose="02020603050405020304" pitchFamily="18" charset="0"/>
              </a:rPr>
              <a:t>is a water </a:t>
            </a:r>
            <a:r>
              <a:rPr lang="en-US" altLang="en-US" sz="2400" dirty="0">
                <a:cs typeface="Times New Roman" panose="02020603050405020304" pitchFamily="18" charset="0"/>
              </a:rPr>
              <a:t>surface </a:t>
            </a:r>
            <a:r>
              <a:rPr lang="en-US" altLang="en-US" sz="2400" dirty="0" smtClean="0">
                <a:cs typeface="Times New Roman" panose="02020603050405020304" pitchFamily="18" charset="0"/>
              </a:rPr>
              <a:t>elevation for a </a:t>
            </a:r>
            <a:r>
              <a:rPr lang="en-US" altLang="en-US" sz="2400" dirty="0">
                <a:cs typeface="Times New Roman" panose="02020603050405020304" pitchFamily="18" charset="0"/>
              </a:rPr>
              <a:t>specific </a:t>
            </a:r>
            <a:r>
              <a:rPr lang="en-US" altLang="en-US" sz="2400" dirty="0" smtClean="0">
                <a:cs typeface="Times New Roman" panose="02020603050405020304" pitchFamily="18" charset="0"/>
              </a:rPr>
              <a:t>flood/inundation event.</a:t>
            </a:r>
          </a:p>
          <a:p>
            <a:pPr>
              <a:spcBef>
                <a:spcPct val="0"/>
              </a:spcBef>
              <a:buNone/>
            </a:pPr>
            <a:r>
              <a:rPr lang="en-US" altLang="en-US" sz="2400" dirty="0" smtClean="0">
                <a:solidFill>
                  <a:srgbClr val="0070C0"/>
                </a:solidFill>
                <a:cs typeface="Times New Roman" panose="02020603050405020304" pitchFamily="18" charset="0"/>
              </a:rPr>
              <a:t>	</a:t>
            </a:r>
          </a:p>
          <a:p>
            <a:pPr>
              <a:spcBef>
                <a:spcPct val="0"/>
              </a:spcBef>
              <a:buNone/>
            </a:pPr>
            <a:r>
              <a:rPr lang="en-US" altLang="en-US" sz="2400" dirty="0">
                <a:solidFill>
                  <a:srgbClr val="0070C0"/>
                </a:solidFill>
                <a:cs typeface="Times New Roman" panose="02020603050405020304" pitchFamily="18" charset="0"/>
              </a:rPr>
              <a:t>	</a:t>
            </a:r>
            <a:r>
              <a:rPr lang="en-US" altLang="en-US" sz="2400" dirty="0" smtClean="0">
                <a:solidFill>
                  <a:srgbClr val="0070C0"/>
                </a:solidFill>
                <a:cs typeface="Times New Roman" panose="02020603050405020304" pitchFamily="18" charset="0"/>
              </a:rPr>
              <a:t>PROBABILITY </a:t>
            </a:r>
            <a:r>
              <a:rPr lang="en-US" altLang="en-US" sz="2400" dirty="0">
                <a:cs typeface="Times New Roman" panose="02020603050405020304" pitchFamily="18" charset="0"/>
              </a:rPr>
              <a:t>of Flooding is the frequency of flooding or how often does flooding occur in a particular location. Reduce the frequency of flooding and risk is reduced. </a:t>
            </a:r>
          </a:p>
          <a:p>
            <a:pPr>
              <a:spcBef>
                <a:spcPct val="0"/>
              </a:spcBef>
              <a:buNone/>
            </a:pPr>
            <a:endParaRPr lang="en-US" altLang="en-US" sz="2400" dirty="0">
              <a:cs typeface="Times New Roman" panose="02020603050405020304" pitchFamily="18" charset="0"/>
            </a:endParaRPr>
          </a:p>
          <a:p>
            <a:pPr>
              <a:spcBef>
                <a:spcPct val="0"/>
              </a:spcBef>
              <a:buNone/>
            </a:pPr>
            <a:r>
              <a:rPr lang="en-US" altLang="en-US" sz="2400" dirty="0" smtClean="0">
                <a:cs typeface="Times New Roman" panose="02020603050405020304" pitchFamily="18" charset="0"/>
              </a:rPr>
              <a:t>	</a:t>
            </a:r>
            <a:r>
              <a:rPr lang="en-US" altLang="en-US" sz="2400" dirty="0" smtClean="0">
                <a:solidFill>
                  <a:srgbClr val="0070C0"/>
                </a:solidFill>
                <a:cs typeface="Times New Roman" panose="02020603050405020304" pitchFamily="18" charset="0"/>
              </a:rPr>
              <a:t>CONSEQUENCES</a:t>
            </a:r>
            <a:r>
              <a:rPr lang="en-US" altLang="en-US" sz="2400" dirty="0" smtClean="0">
                <a:cs typeface="Times New Roman" panose="02020603050405020304" pitchFamily="18" charset="0"/>
              </a:rPr>
              <a:t> </a:t>
            </a:r>
            <a:r>
              <a:rPr lang="en-US" altLang="en-US" sz="2400" dirty="0">
                <a:cs typeface="Times New Roman" panose="02020603050405020304" pitchFamily="18" charset="0"/>
              </a:rPr>
              <a:t>are the potential damages and life loss associated with flooding.  The structures (critical, residential, commercial, public, and industrial), land use (agricultural, urban, public) , and infrastructure (highways, roads, rail, utilities) make up the potentially damageable assets.  Reduce the consequences of flooding and risk is reduced</a:t>
            </a:r>
            <a:r>
              <a:rPr lang="en-US" altLang="en-US" sz="2400" dirty="0" smtClean="0">
                <a:cs typeface="Times New Roman" panose="02020603050405020304" pitchFamily="18" charset="0"/>
              </a:rPr>
              <a:t>.</a:t>
            </a:r>
          </a:p>
          <a:p>
            <a:pPr>
              <a:spcBef>
                <a:spcPct val="0"/>
              </a:spcBef>
              <a:buNone/>
            </a:pPr>
            <a:endParaRPr lang="en-US" altLang="en-US" sz="2400" dirty="0">
              <a:latin typeface="Times New Roman" panose="02020603050405020304" pitchFamily="18" charset="0"/>
              <a:cs typeface="Times New Roman" panose="02020603050405020304" pitchFamily="18" charset="0"/>
            </a:endParaRPr>
          </a:p>
          <a:p>
            <a:pPr>
              <a:spcBef>
                <a:spcPct val="0"/>
              </a:spcBef>
              <a:buNone/>
            </a:pPr>
            <a:r>
              <a:rPr lang="en-US" altLang="en-US" sz="2400" dirty="0" smtClean="0">
                <a:latin typeface="Times New Roman" panose="02020603050405020304" pitchFamily="18" charset="0"/>
                <a:cs typeface="Times New Roman" panose="02020603050405020304" pitchFamily="18" charset="0"/>
              </a:rPr>
              <a:t>	</a:t>
            </a:r>
          </a:p>
          <a:p>
            <a:pPr>
              <a:spcBef>
                <a:spcPct val="0"/>
              </a:spcBef>
              <a:buNone/>
            </a:pP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smtClean="0">
                <a:solidFill>
                  <a:srgbClr val="0070C0"/>
                </a:solidFill>
                <a:latin typeface="Times New Roman" panose="02020603050405020304" pitchFamily="18" charset="0"/>
                <a:cs typeface="Times New Roman" panose="02020603050405020304" pitchFamily="18" charset="0"/>
              </a:rPr>
              <a:t>Note</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i="1" dirty="0">
                <a:solidFill>
                  <a:srgbClr val="0070C0"/>
                </a:solidFill>
                <a:latin typeface="Times New Roman" panose="02020603050405020304" pitchFamily="18" charset="0"/>
                <a:cs typeface="Times New Roman" panose="02020603050405020304" pitchFamily="18" charset="0"/>
              </a:rPr>
              <a:t>If critical facilities become inoperable during a flood event, the area of impact extends beyond the area of flooding (i.e. hospitals, fire and rescue, energy, communications, water and wastewater, etc.). </a:t>
            </a:r>
            <a:endParaRPr lang="en-US" altLang="en-US" sz="2400" i="1" dirty="0">
              <a:solidFill>
                <a:srgbClr val="0070C0"/>
              </a:solidFill>
            </a:endParaRPr>
          </a:p>
          <a:p>
            <a:pPr marL="0" indent="0" algn="ctr">
              <a:buNone/>
            </a:pPr>
            <a:endParaRPr lang="en-US" sz="2600" dirty="0"/>
          </a:p>
        </p:txBody>
      </p:sp>
    </p:spTree>
    <p:extLst>
      <p:ext uri="{BB962C8B-B14F-4D97-AF65-F5344CB8AC3E}">
        <p14:creationId xmlns:p14="http://schemas.microsoft.com/office/powerpoint/2010/main" val="3410194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1552" y="0"/>
            <a:ext cx="8082448" cy="794114"/>
          </a:xfrm>
        </p:spPr>
        <p:txBody>
          <a:bodyPr>
            <a:normAutofit/>
          </a:bodyPr>
          <a:lstStyle/>
          <a:p>
            <a:r>
              <a:rPr lang="en-US" b="1" dirty="0"/>
              <a:t>FLOOD RISK CONSEQUENCES</a:t>
            </a:r>
          </a:p>
        </p:txBody>
      </p:sp>
      <p:sp>
        <p:nvSpPr>
          <p:cNvPr id="4" name="Content Placeholder 3"/>
          <p:cNvSpPr>
            <a:spLocks noGrp="1"/>
          </p:cNvSpPr>
          <p:nvPr>
            <p:ph idx="1"/>
          </p:nvPr>
        </p:nvSpPr>
        <p:spPr>
          <a:xfrm>
            <a:off x="1061552" y="901719"/>
            <a:ext cx="6067020" cy="5178016"/>
          </a:xfrm>
        </p:spPr>
        <p:txBody>
          <a:bodyPr anchor="ctr">
            <a:normAutofit fontScale="92500" lnSpcReduction="20000"/>
          </a:bodyPr>
          <a:lstStyle/>
          <a:p>
            <a:pPr marL="204788" indent="-204788">
              <a:spcBef>
                <a:spcPts val="900"/>
              </a:spcBef>
            </a:pPr>
            <a:r>
              <a:rPr lang="en-US" altLang="en-US" sz="3300" dirty="0">
                <a:cs typeface="Times New Roman" panose="02020603050405020304" pitchFamily="18" charset="0"/>
              </a:rPr>
              <a:t>Life Loss</a:t>
            </a:r>
          </a:p>
          <a:p>
            <a:pPr marL="204788" indent="-204788">
              <a:spcBef>
                <a:spcPts val="900"/>
              </a:spcBef>
            </a:pPr>
            <a:r>
              <a:rPr lang="en-US" altLang="en-US" sz="3300" dirty="0">
                <a:cs typeface="Times New Roman" panose="02020603050405020304" pitchFamily="18" charset="0"/>
              </a:rPr>
              <a:t>Health, Safety &amp; Welfare</a:t>
            </a:r>
          </a:p>
          <a:p>
            <a:pPr marL="204788" indent="-204788">
              <a:spcBef>
                <a:spcPts val="900"/>
              </a:spcBef>
            </a:pPr>
            <a:r>
              <a:rPr lang="en-US" altLang="en-US" sz="3300" dirty="0">
                <a:cs typeface="Times New Roman" panose="02020603050405020304" pitchFamily="18" charset="0"/>
              </a:rPr>
              <a:t>Damage to Property</a:t>
            </a:r>
          </a:p>
          <a:p>
            <a:pPr marL="204788" indent="-204788">
              <a:spcBef>
                <a:spcPts val="900"/>
              </a:spcBef>
            </a:pPr>
            <a:r>
              <a:rPr lang="en-US" altLang="en-US" sz="3300" dirty="0">
                <a:cs typeface="Times New Roman" panose="02020603050405020304" pitchFamily="18" charset="0"/>
              </a:rPr>
              <a:t>Business Losses</a:t>
            </a:r>
          </a:p>
          <a:p>
            <a:pPr marL="204788" indent="-204788">
              <a:spcBef>
                <a:spcPts val="900"/>
              </a:spcBef>
            </a:pPr>
            <a:r>
              <a:rPr lang="en-US" altLang="en-US" sz="3300" dirty="0" smtClean="0">
                <a:cs typeface="Times New Roman" panose="02020603050405020304" pitchFamily="18" charset="0"/>
              </a:rPr>
              <a:t>Emergency Response Costs</a:t>
            </a:r>
          </a:p>
          <a:p>
            <a:pPr marL="204788" indent="-204788">
              <a:spcBef>
                <a:spcPts val="900"/>
              </a:spcBef>
            </a:pPr>
            <a:r>
              <a:rPr lang="en-US" altLang="en-US" sz="3300" dirty="0" smtClean="0">
                <a:cs typeface="Times New Roman" panose="02020603050405020304" pitchFamily="18" charset="0"/>
              </a:rPr>
              <a:t>Recovery Costs</a:t>
            </a:r>
            <a:endParaRPr lang="en-US" altLang="en-US" sz="3300" dirty="0">
              <a:cs typeface="Times New Roman" panose="02020603050405020304" pitchFamily="18" charset="0"/>
            </a:endParaRPr>
          </a:p>
          <a:p>
            <a:pPr marL="204788" indent="-204788">
              <a:spcBef>
                <a:spcPts val="900"/>
              </a:spcBef>
            </a:pPr>
            <a:r>
              <a:rPr lang="en-US" altLang="en-US" sz="3300" dirty="0">
                <a:cs typeface="Times New Roman" panose="02020603050405020304" pitchFamily="18" charset="0"/>
              </a:rPr>
              <a:t>Community </a:t>
            </a:r>
            <a:r>
              <a:rPr lang="en-US" altLang="en-US" sz="3300" dirty="0" smtClean="0">
                <a:cs typeface="Times New Roman" panose="02020603050405020304" pitchFamily="18" charset="0"/>
              </a:rPr>
              <a:t>Cohesion</a:t>
            </a:r>
          </a:p>
          <a:p>
            <a:pPr marL="204788" indent="-204788">
              <a:spcBef>
                <a:spcPts val="900"/>
              </a:spcBef>
            </a:pPr>
            <a:r>
              <a:rPr lang="en-US" altLang="en-US" sz="3600" kern="0" dirty="0">
                <a:cs typeface="Times New Roman" panose="02020603050405020304" pitchFamily="18" charset="0"/>
              </a:rPr>
              <a:t>Compounded </a:t>
            </a:r>
            <a:r>
              <a:rPr lang="en-US" altLang="en-US" sz="3600" kern="0" dirty="0" smtClean="0">
                <a:cs typeface="Times New Roman" panose="02020603050405020304" pitchFamily="18" charset="0"/>
              </a:rPr>
              <a:t>Disasters</a:t>
            </a:r>
            <a:endParaRPr lang="en-US" altLang="en-US" sz="3600" kern="0" dirty="0">
              <a:cs typeface="Times New Roman" panose="02020603050405020304" pitchFamily="18" charset="0"/>
            </a:endParaRPr>
          </a:p>
          <a:p>
            <a:pPr marL="661988" lvl="1" indent="-204788">
              <a:spcBef>
                <a:spcPts val="900"/>
              </a:spcBef>
            </a:pPr>
            <a:r>
              <a:rPr lang="en-US" altLang="en-US" sz="3200" kern="0" dirty="0" smtClean="0">
                <a:cs typeface="Times New Roman" panose="02020603050405020304" pitchFamily="18" charset="0"/>
              </a:rPr>
              <a:t>Fire</a:t>
            </a:r>
          </a:p>
          <a:p>
            <a:pPr marL="661988" lvl="1" indent="-204788">
              <a:spcBef>
                <a:spcPts val="900"/>
              </a:spcBef>
            </a:pPr>
            <a:r>
              <a:rPr lang="en-US" altLang="en-US" sz="2800" kern="0" dirty="0" smtClean="0">
                <a:cs typeface="Times New Roman" panose="02020603050405020304" pitchFamily="18" charset="0"/>
              </a:rPr>
              <a:t>Hazardous Material</a:t>
            </a:r>
          </a:p>
          <a:p>
            <a:pPr marL="661988" lvl="1" indent="-204788">
              <a:spcBef>
                <a:spcPts val="900"/>
              </a:spcBef>
            </a:pPr>
            <a:r>
              <a:rPr lang="en-US" altLang="en-US" sz="2800" kern="0" dirty="0" smtClean="0">
                <a:cs typeface="Times New Roman" panose="02020603050405020304" pitchFamily="18" charset="0"/>
              </a:rPr>
              <a:t>Critical Facilities (Power, Potable Water Sewer, Communication)</a:t>
            </a:r>
            <a:endParaRPr lang="en-US" altLang="en-US" sz="2800" kern="0" dirty="0">
              <a:cs typeface="Times New Roman" panose="02020603050405020304" pitchFamily="18" charset="0"/>
            </a:endParaRPr>
          </a:p>
          <a:p>
            <a:pPr marL="204788" indent="-204788">
              <a:spcBef>
                <a:spcPts val="900"/>
              </a:spcBef>
            </a:pPr>
            <a:endParaRPr lang="en-US" altLang="en-US" sz="3300" dirty="0">
              <a:cs typeface="Times New Roman" panose="02020603050405020304" pitchFamily="18" charset="0"/>
            </a:endParaRPr>
          </a:p>
        </p:txBody>
      </p:sp>
      <p:pic>
        <p:nvPicPr>
          <p:cNvPr id="10" name="Picture 9">
            <a:extLst>
              <a:ext uri="{FF2B5EF4-FFF2-40B4-BE49-F238E27FC236}">
                <a16:creationId xmlns:a16="http://schemas.microsoft.com/office/drawing/2014/main" xmlns="" id="{4D167CDC-F2B5-45ED-8CA5-B31EE659B9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5783811" y="770639"/>
            <a:ext cx="2689521" cy="1616365"/>
          </a:xfrm>
          <a:prstGeom prst="rect">
            <a:avLst/>
          </a:prstGeom>
          <a:ln w="25400">
            <a:solidFill>
              <a:srgbClr val="188ECD"/>
            </a:solid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xmlns="" id="{3CE08EFD-7D3F-4384-B722-31FE86FE0F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7624" y="2189193"/>
            <a:ext cx="2011222" cy="1355450"/>
          </a:xfrm>
          <a:prstGeom prst="rect">
            <a:avLst/>
          </a:prstGeom>
          <a:ln w="25400">
            <a:solidFill>
              <a:srgbClr val="188ECD"/>
            </a:solidFill>
          </a:ln>
        </p:spPr>
      </p:pic>
      <p:pic>
        <p:nvPicPr>
          <p:cNvPr id="12" name="Picture 7" descr="emergency Ops">
            <a:extLst>
              <a:ext uri="{FF2B5EF4-FFF2-40B4-BE49-F238E27FC236}">
                <a16:creationId xmlns:a16="http://schemas.microsoft.com/office/drawing/2014/main" xmlns="" id="{6F904012-E39F-4115-B794-8F28483A2F4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93525" y="3396275"/>
            <a:ext cx="1513456" cy="1459523"/>
          </a:xfrm>
          <a:prstGeom prst="rect">
            <a:avLst/>
          </a:prstGeom>
          <a:ln w="25400" cap="sq">
            <a:solidFill>
              <a:srgbClr val="188ECD"/>
            </a:solidFill>
            <a:prstDash val="solid"/>
            <a:miter lim="800000"/>
          </a:ln>
          <a:effectLst/>
        </p:spPr>
      </p:pic>
      <p:pic>
        <p:nvPicPr>
          <p:cNvPr id="11" name="Picture 10">
            <a:extLst>
              <a:ext uri="{FF2B5EF4-FFF2-40B4-BE49-F238E27FC236}">
                <a16:creationId xmlns:a16="http://schemas.microsoft.com/office/drawing/2014/main" xmlns="" id="{6FF0BCDA-532C-441A-BA86-10489A9D3F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7624" y="4707430"/>
            <a:ext cx="2015739" cy="1202648"/>
          </a:xfrm>
          <a:prstGeom prst="rect">
            <a:avLst/>
          </a:prstGeom>
          <a:ln w="25400">
            <a:solidFill>
              <a:srgbClr val="188ECD"/>
            </a:solidFill>
          </a:ln>
        </p:spPr>
      </p:pic>
    </p:spTree>
    <p:extLst>
      <p:ext uri="{BB962C8B-B14F-4D97-AF65-F5344CB8AC3E}">
        <p14:creationId xmlns:p14="http://schemas.microsoft.com/office/powerpoint/2010/main" val="3300212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FLOOD RISK MANAGEMENT</a:t>
            </a:r>
          </a:p>
        </p:txBody>
      </p:sp>
      <p:pic>
        <p:nvPicPr>
          <p:cNvPr id="4" name="Picture 3" descr="BLN">
            <a:extLst>
              <a:ext uri="{FF2B5EF4-FFF2-40B4-BE49-F238E27FC236}">
                <a16:creationId xmlns:a16="http://schemas.microsoft.com/office/drawing/2014/main" xmlns="" id="{07EF0D67-8780-4923-A89D-7CE219AB697C}"/>
              </a:ext>
            </a:extLst>
          </p:cNvPr>
          <p:cNvPicPr>
            <a:picLocks noChangeAspect="1" noChangeArrowheads="1"/>
          </p:cNvPicPr>
          <p:nvPr/>
        </p:nvPicPr>
        <p:blipFill>
          <a:blip r:embed="rId3" cstate="print"/>
          <a:srcRect/>
          <a:stretch>
            <a:fillRect/>
          </a:stretch>
        </p:blipFill>
        <p:spPr bwMode="auto">
          <a:xfrm>
            <a:off x="5504980" y="1060705"/>
            <a:ext cx="3672850" cy="2622791"/>
          </a:xfrm>
          <a:prstGeom prst="rect">
            <a:avLst/>
          </a:prstGeom>
          <a:ln>
            <a:noFill/>
          </a:ln>
          <a:effectLst>
            <a:softEdge rad="254000"/>
          </a:effec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1698" y="4053097"/>
            <a:ext cx="2962302" cy="2077738"/>
          </a:xfrm>
          <a:prstGeom prst="rect">
            <a:avLst/>
          </a:prstGeom>
          <a:ln>
            <a:noFill/>
          </a:ln>
          <a:effectLst>
            <a:outerShdw dir="9300000" algn="ctr" rotWithShape="0">
              <a:srgbClr val="000000">
                <a:alpha val="35000"/>
              </a:srgbClr>
            </a:outerShdw>
            <a:softEdge rad="190500"/>
          </a:effectLst>
        </p:spPr>
      </p:pic>
      <p:sp>
        <p:nvSpPr>
          <p:cNvPr id="12" name="Content Placeholder 4"/>
          <p:cNvSpPr>
            <a:spLocks noGrp="1"/>
          </p:cNvSpPr>
          <p:nvPr>
            <p:ph idx="1"/>
          </p:nvPr>
        </p:nvSpPr>
        <p:spPr>
          <a:xfrm>
            <a:off x="1078467" y="766237"/>
            <a:ext cx="8082448" cy="4600248"/>
          </a:xfrm>
        </p:spPr>
        <p:txBody>
          <a:bodyPr>
            <a:noAutofit/>
          </a:bodyPr>
          <a:lstStyle/>
          <a:p>
            <a:pPr marL="0" indent="0">
              <a:spcBef>
                <a:spcPts val="0"/>
              </a:spcBef>
              <a:buNone/>
              <a:defRPr/>
            </a:pPr>
            <a:r>
              <a:rPr lang="en-US" b="1" dirty="0">
                <a:solidFill>
                  <a:srgbClr val="0070C0"/>
                </a:solidFill>
                <a:latin typeface="Calibri" panose="020F0502020204030204" pitchFamily="34" charset="0"/>
                <a:cs typeface="Calibri" panose="020F0502020204030204" pitchFamily="34" charset="0"/>
              </a:rPr>
              <a:t>STRUCTURAL</a:t>
            </a:r>
            <a:r>
              <a:rPr lang="en-US" dirty="0">
                <a:solidFill>
                  <a:srgbClr val="0070C0"/>
                </a:solidFill>
                <a:latin typeface="Calibri" panose="020F0502020204030204" pitchFamily="34" charset="0"/>
                <a:cs typeface="Calibri" panose="020F0502020204030204" pitchFamily="34" charset="0"/>
              </a:rPr>
              <a:t> </a:t>
            </a:r>
            <a:r>
              <a:rPr lang="en-US" dirty="0" smtClean="0">
                <a:solidFill>
                  <a:srgbClr val="0070C0"/>
                </a:solidFill>
                <a:latin typeface="Calibri" panose="020F0502020204030204" pitchFamily="34" charset="0"/>
                <a:cs typeface="Calibri" panose="020F0502020204030204" pitchFamily="34" charset="0"/>
              </a:rPr>
              <a:t>- </a:t>
            </a:r>
            <a:r>
              <a:rPr lang="en-US" dirty="0">
                <a:solidFill>
                  <a:srgbClr val="0070C0"/>
                </a:solidFill>
                <a:latin typeface="Calibri" panose="020F0502020204030204" pitchFamily="34" charset="0"/>
                <a:cs typeface="Calibri" panose="020F0502020204030204" pitchFamily="34" charset="0"/>
              </a:rPr>
              <a:t>reduce </a:t>
            </a:r>
            <a:r>
              <a:rPr lang="en-US" dirty="0" smtClean="0">
                <a:solidFill>
                  <a:srgbClr val="0070C0"/>
                </a:solidFill>
                <a:latin typeface="Calibri" panose="020F0502020204030204" pitchFamily="34" charset="0"/>
                <a:cs typeface="Calibri" panose="020F0502020204030204" pitchFamily="34" charset="0"/>
              </a:rPr>
              <a:t>probability:</a:t>
            </a:r>
            <a:endParaRPr lang="en-US" dirty="0">
              <a:solidFill>
                <a:srgbClr val="0070C0"/>
              </a:solidFill>
              <a:latin typeface="Calibri" panose="020F0502020204030204" pitchFamily="34" charset="0"/>
              <a:cs typeface="Calibri" panose="020F0502020204030204" pitchFamily="34" charset="0"/>
            </a:endParaRPr>
          </a:p>
          <a:p>
            <a:pPr marL="205740" indent="205740">
              <a:spcBef>
                <a:spcPts val="0"/>
              </a:spcBef>
              <a:defRPr/>
            </a:pPr>
            <a:r>
              <a:rPr lang="en-US" dirty="0" smtClean="0">
                <a:latin typeface="Calibri" panose="020F0502020204030204" pitchFamily="34" charset="0"/>
                <a:cs typeface="Calibri" panose="020F0502020204030204" pitchFamily="34" charset="0"/>
              </a:rPr>
              <a:t>Control  / Change Hydrology</a:t>
            </a:r>
          </a:p>
          <a:p>
            <a:pPr marL="662940" lvl="1" indent="205740">
              <a:spcBef>
                <a:spcPts val="0"/>
              </a:spcBef>
              <a:defRPr/>
            </a:pPr>
            <a:r>
              <a:rPr lang="en-US" dirty="0" smtClean="0">
                <a:latin typeface="Calibri" panose="020F0502020204030204" pitchFamily="34" charset="0"/>
                <a:cs typeface="Calibri" panose="020F0502020204030204" pitchFamily="34" charset="0"/>
              </a:rPr>
              <a:t>Dams </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Fed, </a:t>
            </a:r>
            <a:r>
              <a:rPr lang="en-US" dirty="0">
                <a:latin typeface="Calibri" panose="020F0502020204030204" pitchFamily="34" charset="0"/>
                <a:cs typeface="Calibri" panose="020F0502020204030204" pitchFamily="34" charset="0"/>
              </a:rPr>
              <a:t>State &amp; Local</a:t>
            </a:r>
          </a:p>
          <a:p>
            <a:pPr marL="662940" lvl="1" indent="205740">
              <a:spcBef>
                <a:spcPts val="0"/>
              </a:spcBef>
              <a:defRPr/>
            </a:pPr>
            <a:r>
              <a:rPr lang="en-US" dirty="0">
                <a:latin typeface="Calibri" panose="020F0502020204030204" pitchFamily="34" charset="0"/>
                <a:cs typeface="Calibri" panose="020F0502020204030204" pitchFamily="34" charset="0"/>
              </a:rPr>
              <a:t>Levees / Floodwalls - Local</a:t>
            </a:r>
          </a:p>
          <a:p>
            <a:pPr marL="662940" lvl="1" indent="205740">
              <a:spcBef>
                <a:spcPts val="0"/>
              </a:spcBef>
              <a:defRPr/>
            </a:pPr>
            <a:r>
              <a:rPr lang="en-US" dirty="0">
                <a:latin typeface="Calibri" panose="020F0502020204030204" pitchFamily="34" charset="0"/>
                <a:cs typeface="Calibri" panose="020F0502020204030204" pitchFamily="34" charset="0"/>
              </a:rPr>
              <a:t>Diversions - Local</a:t>
            </a:r>
          </a:p>
          <a:p>
            <a:pPr marL="662940" lvl="1" indent="205740">
              <a:spcBef>
                <a:spcPts val="0"/>
              </a:spcBef>
              <a:defRPr/>
            </a:pPr>
            <a:r>
              <a:rPr lang="en-US" dirty="0">
                <a:latin typeface="Calibri" panose="020F0502020204030204" pitchFamily="34" charset="0"/>
                <a:cs typeface="Calibri" panose="020F0502020204030204" pitchFamily="34" charset="0"/>
              </a:rPr>
              <a:t>Channels </a:t>
            </a:r>
            <a:r>
              <a:rPr lang="en-US" dirty="0" smtClean="0">
                <a:latin typeface="Calibri" panose="020F0502020204030204" pitchFamily="34" charset="0"/>
                <a:cs typeface="Calibri" panose="020F0502020204030204" pitchFamily="34" charset="0"/>
              </a:rPr>
              <a:t>– Local</a:t>
            </a:r>
          </a:p>
          <a:p>
            <a:pPr marL="205740" indent="205740">
              <a:spcBef>
                <a:spcPts val="0"/>
              </a:spcBef>
              <a:defRPr/>
            </a:pPr>
            <a:r>
              <a:rPr lang="en-US" dirty="0" smtClean="0">
                <a:latin typeface="Calibri" panose="020F0502020204030204" pitchFamily="34" charset="0"/>
                <a:cs typeface="Calibri" panose="020F0502020204030204" pitchFamily="34" charset="0"/>
              </a:rPr>
              <a:t>Scale - LARGE</a:t>
            </a:r>
          </a:p>
          <a:p>
            <a:pPr marL="662940" lvl="1" indent="205740">
              <a:spcBef>
                <a:spcPts val="0"/>
              </a:spcBef>
              <a:defRPr/>
            </a:pPr>
            <a:endParaRPr lang="en-US" sz="800" dirty="0">
              <a:latin typeface="Calibri" panose="020F0502020204030204" pitchFamily="34" charset="0"/>
              <a:cs typeface="Calibri" panose="020F0502020204030204" pitchFamily="34" charset="0"/>
            </a:endParaRPr>
          </a:p>
          <a:p>
            <a:pPr marL="0" indent="0">
              <a:spcBef>
                <a:spcPts val="0"/>
              </a:spcBef>
              <a:buNone/>
              <a:defRPr/>
            </a:pPr>
            <a:r>
              <a:rPr lang="en-US" b="1" dirty="0" smtClean="0">
                <a:solidFill>
                  <a:srgbClr val="0070C0"/>
                </a:solidFill>
                <a:latin typeface="Calibri" panose="020F0502020204030204" pitchFamily="34" charset="0"/>
                <a:ea typeface="Calibri" pitchFamily="34" charset="0"/>
                <a:cs typeface="Calibri" panose="020F0502020204030204" pitchFamily="34" charset="0"/>
              </a:rPr>
              <a:t>NONSTRUCTURAL</a:t>
            </a:r>
            <a:r>
              <a:rPr lang="en-US" dirty="0" smtClean="0">
                <a:solidFill>
                  <a:srgbClr val="0070C0"/>
                </a:solidFill>
                <a:latin typeface="Calibri" panose="020F0502020204030204" pitchFamily="34" charset="0"/>
                <a:ea typeface="Calibri" pitchFamily="34" charset="0"/>
                <a:cs typeface="Calibri" panose="020F0502020204030204" pitchFamily="34" charset="0"/>
              </a:rPr>
              <a:t> - </a:t>
            </a:r>
            <a:r>
              <a:rPr lang="en-US" dirty="0">
                <a:solidFill>
                  <a:srgbClr val="0070C0"/>
                </a:solidFill>
                <a:latin typeface="Calibri" panose="020F0502020204030204" pitchFamily="34" charset="0"/>
                <a:ea typeface="Calibri" pitchFamily="34" charset="0"/>
                <a:cs typeface="Calibri" panose="020F0502020204030204" pitchFamily="34" charset="0"/>
              </a:rPr>
              <a:t>reduce </a:t>
            </a:r>
            <a:r>
              <a:rPr lang="en-US" dirty="0" smtClean="0">
                <a:solidFill>
                  <a:srgbClr val="0070C0"/>
                </a:solidFill>
                <a:latin typeface="Calibri" panose="020F0502020204030204" pitchFamily="34" charset="0"/>
                <a:ea typeface="Calibri" pitchFamily="34" charset="0"/>
                <a:cs typeface="Calibri" panose="020F0502020204030204" pitchFamily="34" charset="0"/>
              </a:rPr>
              <a:t>consequences:</a:t>
            </a:r>
            <a:endParaRPr lang="en-US" dirty="0">
              <a:solidFill>
                <a:srgbClr val="0070C0"/>
              </a:solidFill>
              <a:latin typeface="Calibri" panose="020F0502020204030204" pitchFamily="34" charset="0"/>
              <a:ea typeface="Calibri" pitchFamily="34" charset="0"/>
              <a:cs typeface="Calibri" panose="020F0502020204030204" pitchFamily="34" charset="0"/>
            </a:endParaRPr>
          </a:p>
          <a:p>
            <a:pPr marL="205740" indent="205740">
              <a:spcBef>
                <a:spcPts val="0"/>
              </a:spcBef>
              <a:defRPr/>
            </a:pPr>
            <a:r>
              <a:rPr lang="en-US" dirty="0" smtClean="0">
                <a:latin typeface="Calibri" panose="020F0502020204030204" pitchFamily="34" charset="0"/>
                <a:cs typeface="Calibri" panose="020F0502020204030204" pitchFamily="34" charset="0"/>
              </a:rPr>
              <a:t>Adapt </a:t>
            </a:r>
            <a:r>
              <a:rPr lang="en-US" dirty="0">
                <a:latin typeface="Calibri" panose="020F0502020204030204" pitchFamily="34" charset="0"/>
                <a:cs typeface="Calibri" panose="020F0502020204030204" pitchFamily="34" charset="0"/>
              </a:rPr>
              <a:t>to </a:t>
            </a:r>
            <a:r>
              <a:rPr lang="en-US" dirty="0" smtClean="0">
                <a:latin typeface="Calibri" panose="020F0502020204030204" pitchFamily="34" charset="0"/>
                <a:cs typeface="Calibri" panose="020F0502020204030204" pitchFamily="34" charset="0"/>
              </a:rPr>
              <a:t>floodplain</a:t>
            </a:r>
          </a:p>
          <a:p>
            <a:pPr marL="662940" lvl="1" indent="205740">
              <a:spcBef>
                <a:spcPts val="0"/>
              </a:spcBef>
              <a:defRPr/>
            </a:pPr>
            <a:r>
              <a:rPr lang="en-US" dirty="0" smtClean="0">
                <a:latin typeface="Calibri" panose="020F0502020204030204" pitchFamily="34" charset="0"/>
                <a:cs typeface="Calibri" panose="020F0502020204030204" pitchFamily="34" charset="0"/>
              </a:rPr>
              <a:t>Flood </a:t>
            </a:r>
            <a:r>
              <a:rPr lang="en-US" dirty="0">
                <a:latin typeface="Calibri" panose="020F0502020204030204" pitchFamily="34" charset="0"/>
                <a:cs typeface="Calibri" panose="020F0502020204030204" pitchFamily="34" charset="0"/>
              </a:rPr>
              <a:t>Risk Adaptive Measures</a:t>
            </a:r>
          </a:p>
          <a:p>
            <a:pPr marL="662940" lvl="1" indent="205740">
              <a:spcBef>
                <a:spcPts val="0"/>
              </a:spcBef>
              <a:defRPr/>
            </a:pPr>
            <a:r>
              <a:rPr lang="en-US" dirty="0" smtClean="0">
                <a:latin typeface="Calibri" panose="020F0502020204030204" pitchFamily="34" charset="0"/>
                <a:cs typeface="Calibri" panose="020F0502020204030204" pitchFamily="34" charset="0"/>
              </a:rPr>
              <a:t>Property </a:t>
            </a:r>
            <a:r>
              <a:rPr lang="en-US" dirty="0">
                <a:latin typeface="Calibri" panose="020F0502020204030204" pitchFamily="34" charset="0"/>
                <a:cs typeface="Calibri" panose="020F0502020204030204" pitchFamily="34" charset="0"/>
              </a:rPr>
              <a:t>- Local/Private</a:t>
            </a:r>
          </a:p>
          <a:p>
            <a:pPr marL="662940" lvl="1" indent="205740">
              <a:spcBef>
                <a:spcPts val="0"/>
              </a:spcBef>
              <a:defRPr/>
            </a:pPr>
            <a:r>
              <a:rPr lang="en-US" dirty="0" smtClean="0">
                <a:latin typeface="Calibri" panose="020F0502020204030204" pitchFamily="34" charset="0"/>
                <a:cs typeface="Calibri" panose="020F0502020204030204" pitchFamily="34" charset="0"/>
              </a:rPr>
              <a:t>Behavior – Local/Private</a:t>
            </a:r>
            <a:endParaRPr lang="en-US" dirty="0">
              <a:latin typeface="Calibri" panose="020F0502020204030204" pitchFamily="34" charset="0"/>
              <a:cs typeface="Calibri" panose="020F0502020204030204" pitchFamily="34" charset="0"/>
            </a:endParaRPr>
          </a:p>
          <a:p>
            <a:pPr marL="662940" lvl="1" indent="205740">
              <a:spcBef>
                <a:spcPts val="0"/>
              </a:spcBef>
              <a:defRPr/>
            </a:pPr>
            <a:r>
              <a:rPr lang="en-US" dirty="0" smtClean="0">
                <a:latin typeface="Calibri" panose="020F0502020204030204" pitchFamily="34" charset="0"/>
                <a:cs typeface="Calibri" panose="020F0502020204030204" pitchFamily="34" charset="0"/>
              </a:rPr>
              <a:t>Planning/Preparedness </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All</a:t>
            </a:r>
          </a:p>
          <a:p>
            <a:pPr marL="662940" lvl="1" indent="205740">
              <a:spcBef>
                <a:spcPts val="0"/>
              </a:spcBef>
              <a:defRPr/>
            </a:pPr>
            <a:r>
              <a:rPr lang="en-US" dirty="0" smtClean="0">
                <a:latin typeface="Calibri" panose="020F0502020204030204" pitchFamily="34" charset="0"/>
                <a:cs typeface="Calibri" panose="020F0502020204030204" pitchFamily="34" charset="0"/>
              </a:rPr>
              <a:t>Restore Floodplain – All</a:t>
            </a:r>
          </a:p>
          <a:p>
            <a:pPr marL="205740" indent="205740">
              <a:spcBef>
                <a:spcPts val="0"/>
              </a:spcBef>
              <a:defRPr/>
            </a:pPr>
            <a:r>
              <a:rPr lang="en-US" dirty="0" smtClean="0">
                <a:latin typeface="Calibri" panose="020F0502020204030204" pitchFamily="34" charset="0"/>
                <a:cs typeface="Calibri" panose="020F0502020204030204" pitchFamily="34" charset="0"/>
              </a:rPr>
              <a:t>Scale – small</a:t>
            </a:r>
          </a:p>
          <a:p>
            <a:pPr marL="662940" lvl="1" indent="205740">
              <a:spcBef>
                <a:spcPts val="0"/>
              </a:spcBef>
              <a:defRPr/>
            </a:pPr>
            <a:endParaRPr lang="en-US" dirty="0" smtClean="0">
              <a:latin typeface="Calibri" panose="020F0502020204030204" pitchFamily="34" charset="0"/>
              <a:cs typeface="Calibri" panose="020F0502020204030204" pitchFamily="34" charset="0"/>
            </a:endParaRPr>
          </a:p>
          <a:p>
            <a:pPr marL="662940" lvl="1" indent="205740">
              <a:spcBef>
                <a:spcPts val="0"/>
              </a:spcBef>
              <a:defRPr/>
            </a:pPr>
            <a:endParaRPr lang="en-US" dirty="0" smtClean="0">
              <a:latin typeface="Calibri" panose="020F0502020204030204" pitchFamily="34" charset="0"/>
              <a:cs typeface="Calibri" panose="020F0502020204030204" pitchFamily="34" charset="0"/>
            </a:endParaRPr>
          </a:p>
          <a:p>
            <a:pPr>
              <a:spcBef>
                <a:spcPts val="0"/>
              </a:spcBef>
            </a:pPr>
            <a:endParaRPr lang="en-US" sz="2400" dirty="0"/>
          </a:p>
        </p:txBody>
      </p:sp>
    </p:spTree>
    <p:extLst>
      <p:ext uri="{BB962C8B-B14F-4D97-AF65-F5344CB8AC3E}">
        <p14:creationId xmlns:p14="http://schemas.microsoft.com/office/powerpoint/2010/main" val="154650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336800" y="1704975"/>
            <a:ext cx="5383213" cy="1973263"/>
          </a:xfrm>
          <a:prstGeom prst="rect">
            <a:avLst/>
          </a:prstGeom>
          <a:noFill/>
          <a:ln w="9525">
            <a:noFill/>
            <a:miter lim="800000"/>
            <a:headEnd/>
            <a:tailEnd/>
          </a:ln>
          <a:effectLst>
            <a:outerShdw dist="35921" dir="2700000" algn="ctr" rotWithShape="0">
              <a:schemeClr val="tx1"/>
            </a:outerShdw>
          </a:effectLst>
        </p:spPr>
        <p:txBody>
          <a:bodyPr/>
          <a:lstStyle/>
          <a:p>
            <a:pPr marL="1020763" lvl="1" indent="-563563">
              <a:spcAft>
                <a:spcPct val="55000"/>
              </a:spcAft>
              <a:buFont typeface="WP IconicSymbolsA" pitchFamily="2" charset="2"/>
              <a:buChar char="p"/>
              <a:defRPr/>
            </a:pPr>
            <a:endParaRPr lang="en-US" sz="3600" dirty="0">
              <a:latin typeface="Calibri" panose="020F0502020204030204" pitchFamily="34" charset="0"/>
              <a:cs typeface="Calibri" panose="020F0502020204030204" pitchFamily="34" charset="0"/>
            </a:endParaRPr>
          </a:p>
        </p:txBody>
      </p:sp>
      <p:sp>
        <p:nvSpPr>
          <p:cNvPr id="12292" name="Text Box 4"/>
          <p:cNvSpPr txBox="1">
            <a:spLocks noChangeArrowheads="1"/>
          </p:cNvSpPr>
          <p:nvPr/>
        </p:nvSpPr>
        <p:spPr bwMode="auto">
          <a:xfrm>
            <a:off x="1376596" y="1375791"/>
            <a:ext cx="7452360" cy="3539430"/>
          </a:xfrm>
          <a:prstGeom prst="rect">
            <a:avLst/>
          </a:prstGeom>
          <a:noFill/>
          <a:ln w="9525">
            <a:noFill/>
            <a:miter lim="800000"/>
            <a:headEnd/>
            <a:tailEnd/>
          </a:ln>
        </p:spPr>
        <p:txBody>
          <a:bodyPr wrap="square" anchor="ctr">
            <a:spAutoFit/>
          </a:bodyPr>
          <a:lstStyle/>
          <a:p>
            <a:pPr algn="ctr"/>
            <a:r>
              <a:rPr lang="en-US" sz="3200" b="1" dirty="0" smtClean="0">
                <a:solidFill>
                  <a:srgbClr val="188ECD"/>
                </a:solidFill>
                <a:cs typeface="Calibri" panose="020F0502020204030204" pitchFamily="34" charset="0"/>
              </a:rPr>
              <a:t>Flood Risk Adaptive Measures</a:t>
            </a:r>
            <a:r>
              <a:rPr lang="en-US" sz="3200" dirty="0" smtClean="0">
                <a:solidFill>
                  <a:srgbClr val="188ECD"/>
                </a:solidFill>
                <a:cs typeface="Calibri" panose="020F0502020204030204" pitchFamily="34" charset="0"/>
              </a:rPr>
              <a:t> </a:t>
            </a:r>
            <a:r>
              <a:rPr lang="en-US" sz="3200" dirty="0" smtClean="0">
                <a:cs typeface="Calibri" panose="020F0502020204030204" pitchFamily="34" charset="0"/>
              </a:rPr>
              <a:t>allow for people and structures that are exposed and vulnerable to flood risk to adapt to flooding and to those risks associated with flooding without changing the characteristics of the flood  ……….no increased stages, velocities, or duration of flooding.</a:t>
            </a:r>
          </a:p>
        </p:txBody>
      </p:sp>
      <p:sp>
        <p:nvSpPr>
          <p:cNvPr id="3" name="Title 2"/>
          <p:cNvSpPr>
            <a:spLocks noGrp="1"/>
          </p:cNvSpPr>
          <p:nvPr>
            <p:ph type="title"/>
          </p:nvPr>
        </p:nvSpPr>
        <p:spPr/>
        <p:txBody>
          <a:bodyPr/>
          <a:lstStyle/>
          <a:p>
            <a:pPr eaLnBrk="0" hangingPunct="0">
              <a:spcBef>
                <a:spcPct val="50000"/>
              </a:spcBef>
            </a:pPr>
            <a:r>
              <a:rPr lang="en-US" b="1" dirty="0">
                <a:cs typeface="Calibri" panose="020F0502020204030204" pitchFamily="34" charset="0"/>
              </a:rPr>
              <a:t>Or, put another way……</a:t>
            </a:r>
          </a:p>
        </p:txBody>
      </p:sp>
      <p:sp>
        <p:nvSpPr>
          <p:cNvPr id="2" name="Slide Number Placeholder 1"/>
          <p:cNvSpPr>
            <a:spLocks noGrp="1"/>
          </p:cNvSpPr>
          <p:nvPr>
            <p:ph type="sldNum" sz="quarter" idx="4294967295"/>
          </p:nvPr>
        </p:nvSpPr>
        <p:spPr>
          <a:xfrm>
            <a:off x="7086600" y="6356350"/>
            <a:ext cx="2057400" cy="365125"/>
          </a:xfrm>
        </p:spPr>
        <p:txBody>
          <a:bodyPr/>
          <a:lstStyle/>
          <a:p>
            <a:fld id="{3E1680B3-B9C8-4C95-BA23-230116AA823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19290772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69674" y="1887"/>
            <a:ext cx="8074325" cy="660265"/>
          </a:xfrm>
        </p:spPr>
        <p:txBody>
          <a:bodyPr anchor="ctr">
            <a:noAutofit/>
          </a:bodyPr>
          <a:lstStyle/>
          <a:p>
            <a:pPr algn="ctr"/>
            <a:r>
              <a:rPr lang="en-US" sz="4000" b="1" dirty="0" smtClean="0">
                <a:solidFill>
                  <a:schemeClr val="tx1"/>
                </a:solidFill>
                <a:latin typeface="+mj-lt"/>
                <a:cs typeface="Calibri" panose="020F0502020204030204" pitchFamily="34" charset="0"/>
              </a:rPr>
              <a:t>FLOOD RISK ADAPTIVE MEASURES</a:t>
            </a:r>
          </a:p>
        </p:txBody>
      </p:sp>
      <p:sp>
        <p:nvSpPr>
          <p:cNvPr id="6147" name="Rectangle 3"/>
          <p:cNvSpPr>
            <a:spLocks noGrp="1" noChangeArrowheads="1"/>
          </p:cNvSpPr>
          <p:nvPr>
            <p:ph idx="1"/>
          </p:nvPr>
        </p:nvSpPr>
        <p:spPr>
          <a:xfrm>
            <a:off x="1100524" y="510374"/>
            <a:ext cx="8012623" cy="5136736"/>
          </a:xfrm>
        </p:spPr>
        <p:txBody>
          <a:bodyPr>
            <a:noAutofit/>
          </a:bodyPr>
          <a:lstStyle/>
          <a:p>
            <a:pPr marL="0" indent="0">
              <a:lnSpc>
                <a:spcPct val="80000"/>
              </a:lnSpc>
              <a:spcBef>
                <a:spcPts val="600"/>
              </a:spcBef>
              <a:buClr>
                <a:srgbClr val="569A88"/>
              </a:buClr>
              <a:buNone/>
            </a:pPr>
            <a:r>
              <a:rPr lang="en-US" sz="2400" b="1" u="sng" dirty="0" smtClean="0">
                <a:solidFill>
                  <a:srgbClr val="0070C0"/>
                </a:solidFill>
                <a:cs typeface="Calibri" panose="020F0502020204030204" pitchFamily="34" charset="0"/>
              </a:rPr>
              <a:t>PHYSICAL</a:t>
            </a:r>
          </a:p>
          <a:p>
            <a:pPr>
              <a:lnSpc>
                <a:spcPct val="80000"/>
              </a:lnSpc>
              <a:spcBef>
                <a:spcPts val="600"/>
              </a:spcBef>
              <a:buClr>
                <a:srgbClr val="569A88"/>
              </a:buClr>
            </a:pPr>
            <a:r>
              <a:rPr lang="en-US" sz="2400" dirty="0" smtClean="0">
                <a:solidFill>
                  <a:schemeClr val="tx1"/>
                </a:solidFill>
                <a:cs typeface="Calibri" panose="020F0502020204030204" pitchFamily="34" charset="0"/>
              </a:rPr>
              <a:t>Acquisition (buyout / demolition)</a:t>
            </a:r>
          </a:p>
          <a:p>
            <a:pPr>
              <a:lnSpc>
                <a:spcPct val="80000"/>
              </a:lnSpc>
              <a:spcBef>
                <a:spcPts val="600"/>
              </a:spcBef>
              <a:buClr>
                <a:srgbClr val="569A88"/>
              </a:buClr>
            </a:pPr>
            <a:r>
              <a:rPr lang="en-US" sz="2400" dirty="0" smtClean="0">
                <a:cs typeface="Calibri" panose="020F0502020204030204" pitchFamily="34" charset="0"/>
              </a:rPr>
              <a:t>Basement Fill</a:t>
            </a:r>
            <a:endParaRPr lang="en-US" sz="2400" dirty="0" smtClean="0">
              <a:solidFill>
                <a:schemeClr val="tx1"/>
              </a:solidFill>
              <a:cs typeface="Calibri" panose="020F0502020204030204" pitchFamily="34" charset="0"/>
            </a:endParaRPr>
          </a:p>
          <a:p>
            <a:pPr>
              <a:lnSpc>
                <a:spcPct val="80000"/>
              </a:lnSpc>
              <a:spcBef>
                <a:spcPts val="600"/>
              </a:spcBef>
              <a:buClr>
                <a:srgbClr val="569A88"/>
              </a:buClr>
            </a:pPr>
            <a:r>
              <a:rPr lang="en-US" sz="2400" dirty="0" smtClean="0">
                <a:solidFill>
                  <a:schemeClr val="tx1"/>
                </a:solidFill>
                <a:cs typeface="Calibri" panose="020F0502020204030204" pitchFamily="34" charset="0"/>
              </a:rPr>
              <a:t>Elevation</a:t>
            </a:r>
          </a:p>
          <a:p>
            <a:pPr>
              <a:lnSpc>
                <a:spcPct val="80000"/>
              </a:lnSpc>
              <a:spcBef>
                <a:spcPts val="600"/>
              </a:spcBef>
              <a:buClr>
                <a:srgbClr val="569A88"/>
              </a:buClr>
            </a:pPr>
            <a:r>
              <a:rPr lang="en-US" sz="2400" dirty="0" smtClean="0">
                <a:solidFill>
                  <a:schemeClr val="tx1"/>
                </a:solidFill>
                <a:cs typeface="Calibri" panose="020F0502020204030204" pitchFamily="34" charset="0"/>
              </a:rPr>
              <a:t>Relocation (</a:t>
            </a:r>
            <a:r>
              <a:rPr lang="en-US" sz="2000" dirty="0" smtClean="0">
                <a:solidFill>
                  <a:schemeClr val="tx1"/>
                </a:solidFill>
                <a:cs typeface="Calibri" panose="020F0502020204030204" pitchFamily="34" charset="0"/>
              </a:rPr>
              <a:t>Individual Structures / Multiple Structures)</a:t>
            </a:r>
          </a:p>
          <a:p>
            <a:pPr>
              <a:lnSpc>
                <a:spcPct val="80000"/>
              </a:lnSpc>
              <a:spcBef>
                <a:spcPts val="600"/>
              </a:spcBef>
              <a:buClr>
                <a:srgbClr val="569A88"/>
              </a:buClr>
            </a:pPr>
            <a:r>
              <a:rPr lang="en-US" sz="2400" dirty="0" smtClean="0">
                <a:solidFill>
                  <a:schemeClr val="tx1"/>
                </a:solidFill>
                <a:cs typeface="Calibri" panose="020F0502020204030204" pitchFamily="34" charset="0"/>
              </a:rPr>
              <a:t>Dry Flood Proofing</a:t>
            </a:r>
          </a:p>
          <a:p>
            <a:pPr>
              <a:lnSpc>
                <a:spcPct val="80000"/>
              </a:lnSpc>
              <a:spcBef>
                <a:spcPts val="600"/>
              </a:spcBef>
              <a:buClr>
                <a:srgbClr val="569A88"/>
              </a:buClr>
            </a:pPr>
            <a:r>
              <a:rPr lang="en-US" sz="2400" dirty="0" smtClean="0">
                <a:solidFill>
                  <a:schemeClr val="tx1"/>
                </a:solidFill>
                <a:cs typeface="Calibri" panose="020F0502020204030204" pitchFamily="34" charset="0"/>
              </a:rPr>
              <a:t>Wet Flood Proofing</a:t>
            </a:r>
          </a:p>
          <a:p>
            <a:pPr>
              <a:lnSpc>
                <a:spcPct val="80000"/>
              </a:lnSpc>
              <a:spcBef>
                <a:spcPts val="600"/>
              </a:spcBef>
              <a:buClr>
                <a:srgbClr val="569A88"/>
              </a:buClr>
            </a:pPr>
            <a:r>
              <a:rPr lang="en-US" sz="2400" dirty="0" smtClean="0">
                <a:solidFill>
                  <a:schemeClr val="tx1"/>
                </a:solidFill>
                <a:cs typeface="Calibri" panose="020F0502020204030204" pitchFamily="34" charset="0"/>
              </a:rPr>
              <a:t>Barriers – Berms  Walls  (Temporary / Permanent)</a:t>
            </a:r>
          </a:p>
          <a:p>
            <a:pPr marL="0" indent="0">
              <a:lnSpc>
                <a:spcPct val="80000"/>
              </a:lnSpc>
              <a:spcBef>
                <a:spcPts val="600"/>
              </a:spcBef>
              <a:buClr>
                <a:srgbClr val="569A88"/>
              </a:buClr>
              <a:buNone/>
            </a:pPr>
            <a:endParaRPr lang="en-US" sz="800" dirty="0" smtClean="0">
              <a:solidFill>
                <a:schemeClr val="tx1"/>
              </a:solidFill>
              <a:cs typeface="Calibri" panose="020F0502020204030204" pitchFamily="34" charset="0"/>
            </a:endParaRPr>
          </a:p>
          <a:p>
            <a:pPr marL="0" indent="0">
              <a:lnSpc>
                <a:spcPct val="80000"/>
              </a:lnSpc>
              <a:spcBef>
                <a:spcPts val="600"/>
              </a:spcBef>
              <a:buClr>
                <a:srgbClr val="569A88"/>
              </a:buClr>
              <a:buNone/>
            </a:pPr>
            <a:r>
              <a:rPr lang="en-US" sz="2400" b="1" u="sng" dirty="0" smtClean="0">
                <a:solidFill>
                  <a:srgbClr val="0070C0"/>
                </a:solidFill>
                <a:cs typeface="Calibri" panose="020F0502020204030204" pitchFamily="34" charset="0"/>
              </a:rPr>
              <a:t>NONPHYSICAL</a:t>
            </a:r>
          </a:p>
          <a:p>
            <a:pPr>
              <a:lnSpc>
                <a:spcPct val="80000"/>
              </a:lnSpc>
              <a:spcBef>
                <a:spcPts val="600"/>
              </a:spcBef>
              <a:buClr>
                <a:srgbClr val="569A88"/>
              </a:buClr>
            </a:pPr>
            <a:r>
              <a:rPr lang="en-US" sz="2400" dirty="0" smtClean="0">
                <a:solidFill>
                  <a:schemeClr val="tx1"/>
                </a:solidFill>
                <a:cs typeface="Calibri" panose="020F0502020204030204" pitchFamily="34" charset="0"/>
              </a:rPr>
              <a:t>Education / Communication</a:t>
            </a:r>
          </a:p>
          <a:p>
            <a:pPr>
              <a:lnSpc>
                <a:spcPct val="80000"/>
              </a:lnSpc>
              <a:spcBef>
                <a:spcPts val="600"/>
              </a:spcBef>
              <a:buClr>
                <a:srgbClr val="569A88"/>
              </a:buClr>
            </a:pPr>
            <a:r>
              <a:rPr lang="en-US" sz="2400" dirty="0" smtClean="0">
                <a:solidFill>
                  <a:schemeClr val="tx1"/>
                </a:solidFill>
                <a:cs typeface="Calibri" panose="020F0502020204030204" pitchFamily="34" charset="0"/>
              </a:rPr>
              <a:t>Flood Emergency Preparedness &amp; Warning</a:t>
            </a:r>
          </a:p>
          <a:p>
            <a:pPr>
              <a:lnSpc>
                <a:spcPct val="80000"/>
              </a:lnSpc>
              <a:spcBef>
                <a:spcPts val="600"/>
              </a:spcBef>
              <a:buClr>
                <a:srgbClr val="569A88"/>
              </a:buClr>
            </a:pPr>
            <a:r>
              <a:rPr lang="en-US" sz="2400" dirty="0" smtClean="0">
                <a:solidFill>
                  <a:schemeClr val="tx1"/>
                </a:solidFill>
                <a:cs typeface="Calibri" panose="020F0502020204030204" pitchFamily="34" charset="0"/>
              </a:rPr>
              <a:t>Other - </a:t>
            </a:r>
            <a:r>
              <a:rPr lang="en-US" sz="2000" i="1" dirty="0" smtClean="0">
                <a:solidFill>
                  <a:schemeClr val="tx1"/>
                </a:solidFill>
                <a:cs typeface="Calibri" panose="020F0502020204030204" pitchFamily="34" charset="0"/>
              </a:rPr>
              <a:t>National Flood Insurance Program (NFIP); Floodplain Management; Land Use Regulation (Zoning); Building Codes</a:t>
            </a:r>
            <a:endParaRPr lang="en-US" sz="2000" i="1" dirty="0" smtClean="0">
              <a:cs typeface="Calibri" panose="020F0502020204030204" pitchFamily="34" charset="0"/>
            </a:endParaRPr>
          </a:p>
          <a:p>
            <a:pPr marL="0" indent="0">
              <a:lnSpc>
                <a:spcPct val="80000"/>
              </a:lnSpc>
              <a:spcBef>
                <a:spcPts val="600"/>
              </a:spcBef>
              <a:buClr>
                <a:srgbClr val="569A88"/>
              </a:buClr>
              <a:buNone/>
            </a:pPr>
            <a:endParaRPr lang="en-US" sz="800" b="1" u="sng" dirty="0" smtClean="0">
              <a:solidFill>
                <a:srgbClr val="0070C0"/>
              </a:solidFill>
              <a:cs typeface="Calibri" panose="020F0502020204030204" pitchFamily="34" charset="0"/>
            </a:endParaRPr>
          </a:p>
          <a:p>
            <a:pPr marL="0" indent="0">
              <a:lnSpc>
                <a:spcPct val="80000"/>
              </a:lnSpc>
              <a:spcBef>
                <a:spcPts val="600"/>
              </a:spcBef>
              <a:buClr>
                <a:srgbClr val="569A88"/>
              </a:buClr>
              <a:buNone/>
            </a:pPr>
            <a:r>
              <a:rPr lang="en-US" sz="2400" b="1" u="sng" dirty="0" smtClean="0">
                <a:solidFill>
                  <a:srgbClr val="0070C0"/>
                </a:solidFill>
                <a:cs typeface="Calibri" panose="020F0502020204030204" pitchFamily="34" charset="0"/>
              </a:rPr>
              <a:t>NATURE BASED</a:t>
            </a:r>
            <a:endParaRPr lang="en-US" sz="2400" b="1" u="sng" dirty="0">
              <a:solidFill>
                <a:srgbClr val="0070C0"/>
              </a:solidFill>
              <a:cs typeface="Calibri" panose="020F0502020204030204" pitchFamily="34" charset="0"/>
            </a:endParaRPr>
          </a:p>
          <a:p>
            <a:pPr>
              <a:lnSpc>
                <a:spcPct val="80000"/>
              </a:lnSpc>
              <a:spcBef>
                <a:spcPts val="600"/>
              </a:spcBef>
              <a:buClr>
                <a:srgbClr val="569A88"/>
              </a:buClr>
            </a:pPr>
            <a:r>
              <a:rPr lang="en-US" sz="2000" dirty="0" smtClean="0">
                <a:solidFill>
                  <a:schemeClr val="tx1"/>
                </a:solidFill>
                <a:cs typeface="Calibri" panose="020F0502020204030204" pitchFamily="34" charset="0"/>
              </a:rPr>
              <a:t>Low Impact Development / Green Infrastructure / Floodplain Restoration</a:t>
            </a:r>
          </a:p>
          <a:p>
            <a:pPr lvl="1">
              <a:lnSpc>
                <a:spcPct val="80000"/>
              </a:lnSpc>
              <a:spcBef>
                <a:spcPct val="35000"/>
              </a:spcBef>
              <a:spcAft>
                <a:spcPts val="300"/>
              </a:spcAft>
              <a:buClr>
                <a:schemeClr val="tx1"/>
              </a:buClr>
              <a:buFont typeface="Courier New" pitchFamily="49" charset="0"/>
              <a:buChar char="o"/>
            </a:pPr>
            <a:endParaRPr lang="en-US" sz="2000" dirty="0" smtClean="0">
              <a:latin typeface="Calibri" panose="020F0502020204030204" pitchFamily="34" charset="0"/>
              <a:cs typeface="Calibri" panose="020F0502020204030204" pitchFamily="34" charset="0"/>
            </a:endParaRPr>
          </a:p>
        </p:txBody>
      </p:sp>
      <p:pic>
        <p:nvPicPr>
          <p:cNvPr id="1028" name="Picture 4" descr="C:\Users\H1PMXSDO\Documents\NFPC\Graphics\demolition.png"/>
          <p:cNvPicPr>
            <a:picLocks noChangeAspect="1" noChangeArrowheads="1"/>
          </p:cNvPicPr>
          <p:nvPr/>
        </p:nvPicPr>
        <p:blipFill>
          <a:blip r:embed="rId3" cstate="print"/>
          <a:srcRect/>
          <a:stretch>
            <a:fillRect/>
          </a:stretch>
        </p:blipFill>
        <p:spPr bwMode="auto">
          <a:xfrm>
            <a:off x="203693" y="1304514"/>
            <a:ext cx="664248" cy="640080"/>
          </a:xfrm>
          <a:prstGeom prst="rect">
            <a:avLst/>
          </a:prstGeom>
          <a:noFill/>
        </p:spPr>
      </p:pic>
      <p:pic>
        <p:nvPicPr>
          <p:cNvPr id="1026" name="Picture 2" descr="C:\Users\H1PMXSDO\Documents\NFPC\Graphics\4 Elevations.png"/>
          <p:cNvPicPr>
            <a:picLocks noChangeAspect="1" noChangeArrowheads="1"/>
          </p:cNvPicPr>
          <p:nvPr/>
        </p:nvPicPr>
        <p:blipFill>
          <a:blip r:embed="rId4" cstate="print"/>
          <a:srcRect/>
          <a:stretch>
            <a:fillRect/>
          </a:stretch>
        </p:blipFill>
        <p:spPr bwMode="auto">
          <a:xfrm>
            <a:off x="214944" y="2059875"/>
            <a:ext cx="641747" cy="640080"/>
          </a:xfrm>
          <a:prstGeom prst="rect">
            <a:avLst/>
          </a:prstGeom>
          <a:noFill/>
        </p:spPr>
      </p:pic>
      <p:pic>
        <p:nvPicPr>
          <p:cNvPr id="1031" name="Picture 7" descr="C:\Users\H1PMXSDO\Documents\NFPC\Graphics\Icon Relocation.png"/>
          <p:cNvPicPr>
            <a:picLocks noChangeAspect="1" noChangeArrowheads="1"/>
          </p:cNvPicPr>
          <p:nvPr/>
        </p:nvPicPr>
        <p:blipFill>
          <a:blip r:embed="rId5" cstate="print"/>
          <a:srcRect/>
          <a:stretch>
            <a:fillRect/>
          </a:stretch>
        </p:blipFill>
        <p:spPr bwMode="auto">
          <a:xfrm>
            <a:off x="215777" y="2825104"/>
            <a:ext cx="640080" cy="640080"/>
          </a:xfrm>
          <a:prstGeom prst="rect">
            <a:avLst/>
          </a:prstGeom>
          <a:noFill/>
        </p:spPr>
      </p:pic>
      <p:pic>
        <p:nvPicPr>
          <p:cNvPr id="1029" name="Picture 5" descr="C:\Users\H1PMXSDO\Documents\NFPC\Graphics\Icon Floodproof Dry.png"/>
          <p:cNvPicPr>
            <a:picLocks noChangeAspect="1" noChangeArrowheads="1"/>
          </p:cNvPicPr>
          <p:nvPr/>
        </p:nvPicPr>
        <p:blipFill>
          <a:blip r:embed="rId6" cstate="print"/>
          <a:srcRect/>
          <a:stretch>
            <a:fillRect/>
          </a:stretch>
        </p:blipFill>
        <p:spPr bwMode="auto">
          <a:xfrm>
            <a:off x="215777" y="3591596"/>
            <a:ext cx="640080" cy="640080"/>
          </a:xfrm>
          <a:prstGeom prst="rect">
            <a:avLst/>
          </a:prstGeom>
          <a:noFill/>
        </p:spPr>
      </p:pic>
      <p:pic>
        <p:nvPicPr>
          <p:cNvPr id="1030" name="Picture 6" descr="C:\Users\H1PMXSDO\Documents\NFPC\Graphics\Icon Floodproof Wet.png"/>
          <p:cNvPicPr>
            <a:picLocks noChangeAspect="1" noChangeArrowheads="1"/>
          </p:cNvPicPr>
          <p:nvPr/>
        </p:nvPicPr>
        <p:blipFill>
          <a:blip r:embed="rId7" cstate="print"/>
          <a:srcRect/>
          <a:stretch>
            <a:fillRect/>
          </a:stretch>
        </p:blipFill>
        <p:spPr bwMode="auto">
          <a:xfrm>
            <a:off x="215777" y="4360150"/>
            <a:ext cx="640080" cy="640080"/>
          </a:xfrm>
          <a:prstGeom prst="rect">
            <a:avLst/>
          </a:prstGeom>
          <a:noFill/>
        </p:spPr>
      </p:pic>
      <p:pic>
        <p:nvPicPr>
          <p:cNvPr id="1027" name="Picture 3" descr="C:\Users\H1PMXSDO\Documents\NFPC\Graphics\Barrier Systems.png"/>
          <p:cNvPicPr>
            <a:picLocks noChangeAspect="1" noChangeArrowheads="1"/>
          </p:cNvPicPr>
          <p:nvPr/>
        </p:nvPicPr>
        <p:blipFill>
          <a:blip r:embed="rId8" cstate="print"/>
          <a:srcRect/>
          <a:stretch>
            <a:fillRect/>
          </a:stretch>
        </p:blipFill>
        <p:spPr bwMode="auto">
          <a:xfrm>
            <a:off x="215777" y="5127089"/>
            <a:ext cx="640080" cy="640080"/>
          </a:xfrm>
          <a:prstGeom prst="rect">
            <a:avLst/>
          </a:prstGeom>
          <a:noFill/>
        </p:spPr>
      </p:pic>
      <p:sp>
        <p:nvSpPr>
          <p:cNvPr id="12" name="Flowchart: Connector 11"/>
          <p:cNvSpPr>
            <a:spLocks noChangeAspect="1"/>
          </p:cNvSpPr>
          <p:nvPr/>
        </p:nvSpPr>
        <p:spPr>
          <a:xfrm>
            <a:off x="215777" y="5932492"/>
            <a:ext cx="640080" cy="640080"/>
          </a:xfrm>
          <a:prstGeom prst="flowChartConnector">
            <a:avLst/>
          </a:prstGeom>
          <a:gradFill flip="none" rotWithShape="1">
            <a:gsLst>
              <a:gs pos="42000">
                <a:srgbClr val="549482"/>
              </a:gs>
              <a:gs pos="100000">
                <a:srgbClr val="569A88"/>
              </a:gs>
              <a:gs pos="99000">
                <a:srgbClr val="9DC3E6"/>
              </a:gs>
            </a:gsLst>
            <a:lin ang="16200000" scaled="1"/>
            <a:tileRect/>
          </a:gradFill>
          <a:ln w="15875">
            <a:solidFill>
              <a:srgbClr val="98C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9693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8" descr="MAY 2009 FLOOD PROOFING 06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11492" y="3502043"/>
            <a:ext cx="4526533" cy="2272652"/>
          </a:xfrm>
          <a:prstGeom prst="rect">
            <a:avLst/>
          </a:prstGeom>
          <a:noFill/>
          <a:ln w="31750">
            <a:solidFill>
              <a:srgbClr val="188ECD"/>
            </a:solidFill>
            <a:miter lim="800000"/>
            <a:headEnd/>
            <a:tailEnd/>
          </a:ln>
        </p:spPr>
      </p:pic>
      <p:pic>
        <p:nvPicPr>
          <p:cNvPr id="8" name="Picture 7" descr="C:\Behm\NFPC\NFPC Workshops and Classes\Pennsylvania 2013\IMAG016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89888" y="1088829"/>
            <a:ext cx="2539855" cy="1826869"/>
          </a:xfrm>
          <a:prstGeom prst="rect">
            <a:avLst/>
          </a:prstGeom>
          <a:noFill/>
          <a:ln w="31750">
            <a:solidFill>
              <a:srgbClr val="188ECD"/>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9" descr="C:\Behm\NFPC\NFPC Workshops and Classes\Pennsylvania 2013\IMAG018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79392" y="1088829"/>
            <a:ext cx="4471416" cy="2194479"/>
          </a:xfrm>
          <a:prstGeom prst="rect">
            <a:avLst/>
          </a:prstGeom>
          <a:noFill/>
          <a:ln w="31750">
            <a:solidFill>
              <a:srgbClr val="188ECD"/>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43264" y="11031"/>
            <a:ext cx="8082448" cy="1058818"/>
          </a:xfrm>
        </p:spPr>
        <p:txBody>
          <a:bodyPr>
            <a:normAutofit fontScale="90000"/>
          </a:bodyPr>
          <a:lstStyle/>
          <a:p>
            <a:pPr eaLnBrk="0" hangingPunct="0">
              <a:defRPr/>
            </a:pPr>
            <a:r>
              <a:rPr lang="en-US" b="1" kern="0" dirty="0">
                <a:cs typeface="Calibri" panose="020F0502020204030204" pitchFamily="34" charset="0"/>
              </a:rPr>
              <a:t>FLOOD RISK ADAPTIVE MEASURES</a:t>
            </a:r>
            <a:br>
              <a:rPr lang="en-US" b="1" kern="0" dirty="0">
                <a:cs typeface="Calibri" panose="020F0502020204030204" pitchFamily="34" charset="0"/>
              </a:rPr>
            </a:br>
            <a:r>
              <a:rPr lang="en-US" sz="3600" b="1" dirty="0" smtClean="0">
                <a:cs typeface="Calibri" panose="020F0502020204030204" pitchFamily="34" charset="0"/>
              </a:rPr>
              <a:t>Acquisition</a:t>
            </a:r>
            <a:endParaRPr lang="en-US" dirty="0"/>
          </a:p>
        </p:txBody>
      </p:sp>
      <p:pic>
        <p:nvPicPr>
          <p:cNvPr id="11" name="Picture 4" descr="C:\Users\H1PMXSDO\Documents\NFPC\Graphics\demolition.png"/>
          <p:cNvPicPr>
            <a:picLocks noChangeAspect="1" noChangeArrowheads="1"/>
          </p:cNvPicPr>
          <p:nvPr/>
        </p:nvPicPr>
        <p:blipFill>
          <a:blip r:embed="rId6" cstate="print"/>
          <a:srcRect/>
          <a:stretch>
            <a:fillRect/>
          </a:stretch>
        </p:blipFill>
        <p:spPr bwMode="auto">
          <a:xfrm>
            <a:off x="203693" y="1304514"/>
            <a:ext cx="664248" cy="640080"/>
          </a:xfrm>
          <a:prstGeom prst="rect">
            <a:avLst/>
          </a:prstGeom>
          <a:noFill/>
        </p:spPr>
      </p:pic>
      <p:sp>
        <p:nvSpPr>
          <p:cNvPr id="3" name="TextBox 2"/>
          <p:cNvSpPr txBox="1"/>
          <p:nvPr/>
        </p:nvSpPr>
        <p:spPr>
          <a:xfrm>
            <a:off x="3022698" y="5837628"/>
            <a:ext cx="4526533" cy="369332"/>
          </a:xfrm>
          <a:prstGeom prst="rect">
            <a:avLst/>
          </a:prstGeom>
          <a:noFill/>
        </p:spPr>
        <p:txBody>
          <a:bodyPr wrap="square" rtlCol="0" anchor="ctr">
            <a:spAutoFit/>
          </a:bodyPr>
          <a:lstStyle/>
          <a:p>
            <a:pPr algn="ctr"/>
            <a:r>
              <a:rPr lang="en-US" dirty="0" smtClean="0"/>
              <a:t>Opportunities &amp; Challenges</a:t>
            </a:r>
            <a:endParaRPr lang="en-US" dirty="0"/>
          </a:p>
        </p:txBody>
      </p:sp>
      <p:sp>
        <p:nvSpPr>
          <p:cNvPr id="10" name="TextBox 9"/>
          <p:cNvSpPr txBox="1"/>
          <p:nvPr/>
        </p:nvSpPr>
        <p:spPr>
          <a:xfrm>
            <a:off x="1162187" y="2920896"/>
            <a:ext cx="2612572" cy="369332"/>
          </a:xfrm>
          <a:prstGeom prst="rect">
            <a:avLst/>
          </a:prstGeom>
          <a:noFill/>
        </p:spPr>
        <p:txBody>
          <a:bodyPr wrap="square" rtlCol="0" anchor="ctr">
            <a:spAutoFit/>
          </a:bodyPr>
          <a:lstStyle/>
          <a:p>
            <a:pPr algn="r"/>
            <a:r>
              <a:rPr lang="en-US" dirty="0" smtClean="0"/>
              <a:t>Acquire &amp; Demolish</a:t>
            </a:r>
            <a:endParaRPr lang="en-US" dirty="0"/>
          </a:p>
        </p:txBody>
      </p:sp>
      <p:pic>
        <p:nvPicPr>
          <p:cNvPr id="12" name="Picture 8"/>
          <p:cNvPicPr>
            <a:picLocks noGrp="1" noChangeAspect="1" noChangeArrowheads="1"/>
          </p:cNvPicPr>
          <p:nvPr>
            <p:ph sz="quarter" idx="4294967295"/>
          </p:nvPr>
        </p:nvPicPr>
        <p:blipFill>
          <a:blip r:embed="rId7" cstate="screen">
            <a:extLst>
              <a:ext uri="{28A0092B-C50C-407E-A947-70E740481C1C}">
                <a14:useLocalDpi xmlns:a14="http://schemas.microsoft.com/office/drawing/2010/main"/>
              </a:ext>
            </a:extLst>
          </a:blip>
          <a:srcRect/>
          <a:stretch>
            <a:fillRect/>
          </a:stretch>
        </p:blipFill>
        <p:spPr>
          <a:xfrm>
            <a:off x="5699575" y="3715444"/>
            <a:ext cx="3137944" cy="1845849"/>
          </a:xfrm>
          <a:noFill/>
          <a:ln w="12700" cmpd="thickThin">
            <a:solidFill>
              <a:schemeClr val="tx1">
                <a:lumMod val="50000"/>
                <a:lumOff val="50000"/>
              </a:schemeClr>
            </a:solidFill>
          </a:ln>
        </p:spPr>
      </p:pic>
    </p:spTree>
    <p:extLst>
      <p:ext uri="{BB962C8B-B14F-4D97-AF65-F5344CB8AC3E}">
        <p14:creationId xmlns:p14="http://schemas.microsoft.com/office/powerpoint/2010/main" val="3206243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 Expo 2018_PWVRHAFRM_SteveO.potx" id="{4B474E0E-C4E6-4C1E-8E12-B7D4A369C7A5}" vid="{0F80DC5C-511F-4314-A176-8C03B327E9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WV Expo 2018_PWVRHAFRM_Preswntation_Template</Template>
  <TotalTime>3906</TotalTime>
  <Words>1241</Words>
  <Application>Microsoft Office PowerPoint</Application>
  <PresentationFormat>On-screen Show (4:3)</PresentationFormat>
  <Paragraphs>308</Paragraphs>
  <Slides>33</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ＭＳ Ｐゴシック</vt:lpstr>
      <vt:lpstr>Arial</vt:lpstr>
      <vt:lpstr>Calibri</vt:lpstr>
      <vt:lpstr>Calibri Light</vt:lpstr>
      <vt:lpstr>Courier New</vt:lpstr>
      <vt:lpstr>Times New Roman</vt:lpstr>
      <vt:lpstr>Wingdings</vt:lpstr>
      <vt:lpstr>WP IconicSymbolsA</vt:lpstr>
      <vt:lpstr>Office Theme</vt:lpstr>
      <vt:lpstr>PowerPoint Presentation</vt:lpstr>
      <vt:lpstr>THE CHANGING FLOODPLAIN Man-Made Dynamics</vt:lpstr>
      <vt:lpstr>FLOOD RESILIENCY</vt:lpstr>
      <vt:lpstr>FLOOD RISK ANALYSIS</vt:lpstr>
      <vt:lpstr>FLOOD RISK CONSEQUENCES</vt:lpstr>
      <vt:lpstr>FLOOD RISK MANAGEMENT</vt:lpstr>
      <vt:lpstr>Or, put another way……</vt:lpstr>
      <vt:lpstr>FLOOD RISK ADAPTIVE MEASURES</vt:lpstr>
      <vt:lpstr>FLOOD RISK ADAPTIVE MEASURES Acquisition</vt:lpstr>
      <vt:lpstr>FLOOD RISK ADAPTIVE MEASURES Basement Evacuate/Fill (the basics)</vt:lpstr>
      <vt:lpstr>FLOOD RISK ADAPTIVE MEASURES Elevation</vt:lpstr>
      <vt:lpstr>FLOOD RISK ADAPTIVE MEASURES Elevation</vt:lpstr>
      <vt:lpstr>PowerPoint Presentation</vt:lpstr>
      <vt:lpstr>FLOOD RISK ADAPTIVE MEASURES Relocation</vt:lpstr>
      <vt:lpstr>FLOOD RISK ADAPTIVE MEASURES Dry Flood Proofing</vt:lpstr>
      <vt:lpstr>BARRIERS - CLOSURE DEVICES</vt:lpstr>
      <vt:lpstr>FLOOD RISK ADAPTIVE MEASURES Dry Flood Proofing</vt:lpstr>
      <vt:lpstr>FLOOD RISK ADAPTIVE MEASURES Wet Flood Proofing</vt:lpstr>
      <vt:lpstr>PowerPoint Presentation</vt:lpstr>
      <vt:lpstr>PowerPoint Presentation</vt:lpstr>
      <vt:lpstr>FLOOD RISK ADAPTIVE MEASURES</vt:lpstr>
      <vt:lpstr>PowerPoint Presentation</vt:lpstr>
      <vt:lpstr>PowerPoint Presentation</vt:lpstr>
      <vt:lpstr>PowerPoint Presentation</vt:lpstr>
      <vt:lpstr>FLOOD RISK ADAPTIVE MEASURES Low Impact Development &amp; Green Infrastructure</vt:lpstr>
      <vt:lpstr>SHARED RESPONSIBILITY &amp; SELF HELP</vt:lpstr>
      <vt:lpstr>PowerPoint Presentation</vt:lpstr>
      <vt:lpstr>HURRICANE HARVEY AFTERMATH</vt:lpstr>
      <vt:lpstr>PowerPoint Presentation</vt:lpstr>
      <vt:lpstr>FLOOD DAMAGE REDUCTIO MATRIX</vt:lpstr>
      <vt:lpstr>FLOOD BARRIER TESTING &amp; CERTIFICATION</vt:lpstr>
      <vt:lpstr>NATIONAL NONSTRUCTURAL COMMITTEE</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O'Leary, Stephen D (Steve) CIV USARMY CELRH (US)</dc:creator>
  <cp:lastModifiedBy>O'Leary, Stephen D (Steve) CIV USARMY CELRH (US)</cp:lastModifiedBy>
  <cp:revision>224</cp:revision>
  <cp:lastPrinted>2018-08-03T13:50:33Z</cp:lastPrinted>
  <dcterms:created xsi:type="dcterms:W3CDTF">2018-02-07T16:41:07Z</dcterms:created>
  <dcterms:modified xsi:type="dcterms:W3CDTF">2018-08-06T14:04:09Z</dcterms:modified>
</cp:coreProperties>
</file>