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sldIdLst>
    <p:sldId id="288" r:id="rId5"/>
    <p:sldId id="258" r:id="rId6"/>
    <p:sldId id="261" r:id="rId7"/>
    <p:sldId id="259" r:id="rId8"/>
    <p:sldId id="300" r:id="rId9"/>
    <p:sldId id="310" r:id="rId10"/>
    <p:sldId id="306" r:id="rId11"/>
    <p:sldId id="304" r:id="rId12"/>
    <p:sldId id="307" r:id="rId13"/>
    <p:sldId id="302" r:id="rId14"/>
    <p:sldId id="264" r:id="rId15"/>
    <p:sldId id="298" r:id="rId16"/>
    <p:sldId id="267" r:id="rId17"/>
    <p:sldId id="294" r:id="rId18"/>
    <p:sldId id="295" r:id="rId19"/>
    <p:sldId id="312" r:id="rId20"/>
    <p:sldId id="313" r:id="rId21"/>
    <p:sldId id="311" r:id="rId22"/>
    <p:sldId id="314" r:id="rId23"/>
    <p:sldId id="296" r:id="rId24"/>
    <p:sldId id="270" r:id="rId25"/>
    <p:sldId id="271" r:id="rId26"/>
    <p:sldId id="272" r:id="rId27"/>
    <p:sldId id="277" r:id="rId28"/>
    <p:sldId id="285" r:id="rId29"/>
    <p:sldId id="286" r:id="rId30"/>
    <p:sldId id="290" r:id="rId31"/>
    <p:sldId id="278" r:id="rId32"/>
    <p:sldId id="284" r:id="rId33"/>
    <p:sldId id="291" r:id="rId34"/>
    <p:sldId id="279" r:id="rId35"/>
    <p:sldId id="281" r:id="rId36"/>
    <p:sldId id="282" r:id="rId37"/>
    <p:sldId id="283" r:id="rId38"/>
    <p:sldId id="303" r:id="rId39"/>
    <p:sldId id="293" r:id="rId40"/>
    <p:sldId id="315" r:id="rId41"/>
    <p:sldId id="316" r:id="rId42"/>
    <p:sldId id="317" r:id="rId43"/>
    <p:sldId id="318" r:id="rId44"/>
    <p:sldId id="309" r:id="rId45"/>
    <p:sldId id="308" r:id="rId46"/>
    <p:sldId id="287" r:id="rId47"/>
    <p:sldId id="257" r:id="rId48"/>
    <p:sldId id="260" r:id="rId49"/>
    <p:sldId id="274" r:id="rId50"/>
    <p:sldId id="275" r:id="rId51"/>
    <p:sldId id="299" r:id="rId52"/>
    <p:sldId id="276" r:id="rId53"/>
    <p:sldId id="292" r:id="rId54"/>
    <p:sldId id="269" r:id="rId55"/>
    <p:sldId id="262" r:id="rId56"/>
    <p:sldId id="263" r:id="rId57"/>
    <p:sldId id="29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Donaldson" initials="KD" lastIdx="1" clrIdx="0">
    <p:extLst>
      <p:ext uri="{19B8F6BF-5375-455C-9EA6-DF929625EA0E}">
        <p15:presenceInfo xmlns:p15="http://schemas.microsoft.com/office/powerpoint/2012/main" userId="S::kdonalds@mail.wvu.edu::fe141ba2-bca8-4959-9566-e00d78cf11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9" d="100"/>
          <a:sy n="99" d="100"/>
        </p:scale>
        <p:origin x="426" y="90"/>
      </p:cViewPr>
      <p:guideLst/>
    </p:cSldViewPr>
  </p:slideViewPr>
  <p:notesTextViewPr>
    <p:cViewPr>
      <p:scale>
        <a:sx n="1" d="1"/>
        <a:sy n="1" d="1"/>
      </p:scale>
      <p:origin x="0" y="0"/>
    </p:cViewPr>
  </p:notesTextViewPr>
  <p:sorterViewPr>
    <p:cViewPr>
      <p:scale>
        <a:sx n="100" d="100"/>
        <a:sy n="100" d="100"/>
      </p:scale>
      <p:origin x="0" y="-67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Composite Locator</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D8F7-46CD-A370-F5F56B6707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D8F7-46CD-A370-F5F56B6707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4F-4811-A2F6-18231F4F34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4F-4811-A2F6-18231F4F349B}"/>
              </c:ext>
            </c:extLst>
          </c:dPt>
          <c:dLbls>
            <c:dLbl>
              <c:idx val="0"/>
              <c:layout/>
              <c:tx>
                <c:rich>
                  <a:bodyPr/>
                  <a:lstStyle/>
                  <a:p>
                    <a:fld id="{E734FDCE-638F-4413-9D95-19CE00F8A134}" type="CATEGORYNAME">
                      <a:rPr lang="en-US" b="1"/>
                      <a:pPr/>
                      <a:t>[CATEGORY NAME]</a:t>
                    </a:fld>
                    <a:r>
                      <a:rPr lang="en-US" b="1" baseline="0" dirty="0"/>
                      <a:t>, </a:t>
                    </a:r>
                    <a:fld id="{91DD26DE-02F8-48F4-85B8-C4444CB489E0}" type="VALUE">
                      <a:rPr lang="en-US" b="1" baseline="0"/>
                      <a:pPr/>
                      <a:t>[VALUE]</a:t>
                    </a:fld>
                    <a:endParaRPr lang="en-US" b="1" baseline="0" dirty="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8F7-46CD-A370-F5F56B6707EA}"/>
                </c:ext>
              </c:extLst>
            </c:dLbl>
            <c:dLbl>
              <c:idx val="1"/>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303987A-F573-4C45-8795-900493B6369B}" type="CATEGORYNAME">
                      <a:rPr lang="en-US" b="1" dirty="0"/>
                      <a:pPr>
                        <a:defRPr/>
                      </a:pPr>
                      <a:t>[CATEGORY NAME]</a:t>
                    </a:fld>
                    <a:r>
                      <a:rPr lang="en-US" baseline="0" dirty="0"/>
                      <a:t>, </a:t>
                    </a:r>
                    <a:fld id="{B30CB468-0F30-42E8-A10E-C687AE690FBE}" type="VALUE">
                      <a:rPr lang="en-US" b="1" baseline="0" dirty="0"/>
                      <a:pPr>
                        <a:defRPr/>
                      </a:pPr>
                      <a:t>[VALUE]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2-D8F7-46CD-A370-F5F56B6707E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WV Locator</c:v>
                </c:pt>
                <c:pt idx="1">
                  <c:v>Esri Locator</c:v>
                </c:pt>
              </c:strCache>
            </c:strRef>
          </c:cat>
          <c:val>
            <c:numRef>
              <c:f>Sheet1!$B$2:$B$5</c:f>
              <c:numCache>
                <c:formatCode>0%</c:formatCode>
                <c:ptCount val="4"/>
                <c:pt idx="0">
                  <c:v>0.9</c:v>
                </c:pt>
                <c:pt idx="1">
                  <c:v>0.1</c:v>
                </c:pt>
              </c:numCache>
            </c:numRef>
          </c:val>
          <c:extLst>
            <c:ext xmlns:c16="http://schemas.microsoft.com/office/drawing/2014/chart" uri="{C3380CC4-5D6E-409C-BE32-E72D297353CC}">
              <c16:uniqueId val="{00000000-D8F7-46CD-A370-F5F56B6707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4198E-69A6-47B4-B7E1-28FA663B1AEB}" type="doc">
      <dgm:prSet loTypeId="urn:microsoft.com/office/officeart/2005/8/layout/process1" loCatId="process" qsTypeId="urn:microsoft.com/office/officeart/2005/8/quickstyle/simple1" qsCatId="simple" csTypeId="urn:microsoft.com/office/officeart/2005/8/colors/accent1_2" csCatId="accent1" phldr="1"/>
      <dgm:spPr/>
    </dgm:pt>
    <dgm:pt modelId="{50A9525F-BA21-473A-9702-EF4C0259895E}">
      <dgm:prSet phldrT="[Text]" custT="1"/>
      <dgm:spPr>
        <a:solidFill>
          <a:schemeClr val="accent6">
            <a:lumMod val="60000"/>
            <a:lumOff val="40000"/>
          </a:schemeClr>
        </a:solidFill>
      </dgm:spPr>
      <dgm:t>
        <a:bodyPr/>
        <a:lstStyle/>
        <a:p>
          <a:r>
            <a:rPr lang="en-US" sz="1800" b="1" dirty="0">
              <a:solidFill>
                <a:schemeClr val="tx1"/>
              </a:solidFill>
            </a:rPr>
            <a:t>Site Match</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dirty="0">
              <a:solidFill>
                <a:schemeClr val="tx1"/>
              </a:solidFill>
            </a:rPr>
            <a:t>(WV or </a:t>
          </a:r>
          <a:r>
            <a:rPr lang="en-US" sz="1800" dirty="0" err="1">
              <a:solidFill>
                <a:schemeClr val="tx1"/>
              </a:solidFill>
            </a:rPr>
            <a:t>Esri</a:t>
          </a:r>
          <a:r>
            <a:rPr lang="en-US" sz="1800" dirty="0">
              <a:solidFill>
                <a:schemeClr val="tx1"/>
              </a:solidFill>
            </a:rPr>
            <a:t> Locators)</a:t>
          </a:r>
          <a:r>
            <a:rPr lang="en-US" sz="1800" dirty="0"/>
            <a:t/>
          </a:r>
          <a:br>
            <a:rPr lang="en-US" sz="1800" dirty="0"/>
          </a:br>
          <a:endParaRPr lang="en-US" sz="1800" dirty="0"/>
        </a:p>
      </dgm:t>
    </dgm:pt>
    <dgm:pt modelId="{3F21A7D2-51C4-4C92-8810-7C8852C00A9A}" type="parTrans" cxnId="{EEC739F9-5559-4F0E-8C85-D373A07BC49C}">
      <dgm:prSet/>
      <dgm:spPr/>
      <dgm:t>
        <a:bodyPr/>
        <a:lstStyle/>
        <a:p>
          <a:endParaRPr lang="en-US"/>
        </a:p>
      </dgm:t>
    </dgm:pt>
    <dgm:pt modelId="{99B58A92-9033-449D-A81A-D36D2C70BAF0}" type="sibTrans" cxnId="{EEC739F9-5559-4F0E-8C85-D373A07BC49C}">
      <dgm:prSet/>
      <dgm:spPr/>
      <dgm:t>
        <a:bodyPr/>
        <a:lstStyle/>
        <a:p>
          <a:endParaRPr lang="en-US"/>
        </a:p>
      </dgm:t>
    </dgm:pt>
    <dgm:pt modelId="{69953750-0BB7-4117-B867-EE220CEF3ADC}">
      <dgm:prSet phldrT="[Text]"/>
      <dgm:spPr>
        <a:solidFill>
          <a:srgbClr val="FFFF00"/>
        </a:solidFill>
      </dgm:spPr>
      <dgm:t>
        <a:bodyPr/>
        <a:lstStyle/>
        <a:p>
          <a:r>
            <a:rPr lang="en-US" b="1" dirty="0">
              <a:solidFill>
                <a:schemeClr val="tx1"/>
              </a:solidFill>
            </a:rPr>
            <a:t>Street Match</a:t>
          </a:r>
          <a:br>
            <a:rPr lang="en-US" b="1" dirty="0">
              <a:solidFill>
                <a:schemeClr val="tx1"/>
              </a:solidFill>
            </a:rPr>
          </a:br>
          <a:r>
            <a:rPr lang="en-US" b="1" dirty="0">
              <a:solidFill>
                <a:schemeClr val="tx1"/>
              </a:solidFill>
            </a:rPr>
            <a:t/>
          </a:r>
          <a:br>
            <a:rPr lang="en-US" b="1" dirty="0">
              <a:solidFill>
                <a:schemeClr val="tx1"/>
              </a:solidFill>
            </a:rPr>
          </a:br>
          <a:r>
            <a:rPr lang="en-US" dirty="0">
              <a:solidFill>
                <a:schemeClr val="tx1"/>
              </a:solidFill>
            </a:rPr>
            <a:t>(WV or </a:t>
          </a:r>
          <a:r>
            <a:rPr lang="en-US" dirty="0" err="1">
              <a:solidFill>
                <a:schemeClr val="tx1"/>
              </a:solidFill>
            </a:rPr>
            <a:t>Esri</a:t>
          </a:r>
          <a:r>
            <a:rPr lang="en-US" dirty="0">
              <a:solidFill>
                <a:schemeClr val="tx1"/>
              </a:solidFill>
            </a:rPr>
            <a:t> Locators)</a:t>
          </a:r>
          <a:br>
            <a:rPr lang="en-US" dirty="0">
              <a:solidFill>
                <a:schemeClr val="tx1"/>
              </a:solidFill>
            </a:rPr>
          </a:br>
          <a:endParaRPr lang="en-US" dirty="0">
            <a:solidFill>
              <a:schemeClr val="tx1"/>
            </a:solidFill>
          </a:endParaRPr>
        </a:p>
      </dgm:t>
    </dgm:pt>
    <dgm:pt modelId="{BAC99AA4-49D7-44A4-B251-8CE1633EAC8E}" type="parTrans" cxnId="{55C99D9E-B086-406D-AC18-2FC448BE301E}">
      <dgm:prSet/>
      <dgm:spPr/>
      <dgm:t>
        <a:bodyPr/>
        <a:lstStyle/>
        <a:p>
          <a:endParaRPr lang="en-US"/>
        </a:p>
      </dgm:t>
    </dgm:pt>
    <dgm:pt modelId="{DEE696E8-12E6-44AD-BC3B-2EB1DD8A4C92}" type="sibTrans" cxnId="{55C99D9E-B086-406D-AC18-2FC448BE301E}">
      <dgm:prSet/>
      <dgm:spPr/>
      <dgm:t>
        <a:bodyPr/>
        <a:lstStyle/>
        <a:p>
          <a:endParaRPr lang="en-US"/>
        </a:p>
      </dgm:t>
    </dgm:pt>
    <dgm:pt modelId="{7A2A6064-C113-4197-907C-B0C600EE8BCC}">
      <dgm:prSet phldrT="[Text]"/>
      <dgm:spPr>
        <a:solidFill>
          <a:schemeClr val="accent4">
            <a:lumMod val="20000"/>
            <a:lumOff val="80000"/>
          </a:schemeClr>
        </a:solidFill>
      </dgm:spPr>
      <dgm:t>
        <a:bodyPr/>
        <a:lstStyle/>
        <a:p>
          <a:r>
            <a:rPr lang="en-US" b="1" dirty="0">
              <a:solidFill>
                <a:srgbClr val="FF0000"/>
              </a:solidFill>
            </a:rPr>
            <a:t>No Match</a:t>
          </a:r>
          <a:r>
            <a:rPr lang="en-US" dirty="0">
              <a:solidFill>
                <a:srgbClr val="FF0000"/>
              </a:solidFill>
            </a:rPr>
            <a:t/>
          </a:r>
          <a:br>
            <a:rPr lang="en-US" dirty="0">
              <a:solidFill>
                <a:srgbClr val="FF0000"/>
              </a:solidFill>
            </a:rPr>
          </a:br>
          <a:endParaRPr lang="en-US" dirty="0">
            <a:solidFill>
              <a:srgbClr val="FF0000"/>
            </a:solidFill>
          </a:endParaRPr>
        </a:p>
      </dgm:t>
    </dgm:pt>
    <dgm:pt modelId="{8FE3B512-280D-4796-B520-DD24ABAAC3C4}" type="parTrans" cxnId="{3756CCDB-24A3-4682-BB88-DCF6208A1399}">
      <dgm:prSet/>
      <dgm:spPr/>
      <dgm:t>
        <a:bodyPr/>
        <a:lstStyle/>
        <a:p>
          <a:endParaRPr lang="en-US"/>
        </a:p>
      </dgm:t>
    </dgm:pt>
    <dgm:pt modelId="{27775F69-44FD-4BDD-95B4-2459FF90B82F}" type="sibTrans" cxnId="{3756CCDB-24A3-4682-BB88-DCF6208A1399}">
      <dgm:prSet/>
      <dgm:spPr/>
      <dgm:t>
        <a:bodyPr/>
        <a:lstStyle/>
        <a:p>
          <a:endParaRPr lang="en-US"/>
        </a:p>
      </dgm:t>
    </dgm:pt>
    <dgm:pt modelId="{4A4F9B1D-7CAB-484B-B19A-BA44942ED8BF}" type="pres">
      <dgm:prSet presAssocID="{CC14198E-69A6-47B4-B7E1-28FA663B1AEB}" presName="Name0" presStyleCnt="0">
        <dgm:presLayoutVars>
          <dgm:dir/>
          <dgm:resizeHandles val="exact"/>
        </dgm:presLayoutVars>
      </dgm:prSet>
      <dgm:spPr/>
    </dgm:pt>
    <dgm:pt modelId="{D4936031-F192-4DAA-BBA2-F6152EE54063}" type="pres">
      <dgm:prSet presAssocID="{50A9525F-BA21-473A-9702-EF4C0259895E}" presName="node" presStyleLbl="node1" presStyleIdx="0" presStyleCnt="3" custScaleY="92002">
        <dgm:presLayoutVars>
          <dgm:bulletEnabled val="1"/>
        </dgm:presLayoutVars>
      </dgm:prSet>
      <dgm:spPr/>
      <dgm:t>
        <a:bodyPr/>
        <a:lstStyle/>
        <a:p>
          <a:endParaRPr lang="en-US"/>
        </a:p>
      </dgm:t>
    </dgm:pt>
    <dgm:pt modelId="{F93430D0-864C-4005-BDD1-52FCB73C9DE9}" type="pres">
      <dgm:prSet presAssocID="{99B58A92-9033-449D-A81A-D36D2C70BAF0}" presName="sibTrans" presStyleLbl="sibTrans2D1" presStyleIdx="0" presStyleCnt="2"/>
      <dgm:spPr/>
      <dgm:t>
        <a:bodyPr/>
        <a:lstStyle/>
        <a:p>
          <a:endParaRPr lang="en-US"/>
        </a:p>
      </dgm:t>
    </dgm:pt>
    <dgm:pt modelId="{C023C628-1E8A-4CA5-923A-819883450462}" type="pres">
      <dgm:prSet presAssocID="{99B58A92-9033-449D-A81A-D36D2C70BAF0}" presName="connectorText" presStyleLbl="sibTrans2D1" presStyleIdx="0" presStyleCnt="2"/>
      <dgm:spPr/>
      <dgm:t>
        <a:bodyPr/>
        <a:lstStyle/>
        <a:p>
          <a:endParaRPr lang="en-US"/>
        </a:p>
      </dgm:t>
    </dgm:pt>
    <dgm:pt modelId="{C318D37F-C6AF-4E4F-AF23-47F288322011}" type="pres">
      <dgm:prSet presAssocID="{69953750-0BB7-4117-B867-EE220CEF3ADC}" presName="node" presStyleLbl="node1" presStyleIdx="1" presStyleCnt="3">
        <dgm:presLayoutVars>
          <dgm:bulletEnabled val="1"/>
        </dgm:presLayoutVars>
      </dgm:prSet>
      <dgm:spPr/>
      <dgm:t>
        <a:bodyPr/>
        <a:lstStyle/>
        <a:p>
          <a:endParaRPr lang="en-US"/>
        </a:p>
      </dgm:t>
    </dgm:pt>
    <dgm:pt modelId="{8E08768D-8210-4DFC-B9AD-757AE591C597}" type="pres">
      <dgm:prSet presAssocID="{DEE696E8-12E6-44AD-BC3B-2EB1DD8A4C92}" presName="sibTrans" presStyleLbl="sibTrans2D1" presStyleIdx="1" presStyleCnt="2"/>
      <dgm:spPr/>
      <dgm:t>
        <a:bodyPr/>
        <a:lstStyle/>
        <a:p>
          <a:endParaRPr lang="en-US"/>
        </a:p>
      </dgm:t>
    </dgm:pt>
    <dgm:pt modelId="{5340FA9F-BDE1-491A-85F9-B128642913FF}" type="pres">
      <dgm:prSet presAssocID="{DEE696E8-12E6-44AD-BC3B-2EB1DD8A4C92}" presName="connectorText" presStyleLbl="sibTrans2D1" presStyleIdx="1" presStyleCnt="2"/>
      <dgm:spPr/>
      <dgm:t>
        <a:bodyPr/>
        <a:lstStyle/>
        <a:p>
          <a:endParaRPr lang="en-US"/>
        </a:p>
      </dgm:t>
    </dgm:pt>
    <dgm:pt modelId="{CB118F62-220B-4344-AA3E-5136CC722FCF}" type="pres">
      <dgm:prSet presAssocID="{7A2A6064-C113-4197-907C-B0C600EE8BCC}" presName="node" presStyleLbl="node1" presStyleIdx="2" presStyleCnt="3">
        <dgm:presLayoutVars>
          <dgm:bulletEnabled val="1"/>
        </dgm:presLayoutVars>
      </dgm:prSet>
      <dgm:spPr/>
      <dgm:t>
        <a:bodyPr/>
        <a:lstStyle/>
        <a:p>
          <a:endParaRPr lang="en-US"/>
        </a:p>
      </dgm:t>
    </dgm:pt>
  </dgm:ptLst>
  <dgm:cxnLst>
    <dgm:cxn modelId="{2A095ABB-C8FA-4FE7-B57B-57AEB97E6EEF}" type="presOf" srcId="{50A9525F-BA21-473A-9702-EF4C0259895E}" destId="{D4936031-F192-4DAA-BBA2-F6152EE54063}" srcOrd="0" destOrd="0" presId="urn:microsoft.com/office/officeart/2005/8/layout/process1"/>
    <dgm:cxn modelId="{87F777D1-7E4D-4EB4-ABBD-6D842EBE8726}" type="presOf" srcId="{7A2A6064-C113-4197-907C-B0C600EE8BCC}" destId="{CB118F62-220B-4344-AA3E-5136CC722FCF}" srcOrd="0" destOrd="0" presId="urn:microsoft.com/office/officeart/2005/8/layout/process1"/>
    <dgm:cxn modelId="{55C99D9E-B086-406D-AC18-2FC448BE301E}" srcId="{CC14198E-69A6-47B4-B7E1-28FA663B1AEB}" destId="{69953750-0BB7-4117-B867-EE220CEF3ADC}" srcOrd="1" destOrd="0" parTransId="{BAC99AA4-49D7-44A4-B251-8CE1633EAC8E}" sibTransId="{DEE696E8-12E6-44AD-BC3B-2EB1DD8A4C92}"/>
    <dgm:cxn modelId="{3756CCDB-24A3-4682-BB88-DCF6208A1399}" srcId="{CC14198E-69A6-47B4-B7E1-28FA663B1AEB}" destId="{7A2A6064-C113-4197-907C-B0C600EE8BCC}" srcOrd="2" destOrd="0" parTransId="{8FE3B512-280D-4796-B520-DD24ABAAC3C4}" sibTransId="{27775F69-44FD-4BDD-95B4-2459FF90B82F}"/>
    <dgm:cxn modelId="{EEC739F9-5559-4F0E-8C85-D373A07BC49C}" srcId="{CC14198E-69A6-47B4-B7E1-28FA663B1AEB}" destId="{50A9525F-BA21-473A-9702-EF4C0259895E}" srcOrd="0" destOrd="0" parTransId="{3F21A7D2-51C4-4C92-8810-7C8852C00A9A}" sibTransId="{99B58A92-9033-449D-A81A-D36D2C70BAF0}"/>
    <dgm:cxn modelId="{3EAC0D45-924D-4E53-A7CA-9A8467E05352}" type="presOf" srcId="{CC14198E-69A6-47B4-B7E1-28FA663B1AEB}" destId="{4A4F9B1D-7CAB-484B-B19A-BA44942ED8BF}" srcOrd="0" destOrd="0" presId="urn:microsoft.com/office/officeart/2005/8/layout/process1"/>
    <dgm:cxn modelId="{04A8574D-ABEA-4AAC-9808-DB641B1BC2BF}" type="presOf" srcId="{69953750-0BB7-4117-B867-EE220CEF3ADC}" destId="{C318D37F-C6AF-4E4F-AF23-47F288322011}" srcOrd="0" destOrd="0" presId="urn:microsoft.com/office/officeart/2005/8/layout/process1"/>
    <dgm:cxn modelId="{42A8889C-BA08-42EE-9286-78E6CDCF957B}" type="presOf" srcId="{DEE696E8-12E6-44AD-BC3B-2EB1DD8A4C92}" destId="{5340FA9F-BDE1-491A-85F9-B128642913FF}" srcOrd="1" destOrd="0" presId="urn:microsoft.com/office/officeart/2005/8/layout/process1"/>
    <dgm:cxn modelId="{0BB1EEBA-5471-459C-84B4-9F19DDF52554}" type="presOf" srcId="{99B58A92-9033-449D-A81A-D36D2C70BAF0}" destId="{F93430D0-864C-4005-BDD1-52FCB73C9DE9}" srcOrd="0" destOrd="0" presId="urn:microsoft.com/office/officeart/2005/8/layout/process1"/>
    <dgm:cxn modelId="{7851B0A2-C482-44E6-8AB1-AA1B9303C564}" type="presOf" srcId="{DEE696E8-12E6-44AD-BC3B-2EB1DD8A4C92}" destId="{8E08768D-8210-4DFC-B9AD-757AE591C597}" srcOrd="0" destOrd="0" presId="urn:microsoft.com/office/officeart/2005/8/layout/process1"/>
    <dgm:cxn modelId="{B27FFE2A-3C85-4B5C-A7B1-EBA73D870899}" type="presOf" srcId="{99B58A92-9033-449D-A81A-D36D2C70BAF0}" destId="{C023C628-1E8A-4CA5-923A-819883450462}" srcOrd="1" destOrd="0" presId="urn:microsoft.com/office/officeart/2005/8/layout/process1"/>
    <dgm:cxn modelId="{EE001F9D-2458-45AC-A6B2-42F1C67B9FE8}" type="presParOf" srcId="{4A4F9B1D-7CAB-484B-B19A-BA44942ED8BF}" destId="{D4936031-F192-4DAA-BBA2-F6152EE54063}" srcOrd="0" destOrd="0" presId="urn:microsoft.com/office/officeart/2005/8/layout/process1"/>
    <dgm:cxn modelId="{912A0D4D-0803-4B62-B86A-2A80961CE634}" type="presParOf" srcId="{4A4F9B1D-7CAB-484B-B19A-BA44942ED8BF}" destId="{F93430D0-864C-4005-BDD1-52FCB73C9DE9}" srcOrd="1" destOrd="0" presId="urn:microsoft.com/office/officeart/2005/8/layout/process1"/>
    <dgm:cxn modelId="{93D60E90-A06D-428A-98DE-73207B283151}" type="presParOf" srcId="{F93430D0-864C-4005-BDD1-52FCB73C9DE9}" destId="{C023C628-1E8A-4CA5-923A-819883450462}" srcOrd="0" destOrd="0" presId="urn:microsoft.com/office/officeart/2005/8/layout/process1"/>
    <dgm:cxn modelId="{DCEBF00F-EB29-4A02-B8AA-60D5B9FF5939}" type="presParOf" srcId="{4A4F9B1D-7CAB-484B-B19A-BA44942ED8BF}" destId="{C318D37F-C6AF-4E4F-AF23-47F288322011}" srcOrd="2" destOrd="0" presId="urn:microsoft.com/office/officeart/2005/8/layout/process1"/>
    <dgm:cxn modelId="{E2AD715B-8187-4299-96E6-8773A730882E}" type="presParOf" srcId="{4A4F9B1D-7CAB-484B-B19A-BA44942ED8BF}" destId="{8E08768D-8210-4DFC-B9AD-757AE591C597}" srcOrd="3" destOrd="0" presId="urn:microsoft.com/office/officeart/2005/8/layout/process1"/>
    <dgm:cxn modelId="{4D53504E-1EA7-4B59-BEEA-E1C969C7FC37}" type="presParOf" srcId="{8E08768D-8210-4DFC-B9AD-757AE591C597}" destId="{5340FA9F-BDE1-491A-85F9-B128642913FF}" srcOrd="0" destOrd="0" presId="urn:microsoft.com/office/officeart/2005/8/layout/process1"/>
    <dgm:cxn modelId="{5D00E0D1-D0A9-4B05-9A79-5415A8C75B76}" type="presParOf" srcId="{4A4F9B1D-7CAB-484B-B19A-BA44942ED8BF}" destId="{CB118F62-220B-4344-AA3E-5136CC722FC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77B3C-41ED-4952-8EC8-85F1AC059BF5}"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66FE2C6D-ECEA-4165-ADBC-5DDAA583D478}">
      <dgm:prSet phldrT="[Text]" custT="1"/>
      <dgm:spPr/>
      <dgm:t>
        <a:bodyPr/>
        <a:lstStyle/>
        <a:p>
          <a:r>
            <a:rPr lang="en-US" sz="3600" dirty="0"/>
            <a:t>SVRS Voter Points</a:t>
          </a:r>
        </a:p>
      </dgm:t>
    </dgm:pt>
    <dgm:pt modelId="{BA9CD028-C251-420C-96F6-354C4BD75FB3}" type="parTrans" cxnId="{EADE9EA6-E8A6-4FC7-AEB2-2F856BA20785}">
      <dgm:prSet/>
      <dgm:spPr/>
      <dgm:t>
        <a:bodyPr/>
        <a:lstStyle/>
        <a:p>
          <a:endParaRPr lang="en-US"/>
        </a:p>
      </dgm:t>
    </dgm:pt>
    <dgm:pt modelId="{7020A84B-0571-491E-A5E7-D5C01ADEEBA6}" type="sibTrans" cxnId="{EADE9EA6-E8A6-4FC7-AEB2-2F856BA20785}">
      <dgm:prSet/>
      <dgm:spPr/>
      <dgm:t>
        <a:bodyPr/>
        <a:lstStyle/>
        <a:p>
          <a:endParaRPr lang="en-US"/>
        </a:p>
      </dgm:t>
    </dgm:pt>
    <dgm:pt modelId="{FFCE5834-ADA6-46CA-9654-BC3C890D9BC6}">
      <dgm:prSet phldrT="[Text]"/>
      <dgm:spPr>
        <a:solidFill>
          <a:srgbClr val="00B0F0">
            <a:alpha val="50000"/>
          </a:srgbClr>
        </a:solidFill>
      </dgm:spPr>
      <dgm:t>
        <a:bodyPr/>
        <a:lstStyle/>
        <a:p>
          <a:r>
            <a:rPr lang="en-US" dirty="0"/>
            <a:t>Geo Election Districts</a:t>
          </a:r>
        </a:p>
      </dgm:t>
    </dgm:pt>
    <dgm:pt modelId="{C85BA2BF-553F-411E-BA4B-D7B68999F64B}" type="parTrans" cxnId="{6975E567-7108-4C79-B46B-E7EEDAD1E514}">
      <dgm:prSet/>
      <dgm:spPr/>
      <dgm:t>
        <a:bodyPr/>
        <a:lstStyle/>
        <a:p>
          <a:endParaRPr lang="en-US"/>
        </a:p>
      </dgm:t>
    </dgm:pt>
    <dgm:pt modelId="{E11E103E-6C47-4B83-8F31-4D1A741488B2}" type="sibTrans" cxnId="{6975E567-7108-4C79-B46B-E7EEDAD1E514}">
      <dgm:prSet/>
      <dgm:spPr/>
      <dgm:t>
        <a:bodyPr/>
        <a:lstStyle/>
        <a:p>
          <a:endParaRPr lang="en-US"/>
        </a:p>
      </dgm:t>
    </dgm:pt>
    <dgm:pt modelId="{C401383D-67E8-440B-B48D-51D9E1F1D9C5}">
      <dgm:prSet phldrT="[Text]"/>
      <dgm:spPr/>
      <dgm:t>
        <a:bodyPr/>
        <a:lstStyle/>
        <a:p>
          <a:r>
            <a:rPr lang="en-US"/>
            <a:t>Parcels</a:t>
          </a:r>
        </a:p>
      </dgm:t>
    </dgm:pt>
    <dgm:pt modelId="{F6B01C1D-2035-4212-8971-3C88E04E3312}" type="parTrans" cxnId="{A56FEBB9-4970-4A6B-8B35-FFC2DB2E8F5E}">
      <dgm:prSet/>
      <dgm:spPr/>
      <dgm:t>
        <a:bodyPr/>
        <a:lstStyle/>
        <a:p>
          <a:endParaRPr lang="en-US"/>
        </a:p>
      </dgm:t>
    </dgm:pt>
    <dgm:pt modelId="{B555F27F-3CDD-4F24-8999-A28D7D3408C1}" type="sibTrans" cxnId="{A56FEBB9-4970-4A6B-8B35-FFC2DB2E8F5E}">
      <dgm:prSet/>
      <dgm:spPr/>
      <dgm:t>
        <a:bodyPr/>
        <a:lstStyle/>
        <a:p>
          <a:endParaRPr lang="en-US"/>
        </a:p>
      </dgm:t>
    </dgm:pt>
    <dgm:pt modelId="{D2C42FDB-E53A-4076-83DB-17F9E6295592}">
      <dgm:prSet phldrT="[Text]"/>
      <dgm:spPr>
        <a:solidFill>
          <a:srgbClr val="00B0F0">
            <a:alpha val="50000"/>
          </a:srgbClr>
        </a:solidFill>
      </dgm:spPr>
      <dgm:t>
        <a:bodyPr/>
        <a:lstStyle/>
        <a:p>
          <a:r>
            <a:rPr lang="en-US" dirty="0"/>
            <a:t>E-911 Addresses</a:t>
          </a:r>
        </a:p>
      </dgm:t>
    </dgm:pt>
    <dgm:pt modelId="{FFC1EF4E-26D1-4D2E-9C79-35E5B884E92E}" type="parTrans" cxnId="{86EC672B-D057-455D-A89F-204885192EDE}">
      <dgm:prSet/>
      <dgm:spPr/>
      <dgm:t>
        <a:bodyPr/>
        <a:lstStyle/>
        <a:p>
          <a:endParaRPr lang="en-US"/>
        </a:p>
      </dgm:t>
    </dgm:pt>
    <dgm:pt modelId="{575EE287-1C03-40F5-9499-2AA8B4D604C9}" type="sibTrans" cxnId="{86EC672B-D057-455D-A89F-204885192EDE}">
      <dgm:prSet/>
      <dgm:spPr/>
      <dgm:t>
        <a:bodyPr/>
        <a:lstStyle/>
        <a:p>
          <a:endParaRPr lang="en-US"/>
        </a:p>
      </dgm:t>
    </dgm:pt>
    <dgm:pt modelId="{1CAE2365-8F14-4DD2-B46C-461E860A02F9}">
      <dgm:prSet phldrT="[Text]"/>
      <dgm:spPr/>
      <dgm:t>
        <a:bodyPr/>
        <a:lstStyle/>
        <a:p>
          <a:r>
            <a:rPr lang="en-US" dirty="0"/>
            <a:t>Geo Boundaries</a:t>
          </a:r>
        </a:p>
      </dgm:t>
    </dgm:pt>
    <dgm:pt modelId="{B82B3934-771E-43A6-ACD0-85B8B44B497B}" type="parTrans" cxnId="{A1830F58-7380-44ED-BF95-68B46C15B98D}">
      <dgm:prSet/>
      <dgm:spPr/>
      <dgm:t>
        <a:bodyPr/>
        <a:lstStyle/>
        <a:p>
          <a:endParaRPr lang="en-US"/>
        </a:p>
      </dgm:t>
    </dgm:pt>
    <dgm:pt modelId="{5C3934F5-E680-451C-8FE7-2D7D1B2E664D}" type="sibTrans" cxnId="{A1830F58-7380-44ED-BF95-68B46C15B98D}">
      <dgm:prSet/>
      <dgm:spPr/>
      <dgm:t>
        <a:bodyPr/>
        <a:lstStyle/>
        <a:p>
          <a:endParaRPr lang="en-US"/>
        </a:p>
      </dgm:t>
    </dgm:pt>
    <dgm:pt modelId="{DDAA117D-8522-464E-B87A-2FA5511E9705}">
      <dgm:prSet custT="1"/>
      <dgm:spPr/>
      <dgm:t>
        <a:bodyPr/>
        <a:lstStyle/>
        <a:p>
          <a:r>
            <a:rPr lang="en-US" sz="1700" dirty="0" err="1"/>
            <a:t>Basemap</a:t>
          </a:r>
          <a:r>
            <a:rPr lang="en-US" sz="1700" dirty="0"/>
            <a:t> Layers </a:t>
          </a:r>
          <a:br>
            <a:rPr lang="en-US" sz="1700" dirty="0"/>
          </a:br>
          <a:r>
            <a:rPr lang="en-US" sz="1200" dirty="0"/>
            <a:t/>
          </a:r>
          <a:br>
            <a:rPr lang="en-US" sz="1200" dirty="0"/>
          </a:br>
          <a:r>
            <a:rPr lang="en-US" sz="900" dirty="0"/>
            <a:t>(Aerial Imagery)</a:t>
          </a:r>
          <a:endParaRPr lang="en-US" sz="600" dirty="0"/>
        </a:p>
      </dgm:t>
    </dgm:pt>
    <dgm:pt modelId="{804EE97A-44E7-41B0-A4E8-03048BCCCF1B}" type="parTrans" cxnId="{F68D56D2-2B79-496A-BF34-9340114B68B8}">
      <dgm:prSet/>
      <dgm:spPr/>
      <dgm:t>
        <a:bodyPr/>
        <a:lstStyle/>
        <a:p>
          <a:endParaRPr lang="en-US"/>
        </a:p>
      </dgm:t>
    </dgm:pt>
    <dgm:pt modelId="{787818BB-9AEC-430D-9417-144D58939D16}" type="sibTrans" cxnId="{F68D56D2-2B79-496A-BF34-9340114B68B8}">
      <dgm:prSet/>
      <dgm:spPr/>
      <dgm:t>
        <a:bodyPr/>
        <a:lstStyle/>
        <a:p>
          <a:endParaRPr lang="en-US"/>
        </a:p>
      </dgm:t>
    </dgm:pt>
    <dgm:pt modelId="{6E8FD1B0-E105-477D-8A85-B0123DAE161E}" type="pres">
      <dgm:prSet presAssocID="{EBF77B3C-41ED-4952-8EC8-85F1AC059BF5}" presName="composite" presStyleCnt="0">
        <dgm:presLayoutVars>
          <dgm:chMax val="1"/>
          <dgm:dir/>
          <dgm:resizeHandles val="exact"/>
        </dgm:presLayoutVars>
      </dgm:prSet>
      <dgm:spPr/>
      <dgm:t>
        <a:bodyPr/>
        <a:lstStyle/>
        <a:p>
          <a:endParaRPr lang="en-US"/>
        </a:p>
      </dgm:t>
    </dgm:pt>
    <dgm:pt modelId="{97E7D90D-21E5-4113-877F-FA2BB2E83B55}" type="pres">
      <dgm:prSet presAssocID="{EBF77B3C-41ED-4952-8EC8-85F1AC059BF5}" presName="radial" presStyleCnt="0">
        <dgm:presLayoutVars>
          <dgm:animLvl val="ctr"/>
        </dgm:presLayoutVars>
      </dgm:prSet>
      <dgm:spPr/>
    </dgm:pt>
    <dgm:pt modelId="{4C18F4FA-4C26-4D9E-AFA8-77F33CEEB33F}" type="pres">
      <dgm:prSet presAssocID="{66FE2C6D-ECEA-4165-ADBC-5DDAA583D478}" presName="centerShape" presStyleLbl="vennNode1" presStyleIdx="0" presStyleCnt="6"/>
      <dgm:spPr/>
      <dgm:t>
        <a:bodyPr/>
        <a:lstStyle/>
        <a:p>
          <a:endParaRPr lang="en-US"/>
        </a:p>
      </dgm:t>
    </dgm:pt>
    <dgm:pt modelId="{87E0AF31-2549-4751-9499-61120EAF311D}" type="pres">
      <dgm:prSet presAssocID="{FFCE5834-ADA6-46CA-9654-BC3C890D9BC6}" presName="node" presStyleLbl="vennNode1" presStyleIdx="1" presStyleCnt="6">
        <dgm:presLayoutVars>
          <dgm:bulletEnabled val="1"/>
        </dgm:presLayoutVars>
      </dgm:prSet>
      <dgm:spPr/>
      <dgm:t>
        <a:bodyPr/>
        <a:lstStyle/>
        <a:p>
          <a:endParaRPr lang="en-US"/>
        </a:p>
      </dgm:t>
    </dgm:pt>
    <dgm:pt modelId="{29D62A78-E327-4F99-938B-AB2B1897B1DB}" type="pres">
      <dgm:prSet presAssocID="{C401383D-67E8-440B-B48D-51D9E1F1D9C5}" presName="node" presStyleLbl="vennNode1" presStyleIdx="2" presStyleCnt="6">
        <dgm:presLayoutVars>
          <dgm:bulletEnabled val="1"/>
        </dgm:presLayoutVars>
      </dgm:prSet>
      <dgm:spPr/>
      <dgm:t>
        <a:bodyPr/>
        <a:lstStyle/>
        <a:p>
          <a:endParaRPr lang="en-US"/>
        </a:p>
      </dgm:t>
    </dgm:pt>
    <dgm:pt modelId="{7520FA77-418A-4970-B336-D2B217E119B1}" type="pres">
      <dgm:prSet presAssocID="{D2C42FDB-E53A-4076-83DB-17F9E6295592}" presName="node" presStyleLbl="vennNode1" presStyleIdx="3" presStyleCnt="6">
        <dgm:presLayoutVars>
          <dgm:bulletEnabled val="1"/>
        </dgm:presLayoutVars>
      </dgm:prSet>
      <dgm:spPr/>
      <dgm:t>
        <a:bodyPr/>
        <a:lstStyle/>
        <a:p>
          <a:endParaRPr lang="en-US"/>
        </a:p>
      </dgm:t>
    </dgm:pt>
    <dgm:pt modelId="{9678BC1C-3FCB-495F-B927-56B32BA81C8B}" type="pres">
      <dgm:prSet presAssocID="{1CAE2365-8F14-4DD2-B46C-461E860A02F9}" presName="node" presStyleLbl="vennNode1" presStyleIdx="4" presStyleCnt="6">
        <dgm:presLayoutVars>
          <dgm:bulletEnabled val="1"/>
        </dgm:presLayoutVars>
      </dgm:prSet>
      <dgm:spPr/>
      <dgm:t>
        <a:bodyPr/>
        <a:lstStyle/>
        <a:p>
          <a:endParaRPr lang="en-US"/>
        </a:p>
      </dgm:t>
    </dgm:pt>
    <dgm:pt modelId="{D6E8BB9F-2B97-472D-A589-D62416D53407}" type="pres">
      <dgm:prSet presAssocID="{DDAA117D-8522-464E-B87A-2FA5511E9705}" presName="node" presStyleLbl="vennNode1" presStyleIdx="5" presStyleCnt="6">
        <dgm:presLayoutVars>
          <dgm:bulletEnabled val="1"/>
        </dgm:presLayoutVars>
      </dgm:prSet>
      <dgm:spPr/>
      <dgm:t>
        <a:bodyPr/>
        <a:lstStyle/>
        <a:p>
          <a:endParaRPr lang="en-US"/>
        </a:p>
      </dgm:t>
    </dgm:pt>
  </dgm:ptLst>
  <dgm:cxnLst>
    <dgm:cxn modelId="{EADE9EA6-E8A6-4FC7-AEB2-2F856BA20785}" srcId="{EBF77B3C-41ED-4952-8EC8-85F1AC059BF5}" destId="{66FE2C6D-ECEA-4165-ADBC-5DDAA583D478}" srcOrd="0" destOrd="0" parTransId="{BA9CD028-C251-420C-96F6-354C4BD75FB3}" sibTransId="{7020A84B-0571-491E-A5E7-D5C01ADEEBA6}"/>
    <dgm:cxn modelId="{6975E567-7108-4C79-B46B-E7EEDAD1E514}" srcId="{66FE2C6D-ECEA-4165-ADBC-5DDAA583D478}" destId="{FFCE5834-ADA6-46CA-9654-BC3C890D9BC6}" srcOrd="0" destOrd="0" parTransId="{C85BA2BF-553F-411E-BA4B-D7B68999F64B}" sibTransId="{E11E103E-6C47-4B83-8F31-4D1A741488B2}"/>
    <dgm:cxn modelId="{A56FEBB9-4970-4A6B-8B35-FFC2DB2E8F5E}" srcId="{66FE2C6D-ECEA-4165-ADBC-5DDAA583D478}" destId="{C401383D-67E8-440B-B48D-51D9E1F1D9C5}" srcOrd="1" destOrd="0" parTransId="{F6B01C1D-2035-4212-8971-3C88E04E3312}" sibTransId="{B555F27F-3CDD-4F24-8999-A28D7D3408C1}"/>
    <dgm:cxn modelId="{C61576B0-F841-4EB9-B128-765E35F60B78}" type="presOf" srcId="{DDAA117D-8522-464E-B87A-2FA5511E9705}" destId="{D6E8BB9F-2B97-472D-A589-D62416D53407}" srcOrd="0" destOrd="0" presId="urn:microsoft.com/office/officeart/2005/8/layout/radial3"/>
    <dgm:cxn modelId="{A1830F58-7380-44ED-BF95-68B46C15B98D}" srcId="{66FE2C6D-ECEA-4165-ADBC-5DDAA583D478}" destId="{1CAE2365-8F14-4DD2-B46C-461E860A02F9}" srcOrd="3" destOrd="0" parTransId="{B82B3934-771E-43A6-ACD0-85B8B44B497B}" sibTransId="{5C3934F5-E680-451C-8FE7-2D7D1B2E664D}"/>
    <dgm:cxn modelId="{AFA4F85C-C32D-4707-9BEC-435C90920F69}" type="presOf" srcId="{66FE2C6D-ECEA-4165-ADBC-5DDAA583D478}" destId="{4C18F4FA-4C26-4D9E-AFA8-77F33CEEB33F}" srcOrd="0" destOrd="0" presId="urn:microsoft.com/office/officeart/2005/8/layout/radial3"/>
    <dgm:cxn modelId="{86EC672B-D057-455D-A89F-204885192EDE}" srcId="{66FE2C6D-ECEA-4165-ADBC-5DDAA583D478}" destId="{D2C42FDB-E53A-4076-83DB-17F9E6295592}" srcOrd="2" destOrd="0" parTransId="{FFC1EF4E-26D1-4D2E-9C79-35E5B884E92E}" sibTransId="{575EE287-1C03-40F5-9499-2AA8B4D604C9}"/>
    <dgm:cxn modelId="{F68D56D2-2B79-496A-BF34-9340114B68B8}" srcId="{66FE2C6D-ECEA-4165-ADBC-5DDAA583D478}" destId="{DDAA117D-8522-464E-B87A-2FA5511E9705}" srcOrd="4" destOrd="0" parTransId="{804EE97A-44E7-41B0-A4E8-03048BCCCF1B}" sibTransId="{787818BB-9AEC-430D-9417-144D58939D16}"/>
    <dgm:cxn modelId="{45E7ADA8-B1D4-4168-8DFA-00BCB898CE5A}" type="presOf" srcId="{EBF77B3C-41ED-4952-8EC8-85F1AC059BF5}" destId="{6E8FD1B0-E105-477D-8A85-B0123DAE161E}" srcOrd="0" destOrd="0" presId="urn:microsoft.com/office/officeart/2005/8/layout/radial3"/>
    <dgm:cxn modelId="{E0936FA5-645B-41B9-9E05-B7A2F50F4203}" type="presOf" srcId="{1CAE2365-8F14-4DD2-B46C-461E860A02F9}" destId="{9678BC1C-3FCB-495F-B927-56B32BA81C8B}" srcOrd="0" destOrd="0" presId="urn:microsoft.com/office/officeart/2005/8/layout/radial3"/>
    <dgm:cxn modelId="{72E620D9-3FD8-4744-BDBD-EF92ED68484E}" type="presOf" srcId="{FFCE5834-ADA6-46CA-9654-BC3C890D9BC6}" destId="{87E0AF31-2549-4751-9499-61120EAF311D}" srcOrd="0" destOrd="0" presId="urn:microsoft.com/office/officeart/2005/8/layout/radial3"/>
    <dgm:cxn modelId="{57347E6E-C393-4CA5-9DE2-8DE179C373C6}" type="presOf" srcId="{C401383D-67E8-440B-B48D-51D9E1F1D9C5}" destId="{29D62A78-E327-4F99-938B-AB2B1897B1DB}" srcOrd="0" destOrd="0" presId="urn:microsoft.com/office/officeart/2005/8/layout/radial3"/>
    <dgm:cxn modelId="{52D46762-AB6F-4158-8007-C0849025CA36}" type="presOf" srcId="{D2C42FDB-E53A-4076-83DB-17F9E6295592}" destId="{7520FA77-418A-4970-B336-D2B217E119B1}" srcOrd="0" destOrd="0" presId="urn:microsoft.com/office/officeart/2005/8/layout/radial3"/>
    <dgm:cxn modelId="{9359EAFC-39D3-406B-A134-57CC6F67DCE5}" type="presParOf" srcId="{6E8FD1B0-E105-477D-8A85-B0123DAE161E}" destId="{97E7D90D-21E5-4113-877F-FA2BB2E83B55}" srcOrd="0" destOrd="0" presId="urn:microsoft.com/office/officeart/2005/8/layout/radial3"/>
    <dgm:cxn modelId="{B0F59502-DCF6-468B-931A-EA2DDBF7083A}" type="presParOf" srcId="{97E7D90D-21E5-4113-877F-FA2BB2E83B55}" destId="{4C18F4FA-4C26-4D9E-AFA8-77F33CEEB33F}" srcOrd="0" destOrd="0" presId="urn:microsoft.com/office/officeart/2005/8/layout/radial3"/>
    <dgm:cxn modelId="{F9A3E94B-4BAE-48BC-8004-F5BE09AB9B4E}" type="presParOf" srcId="{97E7D90D-21E5-4113-877F-FA2BB2E83B55}" destId="{87E0AF31-2549-4751-9499-61120EAF311D}" srcOrd="1" destOrd="0" presId="urn:microsoft.com/office/officeart/2005/8/layout/radial3"/>
    <dgm:cxn modelId="{18476921-5498-4609-9203-A5C05DA49AFC}" type="presParOf" srcId="{97E7D90D-21E5-4113-877F-FA2BB2E83B55}" destId="{29D62A78-E327-4F99-938B-AB2B1897B1DB}" srcOrd="2" destOrd="0" presId="urn:microsoft.com/office/officeart/2005/8/layout/radial3"/>
    <dgm:cxn modelId="{84467C39-CF8E-4A6D-9BFE-3C096667B498}" type="presParOf" srcId="{97E7D90D-21E5-4113-877F-FA2BB2E83B55}" destId="{7520FA77-418A-4970-B336-D2B217E119B1}" srcOrd="3" destOrd="0" presId="urn:microsoft.com/office/officeart/2005/8/layout/radial3"/>
    <dgm:cxn modelId="{5546DC07-978A-4784-983E-715AC9F4B1DA}" type="presParOf" srcId="{97E7D90D-21E5-4113-877F-FA2BB2E83B55}" destId="{9678BC1C-3FCB-495F-B927-56B32BA81C8B}" srcOrd="4" destOrd="0" presId="urn:microsoft.com/office/officeart/2005/8/layout/radial3"/>
    <dgm:cxn modelId="{2E3048E5-9184-4F45-BA7F-3D2CB7AE68F6}" type="presParOf" srcId="{97E7D90D-21E5-4113-877F-FA2BB2E83B55}" destId="{D6E8BB9F-2B97-472D-A589-D62416D53407}"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1724A4-65D9-48BF-9482-E853EBEBB3A9}" type="doc">
      <dgm:prSet loTypeId="urn:microsoft.com/office/officeart/2005/8/layout/process2" loCatId="process" qsTypeId="urn:microsoft.com/office/officeart/2005/8/quickstyle/simple1" qsCatId="simple" csTypeId="urn:microsoft.com/office/officeart/2005/8/colors/accent1_2" csCatId="accent1" phldr="1"/>
      <dgm:spPr/>
    </dgm:pt>
    <dgm:pt modelId="{75BBE314-E263-44C5-8D08-58D5883F4AEE}">
      <dgm:prSet phldrT="[Text]"/>
      <dgm:spPr/>
      <dgm:t>
        <a:bodyPr/>
        <a:lstStyle/>
        <a:p>
          <a:r>
            <a:rPr lang="en-US" dirty="0"/>
            <a:t>SOURCE:</a:t>
          </a:r>
          <a:br>
            <a:rPr lang="en-US" dirty="0"/>
          </a:br>
          <a:r>
            <a:rPr lang="en-US" dirty="0"/>
            <a:t>County Assessors</a:t>
          </a:r>
        </a:p>
      </dgm:t>
    </dgm:pt>
    <dgm:pt modelId="{A31F603A-3942-41B5-BE5D-3438114C4AEE}" type="parTrans" cxnId="{01D92068-5D3E-4097-B5DB-A086A6E730FF}">
      <dgm:prSet/>
      <dgm:spPr/>
      <dgm:t>
        <a:bodyPr/>
        <a:lstStyle/>
        <a:p>
          <a:endParaRPr lang="en-US"/>
        </a:p>
      </dgm:t>
    </dgm:pt>
    <dgm:pt modelId="{EE0CD6B8-564D-425A-B6B7-1DD53830560E}" type="sibTrans" cxnId="{01D92068-5D3E-4097-B5DB-A086A6E730FF}">
      <dgm:prSet/>
      <dgm:spPr/>
      <dgm:t>
        <a:bodyPr/>
        <a:lstStyle/>
        <a:p>
          <a:endParaRPr lang="en-US"/>
        </a:p>
      </dgm:t>
    </dgm:pt>
    <dgm:pt modelId="{FC5BD009-3A81-4739-8717-4A08E2A5F265}">
      <dgm:prSet phldrT="[Text]"/>
      <dgm:spPr/>
      <dgm:t>
        <a:bodyPr/>
        <a:lstStyle/>
        <a:p>
          <a:r>
            <a:rPr lang="en-US" dirty="0"/>
            <a:t>Property Tax Division</a:t>
          </a:r>
        </a:p>
      </dgm:t>
    </dgm:pt>
    <dgm:pt modelId="{4B8DF2C3-375D-42E9-8534-AB9898988917}" type="parTrans" cxnId="{08158515-4F7D-4D45-8444-E752AFC79BC9}">
      <dgm:prSet/>
      <dgm:spPr/>
      <dgm:t>
        <a:bodyPr/>
        <a:lstStyle/>
        <a:p>
          <a:endParaRPr lang="en-US"/>
        </a:p>
      </dgm:t>
    </dgm:pt>
    <dgm:pt modelId="{1B3875C3-16D4-44D2-BD87-781D83FF6A56}" type="sibTrans" cxnId="{08158515-4F7D-4D45-8444-E752AFC79BC9}">
      <dgm:prSet/>
      <dgm:spPr/>
      <dgm:t>
        <a:bodyPr/>
        <a:lstStyle/>
        <a:p>
          <a:endParaRPr lang="en-US"/>
        </a:p>
      </dgm:t>
    </dgm:pt>
    <dgm:pt modelId="{AD8660EB-4F32-40BB-9615-4C33CAA1C37A}">
      <dgm:prSet phldrT="[Text]"/>
      <dgm:spPr/>
      <dgm:t>
        <a:bodyPr/>
        <a:lstStyle/>
        <a:p>
          <a:r>
            <a:rPr lang="en-US" dirty="0"/>
            <a:t>Statewide Master Parcel File / IAS</a:t>
          </a:r>
        </a:p>
      </dgm:t>
    </dgm:pt>
    <dgm:pt modelId="{637DE983-F0C1-4C25-B47F-43F50DF719AD}" type="parTrans" cxnId="{F4D5852E-C504-45EC-B885-5EF04526DD59}">
      <dgm:prSet/>
      <dgm:spPr/>
      <dgm:t>
        <a:bodyPr/>
        <a:lstStyle/>
        <a:p>
          <a:endParaRPr lang="en-US"/>
        </a:p>
      </dgm:t>
    </dgm:pt>
    <dgm:pt modelId="{B218411C-AA57-4190-B4F4-ED9A463B6A5D}" type="sibTrans" cxnId="{F4D5852E-C504-45EC-B885-5EF04526DD59}">
      <dgm:prSet/>
      <dgm:spPr/>
      <dgm:t>
        <a:bodyPr/>
        <a:lstStyle/>
        <a:p>
          <a:endParaRPr lang="en-US"/>
        </a:p>
      </dgm:t>
    </dgm:pt>
    <dgm:pt modelId="{2B9615B0-3265-47EA-8A88-25EEA260BD56}" type="pres">
      <dgm:prSet presAssocID="{6C1724A4-65D9-48BF-9482-E853EBEBB3A9}" presName="linearFlow" presStyleCnt="0">
        <dgm:presLayoutVars>
          <dgm:resizeHandles val="exact"/>
        </dgm:presLayoutVars>
      </dgm:prSet>
      <dgm:spPr/>
    </dgm:pt>
    <dgm:pt modelId="{2A9D10BC-8902-4729-B1DA-A868BE1D04EB}" type="pres">
      <dgm:prSet presAssocID="{75BBE314-E263-44C5-8D08-58D5883F4AEE}" presName="node" presStyleLbl="node1" presStyleIdx="0" presStyleCnt="3">
        <dgm:presLayoutVars>
          <dgm:bulletEnabled val="1"/>
        </dgm:presLayoutVars>
      </dgm:prSet>
      <dgm:spPr/>
      <dgm:t>
        <a:bodyPr/>
        <a:lstStyle/>
        <a:p>
          <a:endParaRPr lang="en-US"/>
        </a:p>
      </dgm:t>
    </dgm:pt>
    <dgm:pt modelId="{AE46269E-4070-4BE1-89D1-747A78CF9C2B}" type="pres">
      <dgm:prSet presAssocID="{EE0CD6B8-564D-425A-B6B7-1DD53830560E}" presName="sibTrans" presStyleLbl="sibTrans2D1" presStyleIdx="0" presStyleCnt="2"/>
      <dgm:spPr/>
      <dgm:t>
        <a:bodyPr/>
        <a:lstStyle/>
        <a:p>
          <a:endParaRPr lang="en-US"/>
        </a:p>
      </dgm:t>
    </dgm:pt>
    <dgm:pt modelId="{22ACBBC5-AF01-4E32-AE0A-DF2AB753AE1B}" type="pres">
      <dgm:prSet presAssocID="{EE0CD6B8-564D-425A-B6B7-1DD53830560E}" presName="connectorText" presStyleLbl="sibTrans2D1" presStyleIdx="0" presStyleCnt="2"/>
      <dgm:spPr/>
      <dgm:t>
        <a:bodyPr/>
        <a:lstStyle/>
        <a:p>
          <a:endParaRPr lang="en-US"/>
        </a:p>
      </dgm:t>
    </dgm:pt>
    <dgm:pt modelId="{2C2517C8-850A-43AC-B7E7-7DC2C00D7D4D}" type="pres">
      <dgm:prSet presAssocID="{FC5BD009-3A81-4739-8717-4A08E2A5F265}" presName="node" presStyleLbl="node1" presStyleIdx="1" presStyleCnt="3">
        <dgm:presLayoutVars>
          <dgm:bulletEnabled val="1"/>
        </dgm:presLayoutVars>
      </dgm:prSet>
      <dgm:spPr/>
      <dgm:t>
        <a:bodyPr/>
        <a:lstStyle/>
        <a:p>
          <a:endParaRPr lang="en-US"/>
        </a:p>
      </dgm:t>
    </dgm:pt>
    <dgm:pt modelId="{B57088E2-C7FC-42EF-94DC-793428AB6475}" type="pres">
      <dgm:prSet presAssocID="{1B3875C3-16D4-44D2-BD87-781D83FF6A56}" presName="sibTrans" presStyleLbl="sibTrans2D1" presStyleIdx="1" presStyleCnt="2"/>
      <dgm:spPr/>
      <dgm:t>
        <a:bodyPr/>
        <a:lstStyle/>
        <a:p>
          <a:endParaRPr lang="en-US"/>
        </a:p>
      </dgm:t>
    </dgm:pt>
    <dgm:pt modelId="{7E9D285F-C370-4045-939E-FD3CEEDD3B14}" type="pres">
      <dgm:prSet presAssocID="{1B3875C3-16D4-44D2-BD87-781D83FF6A56}" presName="connectorText" presStyleLbl="sibTrans2D1" presStyleIdx="1" presStyleCnt="2"/>
      <dgm:spPr/>
      <dgm:t>
        <a:bodyPr/>
        <a:lstStyle/>
        <a:p>
          <a:endParaRPr lang="en-US"/>
        </a:p>
      </dgm:t>
    </dgm:pt>
    <dgm:pt modelId="{99BFB0D2-FE15-40C2-B9FA-0ADA6238DCFE}" type="pres">
      <dgm:prSet presAssocID="{AD8660EB-4F32-40BB-9615-4C33CAA1C37A}" presName="node" presStyleLbl="node1" presStyleIdx="2" presStyleCnt="3">
        <dgm:presLayoutVars>
          <dgm:bulletEnabled val="1"/>
        </dgm:presLayoutVars>
      </dgm:prSet>
      <dgm:spPr/>
      <dgm:t>
        <a:bodyPr/>
        <a:lstStyle/>
        <a:p>
          <a:endParaRPr lang="en-US"/>
        </a:p>
      </dgm:t>
    </dgm:pt>
  </dgm:ptLst>
  <dgm:cxnLst>
    <dgm:cxn modelId="{EAA0A167-4FB3-40C0-82C7-C310067FC6D4}" type="presOf" srcId="{EE0CD6B8-564D-425A-B6B7-1DD53830560E}" destId="{AE46269E-4070-4BE1-89D1-747A78CF9C2B}" srcOrd="0" destOrd="0" presId="urn:microsoft.com/office/officeart/2005/8/layout/process2"/>
    <dgm:cxn modelId="{1C19784B-272A-4B27-9DCA-7652C9A7C697}" type="presOf" srcId="{AD8660EB-4F32-40BB-9615-4C33CAA1C37A}" destId="{99BFB0D2-FE15-40C2-B9FA-0ADA6238DCFE}" srcOrd="0" destOrd="0" presId="urn:microsoft.com/office/officeart/2005/8/layout/process2"/>
    <dgm:cxn modelId="{F4D5852E-C504-45EC-B885-5EF04526DD59}" srcId="{6C1724A4-65D9-48BF-9482-E853EBEBB3A9}" destId="{AD8660EB-4F32-40BB-9615-4C33CAA1C37A}" srcOrd="2" destOrd="0" parTransId="{637DE983-F0C1-4C25-B47F-43F50DF719AD}" sibTransId="{B218411C-AA57-4190-B4F4-ED9A463B6A5D}"/>
    <dgm:cxn modelId="{681BA7D6-42EC-48C8-8711-3496A7AD8F1B}" type="presOf" srcId="{EE0CD6B8-564D-425A-B6B7-1DD53830560E}" destId="{22ACBBC5-AF01-4E32-AE0A-DF2AB753AE1B}" srcOrd="1" destOrd="0" presId="urn:microsoft.com/office/officeart/2005/8/layout/process2"/>
    <dgm:cxn modelId="{A6D6ECBB-A770-4106-8344-E2CE026BC482}" type="presOf" srcId="{75BBE314-E263-44C5-8D08-58D5883F4AEE}" destId="{2A9D10BC-8902-4729-B1DA-A868BE1D04EB}" srcOrd="0" destOrd="0" presId="urn:microsoft.com/office/officeart/2005/8/layout/process2"/>
    <dgm:cxn modelId="{CD061682-2DB4-4D3F-B93E-EFF34B85C2AE}" type="presOf" srcId="{6C1724A4-65D9-48BF-9482-E853EBEBB3A9}" destId="{2B9615B0-3265-47EA-8A88-25EEA260BD56}" srcOrd="0" destOrd="0" presId="urn:microsoft.com/office/officeart/2005/8/layout/process2"/>
    <dgm:cxn modelId="{E957EEF8-A467-4904-9704-D5D5E3D77A7D}" type="presOf" srcId="{1B3875C3-16D4-44D2-BD87-781D83FF6A56}" destId="{B57088E2-C7FC-42EF-94DC-793428AB6475}" srcOrd="0" destOrd="0" presId="urn:microsoft.com/office/officeart/2005/8/layout/process2"/>
    <dgm:cxn modelId="{08158515-4F7D-4D45-8444-E752AFC79BC9}" srcId="{6C1724A4-65D9-48BF-9482-E853EBEBB3A9}" destId="{FC5BD009-3A81-4739-8717-4A08E2A5F265}" srcOrd="1" destOrd="0" parTransId="{4B8DF2C3-375D-42E9-8534-AB9898988917}" sibTransId="{1B3875C3-16D4-44D2-BD87-781D83FF6A56}"/>
    <dgm:cxn modelId="{60FF6199-BFB4-4EA2-936F-0AA5A9DD2D1C}" type="presOf" srcId="{1B3875C3-16D4-44D2-BD87-781D83FF6A56}" destId="{7E9D285F-C370-4045-939E-FD3CEEDD3B14}" srcOrd="1" destOrd="0" presId="urn:microsoft.com/office/officeart/2005/8/layout/process2"/>
    <dgm:cxn modelId="{01D92068-5D3E-4097-B5DB-A086A6E730FF}" srcId="{6C1724A4-65D9-48BF-9482-E853EBEBB3A9}" destId="{75BBE314-E263-44C5-8D08-58D5883F4AEE}" srcOrd="0" destOrd="0" parTransId="{A31F603A-3942-41B5-BE5D-3438114C4AEE}" sibTransId="{EE0CD6B8-564D-425A-B6B7-1DD53830560E}"/>
    <dgm:cxn modelId="{D2425C5E-684E-421C-AEF7-7384374AA152}" type="presOf" srcId="{FC5BD009-3A81-4739-8717-4A08E2A5F265}" destId="{2C2517C8-850A-43AC-B7E7-7DC2C00D7D4D}" srcOrd="0" destOrd="0" presId="urn:microsoft.com/office/officeart/2005/8/layout/process2"/>
    <dgm:cxn modelId="{54B4C517-FC70-4830-9D89-9D993E8DB914}" type="presParOf" srcId="{2B9615B0-3265-47EA-8A88-25EEA260BD56}" destId="{2A9D10BC-8902-4729-B1DA-A868BE1D04EB}" srcOrd="0" destOrd="0" presId="urn:microsoft.com/office/officeart/2005/8/layout/process2"/>
    <dgm:cxn modelId="{1F415B4F-452F-4FF5-AFF7-002ACAFC4049}" type="presParOf" srcId="{2B9615B0-3265-47EA-8A88-25EEA260BD56}" destId="{AE46269E-4070-4BE1-89D1-747A78CF9C2B}" srcOrd="1" destOrd="0" presId="urn:microsoft.com/office/officeart/2005/8/layout/process2"/>
    <dgm:cxn modelId="{E5883036-0EC3-4DCD-B6D4-D9B072082279}" type="presParOf" srcId="{AE46269E-4070-4BE1-89D1-747A78CF9C2B}" destId="{22ACBBC5-AF01-4E32-AE0A-DF2AB753AE1B}" srcOrd="0" destOrd="0" presId="urn:microsoft.com/office/officeart/2005/8/layout/process2"/>
    <dgm:cxn modelId="{74159217-1BD4-40D1-8F46-F930D7130187}" type="presParOf" srcId="{2B9615B0-3265-47EA-8A88-25EEA260BD56}" destId="{2C2517C8-850A-43AC-B7E7-7DC2C00D7D4D}" srcOrd="2" destOrd="0" presId="urn:microsoft.com/office/officeart/2005/8/layout/process2"/>
    <dgm:cxn modelId="{94F44A9D-666D-413E-8503-BF17FE3C28A6}" type="presParOf" srcId="{2B9615B0-3265-47EA-8A88-25EEA260BD56}" destId="{B57088E2-C7FC-42EF-94DC-793428AB6475}" srcOrd="3" destOrd="0" presId="urn:microsoft.com/office/officeart/2005/8/layout/process2"/>
    <dgm:cxn modelId="{0C05A5D7-4BED-4E83-879E-7DAAB281C4E1}" type="presParOf" srcId="{B57088E2-C7FC-42EF-94DC-793428AB6475}" destId="{7E9D285F-C370-4045-939E-FD3CEEDD3B14}" srcOrd="0" destOrd="0" presId="urn:microsoft.com/office/officeart/2005/8/layout/process2"/>
    <dgm:cxn modelId="{0FAF9A60-FCBA-4BC7-A4D1-22EE0B8BDF8D}" type="presParOf" srcId="{2B9615B0-3265-47EA-8A88-25EEA260BD56}" destId="{99BFB0D2-FE15-40C2-B9FA-0ADA6238DCF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724A4-65D9-48BF-9482-E853EBEBB3A9}" type="doc">
      <dgm:prSet loTypeId="urn:microsoft.com/office/officeart/2005/8/layout/process2" loCatId="process" qsTypeId="urn:microsoft.com/office/officeart/2005/8/quickstyle/simple1" qsCatId="simple" csTypeId="urn:microsoft.com/office/officeart/2005/8/colors/accent1_2" csCatId="accent1" phldr="1"/>
      <dgm:spPr/>
    </dgm:pt>
    <dgm:pt modelId="{75BBE314-E263-44C5-8D08-58D5883F4AEE}">
      <dgm:prSet phldrT="[Text]"/>
      <dgm:spPr>
        <a:solidFill>
          <a:schemeClr val="accent2">
            <a:lumMod val="75000"/>
          </a:schemeClr>
        </a:solidFill>
      </dgm:spPr>
      <dgm:t>
        <a:bodyPr/>
        <a:lstStyle/>
        <a:p>
          <a:r>
            <a:rPr lang="en-US" dirty="0"/>
            <a:t>SOURCE:</a:t>
          </a:r>
          <a:br>
            <a:rPr lang="en-US" dirty="0"/>
          </a:br>
          <a:r>
            <a:rPr lang="en-US" dirty="0"/>
            <a:t>Local Addressing Offices</a:t>
          </a:r>
        </a:p>
      </dgm:t>
    </dgm:pt>
    <dgm:pt modelId="{A31F603A-3942-41B5-BE5D-3438114C4AEE}" type="parTrans" cxnId="{01D92068-5D3E-4097-B5DB-A086A6E730FF}">
      <dgm:prSet/>
      <dgm:spPr/>
      <dgm:t>
        <a:bodyPr/>
        <a:lstStyle/>
        <a:p>
          <a:endParaRPr lang="en-US"/>
        </a:p>
      </dgm:t>
    </dgm:pt>
    <dgm:pt modelId="{EE0CD6B8-564D-425A-B6B7-1DD53830560E}" type="sibTrans" cxnId="{01D92068-5D3E-4097-B5DB-A086A6E730FF}">
      <dgm:prSet/>
      <dgm:spPr>
        <a:solidFill>
          <a:schemeClr val="accent2">
            <a:lumMod val="75000"/>
            <a:alpha val="70000"/>
          </a:schemeClr>
        </a:solidFill>
      </dgm:spPr>
      <dgm:t>
        <a:bodyPr/>
        <a:lstStyle/>
        <a:p>
          <a:endParaRPr lang="en-US"/>
        </a:p>
      </dgm:t>
    </dgm:pt>
    <dgm:pt modelId="{FC5BD009-3A81-4739-8717-4A08E2A5F265}">
      <dgm:prSet phldrT="[Text]"/>
      <dgm:spPr>
        <a:solidFill>
          <a:schemeClr val="accent2">
            <a:lumMod val="75000"/>
          </a:schemeClr>
        </a:solidFill>
      </dgm:spPr>
      <dgm:t>
        <a:bodyPr/>
        <a:lstStyle/>
        <a:p>
          <a:r>
            <a:rPr lang="en-US" dirty="0"/>
            <a:t>WV Emergency Management Division</a:t>
          </a:r>
        </a:p>
      </dgm:t>
    </dgm:pt>
    <dgm:pt modelId="{4B8DF2C3-375D-42E9-8534-AB9898988917}" type="parTrans" cxnId="{08158515-4F7D-4D45-8444-E752AFC79BC9}">
      <dgm:prSet/>
      <dgm:spPr/>
      <dgm:t>
        <a:bodyPr/>
        <a:lstStyle/>
        <a:p>
          <a:endParaRPr lang="en-US"/>
        </a:p>
      </dgm:t>
    </dgm:pt>
    <dgm:pt modelId="{1B3875C3-16D4-44D2-BD87-781D83FF6A56}" type="sibTrans" cxnId="{08158515-4F7D-4D45-8444-E752AFC79BC9}">
      <dgm:prSet/>
      <dgm:spPr>
        <a:solidFill>
          <a:schemeClr val="accent2">
            <a:lumMod val="75000"/>
            <a:alpha val="70000"/>
          </a:schemeClr>
        </a:solidFill>
      </dgm:spPr>
      <dgm:t>
        <a:bodyPr/>
        <a:lstStyle/>
        <a:p>
          <a:endParaRPr lang="en-US"/>
        </a:p>
      </dgm:t>
    </dgm:pt>
    <dgm:pt modelId="{AD8660EB-4F32-40BB-9615-4C33CAA1C37A}">
      <dgm:prSet phldrT="[Text]"/>
      <dgm:spPr>
        <a:solidFill>
          <a:schemeClr val="accent2">
            <a:lumMod val="75000"/>
          </a:schemeClr>
        </a:solidFill>
      </dgm:spPr>
      <dgm:t>
        <a:bodyPr/>
        <a:lstStyle/>
        <a:p>
          <a:r>
            <a:rPr lang="en-US" dirty="0"/>
            <a:t>Statewide</a:t>
          </a:r>
          <a:br>
            <a:rPr lang="en-US" dirty="0"/>
          </a:br>
          <a:r>
            <a:rPr lang="en-US" dirty="0"/>
            <a:t> Addressing &amp; Mapping System</a:t>
          </a:r>
        </a:p>
      </dgm:t>
    </dgm:pt>
    <dgm:pt modelId="{637DE983-F0C1-4C25-B47F-43F50DF719AD}" type="parTrans" cxnId="{F4D5852E-C504-45EC-B885-5EF04526DD59}">
      <dgm:prSet/>
      <dgm:spPr/>
      <dgm:t>
        <a:bodyPr/>
        <a:lstStyle/>
        <a:p>
          <a:endParaRPr lang="en-US"/>
        </a:p>
      </dgm:t>
    </dgm:pt>
    <dgm:pt modelId="{B218411C-AA57-4190-B4F4-ED9A463B6A5D}" type="sibTrans" cxnId="{F4D5852E-C504-45EC-B885-5EF04526DD59}">
      <dgm:prSet/>
      <dgm:spPr/>
      <dgm:t>
        <a:bodyPr/>
        <a:lstStyle/>
        <a:p>
          <a:endParaRPr lang="en-US"/>
        </a:p>
      </dgm:t>
    </dgm:pt>
    <dgm:pt modelId="{2B9615B0-3265-47EA-8A88-25EEA260BD56}" type="pres">
      <dgm:prSet presAssocID="{6C1724A4-65D9-48BF-9482-E853EBEBB3A9}" presName="linearFlow" presStyleCnt="0">
        <dgm:presLayoutVars>
          <dgm:resizeHandles val="exact"/>
        </dgm:presLayoutVars>
      </dgm:prSet>
      <dgm:spPr/>
    </dgm:pt>
    <dgm:pt modelId="{2A9D10BC-8902-4729-B1DA-A868BE1D04EB}" type="pres">
      <dgm:prSet presAssocID="{75BBE314-E263-44C5-8D08-58D5883F4AEE}" presName="node" presStyleLbl="node1" presStyleIdx="0" presStyleCnt="3">
        <dgm:presLayoutVars>
          <dgm:bulletEnabled val="1"/>
        </dgm:presLayoutVars>
      </dgm:prSet>
      <dgm:spPr/>
      <dgm:t>
        <a:bodyPr/>
        <a:lstStyle/>
        <a:p>
          <a:endParaRPr lang="en-US"/>
        </a:p>
      </dgm:t>
    </dgm:pt>
    <dgm:pt modelId="{AE46269E-4070-4BE1-89D1-747A78CF9C2B}" type="pres">
      <dgm:prSet presAssocID="{EE0CD6B8-564D-425A-B6B7-1DD53830560E}" presName="sibTrans" presStyleLbl="sibTrans2D1" presStyleIdx="0" presStyleCnt="2"/>
      <dgm:spPr/>
      <dgm:t>
        <a:bodyPr/>
        <a:lstStyle/>
        <a:p>
          <a:endParaRPr lang="en-US"/>
        </a:p>
      </dgm:t>
    </dgm:pt>
    <dgm:pt modelId="{22ACBBC5-AF01-4E32-AE0A-DF2AB753AE1B}" type="pres">
      <dgm:prSet presAssocID="{EE0CD6B8-564D-425A-B6B7-1DD53830560E}" presName="connectorText" presStyleLbl="sibTrans2D1" presStyleIdx="0" presStyleCnt="2"/>
      <dgm:spPr/>
      <dgm:t>
        <a:bodyPr/>
        <a:lstStyle/>
        <a:p>
          <a:endParaRPr lang="en-US"/>
        </a:p>
      </dgm:t>
    </dgm:pt>
    <dgm:pt modelId="{2C2517C8-850A-43AC-B7E7-7DC2C00D7D4D}" type="pres">
      <dgm:prSet presAssocID="{FC5BD009-3A81-4739-8717-4A08E2A5F265}" presName="node" presStyleLbl="node1" presStyleIdx="1" presStyleCnt="3">
        <dgm:presLayoutVars>
          <dgm:bulletEnabled val="1"/>
        </dgm:presLayoutVars>
      </dgm:prSet>
      <dgm:spPr/>
      <dgm:t>
        <a:bodyPr/>
        <a:lstStyle/>
        <a:p>
          <a:endParaRPr lang="en-US"/>
        </a:p>
      </dgm:t>
    </dgm:pt>
    <dgm:pt modelId="{B57088E2-C7FC-42EF-94DC-793428AB6475}" type="pres">
      <dgm:prSet presAssocID="{1B3875C3-16D4-44D2-BD87-781D83FF6A56}" presName="sibTrans" presStyleLbl="sibTrans2D1" presStyleIdx="1" presStyleCnt="2"/>
      <dgm:spPr/>
      <dgm:t>
        <a:bodyPr/>
        <a:lstStyle/>
        <a:p>
          <a:endParaRPr lang="en-US"/>
        </a:p>
      </dgm:t>
    </dgm:pt>
    <dgm:pt modelId="{7E9D285F-C370-4045-939E-FD3CEEDD3B14}" type="pres">
      <dgm:prSet presAssocID="{1B3875C3-16D4-44D2-BD87-781D83FF6A56}" presName="connectorText" presStyleLbl="sibTrans2D1" presStyleIdx="1" presStyleCnt="2"/>
      <dgm:spPr/>
      <dgm:t>
        <a:bodyPr/>
        <a:lstStyle/>
        <a:p>
          <a:endParaRPr lang="en-US"/>
        </a:p>
      </dgm:t>
    </dgm:pt>
    <dgm:pt modelId="{99BFB0D2-FE15-40C2-B9FA-0ADA6238DCFE}" type="pres">
      <dgm:prSet presAssocID="{AD8660EB-4F32-40BB-9615-4C33CAA1C37A}" presName="node" presStyleLbl="node1" presStyleIdx="2" presStyleCnt="3">
        <dgm:presLayoutVars>
          <dgm:bulletEnabled val="1"/>
        </dgm:presLayoutVars>
      </dgm:prSet>
      <dgm:spPr/>
      <dgm:t>
        <a:bodyPr/>
        <a:lstStyle/>
        <a:p>
          <a:endParaRPr lang="en-US"/>
        </a:p>
      </dgm:t>
    </dgm:pt>
  </dgm:ptLst>
  <dgm:cxnLst>
    <dgm:cxn modelId="{EAA0A167-4FB3-40C0-82C7-C310067FC6D4}" type="presOf" srcId="{EE0CD6B8-564D-425A-B6B7-1DD53830560E}" destId="{AE46269E-4070-4BE1-89D1-747A78CF9C2B}" srcOrd="0" destOrd="0" presId="urn:microsoft.com/office/officeart/2005/8/layout/process2"/>
    <dgm:cxn modelId="{1C19784B-272A-4B27-9DCA-7652C9A7C697}" type="presOf" srcId="{AD8660EB-4F32-40BB-9615-4C33CAA1C37A}" destId="{99BFB0D2-FE15-40C2-B9FA-0ADA6238DCFE}" srcOrd="0" destOrd="0" presId="urn:microsoft.com/office/officeart/2005/8/layout/process2"/>
    <dgm:cxn modelId="{F4D5852E-C504-45EC-B885-5EF04526DD59}" srcId="{6C1724A4-65D9-48BF-9482-E853EBEBB3A9}" destId="{AD8660EB-4F32-40BB-9615-4C33CAA1C37A}" srcOrd="2" destOrd="0" parTransId="{637DE983-F0C1-4C25-B47F-43F50DF719AD}" sibTransId="{B218411C-AA57-4190-B4F4-ED9A463B6A5D}"/>
    <dgm:cxn modelId="{681BA7D6-42EC-48C8-8711-3496A7AD8F1B}" type="presOf" srcId="{EE0CD6B8-564D-425A-B6B7-1DD53830560E}" destId="{22ACBBC5-AF01-4E32-AE0A-DF2AB753AE1B}" srcOrd="1" destOrd="0" presId="urn:microsoft.com/office/officeart/2005/8/layout/process2"/>
    <dgm:cxn modelId="{A6D6ECBB-A770-4106-8344-E2CE026BC482}" type="presOf" srcId="{75BBE314-E263-44C5-8D08-58D5883F4AEE}" destId="{2A9D10BC-8902-4729-B1DA-A868BE1D04EB}" srcOrd="0" destOrd="0" presId="urn:microsoft.com/office/officeart/2005/8/layout/process2"/>
    <dgm:cxn modelId="{CD061682-2DB4-4D3F-B93E-EFF34B85C2AE}" type="presOf" srcId="{6C1724A4-65D9-48BF-9482-E853EBEBB3A9}" destId="{2B9615B0-3265-47EA-8A88-25EEA260BD56}" srcOrd="0" destOrd="0" presId="urn:microsoft.com/office/officeart/2005/8/layout/process2"/>
    <dgm:cxn modelId="{E957EEF8-A467-4904-9704-D5D5E3D77A7D}" type="presOf" srcId="{1B3875C3-16D4-44D2-BD87-781D83FF6A56}" destId="{B57088E2-C7FC-42EF-94DC-793428AB6475}" srcOrd="0" destOrd="0" presId="urn:microsoft.com/office/officeart/2005/8/layout/process2"/>
    <dgm:cxn modelId="{08158515-4F7D-4D45-8444-E752AFC79BC9}" srcId="{6C1724A4-65D9-48BF-9482-E853EBEBB3A9}" destId="{FC5BD009-3A81-4739-8717-4A08E2A5F265}" srcOrd="1" destOrd="0" parTransId="{4B8DF2C3-375D-42E9-8534-AB9898988917}" sibTransId="{1B3875C3-16D4-44D2-BD87-781D83FF6A56}"/>
    <dgm:cxn modelId="{60FF6199-BFB4-4EA2-936F-0AA5A9DD2D1C}" type="presOf" srcId="{1B3875C3-16D4-44D2-BD87-781D83FF6A56}" destId="{7E9D285F-C370-4045-939E-FD3CEEDD3B14}" srcOrd="1" destOrd="0" presId="urn:microsoft.com/office/officeart/2005/8/layout/process2"/>
    <dgm:cxn modelId="{01D92068-5D3E-4097-B5DB-A086A6E730FF}" srcId="{6C1724A4-65D9-48BF-9482-E853EBEBB3A9}" destId="{75BBE314-E263-44C5-8D08-58D5883F4AEE}" srcOrd="0" destOrd="0" parTransId="{A31F603A-3942-41B5-BE5D-3438114C4AEE}" sibTransId="{EE0CD6B8-564D-425A-B6B7-1DD53830560E}"/>
    <dgm:cxn modelId="{D2425C5E-684E-421C-AEF7-7384374AA152}" type="presOf" srcId="{FC5BD009-3A81-4739-8717-4A08E2A5F265}" destId="{2C2517C8-850A-43AC-B7E7-7DC2C00D7D4D}" srcOrd="0" destOrd="0" presId="urn:microsoft.com/office/officeart/2005/8/layout/process2"/>
    <dgm:cxn modelId="{54B4C517-FC70-4830-9D89-9D993E8DB914}" type="presParOf" srcId="{2B9615B0-3265-47EA-8A88-25EEA260BD56}" destId="{2A9D10BC-8902-4729-B1DA-A868BE1D04EB}" srcOrd="0" destOrd="0" presId="urn:microsoft.com/office/officeart/2005/8/layout/process2"/>
    <dgm:cxn modelId="{1F415B4F-452F-4FF5-AFF7-002ACAFC4049}" type="presParOf" srcId="{2B9615B0-3265-47EA-8A88-25EEA260BD56}" destId="{AE46269E-4070-4BE1-89D1-747A78CF9C2B}" srcOrd="1" destOrd="0" presId="urn:microsoft.com/office/officeart/2005/8/layout/process2"/>
    <dgm:cxn modelId="{E5883036-0EC3-4DCD-B6D4-D9B072082279}" type="presParOf" srcId="{AE46269E-4070-4BE1-89D1-747A78CF9C2B}" destId="{22ACBBC5-AF01-4E32-AE0A-DF2AB753AE1B}" srcOrd="0" destOrd="0" presId="urn:microsoft.com/office/officeart/2005/8/layout/process2"/>
    <dgm:cxn modelId="{74159217-1BD4-40D1-8F46-F930D7130187}" type="presParOf" srcId="{2B9615B0-3265-47EA-8A88-25EEA260BD56}" destId="{2C2517C8-850A-43AC-B7E7-7DC2C00D7D4D}" srcOrd="2" destOrd="0" presId="urn:microsoft.com/office/officeart/2005/8/layout/process2"/>
    <dgm:cxn modelId="{94F44A9D-666D-413E-8503-BF17FE3C28A6}" type="presParOf" srcId="{2B9615B0-3265-47EA-8A88-25EEA260BD56}" destId="{B57088E2-C7FC-42EF-94DC-793428AB6475}" srcOrd="3" destOrd="0" presId="urn:microsoft.com/office/officeart/2005/8/layout/process2"/>
    <dgm:cxn modelId="{0C05A5D7-4BED-4E83-879E-7DAAB281C4E1}" type="presParOf" srcId="{B57088E2-C7FC-42EF-94DC-793428AB6475}" destId="{7E9D285F-C370-4045-939E-FD3CEEDD3B14}" srcOrd="0" destOrd="0" presId="urn:microsoft.com/office/officeart/2005/8/layout/process2"/>
    <dgm:cxn modelId="{0FAF9A60-FCBA-4BC7-A4D1-22EE0B8BDF8D}" type="presParOf" srcId="{2B9615B0-3265-47EA-8A88-25EEA260BD56}" destId="{99BFB0D2-FE15-40C2-B9FA-0ADA6238DCFE}"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1724A4-65D9-48BF-9482-E853EBEBB3A9}" type="doc">
      <dgm:prSet loTypeId="urn:microsoft.com/office/officeart/2005/8/layout/process2" loCatId="process" qsTypeId="urn:microsoft.com/office/officeart/2005/8/quickstyle/simple1" qsCatId="simple" csTypeId="urn:microsoft.com/office/officeart/2005/8/colors/accent1_2" csCatId="accent1" phldr="1"/>
      <dgm:spPr/>
    </dgm:pt>
    <dgm:pt modelId="{75BBE314-E263-44C5-8D08-58D5883F4AEE}">
      <dgm:prSet phldrT="[Text]"/>
      <dgm:spPr>
        <a:solidFill>
          <a:schemeClr val="accent6">
            <a:lumMod val="50000"/>
          </a:schemeClr>
        </a:solidFill>
      </dgm:spPr>
      <dgm:t>
        <a:bodyPr/>
        <a:lstStyle/>
        <a:p>
          <a:r>
            <a:rPr lang="en-US" dirty="0"/>
            <a:t>SOURCE: </a:t>
          </a:r>
          <a:br>
            <a:rPr lang="en-US" dirty="0"/>
          </a:br>
          <a:r>
            <a:rPr lang="en-US" dirty="0"/>
            <a:t/>
          </a:r>
          <a:br>
            <a:rPr lang="en-US" dirty="0"/>
          </a:br>
          <a:r>
            <a:rPr lang="en-US" dirty="0"/>
            <a:t>County Offices</a:t>
          </a:r>
        </a:p>
      </dgm:t>
    </dgm:pt>
    <dgm:pt modelId="{A31F603A-3942-41B5-BE5D-3438114C4AEE}" type="parTrans" cxnId="{01D92068-5D3E-4097-B5DB-A086A6E730FF}">
      <dgm:prSet/>
      <dgm:spPr/>
      <dgm:t>
        <a:bodyPr/>
        <a:lstStyle/>
        <a:p>
          <a:endParaRPr lang="en-US"/>
        </a:p>
      </dgm:t>
    </dgm:pt>
    <dgm:pt modelId="{EE0CD6B8-564D-425A-B6B7-1DD53830560E}" type="sibTrans" cxnId="{01D92068-5D3E-4097-B5DB-A086A6E730FF}">
      <dgm:prSet/>
      <dgm:spPr>
        <a:solidFill>
          <a:schemeClr val="accent6">
            <a:lumMod val="75000"/>
            <a:alpha val="70000"/>
          </a:schemeClr>
        </a:solidFill>
      </dgm:spPr>
      <dgm:t>
        <a:bodyPr/>
        <a:lstStyle/>
        <a:p>
          <a:endParaRPr lang="en-US"/>
        </a:p>
      </dgm:t>
    </dgm:pt>
    <dgm:pt modelId="{FC5BD009-3A81-4739-8717-4A08E2A5F265}">
      <dgm:prSet phldrT="[Text]"/>
      <dgm:spPr>
        <a:solidFill>
          <a:schemeClr val="accent6">
            <a:lumMod val="50000"/>
          </a:schemeClr>
        </a:solidFill>
      </dgm:spPr>
      <dgm:t>
        <a:bodyPr/>
        <a:lstStyle/>
        <a:p>
          <a:r>
            <a:rPr lang="en-US" dirty="0"/>
            <a:t>WV GIS Technical Center</a:t>
          </a:r>
        </a:p>
      </dgm:t>
    </dgm:pt>
    <dgm:pt modelId="{4B8DF2C3-375D-42E9-8534-AB9898988917}" type="parTrans" cxnId="{08158515-4F7D-4D45-8444-E752AFC79BC9}">
      <dgm:prSet/>
      <dgm:spPr/>
      <dgm:t>
        <a:bodyPr/>
        <a:lstStyle/>
        <a:p>
          <a:endParaRPr lang="en-US"/>
        </a:p>
      </dgm:t>
    </dgm:pt>
    <dgm:pt modelId="{1B3875C3-16D4-44D2-BD87-781D83FF6A56}" type="sibTrans" cxnId="{08158515-4F7D-4D45-8444-E752AFC79BC9}">
      <dgm:prSet/>
      <dgm:spPr>
        <a:solidFill>
          <a:schemeClr val="accent6">
            <a:lumMod val="75000"/>
            <a:alpha val="70000"/>
          </a:schemeClr>
        </a:solidFill>
      </dgm:spPr>
      <dgm:t>
        <a:bodyPr/>
        <a:lstStyle/>
        <a:p>
          <a:endParaRPr lang="en-US"/>
        </a:p>
      </dgm:t>
    </dgm:pt>
    <dgm:pt modelId="{AD8660EB-4F32-40BB-9615-4C33CAA1C37A}">
      <dgm:prSet phldrT="[Text]"/>
      <dgm:spPr>
        <a:solidFill>
          <a:schemeClr val="accent6">
            <a:lumMod val="50000"/>
          </a:schemeClr>
        </a:solidFill>
      </dgm:spPr>
      <dgm:t>
        <a:bodyPr/>
        <a:lstStyle/>
        <a:p>
          <a:r>
            <a:rPr lang="en-US" dirty="0"/>
            <a:t>Statewide</a:t>
          </a:r>
          <a:br>
            <a:rPr lang="en-US" dirty="0"/>
          </a:br>
          <a:r>
            <a:rPr lang="en-US" dirty="0"/>
            <a:t> Leaf-Off Imagery Service </a:t>
          </a:r>
        </a:p>
      </dgm:t>
    </dgm:pt>
    <dgm:pt modelId="{637DE983-F0C1-4C25-B47F-43F50DF719AD}" type="parTrans" cxnId="{F4D5852E-C504-45EC-B885-5EF04526DD59}">
      <dgm:prSet/>
      <dgm:spPr/>
      <dgm:t>
        <a:bodyPr/>
        <a:lstStyle/>
        <a:p>
          <a:endParaRPr lang="en-US"/>
        </a:p>
      </dgm:t>
    </dgm:pt>
    <dgm:pt modelId="{B218411C-AA57-4190-B4F4-ED9A463B6A5D}" type="sibTrans" cxnId="{F4D5852E-C504-45EC-B885-5EF04526DD59}">
      <dgm:prSet/>
      <dgm:spPr/>
      <dgm:t>
        <a:bodyPr/>
        <a:lstStyle/>
        <a:p>
          <a:endParaRPr lang="en-US"/>
        </a:p>
      </dgm:t>
    </dgm:pt>
    <dgm:pt modelId="{2B9615B0-3265-47EA-8A88-25EEA260BD56}" type="pres">
      <dgm:prSet presAssocID="{6C1724A4-65D9-48BF-9482-E853EBEBB3A9}" presName="linearFlow" presStyleCnt="0">
        <dgm:presLayoutVars>
          <dgm:resizeHandles val="exact"/>
        </dgm:presLayoutVars>
      </dgm:prSet>
      <dgm:spPr/>
    </dgm:pt>
    <dgm:pt modelId="{2A9D10BC-8902-4729-B1DA-A868BE1D04EB}" type="pres">
      <dgm:prSet presAssocID="{75BBE314-E263-44C5-8D08-58D5883F4AEE}" presName="node" presStyleLbl="node1" presStyleIdx="0" presStyleCnt="3" custLinFactNeighborX="-1064">
        <dgm:presLayoutVars>
          <dgm:bulletEnabled val="1"/>
        </dgm:presLayoutVars>
      </dgm:prSet>
      <dgm:spPr/>
      <dgm:t>
        <a:bodyPr/>
        <a:lstStyle/>
        <a:p>
          <a:endParaRPr lang="en-US"/>
        </a:p>
      </dgm:t>
    </dgm:pt>
    <dgm:pt modelId="{AE46269E-4070-4BE1-89D1-747A78CF9C2B}" type="pres">
      <dgm:prSet presAssocID="{EE0CD6B8-564D-425A-B6B7-1DD53830560E}" presName="sibTrans" presStyleLbl="sibTrans2D1" presStyleIdx="0" presStyleCnt="2"/>
      <dgm:spPr/>
      <dgm:t>
        <a:bodyPr/>
        <a:lstStyle/>
        <a:p>
          <a:endParaRPr lang="en-US"/>
        </a:p>
      </dgm:t>
    </dgm:pt>
    <dgm:pt modelId="{22ACBBC5-AF01-4E32-AE0A-DF2AB753AE1B}" type="pres">
      <dgm:prSet presAssocID="{EE0CD6B8-564D-425A-B6B7-1DD53830560E}" presName="connectorText" presStyleLbl="sibTrans2D1" presStyleIdx="0" presStyleCnt="2"/>
      <dgm:spPr/>
      <dgm:t>
        <a:bodyPr/>
        <a:lstStyle/>
        <a:p>
          <a:endParaRPr lang="en-US"/>
        </a:p>
      </dgm:t>
    </dgm:pt>
    <dgm:pt modelId="{2C2517C8-850A-43AC-B7E7-7DC2C00D7D4D}" type="pres">
      <dgm:prSet presAssocID="{FC5BD009-3A81-4739-8717-4A08E2A5F265}" presName="node" presStyleLbl="node1" presStyleIdx="1" presStyleCnt="3">
        <dgm:presLayoutVars>
          <dgm:bulletEnabled val="1"/>
        </dgm:presLayoutVars>
      </dgm:prSet>
      <dgm:spPr/>
      <dgm:t>
        <a:bodyPr/>
        <a:lstStyle/>
        <a:p>
          <a:endParaRPr lang="en-US"/>
        </a:p>
      </dgm:t>
    </dgm:pt>
    <dgm:pt modelId="{B57088E2-C7FC-42EF-94DC-793428AB6475}" type="pres">
      <dgm:prSet presAssocID="{1B3875C3-16D4-44D2-BD87-781D83FF6A56}" presName="sibTrans" presStyleLbl="sibTrans2D1" presStyleIdx="1" presStyleCnt="2"/>
      <dgm:spPr/>
      <dgm:t>
        <a:bodyPr/>
        <a:lstStyle/>
        <a:p>
          <a:endParaRPr lang="en-US"/>
        </a:p>
      </dgm:t>
    </dgm:pt>
    <dgm:pt modelId="{7E9D285F-C370-4045-939E-FD3CEEDD3B14}" type="pres">
      <dgm:prSet presAssocID="{1B3875C3-16D4-44D2-BD87-781D83FF6A56}" presName="connectorText" presStyleLbl="sibTrans2D1" presStyleIdx="1" presStyleCnt="2"/>
      <dgm:spPr/>
      <dgm:t>
        <a:bodyPr/>
        <a:lstStyle/>
        <a:p>
          <a:endParaRPr lang="en-US"/>
        </a:p>
      </dgm:t>
    </dgm:pt>
    <dgm:pt modelId="{99BFB0D2-FE15-40C2-B9FA-0ADA6238DCFE}" type="pres">
      <dgm:prSet presAssocID="{AD8660EB-4F32-40BB-9615-4C33CAA1C37A}" presName="node" presStyleLbl="node1" presStyleIdx="2" presStyleCnt="3">
        <dgm:presLayoutVars>
          <dgm:bulletEnabled val="1"/>
        </dgm:presLayoutVars>
      </dgm:prSet>
      <dgm:spPr/>
      <dgm:t>
        <a:bodyPr/>
        <a:lstStyle/>
        <a:p>
          <a:endParaRPr lang="en-US"/>
        </a:p>
      </dgm:t>
    </dgm:pt>
  </dgm:ptLst>
  <dgm:cxnLst>
    <dgm:cxn modelId="{EAA0A167-4FB3-40C0-82C7-C310067FC6D4}" type="presOf" srcId="{EE0CD6B8-564D-425A-B6B7-1DD53830560E}" destId="{AE46269E-4070-4BE1-89D1-747A78CF9C2B}" srcOrd="0" destOrd="0" presId="urn:microsoft.com/office/officeart/2005/8/layout/process2"/>
    <dgm:cxn modelId="{1C19784B-272A-4B27-9DCA-7652C9A7C697}" type="presOf" srcId="{AD8660EB-4F32-40BB-9615-4C33CAA1C37A}" destId="{99BFB0D2-FE15-40C2-B9FA-0ADA6238DCFE}" srcOrd="0" destOrd="0" presId="urn:microsoft.com/office/officeart/2005/8/layout/process2"/>
    <dgm:cxn modelId="{F4D5852E-C504-45EC-B885-5EF04526DD59}" srcId="{6C1724A4-65D9-48BF-9482-E853EBEBB3A9}" destId="{AD8660EB-4F32-40BB-9615-4C33CAA1C37A}" srcOrd="2" destOrd="0" parTransId="{637DE983-F0C1-4C25-B47F-43F50DF719AD}" sibTransId="{B218411C-AA57-4190-B4F4-ED9A463B6A5D}"/>
    <dgm:cxn modelId="{681BA7D6-42EC-48C8-8711-3496A7AD8F1B}" type="presOf" srcId="{EE0CD6B8-564D-425A-B6B7-1DD53830560E}" destId="{22ACBBC5-AF01-4E32-AE0A-DF2AB753AE1B}" srcOrd="1" destOrd="0" presId="urn:microsoft.com/office/officeart/2005/8/layout/process2"/>
    <dgm:cxn modelId="{A6D6ECBB-A770-4106-8344-E2CE026BC482}" type="presOf" srcId="{75BBE314-E263-44C5-8D08-58D5883F4AEE}" destId="{2A9D10BC-8902-4729-B1DA-A868BE1D04EB}" srcOrd="0" destOrd="0" presId="urn:microsoft.com/office/officeart/2005/8/layout/process2"/>
    <dgm:cxn modelId="{CD061682-2DB4-4D3F-B93E-EFF34B85C2AE}" type="presOf" srcId="{6C1724A4-65D9-48BF-9482-E853EBEBB3A9}" destId="{2B9615B0-3265-47EA-8A88-25EEA260BD56}" srcOrd="0" destOrd="0" presId="urn:microsoft.com/office/officeart/2005/8/layout/process2"/>
    <dgm:cxn modelId="{E957EEF8-A467-4904-9704-D5D5E3D77A7D}" type="presOf" srcId="{1B3875C3-16D4-44D2-BD87-781D83FF6A56}" destId="{B57088E2-C7FC-42EF-94DC-793428AB6475}" srcOrd="0" destOrd="0" presId="urn:microsoft.com/office/officeart/2005/8/layout/process2"/>
    <dgm:cxn modelId="{08158515-4F7D-4D45-8444-E752AFC79BC9}" srcId="{6C1724A4-65D9-48BF-9482-E853EBEBB3A9}" destId="{FC5BD009-3A81-4739-8717-4A08E2A5F265}" srcOrd="1" destOrd="0" parTransId="{4B8DF2C3-375D-42E9-8534-AB9898988917}" sibTransId="{1B3875C3-16D4-44D2-BD87-781D83FF6A56}"/>
    <dgm:cxn modelId="{60FF6199-BFB4-4EA2-936F-0AA5A9DD2D1C}" type="presOf" srcId="{1B3875C3-16D4-44D2-BD87-781D83FF6A56}" destId="{7E9D285F-C370-4045-939E-FD3CEEDD3B14}" srcOrd="1" destOrd="0" presId="urn:microsoft.com/office/officeart/2005/8/layout/process2"/>
    <dgm:cxn modelId="{01D92068-5D3E-4097-B5DB-A086A6E730FF}" srcId="{6C1724A4-65D9-48BF-9482-E853EBEBB3A9}" destId="{75BBE314-E263-44C5-8D08-58D5883F4AEE}" srcOrd="0" destOrd="0" parTransId="{A31F603A-3942-41B5-BE5D-3438114C4AEE}" sibTransId="{EE0CD6B8-564D-425A-B6B7-1DD53830560E}"/>
    <dgm:cxn modelId="{D2425C5E-684E-421C-AEF7-7384374AA152}" type="presOf" srcId="{FC5BD009-3A81-4739-8717-4A08E2A5F265}" destId="{2C2517C8-850A-43AC-B7E7-7DC2C00D7D4D}" srcOrd="0" destOrd="0" presId="urn:microsoft.com/office/officeart/2005/8/layout/process2"/>
    <dgm:cxn modelId="{54B4C517-FC70-4830-9D89-9D993E8DB914}" type="presParOf" srcId="{2B9615B0-3265-47EA-8A88-25EEA260BD56}" destId="{2A9D10BC-8902-4729-B1DA-A868BE1D04EB}" srcOrd="0" destOrd="0" presId="urn:microsoft.com/office/officeart/2005/8/layout/process2"/>
    <dgm:cxn modelId="{1F415B4F-452F-4FF5-AFF7-002ACAFC4049}" type="presParOf" srcId="{2B9615B0-3265-47EA-8A88-25EEA260BD56}" destId="{AE46269E-4070-4BE1-89D1-747A78CF9C2B}" srcOrd="1" destOrd="0" presId="urn:microsoft.com/office/officeart/2005/8/layout/process2"/>
    <dgm:cxn modelId="{E5883036-0EC3-4DCD-B6D4-D9B072082279}" type="presParOf" srcId="{AE46269E-4070-4BE1-89D1-747A78CF9C2B}" destId="{22ACBBC5-AF01-4E32-AE0A-DF2AB753AE1B}" srcOrd="0" destOrd="0" presId="urn:microsoft.com/office/officeart/2005/8/layout/process2"/>
    <dgm:cxn modelId="{74159217-1BD4-40D1-8F46-F930D7130187}" type="presParOf" srcId="{2B9615B0-3265-47EA-8A88-25EEA260BD56}" destId="{2C2517C8-850A-43AC-B7E7-7DC2C00D7D4D}" srcOrd="2" destOrd="0" presId="urn:microsoft.com/office/officeart/2005/8/layout/process2"/>
    <dgm:cxn modelId="{94F44A9D-666D-413E-8503-BF17FE3C28A6}" type="presParOf" srcId="{2B9615B0-3265-47EA-8A88-25EEA260BD56}" destId="{B57088E2-C7FC-42EF-94DC-793428AB6475}" srcOrd="3" destOrd="0" presId="urn:microsoft.com/office/officeart/2005/8/layout/process2"/>
    <dgm:cxn modelId="{0C05A5D7-4BED-4E83-879E-7DAAB281C4E1}" type="presParOf" srcId="{B57088E2-C7FC-42EF-94DC-793428AB6475}" destId="{7E9D285F-C370-4045-939E-FD3CEEDD3B14}" srcOrd="0" destOrd="0" presId="urn:microsoft.com/office/officeart/2005/8/layout/process2"/>
    <dgm:cxn modelId="{0FAF9A60-FCBA-4BC7-A4D1-22EE0B8BDF8D}" type="presParOf" srcId="{2B9615B0-3265-47EA-8A88-25EEA260BD56}" destId="{99BFB0D2-FE15-40C2-B9FA-0ADA6238DCFE}"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1724A4-65D9-48BF-9482-E853EBEBB3A9}" type="doc">
      <dgm:prSet loTypeId="urn:microsoft.com/office/officeart/2005/8/layout/process2" loCatId="process" qsTypeId="urn:microsoft.com/office/officeart/2005/8/quickstyle/simple1" qsCatId="simple" csTypeId="urn:microsoft.com/office/officeart/2005/8/colors/accent1_2" csCatId="accent1" phldr="1"/>
      <dgm:spPr/>
    </dgm:pt>
    <dgm:pt modelId="{75BBE314-E263-44C5-8D08-58D5883F4AEE}">
      <dgm:prSet phldrT="[Text]" custT="1"/>
      <dgm:spPr>
        <a:solidFill>
          <a:schemeClr val="bg1">
            <a:lumMod val="50000"/>
          </a:schemeClr>
        </a:solidFill>
      </dgm:spPr>
      <dgm:t>
        <a:bodyPr/>
        <a:lstStyle/>
        <a:p>
          <a:r>
            <a:rPr lang="en-US" sz="1900" dirty="0"/>
            <a:t>SOURCE:</a:t>
          </a:r>
        </a:p>
        <a:p>
          <a:r>
            <a:rPr lang="en-US" sz="1900" dirty="0"/>
            <a:t/>
          </a:r>
          <a:br>
            <a:rPr lang="en-US" sz="1900" dirty="0"/>
          </a:br>
          <a:r>
            <a:rPr lang="en-US" sz="1900" dirty="0"/>
            <a:t>County Clerk</a:t>
          </a:r>
        </a:p>
      </dgm:t>
    </dgm:pt>
    <dgm:pt modelId="{A31F603A-3942-41B5-BE5D-3438114C4AEE}" type="parTrans" cxnId="{01D92068-5D3E-4097-B5DB-A086A6E730FF}">
      <dgm:prSet/>
      <dgm:spPr/>
      <dgm:t>
        <a:bodyPr/>
        <a:lstStyle/>
        <a:p>
          <a:endParaRPr lang="en-US"/>
        </a:p>
      </dgm:t>
    </dgm:pt>
    <dgm:pt modelId="{EE0CD6B8-564D-425A-B6B7-1DD53830560E}" type="sibTrans" cxnId="{01D92068-5D3E-4097-B5DB-A086A6E730FF}">
      <dgm:prSet/>
      <dgm:spPr>
        <a:solidFill>
          <a:schemeClr val="bg1">
            <a:lumMod val="65000"/>
            <a:alpha val="70000"/>
          </a:schemeClr>
        </a:solidFill>
      </dgm:spPr>
      <dgm:t>
        <a:bodyPr/>
        <a:lstStyle/>
        <a:p>
          <a:endParaRPr lang="en-US"/>
        </a:p>
      </dgm:t>
    </dgm:pt>
    <dgm:pt modelId="{FC5BD009-3A81-4739-8717-4A08E2A5F265}">
      <dgm:prSet phldrT="[Text]" custT="1"/>
      <dgm:spPr>
        <a:solidFill>
          <a:schemeClr val="bg1">
            <a:lumMod val="50000"/>
          </a:schemeClr>
        </a:solidFill>
      </dgm:spPr>
      <dgm:t>
        <a:bodyPr/>
        <a:lstStyle/>
        <a:p>
          <a:r>
            <a:rPr lang="en-US" sz="1900" dirty="0"/>
            <a:t>WV Secretary of State’s Office</a:t>
          </a:r>
        </a:p>
      </dgm:t>
    </dgm:pt>
    <dgm:pt modelId="{4B8DF2C3-375D-42E9-8534-AB9898988917}" type="parTrans" cxnId="{08158515-4F7D-4D45-8444-E752AFC79BC9}">
      <dgm:prSet/>
      <dgm:spPr/>
      <dgm:t>
        <a:bodyPr/>
        <a:lstStyle/>
        <a:p>
          <a:endParaRPr lang="en-US"/>
        </a:p>
      </dgm:t>
    </dgm:pt>
    <dgm:pt modelId="{1B3875C3-16D4-44D2-BD87-781D83FF6A56}" type="sibTrans" cxnId="{08158515-4F7D-4D45-8444-E752AFC79BC9}">
      <dgm:prSet/>
      <dgm:spPr>
        <a:solidFill>
          <a:schemeClr val="bg1">
            <a:lumMod val="65000"/>
            <a:alpha val="70000"/>
          </a:schemeClr>
        </a:solidFill>
      </dgm:spPr>
      <dgm:t>
        <a:bodyPr/>
        <a:lstStyle/>
        <a:p>
          <a:endParaRPr lang="en-US"/>
        </a:p>
      </dgm:t>
    </dgm:pt>
    <dgm:pt modelId="{AD8660EB-4F32-40BB-9615-4C33CAA1C37A}">
      <dgm:prSet phldrT="[Text]"/>
      <dgm:spPr>
        <a:solidFill>
          <a:schemeClr val="bg1">
            <a:lumMod val="50000"/>
          </a:schemeClr>
        </a:solidFill>
      </dgm:spPr>
      <dgm:t>
        <a:bodyPr/>
        <a:lstStyle/>
        <a:p>
          <a:r>
            <a:rPr lang="en-US" dirty="0"/>
            <a:t>Statewide Voter Registration System (SVRS) Geo-Enabled</a:t>
          </a:r>
        </a:p>
      </dgm:t>
    </dgm:pt>
    <dgm:pt modelId="{637DE983-F0C1-4C25-B47F-43F50DF719AD}" type="parTrans" cxnId="{F4D5852E-C504-45EC-B885-5EF04526DD59}">
      <dgm:prSet/>
      <dgm:spPr/>
      <dgm:t>
        <a:bodyPr/>
        <a:lstStyle/>
        <a:p>
          <a:endParaRPr lang="en-US"/>
        </a:p>
      </dgm:t>
    </dgm:pt>
    <dgm:pt modelId="{B218411C-AA57-4190-B4F4-ED9A463B6A5D}" type="sibTrans" cxnId="{F4D5852E-C504-45EC-B885-5EF04526DD59}">
      <dgm:prSet/>
      <dgm:spPr/>
      <dgm:t>
        <a:bodyPr/>
        <a:lstStyle/>
        <a:p>
          <a:endParaRPr lang="en-US"/>
        </a:p>
      </dgm:t>
    </dgm:pt>
    <dgm:pt modelId="{2B9615B0-3265-47EA-8A88-25EEA260BD56}" type="pres">
      <dgm:prSet presAssocID="{6C1724A4-65D9-48BF-9482-E853EBEBB3A9}" presName="linearFlow" presStyleCnt="0">
        <dgm:presLayoutVars>
          <dgm:resizeHandles val="exact"/>
        </dgm:presLayoutVars>
      </dgm:prSet>
      <dgm:spPr/>
    </dgm:pt>
    <dgm:pt modelId="{2A9D10BC-8902-4729-B1DA-A868BE1D04EB}" type="pres">
      <dgm:prSet presAssocID="{75BBE314-E263-44C5-8D08-58D5883F4AEE}" presName="node" presStyleLbl="node1" presStyleIdx="0" presStyleCnt="3">
        <dgm:presLayoutVars>
          <dgm:bulletEnabled val="1"/>
        </dgm:presLayoutVars>
      </dgm:prSet>
      <dgm:spPr/>
      <dgm:t>
        <a:bodyPr/>
        <a:lstStyle/>
        <a:p>
          <a:endParaRPr lang="en-US"/>
        </a:p>
      </dgm:t>
    </dgm:pt>
    <dgm:pt modelId="{AE46269E-4070-4BE1-89D1-747A78CF9C2B}" type="pres">
      <dgm:prSet presAssocID="{EE0CD6B8-564D-425A-B6B7-1DD53830560E}" presName="sibTrans" presStyleLbl="sibTrans2D1" presStyleIdx="0" presStyleCnt="2"/>
      <dgm:spPr/>
      <dgm:t>
        <a:bodyPr/>
        <a:lstStyle/>
        <a:p>
          <a:endParaRPr lang="en-US"/>
        </a:p>
      </dgm:t>
    </dgm:pt>
    <dgm:pt modelId="{22ACBBC5-AF01-4E32-AE0A-DF2AB753AE1B}" type="pres">
      <dgm:prSet presAssocID="{EE0CD6B8-564D-425A-B6B7-1DD53830560E}" presName="connectorText" presStyleLbl="sibTrans2D1" presStyleIdx="0" presStyleCnt="2"/>
      <dgm:spPr/>
      <dgm:t>
        <a:bodyPr/>
        <a:lstStyle/>
        <a:p>
          <a:endParaRPr lang="en-US"/>
        </a:p>
      </dgm:t>
    </dgm:pt>
    <dgm:pt modelId="{2C2517C8-850A-43AC-B7E7-7DC2C00D7D4D}" type="pres">
      <dgm:prSet presAssocID="{FC5BD009-3A81-4739-8717-4A08E2A5F265}" presName="node" presStyleLbl="node1" presStyleIdx="1" presStyleCnt="3">
        <dgm:presLayoutVars>
          <dgm:bulletEnabled val="1"/>
        </dgm:presLayoutVars>
      </dgm:prSet>
      <dgm:spPr/>
      <dgm:t>
        <a:bodyPr/>
        <a:lstStyle/>
        <a:p>
          <a:endParaRPr lang="en-US"/>
        </a:p>
      </dgm:t>
    </dgm:pt>
    <dgm:pt modelId="{B57088E2-C7FC-42EF-94DC-793428AB6475}" type="pres">
      <dgm:prSet presAssocID="{1B3875C3-16D4-44D2-BD87-781D83FF6A56}" presName="sibTrans" presStyleLbl="sibTrans2D1" presStyleIdx="1" presStyleCnt="2"/>
      <dgm:spPr/>
      <dgm:t>
        <a:bodyPr/>
        <a:lstStyle/>
        <a:p>
          <a:endParaRPr lang="en-US"/>
        </a:p>
      </dgm:t>
    </dgm:pt>
    <dgm:pt modelId="{7E9D285F-C370-4045-939E-FD3CEEDD3B14}" type="pres">
      <dgm:prSet presAssocID="{1B3875C3-16D4-44D2-BD87-781D83FF6A56}" presName="connectorText" presStyleLbl="sibTrans2D1" presStyleIdx="1" presStyleCnt="2"/>
      <dgm:spPr/>
      <dgm:t>
        <a:bodyPr/>
        <a:lstStyle/>
        <a:p>
          <a:endParaRPr lang="en-US"/>
        </a:p>
      </dgm:t>
    </dgm:pt>
    <dgm:pt modelId="{99BFB0D2-FE15-40C2-B9FA-0ADA6238DCFE}" type="pres">
      <dgm:prSet presAssocID="{AD8660EB-4F32-40BB-9615-4C33CAA1C37A}" presName="node" presStyleLbl="node1" presStyleIdx="2" presStyleCnt="3">
        <dgm:presLayoutVars>
          <dgm:bulletEnabled val="1"/>
        </dgm:presLayoutVars>
      </dgm:prSet>
      <dgm:spPr/>
      <dgm:t>
        <a:bodyPr/>
        <a:lstStyle/>
        <a:p>
          <a:endParaRPr lang="en-US"/>
        </a:p>
      </dgm:t>
    </dgm:pt>
  </dgm:ptLst>
  <dgm:cxnLst>
    <dgm:cxn modelId="{EAA0A167-4FB3-40C0-82C7-C310067FC6D4}" type="presOf" srcId="{EE0CD6B8-564D-425A-B6B7-1DD53830560E}" destId="{AE46269E-4070-4BE1-89D1-747A78CF9C2B}" srcOrd="0" destOrd="0" presId="urn:microsoft.com/office/officeart/2005/8/layout/process2"/>
    <dgm:cxn modelId="{1C19784B-272A-4B27-9DCA-7652C9A7C697}" type="presOf" srcId="{AD8660EB-4F32-40BB-9615-4C33CAA1C37A}" destId="{99BFB0D2-FE15-40C2-B9FA-0ADA6238DCFE}" srcOrd="0" destOrd="0" presId="urn:microsoft.com/office/officeart/2005/8/layout/process2"/>
    <dgm:cxn modelId="{F4D5852E-C504-45EC-B885-5EF04526DD59}" srcId="{6C1724A4-65D9-48BF-9482-E853EBEBB3A9}" destId="{AD8660EB-4F32-40BB-9615-4C33CAA1C37A}" srcOrd="2" destOrd="0" parTransId="{637DE983-F0C1-4C25-B47F-43F50DF719AD}" sibTransId="{B218411C-AA57-4190-B4F4-ED9A463B6A5D}"/>
    <dgm:cxn modelId="{681BA7D6-42EC-48C8-8711-3496A7AD8F1B}" type="presOf" srcId="{EE0CD6B8-564D-425A-B6B7-1DD53830560E}" destId="{22ACBBC5-AF01-4E32-AE0A-DF2AB753AE1B}" srcOrd="1" destOrd="0" presId="urn:microsoft.com/office/officeart/2005/8/layout/process2"/>
    <dgm:cxn modelId="{A6D6ECBB-A770-4106-8344-E2CE026BC482}" type="presOf" srcId="{75BBE314-E263-44C5-8D08-58D5883F4AEE}" destId="{2A9D10BC-8902-4729-B1DA-A868BE1D04EB}" srcOrd="0" destOrd="0" presId="urn:microsoft.com/office/officeart/2005/8/layout/process2"/>
    <dgm:cxn modelId="{CD061682-2DB4-4D3F-B93E-EFF34B85C2AE}" type="presOf" srcId="{6C1724A4-65D9-48BF-9482-E853EBEBB3A9}" destId="{2B9615B0-3265-47EA-8A88-25EEA260BD56}" srcOrd="0" destOrd="0" presId="urn:microsoft.com/office/officeart/2005/8/layout/process2"/>
    <dgm:cxn modelId="{E957EEF8-A467-4904-9704-D5D5E3D77A7D}" type="presOf" srcId="{1B3875C3-16D4-44D2-BD87-781D83FF6A56}" destId="{B57088E2-C7FC-42EF-94DC-793428AB6475}" srcOrd="0" destOrd="0" presId="urn:microsoft.com/office/officeart/2005/8/layout/process2"/>
    <dgm:cxn modelId="{08158515-4F7D-4D45-8444-E752AFC79BC9}" srcId="{6C1724A4-65D9-48BF-9482-E853EBEBB3A9}" destId="{FC5BD009-3A81-4739-8717-4A08E2A5F265}" srcOrd="1" destOrd="0" parTransId="{4B8DF2C3-375D-42E9-8534-AB9898988917}" sibTransId="{1B3875C3-16D4-44D2-BD87-781D83FF6A56}"/>
    <dgm:cxn modelId="{60FF6199-BFB4-4EA2-936F-0AA5A9DD2D1C}" type="presOf" srcId="{1B3875C3-16D4-44D2-BD87-781D83FF6A56}" destId="{7E9D285F-C370-4045-939E-FD3CEEDD3B14}" srcOrd="1" destOrd="0" presId="urn:microsoft.com/office/officeart/2005/8/layout/process2"/>
    <dgm:cxn modelId="{01D92068-5D3E-4097-B5DB-A086A6E730FF}" srcId="{6C1724A4-65D9-48BF-9482-E853EBEBB3A9}" destId="{75BBE314-E263-44C5-8D08-58D5883F4AEE}" srcOrd="0" destOrd="0" parTransId="{A31F603A-3942-41B5-BE5D-3438114C4AEE}" sibTransId="{EE0CD6B8-564D-425A-B6B7-1DD53830560E}"/>
    <dgm:cxn modelId="{D2425C5E-684E-421C-AEF7-7384374AA152}" type="presOf" srcId="{FC5BD009-3A81-4739-8717-4A08E2A5F265}" destId="{2C2517C8-850A-43AC-B7E7-7DC2C00D7D4D}" srcOrd="0" destOrd="0" presId="urn:microsoft.com/office/officeart/2005/8/layout/process2"/>
    <dgm:cxn modelId="{54B4C517-FC70-4830-9D89-9D993E8DB914}" type="presParOf" srcId="{2B9615B0-3265-47EA-8A88-25EEA260BD56}" destId="{2A9D10BC-8902-4729-B1DA-A868BE1D04EB}" srcOrd="0" destOrd="0" presId="urn:microsoft.com/office/officeart/2005/8/layout/process2"/>
    <dgm:cxn modelId="{1F415B4F-452F-4FF5-AFF7-002ACAFC4049}" type="presParOf" srcId="{2B9615B0-3265-47EA-8A88-25EEA260BD56}" destId="{AE46269E-4070-4BE1-89D1-747A78CF9C2B}" srcOrd="1" destOrd="0" presId="urn:microsoft.com/office/officeart/2005/8/layout/process2"/>
    <dgm:cxn modelId="{E5883036-0EC3-4DCD-B6D4-D9B072082279}" type="presParOf" srcId="{AE46269E-4070-4BE1-89D1-747A78CF9C2B}" destId="{22ACBBC5-AF01-4E32-AE0A-DF2AB753AE1B}" srcOrd="0" destOrd="0" presId="urn:microsoft.com/office/officeart/2005/8/layout/process2"/>
    <dgm:cxn modelId="{74159217-1BD4-40D1-8F46-F930D7130187}" type="presParOf" srcId="{2B9615B0-3265-47EA-8A88-25EEA260BD56}" destId="{2C2517C8-850A-43AC-B7E7-7DC2C00D7D4D}" srcOrd="2" destOrd="0" presId="urn:microsoft.com/office/officeart/2005/8/layout/process2"/>
    <dgm:cxn modelId="{94F44A9D-666D-413E-8503-BF17FE3C28A6}" type="presParOf" srcId="{2B9615B0-3265-47EA-8A88-25EEA260BD56}" destId="{B57088E2-C7FC-42EF-94DC-793428AB6475}" srcOrd="3" destOrd="0" presId="urn:microsoft.com/office/officeart/2005/8/layout/process2"/>
    <dgm:cxn modelId="{0C05A5D7-4BED-4E83-879E-7DAAB281C4E1}" type="presParOf" srcId="{B57088E2-C7FC-42EF-94DC-793428AB6475}" destId="{7E9D285F-C370-4045-939E-FD3CEEDD3B14}" srcOrd="0" destOrd="0" presId="urn:microsoft.com/office/officeart/2005/8/layout/process2"/>
    <dgm:cxn modelId="{0FAF9A60-FCBA-4BC7-A4D1-22EE0B8BDF8D}" type="presParOf" srcId="{2B9615B0-3265-47EA-8A88-25EEA260BD56}" destId="{99BFB0D2-FE15-40C2-B9FA-0ADA6238DCFE}" srcOrd="4"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36031-F192-4DAA-BBA2-F6152EE54063}">
      <dsp:nvSpPr>
        <dsp:cNvPr id="0" name=""/>
        <dsp:cNvSpPr/>
      </dsp:nvSpPr>
      <dsp:spPr>
        <a:xfrm>
          <a:off x="8329" y="261145"/>
          <a:ext cx="1599826" cy="1393135"/>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Site Match</a:t>
          </a:r>
          <a:br>
            <a:rPr lang="en-US" sz="1800" b="1" kern="1200" dirty="0">
              <a:solidFill>
                <a:schemeClr val="tx1"/>
              </a:solidFill>
            </a:rPr>
          </a:br>
          <a:r>
            <a:rPr lang="en-US" sz="1800" b="1" kern="1200" dirty="0">
              <a:solidFill>
                <a:schemeClr val="tx1"/>
              </a:solidFill>
            </a:rPr>
            <a:t/>
          </a:r>
          <a:br>
            <a:rPr lang="en-US" sz="1800" b="1" kern="1200" dirty="0">
              <a:solidFill>
                <a:schemeClr val="tx1"/>
              </a:solidFill>
            </a:rPr>
          </a:br>
          <a:r>
            <a:rPr lang="en-US" sz="1800" kern="1200" dirty="0">
              <a:solidFill>
                <a:schemeClr val="tx1"/>
              </a:solidFill>
            </a:rPr>
            <a:t>(WV or </a:t>
          </a:r>
          <a:r>
            <a:rPr lang="en-US" sz="1800" kern="1200" dirty="0" err="1">
              <a:solidFill>
                <a:schemeClr val="tx1"/>
              </a:solidFill>
            </a:rPr>
            <a:t>Esri</a:t>
          </a:r>
          <a:r>
            <a:rPr lang="en-US" sz="1800" kern="1200" dirty="0">
              <a:solidFill>
                <a:schemeClr val="tx1"/>
              </a:solidFill>
            </a:rPr>
            <a:t> Locators)</a:t>
          </a:r>
          <a:r>
            <a:rPr lang="en-US" sz="1800" kern="1200" dirty="0"/>
            <a:t/>
          </a:r>
          <a:br>
            <a:rPr lang="en-US" sz="1800" kern="1200" dirty="0"/>
          </a:br>
          <a:endParaRPr lang="en-US" sz="1800" kern="1200" dirty="0"/>
        </a:p>
      </dsp:txBody>
      <dsp:txXfrm>
        <a:off x="49133" y="301949"/>
        <a:ext cx="1518218" cy="1311527"/>
      </dsp:txXfrm>
    </dsp:sp>
    <dsp:sp modelId="{F93430D0-864C-4005-BDD1-52FCB73C9DE9}">
      <dsp:nvSpPr>
        <dsp:cNvPr id="0" name=""/>
        <dsp:cNvSpPr/>
      </dsp:nvSpPr>
      <dsp:spPr>
        <a:xfrm>
          <a:off x="1768138" y="759334"/>
          <a:ext cx="339163" cy="3967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68138" y="838685"/>
        <a:ext cx="237414" cy="238055"/>
      </dsp:txXfrm>
    </dsp:sp>
    <dsp:sp modelId="{C318D37F-C6AF-4E4F-AF23-47F288322011}">
      <dsp:nvSpPr>
        <dsp:cNvPr id="0" name=""/>
        <dsp:cNvSpPr/>
      </dsp:nvSpPr>
      <dsp:spPr>
        <a:xfrm>
          <a:off x="2248086" y="200590"/>
          <a:ext cx="1599826" cy="1514245"/>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Street Match</a:t>
          </a:r>
          <a:br>
            <a:rPr lang="en-US" sz="1800" b="1" kern="1200" dirty="0">
              <a:solidFill>
                <a:schemeClr val="tx1"/>
              </a:solidFill>
            </a:rPr>
          </a:br>
          <a:r>
            <a:rPr lang="en-US" sz="1800" b="1" kern="1200" dirty="0">
              <a:solidFill>
                <a:schemeClr val="tx1"/>
              </a:solidFill>
            </a:rPr>
            <a:t/>
          </a:r>
          <a:br>
            <a:rPr lang="en-US" sz="1800" b="1" kern="1200" dirty="0">
              <a:solidFill>
                <a:schemeClr val="tx1"/>
              </a:solidFill>
            </a:rPr>
          </a:br>
          <a:r>
            <a:rPr lang="en-US" sz="1800" kern="1200" dirty="0">
              <a:solidFill>
                <a:schemeClr val="tx1"/>
              </a:solidFill>
            </a:rPr>
            <a:t>(WV or </a:t>
          </a:r>
          <a:r>
            <a:rPr lang="en-US" sz="1800" kern="1200" dirty="0" err="1">
              <a:solidFill>
                <a:schemeClr val="tx1"/>
              </a:solidFill>
            </a:rPr>
            <a:t>Esri</a:t>
          </a:r>
          <a:r>
            <a:rPr lang="en-US" sz="1800" kern="1200" dirty="0">
              <a:solidFill>
                <a:schemeClr val="tx1"/>
              </a:solidFill>
            </a:rPr>
            <a:t> Locators)</a:t>
          </a:r>
          <a:br>
            <a:rPr lang="en-US" sz="1800" kern="1200" dirty="0">
              <a:solidFill>
                <a:schemeClr val="tx1"/>
              </a:solidFill>
            </a:rPr>
          </a:br>
          <a:endParaRPr lang="en-US" sz="1800" kern="1200" dirty="0">
            <a:solidFill>
              <a:schemeClr val="tx1"/>
            </a:solidFill>
          </a:endParaRPr>
        </a:p>
      </dsp:txBody>
      <dsp:txXfrm>
        <a:off x="2292437" y="244941"/>
        <a:ext cx="1511124" cy="1425543"/>
      </dsp:txXfrm>
    </dsp:sp>
    <dsp:sp modelId="{8E08768D-8210-4DFC-B9AD-757AE591C597}">
      <dsp:nvSpPr>
        <dsp:cNvPr id="0" name=""/>
        <dsp:cNvSpPr/>
      </dsp:nvSpPr>
      <dsp:spPr>
        <a:xfrm>
          <a:off x="4007896" y="759334"/>
          <a:ext cx="339163" cy="3967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07896" y="838685"/>
        <a:ext cx="237414" cy="238055"/>
      </dsp:txXfrm>
    </dsp:sp>
    <dsp:sp modelId="{CB118F62-220B-4344-AA3E-5136CC722FCF}">
      <dsp:nvSpPr>
        <dsp:cNvPr id="0" name=""/>
        <dsp:cNvSpPr/>
      </dsp:nvSpPr>
      <dsp:spPr>
        <a:xfrm>
          <a:off x="4487844" y="200590"/>
          <a:ext cx="1599826" cy="1514245"/>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rgbClr val="FF0000"/>
              </a:solidFill>
            </a:rPr>
            <a:t>No Match</a:t>
          </a:r>
          <a:r>
            <a:rPr lang="en-US" sz="1800" kern="1200" dirty="0">
              <a:solidFill>
                <a:srgbClr val="FF0000"/>
              </a:solidFill>
            </a:rPr>
            <a:t/>
          </a:r>
          <a:br>
            <a:rPr lang="en-US" sz="1800" kern="1200" dirty="0">
              <a:solidFill>
                <a:srgbClr val="FF0000"/>
              </a:solidFill>
            </a:rPr>
          </a:br>
          <a:endParaRPr lang="en-US" sz="1800" kern="1200" dirty="0">
            <a:solidFill>
              <a:srgbClr val="FF0000"/>
            </a:solidFill>
          </a:endParaRPr>
        </a:p>
      </dsp:txBody>
      <dsp:txXfrm>
        <a:off x="4532195" y="244941"/>
        <a:ext cx="1511124" cy="1425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8F4FA-4C26-4D9E-AFA8-77F33CEEB33F}">
      <dsp:nvSpPr>
        <dsp:cNvPr id="0" name=""/>
        <dsp:cNvSpPr/>
      </dsp:nvSpPr>
      <dsp:spPr>
        <a:xfrm>
          <a:off x="2478155" y="1313036"/>
          <a:ext cx="3043728" cy="304372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SVRS Voter Points</a:t>
          </a:r>
        </a:p>
      </dsp:txBody>
      <dsp:txXfrm>
        <a:off x="2923899" y="1758780"/>
        <a:ext cx="2152240" cy="2152240"/>
      </dsp:txXfrm>
    </dsp:sp>
    <dsp:sp modelId="{87E0AF31-2549-4751-9499-61120EAF311D}">
      <dsp:nvSpPr>
        <dsp:cNvPr id="0" name=""/>
        <dsp:cNvSpPr/>
      </dsp:nvSpPr>
      <dsp:spPr>
        <a:xfrm>
          <a:off x="3239087" y="93906"/>
          <a:ext cx="1521864" cy="1521864"/>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Geo Election Districts</a:t>
          </a:r>
        </a:p>
      </dsp:txBody>
      <dsp:txXfrm>
        <a:off x="3461959" y="316778"/>
        <a:ext cx="1076120" cy="1076120"/>
      </dsp:txXfrm>
    </dsp:sp>
    <dsp:sp modelId="{29D62A78-E327-4F99-938B-AB2B1897B1DB}">
      <dsp:nvSpPr>
        <dsp:cNvPr id="0" name=""/>
        <dsp:cNvSpPr/>
      </dsp:nvSpPr>
      <dsp:spPr>
        <a:xfrm>
          <a:off x="5122239" y="1462095"/>
          <a:ext cx="1521864" cy="1521864"/>
        </a:xfrm>
        <a:prstGeom prst="ellipse">
          <a:avLst/>
        </a:prstGeom>
        <a:solidFill>
          <a:schemeClr val="accent2">
            <a:alpha val="50000"/>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Parcels</a:t>
          </a:r>
        </a:p>
      </dsp:txBody>
      <dsp:txXfrm>
        <a:off x="5345111" y="1684967"/>
        <a:ext cx="1076120" cy="1076120"/>
      </dsp:txXfrm>
    </dsp:sp>
    <dsp:sp modelId="{7520FA77-418A-4970-B336-D2B217E119B1}">
      <dsp:nvSpPr>
        <dsp:cNvPr id="0" name=""/>
        <dsp:cNvSpPr/>
      </dsp:nvSpPr>
      <dsp:spPr>
        <a:xfrm>
          <a:off x="4402939" y="3675873"/>
          <a:ext cx="1521864" cy="1521864"/>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E-911 Addresses</a:t>
          </a:r>
        </a:p>
      </dsp:txBody>
      <dsp:txXfrm>
        <a:off x="4625811" y="3898745"/>
        <a:ext cx="1076120" cy="1076120"/>
      </dsp:txXfrm>
    </dsp:sp>
    <dsp:sp modelId="{9678BC1C-3FCB-495F-B927-56B32BA81C8B}">
      <dsp:nvSpPr>
        <dsp:cNvPr id="0" name=""/>
        <dsp:cNvSpPr/>
      </dsp:nvSpPr>
      <dsp:spPr>
        <a:xfrm>
          <a:off x="2075236" y="3675873"/>
          <a:ext cx="1521864" cy="1521864"/>
        </a:xfrm>
        <a:prstGeom prst="ellipse">
          <a:avLst/>
        </a:prstGeom>
        <a:solidFill>
          <a:schemeClr val="accent2">
            <a:alpha val="50000"/>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Geo Boundaries</a:t>
          </a:r>
        </a:p>
      </dsp:txBody>
      <dsp:txXfrm>
        <a:off x="2298108" y="3898745"/>
        <a:ext cx="1076120" cy="1076120"/>
      </dsp:txXfrm>
    </dsp:sp>
    <dsp:sp modelId="{D6E8BB9F-2B97-472D-A589-D62416D53407}">
      <dsp:nvSpPr>
        <dsp:cNvPr id="0" name=""/>
        <dsp:cNvSpPr/>
      </dsp:nvSpPr>
      <dsp:spPr>
        <a:xfrm>
          <a:off x="1355936" y="1462095"/>
          <a:ext cx="1521864" cy="1521864"/>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err="1"/>
            <a:t>Basemap</a:t>
          </a:r>
          <a:r>
            <a:rPr lang="en-US" sz="1700" kern="1200" dirty="0"/>
            <a:t> Layers </a:t>
          </a:r>
          <a:br>
            <a:rPr lang="en-US" sz="1700" kern="1200" dirty="0"/>
          </a:br>
          <a:r>
            <a:rPr lang="en-US" sz="1200" kern="1200" dirty="0"/>
            <a:t/>
          </a:r>
          <a:br>
            <a:rPr lang="en-US" sz="1200" kern="1200" dirty="0"/>
          </a:br>
          <a:r>
            <a:rPr lang="en-US" sz="900" kern="1200" dirty="0"/>
            <a:t>(Aerial Imagery)</a:t>
          </a:r>
          <a:endParaRPr lang="en-US" sz="600" kern="1200" dirty="0"/>
        </a:p>
      </dsp:txBody>
      <dsp:txXfrm>
        <a:off x="1578808" y="1684967"/>
        <a:ext cx="1076120" cy="107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10BC-8902-4729-B1DA-A868BE1D04EB}">
      <dsp:nvSpPr>
        <dsp:cNvPr id="0" name=""/>
        <dsp:cNvSpPr/>
      </dsp:nvSpPr>
      <dsp:spPr>
        <a:xfrm>
          <a:off x="876299" y="0"/>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SOURCE:</a:t>
          </a:r>
          <a:br>
            <a:rPr lang="en-US" sz="1900" kern="1200" dirty="0"/>
          </a:br>
          <a:r>
            <a:rPr lang="en-US" sz="1900" kern="1200" dirty="0"/>
            <a:t>County Assessors</a:t>
          </a:r>
        </a:p>
      </dsp:txBody>
      <dsp:txXfrm>
        <a:off x="906057" y="29758"/>
        <a:ext cx="1769284" cy="956484"/>
      </dsp:txXfrm>
    </dsp:sp>
    <dsp:sp modelId="{AE46269E-4070-4BE1-89D1-747A78CF9C2B}">
      <dsp:nvSpPr>
        <dsp:cNvPr id="0" name=""/>
        <dsp:cNvSpPr/>
      </dsp:nvSpPr>
      <dsp:spPr>
        <a:xfrm rot="5400000">
          <a:off x="1600199" y="1041399"/>
          <a:ext cx="3809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653539" y="1079499"/>
        <a:ext cx="274320" cy="266699"/>
      </dsp:txXfrm>
    </dsp:sp>
    <dsp:sp modelId="{2C2517C8-850A-43AC-B7E7-7DC2C00D7D4D}">
      <dsp:nvSpPr>
        <dsp:cNvPr id="0" name=""/>
        <dsp:cNvSpPr/>
      </dsp:nvSpPr>
      <dsp:spPr>
        <a:xfrm>
          <a:off x="876299" y="1523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Property Tax Division</a:t>
          </a:r>
        </a:p>
      </dsp:txBody>
      <dsp:txXfrm>
        <a:off x="906057" y="1553757"/>
        <a:ext cx="1769284" cy="956484"/>
      </dsp:txXfrm>
    </dsp:sp>
    <dsp:sp modelId="{B57088E2-C7FC-42EF-94DC-793428AB6475}">
      <dsp:nvSpPr>
        <dsp:cNvPr id="0" name=""/>
        <dsp:cNvSpPr/>
      </dsp:nvSpPr>
      <dsp:spPr>
        <a:xfrm rot="5400000">
          <a:off x="1600199"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653539" y="2603499"/>
        <a:ext cx="274320" cy="266700"/>
      </dsp:txXfrm>
    </dsp:sp>
    <dsp:sp modelId="{99BFB0D2-FE15-40C2-B9FA-0ADA6238DCFE}">
      <dsp:nvSpPr>
        <dsp:cNvPr id="0" name=""/>
        <dsp:cNvSpPr/>
      </dsp:nvSpPr>
      <dsp:spPr>
        <a:xfrm>
          <a:off x="876299" y="3047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Statewide Master Parcel File / IAS</a:t>
          </a:r>
        </a:p>
      </dsp:txBody>
      <dsp:txXfrm>
        <a:off x="906057" y="3077757"/>
        <a:ext cx="1769284" cy="956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10BC-8902-4729-B1DA-A868BE1D04EB}">
      <dsp:nvSpPr>
        <dsp:cNvPr id="0" name=""/>
        <dsp:cNvSpPr/>
      </dsp:nvSpPr>
      <dsp:spPr>
        <a:xfrm>
          <a:off x="218954" y="0"/>
          <a:ext cx="1828800" cy="10160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SOURCE:</a:t>
          </a:r>
          <a:br>
            <a:rPr lang="en-US" sz="1800" kern="1200" dirty="0"/>
          </a:br>
          <a:r>
            <a:rPr lang="en-US" sz="1800" kern="1200" dirty="0"/>
            <a:t>Local Addressing Offices</a:t>
          </a:r>
        </a:p>
      </dsp:txBody>
      <dsp:txXfrm>
        <a:off x="248712" y="29758"/>
        <a:ext cx="1769284" cy="956484"/>
      </dsp:txXfrm>
    </dsp:sp>
    <dsp:sp modelId="{AE46269E-4070-4BE1-89D1-747A78CF9C2B}">
      <dsp:nvSpPr>
        <dsp:cNvPr id="0" name=""/>
        <dsp:cNvSpPr/>
      </dsp:nvSpPr>
      <dsp:spPr>
        <a:xfrm rot="5400000">
          <a:off x="942854" y="1041399"/>
          <a:ext cx="380999" cy="457200"/>
        </a:xfrm>
        <a:prstGeom prst="rightArrow">
          <a:avLst>
            <a:gd name="adj1" fmla="val 60000"/>
            <a:gd name="adj2" fmla="val 50000"/>
          </a:avLst>
        </a:prstGeom>
        <a:solidFill>
          <a:schemeClr val="accent2">
            <a:lumMod val="7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996194" y="1079499"/>
        <a:ext cx="274320" cy="266699"/>
      </dsp:txXfrm>
    </dsp:sp>
    <dsp:sp modelId="{2C2517C8-850A-43AC-B7E7-7DC2C00D7D4D}">
      <dsp:nvSpPr>
        <dsp:cNvPr id="0" name=""/>
        <dsp:cNvSpPr/>
      </dsp:nvSpPr>
      <dsp:spPr>
        <a:xfrm>
          <a:off x="218954" y="1523999"/>
          <a:ext cx="1828800" cy="10160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WV Emergency Management Division</a:t>
          </a:r>
        </a:p>
      </dsp:txBody>
      <dsp:txXfrm>
        <a:off x="248712" y="1553757"/>
        <a:ext cx="1769284" cy="956484"/>
      </dsp:txXfrm>
    </dsp:sp>
    <dsp:sp modelId="{B57088E2-C7FC-42EF-94DC-793428AB6475}">
      <dsp:nvSpPr>
        <dsp:cNvPr id="0" name=""/>
        <dsp:cNvSpPr/>
      </dsp:nvSpPr>
      <dsp:spPr>
        <a:xfrm rot="5400000">
          <a:off x="942854" y="2565399"/>
          <a:ext cx="381000" cy="457200"/>
        </a:xfrm>
        <a:prstGeom prst="rightArrow">
          <a:avLst>
            <a:gd name="adj1" fmla="val 60000"/>
            <a:gd name="adj2" fmla="val 50000"/>
          </a:avLst>
        </a:prstGeom>
        <a:solidFill>
          <a:schemeClr val="accent2">
            <a:lumMod val="7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996194" y="2603499"/>
        <a:ext cx="274320" cy="266700"/>
      </dsp:txXfrm>
    </dsp:sp>
    <dsp:sp modelId="{99BFB0D2-FE15-40C2-B9FA-0ADA6238DCFE}">
      <dsp:nvSpPr>
        <dsp:cNvPr id="0" name=""/>
        <dsp:cNvSpPr/>
      </dsp:nvSpPr>
      <dsp:spPr>
        <a:xfrm>
          <a:off x="218954" y="3047999"/>
          <a:ext cx="1828800" cy="10160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Statewide</a:t>
          </a:r>
          <a:br>
            <a:rPr lang="en-US" sz="1800" kern="1200" dirty="0"/>
          </a:br>
          <a:r>
            <a:rPr lang="en-US" sz="1800" kern="1200" dirty="0"/>
            <a:t> Addressing &amp; Mapping System</a:t>
          </a:r>
        </a:p>
      </dsp:txBody>
      <dsp:txXfrm>
        <a:off x="248712" y="3077757"/>
        <a:ext cx="1769284" cy="956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10BC-8902-4729-B1DA-A868BE1D04EB}">
      <dsp:nvSpPr>
        <dsp:cNvPr id="0" name=""/>
        <dsp:cNvSpPr/>
      </dsp:nvSpPr>
      <dsp:spPr>
        <a:xfrm>
          <a:off x="321421" y="0"/>
          <a:ext cx="1828800" cy="101600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SOURCE: </a:t>
          </a:r>
          <a:br>
            <a:rPr lang="en-US" sz="1900" kern="1200" dirty="0"/>
          </a:br>
          <a:r>
            <a:rPr lang="en-US" sz="1900" kern="1200" dirty="0"/>
            <a:t/>
          </a:r>
          <a:br>
            <a:rPr lang="en-US" sz="1900" kern="1200" dirty="0"/>
          </a:br>
          <a:r>
            <a:rPr lang="en-US" sz="1900" kern="1200" dirty="0"/>
            <a:t>County Offices</a:t>
          </a:r>
        </a:p>
      </dsp:txBody>
      <dsp:txXfrm>
        <a:off x="351179" y="29758"/>
        <a:ext cx="1769284" cy="956484"/>
      </dsp:txXfrm>
    </dsp:sp>
    <dsp:sp modelId="{AE46269E-4070-4BE1-89D1-747A78CF9C2B}">
      <dsp:nvSpPr>
        <dsp:cNvPr id="0" name=""/>
        <dsp:cNvSpPr/>
      </dsp:nvSpPr>
      <dsp:spPr>
        <a:xfrm rot="5356109">
          <a:off x="1055035" y="1041399"/>
          <a:ext cx="381031" cy="457200"/>
        </a:xfrm>
        <a:prstGeom prst="rightArrow">
          <a:avLst>
            <a:gd name="adj1" fmla="val 60000"/>
            <a:gd name="adj2" fmla="val 50000"/>
          </a:avLst>
        </a:prstGeom>
        <a:solidFill>
          <a:schemeClr val="accent6">
            <a:lumMod val="7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107661" y="1079488"/>
        <a:ext cx="274320" cy="266722"/>
      </dsp:txXfrm>
    </dsp:sp>
    <dsp:sp modelId="{2C2517C8-850A-43AC-B7E7-7DC2C00D7D4D}">
      <dsp:nvSpPr>
        <dsp:cNvPr id="0" name=""/>
        <dsp:cNvSpPr/>
      </dsp:nvSpPr>
      <dsp:spPr>
        <a:xfrm>
          <a:off x="340880" y="1523999"/>
          <a:ext cx="1828800" cy="101600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WV GIS Technical Center</a:t>
          </a:r>
        </a:p>
      </dsp:txBody>
      <dsp:txXfrm>
        <a:off x="370638" y="1553757"/>
        <a:ext cx="1769284" cy="956484"/>
      </dsp:txXfrm>
    </dsp:sp>
    <dsp:sp modelId="{B57088E2-C7FC-42EF-94DC-793428AB6475}">
      <dsp:nvSpPr>
        <dsp:cNvPr id="0" name=""/>
        <dsp:cNvSpPr/>
      </dsp:nvSpPr>
      <dsp:spPr>
        <a:xfrm rot="5400000">
          <a:off x="1064780" y="2565399"/>
          <a:ext cx="381000" cy="457200"/>
        </a:xfrm>
        <a:prstGeom prst="rightArrow">
          <a:avLst>
            <a:gd name="adj1" fmla="val 60000"/>
            <a:gd name="adj2" fmla="val 50000"/>
          </a:avLst>
        </a:prstGeom>
        <a:solidFill>
          <a:schemeClr val="accent6">
            <a:lumMod val="7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118120" y="2603499"/>
        <a:ext cx="274320" cy="266700"/>
      </dsp:txXfrm>
    </dsp:sp>
    <dsp:sp modelId="{99BFB0D2-FE15-40C2-B9FA-0ADA6238DCFE}">
      <dsp:nvSpPr>
        <dsp:cNvPr id="0" name=""/>
        <dsp:cNvSpPr/>
      </dsp:nvSpPr>
      <dsp:spPr>
        <a:xfrm>
          <a:off x="340880" y="3047999"/>
          <a:ext cx="1828800" cy="101600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Statewide</a:t>
          </a:r>
          <a:br>
            <a:rPr lang="en-US" sz="1900" kern="1200" dirty="0"/>
          </a:br>
          <a:r>
            <a:rPr lang="en-US" sz="1900" kern="1200" dirty="0"/>
            <a:t> Leaf-Off Imagery Service </a:t>
          </a:r>
        </a:p>
      </dsp:txBody>
      <dsp:txXfrm>
        <a:off x="370638" y="3077757"/>
        <a:ext cx="1769284" cy="9564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10BC-8902-4729-B1DA-A868BE1D04EB}">
      <dsp:nvSpPr>
        <dsp:cNvPr id="0" name=""/>
        <dsp:cNvSpPr/>
      </dsp:nvSpPr>
      <dsp:spPr>
        <a:xfrm>
          <a:off x="374349" y="1984"/>
          <a:ext cx="2106141" cy="1015007"/>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SOURCE:</a:t>
          </a:r>
        </a:p>
        <a:p>
          <a:pPr lvl="0" algn="ctr" defTabSz="844550">
            <a:lnSpc>
              <a:spcPct val="90000"/>
            </a:lnSpc>
            <a:spcBef>
              <a:spcPct val="0"/>
            </a:spcBef>
            <a:spcAft>
              <a:spcPct val="35000"/>
            </a:spcAft>
          </a:pPr>
          <a:r>
            <a:rPr lang="en-US" sz="1900" kern="1200" dirty="0"/>
            <a:t/>
          </a:r>
          <a:br>
            <a:rPr lang="en-US" sz="1900" kern="1200" dirty="0"/>
          </a:br>
          <a:r>
            <a:rPr lang="en-US" sz="1900" kern="1200" dirty="0"/>
            <a:t>County Clerk</a:t>
          </a:r>
        </a:p>
      </dsp:txBody>
      <dsp:txXfrm>
        <a:off x="404078" y="31713"/>
        <a:ext cx="2046683" cy="955549"/>
      </dsp:txXfrm>
    </dsp:sp>
    <dsp:sp modelId="{AE46269E-4070-4BE1-89D1-747A78CF9C2B}">
      <dsp:nvSpPr>
        <dsp:cNvPr id="0" name=""/>
        <dsp:cNvSpPr/>
      </dsp:nvSpPr>
      <dsp:spPr>
        <a:xfrm rot="5400000">
          <a:off x="1237106" y="1042367"/>
          <a:ext cx="380627" cy="456753"/>
        </a:xfrm>
        <a:prstGeom prst="rightArrow">
          <a:avLst>
            <a:gd name="adj1" fmla="val 60000"/>
            <a:gd name="adj2" fmla="val 50000"/>
          </a:avLst>
        </a:prstGeom>
        <a:solidFill>
          <a:schemeClr val="bg1">
            <a:lumMod val="6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90394" y="1080430"/>
        <a:ext cx="274051" cy="266439"/>
      </dsp:txXfrm>
    </dsp:sp>
    <dsp:sp modelId="{2C2517C8-850A-43AC-B7E7-7DC2C00D7D4D}">
      <dsp:nvSpPr>
        <dsp:cNvPr id="0" name=""/>
        <dsp:cNvSpPr/>
      </dsp:nvSpPr>
      <dsp:spPr>
        <a:xfrm>
          <a:off x="374349" y="1524496"/>
          <a:ext cx="2106141" cy="1015007"/>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WV Secretary of State’s Office</a:t>
          </a:r>
        </a:p>
      </dsp:txBody>
      <dsp:txXfrm>
        <a:off x="404078" y="1554225"/>
        <a:ext cx="2046683" cy="955549"/>
      </dsp:txXfrm>
    </dsp:sp>
    <dsp:sp modelId="{B57088E2-C7FC-42EF-94DC-793428AB6475}">
      <dsp:nvSpPr>
        <dsp:cNvPr id="0" name=""/>
        <dsp:cNvSpPr/>
      </dsp:nvSpPr>
      <dsp:spPr>
        <a:xfrm rot="5400000">
          <a:off x="1237106" y="2564879"/>
          <a:ext cx="380627" cy="456753"/>
        </a:xfrm>
        <a:prstGeom prst="rightArrow">
          <a:avLst>
            <a:gd name="adj1" fmla="val 60000"/>
            <a:gd name="adj2" fmla="val 50000"/>
          </a:avLst>
        </a:prstGeom>
        <a:solidFill>
          <a:schemeClr val="bg1">
            <a:lumMod val="6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90394" y="2602942"/>
        <a:ext cx="274051" cy="266439"/>
      </dsp:txXfrm>
    </dsp:sp>
    <dsp:sp modelId="{99BFB0D2-FE15-40C2-B9FA-0ADA6238DCFE}">
      <dsp:nvSpPr>
        <dsp:cNvPr id="0" name=""/>
        <dsp:cNvSpPr/>
      </dsp:nvSpPr>
      <dsp:spPr>
        <a:xfrm>
          <a:off x="374349" y="3047007"/>
          <a:ext cx="2106141" cy="1015007"/>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Statewide Voter Registration System (SVRS) Geo-Enabled</a:t>
          </a:r>
        </a:p>
      </dsp:txBody>
      <dsp:txXfrm>
        <a:off x="404078" y="3076736"/>
        <a:ext cx="2046683" cy="9555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8A034-80A8-4719-9EF3-2CFA684888F2}" type="datetimeFigureOut">
              <a:rPr lang="en-US" smtClean="0"/>
              <a:t>4/5/2022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D827C-7BD7-46DF-935B-7D12A7C7F0ED}" type="slidenum">
              <a:rPr lang="en-US" smtClean="0"/>
              <a:t>‹#›</a:t>
            </a:fld>
            <a:endParaRPr lang="en-US"/>
          </a:p>
        </p:txBody>
      </p:sp>
    </p:spTree>
    <p:extLst>
      <p:ext uri="{BB962C8B-B14F-4D97-AF65-F5344CB8AC3E}">
        <p14:creationId xmlns:p14="http://schemas.microsoft.com/office/powerpoint/2010/main" val="370176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a:t>
            </a:fld>
            <a:endParaRPr lang="en-US"/>
          </a:p>
        </p:txBody>
      </p:sp>
    </p:spTree>
    <p:extLst>
      <p:ext uri="{BB962C8B-B14F-4D97-AF65-F5344CB8AC3E}">
        <p14:creationId xmlns:p14="http://schemas.microsoft.com/office/powerpoint/2010/main" val="325726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10</a:t>
            </a:fld>
            <a:endParaRPr lang="en-US"/>
          </a:p>
        </p:txBody>
      </p:sp>
    </p:spTree>
    <p:extLst>
      <p:ext uri="{BB962C8B-B14F-4D97-AF65-F5344CB8AC3E}">
        <p14:creationId xmlns:p14="http://schemas.microsoft.com/office/powerpoint/2010/main" val="3782914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11</a:t>
            </a:fld>
            <a:endParaRPr lang="en-US"/>
          </a:p>
        </p:txBody>
      </p:sp>
    </p:spTree>
    <p:extLst>
      <p:ext uri="{BB962C8B-B14F-4D97-AF65-F5344CB8AC3E}">
        <p14:creationId xmlns:p14="http://schemas.microsoft.com/office/powerpoint/2010/main" val="1548762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12</a:t>
            </a:fld>
            <a:endParaRPr lang="en-US"/>
          </a:p>
        </p:txBody>
      </p:sp>
    </p:spTree>
    <p:extLst>
      <p:ext uri="{BB962C8B-B14F-4D97-AF65-F5344CB8AC3E}">
        <p14:creationId xmlns:p14="http://schemas.microsoft.com/office/powerpoint/2010/main" val="335551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13</a:t>
            </a:fld>
            <a:endParaRPr lang="en-US"/>
          </a:p>
        </p:txBody>
      </p:sp>
    </p:spTree>
    <p:extLst>
      <p:ext uri="{BB962C8B-B14F-4D97-AF65-F5344CB8AC3E}">
        <p14:creationId xmlns:p14="http://schemas.microsoft.com/office/powerpoint/2010/main" val="3051806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14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53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789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88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a:t>
            </a:fld>
            <a:endParaRPr lang="en-US"/>
          </a:p>
        </p:txBody>
      </p:sp>
    </p:spTree>
    <p:extLst>
      <p:ext uri="{BB962C8B-B14F-4D97-AF65-F5344CB8AC3E}">
        <p14:creationId xmlns:p14="http://schemas.microsoft.com/office/powerpoint/2010/main" val="1635334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21</a:t>
            </a:fld>
            <a:endParaRPr lang="en-US"/>
          </a:p>
        </p:txBody>
      </p:sp>
    </p:spTree>
    <p:extLst>
      <p:ext uri="{BB962C8B-B14F-4D97-AF65-F5344CB8AC3E}">
        <p14:creationId xmlns:p14="http://schemas.microsoft.com/office/powerpoint/2010/main" val="1593958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22</a:t>
            </a:fld>
            <a:endParaRPr lang="en-US"/>
          </a:p>
        </p:txBody>
      </p:sp>
    </p:spTree>
    <p:extLst>
      <p:ext uri="{BB962C8B-B14F-4D97-AF65-F5344CB8AC3E}">
        <p14:creationId xmlns:p14="http://schemas.microsoft.com/office/powerpoint/2010/main" val="1796244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23</a:t>
            </a:fld>
            <a:endParaRPr lang="en-US"/>
          </a:p>
        </p:txBody>
      </p:sp>
    </p:spTree>
    <p:extLst>
      <p:ext uri="{BB962C8B-B14F-4D97-AF65-F5344CB8AC3E}">
        <p14:creationId xmlns:p14="http://schemas.microsoft.com/office/powerpoint/2010/main" val="2960723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24</a:t>
            </a:fld>
            <a:endParaRPr lang="en-US"/>
          </a:p>
        </p:txBody>
      </p:sp>
    </p:spTree>
    <p:extLst>
      <p:ext uri="{BB962C8B-B14F-4D97-AF65-F5344CB8AC3E}">
        <p14:creationId xmlns:p14="http://schemas.microsoft.com/office/powerpoint/2010/main" val="1702720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25</a:t>
            </a:fld>
            <a:endParaRPr lang="en-US"/>
          </a:p>
        </p:txBody>
      </p:sp>
    </p:spTree>
    <p:extLst>
      <p:ext uri="{BB962C8B-B14F-4D97-AF65-F5344CB8AC3E}">
        <p14:creationId xmlns:p14="http://schemas.microsoft.com/office/powerpoint/2010/main" val="1370378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26</a:t>
            </a:fld>
            <a:endParaRPr lang="en-US"/>
          </a:p>
        </p:txBody>
      </p:sp>
    </p:spTree>
    <p:extLst>
      <p:ext uri="{BB962C8B-B14F-4D97-AF65-F5344CB8AC3E}">
        <p14:creationId xmlns:p14="http://schemas.microsoft.com/office/powerpoint/2010/main" val="1103031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27</a:t>
            </a:fld>
            <a:endParaRPr lang="en-US"/>
          </a:p>
        </p:txBody>
      </p:sp>
    </p:spTree>
    <p:extLst>
      <p:ext uri="{BB962C8B-B14F-4D97-AF65-F5344CB8AC3E}">
        <p14:creationId xmlns:p14="http://schemas.microsoft.com/office/powerpoint/2010/main" val="1250896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28</a:t>
            </a:fld>
            <a:endParaRPr lang="en-US"/>
          </a:p>
        </p:txBody>
      </p:sp>
    </p:spTree>
    <p:extLst>
      <p:ext uri="{BB962C8B-B14F-4D97-AF65-F5344CB8AC3E}">
        <p14:creationId xmlns:p14="http://schemas.microsoft.com/office/powerpoint/2010/main" val="1544107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29</a:t>
            </a:fld>
            <a:endParaRPr lang="en-US"/>
          </a:p>
        </p:txBody>
      </p:sp>
    </p:spTree>
    <p:extLst>
      <p:ext uri="{BB962C8B-B14F-4D97-AF65-F5344CB8AC3E}">
        <p14:creationId xmlns:p14="http://schemas.microsoft.com/office/powerpoint/2010/main" val="263086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a:t>
            </a:fld>
            <a:endParaRPr lang="en-US"/>
          </a:p>
        </p:txBody>
      </p:sp>
    </p:spTree>
    <p:extLst>
      <p:ext uri="{BB962C8B-B14F-4D97-AF65-F5344CB8AC3E}">
        <p14:creationId xmlns:p14="http://schemas.microsoft.com/office/powerpoint/2010/main" val="338799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30</a:t>
            </a:fld>
            <a:endParaRPr lang="en-US"/>
          </a:p>
        </p:txBody>
      </p:sp>
    </p:spTree>
    <p:extLst>
      <p:ext uri="{BB962C8B-B14F-4D97-AF65-F5344CB8AC3E}">
        <p14:creationId xmlns:p14="http://schemas.microsoft.com/office/powerpoint/2010/main" val="1716952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31</a:t>
            </a:fld>
            <a:endParaRPr lang="en-US"/>
          </a:p>
        </p:txBody>
      </p:sp>
    </p:spTree>
    <p:extLst>
      <p:ext uri="{BB962C8B-B14F-4D97-AF65-F5344CB8AC3E}">
        <p14:creationId xmlns:p14="http://schemas.microsoft.com/office/powerpoint/2010/main" val="2318285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32</a:t>
            </a:fld>
            <a:endParaRPr lang="en-US"/>
          </a:p>
        </p:txBody>
      </p:sp>
    </p:spTree>
    <p:extLst>
      <p:ext uri="{BB962C8B-B14F-4D97-AF65-F5344CB8AC3E}">
        <p14:creationId xmlns:p14="http://schemas.microsoft.com/office/powerpoint/2010/main" val="3670113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33</a:t>
            </a:fld>
            <a:endParaRPr lang="en-US"/>
          </a:p>
        </p:txBody>
      </p:sp>
    </p:spTree>
    <p:extLst>
      <p:ext uri="{BB962C8B-B14F-4D97-AF65-F5344CB8AC3E}">
        <p14:creationId xmlns:p14="http://schemas.microsoft.com/office/powerpoint/2010/main" val="4241469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34</a:t>
            </a:fld>
            <a:endParaRPr lang="en-US"/>
          </a:p>
        </p:txBody>
      </p:sp>
    </p:spTree>
    <p:extLst>
      <p:ext uri="{BB962C8B-B14F-4D97-AF65-F5344CB8AC3E}">
        <p14:creationId xmlns:p14="http://schemas.microsoft.com/office/powerpoint/2010/main" val="2021395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35</a:t>
            </a:fld>
            <a:endParaRPr lang="en-US"/>
          </a:p>
        </p:txBody>
      </p:sp>
    </p:spTree>
    <p:extLst>
      <p:ext uri="{BB962C8B-B14F-4D97-AF65-F5344CB8AC3E}">
        <p14:creationId xmlns:p14="http://schemas.microsoft.com/office/powerpoint/2010/main" val="1107900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242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012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12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4</a:t>
            </a:fld>
            <a:endParaRPr lang="en-US"/>
          </a:p>
        </p:txBody>
      </p:sp>
    </p:spTree>
    <p:extLst>
      <p:ext uri="{BB962C8B-B14F-4D97-AF65-F5344CB8AC3E}">
        <p14:creationId xmlns:p14="http://schemas.microsoft.com/office/powerpoint/2010/main" val="898937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922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958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530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43</a:t>
            </a:fld>
            <a:endParaRPr lang="en-US"/>
          </a:p>
        </p:txBody>
      </p:sp>
    </p:spTree>
    <p:extLst>
      <p:ext uri="{BB962C8B-B14F-4D97-AF65-F5344CB8AC3E}">
        <p14:creationId xmlns:p14="http://schemas.microsoft.com/office/powerpoint/2010/main" val="34442802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44</a:t>
            </a:fld>
            <a:endParaRPr lang="en-US"/>
          </a:p>
        </p:txBody>
      </p:sp>
    </p:spTree>
    <p:extLst>
      <p:ext uri="{BB962C8B-B14F-4D97-AF65-F5344CB8AC3E}">
        <p14:creationId xmlns:p14="http://schemas.microsoft.com/office/powerpoint/2010/main" val="965118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45</a:t>
            </a:fld>
            <a:endParaRPr lang="en-US"/>
          </a:p>
        </p:txBody>
      </p:sp>
    </p:spTree>
    <p:extLst>
      <p:ext uri="{BB962C8B-B14F-4D97-AF65-F5344CB8AC3E}">
        <p14:creationId xmlns:p14="http://schemas.microsoft.com/office/powerpoint/2010/main" val="6426252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50</a:t>
            </a:fld>
            <a:endParaRPr lang="en-US"/>
          </a:p>
        </p:txBody>
      </p:sp>
    </p:spTree>
    <p:extLst>
      <p:ext uri="{BB962C8B-B14F-4D97-AF65-F5344CB8AC3E}">
        <p14:creationId xmlns:p14="http://schemas.microsoft.com/office/powerpoint/2010/main" val="334582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51</a:t>
            </a:fld>
            <a:endParaRPr lang="en-US"/>
          </a:p>
        </p:txBody>
      </p:sp>
    </p:spTree>
    <p:extLst>
      <p:ext uri="{BB962C8B-B14F-4D97-AF65-F5344CB8AC3E}">
        <p14:creationId xmlns:p14="http://schemas.microsoft.com/office/powerpoint/2010/main" val="1220289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52</a:t>
            </a:fld>
            <a:endParaRPr lang="en-US"/>
          </a:p>
        </p:txBody>
      </p:sp>
    </p:spTree>
    <p:extLst>
      <p:ext uri="{BB962C8B-B14F-4D97-AF65-F5344CB8AC3E}">
        <p14:creationId xmlns:p14="http://schemas.microsoft.com/office/powerpoint/2010/main" val="2510840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53</a:t>
            </a:fld>
            <a:endParaRPr lang="en-US"/>
          </a:p>
        </p:txBody>
      </p:sp>
    </p:spTree>
    <p:extLst>
      <p:ext uri="{BB962C8B-B14F-4D97-AF65-F5344CB8AC3E}">
        <p14:creationId xmlns:p14="http://schemas.microsoft.com/office/powerpoint/2010/main" val="64699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a:t>
            </a:fld>
            <a:endParaRPr lang="en-US"/>
          </a:p>
        </p:txBody>
      </p:sp>
    </p:spTree>
    <p:extLst>
      <p:ext uri="{BB962C8B-B14F-4D97-AF65-F5344CB8AC3E}">
        <p14:creationId xmlns:p14="http://schemas.microsoft.com/office/powerpoint/2010/main" val="15358870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54</a:t>
            </a:fld>
            <a:endParaRPr lang="en-US"/>
          </a:p>
        </p:txBody>
      </p:sp>
    </p:spTree>
    <p:extLst>
      <p:ext uri="{BB962C8B-B14F-4D97-AF65-F5344CB8AC3E}">
        <p14:creationId xmlns:p14="http://schemas.microsoft.com/office/powerpoint/2010/main" val="324741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6</a:t>
            </a:fld>
            <a:endParaRPr lang="en-US"/>
          </a:p>
        </p:txBody>
      </p:sp>
    </p:spTree>
    <p:extLst>
      <p:ext uri="{BB962C8B-B14F-4D97-AF65-F5344CB8AC3E}">
        <p14:creationId xmlns:p14="http://schemas.microsoft.com/office/powerpoint/2010/main" val="16350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65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23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5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4BDF26-7357-4D26-9A3D-EC1F15669DC7}"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342974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BDF26-7357-4D26-9A3D-EC1F15669DC7}"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15703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BDF26-7357-4D26-9A3D-EC1F15669DC7}"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374173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BDF26-7357-4D26-9A3D-EC1F15669DC7}"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61494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BDF26-7357-4D26-9A3D-EC1F15669DC7}"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114449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BDF26-7357-4D26-9A3D-EC1F15669DC7}"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213458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4BDF26-7357-4D26-9A3D-EC1F15669DC7}"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108079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BDF26-7357-4D26-9A3D-EC1F15669DC7}"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396095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BDF26-7357-4D26-9A3D-EC1F15669DC7}"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277645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4BDF26-7357-4D26-9A3D-EC1F15669DC7}"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260361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4BDF26-7357-4D26-9A3D-EC1F15669DC7}"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48450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DF26-7357-4D26-9A3D-EC1F15669DC7}" type="datetimeFigureOut">
              <a:rPr lang="en-US" smtClean="0"/>
              <a:t>4/5/2022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427CE-AD90-48A2-8AC7-845F1BD5161E}" type="slidenum">
              <a:rPr lang="en-US" smtClean="0"/>
              <a:t>‹#›</a:t>
            </a:fld>
            <a:endParaRPr lang="en-US"/>
          </a:p>
        </p:txBody>
      </p:sp>
    </p:spTree>
    <p:extLst>
      <p:ext uri="{BB962C8B-B14F-4D97-AF65-F5344CB8AC3E}">
        <p14:creationId xmlns:p14="http://schemas.microsoft.com/office/powerpoint/2010/main" val="3916348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apwv.gov/vote" TargetMode="External"/><Relationship Id="rId13" Type="http://schemas.openxmlformats.org/officeDocument/2006/relationships/hyperlink" Target="https://data.wvgis.wvu.edu/pub/VTD/SOS/report/Vote/precinct_summary/SVRS_Precinct_Summary.xlsx" TargetMode="External"/><Relationship Id="rId3" Type="http://schemas.openxmlformats.org/officeDocument/2006/relationships/image" Target="../media/image1.png"/><Relationship Id="rId7" Type="http://schemas.openxmlformats.org/officeDocument/2006/relationships/hyperlink" Target="https://data.wvgis.wvu.edu/pub/VTD/CountyReports/PrecinctRoad/" TargetMode="External"/><Relationship Id="rId12" Type="http://schemas.openxmlformats.org/officeDocument/2006/relationships/hyperlink" Target="https://data.wvgis.wvu.edu/pub/VTD/SOS/Graphic/Site_Address_match_percent.pdf" TargetMode="External"/><Relationship Id="rId2" Type="http://schemas.openxmlformats.org/officeDocument/2006/relationships/notesSlide" Target="../notesSlides/notesSlide1.xml"/><Relationship Id="rId16" Type="http://schemas.openxmlformats.org/officeDocument/2006/relationships/hyperlink" Target="https://data.wvgis.wvu.edu/pub/VTD/Resource/G-SVRS/G-SVRS_Tool.pdf" TargetMode="External"/><Relationship Id="rId1" Type="http://schemas.openxmlformats.org/officeDocument/2006/relationships/slideLayout" Target="../slideLayouts/slideLayout2.xml"/><Relationship Id="rId6" Type="http://schemas.openxmlformats.org/officeDocument/2006/relationships/hyperlink" Target="https://data.wvgis.wvu.edu/pub/VTD/CountyReports/VoterList/" TargetMode="External"/><Relationship Id="rId11" Type="http://schemas.openxmlformats.org/officeDocument/2006/relationships/hyperlink" Target="https://data.wvgis.wvu.edu/pub/VTD/SOS/Graphic/Precinct_mismatches_percent_county.pdf" TargetMode="External"/><Relationship Id="rId5" Type="http://schemas.openxmlformats.org/officeDocument/2006/relationships/hyperlink" Target="https://data.wvgis.wvu.edu/pub/VTD/CountyReports/PrecinctMismatch/" TargetMode="External"/><Relationship Id="rId15" Type="http://schemas.openxmlformats.org/officeDocument/2006/relationships/hyperlink" Target="http://www.mapwv.gov/redistricting" TargetMode="External"/><Relationship Id="rId10" Type="http://schemas.openxmlformats.org/officeDocument/2006/relationships/hyperlink" Target="https://data.wvgis.wvu.edu/pub/VTD/SOS/report/Vote/county-summary/SVRS_County_Summary.xlsx" TargetMode="External"/><Relationship Id="rId4" Type="http://schemas.openxmlformats.org/officeDocument/2006/relationships/image" Target="../media/image2.png"/><Relationship Id="rId9" Type="http://schemas.openxmlformats.org/officeDocument/2006/relationships/hyperlink" Target="http://www.mapwv.gov/svrs" TargetMode="External"/><Relationship Id="rId14" Type="http://schemas.openxmlformats.org/officeDocument/2006/relationships/hyperlink" Target="https://data.wvgis.wvu.edu/pub/VTD/SOS/Graphic/Precinct_mismatches_percent.pdf"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data.wvgis.wvu.edu/pub/VTD/SOS/report/Vote/precinct_summary/SVRS_Precinct_Summary.xlsx"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apwv.gov/svrs/?query=17f8efd45d3-layer-66_3%2COBJECTID%2C486&amp;extent=-9175536.7954%2C4555075.175%2C-9168824.6688%2C4558873.1399%2C102100" TargetMode="External"/><Relationship Id="rId5" Type="http://schemas.openxmlformats.org/officeDocument/2006/relationships/image" Target="../media/image9.png"/><Relationship Id="rId4" Type="http://schemas.openxmlformats.org/officeDocument/2006/relationships/hyperlink" Target="https://mapwv.gov/svrs/?query=17f8efd45d3-layer-66_3,OBJECTID,90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wvgis.wvu.edu/pub/VTD/SOS/report/Vote/county-summary/SVRS_County_Summary.xls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data.wvgis.wvu.edu/pub/VTD/CountyReports/PrecinctRoad/" TargetMode="External"/><Relationship Id="rId3" Type="http://schemas.openxmlformats.org/officeDocument/2006/relationships/hyperlink" Target="https://data.wvgis.wvu.edu/pub/VTD/CountyReports/PrecinctMismatch/" TargetMode="External"/><Relationship Id="rId7" Type="http://schemas.openxmlformats.org/officeDocument/2006/relationships/hyperlink" Target="https://data.wvgis.wvu.edu/pub/VTD/CountyReports/VoterList/_METADATA_Voter_List.xls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ata.wvgis.wvu.edu/pub/VTD/CountyReports/VoterList/" TargetMode="External"/><Relationship Id="rId5" Type="http://schemas.openxmlformats.org/officeDocument/2006/relationships/hyperlink" Target="http://www.mapwv.gov/svrs" TargetMode="External"/><Relationship Id="rId4" Type="http://schemas.openxmlformats.org/officeDocument/2006/relationships/hyperlink" Target="https://data.wvgis.wvu.edu/pub/VTD/CountyReports/PrecinctMismatch/_METADATA_Precinct_Mismatch_List.xlsx"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mapwv.gov/election/?marker=-81.9769990616,38.4461895828&amp;level=20" TargetMode="External"/><Relationship Id="rId3" Type="http://schemas.openxmlformats.org/officeDocument/2006/relationships/hyperlink" Target="https://data.wvgis.wvu.edu/pub/VTD/CountyReports/PrecinctMismatch/" TargetMode="External"/><Relationship Id="rId7" Type="http://schemas.openxmlformats.org/officeDocument/2006/relationships/hyperlink" Target="https://mapwv.gov/election/?marker=-81.9770009984,38.4460485954&amp;level=2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mapwv.gov/election/?marker=-81.9768125202,38.4459476211&amp;level=20" TargetMode="External"/><Relationship Id="rId5" Type="http://schemas.openxmlformats.org/officeDocument/2006/relationships/hyperlink" Target="https://mapwv.gov/election/?marker=-81.9765540308,38.4459840337&amp;level=20" TargetMode="External"/><Relationship Id="rId4" Type="http://schemas.openxmlformats.org/officeDocument/2006/relationships/hyperlink" Target="https://mapwv.gov/election/?marker=-81.9725710662,38.4482376367&amp;level=20" TargetMode="External"/><Relationship Id="rId9" Type="http://schemas.openxmlformats.org/officeDocument/2006/relationships/hyperlink" Target="https://mapwv.gov/election/?marker=-81.9715043922,38.4511845586&amp;level=2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mapwv.gov/svr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data.wvgis.wvu.edu/pub/VTD/CountyReports/VoterLis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ata.wvgis.wvu.edu/pub/VTD/CountyReports/VoterLis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mapwv.gov/flood/map/?l=11&amp;wkid=4326&amp;x=-81.98440036478735&amp;y=38.61527716699621" TargetMode="External"/><Relationship Id="rId3" Type="http://schemas.openxmlformats.org/officeDocument/2006/relationships/hyperlink" Target="https://mapwv.gov/svrs/?marker=-81.96915167035026,38.625282993564994&amp;level=20" TargetMode="External"/><Relationship Id="rId7" Type="http://schemas.openxmlformats.org/officeDocument/2006/relationships/hyperlink" Target="https://mapwv.gov/flood/map/?l=11&amp;wkid=4326&amp;x=-81.96915167035026&amp;y=38.62528299356499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mapwv.gov/parcel/?l=11&amp;wkid=4326&amp;x=-81.98440036478735&amp;y=38.61527716699621" TargetMode="External"/><Relationship Id="rId5" Type="http://schemas.openxmlformats.org/officeDocument/2006/relationships/hyperlink" Target="https://mapwv.gov/parcel/?l=11&amp;wkid=4326&amp;x=-81.96915167035026&amp;y=38.625282993564994" TargetMode="External"/><Relationship Id="rId4" Type="http://schemas.openxmlformats.org/officeDocument/2006/relationships/hyperlink" Target="https://mapwv.gov/svrs/?marker=-81.98440036478735,38.61527716699621&amp;level=20" TargetMode="External"/><Relationship Id="rId9" Type="http://schemas.openxmlformats.org/officeDocument/2006/relationships/hyperlink" Target="https://data.wvgis.wvu.edu/pub/VTD/CountyReports/VoterLis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apwv.gov/sv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ata.wvgis.wvu.edu/pub/VTD/CountyReports/VoterList/_METADATA_Voter_List.xls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ata.wvgis.wvu.edu/pub/VTD/CountyReports/PrecinctRoa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ata.wvgis.wvu.edu/pub/VTD/SOS/report/Vote/county-summary/SVRS_County_Summary.xls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mapwv.gov/svrs/?query=17f8efd45d3-layer-66_3%2COBJECTID%2C486&amp;extent=-9175536.7954%2C4555075.175%2C-9168824.6688%2C4558873.1399%2C102100" TargetMode="External"/><Relationship Id="rId4" Type="http://schemas.openxmlformats.org/officeDocument/2006/relationships/hyperlink" Target="https://data.wvgis.wvu.edu/pub/VTD/SOS/report/Vote/precinct_summary/SVRS_Precinct_Summary.xlsx"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ata.wvgis.wvu.edu/pub/VTD/CountyReports/PrecinctRoa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mapwv.gov/vote/county/Marion" TargetMode="External"/><Relationship Id="rId3" Type="http://schemas.openxmlformats.org/officeDocument/2006/relationships/hyperlink" Target="https://mapwv.gov/vote/WV_Voting_Map_Help.pdf" TargetMode="External"/><Relationship Id="rId7" Type="http://schemas.openxmlformats.org/officeDocument/2006/relationships/hyperlink" Target="https://www.mapwv.gov/vot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www.mapwv.gov/svr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mapwv.gov/svrs/county/Mar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apwv.gov/svr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hyperlink" Target="https://mapwv.gov/svrs/county/Putna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ensus.gov/programs-surveys/ba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data.wvgis.wvu.edu/pub/VTD/resource/WV_BAS_2010-20.xls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ata.wvgis.wvu.edu/pub/VTD/SOS/Graphic/Site_Address_match_percent.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hyperlink" Target="https://www.mapwv.gov/svrs/?marker=-79.957363;39.663569;&amp;level=17"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clear-my-cache.com/windows.html" TargetMode="External"/><Relationship Id="rId4" Type="http://schemas.openxmlformats.org/officeDocument/2006/relationships/hyperlink" Target="https://www.mapwv.gov/vote/?find=1290%20Braewick%20Drive,%20Morgantown,%20W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mapwv.gov/svrs/?query=17f8efd45d3-layer-66_3%2COBJECTID%2C905&amp;extent=-9136816.0871%2C4579812.937%2C-9134009.4149%2C4581379.896%2C102100" TargetMode="External"/><Relationship Id="rId4" Type="http://schemas.openxmlformats.org/officeDocument/2006/relationships/hyperlink" Target="https://data.wvgis.wvu.edu/pub/VTD/resource/WV_BAS_2010-20.xls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os.wv.gov/elections/Pages/GoVoteWV.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data.wvgis.wvu.edu/pub/VTD/Resource/Geocode/Geocode_Match_Report_Example.pdf" TargetMode="External"/><Relationship Id="rId5" Type="http://schemas.openxmlformats.org/officeDocument/2006/relationships/hyperlink" Target="https://data.wvgis.wvu.edu/pub/VTD/Resource/Geocode/Geocoding_Definitions.pdf" TargetMode="External"/><Relationship Id="rId4" Type="http://schemas.openxmlformats.org/officeDocument/2006/relationships/hyperlink" Target="https://desktop.arcgis.com/en/arcmap/latest/manage-data/geocoding/geocoding-a-table-of-addresses-about.htm" TargetMode="Externa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ata.wvgis.wvu.edu/pub/VTD/SOS/Graphic/Precinct_mismatches_percent_county.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hyperlink" Target="http://data.wvgis.wvu.edu/pub/temp/FEMA/FRA/Contracts/Digital_Tax_Maps_and_Addresses-Contract_20190114_(U19ATLAS).pdf" TargetMode="External"/><Relationship Id="rId2" Type="http://schemas.openxmlformats.org/officeDocument/2006/relationships/hyperlink" Target="https://data.wvgis.wvu.edu/pub/RA/_resources/status/GISDataDevelopment.pdf" TargetMode="Externa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data.wvgis.wvu.edu/pub/temp/FEMA/FRA/Contracts/WV_State_Aerial_Imagery_Contract_U19THRASHER_20190227.pdf" TargetMode="Externa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ata.wvgis.wvu.edu/pub/VTD/SOS/Graphic/Precinct_mismatches_percent.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data.wvgis.wvu.edu/pub/VTD/SOS/Graphic/Voter_Registration_Records_total.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data.wvgis.wvu.edu/pub/VTD/SOS/Graphic/GIS_Vendors_2021_Redistricting.pdf"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mailto:johnna.murray@mail.wvu.edu" TargetMode="External"/><Relationship Id="rId3" Type="http://schemas.openxmlformats.org/officeDocument/2006/relationships/hyperlink" Target="mailto:kdonalds@wvu.edu" TargetMode="External"/><Relationship Id="rId7" Type="http://schemas.openxmlformats.org/officeDocument/2006/relationships/hyperlink" Target="mailto:smmaynard@mail.wvu.edu"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mailto:frank.lafone@mail.wvu.edu" TargetMode="External"/><Relationship Id="rId5" Type="http://schemas.openxmlformats.org/officeDocument/2006/relationships/hyperlink" Target="mailto:kevin.kuhn@mail.wvu.edu" TargetMode="External"/><Relationship Id="rId10" Type="http://schemas.openxmlformats.org/officeDocument/2006/relationships/hyperlink" Target="mailto:maneesh.sharma@mail.wvu.edu" TargetMode="External"/><Relationship Id="rId4" Type="http://schemas.openxmlformats.org/officeDocument/2006/relationships/hyperlink" Target="mailto:eric.hopkins@mail.wvu.edu" TargetMode="External"/><Relationship Id="rId9" Type="http://schemas.openxmlformats.org/officeDocument/2006/relationships/hyperlink" Target="mailto:yibing.han@mail.wvu.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ata.wvgis.wvu.edu/pub/VTD/SOS/Graphic/Putnam_Precinct_Pct_Mismatches_20220328.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ata.wvgis.wvu.edu/pub/VTD/SOS/report/Vote/precinct_summary/SVRS_Precinct_Summary.xls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ata.wvgis.wvu.edu/pub/VTD/SOS/Graphic/Precinct_mismatches_percent_county.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mapwv.gov/svrs/?query=17f8efd45d3-layer-66_3,OBJECTID,26" TargetMode="External"/><Relationship Id="rId3" Type="http://schemas.openxmlformats.org/officeDocument/2006/relationships/hyperlink" Target="https://mapwv.gov/svrs/?query=17f8efd45d3-layer-66_3,OBJECTID,45" TargetMode="External"/><Relationship Id="rId7" Type="http://schemas.openxmlformats.org/officeDocument/2006/relationships/hyperlink" Target="https://mapwv.gov/svrs/?query=17f8efd45d3-layer-66_3,OBJECTID,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mapwv.gov/svrs/?query=17f8efd45d3-layer-66_3,OBJECTID,30" TargetMode="External"/><Relationship Id="rId11" Type="http://schemas.openxmlformats.org/officeDocument/2006/relationships/hyperlink" Target="https://data.wvgis.wvu.edu/pub/VTD/SOS/Graphic/Precinct_mismatches_percent.pdf" TargetMode="External"/><Relationship Id="rId5" Type="http://schemas.openxmlformats.org/officeDocument/2006/relationships/hyperlink" Target="https://mapwv.gov/svrs/?query=17f8efd45d3-layer-66_3,OBJECTID,33" TargetMode="External"/><Relationship Id="rId10" Type="http://schemas.openxmlformats.org/officeDocument/2006/relationships/hyperlink" Target="https://data.wvgis.wvu.edu/pub/VTD/SOS/report/Vote/precinct_summary/SVRS_Precinct_Summary.xlsx" TargetMode="External"/><Relationship Id="rId4" Type="http://schemas.openxmlformats.org/officeDocument/2006/relationships/hyperlink" Target="https://mapwv.gov/svrs/?query=17f8efd45d3-layer-66_3,OBJECTID,37" TargetMode="External"/><Relationship Id="rId9" Type="http://schemas.openxmlformats.org/officeDocument/2006/relationships/hyperlink" Target="https://mapwv.gov/svrs/?query=17f8efd45d3-layer-66_3,OBJECTID,3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mapwv.gov/svrs/?query=17f8efd45d3-layer-66_3,OBJECTID,9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Redistricting GIS Products</a:t>
            </a:r>
          </a:p>
        </p:txBody>
      </p:sp>
      <p:pic>
        <p:nvPicPr>
          <p:cNvPr id="1026" name="Picture 4">
            <a:extLst>
              <a:ext uri="{FF2B5EF4-FFF2-40B4-BE49-F238E27FC236}">
                <a16:creationId xmlns:a16="http://schemas.microsoft.com/office/drawing/2014/main" id="{018D870A-7153-4CA7-AD54-606DA50CD9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50"/>
          <a:stretch/>
        </p:blipFill>
        <p:spPr bwMode="auto">
          <a:xfrm>
            <a:off x="314585" y="4527877"/>
            <a:ext cx="4046400" cy="22001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9C0B031-F61A-4EC6-9310-97013E2A96CB}"/>
              </a:ext>
            </a:extLst>
          </p:cNvPr>
          <p:cNvPicPr>
            <a:picLocks noChangeAspect="1"/>
          </p:cNvPicPr>
          <p:nvPr/>
        </p:nvPicPr>
        <p:blipFill>
          <a:blip r:embed="rId4"/>
          <a:stretch>
            <a:fillRect/>
          </a:stretch>
        </p:blipFill>
        <p:spPr>
          <a:xfrm>
            <a:off x="4880358" y="4523971"/>
            <a:ext cx="3982986" cy="2191327"/>
          </a:xfrm>
          <a:prstGeom prst="rect">
            <a:avLst/>
          </a:prstGeom>
          <a:ln>
            <a:solidFill>
              <a:schemeClr val="tx1"/>
            </a:solidFill>
          </a:ln>
        </p:spPr>
      </p:pic>
      <p:sp>
        <p:nvSpPr>
          <p:cNvPr id="7" name="TextBox 6">
            <a:extLst>
              <a:ext uri="{FF2B5EF4-FFF2-40B4-BE49-F238E27FC236}">
                <a16:creationId xmlns:a16="http://schemas.microsoft.com/office/drawing/2014/main" id="{22DF5857-FD2B-427C-A8DD-10864077154A}"/>
              </a:ext>
            </a:extLst>
          </p:cNvPr>
          <p:cNvSpPr txBox="1"/>
          <p:nvPr/>
        </p:nvSpPr>
        <p:spPr>
          <a:xfrm>
            <a:off x="5767057" y="6211668"/>
            <a:ext cx="1907894" cy="369332"/>
          </a:xfrm>
          <a:prstGeom prst="rect">
            <a:avLst/>
          </a:prstGeom>
          <a:solidFill>
            <a:schemeClr val="accent1">
              <a:lumMod val="50000"/>
            </a:schemeClr>
          </a:solidFill>
        </p:spPr>
        <p:txBody>
          <a:bodyPr wrap="square" rtlCol="0">
            <a:spAutoFit/>
          </a:bodyPr>
          <a:lstStyle/>
          <a:p>
            <a:pPr algn="ctr"/>
            <a:r>
              <a:rPr lang="en-US" dirty="0">
                <a:solidFill>
                  <a:schemeClr val="bg1"/>
                </a:solidFill>
              </a:rPr>
              <a:t>G-SVRS Map Tool</a:t>
            </a:r>
          </a:p>
        </p:txBody>
      </p:sp>
      <p:sp>
        <p:nvSpPr>
          <p:cNvPr id="8" name="TextBox 7">
            <a:extLst>
              <a:ext uri="{FF2B5EF4-FFF2-40B4-BE49-F238E27FC236}">
                <a16:creationId xmlns:a16="http://schemas.microsoft.com/office/drawing/2014/main" id="{35276DE2-AA19-4CC8-96C7-DEF0AA86D042}"/>
              </a:ext>
            </a:extLst>
          </p:cNvPr>
          <p:cNvSpPr txBox="1"/>
          <p:nvPr/>
        </p:nvSpPr>
        <p:spPr>
          <a:xfrm>
            <a:off x="592455" y="6211668"/>
            <a:ext cx="3526871" cy="369332"/>
          </a:xfrm>
          <a:prstGeom prst="rect">
            <a:avLst/>
          </a:prstGeom>
          <a:solidFill>
            <a:schemeClr val="accent1">
              <a:lumMod val="50000"/>
            </a:schemeClr>
          </a:solidFill>
        </p:spPr>
        <p:txBody>
          <a:bodyPr wrap="square" rtlCol="0">
            <a:spAutoFit/>
          </a:bodyPr>
          <a:lstStyle/>
          <a:p>
            <a:pPr algn="ctr"/>
            <a:r>
              <a:rPr lang="en-US" dirty="0">
                <a:solidFill>
                  <a:schemeClr val="bg1"/>
                </a:solidFill>
              </a:rPr>
              <a:t>County Precinct Mismatch Report</a:t>
            </a:r>
          </a:p>
        </p:txBody>
      </p:sp>
      <p:sp>
        <p:nvSpPr>
          <p:cNvPr id="2" name="Arrow: Right 1">
            <a:extLst>
              <a:ext uri="{FF2B5EF4-FFF2-40B4-BE49-F238E27FC236}">
                <a16:creationId xmlns:a16="http://schemas.microsoft.com/office/drawing/2014/main" id="{78FC6501-8A8A-4338-B8F5-79DF63D628B5}"/>
              </a:ext>
            </a:extLst>
          </p:cNvPr>
          <p:cNvSpPr/>
          <p:nvPr/>
        </p:nvSpPr>
        <p:spPr>
          <a:xfrm>
            <a:off x="4399485" y="5748950"/>
            <a:ext cx="345032" cy="280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25F96FB-B927-45CE-BD74-44932D8333ED}"/>
              </a:ext>
            </a:extLst>
          </p:cNvPr>
          <p:cNvSpPr txBox="1"/>
          <p:nvPr/>
        </p:nvSpPr>
        <p:spPr>
          <a:xfrm>
            <a:off x="418365" y="4098514"/>
            <a:ext cx="7962240" cy="369332"/>
          </a:xfrm>
          <a:prstGeom prst="rect">
            <a:avLst/>
          </a:prstGeom>
          <a:noFill/>
        </p:spPr>
        <p:txBody>
          <a:bodyPr wrap="square" rtlCol="0">
            <a:spAutoFit/>
          </a:bodyPr>
          <a:lstStyle/>
          <a:p>
            <a:r>
              <a:rPr lang="en-US" i="1" dirty="0"/>
              <a:t>Statewide Voter Registration System (SVRS) Reports link tabular data to Map Viewer</a:t>
            </a:r>
          </a:p>
        </p:txBody>
      </p:sp>
      <p:sp>
        <p:nvSpPr>
          <p:cNvPr id="4" name="TextBox 3"/>
          <p:cNvSpPr txBox="1"/>
          <p:nvPr/>
        </p:nvSpPr>
        <p:spPr>
          <a:xfrm>
            <a:off x="7267073" y="642995"/>
            <a:ext cx="1501541" cy="338554"/>
          </a:xfrm>
          <a:prstGeom prst="rect">
            <a:avLst/>
          </a:prstGeom>
          <a:noFill/>
        </p:spPr>
        <p:txBody>
          <a:bodyPr wrap="square" rtlCol="0">
            <a:spAutoFit/>
          </a:bodyPr>
          <a:lstStyle/>
          <a:p>
            <a:r>
              <a:rPr lang="en-US" sz="1600" dirty="0" smtClean="0">
                <a:solidFill>
                  <a:schemeClr val="bg1"/>
                </a:solidFill>
              </a:rPr>
              <a:t>04/05/2022</a:t>
            </a:r>
            <a:endParaRPr lang="en-US" sz="1600" dirty="0">
              <a:solidFill>
                <a:schemeClr val="bg1"/>
              </a:solidFill>
            </a:endParaRPr>
          </a:p>
        </p:txBody>
      </p:sp>
      <p:graphicFrame>
        <p:nvGraphicFramePr>
          <p:cNvPr id="10" name="Table 9">
            <a:extLst>
              <a:ext uri="{FF2B5EF4-FFF2-40B4-BE49-F238E27FC236}">
                <a16:creationId xmlns:a16="http://schemas.microsoft.com/office/drawing/2014/main" id="{1F4F9826-071A-4F40-83A4-D67ED7E55A60}"/>
              </a:ext>
            </a:extLst>
          </p:cNvPr>
          <p:cNvGraphicFramePr>
            <a:graphicFrameLocks noGrp="1"/>
          </p:cNvGraphicFramePr>
          <p:nvPr>
            <p:extLst>
              <p:ext uri="{D42A27DB-BD31-4B8C-83A1-F6EECF244321}">
                <p14:modId xmlns:p14="http://schemas.microsoft.com/office/powerpoint/2010/main" val="1682198745"/>
              </p:ext>
            </p:extLst>
          </p:nvPr>
        </p:nvGraphicFramePr>
        <p:xfrm>
          <a:off x="592455" y="960449"/>
          <a:ext cx="7962239" cy="3095259"/>
        </p:xfrm>
        <a:graphic>
          <a:graphicData uri="http://schemas.openxmlformats.org/drawingml/2006/table">
            <a:tbl>
              <a:tblPr firstRow="1" firstCol="1" bandRow="1"/>
              <a:tblGrid>
                <a:gridCol w="2890402">
                  <a:extLst>
                    <a:ext uri="{9D8B030D-6E8A-4147-A177-3AD203B41FA5}">
                      <a16:colId xmlns:a16="http://schemas.microsoft.com/office/drawing/2014/main" val="1775100144"/>
                    </a:ext>
                  </a:extLst>
                </a:gridCol>
                <a:gridCol w="2890402">
                  <a:extLst>
                    <a:ext uri="{9D8B030D-6E8A-4147-A177-3AD203B41FA5}">
                      <a16:colId xmlns:a16="http://schemas.microsoft.com/office/drawing/2014/main" val="2106605047"/>
                    </a:ext>
                  </a:extLst>
                </a:gridCol>
                <a:gridCol w="2181435">
                  <a:extLst>
                    <a:ext uri="{9D8B030D-6E8A-4147-A177-3AD203B41FA5}">
                      <a16:colId xmlns:a16="http://schemas.microsoft.com/office/drawing/2014/main" val="2280228216"/>
                    </a:ext>
                  </a:extLst>
                </a:gridCol>
              </a:tblGrid>
              <a:tr h="167628">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rPr>
                        <a:t>PRODUCT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DESCRIPTION</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165"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WEB LINKS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19515348"/>
                  </a:ext>
                </a:extLst>
              </a:tr>
              <a:tr h="167628">
                <a:tc rowSpan="3">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rPr>
                        <a:t/>
                      </a:r>
                      <a:br>
                        <a:rPr lang="en-US" sz="1100" b="1">
                          <a:solidFill>
                            <a:srgbClr val="000000"/>
                          </a:solidFill>
                          <a:effectLst/>
                          <a:latin typeface="Calibri" panose="020F0502020204030204" pitchFamily="34" charset="0"/>
                          <a:ea typeface="Calibri" panose="020F0502020204030204" pitchFamily="34" charset="0"/>
                        </a:rPr>
                      </a:br>
                      <a:r>
                        <a:rPr lang="en-US" sz="1100" b="1">
                          <a:solidFill>
                            <a:srgbClr val="000000"/>
                          </a:solidFill>
                          <a:effectLst/>
                          <a:latin typeface="Calibri" panose="020F0502020204030204" pitchFamily="34" charset="0"/>
                          <a:ea typeface="Calibri" panose="020F0502020204030204" pitchFamily="34" charset="0"/>
                        </a:rPr>
                        <a:t>County Report Lists</a:t>
                      </a:r>
                      <a:br>
                        <a:rPr lang="en-US" sz="1100" b="1">
                          <a:solidFill>
                            <a:srgbClr val="000000"/>
                          </a:solidFill>
                          <a:effectLst/>
                          <a:latin typeface="Calibri" panose="020F0502020204030204" pitchFamily="34" charset="0"/>
                          <a:ea typeface="Calibri" panose="020F0502020204030204" pitchFamily="34" charset="0"/>
                        </a:rPr>
                      </a:br>
                      <a:r>
                        <a:rPr lang="en-US" sz="1100" b="1">
                          <a:solidFill>
                            <a:srgbClr val="000000"/>
                          </a:solidFill>
                          <a:effectLst/>
                          <a:latin typeface="Calibri" panose="020F0502020204030204" pitchFamily="34" charset="0"/>
                          <a:ea typeface="Calibri" panose="020F0502020204030204" pitchFamily="34" charset="0"/>
                        </a:rPr>
                        <a:t/>
                      </a:r>
                      <a:br>
                        <a:rPr lang="en-US" sz="1100" b="1">
                          <a:solidFill>
                            <a:srgbClr val="000000"/>
                          </a:solidFill>
                          <a:effectLst/>
                          <a:latin typeface="Calibri" panose="020F0502020204030204" pitchFamily="34" charset="0"/>
                          <a:ea typeface="Calibri" panose="020F0502020204030204" pitchFamily="34" charset="0"/>
                        </a:rPr>
                      </a:br>
                      <a:r>
                        <a:rPr lang="en-US" sz="1100">
                          <a:solidFill>
                            <a:srgbClr val="000000"/>
                          </a:solidFill>
                          <a:effectLst/>
                          <a:latin typeface="Calibri" panose="020F0502020204030204" pitchFamily="34" charset="0"/>
                          <a:ea typeface="Calibri" panose="020F0502020204030204" pitchFamily="34" charset="0"/>
                        </a:rPr>
                        <a:t>(Excel Spreadsheet)</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Precinct Mismatch List</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Download County Mismatch File</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41151907"/>
                  </a:ext>
                </a:extLst>
              </a:tr>
              <a:tr h="345470">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Voter List (all SVRS records)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6"/>
                        </a:rPr>
                        <a:t>Download County Voter List File</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25774719"/>
                  </a:ext>
                </a:extLst>
              </a:tr>
              <a:tr h="284787">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E-911 Site and Street Ranges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hlinkClick r:id="rId7"/>
                        </a:rPr>
                        <a:t>Download Select Counties</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58968712"/>
                  </a:ext>
                </a:extLst>
              </a:tr>
              <a:tr h="345470">
                <a:tc rowSpan="2">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rPr>
                        <a:t/>
                      </a:r>
                      <a:br>
                        <a:rPr lang="en-US" sz="1100" b="1" dirty="0">
                          <a:solidFill>
                            <a:srgbClr val="000000"/>
                          </a:solidFill>
                          <a:effectLst/>
                          <a:latin typeface="Calibri" panose="020F0502020204030204" pitchFamily="34" charset="0"/>
                          <a:ea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rPr>
                        <a:t>Map Viewers</a:t>
                      </a:r>
                      <a:br>
                        <a:rPr lang="en-US" sz="1100" b="1" dirty="0">
                          <a:solidFill>
                            <a:srgbClr val="000000"/>
                          </a:solidFill>
                          <a:effectLst/>
                          <a:latin typeface="Calibri" panose="020F0502020204030204" pitchFamily="34" charset="0"/>
                          <a:ea typeface="Calibri" panose="020F0502020204030204" pitchFamily="34" charset="0"/>
                        </a:rPr>
                      </a:br>
                      <a:r>
                        <a:rPr lang="en-US" sz="1100" dirty="0">
                          <a:solidFill>
                            <a:srgbClr val="000000"/>
                          </a:solidFill>
                          <a:effectLst/>
                          <a:latin typeface="Calibri" panose="020F0502020204030204" pitchFamily="34" charset="0"/>
                          <a:ea typeface="Calibri" panose="020F0502020204030204" pitchFamily="34" charset="0"/>
                        </a:rPr>
                        <a:t>(Online Web)</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WV Voter Map 2022 (Public)</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8"/>
                        </a:rPr>
                        <a:t>www.mapwv.gov/vote</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08035064"/>
                  </a:ext>
                </a:extLst>
              </a:tr>
              <a:tr h="362293">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WV Geo-Enables SVRS Tool (Non-Public)</a:t>
                      </a:r>
                      <a:br>
                        <a:rPr lang="en-US" sz="1100">
                          <a:solidFill>
                            <a:srgbClr val="000000"/>
                          </a:solidFill>
                          <a:effectLst/>
                          <a:latin typeface="Calibri" panose="020F0502020204030204" pitchFamily="34" charset="0"/>
                          <a:ea typeface="Calibri" panose="020F0502020204030204" pitchFamily="34" charset="0"/>
                        </a:rPr>
                      </a:br>
                      <a:r>
                        <a:rPr lang="en-US" sz="1100" i="1">
                          <a:solidFill>
                            <a:srgbClr val="000000"/>
                          </a:solidFill>
                          <a:effectLst/>
                          <a:latin typeface="Calibri" panose="020F0502020204030204" pitchFamily="34" charset="0"/>
                          <a:ea typeface="Calibri" panose="020F0502020204030204" pitchFamily="34" charset="0"/>
                        </a:rPr>
                        <a:t>formerly the redistricting web map</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9"/>
                        </a:rPr>
                        <a:t>www.mapwv.gov/svrs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71728300"/>
                  </a:ext>
                </a:extLst>
              </a:tr>
              <a:tr h="366499">
                <a:tc rowSpan="2">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rPr>
                        <a:t>Progress</a:t>
                      </a:r>
                      <a:br>
                        <a:rPr lang="en-US" sz="1100" b="1">
                          <a:solidFill>
                            <a:srgbClr val="000000"/>
                          </a:solidFill>
                          <a:effectLst/>
                          <a:latin typeface="Calibri" panose="020F0502020204030204" pitchFamily="34" charset="0"/>
                          <a:ea typeface="Calibri" panose="020F0502020204030204" pitchFamily="34" charset="0"/>
                        </a:rPr>
                      </a:br>
                      <a:r>
                        <a:rPr lang="en-US" sz="1100" b="1">
                          <a:solidFill>
                            <a:srgbClr val="000000"/>
                          </a:solidFill>
                          <a:effectLst/>
                          <a:latin typeface="Calibri" panose="020F0502020204030204" pitchFamily="34" charset="0"/>
                          <a:ea typeface="Calibri" panose="020F0502020204030204" pitchFamily="34" charset="0"/>
                        </a:rPr>
                        <a:t>Tracking</a:t>
                      </a:r>
                      <a:br>
                        <a:rPr lang="en-US" sz="1100" b="1">
                          <a:solidFill>
                            <a:srgbClr val="000000"/>
                          </a:solidFill>
                          <a:effectLst/>
                          <a:latin typeface="Calibri" panose="020F0502020204030204" pitchFamily="34" charset="0"/>
                          <a:ea typeface="Calibri" panose="020F0502020204030204" pitchFamily="34" charset="0"/>
                        </a:rPr>
                      </a:br>
                      <a:r>
                        <a:rPr lang="en-US" sz="1100">
                          <a:solidFill>
                            <a:srgbClr val="000000"/>
                          </a:solidFill>
                          <a:effectLst/>
                          <a:latin typeface="Calibri" panose="020F0502020204030204" pitchFamily="34" charset="0"/>
                          <a:ea typeface="Calibri" panose="020F0502020204030204" pitchFamily="34" charset="0"/>
                        </a:rPr>
                        <a:t>(Excel Spreadsheet)</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County SVRS-GEO and Address Geocoding Statuses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hlinkClick r:id="rId10"/>
                        </a:rPr>
                        <a:t>Table</a:t>
                      </a:r>
                      <a:r>
                        <a:rPr lang="en-US" sz="1100" dirty="0">
                          <a:solidFill>
                            <a:srgbClr val="000000"/>
                          </a:solidFill>
                          <a:effectLst/>
                          <a:latin typeface="Calibri" panose="020F0502020204030204" pitchFamily="34" charset="0"/>
                          <a:ea typeface="Calibri" panose="020F0502020204030204" pitchFamily="34" charset="0"/>
                        </a:rPr>
                        <a:t> | </a:t>
                      </a:r>
                      <a:r>
                        <a:rPr lang="en-US" sz="1100" u="sng" dirty="0">
                          <a:solidFill>
                            <a:srgbClr val="000000"/>
                          </a:solidFill>
                          <a:effectLst/>
                          <a:latin typeface="Calibri" panose="020F0502020204030204" pitchFamily="34" charset="0"/>
                          <a:ea typeface="Calibri" panose="020F0502020204030204" pitchFamily="34" charset="0"/>
                          <a:hlinkClick r:id="rId11"/>
                        </a:rPr>
                        <a:t>Graphic </a:t>
                      </a:r>
                      <a:r>
                        <a:rPr lang="en-US" sz="1100" dirty="0">
                          <a:solidFill>
                            <a:srgbClr val="000000"/>
                          </a:solidFill>
                          <a:effectLst/>
                          <a:latin typeface="Calibri" panose="020F0502020204030204" pitchFamily="34" charset="0"/>
                          <a:ea typeface="Calibri" panose="020F0502020204030204" pitchFamily="34" charset="0"/>
                        </a:rPr>
                        <a:t>| </a:t>
                      </a:r>
                      <a:r>
                        <a:rPr lang="en-US" sz="1100" u="sng" dirty="0">
                          <a:solidFill>
                            <a:srgbClr val="000000"/>
                          </a:solidFill>
                          <a:effectLst/>
                          <a:latin typeface="Calibri" panose="020F0502020204030204" pitchFamily="34" charset="0"/>
                          <a:ea typeface="Calibri" panose="020F0502020204030204" pitchFamily="34" charset="0"/>
                          <a:hlinkClick r:id="rId12"/>
                        </a:rPr>
                        <a:t>Geocode Status</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91832719"/>
                  </a:ext>
                </a:extLst>
              </a:tr>
              <a:tr h="345470">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Precinct SVRS-GEO Status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hlinkClick r:id="rId13"/>
                        </a:rPr>
                        <a:t>Table</a:t>
                      </a:r>
                      <a:r>
                        <a:rPr lang="en-US" sz="1100" dirty="0">
                          <a:solidFill>
                            <a:srgbClr val="000000"/>
                          </a:solidFill>
                          <a:effectLst/>
                          <a:latin typeface="Calibri" panose="020F0502020204030204" pitchFamily="34" charset="0"/>
                          <a:ea typeface="Calibri" panose="020F0502020204030204" pitchFamily="34" charset="0"/>
                        </a:rPr>
                        <a:t> | </a:t>
                      </a:r>
                      <a:r>
                        <a:rPr lang="en-US" sz="1100" u="sng" dirty="0">
                          <a:solidFill>
                            <a:srgbClr val="000000"/>
                          </a:solidFill>
                          <a:effectLst/>
                          <a:latin typeface="Calibri" panose="020F0502020204030204" pitchFamily="34" charset="0"/>
                          <a:ea typeface="Calibri" panose="020F0502020204030204" pitchFamily="34" charset="0"/>
                          <a:hlinkClick r:id="rId14"/>
                        </a:rPr>
                        <a:t>Graphic </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20818445"/>
                  </a:ext>
                </a:extLst>
              </a:tr>
              <a:tr h="345470">
                <a:tc rowSpan="2">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rPr>
                        <a:t>Online Resources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County Clerk Redistricting Resources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15"/>
                        </a:rPr>
                        <a:t>www.mapwv.gov/redistricting</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15145016"/>
                  </a:ext>
                </a:extLst>
              </a:tr>
              <a:tr h="345470">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Background info about Reports and Map Viewers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165" marR="0">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hlinkClick r:id="rId16"/>
                        </a:rPr>
                        <a:t>GEO-SVRS Reports and Map Viewers </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8541754"/>
                  </a:ext>
                </a:extLst>
              </a:tr>
            </a:tbl>
          </a:graphicData>
        </a:graphic>
      </p:graphicFrame>
    </p:spTree>
    <p:extLst>
      <p:ext uri="{BB962C8B-B14F-4D97-AF65-F5344CB8AC3E}">
        <p14:creationId xmlns:p14="http://schemas.microsoft.com/office/powerpoint/2010/main" val="39929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Precinct-Level Audit (3/22/22)</a:t>
            </a:r>
          </a:p>
        </p:txBody>
      </p:sp>
      <p:pic>
        <p:nvPicPr>
          <p:cNvPr id="6" name="Picture 5">
            <a:extLst>
              <a:ext uri="{FF2B5EF4-FFF2-40B4-BE49-F238E27FC236}">
                <a16:creationId xmlns:a16="http://schemas.microsoft.com/office/drawing/2014/main" id="{3A639F71-6A64-4FDE-8EB0-3F6F9BA294CD}"/>
              </a:ext>
            </a:extLst>
          </p:cNvPr>
          <p:cNvPicPr>
            <a:picLocks noChangeAspect="1"/>
          </p:cNvPicPr>
          <p:nvPr/>
        </p:nvPicPr>
        <p:blipFill>
          <a:blip r:embed="rId3"/>
          <a:stretch>
            <a:fillRect/>
          </a:stretch>
        </p:blipFill>
        <p:spPr>
          <a:xfrm>
            <a:off x="4766553" y="2032336"/>
            <a:ext cx="4101953" cy="4636524"/>
          </a:xfrm>
          <a:prstGeom prst="rect">
            <a:avLst/>
          </a:prstGeom>
        </p:spPr>
      </p:pic>
      <p:sp>
        <p:nvSpPr>
          <p:cNvPr id="14" name="TextBox 13">
            <a:extLst>
              <a:ext uri="{FF2B5EF4-FFF2-40B4-BE49-F238E27FC236}">
                <a16:creationId xmlns:a16="http://schemas.microsoft.com/office/drawing/2014/main" id="{13AC3D94-376F-45C8-A713-FA87F9F7F3F8}"/>
              </a:ext>
            </a:extLst>
          </p:cNvPr>
          <p:cNvSpPr txBox="1"/>
          <p:nvPr/>
        </p:nvSpPr>
        <p:spPr>
          <a:xfrm>
            <a:off x="4766553" y="1435333"/>
            <a:ext cx="4101953" cy="584775"/>
          </a:xfrm>
          <a:prstGeom prst="rect">
            <a:avLst/>
          </a:prstGeom>
          <a:solidFill>
            <a:schemeClr val="bg1">
              <a:lumMod val="95000"/>
            </a:schemeClr>
          </a:solidFill>
        </p:spPr>
        <p:txBody>
          <a:bodyPr wrap="square">
            <a:spAutoFit/>
          </a:bodyPr>
          <a:lstStyle/>
          <a:p>
            <a:pPr marR="0" lvl="0">
              <a:spcBef>
                <a:spcPts val="0"/>
              </a:spcBef>
              <a:spcAft>
                <a:spcPts val="0"/>
              </a:spcAft>
            </a:pPr>
            <a:r>
              <a:rPr lang="en-US" sz="1600" dirty="0">
                <a:latin typeface="Calibri" panose="020F0502020204030204" pitchFamily="34" charset="0"/>
                <a:ea typeface="Calibri" panose="020F0502020204030204" pitchFamily="34" charset="0"/>
                <a:hlinkClick r:id="rId4"/>
              </a:rPr>
              <a:t>Precinct 36 </a:t>
            </a:r>
            <a:r>
              <a:rPr lang="en-US" sz="1600" dirty="0">
                <a:latin typeface="Calibri" panose="020F0502020204030204" pitchFamily="34" charset="0"/>
                <a:ea typeface="Calibri" panose="020F0502020204030204" pitchFamily="34" charset="0"/>
              </a:rPr>
              <a:t>of Jefferson County has the largest number of Voter Precinct Mismatches at 1,440</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C8A03CDC-5D57-4E82-90E8-46F0A34E3ACF}"/>
              </a:ext>
            </a:extLst>
          </p:cNvPr>
          <p:cNvSpPr txBox="1"/>
          <p:nvPr/>
        </p:nvSpPr>
        <p:spPr>
          <a:xfrm>
            <a:off x="5572132" y="5198318"/>
            <a:ext cx="1285875" cy="369332"/>
          </a:xfrm>
          <a:prstGeom prst="rect">
            <a:avLst/>
          </a:prstGeom>
          <a:solidFill>
            <a:schemeClr val="bg1"/>
          </a:solidFill>
        </p:spPr>
        <p:txBody>
          <a:bodyPr wrap="square" rtlCol="0">
            <a:spAutoFit/>
          </a:bodyPr>
          <a:lstStyle/>
          <a:p>
            <a:r>
              <a:rPr lang="en-US" dirty="0">
                <a:solidFill>
                  <a:srgbClr val="7030A0"/>
                </a:solidFill>
              </a:rPr>
              <a:t>Precinct 36</a:t>
            </a:r>
          </a:p>
        </p:txBody>
      </p:sp>
      <p:pic>
        <p:nvPicPr>
          <p:cNvPr id="10" name="Picture 9">
            <a:extLst>
              <a:ext uri="{FF2B5EF4-FFF2-40B4-BE49-F238E27FC236}">
                <a16:creationId xmlns:a16="http://schemas.microsoft.com/office/drawing/2014/main" id="{FE0D5A01-7F8C-430B-94A3-FAED71BE0142}"/>
              </a:ext>
            </a:extLst>
          </p:cNvPr>
          <p:cNvPicPr>
            <a:picLocks noChangeAspect="1"/>
          </p:cNvPicPr>
          <p:nvPr/>
        </p:nvPicPr>
        <p:blipFill>
          <a:blip r:embed="rId5"/>
          <a:stretch>
            <a:fillRect/>
          </a:stretch>
        </p:blipFill>
        <p:spPr>
          <a:xfrm>
            <a:off x="199028" y="2099010"/>
            <a:ext cx="4271946" cy="4569849"/>
          </a:xfrm>
          <a:prstGeom prst="rect">
            <a:avLst/>
          </a:prstGeom>
        </p:spPr>
      </p:pic>
      <p:sp>
        <p:nvSpPr>
          <p:cNvPr id="11" name="TextBox 10">
            <a:extLst>
              <a:ext uri="{FF2B5EF4-FFF2-40B4-BE49-F238E27FC236}">
                <a16:creationId xmlns:a16="http://schemas.microsoft.com/office/drawing/2014/main" id="{4047E2A4-4980-416F-A470-ADAA317FAA78}"/>
              </a:ext>
            </a:extLst>
          </p:cNvPr>
          <p:cNvSpPr txBox="1"/>
          <p:nvPr/>
        </p:nvSpPr>
        <p:spPr>
          <a:xfrm>
            <a:off x="199028" y="1435333"/>
            <a:ext cx="4271946" cy="584775"/>
          </a:xfrm>
          <a:prstGeom prst="rect">
            <a:avLst/>
          </a:prstGeom>
          <a:solidFill>
            <a:schemeClr val="accent4">
              <a:lumMod val="20000"/>
              <a:lumOff val="80000"/>
            </a:schemeClr>
          </a:solidFill>
        </p:spPr>
        <p:txBody>
          <a:bodyPr wrap="square">
            <a:spAutoFit/>
          </a:bodyPr>
          <a:lstStyle/>
          <a:p>
            <a:pPr marR="0" lvl="0">
              <a:spcBef>
                <a:spcPts val="0"/>
              </a:spcBef>
              <a:spcAft>
                <a:spcPts val="0"/>
              </a:spcAft>
            </a:pPr>
            <a:r>
              <a:rPr lang="en-US" sz="1600" dirty="0">
                <a:effectLst/>
                <a:latin typeface="Calibri" panose="020F0502020204030204" pitchFamily="34" charset="0"/>
                <a:ea typeface="Calibri" panose="020F0502020204030204" pitchFamily="34" charset="0"/>
                <a:hlinkClick r:id="rId6"/>
              </a:rPr>
              <a:t>Precinct 43 </a:t>
            </a:r>
            <a:r>
              <a:rPr lang="en-US" sz="1600" dirty="0">
                <a:effectLst/>
                <a:latin typeface="Calibri" panose="020F0502020204030204" pitchFamily="34" charset="0"/>
                <a:ea typeface="Calibri" panose="020F0502020204030204" pitchFamily="34" charset="0"/>
              </a:rPr>
              <a:t>in Mingo County (town of Kermit) has the lowest address “site” geocode rate at 30.6%</a:t>
            </a:r>
          </a:p>
        </p:txBody>
      </p:sp>
      <p:sp>
        <p:nvSpPr>
          <p:cNvPr id="15" name="TextBox 14">
            <a:extLst>
              <a:ext uri="{FF2B5EF4-FFF2-40B4-BE49-F238E27FC236}">
                <a16:creationId xmlns:a16="http://schemas.microsoft.com/office/drawing/2014/main" id="{CE841D73-4F02-4010-B7F0-EBDB02193177}"/>
              </a:ext>
            </a:extLst>
          </p:cNvPr>
          <p:cNvSpPr txBox="1"/>
          <p:nvPr/>
        </p:nvSpPr>
        <p:spPr>
          <a:xfrm>
            <a:off x="2877925" y="4922701"/>
            <a:ext cx="1285875" cy="369332"/>
          </a:xfrm>
          <a:prstGeom prst="rect">
            <a:avLst/>
          </a:prstGeom>
          <a:solidFill>
            <a:schemeClr val="bg1"/>
          </a:solidFill>
        </p:spPr>
        <p:txBody>
          <a:bodyPr wrap="square" rtlCol="0">
            <a:spAutoFit/>
          </a:bodyPr>
          <a:lstStyle/>
          <a:p>
            <a:r>
              <a:rPr lang="en-US" dirty="0">
                <a:solidFill>
                  <a:srgbClr val="7030A0"/>
                </a:solidFill>
              </a:rPr>
              <a:t>Precinct 43</a:t>
            </a:r>
          </a:p>
        </p:txBody>
      </p:sp>
      <p:pic>
        <p:nvPicPr>
          <p:cNvPr id="18" name="Picture 17">
            <a:extLst>
              <a:ext uri="{FF2B5EF4-FFF2-40B4-BE49-F238E27FC236}">
                <a16:creationId xmlns:a16="http://schemas.microsoft.com/office/drawing/2014/main" id="{8CDE8EB4-762F-45C4-8195-69772BC0E0B3}"/>
              </a:ext>
            </a:extLst>
          </p:cNvPr>
          <p:cNvPicPr>
            <a:picLocks noChangeAspect="1"/>
          </p:cNvPicPr>
          <p:nvPr/>
        </p:nvPicPr>
        <p:blipFill>
          <a:blip r:embed="rId7"/>
          <a:stretch>
            <a:fillRect/>
          </a:stretch>
        </p:blipFill>
        <p:spPr>
          <a:xfrm>
            <a:off x="1840425" y="2205930"/>
            <a:ext cx="2505075" cy="1304925"/>
          </a:xfrm>
          <a:prstGeom prst="rect">
            <a:avLst/>
          </a:prstGeom>
        </p:spPr>
      </p:pic>
      <p:sp>
        <p:nvSpPr>
          <p:cNvPr id="19" name="TextBox 18">
            <a:extLst>
              <a:ext uri="{FF2B5EF4-FFF2-40B4-BE49-F238E27FC236}">
                <a16:creationId xmlns:a16="http://schemas.microsoft.com/office/drawing/2014/main" id="{7438FA9A-F2B3-431E-88CC-A8738BF90C68}"/>
              </a:ext>
            </a:extLst>
          </p:cNvPr>
          <p:cNvSpPr txBox="1"/>
          <p:nvPr/>
        </p:nvSpPr>
        <p:spPr>
          <a:xfrm>
            <a:off x="2335001" y="987099"/>
            <a:ext cx="4572000" cy="369332"/>
          </a:xfrm>
          <a:prstGeom prst="rect">
            <a:avLst/>
          </a:prstGeom>
          <a:noFill/>
        </p:spPr>
        <p:txBody>
          <a:bodyPr wrap="square">
            <a:spAutoFit/>
          </a:bodyPr>
          <a:lstStyle/>
          <a:p>
            <a:r>
              <a:rPr lang="en-US" sz="1800" u="none" strike="noStrike" dirty="0">
                <a:effectLst/>
                <a:hlinkClick r:id="rId8"/>
              </a:rPr>
              <a:t>SVRS Precinct Mismatch Spreadsheet Report</a:t>
            </a:r>
            <a:endParaRPr lang="en-US" dirty="0"/>
          </a:p>
        </p:txBody>
      </p:sp>
    </p:spTree>
    <p:extLst>
      <p:ext uri="{BB962C8B-B14F-4D97-AF65-F5344CB8AC3E}">
        <p14:creationId xmlns:p14="http://schemas.microsoft.com/office/powerpoint/2010/main" val="40747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Statewide Spatial Audit Overview</a:t>
            </a:r>
          </a:p>
        </p:txBody>
      </p:sp>
      <p:sp>
        <p:nvSpPr>
          <p:cNvPr id="2" name="TextBox 1"/>
          <p:cNvSpPr txBox="1"/>
          <p:nvPr/>
        </p:nvSpPr>
        <p:spPr>
          <a:xfrm>
            <a:off x="1989573" y="6453232"/>
            <a:ext cx="5313467" cy="369332"/>
          </a:xfrm>
          <a:prstGeom prst="rect">
            <a:avLst/>
          </a:prstGeom>
          <a:noFill/>
        </p:spPr>
        <p:txBody>
          <a:bodyPr wrap="square" rtlCol="0">
            <a:spAutoFit/>
          </a:bodyPr>
          <a:lstStyle/>
          <a:p>
            <a:r>
              <a:rPr lang="en-US" dirty="0">
                <a:hlinkClick r:id="rId3"/>
              </a:rPr>
              <a:t>State and County Level Spatial Data Assessment  </a:t>
            </a:r>
            <a:endParaRPr lang="en-US" dirty="0"/>
          </a:p>
        </p:txBody>
      </p:sp>
      <p:graphicFrame>
        <p:nvGraphicFramePr>
          <p:cNvPr id="4" name="Table 3">
            <a:extLst>
              <a:ext uri="{FF2B5EF4-FFF2-40B4-BE49-F238E27FC236}">
                <a16:creationId xmlns:a16="http://schemas.microsoft.com/office/drawing/2014/main" id="{5C8FBA50-E6D1-4A0E-BA58-CFB0351A560A}"/>
              </a:ext>
            </a:extLst>
          </p:cNvPr>
          <p:cNvGraphicFramePr>
            <a:graphicFrameLocks noGrp="1"/>
          </p:cNvGraphicFramePr>
          <p:nvPr>
            <p:extLst>
              <p:ext uri="{D42A27DB-BD31-4B8C-83A1-F6EECF244321}">
                <p14:modId xmlns:p14="http://schemas.microsoft.com/office/powerpoint/2010/main" val="529022364"/>
              </p:ext>
            </p:extLst>
          </p:nvPr>
        </p:nvGraphicFramePr>
        <p:xfrm>
          <a:off x="1152525" y="1019175"/>
          <a:ext cx="6838950" cy="5409605"/>
        </p:xfrm>
        <a:graphic>
          <a:graphicData uri="http://schemas.openxmlformats.org/drawingml/2006/table">
            <a:tbl>
              <a:tblPr/>
              <a:tblGrid>
                <a:gridCol w="1631309">
                  <a:extLst>
                    <a:ext uri="{9D8B030D-6E8A-4147-A177-3AD203B41FA5}">
                      <a16:colId xmlns:a16="http://schemas.microsoft.com/office/drawing/2014/main" val="2977870896"/>
                    </a:ext>
                  </a:extLst>
                </a:gridCol>
                <a:gridCol w="665072">
                  <a:extLst>
                    <a:ext uri="{9D8B030D-6E8A-4147-A177-3AD203B41FA5}">
                      <a16:colId xmlns:a16="http://schemas.microsoft.com/office/drawing/2014/main" val="1585886684"/>
                    </a:ext>
                  </a:extLst>
                </a:gridCol>
                <a:gridCol w="740363">
                  <a:extLst>
                    <a:ext uri="{9D8B030D-6E8A-4147-A177-3AD203B41FA5}">
                      <a16:colId xmlns:a16="http://schemas.microsoft.com/office/drawing/2014/main" val="4127248705"/>
                    </a:ext>
                  </a:extLst>
                </a:gridCol>
                <a:gridCol w="3802206">
                  <a:extLst>
                    <a:ext uri="{9D8B030D-6E8A-4147-A177-3AD203B41FA5}">
                      <a16:colId xmlns:a16="http://schemas.microsoft.com/office/drawing/2014/main" val="1989804846"/>
                    </a:ext>
                  </a:extLst>
                </a:gridCol>
              </a:tblGrid>
              <a:tr h="174518">
                <a:tc>
                  <a:txBody>
                    <a:bodyPr/>
                    <a:lstStyle/>
                    <a:p>
                      <a:pPr algn="l" fontAlgn="b"/>
                      <a:r>
                        <a:rPr lang="en-US" sz="900" b="1" i="0" u="none" strike="noStrike">
                          <a:solidFill>
                            <a:srgbClr val="000000"/>
                          </a:solidFill>
                          <a:effectLst/>
                          <a:latin typeface="Calibri" panose="020F0502020204030204" pitchFamily="34" charset="0"/>
                        </a:rPr>
                        <a:t>SVRS SPATIAL AUDIT 4/1/22</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NOTES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98729729"/>
                  </a:ext>
                </a:extLst>
              </a:tr>
              <a:tr h="174518">
                <a:tc>
                  <a:txBody>
                    <a:bodyPr/>
                    <a:lstStyle/>
                    <a:p>
                      <a:pPr algn="l" fontAlgn="b"/>
                      <a:r>
                        <a:rPr lang="en-US" sz="900" b="1" i="0" u="none" strike="noStrike">
                          <a:solidFill>
                            <a:srgbClr val="FA7D00"/>
                          </a:solidFill>
                          <a:effectLst/>
                          <a:latin typeface="Calibri" panose="020F0502020204030204" pitchFamily="34" charset="0"/>
                        </a:rPr>
                        <a:t>SVRS Records Geocoded</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a:solidFill>
                            <a:srgbClr val="FA7D00"/>
                          </a:solidFill>
                          <a:effectLst/>
                          <a:latin typeface="Calibri" panose="020F0502020204030204" pitchFamily="34" charset="0"/>
                        </a:rPr>
                        <a:t>1,051,191</a:t>
                      </a:r>
                    </a:p>
                  </a:txBody>
                  <a:tcPr marL="8133" marR="8133" marT="813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16587205"/>
                  </a:ext>
                </a:extLst>
              </a:tr>
              <a:tr h="174518">
                <a:tc>
                  <a:txBody>
                    <a:bodyPr/>
                    <a:lstStyle/>
                    <a:p>
                      <a:pPr algn="l" fontAlgn="b"/>
                      <a:r>
                        <a:rPr lang="en-US" sz="900" b="0" i="0" u="none" strike="noStrike">
                          <a:solidFill>
                            <a:srgbClr val="000000"/>
                          </a:solidFill>
                          <a:effectLst/>
                          <a:latin typeface="Calibri" panose="020F0502020204030204" pitchFamily="34" charset="0"/>
                        </a:rPr>
                        <a:t>Precinct Mismatch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76,093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7% of SVRS records do not match the GIS PRECINCT files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71133638"/>
                  </a:ext>
                </a:extLst>
              </a:tr>
              <a:tr h="174518">
                <a:tc>
                  <a:txBody>
                    <a:bodyPr/>
                    <a:lstStyle/>
                    <a:p>
                      <a:pPr algn="l" fontAlgn="b"/>
                      <a:r>
                        <a:rPr lang="en-US" sz="900" b="0" i="0" u="none" strike="noStrike">
                          <a:solidFill>
                            <a:srgbClr val="000000"/>
                          </a:solidFill>
                          <a:effectLst/>
                          <a:latin typeface="Calibri" panose="020F0502020204030204" pitchFamily="34" charset="0"/>
                        </a:rPr>
                        <a:t>Magisterial District Mismatch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136,526</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13%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13% of SVRS records do not match the GIS MAGISTERIAL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420565068"/>
                  </a:ext>
                </a:extLst>
              </a:tr>
              <a:tr h="174518">
                <a:tc>
                  <a:txBody>
                    <a:bodyPr/>
                    <a:lstStyle/>
                    <a:p>
                      <a:pPr algn="l" fontAlgn="b"/>
                      <a:r>
                        <a:rPr lang="en-US" sz="900" b="0" i="0" u="none" strike="noStrike">
                          <a:solidFill>
                            <a:srgbClr val="000000"/>
                          </a:solidFill>
                          <a:effectLst/>
                          <a:latin typeface="Calibri" panose="020F0502020204030204" pitchFamily="34" charset="0"/>
                        </a:rPr>
                        <a:t>State House</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116,667</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11%</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11% of SVRS records do not match the GIS STATE HOUSE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99287852"/>
                  </a:ext>
                </a:extLst>
              </a:tr>
              <a:tr h="174518">
                <a:tc>
                  <a:txBody>
                    <a:bodyPr/>
                    <a:lstStyle/>
                    <a:p>
                      <a:pPr algn="l" fontAlgn="b"/>
                      <a:r>
                        <a:rPr lang="en-US" sz="900" b="0" i="0" u="none" strike="noStrike">
                          <a:solidFill>
                            <a:srgbClr val="000000"/>
                          </a:solidFill>
                          <a:effectLst/>
                          <a:latin typeface="Calibri" panose="020F0502020204030204" pitchFamily="34" charset="0"/>
                        </a:rPr>
                        <a:t>State Senate</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17,242</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2% of SVRS records do not match the GIS STATE SENATE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778956213"/>
                  </a:ext>
                </a:extLst>
              </a:tr>
              <a:tr h="174518">
                <a:tc>
                  <a:txBody>
                    <a:bodyPr/>
                    <a:lstStyle/>
                    <a:p>
                      <a:pPr algn="l" fontAlgn="b"/>
                      <a:r>
                        <a:rPr lang="en-US" sz="900" b="0" i="0" u="none" strike="noStrike">
                          <a:solidFill>
                            <a:srgbClr val="000000"/>
                          </a:solidFill>
                          <a:effectLst/>
                          <a:latin typeface="Calibri" panose="020F0502020204030204" pitchFamily="34" charset="0"/>
                        </a:rPr>
                        <a:t>Congressional</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5,863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1% of SVRS records do not match the GIS CONGRESSOINAL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374943026"/>
                  </a:ext>
                </a:extLst>
              </a:tr>
              <a:tr h="174518">
                <a:tc>
                  <a:txBody>
                    <a:bodyPr/>
                    <a:lstStyle/>
                    <a:p>
                      <a:pPr algn="l" fontAlgn="b"/>
                      <a:r>
                        <a:rPr lang="en-US" sz="900" b="0" i="0" u="none" strike="noStrike">
                          <a:solidFill>
                            <a:srgbClr val="000000"/>
                          </a:solidFill>
                          <a:effectLst/>
                          <a:latin typeface="Calibri" panose="020F0502020204030204" pitchFamily="34" charset="0"/>
                        </a:rPr>
                        <a:t> </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517650942"/>
                  </a:ext>
                </a:extLst>
              </a:tr>
              <a:tr h="341928">
                <a:tc>
                  <a:txBody>
                    <a:bodyPr/>
                    <a:lstStyle/>
                    <a:p>
                      <a:pPr algn="l" fontAlgn="ctr"/>
                      <a:r>
                        <a:rPr lang="en-US" sz="900" b="0" i="0" u="none" strike="noStrike">
                          <a:solidFill>
                            <a:srgbClr val="000000"/>
                          </a:solidFill>
                          <a:effectLst/>
                          <a:latin typeface="Calibri" panose="020F0502020204030204" pitchFamily="34" charset="0"/>
                        </a:rPr>
                        <a:t>Outside County</a:t>
                      </a:r>
                    </a:p>
                  </a:txBody>
                  <a:tcPr marL="8133" marR="8133" marT="81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r" fontAlgn="ctr"/>
                      <a:r>
                        <a:rPr lang="en-US" sz="900" b="0" i="0" u="none" strike="noStrike">
                          <a:solidFill>
                            <a:srgbClr val="000000"/>
                          </a:solidFill>
                          <a:effectLst/>
                          <a:latin typeface="Calibri" panose="020F0502020204030204" pitchFamily="34" charset="0"/>
                        </a:rPr>
                        <a:t>1,704</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900" b="0" i="0" u="none" strike="noStrike">
                          <a:solidFill>
                            <a:srgbClr val="000000"/>
                          </a:solidFill>
                          <a:effectLst/>
                          <a:latin typeface="Calibri" panose="020F0502020204030204" pitchFamily="34" charset="0"/>
                        </a:rPr>
                        <a:t>0.2%</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en-US" sz="900" b="0" i="0" u="none" strike="noStrike">
                          <a:solidFill>
                            <a:srgbClr val="000000"/>
                          </a:solidFill>
                          <a:effectLst/>
                          <a:latin typeface="Calibri" panose="020F0502020204030204" pitchFamily="34" charset="0"/>
                        </a:rPr>
                        <a:t>0.2% of SVRS records are located OUTSIDE of the County.  Points in parcels that overlap jurisdictional boundaries may be valid.</a:t>
                      </a:r>
                    </a:p>
                  </a:txBody>
                  <a:tcPr marL="8133" marR="8133" marT="81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23959688"/>
                  </a:ext>
                </a:extLst>
              </a:tr>
              <a:tr h="195387">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3761395"/>
                  </a:ext>
                </a:extLst>
              </a:tr>
              <a:tr h="175848">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031458"/>
                  </a:ext>
                </a:extLst>
              </a:tr>
              <a:tr h="174518">
                <a:tc>
                  <a:txBody>
                    <a:bodyPr/>
                    <a:lstStyle/>
                    <a:p>
                      <a:pPr algn="l" fontAlgn="b"/>
                      <a:r>
                        <a:rPr lang="en-US" sz="900" b="1" i="0" u="none" strike="noStrike">
                          <a:solidFill>
                            <a:srgbClr val="000000"/>
                          </a:solidFill>
                          <a:effectLst/>
                          <a:latin typeface="Calibri" panose="020F0502020204030204" pitchFamily="34" charset="0"/>
                        </a:rPr>
                        <a:t>GEOCODING STATUS 4/1/22</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NOTES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202821"/>
                  </a:ext>
                </a:extLst>
              </a:tr>
              <a:tr h="174518">
                <a:tc>
                  <a:txBody>
                    <a:bodyPr/>
                    <a:lstStyle/>
                    <a:p>
                      <a:pPr algn="l" fontAlgn="b"/>
                      <a:r>
                        <a:rPr lang="en-US" sz="900" b="1" i="0" u="none" strike="noStrike">
                          <a:solidFill>
                            <a:srgbClr val="FA7D00"/>
                          </a:solidFill>
                          <a:effectLst/>
                          <a:latin typeface="Calibri" panose="020F0502020204030204" pitchFamily="34" charset="0"/>
                        </a:rPr>
                        <a:t>Total SVRS Records</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a:solidFill>
                            <a:srgbClr val="FA7D00"/>
                          </a:solidFill>
                          <a:effectLst/>
                          <a:latin typeface="Calibri" panose="020F0502020204030204" pitchFamily="34" charset="0"/>
                        </a:rPr>
                        <a:t>1,132,283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Two Address Locators (WV SAMS &amp; Esri) performed the geocoding </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05191330"/>
                  </a:ext>
                </a:extLst>
              </a:tr>
              <a:tr h="339269">
                <a:tc>
                  <a:txBody>
                    <a:bodyPr/>
                    <a:lstStyle/>
                    <a:p>
                      <a:pPr algn="r" fontAlgn="ctr"/>
                      <a:r>
                        <a:rPr lang="en-US" sz="900" b="0" i="0" u="none" strike="noStrike">
                          <a:solidFill>
                            <a:srgbClr val="006100"/>
                          </a:solidFill>
                          <a:effectLst/>
                          <a:latin typeface="Calibri" panose="020F0502020204030204" pitchFamily="34" charset="0"/>
                        </a:rPr>
                        <a:t>Site Address Match</a:t>
                      </a:r>
                    </a:p>
                  </a:txBody>
                  <a:tcPr marL="8133" marR="8133" marT="81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US" sz="900" b="0" i="0" u="none" strike="noStrike">
                          <a:solidFill>
                            <a:srgbClr val="006100"/>
                          </a:solidFill>
                          <a:effectLst/>
                          <a:latin typeface="Calibri" panose="020F0502020204030204" pitchFamily="34" charset="0"/>
                        </a:rPr>
                        <a:t>1,051,191</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900" b="0" i="0" u="none" strike="noStrike">
                          <a:solidFill>
                            <a:srgbClr val="006100"/>
                          </a:solidFill>
                          <a:effectLst/>
                          <a:latin typeface="Calibri" panose="020F0502020204030204" pitchFamily="34" charset="0"/>
                        </a:rPr>
                        <a:t>92.8%</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900" b="0" i="0" u="none" strike="noStrike">
                          <a:solidFill>
                            <a:srgbClr val="006100"/>
                          </a:solidFill>
                          <a:effectLst/>
                          <a:latin typeface="Calibri" panose="020F0502020204030204" pitchFamily="34" charset="0"/>
                        </a:rPr>
                        <a:t>93% of SVRS records geocode to a site point.  Some points may not be located to the building footprint or are false positives. </a:t>
                      </a:r>
                    </a:p>
                  </a:txBody>
                  <a:tcPr marL="8133" marR="8133" marT="81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85450923"/>
                  </a:ext>
                </a:extLst>
              </a:tr>
              <a:tr h="174518">
                <a:tc>
                  <a:txBody>
                    <a:bodyPr/>
                    <a:lstStyle/>
                    <a:p>
                      <a:pPr algn="r" fontAlgn="b"/>
                      <a:r>
                        <a:rPr lang="en-US" sz="900" b="0" i="0" u="none" strike="noStrike">
                          <a:solidFill>
                            <a:srgbClr val="9C0006"/>
                          </a:solidFill>
                          <a:effectLst/>
                          <a:latin typeface="Calibri" panose="020F0502020204030204" pitchFamily="34" charset="0"/>
                        </a:rPr>
                        <a:t>Street Address 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900" b="0" i="0" u="none" strike="noStrike">
                          <a:solidFill>
                            <a:srgbClr val="9C0006"/>
                          </a:solidFill>
                          <a:effectLst/>
                          <a:latin typeface="Calibri" panose="020F0502020204030204" pitchFamily="34" charset="0"/>
                        </a:rPr>
                        <a:t>69,716</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900" b="0" i="0" u="none" strike="noStrike">
                          <a:solidFill>
                            <a:srgbClr val="9C0006"/>
                          </a:solidFill>
                          <a:effectLst/>
                          <a:latin typeface="Calibri" panose="020F0502020204030204" pitchFamily="34" charset="0"/>
                        </a:rPr>
                        <a:t>6.2%</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900" b="0" i="0" u="none" strike="noStrike">
                          <a:solidFill>
                            <a:srgbClr val="9C0006"/>
                          </a:solidFill>
                          <a:effectLst/>
                          <a:latin typeface="Calibri" panose="020F0502020204030204" pitchFamily="34" charset="0"/>
                        </a:rPr>
                        <a:t>Records not evaluated for mismatch by spatial audit</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94289071"/>
                  </a:ext>
                </a:extLst>
              </a:tr>
              <a:tr h="174518">
                <a:tc>
                  <a:txBody>
                    <a:bodyPr/>
                    <a:lstStyle/>
                    <a:p>
                      <a:pPr algn="r" fontAlgn="b"/>
                      <a:r>
                        <a:rPr lang="en-US" sz="900" b="0" i="0" u="none" strike="noStrike">
                          <a:solidFill>
                            <a:srgbClr val="9C0006"/>
                          </a:solidFill>
                          <a:effectLst/>
                          <a:latin typeface="Calibri" panose="020F0502020204030204" pitchFamily="34" charset="0"/>
                        </a:rPr>
                        <a:t>Unmatched</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900" b="0" i="0" u="none" strike="noStrike">
                          <a:solidFill>
                            <a:srgbClr val="9C0006"/>
                          </a:solidFill>
                          <a:effectLst/>
                          <a:latin typeface="Calibri" panose="020F0502020204030204" pitchFamily="34" charset="0"/>
                        </a:rPr>
                        <a:t>11,376</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900" b="0" i="0" u="none" strike="noStrike">
                          <a:solidFill>
                            <a:srgbClr val="9C0006"/>
                          </a:solidFill>
                          <a:effectLst/>
                          <a:latin typeface="Calibri" panose="020F0502020204030204" pitchFamily="34" charset="0"/>
                        </a:rPr>
                        <a:t>1.0%</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900" b="0" i="0" u="none" strike="noStrike">
                          <a:solidFill>
                            <a:srgbClr val="9C0006"/>
                          </a:solidFill>
                          <a:effectLst/>
                          <a:latin typeface="Calibri" panose="020F0502020204030204" pitchFamily="34" charset="0"/>
                        </a:rPr>
                        <a:t>Records not evaluated for mismatch by spatial audit</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518072626"/>
                  </a:ext>
                </a:extLst>
              </a:tr>
              <a:tr h="174518">
                <a:tc>
                  <a:txBody>
                    <a:bodyPr/>
                    <a:lstStyle/>
                    <a:p>
                      <a:pPr algn="l" fontAlgn="b"/>
                      <a:r>
                        <a:rPr lang="en-US" sz="900" b="1" i="0" u="none" strike="noStrike">
                          <a:solidFill>
                            <a:srgbClr val="FA7D00"/>
                          </a:solidFill>
                          <a:effectLst/>
                          <a:latin typeface="Calibri" panose="020F0502020204030204" pitchFamily="34" charset="0"/>
                        </a:rPr>
                        <a:t>County Site Match Rates</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County Site Matches should be &gt; 95%</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55830036"/>
                  </a:ext>
                </a:extLst>
              </a:tr>
              <a:tr h="174518">
                <a:tc>
                  <a:txBody>
                    <a:bodyPr/>
                    <a:lstStyle/>
                    <a:p>
                      <a:pPr algn="r" fontAlgn="b"/>
                      <a:r>
                        <a:rPr lang="en-US" sz="900" b="0" i="0" u="none" strike="noStrike">
                          <a:solidFill>
                            <a:srgbClr val="006100"/>
                          </a:solidFill>
                          <a:effectLst/>
                          <a:latin typeface="Calibri" panose="020F0502020204030204" pitchFamily="34" charset="0"/>
                        </a:rPr>
                        <a:t>Highest Site 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900" b="0" i="0" u="none" strike="noStrike">
                          <a:solidFill>
                            <a:srgbClr val="0061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6100"/>
                          </a:solidFill>
                          <a:effectLst/>
                          <a:latin typeface="Calibri" panose="020F0502020204030204" pitchFamily="34" charset="0"/>
                        </a:rPr>
                        <a:t>99.5%</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900" b="0" i="0" u="none" strike="noStrike">
                          <a:solidFill>
                            <a:srgbClr val="006100"/>
                          </a:solidFill>
                          <a:effectLst/>
                          <a:latin typeface="Calibri" panose="020F0502020204030204" pitchFamily="34" charset="0"/>
                        </a:rPr>
                        <a:t>Jefferson County has the highest site address match rate</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57320633"/>
                  </a:ext>
                </a:extLst>
              </a:tr>
              <a:tr h="175848">
                <a:tc>
                  <a:txBody>
                    <a:bodyPr/>
                    <a:lstStyle/>
                    <a:p>
                      <a:pPr algn="r" fontAlgn="b"/>
                      <a:r>
                        <a:rPr lang="en-US" sz="900" b="0" i="0" u="none" strike="noStrike">
                          <a:solidFill>
                            <a:srgbClr val="9C0006"/>
                          </a:solidFill>
                          <a:effectLst/>
                          <a:latin typeface="Calibri" panose="020F0502020204030204" pitchFamily="34" charset="0"/>
                        </a:rPr>
                        <a:t>Lowest Site 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900" b="0" i="0" u="none" strike="noStrike">
                          <a:solidFill>
                            <a:srgbClr val="9C0006"/>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900" b="0" i="0" u="none" strike="noStrike">
                          <a:solidFill>
                            <a:srgbClr val="9C0006"/>
                          </a:solidFill>
                          <a:effectLst/>
                          <a:latin typeface="Calibri" panose="020F0502020204030204" pitchFamily="34" charset="0"/>
                        </a:rPr>
                        <a:t>49.6%</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900" b="0" i="0" u="none" strike="noStrike">
                          <a:solidFill>
                            <a:srgbClr val="9C0006"/>
                          </a:solidFill>
                          <a:effectLst/>
                          <a:latin typeface="Calibri" panose="020F0502020204030204" pitchFamily="34" charset="0"/>
                        </a:rPr>
                        <a:t>Wirt County has the lowest site address match rate</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76584721"/>
                  </a:ext>
                </a:extLst>
              </a:tr>
              <a:tr h="175848">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559315"/>
                  </a:ext>
                </a:extLst>
              </a:tr>
              <a:tr h="339269">
                <a:tc>
                  <a:txBody>
                    <a:bodyPr/>
                    <a:lstStyle/>
                    <a:p>
                      <a:pPr algn="l" fontAlgn="ctr"/>
                      <a:r>
                        <a:rPr lang="en-US" sz="900" b="1" i="0" u="none" strike="noStrike">
                          <a:solidFill>
                            <a:srgbClr val="000000"/>
                          </a:solidFill>
                          <a:effectLst/>
                          <a:latin typeface="Calibri" panose="020F0502020204030204" pitchFamily="34" charset="0"/>
                        </a:rPr>
                        <a:t>PRECINCT/MAGISTERIAL STATEWIDE COUNTS</a:t>
                      </a:r>
                    </a:p>
                  </a:txBody>
                  <a:tcPr marL="8133" marR="8133" marT="81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COUNT</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NOTES</a:t>
                      </a:r>
                    </a:p>
                  </a:txBody>
                  <a:tcPr marL="8133" marR="8133" marT="81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866372"/>
                  </a:ext>
                </a:extLst>
              </a:tr>
              <a:tr h="174518">
                <a:tc>
                  <a:txBody>
                    <a:bodyPr/>
                    <a:lstStyle/>
                    <a:p>
                      <a:pPr algn="l" fontAlgn="b"/>
                      <a:r>
                        <a:rPr lang="en-US" sz="900" b="1" i="0" u="none" strike="noStrike">
                          <a:solidFill>
                            <a:srgbClr val="FA7D00"/>
                          </a:solidFill>
                          <a:effectLst/>
                          <a:latin typeface="Calibri" panose="020F0502020204030204" pitchFamily="34" charset="0"/>
                        </a:rPr>
                        <a:t>Voting Precincts</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a:solidFill>
                            <a:srgbClr val="FA7D00"/>
                          </a:solidFill>
                          <a:effectLst/>
                          <a:latin typeface="Calibri" panose="020F0502020204030204" pitchFamily="34" charset="0"/>
                        </a:rPr>
                        <a:t>1,674</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8249923"/>
                  </a:ext>
                </a:extLst>
              </a:tr>
              <a:tr h="174518">
                <a:tc>
                  <a:txBody>
                    <a:bodyPr/>
                    <a:lstStyle/>
                    <a:p>
                      <a:pPr algn="r" fontAlgn="b"/>
                      <a:r>
                        <a:rPr lang="en-US" sz="900" b="0" i="0" u="none" strike="noStrike">
                          <a:solidFill>
                            <a:srgbClr val="000000"/>
                          </a:solidFill>
                          <a:effectLst/>
                          <a:latin typeface="Calibri" panose="020F0502020204030204" pitchFamily="34" charset="0"/>
                        </a:rPr>
                        <a:t>Precincts Standardized</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54</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3% of SVRS Precincts have to be standardized to Geo Precincts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112294104"/>
                  </a:ext>
                </a:extLst>
              </a:tr>
              <a:tr h="174518">
                <a:tc>
                  <a:txBody>
                    <a:bodyPr/>
                    <a:lstStyle/>
                    <a:p>
                      <a:pPr algn="r" fontAlgn="b"/>
                      <a:r>
                        <a:rPr lang="en-US" sz="900" b="0" i="0" u="none" strike="noStrike">
                          <a:solidFill>
                            <a:srgbClr val="000000"/>
                          </a:solidFill>
                          <a:effectLst/>
                          <a:latin typeface="Calibri" panose="020F0502020204030204" pitchFamily="34" charset="0"/>
                        </a:rPr>
                        <a:t>SLDBP</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1,251</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75%</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75% of the precincts border State Legislative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877542268"/>
                  </a:ext>
                </a:extLst>
              </a:tr>
              <a:tr h="174518">
                <a:tc>
                  <a:txBody>
                    <a:bodyPr/>
                    <a:lstStyle/>
                    <a:p>
                      <a:pPr algn="r" fontAlgn="b"/>
                      <a:r>
                        <a:rPr lang="en-US" sz="900" b="0" i="0" u="none" strike="noStrike">
                          <a:solidFill>
                            <a:srgbClr val="000000"/>
                          </a:solidFill>
                          <a:effectLst/>
                          <a:latin typeface="Calibri" panose="020F0502020204030204" pitchFamily="34" charset="0"/>
                        </a:rPr>
                        <a:t>Min</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9</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Richie County has the least number of precincts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740437698"/>
                  </a:ext>
                </a:extLst>
              </a:tr>
              <a:tr h="174518">
                <a:tc>
                  <a:txBody>
                    <a:bodyPr/>
                    <a:lstStyle/>
                    <a:p>
                      <a:pPr algn="r" fontAlgn="b"/>
                      <a:r>
                        <a:rPr lang="en-US" sz="900" b="0" i="0" u="none" strike="noStrike">
                          <a:solidFill>
                            <a:srgbClr val="000000"/>
                          </a:solidFill>
                          <a:effectLst/>
                          <a:latin typeface="Calibri" panose="020F0502020204030204" pitchFamily="34" charset="0"/>
                        </a:rPr>
                        <a:t>Max</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191</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Kanawha County has the highest number of precincts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476878248"/>
                  </a:ext>
                </a:extLst>
              </a:tr>
              <a:tr h="174518">
                <a:tc>
                  <a:txBody>
                    <a:bodyPr/>
                    <a:lstStyle/>
                    <a:p>
                      <a:pPr algn="l" fontAlgn="b"/>
                      <a:r>
                        <a:rPr lang="en-US" sz="900" b="1" i="0" u="none" strike="noStrike">
                          <a:solidFill>
                            <a:srgbClr val="FA7D00"/>
                          </a:solidFill>
                          <a:effectLst/>
                          <a:latin typeface="Calibri" panose="020F0502020204030204" pitchFamily="34" charset="0"/>
                        </a:rPr>
                        <a:t>Magisterial Districts</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a:solidFill>
                            <a:srgbClr val="FA7D00"/>
                          </a:solidFill>
                          <a:effectLst/>
                          <a:latin typeface="Calibri" panose="020F0502020204030204" pitchFamily="34" charset="0"/>
                        </a:rPr>
                        <a:t>195</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4673344"/>
                  </a:ext>
                </a:extLst>
              </a:tr>
              <a:tr h="175848">
                <a:tc>
                  <a:txBody>
                    <a:bodyPr/>
                    <a:lstStyle/>
                    <a:p>
                      <a:pPr algn="r" fontAlgn="b"/>
                      <a:r>
                        <a:rPr lang="en-US" sz="900" b="0" i="0" u="none" strike="noStrike">
                          <a:solidFill>
                            <a:srgbClr val="000000"/>
                          </a:solidFill>
                          <a:effectLst/>
                          <a:latin typeface="Calibri" panose="020F0502020204030204" pitchFamily="34" charset="0"/>
                        </a:rPr>
                        <a:t>Max</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8</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dirty="0">
                          <a:solidFill>
                            <a:srgbClr val="000000"/>
                          </a:solidFill>
                          <a:effectLst/>
                          <a:latin typeface="Calibri" panose="020F0502020204030204" pitchFamily="34" charset="0"/>
                        </a:rPr>
                        <a:t>Hampshire County has the highest number of magisterial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759753525"/>
                  </a:ext>
                </a:extLst>
              </a:tr>
            </a:tbl>
          </a:graphicData>
        </a:graphic>
      </p:graphicFrame>
    </p:spTree>
    <p:extLst>
      <p:ext uri="{BB962C8B-B14F-4D97-AF65-F5344CB8AC3E}">
        <p14:creationId xmlns:p14="http://schemas.microsoft.com/office/powerpoint/2010/main" val="309570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1271059" y="3253942"/>
            <a:ext cx="6432330" cy="584775"/>
          </a:xfrm>
          <a:prstGeom prst="rect">
            <a:avLst/>
          </a:prstGeom>
          <a:solidFill>
            <a:schemeClr val="tx1"/>
          </a:solidFill>
        </p:spPr>
        <p:txBody>
          <a:bodyPr wrap="square" rtlCol="0">
            <a:spAutoFit/>
          </a:bodyPr>
          <a:lstStyle/>
          <a:p>
            <a:pPr algn="ctr"/>
            <a:r>
              <a:rPr lang="en-US" sz="3200" dirty="0">
                <a:solidFill>
                  <a:srgbClr val="FFFF00"/>
                </a:solidFill>
              </a:rPr>
              <a:t>County Reports</a:t>
            </a:r>
          </a:p>
        </p:txBody>
      </p:sp>
    </p:spTree>
    <p:extLst>
      <p:ext uri="{BB962C8B-B14F-4D97-AF65-F5344CB8AC3E}">
        <p14:creationId xmlns:p14="http://schemas.microsoft.com/office/powerpoint/2010/main" val="403884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Redistricting Reports</a:t>
            </a:r>
          </a:p>
        </p:txBody>
      </p:sp>
      <p:graphicFrame>
        <p:nvGraphicFramePr>
          <p:cNvPr id="9" name="Table 8"/>
          <p:cNvGraphicFramePr>
            <a:graphicFrameLocks noGrp="1"/>
          </p:cNvGraphicFramePr>
          <p:nvPr>
            <p:extLst>
              <p:ext uri="{D42A27DB-BD31-4B8C-83A1-F6EECF244321}">
                <p14:modId xmlns:p14="http://schemas.microsoft.com/office/powerpoint/2010/main" val="2818588542"/>
              </p:ext>
            </p:extLst>
          </p:nvPr>
        </p:nvGraphicFramePr>
        <p:xfrm>
          <a:off x="402771" y="1499539"/>
          <a:ext cx="8490857" cy="4370008"/>
        </p:xfrm>
        <a:graphic>
          <a:graphicData uri="http://schemas.openxmlformats.org/drawingml/2006/table">
            <a:tbl>
              <a:tblPr firstRow="1" firstCol="1" bandRow="1">
                <a:tableStyleId>{5C22544A-7EE6-4342-B048-85BDC9FD1C3A}</a:tableStyleId>
              </a:tblPr>
              <a:tblGrid>
                <a:gridCol w="1324747">
                  <a:extLst>
                    <a:ext uri="{9D8B030D-6E8A-4147-A177-3AD203B41FA5}">
                      <a16:colId xmlns:a16="http://schemas.microsoft.com/office/drawing/2014/main" val="3296484314"/>
                    </a:ext>
                  </a:extLst>
                </a:gridCol>
                <a:gridCol w="1087350">
                  <a:extLst>
                    <a:ext uri="{9D8B030D-6E8A-4147-A177-3AD203B41FA5}">
                      <a16:colId xmlns:a16="http://schemas.microsoft.com/office/drawing/2014/main" val="2648929471"/>
                    </a:ext>
                  </a:extLst>
                </a:gridCol>
                <a:gridCol w="1401858">
                  <a:extLst>
                    <a:ext uri="{9D8B030D-6E8A-4147-A177-3AD203B41FA5}">
                      <a16:colId xmlns:a16="http://schemas.microsoft.com/office/drawing/2014/main" val="3160328172"/>
                    </a:ext>
                  </a:extLst>
                </a:gridCol>
                <a:gridCol w="4676902">
                  <a:extLst>
                    <a:ext uri="{9D8B030D-6E8A-4147-A177-3AD203B41FA5}">
                      <a16:colId xmlns:a16="http://schemas.microsoft.com/office/drawing/2014/main" val="1705925793"/>
                    </a:ext>
                  </a:extLst>
                </a:gridCol>
              </a:tblGrid>
              <a:tr h="0">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Report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Download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4566651"/>
                  </a:ext>
                </a:extLst>
              </a:tr>
              <a:tr h="0">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Precinct Mismatch</a:t>
                      </a:r>
                      <a:b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(also known as V3 report)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Download Link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u="none"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u="sng">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4"/>
                        </a:rPr>
                        <a:t>Metadata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SVRS 3/22/2022 data pull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Spatial Audit.  Lists precinct mismatches between site geocoded SVRS points and GEOgraphic GIS file.   Links records to Geo-Enabled SVRS (</a:t>
                      </a:r>
                      <a:r>
                        <a:rPr lang="en-US"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www.mapwv.gov/svrs</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map view.  Sorted on GEO Precinct, House Number, Street Name.  Excel Spreadsheet format.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626490"/>
                  </a:ext>
                </a:extLst>
              </a:tr>
              <a:tr h="1245235">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Voter List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6"/>
                        </a:rPr>
                        <a:t>Download Link</a:t>
                      </a:r>
                      <a: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
                      <a:b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
                      <a:b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7"/>
                        </a:rPr>
                        <a:t>Metadata</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SVRS 3/22/2022 data pull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Spatial Audit.  Lists all SVRS records and Address Matching (geocoding) status of each record:  site match, street match, unmatched, and site matched outside county border.  Identifies six mismatch types (precinct, magisterial, state house, state senate, congressional, and outside county) for site geocoded SVRS points.  Links records to Geo-Enabled SVRS (</a:t>
                      </a:r>
                      <a:r>
                        <a:rPr lang="en-US"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www.mapwv.gov/svrs</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map view.  Sorted on GEO Precinct, House Number, and Street Name.  Text CSV format which can be imported into Excel or other software.  Voter</a:t>
                      </a:r>
                      <a:r>
                        <a:rPr lang="en-US" sz="14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lists are generated at both the state and county levels.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4072622"/>
                  </a:ext>
                </a:extLst>
              </a:tr>
              <a:tr h="0">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E-911</a:t>
                      </a:r>
                      <a:b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Street and Site Addresses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8"/>
                        </a:rPr>
                        <a:t>Download</a:t>
                      </a:r>
                      <a:b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8"/>
                        </a:rPr>
                      </a:br>
                      <a: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8"/>
                        </a:rPr>
                        <a:t>Link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Statewide Master Address File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Two reports that provides street range and site address information of voting precincts for redistricting.  Excel spreadsheet format.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9756446"/>
                  </a:ext>
                </a:extLst>
              </a:tr>
            </a:tbl>
          </a:graphicData>
        </a:graphic>
      </p:graphicFrame>
      <p:sp>
        <p:nvSpPr>
          <p:cNvPr id="10" name="Rectangle 9"/>
          <p:cNvSpPr/>
          <p:nvPr/>
        </p:nvSpPr>
        <p:spPr>
          <a:xfrm>
            <a:off x="402771" y="5914868"/>
            <a:ext cx="8621486" cy="292388"/>
          </a:xfrm>
          <a:prstGeom prst="rect">
            <a:avLst/>
          </a:prstGeom>
        </p:spPr>
        <p:txBody>
          <a:bodyPr wrap="square">
            <a:spAutoFit/>
          </a:bodyPr>
          <a:lstStyle/>
          <a:p>
            <a:r>
              <a:rPr lang="en-US" sz="1300" dirty="0">
                <a:latin typeface="Calibri" panose="020F0502020204030204" pitchFamily="34" charset="0"/>
                <a:ea typeface="Calibri" panose="020F0502020204030204" pitchFamily="34" charset="0"/>
              </a:rPr>
              <a:t>Note:  Use the Excel “Freeze Panes” and “Filter” commands to navigate and screen records of interest.</a:t>
            </a:r>
            <a:endParaRPr lang="en-US" sz="13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1956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a:t>
            </a:r>
            <a:r>
              <a:rPr lang="en-US" b="1" dirty="0">
                <a:solidFill>
                  <a:schemeClr val="bg1"/>
                </a:solidFill>
                <a:latin typeface="Arial" panose="020B0604020202020204" pitchFamily="34" charset="0"/>
                <a:cs typeface="Arial" panose="020B0604020202020204" pitchFamily="34" charset="0"/>
              </a:rPr>
              <a:t>Precinct Mismatch </a:t>
            </a:r>
            <a:r>
              <a:rPr lang="en-US" dirty="0">
                <a:solidFill>
                  <a:schemeClr val="bg1"/>
                </a:solidFill>
                <a:latin typeface="Arial" panose="020B0604020202020204" pitchFamily="34" charset="0"/>
                <a:cs typeface="Arial" panose="020B0604020202020204" pitchFamily="34" charset="0"/>
              </a:rPr>
              <a:t>Report</a:t>
            </a:r>
          </a:p>
        </p:txBody>
      </p:sp>
      <p:sp>
        <p:nvSpPr>
          <p:cNvPr id="2" name="TextBox 1">
            <a:extLst>
              <a:ext uri="{FF2B5EF4-FFF2-40B4-BE49-F238E27FC236}">
                <a16:creationId xmlns:a16="http://schemas.microsoft.com/office/drawing/2014/main" id="{5D1C66F8-802F-4375-8E9E-2CB73DB23E20}"/>
              </a:ext>
            </a:extLst>
          </p:cNvPr>
          <p:cNvSpPr txBox="1"/>
          <p:nvPr/>
        </p:nvSpPr>
        <p:spPr>
          <a:xfrm>
            <a:off x="409574" y="1085850"/>
            <a:ext cx="8181975" cy="1477328"/>
          </a:xfrm>
          <a:prstGeom prst="rect">
            <a:avLst/>
          </a:prstGeom>
          <a:noFill/>
        </p:spPr>
        <p:txBody>
          <a:bodyPr wrap="square" rtlCol="0">
            <a:spAutoFit/>
          </a:bodyPr>
          <a:lstStyle/>
          <a:p>
            <a:r>
              <a:rPr lang="en-US" dirty="0"/>
              <a:t>A spreadsheet that identifies the number of flagged Voter Points that are potentially incorrect in the SVRS.  A map link to the G-SVRS Tool allows users to visualize precinct mismatches generated from the spatial audit of SVRS Voter Points.  Records are sorted on Geo Precinct, House Number, and Street Address. </a:t>
            </a:r>
            <a:r>
              <a:rPr lang="en-US" sz="1800" u="none" strike="noStrike" dirty="0">
                <a:effectLst/>
                <a:hlinkClick r:id="rId3"/>
              </a:rPr>
              <a:t>Download County Mismatch File</a:t>
            </a:r>
            <a:r>
              <a:rPr lang="en-US" sz="1800" u="none" strike="noStrike" dirty="0">
                <a:effectLst/>
              </a:rPr>
              <a:t>.</a:t>
            </a:r>
            <a:endParaRPr lang="en-US" dirty="0"/>
          </a:p>
        </p:txBody>
      </p:sp>
      <p:graphicFrame>
        <p:nvGraphicFramePr>
          <p:cNvPr id="3" name="Table 2">
            <a:extLst>
              <a:ext uri="{FF2B5EF4-FFF2-40B4-BE49-F238E27FC236}">
                <a16:creationId xmlns:a16="http://schemas.microsoft.com/office/drawing/2014/main" id="{1607DB8D-AEFA-48B8-A656-0B1E7465B799}"/>
              </a:ext>
            </a:extLst>
          </p:cNvPr>
          <p:cNvGraphicFramePr>
            <a:graphicFrameLocks noGrp="1"/>
          </p:cNvGraphicFramePr>
          <p:nvPr>
            <p:extLst>
              <p:ext uri="{D42A27DB-BD31-4B8C-83A1-F6EECF244321}">
                <p14:modId xmlns:p14="http://schemas.microsoft.com/office/powerpoint/2010/main" val="2435449577"/>
              </p:ext>
            </p:extLst>
          </p:nvPr>
        </p:nvGraphicFramePr>
        <p:xfrm>
          <a:off x="338527" y="2913998"/>
          <a:ext cx="8466944" cy="2855856"/>
        </p:xfrm>
        <a:graphic>
          <a:graphicData uri="http://schemas.openxmlformats.org/drawingml/2006/table">
            <a:tbl>
              <a:tblPr/>
              <a:tblGrid>
                <a:gridCol w="787623">
                  <a:extLst>
                    <a:ext uri="{9D8B030D-6E8A-4147-A177-3AD203B41FA5}">
                      <a16:colId xmlns:a16="http://schemas.microsoft.com/office/drawing/2014/main" val="3923696851"/>
                    </a:ext>
                  </a:extLst>
                </a:gridCol>
                <a:gridCol w="848320">
                  <a:extLst>
                    <a:ext uri="{9D8B030D-6E8A-4147-A177-3AD203B41FA5}">
                      <a16:colId xmlns:a16="http://schemas.microsoft.com/office/drawing/2014/main" val="288523803"/>
                    </a:ext>
                  </a:extLst>
                </a:gridCol>
                <a:gridCol w="574791">
                  <a:extLst>
                    <a:ext uri="{9D8B030D-6E8A-4147-A177-3AD203B41FA5}">
                      <a16:colId xmlns:a16="http://schemas.microsoft.com/office/drawing/2014/main" val="2063793963"/>
                    </a:ext>
                  </a:extLst>
                </a:gridCol>
                <a:gridCol w="707434">
                  <a:extLst>
                    <a:ext uri="{9D8B030D-6E8A-4147-A177-3AD203B41FA5}">
                      <a16:colId xmlns:a16="http://schemas.microsoft.com/office/drawing/2014/main" val="1748303135"/>
                    </a:ext>
                  </a:extLst>
                </a:gridCol>
                <a:gridCol w="1298895">
                  <a:extLst>
                    <a:ext uri="{9D8B030D-6E8A-4147-A177-3AD203B41FA5}">
                      <a16:colId xmlns:a16="http://schemas.microsoft.com/office/drawing/2014/main" val="3572839102"/>
                    </a:ext>
                  </a:extLst>
                </a:gridCol>
                <a:gridCol w="933944">
                  <a:extLst>
                    <a:ext uri="{9D8B030D-6E8A-4147-A177-3AD203B41FA5}">
                      <a16:colId xmlns:a16="http://schemas.microsoft.com/office/drawing/2014/main" val="1971173569"/>
                    </a:ext>
                  </a:extLst>
                </a:gridCol>
                <a:gridCol w="990628">
                  <a:extLst>
                    <a:ext uri="{9D8B030D-6E8A-4147-A177-3AD203B41FA5}">
                      <a16:colId xmlns:a16="http://schemas.microsoft.com/office/drawing/2014/main" val="1940488097"/>
                    </a:ext>
                  </a:extLst>
                </a:gridCol>
                <a:gridCol w="750063">
                  <a:extLst>
                    <a:ext uri="{9D8B030D-6E8A-4147-A177-3AD203B41FA5}">
                      <a16:colId xmlns:a16="http://schemas.microsoft.com/office/drawing/2014/main" val="345318440"/>
                    </a:ext>
                  </a:extLst>
                </a:gridCol>
                <a:gridCol w="787623">
                  <a:extLst>
                    <a:ext uri="{9D8B030D-6E8A-4147-A177-3AD203B41FA5}">
                      <a16:colId xmlns:a16="http://schemas.microsoft.com/office/drawing/2014/main" val="3471571712"/>
                    </a:ext>
                  </a:extLst>
                </a:gridCol>
                <a:gridCol w="787623">
                  <a:extLst>
                    <a:ext uri="{9D8B030D-6E8A-4147-A177-3AD203B41FA5}">
                      <a16:colId xmlns:a16="http://schemas.microsoft.com/office/drawing/2014/main" val="1360131564"/>
                    </a:ext>
                  </a:extLst>
                </a:gridCol>
              </a:tblGrid>
              <a:tr h="0">
                <a:tc>
                  <a:txBody>
                    <a:bodyPr/>
                    <a:lstStyle/>
                    <a:p>
                      <a:pPr algn="ctr" fontAlgn="b"/>
                      <a:r>
                        <a:rPr lang="en-US" sz="1400" b="1" i="0" u="none" strike="noStrike" dirty="0">
                          <a:solidFill>
                            <a:srgbClr val="000000"/>
                          </a:solidFill>
                          <a:effectLst/>
                          <a:latin typeface="Calibri" panose="020F0502020204030204" pitchFamily="34" charset="0"/>
                        </a:rPr>
                        <a:t>GEO</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7">
                  <a:txBody>
                    <a:bodyPr/>
                    <a:lstStyle/>
                    <a:p>
                      <a:pPr algn="ctr" fontAlgn="b"/>
                      <a:r>
                        <a:rPr lang="en-US" sz="1400" b="1" i="0" u="none" strike="noStrike" dirty="0">
                          <a:solidFill>
                            <a:srgbClr val="000000"/>
                          </a:solidFill>
                          <a:effectLst/>
                          <a:latin typeface="Calibri" panose="020F0502020204030204" pitchFamily="34" charset="0"/>
                        </a:rPr>
                        <a:t> SVRS</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l"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1200" b="1" i="0" u="none" strike="noStrike" dirty="0">
                          <a:solidFill>
                            <a:srgbClr val="000000"/>
                          </a:solidFill>
                          <a:effectLst/>
                          <a:latin typeface="Calibri" panose="020F0502020204030204" pitchFamily="34" charset="0"/>
                        </a:rPr>
                        <a:t> </a:t>
                      </a:r>
                    </a:p>
                    <a:p>
                      <a:pPr algn="ctr" fontAlgn="b"/>
                      <a:r>
                        <a:rPr lang="en-US" sz="1200" b="1" i="0" u="none" strike="noStrike" dirty="0">
                          <a:solidFill>
                            <a:srgbClr val="000000"/>
                          </a:solidFill>
                          <a:effectLst/>
                          <a:latin typeface="Calibri" panose="020F0502020204030204" pitchFamily="34" charset="0"/>
                        </a:rPr>
                        <a:t>SVRS</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panose="020F0502020204030204" pitchFamily="34" charset="0"/>
                        </a:rPr>
                        <a:t>GEO</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effectLst/>
                          <a:latin typeface="Calibri" panose="020F0502020204030204" pitchFamily="34" charset="0"/>
                        </a:rPr>
                        <a:t>GEO Link</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281490082"/>
                  </a:ext>
                </a:extLst>
              </a:tr>
              <a:tr h="440556">
                <a:tc>
                  <a:txBody>
                    <a:bodyPr/>
                    <a:lstStyle/>
                    <a:p>
                      <a:pPr algn="ctr" fontAlgn="b"/>
                      <a:r>
                        <a:rPr lang="en-US" sz="1400" b="0" i="0" u="none" strike="noStrike" dirty="0">
                          <a:solidFill>
                            <a:srgbClr val="000000"/>
                          </a:solidFill>
                          <a:effectLst/>
                          <a:latin typeface="Calibri" panose="020F0502020204030204" pitchFamily="34" charset="0"/>
                        </a:rPr>
                        <a:t>Voting Precinct Name (NEW)</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solidFill>
                            <a:srgbClr val="000000"/>
                          </a:solidFill>
                          <a:effectLst/>
                          <a:latin typeface="Calibri" panose="020F0502020204030204" pitchFamily="34" charset="0"/>
                        </a:rPr>
                        <a:t>VRS Voter ID</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Combo ID</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House Number</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Street Name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City</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Zip</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Precinct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GEO Precinct (NEW)</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solidFill>
                            <a:srgbClr val="000000"/>
                          </a:solidFill>
                          <a:effectLst/>
                          <a:latin typeface="Calibri" panose="020F0502020204030204" pitchFamily="34" charset="0"/>
                        </a:rPr>
                        <a:t>G-SVRS Map Link</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902891422"/>
                  </a:ext>
                </a:extLst>
              </a:tr>
              <a:tr h="79298">
                <a:tc>
                  <a:txBody>
                    <a:bodyPr/>
                    <a:lstStyle/>
                    <a:p>
                      <a:pPr algn="ctr" fontAlgn="b"/>
                      <a:r>
                        <a:rPr lang="en-US" sz="1400" b="0" i="0" u="none" strike="noStrike" dirty="0">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741486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#3 GREENBRIER AVENUE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4"/>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93627964"/>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736541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301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5"/>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75453395"/>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100757647</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302</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43-2</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6"/>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621435561"/>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100187086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303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7"/>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16613431"/>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739249</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303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7"/>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239871425"/>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100805746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304</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43-2</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8"/>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1700062"/>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100587102</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27</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AUGUSTA LANE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9"/>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372966656"/>
                  </a:ext>
                </a:extLst>
              </a:tr>
            </a:tbl>
          </a:graphicData>
        </a:graphic>
      </p:graphicFrame>
      <p:sp>
        <p:nvSpPr>
          <p:cNvPr id="4" name="TextBox 3">
            <a:extLst>
              <a:ext uri="{FF2B5EF4-FFF2-40B4-BE49-F238E27FC236}">
                <a16:creationId xmlns:a16="http://schemas.microsoft.com/office/drawing/2014/main" id="{C169A669-8A1A-4976-9201-3BF4D0014741}"/>
              </a:ext>
            </a:extLst>
          </p:cNvPr>
          <p:cNvSpPr txBox="1"/>
          <p:nvPr/>
        </p:nvSpPr>
        <p:spPr>
          <a:xfrm>
            <a:off x="1180680" y="6101805"/>
            <a:ext cx="6782638" cy="369332"/>
          </a:xfrm>
          <a:prstGeom prst="rect">
            <a:avLst/>
          </a:prstGeom>
          <a:noFill/>
        </p:spPr>
        <p:txBody>
          <a:bodyPr wrap="square" rtlCol="0">
            <a:spAutoFit/>
          </a:bodyPr>
          <a:lstStyle/>
          <a:p>
            <a:r>
              <a:rPr lang="en-US" dirty="0"/>
              <a:t>Example extract from Putnam County’s Precinct Mismatch Report</a:t>
            </a:r>
          </a:p>
        </p:txBody>
      </p:sp>
    </p:spTree>
    <p:extLst>
      <p:ext uri="{BB962C8B-B14F-4D97-AF65-F5344CB8AC3E}">
        <p14:creationId xmlns:p14="http://schemas.microsoft.com/office/powerpoint/2010/main" val="1986981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a:t>
            </a:r>
            <a:r>
              <a:rPr lang="en-US" b="1" dirty="0">
                <a:solidFill>
                  <a:schemeClr val="bg1"/>
                </a:solidFill>
                <a:latin typeface="Arial" panose="020B0604020202020204" pitchFamily="34" charset="0"/>
                <a:cs typeface="Arial" panose="020B0604020202020204" pitchFamily="34" charset="0"/>
              </a:rPr>
              <a:t>Voter List </a:t>
            </a:r>
            <a:r>
              <a:rPr lang="en-US" dirty="0">
                <a:solidFill>
                  <a:schemeClr val="bg1"/>
                </a:solidFill>
                <a:latin typeface="Arial" panose="020B0604020202020204" pitchFamily="34" charset="0"/>
                <a:cs typeface="Arial" panose="020B0604020202020204" pitchFamily="34" charset="0"/>
              </a:rPr>
              <a:t>Report</a:t>
            </a:r>
          </a:p>
        </p:txBody>
      </p:sp>
      <p:sp>
        <p:nvSpPr>
          <p:cNvPr id="2" name="TextBox 1">
            <a:extLst>
              <a:ext uri="{FF2B5EF4-FFF2-40B4-BE49-F238E27FC236}">
                <a16:creationId xmlns:a16="http://schemas.microsoft.com/office/drawing/2014/main" id="{5D1C66F8-802F-4375-8E9E-2CB73DB23E20}"/>
              </a:ext>
            </a:extLst>
          </p:cNvPr>
          <p:cNvSpPr txBox="1"/>
          <p:nvPr/>
        </p:nvSpPr>
        <p:spPr>
          <a:xfrm>
            <a:off x="409574" y="1085850"/>
            <a:ext cx="8181975" cy="1477328"/>
          </a:xfrm>
          <a:prstGeom prst="rect">
            <a:avLst/>
          </a:prstGeom>
          <a:noFill/>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Text CSV file that lists all SVRS records and Address Matching (geocoding) status of each record:  site match, street match, unmatched, and site matched outside county border.  Identifies six mismatch types (precinct, magisterial, state house, state senate, congressional, and outside county) for site geocoded SVRS points.  Links records to Geo-Enabled SVRS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www.mapwv.gov/svrs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map view. </a:t>
            </a:r>
            <a:r>
              <a:rPr lang="en-US" sz="1800" u="none" strike="noStrike" dirty="0">
                <a:effectLst/>
                <a:hlinkClick r:id="rId4"/>
              </a:rPr>
              <a:t>Download County Voter List File</a:t>
            </a:r>
            <a:endParaRPr lang="en-US" dirty="0"/>
          </a:p>
        </p:txBody>
      </p:sp>
      <p:pic>
        <p:nvPicPr>
          <p:cNvPr id="7" name="Picture 6"/>
          <p:cNvPicPr>
            <a:picLocks noChangeAspect="1"/>
          </p:cNvPicPr>
          <p:nvPr/>
        </p:nvPicPr>
        <p:blipFill>
          <a:blip r:embed="rId5"/>
          <a:stretch>
            <a:fillRect/>
          </a:stretch>
        </p:blipFill>
        <p:spPr>
          <a:xfrm>
            <a:off x="409574" y="2734628"/>
            <a:ext cx="7760467" cy="2460885"/>
          </a:xfrm>
          <a:prstGeom prst="rect">
            <a:avLst/>
          </a:prstGeom>
        </p:spPr>
      </p:pic>
      <p:pic>
        <p:nvPicPr>
          <p:cNvPr id="8" name="Picture 7"/>
          <p:cNvPicPr>
            <a:picLocks noChangeAspect="1"/>
          </p:cNvPicPr>
          <p:nvPr/>
        </p:nvPicPr>
        <p:blipFill rotWithShape="1">
          <a:blip r:embed="rId6"/>
          <a:srcRect l="990" t="3370"/>
          <a:stretch/>
        </p:blipFill>
        <p:spPr>
          <a:xfrm>
            <a:off x="3618611" y="4166388"/>
            <a:ext cx="5157873" cy="2527446"/>
          </a:xfrm>
          <a:prstGeom prst="rect">
            <a:avLst/>
          </a:prstGeom>
        </p:spPr>
      </p:pic>
      <p:sp>
        <p:nvSpPr>
          <p:cNvPr id="9" name="TextBox 8"/>
          <p:cNvSpPr txBox="1"/>
          <p:nvPr/>
        </p:nvSpPr>
        <p:spPr>
          <a:xfrm>
            <a:off x="1458930" y="3493213"/>
            <a:ext cx="1726059" cy="369332"/>
          </a:xfrm>
          <a:prstGeom prst="rect">
            <a:avLst/>
          </a:prstGeom>
          <a:solidFill>
            <a:schemeClr val="accent2">
              <a:lumMod val="20000"/>
              <a:lumOff val="80000"/>
            </a:schemeClr>
          </a:solidFill>
        </p:spPr>
        <p:txBody>
          <a:bodyPr wrap="square" rtlCol="0">
            <a:spAutoFit/>
          </a:bodyPr>
          <a:lstStyle/>
          <a:p>
            <a:r>
              <a:rPr lang="en-US" dirty="0"/>
              <a:t>SVRS Data Fields</a:t>
            </a:r>
          </a:p>
        </p:txBody>
      </p:sp>
      <p:sp>
        <p:nvSpPr>
          <p:cNvPr id="10" name="TextBox 9"/>
          <p:cNvSpPr txBox="1"/>
          <p:nvPr/>
        </p:nvSpPr>
        <p:spPr>
          <a:xfrm>
            <a:off x="4982966" y="5091332"/>
            <a:ext cx="2424701" cy="369332"/>
          </a:xfrm>
          <a:prstGeom prst="rect">
            <a:avLst/>
          </a:prstGeom>
          <a:solidFill>
            <a:srgbClr val="FFFFCC"/>
          </a:solidFill>
        </p:spPr>
        <p:txBody>
          <a:bodyPr wrap="square" rtlCol="0">
            <a:spAutoFit/>
          </a:bodyPr>
          <a:lstStyle/>
          <a:p>
            <a:r>
              <a:rPr lang="en-US" dirty="0"/>
              <a:t>GEOgraphic Data Fields</a:t>
            </a:r>
          </a:p>
        </p:txBody>
      </p:sp>
    </p:spTree>
    <p:extLst>
      <p:ext uri="{BB962C8B-B14F-4D97-AF65-F5344CB8AC3E}">
        <p14:creationId xmlns:p14="http://schemas.microsoft.com/office/powerpoint/2010/main" val="176549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Voter List </a:t>
            </a:r>
            <a:r>
              <a:rPr lang="en-US" dirty="0">
                <a:solidFill>
                  <a:schemeClr val="bg1"/>
                </a:solidFill>
                <a:latin typeface="Arial" panose="020B0604020202020204" pitchFamily="34" charset="0"/>
                <a:cs typeface="Arial" panose="020B0604020202020204" pitchFamily="34" charset="0"/>
              </a:rPr>
              <a:t>Data Fields (SVRS Fields)</a:t>
            </a:r>
          </a:p>
        </p:txBody>
      </p:sp>
      <p:graphicFrame>
        <p:nvGraphicFramePr>
          <p:cNvPr id="2" name="Table 1"/>
          <p:cNvGraphicFramePr>
            <a:graphicFrameLocks noGrp="1"/>
          </p:cNvGraphicFramePr>
          <p:nvPr>
            <p:extLst>
              <p:ext uri="{D42A27DB-BD31-4B8C-83A1-F6EECF244321}">
                <p14:modId xmlns:p14="http://schemas.microsoft.com/office/powerpoint/2010/main" val="1816956364"/>
              </p:ext>
            </p:extLst>
          </p:nvPr>
        </p:nvGraphicFramePr>
        <p:xfrm>
          <a:off x="400692" y="1068030"/>
          <a:ext cx="5650787" cy="5662524"/>
        </p:xfrm>
        <a:graphic>
          <a:graphicData uri="http://schemas.openxmlformats.org/drawingml/2006/table">
            <a:tbl>
              <a:tblPr/>
              <a:tblGrid>
                <a:gridCol w="2073479">
                  <a:extLst>
                    <a:ext uri="{9D8B030D-6E8A-4147-A177-3AD203B41FA5}">
                      <a16:colId xmlns:a16="http://schemas.microsoft.com/office/drawing/2014/main" val="327966441"/>
                    </a:ext>
                  </a:extLst>
                </a:gridCol>
                <a:gridCol w="1904217">
                  <a:extLst>
                    <a:ext uri="{9D8B030D-6E8A-4147-A177-3AD203B41FA5}">
                      <a16:colId xmlns:a16="http://schemas.microsoft.com/office/drawing/2014/main" val="3616027001"/>
                    </a:ext>
                  </a:extLst>
                </a:gridCol>
                <a:gridCol w="1673091">
                  <a:extLst>
                    <a:ext uri="{9D8B030D-6E8A-4147-A177-3AD203B41FA5}">
                      <a16:colId xmlns:a16="http://schemas.microsoft.com/office/drawing/2014/main" val="2660347495"/>
                    </a:ext>
                  </a:extLst>
                </a:gridCol>
              </a:tblGrid>
              <a:tr h="175374">
                <a:tc>
                  <a:txBody>
                    <a:bodyPr/>
                    <a:lstStyle/>
                    <a:p>
                      <a:pPr algn="ctr" fontAlgn="b"/>
                      <a:r>
                        <a:rPr lang="en-US" sz="1300" b="1" i="0" u="none" strike="noStrike" dirty="0">
                          <a:solidFill>
                            <a:srgbClr val="000000"/>
                          </a:solidFill>
                          <a:effectLst/>
                          <a:latin typeface="Calibri" panose="020F0502020204030204" pitchFamily="34" charset="0"/>
                        </a:rPr>
                        <a:t>DATA FIELD (SVRS)</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SAMPLE SVRS</a:t>
                      </a:r>
                      <a:br>
                        <a:rPr lang="en-US" sz="1300" b="1" i="0" u="none" strike="noStrike" dirty="0">
                          <a:solidFill>
                            <a:srgbClr val="000000"/>
                          </a:solidFill>
                          <a:effectLst/>
                          <a:latin typeface="Calibri" panose="020F0502020204030204" pitchFamily="34" charset="0"/>
                        </a:rPr>
                      </a:br>
                      <a:r>
                        <a:rPr lang="en-US" sz="1300" b="1" i="0" u="none" strike="noStrike" dirty="0">
                          <a:solidFill>
                            <a:srgbClr val="000000"/>
                          </a:solidFill>
                          <a:effectLst/>
                          <a:latin typeface="Calibri" panose="020F0502020204030204" pitchFamily="34" charset="0"/>
                        </a:rPr>
                        <a:t> RECORD 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SAMPLE SVRS</a:t>
                      </a:r>
                      <a:br>
                        <a:rPr lang="en-US" sz="1300" b="1" i="0" u="none" strike="noStrike" dirty="0">
                          <a:solidFill>
                            <a:srgbClr val="000000"/>
                          </a:solidFill>
                          <a:effectLst/>
                          <a:latin typeface="Calibri" panose="020F0502020204030204" pitchFamily="34" charset="0"/>
                        </a:rPr>
                      </a:br>
                      <a:r>
                        <a:rPr lang="en-US" sz="1300" b="1" i="0" u="none" strike="noStrike" dirty="0">
                          <a:solidFill>
                            <a:srgbClr val="000000"/>
                          </a:solidFill>
                          <a:effectLst/>
                          <a:latin typeface="Calibri" panose="020F0502020204030204" pitchFamily="34" charset="0"/>
                        </a:rPr>
                        <a:t> RECORD 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8172538"/>
                  </a:ext>
                </a:extLst>
              </a:tr>
              <a:tr h="175374">
                <a:tc>
                  <a:txBody>
                    <a:bodyPr/>
                    <a:lstStyle/>
                    <a:p>
                      <a:pPr algn="ctr" fontAlgn="b"/>
                      <a:r>
                        <a:rPr lang="en-US" sz="1100" b="0" i="0" u="none" strike="noStrike" dirty="0">
                          <a:solidFill>
                            <a:srgbClr val="000000"/>
                          </a:solidFill>
                          <a:effectLst/>
                          <a:latin typeface="Calibri" panose="020F0502020204030204" pitchFamily="34" charset="0"/>
                        </a:rPr>
                        <a:t>USER_ID_VOTER</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100421159</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100741380</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30804796"/>
                  </a:ext>
                </a:extLst>
              </a:tr>
              <a:tr h="175374">
                <a:tc>
                  <a:txBody>
                    <a:bodyPr/>
                    <a:lstStyle/>
                    <a:p>
                      <a:pPr algn="ctr" fontAlgn="b"/>
                      <a:r>
                        <a:rPr lang="en-US" sz="1100" b="0" i="0" u="none" strike="noStrike" dirty="0" err="1">
                          <a:solidFill>
                            <a:srgbClr val="000000"/>
                          </a:solidFill>
                          <a:effectLst/>
                          <a:latin typeface="Calibri" panose="020F0502020204030204" pitchFamily="34" charset="0"/>
                        </a:rPr>
                        <a:t>USER_County_Name</a:t>
                      </a:r>
                      <a:endParaRPr lang="en-US" sz="1100" b="0" i="0"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PUTNAM</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PUTNAM</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72415120"/>
                  </a:ext>
                </a:extLst>
              </a:tr>
              <a:tr h="175374">
                <a:tc>
                  <a:txBody>
                    <a:bodyPr/>
                    <a:lstStyle/>
                    <a:p>
                      <a:pPr algn="ctr" fontAlgn="b"/>
                      <a:r>
                        <a:rPr lang="en-US" sz="1100" b="0" i="0" u="none" strike="noStrike" dirty="0" err="1">
                          <a:solidFill>
                            <a:srgbClr val="000000"/>
                          </a:solidFill>
                          <a:effectLst/>
                          <a:latin typeface="Calibri" panose="020F0502020204030204" pitchFamily="34" charset="0"/>
                        </a:rPr>
                        <a:t>USER_Address</a:t>
                      </a:r>
                      <a:endParaRPr lang="en-US" sz="1100" b="0" i="0"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116 18 MILE CREEK RD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35 ALLEN ST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19226231"/>
                  </a:ext>
                </a:extLst>
              </a:tr>
              <a:tr h="175374">
                <a:tc>
                  <a:txBody>
                    <a:bodyPr/>
                    <a:lstStyle/>
                    <a:p>
                      <a:pPr algn="ctr" fontAlgn="b"/>
                      <a:r>
                        <a:rPr lang="en-US" sz="1100" b="0" i="1" u="none" strike="noStrike" dirty="0" err="1">
                          <a:solidFill>
                            <a:srgbClr val="000000"/>
                          </a:solidFill>
                          <a:effectLst/>
                          <a:latin typeface="Calibri" panose="020F0502020204030204" pitchFamily="34" charset="0"/>
                        </a:rPr>
                        <a:t>USER_HOUSE_Number</a:t>
                      </a:r>
                      <a:endParaRPr lang="en-US" sz="1100" b="0" i="1"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116</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954695"/>
                  </a:ext>
                </a:extLst>
              </a:tr>
              <a:tr h="175374">
                <a:tc>
                  <a:txBody>
                    <a:bodyPr/>
                    <a:lstStyle/>
                    <a:p>
                      <a:pPr algn="ctr" fontAlgn="b"/>
                      <a:r>
                        <a:rPr lang="en-US" sz="1100" b="0" i="1" u="none" strike="noStrike" dirty="0">
                          <a:solidFill>
                            <a:srgbClr val="000000"/>
                          </a:solidFill>
                          <a:effectLst/>
                          <a:latin typeface="Calibri" panose="020F0502020204030204" pitchFamily="34" charset="0"/>
                        </a:rPr>
                        <a:t>USER_STREET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18 MILE CREEK RD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ALLEN ST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42383721"/>
                  </a:ext>
                </a:extLst>
              </a:tr>
              <a:tr h="175374">
                <a:tc>
                  <a:txBody>
                    <a:bodyPr/>
                    <a:lstStyle/>
                    <a:p>
                      <a:pPr algn="ctr" fontAlgn="b"/>
                      <a:r>
                        <a:rPr lang="en-US" sz="1100" b="0" i="0" u="none" strike="noStrike" dirty="0">
                          <a:solidFill>
                            <a:srgbClr val="000000"/>
                          </a:solidFill>
                          <a:effectLst/>
                          <a:latin typeface="Calibri" panose="020F0502020204030204" pitchFamily="34" charset="0"/>
                        </a:rPr>
                        <a:t>USER_STREET2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5527390"/>
                  </a:ext>
                </a:extLst>
              </a:tr>
              <a:tr h="175374">
                <a:tc>
                  <a:txBody>
                    <a:bodyPr/>
                    <a:lstStyle/>
                    <a:p>
                      <a:pPr algn="ctr" fontAlgn="b"/>
                      <a:r>
                        <a:rPr lang="en-US" sz="1100" b="0" i="0" u="none" strike="noStrike">
                          <a:solidFill>
                            <a:srgbClr val="000000"/>
                          </a:solidFill>
                          <a:effectLst/>
                          <a:latin typeface="Calibri" panose="020F0502020204030204" pitchFamily="34" charset="0"/>
                        </a:rPr>
                        <a:t>USER_UNIT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0530361"/>
                  </a:ext>
                </a:extLst>
              </a:tr>
              <a:tr h="175374">
                <a:tc>
                  <a:txBody>
                    <a:bodyPr/>
                    <a:lstStyle/>
                    <a:p>
                      <a:pPr algn="ctr" fontAlgn="b"/>
                      <a:r>
                        <a:rPr lang="en-US" sz="1100" b="0" i="0" u="none" strike="noStrike">
                          <a:solidFill>
                            <a:srgbClr val="000000"/>
                          </a:solidFill>
                          <a:effectLst/>
                          <a:latin typeface="Calibri" panose="020F0502020204030204" pitchFamily="34" charset="0"/>
                        </a:rPr>
                        <a:t>USER_CITY</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62244141"/>
                  </a:ext>
                </a:extLst>
              </a:tr>
              <a:tr h="175374">
                <a:tc>
                  <a:txBody>
                    <a:bodyPr/>
                    <a:lstStyle/>
                    <a:p>
                      <a:pPr algn="ctr" fontAlgn="b"/>
                      <a:r>
                        <a:rPr lang="en-US" sz="1100" b="0" i="0" u="none" strike="noStrike" dirty="0">
                          <a:solidFill>
                            <a:srgbClr val="000000"/>
                          </a:solidFill>
                          <a:effectLst/>
                          <a:latin typeface="Calibri" panose="020F0502020204030204" pitchFamily="34" charset="0"/>
                        </a:rPr>
                        <a:t>USER_STATE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15369523"/>
                  </a:ext>
                </a:extLst>
              </a:tr>
              <a:tr h="175374">
                <a:tc>
                  <a:txBody>
                    <a:bodyPr/>
                    <a:lstStyle/>
                    <a:p>
                      <a:pPr algn="ctr" fontAlgn="b"/>
                      <a:r>
                        <a:rPr lang="en-US" sz="1100" b="0" i="0" u="none" strike="noStrike">
                          <a:solidFill>
                            <a:srgbClr val="000000"/>
                          </a:solidFill>
                          <a:effectLst/>
                          <a:latin typeface="Calibri" panose="020F0502020204030204" pitchFamily="34" charset="0"/>
                        </a:rPr>
                        <a:t>USER_ZIP</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57600571"/>
                  </a:ext>
                </a:extLst>
              </a:tr>
              <a:tr h="175374">
                <a:tc>
                  <a:txBody>
                    <a:bodyPr/>
                    <a:lstStyle/>
                    <a:p>
                      <a:pPr algn="ctr" fontAlgn="b"/>
                      <a:r>
                        <a:rPr lang="en-US" sz="1100" b="0" i="0" u="none" strike="noStrike">
                          <a:solidFill>
                            <a:srgbClr val="000000"/>
                          </a:solidFill>
                          <a:effectLst/>
                          <a:latin typeface="Calibri" panose="020F0502020204030204" pitchFamily="34" charset="0"/>
                        </a:rPr>
                        <a:t>USER_MAIL_HouseNum</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116</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95613774"/>
                  </a:ext>
                </a:extLst>
              </a:tr>
              <a:tr h="175374">
                <a:tc>
                  <a:txBody>
                    <a:bodyPr/>
                    <a:lstStyle/>
                    <a:p>
                      <a:pPr algn="ctr" fontAlgn="b"/>
                      <a:r>
                        <a:rPr lang="en-US" sz="1100" b="0" i="0" u="none" strike="noStrike">
                          <a:solidFill>
                            <a:srgbClr val="000000"/>
                          </a:solidFill>
                          <a:effectLst/>
                          <a:latin typeface="Calibri" panose="020F0502020204030204" pitchFamily="34" charset="0"/>
                        </a:rPr>
                        <a:t>USER_MAIL_Street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18 MILE CREEK RD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ALLEN ST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21030801"/>
                  </a:ext>
                </a:extLst>
              </a:tr>
              <a:tr h="175374">
                <a:tc>
                  <a:txBody>
                    <a:bodyPr/>
                    <a:lstStyle/>
                    <a:p>
                      <a:pPr algn="ctr" fontAlgn="b"/>
                      <a:r>
                        <a:rPr lang="en-US" sz="1100" b="0" i="0" u="none" strike="noStrike">
                          <a:solidFill>
                            <a:srgbClr val="000000"/>
                          </a:solidFill>
                          <a:effectLst/>
                          <a:latin typeface="Calibri" panose="020F0502020204030204" pitchFamily="34" charset="0"/>
                        </a:rPr>
                        <a:t>USER_MAIL_Street2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53229280"/>
                  </a:ext>
                </a:extLst>
              </a:tr>
              <a:tr h="175374">
                <a:tc>
                  <a:txBody>
                    <a:bodyPr/>
                    <a:lstStyle/>
                    <a:p>
                      <a:pPr algn="ctr" fontAlgn="b"/>
                      <a:r>
                        <a:rPr lang="en-US" sz="1100" b="0" i="0" u="none" strike="noStrike">
                          <a:solidFill>
                            <a:srgbClr val="000000"/>
                          </a:solidFill>
                          <a:effectLst/>
                          <a:latin typeface="Calibri" panose="020F0502020204030204" pitchFamily="34" charset="0"/>
                        </a:rPr>
                        <a:t>USER_MAIL_Unit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31416862"/>
                  </a:ext>
                </a:extLst>
              </a:tr>
              <a:tr h="175374">
                <a:tc>
                  <a:txBody>
                    <a:bodyPr/>
                    <a:lstStyle/>
                    <a:p>
                      <a:pPr algn="ctr" fontAlgn="b"/>
                      <a:r>
                        <a:rPr lang="en-US" sz="1100" b="0" i="0" u="none" strike="noStrike">
                          <a:solidFill>
                            <a:srgbClr val="000000"/>
                          </a:solidFill>
                          <a:effectLst/>
                          <a:latin typeface="Calibri" panose="020F0502020204030204" pitchFamily="34" charset="0"/>
                        </a:rPr>
                        <a:t>USER_MAIL_City</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53457469"/>
                  </a:ext>
                </a:extLst>
              </a:tr>
              <a:tr h="175374">
                <a:tc>
                  <a:txBody>
                    <a:bodyPr/>
                    <a:lstStyle/>
                    <a:p>
                      <a:pPr algn="ctr" fontAlgn="b"/>
                      <a:r>
                        <a:rPr lang="en-US" sz="1100" b="0" i="0" u="none" strike="noStrike">
                          <a:solidFill>
                            <a:srgbClr val="000000"/>
                          </a:solidFill>
                          <a:effectLst/>
                          <a:latin typeface="Calibri" panose="020F0502020204030204" pitchFamily="34" charset="0"/>
                        </a:rPr>
                        <a:t>USER_MAIL_State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87821441"/>
                  </a:ext>
                </a:extLst>
              </a:tr>
              <a:tr h="175374">
                <a:tc>
                  <a:txBody>
                    <a:bodyPr/>
                    <a:lstStyle/>
                    <a:p>
                      <a:pPr algn="ctr" fontAlgn="b"/>
                      <a:r>
                        <a:rPr lang="en-US" sz="1100" b="0" i="0" u="none" strike="noStrike">
                          <a:solidFill>
                            <a:srgbClr val="000000"/>
                          </a:solidFill>
                          <a:effectLst/>
                          <a:latin typeface="Calibri" panose="020F0502020204030204" pitchFamily="34" charset="0"/>
                        </a:rPr>
                        <a:t>USER_MAIL_ZIP</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39457735"/>
                  </a:ext>
                </a:extLst>
              </a:tr>
              <a:tr h="175374">
                <a:tc>
                  <a:txBody>
                    <a:bodyPr/>
                    <a:lstStyle/>
                    <a:p>
                      <a:pPr algn="ctr" fontAlgn="b"/>
                      <a:r>
                        <a:rPr lang="en-US" sz="1100" b="0" i="0" u="none" strike="noStrike">
                          <a:solidFill>
                            <a:srgbClr val="000000"/>
                          </a:solidFill>
                          <a:effectLst/>
                          <a:latin typeface="Calibri" panose="020F0502020204030204" pitchFamily="34" charset="0"/>
                        </a:rPr>
                        <a:t>USER_Precinct_Number</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2671909"/>
                  </a:ext>
                </a:extLst>
              </a:tr>
              <a:tr h="175374">
                <a:tc>
                  <a:txBody>
                    <a:bodyPr/>
                    <a:lstStyle/>
                    <a:p>
                      <a:pPr algn="ctr" fontAlgn="b"/>
                      <a:r>
                        <a:rPr lang="en-US" sz="1100" b="0" i="0" u="none" strike="noStrike">
                          <a:solidFill>
                            <a:srgbClr val="000000"/>
                          </a:solidFill>
                          <a:effectLst/>
                          <a:latin typeface="Calibri" panose="020F0502020204030204" pitchFamily="34" charset="0"/>
                        </a:rPr>
                        <a:t>USER_Congressional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1865915"/>
                  </a:ext>
                </a:extLst>
              </a:tr>
              <a:tr h="175374">
                <a:tc>
                  <a:txBody>
                    <a:bodyPr/>
                    <a:lstStyle/>
                    <a:p>
                      <a:pPr algn="ctr" fontAlgn="b"/>
                      <a:r>
                        <a:rPr lang="en-US" sz="1100" b="0" i="0" u="none" strike="noStrike">
                          <a:solidFill>
                            <a:srgbClr val="000000"/>
                          </a:solidFill>
                          <a:effectLst/>
                          <a:latin typeface="Calibri" panose="020F0502020204030204" pitchFamily="34" charset="0"/>
                        </a:rPr>
                        <a:t>USER_Senatorial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33501845"/>
                  </a:ext>
                </a:extLst>
              </a:tr>
              <a:tr h="175374">
                <a:tc>
                  <a:txBody>
                    <a:bodyPr/>
                    <a:lstStyle/>
                    <a:p>
                      <a:pPr algn="ctr" fontAlgn="b"/>
                      <a:r>
                        <a:rPr lang="en-US" sz="1100" b="0" i="0" u="none" strike="noStrike">
                          <a:solidFill>
                            <a:srgbClr val="000000"/>
                          </a:solidFill>
                          <a:effectLst/>
                          <a:latin typeface="Calibri" panose="020F0502020204030204" pitchFamily="34" charset="0"/>
                        </a:rPr>
                        <a:t>USER_Delegate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23446208"/>
                  </a:ext>
                </a:extLst>
              </a:tr>
              <a:tr h="175374">
                <a:tc>
                  <a:txBody>
                    <a:bodyPr/>
                    <a:lstStyle/>
                    <a:p>
                      <a:pPr algn="ctr" fontAlgn="b"/>
                      <a:r>
                        <a:rPr lang="en-US" sz="1100" b="0" i="0" u="none" strike="noStrike">
                          <a:solidFill>
                            <a:srgbClr val="000000"/>
                          </a:solidFill>
                          <a:effectLst/>
                          <a:latin typeface="Calibri" panose="020F0502020204030204" pitchFamily="34" charset="0"/>
                        </a:rPr>
                        <a:t>USER_Magisterial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I</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I</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75697966"/>
                  </a:ext>
                </a:extLst>
              </a:tr>
              <a:tr h="175374">
                <a:tc>
                  <a:txBody>
                    <a:bodyPr/>
                    <a:lstStyle/>
                    <a:p>
                      <a:pPr algn="ctr" fontAlgn="b"/>
                      <a:r>
                        <a:rPr lang="en-US" sz="1100" b="0" i="0" u="none" strike="noStrike" dirty="0" err="1">
                          <a:solidFill>
                            <a:srgbClr val="000000"/>
                          </a:solidFill>
                          <a:effectLst/>
                          <a:latin typeface="Calibri" panose="020F0502020204030204" pitchFamily="34" charset="0"/>
                        </a:rPr>
                        <a:t>USER_ComboID</a:t>
                      </a:r>
                      <a:endParaRPr lang="en-US" sz="1100" b="0" i="0"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58325984"/>
                  </a:ext>
                </a:extLst>
              </a:tr>
              <a:tr h="175374">
                <a:tc>
                  <a:txBody>
                    <a:bodyPr/>
                    <a:lstStyle/>
                    <a:p>
                      <a:pPr algn="ctr" fontAlgn="b"/>
                      <a:r>
                        <a:rPr lang="en-US" sz="1100" b="0" i="0" u="none" strike="noStrike">
                          <a:solidFill>
                            <a:srgbClr val="000000"/>
                          </a:solidFill>
                          <a:effectLst/>
                          <a:latin typeface="Calibri" panose="020F0502020204030204" pitchFamily="34" charset="0"/>
                        </a:rPr>
                        <a:t>USER_POLL_NAME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BUFFALO HIGH SCHOOL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 HIGH SCHOOL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31532060"/>
                  </a:ext>
                </a:extLst>
              </a:tr>
              <a:tr h="175374">
                <a:tc>
                  <a:txBody>
                    <a:bodyPr/>
                    <a:lstStyle/>
                    <a:p>
                      <a:pPr algn="ctr" fontAlgn="b"/>
                      <a:r>
                        <a:rPr lang="en-US" sz="1100" b="0" i="0" u="none" strike="noStrike" dirty="0" err="1">
                          <a:solidFill>
                            <a:srgbClr val="000000"/>
                          </a:solidFill>
                          <a:effectLst/>
                          <a:latin typeface="Calibri" panose="020F0502020204030204" pitchFamily="34" charset="0"/>
                        </a:rPr>
                        <a:t>USER_POLL_St_Num</a:t>
                      </a:r>
                      <a:endParaRPr lang="en-US" sz="1100" b="0" i="0"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19005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19005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51373532"/>
                  </a:ext>
                </a:extLst>
              </a:tr>
              <a:tr h="175374">
                <a:tc>
                  <a:txBody>
                    <a:bodyPr/>
                    <a:lstStyle/>
                    <a:p>
                      <a:pPr algn="ctr" fontAlgn="b"/>
                      <a:r>
                        <a:rPr lang="en-US" sz="1100" b="0" i="0" u="none" strike="noStrike">
                          <a:solidFill>
                            <a:srgbClr val="000000"/>
                          </a:solidFill>
                          <a:effectLst/>
                          <a:latin typeface="Calibri" panose="020F0502020204030204" pitchFamily="34" charset="0"/>
                        </a:rPr>
                        <a:t>USER_POLL_Street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CHARLESTON ROAD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CHARLESTON ROAD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35051736"/>
                  </a:ext>
                </a:extLst>
              </a:tr>
              <a:tr h="175374">
                <a:tc>
                  <a:txBody>
                    <a:bodyPr/>
                    <a:lstStyle/>
                    <a:p>
                      <a:pPr algn="ctr" fontAlgn="b"/>
                      <a:r>
                        <a:rPr lang="en-US" sz="1100" b="0" i="0" u="none" strike="noStrike">
                          <a:solidFill>
                            <a:srgbClr val="000000"/>
                          </a:solidFill>
                          <a:effectLst/>
                          <a:latin typeface="Calibri" panose="020F0502020204030204" pitchFamily="34" charset="0"/>
                        </a:rPr>
                        <a:t>USER_POLL_Street2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13712467"/>
                  </a:ext>
                </a:extLst>
              </a:tr>
              <a:tr h="175374">
                <a:tc>
                  <a:txBody>
                    <a:bodyPr/>
                    <a:lstStyle/>
                    <a:p>
                      <a:pPr algn="ctr" fontAlgn="b"/>
                      <a:r>
                        <a:rPr lang="en-US" sz="1100" b="0" i="0" u="none" strike="noStrike">
                          <a:solidFill>
                            <a:srgbClr val="000000"/>
                          </a:solidFill>
                          <a:effectLst/>
                          <a:latin typeface="Calibri" panose="020F0502020204030204" pitchFamily="34" charset="0"/>
                        </a:rPr>
                        <a:t>USER_POLL_City</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99958984"/>
                  </a:ext>
                </a:extLst>
              </a:tr>
              <a:tr h="0">
                <a:tc>
                  <a:txBody>
                    <a:bodyPr/>
                    <a:lstStyle/>
                    <a:p>
                      <a:pPr algn="ctr" fontAlgn="b"/>
                      <a:r>
                        <a:rPr lang="en-US" sz="1100" b="0" i="0" u="none" strike="noStrike">
                          <a:solidFill>
                            <a:srgbClr val="000000"/>
                          </a:solidFill>
                          <a:effectLst/>
                          <a:latin typeface="Calibri" panose="020F0502020204030204" pitchFamily="34" charset="0"/>
                        </a:rPr>
                        <a:t>USER_POLL_State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604618"/>
                  </a:ext>
                </a:extLst>
              </a:tr>
              <a:tr h="175374">
                <a:tc>
                  <a:txBody>
                    <a:bodyPr/>
                    <a:lstStyle/>
                    <a:p>
                      <a:pPr algn="ctr" fontAlgn="b"/>
                      <a:r>
                        <a:rPr lang="en-US" sz="1100" b="0" i="0" u="none" strike="noStrike">
                          <a:solidFill>
                            <a:srgbClr val="000000"/>
                          </a:solidFill>
                          <a:effectLst/>
                          <a:latin typeface="Calibri" panose="020F0502020204030204" pitchFamily="34" charset="0"/>
                        </a:rPr>
                        <a:t>USER_POLL_ZIP</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2169194"/>
                  </a:ext>
                </a:extLst>
              </a:tr>
            </a:tbl>
          </a:graphicData>
        </a:graphic>
      </p:graphicFrame>
      <p:sp>
        <p:nvSpPr>
          <p:cNvPr id="3" name="TextBox 2"/>
          <p:cNvSpPr txBox="1"/>
          <p:nvPr/>
        </p:nvSpPr>
        <p:spPr>
          <a:xfrm>
            <a:off x="6359702" y="1698470"/>
            <a:ext cx="2496621"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t>Columns A to AH are SVRS data fields</a:t>
            </a:r>
          </a:p>
        </p:txBody>
      </p:sp>
      <p:sp>
        <p:nvSpPr>
          <p:cNvPr id="7" name="TextBox 6"/>
          <p:cNvSpPr txBox="1"/>
          <p:nvPr/>
        </p:nvSpPr>
        <p:spPr>
          <a:xfrm>
            <a:off x="6359702" y="3128871"/>
            <a:ext cx="2578815" cy="1231106"/>
          </a:xfrm>
          <a:prstGeom prst="rect">
            <a:avLst/>
          </a:prstGeom>
          <a:solidFill>
            <a:schemeClr val="bg1">
              <a:lumMod val="95000"/>
            </a:schemeClr>
          </a:solidFill>
        </p:spPr>
        <p:txBody>
          <a:bodyPr wrap="square" rtlCol="0">
            <a:spAutoFit/>
          </a:bodyPr>
          <a:lstStyle/>
          <a:p>
            <a:r>
              <a:rPr lang="en-US" dirty="0"/>
              <a:t>Data records sorted  by</a:t>
            </a:r>
          </a:p>
          <a:p>
            <a:pPr marL="285750" indent="-285750">
              <a:buFont typeface="Arial" panose="020B0604020202020204" pitchFamily="34" charset="0"/>
              <a:buChar char="•"/>
            </a:pPr>
            <a:r>
              <a:rPr lang="en-US" sz="1400" dirty="0"/>
              <a:t>GEO Precinct (Column AM)</a:t>
            </a:r>
          </a:p>
          <a:p>
            <a:pPr marL="285750" indent="-285750">
              <a:buFont typeface="Arial" panose="020B0604020202020204" pitchFamily="34" charset="0"/>
              <a:buChar char="•"/>
            </a:pPr>
            <a:r>
              <a:rPr lang="en-US" sz="1400" dirty="0"/>
              <a:t>House Number (Column H)</a:t>
            </a:r>
          </a:p>
          <a:p>
            <a:pPr marL="285750" indent="-285750">
              <a:buFont typeface="Arial" panose="020B0604020202020204" pitchFamily="34" charset="0"/>
              <a:buChar char="•"/>
            </a:pPr>
            <a:r>
              <a:rPr lang="en-US" sz="1400" dirty="0"/>
              <a:t>Street Name (Column I)</a:t>
            </a:r>
          </a:p>
          <a:p>
            <a:r>
              <a:rPr lang="en-US" sz="1400" dirty="0"/>
              <a:t> </a:t>
            </a:r>
          </a:p>
        </p:txBody>
      </p:sp>
      <p:sp>
        <p:nvSpPr>
          <p:cNvPr id="9" name="Rectangle 8"/>
          <p:cNvSpPr/>
          <p:nvPr/>
        </p:nvSpPr>
        <p:spPr>
          <a:xfrm>
            <a:off x="6508677" y="4960118"/>
            <a:ext cx="2280864" cy="646331"/>
          </a:xfrm>
          <a:prstGeom prst="rect">
            <a:avLst/>
          </a:prstGeom>
        </p:spPr>
        <p:txBody>
          <a:bodyPr wrap="square">
            <a:spAutoFit/>
          </a:bodyPr>
          <a:lstStyle/>
          <a:p>
            <a:pPr algn="ctr"/>
            <a:r>
              <a:rPr lang="en-US" dirty="0">
                <a:hlinkClick r:id="rId3"/>
              </a:rPr>
              <a:t>Download County Voter List File</a:t>
            </a:r>
            <a:endParaRPr lang="en-US" dirty="0"/>
          </a:p>
        </p:txBody>
      </p:sp>
    </p:spTree>
    <p:extLst>
      <p:ext uri="{BB962C8B-B14F-4D97-AF65-F5344CB8AC3E}">
        <p14:creationId xmlns:p14="http://schemas.microsoft.com/office/powerpoint/2010/main" val="46317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Voter List </a:t>
            </a:r>
            <a:r>
              <a:rPr lang="en-US" dirty="0">
                <a:solidFill>
                  <a:schemeClr val="bg1"/>
                </a:solidFill>
                <a:latin typeface="Arial" panose="020B0604020202020204" pitchFamily="34" charset="0"/>
                <a:cs typeface="Arial" panose="020B0604020202020204" pitchFamily="34" charset="0"/>
              </a:rPr>
              <a:t>Data Fields (GEO Fields)</a:t>
            </a:r>
          </a:p>
        </p:txBody>
      </p:sp>
      <p:sp>
        <p:nvSpPr>
          <p:cNvPr id="3" name="TextBox 2"/>
          <p:cNvSpPr txBox="1"/>
          <p:nvPr/>
        </p:nvSpPr>
        <p:spPr>
          <a:xfrm>
            <a:off x="6369978" y="1824113"/>
            <a:ext cx="2568539" cy="646331"/>
          </a:xfrm>
          <a:prstGeom prst="rect">
            <a:avLst/>
          </a:prstGeom>
          <a:solidFill>
            <a:srgbClr val="FFFFCC"/>
          </a:solidFill>
          <a:ln>
            <a:solidFill>
              <a:schemeClr val="tx1"/>
            </a:solidFill>
          </a:ln>
        </p:spPr>
        <p:txBody>
          <a:bodyPr wrap="square" rtlCol="0">
            <a:spAutoFit/>
          </a:bodyPr>
          <a:lstStyle/>
          <a:p>
            <a:pPr algn="ctr"/>
            <a:r>
              <a:rPr lang="en-US" dirty="0"/>
              <a:t>Columns AI to BD are GEO data fields</a:t>
            </a:r>
          </a:p>
        </p:txBody>
      </p:sp>
      <p:graphicFrame>
        <p:nvGraphicFramePr>
          <p:cNvPr id="8" name="Table 7"/>
          <p:cNvGraphicFramePr>
            <a:graphicFrameLocks noGrp="1"/>
          </p:cNvGraphicFramePr>
          <p:nvPr>
            <p:extLst>
              <p:ext uri="{D42A27DB-BD31-4B8C-83A1-F6EECF244321}">
                <p14:modId xmlns:p14="http://schemas.microsoft.com/office/powerpoint/2010/main" val="3908606351"/>
              </p:ext>
            </p:extLst>
          </p:nvPr>
        </p:nvGraphicFramePr>
        <p:xfrm>
          <a:off x="359879" y="1423289"/>
          <a:ext cx="5455294" cy="4970829"/>
        </p:xfrm>
        <a:graphic>
          <a:graphicData uri="http://schemas.openxmlformats.org/drawingml/2006/table">
            <a:tbl>
              <a:tblPr/>
              <a:tblGrid>
                <a:gridCol w="1870220">
                  <a:extLst>
                    <a:ext uri="{9D8B030D-6E8A-4147-A177-3AD203B41FA5}">
                      <a16:colId xmlns:a16="http://schemas.microsoft.com/office/drawing/2014/main" val="677608626"/>
                    </a:ext>
                  </a:extLst>
                </a:gridCol>
                <a:gridCol w="1586235">
                  <a:extLst>
                    <a:ext uri="{9D8B030D-6E8A-4147-A177-3AD203B41FA5}">
                      <a16:colId xmlns:a16="http://schemas.microsoft.com/office/drawing/2014/main" val="114809336"/>
                    </a:ext>
                  </a:extLst>
                </a:gridCol>
                <a:gridCol w="1998839">
                  <a:extLst>
                    <a:ext uri="{9D8B030D-6E8A-4147-A177-3AD203B41FA5}">
                      <a16:colId xmlns:a16="http://schemas.microsoft.com/office/drawing/2014/main" val="1579612569"/>
                    </a:ext>
                  </a:extLst>
                </a:gridCol>
              </a:tblGrid>
              <a:tr h="190500">
                <a:tc>
                  <a:txBody>
                    <a:bodyPr/>
                    <a:lstStyle/>
                    <a:p>
                      <a:pPr algn="ctr" fontAlgn="b"/>
                      <a:r>
                        <a:rPr lang="en-US" sz="1300" b="1" i="0" u="none" strike="noStrike" dirty="0">
                          <a:solidFill>
                            <a:srgbClr val="000000"/>
                          </a:solidFill>
                          <a:effectLst/>
                          <a:latin typeface="Calibri" panose="020F0502020204030204" pitchFamily="34" charset="0"/>
                        </a:rPr>
                        <a:t>DATA FIELD (SVRS)</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1" i="0" u="none" strike="noStrike" dirty="0">
                          <a:solidFill>
                            <a:srgbClr val="000000"/>
                          </a:solidFill>
                          <a:effectLst/>
                          <a:latin typeface="Calibri" panose="020F0502020204030204" pitchFamily="34" charset="0"/>
                        </a:rPr>
                        <a:t>SAMPLE GEO</a:t>
                      </a:r>
                      <a:br>
                        <a:rPr lang="en-US" sz="1300" b="1" i="0" u="none" strike="noStrike" dirty="0">
                          <a:solidFill>
                            <a:srgbClr val="000000"/>
                          </a:solidFill>
                          <a:effectLst/>
                          <a:latin typeface="Calibri" panose="020F0502020204030204" pitchFamily="34" charset="0"/>
                        </a:rPr>
                      </a:br>
                      <a:r>
                        <a:rPr lang="en-US" sz="1300" b="1" i="0" u="none" strike="noStrike" dirty="0">
                          <a:solidFill>
                            <a:srgbClr val="000000"/>
                          </a:solidFill>
                          <a:effectLst/>
                          <a:latin typeface="Calibri" panose="020F0502020204030204" pitchFamily="34" charset="0"/>
                        </a:rPr>
                        <a:t> RECORD 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1" i="0" u="none" strike="noStrike" dirty="0">
                          <a:solidFill>
                            <a:srgbClr val="000000"/>
                          </a:solidFill>
                          <a:effectLst/>
                          <a:latin typeface="Calibri" panose="020F0502020204030204" pitchFamily="34" charset="0"/>
                        </a:rPr>
                        <a:t>SAMPLE GEO</a:t>
                      </a:r>
                      <a:br>
                        <a:rPr lang="en-US" sz="1300" b="1" i="0" u="none" strike="noStrike" dirty="0">
                          <a:solidFill>
                            <a:srgbClr val="000000"/>
                          </a:solidFill>
                          <a:effectLst/>
                          <a:latin typeface="Calibri" panose="020F0502020204030204" pitchFamily="34" charset="0"/>
                        </a:rPr>
                      </a:br>
                      <a:r>
                        <a:rPr lang="en-US" sz="1300" b="1" i="0" u="none" strike="noStrike" dirty="0">
                          <a:solidFill>
                            <a:srgbClr val="000000"/>
                          </a:solidFill>
                          <a:effectLst/>
                          <a:latin typeface="Calibri" panose="020F0502020204030204" pitchFamily="34" charset="0"/>
                        </a:rPr>
                        <a:t> RECORD 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12401457"/>
                  </a:ext>
                </a:extLst>
              </a:tr>
              <a:tr h="190500">
                <a:tc>
                  <a:txBody>
                    <a:bodyPr/>
                    <a:lstStyle/>
                    <a:p>
                      <a:pPr algn="ctr" fontAlgn="b"/>
                      <a:r>
                        <a:rPr lang="en-US" sz="1300" b="0" i="0" u="none" strike="noStrike">
                          <a:solidFill>
                            <a:srgbClr val="000000"/>
                          </a:solidFill>
                          <a:effectLst/>
                          <a:latin typeface="Calibri" panose="020F0502020204030204" pitchFamily="34" charset="0"/>
                        </a:rPr>
                        <a:t>Address_Match_Type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WV Site Match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WV Street Match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48410906"/>
                  </a:ext>
                </a:extLst>
              </a:tr>
              <a:tr h="190500">
                <a:tc>
                  <a:txBody>
                    <a:bodyPr/>
                    <a:lstStyle/>
                    <a:p>
                      <a:pPr algn="ctr" fontAlgn="b"/>
                      <a:r>
                        <a:rPr lang="en-US" sz="1300" b="0" i="0" u="none" strike="noStrike">
                          <a:solidFill>
                            <a:srgbClr val="000000"/>
                          </a:solidFill>
                          <a:effectLst/>
                          <a:latin typeface="Calibri" panose="020F0502020204030204" pitchFamily="34" charset="0"/>
                        </a:rPr>
                        <a:t>Geo_CensusBlock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Block 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Block 2028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89268486"/>
                  </a:ext>
                </a:extLst>
              </a:tr>
              <a:tr h="190500">
                <a:tc>
                  <a:txBody>
                    <a:bodyPr/>
                    <a:lstStyle/>
                    <a:p>
                      <a:pPr algn="ctr" fontAlgn="b"/>
                      <a:r>
                        <a:rPr lang="en-US" sz="1300" b="0" i="0" u="none" strike="noStrike">
                          <a:solidFill>
                            <a:srgbClr val="000000"/>
                          </a:solidFill>
                          <a:effectLst/>
                          <a:latin typeface="Calibri" panose="020F0502020204030204" pitchFamily="34" charset="0"/>
                        </a:rPr>
                        <a:t>Geo_Municipality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083357643"/>
                  </a:ext>
                </a:extLst>
              </a:tr>
              <a:tr h="190500">
                <a:tc>
                  <a:txBody>
                    <a:bodyPr/>
                    <a:lstStyle/>
                    <a:p>
                      <a:pPr algn="ctr" fontAlgn="b"/>
                      <a:r>
                        <a:rPr lang="en-US" sz="1300" b="0" i="0" u="none" strike="noStrike">
                          <a:solidFill>
                            <a:srgbClr val="000000"/>
                          </a:solidFill>
                          <a:effectLst/>
                          <a:latin typeface="Calibri" panose="020F0502020204030204" pitchFamily="34" charset="0"/>
                        </a:rPr>
                        <a:t>Geo_County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01828767"/>
                  </a:ext>
                </a:extLst>
              </a:tr>
              <a:tr h="190500">
                <a:tc>
                  <a:txBody>
                    <a:bodyPr/>
                    <a:lstStyle/>
                    <a:p>
                      <a:pPr algn="ctr" fontAlgn="b"/>
                      <a:r>
                        <a:rPr lang="en-US" sz="1300" b="0" i="1" u="none" strike="noStrike" dirty="0" err="1">
                          <a:solidFill>
                            <a:srgbClr val="000000"/>
                          </a:solidFill>
                          <a:effectLst/>
                          <a:latin typeface="Calibri" panose="020F0502020204030204" pitchFamily="34" charset="0"/>
                        </a:rPr>
                        <a:t>Geo_Precinct</a:t>
                      </a:r>
                      <a:endParaRPr lang="en-US" sz="1300" b="0" i="1"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515316143"/>
                  </a:ext>
                </a:extLst>
              </a:tr>
              <a:tr h="190500">
                <a:tc>
                  <a:txBody>
                    <a:bodyPr/>
                    <a:lstStyle/>
                    <a:p>
                      <a:pPr algn="ctr" fontAlgn="b"/>
                      <a:r>
                        <a:rPr lang="en-US" sz="1300" b="0" i="0" u="none" strike="noStrike">
                          <a:solidFill>
                            <a:srgbClr val="000000"/>
                          </a:solidFill>
                          <a:effectLst/>
                          <a:latin typeface="Calibri" panose="020F0502020204030204" pitchFamily="34" charset="0"/>
                        </a:rPr>
                        <a:t>Geo_Magisterial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58837182"/>
                  </a:ext>
                </a:extLst>
              </a:tr>
              <a:tr h="190500">
                <a:tc>
                  <a:txBody>
                    <a:bodyPr/>
                    <a:lstStyle/>
                    <a:p>
                      <a:pPr algn="ctr" fontAlgn="b"/>
                      <a:r>
                        <a:rPr lang="en-US" sz="1300" b="0" i="0" u="none" strike="noStrike">
                          <a:solidFill>
                            <a:srgbClr val="000000"/>
                          </a:solidFill>
                          <a:effectLst/>
                          <a:latin typeface="Calibri" panose="020F0502020204030204" pitchFamily="34" charset="0"/>
                        </a:rPr>
                        <a:t>Geo_House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73238518"/>
                  </a:ext>
                </a:extLst>
              </a:tr>
              <a:tr h="190500">
                <a:tc>
                  <a:txBody>
                    <a:bodyPr/>
                    <a:lstStyle/>
                    <a:p>
                      <a:pPr algn="ctr" fontAlgn="b"/>
                      <a:r>
                        <a:rPr lang="en-US" sz="1300" b="0" i="0" u="none" strike="noStrike">
                          <a:solidFill>
                            <a:srgbClr val="000000"/>
                          </a:solidFill>
                          <a:effectLst/>
                          <a:latin typeface="Calibri" panose="020F0502020204030204" pitchFamily="34" charset="0"/>
                        </a:rPr>
                        <a:t>Geo_Senate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19370894"/>
                  </a:ext>
                </a:extLst>
              </a:tr>
              <a:tr h="190500">
                <a:tc>
                  <a:txBody>
                    <a:bodyPr/>
                    <a:lstStyle/>
                    <a:p>
                      <a:pPr algn="ctr" fontAlgn="b"/>
                      <a:r>
                        <a:rPr lang="en-US" sz="1300" b="0" i="0" u="none" strike="noStrike">
                          <a:solidFill>
                            <a:srgbClr val="000000"/>
                          </a:solidFill>
                          <a:effectLst/>
                          <a:latin typeface="Calibri" panose="020F0502020204030204" pitchFamily="34" charset="0"/>
                        </a:rPr>
                        <a:t>Geo_Congressional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611544830"/>
                  </a:ext>
                </a:extLst>
              </a:tr>
              <a:tr h="190500">
                <a:tc>
                  <a:txBody>
                    <a:bodyPr/>
                    <a:lstStyle/>
                    <a:p>
                      <a:pPr algn="ctr" fontAlgn="b"/>
                      <a:r>
                        <a:rPr lang="en-US" sz="1300" b="0" i="0" u="none" strike="noStrike">
                          <a:solidFill>
                            <a:srgbClr val="000000"/>
                          </a:solidFill>
                          <a:effectLst/>
                          <a:latin typeface="Calibri" panose="020F0502020204030204" pitchFamily="34" charset="0"/>
                        </a:rPr>
                        <a:t>MM_Precinct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546272271"/>
                  </a:ext>
                </a:extLst>
              </a:tr>
              <a:tr h="190500">
                <a:tc>
                  <a:txBody>
                    <a:bodyPr/>
                    <a:lstStyle/>
                    <a:p>
                      <a:pPr algn="ctr" fontAlgn="b"/>
                      <a:r>
                        <a:rPr lang="en-US" sz="1300" b="0" i="0" u="none" strike="noStrike">
                          <a:solidFill>
                            <a:srgbClr val="000000"/>
                          </a:solidFill>
                          <a:effectLst/>
                          <a:latin typeface="Calibri" panose="020F0502020204030204" pitchFamily="34" charset="0"/>
                        </a:rPr>
                        <a:t>MM_Magisterial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2357796"/>
                  </a:ext>
                </a:extLst>
              </a:tr>
              <a:tr h="190500">
                <a:tc>
                  <a:txBody>
                    <a:bodyPr/>
                    <a:lstStyle/>
                    <a:p>
                      <a:pPr algn="ctr" fontAlgn="b"/>
                      <a:r>
                        <a:rPr lang="en-US" sz="1300" b="0" i="0" u="none" strike="noStrike">
                          <a:solidFill>
                            <a:srgbClr val="000000"/>
                          </a:solidFill>
                          <a:effectLst/>
                          <a:latin typeface="Calibri" panose="020F0502020204030204" pitchFamily="34" charset="0"/>
                        </a:rPr>
                        <a:t>MM_House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924332801"/>
                  </a:ext>
                </a:extLst>
              </a:tr>
              <a:tr h="190500">
                <a:tc>
                  <a:txBody>
                    <a:bodyPr/>
                    <a:lstStyle/>
                    <a:p>
                      <a:pPr algn="ctr" fontAlgn="b"/>
                      <a:r>
                        <a:rPr lang="en-US" sz="1300" b="0" i="0" u="none" strike="noStrike">
                          <a:solidFill>
                            <a:srgbClr val="000000"/>
                          </a:solidFill>
                          <a:effectLst/>
                          <a:latin typeface="Calibri" panose="020F0502020204030204" pitchFamily="34" charset="0"/>
                        </a:rPr>
                        <a:t>MM_Senate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82726441"/>
                  </a:ext>
                </a:extLst>
              </a:tr>
              <a:tr h="190500">
                <a:tc>
                  <a:txBody>
                    <a:bodyPr/>
                    <a:lstStyle/>
                    <a:p>
                      <a:pPr algn="ctr" fontAlgn="b"/>
                      <a:r>
                        <a:rPr lang="en-US" sz="1300" b="0" i="0" u="none" strike="noStrike">
                          <a:solidFill>
                            <a:srgbClr val="000000"/>
                          </a:solidFill>
                          <a:effectLst/>
                          <a:latin typeface="Calibri" panose="020F0502020204030204" pitchFamily="34" charset="0"/>
                        </a:rPr>
                        <a:t>MM_Congressional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13440225"/>
                  </a:ext>
                </a:extLst>
              </a:tr>
              <a:tr h="190500">
                <a:tc>
                  <a:txBody>
                    <a:bodyPr/>
                    <a:lstStyle/>
                    <a:p>
                      <a:pPr algn="ctr" fontAlgn="b"/>
                      <a:r>
                        <a:rPr lang="en-US" sz="1300" b="0" i="0" u="none" strike="noStrike">
                          <a:solidFill>
                            <a:srgbClr val="000000"/>
                          </a:solidFill>
                          <a:effectLst/>
                          <a:latin typeface="Calibri" panose="020F0502020204030204" pitchFamily="34" charset="0"/>
                        </a:rPr>
                        <a:t>MM_County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720473953"/>
                  </a:ext>
                </a:extLst>
              </a:tr>
              <a:tr h="190500">
                <a:tc>
                  <a:txBody>
                    <a:bodyPr/>
                    <a:lstStyle/>
                    <a:p>
                      <a:pPr algn="ctr" fontAlgn="b"/>
                      <a:r>
                        <a:rPr lang="en-US" sz="1300" b="0" i="0" u="none" strike="noStrike" dirty="0" err="1">
                          <a:solidFill>
                            <a:srgbClr val="000000"/>
                          </a:solidFill>
                          <a:effectLst/>
                          <a:latin typeface="Calibri" panose="020F0502020204030204" pitchFamily="34" charset="0"/>
                        </a:rPr>
                        <a:t>Total_Flags</a:t>
                      </a:r>
                      <a:endParaRPr lang="en-US" sz="13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85362142"/>
                  </a:ext>
                </a:extLst>
              </a:tr>
              <a:tr h="190500">
                <a:tc>
                  <a:txBody>
                    <a:bodyPr/>
                    <a:lstStyle/>
                    <a:p>
                      <a:pPr algn="ctr" fontAlgn="b"/>
                      <a:r>
                        <a:rPr lang="en-US" sz="1300" b="0" i="0" u="none" strike="noStrike">
                          <a:solidFill>
                            <a:srgbClr val="000000"/>
                          </a:solidFill>
                          <a:effectLst/>
                          <a:latin typeface="Calibri" panose="020F0502020204030204" pitchFamily="34" charset="0"/>
                        </a:rPr>
                        <a:t>SLDBP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592831885"/>
                  </a:ext>
                </a:extLst>
              </a:tr>
              <a:tr h="190500">
                <a:tc>
                  <a:txBody>
                    <a:bodyPr/>
                    <a:lstStyle/>
                    <a:p>
                      <a:pPr algn="ctr" fontAlgn="b"/>
                      <a:r>
                        <a:rPr lang="en-US" sz="1300" b="0" i="0" u="none" strike="noStrike">
                          <a:solidFill>
                            <a:srgbClr val="000000"/>
                          </a:solidFill>
                          <a:effectLst/>
                          <a:latin typeface="Calibri" panose="020F0502020204030204" pitchFamily="34" charset="0"/>
                        </a:rPr>
                        <a:t>VR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a:solidFill>
                            <a:srgbClr val="0563C1"/>
                          </a:solidFill>
                          <a:effectLst/>
                          <a:latin typeface="Calibri" panose="020F0502020204030204" pitchFamily="34" charset="0"/>
                          <a:hlinkClick r:id="rId3"/>
                        </a:rPr>
                        <a:t>G-SVRS map link</a:t>
                      </a:r>
                      <a:endParaRPr lang="en-US" sz="13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dirty="0">
                          <a:solidFill>
                            <a:srgbClr val="0563C1"/>
                          </a:solidFill>
                          <a:effectLst/>
                          <a:latin typeface="Calibri" panose="020F0502020204030204" pitchFamily="34" charset="0"/>
                          <a:hlinkClick r:id="rId4"/>
                        </a:rPr>
                        <a:t>G-SVRS map link</a:t>
                      </a:r>
                      <a:endParaRPr lang="en-US" sz="1300" b="0" i="0" u="sng" strike="noStrike" dirty="0">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185977439"/>
                  </a:ext>
                </a:extLst>
              </a:tr>
              <a:tr h="190500">
                <a:tc>
                  <a:txBody>
                    <a:bodyPr/>
                    <a:lstStyle/>
                    <a:p>
                      <a:pPr algn="ctr" fontAlgn="b"/>
                      <a:r>
                        <a:rPr lang="en-US" sz="1300" b="0" i="0" u="none" strike="noStrike">
                          <a:solidFill>
                            <a:srgbClr val="000000"/>
                          </a:solidFill>
                          <a:effectLst/>
                          <a:latin typeface="Calibri" panose="020F0502020204030204" pitchFamily="34" charset="0"/>
                        </a:rPr>
                        <a:t>PV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a:solidFill>
                            <a:srgbClr val="0563C1"/>
                          </a:solidFill>
                          <a:effectLst/>
                          <a:latin typeface="Calibri" panose="020F0502020204030204" pitchFamily="34" charset="0"/>
                          <a:hlinkClick r:id="rId5"/>
                        </a:rPr>
                        <a:t>Property Viewer</a:t>
                      </a:r>
                      <a:endParaRPr lang="en-US" sz="13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dirty="0">
                          <a:solidFill>
                            <a:srgbClr val="0563C1"/>
                          </a:solidFill>
                          <a:effectLst/>
                          <a:latin typeface="Calibri" panose="020F0502020204030204" pitchFamily="34" charset="0"/>
                          <a:hlinkClick r:id="rId6"/>
                        </a:rPr>
                        <a:t>Property Viewer</a:t>
                      </a:r>
                      <a:endParaRPr lang="en-US" sz="1300" b="0" i="0" u="sng" strike="noStrike" dirty="0">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354416391"/>
                  </a:ext>
                </a:extLst>
              </a:tr>
              <a:tr h="190500">
                <a:tc>
                  <a:txBody>
                    <a:bodyPr/>
                    <a:lstStyle/>
                    <a:p>
                      <a:pPr algn="ctr" fontAlgn="b"/>
                      <a:r>
                        <a:rPr lang="en-US" sz="1300" b="0" i="0" u="none" strike="noStrike">
                          <a:solidFill>
                            <a:srgbClr val="000000"/>
                          </a:solidFill>
                          <a:effectLst/>
                          <a:latin typeface="Calibri" panose="020F0502020204030204" pitchFamily="34" charset="0"/>
                        </a:rPr>
                        <a:t>FT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a:solidFill>
                            <a:srgbClr val="0563C1"/>
                          </a:solidFill>
                          <a:effectLst/>
                          <a:latin typeface="Calibri" panose="020F0502020204030204" pitchFamily="34" charset="0"/>
                          <a:hlinkClick r:id="rId7"/>
                        </a:rPr>
                        <a:t>Flood Tool</a:t>
                      </a:r>
                      <a:endParaRPr lang="en-US" sz="13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dirty="0">
                          <a:solidFill>
                            <a:srgbClr val="0563C1"/>
                          </a:solidFill>
                          <a:effectLst/>
                          <a:latin typeface="Calibri" panose="020F0502020204030204" pitchFamily="34" charset="0"/>
                          <a:hlinkClick r:id="rId8"/>
                        </a:rPr>
                        <a:t>Flood Tool</a:t>
                      </a:r>
                      <a:endParaRPr lang="en-US" sz="1300" b="0" i="0" u="sng" strike="noStrike" dirty="0">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87489524"/>
                  </a:ext>
                </a:extLst>
              </a:tr>
              <a:tr h="190500">
                <a:tc>
                  <a:txBody>
                    <a:bodyPr/>
                    <a:lstStyle/>
                    <a:p>
                      <a:pPr algn="ctr" fontAlgn="b"/>
                      <a:r>
                        <a:rPr lang="en-US" sz="1300" b="0" i="0" u="none" strike="noStrike">
                          <a:solidFill>
                            <a:srgbClr val="000000"/>
                          </a:solidFill>
                          <a:effectLst/>
                          <a:latin typeface="Calibri" panose="020F0502020204030204" pitchFamily="34" charset="0"/>
                        </a:rPr>
                        <a:t>POINT_X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-81.96915167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-81.98440036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47338167"/>
                  </a:ext>
                </a:extLst>
              </a:tr>
              <a:tr h="190500">
                <a:tc>
                  <a:txBody>
                    <a:bodyPr/>
                    <a:lstStyle/>
                    <a:p>
                      <a:pPr algn="ctr" fontAlgn="b"/>
                      <a:r>
                        <a:rPr lang="en-US" sz="1300" b="0" i="0" u="none" strike="noStrike">
                          <a:solidFill>
                            <a:srgbClr val="000000"/>
                          </a:solidFill>
                          <a:effectLst/>
                          <a:latin typeface="Calibri" panose="020F0502020204030204" pitchFamily="34" charset="0"/>
                        </a:rPr>
                        <a:t>POINT_Y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38.62528299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38.61527717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08607194"/>
                  </a:ext>
                </a:extLst>
              </a:tr>
            </a:tbl>
          </a:graphicData>
        </a:graphic>
      </p:graphicFrame>
      <p:sp>
        <p:nvSpPr>
          <p:cNvPr id="9" name="TextBox 8"/>
          <p:cNvSpPr txBox="1"/>
          <p:nvPr/>
        </p:nvSpPr>
        <p:spPr>
          <a:xfrm>
            <a:off x="6359702" y="3128871"/>
            <a:ext cx="2578815" cy="1231106"/>
          </a:xfrm>
          <a:prstGeom prst="rect">
            <a:avLst/>
          </a:prstGeom>
          <a:solidFill>
            <a:schemeClr val="bg1">
              <a:lumMod val="95000"/>
            </a:schemeClr>
          </a:solidFill>
        </p:spPr>
        <p:txBody>
          <a:bodyPr wrap="square" rtlCol="0">
            <a:spAutoFit/>
          </a:bodyPr>
          <a:lstStyle/>
          <a:p>
            <a:r>
              <a:rPr lang="en-US" dirty="0"/>
              <a:t>Data records sorted  by</a:t>
            </a:r>
          </a:p>
          <a:p>
            <a:pPr marL="285750" indent="-285750">
              <a:buFont typeface="Arial" panose="020B0604020202020204" pitchFamily="34" charset="0"/>
              <a:buChar char="•"/>
            </a:pPr>
            <a:r>
              <a:rPr lang="en-US" sz="1400" dirty="0"/>
              <a:t>GEO Precinct (Column AM)</a:t>
            </a:r>
          </a:p>
          <a:p>
            <a:pPr marL="285750" indent="-285750">
              <a:buFont typeface="Arial" panose="020B0604020202020204" pitchFamily="34" charset="0"/>
              <a:buChar char="•"/>
            </a:pPr>
            <a:r>
              <a:rPr lang="en-US" sz="1400" dirty="0"/>
              <a:t>House Number (Column H)</a:t>
            </a:r>
          </a:p>
          <a:p>
            <a:pPr marL="285750" indent="-285750">
              <a:buFont typeface="Arial" panose="020B0604020202020204" pitchFamily="34" charset="0"/>
              <a:buChar char="•"/>
            </a:pPr>
            <a:r>
              <a:rPr lang="en-US" sz="1400" dirty="0"/>
              <a:t>Street Name (Column I)</a:t>
            </a:r>
          </a:p>
          <a:p>
            <a:r>
              <a:rPr lang="en-US" sz="1400" dirty="0"/>
              <a:t> </a:t>
            </a:r>
          </a:p>
        </p:txBody>
      </p:sp>
      <p:sp>
        <p:nvSpPr>
          <p:cNvPr id="10" name="Rectangle 9"/>
          <p:cNvSpPr/>
          <p:nvPr/>
        </p:nvSpPr>
        <p:spPr>
          <a:xfrm>
            <a:off x="6508677" y="4960118"/>
            <a:ext cx="2280864" cy="646331"/>
          </a:xfrm>
          <a:prstGeom prst="rect">
            <a:avLst/>
          </a:prstGeom>
        </p:spPr>
        <p:txBody>
          <a:bodyPr wrap="square">
            <a:spAutoFit/>
          </a:bodyPr>
          <a:lstStyle/>
          <a:p>
            <a:pPr algn="ctr"/>
            <a:r>
              <a:rPr lang="en-US" dirty="0">
                <a:hlinkClick r:id="rId9"/>
              </a:rPr>
              <a:t>Download County Voter List File</a:t>
            </a:r>
            <a:endParaRPr lang="en-US" dirty="0"/>
          </a:p>
        </p:txBody>
      </p:sp>
    </p:spTree>
    <p:extLst>
      <p:ext uri="{BB962C8B-B14F-4D97-AF65-F5344CB8AC3E}">
        <p14:creationId xmlns:p14="http://schemas.microsoft.com/office/powerpoint/2010/main" val="120537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Voter List </a:t>
            </a:r>
            <a:r>
              <a:rPr lang="en-US" dirty="0">
                <a:solidFill>
                  <a:schemeClr val="bg1"/>
                </a:solidFill>
                <a:latin typeface="Arial" panose="020B0604020202020204" pitchFamily="34" charset="0"/>
                <a:cs typeface="Arial" panose="020B0604020202020204" pitchFamily="34" charset="0"/>
              </a:rPr>
              <a:t>Metadata (GEO Fields)</a:t>
            </a:r>
          </a:p>
        </p:txBody>
      </p:sp>
      <p:graphicFrame>
        <p:nvGraphicFramePr>
          <p:cNvPr id="4" name="Table 3"/>
          <p:cNvGraphicFramePr>
            <a:graphicFrameLocks noGrp="1"/>
          </p:cNvGraphicFramePr>
          <p:nvPr>
            <p:extLst>
              <p:ext uri="{D42A27DB-BD31-4B8C-83A1-F6EECF244321}">
                <p14:modId xmlns:p14="http://schemas.microsoft.com/office/powerpoint/2010/main" val="189821074"/>
              </p:ext>
            </p:extLst>
          </p:nvPr>
        </p:nvGraphicFramePr>
        <p:xfrm>
          <a:off x="228600" y="974557"/>
          <a:ext cx="8686800" cy="5826365"/>
        </p:xfrm>
        <a:graphic>
          <a:graphicData uri="http://schemas.openxmlformats.org/drawingml/2006/table">
            <a:tbl>
              <a:tblPr/>
              <a:tblGrid>
                <a:gridCol w="2313655">
                  <a:extLst>
                    <a:ext uri="{9D8B030D-6E8A-4147-A177-3AD203B41FA5}">
                      <a16:colId xmlns:a16="http://schemas.microsoft.com/office/drawing/2014/main" val="1556790766"/>
                    </a:ext>
                  </a:extLst>
                </a:gridCol>
                <a:gridCol w="6373145">
                  <a:extLst>
                    <a:ext uri="{9D8B030D-6E8A-4147-A177-3AD203B41FA5}">
                      <a16:colId xmlns:a16="http://schemas.microsoft.com/office/drawing/2014/main" val="1556046734"/>
                    </a:ext>
                  </a:extLst>
                </a:gridCol>
              </a:tblGrid>
              <a:tr h="89078">
                <a:tc>
                  <a:txBody>
                    <a:bodyPr/>
                    <a:lstStyle/>
                    <a:p>
                      <a:pPr algn="ctr" fontAlgn="b"/>
                      <a:r>
                        <a:rPr lang="en-US" sz="1200" b="1" i="0" u="none" strike="noStrike" dirty="0">
                          <a:solidFill>
                            <a:srgbClr val="000000"/>
                          </a:solidFill>
                          <a:effectLst/>
                          <a:latin typeface="Calibri" panose="020F0502020204030204" pitchFamily="34" charset="0"/>
                        </a:rPr>
                        <a:t>Geocoded Address Match Type</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88808607"/>
                  </a:ext>
                </a:extLst>
              </a:tr>
              <a:tr h="256754">
                <a:tc>
                  <a:txBody>
                    <a:bodyPr/>
                    <a:lstStyle/>
                    <a:p>
                      <a:pPr algn="ctr" fontAlgn="ctr"/>
                      <a:r>
                        <a:rPr lang="en-US" sz="1200" b="0" i="0" u="none" strike="noStrike" dirty="0" err="1">
                          <a:solidFill>
                            <a:srgbClr val="000000"/>
                          </a:solidFill>
                          <a:effectLst/>
                          <a:latin typeface="Calibri" panose="020F0502020204030204" pitchFamily="34" charset="0"/>
                        </a:rPr>
                        <a:t>Address_Match_Type</a:t>
                      </a:r>
                      <a:endParaRPr lang="en-US" sz="1200" b="0" i="0" u="none" strike="noStrike" dirty="0">
                        <a:solidFill>
                          <a:srgbClr val="000000"/>
                        </a:solidFill>
                        <a:effectLst/>
                        <a:latin typeface="Calibri" panose="020F0502020204030204" pitchFamily="34" charset="0"/>
                      </a:endParaRPr>
                    </a:p>
                  </a:txBody>
                  <a:tcPr marL="5150" marR="5150" marT="51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Whether the SVRS address point was a site match, street match or unmatched in the geocoding process.  Two geocoder locators are used:  WV SAMS and </a:t>
                      </a:r>
                      <a:r>
                        <a:rPr lang="en-US" sz="1200" b="0" i="0" u="none" strike="noStrike" dirty="0" err="1">
                          <a:solidFill>
                            <a:srgbClr val="000000"/>
                          </a:solidFill>
                          <a:effectLst/>
                          <a:latin typeface="Calibri" panose="020F0502020204030204" pitchFamily="34" charset="0"/>
                        </a:rPr>
                        <a:t>Esri</a:t>
                      </a:r>
                      <a:r>
                        <a:rPr lang="en-US" sz="1200" b="0" i="0" u="none" strike="noStrike" dirty="0">
                          <a:solidFill>
                            <a:srgbClr val="000000"/>
                          </a:solidFill>
                          <a:effectLst/>
                          <a:latin typeface="Calibri" panose="020F0502020204030204" pitchFamily="34" charset="0"/>
                        </a:rPr>
                        <a:t>.</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930859"/>
                  </a:ext>
                </a:extLst>
              </a:tr>
              <a:tr h="89078">
                <a:tc>
                  <a:txBody>
                    <a:bodyPr/>
                    <a:lstStyle/>
                    <a:p>
                      <a:pPr algn="ctr" fontAlgn="t"/>
                      <a:r>
                        <a:rPr lang="en-US" sz="1200" b="1" i="0" u="none" strike="noStrike" dirty="0">
                          <a:solidFill>
                            <a:srgbClr val="000000"/>
                          </a:solidFill>
                          <a:effectLst/>
                          <a:latin typeface="Calibri" panose="020F0502020204030204" pitchFamily="34" charset="0"/>
                        </a:rPr>
                        <a:t>GIS Administrative Boundaries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3516717"/>
                  </a:ext>
                </a:extLst>
              </a:tr>
              <a:tr h="89078">
                <a:tc>
                  <a:txBody>
                    <a:bodyPr/>
                    <a:lstStyle/>
                    <a:p>
                      <a:pPr algn="ctr" fontAlgn="t"/>
                      <a:r>
                        <a:rPr lang="en-US" sz="1200" b="0" i="0" u="none" strike="noStrike" dirty="0" err="1">
                          <a:solidFill>
                            <a:srgbClr val="000000"/>
                          </a:solidFill>
                          <a:effectLst/>
                          <a:latin typeface="Calibri" panose="020F0502020204030204" pitchFamily="34" charset="0"/>
                        </a:rPr>
                        <a:t>GEO_Census_Block</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Census Block 2020</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435386"/>
                  </a:ext>
                </a:extLst>
              </a:tr>
              <a:tr h="89078">
                <a:tc>
                  <a:txBody>
                    <a:bodyPr/>
                    <a:lstStyle/>
                    <a:p>
                      <a:pPr algn="ctr" fontAlgn="b"/>
                      <a:r>
                        <a:rPr lang="en-US" sz="1200" b="0" i="0" u="none" strike="noStrike" dirty="0" err="1">
                          <a:solidFill>
                            <a:srgbClr val="000000"/>
                          </a:solidFill>
                          <a:effectLst/>
                          <a:latin typeface="Calibri" panose="020F0502020204030204" pitchFamily="34" charset="0"/>
                        </a:rPr>
                        <a:t>GEO_Municipality</a:t>
                      </a:r>
                      <a:endParaRPr lang="en-US" sz="1200" b="0" i="0" u="none" strike="noStrike" dirty="0">
                        <a:solidFill>
                          <a:srgbClr val="000000"/>
                        </a:solidFill>
                        <a:effectLst/>
                        <a:latin typeface="Calibri" panose="020F0502020204030204" pitchFamily="34" charset="0"/>
                      </a:endParaRP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Unincorporated Community (Census)</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459045"/>
                  </a:ext>
                </a:extLst>
              </a:tr>
              <a:tr h="89078">
                <a:tc>
                  <a:txBody>
                    <a:bodyPr/>
                    <a:lstStyle/>
                    <a:p>
                      <a:pPr algn="ctr" fontAlgn="b"/>
                      <a:r>
                        <a:rPr lang="en-US" sz="1200" b="0" i="0" u="none" strike="noStrike" dirty="0" err="1">
                          <a:solidFill>
                            <a:srgbClr val="000000"/>
                          </a:solidFill>
                          <a:effectLst/>
                          <a:latin typeface="Calibri" panose="020F0502020204030204" pitchFamily="34" charset="0"/>
                        </a:rPr>
                        <a:t>GEO_County</a:t>
                      </a:r>
                      <a:endParaRPr lang="en-US" sz="1200" b="0" i="0" u="none" strike="noStrike" dirty="0">
                        <a:solidFill>
                          <a:srgbClr val="000000"/>
                        </a:solidFill>
                        <a:effectLst/>
                        <a:latin typeface="Calibri" panose="020F0502020204030204" pitchFamily="34" charset="0"/>
                      </a:endParaRP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County Boundary (1:24,000 scale)</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976855"/>
                  </a:ext>
                </a:extLst>
              </a:tr>
              <a:tr h="89078">
                <a:tc>
                  <a:txBody>
                    <a:bodyPr/>
                    <a:lstStyle/>
                    <a:p>
                      <a:pPr algn="ctr" fontAlgn="t"/>
                      <a:r>
                        <a:rPr lang="en-US" sz="1200" b="1" i="0" u="none" strike="noStrike" dirty="0">
                          <a:solidFill>
                            <a:srgbClr val="000000"/>
                          </a:solidFill>
                          <a:effectLst/>
                          <a:latin typeface="Calibri" panose="020F0502020204030204" pitchFamily="34" charset="0"/>
                        </a:rPr>
                        <a:t>GIS Election GEOgraphies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1" i="0" u="none" strike="noStrike" dirty="0">
                          <a:solidFill>
                            <a:srgbClr val="FF0000"/>
                          </a:solidFill>
                          <a:effectLst/>
                          <a:latin typeface="Calibri" panose="020F0502020204030204" pitchFamily="34" charset="0"/>
                        </a:rPr>
                        <a:t>2022 Redistricting</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95071688"/>
                  </a:ext>
                </a:extLst>
              </a:tr>
              <a:tr h="89078">
                <a:tc>
                  <a:txBody>
                    <a:bodyPr/>
                    <a:lstStyle/>
                    <a:p>
                      <a:pPr algn="ctr" fontAlgn="t"/>
                      <a:r>
                        <a:rPr lang="en-US" sz="1200" b="0" i="0" u="none" strike="noStrike" dirty="0" err="1">
                          <a:solidFill>
                            <a:srgbClr val="000000"/>
                          </a:solidFill>
                          <a:effectLst/>
                          <a:latin typeface="Calibri" panose="020F0502020204030204" pitchFamily="34" charset="0"/>
                        </a:rPr>
                        <a:t>GEO_Precinct</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Precinct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74629"/>
                  </a:ext>
                </a:extLst>
              </a:tr>
              <a:tr h="104797">
                <a:tc>
                  <a:txBody>
                    <a:bodyPr/>
                    <a:lstStyle/>
                    <a:p>
                      <a:pPr algn="ctr" fontAlgn="t"/>
                      <a:r>
                        <a:rPr lang="en-US" sz="1200" b="0" i="0" u="none" strike="noStrike">
                          <a:solidFill>
                            <a:srgbClr val="000000"/>
                          </a:solidFill>
                          <a:effectLst/>
                          <a:latin typeface="Calibri" panose="020F0502020204030204" pitchFamily="34" charset="0"/>
                        </a:rPr>
                        <a:t>GEO_Megisterial</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Magisterial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630560"/>
                  </a:ext>
                </a:extLst>
              </a:tr>
              <a:tr h="104797">
                <a:tc>
                  <a:txBody>
                    <a:bodyPr/>
                    <a:lstStyle/>
                    <a:p>
                      <a:pPr algn="ctr" fontAlgn="t"/>
                      <a:r>
                        <a:rPr lang="en-US" sz="1200" b="0" i="0" u="none" strike="noStrike">
                          <a:solidFill>
                            <a:srgbClr val="000000"/>
                          </a:solidFill>
                          <a:effectLst/>
                          <a:latin typeface="Calibri" panose="020F0502020204030204" pitchFamily="34" charset="0"/>
                        </a:rPr>
                        <a:t>GEO_House</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House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821826"/>
                  </a:ext>
                </a:extLst>
              </a:tr>
              <a:tr h="104797">
                <a:tc>
                  <a:txBody>
                    <a:bodyPr/>
                    <a:lstStyle/>
                    <a:p>
                      <a:pPr algn="ctr" fontAlgn="t"/>
                      <a:r>
                        <a:rPr lang="en-US" sz="1200" b="0" i="0" u="none" strike="noStrike">
                          <a:solidFill>
                            <a:srgbClr val="000000"/>
                          </a:solidFill>
                          <a:effectLst/>
                          <a:latin typeface="Calibri" panose="020F0502020204030204" pitchFamily="34" charset="0"/>
                        </a:rPr>
                        <a:t>GEO_Senate</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Senate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595236"/>
                  </a:ext>
                </a:extLst>
              </a:tr>
              <a:tr h="104797">
                <a:tc>
                  <a:txBody>
                    <a:bodyPr/>
                    <a:lstStyle/>
                    <a:p>
                      <a:pPr algn="ctr" fontAlgn="t"/>
                      <a:r>
                        <a:rPr lang="en-US" sz="1200" b="0" i="0" u="none" strike="noStrike" dirty="0" err="1">
                          <a:solidFill>
                            <a:srgbClr val="000000"/>
                          </a:solidFill>
                          <a:effectLst/>
                          <a:latin typeface="Calibri" panose="020F0502020204030204" pitchFamily="34" charset="0"/>
                        </a:rPr>
                        <a:t>GEO_Congressional</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Congressional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018691"/>
                  </a:ext>
                </a:extLst>
              </a:tr>
              <a:tr h="104797">
                <a:tc>
                  <a:txBody>
                    <a:bodyPr/>
                    <a:lstStyle/>
                    <a:p>
                      <a:pPr algn="ctr" fontAlgn="t"/>
                      <a:r>
                        <a:rPr lang="en-US" sz="1200" b="1" i="0" u="none" strike="noStrike" dirty="0">
                          <a:solidFill>
                            <a:srgbClr val="000000"/>
                          </a:solidFill>
                          <a:effectLst/>
                          <a:latin typeface="Calibri" panose="020F0502020204030204" pitchFamily="34" charset="0"/>
                        </a:rPr>
                        <a:t>Mismatch Flags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Mismatch between SVRS and GIS Election District</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820660493"/>
                  </a:ext>
                </a:extLst>
              </a:tr>
              <a:tr h="183396">
                <a:tc>
                  <a:txBody>
                    <a:bodyPr/>
                    <a:lstStyle/>
                    <a:p>
                      <a:pPr algn="ctr" fontAlgn="t"/>
                      <a:r>
                        <a:rPr lang="en-US" sz="1200" b="0" i="0" u="none" strike="noStrike" dirty="0" err="1">
                          <a:solidFill>
                            <a:srgbClr val="000000"/>
                          </a:solidFill>
                          <a:effectLst/>
                          <a:latin typeface="Calibri" panose="020F0502020204030204" pitchFamily="34" charset="0"/>
                        </a:rPr>
                        <a:t>Mismatch_Precinct</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USER_Precinct_Number</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GEO_Precinct</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581018"/>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Mismatch_Magisterial</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USER_Magisterial</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GEO_Magisterial</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340504"/>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Mismatch_House</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USER_Delegate</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GEO_House</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838876"/>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Mismatch_Senate</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USER_Senatorial</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GEO_Senate</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289397"/>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Mismatch_Congressional</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USER_Congressional</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GEO_Congressional</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057603"/>
                  </a:ext>
                </a:extLst>
              </a:tr>
              <a:tr h="267233">
                <a:tc>
                  <a:txBody>
                    <a:bodyPr/>
                    <a:lstStyle/>
                    <a:p>
                      <a:pPr algn="ctr" fontAlgn="t"/>
                      <a:r>
                        <a:rPr lang="en-US" sz="1200" b="0" i="0" u="none" strike="noStrike" dirty="0" err="1">
                          <a:solidFill>
                            <a:srgbClr val="000000"/>
                          </a:solidFill>
                          <a:effectLst/>
                          <a:latin typeface="Calibri" panose="020F0502020204030204" pitchFamily="34" charset="0"/>
                        </a:rPr>
                        <a:t>Mismatch_County</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USER_County_Name</a:t>
                      </a:r>
                      <a:r>
                        <a:rPr lang="en-US" sz="1200" b="0" i="0" u="none" strike="noStrike" dirty="0">
                          <a:solidFill>
                            <a:srgbClr val="000000"/>
                          </a:solidFill>
                          <a:effectLst/>
                          <a:latin typeface="Calibri" panose="020F0502020204030204" pitchFamily="34" charset="0"/>
                        </a:rPr>
                        <a:t> does not equal the geographic county the point is located;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212296"/>
                  </a:ext>
                </a:extLst>
              </a:tr>
              <a:tr h="104797">
                <a:tc>
                  <a:txBody>
                    <a:bodyPr/>
                    <a:lstStyle/>
                    <a:p>
                      <a:pPr algn="ctr" fontAlgn="t"/>
                      <a:r>
                        <a:rPr lang="en-US" sz="1200" b="1" i="0" u="none" strike="noStrike" dirty="0">
                          <a:solidFill>
                            <a:srgbClr val="000000"/>
                          </a:solidFill>
                          <a:effectLst/>
                          <a:latin typeface="Calibri" panose="020F0502020204030204" pitchFamily="34" charset="0"/>
                        </a:rPr>
                        <a:t>Boundary Flags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401530579"/>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Total_Flags</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of Mismatch Flags (Precinct, Magisterial, State House, State Senate, Congressional, Outside County)</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562907"/>
                  </a:ext>
                </a:extLst>
              </a:tr>
              <a:tr h="221515">
                <a:tc>
                  <a:txBody>
                    <a:bodyPr/>
                    <a:lstStyle/>
                    <a:p>
                      <a:pPr algn="ctr" fontAlgn="t"/>
                      <a:r>
                        <a:rPr lang="en-US" sz="1200" b="0" i="0" u="none" strike="noStrike" dirty="0">
                          <a:solidFill>
                            <a:srgbClr val="000000"/>
                          </a:solidFill>
                          <a:effectLst/>
                          <a:latin typeface="Calibri" panose="020F0502020204030204" pitchFamily="34" charset="0"/>
                        </a:rPr>
                        <a:t>SLDBP</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A State Legislative District Borders Precinct (SLDBP).</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392"/>
                  </a:ext>
                </a:extLst>
              </a:tr>
              <a:tr h="89078">
                <a:tc>
                  <a:txBody>
                    <a:bodyPr/>
                    <a:lstStyle/>
                    <a:p>
                      <a:pPr algn="ctr" fontAlgn="t"/>
                      <a:r>
                        <a:rPr lang="en-US" sz="1200" b="1" i="0" u="none" strike="noStrike" dirty="0">
                          <a:solidFill>
                            <a:srgbClr val="000000"/>
                          </a:solidFill>
                          <a:effectLst/>
                          <a:latin typeface="Calibri" panose="020F0502020204030204" pitchFamily="34" charset="0"/>
                        </a:rPr>
                        <a:t>Web Map Links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623489832"/>
                  </a:ext>
                </a:extLst>
              </a:tr>
              <a:tr h="89078">
                <a:tc>
                  <a:txBody>
                    <a:bodyPr/>
                    <a:lstStyle/>
                    <a:p>
                      <a:pPr algn="ctr" fontAlgn="t"/>
                      <a:r>
                        <a:rPr lang="en-US" sz="1200" b="0" i="0" u="none" strike="noStrike" dirty="0">
                          <a:solidFill>
                            <a:srgbClr val="000000"/>
                          </a:solidFill>
                          <a:effectLst/>
                          <a:latin typeface="Calibri" panose="020F0502020204030204" pitchFamily="34" charset="0"/>
                        </a:rPr>
                        <a:t>VR</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Web map link to SVRS Geo-Enabled Tool (</a:t>
                      </a:r>
                      <a:r>
                        <a:rPr lang="en-US" sz="1200" b="0" i="0" u="none" strike="noStrike" dirty="0">
                          <a:solidFill>
                            <a:srgbClr val="000000"/>
                          </a:solidFill>
                          <a:effectLst/>
                          <a:latin typeface="Calibri" panose="020F0502020204030204" pitchFamily="34" charset="0"/>
                          <a:hlinkClick r:id="rId3"/>
                        </a:rPr>
                        <a:t>www.mapwv.gov/svrs</a:t>
                      </a:r>
                      <a:r>
                        <a:rPr lang="en-US" sz="1200" b="0" i="0" u="none" strike="noStrike" dirty="0">
                          <a:solidFill>
                            <a:srgbClr val="000000"/>
                          </a:solidFill>
                          <a:effectLst/>
                          <a:latin typeface="Calibri" panose="020F0502020204030204" pitchFamily="34" charset="0"/>
                        </a:rPr>
                        <a:t>)</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984996"/>
                  </a:ext>
                </a:extLst>
              </a:tr>
            </a:tbl>
          </a:graphicData>
        </a:graphic>
      </p:graphicFrame>
      <p:sp>
        <p:nvSpPr>
          <p:cNvPr id="6" name="TextBox 5"/>
          <p:cNvSpPr txBox="1"/>
          <p:nvPr/>
        </p:nvSpPr>
        <p:spPr>
          <a:xfrm>
            <a:off x="5815173" y="1890445"/>
            <a:ext cx="2537718" cy="369332"/>
          </a:xfrm>
          <a:prstGeom prst="rect">
            <a:avLst/>
          </a:prstGeom>
          <a:solidFill>
            <a:schemeClr val="bg1">
              <a:lumMod val="85000"/>
            </a:schemeClr>
          </a:solidFill>
        </p:spPr>
        <p:txBody>
          <a:bodyPr wrap="square" rtlCol="0">
            <a:spAutoFit/>
          </a:bodyPr>
          <a:lstStyle/>
          <a:p>
            <a:r>
              <a:rPr lang="en-US" dirty="0">
                <a:hlinkClick r:id="rId4"/>
              </a:rPr>
              <a:t>Download Full Metadata</a:t>
            </a:r>
            <a:endParaRPr lang="en-US" dirty="0"/>
          </a:p>
        </p:txBody>
      </p:sp>
    </p:spTree>
    <p:extLst>
      <p:ext uri="{BB962C8B-B14F-4D97-AF65-F5344CB8AC3E}">
        <p14:creationId xmlns:p14="http://schemas.microsoft.com/office/powerpoint/2010/main" val="33483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a:t>
            </a:r>
            <a:r>
              <a:rPr lang="en-US" b="1" dirty="0">
                <a:solidFill>
                  <a:schemeClr val="bg1"/>
                </a:solidFill>
                <a:latin typeface="Arial" panose="020B0604020202020204" pitchFamily="34" charset="0"/>
                <a:cs typeface="Arial" panose="020B0604020202020204" pitchFamily="34" charset="0"/>
              </a:rPr>
              <a:t>E-911 Address </a:t>
            </a:r>
            <a:r>
              <a:rPr lang="en-US" dirty="0">
                <a:solidFill>
                  <a:schemeClr val="bg1"/>
                </a:solidFill>
                <a:latin typeface="Arial" panose="020B0604020202020204" pitchFamily="34" charset="0"/>
                <a:cs typeface="Arial" panose="020B0604020202020204" pitchFamily="34" charset="0"/>
              </a:rPr>
              <a:t>Reports</a:t>
            </a:r>
          </a:p>
        </p:txBody>
      </p:sp>
      <p:sp>
        <p:nvSpPr>
          <p:cNvPr id="2" name="TextBox 1">
            <a:extLst>
              <a:ext uri="{FF2B5EF4-FFF2-40B4-BE49-F238E27FC236}">
                <a16:creationId xmlns:a16="http://schemas.microsoft.com/office/drawing/2014/main" id="{5D1C66F8-802F-4375-8E9E-2CB73DB23E20}"/>
              </a:ext>
            </a:extLst>
          </p:cNvPr>
          <p:cNvSpPr txBox="1"/>
          <p:nvPr/>
        </p:nvSpPr>
        <p:spPr>
          <a:xfrm>
            <a:off x="409574" y="1085850"/>
            <a:ext cx="8181975" cy="981423"/>
          </a:xfrm>
          <a:prstGeom prst="rect">
            <a:avLst/>
          </a:prstGeom>
          <a:no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Two reports that provides street range and site address information of voting precincts for redistricting.  Some counties found these reports helpful for assigning street segments to precincts.  Excel spreadsheet format. </a:t>
            </a:r>
            <a:r>
              <a:rPr lang="en-US" sz="1800" u="none" strike="noStrike" dirty="0">
                <a:solidFill>
                  <a:srgbClr val="0070C0"/>
                </a:solidFill>
                <a:effectLst/>
                <a:hlinkClick r:id="rId3"/>
              </a:rPr>
              <a:t>Download Select Counties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63762237"/>
              </p:ext>
            </p:extLst>
          </p:nvPr>
        </p:nvGraphicFramePr>
        <p:xfrm>
          <a:off x="636668" y="2375048"/>
          <a:ext cx="5272518" cy="3534135"/>
        </p:xfrm>
        <a:graphic>
          <a:graphicData uri="http://schemas.openxmlformats.org/drawingml/2006/table">
            <a:tbl>
              <a:tblPr/>
              <a:tblGrid>
                <a:gridCol w="688985">
                  <a:extLst>
                    <a:ext uri="{9D8B030D-6E8A-4147-A177-3AD203B41FA5}">
                      <a16:colId xmlns:a16="http://schemas.microsoft.com/office/drawing/2014/main" val="387054913"/>
                    </a:ext>
                  </a:extLst>
                </a:gridCol>
                <a:gridCol w="688985">
                  <a:extLst>
                    <a:ext uri="{9D8B030D-6E8A-4147-A177-3AD203B41FA5}">
                      <a16:colId xmlns:a16="http://schemas.microsoft.com/office/drawing/2014/main" val="388028758"/>
                    </a:ext>
                  </a:extLst>
                </a:gridCol>
                <a:gridCol w="595181">
                  <a:extLst>
                    <a:ext uri="{9D8B030D-6E8A-4147-A177-3AD203B41FA5}">
                      <a16:colId xmlns:a16="http://schemas.microsoft.com/office/drawing/2014/main" val="2079073608"/>
                    </a:ext>
                  </a:extLst>
                </a:gridCol>
                <a:gridCol w="673955">
                  <a:extLst>
                    <a:ext uri="{9D8B030D-6E8A-4147-A177-3AD203B41FA5}">
                      <a16:colId xmlns:a16="http://schemas.microsoft.com/office/drawing/2014/main" val="3576618481"/>
                    </a:ext>
                  </a:extLst>
                </a:gridCol>
                <a:gridCol w="1020562">
                  <a:extLst>
                    <a:ext uri="{9D8B030D-6E8A-4147-A177-3AD203B41FA5}">
                      <a16:colId xmlns:a16="http://schemas.microsoft.com/office/drawing/2014/main" val="1003565012"/>
                    </a:ext>
                  </a:extLst>
                </a:gridCol>
                <a:gridCol w="775235">
                  <a:extLst>
                    <a:ext uri="{9D8B030D-6E8A-4147-A177-3AD203B41FA5}">
                      <a16:colId xmlns:a16="http://schemas.microsoft.com/office/drawing/2014/main" val="309611762"/>
                    </a:ext>
                  </a:extLst>
                </a:gridCol>
                <a:gridCol w="829615">
                  <a:extLst>
                    <a:ext uri="{9D8B030D-6E8A-4147-A177-3AD203B41FA5}">
                      <a16:colId xmlns:a16="http://schemas.microsoft.com/office/drawing/2014/main" val="1255178661"/>
                    </a:ext>
                  </a:extLst>
                </a:gridCol>
              </a:tblGrid>
              <a:tr h="52636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rgbClr val="000000"/>
                        </a:solidFill>
                        <a:effectLst/>
                        <a:latin typeface="Calibri" panose="020F050202020403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Calibri" panose="020F0502020204030204" pitchFamily="34" charset="0"/>
                        </a:rPr>
                        <a:t>County</a:t>
                      </a:r>
                    </a:p>
                    <a:p>
                      <a:pPr algn="ctr" fontAlgn="b"/>
                      <a:endParaRPr lang="en-US" sz="1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PRECINCT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Address Number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Street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Full Address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Place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Zip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86206370"/>
                  </a:ext>
                </a:extLst>
              </a:tr>
              <a:tr h="214841">
                <a:tc>
                  <a:txBody>
                    <a:bodyPr/>
                    <a:lstStyle/>
                    <a:p>
                      <a:pPr algn="ctr" fontAlgn="b"/>
                      <a:r>
                        <a:rPr lang="en-US" sz="1000" b="0" i="0" u="none" strike="noStrike" dirty="0">
                          <a:solidFill>
                            <a:srgbClr val="000000"/>
                          </a:solidFill>
                          <a:effectLst/>
                          <a:latin typeface="Calibri" panose="020F0502020204030204" pitchFamily="34" charset="0"/>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 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92087259"/>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66 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20248495"/>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124 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57428942"/>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68 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40437434"/>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106 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58933265"/>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118 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330156"/>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39 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22544752"/>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55 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07809439"/>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64 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62424197"/>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41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41063736"/>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46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55885401"/>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62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46240707"/>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63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02688020"/>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72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0990914"/>
                  </a:ext>
                </a:extLst>
              </a:tr>
            </a:tbl>
          </a:graphicData>
        </a:graphic>
      </p:graphicFrame>
      <p:sp>
        <p:nvSpPr>
          <p:cNvPr id="7" name="TextBox 6"/>
          <p:cNvSpPr txBox="1"/>
          <p:nvPr/>
        </p:nvSpPr>
        <p:spPr>
          <a:xfrm>
            <a:off x="6274271" y="4242968"/>
            <a:ext cx="2224835" cy="954107"/>
          </a:xfrm>
          <a:prstGeom prst="rect">
            <a:avLst/>
          </a:prstGeom>
          <a:solidFill>
            <a:schemeClr val="bg1">
              <a:lumMod val="95000"/>
            </a:schemeClr>
          </a:solidFill>
        </p:spPr>
        <p:txBody>
          <a:bodyPr wrap="square" rtlCol="0">
            <a:spAutoFit/>
          </a:bodyPr>
          <a:lstStyle/>
          <a:p>
            <a:r>
              <a:rPr lang="en-US" sz="1400" i="1" dirty="0"/>
              <a:t>27,012 Putnam County address points from statewide master address file </a:t>
            </a:r>
          </a:p>
        </p:txBody>
      </p:sp>
      <p:sp>
        <p:nvSpPr>
          <p:cNvPr id="9" name="TextBox 8"/>
          <p:cNvSpPr txBox="1"/>
          <p:nvPr/>
        </p:nvSpPr>
        <p:spPr>
          <a:xfrm>
            <a:off x="1953928" y="4138309"/>
            <a:ext cx="3003083" cy="369332"/>
          </a:xfrm>
          <a:prstGeom prst="rect">
            <a:avLst/>
          </a:prstGeom>
          <a:noFill/>
        </p:spPr>
        <p:txBody>
          <a:bodyPr wrap="square" rtlCol="0">
            <a:spAutoFit/>
          </a:bodyPr>
          <a:lstStyle/>
          <a:p>
            <a:endParaRPr lang="en-US" dirty="0"/>
          </a:p>
        </p:txBody>
      </p:sp>
      <p:sp>
        <p:nvSpPr>
          <p:cNvPr id="10" name="Rectangle 2"/>
          <p:cNvSpPr>
            <a:spLocks noChangeArrowheads="1"/>
          </p:cNvSpPr>
          <p:nvPr/>
        </p:nvSpPr>
        <p:spPr bwMode="auto">
          <a:xfrm>
            <a:off x="533246" y="6219897"/>
            <a:ext cx="8077508" cy="523220"/>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Unicode MS"/>
              </a:rPr>
              <a:t>The </a:t>
            </a:r>
            <a:r>
              <a:rPr kumimoji="0" lang="en-US" altLang="en-US" sz="1400" b="1" i="0" u="none" strike="noStrike" cap="none" normalizeH="0" baseline="0" dirty="0">
                <a:ln>
                  <a:noFill/>
                </a:ln>
                <a:solidFill>
                  <a:schemeClr val="tx2"/>
                </a:solidFill>
                <a:effectLst/>
                <a:latin typeface="Arial Unicode MS"/>
              </a:rPr>
              <a:t>Address Precinct </a:t>
            </a:r>
            <a:r>
              <a:rPr kumimoji="0" lang="en-US" altLang="en-US" sz="1400" b="0" i="0" u="none" strike="noStrike" cap="none" normalizeH="0" baseline="0" dirty="0">
                <a:ln>
                  <a:noFill/>
                </a:ln>
                <a:solidFill>
                  <a:srgbClr val="000000"/>
                </a:solidFill>
                <a:effectLst/>
                <a:latin typeface="Arial Unicode MS"/>
              </a:rPr>
              <a:t>report is a list of all 911 addresses within a specific county precinct. This list does not reflect the voters of that precinct, only addresses.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1" name="TextBox 10"/>
          <p:cNvSpPr txBox="1"/>
          <p:nvPr/>
        </p:nvSpPr>
        <p:spPr>
          <a:xfrm>
            <a:off x="6205697" y="2582263"/>
            <a:ext cx="2293409" cy="984885"/>
          </a:xfrm>
          <a:prstGeom prst="rect">
            <a:avLst/>
          </a:prstGeom>
          <a:solidFill>
            <a:schemeClr val="bg1">
              <a:lumMod val="95000"/>
            </a:schemeClr>
          </a:solidFill>
        </p:spPr>
        <p:txBody>
          <a:bodyPr wrap="square" rtlCol="0">
            <a:spAutoFit/>
          </a:bodyPr>
          <a:lstStyle/>
          <a:p>
            <a:r>
              <a:rPr lang="en-US" sz="1400" dirty="0"/>
              <a:t>Data records sorted  by:</a:t>
            </a:r>
          </a:p>
          <a:p>
            <a:pPr marL="285750" indent="-285750">
              <a:buFont typeface="Arial" panose="020B0604020202020204" pitchFamily="34" charset="0"/>
              <a:buChar char="•"/>
            </a:pPr>
            <a:r>
              <a:rPr lang="en-US" sz="1400" dirty="0"/>
              <a:t>GEO Precinct </a:t>
            </a:r>
          </a:p>
          <a:p>
            <a:pPr marL="285750" indent="-285750">
              <a:buFont typeface="Arial" panose="020B0604020202020204" pitchFamily="34" charset="0"/>
              <a:buChar char="•"/>
            </a:pPr>
            <a:r>
              <a:rPr lang="en-US" sz="1400" dirty="0"/>
              <a:t>House Number</a:t>
            </a:r>
          </a:p>
          <a:p>
            <a:pPr marL="285750" indent="-285750">
              <a:buFont typeface="Arial" panose="020B0604020202020204" pitchFamily="34" charset="0"/>
              <a:buChar char="•"/>
            </a:pPr>
            <a:r>
              <a:rPr lang="en-US" sz="1400" dirty="0"/>
              <a:t>Street Name </a:t>
            </a:r>
          </a:p>
        </p:txBody>
      </p:sp>
      <p:sp>
        <p:nvSpPr>
          <p:cNvPr id="3" name="TextBox 2"/>
          <p:cNvSpPr txBox="1"/>
          <p:nvPr/>
        </p:nvSpPr>
        <p:spPr>
          <a:xfrm>
            <a:off x="2454442" y="3941910"/>
            <a:ext cx="2502569" cy="369332"/>
          </a:xfrm>
          <a:prstGeom prst="rect">
            <a:avLst/>
          </a:prstGeom>
          <a:solidFill>
            <a:schemeClr val="accent1">
              <a:lumMod val="50000"/>
            </a:schemeClr>
          </a:solidFill>
        </p:spPr>
        <p:txBody>
          <a:bodyPr wrap="square" rtlCol="0">
            <a:spAutoFit/>
          </a:bodyPr>
          <a:lstStyle/>
          <a:p>
            <a:r>
              <a:rPr lang="en-US" b="1" dirty="0">
                <a:solidFill>
                  <a:schemeClr val="bg1"/>
                </a:solidFill>
              </a:rPr>
              <a:t>Address Precinct Report</a:t>
            </a:r>
          </a:p>
        </p:txBody>
      </p:sp>
    </p:spTree>
    <p:extLst>
      <p:ext uri="{BB962C8B-B14F-4D97-AF65-F5344CB8AC3E}">
        <p14:creationId xmlns:p14="http://schemas.microsoft.com/office/powerpoint/2010/main" val="33493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571501" y="1006042"/>
            <a:ext cx="8134350" cy="1077218"/>
          </a:xfrm>
          <a:prstGeom prst="rect">
            <a:avLst/>
          </a:prstGeom>
          <a:solidFill>
            <a:schemeClr val="tx1"/>
          </a:solidFill>
        </p:spPr>
        <p:txBody>
          <a:bodyPr wrap="square" rtlCol="0">
            <a:spAutoFit/>
          </a:bodyPr>
          <a:lstStyle/>
          <a:p>
            <a:pPr algn="ctr"/>
            <a:r>
              <a:rPr lang="en-US" sz="3200" dirty="0">
                <a:solidFill>
                  <a:srgbClr val="FFFF00"/>
                </a:solidFill>
              </a:rPr>
              <a:t>STATEWIDE SPATIAL DATA ASSESSMENT</a:t>
            </a:r>
            <a:br>
              <a:rPr lang="en-US" sz="3200" dirty="0">
                <a:solidFill>
                  <a:srgbClr val="FFFF00"/>
                </a:solidFill>
              </a:rPr>
            </a:br>
            <a:r>
              <a:rPr lang="en-US" sz="3200" dirty="0">
                <a:solidFill>
                  <a:srgbClr val="FFFF00"/>
                </a:solidFill>
              </a:rPr>
              <a:t>1 April 2022</a:t>
            </a:r>
          </a:p>
        </p:txBody>
      </p:sp>
      <p:sp>
        <p:nvSpPr>
          <p:cNvPr id="6" name="TextBox 5">
            <a:extLst>
              <a:ext uri="{FF2B5EF4-FFF2-40B4-BE49-F238E27FC236}">
                <a16:creationId xmlns:a16="http://schemas.microsoft.com/office/drawing/2014/main" id="{F5A47325-9EAF-4FE2-A96A-AFA3A386CAB7}"/>
              </a:ext>
            </a:extLst>
          </p:cNvPr>
          <p:cNvSpPr txBox="1"/>
          <p:nvPr/>
        </p:nvSpPr>
        <p:spPr>
          <a:xfrm>
            <a:off x="571502" y="2155852"/>
            <a:ext cx="8134350" cy="2339102"/>
          </a:xfrm>
          <a:prstGeom prst="rect">
            <a:avLst/>
          </a:prstGeom>
          <a:solidFill>
            <a:schemeClr val="bg2"/>
          </a:solid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rPr>
              <a:t>County Summary Audit Report for SVRS Data Pull 4/1/2022</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7% of the site geocoded SVRS PRECINCT records do not match the GEO PRECINCTS; or vice versa, a statewide 93% SVRS-GEO match rate.  Refer to </a:t>
            </a:r>
            <a:r>
              <a:rPr lang="en-US" sz="1800" dirty="0">
                <a:effectLst/>
                <a:latin typeface="Calibri" panose="020F0502020204030204" pitchFamily="34" charset="0"/>
                <a:ea typeface="Calibri" panose="020F0502020204030204" pitchFamily="34" charset="0"/>
                <a:hlinkClick r:id="rId3"/>
              </a:rPr>
              <a:t>County Progress Tracking Excel table</a:t>
            </a:r>
            <a:r>
              <a:rPr lang="en-US" sz="1800" dirty="0">
                <a:effectLst/>
                <a:latin typeface="Calibri" panose="020F0502020204030204" pitchFamily="34" charset="0"/>
                <a:ea typeface="Calibri" panose="020F0502020204030204" pitchFamily="34" charset="0"/>
              </a:rPr>
              <a:t> (Column N summary).</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30 counties have SVRS-GEOgraphic Precinct Mismatch Rates &lt; 5% (Column N in spreadsheet)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93% of the Total SVRS records were geocoded to site voter points (Column H in spreadsheet) and then validated by the spatial data audit.  </a:t>
            </a:r>
          </a:p>
        </p:txBody>
      </p:sp>
      <p:sp>
        <p:nvSpPr>
          <p:cNvPr id="7" name="TextBox 6">
            <a:extLst>
              <a:ext uri="{FF2B5EF4-FFF2-40B4-BE49-F238E27FC236}">
                <a16:creationId xmlns:a16="http://schemas.microsoft.com/office/drawing/2014/main" id="{4B743285-3E15-4004-B184-DAF14FFDB54A}"/>
              </a:ext>
            </a:extLst>
          </p:cNvPr>
          <p:cNvSpPr txBox="1"/>
          <p:nvPr/>
        </p:nvSpPr>
        <p:spPr>
          <a:xfrm>
            <a:off x="571501" y="4577071"/>
            <a:ext cx="8134350" cy="2062103"/>
          </a:xfrm>
          <a:prstGeom prst="rect">
            <a:avLst/>
          </a:prstGeom>
          <a:solidFill>
            <a:schemeClr val="tx2">
              <a:lumMod val="20000"/>
              <a:lumOff val="80000"/>
            </a:schemeClr>
          </a:solid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rPr>
              <a:t>Precinct Summary Audit Report for SVRS Data Pull 4/1/2022</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79% of the precincts (1,315 of 1,674) statewide have a Precinct Mismatch Rate</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&lt; 10%.  </a:t>
            </a:r>
            <a:r>
              <a:rPr lang="en-US" sz="1800" i="1" dirty="0">
                <a:effectLst/>
                <a:latin typeface="Calibri" panose="020F0502020204030204" pitchFamily="34" charset="0"/>
                <a:ea typeface="Calibri" panose="020F0502020204030204" pitchFamily="34" charset="0"/>
              </a:rPr>
              <a:t>The statewide precinct-level graphic is in the process of being updated.  </a:t>
            </a:r>
            <a:r>
              <a:rPr lang="en-US" sz="1800" dirty="0">
                <a:effectLst/>
                <a:latin typeface="Calibri" panose="020F0502020204030204" pitchFamily="34" charset="0"/>
                <a:ea typeface="Calibri" panose="020F0502020204030204" pitchFamily="34" charset="0"/>
              </a:rPr>
              <a:t>Refer to </a:t>
            </a:r>
            <a:r>
              <a:rPr lang="en-US" sz="1800" dirty="0">
                <a:effectLst/>
                <a:latin typeface="Calibri" panose="020F0502020204030204" pitchFamily="34" charset="0"/>
                <a:ea typeface="Calibri" panose="020F0502020204030204" pitchFamily="34" charset="0"/>
                <a:hlinkClick r:id="rId4"/>
              </a:rPr>
              <a:t>Precinct-Level Progress Tracking Excel table </a:t>
            </a:r>
            <a:r>
              <a:rPr lang="en-US" sz="1800" dirty="0">
                <a:effectLst/>
                <a:latin typeface="Calibri" panose="020F0502020204030204" pitchFamily="34" charset="0"/>
                <a:ea typeface="Calibri" panose="020F0502020204030204" pitchFamily="34" charset="0"/>
              </a:rPr>
              <a:t>(Column M).</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20 precincts have less than 25 site geocoded voters in the precinct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hlinkClick r:id="rId5"/>
              </a:rPr>
              <a:t>Precinct 43 </a:t>
            </a:r>
            <a:r>
              <a:rPr lang="en-US" sz="1800" dirty="0">
                <a:effectLst/>
                <a:latin typeface="Calibri" panose="020F0502020204030204" pitchFamily="34" charset="0"/>
                <a:ea typeface="Calibri" panose="020F0502020204030204" pitchFamily="34" charset="0"/>
              </a:rPr>
              <a:t>in Mingo County (town of Kermit) has the lowest address “site” geocode rate at 27.8%  </a:t>
            </a:r>
          </a:p>
        </p:txBody>
      </p:sp>
    </p:spTree>
    <p:extLst>
      <p:ext uri="{BB962C8B-B14F-4D97-AF65-F5344CB8AC3E}">
        <p14:creationId xmlns:p14="http://schemas.microsoft.com/office/powerpoint/2010/main" val="135514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a:t>
            </a:r>
            <a:r>
              <a:rPr lang="en-US" b="1" dirty="0">
                <a:solidFill>
                  <a:schemeClr val="bg1"/>
                </a:solidFill>
                <a:latin typeface="Arial" panose="020B0604020202020204" pitchFamily="34" charset="0"/>
                <a:cs typeface="Arial" panose="020B0604020202020204" pitchFamily="34" charset="0"/>
              </a:rPr>
              <a:t>E-911 Address </a:t>
            </a:r>
            <a:r>
              <a:rPr lang="en-US" dirty="0">
                <a:solidFill>
                  <a:schemeClr val="bg1"/>
                </a:solidFill>
                <a:latin typeface="Arial" panose="020B0604020202020204" pitchFamily="34" charset="0"/>
                <a:cs typeface="Arial" panose="020B0604020202020204" pitchFamily="34" charset="0"/>
              </a:rPr>
              <a:t>Reports</a:t>
            </a:r>
          </a:p>
        </p:txBody>
      </p:sp>
      <p:sp>
        <p:nvSpPr>
          <p:cNvPr id="9" name="TextBox 8"/>
          <p:cNvSpPr txBox="1"/>
          <p:nvPr/>
        </p:nvSpPr>
        <p:spPr>
          <a:xfrm>
            <a:off x="1953928" y="3936179"/>
            <a:ext cx="3003083" cy="369332"/>
          </a:xfrm>
          <a:prstGeom prst="rect">
            <a:avLst/>
          </a:prstGeom>
          <a:noFill/>
        </p:spPr>
        <p:txBody>
          <a:bodyPr wrap="square" rtlCol="0">
            <a:spAutoFit/>
          </a:bodyPr>
          <a:lstStyle/>
          <a:p>
            <a:endParaRPr lang="en-US" dirty="0"/>
          </a:p>
        </p:txBody>
      </p:sp>
      <p:sp>
        <p:nvSpPr>
          <p:cNvPr id="12" name="Rectangle 4"/>
          <p:cNvSpPr>
            <a:spLocks noChangeArrowheads="1"/>
          </p:cNvSpPr>
          <p:nvPr/>
        </p:nvSpPr>
        <p:spPr bwMode="auto">
          <a:xfrm flipH="1">
            <a:off x="340455" y="1295755"/>
            <a:ext cx="8463089" cy="1169551"/>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1400" b="0" i="0" u="none" strike="noStrike" cap="none" normalizeH="0" baseline="0" dirty="0">
                <a:ln>
                  <a:noFill/>
                </a:ln>
                <a:solidFill>
                  <a:srgbClr val="000000"/>
                </a:solidFill>
                <a:effectLst/>
              </a:rPr>
              <a:t>The </a:t>
            </a:r>
            <a:r>
              <a:rPr kumimoji="0" lang="en-US" altLang="en-US" sz="1400" b="1" i="0" u="none" strike="noStrike" cap="none" normalizeH="0" baseline="0" dirty="0">
                <a:ln>
                  <a:noFill/>
                </a:ln>
                <a:solidFill>
                  <a:schemeClr val="tx2"/>
                </a:solidFill>
                <a:effectLst/>
              </a:rPr>
              <a:t> </a:t>
            </a:r>
            <a:r>
              <a:rPr kumimoji="0" lang="en-US" altLang="en-US" sz="1400" b="0" i="0" u="none" strike="noStrike" cap="none" normalizeH="0" baseline="0" dirty="0">
                <a:ln>
                  <a:noFill/>
                </a:ln>
                <a:solidFill>
                  <a:srgbClr val="000000"/>
                </a:solidFill>
                <a:effectLst/>
              </a:rPr>
              <a:t>report summarizes all 911 addresses based upon the street name, giving a high and low address range per </a:t>
            </a:r>
            <a:r>
              <a:rPr lang="en-US" altLang="en-US" sz="1400" b="1" dirty="0">
                <a:solidFill>
                  <a:schemeClr val="accent1">
                    <a:lumMod val="50000"/>
                  </a:schemeClr>
                </a:solidFill>
              </a:rPr>
              <a:t>Precinct Road Summary</a:t>
            </a:r>
            <a:r>
              <a:rPr kumimoji="0" lang="en-US" altLang="en-US" sz="1400" b="0" i="0" u="none" strike="noStrike" cap="none" normalizeH="0" baseline="0" dirty="0">
                <a:ln>
                  <a:noFill/>
                </a:ln>
                <a:solidFill>
                  <a:srgbClr val="000000"/>
                </a:solidFill>
                <a:effectLst/>
              </a:rPr>
              <a:t> precinct.  This list provides the majority of street and address ranges per precinct, but there are known issues with roads that have discontinuous areas, or roads that traverse multiple precincts (Roads Highlighted in Orange). It is highly recommended that counties consult a map to determine proper ranges for these roads.</a:t>
            </a:r>
            <a:r>
              <a:rPr kumimoji="0" lang="en-US" altLang="en-US" sz="1400" b="0" i="0" u="none" strike="noStrike" cap="none" normalizeH="0" baseline="0" dirty="0">
                <a:ln>
                  <a:noFill/>
                </a:ln>
                <a:solidFill>
                  <a:schemeClr val="tx1"/>
                </a:solidFill>
                <a:effectLst/>
              </a:rPr>
              <a:t> Download</a:t>
            </a:r>
            <a:r>
              <a:rPr kumimoji="0" lang="en-US" altLang="en-US" sz="1400" b="0" i="0" u="none" strike="noStrike" cap="none" normalizeH="0" dirty="0">
                <a:ln>
                  <a:noFill/>
                </a:ln>
                <a:solidFill>
                  <a:schemeClr val="tx1"/>
                </a:solidFill>
                <a:effectLst/>
              </a:rPr>
              <a:t> </a:t>
            </a:r>
            <a:r>
              <a:rPr kumimoji="0" lang="en-US" altLang="en-US" sz="1400" b="0" i="0" u="none" strike="noStrike" cap="none" normalizeH="0" dirty="0">
                <a:ln>
                  <a:noFill/>
                </a:ln>
                <a:solidFill>
                  <a:schemeClr val="tx1"/>
                </a:solidFill>
                <a:effectLst/>
                <a:hlinkClick r:id="rId3"/>
              </a:rPr>
              <a:t>Address Reports </a:t>
            </a:r>
            <a:r>
              <a:rPr kumimoji="0" lang="en-US" altLang="en-US" sz="1400" b="0" i="0" u="none" strike="noStrike" cap="none" normalizeH="0" dirty="0">
                <a:ln>
                  <a:noFill/>
                </a:ln>
                <a:solidFill>
                  <a:schemeClr val="tx1"/>
                </a:solidFill>
                <a:effectLst/>
              </a:rPr>
              <a:t>for select counties.</a:t>
            </a:r>
            <a:endParaRPr kumimoji="0" lang="en-US" altLang="en-US" sz="1400" b="0" i="0" u="none" strike="noStrike" cap="none" normalizeH="0" baseline="0" dirty="0">
              <a:ln>
                <a:noFill/>
              </a:ln>
              <a:solidFill>
                <a:schemeClr val="tx1"/>
              </a:solidFill>
              <a:effectLst/>
            </a:endParaRPr>
          </a:p>
        </p:txBody>
      </p:sp>
      <p:sp>
        <p:nvSpPr>
          <p:cNvPr id="13" name="TextBox 12"/>
          <p:cNvSpPr txBox="1"/>
          <p:nvPr/>
        </p:nvSpPr>
        <p:spPr>
          <a:xfrm>
            <a:off x="380703" y="5646103"/>
            <a:ext cx="2129780" cy="861774"/>
          </a:xfrm>
          <a:prstGeom prst="rect">
            <a:avLst/>
          </a:prstGeom>
          <a:solidFill>
            <a:schemeClr val="bg1">
              <a:lumMod val="95000"/>
            </a:schemeClr>
          </a:solidFill>
        </p:spPr>
        <p:txBody>
          <a:bodyPr wrap="square" rtlCol="0">
            <a:spAutoFit/>
          </a:bodyPr>
          <a:lstStyle/>
          <a:p>
            <a:r>
              <a:rPr lang="en-US" sz="1400" dirty="0"/>
              <a:t>Data records sorted  by</a:t>
            </a:r>
          </a:p>
          <a:p>
            <a:pPr marL="285750" indent="-285750">
              <a:buFont typeface="Arial" panose="020B0604020202020204" pitchFamily="34" charset="0"/>
              <a:buChar char="•"/>
            </a:pPr>
            <a:r>
              <a:rPr lang="en-US" sz="1200" dirty="0"/>
              <a:t>GEO Precinct </a:t>
            </a:r>
          </a:p>
          <a:p>
            <a:pPr marL="285750" indent="-285750">
              <a:buFont typeface="Arial" panose="020B0604020202020204" pitchFamily="34" charset="0"/>
              <a:buChar char="•"/>
            </a:pPr>
            <a:r>
              <a:rPr lang="en-US" sz="1200" dirty="0"/>
              <a:t>House Number</a:t>
            </a:r>
          </a:p>
          <a:p>
            <a:pPr marL="285750" indent="-285750">
              <a:buFont typeface="Arial" panose="020B0604020202020204" pitchFamily="34" charset="0"/>
              <a:buChar char="•"/>
            </a:pPr>
            <a:r>
              <a:rPr lang="en-US" sz="1200" dirty="0"/>
              <a:t>Street Name </a:t>
            </a:r>
          </a:p>
        </p:txBody>
      </p:sp>
      <p:graphicFrame>
        <p:nvGraphicFramePr>
          <p:cNvPr id="17" name="Table 16"/>
          <p:cNvGraphicFramePr>
            <a:graphicFrameLocks noGrp="1"/>
          </p:cNvGraphicFramePr>
          <p:nvPr>
            <p:extLst>
              <p:ext uri="{D42A27DB-BD31-4B8C-83A1-F6EECF244321}">
                <p14:modId xmlns:p14="http://schemas.microsoft.com/office/powerpoint/2010/main" val="887209018"/>
              </p:ext>
            </p:extLst>
          </p:nvPr>
        </p:nvGraphicFramePr>
        <p:xfrm>
          <a:off x="305803" y="2915932"/>
          <a:ext cx="8181976" cy="2409825"/>
        </p:xfrm>
        <a:graphic>
          <a:graphicData uri="http://schemas.openxmlformats.org/drawingml/2006/table">
            <a:tbl>
              <a:tblPr/>
              <a:tblGrid>
                <a:gridCol w="835539">
                  <a:extLst>
                    <a:ext uri="{9D8B030D-6E8A-4147-A177-3AD203B41FA5}">
                      <a16:colId xmlns:a16="http://schemas.microsoft.com/office/drawing/2014/main" val="1614801539"/>
                    </a:ext>
                  </a:extLst>
                </a:gridCol>
                <a:gridCol w="835539">
                  <a:extLst>
                    <a:ext uri="{9D8B030D-6E8A-4147-A177-3AD203B41FA5}">
                      <a16:colId xmlns:a16="http://schemas.microsoft.com/office/drawing/2014/main" val="514157696"/>
                    </a:ext>
                  </a:extLst>
                </a:gridCol>
                <a:gridCol w="835539">
                  <a:extLst>
                    <a:ext uri="{9D8B030D-6E8A-4147-A177-3AD203B41FA5}">
                      <a16:colId xmlns:a16="http://schemas.microsoft.com/office/drawing/2014/main" val="2597605408"/>
                    </a:ext>
                  </a:extLst>
                </a:gridCol>
                <a:gridCol w="835539">
                  <a:extLst>
                    <a:ext uri="{9D8B030D-6E8A-4147-A177-3AD203B41FA5}">
                      <a16:colId xmlns:a16="http://schemas.microsoft.com/office/drawing/2014/main" val="2653571506"/>
                    </a:ext>
                  </a:extLst>
                </a:gridCol>
                <a:gridCol w="1022401">
                  <a:extLst>
                    <a:ext uri="{9D8B030D-6E8A-4147-A177-3AD203B41FA5}">
                      <a16:colId xmlns:a16="http://schemas.microsoft.com/office/drawing/2014/main" val="3777118871"/>
                    </a:ext>
                  </a:extLst>
                </a:gridCol>
                <a:gridCol w="1459532">
                  <a:extLst>
                    <a:ext uri="{9D8B030D-6E8A-4147-A177-3AD203B41FA5}">
                      <a16:colId xmlns:a16="http://schemas.microsoft.com/office/drawing/2014/main" val="1367841581"/>
                    </a:ext>
                  </a:extLst>
                </a:gridCol>
                <a:gridCol w="686809">
                  <a:extLst>
                    <a:ext uri="{9D8B030D-6E8A-4147-A177-3AD203B41FA5}">
                      <a16:colId xmlns:a16="http://schemas.microsoft.com/office/drawing/2014/main" val="1026085540"/>
                    </a:ext>
                  </a:extLst>
                </a:gridCol>
                <a:gridCol w="835539">
                  <a:extLst>
                    <a:ext uri="{9D8B030D-6E8A-4147-A177-3AD203B41FA5}">
                      <a16:colId xmlns:a16="http://schemas.microsoft.com/office/drawing/2014/main" val="2561713094"/>
                    </a:ext>
                  </a:extLst>
                </a:gridCol>
                <a:gridCol w="835539">
                  <a:extLst>
                    <a:ext uri="{9D8B030D-6E8A-4147-A177-3AD203B41FA5}">
                      <a16:colId xmlns:a16="http://schemas.microsoft.com/office/drawing/2014/main" val="4023436435"/>
                    </a:ext>
                  </a:extLst>
                </a:gridCol>
              </a:tblGrid>
              <a:tr h="314325">
                <a:tc>
                  <a:txBody>
                    <a:bodyPr/>
                    <a:lstStyle/>
                    <a:p>
                      <a:pPr algn="ctr" fontAlgn="b"/>
                      <a:r>
                        <a:rPr lang="en-US" sz="1000" b="1" i="0" u="none" strike="noStrike" dirty="0">
                          <a:solidFill>
                            <a:srgbClr val="000000"/>
                          </a:solidFill>
                          <a:effectLst/>
                          <a:latin typeface="Calibri" panose="020F0502020204030204" pitchFamily="34" charset="0"/>
                        </a:rPr>
                        <a:t>County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PRECINCT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MIN Address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MAX Address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Street</a:t>
                      </a:r>
                      <a:r>
                        <a:rPr lang="en-US" sz="1000" b="1" i="0" u="none" strike="noStrike" baseline="0" dirty="0">
                          <a:solidFill>
                            <a:srgbClr val="000000"/>
                          </a:solidFill>
                          <a:effectLst/>
                          <a:latin typeface="Calibri" panose="020F0502020204030204" pitchFamily="34" charset="0"/>
                        </a:rPr>
                        <a:t> Name</a:t>
                      </a:r>
                      <a:endParaRPr lang="en-US" sz="1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County Road 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Place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Address Count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Multi Precinct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29428439"/>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13043"/>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399857"/>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370689"/>
                  </a:ext>
                </a:extLst>
              </a:tr>
              <a:tr h="190500">
                <a:tc>
                  <a:txBody>
                    <a:bodyPr/>
                    <a:lstStyle/>
                    <a:p>
                      <a:pPr algn="ctr" fontAlgn="b"/>
                      <a:r>
                        <a:rPr lang="en-US" sz="1000" b="0" i="0" u="none" strike="noStrike">
                          <a:solidFill>
                            <a:srgbClr val="3F3F76"/>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dirty="0">
                          <a:solidFill>
                            <a:srgbClr val="3F3F76"/>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dirty="0">
                          <a:solidFill>
                            <a:srgbClr val="3F3F76"/>
                          </a:solidFill>
                          <a:effectLst/>
                          <a:latin typeface="Calibri" panose="020F0502020204030204" pitchFamily="34" charset="0"/>
                        </a:rPr>
                        <a:t>Putnam  - 9TH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dirty="0">
                          <a:solidFill>
                            <a:srgbClr val="3F3F76"/>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dirty="0">
                          <a:solidFill>
                            <a:srgbClr val="3F3F76"/>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517806390"/>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ALLEN 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Putnam  - ALLEN 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377225"/>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BADGER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Putnam  - BADGER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243126"/>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BAILEY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BAILEY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659929"/>
                  </a:ext>
                </a:extLst>
              </a:tr>
              <a:tr h="190500">
                <a:tc>
                  <a:txBody>
                    <a:bodyPr/>
                    <a:lstStyle/>
                    <a:p>
                      <a:pPr algn="ctr" fontAlgn="b"/>
                      <a:r>
                        <a:rPr lang="en-US" sz="1000" b="0" i="0" u="none" strike="noStrike" dirty="0">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BARBERSHOP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BARBERSHOP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341797"/>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BIRCH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BIRCH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960979"/>
                  </a:ext>
                </a:extLst>
              </a:tr>
              <a:tr h="190500">
                <a:tc>
                  <a:txBody>
                    <a:bodyPr/>
                    <a:lstStyle/>
                    <a:p>
                      <a:pPr algn="ctr" fontAlgn="b"/>
                      <a:r>
                        <a:rPr lang="en-US" sz="1000" b="0" i="0" u="none" strike="noStrike">
                          <a:solidFill>
                            <a:srgbClr val="3F3F76"/>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20924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BUFFALO 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solidFill>
                            <a:srgbClr val="3F3F76"/>
                          </a:solidFill>
                          <a:effectLst/>
                          <a:latin typeface="Calibri" panose="020F0502020204030204" pitchFamily="34" charset="0"/>
                        </a:rPr>
                        <a:t>Putnam  - BUFFALO 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dirty="0">
                          <a:solidFill>
                            <a:srgbClr val="3F3F76"/>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521800479"/>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CARDINAL 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Putnam  - CARDINAL 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136701"/>
                  </a:ext>
                </a:extLst>
              </a:tr>
            </a:tbl>
          </a:graphicData>
        </a:graphic>
      </p:graphicFrame>
      <p:sp>
        <p:nvSpPr>
          <p:cNvPr id="19" name="Rectangle 5"/>
          <p:cNvSpPr>
            <a:spLocks noChangeArrowheads="1"/>
          </p:cNvSpPr>
          <p:nvPr/>
        </p:nvSpPr>
        <p:spPr bwMode="auto">
          <a:xfrm>
            <a:off x="5024706" y="5646103"/>
            <a:ext cx="3590780" cy="1046440"/>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US" altLang="en-US" sz="1400" u="sng" dirty="0">
                <a:solidFill>
                  <a:srgbClr val="000000"/>
                </a:solidFill>
              </a:rPr>
              <a:t>Field Definitions</a:t>
            </a:r>
            <a:endParaRPr kumimoji="0" lang="en-US" altLang="en-US" sz="1400" b="0" i="0" u="sng" strike="noStrike" cap="none" normalizeH="0" baseline="0" dirty="0">
              <a:ln>
                <a:noFill/>
              </a:ln>
              <a:solidFill>
                <a:srgbClr val="000000"/>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rgbClr val="000000"/>
                </a:solidFill>
                <a:effectLst/>
              </a:rPr>
              <a:t>Multi-Precinct field:  </a:t>
            </a:r>
            <a:r>
              <a:rPr kumimoji="0" lang="en-US" altLang="en-US" sz="1200" i="0" u="none" strike="noStrike" cap="none" normalizeH="0" baseline="0" dirty="0">
                <a:ln>
                  <a:noFill/>
                </a:ln>
                <a:solidFill>
                  <a:srgbClr val="000000"/>
                </a:solidFill>
                <a:effectLst/>
              </a:rPr>
              <a:t>Number of precincts the road appears in county</a:t>
            </a:r>
          </a:p>
          <a:p>
            <a:pPr marL="171450" indent="-171450" defTabSz="914400" eaLnBrk="0" fontAlgn="base" hangingPunct="0">
              <a:spcBef>
                <a:spcPct val="0"/>
              </a:spcBef>
              <a:spcAft>
                <a:spcPct val="0"/>
              </a:spcAft>
              <a:buFont typeface="Arial" panose="020B0604020202020204" pitchFamily="34" charset="0"/>
              <a:buChar char="•"/>
            </a:pPr>
            <a:r>
              <a:rPr lang="en-US" altLang="en-US" sz="1200" b="1" dirty="0">
                <a:solidFill>
                  <a:srgbClr val="000000"/>
                </a:solidFill>
              </a:rPr>
              <a:t>Address Count field: </a:t>
            </a:r>
            <a:r>
              <a:rPr lang="en-US" altLang="en-US" sz="1200" dirty="0">
                <a:solidFill>
                  <a:srgbClr val="000000"/>
                </a:solidFill>
              </a:rPr>
              <a:t>Number of addresses within that precinct on that road</a:t>
            </a:r>
            <a:r>
              <a:rPr kumimoji="0" lang="en-US" altLang="en-US" sz="1200" b="0" i="0" u="none" strike="noStrike" cap="none" normalizeH="0" baseline="0" dirty="0">
                <a:ln>
                  <a:noFill/>
                </a:ln>
                <a:solidFill>
                  <a:schemeClr val="tx1"/>
                </a:solidFill>
                <a:effectLst/>
              </a:rPr>
              <a:t> </a:t>
            </a:r>
          </a:p>
        </p:txBody>
      </p:sp>
      <p:sp>
        <p:nvSpPr>
          <p:cNvPr id="24" name="TextBox 23"/>
          <p:cNvSpPr txBox="1"/>
          <p:nvPr/>
        </p:nvSpPr>
        <p:spPr>
          <a:xfrm>
            <a:off x="2683733" y="4226120"/>
            <a:ext cx="3176337" cy="369332"/>
          </a:xfrm>
          <a:prstGeom prst="rect">
            <a:avLst/>
          </a:prstGeom>
          <a:solidFill>
            <a:schemeClr val="accent1">
              <a:lumMod val="50000"/>
            </a:schemeClr>
          </a:solidFill>
        </p:spPr>
        <p:txBody>
          <a:bodyPr wrap="square" rtlCol="0">
            <a:spAutoFit/>
          </a:bodyPr>
          <a:lstStyle/>
          <a:p>
            <a:pPr algn="ctr"/>
            <a:r>
              <a:rPr lang="en-US" b="1" dirty="0">
                <a:solidFill>
                  <a:schemeClr val="bg1"/>
                </a:solidFill>
              </a:rPr>
              <a:t>Precinct Road Summary Report</a:t>
            </a:r>
          </a:p>
        </p:txBody>
      </p:sp>
      <p:sp>
        <p:nvSpPr>
          <p:cNvPr id="25" name="TextBox 24"/>
          <p:cNvSpPr txBox="1"/>
          <p:nvPr/>
        </p:nvSpPr>
        <p:spPr>
          <a:xfrm>
            <a:off x="2655177" y="5646103"/>
            <a:ext cx="2224835" cy="830997"/>
          </a:xfrm>
          <a:prstGeom prst="rect">
            <a:avLst/>
          </a:prstGeom>
          <a:solidFill>
            <a:schemeClr val="bg1">
              <a:lumMod val="95000"/>
            </a:schemeClr>
          </a:solidFill>
        </p:spPr>
        <p:txBody>
          <a:bodyPr wrap="square" rtlCol="0">
            <a:spAutoFit/>
          </a:bodyPr>
          <a:lstStyle/>
          <a:p>
            <a:r>
              <a:rPr lang="en-US" sz="1200" i="1" dirty="0"/>
              <a:t>2,285 Putnam County road summary records from statewide master address file </a:t>
            </a:r>
          </a:p>
          <a:p>
            <a:endParaRPr lang="en-US" sz="1200" i="1" dirty="0"/>
          </a:p>
        </p:txBody>
      </p:sp>
    </p:spTree>
    <p:extLst>
      <p:ext uri="{BB962C8B-B14F-4D97-AF65-F5344CB8AC3E}">
        <p14:creationId xmlns:p14="http://schemas.microsoft.com/office/powerpoint/2010/main" val="176470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1271059" y="3253942"/>
            <a:ext cx="6432330" cy="584775"/>
          </a:xfrm>
          <a:prstGeom prst="rect">
            <a:avLst/>
          </a:prstGeom>
          <a:solidFill>
            <a:schemeClr val="tx1"/>
          </a:solidFill>
        </p:spPr>
        <p:txBody>
          <a:bodyPr wrap="square" rtlCol="0">
            <a:spAutoFit/>
          </a:bodyPr>
          <a:lstStyle/>
          <a:p>
            <a:pPr algn="ctr"/>
            <a:r>
              <a:rPr lang="en-US" sz="3200" dirty="0">
                <a:solidFill>
                  <a:srgbClr val="FFFF00"/>
                </a:solidFill>
              </a:rPr>
              <a:t>Map Viewers</a:t>
            </a:r>
          </a:p>
        </p:txBody>
      </p:sp>
    </p:spTree>
    <p:extLst>
      <p:ext uri="{BB962C8B-B14F-4D97-AF65-F5344CB8AC3E}">
        <p14:creationId xmlns:p14="http://schemas.microsoft.com/office/powerpoint/2010/main" val="1065390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Voter Map 2022 (Public)</a:t>
            </a:r>
          </a:p>
        </p:txBody>
      </p:sp>
      <p:sp>
        <p:nvSpPr>
          <p:cNvPr id="2" name="Rectangle 1"/>
          <p:cNvSpPr/>
          <p:nvPr/>
        </p:nvSpPr>
        <p:spPr>
          <a:xfrm>
            <a:off x="3565680" y="1008412"/>
            <a:ext cx="5507982" cy="584775"/>
          </a:xfrm>
          <a:prstGeom prst="rect">
            <a:avLst/>
          </a:prstGeom>
          <a:solidFill>
            <a:schemeClr val="accent1">
              <a:lumMod val="50000"/>
            </a:schemeClr>
          </a:solidFill>
        </p:spPr>
        <p:txBody>
          <a:bodyPr wrap="square">
            <a:spAutoFit/>
          </a:bodyPr>
          <a:lstStyle/>
          <a:p>
            <a:pPr algn="ctr"/>
            <a:r>
              <a:rPr lang="en-US" sz="1600" i="1" dirty="0">
                <a:solidFill>
                  <a:schemeClr val="bg1"/>
                </a:solidFill>
                <a:latin typeface="Calibri" panose="020F0502020204030204" pitchFamily="34" charset="0"/>
                <a:ea typeface="Calibri" panose="020F0502020204030204" pitchFamily="34" charset="0"/>
              </a:rPr>
              <a:t>A public web map application powered by GIS mapping technology to look up election districts and precincts by address </a:t>
            </a:r>
            <a:endParaRPr lang="en-US" sz="2000" i="1" dirty="0">
              <a:solidFill>
                <a:schemeClr val="bg1"/>
              </a:solidFill>
              <a:effectLst/>
              <a:latin typeface="Calibri" panose="020F0502020204030204" pitchFamily="34" charset="0"/>
              <a:ea typeface="Calibri" panose="020F0502020204030204" pitchFamily="34" charset="0"/>
            </a:endParaRPr>
          </a:p>
        </p:txBody>
      </p:sp>
      <p:sp>
        <p:nvSpPr>
          <p:cNvPr id="4" name="Rectangle 3"/>
          <p:cNvSpPr/>
          <p:nvPr/>
        </p:nvSpPr>
        <p:spPr>
          <a:xfrm>
            <a:off x="3704577" y="2691813"/>
            <a:ext cx="5228408" cy="4031873"/>
          </a:xfrm>
          <a:prstGeom prst="rect">
            <a:avLst/>
          </a:prstGeom>
          <a:solidFill>
            <a:schemeClr val="accent1">
              <a:lumMod val="20000"/>
              <a:lumOff val="80000"/>
            </a:schemeClr>
          </a:solidFill>
        </p:spPr>
        <p:txBody>
          <a:bodyPr wrap="square">
            <a:spAutoFit/>
          </a:bodyPr>
          <a:lstStyle/>
          <a:p>
            <a:r>
              <a:rPr lang="en-US" sz="1600" b="1" dirty="0"/>
              <a:t>Instructions:  </a:t>
            </a:r>
            <a:r>
              <a:rPr lang="en-US" sz="1600" dirty="0"/>
              <a:t>Enter your street address in the </a:t>
            </a:r>
            <a:r>
              <a:rPr lang="en-US" sz="1600" i="1" dirty="0"/>
              <a:t>Find Voter Info</a:t>
            </a:r>
            <a:r>
              <a:rPr lang="en-US" sz="1600" dirty="0"/>
              <a:t> widget to locate your residence.  If the address location found by the search tool is incorrect, then use the navigation buttons and base map layers to identify the exact location. </a:t>
            </a:r>
          </a:p>
          <a:p>
            <a:endParaRPr lang="en-US" sz="1600" dirty="0"/>
          </a:p>
          <a:p>
            <a:r>
              <a:rPr lang="en-US" sz="1600" b="1" dirty="0"/>
              <a:t>Voter Info:  </a:t>
            </a:r>
            <a:r>
              <a:rPr lang="en-US" sz="1600" dirty="0"/>
              <a:t>The Voter Info panel lists the Voting Precinct, Magisterial District, WV House District, WV Senate District, and U.S. Congressional District.  </a:t>
            </a:r>
          </a:p>
          <a:p>
            <a:endParaRPr lang="en-US" sz="1600" dirty="0"/>
          </a:p>
          <a:p>
            <a:r>
              <a:rPr lang="en-US" sz="1600" dirty="0"/>
              <a:t>Alternatively, if the </a:t>
            </a:r>
            <a:r>
              <a:rPr lang="en-US" sz="1600" i="1" dirty="0"/>
              <a:t>Voter Info </a:t>
            </a:r>
            <a:r>
              <a:rPr lang="en-US" sz="1600" dirty="0"/>
              <a:t>widget is closed, a </a:t>
            </a:r>
            <a:r>
              <a:rPr lang="en-US" sz="1600" i="1" dirty="0"/>
              <a:t>Popup Window</a:t>
            </a:r>
            <a:r>
              <a:rPr lang="en-US" sz="1600" dirty="0"/>
              <a:t> will display same voter information by clicking on the map fame. </a:t>
            </a:r>
          </a:p>
          <a:p>
            <a:endParaRPr lang="en-US" sz="1600" dirty="0"/>
          </a:p>
          <a:p>
            <a:r>
              <a:rPr lang="en-US" sz="1600" b="1" dirty="0"/>
              <a:t>Map Tools:  </a:t>
            </a:r>
            <a:r>
              <a:rPr lang="en-US" sz="1600" dirty="0"/>
              <a:t>Find Voter Info, </a:t>
            </a:r>
            <a:r>
              <a:rPr lang="en-US" sz="1600" dirty="0" err="1"/>
              <a:t>Basemap</a:t>
            </a:r>
            <a:r>
              <a:rPr lang="en-US" sz="1600" dirty="0"/>
              <a:t> Gallery, Share Web Link, Print, Info, and Navigation. Refer to the </a:t>
            </a:r>
            <a:r>
              <a:rPr lang="en-US" sz="1600" dirty="0">
                <a:hlinkClick r:id="rId3"/>
              </a:rPr>
              <a:t>Help</a:t>
            </a:r>
            <a:r>
              <a:rPr lang="en-US" sz="1600" dirty="0"/>
              <a:t> for more instructions about the different map functions </a:t>
            </a:r>
          </a:p>
        </p:txBody>
      </p:sp>
      <p:grpSp>
        <p:nvGrpSpPr>
          <p:cNvPr id="9" name="Group 8"/>
          <p:cNvGrpSpPr/>
          <p:nvPr/>
        </p:nvGrpSpPr>
        <p:grpSpPr>
          <a:xfrm>
            <a:off x="538155" y="1761942"/>
            <a:ext cx="2671461" cy="4961744"/>
            <a:chOff x="909937" y="1420298"/>
            <a:chExt cx="2671461" cy="4961744"/>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37" y="1420298"/>
              <a:ext cx="2671461" cy="4961744"/>
            </a:xfrm>
            <a:prstGeom prst="rect">
              <a:avLst/>
            </a:prstGeom>
          </p:spPr>
        </p:pic>
        <p:pic>
          <p:nvPicPr>
            <p:cNvPr id="8" name="Picture 7"/>
            <p:cNvPicPr>
              <a:picLocks noChangeAspect="1"/>
            </p:cNvPicPr>
            <p:nvPr/>
          </p:nvPicPr>
          <p:blipFill>
            <a:blip r:embed="rId5"/>
            <a:stretch>
              <a:fillRect/>
            </a:stretch>
          </p:blipFill>
          <p:spPr>
            <a:xfrm>
              <a:off x="1021665" y="1580776"/>
              <a:ext cx="2448003" cy="4351940"/>
            </a:xfrm>
            <a:prstGeom prst="rect">
              <a:avLst/>
            </a:prstGeom>
          </p:spPr>
        </p:pic>
      </p:grpSp>
      <p:sp>
        <p:nvSpPr>
          <p:cNvPr id="10" name="Oval 9"/>
          <p:cNvSpPr/>
          <p:nvPr/>
        </p:nvSpPr>
        <p:spPr>
          <a:xfrm>
            <a:off x="2080015" y="1922420"/>
            <a:ext cx="241161" cy="1813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Rectangular Callout 10"/>
          <p:cNvSpPr/>
          <p:nvPr/>
        </p:nvSpPr>
        <p:spPr>
          <a:xfrm>
            <a:off x="684449" y="1095219"/>
            <a:ext cx="2503869" cy="451688"/>
          </a:xfrm>
          <a:prstGeom prst="wedgeRectCallout">
            <a:avLst>
              <a:gd name="adj1" fmla="val 14725"/>
              <a:gd name="adj2" fmla="val 5034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Find Voter Info </a:t>
            </a:r>
            <a:r>
              <a:rPr lang="en-US" dirty="0"/>
              <a:t>function</a:t>
            </a:r>
          </a:p>
        </p:txBody>
      </p:sp>
      <p:pic>
        <p:nvPicPr>
          <p:cNvPr id="12" name="Picture 11"/>
          <p:cNvPicPr>
            <a:picLocks noChangeAspect="1"/>
          </p:cNvPicPr>
          <p:nvPr/>
        </p:nvPicPr>
        <p:blipFill>
          <a:blip r:embed="rId6"/>
          <a:stretch>
            <a:fillRect/>
          </a:stretch>
        </p:blipFill>
        <p:spPr>
          <a:xfrm>
            <a:off x="133287" y="979341"/>
            <a:ext cx="495300" cy="581025"/>
          </a:xfrm>
          <a:prstGeom prst="rect">
            <a:avLst/>
          </a:prstGeom>
        </p:spPr>
      </p:pic>
      <p:sp>
        <p:nvSpPr>
          <p:cNvPr id="14" name="Down Arrow 13"/>
          <p:cNvSpPr/>
          <p:nvPr/>
        </p:nvSpPr>
        <p:spPr>
          <a:xfrm rot="19462342">
            <a:off x="1906216" y="1596052"/>
            <a:ext cx="291402" cy="31084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04577" y="1922420"/>
            <a:ext cx="5369085" cy="615553"/>
          </a:xfrm>
          <a:prstGeom prst="rect">
            <a:avLst/>
          </a:prstGeom>
          <a:noFill/>
        </p:spPr>
        <p:txBody>
          <a:bodyPr wrap="square" rtlCol="0">
            <a:spAutoFit/>
          </a:bodyPr>
          <a:lstStyle/>
          <a:p>
            <a:r>
              <a:rPr lang="en-US" dirty="0"/>
              <a:t>Statewide Extent URL:  </a:t>
            </a:r>
            <a:r>
              <a:rPr lang="en-US" dirty="0">
                <a:hlinkClick r:id="rId7"/>
              </a:rPr>
              <a:t>www.mapwv.gov/vote</a:t>
            </a:r>
            <a:endParaRPr lang="en-US" dirty="0"/>
          </a:p>
          <a:p>
            <a:r>
              <a:rPr lang="en-US" sz="1600" dirty="0"/>
              <a:t>County Extent URL Example</a:t>
            </a:r>
            <a:r>
              <a:rPr lang="en-US" sz="1400" dirty="0"/>
              <a:t>:  </a:t>
            </a:r>
            <a:r>
              <a:rPr lang="en-US" sz="1400" dirty="0">
                <a:hlinkClick r:id="rId8"/>
              </a:rPr>
              <a:t>www.mapwv.gov/vote/county/Marion</a:t>
            </a:r>
            <a:endParaRPr lang="en-US" sz="1400" dirty="0"/>
          </a:p>
        </p:txBody>
      </p:sp>
    </p:spTree>
    <p:extLst>
      <p:ext uri="{BB962C8B-B14F-4D97-AF65-F5344CB8AC3E}">
        <p14:creationId xmlns:p14="http://schemas.microsoft.com/office/powerpoint/2010/main" val="285101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Voter Map 2022 (Public)</a:t>
            </a:r>
          </a:p>
        </p:txBody>
      </p:sp>
      <p:pic>
        <p:nvPicPr>
          <p:cNvPr id="2" name="Picture 1"/>
          <p:cNvPicPr>
            <a:picLocks noChangeAspect="1"/>
          </p:cNvPicPr>
          <p:nvPr/>
        </p:nvPicPr>
        <p:blipFill>
          <a:blip r:embed="rId3"/>
          <a:stretch>
            <a:fillRect/>
          </a:stretch>
        </p:blipFill>
        <p:spPr>
          <a:xfrm>
            <a:off x="200438" y="1014478"/>
            <a:ext cx="2962561" cy="2776506"/>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3438729" y="1014478"/>
            <a:ext cx="2982352" cy="2776506"/>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226732" y="3978716"/>
            <a:ext cx="2949103" cy="2732049"/>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3438730" y="3959173"/>
            <a:ext cx="2982352" cy="2767279"/>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3438729" y="3968668"/>
            <a:ext cx="2982352" cy="412652"/>
          </a:xfrm>
          <a:prstGeom prst="rect">
            <a:avLst/>
          </a:prstGeom>
        </p:spPr>
      </p:pic>
      <p:pic>
        <p:nvPicPr>
          <p:cNvPr id="10" name="Picture 9"/>
          <p:cNvPicPr>
            <a:picLocks noChangeAspect="1"/>
          </p:cNvPicPr>
          <p:nvPr/>
        </p:nvPicPr>
        <p:blipFill>
          <a:blip r:embed="rId8"/>
          <a:stretch>
            <a:fillRect/>
          </a:stretch>
        </p:blipFill>
        <p:spPr>
          <a:xfrm>
            <a:off x="236780" y="4001890"/>
            <a:ext cx="2936267" cy="397042"/>
          </a:xfrm>
          <a:prstGeom prst="rect">
            <a:avLst/>
          </a:prstGeom>
        </p:spPr>
      </p:pic>
      <p:pic>
        <p:nvPicPr>
          <p:cNvPr id="11" name="Picture 10"/>
          <p:cNvPicPr>
            <a:picLocks noChangeAspect="1"/>
          </p:cNvPicPr>
          <p:nvPr/>
        </p:nvPicPr>
        <p:blipFill>
          <a:blip r:embed="rId9"/>
          <a:stretch>
            <a:fillRect/>
          </a:stretch>
        </p:blipFill>
        <p:spPr>
          <a:xfrm>
            <a:off x="3438730" y="1034574"/>
            <a:ext cx="2982352" cy="397647"/>
          </a:xfrm>
          <a:prstGeom prst="rect">
            <a:avLst/>
          </a:prstGeom>
        </p:spPr>
      </p:pic>
      <p:pic>
        <p:nvPicPr>
          <p:cNvPr id="12" name="Picture 11"/>
          <p:cNvPicPr>
            <a:picLocks noChangeAspect="1"/>
          </p:cNvPicPr>
          <p:nvPr/>
        </p:nvPicPr>
        <p:blipFill>
          <a:blip r:embed="rId10"/>
          <a:stretch>
            <a:fillRect/>
          </a:stretch>
        </p:blipFill>
        <p:spPr>
          <a:xfrm>
            <a:off x="209238" y="1036252"/>
            <a:ext cx="2944408" cy="400662"/>
          </a:xfrm>
          <a:prstGeom prst="rect">
            <a:avLst/>
          </a:prstGeom>
        </p:spPr>
      </p:pic>
      <p:sp>
        <p:nvSpPr>
          <p:cNvPr id="13" name="Rectangle 12"/>
          <p:cNvSpPr/>
          <p:nvPr/>
        </p:nvSpPr>
        <p:spPr>
          <a:xfrm>
            <a:off x="6683976" y="2336829"/>
            <a:ext cx="2190540" cy="4124206"/>
          </a:xfrm>
          <a:prstGeom prst="rect">
            <a:avLst/>
          </a:prstGeom>
          <a:solidFill>
            <a:schemeClr val="accent5">
              <a:lumMod val="20000"/>
              <a:lumOff val="80000"/>
            </a:schemeClr>
          </a:solidFill>
        </p:spPr>
        <p:txBody>
          <a:bodyPr wrap="square">
            <a:spAutoFit/>
          </a:bodyPr>
          <a:lstStyle/>
          <a:p>
            <a:r>
              <a:rPr lang="en-US" dirty="0">
                <a:solidFill>
                  <a:srgbClr val="000000"/>
                </a:solidFill>
                <a:latin typeface="Calibri" panose="020F0502020204030204" pitchFamily="34" charset="0"/>
                <a:ea typeface="Calibri" panose="020F0502020204030204" pitchFamily="34" charset="0"/>
              </a:rPr>
              <a:t>Make </a:t>
            </a:r>
            <a:r>
              <a:rPr lang="en-US" b="1" dirty="0">
                <a:solidFill>
                  <a:schemeClr val="accent1">
                    <a:lumMod val="50000"/>
                  </a:schemeClr>
                </a:solidFill>
                <a:latin typeface="Calibri" panose="020F0502020204030204" pitchFamily="34" charset="0"/>
                <a:ea typeface="Calibri" panose="020F0502020204030204" pitchFamily="34" charset="0"/>
              </a:rPr>
              <a:t>election layer </a:t>
            </a:r>
            <a:r>
              <a:rPr lang="en-US" dirty="0">
                <a:solidFill>
                  <a:srgbClr val="000000"/>
                </a:solidFill>
                <a:latin typeface="Calibri" panose="020F0502020204030204" pitchFamily="34" charset="0"/>
                <a:ea typeface="Calibri" panose="020F0502020204030204" pitchFamily="34" charset="0"/>
              </a:rPr>
              <a:t>of interest visible by selecting </a:t>
            </a:r>
            <a:r>
              <a:rPr lang="en-US" b="1" dirty="0">
                <a:solidFill>
                  <a:schemeClr val="accent1">
                    <a:lumMod val="50000"/>
                  </a:schemeClr>
                </a:solidFill>
                <a:latin typeface="Calibri" panose="020F0502020204030204" pitchFamily="34" charset="0"/>
                <a:ea typeface="Calibri" panose="020F0502020204030204" pitchFamily="34" charset="0"/>
              </a:rPr>
              <a:t>on/off buttons</a:t>
            </a:r>
            <a:r>
              <a:rPr lang="en-US" dirty="0">
                <a:solidFill>
                  <a:srgbClr val="000000"/>
                </a:solidFill>
                <a:latin typeface="Calibri" panose="020F0502020204030204" pitchFamily="34" charset="0"/>
                <a:ea typeface="Calibri" panose="020F0502020204030204" pitchFamily="34" charset="0"/>
              </a:rPr>
              <a:t> (yellow-on; blue-off). Only one election layer can be visible at a time.  State Senate districts are visible by default.</a:t>
            </a:r>
            <a:br>
              <a:rPr lang="en-US" dirty="0">
                <a:solidFill>
                  <a:srgbClr val="000000"/>
                </a:solidFill>
                <a:latin typeface="Calibri" panose="020F0502020204030204" pitchFamily="34" charset="0"/>
                <a:ea typeface="Calibri" panose="020F0502020204030204" pitchFamily="34" charset="0"/>
              </a:rPr>
            </a:br>
            <a:endParaRPr lang="en-US" dirty="0">
              <a:solidFill>
                <a:srgbClr val="000000"/>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rPr>
              <a:t>Voter Precinct</a:t>
            </a: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rPr>
              <a:t>Magisterial District</a:t>
            </a: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rPr>
              <a:t>State House District</a:t>
            </a: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rPr>
              <a:t>State Senate District</a:t>
            </a:r>
          </a:p>
          <a:p>
            <a:pPr marL="285750" indent="-285750">
              <a:buFont typeface="Arial" panose="020B0604020202020204" pitchFamily="34" charset="0"/>
              <a:buChar char="•"/>
            </a:pPr>
            <a:endParaRPr lang="en-US" dirty="0"/>
          </a:p>
        </p:txBody>
      </p:sp>
      <p:sp>
        <p:nvSpPr>
          <p:cNvPr id="14" name="Rectangle 13"/>
          <p:cNvSpPr/>
          <p:nvPr/>
        </p:nvSpPr>
        <p:spPr>
          <a:xfrm>
            <a:off x="6696811" y="1073150"/>
            <a:ext cx="2190540" cy="92333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dirty="0">
                <a:latin typeface="Calibri" panose="020F0502020204030204" pitchFamily="34" charset="0"/>
                <a:ea typeface="Calibri" panose="020F0502020204030204" pitchFamily="34" charset="0"/>
              </a:rPr>
              <a:t>Election Layer</a:t>
            </a:r>
          </a:p>
          <a:p>
            <a:pPr algn="ctr"/>
            <a:r>
              <a:rPr lang="en-US" dirty="0">
                <a:latin typeface="Calibri" panose="020F0502020204030204" pitchFamily="34" charset="0"/>
                <a:ea typeface="Calibri" panose="020F0502020204030204" pitchFamily="34" charset="0"/>
              </a:rPr>
              <a:t> On / Off</a:t>
            </a:r>
          </a:p>
          <a:p>
            <a:pPr algn="ctr"/>
            <a:r>
              <a:rPr lang="en-US" dirty="0">
                <a:latin typeface="Calibri" panose="020F0502020204030204" pitchFamily="34" charset="0"/>
                <a:ea typeface="Calibri" panose="020F0502020204030204" pitchFamily="34" charset="0"/>
              </a:rPr>
              <a:t> Buttons </a:t>
            </a:r>
            <a:endParaRPr lang="en-US" dirty="0"/>
          </a:p>
        </p:txBody>
      </p:sp>
      <p:sp>
        <p:nvSpPr>
          <p:cNvPr id="3" name="TextBox 2"/>
          <p:cNvSpPr txBox="1"/>
          <p:nvPr/>
        </p:nvSpPr>
        <p:spPr>
          <a:xfrm>
            <a:off x="5166492" y="6292153"/>
            <a:ext cx="1113728" cy="307777"/>
          </a:xfrm>
          <a:prstGeom prst="rect">
            <a:avLst/>
          </a:prstGeom>
          <a:noFill/>
        </p:spPr>
        <p:txBody>
          <a:bodyPr wrap="square" rtlCol="0">
            <a:spAutoFit/>
          </a:bodyPr>
          <a:lstStyle/>
          <a:p>
            <a:r>
              <a:rPr lang="en-US" sz="1400" dirty="0">
                <a:solidFill>
                  <a:schemeClr val="bg1">
                    <a:lumMod val="50000"/>
                  </a:schemeClr>
                </a:solidFill>
              </a:rPr>
              <a:t>Default View</a:t>
            </a:r>
          </a:p>
        </p:txBody>
      </p:sp>
    </p:spTree>
    <p:extLst>
      <p:ext uri="{BB962C8B-B14F-4D97-AF65-F5344CB8AC3E}">
        <p14:creationId xmlns:p14="http://schemas.microsoft.com/office/powerpoint/2010/main" val="4039265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 Tool (Non-Public)</a:t>
            </a:r>
          </a:p>
        </p:txBody>
      </p:sp>
      <p:sp>
        <p:nvSpPr>
          <p:cNvPr id="6" name="Rectangle 5"/>
          <p:cNvSpPr/>
          <p:nvPr/>
        </p:nvSpPr>
        <p:spPr>
          <a:xfrm>
            <a:off x="67378" y="1045272"/>
            <a:ext cx="9047747" cy="369332"/>
          </a:xfrm>
          <a:prstGeom prst="rect">
            <a:avLst/>
          </a:prstGeom>
          <a:solidFill>
            <a:schemeClr val="accent1">
              <a:lumMod val="50000"/>
            </a:schemeClr>
          </a:solidFill>
        </p:spPr>
        <p:txBody>
          <a:bodyPr wrap="square">
            <a:spAutoFit/>
          </a:bodyPr>
          <a:lstStyle/>
          <a:p>
            <a:pPr algn="ctr"/>
            <a:r>
              <a:rPr lang="en-US" i="1" dirty="0">
                <a:solidFill>
                  <a:schemeClr val="bg1"/>
                </a:solidFill>
                <a:latin typeface="Calibri" panose="020F0502020204030204" pitchFamily="34" charset="0"/>
                <a:ea typeface="Calibri" panose="020F0502020204030204" pitchFamily="34" charset="0"/>
              </a:rPr>
              <a:t>A non-public web map application to visualize and validate SVRS points and election boundaries</a:t>
            </a:r>
            <a:endParaRPr lang="en-US" sz="2400" i="1" dirty="0">
              <a:solidFill>
                <a:schemeClr val="bg1"/>
              </a:solidFill>
              <a:effectLst/>
              <a:latin typeface="Calibri" panose="020F0502020204030204" pitchFamily="34" charset="0"/>
              <a:ea typeface="Calibri" panose="020F0502020204030204" pitchFamily="34" charset="0"/>
            </a:endParaRPr>
          </a:p>
        </p:txBody>
      </p:sp>
      <p:sp>
        <p:nvSpPr>
          <p:cNvPr id="4" name="Rectangle 3"/>
          <p:cNvSpPr/>
          <p:nvPr/>
        </p:nvSpPr>
        <p:spPr>
          <a:xfrm>
            <a:off x="1818752" y="1516532"/>
            <a:ext cx="6440993" cy="615553"/>
          </a:xfrm>
          <a:prstGeom prst="rect">
            <a:avLst/>
          </a:prstGeom>
        </p:spPr>
        <p:txBody>
          <a:bodyPr wrap="square">
            <a:spAutoFit/>
          </a:bodyPr>
          <a:lstStyle/>
          <a:p>
            <a:r>
              <a:rPr lang="en-US" dirty="0"/>
              <a:t>Statewide Extent URL:  </a:t>
            </a:r>
            <a:r>
              <a:rPr lang="en-US" dirty="0">
                <a:hlinkClick r:id="rId3"/>
              </a:rPr>
              <a:t>www.mapwv.gov/svrs</a:t>
            </a:r>
            <a:endParaRPr lang="en-US" dirty="0"/>
          </a:p>
          <a:p>
            <a:r>
              <a:rPr lang="en-US" sz="1600" dirty="0"/>
              <a:t>County Extent URL Example:  </a:t>
            </a:r>
            <a:r>
              <a:rPr lang="en-US" sz="1600" u="sng" dirty="0">
                <a:hlinkClick r:id="rId4"/>
              </a:rPr>
              <a:t>https://Mapwv.gov/svrs/county/Marion</a:t>
            </a:r>
            <a:endParaRPr lang="en-US" sz="1600" dirty="0"/>
          </a:p>
        </p:txBody>
      </p:sp>
      <p:pic>
        <p:nvPicPr>
          <p:cNvPr id="8" name="Picture 7"/>
          <p:cNvPicPr>
            <a:picLocks noChangeAspect="1"/>
          </p:cNvPicPr>
          <p:nvPr/>
        </p:nvPicPr>
        <p:blipFill>
          <a:blip r:embed="rId5"/>
          <a:stretch>
            <a:fillRect/>
          </a:stretch>
        </p:blipFill>
        <p:spPr>
          <a:xfrm>
            <a:off x="685449" y="2234013"/>
            <a:ext cx="7773101" cy="4543012"/>
          </a:xfrm>
          <a:prstGeom prst="rect">
            <a:avLst/>
          </a:prstGeom>
          <a:ln>
            <a:solidFill>
              <a:schemeClr val="tx1"/>
            </a:solidFill>
          </a:ln>
        </p:spPr>
      </p:pic>
      <p:sp>
        <p:nvSpPr>
          <p:cNvPr id="7" name="Speech Bubble: Rectangle 6">
            <a:extLst>
              <a:ext uri="{FF2B5EF4-FFF2-40B4-BE49-F238E27FC236}">
                <a16:creationId xmlns:a16="http://schemas.microsoft.com/office/drawing/2014/main" id="{D152EB66-B125-4D7B-BDFE-B6BC2C6C0C14}"/>
              </a:ext>
            </a:extLst>
          </p:cNvPr>
          <p:cNvSpPr/>
          <p:nvPr/>
        </p:nvSpPr>
        <p:spPr>
          <a:xfrm>
            <a:off x="1333499" y="3533122"/>
            <a:ext cx="3133725" cy="479700"/>
          </a:xfrm>
          <a:prstGeom prst="wedgeRectCallout">
            <a:avLst>
              <a:gd name="adj1" fmla="val -46938"/>
              <a:gd name="adj2" fmla="val -110814"/>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SVRS Voter Point  Layer Visible</a:t>
            </a:r>
          </a:p>
          <a:p>
            <a:pPr algn="ctr"/>
            <a:r>
              <a:rPr lang="en-US" dirty="0"/>
              <a:t>(</a:t>
            </a:r>
            <a:r>
              <a:rPr lang="en-US" dirty="0">
                <a:solidFill>
                  <a:srgbClr val="FFFF00"/>
                </a:solidFill>
              </a:rPr>
              <a:t>Yellow Button = Map Layer On</a:t>
            </a:r>
            <a:r>
              <a:rPr lang="en-US" dirty="0"/>
              <a:t>)</a:t>
            </a:r>
          </a:p>
        </p:txBody>
      </p:sp>
      <p:pic>
        <p:nvPicPr>
          <p:cNvPr id="3" name="Picture 2">
            <a:extLst>
              <a:ext uri="{FF2B5EF4-FFF2-40B4-BE49-F238E27FC236}">
                <a16:creationId xmlns:a16="http://schemas.microsoft.com/office/drawing/2014/main" id="{4A17524D-9027-4BFC-B6AB-6FBB23B5D04B}"/>
              </a:ext>
            </a:extLst>
          </p:cNvPr>
          <p:cNvPicPr>
            <a:picLocks noChangeAspect="1"/>
          </p:cNvPicPr>
          <p:nvPr/>
        </p:nvPicPr>
        <p:blipFill>
          <a:blip r:embed="rId6"/>
          <a:stretch>
            <a:fillRect/>
          </a:stretch>
        </p:blipFill>
        <p:spPr>
          <a:xfrm>
            <a:off x="5772150" y="4627721"/>
            <a:ext cx="2610200" cy="2039971"/>
          </a:xfrm>
          <a:prstGeom prst="rect">
            <a:avLst/>
          </a:prstGeom>
        </p:spPr>
      </p:pic>
      <p:sp>
        <p:nvSpPr>
          <p:cNvPr id="9" name="Oval 8">
            <a:extLst>
              <a:ext uri="{FF2B5EF4-FFF2-40B4-BE49-F238E27FC236}">
                <a16:creationId xmlns:a16="http://schemas.microsoft.com/office/drawing/2014/main" id="{3B2234A3-0DE9-4282-81D9-027796CC3832}"/>
              </a:ext>
            </a:extLst>
          </p:cNvPr>
          <p:cNvSpPr/>
          <p:nvPr/>
        </p:nvSpPr>
        <p:spPr>
          <a:xfrm>
            <a:off x="6353120" y="2276389"/>
            <a:ext cx="353201" cy="2655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Speech Bubble: Rectangle 9">
            <a:extLst>
              <a:ext uri="{FF2B5EF4-FFF2-40B4-BE49-F238E27FC236}">
                <a16:creationId xmlns:a16="http://schemas.microsoft.com/office/drawing/2014/main" id="{2D3F1A0D-BCB1-4772-9665-0D4A26893EFD}"/>
              </a:ext>
            </a:extLst>
          </p:cNvPr>
          <p:cNvSpPr/>
          <p:nvPr/>
        </p:nvSpPr>
        <p:spPr>
          <a:xfrm>
            <a:off x="1927189" y="4686559"/>
            <a:ext cx="2705100" cy="479700"/>
          </a:xfrm>
          <a:prstGeom prst="wedgeRectCallout">
            <a:avLst>
              <a:gd name="adj1" fmla="val 65115"/>
              <a:gd name="adj2" fmla="val -19509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point to display voter info</a:t>
            </a:r>
          </a:p>
        </p:txBody>
      </p:sp>
      <p:cxnSp>
        <p:nvCxnSpPr>
          <p:cNvPr id="13" name="Straight Connector 12">
            <a:extLst>
              <a:ext uri="{FF2B5EF4-FFF2-40B4-BE49-F238E27FC236}">
                <a16:creationId xmlns:a16="http://schemas.microsoft.com/office/drawing/2014/main" id="{7A2BE3B8-8AA1-405E-BDCE-E0E66F8452A2}"/>
              </a:ext>
            </a:extLst>
          </p:cNvPr>
          <p:cNvCxnSpPr>
            <a:cxnSpLocks/>
          </p:cNvCxnSpPr>
          <p:nvPr/>
        </p:nvCxnSpPr>
        <p:spPr>
          <a:xfrm>
            <a:off x="6391275" y="5400675"/>
            <a:ext cx="11715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794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 Tool</a:t>
            </a:r>
          </a:p>
        </p:txBody>
      </p:sp>
      <p:sp>
        <p:nvSpPr>
          <p:cNvPr id="4" name="Rectangle 3"/>
          <p:cNvSpPr/>
          <p:nvPr/>
        </p:nvSpPr>
        <p:spPr>
          <a:xfrm>
            <a:off x="1818752" y="1516532"/>
            <a:ext cx="6440993" cy="615553"/>
          </a:xfrm>
          <a:prstGeom prst="rect">
            <a:avLst/>
          </a:prstGeom>
        </p:spPr>
        <p:txBody>
          <a:bodyPr wrap="square">
            <a:spAutoFit/>
          </a:bodyPr>
          <a:lstStyle/>
          <a:p>
            <a:r>
              <a:rPr lang="en-US" dirty="0"/>
              <a:t>Statewide Extent URL:  </a:t>
            </a:r>
            <a:r>
              <a:rPr lang="en-US" dirty="0">
                <a:hlinkClick r:id="rId3"/>
              </a:rPr>
              <a:t>www.mapwv.gov/svrs</a:t>
            </a:r>
            <a:endParaRPr lang="en-US" dirty="0"/>
          </a:p>
          <a:p>
            <a:r>
              <a:rPr lang="en-US" sz="1600" dirty="0"/>
              <a:t>County Extent URL Example:  </a:t>
            </a:r>
            <a:r>
              <a:rPr lang="en-US" sz="1600" u="sng" dirty="0">
                <a:hlinkClick r:id="rId4"/>
              </a:rPr>
              <a:t>https://mapwv.gov/svrs/county/Putnam</a:t>
            </a:r>
            <a:endParaRPr lang="en-US" sz="1600" dirty="0"/>
          </a:p>
        </p:txBody>
      </p:sp>
      <p:pic>
        <p:nvPicPr>
          <p:cNvPr id="3" name="Picture 2">
            <a:extLst>
              <a:ext uri="{FF2B5EF4-FFF2-40B4-BE49-F238E27FC236}">
                <a16:creationId xmlns:a16="http://schemas.microsoft.com/office/drawing/2014/main" id="{CB26E6A1-2563-4BC3-A936-D28A981FB0D1}"/>
              </a:ext>
            </a:extLst>
          </p:cNvPr>
          <p:cNvPicPr>
            <a:picLocks noChangeAspect="1"/>
          </p:cNvPicPr>
          <p:nvPr/>
        </p:nvPicPr>
        <p:blipFill>
          <a:blip r:embed="rId5"/>
          <a:stretch>
            <a:fillRect/>
          </a:stretch>
        </p:blipFill>
        <p:spPr>
          <a:xfrm>
            <a:off x="151044" y="2132085"/>
            <a:ext cx="8841912" cy="4547787"/>
          </a:xfrm>
          <a:prstGeom prst="rect">
            <a:avLst/>
          </a:prstGeom>
        </p:spPr>
      </p:pic>
      <p:pic>
        <p:nvPicPr>
          <p:cNvPr id="9" name="Picture 8">
            <a:extLst>
              <a:ext uri="{FF2B5EF4-FFF2-40B4-BE49-F238E27FC236}">
                <a16:creationId xmlns:a16="http://schemas.microsoft.com/office/drawing/2014/main" id="{1E21DC0C-E954-4E32-9974-90CC7C2BC74A}"/>
              </a:ext>
            </a:extLst>
          </p:cNvPr>
          <p:cNvPicPr>
            <a:picLocks noChangeAspect="1"/>
          </p:cNvPicPr>
          <p:nvPr/>
        </p:nvPicPr>
        <p:blipFill rotWithShape="1">
          <a:blip r:embed="rId6"/>
          <a:srcRect r="17737"/>
          <a:stretch/>
        </p:blipFill>
        <p:spPr>
          <a:xfrm>
            <a:off x="4794774" y="2565066"/>
            <a:ext cx="3907378" cy="3681824"/>
          </a:xfrm>
          <a:prstGeom prst="rect">
            <a:avLst/>
          </a:prstGeom>
          <a:ln>
            <a:solidFill>
              <a:schemeClr val="tx1"/>
            </a:solidFill>
          </a:ln>
        </p:spPr>
      </p:pic>
      <p:sp>
        <p:nvSpPr>
          <p:cNvPr id="10" name="Oval 9">
            <a:extLst>
              <a:ext uri="{FF2B5EF4-FFF2-40B4-BE49-F238E27FC236}">
                <a16:creationId xmlns:a16="http://schemas.microsoft.com/office/drawing/2014/main" id="{8D28B198-026B-49EB-B271-899EDC078256}"/>
              </a:ext>
            </a:extLst>
          </p:cNvPr>
          <p:cNvSpPr/>
          <p:nvPr/>
        </p:nvSpPr>
        <p:spPr>
          <a:xfrm>
            <a:off x="8486720" y="2082978"/>
            <a:ext cx="353201" cy="2655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Speech Bubble: Rectangle 10">
            <a:extLst>
              <a:ext uri="{FF2B5EF4-FFF2-40B4-BE49-F238E27FC236}">
                <a16:creationId xmlns:a16="http://schemas.microsoft.com/office/drawing/2014/main" id="{B5261443-8A27-4313-8D03-7C056C98DA29}"/>
              </a:ext>
            </a:extLst>
          </p:cNvPr>
          <p:cNvSpPr/>
          <p:nvPr/>
        </p:nvSpPr>
        <p:spPr>
          <a:xfrm>
            <a:off x="356123" y="3551010"/>
            <a:ext cx="1971675" cy="487589"/>
          </a:xfrm>
          <a:prstGeom prst="wedgeRectCallout">
            <a:avLst>
              <a:gd name="adj1" fmla="val 53208"/>
              <a:gd name="adj2" fmla="val -90190"/>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Popup Window Attributes</a:t>
            </a:r>
          </a:p>
        </p:txBody>
      </p:sp>
      <p:sp>
        <p:nvSpPr>
          <p:cNvPr id="13" name="Speech Bubble: Rectangle 12">
            <a:extLst>
              <a:ext uri="{FF2B5EF4-FFF2-40B4-BE49-F238E27FC236}">
                <a16:creationId xmlns:a16="http://schemas.microsoft.com/office/drawing/2014/main" id="{4D6560DC-D43F-4804-BB73-779539AF41EF}"/>
              </a:ext>
            </a:extLst>
          </p:cNvPr>
          <p:cNvSpPr/>
          <p:nvPr/>
        </p:nvSpPr>
        <p:spPr>
          <a:xfrm>
            <a:off x="6515045" y="5568933"/>
            <a:ext cx="1971675" cy="487589"/>
          </a:xfrm>
          <a:prstGeom prst="wedgeRectCallout">
            <a:avLst>
              <a:gd name="adj1" fmla="val 19875"/>
              <a:gd name="adj2" fmla="val -47213"/>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Legend</a:t>
            </a:r>
          </a:p>
        </p:txBody>
      </p:sp>
      <p:sp>
        <p:nvSpPr>
          <p:cNvPr id="14" name="Speech Bubble: Rectangle 13">
            <a:extLst>
              <a:ext uri="{FF2B5EF4-FFF2-40B4-BE49-F238E27FC236}">
                <a16:creationId xmlns:a16="http://schemas.microsoft.com/office/drawing/2014/main" id="{746D4D09-8F02-4602-A9A7-9A01E7FF93E0}"/>
              </a:ext>
            </a:extLst>
          </p:cNvPr>
          <p:cNvSpPr/>
          <p:nvPr/>
        </p:nvSpPr>
        <p:spPr>
          <a:xfrm>
            <a:off x="271305" y="5476273"/>
            <a:ext cx="2395538" cy="705151"/>
          </a:xfrm>
          <a:prstGeom prst="wedgeRectCallout">
            <a:avLst>
              <a:gd name="adj1" fmla="val 44233"/>
              <a:gd name="adj2" fmla="val -8514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SVRS Voter Point Precinct Mismatch</a:t>
            </a:r>
            <a:endParaRPr lang="en-US" dirty="0"/>
          </a:p>
        </p:txBody>
      </p:sp>
      <p:sp>
        <p:nvSpPr>
          <p:cNvPr id="12" name="Rectangle 11"/>
          <p:cNvSpPr/>
          <p:nvPr/>
        </p:nvSpPr>
        <p:spPr>
          <a:xfrm>
            <a:off x="67378" y="1045272"/>
            <a:ext cx="9047747" cy="369332"/>
          </a:xfrm>
          <a:prstGeom prst="rect">
            <a:avLst/>
          </a:prstGeom>
          <a:solidFill>
            <a:schemeClr val="accent1">
              <a:lumMod val="50000"/>
            </a:schemeClr>
          </a:solidFill>
        </p:spPr>
        <p:txBody>
          <a:bodyPr wrap="square">
            <a:spAutoFit/>
          </a:bodyPr>
          <a:lstStyle/>
          <a:p>
            <a:pPr algn="ctr"/>
            <a:r>
              <a:rPr lang="en-US" i="1" dirty="0">
                <a:solidFill>
                  <a:schemeClr val="bg1"/>
                </a:solidFill>
                <a:latin typeface="Calibri" panose="020F0502020204030204" pitchFamily="34" charset="0"/>
                <a:ea typeface="Calibri" panose="020F0502020204030204" pitchFamily="34" charset="0"/>
              </a:rPr>
              <a:t>A non-public web map application to visualize and validate SVRS points and election boundaries</a:t>
            </a:r>
            <a:endParaRPr lang="en-US" sz="2400" i="1"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01841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A0456D-A548-4C90-8FB6-F2602859CE28}"/>
              </a:ext>
            </a:extLst>
          </p:cNvPr>
          <p:cNvPicPr>
            <a:picLocks noChangeAspect="1"/>
          </p:cNvPicPr>
          <p:nvPr/>
        </p:nvPicPr>
        <p:blipFill>
          <a:blip r:embed="rId3"/>
          <a:stretch>
            <a:fillRect/>
          </a:stretch>
        </p:blipFill>
        <p:spPr>
          <a:xfrm>
            <a:off x="99585" y="1408033"/>
            <a:ext cx="8990091" cy="5321544"/>
          </a:xfrm>
          <a:prstGeom prst="rect">
            <a:avLst/>
          </a:prstGeom>
          <a:ln>
            <a:solidFill>
              <a:schemeClr val="tx1"/>
            </a:solidFill>
          </a:ln>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 Tool</a:t>
            </a:r>
          </a:p>
        </p:txBody>
      </p:sp>
      <p:sp>
        <p:nvSpPr>
          <p:cNvPr id="10" name="Oval 9">
            <a:extLst>
              <a:ext uri="{FF2B5EF4-FFF2-40B4-BE49-F238E27FC236}">
                <a16:creationId xmlns:a16="http://schemas.microsoft.com/office/drawing/2014/main" id="{8D28B198-026B-49EB-B271-899EDC078256}"/>
              </a:ext>
            </a:extLst>
          </p:cNvPr>
          <p:cNvSpPr/>
          <p:nvPr/>
        </p:nvSpPr>
        <p:spPr>
          <a:xfrm>
            <a:off x="8854288" y="1408033"/>
            <a:ext cx="262547" cy="2655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Speech Bubble: Rectangle 10">
            <a:extLst>
              <a:ext uri="{FF2B5EF4-FFF2-40B4-BE49-F238E27FC236}">
                <a16:creationId xmlns:a16="http://schemas.microsoft.com/office/drawing/2014/main" id="{B5261443-8A27-4313-8D03-7C056C98DA29}"/>
              </a:ext>
            </a:extLst>
          </p:cNvPr>
          <p:cNvSpPr/>
          <p:nvPr/>
        </p:nvSpPr>
        <p:spPr>
          <a:xfrm>
            <a:off x="382056" y="6057847"/>
            <a:ext cx="1971675" cy="487589"/>
          </a:xfrm>
          <a:prstGeom prst="wedgeRectCallout">
            <a:avLst>
              <a:gd name="adj1" fmla="val 71116"/>
              <a:gd name="adj2" fmla="val -166318"/>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Incorporated Place Boundary</a:t>
            </a:r>
          </a:p>
        </p:txBody>
      </p:sp>
      <p:sp>
        <p:nvSpPr>
          <p:cNvPr id="13" name="Speech Bubble: Rectangle 12">
            <a:extLst>
              <a:ext uri="{FF2B5EF4-FFF2-40B4-BE49-F238E27FC236}">
                <a16:creationId xmlns:a16="http://schemas.microsoft.com/office/drawing/2014/main" id="{4D6560DC-D43F-4804-BB73-779539AF41EF}"/>
              </a:ext>
            </a:extLst>
          </p:cNvPr>
          <p:cNvSpPr/>
          <p:nvPr/>
        </p:nvSpPr>
        <p:spPr>
          <a:xfrm>
            <a:off x="6934954" y="5622202"/>
            <a:ext cx="2109461" cy="624689"/>
          </a:xfrm>
          <a:prstGeom prst="wedgeRectCallout">
            <a:avLst>
              <a:gd name="adj1" fmla="val -42357"/>
              <a:gd name="adj2" fmla="val -12982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Layer List</a:t>
            </a:r>
            <a:br>
              <a:rPr lang="en-US" dirty="0"/>
            </a:br>
            <a:r>
              <a:rPr lang="en-US" dirty="0"/>
              <a:t> (turn layers on /off)</a:t>
            </a:r>
          </a:p>
        </p:txBody>
      </p:sp>
      <p:sp>
        <p:nvSpPr>
          <p:cNvPr id="14" name="Speech Bubble: Rectangle 13">
            <a:extLst>
              <a:ext uri="{FF2B5EF4-FFF2-40B4-BE49-F238E27FC236}">
                <a16:creationId xmlns:a16="http://schemas.microsoft.com/office/drawing/2014/main" id="{746D4D09-8F02-4602-A9A7-9A01E7FF93E0}"/>
              </a:ext>
            </a:extLst>
          </p:cNvPr>
          <p:cNvSpPr/>
          <p:nvPr/>
        </p:nvSpPr>
        <p:spPr>
          <a:xfrm>
            <a:off x="3469287" y="2408902"/>
            <a:ext cx="2741389" cy="768864"/>
          </a:xfrm>
          <a:prstGeom prst="wedgeRectCallout">
            <a:avLst>
              <a:gd name="adj1" fmla="val -67733"/>
              <a:gd name="adj2" fmla="val 8453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SVRS Voter Points </a:t>
            </a:r>
            <a:br>
              <a:rPr lang="en-US" b="1" dirty="0"/>
            </a:br>
            <a:r>
              <a:rPr lang="en-US" b="1" dirty="0"/>
              <a:t>OUTSIDE</a:t>
            </a:r>
            <a:br>
              <a:rPr lang="en-US" b="1" dirty="0"/>
            </a:br>
            <a:r>
              <a:rPr lang="en-US" b="1" dirty="0"/>
              <a:t> County Boundary</a:t>
            </a:r>
            <a:endParaRPr lang="en-US" dirty="0"/>
          </a:p>
        </p:txBody>
      </p:sp>
      <p:sp>
        <p:nvSpPr>
          <p:cNvPr id="15" name="Rectangle 14">
            <a:extLst>
              <a:ext uri="{FF2B5EF4-FFF2-40B4-BE49-F238E27FC236}">
                <a16:creationId xmlns:a16="http://schemas.microsoft.com/office/drawing/2014/main" id="{DD717AF1-35B8-4C5B-8CC8-102CEE977B21}"/>
              </a:ext>
            </a:extLst>
          </p:cNvPr>
          <p:cNvSpPr/>
          <p:nvPr/>
        </p:nvSpPr>
        <p:spPr>
          <a:xfrm>
            <a:off x="211015" y="981296"/>
            <a:ext cx="8721969" cy="369332"/>
          </a:xfrm>
          <a:prstGeom prst="rect">
            <a:avLst/>
          </a:prstGeom>
          <a:solidFill>
            <a:schemeClr val="accent1">
              <a:lumMod val="50000"/>
            </a:schemeClr>
          </a:solidFill>
        </p:spPr>
        <p:txBody>
          <a:bodyPr wrap="square">
            <a:spAutoFit/>
          </a:bodyPr>
          <a:lstStyle/>
          <a:p>
            <a:pPr algn="ctr"/>
            <a:r>
              <a:rPr lang="en-US" i="1" dirty="0">
                <a:solidFill>
                  <a:schemeClr val="bg1"/>
                </a:solidFill>
                <a:latin typeface="Calibri" panose="020F0502020204030204" pitchFamily="34" charset="0"/>
                <a:ea typeface="Calibri" panose="020F0502020204030204" pitchFamily="34" charset="0"/>
              </a:rPr>
              <a:t>County Clerks should verify if  SVRS Points Geocoded </a:t>
            </a:r>
            <a:r>
              <a:rPr lang="en-US" b="1" i="1" dirty="0">
                <a:solidFill>
                  <a:schemeClr val="bg1"/>
                </a:solidFill>
                <a:latin typeface="Calibri" panose="020F0502020204030204" pitchFamily="34" charset="0"/>
                <a:ea typeface="Calibri" panose="020F0502020204030204" pitchFamily="34" charset="0"/>
              </a:rPr>
              <a:t>Outside County Boundary </a:t>
            </a:r>
            <a:r>
              <a:rPr lang="en-US" i="1" dirty="0">
                <a:solidFill>
                  <a:schemeClr val="bg1"/>
                </a:solidFill>
                <a:latin typeface="Calibri" panose="020F0502020204030204" pitchFamily="34" charset="0"/>
                <a:ea typeface="Calibri" panose="020F0502020204030204" pitchFamily="34" charset="0"/>
              </a:rPr>
              <a:t>are Valid</a:t>
            </a:r>
            <a:endParaRPr lang="en-US" sz="2400" i="1" dirty="0">
              <a:solidFill>
                <a:schemeClr val="bg1"/>
              </a:solidFill>
              <a:effectLst/>
              <a:latin typeface="Calibri" panose="020F0502020204030204" pitchFamily="34" charset="0"/>
              <a:ea typeface="Calibri" panose="020F0502020204030204" pitchFamily="34" charset="0"/>
            </a:endParaRPr>
          </a:p>
        </p:txBody>
      </p:sp>
      <p:pic>
        <p:nvPicPr>
          <p:cNvPr id="17" name="Picture 16">
            <a:extLst>
              <a:ext uri="{FF2B5EF4-FFF2-40B4-BE49-F238E27FC236}">
                <a16:creationId xmlns:a16="http://schemas.microsoft.com/office/drawing/2014/main" id="{739E180E-EB8B-440B-A75E-2B6F5DB0C18F}"/>
              </a:ext>
            </a:extLst>
          </p:cNvPr>
          <p:cNvPicPr>
            <a:picLocks noChangeAspect="1"/>
          </p:cNvPicPr>
          <p:nvPr/>
        </p:nvPicPr>
        <p:blipFill>
          <a:blip r:embed="rId4"/>
          <a:stretch>
            <a:fillRect/>
          </a:stretch>
        </p:blipFill>
        <p:spPr>
          <a:xfrm>
            <a:off x="4839981" y="4792160"/>
            <a:ext cx="1971675" cy="1862137"/>
          </a:xfrm>
          <a:prstGeom prst="rect">
            <a:avLst/>
          </a:prstGeom>
          <a:ln>
            <a:solidFill>
              <a:schemeClr val="tx1"/>
            </a:solidFill>
          </a:ln>
        </p:spPr>
      </p:pic>
      <p:sp>
        <p:nvSpPr>
          <p:cNvPr id="18" name="Speech Bubble: Rectangle 17">
            <a:extLst>
              <a:ext uri="{FF2B5EF4-FFF2-40B4-BE49-F238E27FC236}">
                <a16:creationId xmlns:a16="http://schemas.microsoft.com/office/drawing/2014/main" id="{BADC1A96-52AD-4C02-9D23-23FEA20930C1}"/>
              </a:ext>
            </a:extLst>
          </p:cNvPr>
          <p:cNvSpPr/>
          <p:nvPr/>
        </p:nvSpPr>
        <p:spPr>
          <a:xfrm>
            <a:off x="4943105" y="5205524"/>
            <a:ext cx="1765425" cy="244443"/>
          </a:xfrm>
          <a:prstGeom prst="wedgeRectCallout">
            <a:avLst>
              <a:gd name="adj1" fmla="val 19875"/>
              <a:gd name="adj2" fmla="val -47213"/>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Voter Info Popup</a:t>
            </a:r>
          </a:p>
        </p:txBody>
      </p:sp>
      <p:sp>
        <p:nvSpPr>
          <p:cNvPr id="20" name="Speech Bubble: Rectangle 19">
            <a:extLst>
              <a:ext uri="{FF2B5EF4-FFF2-40B4-BE49-F238E27FC236}">
                <a16:creationId xmlns:a16="http://schemas.microsoft.com/office/drawing/2014/main" id="{002728D6-383B-4E53-8B9A-2EE4C9CC6012}"/>
              </a:ext>
            </a:extLst>
          </p:cNvPr>
          <p:cNvSpPr/>
          <p:nvPr/>
        </p:nvSpPr>
        <p:spPr>
          <a:xfrm>
            <a:off x="777001" y="4661640"/>
            <a:ext cx="1649327" cy="242934"/>
          </a:xfrm>
          <a:prstGeom prst="wedgeRectCallout">
            <a:avLst>
              <a:gd name="adj1" fmla="val 19875"/>
              <a:gd name="adj2" fmla="val -47213"/>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District Popup</a:t>
            </a:r>
          </a:p>
        </p:txBody>
      </p:sp>
    </p:spTree>
    <p:extLst>
      <p:ext uri="{BB962C8B-B14F-4D97-AF65-F5344CB8AC3E}">
        <p14:creationId xmlns:p14="http://schemas.microsoft.com/office/powerpoint/2010/main" val="3544181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Layers (G-SVRS Tool)</a:t>
            </a:r>
          </a:p>
        </p:txBody>
      </p:sp>
      <p:sp>
        <p:nvSpPr>
          <p:cNvPr id="6" name="TextBox 5">
            <a:extLst>
              <a:ext uri="{FF2B5EF4-FFF2-40B4-BE49-F238E27FC236}">
                <a16:creationId xmlns:a16="http://schemas.microsoft.com/office/drawing/2014/main" id="{9A20C8BA-4D25-4260-9B64-465E0AB586A5}"/>
              </a:ext>
            </a:extLst>
          </p:cNvPr>
          <p:cNvSpPr txBox="1"/>
          <p:nvPr/>
        </p:nvSpPr>
        <p:spPr>
          <a:xfrm>
            <a:off x="314325" y="1114142"/>
            <a:ext cx="8496300" cy="5601533"/>
          </a:xfrm>
          <a:prstGeom prst="rect">
            <a:avLst/>
          </a:prstGeom>
          <a:solidFill>
            <a:schemeClr val="accent1">
              <a:lumMod val="20000"/>
              <a:lumOff val="80000"/>
            </a:schemeClr>
          </a:solidFill>
        </p:spPr>
        <p:txBody>
          <a:bodyPr wrap="square">
            <a:spAutoFit/>
          </a:bodyPr>
          <a:lstStyle/>
          <a:p>
            <a:pPr marL="0" marR="0">
              <a:spcBef>
                <a:spcPts val="0"/>
              </a:spcBef>
              <a:spcAft>
                <a:spcPts val="0"/>
              </a:spcAft>
            </a:pPr>
            <a:r>
              <a:rPr lang="en-US" b="1" dirty="0">
                <a:effectLst/>
                <a:latin typeface="Calibri" panose="020F0502020204030204" pitchFamily="34" charset="0"/>
                <a:ea typeface="Calibri" panose="020F0502020204030204" pitchFamily="34" charset="0"/>
              </a:rPr>
              <a:t>GIS Layers.</a:t>
            </a:r>
            <a:r>
              <a:rPr lang="en-US" dirty="0">
                <a:effectLst/>
                <a:latin typeface="Calibri" panose="020F0502020204030204" pitchFamily="34" charset="0"/>
                <a:ea typeface="Calibri" panose="020F0502020204030204" pitchFamily="34" charset="0"/>
              </a:rPr>
              <a:t>  The G-SVRS Tool makes available contextual GIS layers (E-911 addresses, tax parcels, jurisdictional boundaries, and census blocks) to verify that SVRS Voter Points are properly located and attributed.  Background layers include street and aerial imagery base maps.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285750" marR="0" indent="-28575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GEO Elections Layers</a:t>
            </a:r>
            <a:r>
              <a:rPr lang="en-US" sz="1600" dirty="0">
                <a:effectLst/>
                <a:latin typeface="Calibri" panose="020F0502020204030204" pitchFamily="34" charset="0"/>
                <a:ea typeface="Calibri" panose="020F0502020204030204" pitchFamily="34" charset="0"/>
              </a:rPr>
              <a:t>.  Displays precincts, magisterial, state house, state senate, and congressional layers.  Precinct layer visible on default view. </a:t>
            </a:r>
          </a:p>
          <a:p>
            <a:pPr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SVRS Point Layer</a:t>
            </a:r>
            <a:r>
              <a:rPr lang="en-US" sz="1600" dirty="0">
                <a:effectLst/>
                <a:latin typeface="Calibri" panose="020F0502020204030204" pitchFamily="34" charset="0"/>
                <a:ea typeface="Calibri" panose="020F0502020204030204" pitchFamily="34" charset="0"/>
              </a:rPr>
              <a:t>.   Displays SVRS address geocoded points symbolized by spatial data precinct audit:  Precinct SVRS-GIS Match (Green Dot), Precinct SVRS-GIS Mismatch (Red Dot), Match (Green Dots), or SVRS Outside County (Black Square with White Letter O).  A grey circle with a question mark indicates an SVRS street match (not site match or to building footprint) and thus not accurate enough to determine a precinct mismatch type.  An unmatched geocoded address (e.g., PO Box, rural address) is not shown.</a:t>
            </a:r>
          </a:p>
          <a:p>
            <a:pPr marL="23876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E-911 Address Layers</a:t>
            </a:r>
            <a:r>
              <a:rPr lang="en-US" sz="1600" dirty="0">
                <a:effectLst/>
                <a:latin typeface="Calibri" panose="020F0502020204030204" pitchFamily="34" charset="0"/>
                <a:ea typeface="Calibri" panose="020F0502020204030204" pitchFamily="34" charset="0"/>
              </a:rPr>
              <a:t>.  Displays E-911 addresses and street ranges.</a:t>
            </a:r>
          </a:p>
          <a:p>
            <a:pPr marL="23876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Parcel Layer</a:t>
            </a:r>
            <a:r>
              <a:rPr lang="en-US" sz="1600" dirty="0">
                <a:effectLst/>
                <a:latin typeface="Calibri" panose="020F0502020204030204" pitchFamily="34" charset="0"/>
                <a:ea typeface="Calibri" panose="020F0502020204030204" pitchFamily="34" charset="0"/>
              </a:rPr>
              <a:t>:  Displays parcel lines and owner information in Voting Widget when layer visible.</a:t>
            </a:r>
          </a:p>
          <a:p>
            <a:pPr marL="23876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GEO Boundaries</a:t>
            </a:r>
            <a:r>
              <a:rPr lang="en-US" sz="1600" dirty="0">
                <a:effectLst/>
                <a:latin typeface="Calibri" panose="020F0502020204030204" pitchFamily="34" charset="0"/>
                <a:ea typeface="Calibri" panose="020F0502020204030204" pitchFamily="34" charset="0"/>
              </a:rPr>
              <a:t>:  Boundaries for counties, incorporated places, and census blocks</a:t>
            </a:r>
          </a:p>
          <a:p>
            <a:pPr marR="0" lvl="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Background Layers</a:t>
            </a:r>
            <a:r>
              <a:rPr lang="en-US" sz="1600" dirty="0">
                <a:effectLst/>
                <a:latin typeface="Calibri" panose="020F0502020204030204" pitchFamily="34" charset="0"/>
                <a:ea typeface="Calibri" panose="020F0502020204030204" pitchFamily="34" charset="0"/>
              </a:rPr>
              <a:t>:  Various Street or Aerial Imagery base layers</a:t>
            </a:r>
          </a:p>
        </p:txBody>
      </p:sp>
    </p:spTree>
    <p:extLst>
      <p:ext uri="{BB962C8B-B14F-4D97-AF65-F5344CB8AC3E}">
        <p14:creationId xmlns:p14="http://schemas.microsoft.com/office/powerpoint/2010/main" val="3065501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Geo-Validation (G-SVRS Tool)</a:t>
            </a:r>
          </a:p>
        </p:txBody>
      </p:sp>
      <p:sp>
        <p:nvSpPr>
          <p:cNvPr id="2" name="TextBox 1"/>
          <p:cNvSpPr txBox="1"/>
          <p:nvPr/>
        </p:nvSpPr>
        <p:spPr>
          <a:xfrm>
            <a:off x="302183" y="1923263"/>
            <a:ext cx="8537017" cy="4616648"/>
          </a:xfrm>
          <a:prstGeom prst="rect">
            <a:avLst/>
          </a:prstGeom>
          <a:solidFill>
            <a:schemeClr val="accent5">
              <a:lumMod val="20000"/>
              <a:lumOff val="80000"/>
            </a:schemeClr>
          </a:solidFill>
        </p:spPr>
        <p:txBody>
          <a:bodyPr wrap="square" rtlCol="0">
            <a:spAutoFit/>
          </a:bodyPr>
          <a:lstStyle/>
          <a:p>
            <a:pPr algn="ctr"/>
            <a:r>
              <a:rPr lang="en-US" sz="2000" dirty="0"/>
              <a:t>Geo-Validate </a:t>
            </a:r>
            <a:r>
              <a:rPr lang="en-US" sz="2000" b="1" dirty="0">
                <a:solidFill>
                  <a:schemeClr val="accent1">
                    <a:lumMod val="50000"/>
                  </a:schemeClr>
                </a:solidFill>
              </a:rPr>
              <a:t>Voter Points </a:t>
            </a:r>
            <a:r>
              <a:rPr lang="en-US" sz="2000" dirty="0"/>
              <a:t>and </a:t>
            </a:r>
            <a:r>
              <a:rPr lang="en-US" sz="2000" b="1" dirty="0">
                <a:solidFill>
                  <a:schemeClr val="accent1">
                    <a:lumMod val="50000"/>
                  </a:schemeClr>
                </a:solidFill>
              </a:rPr>
              <a:t>Geographic Boundaries</a:t>
            </a:r>
          </a:p>
          <a:p>
            <a:endParaRPr lang="en-US" sz="1600" dirty="0"/>
          </a:p>
          <a:p>
            <a:pPr marL="285750" indent="-285750">
              <a:buFont typeface="Arial" panose="020B0604020202020204" pitchFamily="34" charset="0"/>
              <a:buChar char="•"/>
            </a:pPr>
            <a:r>
              <a:rPr lang="en-US" sz="1600" u="sng" dirty="0"/>
              <a:t>Validate Voter Points and Attributes</a:t>
            </a:r>
          </a:p>
          <a:p>
            <a:pPr marL="742950" lvl="1" indent="-285750">
              <a:buFont typeface="Courier New" panose="02070309020205020404" pitchFamily="49" charset="0"/>
              <a:buChar char="o"/>
            </a:pPr>
            <a:r>
              <a:rPr lang="en-US" sz="1400" b="1" dirty="0"/>
              <a:t>Voter Precincts</a:t>
            </a:r>
            <a:r>
              <a:rPr lang="en-US" sz="1400" dirty="0"/>
              <a:t>:  Review spatial data audit of precincts to ensure voters are assigned to the correct precinct.</a:t>
            </a:r>
          </a:p>
          <a:p>
            <a:pPr marL="742950" lvl="1" indent="-285750">
              <a:buFont typeface="Courier New" panose="02070309020205020404" pitchFamily="49" charset="0"/>
              <a:buChar char="o"/>
            </a:pPr>
            <a:r>
              <a:rPr lang="en-US" sz="1400" b="1" dirty="0"/>
              <a:t>Reference Layers</a:t>
            </a:r>
            <a:r>
              <a:rPr lang="en-US" sz="1400" dirty="0"/>
              <a:t>:  Use geospatial layers E-911 Addresses, Tax Parcels, and Aerial Imagery reference layers to validate Voter Point information.</a:t>
            </a:r>
          </a:p>
          <a:p>
            <a:pPr marL="742950" lvl="1" indent="-285750">
              <a:buFont typeface="Courier New" panose="02070309020205020404" pitchFamily="49" charset="0"/>
              <a:buChar char="o"/>
            </a:pPr>
            <a:r>
              <a:rPr lang="en-US" sz="1400" b="1" dirty="0"/>
              <a:t>Site Address Geocode</a:t>
            </a:r>
            <a:r>
              <a:rPr lang="en-US" sz="1400" dirty="0"/>
              <a:t>:  Update street and unmatched address errors (e.g., P.O. Boxes, Rural Addresses, incomplete addresses) to site address points such that every Voter Point is located within the correct building footprint.  If necessary, coordinate with the local E-911 Office about the authoritative address for residents.</a:t>
            </a:r>
            <a:r>
              <a:rPr lang="en-US" sz="1600" dirty="0"/>
              <a:t/>
            </a:r>
            <a:br>
              <a:rPr lang="en-US" sz="1600" dirty="0"/>
            </a:br>
            <a:endParaRPr lang="en-US" sz="1600" b="1" dirty="0"/>
          </a:p>
          <a:p>
            <a:pPr marL="285750" indent="-285750">
              <a:buFont typeface="Arial" panose="020B0604020202020204" pitchFamily="34" charset="0"/>
              <a:buChar char="•"/>
            </a:pPr>
            <a:r>
              <a:rPr lang="en-US" sz="1600" u="sng" dirty="0"/>
              <a:t>Validate Geographic Boundaries (Election, Administrative, Statistical)</a:t>
            </a:r>
          </a:p>
          <a:p>
            <a:pPr marL="742950" lvl="1" indent="-285750">
              <a:buFont typeface="Courier New" panose="02070309020205020404" pitchFamily="49" charset="0"/>
              <a:buChar char="o"/>
            </a:pPr>
            <a:r>
              <a:rPr lang="en-US" sz="1400" b="1" dirty="0"/>
              <a:t>Election Boundaries:  </a:t>
            </a:r>
            <a:r>
              <a:rPr lang="en-US" sz="1400" dirty="0"/>
              <a:t>Review and ensure precinct and magisterial district boundaries on the map are correct and current.</a:t>
            </a:r>
          </a:p>
          <a:p>
            <a:pPr marL="742950" lvl="1" indent="-285750">
              <a:buFont typeface="Courier New" panose="02070309020205020404" pitchFamily="49" charset="0"/>
              <a:buChar char="o"/>
            </a:pPr>
            <a:r>
              <a:rPr lang="en-US" sz="1400" b="1" dirty="0"/>
              <a:t>Administrative Incorporated Place Boundary</a:t>
            </a:r>
            <a:r>
              <a:rPr lang="en-US" sz="1400" dirty="0"/>
              <a:t>:  Ensure incorporated place boundaries are correct and coincide with municipal precincts.  Submit incorporated place boundary changed through </a:t>
            </a:r>
            <a:r>
              <a:rPr lang="en-US" sz="1400" dirty="0">
                <a:hlinkClick r:id="rId3"/>
              </a:rPr>
              <a:t>Census BAS </a:t>
            </a:r>
            <a:r>
              <a:rPr lang="en-US" sz="1400" dirty="0"/>
              <a:t>program. </a:t>
            </a:r>
            <a:r>
              <a:rPr lang="en-US" sz="1400" dirty="0">
                <a:effectLst/>
                <a:latin typeface="Calibri" panose="020F0502020204030204" pitchFamily="34" charset="0"/>
                <a:ea typeface="Calibri" panose="020F0502020204030204" pitchFamily="34" charset="0"/>
              </a:rPr>
              <a:t>Refer to </a:t>
            </a:r>
            <a:r>
              <a:rPr lang="en-US" sz="1400" u="sng" dirty="0">
                <a:solidFill>
                  <a:srgbClr val="0563C1"/>
                </a:solidFill>
                <a:effectLst/>
                <a:latin typeface="Calibri" panose="020F0502020204030204" pitchFamily="34" charset="0"/>
                <a:ea typeface="Calibri" panose="020F0502020204030204" pitchFamily="34" charset="0"/>
                <a:hlinkClick r:id="rId4"/>
              </a:rPr>
              <a:t>WV BAS Updates</a:t>
            </a:r>
            <a:r>
              <a:rPr lang="en-US" sz="1400" dirty="0">
                <a:effectLst/>
                <a:latin typeface="Calibri" panose="020F0502020204030204" pitchFamily="34" charset="0"/>
                <a:ea typeface="Calibri" panose="020F0502020204030204" pitchFamily="34" charset="0"/>
              </a:rPr>
              <a:t> for past decade.</a:t>
            </a:r>
            <a:endParaRPr lang="en-US" sz="1400" dirty="0"/>
          </a:p>
          <a:p>
            <a:pPr marL="742950" lvl="1" indent="-285750">
              <a:buFont typeface="Courier New" panose="02070309020205020404" pitchFamily="49" charset="0"/>
              <a:buChar char="o"/>
            </a:pPr>
            <a:r>
              <a:rPr lang="en-US" sz="1400" b="1" dirty="0"/>
              <a:t>Statistical Census Block Boundaries:  </a:t>
            </a:r>
            <a:r>
              <a:rPr lang="en-US" sz="1400" dirty="0"/>
              <a:t>Use to identify and submit census block boundary suggestions to Census as part of the 2030 Census Redistricting Data Program.</a:t>
            </a:r>
          </a:p>
        </p:txBody>
      </p:sp>
      <p:sp>
        <p:nvSpPr>
          <p:cNvPr id="6" name="TextBox 5">
            <a:extLst>
              <a:ext uri="{FF2B5EF4-FFF2-40B4-BE49-F238E27FC236}">
                <a16:creationId xmlns:a16="http://schemas.microsoft.com/office/drawing/2014/main" id="{67E81903-367F-46AB-91D0-87ACE705832B}"/>
              </a:ext>
            </a:extLst>
          </p:cNvPr>
          <p:cNvSpPr txBox="1"/>
          <p:nvPr/>
        </p:nvSpPr>
        <p:spPr>
          <a:xfrm>
            <a:off x="189191" y="1003333"/>
            <a:ext cx="8763000" cy="830997"/>
          </a:xfrm>
          <a:prstGeom prst="rect">
            <a:avLst/>
          </a:prstGeom>
          <a:noFill/>
        </p:spPr>
        <p:txBody>
          <a:bodyPr wrap="square">
            <a:spAutoFit/>
          </a:bodyPr>
          <a:lstStyle/>
          <a:p>
            <a:r>
              <a:rPr lang="en-US" sz="1600" i="1" dirty="0">
                <a:effectLst/>
                <a:latin typeface="Calibri" panose="020F0502020204030204" pitchFamily="34" charset="0"/>
                <a:ea typeface="Calibri" panose="020F0502020204030204" pitchFamily="34" charset="0"/>
              </a:rPr>
              <a:t>A GIS tool to the SVRS for assisting the County Clerks and the Secretary of State’s Office in their redistricting efforts. Another objective is to assist those counties with limited access to GIS technologie</a:t>
            </a:r>
            <a:r>
              <a:rPr lang="en-US" sz="1600" i="1" dirty="0">
                <a:latin typeface="Calibri" panose="020F0502020204030204" pitchFamily="34" charset="0"/>
                <a:ea typeface="Calibri" panose="020F0502020204030204" pitchFamily="34" charset="0"/>
              </a:rPr>
              <a:t>s as well as producing online </a:t>
            </a:r>
            <a:r>
              <a:rPr lang="en-US" sz="1600" i="1" dirty="0">
                <a:effectLst/>
                <a:latin typeface="Calibri" panose="020F0502020204030204" pitchFamily="34" charset="0"/>
                <a:ea typeface="Calibri" panose="020F0502020204030204" pitchFamily="34" charset="0"/>
              </a:rPr>
              <a:t>mapping resources.</a:t>
            </a:r>
            <a:endParaRPr lang="en-US" sz="1600" i="1" dirty="0"/>
          </a:p>
        </p:txBody>
      </p:sp>
    </p:spTree>
    <p:extLst>
      <p:ext uri="{BB962C8B-B14F-4D97-AF65-F5344CB8AC3E}">
        <p14:creationId xmlns:p14="http://schemas.microsoft.com/office/powerpoint/2010/main" val="1869098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 Tool</a:t>
            </a:r>
          </a:p>
        </p:txBody>
      </p:sp>
      <p:pic>
        <p:nvPicPr>
          <p:cNvPr id="7" name="Picture 6">
            <a:extLst>
              <a:ext uri="{FF2B5EF4-FFF2-40B4-BE49-F238E27FC236}">
                <a16:creationId xmlns:a16="http://schemas.microsoft.com/office/drawing/2014/main" id="{11E5F53E-C92C-4233-9A0D-D823281A5115}"/>
              </a:ext>
            </a:extLst>
          </p:cNvPr>
          <p:cNvPicPr>
            <a:picLocks noChangeAspect="1"/>
          </p:cNvPicPr>
          <p:nvPr/>
        </p:nvPicPr>
        <p:blipFill>
          <a:blip r:embed="rId3"/>
          <a:stretch>
            <a:fillRect/>
          </a:stretch>
        </p:blipFill>
        <p:spPr>
          <a:xfrm>
            <a:off x="48249" y="1390650"/>
            <a:ext cx="9066551" cy="5264672"/>
          </a:xfrm>
          <a:prstGeom prst="rect">
            <a:avLst/>
          </a:prstGeom>
        </p:spPr>
      </p:pic>
      <p:sp>
        <p:nvSpPr>
          <p:cNvPr id="8" name="Oval 7">
            <a:extLst>
              <a:ext uri="{FF2B5EF4-FFF2-40B4-BE49-F238E27FC236}">
                <a16:creationId xmlns:a16="http://schemas.microsoft.com/office/drawing/2014/main" id="{351CF197-9B9E-4A3F-A5A6-E5C4C37A3B52}"/>
              </a:ext>
            </a:extLst>
          </p:cNvPr>
          <p:cNvSpPr/>
          <p:nvPr/>
        </p:nvSpPr>
        <p:spPr>
          <a:xfrm>
            <a:off x="7185415" y="1436645"/>
            <a:ext cx="280835" cy="2111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Speech Bubble: Rectangle 8">
            <a:extLst>
              <a:ext uri="{FF2B5EF4-FFF2-40B4-BE49-F238E27FC236}">
                <a16:creationId xmlns:a16="http://schemas.microsoft.com/office/drawing/2014/main" id="{EDFA0A31-9C72-428D-BA4E-1199769F6FED}"/>
              </a:ext>
            </a:extLst>
          </p:cNvPr>
          <p:cNvSpPr/>
          <p:nvPr/>
        </p:nvSpPr>
        <p:spPr>
          <a:xfrm>
            <a:off x="1881188" y="4623060"/>
            <a:ext cx="2395538" cy="844290"/>
          </a:xfrm>
          <a:prstGeom prst="wedgeRectCallout">
            <a:avLst>
              <a:gd name="adj1" fmla="val 73259"/>
              <a:gd name="adj2" fmla="val -9040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SVRS Voter Point Precinct Mismatch</a:t>
            </a:r>
            <a:r>
              <a:rPr lang="en-US" dirty="0"/>
              <a:t/>
            </a:r>
            <a:br>
              <a:rPr lang="en-US" dirty="0"/>
            </a:br>
            <a:r>
              <a:rPr lang="en-US" dirty="0"/>
              <a:t>(red dot)</a:t>
            </a:r>
          </a:p>
        </p:txBody>
      </p:sp>
      <p:sp>
        <p:nvSpPr>
          <p:cNvPr id="10" name="Speech Bubble: Rectangle 9">
            <a:extLst>
              <a:ext uri="{FF2B5EF4-FFF2-40B4-BE49-F238E27FC236}">
                <a16:creationId xmlns:a16="http://schemas.microsoft.com/office/drawing/2014/main" id="{9037C7C0-2A32-4936-A3A7-FB006B308C2F}"/>
              </a:ext>
            </a:extLst>
          </p:cNvPr>
          <p:cNvSpPr/>
          <p:nvPr/>
        </p:nvSpPr>
        <p:spPr>
          <a:xfrm>
            <a:off x="6734175" y="4222923"/>
            <a:ext cx="2266950" cy="2244464"/>
          </a:xfrm>
          <a:prstGeom prst="wedgeRectCallout">
            <a:avLst>
              <a:gd name="adj1" fmla="val 643"/>
              <a:gd name="adj2" fmla="val -6982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VOTER INFO WIDGET</a:t>
            </a:r>
            <a:r>
              <a:rPr lang="en-US" dirty="0"/>
              <a:t/>
            </a:r>
            <a:br>
              <a:rPr lang="en-US" dirty="0"/>
            </a:br>
            <a:r>
              <a:rPr lang="en-US" dirty="0"/>
              <a:t>Click on the map to display attributes for </a:t>
            </a:r>
            <a:r>
              <a:rPr lang="en-US" b="1" dirty="0"/>
              <a:t>SVRS Voter Point</a:t>
            </a:r>
            <a:r>
              <a:rPr lang="en-US" dirty="0"/>
              <a:t>, </a:t>
            </a:r>
            <a:br>
              <a:rPr lang="en-US" dirty="0"/>
            </a:br>
            <a:r>
              <a:rPr lang="en-US" b="1" dirty="0"/>
              <a:t>E-911 Address</a:t>
            </a:r>
            <a:r>
              <a:rPr lang="en-US" dirty="0"/>
              <a:t>, </a:t>
            </a:r>
            <a:r>
              <a:rPr lang="en-US" b="1" dirty="0"/>
              <a:t>Tax Parcel</a:t>
            </a:r>
            <a:r>
              <a:rPr lang="en-US" dirty="0"/>
              <a:t>, </a:t>
            </a:r>
            <a:r>
              <a:rPr lang="en-US" b="1" dirty="0"/>
              <a:t>Place Name</a:t>
            </a:r>
            <a:r>
              <a:rPr lang="en-US" dirty="0"/>
              <a:t>, </a:t>
            </a:r>
            <a:r>
              <a:rPr lang="en-US" b="1" dirty="0"/>
              <a:t>Voter Precinct</a:t>
            </a:r>
            <a:r>
              <a:rPr lang="en-US" dirty="0"/>
              <a:t>, and </a:t>
            </a:r>
            <a:r>
              <a:rPr lang="en-US" b="1" dirty="0"/>
              <a:t>Election Districts</a:t>
            </a:r>
          </a:p>
        </p:txBody>
      </p:sp>
      <p:sp>
        <p:nvSpPr>
          <p:cNvPr id="11" name="Speech Bubble: Rectangle 10">
            <a:extLst>
              <a:ext uri="{FF2B5EF4-FFF2-40B4-BE49-F238E27FC236}">
                <a16:creationId xmlns:a16="http://schemas.microsoft.com/office/drawing/2014/main" id="{86978F92-028C-4C76-98EF-642DC31A47E7}"/>
              </a:ext>
            </a:extLst>
          </p:cNvPr>
          <p:cNvSpPr/>
          <p:nvPr/>
        </p:nvSpPr>
        <p:spPr>
          <a:xfrm>
            <a:off x="452437" y="2439180"/>
            <a:ext cx="2566987" cy="532619"/>
          </a:xfrm>
          <a:prstGeom prst="wedgeRectCallout">
            <a:avLst>
              <a:gd name="adj1" fmla="val -18820"/>
              <a:gd name="adj2" fmla="val -8657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Toggle Layers</a:t>
            </a:r>
            <a:br>
              <a:rPr lang="en-US" dirty="0"/>
            </a:br>
            <a:r>
              <a:rPr lang="en-US" dirty="0"/>
              <a:t> On (Yellow) or Off (Blue)</a:t>
            </a:r>
          </a:p>
        </p:txBody>
      </p:sp>
      <p:pic>
        <p:nvPicPr>
          <p:cNvPr id="13" name="Picture 12">
            <a:extLst>
              <a:ext uri="{FF2B5EF4-FFF2-40B4-BE49-F238E27FC236}">
                <a16:creationId xmlns:a16="http://schemas.microsoft.com/office/drawing/2014/main" id="{594C17C8-B0C8-49D1-AF33-B0B1C88D0158}"/>
              </a:ext>
            </a:extLst>
          </p:cNvPr>
          <p:cNvPicPr>
            <a:picLocks noChangeAspect="1"/>
          </p:cNvPicPr>
          <p:nvPr/>
        </p:nvPicPr>
        <p:blipFill>
          <a:blip r:embed="rId4"/>
          <a:stretch>
            <a:fillRect/>
          </a:stretch>
        </p:blipFill>
        <p:spPr>
          <a:xfrm>
            <a:off x="6838012" y="3790646"/>
            <a:ext cx="347403" cy="407530"/>
          </a:xfrm>
          <a:prstGeom prst="rect">
            <a:avLst/>
          </a:prstGeom>
        </p:spPr>
      </p:pic>
      <p:sp>
        <p:nvSpPr>
          <p:cNvPr id="16" name="TextBox 15">
            <a:extLst>
              <a:ext uri="{FF2B5EF4-FFF2-40B4-BE49-F238E27FC236}">
                <a16:creationId xmlns:a16="http://schemas.microsoft.com/office/drawing/2014/main" id="{A15A0858-BCA4-4CDD-B574-F3C78DCB2383}"/>
              </a:ext>
            </a:extLst>
          </p:cNvPr>
          <p:cNvSpPr txBox="1"/>
          <p:nvPr/>
        </p:nvSpPr>
        <p:spPr>
          <a:xfrm>
            <a:off x="1383556" y="955578"/>
            <a:ext cx="6395935" cy="369332"/>
          </a:xfrm>
          <a:prstGeom prst="rect">
            <a:avLst/>
          </a:prstGeom>
          <a:noFill/>
        </p:spPr>
        <p:txBody>
          <a:bodyPr wrap="square">
            <a:spAutoFit/>
          </a:bodyPr>
          <a:lstStyle/>
          <a:p>
            <a:pPr algn="ctr"/>
            <a:r>
              <a:rPr lang="en-US" sz="1800" i="1" dirty="0"/>
              <a:t>Use Tool to Geo-Validate SVRS </a:t>
            </a:r>
            <a:r>
              <a:rPr lang="en-US" sz="1800" b="1" i="1" dirty="0">
                <a:solidFill>
                  <a:schemeClr val="accent1">
                    <a:lumMod val="50000"/>
                  </a:schemeClr>
                </a:solidFill>
              </a:rPr>
              <a:t>Voter Points </a:t>
            </a:r>
            <a:r>
              <a:rPr lang="en-US" sz="1800" b="1" i="1" dirty="0"/>
              <a:t>are in </a:t>
            </a:r>
            <a:r>
              <a:rPr lang="en-US" b="1" i="1" dirty="0"/>
              <a:t>c</a:t>
            </a:r>
            <a:r>
              <a:rPr lang="en-US" sz="1800" b="1" i="1" dirty="0"/>
              <a:t>orrect Precinct</a:t>
            </a:r>
          </a:p>
        </p:txBody>
      </p:sp>
    </p:spTree>
    <p:extLst>
      <p:ext uri="{BB962C8B-B14F-4D97-AF65-F5344CB8AC3E}">
        <p14:creationId xmlns:p14="http://schemas.microsoft.com/office/powerpoint/2010/main" val="388682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BC8FB7-2EC6-4941-95F1-540735ADF953}"/>
              </a:ext>
            </a:extLst>
          </p:cNvPr>
          <p:cNvPicPr>
            <a:picLocks noChangeAspect="1"/>
          </p:cNvPicPr>
          <p:nvPr/>
        </p:nvPicPr>
        <p:blipFill>
          <a:blip r:embed="rId3"/>
          <a:stretch>
            <a:fillRect/>
          </a:stretch>
        </p:blipFill>
        <p:spPr>
          <a:xfrm>
            <a:off x="878967" y="914400"/>
            <a:ext cx="7678053" cy="5900128"/>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SVRS Site Geocoding Match Rate</a:t>
            </a:r>
          </a:p>
        </p:txBody>
      </p:sp>
      <p:sp>
        <p:nvSpPr>
          <p:cNvPr id="2" name="TextBox 1">
            <a:extLst>
              <a:ext uri="{FF2B5EF4-FFF2-40B4-BE49-F238E27FC236}">
                <a16:creationId xmlns:a16="http://schemas.microsoft.com/office/drawing/2014/main" id="{D3524F5F-6780-44AA-AC68-2795B23E1334}"/>
              </a:ext>
            </a:extLst>
          </p:cNvPr>
          <p:cNvSpPr txBox="1"/>
          <p:nvPr/>
        </p:nvSpPr>
        <p:spPr>
          <a:xfrm>
            <a:off x="942073" y="1042327"/>
            <a:ext cx="2916956" cy="553998"/>
          </a:xfrm>
          <a:prstGeom prst="rect">
            <a:avLst/>
          </a:prstGeom>
          <a:solidFill>
            <a:schemeClr val="accent1">
              <a:lumMod val="50000"/>
            </a:schemeClr>
          </a:solidFill>
        </p:spPr>
        <p:txBody>
          <a:bodyPr wrap="square" rtlCol="0">
            <a:spAutoFit/>
          </a:bodyPr>
          <a:lstStyle/>
          <a:p>
            <a:r>
              <a:rPr lang="en-US" sz="1500" b="1" dirty="0">
                <a:solidFill>
                  <a:schemeClr val="bg1"/>
                </a:solidFill>
              </a:rPr>
              <a:t>Countywide </a:t>
            </a:r>
            <a:r>
              <a:rPr lang="en-US" sz="1500" b="1" i="1" dirty="0">
                <a:solidFill>
                  <a:schemeClr val="bg1"/>
                </a:solidFill>
              </a:rPr>
              <a:t>Geocode </a:t>
            </a:r>
            <a:r>
              <a:rPr lang="en-US" sz="1500" b="1" dirty="0">
                <a:solidFill>
                  <a:schemeClr val="bg1"/>
                </a:solidFill>
              </a:rPr>
              <a:t>Site Address Match Rate should be &gt; 95%</a:t>
            </a:r>
          </a:p>
        </p:txBody>
      </p:sp>
      <p:sp>
        <p:nvSpPr>
          <p:cNvPr id="4" name="TextBox 3"/>
          <p:cNvSpPr txBox="1"/>
          <p:nvPr/>
        </p:nvSpPr>
        <p:spPr>
          <a:xfrm>
            <a:off x="5175870" y="5761801"/>
            <a:ext cx="3089163" cy="738664"/>
          </a:xfrm>
          <a:prstGeom prst="rect">
            <a:avLst/>
          </a:prstGeom>
          <a:solidFill>
            <a:schemeClr val="bg1"/>
          </a:solidFill>
        </p:spPr>
        <p:txBody>
          <a:bodyPr wrap="square" rtlCol="0">
            <a:spAutoFit/>
          </a:bodyPr>
          <a:lstStyle/>
          <a:p>
            <a:r>
              <a:rPr lang="en-US" sz="1400" dirty="0"/>
              <a:t>Election management tasks should be easier for counties with high </a:t>
            </a:r>
            <a:r>
              <a:rPr lang="en-US" sz="1400" b="1" dirty="0">
                <a:solidFill>
                  <a:schemeClr val="accent1">
                    <a:lumMod val="50000"/>
                  </a:schemeClr>
                </a:solidFill>
              </a:rPr>
              <a:t>SVRS Voter Point </a:t>
            </a:r>
            <a:r>
              <a:rPr lang="en-US" sz="1400" dirty="0"/>
              <a:t>to </a:t>
            </a:r>
            <a:r>
              <a:rPr lang="en-US" sz="1400" b="1" dirty="0">
                <a:solidFill>
                  <a:schemeClr val="accent1">
                    <a:lumMod val="50000"/>
                  </a:schemeClr>
                </a:solidFill>
              </a:rPr>
              <a:t>E-911 Address match rates</a:t>
            </a:r>
          </a:p>
        </p:txBody>
      </p:sp>
      <p:sp>
        <p:nvSpPr>
          <p:cNvPr id="6" name="Rectangle 5"/>
          <p:cNvSpPr/>
          <p:nvPr/>
        </p:nvSpPr>
        <p:spPr>
          <a:xfrm>
            <a:off x="2904524" y="6500465"/>
            <a:ext cx="2064027"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Geocoding Status Graphic</a:t>
            </a:r>
            <a:endParaRPr lang="en-US" sz="1400" dirty="0"/>
          </a:p>
        </p:txBody>
      </p:sp>
      <p:sp>
        <p:nvSpPr>
          <p:cNvPr id="8" name="TextBox 7">
            <a:extLst>
              <a:ext uri="{FF2B5EF4-FFF2-40B4-BE49-F238E27FC236}">
                <a16:creationId xmlns:a16="http://schemas.microsoft.com/office/drawing/2014/main" id="{3A37CBF3-10C5-4892-9238-ACBDDC0ADB9C}"/>
              </a:ext>
            </a:extLst>
          </p:cNvPr>
          <p:cNvSpPr txBox="1"/>
          <p:nvPr/>
        </p:nvSpPr>
        <p:spPr>
          <a:xfrm>
            <a:off x="945687" y="1644086"/>
            <a:ext cx="2359488" cy="954107"/>
          </a:xfrm>
          <a:prstGeom prst="rect">
            <a:avLst/>
          </a:prstGeom>
          <a:noFill/>
        </p:spPr>
        <p:txBody>
          <a:bodyPr wrap="square">
            <a:spAutoFit/>
          </a:bodyPr>
          <a:lstStyle/>
          <a:p>
            <a:pPr marR="0" lvl="0">
              <a:spcBef>
                <a:spcPts val="0"/>
              </a:spcBef>
              <a:spcAft>
                <a:spcPts val="0"/>
              </a:spcAft>
            </a:pPr>
            <a:r>
              <a:rPr lang="en-US" sz="1400" dirty="0">
                <a:effectLst/>
                <a:latin typeface="Calibri" panose="020F0502020204030204" pitchFamily="34" charset="0"/>
                <a:ea typeface="Times New Roman" panose="02020603050405020304" pitchFamily="18" charset="0"/>
              </a:rPr>
              <a:t>Statewide Geocoding results:</a:t>
            </a:r>
          </a:p>
          <a:p>
            <a:pPr marL="285750" marR="0" lvl="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93% </a:t>
            </a:r>
            <a:r>
              <a:rPr lang="en-US" sz="1400" b="1" dirty="0">
                <a:effectLst/>
                <a:latin typeface="Calibri" panose="020F0502020204030204" pitchFamily="34" charset="0"/>
                <a:ea typeface="Times New Roman" panose="02020603050405020304" pitchFamily="18" charset="0"/>
              </a:rPr>
              <a:t>site address </a:t>
            </a:r>
            <a:r>
              <a:rPr lang="en-US" sz="1400" dirty="0">
                <a:effectLst/>
                <a:latin typeface="Calibri" panose="020F0502020204030204" pitchFamily="34" charset="0"/>
                <a:ea typeface="Times New Roman" panose="02020603050405020304" pitchFamily="18" charset="0"/>
              </a:rPr>
              <a:t>points</a:t>
            </a:r>
          </a:p>
          <a:p>
            <a:pPr marL="285750" marR="0" lvl="0" indent="-285750">
              <a:spcBef>
                <a:spcPts val="0"/>
              </a:spcBef>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6% address points</a:t>
            </a:r>
          </a:p>
          <a:p>
            <a:pPr marL="285750" marR="0" lvl="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1% no match</a:t>
            </a:r>
            <a:endParaRPr lang="en-US" sz="14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390D3BC7-C79B-4469-8F38-267CC12BB8E1}"/>
              </a:ext>
            </a:extLst>
          </p:cNvPr>
          <p:cNvSpPr txBox="1"/>
          <p:nvPr/>
        </p:nvSpPr>
        <p:spPr>
          <a:xfrm>
            <a:off x="4572000" y="1496498"/>
            <a:ext cx="3819525" cy="830997"/>
          </a:xfrm>
          <a:prstGeom prst="rect">
            <a:avLst/>
          </a:prstGeom>
          <a:solidFill>
            <a:schemeClr val="bg1"/>
          </a:solidFill>
        </p:spPr>
        <p:txBody>
          <a:bodyPr wrap="square">
            <a:spAutoFit/>
          </a:bodyPr>
          <a:lstStyle/>
          <a:p>
            <a:r>
              <a:rPr lang="en-US" sz="1200" dirty="0"/>
              <a:t>Geocoding is the computational process by which a physical street address is converted into geographic coordinates, which can be used for a variety of mapping applications including redistricting.</a:t>
            </a:r>
          </a:p>
        </p:txBody>
      </p:sp>
      <p:sp>
        <p:nvSpPr>
          <p:cNvPr id="10" name="TextBox 9">
            <a:extLst>
              <a:ext uri="{FF2B5EF4-FFF2-40B4-BE49-F238E27FC236}">
                <a16:creationId xmlns:a16="http://schemas.microsoft.com/office/drawing/2014/main" id="{51189A88-D44E-471E-B020-6DB7DB45AF0E}"/>
              </a:ext>
            </a:extLst>
          </p:cNvPr>
          <p:cNvSpPr txBox="1"/>
          <p:nvPr/>
        </p:nvSpPr>
        <p:spPr>
          <a:xfrm>
            <a:off x="4302631" y="1029288"/>
            <a:ext cx="3981451" cy="553998"/>
          </a:xfrm>
          <a:prstGeom prst="rect">
            <a:avLst/>
          </a:prstGeom>
          <a:solidFill>
            <a:schemeClr val="bg1"/>
          </a:solidFill>
        </p:spPr>
        <p:txBody>
          <a:bodyPr wrap="square" rtlCol="0">
            <a:spAutoFit/>
          </a:bodyPr>
          <a:lstStyle/>
          <a:p>
            <a:pPr algn="ctr"/>
            <a:r>
              <a:rPr lang="en-US" b="1" dirty="0"/>
              <a:t>County Percent of Site Address Matches</a:t>
            </a:r>
          </a:p>
          <a:p>
            <a:pPr algn="ctr"/>
            <a:r>
              <a:rPr lang="en-US" sz="1200" dirty="0"/>
              <a:t>April 2022</a:t>
            </a:r>
          </a:p>
        </p:txBody>
      </p:sp>
    </p:spTree>
    <p:extLst>
      <p:ext uri="{BB962C8B-B14F-4D97-AF65-F5344CB8AC3E}">
        <p14:creationId xmlns:p14="http://schemas.microsoft.com/office/powerpoint/2010/main" val="1979097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Voting Info Widget or Popup</a:t>
            </a:r>
          </a:p>
        </p:txBody>
      </p:sp>
      <p:sp>
        <p:nvSpPr>
          <p:cNvPr id="6" name="TextBox 5">
            <a:extLst>
              <a:ext uri="{FF2B5EF4-FFF2-40B4-BE49-F238E27FC236}">
                <a16:creationId xmlns:a16="http://schemas.microsoft.com/office/drawing/2014/main" id="{9A20C8BA-4D25-4260-9B64-465E0AB586A5}"/>
              </a:ext>
            </a:extLst>
          </p:cNvPr>
          <p:cNvSpPr txBox="1"/>
          <p:nvPr/>
        </p:nvSpPr>
        <p:spPr>
          <a:xfrm>
            <a:off x="323850" y="990317"/>
            <a:ext cx="8496300" cy="5786199"/>
          </a:xfrm>
          <a:prstGeom prst="rect">
            <a:avLst/>
          </a:prstGeom>
          <a:solidFill>
            <a:schemeClr val="accent1">
              <a:lumMod val="20000"/>
              <a:lumOff val="80000"/>
            </a:schemeClr>
          </a:solidFill>
        </p:spPr>
        <p:txBody>
          <a:bodyPr wrap="square">
            <a:spAutoFit/>
          </a:bodyPr>
          <a:lstStyle/>
          <a:p>
            <a:pPr marR="0" lvl="0">
              <a:spcBef>
                <a:spcPts val="0"/>
              </a:spcBef>
              <a:spcAft>
                <a:spcPts val="0"/>
              </a:spcAft>
            </a:pPr>
            <a:r>
              <a:rPr lang="en-US" sz="1600" b="1" dirty="0">
                <a:effectLst/>
                <a:latin typeface="Calibri" panose="020F0502020204030204" pitchFamily="34" charset="0"/>
                <a:ea typeface="Calibri" panose="020F0502020204030204" pitchFamily="34" charset="0"/>
              </a:rPr>
              <a:t>Find Voter Info Widget:  </a:t>
            </a:r>
            <a:r>
              <a:rPr lang="en-US" sz="1600" dirty="0">
                <a:effectLst/>
                <a:latin typeface="Calibri" panose="020F0502020204030204" pitchFamily="34" charset="0"/>
                <a:ea typeface="Calibri" panose="020F0502020204030204" pitchFamily="34" charset="0"/>
              </a:rPr>
              <a:t>Open the widget function and click the point of interest on the map.  Select the Data Content Group of interest:  Election Districts (on by default), Incorporated Place (activated if point in municipality), and SVRS Voter Point, E-911 Address, and Parcel data (Voter, Address, and Parcel content groups are activated if layers are turned on or visible).  </a:t>
            </a:r>
          </a:p>
          <a:p>
            <a:pPr marR="0" lvl="0">
              <a:spcBef>
                <a:spcPts val="0"/>
              </a:spcBef>
              <a:spcAft>
                <a:spcPts val="0"/>
              </a:spcAft>
            </a:pPr>
            <a:endParaRPr lang="en-US" sz="1600" i="1" dirty="0">
              <a:latin typeface="Calibri" panose="020F0502020204030204" pitchFamily="34" charset="0"/>
              <a:ea typeface="Calibri" panose="020F0502020204030204" pitchFamily="34" charset="0"/>
            </a:endParaRPr>
          </a:p>
          <a:p>
            <a:pPr marR="0" lvl="0">
              <a:spcBef>
                <a:spcPts val="0"/>
              </a:spcBef>
              <a:spcAft>
                <a:spcPts val="0"/>
              </a:spcAft>
            </a:pPr>
            <a:r>
              <a:rPr lang="en-US" sz="1600" b="1" dirty="0">
                <a:effectLst/>
                <a:latin typeface="Calibri" panose="020F0502020204030204" pitchFamily="34" charset="0"/>
                <a:ea typeface="Calibri" panose="020F0502020204030204" pitchFamily="34" charset="0"/>
              </a:rPr>
              <a:t>Popup Attribute Window</a:t>
            </a:r>
            <a:r>
              <a:rPr lang="en-US" sz="1600" b="1" dirty="0">
                <a:solidFill>
                  <a:schemeClr val="accent1">
                    <a:lumMod val="50000"/>
                  </a:schemeClr>
                </a:solidFill>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Alternatively, click on the map frame and cycle through the Popup Info Attributes for Election District, Voter, Address, and Parcel layers.</a:t>
            </a:r>
          </a:p>
          <a:p>
            <a:pPr marR="0" lvl="0">
              <a:spcBef>
                <a:spcPts val="0"/>
              </a:spcBef>
              <a:spcAft>
                <a:spcPts val="0"/>
              </a:spcAft>
            </a:pPr>
            <a:endParaRPr lang="en-US" sz="1600" dirty="0">
              <a:latin typeface="Calibri" panose="020F0502020204030204" pitchFamily="34" charset="0"/>
              <a:ea typeface="Calibri" panose="020F0502020204030204" pitchFamily="34" charset="0"/>
            </a:endParaRPr>
          </a:p>
          <a:p>
            <a:pPr marR="0" lvl="0">
              <a:spcBef>
                <a:spcPts val="0"/>
              </a:spcBef>
              <a:spcAft>
                <a:spcPts val="0"/>
              </a:spcAft>
            </a:pPr>
            <a:r>
              <a:rPr lang="en-US" sz="1600" b="1" dirty="0">
                <a:latin typeface="Calibri" panose="020F0502020204030204" pitchFamily="34" charset="0"/>
                <a:ea typeface="Calibri" panose="020F0502020204030204" pitchFamily="34" charset="0"/>
              </a:rPr>
              <a:t>Voting Info Data Content Groups:</a:t>
            </a:r>
            <a:endParaRPr lang="en-US" sz="1600" b="1" dirty="0">
              <a:effectLst/>
              <a:latin typeface="Calibri" panose="020F0502020204030204" pitchFamily="34" charset="0"/>
              <a:ea typeface="Calibri" panose="020F0502020204030204" pitchFamily="34" charset="0"/>
            </a:endParaRPr>
          </a:p>
          <a:p>
            <a:pPr marL="23876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GEO Election Districts.</a:t>
            </a:r>
            <a:r>
              <a:rPr lang="en-US" sz="1400" dirty="0">
                <a:solidFill>
                  <a:schemeClr val="accent1">
                    <a:lumMod val="50000"/>
                  </a:schemeClr>
                </a:solidFill>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If no Toggle Button Layers (Voter, E-911 Address, and Parcel) are turned on, then the election districts (precincts, magisterial, state house, state senate, congressional) are listed for the map location.</a:t>
            </a:r>
          </a:p>
          <a:p>
            <a:pPr marL="41021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SVRS Voter Point.  </a:t>
            </a:r>
            <a:r>
              <a:rPr lang="en-US" sz="1400" dirty="0">
                <a:effectLst/>
                <a:latin typeface="Calibri" panose="020F0502020204030204" pitchFamily="34" charset="0"/>
                <a:ea typeface="Calibri" panose="020F0502020204030204" pitchFamily="34" charset="0"/>
              </a:rPr>
              <a:t>If the Voter Layer is visible, then the SVRS voter point withing 100 feet of the map point are selected.  SVRS Voter ID, Voter Name, and Voter Address attributes are displayed.</a:t>
            </a:r>
          </a:p>
          <a:p>
            <a:pPr marL="695960" marR="0" indent="-285750">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Tax Parcel.  </a:t>
            </a:r>
            <a:r>
              <a:rPr lang="en-US" sz="1400" dirty="0">
                <a:effectLst/>
                <a:latin typeface="Calibri" panose="020F0502020204030204" pitchFamily="34" charset="0"/>
                <a:ea typeface="Calibri" panose="020F0502020204030204" pitchFamily="34" charset="0"/>
              </a:rPr>
              <a:t>If the Parcel Layer is visible, then the tax parcel owner and link to the WV Property Viewer are displayed.</a:t>
            </a:r>
          </a:p>
          <a:p>
            <a:pPr marL="41021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E-911 Address.  </a:t>
            </a:r>
            <a:r>
              <a:rPr lang="en-US" sz="1400" dirty="0">
                <a:effectLst/>
                <a:latin typeface="Calibri" panose="020F0502020204030204" pitchFamily="34" charset="0"/>
                <a:ea typeface="Calibri" panose="020F0502020204030204" pitchFamily="34" charset="0"/>
              </a:rPr>
              <a:t>If the Address Layer is visible, then site and street address matches are displayed.  Search buffer is narrower the more zoomed in.</a:t>
            </a:r>
          </a:p>
          <a:p>
            <a:pPr marL="410210" marR="0">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Incorporated Place </a:t>
            </a:r>
            <a:r>
              <a:rPr lang="en-US" sz="1400" dirty="0">
                <a:effectLst/>
                <a:latin typeface="Calibri" panose="020F0502020204030204" pitchFamily="34" charset="0"/>
                <a:ea typeface="Calibri" panose="020F0502020204030204" pitchFamily="34" charset="0"/>
              </a:rPr>
              <a:t>(Voter Info Widget Only).  Name of municipality displays if location within an incorporated area.</a:t>
            </a:r>
          </a:p>
        </p:txBody>
      </p:sp>
    </p:spTree>
    <p:extLst>
      <p:ext uri="{BB962C8B-B14F-4D97-AF65-F5344CB8AC3E}">
        <p14:creationId xmlns:p14="http://schemas.microsoft.com/office/powerpoint/2010/main" val="368833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Voter Point Info (G-SVRS Tool)</a:t>
            </a:r>
          </a:p>
        </p:txBody>
      </p:sp>
      <p:pic>
        <p:nvPicPr>
          <p:cNvPr id="4" name="Picture 3"/>
          <p:cNvPicPr>
            <a:picLocks noChangeAspect="1"/>
          </p:cNvPicPr>
          <p:nvPr/>
        </p:nvPicPr>
        <p:blipFill>
          <a:blip r:embed="rId3"/>
          <a:stretch>
            <a:fillRect/>
          </a:stretch>
        </p:blipFill>
        <p:spPr>
          <a:xfrm>
            <a:off x="4355175" y="1999622"/>
            <a:ext cx="4544796" cy="3839569"/>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235195" y="1999622"/>
            <a:ext cx="3762262" cy="3839569"/>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3188834" y="1113116"/>
            <a:ext cx="2505075" cy="466725"/>
          </a:xfrm>
          <a:prstGeom prst="rect">
            <a:avLst/>
          </a:prstGeom>
        </p:spPr>
      </p:pic>
      <p:sp>
        <p:nvSpPr>
          <p:cNvPr id="11" name="TextBox 10"/>
          <p:cNvSpPr txBox="1"/>
          <p:nvPr/>
        </p:nvSpPr>
        <p:spPr>
          <a:xfrm>
            <a:off x="1141938" y="1630290"/>
            <a:ext cx="2535759" cy="369332"/>
          </a:xfrm>
          <a:prstGeom prst="rect">
            <a:avLst/>
          </a:prstGeom>
          <a:noFill/>
        </p:spPr>
        <p:txBody>
          <a:bodyPr wrap="square" rtlCol="0">
            <a:spAutoFit/>
          </a:bodyPr>
          <a:lstStyle/>
          <a:p>
            <a:r>
              <a:rPr lang="en-US" dirty="0"/>
              <a:t>Popup Window Function </a:t>
            </a:r>
          </a:p>
        </p:txBody>
      </p:sp>
      <p:sp>
        <p:nvSpPr>
          <p:cNvPr id="12" name="TextBox 11"/>
          <p:cNvSpPr txBox="1"/>
          <p:nvPr/>
        </p:nvSpPr>
        <p:spPr>
          <a:xfrm>
            <a:off x="5845102" y="1618039"/>
            <a:ext cx="2038141" cy="369332"/>
          </a:xfrm>
          <a:prstGeom prst="rect">
            <a:avLst/>
          </a:prstGeom>
          <a:noFill/>
        </p:spPr>
        <p:txBody>
          <a:bodyPr wrap="square" rtlCol="0">
            <a:spAutoFit/>
          </a:bodyPr>
          <a:lstStyle/>
          <a:p>
            <a:r>
              <a:rPr lang="en-US" dirty="0"/>
              <a:t>Voter Info Widget</a:t>
            </a:r>
          </a:p>
        </p:txBody>
      </p:sp>
      <p:sp>
        <p:nvSpPr>
          <p:cNvPr id="13" name="TextBox 12"/>
          <p:cNvSpPr txBox="1"/>
          <p:nvPr/>
        </p:nvSpPr>
        <p:spPr>
          <a:xfrm>
            <a:off x="658525" y="6208523"/>
            <a:ext cx="7826949" cy="338554"/>
          </a:xfrm>
          <a:prstGeom prst="rect">
            <a:avLst/>
          </a:prstGeom>
          <a:noFill/>
        </p:spPr>
        <p:txBody>
          <a:bodyPr wrap="square" rtlCol="0">
            <a:spAutoFit/>
          </a:bodyPr>
          <a:lstStyle/>
          <a:p>
            <a:r>
              <a:rPr lang="en-US" sz="1600" dirty="0"/>
              <a:t>View </a:t>
            </a:r>
            <a:r>
              <a:rPr lang="en-US" sz="1600" b="1" dirty="0">
                <a:solidFill>
                  <a:schemeClr val="accent1">
                    <a:lumMod val="50000"/>
                  </a:schemeClr>
                </a:solidFill>
              </a:rPr>
              <a:t>Voter Point </a:t>
            </a:r>
            <a:r>
              <a:rPr lang="en-US" sz="1600" dirty="0"/>
              <a:t>information two ways:  Popup Window Function or Find Voter Info Widget</a:t>
            </a:r>
          </a:p>
        </p:txBody>
      </p:sp>
      <p:pic>
        <p:nvPicPr>
          <p:cNvPr id="9" name="Picture 8">
            <a:extLst>
              <a:ext uri="{FF2B5EF4-FFF2-40B4-BE49-F238E27FC236}">
                <a16:creationId xmlns:a16="http://schemas.microsoft.com/office/drawing/2014/main" id="{DF715A2C-B8F3-4DE4-9C90-55D4A70E6804}"/>
              </a:ext>
            </a:extLst>
          </p:cNvPr>
          <p:cNvPicPr>
            <a:picLocks noChangeAspect="1"/>
          </p:cNvPicPr>
          <p:nvPr/>
        </p:nvPicPr>
        <p:blipFill>
          <a:blip r:embed="rId6"/>
          <a:stretch>
            <a:fillRect/>
          </a:stretch>
        </p:blipFill>
        <p:spPr>
          <a:xfrm>
            <a:off x="7709541" y="1556423"/>
            <a:ext cx="347403" cy="407530"/>
          </a:xfrm>
          <a:prstGeom prst="rect">
            <a:avLst/>
          </a:prstGeom>
        </p:spPr>
      </p:pic>
    </p:spTree>
    <p:extLst>
      <p:ext uri="{BB962C8B-B14F-4D97-AF65-F5344CB8AC3E}">
        <p14:creationId xmlns:p14="http://schemas.microsoft.com/office/powerpoint/2010/main" val="3016765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E-911 Address (G-SVRS Tool)</a:t>
            </a:r>
          </a:p>
        </p:txBody>
      </p:sp>
      <p:sp>
        <p:nvSpPr>
          <p:cNvPr id="11" name="TextBox 10"/>
          <p:cNvSpPr txBox="1"/>
          <p:nvPr/>
        </p:nvSpPr>
        <p:spPr>
          <a:xfrm>
            <a:off x="1141938" y="1630290"/>
            <a:ext cx="2535759" cy="369332"/>
          </a:xfrm>
          <a:prstGeom prst="rect">
            <a:avLst/>
          </a:prstGeom>
          <a:noFill/>
        </p:spPr>
        <p:txBody>
          <a:bodyPr wrap="square" rtlCol="0">
            <a:spAutoFit/>
          </a:bodyPr>
          <a:lstStyle/>
          <a:p>
            <a:r>
              <a:rPr lang="en-US" dirty="0"/>
              <a:t>Popup Window Function</a:t>
            </a:r>
          </a:p>
        </p:txBody>
      </p:sp>
      <p:sp>
        <p:nvSpPr>
          <p:cNvPr id="12" name="TextBox 11"/>
          <p:cNvSpPr txBox="1"/>
          <p:nvPr/>
        </p:nvSpPr>
        <p:spPr>
          <a:xfrm>
            <a:off x="5774033" y="1627227"/>
            <a:ext cx="2038141" cy="369332"/>
          </a:xfrm>
          <a:prstGeom prst="rect">
            <a:avLst/>
          </a:prstGeom>
          <a:noFill/>
        </p:spPr>
        <p:txBody>
          <a:bodyPr wrap="square" rtlCol="0">
            <a:spAutoFit/>
          </a:bodyPr>
          <a:lstStyle/>
          <a:p>
            <a:r>
              <a:rPr lang="en-US" dirty="0"/>
              <a:t>Voter Info Widget</a:t>
            </a:r>
          </a:p>
        </p:txBody>
      </p:sp>
      <p:sp>
        <p:nvSpPr>
          <p:cNvPr id="13" name="TextBox 12"/>
          <p:cNvSpPr txBox="1"/>
          <p:nvPr/>
        </p:nvSpPr>
        <p:spPr>
          <a:xfrm>
            <a:off x="546008" y="6195665"/>
            <a:ext cx="8023250" cy="338554"/>
          </a:xfrm>
          <a:prstGeom prst="rect">
            <a:avLst/>
          </a:prstGeom>
          <a:noFill/>
        </p:spPr>
        <p:txBody>
          <a:bodyPr wrap="square" rtlCol="0">
            <a:spAutoFit/>
          </a:bodyPr>
          <a:lstStyle/>
          <a:p>
            <a:r>
              <a:rPr lang="en-US" sz="1600" dirty="0"/>
              <a:t>View </a:t>
            </a:r>
            <a:r>
              <a:rPr lang="en-US" sz="1600" b="1" dirty="0">
                <a:solidFill>
                  <a:schemeClr val="accent1">
                    <a:lumMod val="50000"/>
                  </a:schemeClr>
                </a:solidFill>
              </a:rPr>
              <a:t>E-911 Address </a:t>
            </a:r>
            <a:r>
              <a:rPr lang="en-US" sz="1600" dirty="0"/>
              <a:t>information two ways:  Popup Window Function or Find Voter Info Widget</a:t>
            </a:r>
          </a:p>
        </p:txBody>
      </p:sp>
      <p:pic>
        <p:nvPicPr>
          <p:cNvPr id="3" name="Picture 2">
            <a:extLst>
              <a:ext uri="{FF2B5EF4-FFF2-40B4-BE49-F238E27FC236}">
                <a16:creationId xmlns:a16="http://schemas.microsoft.com/office/drawing/2014/main" id="{7811F46C-E255-45BA-B2D0-9BC92407C6EE}"/>
              </a:ext>
            </a:extLst>
          </p:cNvPr>
          <p:cNvPicPr>
            <a:picLocks noChangeAspect="1"/>
          </p:cNvPicPr>
          <p:nvPr/>
        </p:nvPicPr>
        <p:blipFill>
          <a:blip r:embed="rId3"/>
          <a:stretch>
            <a:fillRect/>
          </a:stretch>
        </p:blipFill>
        <p:spPr>
          <a:xfrm>
            <a:off x="462225" y="1999622"/>
            <a:ext cx="3742936" cy="4108407"/>
          </a:xfrm>
          <a:prstGeom prst="rect">
            <a:avLst/>
          </a:prstGeom>
        </p:spPr>
      </p:pic>
      <p:pic>
        <p:nvPicPr>
          <p:cNvPr id="14" name="Picture 13">
            <a:extLst>
              <a:ext uri="{FF2B5EF4-FFF2-40B4-BE49-F238E27FC236}">
                <a16:creationId xmlns:a16="http://schemas.microsoft.com/office/drawing/2014/main" id="{7B01E704-B1DA-43D3-ADEE-96449ADB773B}"/>
              </a:ext>
            </a:extLst>
          </p:cNvPr>
          <p:cNvPicPr>
            <a:picLocks noChangeAspect="1"/>
          </p:cNvPicPr>
          <p:nvPr/>
        </p:nvPicPr>
        <p:blipFill>
          <a:blip r:embed="rId4"/>
          <a:stretch>
            <a:fillRect/>
          </a:stretch>
        </p:blipFill>
        <p:spPr>
          <a:xfrm>
            <a:off x="3078825" y="1072006"/>
            <a:ext cx="2552700" cy="495300"/>
          </a:xfrm>
          <a:prstGeom prst="rect">
            <a:avLst/>
          </a:prstGeom>
        </p:spPr>
      </p:pic>
      <p:pic>
        <p:nvPicPr>
          <p:cNvPr id="8" name="Picture 7">
            <a:extLst>
              <a:ext uri="{FF2B5EF4-FFF2-40B4-BE49-F238E27FC236}">
                <a16:creationId xmlns:a16="http://schemas.microsoft.com/office/drawing/2014/main" id="{E201272F-38DA-4B81-901A-7F7AFC3A2540}"/>
              </a:ext>
            </a:extLst>
          </p:cNvPr>
          <p:cNvPicPr>
            <a:picLocks noChangeAspect="1"/>
          </p:cNvPicPr>
          <p:nvPr/>
        </p:nvPicPr>
        <p:blipFill>
          <a:blip r:embed="rId5"/>
          <a:stretch>
            <a:fillRect/>
          </a:stretch>
        </p:blipFill>
        <p:spPr>
          <a:xfrm>
            <a:off x="4557633" y="1996559"/>
            <a:ext cx="4154495" cy="4108407"/>
          </a:xfrm>
          <a:prstGeom prst="rect">
            <a:avLst/>
          </a:prstGeom>
          <a:solidFill>
            <a:schemeClr val="tx1"/>
          </a:solidFill>
          <a:ln>
            <a:solidFill>
              <a:schemeClr val="tx1"/>
            </a:solidFill>
          </a:ln>
        </p:spPr>
      </p:pic>
      <p:pic>
        <p:nvPicPr>
          <p:cNvPr id="15" name="Picture 14">
            <a:extLst>
              <a:ext uri="{FF2B5EF4-FFF2-40B4-BE49-F238E27FC236}">
                <a16:creationId xmlns:a16="http://schemas.microsoft.com/office/drawing/2014/main" id="{1356BED7-AA87-4D42-9E62-94A84636B7B9}"/>
              </a:ext>
            </a:extLst>
          </p:cNvPr>
          <p:cNvPicPr>
            <a:picLocks noChangeAspect="1"/>
          </p:cNvPicPr>
          <p:nvPr/>
        </p:nvPicPr>
        <p:blipFill>
          <a:blip r:embed="rId6"/>
          <a:stretch>
            <a:fillRect/>
          </a:stretch>
        </p:blipFill>
        <p:spPr>
          <a:xfrm>
            <a:off x="7554159" y="1523670"/>
            <a:ext cx="347403" cy="407530"/>
          </a:xfrm>
          <a:prstGeom prst="rect">
            <a:avLst/>
          </a:prstGeom>
        </p:spPr>
      </p:pic>
    </p:spTree>
    <p:extLst>
      <p:ext uri="{BB962C8B-B14F-4D97-AF65-F5344CB8AC3E}">
        <p14:creationId xmlns:p14="http://schemas.microsoft.com/office/powerpoint/2010/main" val="2594049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Tax Parcel (G-SVRS Tool)</a:t>
            </a:r>
          </a:p>
        </p:txBody>
      </p:sp>
      <p:sp>
        <p:nvSpPr>
          <p:cNvPr id="11" name="TextBox 10"/>
          <p:cNvSpPr txBox="1"/>
          <p:nvPr/>
        </p:nvSpPr>
        <p:spPr>
          <a:xfrm>
            <a:off x="1407699" y="1635370"/>
            <a:ext cx="2535759" cy="369332"/>
          </a:xfrm>
          <a:prstGeom prst="rect">
            <a:avLst/>
          </a:prstGeom>
          <a:noFill/>
        </p:spPr>
        <p:txBody>
          <a:bodyPr wrap="square" rtlCol="0">
            <a:spAutoFit/>
          </a:bodyPr>
          <a:lstStyle/>
          <a:p>
            <a:r>
              <a:rPr lang="en-US" dirty="0"/>
              <a:t>Popup Window Function</a:t>
            </a:r>
          </a:p>
        </p:txBody>
      </p:sp>
      <p:sp>
        <p:nvSpPr>
          <p:cNvPr id="12" name="TextBox 11"/>
          <p:cNvSpPr txBox="1"/>
          <p:nvPr/>
        </p:nvSpPr>
        <p:spPr>
          <a:xfrm>
            <a:off x="5865782" y="1630290"/>
            <a:ext cx="2038141" cy="369332"/>
          </a:xfrm>
          <a:prstGeom prst="rect">
            <a:avLst/>
          </a:prstGeom>
          <a:noFill/>
        </p:spPr>
        <p:txBody>
          <a:bodyPr wrap="square" rtlCol="0">
            <a:spAutoFit/>
          </a:bodyPr>
          <a:lstStyle/>
          <a:p>
            <a:r>
              <a:rPr lang="en-US" dirty="0"/>
              <a:t>Voter Info Widget</a:t>
            </a:r>
          </a:p>
        </p:txBody>
      </p:sp>
      <p:sp>
        <p:nvSpPr>
          <p:cNvPr id="13" name="TextBox 12"/>
          <p:cNvSpPr txBox="1"/>
          <p:nvPr/>
        </p:nvSpPr>
        <p:spPr>
          <a:xfrm>
            <a:off x="900375" y="6235249"/>
            <a:ext cx="8023250" cy="338554"/>
          </a:xfrm>
          <a:prstGeom prst="rect">
            <a:avLst/>
          </a:prstGeom>
          <a:noFill/>
        </p:spPr>
        <p:txBody>
          <a:bodyPr wrap="square" rtlCol="0">
            <a:spAutoFit/>
          </a:bodyPr>
          <a:lstStyle/>
          <a:p>
            <a:r>
              <a:rPr lang="en-US" sz="1600" dirty="0"/>
              <a:t>View </a:t>
            </a:r>
            <a:r>
              <a:rPr lang="en-US" sz="1600" b="1" dirty="0">
                <a:solidFill>
                  <a:schemeClr val="accent1">
                    <a:lumMod val="50000"/>
                  </a:schemeClr>
                </a:solidFill>
              </a:rPr>
              <a:t>Tax Parcel </a:t>
            </a:r>
            <a:r>
              <a:rPr lang="en-US" sz="1600" dirty="0"/>
              <a:t>information two ways:  Popup Window Function or Find Voter Info Widget</a:t>
            </a:r>
          </a:p>
        </p:txBody>
      </p:sp>
      <p:pic>
        <p:nvPicPr>
          <p:cNvPr id="10" name="Picture 9">
            <a:extLst>
              <a:ext uri="{FF2B5EF4-FFF2-40B4-BE49-F238E27FC236}">
                <a16:creationId xmlns:a16="http://schemas.microsoft.com/office/drawing/2014/main" id="{9C087AAA-6641-415E-8D89-8E8799B6E27F}"/>
              </a:ext>
            </a:extLst>
          </p:cNvPr>
          <p:cNvPicPr>
            <a:picLocks noChangeAspect="1"/>
          </p:cNvPicPr>
          <p:nvPr/>
        </p:nvPicPr>
        <p:blipFill>
          <a:blip r:embed="rId3"/>
          <a:stretch>
            <a:fillRect/>
          </a:stretch>
        </p:blipFill>
        <p:spPr>
          <a:xfrm>
            <a:off x="3112848" y="1012190"/>
            <a:ext cx="2552700" cy="495300"/>
          </a:xfrm>
          <a:prstGeom prst="rect">
            <a:avLst/>
          </a:prstGeom>
        </p:spPr>
      </p:pic>
      <p:pic>
        <p:nvPicPr>
          <p:cNvPr id="3" name="Picture 2">
            <a:extLst>
              <a:ext uri="{FF2B5EF4-FFF2-40B4-BE49-F238E27FC236}">
                <a16:creationId xmlns:a16="http://schemas.microsoft.com/office/drawing/2014/main" id="{AB6DFDD6-739D-45D1-918F-E25425EDC10C}"/>
              </a:ext>
            </a:extLst>
          </p:cNvPr>
          <p:cNvPicPr>
            <a:picLocks noChangeAspect="1"/>
          </p:cNvPicPr>
          <p:nvPr/>
        </p:nvPicPr>
        <p:blipFill>
          <a:blip r:embed="rId4"/>
          <a:stretch>
            <a:fillRect/>
          </a:stretch>
        </p:blipFill>
        <p:spPr>
          <a:xfrm>
            <a:off x="4830660" y="1999622"/>
            <a:ext cx="3917675" cy="4040652"/>
          </a:xfrm>
          <a:prstGeom prst="rect">
            <a:avLst/>
          </a:prstGeom>
          <a:ln>
            <a:solidFill>
              <a:schemeClr val="tx1"/>
            </a:solidFill>
          </a:ln>
        </p:spPr>
      </p:pic>
      <p:pic>
        <p:nvPicPr>
          <p:cNvPr id="8" name="Picture 7">
            <a:extLst>
              <a:ext uri="{FF2B5EF4-FFF2-40B4-BE49-F238E27FC236}">
                <a16:creationId xmlns:a16="http://schemas.microsoft.com/office/drawing/2014/main" id="{05248963-C15C-4E1E-A61D-980AA68693B4}"/>
              </a:ext>
            </a:extLst>
          </p:cNvPr>
          <p:cNvPicPr>
            <a:picLocks noChangeAspect="1"/>
          </p:cNvPicPr>
          <p:nvPr/>
        </p:nvPicPr>
        <p:blipFill>
          <a:blip r:embed="rId5"/>
          <a:stretch>
            <a:fillRect/>
          </a:stretch>
        </p:blipFill>
        <p:spPr>
          <a:xfrm>
            <a:off x="642511" y="1999622"/>
            <a:ext cx="3914381" cy="4040652"/>
          </a:xfrm>
          <a:prstGeom prst="rect">
            <a:avLst/>
          </a:prstGeom>
        </p:spPr>
      </p:pic>
      <p:sp>
        <p:nvSpPr>
          <p:cNvPr id="14" name="Speech Bubble: Rectangle 13">
            <a:extLst>
              <a:ext uri="{FF2B5EF4-FFF2-40B4-BE49-F238E27FC236}">
                <a16:creationId xmlns:a16="http://schemas.microsoft.com/office/drawing/2014/main" id="{F5F6F01F-BB20-4852-A6CB-10C7884BE735}"/>
              </a:ext>
            </a:extLst>
          </p:cNvPr>
          <p:cNvSpPr/>
          <p:nvPr/>
        </p:nvSpPr>
        <p:spPr>
          <a:xfrm>
            <a:off x="6734175" y="3952874"/>
            <a:ext cx="1933575" cy="2019301"/>
          </a:xfrm>
          <a:prstGeom prst="wedgeRectCallout">
            <a:avLst>
              <a:gd name="adj1" fmla="val -39553"/>
              <a:gd name="adj2" fmla="val -57257"/>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 to WV Property Viewer or Assessment Record for more parcel information to include </a:t>
            </a:r>
            <a:r>
              <a:rPr lang="en-US" sz="1600" b="1" dirty="0"/>
              <a:t>Owner</a:t>
            </a:r>
            <a:r>
              <a:rPr lang="en-US" sz="1600" dirty="0"/>
              <a:t> and </a:t>
            </a:r>
            <a:r>
              <a:rPr lang="en-US" sz="1600" b="1" dirty="0"/>
              <a:t>Physical Addresses</a:t>
            </a:r>
          </a:p>
        </p:txBody>
      </p:sp>
    </p:spTree>
    <p:extLst>
      <p:ext uri="{BB962C8B-B14F-4D97-AF65-F5344CB8AC3E}">
        <p14:creationId xmlns:p14="http://schemas.microsoft.com/office/powerpoint/2010/main" val="163004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Map Tips (G-SVRS Tool)</a:t>
            </a:r>
          </a:p>
        </p:txBody>
      </p:sp>
      <p:sp>
        <p:nvSpPr>
          <p:cNvPr id="2" name="TextBox 1"/>
          <p:cNvSpPr txBox="1"/>
          <p:nvPr/>
        </p:nvSpPr>
        <p:spPr>
          <a:xfrm>
            <a:off x="481263" y="1434375"/>
            <a:ext cx="8255778" cy="5078313"/>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1400" b="1" dirty="0"/>
              <a:t>Improve Layer Display Performance.  </a:t>
            </a:r>
            <a:r>
              <a:rPr lang="en-US" sz="1400" dirty="0"/>
              <a:t>Toggle off data layers when navigating (zoom in, zoom  out, pan) to area of interest to quicken display rendering of map layers.</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b="1" dirty="0"/>
              <a:t>Display Attribute Information. </a:t>
            </a:r>
            <a:r>
              <a:rPr lang="en-US" sz="1400" dirty="0"/>
              <a:t>The </a:t>
            </a:r>
            <a:r>
              <a:rPr lang="en-US" sz="1400" b="1" dirty="0">
                <a:solidFill>
                  <a:schemeClr val="accent1">
                    <a:lumMod val="50000"/>
                  </a:schemeClr>
                </a:solidFill>
              </a:rPr>
              <a:t>Popup Window </a:t>
            </a:r>
            <a:r>
              <a:rPr lang="en-US" sz="1400" dirty="0"/>
              <a:t>and </a:t>
            </a:r>
            <a:r>
              <a:rPr lang="en-US" sz="1400" b="1" dirty="0">
                <a:solidFill>
                  <a:schemeClr val="accent1">
                    <a:lumMod val="50000"/>
                  </a:schemeClr>
                </a:solidFill>
              </a:rPr>
              <a:t>Find Voter Info </a:t>
            </a:r>
            <a:r>
              <a:rPr lang="en-US" sz="1400" dirty="0"/>
              <a:t>functions display attribute information only if the Voter, Address, and Parcel layers are visible.</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b="1" dirty="0"/>
              <a:t>Shared Map Link:  </a:t>
            </a:r>
            <a:r>
              <a:rPr lang="en-US" sz="1400" dirty="0"/>
              <a:t>Use the </a:t>
            </a:r>
            <a:r>
              <a:rPr lang="en-US" sz="1400" b="1" dirty="0">
                <a:solidFill>
                  <a:schemeClr val="accent1">
                    <a:lumMod val="50000"/>
                  </a:schemeClr>
                </a:solidFill>
              </a:rPr>
              <a:t>Shared Link </a:t>
            </a:r>
            <a:r>
              <a:rPr lang="en-US" sz="1400" dirty="0"/>
              <a:t>function to share map location of interest to others.  Shared links can be done by the G-SVRS Tool function or programmatically.  Example shared links for 1290 Braewick Drive, Morgantown, WV:</a:t>
            </a:r>
          </a:p>
          <a:p>
            <a:pPr marL="742950" lvl="1" indent="-285750">
              <a:buFont typeface="Courier New" panose="02070309020205020404" pitchFamily="49" charset="0"/>
              <a:buChar char="o"/>
            </a:pPr>
            <a:r>
              <a:rPr lang="en-US" sz="1200" dirty="0"/>
              <a:t>URL with Long./Lat. Coordinates, Marker, Zoom Level 17:</a:t>
            </a:r>
            <a:br>
              <a:rPr lang="en-US" sz="1200" dirty="0"/>
            </a:br>
            <a:r>
              <a:rPr lang="en-US" sz="1200" dirty="0"/>
              <a:t> </a:t>
            </a:r>
            <a:r>
              <a:rPr lang="en-US" sz="1200" dirty="0">
                <a:hlinkClick r:id="rId3"/>
              </a:rPr>
              <a:t>https://www.mapwv.gov/svrs/?marker=-79.957363;39.663569;&amp;level=17</a:t>
            </a:r>
            <a:r>
              <a:rPr lang="en-US" sz="1200" dirty="0"/>
              <a:t/>
            </a:r>
            <a:br>
              <a:rPr lang="en-US" sz="1200" dirty="0"/>
            </a:br>
            <a:endParaRPr lang="en-US" sz="1200" dirty="0"/>
          </a:p>
          <a:p>
            <a:pPr marL="742950" lvl="1" indent="-285750">
              <a:buFont typeface="Courier New" panose="02070309020205020404" pitchFamily="49" charset="0"/>
              <a:buChar char="o"/>
            </a:pPr>
            <a:r>
              <a:rPr lang="en-US" sz="1200" dirty="0"/>
              <a:t>URL with Address Coordinates:  </a:t>
            </a:r>
            <a:r>
              <a:rPr lang="en-US" sz="1200" dirty="0">
                <a:hlinkClick r:id="rId4"/>
              </a:rPr>
              <a:t>https://www.mapwv.gov/svrs/?find=1290%20Braewick%20Drive,%20Morgantown,%20WV</a:t>
            </a:r>
            <a:endParaRPr lang="en-US" sz="1200" dirty="0"/>
          </a:p>
          <a:p>
            <a:pPr lvl="1"/>
            <a:endParaRPr lang="en-US" sz="1600" dirty="0"/>
          </a:p>
          <a:p>
            <a:pPr marL="285750" indent="-285750">
              <a:buFont typeface="Wingdings" panose="05000000000000000000" pitchFamily="2" charset="2"/>
              <a:buChar char="§"/>
            </a:pPr>
            <a:r>
              <a:rPr lang="en-US" sz="1400" b="1" dirty="0"/>
              <a:t>Background Layers</a:t>
            </a:r>
            <a:r>
              <a:rPr lang="en-US" sz="1400" dirty="0"/>
              <a:t>: Select various street and imagery </a:t>
            </a:r>
            <a:r>
              <a:rPr lang="en-US" sz="1400" dirty="0" err="1"/>
              <a:t>basemap</a:t>
            </a:r>
            <a:r>
              <a:rPr lang="en-US" sz="1400" dirty="0"/>
              <a:t> from the </a:t>
            </a:r>
            <a:r>
              <a:rPr lang="en-US" sz="1400" b="1" dirty="0">
                <a:solidFill>
                  <a:schemeClr val="accent1">
                    <a:lumMod val="50000"/>
                  </a:schemeClr>
                </a:solidFill>
              </a:rPr>
              <a:t>Background Gallery </a:t>
            </a:r>
            <a:r>
              <a:rPr lang="en-US" sz="1400" dirty="0"/>
              <a:t>function.</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b="1" dirty="0"/>
              <a:t>Apply Transparency to Incorporated Place Layer</a:t>
            </a:r>
            <a:r>
              <a:rPr lang="en-US" sz="1400" dirty="0"/>
              <a:t>: Set the transparency level of the group Geo Boundaries layer in the </a:t>
            </a:r>
            <a:r>
              <a:rPr lang="en-US" sz="1400" b="1" dirty="0">
                <a:solidFill>
                  <a:schemeClr val="accent1">
                    <a:lumMod val="50000"/>
                  </a:schemeClr>
                </a:solidFill>
              </a:rPr>
              <a:t>Layer List </a:t>
            </a:r>
            <a:r>
              <a:rPr lang="en-US" sz="1400" dirty="0"/>
              <a:t>function to make the polygon shade Incorporated Areas less opaque.</a:t>
            </a:r>
            <a:br>
              <a:rPr lang="en-US" sz="1400" dirty="0"/>
            </a:br>
            <a:endParaRPr lang="en-US" sz="1400" dirty="0"/>
          </a:p>
          <a:p>
            <a:pPr marL="285750" indent="-285750">
              <a:buFont typeface="Wingdings" panose="05000000000000000000" pitchFamily="2" charset="2"/>
              <a:buChar char="§"/>
            </a:pPr>
            <a:r>
              <a:rPr lang="en-US" sz="1400" b="1" dirty="0"/>
              <a:t>Clear Web Cache</a:t>
            </a:r>
            <a:r>
              <a:rPr lang="en-US" sz="1400" dirty="0"/>
              <a:t>:  Reset or </a:t>
            </a:r>
            <a:r>
              <a:rPr lang="en-US" sz="1400" dirty="0">
                <a:hlinkClick r:id="rId5"/>
              </a:rPr>
              <a:t>clear the web cache </a:t>
            </a:r>
            <a:r>
              <a:rPr lang="en-US" sz="1400" dirty="0"/>
              <a:t>if online layers are not displaying properly</a:t>
            </a:r>
            <a:r>
              <a:rPr lang="en-US" dirty="0"/>
              <a:t/>
            </a:r>
            <a:br>
              <a:rPr lang="en-US" dirty="0"/>
            </a:br>
            <a:endParaRPr lang="en-US" dirty="0"/>
          </a:p>
        </p:txBody>
      </p:sp>
      <p:sp>
        <p:nvSpPr>
          <p:cNvPr id="3" name="Rectangle 2"/>
          <p:cNvSpPr/>
          <p:nvPr/>
        </p:nvSpPr>
        <p:spPr>
          <a:xfrm>
            <a:off x="1597794" y="932921"/>
            <a:ext cx="6136105" cy="338554"/>
          </a:xfrm>
          <a:prstGeom prst="rect">
            <a:avLst/>
          </a:prstGeom>
        </p:spPr>
        <p:txBody>
          <a:bodyPr wrap="square">
            <a:spAutoFit/>
          </a:bodyPr>
          <a:lstStyle/>
          <a:p>
            <a:pPr algn="ctr"/>
            <a:r>
              <a:rPr lang="en-US" sz="1600" i="1" dirty="0"/>
              <a:t>Visualize and Geo-Validate </a:t>
            </a:r>
            <a:r>
              <a:rPr lang="en-US" sz="1600" b="1" i="1" dirty="0">
                <a:solidFill>
                  <a:schemeClr val="accent1">
                    <a:lumMod val="50000"/>
                  </a:schemeClr>
                </a:solidFill>
              </a:rPr>
              <a:t>Voter Points </a:t>
            </a:r>
            <a:r>
              <a:rPr lang="en-US" sz="1600" i="1" dirty="0"/>
              <a:t>and </a:t>
            </a:r>
            <a:r>
              <a:rPr lang="en-US" sz="1600" b="1" i="1" dirty="0">
                <a:solidFill>
                  <a:schemeClr val="accent1">
                    <a:lumMod val="50000"/>
                  </a:schemeClr>
                </a:solidFill>
              </a:rPr>
              <a:t>Geographic Boundaries</a:t>
            </a:r>
          </a:p>
        </p:txBody>
      </p:sp>
    </p:spTree>
    <p:extLst>
      <p:ext uri="{BB962C8B-B14F-4D97-AF65-F5344CB8AC3E}">
        <p14:creationId xmlns:p14="http://schemas.microsoft.com/office/powerpoint/2010/main" val="541895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59397E6-0AB3-45BD-A82C-EF8E3CF63A3E}"/>
              </a:ext>
            </a:extLst>
          </p:cNvPr>
          <p:cNvPicPr>
            <a:picLocks noChangeAspect="1"/>
          </p:cNvPicPr>
          <p:nvPr/>
        </p:nvPicPr>
        <p:blipFill rotWithShape="1">
          <a:blip r:embed="rId3"/>
          <a:srcRect t="-306" b="7679"/>
          <a:stretch/>
        </p:blipFill>
        <p:spPr>
          <a:xfrm>
            <a:off x="0" y="1606908"/>
            <a:ext cx="9144000" cy="5251091"/>
          </a:xfrm>
          <a:prstGeom prst="rect">
            <a:avLst/>
          </a:prstGeom>
        </p:spPr>
      </p:pic>
      <p:sp>
        <p:nvSpPr>
          <p:cNvPr id="21" name="TextBox 20">
            <a:extLst>
              <a:ext uri="{FF2B5EF4-FFF2-40B4-BE49-F238E27FC236}">
                <a16:creationId xmlns:a16="http://schemas.microsoft.com/office/drawing/2014/main" id="{00666763-0546-429B-8590-CC6D6C010231}"/>
              </a:ext>
            </a:extLst>
          </p:cNvPr>
          <p:cNvSpPr txBox="1"/>
          <p:nvPr/>
        </p:nvSpPr>
        <p:spPr>
          <a:xfrm>
            <a:off x="221069" y="6384226"/>
            <a:ext cx="2080008" cy="369332"/>
          </a:xfrm>
          <a:prstGeom prst="rect">
            <a:avLst/>
          </a:prstGeom>
          <a:solidFill>
            <a:schemeClr val="bg1"/>
          </a:solidFill>
          <a:ln>
            <a:solidFill>
              <a:schemeClr val="tx1"/>
            </a:solidFill>
          </a:ln>
        </p:spPr>
        <p:txBody>
          <a:bodyPr wrap="square" rtlCol="0">
            <a:spAutoFit/>
          </a:bodyPr>
          <a:lstStyle/>
          <a:p>
            <a:r>
              <a:rPr lang="en-US" dirty="0"/>
              <a:t>        Mismatch Error</a:t>
            </a:r>
          </a:p>
        </p:txBody>
      </p:sp>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Jurisdictional Boundaries (G-SVRS Tool)</a:t>
            </a:r>
          </a:p>
        </p:txBody>
      </p:sp>
      <p:sp>
        <p:nvSpPr>
          <p:cNvPr id="3" name="Rectangle 2"/>
          <p:cNvSpPr/>
          <p:nvPr/>
        </p:nvSpPr>
        <p:spPr>
          <a:xfrm>
            <a:off x="0" y="898679"/>
            <a:ext cx="8725710" cy="338554"/>
          </a:xfrm>
          <a:prstGeom prst="rect">
            <a:avLst/>
          </a:prstGeom>
        </p:spPr>
        <p:txBody>
          <a:bodyPr wrap="square">
            <a:spAutoFit/>
          </a:bodyPr>
          <a:lstStyle/>
          <a:p>
            <a:pPr algn="ctr"/>
            <a:r>
              <a:rPr lang="en-US" sz="1600" b="1" i="1" dirty="0"/>
              <a:t>Precinct Mismatch Errors will result if </a:t>
            </a:r>
            <a:r>
              <a:rPr lang="en-US" sz="1600" b="1" i="1" dirty="0">
                <a:solidFill>
                  <a:schemeClr val="accent1">
                    <a:lumMod val="50000"/>
                  </a:schemeClr>
                </a:solidFill>
              </a:rPr>
              <a:t>County</a:t>
            </a:r>
            <a:r>
              <a:rPr lang="en-US" sz="1600" b="1" i="1" dirty="0"/>
              <a:t> or </a:t>
            </a:r>
            <a:r>
              <a:rPr lang="en-US" sz="1600" b="1" i="1" dirty="0">
                <a:solidFill>
                  <a:schemeClr val="accent1">
                    <a:lumMod val="50000"/>
                  </a:schemeClr>
                </a:solidFill>
              </a:rPr>
              <a:t>Incorporated Place </a:t>
            </a:r>
            <a:r>
              <a:rPr lang="en-US" sz="1600" b="1" i="1" dirty="0"/>
              <a:t>boundaries are incorrect</a:t>
            </a:r>
          </a:p>
        </p:txBody>
      </p:sp>
      <p:sp>
        <p:nvSpPr>
          <p:cNvPr id="7" name="TextBox 6">
            <a:extLst>
              <a:ext uri="{FF2B5EF4-FFF2-40B4-BE49-F238E27FC236}">
                <a16:creationId xmlns:a16="http://schemas.microsoft.com/office/drawing/2014/main" id="{2420E5DB-4BC8-4543-B9F1-D6261580F77A}"/>
              </a:ext>
            </a:extLst>
          </p:cNvPr>
          <p:cNvSpPr txBox="1"/>
          <p:nvPr/>
        </p:nvSpPr>
        <p:spPr>
          <a:xfrm>
            <a:off x="1" y="1240589"/>
            <a:ext cx="9144000" cy="738664"/>
          </a:xfrm>
          <a:prstGeom prst="rect">
            <a:avLst/>
          </a:prstGeom>
          <a:solidFill>
            <a:schemeClr val="bg1"/>
          </a:solidFill>
        </p:spPr>
        <p:txBody>
          <a:bodyPr wrap="square" rtlCol="0">
            <a:spAutoFit/>
          </a:bodyPr>
          <a:lstStyle/>
          <a:p>
            <a:r>
              <a:rPr lang="en-US" sz="1400" dirty="0"/>
              <a:t>The Lincoln-Logan county boundary changed by the </a:t>
            </a:r>
            <a:r>
              <a:rPr lang="en-US" sz="1400" dirty="0">
                <a:hlinkClick r:id="rId4"/>
              </a:rPr>
              <a:t>2020 BAS </a:t>
            </a:r>
            <a:r>
              <a:rPr lang="en-US" sz="1400" dirty="0"/>
              <a:t>was not correct for the 3/22/2022 spatial audit, resulting in mismatch and outside county precinct errors for voter points in Lincoln County </a:t>
            </a:r>
            <a:r>
              <a:rPr lang="en-US" sz="1400" dirty="0">
                <a:hlinkClick r:id="rId5"/>
              </a:rPr>
              <a:t>Precinct 11</a:t>
            </a:r>
            <a:r>
              <a:rPr lang="en-US" sz="1400" dirty="0"/>
              <a:t>. The GIS boundary has been updated in the G-SVRS Tool, so the precinct mismatch errors should be corrected when the next spatial audit is performed.</a:t>
            </a:r>
          </a:p>
        </p:txBody>
      </p:sp>
      <p:sp>
        <p:nvSpPr>
          <p:cNvPr id="10" name="Speech Bubble: Rectangle 9">
            <a:extLst>
              <a:ext uri="{FF2B5EF4-FFF2-40B4-BE49-F238E27FC236}">
                <a16:creationId xmlns:a16="http://schemas.microsoft.com/office/drawing/2014/main" id="{980E41C0-80FF-421F-B214-1804607179BA}"/>
              </a:ext>
            </a:extLst>
          </p:cNvPr>
          <p:cNvSpPr/>
          <p:nvPr/>
        </p:nvSpPr>
        <p:spPr>
          <a:xfrm>
            <a:off x="7275005" y="4511044"/>
            <a:ext cx="1577592" cy="575268"/>
          </a:xfrm>
          <a:prstGeom prst="wedgeRectCallout">
            <a:avLst>
              <a:gd name="adj1" fmla="val -83674"/>
              <a:gd name="adj2" fmla="val 14939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Correct County Boundary</a:t>
            </a:r>
            <a:endParaRPr lang="en-US" sz="1600" b="1" dirty="0">
              <a:solidFill>
                <a:schemeClr val="tx1"/>
              </a:solidFill>
            </a:endParaRPr>
          </a:p>
        </p:txBody>
      </p:sp>
      <p:sp>
        <p:nvSpPr>
          <p:cNvPr id="11" name="Speech Bubble: Rectangle 10">
            <a:extLst>
              <a:ext uri="{FF2B5EF4-FFF2-40B4-BE49-F238E27FC236}">
                <a16:creationId xmlns:a16="http://schemas.microsoft.com/office/drawing/2014/main" id="{D33B866C-D83C-4FB2-8D42-E742256D4271}"/>
              </a:ext>
            </a:extLst>
          </p:cNvPr>
          <p:cNvSpPr/>
          <p:nvPr/>
        </p:nvSpPr>
        <p:spPr>
          <a:xfrm>
            <a:off x="6104370" y="2533422"/>
            <a:ext cx="1477109" cy="575268"/>
          </a:xfrm>
          <a:prstGeom prst="wedgeRectCallout">
            <a:avLst>
              <a:gd name="adj1" fmla="val -72343"/>
              <a:gd name="adj2" fmla="val 2594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Old County Boundary</a:t>
            </a:r>
            <a:endParaRPr lang="en-US" sz="1600" b="1" dirty="0"/>
          </a:p>
        </p:txBody>
      </p:sp>
      <p:sp>
        <p:nvSpPr>
          <p:cNvPr id="14" name="TextBox 13">
            <a:extLst>
              <a:ext uri="{FF2B5EF4-FFF2-40B4-BE49-F238E27FC236}">
                <a16:creationId xmlns:a16="http://schemas.microsoft.com/office/drawing/2014/main" id="{3184A970-322A-4D16-923A-9F6BAEBDD2AD}"/>
              </a:ext>
            </a:extLst>
          </p:cNvPr>
          <p:cNvSpPr txBox="1"/>
          <p:nvPr/>
        </p:nvSpPr>
        <p:spPr>
          <a:xfrm>
            <a:off x="3257536" y="5667947"/>
            <a:ext cx="1105319" cy="369332"/>
          </a:xfrm>
          <a:prstGeom prst="rect">
            <a:avLst/>
          </a:prstGeom>
          <a:noFill/>
        </p:spPr>
        <p:txBody>
          <a:bodyPr wrap="square" rtlCol="0">
            <a:spAutoFit/>
          </a:bodyPr>
          <a:lstStyle/>
          <a:p>
            <a:r>
              <a:rPr lang="en-US" dirty="0">
                <a:highlight>
                  <a:srgbClr val="FFFF00"/>
                </a:highlight>
              </a:rPr>
              <a:t>Lincoln</a:t>
            </a:r>
          </a:p>
        </p:txBody>
      </p:sp>
      <p:sp>
        <p:nvSpPr>
          <p:cNvPr id="15" name="TextBox 14">
            <a:extLst>
              <a:ext uri="{FF2B5EF4-FFF2-40B4-BE49-F238E27FC236}">
                <a16:creationId xmlns:a16="http://schemas.microsoft.com/office/drawing/2014/main" id="{E287A8FE-3DF0-4152-BAA7-C71E993A44B5}"/>
              </a:ext>
            </a:extLst>
          </p:cNvPr>
          <p:cNvSpPr txBox="1"/>
          <p:nvPr/>
        </p:nvSpPr>
        <p:spPr>
          <a:xfrm>
            <a:off x="2827327" y="6293762"/>
            <a:ext cx="982868" cy="369332"/>
          </a:xfrm>
          <a:prstGeom prst="rect">
            <a:avLst/>
          </a:prstGeom>
          <a:noFill/>
        </p:spPr>
        <p:txBody>
          <a:bodyPr wrap="square" rtlCol="0">
            <a:spAutoFit/>
          </a:bodyPr>
          <a:lstStyle/>
          <a:p>
            <a:r>
              <a:rPr lang="en-US" dirty="0">
                <a:highlight>
                  <a:srgbClr val="FFFF00"/>
                </a:highlight>
              </a:rPr>
              <a:t>Logan</a:t>
            </a:r>
          </a:p>
        </p:txBody>
      </p:sp>
      <p:sp>
        <p:nvSpPr>
          <p:cNvPr id="16" name="TextBox 15">
            <a:extLst>
              <a:ext uri="{FF2B5EF4-FFF2-40B4-BE49-F238E27FC236}">
                <a16:creationId xmlns:a16="http://schemas.microsoft.com/office/drawing/2014/main" id="{4B445F70-A34A-4A72-BDC5-ADA483CABCE3}"/>
              </a:ext>
            </a:extLst>
          </p:cNvPr>
          <p:cNvSpPr txBox="1"/>
          <p:nvPr/>
        </p:nvSpPr>
        <p:spPr>
          <a:xfrm>
            <a:off x="5199094" y="4798678"/>
            <a:ext cx="1285875" cy="369332"/>
          </a:xfrm>
          <a:prstGeom prst="rect">
            <a:avLst/>
          </a:prstGeom>
          <a:solidFill>
            <a:schemeClr val="bg1"/>
          </a:solidFill>
        </p:spPr>
        <p:txBody>
          <a:bodyPr wrap="square" rtlCol="0">
            <a:spAutoFit/>
          </a:bodyPr>
          <a:lstStyle/>
          <a:p>
            <a:r>
              <a:rPr lang="en-US" dirty="0">
                <a:solidFill>
                  <a:srgbClr val="7030A0"/>
                </a:solidFill>
              </a:rPr>
              <a:t>Precinct 11</a:t>
            </a:r>
          </a:p>
        </p:txBody>
      </p:sp>
      <p:pic>
        <p:nvPicPr>
          <p:cNvPr id="20" name="Picture 19">
            <a:extLst>
              <a:ext uri="{FF2B5EF4-FFF2-40B4-BE49-F238E27FC236}">
                <a16:creationId xmlns:a16="http://schemas.microsoft.com/office/drawing/2014/main" id="{227D7B86-D9AB-4384-8281-07ABD2ADE36E}"/>
              </a:ext>
            </a:extLst>
          </p:cNvPr>
          <p:cNvPicPr>
            <a:picLocks noChangeAspect="1"/>
          </p:cNvPicPr>
          <p:nvPr/>
        </p:nvPicPr>
        <p:blipFill>
          <a:blip r:embed="rId6"/>
          <a:stretch>
            <a:fillRect/>
          </a:stretch>
        </p:blipFill>
        <p:spPr>
          <a:xfrm>
            <a:off x="363205" y="6447902"/>
            <a:ext cx="229649" cy="219210"/>
          </a:xfrm>
          <a:prstGeom prst="rect">
            <a:avLst/>
          </a:prstGeom>
        </p:spPr>
      </p:pic>
    </p:spTree>
    <p:extLst>
      <p:ext uri="{BB962C8B-B14F-4D97-AF65-F5344CB8AC3E}">
        <p14:creationId xmlns:p14="http://schemas.microsoft.com/office/powerpoint/2010/main" val="832371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Future Directions</a:t>
            </a:r>
          </a:p>
        </p:txBody>
      </p:sp>
      <p:sp>
        <p:nvSpPr>
          <p:cNvPr id="2" name="TextBox 1"/>
          <p:cNvSpPr txBox="1"/>
          <p:nvPr/>
        </p:nvSpPr>
        <p:spPr>
          <a:xfrm>
            <a:off x="178067" y="963168"/>
            <a:ext cx="8787865" cy="5847755"/>
          </a:xfrm>
          <a:prstGeom prst="rect">
            <a:avLst/>
          </a:prstGeom>
          <a:solidFill>
            <a:schemeClr val="accent5">
              <a:lumMod val="20000"/>
              <a:lumOff val="80000"/>
            </a:schemeClr>
          </a:solidFill>
        </p:spPr>
        <p:txBody>
          <a:bodyPr wrap="square" rtlCol="0">
            <a:spAutoFit/>
          </a:bodyPr>
          <a:lstStyle/>
          <a:p>
            <a:r>
              <a:rPr lang="en-US" sz="2000" dirty="0"/>
              <a:t>G-SVRS Tool Functions</a:t>
            </a:r>
          </a:p>
          <a:p>
            <a:pPr marL="285750" indent="-285750">
              <a:buFont typeface="Wingdings" panose="05000000000000000000" pitchFamily="2" charset="2"/>
              <a:buChar char="§"/>
            </a:pPr>
            <a:r>
              <a:rPr lang="en-US" sz="1600" b="1" dirty="0"/>
              <a:t>Authentication Log-on.  </a:t>
            </a:r>
            <a:r>
              <a:rPr lang="en-US" sz="1600" dirty="0"/>
              <a:t>Investigate login feature to authenticate access to G-SVRS Tool.</a:t>
            </a:r>
          </a:p>
          <a:p>
            <a:pPr marL="285750" indent="-285750">
              <a:buFont typeface="Wingdings" panose="05000000000000000000" pitchFamily="2" charset="2"/>
              <a:buChar char="§"/>
            </a:pPr>
            <a:r>
              <a:rPr lang="en-US" sz="1600" b="1" dirty="0"/>
              <a:t>Modify Voter Point Location</a:t>
            </a:r>
            <a:r>
              <a:rPr lang="en-US" sz="1600" dirty="0"/>
              <a:t>.  If an authorized user believes that the given geopoint of the address is incorrect, the user can drag the geopoint to the correct location on a map, and therefore assign a new geopoint for a given address. District assignment information is corrected in the SVRS.</a:t>
            </a:r>
          </a:p>
          <a:p>
            <a:pPr marL="285750" indent="-285750">
              <a:buFont typeface="Wingdings" panose="05000000000000000000" pitchFamily="2" charset="2"/>
              <a:buChar char="§"/>
            </a:pPr>
            <a:r>
              <a:rPr lang="en-US" sz="1600" b="1" dirty="0"/>
              <a:t>Modify Flagged Voter Records</a:t>
            </a:r>
            <a:r>
              <a:rPr lang="en-US" sz="1600" dirty="0"/>
              <a:t>.  Flagged geocoded site points in error (e.g., voter point at county border) can be denoted with an exception status to override the geocoding status. </a:t>
            </a:r>
            <a:endParaRPr lang="en-US" sz="1600" b="1" dirty="0"/>
          </a:p>
          <a:p>
            <a:endParaRPr lang="en-US" sz="2000" dirty="0"/>
          </a:p>
          <a:p>
            <a:r>
              <a:rPr lang="en-US" sz="2000" dirty="0"/>
              <a:t>G-SVRS Tool GIS Layers</a:t>
            </a:r>
          </a:p>
          <a:p>
            <a:pPr marL="285750" indent="-285750">
              <a:buFont typeface="Wingdings" panose="05000000000000000000" pitchFamily="2" charset="2"/>
              <a:buChar char="§"/>
            </a:pPr>
            <a:r>
              <a:rPr lang="en-US" sz="1600" b="1" dirty="0"/>
              <a:t>Census Boundary Layer.  </a:t>
            </a:r>
            <a:r>
              <a:rPr lang="en-US" sz="1600" dirty="0"/>
              <a:t>Add U.S. Census County Boundary layer to compare with county boundary from 1:24,000 scale USGS topographic maps</a:t>
            </a:r>
            <a:r>
              <a:rPr lang="en-US" sz="1600" b="1" dirty="0"/>
              <a:t>.</a:t>
            </a:r>
          </a:p>
          <a:p>
            <a:pPr marL="285750" indent="-285750">
              <a:buFont typeface="Wingdings" panose="05000000000000000000" pitchFamily="2" charset="2"/>
              <a:buChar char="§"/>
            </a:pPr>
            <a:r>
              <a:rPr lang="en-US" sz="1600" b="1" dirty="0"/>
              <a:t>Polling Station.  </a:t>
            </a:r>
            <a:r>
              <a:rPr lang="en-US" sz="1600" dirty="0"/>
              <a:t>Add polling stations from SVRS to Layer List and map. </a:t>
            </a:r>
            <a:endParaRPr lang="en-US" sz="1600" b="1" dirty="0"/>
          </a:p>
          <a:p>
            <a:pPr marL="285750" indent="-285750">
              <a:buFont typeface="Wingdings" panose="05000000000000000000" pitchFamily="2" charset="2"/>
              <a:buChar char="§"/>
            </a:pPr>
            <a:r>
              <a:rPr lang="en-US" sz="1600" b="1" dirty="0"/>
              <a:t>Apartment Units.</a:t>
            </a:r>
            <a:r>
              <a:rPr lang="en-US" sz="1600" dirty="0"/>
              <a:t>  Improve address features to more easily distinguish multiple units located in  apartment buildings</a:t>
            </a:r>
            <a:r>
              <a:rPr lang="en-US" dirty="0"/>
              <a:t/>
            </a:r>
            <a:br>
              <a:rPr lang="en-US" dirty="0"/>
            </a:br>
            <a:endParaRPr lang="en-US" dirty="0"/>
          </a:p>
          <a:p>
            <a:r>
              <a:rPr lang="en-US" sz="2000" dirty="0" err="1"/>
              <a:t>GoVoteWV</a:t>
            </a:r>
            <a:r>
              <a:rPr lang="en-US" sz="2000" dirty="0"/>
              <a:t> Online Voter Tools</a:t>
            </a:r>
          </a:p>
          <a:p>
            <a:pPr marL="285750" indent="-285750">
              <a:buFont typeface="Wingdings" panose="05000000000000000000" pitchFamily="2" charset="2"/>
              <a:buChar char="§"/>
            </a:pPr>
            <a:r>
              <a:rPr lang="en-US" sz="1600" b="1" dirty="0"/>
              <a:t>Online Voter Tools.</a:t>
            </a:r>
            <a:r>
              <a:rPr lang="en-US" sz="1600" dirty="0"/>
              <a:t>  Explore integrating GIS technologies with </a:t>
            </a:r>
            <a:r>
              <a:rPr lang="en-US" sz="1600" dirty="0" err="1">
                <a:hlinkClick r:id="rId3"/>
              </a:rPr>
              <a:t>GoVoteWV</a:t>
            </a:r>
            <a:r>
              <a:rPr lang="en-US" sz="1600" dirty="0"/>
              <a:t> online voter tools on the Secretary of State’s website</a:t>
            </a:r>
          </a:p>
          <a:p>
            <a:pPr marL="285750" indent="-285750">
              <a:buFont typeface="Wingdings" panose="05000000000000000000" pitchFamily="2" charset="2"/>
              <a:buChar char="§"/>
            </a:pPr>
            <a:endParaRPr lang="en-US" sz="1600" dirty="0"/>
          </a:p>
          <a:p>
            <a:r>
              <a:rPr lang="en-US" sz="2000" dirty="0"/>
              <a:t>Address Geocoding</a:t>
            </a:r>
          </a:p>
          <a:p>
            <a:pPr marL="285750" indent="-285750">
              <a:buFont typeface="Wingdings" panose="05000000000000000000" pitchFamily="2" charset="2"/>
              <a:buChar char="§"/>
            </a:pPr>
            <a:r>
              <a:rPr lang="en-US" sz="1600" dirty="0"/>
              <a:t>Improve accuracy of Geocode Locators</a:t>
            </a:r>
          </a:p>
          <a:p>
            <a:pPr marL="285750" indent="-285750">
              <a:buFont typeface="Wingdings" panose="05000000000000000000" pitchFamily="2" charset="2"/>
              <a:buChar char="§"/>
            </a:pPr>
            <a:r>
              <a:rPr lang="en-US" sz="1600" dirty="0"/>
              <a:t>Provide address mismatch lists to County Clerks and E-911 Offices</a:t>
            </a:r>
            <a:endParaRPr lang="en-US" sz="1600" b="1" dirty="0"/>
          </a:p>
        </p:txBody>
      </p:sp>
    </p:spTree>
    <p:extLst>
      <p:ext uri="{BB962C8B-B14F-4D97-AF65-F5344CB8AC3E}">
        <p14:creationId xmlns:p14="http://schemas.microsoft.com/office/powerpoint/2010/main" val="2452083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Geocoding (Address Matching)</a:t>
            </a:r>
          </a:p>
        </p:txBody>
      </p:sp>
      <p:sp>
        <p:nvSpPr>
          <p:cNvPr id="3" name="Rectangle 2"/>
          <p:cNvSpPr/>
          <p:nvPr/>
        </p:nvSpPr>
        <p:spPr>
          <a:xfrm>
            <a:off x="279134" y="1032014"/>
            <a:ext cx="8604984" cy="1014380"/>
          </a:xfrm>
          <a:prstGeom prst="rect">
            <a:avLst/>
          </a:prstGeom>
          <a:solidFill>
            <a:schemeClr val="accent1">
              <a:lumMod val="20000"/>
              <a:lumOff val="80000"/>
            </a:schemeClr>
          </a:solidFill>
        </p:spPr>
        <p:txBody>
          <a:bodyPr wrap="squar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Calibri" panose="020F0502020204030204" pitchFamily="34" charset="0"/>
              </a:rPr>
              <a:t>Geocoding.</a:t>
            </a:r>
            <a:r>
              <a:rPr lang="en-US" sz="1400" dirty="0">
                <a:latin typeface="Calibri" panose="020F0502020204030204" pitchFamily="34" charset="0"/>
                <a:ea typeface="Calibri" panose="020F0502020204030204" pitchFamily="34" charset="0"/>
                <a:cs typeface="Calibri" panose="020F0502020204030204" pitchFamily="34" charset="0"/>
              </a:rPr>
              <a:t>  Geocoding, or address matching, is the computational process by which a physical address is converted into geographic coordinates, which can be used for a variety of mapping applications.  The most highly accurate and precise geocode you can return is at the address point that is within the building footprint.  Created by the WV GIS Technical Center, a composite locator of public and commercial address layers geocodes voter points.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822257" y="2269886"/>
            <a:ext cx="4061861" cy="3554178"/>
          </a:xfrm>
          <a:prstGeom prst="rect">
            <a:avLst/>
          </a:prstGeom>
          <a:solidFill>
            <a:schemeClr val="accent1">
              <a:lumMod val="20000"/>
              <a:lumOff val="80000"/>
            </a:schemeClr>
          </a:solidFill>
        </p:spPr>
        <p:txBody>
          <a:bodyPr wrap="squar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Calibri" panose="020F0502020204030204" pitchFamily="34" charset="0"/>
              </a:rPr>
              <a:t>Address Match Types and Reports.  </a:t>
            </a:r>
            <a:r>
              <a:rPr lang="en-US" sz="1400" dirty="0">
                <a:latin typeface="Calibri" panose="020F0502020204030204" pitchFamily="34" charset="0"/>
                <a:ea typeface="Calibri" panose="020F0502020204030204" pitchFamily="34" charset="0"/>
                <a:cs typeface="Calibri" panose="020F0502020204030204" pitchFamily="34" charset="0"/>
              </a:rPr>
              <a:t>Voter addresses are matched or unmatched based on geocode scores above the minimum match score.  Geocoded results are classified by the </a:t>
            </a:r>
            <a:r>
              <a:rPr lang="en-US" sz="1400" i="1" dirty="0">
                <a:latin typeface="Calibri" panose="020F0502020204030204" pitchFamily="34" charset="0"/>
                <a:ea typeface="Calibri" panose="020F0502020204030204" pitchFamily="34" charset="0"/>
                <a:cs typeface="Calibri" panose="020F0502020204030204" pitchFamily="34" charset="0"/>
              </a:rPr>
              <a:t>Locator Type</a:t>
            </a:r>
            <a:r>
              <a:rPr lang="en-US" sz="1400" dirty="0">
                <a:latin typeface="Calibri" panose="020F0502020204030204" pitchFamily="34" charset="0"/>
                <a:ea typeface="Calibri" panose="020F0502020204030204" pitchFamily="34" charset="0"/>
                <a:cs typeface="Calibri" panose="020F0502020204030204" pitchFamily="34" charset="0"/>
              </a:rPr>
              <a:t> (WV Master Address file, </a:t>
            </a:r>
            <a:r>
              <a:rPr lang="en-US" sz="1400" dirty="0" err="1">
                <a:latin typeface="Calibri" panose="020F0502020204030204" pitchFamily="34" charset="0"/>
                <a:ea typeface="Calibri" panose="020F0502020204030204" pitchFamily="34" charset="0"/>
                <a:cs typeface="Calibri" panose="020F0502020204030204" pitchFamily="34" charset="0"/>
              </a:rPr>
              <a:t>Esri</a:t>
            </a:r>
            <a:r>
              <a:rPr lang="en-US" sz="1400" dirty="0">
                <a:latin typeface="Calibri" panose="020F0502020204030204" pitchFamily="34" charset="0"/>
                <a:ea typeface="Calibri" panose="020F0502020204030204" pitchFamily="34" charset="0"/>
                <a:cs typeface="Calibri" panose="020F0502020204030204" pitchFamily="34" charset="0"/>
              </a:rPr>
              <a:t>) and </a:t>
            </a:r>
            <a:r>
              <a:rPr lang="en-US" sz="1400" i="1" dirty="0">
                <a:latin typeface="Calibri" panose="020F0502020204030204" pitchFamily="34" charset="0"/>
                <a:ea typeface="Calibri" panose="020F0502020204030204" pitchFamily="34" charset="0"/>
                <a:cs typeface="Calibri" panose="020F0502020204030204" pitchFamily="34" charset="0"/>
              </a:rPr>
              <a:t>Locator Role </a:t>
            </a:r>
            <a:r>
              <a:rPr lang="en-US" sz="1400" dirty="0">
                <a:latin typeface="Calibri" panose="020F0502020204030204" pitchFamily="34" charset="0"/>
                <a:ea typeface="Calibri" panose="020F0502020204030204" pitchFamily="34" charset="0"/>
                <a:cs typeface="Calibri" panose="020F0502020204030204" pitchFamily="34" charset="0"/>
              </a:rPr>
              <a:t>(site point address, street address range, parcel, etc.)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1" dirty="0">
                <a:latin typeface="Calibri" panose="020F0502020204030204" pitchFamily="34" charset="0"/>
                <a:ea typeface="Calibri" panose="020F0502020204030204" pitchFamily="34" charset="0"/>
                <a:cs typeface="Times New Roman" panose="02020603050405020304" pitchFamily="18" charset="0"/>
              </a:rPr>
              <a:t>Site Match:</a:t>
            </a:r>
            <a:r>
              <a:rPr lang="en-US" sz="1200" dirty="0">
                <a:latin typeface="Calibri" panose="020F0502020204030204" pitchFamily="34" charset="0"/>
                <a:ea typeface="Calibri" panose="020F0502020204030204" pitchFamily="34" charset="0"/>
                <a:cs typeface="Times New Roman" panose="02020603050405020304" pitchFamily="18" charset="0"/>
              </a:rPr>
              <a:t>  Match to S</a:t>
            </a:r>
            <a:r>
              <a:rPr lang="en-US" sz="1200" b="1" dirty="0">
                <a:latin typeface="Calibri" panose="020F0502020204030204" pitchFamily="34" charset="0"/>
                <a:ea typeface="Calibri" panose="020F0502020204030204" pitchFamily="34" charset="0"/>
                <a:cs typeface="Times New Roman" panose="02020603050405020304" pitchFamily="18" charset="0"/>
              </a:rPr>
              <a:t>ite </a:t>
            </a:r>
            <a:r>
              <a:rPr lang="en-US" sz="1200" dirty="0">
                <a:latin typeface="Calibri" panose="020F0502020204030204" pitchFamily="34" charset="0"/>
                <a:ea typeface="Calibri" panose="020F0502020204030204" pitchFamily="34" charset="0"/>
                <a:cs typeface="Times New Roman" panose="02020603050405020304" pitchFamily="18" charset="0"/>
              </a:rPr>
              <a:t>address point.  The location match ideally is within building footprint.</a:t>
            </a:r>
          </a:p>
          <a:p>
            <a:pPr marL="742950" marR="0" lvl="1" indent="-285750">
              <a:lnSpc>
                <a:spcPct val="107000"/>
              </a:lnSpc>
              <a:spcBef>
                <a:spcPts val="0"/>
              </a:spcBef>
              <a:spcAft>
                <a:spcPts val="0"/>
              </a:spcAft>
              <a:buFont typeface="Courier New" panose="02070309020205020404" pitchFamily="49" charset="0"/>
              <a:buChar char="o"/>
            </a:pPr>
            <a:r>
              <a:rPr lang="en-US" sz="1200" i="1" dirty="0">
                <a:latin typeface="Calibri" panose="020F0502020204030204" pitchFamily="34" charset="0"/>
                <a:ea typeface="Calibri" panose="020F0502020204030204" pitchFamily="34" charset="0"/>
                <a:cs typeface="Times New Roman" panose="02020603050405020304" pitchFamily="18" charset="0"/>
              </a:rPr>
              <a:t>Site Match Outside County:</a:t>
            </a:r>
            <a:r>
              <a:rPr lang="en-US" sz="1200" dirty="0">
                <a:latin typeface="Calibri" panose="020F0502020204030204" pitchFamily="34" charset="0"/>
                <a:ea typeface="Calibri" panose="020F0502020204030204" pitchFamily="34" charset="0"/>
                <a:cs typeface="Times New Roman" panose="02020603050405020304" pitchFamily="18" charset="0"/>
              </a:rPr>
              <a:t>  Voter records </a:t>
            </a:r>
            <a:r>
              <a:rPr lang="en-US" sz="1200" i="1" dirty="0">
                <a:latin typeface="Calibri" panose="020F0502020204030204" pitchFamily="34" charset="0"/>
                <a:ea typeface="Calibri" panose="020F0502020204030204" pitchFamily="34" charset="0"/>
                <a:cs typeface="Times New Roman" panose="02020603050405020304" pitchFamily="18" charset="0"/>
              </a:rPr>
              <a:t>site-</a:t>
            </a:r>
            <a:r>
              <a:rPr lang="en-US" sz="1200" dirty="0">
                <a:latin typeface="Calibri" panose="020F0502020204030204" pitchFamily="34" charset="0"/>
                <a:ea typeface="Calibri" panose="020F0502020204030204" pitchFamily="34" charset="0"/>
                <a:cs typeface="Times New Roman" panose="02020603050405020304" pitchFamily="18" charset="0"/>
              </a:rPr>
              <a:t>matched outside the county.</a:t>
            </a:r>
          </a:p>
          <a:p>
            <a:pPr marL="342900" marR="0" lvl="0" indent="-342900">
              <a:lnSpc>
                <a:spcPct val="107000"/>
              </a:lnSpc>
              <a:spcBef>
                <a:spcPts val="0"/>
              </a:spcBef>
              <a:spcAft>
                <a:spcPts val="0"/>
              </a:spcAft>
              <a:buFont typeface="Symbol" panose="05050102010706020507" pitchFamily="18" charset="2"/>
              <a:buChar char=""/>
            </a:pPr>
            <a:r>
              <a:rPr lang="en-US" sz="1200" i="1" dirty="0">
                <a:latin typeface="Calibri" panose="020F0502020204030204" pitchFamily="34" charset="0"/>
                <a:ea typeface="Calibri" panose="020F0502020204030204" pitchFamily="34" charset="0"/>
                <a:cs typeface="Times New Roman" panose="02020603050405020304" pitchFamily="18" charset="0"/>
              </a:rPr>
              <a:t>Street Match:</a:t>
            </a:r>
            <a:r>
              <a:rPr lang="en-US" sz="1200" dirty="0">
                <a:latin typeface="Calibri" panose="020F0502020204030204" pitchFamily="34" charset="0"/>
                <a:ea typeface="Calibri" panose="020F0502020204030204" pitchFamily="34" charset="0"/>
                <a:cs typeface="Times New Roman" panose="02020603050405020304" pitchFamily="18" charset="0"/>
              </a:rPr>
              <a:t>  Match to the </a:t>
            </a:r>
            <a:r>
              <a:rPr lang="en-US" sz="1200" b="1" dirty="0">
                <a:latin typeface="Calibri" panose="020F0502020204030204" pitchFamily="34" charset="0"/>
                <a:ea typeface="Calibri" panose="020F0502020204030204" pitchFamily="34" charset="0"/>
                <a:cs typeface="Times New Roman" panose="02020603050405020304" pitchFamily="18" charset="0"/>
              </a:rPr>
              <a:t>street</a:t>
            </a:r>
            <a:r>
              <a:rPr lang="en-US" sz="1200" dirty="0">
                <a:latin typeface="Calibri" panose="020F0502020204030204" pitchFamily="34" charset="0"/>
                <a:ea typeface="Calibri" panose="020F0502020204030204" pitchFamily="34" charset="0"/>
                <a:cs typeface="Times New Roman" panose="02020603050405020304" pitchFamily="18" charset="0"/>
              </a:rPr>
              <a:t> address range but not pinpointed to the building location.  A GIS file of street address matches can be provided for counties to improve the address matching of these voter records.</a:t>
            </a:r>
          </a:p>
          <a:p>
            <a:pPr marL="342900" marR="0" lvl="0" indent="-342900">
              <a:lnSpc>
                <a:spcPct val="107000"/>
              </a:lnSpc>
              <a:spcBef>
                <a:spcPts val="0"/>
              </a:spcBef>
              <a:spcAft>
                <a:spcPts val="800"/>
              </a:spcAft>
              <a:buFont typeface="Symbol" panose="05050102010706020507" pitchFamily="18" charset="2"/>
              <a:buChar char=""/>
            </a:pPr>
            <a:r>
              <a:rPr lang="en-US" sz="1200" i="1" dirty="0">
                <a:latin typeface="Calibri" panose="020F0502020204030204" pitchFamily="34" charset="0"/>
                <a:ea typeface="Calibri" panose="020F0502020204030204" pitchFamily="34" charset="0"/>
                <a:cs typeface="Times New Roman" panose="02020603050405020304" pitchFamily="18" charset="0"/>
              </a:rPr>
              <a:t>Unmatched Records:</a:t>
            </a:r>
            <a:r>
              <a:rPr lang="en-US" sz="1200" dirty="0">
                <a:latin typeface="Calibri" panose="020F0502020204030204" pitchFamily="34" charset="0"/>
                <a:ea typeface="Calibri" panose="020F0502020204030204" pitchFamily="34" charset="0"/>
                <a:cs typeface="Times New Roman" panose="02020603050405020304" pitchFamily="18" charset="0"/>
              </a:rPr>
              <a:t>  Voter records could not be geocoded or geospatially pinpointed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Geocoding a table of addr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01" y="2366138"/>
            <a:ext cx="4012357" cy="27063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90019" y="5072513"/>
            <a:ext cx="791607" cy="230832"/>
          </a:xfrm>
          <a:prstGeom prst="rect">
            <a:avLst/>
          </a:prstGeom>
        </p:spPr>
        <p:txBody>
          <a:bodyPr wrap="square">
            <a:spAutoFit/>
          </a:bodyPr>
          <a:lstStyle/>
          <a:p>
            <a:r>
              <a:rPr lang="en-US" sz="900" dirty="0">
                <a:hlinkClick r:id="rId4"/>
              </a:rPr>
              <a:t>Source </a:t>
            </a:r>
            <a:r>
              <a:rPr lang="en-US" sz="900" dirty="0" err="1">
                <a:hlinkClick r:id="rId4"/>
              </a:rPr>
              <a:t>Esri</a:t>
            </a:r>
            <a:endParaRPr lang="en-US" sz="900" dirty="0"/>
          </a:p>
        </p:txBody>
      </p:sp>
      <p:sp>
        <p:nvSpPr>
          <p:cNvPr id="2" name="TextBox 1"/>
          <p:cNvSpPr txBox="1"/>
          <p:nvPr/>
        </p:nvSpPr>
        <p:spPr>
          <a:xfrm>
            <a:off x="702644" y="5979190"/>
            <a:ext cx="2964582" cy="338554"/>
          </a:xfrm>
          <a:prstGeom prst="rect">
            <a:avLst/>
          </a:prstGeom>
          <a:noFill/>
        </p:spPr>
        <p:txBody>
          <a:bodyPr wrap="square" rtlCol="0">
            <a:spAutoFit/>
          </a:bodyPr>
          <a:lstStyle/>
          <a:p>
            <a:r>
              <a:rPr lang="en-US" sz="1600" dirty="0">
                <a:hlinkClick r:id="rId5"/>
              </a:rPr>
              <a:t>Geocoding Definitions</a:t>
            </a:r>
            <a:endParaRPr lang="en-US" sz="1600" dirty="0"/>
          </a:p>
        </p:txBody>
      </p:sp>
      <p:sp>
        <p:nvSpPr>
          <p:cNvPr id="8" name="TextBox 7"/>
          <p:cNvSpPr txBox="1"/>
          <p:nvPr/>
        </p:nvSpPr>
        <p:spPr>
          <a:xfrm>
            <a:off x="702644" y="6317744"/>
            <a:ext cx="3368842" cy="338554"/>
          </a:xfrm>
          <a:prstGeom prst="rect">
            <a:avLst/>
          </a:prstGeom>
          <a:noFill/>
        </p:spPr>
        <p:txBody>
          <a:bodyPr wrap="square" rtlCol="0">
            <a:spAutoFit/>
          </a:bodyPr>
          <a:lstStyle/>
          <a:p>
            <a:r>
              <a:rPr lang="en-US" sz="1600" dirty="0">
                <a:hlinkClick r:id="rId6"/>
              </a:rPr>
              <a:t>Geocode Match Report Example</a:t>
            </a:r>
            <a:endParaRPr lang="en-US" sz="1600" dirty="0"/>
          </a:p>
        </p:txBody>
      </p:sp>
    </p:spTree>
    <p:extLst>
      <p:ext uri="{BB962C8B-B14F-4D97-AF65-F5344CB8AC3E}">
        <p14:creationId xmlns:p14="http://schemas.microsoft.com/office/powerpoint/2010/main" val="538350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Geocoding Process</a:t>
            </a:r>
          </a:p>
        </p:txBody>
      </p:sp>
      <p:sp>
        <p:nvSpPr>
          <p:cNvPr id="7" name="TextBox 6">
            <a:extLst>
              <a:ext uri="{FF2B5EF4-FFF2-40B4-BE49-F238E27FC236}">
                <a16:creationId xmlns:a16="http://schemas.microsoft.com/office/drawing/2014/main" id="{BE460CAE-6A31-4106-BBAF-57D62CA5A2DD}"/>
              </a:ext>
            </a:extLst>
          </p:cNvPr>
          <p:cNvSpPr txBox="1"/>
          <p:nvPr/>
        </p:nvSpPr>
        <p:spPr>
          <a:xfrm>
            <a:off x="359341" y="1249885"/>
            <a:ext cx="7841383" cy="1446550"/>
          </a:xfrm>
          <a:prstGeom prst="rect">
            <a:avLst/>
          </a:prstGeom>
          <a:solidFill>
            <a:schemeClr val="accent1">
              <a:lumMod val="20000"/>
              <a:lumOff val="80000"/>
            </a:schemeClr>
          </a:solidFill>
        </p:spPr>
        <p:txBody>
          <a:bodyPr wrap="square">
            <a:spAutoFit/>
          </a:bodyPr>
          <a:lstStyle/>
          <a:p>
            <a:r>
              <a:rPr lang="en-US" u="sng" dirty="0"/>
              <a:t>Geocode Process Sequence</a:t>
            </a:r>
          </a:p>
          <a:p>
            <a:pPr marL="342900" indent="-342900">
              <a:buFont typeface="+mj-lt"/>
              <a:buAutoNum type="arabicParenR"/>
            </a:pPr>
            <a:r>
              <a:rPr lang="en-US" sz="1400" dirty="0"/>
              <a:t>Clean and standardize address formats</a:t>
            </a:r>
          </a:p>
          <a:p>
            <a:pPr marL="342900" indent="-342900">
              <a:buFont typeface="+mj-lt"/>
              <a:buAutoNum type="arabicParenR"/>
            </a:pPr>
            <a:r>
              <a:rPr lang="en-US" sz="1400" dirty="0"/>
              <a:t>Geocode all addresses with WV Locator address points using 90% confidence level</a:t>
            </a:r>
          </a:p>
          <a:p>
            <a:pPr marL="342900" indent="-342900">
              <a:buFont typeface="+mj-lt"/>
              <a:buAutoNum type="arabicParenR"/>
            </a:pPr>
            <a:r>
              <a:rPr lang="en-US" sz="1400" dirty="0"/>
              <a:t>Geocode unmatched addresses with Esri Locator address points using 75% confidence level</a:t>
            </a:r>
          </a:p>
          <a:p>
            <a:pPr marL="342900" indent="-342900">
              <a:buFont typeface="+mj-lt"/>
              <a:buAutoNum type="arabicParenR"/>
            </a:pPr>
            <a:r>
              <a:rPr lang="en-US" sz="1400" dirty="0"/>
              <a:t>Geocode unmatched addresses with WV Locator address street ranges using 90% confidence level</a:t>
            </a:r>
          </a:p>
          <a:p>
            <a:pPr marL="342900" indent="-342900">
              <a:buFont typeface="+mj-lt"/>
              <a:buAutoNum type="arabicParenR"/>
            </a:pPr>
            <a:r>
              <a:rPr lang="en-US" sz="1400" dirty="0"/>
              <a:t>Geocode unmatched addresses with Esri Locator address street ranges using 75% confidence level</a:t>
            </a:r>
          </a:p>
        </p:txBody>
      </p:sp>
      <p:graphicFrame>
        <p:nvGraphicFramePr>
          <p:cNvPr id="3" name="Diagram 2"/>
          <p:cNvGraphicFramePr/>
          <p:nvPr/>
        </p:nvGraphicFramePr>
        <p:xfrm>
          <a:off x="359341" y="3265688"/>
          <a:ext cx="6096000" cy="1915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wn Arrow 5"/>
          <p:cNvSpPr/>
          <p:nvPr/>
        </p:nvSpPr>
        <p:spPr>
          <a:xfrm rot="18546894">
            <a:off x="1403796" y="5223728"/>
            <a:ext cx="413887" cy="48402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06339" y="5750368"/>
            <a:ext cx="1414914" cy="904775"/>
          </a:xfrm>
          <a:prstGeom prst="ellipse">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0000"/>
                </a:solidFill>
              </a:rPr>
              <a:t>False Positives</a:t>
            </a:r>
          </a:p>
        </p:txBody>
      </p:sp>
      <p:sp>
        <p:nvSpPr>
          <p:cNvPr id="9" name="Down Arrow 8"/>
          <p:cNvSpPr/>
          <p:nvPr/>
        </p:nvSpPr>
        <p:spPr>
          <a:xfrm rot="2524646">
            <a:off x="3014308" y="5238037"/>
            <a:ext cx="413887" cy="48402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37036" y="5941145"/>
            <a:ext cx="2848494" cy="523220"/>
          </a:xfrm>
          <a:prstGeom prst="rect">
            <a:avLst/>
          </a:prstGeom>
        </p:spPr>
        <p:txBody>
          <a:bodyPr wrap="square">
            <a:spAutoFit/>
          </a:bodyPr>
          <a:lstStyle/>
          <a:p>
            <a:r>
              <a:rPr lang="en-US" sz="1400" i="1" dirty="0"/>
              <a:t>A False Positive is an address geocoded to the wrong location</a:t>
            </a:r>
            <a:endParaRPr lang="en-US" sz="1600" dirty="0"/>
          </a:p>
        </p:txBody>
      </p:sp>
    </p:spTree>
    <p:extLst>
      <p:ext uri="{BB962C8B-B14F-4D97-AF65-F5344CB8AC3E}">
        <p14:creationId xmlns:p14="http://schemas.microsoft.com/office/powerpoint/2010/main" val="4202235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Geocoding Locators</a:t>
            </a:r>
          </a:p>
        </p:txBody>
      </p:sp>
      <p:graphicFrame>
        <p:nvGraphicFramePr>
          <p:cNvPr id="14" name="Chart 13"/>
          <p:cNvGraphicFramePr/>
          <p:nvPr/>
        </p:nvGraphicFramePr>
        <p:xfrm>
          <a:off x="627101" y="2104917"/>
          <a:ext cx="6318858" cy="437485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081547" y="1186493"/>
            <a:ext cx="6852816" cy="646331"/>
          </a:xfrm>
          <a:prstGeom prst="rect">
            <a:avLst/>
          </a:prstGeom>
          <a:solidFill>
            <a:schemeClr val="accent1">
              <a:lumMod val="20000"/>
              <a:lumOff val="80000"/>
            </a:schemeClr>
          </a:solidFill>
        </p:spPr>
        <p:txBody>
          <a:bodyPr wrap="square">
            <a:spAutoFit/>
          </a:bodyPr>
          <a:lstStyle/>
          <a:p>
            <a:r>
              <a:rPr lang="en-US" dirty="0">
                <a:latin typeface="Calibri" panose="020F0502020204030204" pitchFamily="34" charset="0"/>
                <a:ea typeface="Calibri" panose="020F0502020204030204" pitchFamily="34" charset="0"/>
              </a:rPr>
              <a:t>The composite locator combines geocoding results from both the</a:t>
            </a:r>
          </a:p>
          <a:p>
            <a:r>
              <a:rPr lang="en-US" dirty="0">
                <a:latin typeface="Calibri" panose="020F0502020204030204" pitchFamily="34" charset="0"/>
                <a:ea typeface="Calibri" panose="020F0502020204030204" pitchFamily="34" charset="0"/>
              </a:rPr>
              <a:t> </a:t>
            </a:r>
            <a:r>
              <a:rPr lang="en-US" b="1" dirty="0">
                <a:solidFill>
                  <a:schemeClr val="accent1">
                    <a:lumMod val="50000"/>
                  </a:schemeClr>
                </a:solidFill>
                <a:latin typeface="Calibri" panose="020F0502020204030204" pitchFamily="34" charset="0"/>
                <a:ea typeface="Calibri" panose="020F0502020204030204" pitchFamily="34" charset="0"/>
              </a:rPr>
              <a:t>West Virginia</a:t>
            </a:r>
            <a:r>
              <a:rPr lang="en-US" dirty="0">
                <a:latin typeface="Calibri" panose="020F0502020204030204" pitchFamily="34" charset="0"/>
                <a:ea typeface="Calibri" panose="020F0502020204030204" pitchFamily="34" charset="0"/>
              </a:rPr>
              <a:t> (public) and </a:t>
            </a:r>
            <a:r>
              <a:rPr lang="en-US" b="1" dirty="0" err="1">
                <a:solidFill>
                  <a:schemeClr val="accent1">
                    <a:lumMod val="50000"/>
                  </a:schemeClr>
                </a:solidFill>
                <a:latin typeface="Calibri" panose="020F0502020204030204" pitchFamily="34" charset="0"/>
                <a:ea typeface="Calibri" panose="020F0502020204030204" pitchFamily="34" charset="0"/>
              </a:rPr>
              <a:t>Esri</a:t>
            </a:r>
            <a:r>
              <a:rPr lang="en-US" b="1" dirty="0">
                <a:solidFill>
                  <a:schemeClr val="accent1">
                    <a:lumMod val="50000"/>
                  </a:schemeClr>
                </a:solidFill>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 (commercial) address lists </a:t>
            </a:r>
            <a:endParaRPr lang="en-US" dirty="0"/>
          </a:p>
        </p:txBody>
      </p:sp>
      <p:sp>
        <p:nvSpPr>
          <p:cNvPr id="4" name="TextBox 3"/>
          <p:cNvSpPr txBox="1"/>
          <p:nvPr/>
        </p:nvSpPr>
        <p:spPr>
          <a:xfrm>
            <a:off x="5633883" y="4424517"/>
            <a:ext cx="2792362" cy="1631216"/>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90% of address matches are from the WV Locator</a:t>
            </a:r>
          </a:p>
          <a:p>
            <a:pPr marL="285750" indent="-285750">
              <a:buFont typeface="Arial" panose="020B0604020202020204" pitchFamily="34" charset="0"/>
              <a:buChar char="•"/>
            </a:pPr>
            <a:endParaRPr lang="en-US" sz="16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10% matches from the </a:t>
            </a:r>
            <a:r>
              <a:rPr lang="en-US" sz="1600" dirty="0" err="1">
                <a:latin typeface="Calibri" panose="020F0502020204030204" pitchFamily="34" charset="0"/>
                <a:ea typeface="Calibri" panose="020F0502020204030204" pitchFamily="34" charset="0"/>
              </a:rPr>
              <a:t>Esri</a:t>
            </a:r>
            <a:r>
              <a:rPr lang="en-US" sz="1600" dirty="0">
                <a:latin typeface="Calibri" panose="020F0502020204030204" pitchFamily="34" charset="0"/>
                <a:ea typeface="Calibri" panose="020F0502020204030204" pitchFamily="34" charset="0"/>
              </a:rPr>
              <a:t> Locator</a:t>
            </a:r>
            <a:endParaRPr lang="en-US" sz="1600" dirty="0"/>
          </a:p>
          <a:p>
            <a:endParaRPr lang="en-US" sz="2000" dirty="0"/>
          </a:p>
        </p:txBody>
      </p:sp>
    </p:spTree>
    <p:extLst>
      <p:ext uri="{BB962C8B-B14F-4D97-AF65-F5344CB8AC3E}">
        <p14:creationId xmlns:p14="http://schemas.microsoft.com/office/powerpoint/2010/main" val="236736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555381-D9DE-442B-8D4B-69E99F3C1DB7}"/>
              </a:ext>
            </a:extLst>
          </p:cNvPr>
          <p:cNvPicPr>
            <a:picLocks noChangeAspect="1"/>
          </p:cNvPicPr>
          <p:nvPr/>
        </p:nvPicPr>
        <p:blipFill>
          <a:blip r:embed="rId3"/>
          <a:stretch>
            <a:fillRect/>
          </a:stretch>
        </p:blipFill>
        <p:spPr>
          <a:xfrm>
            <a:off x="1001202" y="981075"/>
            <a:ext cx="7541646" cy="5792964"/>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Precinct Mismatch Status </a:t>
            </a:r>
          </a:p>
        </p:txBody>
      </p:sp>
      <p:sp>
        <p:nvSpPr>
          <p:cNvPr id="2" name="Rectangle 1"/>
          <p:cNvSpPr/>
          <p:nvPr/>
        </p:nvSpPr>
        <p:spPr>
          <a:xfrm>
            <a:off x="2783005" y="6447969"/>
            <a:ext cx="2634760"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County Mismatch Status Graphic</a:t>
            </a:r>
            <a:endParaRPr lang="en-US"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3524F5F-6780-44AA-AC68-2795B23E1334}"/>
              </a:ext>
            </a:extLst>
          </p:cNvPr>
          <p:cNvSpPr txBox="1"/>
          <p:nvPr/>
        </p:nvSpPr>
        <p:spPr>
          <a:xfrm>
            <a:off x="5524500" y="6170970"/>
            <a:ext cx="2927283" cy="523220"/>
          </a:xfrm>
          <a:prstGeom prst="rect">
            <a:avLst/>
          </a:prstGeom>
          <a:solidFill>
            <a:schemeClr val="bg1">
              <a:lumMod val="95000"/>
            </a:schemeClr>
          </a:solidFill>
        </p:spPr>
        <p:txBody>
          <a:bodyPr wrap="square" rtlCol="0">
            <a:spAutoFit/>
          </a:bodyPr>
          <a:lstStyle/>
          <a:p>
            <a:r>
              <a:rPr lang="en-US" sz="1400" dirty="0"/>
              <a:t>Countywide SVRS-GEO Voter Mismatch Rate should be &lt; 5%</a:t>
            </a:r>
          </a:p>
        </p:txBody>
      </p:sp>
      <p:sp>
        <p:nvSpPr>
          <p:cNvPr id="7" name="TextBox 6">
            <a:extLst>
              <a:ext uri="{FF2B5EF4-FFF2-40B4-BE49-F238E27FC236}">
                <a16:creationId xmlns:a16="http://schemas.microsoft.com/office/drawing/2014/main" id="{D122332E-F0D6-4EC1-A4D2-B8F96BF0DF78}"/>
              </a:ext>
            </a:extLst>
          </p:cNvPr>
          <p:cNvSpPr txBox="1"/>
          <p:nvPr/>
        </p:nvSpPr>
        <p:spPr>
          <a:xfrm>
            <a:off x="1125654" y="1079038"/>
            <a:ext cx="2760545" cy="523220"/>
          </a:xfrm>
          <a:prstGeom prst="rect">
            <a:avLst/>
          </a:prstGeom>
          <a:solidFill>
            <a:schemeClr val="accent6">
              <a:lumMod val="20000"/>
              <a:lumOff val="80000"/>
            </a:schemeClr>
          </a:solidFill>
        </p:spPr>
        <p:txBody>
          <a:bodyPr wrap="square">
            <a:spAutoFit/>
          </a:bodyPr>
          <a:lstStyle/>
          <a:p>
            <a:pPr marR="0" lvl="0">
              <a:spcBef>
                <a:spcPts val="0"/>
              </a:spcBef>
              <a:spcAft>
                <a:spcPts val="0"/>
              </a:spcAft>
            </a:pPr>
            <a:r>
              <a:rPr lang="en-US" sz="1400" dirty="0">
                <a:effectLst/>
                <a:latin typeface="Calibri" panose="020F0502020204030204" pitchFamily="34" charset="0"/>
                <a:ea typeface="Times New Roman" panose="02020603050405020304" pitchFamily="18" charset="0"/>
              </a:rPr>
              <a:t>30 counties have SVRS-GEOgraphic Precinct Mismatch Rates &lt; 5%</a:t>
            </a:r>
            <a:endParaRPr lang="en-US" sz="14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3D49218-E94E-4471-AAD9-A654D1C1F0C4}"/>
              </a:ext>
            </a:extLst>
          </p:cNvPr>
          <p:cNvSpPr txBox="1"/>
          <p:nvPr/>
        </p:nvSpPr>
        <p:spPr>
          <a:xfrm>
            <a:off x="4869296" y="1904999"/>
            <a:ext cx="3191476" cy="338554"/>
          </a:xfrm>
          <a:prstGeom prst="rect">
            <a:avLst/>
          </a:prstGeom>
          <a:solidFill>
            <a:schemeClr val="bg1">
              <a:lumMod val="95000"/>
            </a:schemeClr>
          </a:solidFill>
        </p:spPr>
        <p:txBody>
          <a:bodyPr wrap="square" rtlCol="0">
            <a:spAutoFit/>
          </a:bodyPr>
          <a:lstStyle/>
          <a:p>
            <a:pPr algn="ctr"/>
            <a:r>
              <a:rPr lang="en-US" sz="1600" dirty="0"/>
              <a:t>SVRS Data Download 4/1/2022</a:t>
            </a:r>
          </a:p>
        </p:txBody>
      </p:sp>
    </p:spTree>
    <p:extLst>
      <p:ext uri="{BB962C8B-B14F-4D97-AF65-F5344CB8AC3E}">
        <p14:creationId xmlns:p14="http://schemas.microsoft.com/office/powerpoint/2010/main" val="2110842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Override False Positives</a:t>
            </a:r>
          </a:p>
        </p:txBody>
      </p:sp>
      <p:sp>
        <p:nvSpPr>
          <p:cNvPr id="2" name="TextBox 1"/>
          <p:cNvSpPr txBox="1"/>
          <p:nvPr/>
        </p:nvSpPr>
        <p:spPr>
          <a:xfrm>
            <a:off x="539014" y="1037071"/>
            <a:ext cx="8416129" cy="707886"/>
          </a:xfrm>
          <a:prstGeom prst="rect">
            <a:avLst/>
          </a:prstGeom>
          <a:solidFill>
            <a:schemeClr val="accent5">
              <a:lumMod val="20000"/>
              <a:lumOff val="80000"/>
            </a:schemeClr>
          </a:solidFill>
        </p:spPr>
        <p:txBody>
          <a:bodyPr wrap="square" rtlCol="0">
            <a:spAutoFit/>
          </a:bodyPr>
          <a:lstStyle/>
          <a:p>
            <a:r>
              <a:rPr lang="en-US" sz="2000" dirty="0"/>
              <a:t>Site geocodes that are “false positives” or geocoded to the wrong precinct can be overridden by providing a user-defined file with the voter information below</a:t>
            </a:r>
            <a:endParaRPr lang="en-US" sz="1600" dirty="0"/>
          </a:p>
        </p:txBody>
      </p:sp>
      <p:sp>
        <p:nvSpPr>
          <p:cNvPr id="7" name="TextBox 6">
            <a:extLst>
              <a:ext uri="{FF2B5EF4-FFF2-40B4-BE49-F238E27FC236}">
                <a16:creationId xmlns:a16="http://schemas.microsoft.com/office/drawing/2014/main" id="{BE460CAE-6A31-4106-BBAF-57D62CA5A2DD}"/>
              </a:ext>
            </a:extLst>
          </p:cNvPr>
          <p:cNvSpPr txBox="1"/>
          <p:nvPr/>
        </p:nvSpPr>
        <p:spPr>
          <a:xfrm>
            <a:off x="539015" y="1867628"/>
            <a:ext cx="8416128" cy="1231106"/>
          </a:xfrm>
          <a:prstGeom prst="rect">
            <a:avLst/>
          </a:prstGeom>
          <a:solidFill>
            <a:schemeClr val="accent4">
              <a:lumMod val="20000"/>
              <a:lumOff val="80000"/>
            </a:schemeClr>
          </a:solidFill>
        </p:spPr>
        <p:txBody>
          <a:bodyPr wrap="square">
            <a:spAutoFit/>
          </a:bodyPr>
          <a:lstStyle/>
          <a:p>
            <a:r>
              <a:rPr lang="en-US" sz="1600" dirty="0"/>
              <a:t>First check with…</a:t>
            </a:r>
          </a:p>
          <a:p>
            <a:pPr marL="342900" indent="-342900">
              <a:buFont typeface="Arial" panose="020B0604020202020204" pitchFamily="34" charset="0"/>
              <a:buChar char="•"/>
            </a:pPr>
            <a:r>
              <a:rPr lang="en-US" sz="1400" dirty="0"/>
              <a:t>SVRS:  Clean and standardized address input into SVRS</a:t>
            </a:r>
          </a:p>
          <a:p>
            <a:pPr marL="342900" indent="-342900">
              <a:buFont typeface="Arial" panose="020B0604020202020204" pitchFamily="34" charset="0"/>
              <a:buChar char="•"/>
            </a:pPr>
            <a:r>
              <a:rPr lang="en-US" sz="1400" dirty="0"/>
              <a:t>E-911 Office:  Current and accurate E-911 addresses have been uploaded by your County E-911 Office to Statewide Addressing File</a:t>
            </a:r>
          </a:p>
          <a:p>
            <a:pPr marL="342900" indent="-342900">
              <a:buFont typeface="Arial" panose="020B0604020202020204" pitchFamily="34" charset="0"/>
              <a:buChar char="•"/>
            </a:pPr>
            <a:r>
              <a:rPr lang="en-US" sz="1400" dirty="0"/>
              <a:t>WVGISTC:  Not an issue that can be resolved by geocoder</a:t>
            </a:r>
          </a:p>
        </p:txBody>
      </p:sp>
      <p:graphicFrame>
        <p:nvGraphicFramePr>
          <p:cNvPr id="6" name="Table 3">
            <a:extLst>
              <a:ext uri="{FF2B5EF4-FFF2-40B4-BE49-F238E27FC236}">
                <a16:creationId xmlns:a16="http://schemas.microsoft.com/office/drawing/2014/main" id="{4B1AF472-3C48-43FE-8DB5-0DC5FFDEEC45}"/>
              </a:ext>
            </a:extLst>
          </p:cNvPr>
          <p:cNvGraphicFramePr>
            <a:graphicFrameLocks noGrp="1"/>
          </p:cNvGraphicFramePr>
          <p:nvPr>
            <p:extLst>
              <p:ext uri="{D42A27DB-BD31-4B8C-83A1-F6EECF244321}">
                <p14:modId xmlns:p14="http://schemas.microsoft.com/office/powerpoint/2010/main" val="1206031802"/>
              </p:ext>
            </p:extLst>
          </p:nvPr>
        </p:nvGraphicFramePr>
        <p:xfrm>
          <a:off x="539016" y="3252523"/>
          <a:ext cx="8416127" cy="2286000"/>
        </p:xfrm>
        <a:graphic>
          <a:graphicData uri="http://schemas.openxmlformats.org/drawingml/2006/table">
            <a:tbl>
              <a:tblPr firstRow="1" bandRow="1">
                <a:tableStyleId>{5C22544A-7EE6-4342-B048-85BDC9FD1C3A}</a:tableStyleId>
              </a:tblPr>
              <a:tblGrid>
                <a:gridCol w="765434">
                  <a:extLst>
                    <a:ext uri="{9D8B030D-6E8A-4147-A177-3AD203B41FA5}">
                      <a16:colId xmlns:a16="http://schemas.microsoft.com/office/drawing/2014/main" val="201556338"/>
                    </a:ext>
                  </a:extLst>
                </a:gridCol>
                <a:gridCol w="946311">
                  <a:extLst>
                    <a:ext uri="{9D8B030D-6E8A-4147-A177-3AD203B41FA5}">
                      <a16:colId xmlns:a16="http://schemas.microsoft.com/office/drawing/2014/main" val="4065023222"/>
                    </a:ext>
                  </a:extLst>
                </a:gridCol>
                <a:gridCol w="870629">
                  <a:extLst>
                    <a:ext uri="{9D8B030D-6E8A-4147-A177-3AD203B41FA5}">
                      <a16:colId xmlns:a16="http://schemas.microsoft.com/office/drawing/2014/main" val="255318165"/>
                    </a:ext>
                  </a:extLst>
                </a:gridCol>
                <a:gridCol w="1815039">
                  <a:extLst>
                    <a:ext uri="{9D8B030D-6E8A-4147-A177-3AD203B41FA5}">
                      <a16:colId xmlns:a16="http://schemas.microsoft.com/office/drawing/2014/main" val="2234764778"/>
                    </a:ext>
                  </a:extLst>
                </a:gridCol>
                <a:gridCol w="1169370">
                  <a:extLst>
                    <a:ext uri="{9D8B030D-6E8A-4147-A177-3AD203B41FA5}">
                      <a16:colId xmlns:a16="http://schemas.microsoft.com/office/drawing/2014/main" val="2391432537"/>
                    </a:ext>
                  </a:extLst>
                </a:gridCol>
                <a:gridCol w="1169370">
                  <a:extLst>
                    <a:ext uri="{9D8B030D-6E8A-4147-A177-3AD203B41FA5}">
                      <a16:colId xmlns:a16="http://schemas.microsoft.com/office/drawing/2014/main" val="1983366427"/>
                    </a:ext>
                  </a:extLst>
                </a:gridCol>
                <a:gridCol w="1679974">
                  <a:extLst>
                    <a:ext uri="{9D8B030D-6E8A-4147-A177-3AD203B41FA5}">
                      <a16:colId xmlns:a16="http://schemas.microsoft.com/office/drawing/2014/main" val="435041559"/>
                    </a:ext>
                  </a:extLst>
                </a:gridCol>
              </a:tblGrid>
              <a:tr h="662480">
                <a:tc>
                  <a:txBody>
                    <a:bodyPr/>
                    <a:lstStyle/>
                    <a:p>
                      <a:pPr algn="ctr"/>
                      <a:r>
                        <a:rPr lang="en-US" sz="1400" b="1" dirty="0"/>
                        <a:t>Voter ID</a:t>
                      </a:r>
                    </a:p>
                  </a:txBody>
                  <a:tcPr/>
                </a:tc>
                <a:tc>
                  <a:txBody>
                    <a:bodyPr/>
                    <a:lstStyle/>
                    <a:p>
                      <a:pPr algn="ctr"/>
                      <a:r>
                        <a:rPr lang="en-US" sz="1400" dirty="0"/>
                        <a:t>Geo Precinct</a:t>
                      </a:r>
                    </a:p>
                  </a:txBody>
                  <a:tcPr/>
                </a:tc>
                <a:tc>
                  <a:txBody>
                    <a:bodyPr/>
                    <a:lstStyle/>
                    <a:p>
                      <a:pPr algn="ctr"/>
                      <a:r>
                        <a:rPr lang="en-US" sz="1400" dirty="0"/>
                        <a:t>SVRS Precinct</a:t>
                      </a:r>
                    </a:p>
                  </a:txBody>
                  <a:tcPr/>
                </a:tc>
                <a:tc>
                  <a:txBody>
                    <a:bodyPr/>
                    <a:lstStyle/>
                    <a:p>
                      <a:pPr algn="ctr"/>
                      <a:r>
                        <a:rPr lang="en-US" sz="1400" dirty="0"/>
                        <a:t>Address</a:t>
                      </a:r>
                    </a:p>
                  </a:txBody>
                  <a:tcPr/>
                </a:tc>
                <a:tc>
                  <a:txBody>
                    <a:bodyPr/>
                    <a:lstStyle/>
                    <a:p>
                      <a:pPr algn="ctr"/>
                      <a:r>
                        <a:rPr lang="en-US" sz="1400" b="1" dirty="0"/>
                        <a:t>Latitude of correct location</a:t>
                      </a:r>
                    </a:p>
                  </a:txBody>
                  <a:tcPr/>
                </a:tc>
                <a:tc>
                  <a:txBody>
                    <a:bodyPr/>
                    <a:lstStyle/>
                    <a:p>
                      <a:pPr algn="ctr"/>
                      <a:r>
                        <a:rPr lang="en-US" sz="1400" b="1" dirty="0"/>
                        <a:t>Longitude of correct</a:t>
                      </a:r>
                      <a:r>
                        <a:rPr lang="en-US" sz="1400" b="1" baseline="0" dirty="0"/>
                        <a:t> location</a:t>
                      </a:r>
                      <a:endParaRPr lang="en-US" sz="1400" b="1" dirty="0"/>
                    </a:p>
                  </a:txBody>
                  <a:tcPr/>
                </a:tc>
                <a:tc>
                  <a:txBody>
                    <a:bodyPr/>
                    <a:lstStyle/>
                    <a:p>
                      <a:pPr algn="ctr"/>
                      <a:r>
                        <a:rPr lang="en-US" sz="1400" dirty="0"/>
                        <a:t>Note</a:t>
                      </a:r>
                    </a:p>
                  </a:txBody>
                  <a:tcPr/>
                </a:tc>
                <a:extLst>
                  <a:ext uri="{0D108BD9-81ED-4DB2-BD59-A6C34878D82A}">
                    <a16:rowId xmlns:a16="http://schemas.microsoft.com/office/drawing/2014/main" val="1326166185"/>
                  </a:ext>
                </a:extLst>
              </a:tr>
              <a:tr h="469257">
                <a:tc>
                  <a:txBody>
                    <a:bodyPr/>
                    <a:lstStyle/>
                    <a:p>
                      <a:pPr algn="ctr"/>
                      <a:r>
                        <a:rPr lang="en-US" sz="1400" b="1" dirty="0"/>
                        <a:t>38444</a:t>
                      </a:r>
                    </a:p>
                  </a:txBody>
                  <a:tcPr/>
                </a:tc>
                <a:tc>
                  <a:txBody>
                    <a:bodyPr/>
                    <a:lstStyle/>
                    <a:p>
                      <a:pPr algn="ctr"/>
                      <a:r>
                        <a:rPr lang="en-US" sz="1400" dirty="0"/>
                        <a:t>1</a:t>
                      </a:r>
                    </a:p>
                  </a:txBody>
                  <a:tcPr/>
                </a:tc>
                <a:tc>
                  <a:txBody>
                    <a:bodyPr/>
                    <a:lstStyle/>
                    <a:p>
                      <a:pPr algn="ctr"/>
                      <a:r>
                        <a:rPr lang="en-US" sz="1400" dirty="0"/>
                        <a:t>4</a:t>
                      </a:r>
                    </a:p>
                  </a:txBody>
                  <a:tcPr/>
                </a:tc>
                <a:tc>
                  <a:txBody>
                    <a:bodyPr/>
                    <a:lstStyle/>
                    <a:p>
                      <a:r>
                        <a:rPr lang="en-US" sz="1400" dirty="0"/>
                        <a:t>84 Bells Drive, Nitro, WV, WV</a:t>
                      </a:r>
                    </a:p>
                  </a:txBody>
                  <a:tcPr/>
                </a:tc>
                <a:tc>
                  <a:txBody>
                    <a:bodyPr/>
                    <a:lstStyle/>
                    <a:p>
                      <a:pPr algn="ctr"/>
                      <a:r>
                        <a:rPr lang="en-US" sz="1400" b="1" dirty="0"/>
                        <a:t>38.288530</a:t>
                      </a:r>
                    </a:p>
                  </a:txBody>
                  <a:tcPr/>
                </a:tc>
                <a:tc>
                  <a:txBody>
                    <a:bodyPr/>
                    <a:lstStyle/>
                    <a:p>
                      <a:pPr algn="ctr"/>
                      <a:r>
                        <a:rPr lang="en-US" sz="1400" b="1" dirty="0"/>
                        <a:t>-81.68883 </a:t>
                      </a:r>
                    </a:p>
                  </a:txBody>
                  <a:tcPr/>
                </a:tc>
                <a:tc>
                  <a:txBody>
                    <a:bodyPr/>
                    <a:lstStyle/>
                    <a:p>
                      <a:r>
                        <a:rPr lang="en-US" sz="1400" dirty="0"/>
                        <a:t>Bad Geocode</a:t>
                      </a:r>
                    </a:p>
                  </a:txBody>
                  <a:tcPr/>
                </a:tc>
                <a:extLst>
                  <a:ext uri="{0D108BD9-81ED-4DB2-BD59-A6C34878D82A}">
                    <a16:rowId xmlns:a16="http://schemas.microsoft.com/office/drawing/2014/main" val="3392902407"/>
                  </a:ext>
                </a:extLst>
              </a:tr>
              <a:tr h="469257">
                <a:tc>
                  <a:txBody>
                    <a:bodyPr/>
                    <a:lstStyle/>
                    <a:p>
                      <a:pPr algn="ctr"/>
                      <a:r>
                        <a:rPr lang="en-US" sz="1400" b="1" dirty="0"/>
                        <a:t>322</a:t>
                      </a:r>
                    </a:p>
                  </a:txBody>
                  <a:tcPr/>
                </a:tc>
                <a:tc>
                  <a:txBody>
                    <a:bodyPr/>
                    <a:lstStyle/>
                    <a:p>
                      <a:pPr algn="ctr"/>
                      <a:r>
                        <a:rPr lang="en-US" sz="1400" dirty="0"/>
                        <a:t>1</a:t>
                      </a:r>
                    </a:p>
                  </a:txBody>
                  <a:tcPr/>
                </a:tc>
                <a:tc>
                  <a:txBody>
                    <a:bodyPr/>
                    <a:lstStyle/>
                    <a:p>
                      <a:pPr algn="ctr"/>
                      <a:r>
                        <a:rPr lang="en-US" sz="1400" dirty="0"/>
                        <a:t>4</a:t>
                      </a:r>
                    </a:p>
                  </a:txBody>
                  <a:tcPr/>
                </a:tc>
                <a:tc>
                  <a:txBody>
                    <a:bodyPr/>
                    <a:lstStyle/>
                    <a:p>
                      <a:r>
                        <a:rPr lang="en-US" sz="1400" dirty="0"/>
                        <a:t>105 Sandstone Dr, Eleanor, WV</a:t>
                      </a:r>
                    </a:p>
                  </a:txBody>
                  <a:tcPr/>
                </a:tc>
                <a:tc>
                  <a:txBody>
                    <a:bodyPr/>
                    <a:lstStyle/>
                    <a:p>
                      <a:pPr algn="ctr"/>
                      <a:r>
                        <a:rPr lang="en-US" sz="1400" b="1" dirty="0"/>
                        <a:t>38.238530</a:t>
                      </a:r>
                    </a:p>
                  </a:txBody>
                  <a:tcPr/>
                </a:tc>
                <a:tc>
                  <a:txBody>
                    <a:bodyPr/>
                    <a:lstStyle/>
                    <a:p>
                      <a:pPr algn="ctr"/>
                      <a:r>
                        <a:rPr lang="en-US" sz="1400" b="1" dirty="0"/>
                        <a:t>-81.68996 </a:t>
                      </a:r>
                    </a:p>
                  </a:txBody>
                  <a:tcPr/>
                </a:tc>
                <a:tc>
                  <a:txBody>
                    <a:bodyPr/>
                    <a:lstStyle/>
                    <a:p>
                      <a:r>
                        <a:rPr lang="en-US" sz="1400" dirty="0"/>
                        <a:t>Bad Geocode</a:t>
                      </a:r>
                    </a:p>
                  </a:txBody>
                  <a:tcPr/>
                </a:tc>
                <a:extLst>
                  <a:ext uri="{0D108BD9-81ED-4DB2-BD59-A6C34878D82A}">
                    <a16:rowId xmlns:a16="http://schemas.microsoft.com/office/drawing/2014/main" val="3136625357"/>
                  </a:ext>
                </a:extLst>
              </a:tr>
              <a:tr h="469257">
                <a:tc>
                  <a:txBody>
                    <a:bodyPr/>
                    <a:lstStyle/>
                    <a:p>
                      <a:pPr algn="ctr"/>
                      <a:r>
                        <a:rPr lang="en-US" sz="1400" b="1" dirty="0"/>
                        <a:t>8739</a:t>
                      </a:r>
                    </a:p>
                  </a:txBody>
                  <a:tcPr/>
                </a:tc>
                <a:tc>
                  <a:txBody>
                    <a:bodyPr/>
                    <a:lstStyle/>
                    <a:p>
                      <a:pPr algn="ctr"/>
                      <a:r>
                        <a:rPr lang="en-US" sz="1400" dirty="0"/>
                        <a:t>1</a:t>
                      </a:r>
                    </a:p>
                  </a:txBody>
                  <a:tcPr/>
                </a:tc>
                <a:tc>
                  <a:txBody>
                    <a:bodyPr/>
                    <a:lstStyle/>
                    <a:p>
                      <a:pPr algn="ctr"/>
                      <a:r>
                        <a:rPr lang="en-US" sz="1400" dirty="0"/>
                        <a:t>6</a:t>
                      </a:r>
                    </a:p>
                  </a:txBody>
                  <a:tcPr/>
                </a:tc>
                <a:tc>
                  <a:txBody>
                    <a:bodyPr/>
                    <a:lstStyle/>
                    <a:p>
                      <a:r>
                        <a:rPr lang="en-US" sz="1400" dirty="0"/>
                        <a:t>200 Midland Trail, Hurricane, WV</a:t>
                      </a:r>
                    </a:p>
                  </a:txBody>
                  <a:tcPr/>
                </a:tc>
                <a:tc>
                  <a:txBody>
                    <a:bodyPr/>
                    <a:lstStyle/>
                    <a:p>
                      <a:pPr algn="ctr"/>
                      <a:r>
                        <a:rPr lang="en-US" sz="1400" b="1" dirty="0"/>
                        <a:t>38.354444</a:t>
                      </a:r>
                    </a:p>
                  </a:txBody>
                  <a:tcPr/>
                </a:tc>
                <a:tc>
                  <a:txBody>
                    <a:bodyPr/>
                    <a:lstStyle/>
                    <a:p>
                      <a:pPr algn="ctr"/>
                      <a:r>
                        <a:rPr lang="en-US" sz="1400" b="1" dirty="0"/>
                        <a:t>-81.72233 </a:t>
                      </a:r>
                    </a:p>
                  </a:txBody>
                  <a:tcPr/>
                </a:tc>
                <a:tc>
                  <a:txBody>
                    <a:bodyPr/>
                    <a:lstStyle/>
                    <a:p>
                      <a:r>
                        <a:rPr lang="en-US" sz="1400" dirty="0"/>
                        <a:t>Outside County point is valid</a:t>
                      </a:r>
                    </a:p>
                  </a:txBody>
                  <a:tcPr/>
                </a:tc>
                <a:extLst>
                  <a:ext uri="{0D108BD9-81ED-4DB2-BD59-A6C34878D82A}">
                    <a16:rowId xmlns:a16="http://schemas.microsoft.com/office/drawing/2014/main" val="4125394167"/>
                  </a:ext>
                </a:extLst>
              </a:tr>
            </a:tbl>
          </a:graphicData>
        </a:graphic>
      </p:graphicFrame>
      <p:sp>
        <p:nvSpPr>
          <p:cNvPr id="8" name="TextBox 7">
            <a:extLst>
              <a:ext uri="{FF2B5EF4-FFF2-40B4-BE49-F238E27FC236}">
                <a16:creationId xmlns:a16="http://schemas.microsoft.com/office/drawing/2014/main" id="{BE460CAE-6A31-4106-BBAF-57D62CA5A2DD}"/>
              </a:ext>
            </a:extLst>
          </p:cNvPr>
          <p:cNvSpPr txBox="1"/>
          <p:nvPr/>
        </p:nvSpPr>
        <p:spPr>
          <a:xfrm>
            <a:off x="539013" y="5661294"/>
            <a:ext cx="8416129" cy="1015663"/>
          </a:xfrm>
          <a:prstGeom prst="rect">
            <a:avLst/>
          </a:prstGeom>
          <a:solidFill>
            <a:schemeClr val="bg1">
              <a:lumMod val="95000"/>
            </a:schemeClr>
          </a:solidFill>
        </p:spPr>
        <p:txBody>
          <a:bodyPr wrap="square">
            <a:spAutoFit/>
          </a:bodyPr>
          <a:lstStyle/>
          <a:p>
            <a:r>
              <a:rPr lang="en-US" sz="1600" dirty="0"/>
              <a:t>Update G-SVRS Tool by…</a:t>
            </a:r>
          </a:p>
          <a:p>
            <a:pPr marL="342900" indent="-342900">
              <a:buFont typeface="Arial" panose="020B0604020202020204" pitchFamily="34" charset="0"/>
              <a:buChar char="•"/>
            </a:pPr>
            <a:r>
              <a:rPr lang="en-US" sz="1400" dirty="0"/>
              <a:t>Highlight site match exceptions on Precinct Mismatch Tabular Report</a:t>
            </a:r>
          </a:p>
          <a:p>
            <a:pPr marL="342900" indent="-342900">
              <a:buFont typeface="Arial" panose="020B0604020202020204" pitchFamily="34" charset="0"/>
              <a:buChar char="•"/>
            </a:pPr>
            <a:r>
              <a:rPr lang="en-US" sz="1400" dirty="0"/>
              <a:t>Add correct X,Y coordinates with Display Coordinate function to end of Precinct Mismatch Report </a:t>
            </a:r>
          </a:p>
          <a:p>
            <a:pPr marL="342900" indent="-342900">
              <a:buFont typeface="Arial" panose="020B0604020202020204" pitchFamily="34" charset="0"/>
              <a:buChar char="•"/>
            </a:pPr>
            <a:r>
              <a:rPr lang="en-US" sz="1400" dirty="0"/>
              <a:t>Use Edit SVRS Widget (in development) to mark exceptions and update X,Y coordinate</a:t>
            </a:r>
          </a:p>
        </p:txBody>
      </p:sp>
    </p:spTree>
    <p:extLst>
      <p:ext uri="{BB962C8B-B14F-4D97-AF65-F5344CB8AC3E}">
        <p14:creationId xmlns:p14="http://schemas.microsoft.com/office/powerpoint/2010/main" val="4156083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Geocode Exceptions</a:t>
            </a:r>
          </a:p>
        </p:txBody>
      </p:sp>
      <p:sp>
        <p:nvSpPr>
          <p:cNvPr id="7" name="TextBox 6">
            <a:extLst>
              <a:ext uri="{FF2B5EF4-FFF2-40B4-BE49-F238E27FC236}">
                <a16:creationId xmlns:a16="http://schemas.microsoft.com/office/drawing/2014/main" id="{8D5568D0-36FF-4BD4-B411-675FD3DE08B2}"/>
              </a:ext>
            </a:extLst>
          </p:cNvPr>
          <p:cNvSpPr txBox="1"/>
          <p:nvPr/>
        </p:nvSpPr>
        <p:spPr>
          <a:xfrm>
            <a:off x="281354" y="1081950"/>
            <a:ext cx="8631534" cy="707886"/>
          </a:xfrm>
          <a:prstGeom prst="rect">
            <a:avLst/>
          </a:prstGeom>
          <a:solidFill>
            <a:schemeClr val="accent5">
              <a:lumMod val="20000"/>
              <a:lumOff val="80000"/>
            </a:schemeClr>
          </a:solidFill>
        </p:spPr>
        <p:txBody>
          <a:bodyPr wrap="square" rtlCol="0">
            <a:spAutoFit/>
          </a:bodyPr>
          <a:lstStyle/>
          <a:p>
            <a:r>
              <a:rPr lang="en-US" sz="2000" dirty="0"/>
              <a:t>Use the </a:t>
            </a:r>
            <a:r>
              <a:rPr lang="en-US" sz="2000" b="1" dirty="0">
                <a:solidFill>
                  <a:schemeClr val="accent1">
                    <a:lumMod val="50000"/>
                  </a:schemeClr>
                </a:solidFill>
              </a:rPr>
              <a:t>Display Coordinate </a:t>
            </a:r>
            <a:r>
              <a:rPr lang="en-US" sz="2000" dirty="0"/>
              <a:t>function to copy decimal degree Latitude and Longitude coordinates to Exception List</a:t>
            </a:r>
            <a:endParaRPr lang="en-US" sz="1600" dirty="0"/>
          </a:p>
        </p:txBody>
      </p:sp>
      <p:pic>
        <p:nvPicPr>
          <p:cNvPr id="3" name="Picture 2"/>
          <p:cNvPicPr>
            <a:picLocks noChangeAspect="1"/>
          </p:cNvPicPr>
          <p:nvPr/>
        </p:nvPicPr>
        <p:blipFill>
          <a:blip r:embed="rId3"/>
          <a:stretch>
            <a:fillRect/>
          </a:stretch>
        </p:blipFill>
        <p:spPr>
          <a:xfrm>
            <a:off x="1357165" y="1957386"/>
            <a:ext cx="6211384" cy="4636579"/>
          </a:xfrm>
          <a:prstGeom prst="rect">
            <a:avLst/>
          </a:prstGeom>
        </p:spPr>
      </p:pic>
      <p:pic>
        <p:nvPicPr>
          <p:cNvPr id="4" name="Picture 3"/>
          <p:cNvPicPr>
            <a:picLocks noChangeAspect="1"/>
          </p:cNvPicPr>
          <p:nvPr/>
        </p:nvPicPr>
        <p:blipFill>
          <a:blip r:embed="rId4"/>
          <a:stretch>
            <a:fillRect/>
          </a:stretch>
        </p:blipFill>
        <p:spPr>
          <a:xfrm>
            <a:off x="1238102" y="6226391"/>
            <a:ext cx="238125" cy="238125"/>
          </a:xfrm>
          <a:prstGeom prst="rect">
            <a:avLst/>
          </a:prstGeom>
        </p:spPr>
      </p:pic>
      <p:sp>
        <p:nvSpPr>
          <p:cNvPr id="8" name="Speech Bubble: Rectangle 10">
            <a:extLst>
              <a:ext uri="{FF2B5EF4-FFF2-40B4-BE49-F238E27FC236}">
                <a16:creationId xmlns:a16="http://schemas.microsoft.com/office/drawing/2014/main" id="{86978F92-028C-4C76-98EF-642DC31A47E7}"/>
              </a:ext>
            </a:extLst>
          </p:cNvPr>
          <p:cNvSpPr/>
          <p:nvPr/>
        </p:nvSpPr>
        <p:spPr>
          <a:xfrm>
            <a:off x="5788101" y="6226391"/>
            <a:ext cx="2566987" cy="532619"/>
          </a:xfrm>
          <a:prstGeom prst="wedgeRectCallout">
            <a:avLst>
              <a:gd name="adj1" fmla="val -133559"/>
              <a:gd name="adj2" fmla="val -26936"/>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a:t>
            </a:r>
            <a:r>
              <a:rPr lang="en-US" b="1" dirty="0"/>
              <a:t>Display Coordinate </a:t>
            </a:r>
            <a:r>
              <a:rPr lang="en-US" dirty="0"/>
              <a:t>Tool to Copy Coordinates</a:t>
            </a:r>
          </a:p>
        </p:txBody>
      </p:sp>
    </p:spTree>
    <p:extLst>
      <p:ext uri="{BB962C8B-B14F-4D97-AF65-F5344CB8AC3E}">
        <p14:creationId xmlns:p14="http://schemas.microsoft.com/office/powerpoint/2010/main" val="4050239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Exceptions</a:t>
            </a:r>
          </a:p>
        </p:txBody>
      </p:sp>
      <p:sp>
        <p:nvSpPr>
          <p:cNvPr id="2" name="TextBox 1"/>
          <p:cNvSpPr txBox="1"/>
          <p:nvPr/>
        </p:nvSpPr>
        <p:spPr>
          <a:xfrm>
            <a:off x="281353" y="1379537"/>
            <a:ext cx="8631534" cy="707886"/>
          </a:xfrm>
          <a:prstGeom prst="rect">
            <a:avLst/>
          </a:prstGeom>
          <a:solidFill>
            <a:schemeClr val="accent5">
              <a:lumMod val="20000"/>
              <a:lumOff val="80000"/>
            </a:schemeClr>
          </a:solidFill>
        </p:spPr>
        <p:txBody>
          <a:bodyPr wrap="square" rtlCol="0">
            <a:spAutoFit/>
          </a:bodyPr>
          <a:lstStyle/>
          <a:p>
            <a:r>
              <a:rPr lang="en-US" sz="2000" dirty="0"/>
              <a:t>Site geocodes that are “false positives” or precinct mismatch errors can be overridden by providing a user-defined file with the voter information below</a:t>
            </a:r>
            <a:endParaRPr lang="en-US" sz="1600" dirty="0"/>
          </a:p>
        </p:txBody>
      </p:sp>
      <p:graphicFrame>
        <p:nvGraphicFramePr>
          <p:cNvPr id="3" name="Table 3">
            <a:extLst>
              <a:ext uri="{FF2B5EF4-FFF2-40B4-BE49-F238E27FC236}">
                <a16:creationId xmlns:a16="http://schemas.microsoft.com/office/drawing/2014/main" id="{4B1AF472-3C48-43FE-8DB5-0DC5FFDEEC45}"/>
              </a:ext>
            </a:extLst>
          </p:cNvPr>
          <p:cNvGraphicFramePr>
            <a:graphicFrameLocks noGrp="1"/>
          </p:cNvGraphicFramePr>
          <p:nvPr>
            <p:extLst>
              <p:ext uri="{D42A27DB-BD31-4B8C-83A1-F6EECF244321}">
                <p14:modId xmlns:p14="http://schemas.microsoft.com/office/powerpoint/2010/main" val="333111135"/>
              </p:ext>
            </p:extLst>
          </p:nvPr>
        </p:nvGraphicFramePr>
        <p:xfrm>
          <a:off x="924025" y="2552560"/>
          <a:ext cx="7555832" cy="2072640"/>
        </p:xfrm>
        <a:graphic>
          <a:graphicData uri="http://schemas.openxmlformats.org/drawingml/2006/table">
            <a:tbl>
              <a:tblPr firstRow="1" bandRow="1">
                <a:tableStyleId>{5C22544A-7EE6-4342-B048-85BDC9FD1C3A}</a:tableStyleId>
              </a:tblPr>
              <a:tblGrid>
                <a:gridCol w="677299">
                  <a:extLst>
                    <a:ext uri="{9D8B030D-6E8A-4147-A177-3AD203B41FA5}">
                      <a16:colId xmlns:a16="http://schemas.microsoft.com/office/drawing/2014/main" val="201556338"/>
                    </a:ext>
                  </a:extLst>
                </a:gridCol>
                <a:gridCol w="837350">
                  <a:extLst>
                    <a:ext uri="{9D8B030D-6E8A-4147-A177-3AD203B41FA5}">
                      <a16:colId xmlns:a16="http://schemas.microsoft.com/office/drawing/2014/main" val="4065023222"/>
                    </a:ext>
                  </a:extLst>
                </a:gridCol>
                <a:gridCol w="861783">
                  <a:extLst>
                    <a:ext uri="{9D8B030D-6E8A-4147-A177-3AD203B41FA5}">
                      <a16:colId xmlns:a16="http://schemas.microsoft.com/office/drawing/2014/main" val="255318165"/>
                    </a:ext>
                  </a:extLst>
                </a:gridCol>
                <a:gridCol w="1514648">
                  <a:extLst>
                    <a:ext uri="{9D8B030D-6E8A-4147-A177-3AD203B41FA5}">
                      <a16:colId xmlns:a16="http://schemas.microsoft.com/office/drawing/2014/main" val="2234764778"/>
                    </a:ext>
                  </a:extLst>
                </a:gridCol>
                <a:gridCol w="1034725">
                  <a:extLst>
                    <a:ext uri="{9D8B030D-6E8A-4147-A177-3AD203B41FA5}">
                      <a16:colId xmlns:a16="http://schemas.microsoft.com/office/drawing/2014/main" val="2391432537"/>
                    </a:ext>
                  </a:extLst>
                </a:gridCol>
                <a:gridCol w="1143490">
                  <a:extLst>
                    <a:ext uri="{9D8B030D-6E8A-4147-A177-3AD203B41FA5}">
                      <a16:colId xmlns:a16="http://schemas.microsoft.com/office/drawing/2014/main" val="2283188627"/>
                    </a:ext>
                  </a:extLst>
                </a:gridCol>
                <a:gridCol w="1486537">
                  <a:extLst>
                    <a:ext uri="{9D8B030D-6E8A-4147-A177-3AD203B41FA5}">
                      <a16:colId xmlns:a16="http://schemas.microsoft.com/office/drawing/2014/main" val="435041559"/>
                    </a:ext>
                  </a:extLst>
                </a:gridCol>
              </a:tblGrid>
              <a:tr h="370840">
                <a:tc>
                  <a:txBody>
                    <a:bodyPr/>
                    <a:lstStyle/>
                    <a:p>
                      <a:pPr algn="ctr"/>
                      <a:r>
                        <a:rPr lang="en-US" sz="1400" dirty="0"/>
                        <a:t>Voter ID</a:t>
                      </a:r>
                    </a:p>
                  </a:txBody>
                  <a:tcPr/>
                </a:tc>
                <a:tc>
                  <a:txBody>
                    <a:bodyPr/>
                    <a:lstStyle/>
                    <a:p>
                      <a:pPr algn="ctr"/>
                      <a:r>
                        <a:rPr lang="en-US" sz="1400" dirty="0"/>
                        <a:t>Geo Precinct</a:t>
                      </a:r>
                    </a:p>
                  </a:txBody>
                  <a:tcPr/>
                </a:tc>
                <a:tc>
                  <a:txBody>
                    <a:bodyPr/>
                    <a:lstStyle/>
                    <a:p>
                      <a:pPr algn="ctr"/>
                      <a:r>
                        <a:rPr lang="en-US" sz="1400" dirty="0"/>
                        <a:t>SVRS Precinct</a:t>
                      </a:r>
                    </a:p>
                  </a:txBody>
                  <a:tcPr/>
                </a:tc>
                <a:tc>
                  <a:txBody>
                    <a:bodyPr/>
                    <a:lstStyle/>
                    <a:p>
                      <a:pPr algn="ctr"/>
                      <a:r>
                        <a:rPr lang="en-US" sz="1400" dirty="0"/>
                        <a:t>Address</a:t>
                      </a:r>
                    </a:p>
                  </a:txBody>
                  <a:tcPr/>
                </a:tc>
                <a:tc>
                  <a:txBody>
                    <a:bodyPr/>
                    <a:lstStyle/>
                    <a:p>
                      <a:pPr algn="ctr"/>
                      <a:r>
                        <a:rPr lang="en-US" sz="1400" dirty="0"/>
                        <a:t>Longitude</a:t>
                      </a:r>
                    </a:p>
                  </a:txBody>
                  <a:tcPr/>
                </a:tc>
                <a:tc>
                  <a:txBody>
                    <a:bodyPr/>
                    <a:lstStyle/>
                    <a:p>
                      <a:pPr algn="ctr"/>
                      <a:r>
                        <a:rPr lang="en-US" sz="1400" dirty="0"/>
                        <a:t>Latitude</a:t>
                      </a:r>
                    </a:p>
                  </a:txBody>
                  <a:tcPr/>
                </a:tc>
                <a:tc>
                  <a:txBody>
                    <a:bodyPr/>
                    <a:lstStyle/>
                    <a:p>
                      <a:pPr algn="ctr"/>
                      <a:r>
                        <a:rPr lang="en-US" sz="1400" dirty="0"/>
                        <a:t>Note</a:t>
                      </a:r>
                    </a:p>
                  </a:txBody>
                  <a:tcPr/>
                </a:tc>
                <a:extLst>
                  <a:ext uri="{0D108BD9-81ED-4DB2-BD59-A6C34878D82A}">
                    <a16:rowId xmlns:a16="http://schemas.microsoft.com/office/drawing/2014/main" val="1326166185"/>
                  </a:ext>
                </a:extLst>
              </a:tr>
              <a:tr h="370840">
                <a:tc>
                  <a:txBody>
                    <a:bodyPr/>
                    <a:lstStyle/>
                    <a:p>
                      <a:pPr algn="ctr"/>
                      <a:r>
                        <a:rPr lang="en-US" sz="1400" dirty="0"/>
                        <a:t>38444</a:t>
                      </a:r>
                    </a:p>
                  </a:txBody>
                  <a:tcPr/>
                </a:tc>
                <a:tc>
                  <a:txBody>
                    <a:bodyPr/>
                    <a:lstStyle/>
                    <a:p>
                      <a:pPr algn="ctr"/>
                      <a:r>
                        <a:rPr lang="en-US" sz="1400" dirty="0"/>
                        <a:t>1</a:t>
                      </a:r>
                    </a:p>
                  </a:txBody>
                  <a:tcPr/>
                </a:tc>
                <a:tc>
                  <a:txBody>
                    <a:bodyPr/>
                    <a:lstStyle/>
                    <a:p>
                      <a:pPr algn="ctr"/>
                      <a:r>
                        <a:rPr lang="en-US" sz="1400" dirty="0"/>
                        <a:t>4</a:t>
                      </a:r>
                    </a:p>
                  </a:txBody>
                  <a:tcPr/>
                </a:tc>
                <a:tc>
                  <a:txBody>
                    <a:bodyPr/>
                    <a:lstStyle/>
                    <a:p>
                      <a:r>
                        <a:rPr lang="en-US" sz="1400" dirty="0"/>
                        <a:t>84 Bells Drive, Nitro, WV, WV</a:t>
                      </a:r>
                    </a:p>
                  </a:txBody>
                  <a:tcPr/>
                </a:tc>
                <a:tc>
                  <a:txBody>
                    <a:bodyPr/>
                    <a:lstStyle/>
                    <a:p>
                      <a:pPr algn="ctr"/>
                      <a:r>
                        <a:rPr lang="en-US" sz="1400" dirty="0"/>
                        <a:t>-81.68883 </a:t>
                      </a:r>
                    </a:p>
                  </a:txBody>
                  <a:tcPr/>
                </a:tc>
                <a:tc>
                  <a:txBody>
                    <a:bodyPr/>
                    <a:lstStyle/>
                    <a:p>
                      <a:pPr algn="ctr"/>
                      <a:r>
                        <a:rPr lang="en-US" sz="1400" dirty="0"/>
                        <a:t>38.288530</a:t>
                      </a:r>
                    </a:p>
                  </a:txBody>
                  <a:tcPr/>
                </a:tc>
                <a:tc>
                  <a:txBody>
                    <a:bodyPr/>
                    <a:lstStyle/>
                    <a:p>
                      <a:r>
                        <a:rPr lang="en-US" sz="1400" dirty="0"/>
                        <a:t>Bad Geocode</a:t>
                      </a:r>
                    </a:p>
                  </a:txBody>
                  <a:tcPr/>
                </a:tc>
                <a:extLst>
                  <a:ext uri="{0D108BD9-81ED-4DB2-BD59-A6C34878D82A}">
                    <a16:rowId xmlns:a16="http://schemas.microsoft.com/office/drawing/2014/main" val="3392902407"/>
                  </a:ext>
                </a:extLst>
              </a:tr>
              <a:tr h="370840">
                <a:tc>
                  <a:txBody>
                    <a:bodyPr/>
                    <a:lstStyle/>
                    <a:p>
                      <a:pPr algn="ctr"/>
                      <a:r>
                        <a:rPr lang="en-US" sz="1400" dirty="0"/>
                        <a:t>322</a:t>
                      </a:r>
                    </a:p>
                  </a:txBody>
                  <a:tcPr/>
                </a:tc>
                <a:tc>
                  <a:txBody>
                    <a:bodyPr/>
                    <a:lstStyle/>
                    <a:p>
                      <a:pPr algn="ctr"/>
                      <a:r>
                        <a:rPr lang="en-US" sz="1400" dirty="0"/>
                        <a:t>1</a:t>
                      </a:r>
                    </a:p>
                  </a:txBody>
                  <a:tcPr/>
                </a:tc>
                <a:tc>
                  <a:txBody>
                    <a:bodyPr/>
                    <a:lstStyle/>
                    <a:p>
                      <a:pPr algn="ctr"/>
                      <a:r>
                        <a:rPr lang="en-US" sz="1400" dirty="0"/>
                        <a:t>4</a:t>
                      </a:r>
                    </a:p>
                  </a:txBody>
                  <a:tcPr/>
                </a:tc>
                <a:tc>
                  <a:txBody>
                    <a:bodyPr/>
                    <a:lstStyle/>
                    <a:p>
                      <a:r>
                        <a:rPr lang="en-US" sz="1400" dirty="0"/>
                        <a:t>105 Sandstone Dr, Eleanor, WV</a:t>
                      </a:r>
                    </a:p>
                  </a:txBody>
                  <a:tcPr/>
                </a:tc>
                <a:tc>
                  <a:txBody>
                    <a:bodyPr/>
                    <a:lstStyle/>
                    <a:p>
                      <a:pPr algn="ctr"/>
                      <a:r>
                        <a:rPr lang="en-US" sz="1400" dirty="0"/>
                        <a:t>-81.68996 </a:t>
                      </a:r>
                    </a:p>
                  </a:txBody>
                  <a:tcPr/>
                </a:tc>
                <a:tc>
                  <a:txBody>
                    <a:bodyPr/>
                    <a:lstStyle/>
                    <a:p>
                      <a:pPr algn="ctr"/>
                      <a:r>
                        <a:rPr lang="en-US" sz="1400" dirty="0"/>
                        <a:t>38.238530</a:t>
                      </a:r>
                    </a:p>
                  </a:txBody>
                  <a:tcPr/>
                </a:tc>
                <a:tc>
                  <a:txBody>
                    <a:bodyPr/>
                    <a:lstStyle/>
                    <a:p>
                      <a:r>
                        <a:rPr lang="en-US" sz="1400" dirty="0"/>
                        <a:t>Bad Geocode</a:t>
                      </a:r>
                    </a:p>
                  </a:txBody>
                  <a:tcPr/>
                </a:tc>
                <a:extLst>
                  <a:ext uri="{0D108BD9-81ED-4DB2-BD59-A6C34878D82A}">
                    <a16:rowId xmlns:a16="http://schemas.microsoft.com/office/drawing/2014/main" val="3136625357"/>
                  </a:ext>
                </a:extLst>
              </a:tr>
              <a:tr h="370840">
                <a:tc>
                  <a:txBody>
                    <a:bodyPr/>
                    <a:lstStyle/>
                    <a:p>
                      <a:pPr algn="ctr"/>
                      <a:r>
                        <a:rPr lang="en-US" sz="1400" dirty="0"/>
                        <a:t>8739</a:t>
                      </a:r>
                    </a:p>
                  </a:txBody>
                  <a:tcPr/>
                </a:tc>
                <a:tc>
                  <a:txBody>
                    <a:bodyPr/>
                    <a:lstStyle/>
                    <a:p>
                      <a:pPr algn="ctr"/>
                      <a:r>
                        <a:rPr lang="en-US" sz="1400" dirty="0"/>
                        <a:t>1</a:t>
                      </a:r>
                    </a:p>
                  </a:txBody>
                  <a:tcPr/>
                </a:tc>
                <a:tc>
                  <a:txBody>
                    <a:bodyPr/>
                    <a:lstStyle/>
                    <a:p>
                      <a:pPr algn="ctr"/>
                      <a:r>
                        <a:rPr lang="en-US" sz="1400" dirty="0"/>
                        <a:t>6</a:t>
                      </a:r>
                    </a:p>
                  </a:txBody>
                  <a:tcPr/>
                </a:tc>
                <a:tc>
                  <a:txBody>
                    <a:bodyPr/>
                    <a:lstStyle/>
                    <a:p>
                      <a:r>
                        <a:rPr lang="en-US" sz="1400" dirty="0"/>
                        <a:t>200 Midland Trail, Hurricane, WV</a:t>
                      </a:r>
                    </a:p>
                  </a:txBody>
                  <a:tcPr/>
                </a:tc>
                <a:tc>
                  <a:txBody>
                    <a:bodyPr/>
                    <a:lstStyle/>
                    <a:p>
                      <a:pPr algn="ctr"/>
                      <a:r>
                        <a:rPr lang="en-US" sz="1400" dirty="0"/>
                        <a:t>-81.72233 </a:t>
                      </a:r>
                    </a:p>
                  </a:txBody>
                  <a:tcPr/>
                </a:tc>
                <a:tc>
                  <a:txBody>
                    <a:bodyPr/>
                    <a:lstStyle/>
                    <a:p>
                      <a:pPr algn="ctr"/>
                      <a:r>
                        <a:rPr lang="en-US" sz="1400" dirty="0"/>
                        <a:t>38.354444</a:t>
                      </a:r>
                    </a:p>
                  </a:txBody>
                  <a:tcPr/>
                </a:tc>
                <a:tc>
                  <a:txBody>
                    <a:bodyPr/>
                    <a:lstStyle/>
                    <a:p>
                      <a:r>
                        <a:rPr lang="en-US" sz="1400" dirty="0"/>
                        <a:t>Outside County point is valid</a:t>
                      </a:r>
                    </a:p>
                  </a:txBody>
                  <a:tcPr/>
                </a:tc>
                <a:extLst>
                  <a:ext uri="{0D108BD9-81ED-4DB2-BD59-A6C34878D82A}">
                    <a16:rowId xmlns:a16="http://schemas.microsoft.com/office/drawing/2014/main" val="4125394167"/>
                  </a:ext>
                </a:extLst>
              </a:tr>
            </a:tbl>
          </a:graphicData>
        </a:graphic>
      </p:graphicFrame>
      <p:sp>
        <p:nvSpPr>
          <p:cNvPr id="4" name="TextBox 3"/>
          <p:cNvSpPr txBox="1"/>
          <p:nvPr/>
        </p:nvSpPr>
        <p:spPr>
          <a:xfrm>
            <a:off x="2117557" y="5736657"/>
            <a:ext cx="5447899" cy="646331"/>
          </a:xfrm>
          <a:prstGeom prst="rect">
            <a:avLst/>
          </a:prstGeom>
          <a:noFill/>
        </p:spPr>
        <p:txBody>
          <a:bodyPr wrap="square" rtlCol="0">
            <a:spAutoFit/>
          </a:bodyPr>
          <a:lstStyle/>
          <a:p>
            <a:r>
              <a:rPr lang="en-US" dirty="0"/>
              <a:t>A geocode returns a false positive if the address is geocoded to the wrong location</a:t>
            </a:r>
          </a:p>
        </p:txBody>
      </p:sp>
    </p:spTree>
    <p:extLst>
      <p:ext uri="{BB962C8B-B14F-4D97-AF65-F5344CB8AC3E}">
        <p14:creationId xmlns:p14="http://schemas.microsoft.com/office/powerpoint/2010/main" val="3478128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1271059" y="3253942"/>
            <a:ext cx="6432330" cy="1077218"/>
          </a:xfrm>
          <a:prstGeom prst="rect">
            <a:avLst/>
          </a:prstGeom>
          <a:solidFill>
            <a:schemeClr val="tx1"/>
          </a:solidFill>
        </p:spPr>
        <p:txBody>
          <a:bodyPr wrap="square" rtlCol="0">
            <a:spAutoFit/>
          </a:bodyPr>
          <a:lstStyle/>
          <a:p>
            <a:pPr algn="ctr"/>
            <a:r>
              <a:rPr lang="en-US" sz="3200" dirty="0">
                <a:solidFill>
                  <a:srgbClr val="FFFF00"/>
                </a:solidFill>
              </a:rPr>
              <a:t>Election and Reference GIS Layers that support G-SVRS Tool</a:t>
            </a:r>
          </a:p>
        </p:txBody>
      </p:sp>
    </p:spTree>
    <p:extLst>
      <p:ext uri="{BB962C8B-B14F-4D97-AF65-F5344CB8AC3E}">
        <p14:creationId xmlns:p14="http://schemas.microsoft.com/office/powerpoint/2010/main" val="936752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Layers for SVRS</a:t>
            </a:r>
          </a:p>
        </p:txBody>
      </p:sp>
      <p:graphicFrame>
        <p:nvGraphicFramePr>
          <p:cNvPr id="4" name="Diagram 3">
            <a:extLst>
              <a:ext uri="{FF2B5EF4-FFF2-40B4-BE49-F238E27FC236}">
                <a16:creationId xmlns:a16="http://schemas.microsoft.com/office/drawing/2014/main" id="{0790BC04-237F-4D66-B1F6-7D81F5A61BE3}"/>
              </a:ext>
            </a:extLst>
          </p:cNvPr>
          <p:cNvGraphicFramePr/>
          <p:nvPr>
            <p:extLst>
              <p:ext uri="{D42A27DB-BD31-4B8C-83A1-F6EECF244321}">
                <p14:modId xmlns:p14="http://schemas.microsoft.com/office/powerpoint/2010/main" val="2279982916"/>
              </p:ext>
            </p:extLst>
          </p:nvPr>
        </p:nvGraphicFramePr>
        <p:xfrm>
          <a:off x="501164" y="914400"/>
          <a:ext cx="8000040" cy="5291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C990CB1-1CF2-4888-B326-5FE75A55A843}"/>
              </a:ext>
            </a:extLst>
          </p:cNvPr>
          <p:cNvSpPr txBox="1"/>
          <p:nvPr/>
        </p:nvSpPr>
        <p:spPr>
          <a:xfrm>
            <a:off x="180870" y="6296025"/>
            <a:ext cx="8963130" cy="369332"/>
          </a:xfrm>
          <a:prstGeom prst="rect">
            <a:avLst/>
          </a:prstGeom>
          <a:noFill/>
        </p:spPr>
        <p:txBody>
          <a:bodyPr wrap="square" rtlCol="0">
            <a:spAutoFit/>
          </a:bodyPr>
          <a:lstStyle/>
          <a:p>
            <a:r>
              <a:rPr lang="en-US" b="1" dirty="0">
                <a:solidFill>
                  <a:schemeClr val="accent1">
                    <a:lumMod val="50000"/>
                  </a:schemeClr>
                </a:solidFill>
              </a:rPr>
              <a:t>Election Districts </a:t>
            </a:r>
            <a:r>
              <a:rPr lang="en-US" dirty="0"/>
              <a:t>and </a:t>
            </a:r>
            <a:r>
              <a:rPr lang="en-US" b="1" dirty="0">
                <a:solidFill>
                  <a:schemeClr val="accent1">
                    <a:lumMod val="50000"/>
                  </a:schemeClr>
                </a:solidFill>
              </a:rPr>
              <a:t>Addresses</a:t>
            </a:r>
            <a:r>
              <a:rPr lang="en-US" dirty="0"/>
              <a:t> are the most important GIS layers for </a:t>
            </a:r>
            <a:r>
              <a:rPr lang="en-US" i="1" dirty="0"/>
              <a:t>geo-enabling </a:t>
            </a:r>
            <a:r>
              <a:rPr lang="en-US" dirty="0"/>
              <a:t>elections</a:t>
            </a:r>
          </a:p>
        </p:txBody>
      </p:sp>
    </p:spTree>
    <p:extLst>
      <p:ext uri="{BB962C8B-B14F-4D97-AF65-F5344CB8AC3E}">
        <p14:creationId xmlns:p14="http://schemas.microsoft.com/office/powerpoint/2010/main" val="1834292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Layers for G-SVRS Tool</a:t>
            </a:r>
          </a:p>
        </p:txBody>
      </p:sp>
      <p:pic>
        <p:nvPicPr>
          <p:cNvPr id="9" name="Picture 8"/>
          <p:cNvPicPr>
            <a:picLocks noChangeAspect="1"/>
          </p:cNvPicPr>
          <p:nvPr/>
        </p:nvPicPr>
        <p:blipFill>
          <a:blip r:embed="rId3"/>
          <a:stretch>
            <a:fillRect/>
          </a:stretch>
        </p:blipFill>
        <p:spPr>
          <a:xfrm>
            <a:off x="38100" y="1047750"/>
            <a:ext cx="9067800" cy="4762500"/>
          </a:xfrm>
          <a:prstGeom prst="rect">
            <a:avLst/>
          </a:prstGeom>
        </p:spPr>
      </p:pic>
      <p:sp>
        <p:nvSpPr>
          <p:cNvPr id="10" name="TextBox 9"/>
          <p:cNvSpPr txBox="1"/>
          <p:nvPr/>
        </p:nvSpPr>
        <p:spPr>
          <a:xfrm>
            <a:off x="442128" y="6119447"/>
            <a:ext cx="8018584" cy="338554"/>
          </a:xfrm>
          <a:prstGeom prst="rect">
            <a:avLst/>
          </a:prstGeom>
          <a:noFill/>
        </p:spPr>
        <p:txBody>
          <a:bodyPr wrap="square" rtlCol="0">
            <a:spAutoFit/>
          </a:bodyPr>
          <a:lstStyle/>
          <a:p>
            <a:r>
              <a:rPr lang="en-US" sz="1600" b="1" dirty="0"/>
              <a:t>Site Voter Addresses </a:t>
            </a:r>
            <a:r>
              <a:rPr lang="en-US" sz="1600" dirty="0"/>
              <a:t>can be validated with </a:t>
            </a:r>
            <a:r>
              <a:rPr lang="en-US" sz="1600" i="1" dirty="0"/>
              <a:t>statewide</a:t>
            </a:r>
            <a:r>
              <a:rPr lang="en-US" sz="1600" dirty="0"/>
              <a:t> </a:t>
            </a:r>
            <a:r>
              <a:rPr lang="en-US" sz="1600" b="1" dirty="0">
                <a:solidFill>
                  <a:schemeClr val="accent1">
                    <a:lumMod val="50000"/>
                  </a:schemeClr>
                </a:solidFill>
              </a:rPr>
              <a:t>E-911 Address </a:t>
            </a:r>
            <a:r>
              <a:rPr lang="en-US" sz="1600" dirty="0"/>
              <a:t>and </a:t>
            </a:r>
            <a:r>
              <a:rPr lang="en-US" sz="1600" b="1" dirty="0">
                <a:solidFill>
                  <a:schemeClr val="accent1">
                    <a:lumMod val="50000"/>
                  </a:schemeClr>
                </a:solidFill>
              </a:rPr>
              <a:t>Tax Parcel </a:t>
            </a:r>
            <a:r>
              <a:rPr lang="en-US" sz="1600" dirty="0"/>
              <a:t>GIS Layers</a:t>
            </a:r>
          </a:p>
        </p:txBody>
      </p:sp>
    </p:spTree>
    <p:extLst>
      <p:ext uri="{BB962C8B-B14F-4D97-AF65-F5344CB8AC3E}">
        <p14:creationId xmlns:p14="http://schemas.microsoft.com/office/powerpoint/2010/main" val="3895654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Layers</a:t>
            </a:r>
          </a:p>
        </p:txBody>
      </p:sp>
      <p:sp>
        <p:nvSpPr>
          <p:cNvPr id="3" name="TextBox 2"/>
          <p:cNvSpPr txBox="1"/>
          <p:nvPr/>
        </p:nvSpPr>
        <p:spPr>
          <a:xfrm>
            <a:off x="882128" y="2363544"/>
            <a:ext cx="7637930" cy="2800767"/>
          </a:xfrm>
          <a:prstGeom prst="rect">
            <a:avLst/>
          </a:prstGeom>
          <a:solidFill>
            <a:schemeClr val="tx2">
              <a:lumMod val="20000"/>
              <a:lumOff val="80000"/>
            </a:schemeClr>
          </a:solidFill>
        </p:spPr>
        <p:txBody>
          <a:bodyPr wrap="square" rtlCol="0">
            <a:spAutoFit/>
          </a:bodyPr>
          <a:lstStyle/>
          <a:p>
            <a:r>
              <a:rPr lang="en-US" sz="3600" b="1" dirty="0">
                <a:solidFill>
                  <a:schemeClr val="accent1">
                    <a:lumMod val="50000"/>
                  </a:schemeClr>
                </a:solidFill>
                <a:latin typeface="Arial" panose="020B0604020202020204" pitchFamily="34" charset="0"/>
                <a:cs typeface="Arial" panose="020B0604020202020204" pitchFamily="34" charset="0"/>
              </a:rPr>
              <a:t>Data Development and Integration</a:t>
            </a:r>
          </a:p>
          <a:p>
            <a:pPr marL="571500" indent="-571500">
              <a:buFont typeface="Arial" panose="020B0604020202020204" pitchFamily="34" charset="0"/>
              <a:buChar char="•"/>
            </a:pPr>
            <a:endParaRPr lang="en-US" sz="3600" b="1" dirty="0">
              <a:solidFill>
                <a:schemeClr val="accent1">
                  <a:lumMod val="50000"/>
                </a:schemeClr>
              </a:solidFill>
              <a:latin typeface="Arial" panose="020B0604020202020204" pitchFamily="34" charset="0"/>
              <a:cs typeface="Arial" panose="020B0604020202020204" pitchFamily="34" charset="0"/>
            </a:endParaRPr>
          </a:p>
          <a:p>
            <a:pPr marL="1028700" lvl="1" indent="-571500">
              <a:buFont typeface="Wingdings" panose="05000000000000000000" pitchFamily="2" charset="2"/>
              <a:buChar char="§"/>
            </a:pPr>
            <a:r>
              <a:rPr lang="en-US" sz="2800" b="1" dirty="0">
                <a:solidFill>
                  <a:schemeClr val="accent1">
                    <a:lumMod val="50000"/>
                  </a:schemeClr>
                </a:solidFill>
                <a:latin typeface="Arial" panose="020B0604020202020204" pitchFamily="34" charset="0"/>
                <a:cs typeface="Arial" panose="020B0604020202020204" pitchFamily="34" charset="0"/>
              </a:rPr>
              <a:t>Local-Level Data Development</a:t>
            </a:r>
          </a:p>
          <a:p>
            <a:pPr marL="1028700" lvl="1" indent="-571500">
              <a:buFont typeface="Wingdings" panose="05000000000000000000" pitchFamily="2" charset="2"/>
              <a:buChar char="§"/>
            </a:pPr>
            <a:endParaRPr lang="en-US" sz="2800" b="1" dirty="0">
              <a:solidFill>
                <a:schemeClr val="accent1">
                  <a:lumMod val="50000"/>
                </a:schemeClr>
              </a:solidFill>
              <a:latin typeface="Arial" panose="020B0604020202020204" pitchFamily="34" charset="0"/>
              <a:cs typeface="Arial" panose="020B0604020202020204" pitchFamily="34" charset="0"/>
            </a:endParaRPr>
          </a:p>
          <a:p>
            <a:pPr marL="1028700" lvl="1" indent="-571500">
              <a:buFont typeface="Wingdings" panose="05000000000000000000" pitchFamily="2" charset="2"/>
              <a:buChar char="§"/>
            </a:pPr>
            <a:r>
              <a:rPr lang="en-US" sz="2800" b="1" dirty="0">
                <a:solidFill>
                  <a:schemeClr val="accent1">
                    <a:lumMod val="50000"/>
                  </a:schemeClr>
                </a:solidFill>
                <a:latin typeface="Arial" panose="020B0604020202020204" pitchFamily="34" charset="0"/>
                <a:cs typeface="Arial" panose="020B0604020202020204" pitchFamily="34" charset="0"/>
              </a:rPr>
              <a:t>State-Level Integration</a:t>
            </a:r>
            <a:endParaRPr lang="en-US" sz="3200" b="1" dirty="0">
              <a:solidFill>
                <a:schemeClr val="accent1">
                  <a:lumMod val="50000"/>
                </a:schemeClr>
              </a:solidFill>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923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Data Development</a:t>
            </a:r>
          </a:p>
        </p:txBody>
      </p:sp>
      <p:pic>
        <p:nvPicPr>
          <p:cNvPr id="2" name="Picture 1"/>
          <p:cNvPicPr>
            <a:picLocks noChangeAspect="1"/>
          </p:cNvPicPr>
          <p:nvPr/>
        </p:nvPicPr>
        <p:blipFill rotWithShape="1">
          <a:blip r:embed="rId2"/>
          <a:srcRect r="13793"/>
          <a:stretch/>
        </p:blipFill>
        <p:spPr>
          <a:xfrm>
            <a:off x="2430703" y="1806320"/>
            <a:ext cx="1997649" cy="2460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3"/>
          <a:srcRect l="20356" t="-3661" r="13359" b="32264"/>
          <a:stretch/>
        </p:blipFill>
        <p:spPr>
          <a:xfrm>
            <a:off x="4716558" y="1806320"/>
            <a:ext cx="2054578" cy="2460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228598" y="1244799"/>
            <a:ext cx="8763001" cy="369332"/>
          </a:xfrm>
          <a:prstGeom prst="rect">
            <a:avLst/>
          </a:prstGeom>
          <a:noFill/>
        </p:spPr>
        <p:txBody>
          <a:bodyPr wrap="square" rtlCol="0">
            <a:spAutoFit/>
          </a:bodyPr>
          <a:lstStyle/>
          <a:p>
            <a:r>
              <a:rPr lang="en-US" dirty="0"/>
              <a:t>           Parcels                      Site Addresses                     Aerial Imagery             Election Districts</a:t>
            </a:r>
          </a:p>
        </p:txBody>
      </p:sp>
      <p:sp>
        <p:nvSpPr>
          <p:cNvPr id="15" name="TextBox 14"/>
          <p:cNvSpPr txBox="1"/>
          <p:nvPr/>
        </p:nvSpPr>
        <p:spPr>
          <a:xfrm>
            <a:off x="1388055" y="6226281"/>
            <a:ext cx="6985816" cy="523220"/>
          </a:xfrm>
          <a:prstGeom prst="rect">
            <a:avLst/>
          </a:prstGeom>
          <a:noFill/>
        </p:spPr>
        <p:txBody>
          <a:bodyPr wrap="square" rtlCol="0">
            <a:spAutoFit/>
          </a:bodyPr>
          <a:lstStyle/>
          <a:p>
            <a:r>
              <a:rPr lang="en-US" sz="2800" i="1" dirty="0">
                <a:solidFill>
                  <a:schemeClr val="tx2">
                    <a:lumMod val="50000"/>
                  </a:schemeClr>
                </a:solidFill>
              </a:rPr>
              <a:t>Improving State’s Spatial Data Infrastructure </a:t>
            </a:r>
          </a:p>
        </p:txBody>
      </p:sp>
      <p:pic>
        <p:nvPicPr>
          <p:cNvPr id="10" name="Picture 6" descr="C:\gis_data\tax\Powerpoint\scanned_tax_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720"/>
          <a:stretch/>
        </p:blipFill>
        <p:spPr bwMode="auto">
          <a:xfrm>
            <a:off x="302980" y="1806320"/>
            <a:ext cx="1849245" cy="2481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720160" y="4520620"/>
            <a:ext cx="1108640" cy="1169551"/>
          </a:xfrm>
          <a:prstGeom prst="rect">
            <a:avLst/>
          </a:prstGeom>
          <a:noFill/>
        </p:spPr>
        <p:txBody>
          <a:bodyPr wrap="square" rtlCol="0">
            <a:spAutoFit/>
          </a:bodyPr>
          <a:lstStyle/>
          <a:p>
            <a:r>
              <a:rPr lang="en-US" sz="1400" i="1" dirty="0"/>
              <a:t>Tax Parcel layers provide owner name and address </a:t>
            </a:r>
          </a:p>
        </p:txBody>
      </p:sp>
      <p:sp>
        <p:nvSpPr>
          <p:cNvPr id="12" name="TextBox 11"/>
          <p:cNvSpPr txBox="1"/>
          <p:nvPr/>
        </p:nvSpPr>
        <p:spPr>
          <a:xfrm>
            <a:off x="2740688" y="4520620"/>
            <a:ext cx="1221711" cy="1169551"/>
          </a:xfrm>
          <a:prstGeom prst="rect">
            <a:avLst/>
          </a:prstGeom>
          <a:noFill/>
        </p:spPr>
        <p:txBody>
          <a:bodyPr wrap="square" rtlCol="0">
            <a:spAutoFit/>
          </a:bodyPr>
          <a:lstStyle/>
          <a:p>
            <a:r>
              <a:rPr lang="en-US" sz="1400" i="1" dirty="0"/>
              <a:t>Authoritative Source of E-911 addresses and street names</a:t>
            </a:r>
          </a:p>
        </p:txBody>
      </p:sp>
      <p:sp>
        <p:nvSpPr>
          <p:cNvPr id="13" name="TextBox 12"/>
          <p:cNvSpPr txBox="1"/>
          <p:nvPr/>
        </p:nvSpPr>
        <p:spPr>
          <a:xfrm>
            <a:off x="5132991" y="4520620"/>
            <a:ext cx="1221711" cy="1169551"/>
          </a:xfrm>
          <a:prstGeom prst="rect">
            <a:avLst/>
          </a:prstGeom>
          <a:noFill/>
        </p:spPr>
        <p:txBody>
          <a:bodyPr wrap="square" rtlCol="0">
            <a:spAutoFit/>
          </a:bodyPr>
          <a:lstStyle/>
          <a:p>
            <a:r>
              <a:rPr lang="en-US" sz="1400" i="1" dirty="0"/>
              <a:t>County Leaf-off imagery should be no older than 5 years</a:t>
            </a:r>
          </a:p>
        </p:txBody>
      </p:sp>
      <p:sp>
        <p:nvSpPr>
          <p:cNvPr id="14" name="TextBox 13"/>
          <p:cNvSpPr txBox="1"/>
          <p:nvPr/>
        </p:nvSpPr>
        <p:spPr>
          <a:xfrm>
            <a:off x="7402974" y="4520620"/>
            <a:ext cx="1387941" cy="1169551"/>
          </a:xfrm>
          <a:prstGeom prst="rect">
            <a:avLst/>
          </a:prstGeom>
          <a:noFill/>
        </p:spPr>
        <p:txBody>
          <a:bodyPr wrap="square" rtlCol="0">
            <a:spAutoFit/>
          </a:bodyPr>
          <a:lstStyle/>
          <a:p>
            <a:r>
              <a:rPr lang="en-US" sz="1400" i="1" dirty="0"/>
              <a:t>County subdivision Precinct and Magisterial Districts</a:t>
            </a:r>
          </a:p>
        </p:txBody>
      </p:sp>
      <p:pic>
        <p:nvPicPr>
          <p:cNvPr id="4" name="Picture 3">
            <a:extLst>
              <a:ext uri="{FF2B5EF4-FFF2-40B4-BE49-F238E27FC236}">
                <a16:creationId xmlns:a16="http://schemas.microsoft.com/office/drawing/2014/main" id="{63478949-2C1F-48D0-BE1C-62D7E956E3EC}"/>
              </a:ext>
            </a:extLst>
          </p:cNvPr>
          <p:cNvPicPr>
            <a:picLocks noChangeAspect="1"/>
          </p:cNvPicPr>
          <p:nvPr/>
        </p:nvPicPr>
        <p:blipFill>
          <a:blip r:embed="rId5"/>
          <a:stretch>
            <a:fillRect/>
          </a:stretch>
        </p:blipFill>
        <p:spPr>
          <a:xfrm>
            <a:off x="7057409" y="1806320"/>
            <a:ext cx="1849245" cy="2460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4103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Data Development Projects</a:t>
            </a:r>
          </a:p>
        </p:txBody>
      </p:sp>
      <p:sp>
        <p:nvSpPr>
          <p:cNvPr id="15" name="TextBox 14"/>
          <p:cNvSpPr txBox="1"/>
          <p:nvPr/>
        </p:nvSpPr>
        <p:spPr>
          <a:xfrm>
            <a:off x="647701" y="6226280"/>
            <a:ext cx="8002396" cy="523220"/>
          </a:xfrm>
          <a:prstGeom prst="rect">
            <a:avLst/>
          </a:prstGeom>
          <a:noFill/>
        </p:spPr>
        <p:txBody>
          <a:bodyPr wrap="square" rtlCol="0">
            <a:spAutoFit/>
          </a:bodyPr>
          <a:lstStyle/>
          <a:p>
            <a:r>
              <a:rPr lang="en-US" sz="1400" i="1" dirty="0">
                <a:solidFill>
                  <a:schemeClr val="tx2">
                    <a:lumMod val="50000"/>
                  </a:schemeClr>
                </a:solidFill>
              </a:rPr>
              <a:t>Recent grant-funded </a:t>
            </a:r>
            <a:r>
              <a:rPr lang="en-US" sz="1400" i="1" dirty="0">
                <a:solidFill>
                  <a:schemeClr val="tx2">
                    <a:lumMod val="50000"/>
                  </a:schemeClr>
                </a:solidFill>
                <a:hlinkClick r:id="rId2"/>
              </a:rPr>
              <a:t>GIS Data Development Projects </a:t>
            </a:r>
            <a:r>
              <a:rPr lang="en-US" sz="1400" i="1" dirty="0">
                <a:solidFill>
                  <a:schemeClr val="tx2">
                    <a:lumMod val="50000"/>
                  </a:schemeClr>
                </a:solidFill>
              </a:rPr>
              <a:t>via statewide contracts for for </a:t>
            </a:r>
            <a:r>
              <a:rPr lang="en-US" sz="1400" i="1" dirty="0">
                <a:solidFill>
                  <a:schemeClr val="tx2">
                    <a:lumMod val="50000"/>
                  </a:schemeClr>
                </a:solidFill>
                <a:hlinkClick r:id="rId3"/>
              </a:rPr>
              <a:t>Addresses/Parcels </a:t>
            </a:r>
            <a:r>
              <a:rPr lang="en-US" sz="1400" i="1" dirty="0">
                <a:solidFill>
                  <a:schemeClr val="tx2">
                    <a:lumMod val="50000"/>
                  </a:schemeClr>
                </a:solidFill>
              </a:rPr>
              <a:t>and </a:t>
            </a:r>
            <a:r>
              <a:rPr lang="en-US" sz="1400" i="1" dirty="0">
                <a:solidFill>
                  <a:schemeClr val="tx2">
                    <a:lumMod val="50000"/>
                  </a:schemeClr>
                </a:solidFill>
                <a:hlinkClick r:id="rId4"/>
              </a:rPr>
              <a:t>Leaf-off Aerial Imagery</a:t>
            </a:r>
            <a:r>
              <a:rPr lang="en-US" sz="1400" i="1" dirty="0">
                <a:solidFill>
                  <a:schemeClr val="tx2">
                    <a:lumMod val="50000"/>
                  </a:schemeClr>
                </a:solidFill>
              </a:rPr>
              <a:t>.  Seed funding and state contracts are necessary to help disadvantaged counties.</a:t>
            </a:r>
          </a:p>
        </p:txBody>
      </p:sp>
      <p:pic>
        <p:nvPicPr>
          <p:cNvPr id="6" name="Picture 5">
            <a:extLst>
              <a:ext uri="{FF2B5EF4-FFF2-40B4-BE49-F238E27FC236}">
                <a16:creationId xmlns:a16="http://schemas.microsoft.com/office/drawing/2014/main" id="{B3C4E082-B374-4880-BFFC-1F523721180F}"/>
              </a:ext>
            </a:extLst>
          </p:cNvPr>
          <p:cNvPicPr>
            <a:picLocks noChangeAspect="1"/>
          </p:cNvPicPr>
          <p:nvPr/>
        </p:nvPicPr>
        <p:blipFill>
          <a:blip r:embed="rId5"/>
          <a:stretch>
            <a:fillRect/>
          </a:stretch>
        </p:blipFill>
        <p:spPr>
          <a:xfrm>
            <a:off x="1217902" y="997245"/>
            <a:ext cx="6708195" cy="5146190"/>
          </a:xfrm>
          <a:prstGeom prst="rect">
            <a:avLst/>
          </a:prstGeom>
        </p:spPr>
      </p:pic>
    </p:spTree>
    <p:extLst>
      <p:ext uri="{BB962C8B-B14F-4D97-AF65-F5344CB8AC3E}">
        <p14:creationId xmlns:p14="http://schemas.microsoft.com/office/powerpoint/2010/main" val="451750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State-Level Integration</a:t>
            </a:r>
          </a:p>
        </p:txBody>
      </p:sp>
      <p:sp>
        <p:nvSpPr>
          <p:cNvPr id="9" name="TextBox 8"/>
          <p:cNvSpPr txBox="1"/>
          <p:nvPr/>
        </p:nvSpPr>
        <p:spPr>
          <a:xfrm>
            <a:off x="363162" y="1238601"/>
            <a:ext cx="1981200" cy="369332"/>
          </a:xfrm>
          <a:prstGeom prst="rect">
            <a:avLst/>
          </a:prstGeom>
          <a:noFill/>
        </p:spPr>
        <p:txBody>
          <a:bodyPr wrap="square" rtlCol="0">
            <a:spAutoFit/>
          </a:bodyPr>
          <a:lstStyle/>
          <a:p>
            <a:pPr algn="ctr"/>
            <a:r>
              <a:rPr lang="en-US" i="1" dirty="0"/>
              <a:t>Parcels</a:t>
            </a:r>
          </a:p>
        </p:txBody>
      </p:sp>
      <p:sp>
        <p:nvSpPr>
          <p:cNvPr id="10" name="TextBox 9"/>
          <p:cNvSpPr txBox="1"/>
          <p:nvPr/>
        </p:nvSpPr>
        <p:spPr>
          <a:xfrm>
            <a:off x="2808080" y="1238601"/>
            <a:ext cx="1453117" cy="369332"/>
          </a:xfrm>
          <a:prstGeom prst="rect">
            <a:avLst/>
          </a:prstGeom>
          <a:noFill/>
        </p:spPr>
        <p:txBody>
          <a:bodyPr wrap="square" rtlCol="0">
            <a:spAutoFit/>
          </a:bodyPr>
          <a:lstStyle/>
          <a:p>
            <a:pPr algn="ctr"/>
            <a:r>
              <a:rPr lang="en-US" i="1" dirty="0"/>
              <a:t>Addresses</a:t>
            </a:r>
          </a:p>
        </p:txBody>
      </p:sp>
      <p:graphicFrame>
        <p:nvGraphicFramePr>
          <p:cNvPr id="3" name="Diagram 2"/>
          <p:cNvGraphicFramePr/>
          <p:nvPr>
            <p:extLst>
              <p:ext uri="{D42A27DB-BD31-4B8C-83A1-F6EECF244321}">
                <p14:modId xmlns:p14="http://schemas.microsoft.com/office/powerpoint/2010/main" val="554426689"/>
              </p:ext>
            </p:extLst>
          </p:nvPr>
        </p:nvGraphicFramePr>
        <p:xfrm>
          <a:off x="-553673" y="1568104"/>
          <a:ext cx="35813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1446591064"/>
              </p:ext>
            </p:extLst>
          </p:nvPr>
        </p:nvGraphicFramePr>
        <p:xfrm>
          <a:off x="2401285" y="1568104"/>
          <a:ext cx="2266709"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884582" y="5916476"/>
            <a:ext cx="7616758" cy="369332"/>
          </a:xfrm>
          <a:prstGeom prst="rect">
            <a:avLst/>
          </a:prstGeom>
          <a:noFill/>
        </p:spPr>
        <p:txBody>
          <a:bodyPr wrap="square" rtlCol="0">
            <a:spAutoFit/>
          </a:bodyPr>
          <a:lstStyle/>
          <a:p>
            <a:pPr algn="ctr"/>
            <a:r>
              <a:rPr lang="en-US" i="1" dirty="0">
                <a:solidFill>
                  <a:schemeClr val="accent5">
                    <a:lumMod val="50000"/>
                  </a:schemeClr>
                </a:solidFill>
              </a:rPr>
              <a:t>State-level integration allows for statewide mapping products and services</a:t>
            </a:r>
          </a:p>
        </p:txBody>
      </p:sp>
      <p:graphicFrame>
        <p:nvGraphicFramePr>
          <p:cNvPr id="12" name="Diagram 11"/>
          <p:cNvGraphicFramePr/>
          <p:nvPr>
            <p:extLst>
              <p:ext uri="{D42A27DB-BD31-4B8C-83A1-F6EECF244321}">
                <p14:modId xmlns:p14="http://schemas.microsoft.com/office/powerpoint/2010/main" val="3117192137"/>
              </p:ext>
            </p:extLst>
          </p:nvPr>
        </p:nvGraphicFramePr>
        <p:xfrm>
          <a:off x="4528787" y="1568104"/>
          <a:ext cx="251056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TextBox 14"/>
          <p:cNvSpPr txBox="1"/>
          <p:nvPr/>
        </p:nvSpPr>
        <p:spPr>
          <a:xfrm>
            <a:off x="5057508" y="1238601"/>
            <a:ext cx="1453117" cy="369332"/>
          </a:xfrm>
          <a:prstGeom prst="rect">
            <a:avLst/>
          </a:prstGeom>
          <a:noFill/>
        </p:spPr>
        <p:txBody>
          <a:bodyPr wrap="square" rtlCol="0">
            <a:spAutoFit/>
          </a:bodyPr>
          <a:lstStyle/>
          <a:p>
            <a:pPr algn="ctr"/>
            <a:r>
              <a:rPr lang="en-US" i="1" dirty="0"/>
              <a:t>Imagery</a:t>
            </a:r>
          </a:p>
        </p:txBody>
      </p:sp>
      <p:graphicFrame>
        <p:nvGraphicFramePr>
          <p:cNvPr id="17" name="Diagram 16"/>
          <p:cNvGraphicFramePr/>
          <p:nvPr>
            <p:extLst>
              <p:ext uri="{D42A27DB-BD31-4B8C-83A1-F6EECF244321}">
                <p14:modId xmlns:p14="http://schemas.microsoft.com/office/powerpoint/2010/main" val="4249702579"/>
              </p:ext>
            </p:extLst>
          </p:nvPr>
        </p:nvGraphicFramePr>
        <p:xfrm>
          <a:off x="6527430" y="1568104"/>
          <a:ext cx="2854840" cy="406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TextBox 17"/>
          <p:cNvSpPr txBox="1"/>
          <p:nvPr/>
        </p:nvSpPr>
        <p:spPr>
          <a:xfrm>
            <a:off x="6933363" y="1238601"/>
            <a:ext cx="1965420" cy="369332"/>
          </a:xfrm>
          <a:prstGeom prst="rect">
            <a:avLst/>
          </a:prstGeom>
          <a:noFill/>
        </p:spPr>
        <p:txBody>
          <a:bodyPr wrap="square" rtlCol="0">
            <a:spAutoFit/>
          </a:bodyPr>
          <a:lstStyle/>
          <a:p>
            <a:pPr algn="ctr"/>
            <a:r>
              <a:rPr lang="en-US" i="1" dirty="0"/>
              <a:t>Voter Information</a:t>
            </a:r>
          </a:p>
        </p:txBody>
      </p:sp>
      <p:sp>
        <p:nvSpPr>
          <p:cNvPr id="13" name="TextBox 12"/>
          <p:cNvSpPr txBox="1"/>
          <p:nvPr/>
        </p:nvSpPr>
        <p:spPr>
          <a:xfrm>
            <a:off x="1839012" y="6217262"/>
            <a:ext cx="5465976" cy="276999"/>
          </a:xfrm>
          <a:prstGeom prst="rect">
            <a:avLst/>
          </a:prstGeom>
          <a:noFill/>
        </p:spPr>
        <p:txBody>
          <a:bodyPr wrap="square" rtlCol="0">
            <a:spAutoFit/>
          </a:bodyPr>
          <a:lstStyle/>
          <a:p>
            <a:pPr algn="ctr"/>
            <a:r>
              <a:rPr lang="en-US" sz="1200" dirty="0"/>
              <a:t>WVU GIS Technical Center creates web map services of these key mapping layers</a:t>
            </a:r>
          </a:p>
        </p:txBody>
      </p:sp>
    </p:spTree>
    <p:extLst>
      <p:ext uri="{BB962C8B-B14F-4D97-AF65-F5344CB8AC3E}">
        <p14:creationId xmlns:p14="http://schemas.microsoft.com/office/powerpoint/2010/main" val="216150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Graphic spid="12" grpId="0">
        <p:bldAsOne/>
      </p:bldGraphic>
      <p:bldP spid="15" grpId="0"/>
      <p:bldGraphic spid="17" grpId="0">
        <p:bldAsOne/>
      </p:bldGraphic>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9990" y="962525"/>
            <a:ext cx="7639235" cy="5843083"/>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Precinct-Level Mismatch Status </a:t>
            </a:r>
          </a:p>
        </p:txBody>
      </p:sp>
      <p:sp>
        <p:nvSpPr>
          <p:cNvPr id="2" name="Rectangle 1"/>
          <p:cNvSpPr/>
          <p:nvPr/>
        </p:nvSpPr>
        <p:spPr>
          <a:xfrm>
            <a:off x="4939064" y="2060088"/>
            <a:ext cx="2634760"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Precinct Mismatch Status Graphic</a:t>
            </a:r>
            <a:endParaRPr lang="en-US"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D122332E-F0D6-4EC1-A4D2-B8F96BF0DF78}"/>
              </a:ext>
            </a:extLst>
          </p:cNvPr>
          <p:cNvSpPr txBox="1"/>
          <p:nvPr/>
        </p:nvSpPr>
        <p:spPr>
          <a:xfrm>
            <a:off x="752627" y="1583985"/>
            <a:ext cx="2943473" cy="461665"/>
          </a:xfrm>
          <a:prstGeom prst="rect">
            <a:avLst/>
          </a:prstGeom>
          <a:solidFill>
            <a:schemeClr val="accent6">
              <a:lumMod val="20000"/>
              <a:lumOff val="80000"/>
            </a:schemeClr>
          </a:solidFill>
        </p:spPr>
        <p:txBody>
          <a:bodyPr wrap="square">
            <a:spAutoFit/>
          </a:bodyPr>
          <a:lstStyle/>
          <a:p>
            <a:pPr marR="0" lvl="0">
              <a:spcBef>
                <a:spcPts val="0"/>
              </a:spcBef>
              <a:spcAft>
                <a:spcPts val="0"/>
              </a:spcAft>
            </a:pPr>
            <a:r>
              <a:rPr lang="en-US" sz="1200" dirty="0">
                <a:latin typeface="Calibri" panose="020F0502020204030204" pitchFamily="34" charset="0"/>
                <a:ea typeface="Times New Roman" panose="02020603050405020304" pitchFamily="18" charset="0"/>
              </a:rPr>
              <a:t>79% of </a:t>
            </a:r>
            <a:r>
              <a:rPr lang="en-US" sz="1200" dirty="0" smtClean="0">
                <a:latin typeface="Calibri" panose="020F0502020204030204" pitchFamily="34" charset="0"/>
                <a:ea typeface="Times New Roman" panose="02020603050405020304" pitchFamily="18" charset="0"/>
              </a:rPr>
              <a:t>precincts </a:t>
            </a:r>
            <a:r>
              <a:rPr lang="en-US" sz="1200" dirty="0">
                <a:latin typeface="Calibri" panose="020F0502020204030204" pitchFamily="34" charset="0"/>
                <a:ea typeface="Times New Roman" panose="02020603050405020304" pitchFamily="18" charset="0"/>
              </a:rPr>
              <a:t>(1,315 of 1,674) </a:t>
            </a:r>
            <a:r>
              <a:rPr lang="en-US" sz="1200" dirty="0" smtClean="0">
                <a:effectLst/>
                <a:latin typeface="Calibri" panose="020F0502020204030204" pitchFamily="34" charset="0"/>
                <a:ea typeface="Times New Roman" panose="02020603050405020304" pitchFamily="18" charset="0"/>
              </a:rPr>
              <a:t>have an SVRS-GEO mismatch rate of less than &lt; </a:t>
            </a:r>
            <a:r>
              <a:rPr lang="en-US" sz="1200" dirty="0" smtClean="0">
                <a:latin typeface="Calibri" panose="020F0502020204030204" pitchFamily="34" charset="0"/>
                <a:ea typeface="Times New Roman" panose="02020603050405020304" pitchFamily="18" charset="0"/>
              </a:rPr>
              <a:t>10</a:t>
            </a:r>
            <a:r>
              <a:rPr lang="en-US" sz="1200" dirty="0" smtClean="0">
                <a:effectLst/>
                <a:latin typeface="Calibri" panose="020F0502020204030204" pitchFamily="34" charset="0"/>
                <a:ea typeface="Times New Roman" panose="02020603050405020304" pitchFamily="18" charset="0"/>
              </a:rPr>
              <a:t>%</a:t>
            </a:r>
            <a:endParaRPr lang="en-US" sz="12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3D49218-E94E-4471-AAD9-A654D1C1F0C4}"/>
              </a:ext>
            </a:extLst>
          </p:cNvPr>
          <p:cNvSpPr txBox="1"/>
          <p:nvPr/>
        </p:nvSpPr>
        <p:spPr>
          <a:xfrm>
            <a:off x="752628" y="1118405"/>
            <a:ext cx="2943472" cy="338554"/>
          </a:xfrm>
          <a:prstGeom prst="rect">
            <a:avLst/>
          </a:prstGeom>
          <a:solidFill>
            <a:schemeClr val="bg1">
              <a:lumMod val="95000"/>
            </a:schemeClr>
          </a:solidFill>
        </p:spPr>
        <p:txBody>
          <a:bodyPr wrap="square" rtlCol="0">
            <a:spAutoFit/>
          </a:bodyPr>
          <a:lstStyle/>
          <a:p>
            <a:pPr algn="ctr"/>
            <a:r>
              <a:rPr lang="en-US" sz="1600" dirty="0"/>
              <a:t>SVRS Data Download </a:t>
            </a:r>
            <a:r>
              <a:rPr lang="en-US" sz="1600" dirty="0" smtClean="0"/>
              <a:t>4/1/2022</a:t>
            </a:r>
            <a:endParaRPr lang="en-US" sz="1600" dirty="0"/>
          </a:p>
        </p:txBody>
      </p:sp>
    </p:spTree>
    <p:extLst>
      <p:ext uri="{BB962C8B-B14F-4D97-AF65-F5344CB8AC3E}">
        <p14:creationId xmlns:p14="http://schemas.microsoft.com/office/powerpoint/2010/main" val="124684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Addressing Stakeholders</a:t>
            </a:r>
          </a:p>
        </p:txBody>
      </p:sp>
      <p:sp>
        <p:nvSpPr>
          <p:cNvPr id="8" name="TextBox 7">
            <a:extLst>
              <a:ext uri="{FF2B5EF4-FFF2-40B4-BE49-F238E27FC236}">
                <a16:creationId xmlns:a16="http://schemas.microsoft.com/office/drawing/2014/main" id="{723DF664-854A-4248-85BA-C51F59666CDA}"/>
              </a:ext>
            </a:extLst>
          </p:cNvPr>
          <p:cNvSpPr txBox="1"/>
          <p:nvPr/>
        </p:nvSpPr>
        <p:spPr>
          <a:xfrm>
            <a:off x="4810124" y="1232681"/>
            <a:ext cx="3657601" cy="1815882"/>
          </a:xfrm>
          <a:prstGeom prst="rect">
            <a:avLst/>
          </a:prstGeom>
          <a:solidFill>
            <a:schemeClr val="accent1">
              <a:lumMod val="20000"/>
              <a:lumOff val="80000"/>
            </a:schemeClr>
          </a:solidFill>
        </p:spPr>
        <p:txBody>
          <a:bodyPr wrap="square">
            <a:spAutoFit/>
          </a:bodyPr>
          <a:lstStyle/>
          <a:p>
            <a:pPr algn="ctr"/>
            <a:r>
              <a:rPr lang="en-US" sz="1400" b="1" dirty="0">
                <a:latin typeface="Calibri" panose="020F0502020204030204" pitchFamily="34" charset="0"/>
                <a:ea typeface="Calibri" panose="020F0502020204030204" pitchFamily="34" charset="0"/>
              </a:rPr>
              <a:t>WV ASSOCIATIONS</a:t>
            </a:r>
          </a:p>
          <a:p>
            <a:endParaRPr lang="en-US" sz="1400" dirty="0">
              <a:latin typeface="Calibri" panose="020F0502020204030204" pitchFamily="34" charset="0"/>
              <a:ea typeface="Calibri" panose="020F0502020204030204" pitchFamily="34" charset="0"/>
            </a:endParaRPr>
          </a:p>
          <a:p>
            <a:pPr marL="342900" indent="-342900">
              <a:buFont typeface="Wingdings" panose="05000000000000000000" pitchFamily="2" charset="2"/>
              <a:buChar char="§"/>
            </a:pPr>
            <a:r>
              <a:rPr lang="en-US" sz="1400" dirty="0">
                <a:latin typeface="Calibri" panose="020F0502020204030204" pitchFamily="34" charset="0"/>
                <a:ea typeface="Calibri" panose="020F0502020204030204" pitchFamily="34" charset="0"/>
              </a:rPr>
              <a:t>WV Association of County Clerks</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E-911 Council</a:t>
            </a:r>
          </a:p>
          <a:p>
            <a:pPr marL="342900" indent="-342900">
              <a:buFont typeface="Wingdings" panose="05000000000000000000" pitchFamily="2" charset="2"/>
              <a:buChar char="§"/>
            </a:pPr>
            <a:r>
              <a:rPr lang="en-US" sz="1400" dirty="0">
                <a:latin typeface="Calibri" panose="020F0502020204030204" pitchFamily="34" charset="0"/>
                <a:ea typeface="Calibri" panose="020F0502020204030204" pitchFamily="34" charset="0"/>
              </a:rPr>
              <a:t>WV Association of Geospatial Professionals</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Broadband Enhancement Council</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Association of Counties</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Association of Assessors</a:t>
            </a:r>
            <a:endParaRPr lang="en-US" sz="14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4F64E3F7-D218-4371-97AD-8747A544F882}"/>
              </a:ext>
            </a:extLst>
          </p:cNvPr>
          <p:cNvSpPr txBox="1"/>
          <p:nvPr/>
        </p:nvSpPr>
        <p:spPr>
          <a:xfrm>
            <a:off x="4810124" y="3274960"/>
            <a:ext cx="3657600" cy="1600438"/>
          </a:xfrm>
          <a:prstGeom prst="rect">
            <a:avLst/>
          </a:prstGeom>
          <a:solidFill>
            <a:schemeClr val="accent1">
              <a:lumMod val="20000"/>
              <a:lumOff val="80000"/>
            </a:schemeClr>
          </a:solidFill>
        </p:spPr>
        <p:txBody>
          <a:bodyPr wrap="square">
            <a:spAutoFit/>
          </a:bodyPr>
          <a:lstStyle/>
          <a:p>
            <a:pPr marR="0" lvl="0" algn="ctr">
              <a:spcBef>
                <a:spcPts val="0"/>
              </a:spcBef>
              <a:spcAft>
                <a:spcPts val="0"/>
              </a:spcAft>
            </a:pPr>
            <a:r>
              <a:rPr lang="en-US" sz="1400" b="1" dirty="0">
                <a:effectLst/>
                <a:latin typeface="Calibri" panose="020F0502020204030204" pitchFamily="34" charset="0"/>
                <a:ea typeface="Calibri" panose="020F0502020204030204" pitchFamily="34" charset="0"/>
              </a:rPr>
              <a:t>NATIONAL ORGANIZATIONS</a:t>
            </a:r>
          </a:p>
          <a:p>
            <a:pPr marL="342900" marR="0" lvl="0" indent="-342900">
              <a:spcBef>
                <a:spcPts val="0"/>
              </a:spcBef>
              <a:spcAft>
                <a:spcPts val="0"/>
              </a:spcAft>
              <a:buFont typeface="Wingdings" panose="05000000000000000000" pitchFamily="2" charset="2"/>
              <a:buChar char="§"/>
            </a:pP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U.S. Census</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U.S. DOT</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U.S. Postal Service</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NSGIC</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NENA</a:t>
            </a:r>
            <a:endParaRPr lang="en-US" sz="160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2A37D8BE-B2E6-4CEC-9EBC-60A49BA96D9F}"/>
              </a:ext>
            </a:extLst>
          </p:cNvPr>
          <p:cNvSpPr txBox="1"/>
          <p:nvPr/>
        </p:nvSpPr>
        <p:spPr>
          <a:xfrm>
            <a:off x="4810124" y="5114624"/>
            <a:ext cx="3657600" cy="1384995"/>
          </a:xfrm>
          <a:prstGeom prst="rect">
            <a:avLst/>
          </a:prstGeom>
          <a:solidFill>
            <a:schemeClr val="accent1">
              <a:lumMod val="20000"/>
              <a:lumOff val="80000"/>
            </a:schemeClr>
          </a:solidFill>
        </p:spPr>
        <p:txBody>
          <a:bodyPr wrap="square">
            <a:spAutoFit/>
          </a:bodyPr>
          <a:lstStyle/>
          <a:p>
            <a:pPr marR="0" lvl="0" algn="ctr">
              <a:spcBef>
                <a:spcPts val="0"/>
              </a:spcBef>
              <a:spcAft>
                <a:spcPts val="0"/>
              </a:spcAft>
            </a:pPr>
            <a:r>
              <a:rPr lang="en-US" sz="1400" b="1" dirty="0">
                <a:latin typeface="Calibri" panose="020F0502020204030204" pitchFamily="34" charset="0"/>
                <a:ea typeface="Calibri" panose="020F0502020204030204" pitchFamily="34" charset="0"/>
              </a:rPr>
              <a:t>PRIVATE SECTOR</a:t>
            </a:r>
          </a:p>
          <a:p>
            <a:pPr marL="342900" marR="0" lvl="0" indent="-342900">
              <a:spcBef>
                <a:spcPts val="0"/>
              </a:spcBef>
              <a:spcAft>
                <a:spcPts val="0"/>
              </a:spcAft>
              <a:buFont typeface="Wingdings" panose="05000000000000000000" pitchFamily="2" charset="2"/>
              <a:buChar char="§"/>
            </a:pP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GIS Professional Companies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Address Vendors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CAD Vendor</a:t>
            </a:r>
            <a:r>
              <a:rPr lang="en-US" sz="1400" dirty="0">
                <a:latin typeface="Calibri" panose="020F0502020204030204" pitchFamily="34" charset="0"/>
                <a:ea typeface="Calibri" panose="020F0502020204030204" pitchFamily="34" charset="0"/>
              </a:rPr>
              <a:t>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Utilities</a:t>
            </a:r>
          </a:p>
        </p:txBody>
      </p:sp>
      <p:sp>
        <p:nvSpPr>
          <p:cNvPr id="13" name="TextBox 12">
            <a:extLst>
              <a:ext uri="{FF2B5EF4-FFF2-40B4-BE49-F238E27FC236}">
                <a16:creationId xmlns:a16="http://schemas.microsoft.com/office/drawing/2014/main" id="{6C05C6AB-EF59-47FE-B93B-83D8B1B63F81}"/>
              </a:ext>
            </a:extLst>
          </p:cNvPr>
          <p:cNvSpPr txBox="1"/>
          <p:nvPr/>
        </p:nvSpPr>
        <p:spPr>
          <a:xfrm>
            <a:off x="295272" y="1232681"/>
            <a:ext cx="3724277" cy="1569660"/>
          </a:xfrm>
          <a:prstGeom prst="rect">
            <a:avLst/>
          </a:prstGeom>
          <a:solidFill>
            <a:schemeClr val="accent1">
              <a:lumMod val="20000"/>
              <a:lumOff val="80000"/>
            </a:schemeClr>
          </a:solidFill>
        </p:spPr>
        <p:txBody>
          <a:bodyPr wrap="square">
            <a:spAutoFit/>
          </a:bodyPr>
          <a:lstStyle/>
          <a:p>
            <a:pPr marR="0" lvl="0" algn="ctr">
              <a:spcBef>
                <a:spcPts val="0"/>
              </a:spcBef>
              <a:spcAft>
                <a:spcPts val="0"/>
              </a:spcAft>
            </a:pPr>
            <a:r>
              <a:rPr lang="en-US" sz="1400" b="1" dirty="0">
                <a:effectLst/>
                <a:latin typeface="Calibri" panose="020F0502020204030204" pitchFamily="34" charset="0"/>
                <a:ea typeface="Calibri" panose="020F0502020204030204" pitchFamily="34" charset="0"/>
              </a:rPr>
              <a:t>LOCAL GOVERNMENT</a:t>
            </a:r>
          </a:p>
          <a:p>
            <a:pPr marL="342900" marR="0" lvl="0" indent="-342900">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County Clerks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E-911 Address Directors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County Assessors</a:t>
            </a: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GIS </a:t>
            </a:r>
            <a:r>
              <a:rPr lang="en-US" sz="1400" dirty="0">
                <a:latin typeface="Calibri" panose="020F0502020204030204" pitchFamily="34" charset="0"/>
                <a:ea typeface="Calibri" panose="020F0502020204030204" pitchFamily="34" charset="0"/>
              </a:rPr>
              <a:t>Specialists and Mappers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4B5423CA-010F-4267-971D-59D7B8B14CCB}"/>
              </a:ext>
            </a:extLst>
          </p:cNvPr>
          <p:cNvSpPr txBox="1"/>
          <p:nvPr/>
        </p:nvSpPr>
        <p:spPr>
          <a:xfrm>
            <a:off x="333372" y="3063952"/>
            <a:ext cx="3724277" cy="2031325"/>
          </a:xfrm>
          <a:prstGeom prst="rect">
            <a:avLst/>
          </a:prstGeom>
          <a:solidFill>
            <a:schemeClr val="accent1">
              <a:lumMod val="20000"/>
              <a:lumOff val="80000"/>
            </a:schemeClr>
          </a:solidFill>
        </p:spPr>
        <p:txBody>
          <a:bodyPr wrap="square">
            <a:spAutoFit/>
          </a:bodyPr>
          <a:lstStyle/>
          <a:p>
            <a:pPr marR="0" lvl="0" algn="ctr">
              <a:spcBef>
                <a:spcPts val="0"/>
              </a:spcBef>
              <a:spcAft>
                <a:spcPts val="0"/>
              </a:spcAft>
            </a:pPr>
            <a:r>
              <a:rPr lang="en-US" sz="1400" b="1" dirty="0">
                <a:latin typeface="Calibri" panose="020F0502020204030204" pitchFamily="34" charset="0"/>
                <a:ea typeface="Calibri" panose="020F0502020204030204" pitchFamily="34" charset="0"/>
              </a:rPr>
              <a:t>STATE GOVERNMENT</a:t>
            </a:r>
          </a:p>
          <a:p>
            <a:pPr marL="342900" marR="0" lvl="0" indent="-342900">
              <a:spcBef>
                <a:spcPts val="0"/>
              </a:spcBef>
              <a:spcAft>
                <a:spcPts val="0"/>
              </a:spcAft>
              <a:buFont typeface="Wingdings" panose="05000000000000000000" pitchFamily="2" charset="2"/>
              <a:buChar char="§"/>
            </a:pP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Secretary of State’s Office</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WV Emergency Management Division</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WV Division of Motor Vehicles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WV Office of GIS Coordination</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GIS Technical Center</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WV Property Tax Division</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DHHR</a:t>
            </a:r>
            <a:endParaRPr lang="en-US" sz="1200" dirty="0">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0F8650EF-26A3-49DF-B971-E75F20AD4D10}"/>
              </a:ext>
            </a:extLst>
          </p:cNvPr>
          <p:cNvSpPr txBox="1"/>
          <p:nvPr/>
        </p:nvSpPr>
        <p:spPr>
          <a:xfrm>
            <a:off x="295272" y="5356888"/>
            <a:ext cx="3762377" cy="1200329"/>
          </a:xfrm>
          <a:prstGeom prst="rect">
            <a:avLst/>
          </a:prstGeom>
          <a:noFill/>
        </p:spPr>
        <p:txBody>
          <a:bodyPr wrap="square" rtlCol="0">
            <a:spAutoFit/>
          </a:bodyPr>
          <a:lstStyle/>
          <a:p>
            <a:pPr algn="ctr"/>
            <a:r>
              <a:rPr lang="en-US" i="1" dirty="0"/>
              <a:t>Addressing standards/workflows are important for business/government services including </a:t>
            </a:r>
            <a:br>
              <a:rPr lang="en-US" i="1" dirty="0"/>
            </a:br>
            <a:r>
              <a:rPr lang="en-US" b="1" i="1" dirty="0"/>
              <a:t> Election Management Systems</a:t>
            </a:r>
          </a:p>
        </p:txBody>
      </p:sp>
    </p:spTree>
    <p:extLst>
      <p:ext uri="{BB962C8B-B14F-4D97-AF65-F5344CB8AC3E}">
        <p14:creationId xmlns:p14="http://schemas.microsoft.com/office/powerpoint/2010/main" val="1668710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1271059" y="3253942"/>
            <a:ext cx="6432330" cy="584775"/>
          </a:xfrm>
          <a:prstGeom prst="rect">
            <a:avLst/>
          </a:prstGeom>
          <a:solidFill>
            <a:schemeClr val="tx1"/>
          </a:solidFill>
        </p:spPr>
        <p:txBody>
          <a:bodyPr wrap="square" rtlCol="0">
            <a:spAutoFit/>
          </a:bodyPr>
          <a:lstStyle/>
          <a:p>
            <a:pPr algn="ctr"/>
            <a:r>
              <a:rPr lang="en-US" sz="3200" dirty="0">
                <a:solidFill>
                  <a:srgbClr val="FFFF00"/>
                </a:solidFill>
              </a:rPr>
              <a:t>Other Notes</a:t>
            </a:r>
          </a:p>
        </p:txBody>
      </p:sp>
    </p:spTree>
    <p:extLst>
      <p:ext uri="{BB962C8B-B14F-4D97-AF65-F5344CB8AC3E}">
        <p14:creationId xmlns:p14="http://schemas.microsoft.com/office/powerpoint/2010/main" val="2317789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Total Voter Registration Records</a:t>
            </a:r>
          </a:p>
        </p:txBody>
      </p:sp>
      <p:pic>
        <p:nvPicPr>
          <p:cNvPr id="2" name="Picture 1"/>
          <p:cNvPicPr>
            <a:picLocks noChangeAspect="1"/>
          </p:cNvPicPr>
          <p:nvPr/>
        </p:nvPicPr>
        <p:blipFill>
          <a:blip r:embed="rId3"/>
          <a:stretch>
            <a:fillRect/>
          </a:stretch>
        </p:blipFill>
        <p:spPr>
          <a:xfrm>
            <a:off x="740229" y="1028283"/>
            <a:ext cx="7380514" cy="5718819"/>
          </a:xfrm>
          <a:prstGeom prst="rect">
            <a:avLst/>
          </a:prstGeom>
        </p:spPr>
      </p:pic>
      <p:sp>
        <p:nvSpPr>
          <p:cNvPr id="3" name="Rectangle 2"/>
          <p:cNvSpPr/>
          <p:nvPr/>
        </p:nvSpPr>
        <p:spPr>
          <a:xfrm>
            <a:off x="5231116" y="2204806"/>
            <a:ext cx="2119747"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Voter Registration Records</a:t>
            </a:r>
            <a:endParaRPr lang="en-US" sz="1400" dirty="0"/>
          </a:p>
        </p:txBody>
      </p:sp>
    </p:spTree>
    <p:extLst>
      <p:ext uri="{BB962C8B-B14F-4D97-AF65-F5344CB8AC3E}">
        <p14:creationId xmlns:p14="http://schemas.microsoft.com/office/powerpoint/2010/main" val="1464862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2021 Redistricting Vendors</a:t>
            </a:r>
          </a:p>
        </p:txBody>
      </p:sp>
      <p:pic>
        <p:nvPicPr>
          <p:cNvPr id="3" name="Picture 2"/>
          <p:cNvPicPr>
            <a:picLocks noChangeAspect="1"/>
          </p:cNvPicPr>
          <p:nvPr/>
        </p:nvPicPr>
        <p:blipFill>
          <a:blip r:embed="rId3"/>
          <a:stretch>
            <a:fillRect/>
          </a:stretch>
        </p:blipFill>
        <p:spPr>
          <a:xfrm>
            <a:off x="745331" y="925286"/>
            <a:ext cx="7653337" cy="5901458"/>
          </a:xfrm>
          <a:prstGeom prst="rect">
            <a:avLst/>
          </a:prstGeom>
        </p:spPr>
      </p:pic>
      <p:sp>
        <p:nvSpPr>
          <p:cNvPr id="4" name="Rectangle 3"/>
          <p:cNvSpPr/>
          <p:nvPr/>
        </p:nvSpPr>
        <p:spPr>
          <a:xfrm>
            <a:off x="4718659" y="1502162"/>
            <a:ext cx="3228641"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GIS Vendors for 2021 County Redistricting</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9400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GIS Technical Center Contacts</a:t>
            </a:r>
          </a:p>
        </p:txBody>
      </p:sp>
      <p:graphicFrame>
        <p:nvGraphicFramePr>
          <p:cNvPr id="2" name="Table 5">
            <a:extLst>
              <a:ext uri="{FF2B5EF4-FFF2-40B4-BE49-F238E27FC236}">
                <a16:creationId xmlns:a16="http://schemas.microsoft.com/office/drawing/2014/main" id="{BD1D2BE4-33FD-4AAF-BFE1-6515F53172CC}"/>
              </a:ext>
            </a:extLst>
          </p:cNvPr>
          <p:cNvGraphicFramePr>
            <a:graphicFrameLocks noGrp="1"/>
          </p:cNvGraphicFramePr>
          <p:nvPr>
            <p:extLst>
              <p:ext uri="{D42A27DB-BD31-4B8C-83A1-F6EECF244321}">
                <p14:modId xmlns:p14="http://schemas.microsoft.com/office/powerpoint/2010/main" val="4159875490"/>
              </p:ext>
            </p:extLst>
          </p:nvPr>
        </p:nvGraphicFramePr>
        <p:xfrm>
          <a:off x="1038225" y="1816100"/>
          <a:ext cx="7067550" cy="3327400"/>
        </p:xfrm>
        <a:graphic>
          <a:graphicData uri="http://schemas.openxmlformats.org/drawingml/2006/table">
            <a:tbl>
              <a:tblPr firstRow="1" bandRow="1">
                <a:tableStyleId>{5C22544A-7EE6-4342-B048-85BDC9FD1C3A}</a:tableStyleId>
              </a:tblPr>
              <a:tblGrid>
                <a:gridCol w="3533775">
                  <a:extLst>
                    <a:ext uri="{9D8B030D-6E8A-4147-A177-3AD203B41FA5}">
                      <a16:colId xmlns:a16="http://schemas.microsoft.com/office/drawing/2014/main" val="1745175188"/>
                    </a:ext>
                  </a:extLst>
                </a:gridCol>
                <a:gridCol w="3533775">
                  <a:extLst>
                    <a:ext uri="{9D8B030D-6E8A-4147-A177-3AD203B41FA5}">
                      <a16:colId xmlns:a16="http://schemas.microsoft.com/office/drawing/2014/main" val="2795204103"/>
                    </a:ext>
                  </a:extLst>
                </a:gridCol>
              </a:tblGrid>
              <a:tr h="370840">
                <a:tc>
                  <a:txBody>
                    <a:bodyPr/>
                    <a:lstStyle/>
                    <a:p>
                      <a:pPr algn="ctr"/>
                      <a:r>
                        <a:rPr lang="en-US" dirty="0"/>
                        <a:t>Name</a:t>
                      </a:r>
                    </a:p>
                  </a:txBody>
                  <a:tcPr/>
                </a:tc>
                <a:tc>
                  <a:txBody>
                    <a:bodyPr/>
                    <a:lstStyle/>
                    <a:p>
                      <a:pPr algn="ctr"/>
                      <a:r>
                        <a:rPr lang="en-US" dirty="0"/>
                        <a:t>Email</a:t>
                      </a:r>
                    </a:p>
                  </a:txBody>
                  <a:tcPr/>
                </a:tc>
                <a:extLst>
                  <a:ext uri="{0D108BD9-81ED-4DB2-BD59-A6C34878D82A}">
                    <a16:rowId xmlns:a16="http://schemas.microsoft.com/office/drawing/2014/main" val="949475911"/>
                  </a:ext>
                </a:extLst>
              </a:tr>
              <a:tr h="370840">
                <a:tc>
                  <a:txBody>
                    <a:bodyPr/>
                    <a:lstStyle/>
                    <a:p>
                      <a:r>
                        <a:rPr lang="en-US" dirty="0"/>
                        <a:t>Kurt Donaldson</a:t>
                      </a:r>
                    </a:p>
                  </a:txBody>
                  <a:tcPr/>
                </a:tc>
                <a:tc>
                  <a:txBody>
                    <a:bodyPr/>
                    <a:lstStyle/>
                    <a:p>
                      <a:r>
                        <a:rPr lang="en-US" dirty="0">
                          <a:hlinkClick r:id="rId3"/>
                        </a:rPr>
                        <a:t>kdonalds@wvu.edu</a:t>
                      </a:r>
                      <a:endParaRPr lang="en-US" dirty="0"/>
                    </a:p>
                  </a:txBody>
                  <a:tcPr/>
                </a:tc>
                <a:extLst>
                  <a:ext uri="{0D108BD9-81ED-4DB2-BD59-A6C34878D82A}">
                    <a16:rowId xmlns:a16="http://schemas.microsoft.com/office/drawing/2014/main" val="2052450755"/>
                  </a:ext>
                </a:extLst>
              </a:tr>
              <a:tr h="370840">
                <a:tc>
                  <a:txBody>
                    <a:bodyPr/>
                    <a:lstStyle/>
                    <a:p>
                      <a:r>
                        <a:rPr lang="en-US" dirty="0"/>
                        <a:t>Eric Hopkins</a:t>
                      </a:r>
                    </a:p>
                  </a:txBody>
                  <a:tcPr/>
                </a:tc>
                <a:tc>
                  <a:txBody>
                    <a:bodyPr/>
                    <a:lstStyle/>
                    <a:p>
                      <a:r>
                        <a:rPr lang="en-US" dirty="0">
                          <a:hlinkClick r:id="rId4"/>
                        </a:rPr>
                        <a:t>eric.hopkins@mail.wvu.edu</a:t>
                      </a:r>
                      <a:endParaRPr lang="en-US" dirty="0"/>
                    </a:p>
                  </a:txBody>
                  <a:tcPr/>
                </a:tc>
                <a:extLst>
                  <a:ext uri="{0D108BD9-81ED-4DB2-BD59-A6C34878D82A}">
                    <a16:rowId xmlns:a16="http://schemas.microsoft.com/office/drawing/2014/main" val="962164731"/>
                  </a:ext>
                </a:extLst>
              </a:tr>
              <a:tr h="370840">
                <a:tc>
                  <a:txBody>
                    <a:bodyPr/>
                    <a:lstStyle/>
                    <a:p>
                      <a:r>
                        <a:rPr lang="en-US" dirty="0"/>
                        <a:t>Kevin Kuhn</a:t>
                      </a:r>
                    </a:p>
                  </a:txBody>
                  <a:tcPr/>
                </a:tc>
                <a:tc>
                  <a:txBody>
                    <a:bodyPr/>
                    <a:lstStyle/>
                    <a:p>
                      <a:r>
                        <a:rPr lang="en-US" dirty="0">
                          <a:hlinkClick r:id="rId5"/>
                        </a:rPr>
                        <a:t>kevin.kuhn@mail.wvu.edu</a:t>
                      </a:r>
                      <a:endParaRPr lang="en-US" dirty="0"/>
                    </a:p>
                  </a:txBody>
                  <a:tcPr/>
                </a:tc>
                <a:extLst>
                  <a:ext uri="{0D108BD9-81ED-4DB2-BD59-A6C34878D82A}">
                    <a16:rowId xmlns:a16="http://schemas.microsoft.com/office/drawing/2014/main" val="1264117008"/>
                  </a:ext>
                </a:extLst>
              </a:tr>
              <a:tr h="184150">
                <a:tc>
                  <a:txBody>
                    <a:bodyPr/>
                    <a:lstStyle/>
                    <a:p>
                      <a:r>
                        <a:rPr lang="en-US" dirty="0"/>
                        <a:t>Frank LaFone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frank.lafone@mail.wvu.edu</a:t>
                      </a:r>
                      <a:endParaRPr lang="en-US" dirty="0"/>
                    </a:p>
                  </a:txBody>
                  <a:tcPr/>
                </a:tc>
                <a:extLst>
                  <a:ext uri="{0D108BD9-81ED-4DB2-BD59-A6C34878D82A}">
                    <a16:rowId xmlns:a16="http://schemas.microsoft.com/office/drawing/2014/main" val="2557037904"/>
                  </a:ext>
                </a:extLst>
              </a:tr>
              <a:tr h="0">
                <a:tc>
                  <a:txBody>
                    <a:bodyPr/>
                    <a:lstStyle/>
                    <a:p>
                      <a:r>
                        <a:rPr lang="en-US" dirty="0"/>
                        <a:t>Shannon Maynard</a:t>
                      </a:r>
                    </a:p>
                  </a:txBody>
                  <a:tcPr/>
                </a:tc>
                <a:tc>
                  <a:txBody>
                    <a:bodyPr/>
                    <a:lstStyle/>
                    <a:p>
                      <a:r>
                        <a:rPr lang="en-US" dirty="0">
                          <a:hlinkClick r:id="rId7"/>
                        </a:rPr>
                        <a:t>smmaynard@mail.wvu.edu</a:t>
                      </a:r>
                      <a:endParaRPr lang="en-US" dirty="0"/>
                    </a:p>
                  </a:txBody>
                  <a:tcPr/>
                </a:tc>
                <a:extLst>
                  <a:ext uri="{0D108BD9-81ED-4DB2-BD59-A6C34878D82A}">
                    <a16:rowId xmlns:a16="http://schemas.microsoft.com/office/drawing/2014/main" val="750933365"/>
                  </a:ext>
                </a:extLst>
              </a:tr>
              <a:tr h="370840">
                <a:tc>
                  <a:txBody>
                    <a:bodyPr/>
                    <a:lstStyle/>
                    <a:p>
                      <a:r>
                        <a:rPr lang="en-US" dirty="0"/>
                        <a:t>Johnna Murray</a:t>
                      </a:r>
                    </a:p>
                  </a:txBody>
                  <a:tcPr/>
                </a:tc>
                <a:tc>
                  <a:txBody>
                    <a:bodyPr/>
                    <a:lstStyle/>
                    <a:p>
                      <a:r>
                        <a:rPr lang="en-US" dirty="0">
                          <a:hlinkClick r:id="rId8"/>
                        </a:rPr>
                        <a:t>johnna.murray@mail.wvu.edu</a:t>
                      </a:r>
                      <a:endParaRPr lang="en-US" dirty="0"/>
                    </a:p>
                  </a:txBody>
                  <a:tcPr/>
                </a:tc>
                <a:extLst>
                  <a:ext uri="{0D108BD9-81ED-4DB2-BD59-A6C34878D82A}">
                    <a16:rowId xmlns:a16="http://schemas.microsoft.com/office/drawing/2014/main" val="4180105225"/>
                  </a:ext>
                </a:extLst>
              </a:tr>
              <a:tr h="370840">
                <a:tc>
                  <a:txBody>
                    <a:bodyPr/>
                    <a:lstStyle/>
                    <a:p>
                      <a:r>
                        <a:rPr lang="en-US" dirty="0"/>
                        <a:t>Yibing Han</a:t>
                      </a:r>
                    </a:p>
                  </a:txBody>
                  <a:tcPr/>
                </a:tc>
                <a:tc>
                  <a:txBody>
                    <a:bodyPr/>
                    <a:lstStyle/>
                    <a:p>
                      <a:r>
                        <a:rPr lang="en-US" dirty="0">
                          <a:hlinkClick r:id="rId9"/>
                        </a:rPr>
                        <a:t>yibing.han@mail.wvu.edu</a:t>
                      </a:r>
                      <a:endParaRPr lang="en-US" dirty="0"/>
                    </a:p>
                  </a:txBody>
                  <a:tcPr/>
                </a:tc>
                <a:extLst>
                  <a:ext uri="{0D108BD9-81ED-4DB2-BD59-A6C34878D82A}">
                    <a16:rowId xmlns:a16="http://schemas.microsoft.com/office/drawing/2014/main" val="2401130702"/>
                  </a:ext>
                </a:extLst>
              </a:tr>
              <a:tr h="370840">
                <a:tc>
                  <a:txBody>
                    <a:bodyPr/>
                    <a:lstStyle/>
                    <a:p>
                      <a:r>
                        <a:rPr lang="en-US" dirty="0"/>
                        <a:t>Maneesh Sharma</a:t>
                      </a:r>
                    </a:p>
                  </a:txBody>
                  <a:tcPr/>
                </a:tc>
                <a:tc>
                  <a:txBody>
                    <a:bodyPr/>
                    <a:lstStyle/>
                    <a:p>
                      <a:r>
                        <a:rPr lang="en-US" dirty="0">
                          <a:hlinkClick r:id="rId10"/>
                        </a:rPr>
                        <a:t>maneesh.sharma@mail.wvu.edu</a:t>
                      </a:r>
                      <a:endParaRPr lang="en-US" dirty="0"/>
                    </a:p>
                  </a:txBody>
                  <a:tcPr/>
                </a:tc>
                <a:extLst>
                  <a:ext uri="{0D108BD9-81ED-4DB2-BD59-A6C34878D82A}">
                    <a16:rowId xmlns:a16="http://schemas.microsoft.com/office/drawing/2014/main" val="3116155657"/>
                  </a:ext>
                </a:extLst>
              </a:tr>
            </a:tbl>
          </a:graphicData>
        </a:graphic>
      </p:graphicFrame>
    </p:spTree>
    <p:extLst>
      <p:ext uri="{BB962C8B-B14F-4D97-AF65-F5344CB8AC3E}">
        <p14:creationId xmlns:p14="http://schemas.microsoft.com/office/powerpoint/2010/main" val="268777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98897" y="964085"/>
            <a:ext cx="6986684" cy="5347579"/>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Precinct-Level Mismatch Status </a:t>
            </a:r>
          </a:p>
        </p:txBody>
      </p:sp>
      <p:sp>
        <p:nvSpPr>
          <p:cNvPr id="2" name="Rectangle 1"/>
          <p:cNvSpPr/>
          <p:nvPr/>
        </p:nvSpPr>
        <p:spPr>
          <a:xfrm>
            <a:off x="885522" y="5946424"/>
            <a:ext cx="2806666" cy="276999"/>
          </a:xfrm>
          <a:prstGeom prst="rect">
            <a:avLst/>
          </a:prstGeom>
          <a:solidFill>
            <a:schemeClr val="bg1">
              <a:lumMod val="85000"/>
            </a:schemeClr>
          </a:solidFill>
        </p:spPr>
        <p:txBody>
          <a:bodyPr wrap="none">
            <a:spAutoFit/>
          </a:bodyPr>
          <a:lstStyle/>
          <a:p>
            <a:r>
              <a:rPr lang="en-US" sz="1200" u="sng" dirty="0">
                <a:solidFill>
                  <a:srgbClr val="0563C1"/>
                </a:solidFill>
                <a:latin typeface="Calibri" panose="020F0502020204030204" pitchFamily="34" charset="0"/>
                <a:ea typeface="Calibri" panose="020F0502020204030204" pitchFamily="34" charset="0"/>
                <a:hlinkClick r:id="rId4"/>
              </a:rPr>
              <a:t>Putnam Precinct Mismatch Status Graphic</a:t>
            </a:r>
            <a:endParaRPr lang="en-US" sz="1600" dirty="0">
              <a:effectLst/>
              <a:latin typeface="Calibri" panose="020F0502020204030204" pitchFamily="34" charset="0"/>
              <a:ea typeface="Calibri" panose="020F0502020204030204" pitchFamily="34" charset="0"/>
            </a:endParaRPr>
          </a:p>
        </p:txBody>
      </p:sp>
      <p:sp>
        <p:nvSpPr>
          <p:cNvPr id="3" name="Rectangle 2"/>
          <p:cNvSpPr/>
          <p:nvPr/>
        </p:nvSpPr>
        <p:spPr>
          <a:xfrm>
            <a:off x="653889" y="6311665"/>
            <a:ext cx="7662338" cy="523220"/>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rPr>
              <a:t>A zoomed-in view of Putnam County’s precinct redistricting status of 3/22/2022 reveals it will attain a countywide “mismatch” rate of less than 5% if Precincts 28, 33, and 43 are updated in the SVRS</a:t>
            </a:r>
          </a:p>
        </p:txBody>
      </p:sp>
    </p:spTree>
    <p:extLst>
      <p:ext uri="{BB962C8B-B14F-4D97-AF65-F5344CB8AC3E}">
        <p14:creationId xmlns:p14="http://schemas.microsoft.com/office/powerpoint/2010/main" val="248154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County-Level Audit (Putnam)</a:t>
            </a:r>
          </a:p>
        </p:txBody>
      </p:sp>
      <p:graphicFrame>
        <p:nvGraphicFramePr>
          <p:cNvPr id="8" name="Table 7">
            <a:extLst>
              <a:ext uri="{FF2B5EF4-FFF2-40B4-BE49-F238E27FC236}">
                <a16:creationId xmlns:a16="http://schemas.microsoft.com/office/drawing/2014/main" id="{6413962D-C326-4903-BFF5-40913D75BEB7}"/>
              </a:ext>
            </a:extLst>
          </p:cNvPr>
          <p:cNvGraphicFramePr>
            <a:graphicFrameLocks noGrp="1"/>
          </p:cNvGraphicFramePr>
          <p:nvPr>
            <p:extLst>
              <p:ext uri="{D42A27DB-BD31-4B8C-83A1-F6EECF244321}">
                <p14:modId xmlns:p14="http://schemas.microsoft.com/office/powerpoint/2010/main" val="4248282394"/>
              </p:ext>
            </p:extLst>
          </p:nvPr>
        </p:nvGraphicFramePr>
        <p:xfrm>
          <a:off x="60292" y="1122709"/>
          <a:ext cx="9033468" cy="1407795"/>
        </p:xfrm>
        <a:graphic>
          <a:graphicData uri="http://schemas.openxmlformats.org/drawingml/2006/table">
            <a:tbl>
              <a:tblPr/>
              <a:tblGrid>
                <a:gridCol w="752789">
                  <a:extLst>
                    <a:ext uri="{9D8B030D-6E8A-4147-A177-3AD203B41FA5}">
                      <a16:colId xmlns:a16="http://schemas.microsoft.com/office/drawing/2014/main" val="448754885"/>
                    </a:ext>
                  </a:extLst>
                </a:gridCol>
                <a:gridCol w="752789">
                  <a:extLst>
                    <a:ext uri="{9D8B030D-6E8A-4147-A177-3AD203B41FA5}">
                      <a16:colId xmlns:a16="http://schemas.microsoft.com/office/drawing/2014/main" val="810817518"/>
                    </a:ext>
                  </a:extLst>
                </a:gridCol>
                <a:gridCol w="752789">
                  <a:extLst>
                    <a:ext uri="{9D8B030D-6E8A-4147-A177-3AD203B41FA5}">
                      <a16:colId xmlns:a16="http://schemas.microsoft.com/office/drawing/2014/main" val="767588497"/>
                    </a:ext>
                  </a:extLst>
                </a:gridCol>
                <a:gridCol w="752789">
                  <a:extLst>
                    <a:ext uri="{9D8B030D-6E8A-4147-A177-3AD203B41FA5}">
                      <a16:colId xmlns:a16="http://schemas.microsoft.com/office/drawing/2014/main" val="2515665707"/>
                    </a:ext>
                  </a:extLst>
                </a:gridCol>
                <a:gridCol w="636396">
                  <a:extLst>
                    <a:ext uri="{9D8B030D-6E8A-4147-A177-3AD203B41FA5}">
                      <a16:colId xmlns:a16="http://schemas.microsoft.com/office/drawing/2014/main" val="2694231888"/>
                    </a:ext>
                  </a:extLst>
                </a:gridCol>
                <a:gridCol w="869182">
                  <a:extLst>
                    <a:ext uri="{9D8B030D-6E8A-4147-A177-3AD203B41FA5}">
                      <a16:colId xmlns:a16="http://schemas.microsoft.com/office/drawing/2014/main" val="2607003594"/>
                    </a:ext>
                  </a:extLst>
                </a:gridCol>
                <a:gridCol w="752789">
                  <a:extLst>
                    <a:ext uri="{9D8B030D-6E8A-4147-A177-3AD203B41FA5}">
                      <a16:colId xmlns:a16="http://schemas.microsoft.com/office/drawing/2014/main" val="181718295"/>
                    </a:ext>
                  </a:extLst>
                </a:gridCol>
                <a:gridCol w="752789">
                  <a:extLst>
                    <a:ext uri="{9D8B030D-6E8A-4147-A177-3AD203B41FA5}">
                      <a16:colId xmlns:a16="http://schemas.microsoft.com/office/drawing/2014/main" val="229758488"/>
                    </a:ext>
                  </a:extLst>
                </a:gridCol>
                <a:gridCol w="752789">
                  <a:extLst>
                    <a:ext uri="{9D8B030D-6E8A-4147-A177-3AD203B41FA5}">
                      <a16:colId xmlns:a16="http://schemas.microsoft.com/office/drawing/2014/main" val="1938008299"/>
                    </a:ext>
                  </a:extLst>
                </a:gridCol>
                <a:gridCol w="752789">
                  <a:extLst>
                    <a:ext uri="{9D8B030D-6E8A-4147-A177-3AD203B41FA5}">
                      <a16:colId xmlns:a16="http://schemas.microsoft.com/office/drawing/2014/main" val="2629345253"/>
                    </a:ext>
                  </a:extLst>
                </a:gridCol>
                <a:gridCol w="752789">
                  <a:extLst>
                    <a:ext uri="{9D8B030D-6E8A-4147-A177-3AD203B41FA5}">
                      <a16:colId xmlns:a16="http://schemas.microsoft.com/office/drawing/2014/main" val="2912511924"/>
                    </a:ext>
                  </a:extLst>
                </a:gridCol>
                <a:gridCol w="752789">
                  <a:extLst>
                    <a:ext uri="{9D8B030D-6E8A-4147-A177-3AD203B41FA5}">
                      <a16:colId xmlns:a16="http://schemas.microsoft.com/office/drawing/2014/main" val="273684068"/>
                    </a:ext>
                  </a:extLst>
                </a:gridCol>
              </a:tblGrid>
              <a:tr h="200025">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1400" b="0" i="0" u="none" strike="noStrike" dirty="0">
                          <a:solidFill>
                            <a:srgbClr val="000000"/>
                          </a:solidFill>
                          <a:effectLst/>
                          <a:latin typeface="Calibri" panose="020F0502020204030204" pitchFamily="34" charset="0"/>
                        </a:rPr>
                        <a:t>       Geocoding (Address Matching)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704110"/>
                  </a:ext>
                </a:extLst>
              </a:tr>
              <a:tr h="962025">
                <a:tc>
                  <a:txBody>
                    <a:bodyPr/>
                    <a:lstStyle/>
                    <a:p>
                      <a:pPr algn="ctr" fontAlgn="t"/>
                      <a:r>
                        <a:rPr lang="en-US" sz="1400" b="0" i="0" u="none" strike="noStrike">
                          <a:solidFill>
                            <a:srgbClr val="000000"/>
                          </a:solidFill>
                          <a:effectLst/>
                          <a:latin typeface="Calibri" panose="020F0502020204030204" pitchFamily="34" charset="0"/>
                        </a:rPr>
                        <a:t>County</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a:solidFill>
                            <a:srgbClr val="000000"/>
                          </a:solidFill>
                          <a:effectLst/>
                          <a:latin typeface="Calibri" panose="020F0502020204030204" pitchFamily="34" charset="0"/>
                        </a:rPr>
                        <a:t>Total Voting Register Records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Precincts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Precincts Standard-</a:t>
                      </a:r>
                      <a:r>
                        <a:rPr lang="en-US" sz="1400" b="0" i="0" u="none" strike="noStrike" dirty="0" err="1">
                          <a:solidFill>
                            <a:srgbClr val="000000"/>
                          </a:solidFill>
                          <a:effectLst/>
                          <a:latin typeface="Calibri" panose="020F0502020204030204" pitchFamily="34" charset="0"/>
                        </a:rPr>
                        <a:t>ized</a:t>
                      </a:r>
                      <a:endParaRPr lang="en-US" sz="14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SLDBP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Magisterial Districts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SITE ADDRESS MATCHES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1" i="0" u="none" strike="noStrike" dirty="0">
                          <a:solidFill>
                            <a:srgbClr val="000000"/>
                          </a:solidFill>
                          <a:effectLst/>
                          <a:latin typeface="Calibri" panose="020F0502020204030204" pitchFamily="34" charset="0"/>
                        </a:rPr>
                        <a:t>% SITE Address Matches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0" i="0" u="none" strike="noStrike" dirty="0">
                          <a:solidFill>
                            <a:srgbClr val="000000"/>
                          </a:solidFill>
                          <a:effectLst/>
                          <a:latin typeface="Calibri" panose="020F0502020204030204" pitchFamily="34" charset="0"/>
                        </a:rPr>
                        <a:t># STREET Address Matches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0" i="0" u="none" strike="noStrike" dirty="0">
                          <a:solidFill>
                            <a:srgbClr val="000000"/>
                          </a:solidFill>
                          <a:effectLst/>
                          <a:latin typeface="Calibri" panose="020F0502020204030204" pitchFamily="34" charset="0"/>
                        </a:rPr>
                        <a:t>% STREET Address Matches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0" i="0" u="none" strike="noStrike" dirty="0">
                          <a:solidFill>
                            <a:srgbClr val="000000"/>
                          </a:solidFill>
                          <a:effectLst/>
                          <a:latin typeface="Calibri" panose="020F0502020204030204" pitchFamily="34" charset="0"/>
                        </a:rPr>
                        <a:t># UN-MATCHED Address Matches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0" i="0" u="none" strike="noStrike" dirty="0">
                          <a:solidFill>
                            <a:srgbClr val="000000"/>
                          </a:solidFill>
                          <a:effectLst/>
                          <a:latin typeface="Calibri" panose="020F0502020204030204" pitchFamily="34" charset="0"/>
                        </a:rPr>
                        <a:t>% UN-MATCHED Address Matches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65796355"/>
                  </a:ext>
                </a:extLst>
              </a:tr>
              <a:tr h="190500">
                <a:tc>
                  <a:txBody>
                    <a:bodyPr/>
                    <a:lstStyle/>
                    <a:p>
                      <a:pPr algn="l" fontAlgn="b"/>
                      <a:r>
                        <a:rPr lang="en-US" sz="1400" b="0" i="0" u="none" strike="noStrike">
                          <a:solidFill>
                            <a:srgbClr val="000000"/>
                          </a:solidFill>
                          <a:effectLst/>
                          <a:latin typeface="Calibri" panose="020F0502020204030204" pitchFamily="34" charset="0"/>
                        </a:rPr>
                        <a:t>Putnam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37,893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35,963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1" i="0" u="none" strike="noStrike">
                          <a:solidFill>
                            <a:srgbClr val="000000"/>
                          </a:solidFill>
                          <a:effectLst/>
                          <a:latin typeface="Calibri" panose="020F0502020204030204" pitchFamily="34" charset="0"/>
                        </a:rPr>
                        <a:t>94.9%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a:solidFill>
                            <a:srgbClr val="000000"/>
                          </a:solidFill>
                          <a:effectLst/>
                          <a:latin typeface="Calibri" panose="020F0502020204030204" pitchFamily="34" charset="0"/>
                        </a:rPr>
                        <a:t>1,842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76262664"/>
                  </a:ext>
                </a:extLst>
              </a:tr>
            </a:tbl>
          </a:graphicData>
        </a:graphic>
      </p:graphicFrame>
      <p:graphicFrame>
        <p:nvGraphicFramePr>
          <p:cNvPr id="4" name="Table 3">
            <a:extLst>
              <a:ext uri="{FF2B5EF4-FFF2-40B4-BE49-F238E27FC236}">
                <a16:creationId xmlns:a16="http://schemas.microsoft.com/office/drawing/2014/main" id="{454B6FE0-29F5-4439-AEED-13F39D9B0FDD}"/>
              </a:ext>
            </a:extLst>
          </p:cNvPr>
          <p:cNvGraphicFramePr>
            <a:graphicFrameLocks noGrp="1"/>
          </p:cNvGraphicFramePr>
          <p:nvPr>
            <p:extLst>
              <p:ext uri="{D42A27DB-BD31-4B8C-83A1-F6EECF244321}">
                <p14:modId xmlns:p14="http://schemas.microsoft.com/office/powerpoint/2010/main" val="3530500433"/>
              </p:ext>
            </p:extLst>
          </p:nvPr>
        </p:nvGraphicFramePr>
        <p:xfrm>
          <a:off x="60292" y="3047332"/>
          <a:ext cx="9033470" cy="1518978"/>
        </p:xfrm>
        <a:graphic>
          <a:graphicData uri="http://schemas.openxmlformats.org/drawingml/2006/table">
            <a:tbl>
              <a:tblPr/>
              <a:tblGrid>
                <a:gridCol w="621881">
                  <a:extLst>
                    <a:ext uri="{9D8B030D-6E8A-4147-A177-3AD203B41FA5}">
                      <a16:colId xmlns:a16="http://schemas.microsoft.com/office/drawing/2014/main" val="1008284309"/>
                    </a:ext>
                  </a:extLst>
                </a:gridCol>
                <a:gridCol w="621881">
                  <a:extLst>
                    <a:ext uri="{9D8B030D-6E8A-4147-A177-3AD203B41FA5}">
                      <a16:colId xmlns:a16="http://schemas.microsoft.com/office/drawing/2014/main" val="539565889"/>
                    </a:ext>
                  </a:extLst>
                </a:gridCol>
                <a:gridCol w="803263">
                  <a:extLst>
                    <a:ext uri="{9D8B030D-6E8A-4147-A177-3AD203B41FA5}">
                      <a16:colId xmlns:a16="http://schemas.microsoft.com/office/drawing/2014/main" val="3425448370"/>
                    </a:ext>
                  </a:extLst>
                </a:gridCol>
                <a:gridCol w="621881">
                  <a:extLst>
                    <a:ext uri="{9D8B030D-6E8A-4147-A177-3AD203B41FA5}">
                      <a16:colId xmlns:a16="http://schemas.microsoft.com/office/drawing/2014/main" val="2272714583"/>
                    </a:ext>
                  </a:extLst>
                </a:gridCol>
                <a:gridCol w="621881">
                  <a:extLst>
                    <a:ext uri="{9D8B030D-6E8A-4147-A177-3AD203B41FA5}">
                      <a16:colId xmlns:a16="http://schemas.microsoft.com/office/drawing/2014/main" val="541233133"/>
                    </a:ext>
                  </a:extLst>
                </a:gridCol>
                <a:gridCol w="621881">
                  <a:extLst>
                    <a:ext uri="{9D8B030D-6E8A-4147-A177-3AD203B41FA5}">
                      <a16:colId xmlns:a16="http://schemas.microsoft.com/office/drawing/2014/main" val="1366853857"/>
                    </a:ext>
                  </a:extLst>
                </a:gridCol>
                <a:gridCol w="621881">
                  <a:extLst>
                    <a:ext uri="{9D8B030D-6E8A-4147-A177-3AD203B41FA5}">
                      <a16:colId xmlns:a16="http://schemas.microsoft.com/office/drawing/2014/main" val="1008354514"/>
                    </a:ext>
                  </a:extLst>
                </a:gridCol>
                <a:gridCol w="621881">
                  <a:extLst>
                    <a:ext uri="{9D8B030D-6E8A-4147-A177-3AD203B41FA5}">
                      <a16:colId xmlns:a16="http://schemas.microsoft.com/office/drawing/2014/main" val="3118134392"/>
                    </a:ext>
                  </a:extLst>
                </a:gridCol>
                <a:gridCol w="621881">
                  <a:extLst>
                    <a:ext uri="{9D8B030D-6E8A-4147-A177-3AD203B41FA5}">
                      <a16:colId xmlns:a16="http://schemas.microsoft.com/office/drawing/2014/main" val="2103958980"/>
                    </a:ext>
                  </a:extLst>
                </a:gridCol>
                <a:gridCol w="621881">
                  <a:extLst>
                    <a:ext uri="{9D8B030D-6E8A-4147-A177-3AD203B41FA5}">
                      <a16:colId xmlns:a16="http://schemas.microsoft.com/office/drawing/2014/main" val="2116525624"/>
                    </a:ext>
                  </a:extLst>
                </a:gridCol>
                <a:gridCol w="621881">
                  <a:extLst>
                    <a:ext uri="{9D8B030D-6E8A-4147-A177-3AD203B41FA5}">
                      <a16:colId xmlns:a16="http://schemas.microsoft.com/office/drawing/2014/main" val="3664389360"/>
                    </a:ext>
                  </a:extLst>
                </a:gridCol>
                <a:gridCol w="621881">
                  <a:extLst>
                    <a:ext uri="{9D8B030D-6E8A-4147-A177-3AD203B41FA5}">
                      <a16:colId xmlns:a16="http://schemas.microsoft.com/office/drawing/2014/main" val="3775057623"/>
                    </a:ext>
                  </a:extLst>
                </a:gridCol>
                <a:gridCol w="621881">
                  <a:extLst>
                    <a:ext uri="{9D8B030D-6E8A-4147-A177-3AD203B41FA5}">
                      <a16:colId xmlns:a16="http://schemas.microsoft.com/office/drawing/2014/main" val="4213465564"/>
                    </a:ext>
                  </a:extLst>
                </a:gridCol>
                <a:gridCol w="767635">
                  <a:extLst>
                    <a:ext uri="{9D8B030D-6E8A-4147-A177-3AD203B41FA5}">
                      <a16:colId xmlns:a16="http://schemas.microsoft.com/office/drawing/2014/main" val="722388035"/>
                    </a:ext>
                  </a:extLst>
                </a:gridCol>
              </a:tblGrid>
              <a:tr h="0">
                <a:tc>
                  <a:txBody>
                    <a:bodyPr/>
                    <a:lstStyle/>
                    <a:p>
                      <a:pPr algn="l" fontAlgn="b"/>
                      <a:endParaRPr lang="en-US" sz="1400" b="0" i="0" u="none" strike="noStrike" dirty="0">
                        <a:solidFill>
                          <a:srgbClr val="000000"/>
                        </a:solidFill>
                        <a:effectLst/>
                        <a:latin typeface="Calibri" panose="020F0502020204030204" pitchFamily="34" charset="0"/>
                      </a:endParaRP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13">
                  <a:txBody>
                    <a:bodyPr/>
                    <a:lstStyle/>
                    <a:p>
                      <a:pPr algn="ctr" fontAlgn="b"/>
                      <a:r>
                        <a:rPr lang="en-US" sz="1400" b="0" i="0" u="none" strike="noStrike" dirty="0">
                          <a:solidFill>
                            <a:srgbClr val="000000"/>
                          </a:solidFill>
                          <a:effectLst/>
                          <a:latin typeface="Calibri" panose="020F0502020204030204" pitchFamily="34" charset="0"/>
                        </a:rPr>
                        <a:t>Spatial Audit between SVRS Records and GEO-Election Districts </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25652794"/>
                  </a:ext>
                </a:extLst>
              </a:tr>
              <a:tr h="857127">
                <a:tc>
                  <a:txBody>
                    <a:bodyPr/>
                    <a:lstStyle/>
                    <a:p>
                      <a:pPr algn="ctr" fontAlgn="t"/>
                      <a:r>
                        <a:rPr lang="en-US" sz="1400" b="0" i="0" u="none" strike="noStrike" dirty="0">
                          <a:solidFill>
                            <a:srgbClr val="000000"/>
                          </a:solidFill>
                          <a:effectLst/>
                          <a:latin typeface="Calibri" panose="020F0502020204030204" pitchFamily="34" charset="0"/>
                        </a:rPr>
                        <a:t>County</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Precinct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1" i="0" u="none" strike="noStrike" dirty="0">
                          <a:solidFill>
                            <a:srgbClr val="000000"/>
                          </a:solidFill>
                          <a:effectLst/>
                          <a:latin typeface="Calibri" panose="020F0502020204030204" pitchFamily="34" charset="0"/>
                        </a:rPr>
                        <a:t>% Precinct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Magisterial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Magisterial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House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House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Senate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Senate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Congressional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Congressional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County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County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Total Mismatch Flags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902760539"/>
                  </a:ext>
                </a:extLst>
              </a:tr>
              <a:tr h="169728">
                <a:tc>
                  <a:txBody>
                    <a:bodyPr/>
                    <a:lstStyle/>
                    <a:p>
                      <a:pPr algn="l" fontAlgn="b"/>
                      <a:r>
                        <a:rPr lang="en-US" sz="1400" b="0" i="0" u="none" strike="noStrike">
                          <a:solidFill>
                            <a:srgbClr val="000000"/>
                          </a:solidFill>
                          <a:effectLst/>
                          <a:latin typeface="Calibri" panose="020F0502020204030204" pitchFamily="34" charset="0"/>
                        </a:rPr>
                        <a:t>Putnam</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3,861</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panose="020F0502020204030204" pitchFamily="34" charset="0"/>
                        </a:rPr>
                        <a:t>10.7%</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15,961</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44%</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33,317</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93%</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185</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6</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panose="020F0502020204030204" pitchFamily="34" charset="0"/>
                        </a:rPr>
                        <a:t>0.0%</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panose="020F0502020204030204" pitchFamily="34" charset="0"/>
                        </a:rPr>
                        <a:t>66</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panose="020F0502020204030204" pitchFamily="34" charset="0"/>
                        </a:rPr>
                        <a:t>0.2%</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70C0"/>
                          </a:solidFill>
                          <a:effectLst/>
                          <a:latin typeface="Calibri" panose="020F0502020204030204" pitchFamily="34" charset="0"/>
                        </a:rPr>
                        <a:t>53,396</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390040626"/>
                  </a:ext>
                </a:extLst>
              </a:tr>
            </a:tbl>
          </a:graphicData>
        </a:graphic>
      </p:graphicFrame>
      <p:sp>
        <p:nvSpPr>
          <p:cNvPr id="11" name="TextBox 10"/>
          <p:cNvSpPr txBox="1"/>
          <p:nvPr/>
        </p:nvSpPr>
        <p:spPr>
          <a:xfrm>
            <a:off x="8635992" y="2911831"/>
            <a:ext cx="231408" cy="276999"/>
          </a:xfrm>
          <a:prstGeom prst="rect">
            <a:avLst/>
          </a:prstGeom>
          <a:solidFill>
            <a:srgbClr val="C00000"/>
          </a:solidFill>
        </p:spPr>
        <p:txBody>
          <a:bodyPr wrap="square" rtlCol="0">
            <a:spAutoFit/>
          </a:bodyPr>
          <a:lstStyle/>
          <a:p>
            <a:pPr algn="ctr"/>
            <a:r>
              <a:rPr lang="en-US" sz="1200" b="1" dirty="0">
                <a:solidFill>
                  <a:schemeClr val="bg1"/>
                </a:solidFill>
              </a:rPr>
              <a:t>6</a:t>
            </a:r>
          </a:p>
        </p:txBody>
      </p:sp>
      <p:sp>
        <p:nvSpPr>
          <p:cNvPr id="12" name="TextBox 11"/>
          <p:cNvSpPr txBox="1"/>
          <p:nvPr/>
        </p:nvSpPr>
        <p:spPr>
          <a:xfrm>
            <a:off x="1610880" y="2908832"/>
            <a:ext cx="231408" cy="276999"/>
          </a:xfrm>
          <a:prstGeom prst="rect">
            <a:avLst/>
          </a:prstGeom>
          <a:solidFill>
            <a:srgbClr val="C00000"/>
          </a:solidFill>
        </p:spPr>
        <p:txBody>
          <a:bodyPr wrap="square" rtlCol="0">
            <a:spAutoFit/>
          </a:bodyPr>
          <a:lstStyle/>
          <a:p>
            <a:pPr algn="ctr"/>
            <a:r>
              <a:rPr lang="en-US" sz="1200" b="1" dirty="0">
                <a:solidFill>
                  <a:schemeClr val="bg1"/>
                </a:solidFill>
              </a:rPr>
              <a:t>5</a:t>
            </a:r>
          </a:p>
        </p:txBody>
      </p:sp>
      <p:sp>
        <p:nvSpPr>
          <p:cNvPr id="13" name="TextBox 12"/>
          <p:cNvSpPr txBox="1"/>
          <p:nvPr/>
        </p:nvSpPr>
        <p:spPr>
          <a:xfrm>
            <a:off x="846321" y="2908832"/>
            <a:ext cx="231408" cy="276999"/>
          </a:xfrm>
          <a:prstGeom prst="rect">
            <a:avLst/>
          </a:prstGeom>
          <a:solidFill>
            <a:srgbClr val="C00000"/>
          </a:solidFill>
        </p:spPr>
        <p:txBody>
          <a:bodyPr wrap="square" rtlCol="0">
            <a:spAutoFit/>
          </a:bodyPr>
          <a:lstStyle/>
          <a:p>
            <a:pPr algn="ctr"/>
            <a:r>
              <a:rPr lang="en-US" sz="1200" b="1" dirty="0">
                <a:solidFill>
                  <a:schemeClr val="bg1"/>
                </a:solidFill>
              </a:rPr>
              <a:t>4</a:t>
            </a:r>
          </a:p>
        </p:txBody>
      </p:sp>
      <p:sp>
        <p:nvSpPr>
          <p:cNvPr id="14" name="TextBox 13"/>
          <p:cNvSpPr txBox="1"/>
          <p:nvPr/>
        </p:nvSpPr>
        <p:spPr>
          <a:xfrm>
            <a:off x="5598993" y="1031969"/>
            <a:ext cx="231408" cy="276999"/>
          </a:xfrm>
          <a:prstGeom prst="rect">
            <a:avLst/>
          </a:prstGeom>
          <a:solidFill>
            <a:srgbClr val="C00000"/>
          </a:solidFill>
        </p:spPr>
        <p:txBody>
          <a:bodyPr wrap="square" rtlCol="0">
            <a:spAutoFit/>
          </a:bodyPr>
          <a:lstStyle/>
          <a:p>
            <a:pPr algn="ctr"/>
            <a:r>
              <a:rPr lang="en-US" sz="1200" b="1" dirty="0">
                <a:solidFill>
                  <a:schemeClr val="bg1"/>
                </a:solidFill>
              </a:rPr>
              <a:t>3</a:t>
            </a:r>
          </a:p>
        </p:txBody>
      </p:sp>
      <p:sp>
        <p:nvSpPr>
          <p:cNvPr id="15" name="TextBox 14"/>
          <p:cNvSpPr txBox="1"/>
          <p:nvPr/>
        </p:nvSpPr>
        <p:spPr>
          <a:xfrm>
            <a:off x="3288929" y="1012872"/>
            <a:ext cx="231408" cy="276999"/>
          </a:xfrm>
          <a:prstGeom prst="rect">
            <a:avLst/>
          </a:prstGeom>
          <a:solidFill>
            <a:srgbClr val="C00000"/>
          </a:solidFill>
        </p:spPr>
        <p:txBody>
          <a:bodyPr wrap="square" rtlCol="0">
            <a:spAutoFit/>
          </a:bodyPr>
          <a:lstStyle/>
          <a:p>
            <a:pPr algn="ctr"/>
            <a:r>
              <a:rPr lang="en-US" sz="1200" b="1" dirty="0">
                <a:solidFill>
                  <a:schemeClr val="bg1"/>
                </a:solidFill>
              </a:rPr>
              <a:t>2</a:t>
            </a:r>
          </a:p>
        </p:txBody>
      </p:sp>
      <p:sp>
        <p:nvSpPr>
          <p:cNvPr id="16" name="TextBox 15"/>
          <p:cNvSpPr txBox="1"/>
          <p:nvPr/>
        </p:nvSpPr>
        <p:spPr>
          <a:xfrm>
            <a:off x="2614992" y="1003271"/>
            <a:ext cx="231408" cy="276999"/>
          </a:xfrm>
          <a:prstGeom prst="rect">
            <a:avLst/>
          </a:prstGeom>
          <a:solidFill>
            <a:srgbClr val="C00000"/>
          </a:solidFill>
        </p:spPr>
        <p:txBody>
          <a:bodyPr wrap="square" rtlCol="0">
            <a:spAutoFit/>
          </a:bodyPr>
          <a:lstStyle/>
          <a:p>
            <a:pPr algn="ctr"/>
            <a:r>
              <a:rPr lang="en-US" sz="1200" b="1" dirty="0">
                <a:solidFill>
                  <a:schemeClr val="bg1"/>
                </a:solidFill>
              </a:rPr>
              <a:t>1</a:t>
            </a:r>
          </a:p>
        </p:txBody>
      </p:sp>
      <p:sp>
        <p:nvSpPr>
          <p:cNvPr id="3" name="Rectangle 2"/>
          <p:cNvSpPr/>
          <p:nvPr/>
        </p:nvSpPr>
        <p:spPr>
          <a:xfrm>
            <a:off x="4237007" y="2519879"/>
            <a:ext cx="301685" cy="369332"/>
          </a:xfrm>
          <a:prstGeom prst="rect">
            <a:avLst/>
          </a:prstGeom>
        </p:spPr>
        <p:txBody>
          <a:bodyPr wrap="none">
            <a:spAutoFit/>
          </a:bodyPr>
          <a:lstStyle/>
          <a:p>
            <a:pPr algn="ctr"/>
            <a:r>
              <a:rPr lang="en-US" b="1" dirty="0">
                <a:solidFill>
                  <a:schemeClr val="bg1"/>
                </a:solidFill>
              </a:rPr>
              <a:t>5</a:t>
            </a:r>
          </a:p>
        </p:txBody>
      </p:sp>
      <p:sp>
        <p:nvSpPr>
          <p:cNvPr id="17" name="TextBox 16"/>
          <p:cNvSpPr txBox="1"/>
          <p:nvPr/>
        </p:nvSpPr>
        <p:spPr>
          <a:xfrm>
            <a:off x="173256" y="4747923"/>
            <a:ext cx="8800022" cy="1569660"/>
          </a:xfrm>
          <a:prstGeom prst="rect">
            <a:avLst/>
          </a:prstGeom>
          <a:solidFill>
            <a:schemeClr val="bg1">
              <a:lumMod val="95000"/>
            </a:schemeClr>
          </a:solidFill>
        </p:spPr>
        <p:txBody>
          <a:bodyPr wrap="square" rtlCol="0">
            <a:spAutoFit/>
          </a:bodyPr>
          <a:lstStyle/>
          <a:p>
            <a:pPr marL="342900" indent="-342900">
              <a:buAutoNum type="arabicParenR"/>
            </a:pPr>
            <a:r>
              <a:rPr lang="en-US" sz="1600" b="1" dirty="0">
                <a:solidFill>
                  <a:srgbClr val="C00000"/>
                </a:solidFill>
              </a:rPr>
              <a:t># Precincts standardized (leading zeros 02, alphabet splits, 25-6 or 25A, town suffix 12T)</a:t>
            </a:r>
          </a:p>
          <a:p>
            <a:pPr marL="342900" indent="-342900">
              <a:buAutoNum type="arabicParenR"/>
            </a:pPr>
            <a:r>
              <a:rPr lang="en-US" sz="1600" b="1" dirty="0">
                <a:solidFill>
                  <a:srgbClr val="C00000"/>
                </a:solidFill>
              </a:rPr>
              <a:t>State Legislative District Borders the Precinct (SLBD)</a:t>
            </a:r>
          </a:p>
          <a:p>
            <a:pPr marL="342900" indent="-342900">
              <a:buAutoNum type="arabicParenR"/>
            </a:pPr>
            <a:r>
              <a:rPr lang="en-US" sz="1600" b="1" dirty="0">
                <a:solidFill>
                  <a:srgbClr val="C00000"/>
                </a:solidFill>
              </a:rPr>
              <a:t>Geocode site address match rate for county (target match rate &gt; 95%)</a:t>
            </a:r>
          </a:p>
          <a:p>
            <a:pPr marL="342900" indent="-342900">
              <a:buAutoNum type="arabicParenR"/>
            </a:pPr>
            <a:r>
              <a:rPr lang="en-US" sz="1600" b="1" dirty="0">
                <a:solidFill>
                  <a:srgbClr val="C00000"/>
                </a:solidFill>
              </a:rPr>
              <a:t>Number of mismatched voter points</a:t>
            </a:r>
          </a:p>
          <a:p>
            <a:pPr marL="342900" indent="-342900">
              <a:buAutoNum type="arabicParenR"/>
            </a:pPr>
            <a:r>
              <a:rPr lang="en-US" sz="1600" b="1" dirty="0">
                <a:solidFill>
                  <a:srgbClr val="C00000"/>
                </a:solidFill>
              </a:rPr>
              <a:t>% Precinct Matches (target mismatch rate &lt; 5%)</a:t>
            </a:r>
          </a:p>
          <a:p>
            <a:pPr marL="342900" indent="-342900">
              <a:buAutoNum type="arabicParenR"/>
            </a:pPr>
            <a:r>
              <a:rPr lang="en-US" sz="1600" b="1" dirty="0">
                <a:solidFill>
                  <a:srgbClr val="C00000"/>
                </a:solidFill>
              </a:rPr>
              <a:t>Total mismatch flags</a:t>
            </a:r>
          </a:p>
        </p:txBody>
      </p:sp>
      <p:sp>
        <p:nvSpPr>
          <p:cNvPr id="18" name="TextBox 17"/>
          <p:cNvSpPr txBox="1"/>
          <p:nvPr/>
        </p:nvSpPr>
        <p:spPr>
          <a:xfrm>
            <a:off x="472149" y="4747923"/>
            <a:ext cx="8501129" cy="1569660"/>
          </a:xfrm>
          <a:prstGeom prst="rect">
            <a:avLst/>
          </a:prstGeom>
          <a:solidFill>
            <a:schemeClr val="bg1">
              <a:lumMod val="95000"/>
            </a:schemeClr>
          </a:solidFill>
        </p:spPr>
        <p:txBody>
          <a:bodyPr wrap="square" rtlCol="0">
            <a:spAutoFit/>
          </a:bodyPr>
          <a:lstStyle/>
          <a:p>
            <a:r>
              <a:rPr lang="en-US" sz="1600" dirty="0"/>
              <a:t># of precincts standardized (e.g., leading zeros 02, alphabet splits, 25-6 or 25A, town suffix 12T)</a:t>
            </a:r>
          </a:p>
          <a:p>
            <a:r>
              <a:rPr lang="en-US" sz="1600" dirty="0"/>
              <a:t># of precincts where the State Legislative District Borders the Precinct (SLBD)</a:t>
            </a:r>
          </a:p>
          <a:p>
            <a:r>
              <a:rPr lang="en-US" sz="1600" dirty="0"/>
              <a:t>Geocode site address match rate for county (target match rate &gt; 95%)</a:t>
            </a:r>
          </a:p>
          <a:p>
            <a:r>
              <a:rPr lang="en-US" sz="1600" dirty="0"/>
              <a:t># of mismatched voter points between SVRS Records and GEO-Election Precincts</a:t>
            </a:r>
          </a:p>
          <a:p>
            <a:r>
              <a:rPr lang="en-US" sz="1600" dirty="0"/>
              <a:t>% of precinct SVRS-GEO mismatches (target mismatch rate &lt; 5%)</a:t>
            </a:r>
          </a:p>
          <a:p>
            <a:r>
              <a:rPr lang="en-US" sz="1600" dirty="0"/>
              <a:t>Total mismatch flags (precinct, magisterial, state house, state senate, congressional, outside county)  </a:t>
            </a:r>
          </a:p>
        </p:txBody>
      </p:sp>
      <p:sp>
        <p:nvSpPr>
          <p:cNvPr id="19" name="Rectangle 18"/>
          <p:cNvSpPr/>
          <p:nvPr/>
        </p:nvSpPr>
        <p:spPr>
          <a:xfrm>
            <a:off x="2766828" y="6401909"/>
            <a:ext cx="3242041" cy="369332"/>
          </a:xfrm>
          <a:prstGeom prst="rect">
            <a:avLst/>
          </a:prstGeom>
        </p:spPr>
        <p:txBody>
          <a:bodyPr wrap="none">
            <a:spAutoFit/>
          </a:bodyPr>
          <a:lstStyle/>
          <a:p>
            <a:r>
              <a:rPr lang="en-US" u="sng" dirty="0">
                <a:solidFill>
                  <a:srgbClr val="0563C1"/>
                </a:solidFill>
                <a:latin typeface="Calibri" panose="020F0502020204030204" pitchFamily="34" charset="0"/>
                <a:ea typeface="Calibri" panose="020F0502020204030204" pitchFamily="34" charset="0"/>
                <a:hlinkClick r:id="rId3"/>
              </a:rPr>
              <a:t>County Progress Table</a:t>
            </a:r>
            <a:r>
              <a:rPr lang="en-US" dirty="0">
                <a:latin typeface="Calibri" panose="020F0502020204030204" pitchFamily="34" charset="0"/>
                <a:ea typeface="Calibri" panose="020F0502020204030204" pitchFamily="34" charset="0"/>
              </a:rPr>
              <a:t> | </a:t>
            </a:r>
            <a:r>
              <a:rPr lang="en-US" u="sng" dirty="0">
                <a:solidFill>
                  <a:srgbClr val="0563C1"/>
                </a:solidFill>
                <a:latin typeface="Calibri" panose="020F0502020204030204" pitchFamily="34" charset="0"/>
                <a:ea typeface="Calibri" panose="020F0502020204030204" pitchFamily="34" charset="0"/>
                <a:hlinkClick r:id="rId4"/>
              </a:rPr>
              <a:t>Graphic </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9803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 Level Audit (Putnam)</a:t>
            </a:r>
          </a:p>
        </p:txBody>
      </p:sp>
      <p:graphicFrame>
        <p:nvGraphicFramePr>
          <p:cNvPr id="6" name="Table 5">
            <a:extLst>
              <a:ext uri="{FF2B5EF4-FFF2-40B4-BE49-F238E27FC236}">
                <a16:creationId xmlns:a16="http://schemas.microsoft.com/office/drawing/2014/main" id="{796F7FEE-CDBD-451C-A6E3-399B4198D0DB}"/>
              </a:ext>
            </a:extLst>
          </p:cNvPr>
          <p:cNvGraphicFramePr>
            <a:graphicFrameLocks noGrp="1"/>
          </p:cNvGraphicFramePr>
          <p:nvPr>
            <p:extLst>
              <p:ext uri="{D42A27DB-BD31-4B8C-83A1-F6EECF244321}">
                <p14:modId xmlns:p14="http://schemas.microsoft.com/office/powerpoint/2010/main" val="4133302112"/>
              </p:ext>
            </p:extLst>
          </p:nvPr>
        </p:nvGraphicFramePr>
        <p:xfrm>
          <a:off x="472149" y="1409361"/>
          <a:ext cx="8161462" cy="3034665"/>
        </p:xfrm>
        <a:graphic>
          <a:graphicData uri="http://schemas.openxmlformats.org/drawingml/2006/table">
            <a:tbl>
              <a:tblPr/>
              <a:tblGrid>
                <a:gridCol w="854128">
                  <a:extLst>
                    <a:ext uri="{9D8B030D-6E8A-4147-A177-3AD203B41FA5}">
                      <a16:colId xmlns:a16="http://schemas.microsoft.com/office/drawing/2014/main" val="3654805069"/>
                    </a:ext>
                  </a:extLst>
                </a:gridCol>
                <a:gridCol w="1094178">
                  <a:extLst>
                    <a:ext uri="{9D8B030D-6E8A-4147-A177-3AD203B41FA5}">
                      <a16:colId xmlns:a16="http://schemas.microsoft.com/office/drawing/2014/main" val="701996928"/>
                    </a:ext>
                  </a:extLst>
                </a:gridCol>
                <a:gridCol w="989055">
                  <a:extLst>
                    <a:ext uri="{9D8B030D-6E8A-4147-A177-3AD203B41FA5}">
                      <a16:colId xmlns:a16="http://schemas.microsoft.com/office/drawing/2014/main" val="1724041164"/>
                    </a:ext>
                  </a:extLst>
                </a:gridCol>
                <a:gridCol w="1087649">
                  <a:extLst>
                    <a:ext uri="{9D8B030D-6E8A-4147-A177-3AD203B41FA5}">
                      <a16:colId xmlns:a16="http://schemas.microsoft.com/office/drawing/2014/main" val="3843875130"/>
                    </a:ext>
                  </a:extLst>
                </a:gridCol>
                <a:gridCol w="787138">
                  <a:extLst>
                    <a:ext uri="{9D8B030D-6E8A-4147-A177-3AD203B41FA5}">
                      <a16:colId xmlns:a16="http://schemas.microsoft.com/office/drawing/2014/main" val="2118165390"/>
                    </a:ext>
                  </a:extLst>
                </a:gridCol>
                <a:gridCol w="1299450">
                  <a:extLst>
                    <a:ext uri="{9D8B030D-6E8A-4147-A177-3AD203B41FA5}">
                      <a16:colId xmlns:a16="http://schemas.microsoft.com/office/drawing/2014/main" val="392663959"/>
                    </a:ext>
                  </a:extLst>
                </a:gridCol>
                <a:gridCol w="1215851">
                  <a:extLst>
                    <a:ext uri="{9D8B030D-6E8A-4147-A177-3AD203B41FA5}">
                      <a16:colId xmlns:a16="http://schemas.microsoft.com/office/drawing/2014/main" val="3017090114"/>
                    </a:ext>
                  </a:extLst>
                </a:gridCol>
                <a:gridCol w="834013">
                  <a:extLst>
                    <a:ext uri="{9D8B030D-6E8A-4147-A177-3AD203B41FA5}">
                      <a16:colId xmlns:a16="http://schemas.microsoft.com/office/drawing/2014/main" val="1554939971"/>
                    </a:ext>
                  </a:extLst>
                </a:gridCol>
              </a:tblGrid>
              <a:tr h="1047750">
                <a:tc>
                  <a:txBody>
                    <a:bodyPr/>
                    <a:lstStyle/>
                    <a:p>
                      <a:pPr algn="ctr" fontAlgn="t"/>
                      <a:r>
                        <a:rPr lang="en-US" sz="1800" b="1" i="0" u="none" strike="noStrike" dirty="0">
                          <a:solidFill>
                            <a:srgbClr val="000000"/>
                          </a:solidFill>
                          <a:effectLst/>
                          <a:latin typeface="Calibri" panose="020F0502020204030204" pitchFamily="34" charset="0"/>
                        </a:rPr>
                        <a:t>Precinct</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800" b="1" i="0" u="none" strike="noStrike" dirty="0">
                          <a:solidFill>
                            <a:srgbClr val="000000"/>
                          </a:solidFill>
                          <a:effectLst/>
                          <a:latin typeface="Calibri" panose="020F0502020204030204" pitchFamily="34" charset="0"/>
                        </a:rPr>
                        <a:t>County</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600" b="0" i="0" u="none" strike="noStrike" dirty="0">
                          <a:solidFill>
                            <a:srgbClr val="000000"/>
                          </a:solidFill>
                          <a:effectLst/>
                          <a:latin typeface="Calibri" panose="020F0502020204030204" pitchFamily="34" charset="0"/>
                        </a:rPr>
                        <a:t>Total Registered Voter</a:t>
                      </a:r>
                      <a:r>
                        <a:rPr lang="en-US" sz="1600" b="0" i="0" u="none" strike="noStrike" baseline="0" dirty="0">
                          <a:solidFill>
                            <a:srgbClr val="000000"/>
                          </a:solidFill>
                          <a:effectLst/>
                          <a:latin typeface="Calibri" panose="020F0502020204030204" pitchFamily="34" charset="0"/>
                        </a:rPr>
                        <a:t> Re</a:t>
                      </a:r>
                      <a:r>
                        <a:rPr lang="en-US" sz="1600" b="0" i="0" u="none" strike="noStrike" dirty="0">
                          <a:solidFill>
                            <a:srgbClr val="000000"/>
                          </a:solidFill>
                          <a:effectLst/>
                          <a:latin typeface="Calibri" panose="020F0502020204030204" pitchFamily="34" charset="0"/>
                        </a:rPr>
                        <a:t>cords</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800" b="0" i="0" u="none" strike="noStrike" dirty="0">
                          <a:solidFill>
                            <a:srgbClr val="000000"/>
                          </a:solidFill>
                          <a:effectLst/>
                          <a:latin typeface="Calibri" panose="020F0502020204030204" pitchFamily="34" charset="0"/>
                        </a:rPr>
                        <a:t>Precinct Standard-</a:t>
                      </a:r>
                      <a:r>
                        <a:rPr lang="en-US" sz="1800" b="0" i="0" u="none" strike="noStrike" dirty="0" err="1">
                          <a:solidFill>
                            <a:srgbClr val="000000"/>
                          </a:solidFill>
                          <a:effectLst/>
                          <a:latin typeface="Calibri" panose="020F0502020204030204" pitchFamily="34" charset="0"/>
                        </a:rPr>
                        <a:t>ized</a:t>
                      </a:r>
                      <a:endParaRPr lang="en-US" sz="1800" b="0" i="0" u="none" strike="noStrike" dirty="0">
                        <a:solidFill>
                          <a:srgbClr val="000000"/>
                        </a:solidFill>
                        <a:effectLst/>
                        <a:latin typeface="Calibri" panose="020F0502020204030204" pitchFamily="34" charset="0"/>
                      </a:endParaRP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800" b="0" i="0" u="none" strike="noStrike">
                          <a:solidFill>
                            <a:srgbClr val="000000"/>
                          </a:solidFill>
                          <a:effectLst/>
                          <a:latin typeface="Calibri" panose="020F0502020204030204" pitchFamily="34" charset="0"/>
                        </a:rPr>
                        <a:t>SLDBP</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800" b="1" i="0" u="none" strike="noStrike">
                          <a:solidFill>
                            <a:srgbClr val="000000"/>
                          </a:solidFill>
                          <a:effectLst/>
                          <a:latin typeface="Calibri" panose="020F0502020204030204" pitchFamily="34" charset="0"/>
                        </a:rPr>
                        <a:t># Precinct Mismatches</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Calibri" panose="020F0502020204030204" pitchFamily="34" charset="0"/>
                        </a:rPr>
                        <a:t>% Precinct Mismatches</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800" b="0" i="0" u="none" strike="noStrike">
                          <a:solidFill>
                            <a:srgbClr val="000000"/>
                          </a:solidFill>
                          <a:effectLst/>
                          <a:latin typeface="Calibri" panose="020F0502020204030204" pitchFamily="34" charset="0"/>
                        </a:rPr>
                        <a:t>Map Link</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1819639681"/>
                  </a:ext>
                </a:extLst>
              </a:tr>
              <a:tr h="161925">
                <a:tc>
                  <a:txBody>
                    <a:bodyPr/>
                    <a:lstStyle/>
                    <a:p>
                      <a:pPr algn="ctr" fontAlgn="b"/>
                      <a:r>
                        <a:rPr lang="en-US" sz="1800" b="0" i="0" u="none" strike="noStrike" dirty="0">
                          <a:solidFill>
                            <a:srgbClr val="FF0000"/>
                          </a:solidFill>
                          <a:effectLst/>
                          <a:latin typeface="Calibri" panose="020F0502020204030204" pitchFamily="34" charset="0"/>
                        </a:rPr>
                        <a:t>43</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1476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FF0000"/>
                          </a:solidFill>
                          <a:effectLst/>
                          <a:latin typeface="Calibri" panose="020F0502020204030204" pitchFamily="34" charset="0"/>
                        </a:rPr>
                        <a:t>1359</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95.0%</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3"/>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2022276216"/>
                  </a:ext>
                </a:extLst>
              </a:tr>
              <a:tr h="161925">
                <a:tc>
                  <a:txBody>
                    <a:bodyPr/>
                    <a:lstStyle/>
                    <a:p>
                      <a:pPr algn="ctr" fontAlgn="b"/>
                      <a:r>
                        <a:rPr lang="en-US" sz="1800" b="0" i="0" u="none" strike="noStrike" dirty="0">
                          <a:solidFill>
                            <a:srgbClr val="FF0000"/>
                          </a:solidFill>
                          <a:effectLst/>
                          <a:latin typeface="Calibri" panose="020F0502020204030204" pitchFamily="34" charset="0"/>
                        </a:rPr>
                        <a:t>33</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2458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FF0000"/>
                          </a:solidFill>
                          <a:effectLst/>
                          <a:latin typeface="Calibri" panose="020F0502020204030204" pitchFamily="34" charset="0"/>
                        </a:rPr>
                        <a:t>1169</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48.1%</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a:solidFill>
                            <a:srgbClr val="0000FF"/>
                          </a:solidFill>
                          <a:effectLst/>
                          <a:latin typeface="Calibri" panose="020F0502020204030204" pitchFamily="34" charset="0"/>
                          <a:hlinkClick r:id="rId4"/>
                        </a:rPr>
                        <a:t>SVRS</a:t>
                      </a:r>
                      <a:endParaRPr lang="en-US" sz="1800" b="0" i="0" u="sng" strike="noStrike">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547977922"/>
                  </a:ext>
                </a:extLst>
              </a:tr>
              <a:tr h="161925">
                <a:tc>
                  <a:txBody>
                    <a:bodyPr/>
                    <a:lstStyle/>
                    <a:p>
                      <a:pPr algn="ctr" fontAlgn="b"/>
                      <a:r>
                        <a:rPr lang="en-US" sz="1800" b="0" i="0" u="none" strike="noStrike" dirty="0">
                          <a:solidFill>
                            <a:srgbClr val="FF0000"/>
                          </a:solidFill>
                          <a:effectLst/>
                          <a:latin typeface="Calibri" panose="020F0502020204030204" pitchFamily="34" charset="0"/>
                        </a:rPr>
                        <a:t>28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867</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FF0000"/>
                          </a:solidFill>
                          <a:effectLst/>
                          <a:latin typeface="Calibri" panose="020F0502020204030204" pitchFamily="34" charset="0"/>
                        </a:rPr>
                        <a:t>823</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99.5%</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5"/>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108619665"/>
                  </a:ext>
                </a:extLst>
              </a:tr>
              <a:tr h="161925">
                <a:tc>
                  <a:txBody>
                    <a:bodyPr/>
                    <a:lstStyle/>
                    <a:p>
                      <a:pPr algn="ctr" fontAlgn="b"/>
                      <a:r>
                        <a:rPr lang="en-US" sz="1800" b="0" i="0" u="none" strike="noStrike">
                          <a:solidFill>
                            <a:srgbClr val="000000"/>
                          </a:solidFill>
                          <a:effectLst/>
                          <a:latin typeface="Calibri" panose="020F0502020204030204" pitchFamily="34" charset="0"/>
                        </a:rPr>
                        <a:t>23</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1296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60</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4.9%</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6"/>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2469424643"/>
                  </a:ext>
                </a:extLst>
              </a:tr>
              <a:tr h="161925">
                <a:tc>
                  <a:txBody>
                    <a:bodyPr/>
                    <a:lstStyle/>
                    <a:p>
                      <a:pPr algn="ctr" fontAlgn="b"/>
                      <a:r>
                        <a:rPr lang="en-US" sz="1800" b="0" i="0" u="none" strike="noStrike">
                          <a:solidFill>
                            <a:srgbClr val="000000"/>
                          </a:solidFill>
                          <a:effectLst/>
                          <a:latin typeface="Calibri" panose="020F0502020204030204" pitchFamily="34" charset="0"/>
                        </a:rPr>
                        <a:t>37</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346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a:solidFill>
                            <a:srgbClr val="000000"/>
                          </a:solidFill>
                          <a:effectLst/>
                          <a:latin typeface="Calibri" panose="020F0502020204030204" pitchFamily="34" charset="0"/>
                        </a:rPr>
                        <a:t>11</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4.5%</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a:solidFill>
                            <a:srgbClr val="0000FF"/>
                          </a:solidFill>
                          <a:effectLst/>
                          <a:latin typeface="Calibri" panose="020F0502020204030204" pitchFamily="34" charset="0"/>
                          <a:hlinkClick r:id="rId7"/>
                        </a:rPr>
                        <a:t>SVRS</a:t>
                      </a:r>
                      <a:endParaRPr lang="en-US" sz="1800" b="0" i="0" u="sng" strike="noStrike">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421590095"/>
                  </a:ext>
                </a:extLst>
              </a:tr>
              <a:tr h="161925">
                <a:tc>
                  <a:txBody>
                    <a:bodyPr/>
                    <a:lstStyle/>
                    <a:p>
                      <a:pPr algn="ctr" fontAlgn="b"/>
                      <a:r>
                        <a:rPr lang="en-US" sz="1800" b="0" i="0" u="none" strike="noStrike">
                          <a:solidFill>
                            <a:srgbClr val="000000"/>
                          </a:solidFill>
                          <a:effectLst/>
                          <a:latin typeface="Calibri" panose="020F0502020204030204" pitchFamily="34" charset="0"/>
                        </a:rPr>
                        <a:t>18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236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5</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3.9%</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8"/>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395201068"/>
                  </a:ext>
                </a:extLst>
              </a:tr>
              <a:tr h="161925">
                <a:tc>
                  <a:txBody>
                    <a:bodyPr/>
                    <a:lstStyle/>
                    <a:p>
                      <a:pPr algn="ctr" fontAlgn="b"/>
                      <a:r>
                        <a:rPr lang="en-US" sz="1800" b="0" i="0" u="none" strike="noStrike">
                          <a:solidFill>
                            <a:srgbClr val="000000"/>
                          </a:solidFill>
                          <a:effectLst/>
                          <a:latin typeface="Calibri" panose="020F0502020204030204" pitchFamily="34" charset="0"/>
                        </a:rPr>
                        <a:t>35</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226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3.8%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9"/>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990569194"/>
                  </a:ext>
                </a:extLst>
              </a:tr>
            </a:tbl>
          </a:graphicData>
        </a:graphic>
      </p:graphicFrame>
      <p:sp>
        <p:nvSpPr>
          <p:cNvPr id="4" name="TextBox 3"/>
          <p:cNvSpPr txBox="1"/>
          <p:nvPr/>
        </p:nvSpPr>
        <p:spPr>
          <a:xfrm>
            <a:off x="152869" y="4747923"/>
            <a:ext cx="8800022" cy="1323439"/>
          </a:xfrm>
          <a:prstGeom prst="rect">
            <a:avLst/>
          </a:prstGeom>
          <a:solidFill>
            <a:schemeClr val="bg1">
              <a:lumMod val="95000"/>
            </a:schemeClr>
          </a:solidFill>
        </p:spPr>
        <p:txBody>
          <a:bodyPr wrap="square" rtlCol="0">
            <a:spAutoFit/>
          </a:bodyPr>
          <a:lstStyle/>
          <a:p>
            <a:pPr marL="342900" indent="-342900">
              <a:buAutoNum type="arabicParenR"/>
            </a:pPr>
            <a:r>
              <a:rPr lang="en-US" sz="1600" b="1" dirty="0">
                <a:solidFill>
                  <a:srgbClr val="C00000"/>
                </a:solidFill>
              </a:rPr>
              <a:t># Precincts standardized (leading zeros 02, alphabet splits, 25-6 or 25A, town suffix 12T)</a:t>
            </a:r>
          </a:p>
          <a:p>
            <a:pPr marL="342900" indent="-342900">
              <a:buAutoNum type="arabicParenR"/>
            </a:pPr>
            <a:r>
              <a:rPr lang="en-US" sz="1600" b="1" dirty="0">
                <a:solidFill>
                  <a:srgbClr val="C00000"/>
                </a:solidFill>
              </a:rPr>
              <a:t>State Legislative District Borders the Precinct (SLBD)</a:t>
            </a:r>
          </a:p>
          <a:p>
            <a:pPr marL="342900" indent="-342900">
              <a:buAutoNum type="arabicParenR"/>
            </a:pPr>
            <a:r>
              <a:rPr lang="en-US" sz="1600" b="1" dirty="0">
                <a:solidFill>
                  <a:srgbClr val="C00000"/>
                </a:solidFill>
              </a:rPr>
              <a:t>Geocode site address match rate for county (target match rate &gt; 95%)</a:t>
            </a:r>
          </a:p>
          <a:p>
            <a:pPr marL="342900" indent="-342900">
              <a:buAutoNum type="arabicParenR"/>
            </a:pPr>
            <a:r>
              <a:rPr lang="en-US" sz="1600" b="1" dirty="0">
                <a:solidFill>
                  <a:srgbClr val="C00000"/>
                </a:solidFill>
              </a:rPr>
              <a:t>Number of mismatched voter points</a:t>
            </a:r>
          </a:p>
          <a:p>
            <a:pPr marL="342900" indent="-342900">
              <a:buAutoNum type="arabicParenR"/>
            </a:pPr>
            <a:r>
              <a:rPr lang="en-US" sz="1600" b="1" dirty="0">
                <a:solidFill>
                  <a:srgbClr val="C00000"/>
                </a:solidFill>
              </a:rPr>
              <a:t>% Precinct Matches (target mismatch rate &lt; 5%)</a:t>
            </a:r>
          </a:p>
        </p:txBody>
      </p:sp>
      <p:sp>
        <p:nvSpPr>
          <p:cNvPr id="7" name="TextBox 6"/>
          <p:cNvSpPr txBox="1"/>
          <p:nvPr/>
        </p:nvSpPr>
        <p:spPr>
          <a:xfrm>
            <a:off x="472149" y="4747923"/>
            <a:ext cx="8501129" cy="1323439"/>
          </a:xfrm>
          <a:prstGeom prst="rect">
            <a:avLst/>
          </a:prstGeom>
          <a:solidFill>
            <a:schemeClr val="bg1">
              <a:lumMod val="95000"/>
            </a:schemeClr>
          </a:solidFill>
        </p:spPr>
        <p:txBody>
          <a:bodyPr wrap="square" rtlCol="0">
            <a:spAutoFit/>
          </a:bodyPr>
          <a:lstStyle/>
          <a:p>
            <a:r>
              <a:rPr lang="en-US" sz="1600" dirty="0"/>
              <a:t># of SVRS precincts standardized (e.g., leading zeros 02, alphabet splits 25-6 or 25A, town suffix 12T)</a:t>
            </a:r>
          </a:p>
          <a:p>
            <a:r>
              <a:rPr lang="en-US" sz="1600" dirty="0"/>
              <a:t># of precincts where the State Legislative District Borders the Precinct (SLBD)</a:t>
            </a:r>
          </a:p>
          <a:p>
            <a:r>
              <a:rPr lang="en-US" sz="1600" dirty="0"/>
              <a:t># of of mismatched voter points between SVRS Records and GEO-Election Precincts</a:t>
            </a:r>
          </a:p>
          <a:p>
            <a:r>
              <a:rPr lang="en-US" sz="1600" dirty="0"/>
              <a:t>% of precinct SVRS-GEO mismatches (target mismatch rate &lt; 5%)</a:t>
            </a:r>
          </a:p>
          <a:p>
            <a:r>
              <a:rPr lang="en-US" sz="1600" dirty="0"/>
              <a:t>Map link to precinct using GIS-Enabled SVRS Tool </a:t>
            </a:r>
          </a:p>
        </p:txBody>
      </p:sp>
      <p:sp>
        <p:nvSpPr>
          <p:cNvPr id="9" name="TextBox 8"/>
          <p:cNvSpPr txBox="1"/>
          <p:nvPr/>
        </p:nvSpPr>
        <p:spPr>
          <a:xfrm>
            <a:off x="5807401"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3</a:t>
            </a:r>
          </a:p>
        </p:txBody>
      </p:sp>
      <p:sp>
        <p:nvSpPr>
          <p:cNvPr id="10" name="TextBox 9"/>
          <p:cNvSpPr txBox="1"/>
          <p:nvPr/>
        </p:nvSpPr>
        <p:spPr>
          <a:xfrm>
            <a:off x="4762731"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2</a:t>
            </a:r>
          </a:p>
        </p:txBody>
      </p:sp>
      <p:sp>
        <p:nvSpPr>
          <p:cNvPr id="11" name="TextBox 10"/>
          <p:cNvSpPr txBox="1"/>
          <p:nvPr/>
        </p:nvSpPr>
        <p:spPr>
          <a:xfrm>
            <a:off x="3846433"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1</a:t>
            </a:r>
          </a:p>
        </p:txBody>
      </p:sp>
      <p:sp>
        <p:nvSpPr>
          <p:cNvPr id="12" name="TextBox 11"/>
          <p:cNvSpPr txBox="1"/>
          <p:nvPr/>
        </p:nvSpPr>
        <p:spPr>
          <a:xfrm>
            <a:off x="8037080"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5</a:t>
            </a:r>
          </a:p>
        </p:txBody>
      </p:sp>
      <p:sp>
        <p:nvSpPr>
          <p:cNvPr id="13" name="TextBox 12"/>
          <p:cNvSpPr txBox="1"/>
          <p:nvPr/>
        </p:nvSpPr>
        <p:spPr>
          <a:xfrm>
            <a:off x="7045096"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4</a:t>
            </a:r>
          </a:p>
        </p:txBody>
      </p:sp>
      <p:sp>
        <p:nvSpPr>
          <p:cNvPr id="2" name="Rectangle 1"/>
          <p:cNvSpPr/>
          <p:nvPr/>
        </p:nvSpPr>
        <p:spPr>
          <a:xfrm>
            <a:off x="2720135" y="6280570"/>
            <a:ext cx="3332515" cy="369332"/>
          </a:xfrm>
          <a:prstGeom prst="rect">
            <a:avLst/>
          </a:prstGeom>
        </p:spPr>
        <p:txBody>
          <a:bodyPr wrap="none">
            <a:spAutoFit/>
          </a:bodyPr>
          <a:lstStyle/>
          <a:p>
            <a:r>
              <a:rPr lang="en-US" u="sng" dirty="0">
                <a:solidFill>
                  <a:srgbClr val="0563C1"/>
                </a:solidFill>
                <a:latin typeface="Calibri" panose="020F0502020204030204" pitchFamily="34" charset="0"/>
                <a:ea typeface="Calibri" panose="020F0502020204030204" pitchFamily="34" charset="0"/>
                <a:hlinkClick r:id="rId10"/>
              </a:rPr>
              <a:t>Precinct Progress Table</a:t>
            </a:r>
            <a:r>
              <a:rPr lang="en-US" dirty="0">
                <a:latin typeface="Calibri" panose="020F0502020204030204" pitchFamily="34" charset="0"/>
                <a:ea typeface="Calibri" panose="020F0502020204030204" pitchFamily="34" charset="0"/>
              </a:rPr>
              <a:t> | </a:t>
            </a:r>
            <a:r>
              <a:rPr lang="en-US" u="sng" dirty="0">
                <a:solidFill>
                  <a:srgbClr val="0563C1"/>
                </a:solidFill>
                <a:latin typeface="Calibri" panose="020F0502020204030204" pitchFamily="34" charset="0"/>
                <a:ea typeface="Calibri" panose="020F0502020204030204" pitchFamily="34" charset="0"/>
                <a:hlinkClick r:id="rId11"/>
              </a:rPr>
              <a:t>Graphic </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0680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 Level Audit (Putnam)</a:t>
            </a:r>
          </a:p>
        </p:txBody>
      </p:sp>
      <p:pic>
        <p:nvPicPr>
          <p:cNvPr id="4" name="Picture 3">
            <a:extLst>
              <a:ext uri="{FF2B5EF4-FFF2-40B4-BE49-F238E27FC236}">
                <a16:creationId xmlns:a16="http://schemas.microsoft.com/office/drawing/2014/main" id="{0D5170AA-8EA6-4878-8332-04E67F0BBE95}"/>
              </a:ext>
            </a:extLst>
          </p:cNvPr>
          <p:cNvPicPr>
            <a:picLocks noChangeAspect="1"/>
          </p:cNvPicPr>
          <p:nvPr/>
        </p:nvPicPr>
        <p:blipFill>
          <a:blip r:embed="rId3"/>
          <a:stretch>
            <a:fillRect/>
          </a:stretch>
        </p:blipFill>
        <p:spPr>
          <a:xfrm>
            <a:off x="106667" y="1175656"/>
            <a:ext cx="8930666" cy="4884627"/>
          </a:xfrm>
          <a:prstGeom prst="rect">
            <a:avLst/>
          </a:prstGeom>
          <a:ln>
            <a:solidFill>
              <a:schemeClr val="tx1"/>
            </a:solidFill>
          </a:ln>
        </p:spPr>
      </p:pic>
      <p:sp>
        <p:nvSpPr>
          <p:cNvPr id="12" name="TextBox 11">
            <a:extLst>
              <a:ext uri="{FF2B5EF4-FFF2-40B4-BE49-F238E27FC236}">
                <a16:creationId xmlns:a16="http://schemas.microsoft.com/office/drawing/2014/main" id="{7127DD92-672E-43EC-9B33-99BFE014C495}"/>
              </a:ext>
            </a:extLst>
          </p:cNvPr>
          <p:cNvSpPr txBox="1"/>
          <p:nvPr/>
        </p:nvSpPr>
        <p:spPr>
          <a:xfrm>
            <a:off x="4445468" y="3944568"/>
            <a:ext cx="1285875" cy="369332"/>
          </a:xfrm>
          <a:prstGeom prst="rect">
            <a:avLst/>
          </a:prstGeom>
          <a:solidFill>
            <a:schemeClr val="bg1"/>
          </a:solidFill>
        </p:spPr>
        <p:txBody>
          <a:bodyPr wrap="square" rtlCol="0">
            <a:spAutoFit/>
          </a:bodyPr>
          <a:lstStyle/>
          <a:p>
            <a:r>
              <a:rPr lang="en-US" dirty="0">
                <a:solidFill>
                  <a:srgbClr val="7030A0"/>
                </a:solidFill>
              </a:rPr>
              <a:t>Precinct 43</a:t>
            </a:r>
          </a:p>
        </p:txBody>
      </p:sp>
      <p:sp>
        <p:nvSpPr>
          <p:cNvPr id="13" name="TextBox 12">
            <a:extLst>
              <a:ext uri="{FF2B5EF4-FFF2-40B4-BE49-F238E27FC236}">
                <a16:creationId xmlns:a16="http://schemas.microsoft.com/office/drawing/2014/main" id="{3C8E0983-E3F3-4CF5-835F-D947553BCC55}"/>
              </a:ext>
            </a:extLst>
          </p:cNvPr>
          <p:cNvSpPr txBox="1"/>
          <p:nvPr/>
        </p:nvSpPr>
        <p:spPr>
          <a:xfrm>
            <a:off x="2648487" y="3617969"/>
            <a:ext cx="1285875" cy="369332"/>
          </a:xfrm>
          <a:prstGeom prst="rect">
            <a:avLst/>
          </a:prstGeom>
          <a:solidFill>
            <a:schemeClr val="bg1"/>
          </a:solidFill>
        </p:spPr>
        <p:txBody>
          <a:bodyPr wrap="square" rtlCol="0">
            <a:spAutoFit/>
          </a:bodyPr>
          <a:lstStyle/>
          <a:p>
            <a:r>
              <a:rPr lang="en-US" dirty="0">
                <a:solidFill>
                  <a:srgbClr val="7030A0"/>
                </a:solidFill>
              </a:rPr>
              <a:t>Precinct 33</a:t>
            </a:r>
          </a:p>
        </p:txBody>
      </p:sp>
      <p:sp>
        <p:nvSpPr>
          <p:cNvPr id="2" name="Rectangle 1"/>
          <p:cNvSpPr/>
          <p:nvPr/>
        </p:nvSpPr>
        <p:spPr>
          <a:xfrm>
            <a:off x="2673584" y="6280378"/>
            <a:ext cx="3796832" cy="369332"/>
          </a:xfrm>
          <a:prstGeom prst="rect">
            <a:avLst/>
          </a:prstGeom>
        </p:spPr>
        <p:txBody>
          <a:bodyPr wrap="square">
            <a:spAutoFit/>
          </a:bodyPr>
          <a:lstStyle/>
          <a:p>
            <a:r>
              <a:rPr lang="en-US" dirty="0">
                <a:hlinkClick r:id="rId4"/>
              </a:rPr>
              <a:t>View specific precincts on G-SVRS Tool</a:t>
            </a:r>
            <a:endParaRPr lang="en-US" dirty="0"/>
          </a:p>
        </p:txBody>
      </p:sp>
    </p:spTree>
    <p:extLst>
      <p:ext uri="{BB962C8B-B14F-4D97-AF65-F5344CB8AC3E}">
        <p14:creationId xmlns:p14="http://schemas.microsoft.com/office/powerpoint/2010/main" val="1838205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13B29E2E7820458464227474AC6252" ma:contentTypeVersion="11" ma:contentTypeDescription="Create a new document." ma:contentTypeScope="" ma:versionID="299bc4e34734d2d678dbafb6fcc7a983">
  <xsd:schema xmlns:xsd="http://www.w3.org/2001/XMLSchema" xmlns:xs="http://www.w3.org/2001/XMLSchema" xmlns:p="http://schemas.microsoft.com/office/2006/metadata/properties" xmlns:ns3="28e89e1c-f4d4-4321-b3ec-366b1aed737b" targetNamespace="http://schemas.microsoft.com/office/2006/metadata/properties" ma:root="true" ma:fieldsID="fd4ec70875db8d9e50500dee355a96f3" ns3:_="">
    <xsd:import namespace="28e89e1c-f4d4-4321-b3ec-366b1aed737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89e1c-f4d4-4321-b3ec-366b1aed73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61CDE6-ABD7-425C-9A18-3E63F097904A}">
  <ds:schemaRefs>
    <ds:schemaRef ds:uri="http://schemas.microsoft.com/sharepoint/v3/contenttype/forms"/>
  </ds:schemaRefs>
</ds:datastoreItem>
</file>

<file path=customXml/itemProps2.xml><?xml version="1.0" encoding="utf-8"?>
<ds:datastoreItem xmlns:ds="http://schemas.openxmlformats.org/officeDocument/2006/customXml" ds:itemID="{2177ADCE-4A48-4550-A829-96007B8AD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e89e1c-f4d4-4321-b3ec-366b1aed73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AEC51-52FD-4A0A-93F3-7DA8C5AB04D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8e89e1c-f4d4-4321-b3ec-366b1aed737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7076</TotalTime>
  <Words>6251</Words>
  <Application>Microsoft Office PowerPoint</Application>
  <PresentationFormat>On-screen Show (4:3)</PresentationFormat>
  <Paragraphs>1297</Paragraphs>
  <Slides>54</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Arial Unicode MS</vt:lpstr>
      <vt:lpstr>Calibri</vt:lpstr>
      <vt:lpstr>Calibri Light</vt:lpstr>
      <vt:lpstr>Courier New</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213</cp:revision>
  <dcterms:created xsi:type="dcterms:W3CDTF">2022-03-22T15:41:06Z</dcterms:created>
  <dcterms:modified xsi:type="dcterms:W3CDTF">2022-04-05T21:50:39Z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0x010100A913B29E2E7820458464227474AC6252</vt:lpwstr>
  </property>
</Properties>
</file>