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19" r:id="rId2"/>
    <p:sldId id="341" r:id="rId3"/>
    <p:sldId id="257" r:id="rId4"/>
    <p:sldId id="322" r:id="rId5"/>
    <p:sldId id="327" r:id="rId6"/>
    <p:sldId id="271" r:id="rId7"/>
    <p:sldId id="330" r:id="rId8"/>
    <p:sldId id="335" r:id="rId9"/>
    <p:sldId id="329" r:id="rId10"/>
    <p:sldId id="339" r:id="rId11"/>
    <p:sldId id="328" r:id="rId12"/>
    <p:sldId id="303" r:id="rId13"/>
    <p:sldId id="334" r:id="rId14"/>
    <p:sldId id="332" r:id="rId15"/>
    <p:sldId id="333" r:id="rId16"/>
    <p:sldId id="331" r:id="rId17"/>
    <p:sldId id="288" r:id="rId18"/>
    <p:sldId id="307" r:id="rId19"/>
    <p:sldId id="337" r:id="rId20"/>
    <p:sldId id="338" r:id="rId21"/>
    <p:sldId id="34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9" autoAdjust="0"/>
    <p:restoredTop sz="94660"/>
  </p:normalViewPr>
  <p:slideViewPr>
    <p:cSldViewPr snapToGrid="0">
      <p:cViewPr varScale="1">
        <p:scale>
          <a:sx n="95" d="100"/>
          <a:sy n="95" d="100"/>
        </p:scale>
        <p:origin x="9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Composite Locator</a:t>
            </a:r>
          </a:p>
        </c:rich>
      </c:tx>
      <c:layout>
        <c:manualLayout>
          <c:xMode val="edge"/>
          <c:yMode val="edge"/>
          <c:x val="0.4511802172229456"/>
          <c:y val="0.89347747141817913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D5B-4786-9868-75F050C7361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D5B-4786-9868-75F050C7361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D5B-4786-9868-75F050C7361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D5B-4786-9868-75F050C7361C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fld id="{E734FDCE-638F-4413-9D95-19CE00F8A134}" type="CATEGORYNAME">
                      <a:rPr lang="en-US" b="1"/>
                      <a:pPr/>
                      <a:t>[CATEGORY NAME]</a:t>
                    </a:fld>
                    <a:r>
                      <a:rPr lang="en-US" b="1" baseline="0" dirty="0"/>
                      <a:t>, </a:t>
                    </a:r>
                    <a:fld id="{91DD26DE-02F8-48F4-85B8-C4444CB489E0}" type="VALUE">
                      <a:rPr lang="en-US" b="1" baseline="0"/>
                      <a:pPr/>
                      <a:t>[VALUE]</a:t>
                    </a:fld>
                    <a:endParaRPr lang="en-US" b="1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D5B-4786-9868-75F050C7361C}"/>
                </c:ext>
              </c:extLst>
            </c:dLbl>
            <c:dLbl>
              <c:idx val="1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303987A-F573-4C45-8795-900493B6369B}" type="CATEGORYNAME">
                      <a:rPr lang="en-US" b="1" dirty="0"/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[CATEGORY NAME]</a:t>
                    </a:fld>
                    <a:r>
                      <a:rPr lang="en-US" baseline="0" dirty="0"/>
                      <a:t>, </a:t>
                    </a:r>
                    <a:fld id="{B30CB468-0F30-42E8-A10E-C687AE690FBE}" type="VALUE">
                      <a:rPr lang="en-US" b="1" baseline="0" dirty="0"/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[VALUE]</a:t>
                    </a:fld>
                    <a:endParaRPr lang="en-US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ED5B-4786-9868-75F050C736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2"/>
                <c:pt idx="0">
                  <c:v>WV Locator</c:v>
                </c:pt>
                <c:pt idx="1">
                  <c:v>Esri Locator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0.9</c:v>
                </c:pt>
                <c:pt idx="1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D5B-4786-9868-75F050C736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>
        <a:lumMod val="95000"/>
      </a:scheme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14198E-69A6-47B4-B7E1-28FA663B1AEB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50A9525F-BA21-473A-9702-EF4C0259895E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sz="1800" b="1" dirty="0">
              <a:solidFill>
                <a:schemeClr val="tx1"/>
              </a:solidFill>
            </a:rPr>
            <a:t>Site Match</a:t>
          </a:r>
          <a:br>
            <a:rPr lang="en-US" sz="1800" b="1" dirty="0">
              <a:solidFill>
                <a:schemeClr val="tx1"/>
              </a:solidFill>
            </a:rPr>
          </a:br>
          <a:r>
            <a:rPr lang="en-US" sz="1800" b="1" dirty="0">
              <a:solidFill>
                <a:schemeClr val="tx1"/>
              </a:solidFill>
            </a:rPr>
            <a:t/>
          </a:r>
          <a:br>
            <a:rPr lang="en-US" sz="1800" b="1" dirty="0">
              <a:solidFill>
                <a:schemeClr val="tx1"/>
              </a:solidFill>
            </a:rPr>
          </a:br>
          <a:r>
            <a:rPr lang="en-US" sz="1800" dirty="0">
              <a:solidFill>
                <a:schemeClr val="tx1"/>
              </a:solidFill>
            </a:rPr>
            <a:t>(WV or Esri Locators)</a:t>
          </a:r>
          <a:r>
            <a:rPr lang="en-US" sz="1800" dirty="0"/>
            <a:t/>
          </a:r>
          <a:br>
            <a:rPr lang="en-US" sz="1800" dirty="0"/>
          </a:br>
          <a:endParaRPr lang="en-US" sz="1800" dirty="0"/>
        </a:p>
      </dgm:t>
    </dgm:pt>
    <dgm:pt modelId="{3F21A7D2-51C4-4C92-8810-7C8852C00A9A}" type="parTrans" cxnId="{EEC739F9-5559-4F0E-8C85-D373A07BC49C}">
      <dgm:prSet/>
      <dgm:spPr/>
      <dgm:t>
        <a:bodyPr/>
        <a:lstStyle/>
        <a:p>
          <a:endParaRPr lang="en-US"/>
        </a:p>
      </dgm:t>
    </dgm:pt>
    <dgm:pt modelId="{99B58A92-9033-449D-A81A-D36D2C70BAF0}" type="sibTrans" cxnId="{EEC739F9-5559-4F0E-8C85-D373A07BC49C}">
      <dgm:prSet/>
      <dgm:spPr/>
      <dgm:t>
        <a:bodyPr/>
        <a:lstStyle/>
        <a:p>
          <a:endParaRPr lang="en-US"/>
        </a:p>
      </dgm:t>
    </dgm:pt>
    <dgm:pt modelId="{69953750-0BB7-4117-B867-EE220CEF3ADC}">
      <dgm:prSet phldrT="[Text]"/>
      <dgm:spPr>
        <a:solidFill>
          <a:srgbClr val="FFFF00"/>
        </a:solidFill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Street Match</a:t>
          </a:r>
          <a:br>
            <a:rPr lang="en-US" b="1" dirty="0">
              <a:solidFill>
                <a:schemeClr val="tx1"/>
              </a:solidFill>
            </a:rPr>
          </a:br>
          <a:r>
            <a:rPr lang="en-US" b="1" dirty="0">
              <a:solidFill>
                <a:schemeClr val="tx1"/>
              </a:solidFill>
            </a:rPr>
            <a:t/>
          </a:r>
          <a:br>
            <a:rPr lang="en-US" b="1" dirty="0">
              <a:solidFill>
                <a:schemeClr val="tx1"/>
              </a:solidFill>
            </a:rPr>
          </a:br>
          <a:r>
            <a:rPr lang="en-US" dirty="0">
              <a:solidFill>
                <a:schemeClr val="tx1"/>
              </a:solidFill>
            </a:rPr>
            <a:t>(WV or Esri Locators)</a:t>
          </a:r>
          <a:br>
            <a:rPr lang="en-US" dirty="0">
              <a:solidFill>
                <a:schemeClr val="tx1"/>
              </a:solidFill>
            </a:rPr>
          </a:br>
          <a:endParaRPr lang="en-US" dirty="0">
            <a:solidFill>
              <a:schemeClr val="tx1"/>
            </a:solidFill>
          </a:endParaRPr>
        </a:p>
      </dgm:t>
    </dgm:pt>
    <dgm:pt modelId="{BAC99AA4-49D7-44A4-B251-8CE1633EAC8E}" type="parTrans" cxnId="{55C99D9E-B086-406D-AC18-2FC448BE301E}">
      <dgm:prSet/>
      <dgm:spPr/>
      <dgm:t>
        <a:bodyPr/>
        <a:lstStyle/>
        <a:p>
          <a:endParaRPr lang="en-US"/>
        </a:p>
      </dgm:t>
    </dgm:pt>
    <dgm:pt modelId="{DEE696E8-12E6-44AD-BC3B-2EB1DD8A4C92}" type="sibTrans" cxnId="{55C99D9E-B086-406D-AC18-2FC448BE301E}">
      <dgm:prSet/>
      <dgm:spPr/>
      <dgm:t>
        <a:bodyPr/>
        <a:lstStyle/>
        <a:p>
          <a:endParaRPr lang="en-US"/>
        </a:p>
      </dgm:t>
    </dgm:pt>
    <dgm:pt modelId="{7A2A6064-C113-4197-907C-B0C600EE8BCC}">
      <dgm:prSet phldrT="[Text]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n-US" b="1" dirty="0">
              <a:solidFill>
                <a:srgbClr val="FF0000"/>
              </a:solidFill>
            </a:rPr>
            <a:t>No Matched</a:t>
          </a:r>
          <a:br>
            <a:rPr lang="en-US" b="1" dirty="0">
              <a:solidFill>
                <a:srgbClr val="FF0000"/>
              </a:solidFill>
            </a:rPr>
          </a:br>
          <a:r>
            <a:rPr lang="en-US" b="1" dirty="0">
              <a:solidFill>
                <a:srgbClr val="FF0000"/>
              </a:solidFill>
            </a:rPr>
            <a:t>(Unlocated)</a:t>
          </a:r>
          <a:r>
            <a:rPr lang="en-US" dirty="0">
              <a:solidFill>
                <a:srgbClr val="FF0000"/>
              </a:solidFill>
            </a:rPr>
            <a:t/>
          </a:r>
          <a:br>
            <a:rPr lang="en-US" dirty="0">
              <a:solidFill>
                <a:srgbClr val="FF0000"/>
              </a:solidFill>
            </a:rPr>
          </a:br>
          <a:endParaRPr lang="en-US" dirty="0">
            <a:solidFill>
              <a:srgbClr val="FF0000"/>
            </a:solidFill>
          </a:endParaRPr>
        </a:p>
      </dgm:t>
    </dgm:pt>
    <dgm:pt modelId="{8FE3B512-280D-4796-B520-DD24ABAAC3C4}" type="parTrans" cxnId="{3756CCDB-24A3-4682-BB88-DCF6208A1399}">
      <dgm:prSet/>
      <dgm:spPr/>
      <dgm:t>
        <a:bodyPr/>
        <a:lstStyle/>
        <a:p>
          <a:endParaRPr lang="en-US"/>
        </a:p>
      </dgm:t>
    </dgm:pt>
    <dgm:pt modelId="{27775F69-44FD-4BDD-95B4-2459FF90B82F}" type="sibTrans" cxnId="{3756CCDB-24A3-4682-BB88-DCF6208A1399}">
      <dgm:prSet/>
      <dgm:spPr/>
      <dgm:t>
        <a:bodyPr/>
        <a:lstStyle/>
        <a:p>
          <a:endParaRPr lang="en-US"/>
        </a:p>
      </dgm:t>
    </dgm:pt>
    <dgm:pt modelId="{4A4F9B1D-7CAB-484B-B19A-BA44942ED8BF}" type="pres">
      <dgm:prSet presAssocID="{CC14198E-69A6-47B4-B7E1-28FA663B1AEB}" presName="Name0" presStyleCnt="0">
        <dgm:presLayoutVars>
          <dgm:dir/>
          <dgm:resizeHandles val="exact"/>
        </dgm:presLayoutVars>
      </dgm:prSet>
      <dgm:spPr/>
    </dgm:pt>
    <dgm:pt modelId="{D4936031-F192-4DAA-BBA2-F6152EE54063}" type="pres">
      <dgm:prSet presAssocID="{50A9525F-BA21-473A-9702-EF4C0259895E}" presName="node" presStyleLbl="node1" presStyleIdx="0" presStyleCnt="3" custScaleY="989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3430D0-864C-4005-BDD1-52FCB73C9DE9}" type="pres">
      <dgm:prSet presAssocID="{99B58A92-9033-449D-A81A-D36D2C70BAF0}" presName="sibTrans" presStyleLbl="sibTrans2D1" presStyleIdx="0" presStyleCnt="2"/>
      <dgm:spPr/>
      <dgm:t>
        <a:bodyPr/>
        <a:lstStyle/>
        <a:p>
          <a:endParaRPr lang="en-US"/>
        </a:p>
      </dgm:t>
    </dgm:pt>
    <dgm:pt modelId="{C023C628-1E8A-4CA5-923A-819883450462}" type="pres">
      <dgm:prSet presAssocID="{99B58A92-9033-449D-A81A-D36D2C70BAF0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C318D37F-C6AF-4E4F-AF23-47F288322011}" type="pres">
      <dgm:prSet presAssocID="{69953750-0BB7-4117-B867-EE220CEF3AD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08768D-8210-4DFC-B9AD-757AE591C597}" type="pres">
      <dgm:prSet presAssocID="{DEE696E8-12E6-44AD-BC3B-2EB1DD8A4C92}" presName="sibTrans" presStyleLbl="sibTrans2D1" presStyleIdx="1" presStyleCnt="2"/>
      <dgm:spPr/>
      <dgm:t>
        <a:bodyPr/>
        <a:lstStyle/>
        <a:p>
          <a:endParaRPr lang="en-US"/>
        </a:p>
      </dgm:t>
    </dgm:pt>
    <dgm:pt modelId="{5340FA9F-BDE1-491A-85F9-B128642913FF}" type="pres">
      <dgm:prSet presAssocID="{DEE696E8-12E6-44AD-BC3B-2EB1DD8A4C92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CB118F62-220B-4344-AA3E-5136CC722FCF}" type="pres">
      <dgm:prSet presAssocID="{7A2A6064-C113-4197-907C-B0C600EE8BC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A095ABB-C8FA-4FE7-B57B-57AEB97E6EEF}" type="presOf" srcId="{50A9525F-BA21-473A-9702-EF4C0259895E}" destId="{D4936031-F192-4DAA-BBA2-F6152EE54063}" srcOrd="0" destOrd="0" presId="urn:microsoft.com/office/officeart/2005/8/layout/process1"/>
    <dgm:cxn modelId="{87F777D1-7E4D-4EB4-ABBD-6D842EBE8726}" type="presOf" srcId="{7A2A6064-C113-4197-907C-B0C600EE8BCC}" destId="{CB118F62-220B-4344-AA3E-5136CC722FCF}" srcOrd="0" destOrd="0" presId="urn:microsoft.com/office/officeart/2005/8/layout/process1"/>
    <dgm:cxn modelId="{55C99D9E-B086-406D-AC18-2FC448BE301E}" srcId="{CC14198E-69A6-47B4-B7E1-28FA663B1AEB}" destId="{69953750-0BB7-4117-B867-EE220CEF3ADC}" srcOrd="1" destOrd="0" parTransId="{BAC99AA4-49D7-44A4-B251-8CE1633EAC8E}" sibTransId="{DEE696E8-12E6-44AD-BC3B-2EB1DD8A4C92}"/>
    <dgm:cxn modelId="{3756CCDB-24A3-4682-BB88-DCF6208A1399}" srcId="{CC14198E-69A6-47B4-B7E1-28FA663B1AEB}" destId="{7A2A6064-C113-4197-907C-B0C600EE8BCC}" srcOrd="2" destOrd="0" parTransId="{8FE3B512-280D-4796-B520-DD24ABAAC3C4}" sibTransId="{27775F69-44FD-4BDD-95B4-2459FF90B82F}"/>
    <dgm:cxn modelId="{EEC739F9-5559-4F0E-8C85-D373A07BC49C}" srcId="{CC14198E-69A6-47B4-B7E1-28FA663B1AEB}" destId="{50A9525F-BA21-473A-9702-EF4C0259895E}" srcOrd="0" destOrd="0" parTransId="{3F21A7D2-51C4-4C92-8810-7C8852C00A9A}" sibTransId="{99B58A92-9033-449D-A81A-D36D2C70BAF0}"/>
    <dgm:cxn modelId="{3EAC0D45-924D-4E53-A7CA-9A8467E05352}" type="presOf" srcId="{CC14198E-69A6-47B4-B7E1-28FA663B1AEB}" destId="{4A4F9B1D-7CAB-484B-B19A-BA44942ED8BF}" srcOrd="0" destOrd="0" presId="urn:microsoft.com/office/officeart/2005/8/layout/process1"/>
    <dgm:cxn modelId="{04A8574D-ABEA-4AAC-9808-DB641B1BC2BF}" type="presOf" srcId="{69953750-0BB7-4117-B867-EE220CEF3ADC}" destId="{C318D37F-C6AF-4E4F-AF23-47F288322011}" srcOrd="0" destOrd="0" presId="urn:microsoft.com/office/officeart/2005/8/layout/process1"/>
    <dgm:cxn modelId="{42A8889C-BA08-42EE-9286-78E6CDCF957B}" type="presOf" srcId="{DEE696E8-12E6-44AD-BC3B-2EB1DD8A4C92}" destId="{5340FA9F-BDE1-491A-85F9-B128642913FF}" srcOrd="1" destOrd="0" presId="urn:microsoft.com/office/officeart/2005/8/layout/process1"/>
    <dgm:cxn modelId="{0BB1EEBA-5471-459C-84B4-9F19DDF52554}" type="presOf" srcId="{99B58A92-9033-449D-A81A-D36D2C70BAF0}" destId="{F93430D0-864C-4005-BDD1-52FCB73C9DE9}" srcOrd="0" destOrd="0" presId="urn:microsoft.com/office/officeart/2005/8/layout/process1"/>
    <dgm:cxn modelId="{7851B0A2-C482-44E6-8AB1-AA1B9303C564}" type="presOf" srcId="{DEE696E8-12E6-44AD-BC3B-2EB1DD8A4C92}" destId="{8E08768D-8210-4DFC-B9AD-757AE591C597}" srcOrd="0" destOrd="0" presId="urn:microsoft.com/office/officeart/2005/8/layout/process1"/>
    <dgm:cxn modelId="{B27FFE2A-3C85-4B5C-A7B1-EBA73D870899}" type="presOf" srcId="{99B58A92-9033-449D-A81A-D36D2C70BAF0}" destId="{C023C628-1E8A-4CA5-923A-819883450462}" srcOrd="1" destOrd="0" presId="urn:microsoft.com/office/officeart/2005/8/layout/process1"/>
    <dgm:cxn modelId="{EE001F9D-2458-45AC-A6B2-42F1C67B9FE8}" type="presParOf" srcId="{4A4F9B1D-7CAB-484B-B19A-BA44942ED8BF}" destId="{D4936031-F192-4DAA-BBA2-F6152EE54063}" srcOrd="0" destOrd="0" presId="urn:microsoft.com/office/officeart/2005/8/layout/process1"/>
    <dgm:cxn modelId="{912A0D4D-0803-4B62-B86A-2A80961CE634}" type="presParOf" srcId="{4A4F9B1D-7CAB-484B-B19A-BA44942ED8BF}" destId="{F93430D0-864C-4005-BDD1-52FCB73C9DE9}" srcOrd="1" destOrd="0" presId="urn:microsoft.com/office/officeart/2005/8/layout/process1"/>
    <dgm:cxn modelId="{93D60E90-A06D-428A-98DE-73207B283151}" type="presParOf" srcId="{F93430D0-864C-4005-BDD1-52FCB73C9DE9}" destId="{C023C628-1E8A-4CA5-923A-819883450462}" srcOrd="0" destOrd="0" presId="urn:microsoft.com/office/officeart/2005/8/layout/process1"/>
    <dgm:cxn modelId="{DCEBF00F-EB29-4A02-B8AA-60D5B9FF5939}" type="presParOf" srcId="{4A4F9B1D-7CAB-484B-B19A-BA44942ED8BF}" destId="{C318D37F-C6AF-4E4F-AF23-47F288322011}" srcOrd="2" destOrd="0" presId="urn:microsoft.com/office/officeart/2005/8/layout/process1"/>
    <dgm:cxn modelId="{E2AD715B-8187-4299-96E6-8773A730882E}" type="presParOf" srcId="{4A4F9B1D-7CAB-484B-B19A-BA44942ED8BF}" destId="{8E08768D-8210-4DFC-B9AD-757AE591C597}" srcOrd="3" destOrd="0" presId="urn:microsoft.com/office/officeart/2005/8/layout/process1"/>
    <dgm:cxn modelId="{4D53504E-1EA7-4B59-BEEA-E1C969C7FC37}" type="presParOf" srcId="{8E08768D-8210-4DFC-B9AD-757AE591C597}" destId="{5340FA9F-BDE1-491A-85F9-B128642913FF}" srcOrd="0" destOrd="0" presId="urn:microsoft.com/office/officeart/2005/8/layout/process1"/>
    <dgm:cxn modelId="{5D00E0D1-D0A9-4B05-9A79-5415A8C75B76}" type="presParOf" srcId="{4A4F9B1D-7CAB-484B-B19A-BA44942ED8BF}" destId="{CB118F62-220B-4344-AA3E-5136CC722FCF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BF77B3C-41ED-4952-8EC8-85F1AC059BF5}" type="doc">
      <dgm:prSet loTypeId="urn:microsoft.com/office/officeart/2005/8/layout/radial3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6FE2C6D-ECEA-4165-ADBC-5DDAA583D478}">
      <dgm:prSet phldrT="[Text]" custT="1"/>
      <dgm:spPr/>
      <dgm:t>
        <a:bodyPr/>
        <a:lstStyle/>
        <a:p>
          <a:r>
            <a:rPr lang="en-US" sz="3600" dirty="0"/>
            <a:t>Voter System GIS Layers</a:t>
          </a:r>
        </a:p>
      </dgm:t>
    </dgm:pt>
    <dgm:pt modelId="{BA9CD028-C251-420C-96F6-354C4BD75FB3}" type="parTrans" cxnId="{EADE9EA6-E8A6-4FC7-AEB2-2F856BA20785}">
      <dgm:prSet/>
      <dgm:spPr/>
      <dgm:t>
        <a:bodyPr/>
        <a:lstStyle/>
        <a:p>
          <a:endParaRPr lang="en-US"/>
        </a:p>
      </dgm:t>
    </dgm:pt>
    <dgm:pt modelId="{7020A84B-0571-491E-A5E7-D5C01ADEEBA6}" type="sibTrans" cxnId="{EADE9EA6-E8A6-4FC7-AEB2-2F856BA20785}">
      <dgm:prSet/>
      <dgm:spPr/>
      <dgm:t>
        <a:bodyPr/>
        <a:lstStyle/>
        <a:p>
          <a:endParaRPr lang="en-US"/>
        </a:p>
      </dgm:t>
    </dgm:pt>
    <dgm:pt modelId="{FFCE5834-ADA6-46CA-9654-BC3C890D9BC6}">
      <dgm:prSet phldrT="[Text]"/>
      <dgm:spPr>
        <a:solidFill>
          <a:schemeClr val="bg1">
            <a:lumMod val="75000"/>
            <a:alpha val="50000"/>
          </a:schemeClr>
        </a:solidFill>
      </dgm:spPr>
      <dgm:t>
        <a:bodyPr/>
        <a:lstStyle/>
        <a:p>
          <a:r>
            <a:rPr lang="en-US" dirty="0"/>
            <a:t>Voting Unit Layer</a:t>
          </a:r>
        </a:p>
      </dgm:t>
    </dgm:pt>
    <dgm:pt modelId="{C85BA2BF-553F-411E-BA4B-D7B68999F64B}" type="parTrans" cxnId="{6975E567-7108-4C79-B46B-E7EEDAD1E514}">
      <dgm:prSet/>
      <dgm:spPr/>
      <dgm:t>
        <a:bodyPr/>
        <a:lstStyle/>
        <a:p>
          <a:endParaRPr lang="en-US"/>
        </a:p>
      </dgm:t>
    </dgm:pt>
    <dgm:pt modelId="{E11E103E-6C47-4B83-8F31-4D1A741488B2}" type="sibTrans" cxnId="{6975E567-7108-4C79-B46B-E7EEDAD1E514}">
      <dgm:prSet/>
      <dgm:spPr/>
      <dgm:t>
        <a:bodyPr/>
        <a:lstStyle/>
        <a:p>
          <a:endParaRPr lang="en-US"/>
        </a:p>
      </dgm:t>
    </dgm:pt>
    <dgm:pt modelId="{C401383D-67E8-440B-B48D-51D9E1F1D9C5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1500" dirty="0"/>
            <a:t>Tax Parcels </a:t>
          </a:r>
          <a:r>
            <a:rPr lang="en-US" sz="1200" dirty="0"/>
            <a:t>(1.4 M parcels)</a:t>
          </a:r>
          <a:endParaRPr lang="en-US" sz="1500" dirty="0"/>
        </a:p>
      </dgm:t>
    </dgm:pt>
    <dgm:pt modelId="{F6B01C1D-2035-4212-8971-3C88E04E3312}" type="parTrans" cxnId="{A56FEBB9-4970-4A6B-8B35-FFC2DB2E8F5E}">
      <dgm:prSet/>
      <dgm:spPr/>
      <dgm:t>
        <a:bodyPr/>
        <a:lstStyle/>
        <a:p>
          <a:endParaRPr lang="en-US"/>
        </a:p>
      </dgm:t>
    </dgm:pt>
    <dgm:pt modelId="{B555F27F-3CDD-4F24-8999-A28D7D3408C1}" type="sibTrans" cxnId="{A56FEBB9-4970-4A6B-8B35-FFC2DB2E8F5E}">
      <dgm:prSet/>
      <dgm:spPr/>
      <dgm:t>
        <a:bodyPr/>
        <a:lstStyle/>
        <a:p>
          <a:endParaRPr lang="en-US"/>
        </a:p>
      </dgm:t>
    </dgm:pt>
    <dgm:pt modelId="{1CAE2365-8F14-4DD2-B46C-461E860A02F9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1400" b="1" dirty="0"/>
            <a:t>Political Boundaries </a:t>
          </a:r>
          <a:r>
            <a:rPr lang="en-US" sz="1200" b="0" dirty="0"/>
            <a:t>(232 municipal, 55 county)</a:t>
          </a:r>
        </a:p>
      </dgm:t>
    </dgm:pt>
    <dgm:pt modelId="{B82B3934-771E-43A6-ACD0-85B8B44B497B}" type="parTrans" cxnId="{A1830F58-7380-44ED-BF95-68B46C15B98D}">
      <dgm:prSet/>
      <dgm:spPr/>
      <dgm:t>
        <a:bodyPr/>
        <a:lstStyle/>
        <a:p>
          <a:endParaRPr lang="en-US"/>
        </a:p>
      </dgm:t>
    </dgm:pt>
    <dgm:pt modelId="{5C3934F5-E680-451C-8FE7-2D7D1B2E664D}" type="sibTrans" cxnId="{A1830F58-7380-44ED-BF95-68B46C15B98D}">
      <dgm:prSet/>
      <dgm:spPr/>
      <dgm:t>
        <a:bodyPr/>
        <a:lstStyle/>
        <a:p>
          <a:endParaRPr lang="en-US"/>
        </a:p>
      </dgm:t>
    </dgm:pt>
    <dgm:pt modelId="{DDAA117D-8522-464E-B87A-2FA5511E9705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1400" dirty="0"/>
            <a:t>Base map Layers </a:t>
          </a:r>
          <a:br>
            <a:rPr lang="en-US" sz="1400" dirty="0"/>
          </a:br>
          <a:r>
            <a:rPr lang="en-US" sz="1400" dirty="0"/>
            <a:t/>
          </a:r>
          <a:br>
            <a:rPr lang="en-US" sz="1400" dirty="0"/>
          </a:br>
          <a:r>
            <a:rPr lang="en-US" sz="900" dirty="0"/>
            <a:t>(Aerial Imagery)</a:t>
          </a:r>
          <a:endParaRPr lang="en-US" sz="600" dirty="0"/>
        </a:p>
      </dgm:t>
    </dgm:pt>
    <dgm:pt modelId="{804EE97A-44E7-41B0-A4E8-03048BCCCF1B}" type="parTrans" cxnId="{F68D56D2-2B79-496A-BF34-9340114B68B8}">
      <dgm:prSet/>
      <dgm:spPr/>
      <dgm:t>
        <a:bodyPr/>
        <a:lstStyle/>
        <a:p>
          <a:endParaRPr lang="en-US"/>
        </a:p>
      </dgm:t>
    </dgm:pt>
    <dgm:pt modelId="{787818BB-9AEC-430D-9417-144D58939D16}" type="sibTrans" cxnId="{F68D56D2-2B79-496A-BF34-9340114B68B8}">
      <dgm:prSet/>
      <dgm:spPr/>
      <dgm:t>
        <a:bodyPr/>
        <a:lstStyle/>
        <a:p>
          <a:endParaRPr lang="en-US"/>
        </a:p>
      </dgm:t>
    </dgm:pt>
    <dgm:pt modelId="{2509E403-47FE-4A2F-B4C7-4EB17A42C5AF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dirty="0"/>
            <a:t>USPS Zip Codes</a:t>
          </a:r>
        </a:p>
      </dgm:t>
    </dgm:pt>
    <dgm:pt modelId="{6D4B735E-EE2A-4E07-8ED0-ABDCE8BF4774}" type="parTrans" cxnId="{71B1B283-10C7-4C5C-96E1-092F960DCC44}">
      <dgm:prSet/>
      <dgm:spPr/>
      <dgm:t>
        <a:bodyPr/>
        <a:lstStyle/>
        <a:p>
          <a:endParaRPr lang="en-US"/>
        </a:p>
      </dgm:t>
    </dgm:pt>
    <dgm:pt modelId="{872ECA67-2301-4C33-9ABC-169EA8D0DF47}" type="sibTrans" cxnId="{71B1B283-10C7-4C5C-96E1-092F960DCC44}">
      <dgm:prSet/>
      <dgm:spPr/>
      <dgm:t>
        <a:bodyPr/>
        <a:lstStyle/>
        <a:p>
          <a:endParaRPr lang="en-US"/>
        </a:p>
      </dgm:t>
    </dgm:pt>
    <dgm:pt modelId="{407323CC-78B4-499B-A00D-2049AC9F10BA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dirty="0"/>
            <a:t>Road Centerlines</a:t>
          </a:r>
        </a:p>
      </dgm:t>
    </dgm:pt>
    <dgm:pt modelId="{6FAF6344-080D-4E44-BED3-C5E3BD64CDB4}" type="parTrans" cxnId="{1CBB2459-59DE-4902-8AF5-CD2288C6AE31}">
      <dgm:prSet/>
      <dgm:spPr/>
      <dgm:t>
        <a:bodyPr/>
        <a:lstStyle/>
        <a:p>
          <a:endParaRPr lang="en-US"/>
        </a:p>
      </dgm:t>
    </dgm:pt>
    <dgm:pt modelId="{DC639AE1-3871-4738-AF39-D9B113CBD472}" type="sibTrans" cxnId="{1CBB2459-59DE-4902-8AF5-CD2288C6AE31}">
      <dgm:prSet/>
      <dgm:spPr/>
      <dgm:t>
        <a:bodyPr/>
        <a:lstStyle/>
        <a:p>
          <a:endParaRPr lang="en-US"/>
        </a:p>
      </dgm:t>
    </dgm:pt>
    <dgm:pt modelId="{ECA3167D-5A29-4DCA-A7A2-46BE00548D5C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dirty="0"/>
            <a:t>Census Blocks</a:t>
          </a:r>
        </a:p>
      </dgm:t>
    </dgm:pt>
    <dgm:pt modelId="{1ABB674A-EB27-4781-A11E-41ABB431FA39}" type="parTrans" cxnId="{39775D02-3996-4B10-8481-54B674FB3899}">
      <dgm:prSet/>
      <dgm:spPr/>
      <dgm:t>
        <a:bodyPr/>
        <a:lstStyle/>
        <a:p>
          <a:endParaRPr lang="en-US"/>
        </a:p>
      </dgm:t>
    </dgm:pt>
    <dgm:pt modelId="{5549AEDA-69EB-4B42-9AE8-AB75FC31945D}" type="sibTrans" cxnId="{39775D02-3996-4B10-8481-54B674FB3899}">
      <dgm:prSet/>
      <dgm:spPr/>
      <dgm:t>
        <a:bodyPr/>
        <a:lstStyle/>
        <a:p>
          <a:endParaRPr lang="en-US"/>
        </a:p>
      </dgm:t>
    </dgm:pt>
    <dgm:pt modelId="{6AB1C929-9495-4EE6-80B1-9D7348B79E68}">
      <dgm:prSet/>
      <dgm:spPr/>
      <dgm:t>
        <a:bodyPr/>
        <a:lstStyle/>
        <a:p>
          <a:r>
            <a:rPr lang="en-US" dirty="0"/>
            <a:t>E-911 Address Layers </a:t>
          </a:r>
        </a:p>
      </dgm:t>
    </dgm:pt>
    <dgm:pt modelId="{7528361B-6848-4F99-B8E6-BA76F82C555D}" type="parTrans" cxnId="{A2A58833-12BE-4AAA-97A4-596A6E145B02}">
      <dgm:prSet/>
      <dgm:spPr/>
      <dgm:t>
        <a:bodyPr/>
        <a:lstStyle/>
        <a:p>
          <a:endParaRPr lang="en-US"/>
        </a:p>
      </dgm:t>
    </dgm:pt>
    <dgm:pt modelId="{398E0EEA-D055-4E1F-91C2-79E340E2D14C}" type="sibTrans" cxnId="{A2A58833-12BE-4AAA-97A4-596A6E145B02}">
      <dgm:prSet/>
      <dgm:spPr/>
      <dgm:t>
        <a:bodyPr/>
        <a:lstStyle/>
        <a:p>
          <a:endParaRPr lang="en-US"/>
        </a:p>
      </dgm:t>
    </dgm:pt>
    <dgm:pt modelId="{6E8FD1B0-E105-477D-8A85-B0123DAE161E}" type="pres">
      <dgm:prSet presAssocID="{EBF77B3C-41ED-4952-8EC8-85F1AC059BF5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7E7D90D-21E5-4113-877F-FA2BB2E83B55}" type="pres">
      <dgm:prSet presAssocID="{EBF77B3C-41ED-4952-8EC8-85F1AC059BF5}" presName="radial" presStyleCnt="0">
        <dgm:presLayoutVars>
          <dgm:animLvl val="ctr"/>
        </dgm:presLayoutVars>
      </dgm:prSet>
      <dgm:spPr/>
    </dgm:pt>
    <dgm:pt modelId="{4C18F4FA-4C26-4D9E-AFA8-77F33CEEB33F}" type="pres">
      <dgm:prSet presAssocID="{66FE2C6D-ECEA-4165-ADBC-5DDAA583D478}" presName="centerShape" presStyleLbl="vennNode1" presStyleIdx="0" presStyleCnt="9"/>
      <dgm:spPr/>
      <dgm:t>
        <a:bodyPr/>
        <a:lstStyle/>
        <a:p>
          <a:endParaRPr lang="en-US"/>
        </a:p>
      </dgm:t>
    </dgm:pt>
    <dgm:pt modelId="{87E0AF31-2549-4751-9499-61120EAF311D}" type="pres">
      <dgm:prSet presAssocID="{FFCE5834-ADA6-46CA-9654-BC3C890D9BC6}" presName="node" presStyleLbl="venn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5281DB-5F63-4009-93C9-4EBD4665CD3C}" type="pres">
      <dgm:prSet presAssocID="{407323CC-78B4-499B-A00D-2049AC9F10BA}" presName="node" presStyleLbl="venn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CDB5A3-FB61-4AC8-ADEF-8789343BA30B}" type="pres">
      <dgm:prSet presAssocID="{2509E403-47FE-4A2F-B4C7-4EB17A42C5AF}" presName="node" presStyleLbl="venn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D62A78-E327-4F99-938B-AB2B1897B1DB}" type="pres">
      <dgm:prSet presAssocID="{C401383D-67E8-440B-B48D-51D9E1F1D9C5}" presName="node" presStyleLbl="vennNode1" presStyleIdx="4" presStyleCnt="9" custRadScaleRad="97480" custRadScaleInc="33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78BC1C-3FCB-495F-B927-56B32BA81C8B}" type="pres">
      <dgm:prSet presAssocID="{1CAE2365-8F14-4DD2-B46C-461E860A02F9}" presName="node" presStyleLbl="vennNode1" presStyleIdx="5" presStyleCnt="9" custRadScaleRad="100065" custRadScaleInc="45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E8BB9F-2B97-472D-A589-D62416D53407}" type="pres">
      <dgm:prSet presAssocID="{DDAA117D-8522-464E-B87A-2FA5511E9705}" presName="node" presStyleLbl="vennNode1" presStyleIdx="6" presStyleCnt="9" custRadScaleRad="102585" custRadScaleInc="31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F857E9-09FC-4F38-9C5F-1A9F30605291}" type="pres">
      <dgm:prSet presAssocID="{ECA3167D-5A29-4DCA-A7A2-46BE00548D5C}" presName="node" presStyleLbl="vennNode1" presStyleIdx="7" presStyleCnt="9" custRadScaleRad="1036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9DC8F7-05DF-47F7-AF78-49F8B595213D}" type="pres">
      <dgm:prSet presAssocID="{6AB1C929-9495-4EE6-80B1-9D7348B79E68}" presName="node" presStyleLbl="venn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56FEBB9-4970-4A6B-8B35-FFC2DB2E8F5E}" srcId="{66FE2C6D-ECEA-4165-ADBC-5DDAA583D478}" destId="{C401383D-67E8-440B-B48D-51D9E1F1D9C5}" srcOrd="3" destOrd="0" parTransId="{F6B01C1D-2035-4212-8971-3C88E04E3312}" sibTransId="{B555F27F-3CDD-4F24-8999-A28D7D3408C1}"/>
    <dgm:cxn modelId="{A2A58833-12BE-4AAA-97A4-596A6E145B02}" srcId="{66FE2C6D-ECEA-4165-ADBC-5DDAA583D478}" destId="{6AB1C929-9495-4EE6-80B1-9D7348B79E68}" srcOrd="7" destOrd="0" parTransId="{7528361B-6848-4F99-B8E6-BA76F82C555D}" sibTransId="{398E0EEA-D055-4E1F-91C2-79E340E2D14C}"/>
    <dgm:cxn modelId="{6975E567-7108-4C79-B46B-E7EEDAD1E514}" srcId="{66FE2C6D-ECEA-4165-ADBC-5DDAA583D478}" destId="{FFCE5834-ADA6-46CA-9654-BC3C890D9BC6}" srcOrd="0" destOrd="0" parTransId="{C85BA2BF-553F-411E-BA4B-D7B68999F64B}" sibTransId="{E11E103E-6C47-4B83-8F31-4D1A741488B2}"/>
    <dgm:cxn modelId="{4FE2121C-6284-490A-9661-87AE0552E986}" type="presOf" srcId="{ECA3167D-5A29-4DCA-A7A2-46BE00548D5C}" destId="{27F857E9-09FC-4F38-9C5F-1A9F30605291}" srcOrd="0" destOrd="0" presId="urn:microsoft.com/office/officeart/2005/8/layout/radial3"/>
    <dgm:cxn modelId="{39775D02-3996-4B10-8481-54B674FB3899}" srcId="{66FE2C6D-ECEA-4165-ADBC-5DDAA583D478}" destId="{ECA3167D-5A29-4DCA-A7A2-46BE00548D5C}" srcOrd="6" destOrd="0" parTransId="{1ABB674A-EB27-4781-A11E-41ABB431FA39}" sibTransId="{5549AEDA-69EB-4B42-9AE8-AB75FC31945D}"/>
    <dgm:cxn modelId="{71B1B283-10C7-4C5C-96E1-092F960DCC44}" srcId="{66FE2C6D-ECEA-4165-ADBC-5DDAA583D478}" destId="{2509E403-47FE-4A2F-B4C7-4EB17A42C5AF}" srcOrd="2" destOrd="0" parTransId="{6D4B735E-EE2A-4E07-8ED0-ABDCE8BF4774}" sibTransId="{872ECA67-2301-4C33-9ABC-169EA8D0DF47}"/>
    <dgm:cxn modelId="{04715E4E-9FD5-4D79-B77C-40C1924B4074}" type="presOf" srcId="{407323CC-78B4-499B-A00D-2049AC9F10BA}" destId="{275281DB-5F63-4009-93C9-4EBD4665CD3C}" srcOrd="0" destOrd="0" presId="urn:microsoft.com/office/officeart/2005/8/layout/radial3"/>
    <dgm:cxn modelId="{F68D56D2-2B79-496A-BF34-9340114B68B8}" srcId="{66FE2C6D-ECEA-4165-ADBC-5DDAA583D478}" destId="{DDAA117D-8522-464E-B87A-2FA5511E9705}" srcOrd="5" destOrd="0" parTransId="{804EE97A-44E7-41B0-A4E8-03048BCCCF1B}" sibTransId="{787818BB-9AEC-430D-9417-144D58939D16}"/>
    <dgm:cxn modelId="{AFA4F85C-C32D-4707-9BEC-435C90920F69}" type="presOf" srcId="{66FE2C6D-ECEA-4165-ADBC-5DDAA583D478}" destId="{4C18F4FA-4C26-4D9E-AFA8-77F33CEEB33F}" srcOrd="0" destOrd="0" presId="urn:microsoft.com/office/officeart/2005/8/layout/radial3"/>
    <dgm:cxn modelId="{C51F8536-1AA7-490F-A9B9-6E66BA890BDA}" type="presOf" srcId="{6AB1C929-9495-4EE6-80B1-9D7348B79E68}" destId="{5F9DC8F7-05DF-47F7-AF78-49F8B595213D}" srcOrd="0" destOrd="0" presId="urn:microsoft.com/office/officeart/2005/8/layout/radial3"/>
    <dgm:cxn modelId="{57347E6E-C393-4CA5-9DE2-8DE179C373C6}" type="presOf" srcId="{C401383D-67E8-440B-B48D-51D9E1F1D9C5}" destId="{29D62A78-E327-4F99-938B-AB2B1897B1DB}" srcOrd="0" destOrd="0" presId="urn:microsoft.com/office/officeart/2005/8/layout/radial3"/>
    <dgm:cxn modelId="{45E7ADA8-B1D4-4168-8DFA-00BCB898CE5A}" type="presOf" srcId="{EBF77B3C-41ED-4952-8EC8-85F1AC059BF5}" destId="{6E8FD1B0-E105-477D-8A85-B0123DAE161E}" srcOrd="0" destOrd="0" presId="urn:microsoft.com/office/officeart/2005/8/layout/radial3"/>
    <dgm:cxn modelId="{1CBB2459-59DE-4902-8AF5-CD2288C6AE31}" srcId="{66FE2C6D-ECEA-4165-ADBC-5DDAA583D478}" destId="{407323CC-78B4-499B-A00D-2049AC9F10BA}" srcOrd="1" destOrd="0" parTransId="{6FAF6344-080D-4E44-BED3-C5E3BD64CDB4}" sibTransId="{DC639AE1-3871-4738-AF39-D9B113CBD472}"/>
    <dgm:cxn modelId="{A1830F58-7380-44ED-BF95-68B46C15B98D}" srcId="{66FE2C6D-ECEA-4165-ADBC-5DDAA583D478}" destId="{1CAE2365-8F14-4DD2-B46C-461E860A02F9}" srcOrd="4" destOrd="0" parTransId="{B82B3934-771E-43A6-ACD0-85B8B44B497B}" sibTransId="{5C3934F5-E680-451C-8FE7-2D7D1B2E664D}"/>
    <dgm:cxn modelId="{EADE9EA6-E8A6-4FC7-AEB2-2F856BA20785}" srcId="{EBF77B3C-41ED-4952-8EC8-85F1AC059BF5}" destId="{66FE2C6D-ECEA-4165-ADBC-5DDAA583D478}" srcOrd="0" destOrd="0" parTransId="{BA9CD028-C251-420C-96F6-354C4BD75FB3}" sibTransId="{7020A84B-0571-491E-A5E7-D5C01ADEEBA6}"/>
    <dgm:cxn modelId="{E0936FA5-645B-41B9-9E05-B7A2F50F4203}" type="presOf" srcId="{1CAE2365-8F14-4DD2-B46C-461E860A02F9}" destId="{9678BC1C-3FCB-495F-B927-56B32BA81C8B}" srcOrd="0" destOrd="0" presId="urn:microsoft.com/office/officeart/2005/8/layout/radial3"/>
    <dgm:cxn modelId="{C61576B0-F841-4EB9-B128-765E35F60B78}" type="presOf" srcId="{DDAA117D-8522-464E-B87A-2FA5511E9705}" destId="{D6E8BB9F-2B97-472D-A589-D62416D53407}" srcOrd="0" destOrd="0" presId="urn:microsoft.com/office/officeart/2005/8/layout/radial3"/>
    <dgm:cxn modelId="{72E620D9-3FD8-4744-BDBD-EF92ED68484E}" type="presOf" srcId="{FFCE5834-ADA6-46CA-9654-BC3C890D9BC6}" destId="{87E0AF31-2549-4751-9499-61120EAF311D}" srcOrd="0" destOrd="0" presId="urn:microsoft.com/office/officeart/2005/8/layout/radial3"/>
    <dgm:cxn modelId="{3E586BE1-64C4-481C-AF7C-6FF4F66E0799}" type="presOf" srcId="{2509E403-47FE-4A2F-B4C7-4EB17A42C5AF}" destId="{AECDB5A3-FB61-4AC8-ADEF-8789343BA30B}" srcOrd="0" destOrd="0" presId="urn:microsoft.com/office/officeart/2005/8/layout/radial3"/>
    <dgm:cxn modelId="{9359EAFC-39D3-406B-A134-57CC6F67DCE5}" type="presParOf" srcId="{6E8FD1B0-E105-477D-8A85-B0123DAE161E}" destId="{97E7D90D-21E5-4113-877F-FA2BB2E83B55}" srcOrd="0" destOrd="0" presId="urn:microsoft.com/office/officeart/2005/8/layout/radial3"/>
    <dgm:cxn modelId="{B0F59502-DCF6-468B-931A-EA2DDBF7083A}" type="presParOf" srcId="{97E7D90D-21E5-4113-877F-FA2BB2E83B55}" destId="{4C18F4FA-4C26-4D9E-AFA8-77F33CEEB33F}" srcOrd="0" destOrd="0" presId="urn:microsoft.com/office/officeart/2005/8/layout/radial3"/>
    <dgm:cxn modelId="{F9A3E94B-4BAE-48BC-8004-F5BE09AB9B4E}" type="presParOf" srcId="{97E7D90D-21E5-4113-877F-FA2BB2E83B55}" destId="{87E0AF31-2549-4751-9499-61120EAF311D}" srcOrd="1" destOrd="0" presId="urn:microsoft.com/office/officeart/2005/8/layout/radial3"/>
    <dgm:cxn modelId="{CC7DA321-7751-4534-8E48-3D1811424CD0}" type="presParOf" srcId="{97E7D90D-21E5-4113-877F-FA2BB2E83B55}" destId="{275281DB-5F63-4009-93C9-4EBD4665CD3C}" srcOrd="2" destOrd="0" presId="urn:microsoft.com/office/officeart/2005/8/layout/radial3"/>
    <dgm:cxn modelId="{15EF4F75-332D-4F8A-BEBD-F7BAF183591E}" type="presParOf" srcId="{97E7D90D-21E5-4113-877F-FA2BB2E83B55}" destId="{AECDB5A3-FB61-4AC8-ADEF-8789343BA30B}" srcOrd="3" destOrd="0" presId="urn:microsoft.com/office/officeart/2005/8/layout/radial3"/>
    <dgm:cxn modelId="{18476921-5498-4609-9203-A5C05DA49AFC}" type="presParOf" srcId="{97E7D90D-21E5-4113-877F-FA2BB2E83B55}" destId="{29D62A78-E327-4F99-938B-AB2B1897B1DB}" srcOrd="4" destOrd="0" presId="urn:microsoft.com/office/officeart/2005/8/layout/radial3"/>
    <dgm:cxn modelId="{5546DC07-978A-4784-983E-715AC9F4B1DA}" type="presParOf" srcId="{97E7D90D-21E5-4113-877F-FA2BB2E83B55}" destId="{9678BC1C-3FCB-495F-B927-56B32BA81C8B}" srcOrd="5" destOrd="0" presId="urn:microsoft.com/office/officeart/2005/8/layout/radial3"/>
    <dgm:cxn modelId="{2E3048E5-9184-4F45-BA7F-3D2CB7AE68F6}" type="presParOf" srcId="{97E7D90D-21E5-4113-877F-FA2BB2E83B55}" destId="{D6E8BB9F-2B97-472D-A589-D62416D53407}" srcOrd="6" destOrd="0" presId="urn:microsoft.com/office/officeart/2005/8/layout/radial3"/>
    <dgm:cxn modelId="{C90C4D67-A2F0-4F6C-AE06-3906D9D16630}" type="presParOf" srcId="{97E7D90D-21E5-4113-877F-FA2BB2E83B55}" destId="{27F857E9-09FC-4F38-9C5F-1A9F30605291}" srcOrd="7" destOrd="0" presId="urn:microsoft.com/office/officeart/2005/8/layout/radial3"/>
    <dgm:cxn modelId="{3518076C-43AA-44DC-BABD-99BA81BAAFBB}" type="presParOf" srcId="{97E7D90D-21E5-4113-877F-FA2BB2E83B55}" destId="{5F9DC8F7-05DF-47F7-AF78-49F8B595213D}" srcOrd="8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7092D5D-AC17-49D8-9873-0C11C1CFAD5D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4760E8B-4218-450F-89E3-C4332DAFBDEB}">
      <dgm:prSet phldrT="[Text]"/>
      <dgm:spPr/>
      <dgm:t>
        <a:bodyPr/>
        <a:lstStyle/>
        <a:p>
          <a:r>
            <a:rPr lang="en-US" dirty="0"/>
            <a:t>Inputs</a:t>
          </a:r>
        </a:p>
      </dgm:t>
    </dgm:pt>
    <dgm:pt modelId="{D89802C7-9943-42A4-A2F4-F292A0262A0C}" type="parTrans" cxnId="{42EACF9F-6FAE-4CEB-AF3E-78A65551A87D}">
      <dgm:prSet/>
      <dgm:spPr/>
      <dgm:t>
        <a:bodyPr/>
        <a:lstStyle/>
        <a:p>
          <a:endParaRPr lang="en-US"/>
        </a:p>
      </dgm:t>
    </dgm:pt>
    <dgm:pt modelId="{E8CC3F8D-C4AF-4C2B-99CA-7E189489E94B}" type="sibTrans" cxnId="{42EACF9F-6FAE-4CEB-AF3E-78A65551A87D}">
      <dgm:prSet/>
      <dgm:spPr/>
      <dgm:t>
        <a:bodyPr/>
        <a:lstStyle/>
        <a:p>
          <a:endParaRPr lang="en-US"/>
        </a:p>
      </dgm:t>
    </dgm:pt>
    <dgm:pt modelId="{828C02F1-AC34-4772-9D2A-AD4CD73A341D}">
      <dgm:prSet phldrT="[Text]"/>
      <dgm:spPr/>
      <dgm:t>
        <a:bodyPr/>
        <a:lstStyle/>
        <a:p>
          <a:r>
            <a:rPr lang="en-US" dirty="0"/>
            <a:t>SVRS (List)</a:t>
          </a:r>
        </a:p>
      </dgm:t>
    </dgm:pt>
    <dgm:pt modelId="{2DAF3DF1-5ABF-4F3E-B2C2-1F67867511AC}" type="parTrans" cxnId="{79E25CE9-8454-4993-A6FB-FD0DAAA9C6E7}">
      <dgm:prSet/>
      <dgm:spPr/>
      <dgm:t>
        <a:bodyPr/>
        <a:lstStyle/>
        <a:p>
          <a:endParaRPr lang="en-US"/>
        </a:p>
      </dgm:t>
    </dgm:pt>
    <dgm:pt modelId="{F15CFA7B-25E9-484A-ABE6-E965E6FE1122}" type="sibTrans" cxnId="{79E25CE9-8454-4993-A6FB-FD0DAAA9C6E7}">
      <dgm:prSet/>
      <dgm:spPr/>
      <dgm:t>
        <a:bodyPr/>
        <a:lstStyle/>
        <a:p>
          <a:endParaRPr lang="en-US"/>
        </a:p>
      </dgm:t>
    </dgm:pt>
    <dgm:pt modelId="{561B1557-0444-46F0-A28A-0A9602349C6B}">
      <dgm:prSet phldrT="[Text]"/>
      <dgm:spPr/>
      <dgm:t>
        <a:bodyPr/>
        <a:lstStyle/>
        <a:p>
          <a:r>
            <a:rPr lang="en-US" dirty="0"/>
            <a:t>Election Districts (GIS)</a:t>
          </a:r>
        </a:p>
      </dgm:t>
    </dgm:pt>
    <dgm:pt modelId="{CCF3EDAA-FA5D-4A3E-8086-72B226BE0577}" type="parTrans" cxnId="{01EAF93D-8DD6-426C-8EAD-1A7929BABF94}">
      <dgm:prSet/>
      <dgm:spPr/>
      <dgm:t>
        <a:bodyPr/>
        <a:lstStyle/>
        <a:p>
          <a:endParaRPr lang="en-US"/>
        </a:p>
      </dgm:t>
    </dgm:pt>
    <dgm:pt modelId="{338D4BF9-84F1-40F0-9F84-D33D0ABD9D65}" type="sibTrans" cxnId="{01EAF93D-8DD6-426C-8EAD-1A7929BABF94}">
      <dgm:prSet/>
      <dgm:spPr/>
      <dgm:t>
        <a:bodyPr/>
        <a:lstStyle/>
        <a:p>
          <a:endParaRPr lang="en-US"/>
        </a:p>
      </dgm:t>
    </dgm:pt>
    <dgm:pt modelId="{84F80B42-0A26-4A91-8FA3-7A8E9AB12290}">
      <dgm:prSet phldrT="[Text]"/>
      <dgm:spPr/>
      <dgm:t>
        <a:bodyPr/>
        <a:lstStyle/>
        <a:p>
          <a:r>
            <a:rPr lang="en-US" dirty="0"/>
            <a:t>Outputs</a:t>
          </a:r>
        </a:p>
      </dgm:t>
    </dgm:pt>
    <dgm:pt modelId="{5FA7673D-A1C3-4AEA-B54A-A46E92384557}" type="parTrans" cxnId="{B2DB2C63-BA6C-480B-9785-F296AEFB2933}">
      <dgm:prSet/>
      <dgm:spPr/>
      <dgm:t>
        <a:bodyPr/>
        <a:lstStyle/>
        <a:p>
          <a:endParaRPr lang="en-US"/>
        </a:p>
      </dgm:t>
    </dgm:pt>
    <dgm:pt modelId="{1914E857-BA1C-4EF3-9AD8-0BCDF4DD1792}" type="sibTrans" cxnId="{B2DB2C63-BA6C-480B-9785-F296AEFB2933}">
      <dgm:prSet/>
      <dgm:spPr/>
      <dgm:t>
        <a:bodyPr/>
        <a:lstStyle/>
        <a:p>
          <a:endParaRPr lang="en-US"/>
        </a:p>
      </dgm:t>
    </dgm:pt>
    <dgm:pt modelId="{85163BBC-5A31-4B0F-AFC7-568D12D61AFE}">
      <dgm:prSet phldrT="[Text]"/>
      <dgm:spPr/>
      <dgm:t>
        <a:bodyPr/>
        <a:lstStyle/>
        <a:p>
          <a:r>
            <a:rPr lang="en-US" dirty="0"/>
            <a:t>Visualization Tools</a:t>
          </a:r>
        </a:p>
      </dgm:t>
    </dgm:pt>
    <dgm:pt modelId="{C420D253-E686-4937-9CB7-A383F2263CD4}" type="parTrans" cxnId="{64D7E0A9-C2D0-4E5D-911C-8D4A21041B64}">
      <dgm:prSet/>
      <dgm:spPr/>
      <dgm:t>
        <a:bodyPr/>
        <a:lstStyle/>
        <a:p>
          <a:endParaRPr lang="en-US"/>
        </a:p>
      </dgm:t>
    </dgm:pt>
    <dgm:pt modelId="{F8C8F0C3-FD72-4760-B092-0BF9847CFD4A}" type="sibTrans" cxnId="{64D7E0A9-C2D0-4E5D-911C-8D4A21041B64}">
      <dgm:prSet/>
      <dgm:spPr/>
      <dgm:t>
        <a:bodyPr/>
        <a:lstStyle/>
        <a:p>
          <a:endParaRPr lang="en-US"/>
        </a:p>
      </dgm:t>
    </dgm:pt>
    <dgm:pt modelId="{C490033B-1FD6-4625-BDB0-9AAA4B9F807F}">
      <dgm:prSet phldrT="[Text]"/>
      <dgm:spPr/>
      <dgm:t>
        <a:bodyPr/>
        <a:lstStyle/>
        <a:p>
          <a:r>
            <a:rPr lang="en-US" dirty="0"/>
            <a:t>Address Layers (GIS Locators)</a:t>
          </a:r>
        </a:p>
      </dgm:t>
    </dgm:pt>
    <dgm:pt modelId="{08F37439-C623-44C9-B194-122049C9BA37}" type="parTrans" cxnId="{74B12456-CF23-4952-AD5A-4105F060840D}">
      <dgm:prSet/>
      <dgm:spPr/>
      <dgm:t>
        <a:bodyPr/>
        <a:lstStyle/>
        <a:p>
          <a:endParaRPr lang="en-US"/>
        </a:p>
      </dgm:t>
    </dgm:pt>
    <dgm:pt modelId="{D57ED991-25C8-47A2-9EF4-49DD1FFB9FA8}" type="sibTrans" cxnId="{74B12456-CF23-4952-AD5A-4105F060840D}">
      <dgm:prSet/>
      <dgm:spPr/>
      <dgm:t>
        <a:bodyPr/>
        <a:lstStyle/>
        <a:p>
          <a:endParaRPr lang="en-US"/>
        </a:p>
      </dgm:t>
    </dgm:pt>
    <dgm:pt modelId="{2AF1E1AB-68DE-472F-8241-033C786ECBFB}">
      <dgm:prSet phldrT="[Text]"/>
      <dgm:spPr/>
      <dgm:t>
        <a:bodyPr/>
        <a:lstStyle/>
        <a:p>
          <a:r>
            <a:rPr lang="en-US" dirty="0"/>
            <a:t>Political Boundaries (GIS)</a:t>
          </a:r>
        </a:p>
      </dgm:t>
    </dgm:pt>
    <dgm:pt modelId="{96CF5142-A02E-4F75-89C8-6B34D04CB526}" type="parTrans" cxnId="{2DCC012C-88B5-4037-B565-C2F701453F6D}">
      <dgm:prSet/>
      <dgm:spPr/>
      <dgm:t>
        <a:bodyPr/>
        <a:lstStyle/>
        <a:p>
          <a:endParaRPr lang="en-US"/>
        </a:p>
      </dgm:t>
    </dgm:pt>
    <dgm:pt modelId="{810DD338-7477-410B-B37B-D557E1802415}" type="sibTrans" cxnId="{2DCC012C-88B5-4037-B565-C2F701453F6D}">
      <dgm:prSet/>
      <dgm:spPr/>
      <dgm:t>
        <a:bodyPr/>
        <a:lstStyle/>
        <a:p>
          <a:endParaRPr lang="en-US"/>
        </a:p>
      </dgm:t>
    </dgm:pt>
    <dgm:pt modelId="{1A63306D-9DF1-4C2F-8F30-58BDC163A8CF}">
      <dgm:prSet phldrT="[Text]"/>
      <dgm:spPr/>
      <dgm:t>
        <a:bodyPr/>
        <a:lstStyle/>
        <a:p>
          <a:r>
            <a:rPr lang="en-US" dirty="0"/>
            <a:t>Transparency to Public and Stakeholders</a:t>
          </a:r>
        </a:p>
      </dgm:t>
    </dgm:pt>
    <dgm:pt modelId="{2A4362BD-5834-4BD0-8451-CC676AB1D91B}" type="parTrans" cxnId="{2A794CDD-7540-466A-A483-4177FAC98FCC}">
      <dgm:prSet/>
      <dgm:spPr/>
      <dgm:t>
        <a:bodyPr/>
        <a:lstStyle/>
        <a:p>
          <a:endParaRPr lang="en-US"/>
        </a:p>
      </dgm:t>
    </dgm:pt>
    <dgm:pt modelId="{1EB9CD15-4070-4745-B8DC-5123C5AEA866}" type="sibTrans" cxnId="{2A794CDD-7540-466A-A483-4177FAC98FCC}">
      <dgm:prSet/>
      <dgm:spPr/>
      <dgm:t>
        <a:bodyPr/>
        <a:lstStyle/>
        <a:p>
          <a:endParaRPr lang="en-US"/>
        </a:p>
      </dgm:t>
    </dgm:pt>
    <dgm:pt modelId="{98795B8A-8C13-4938-A913-D7F0D898B73E}">
      <dgm:prSet phldrT="[Text]"/>
      <dgm:spPr/>
      <dgm:t>
        <a:bodyPr/>
        <a:lstStyle/>
        <a:p>
          <a:r>
            <a:rPr lang="en-US" dirty="0"/>
            <a:t>Geoanalytics</a:t>
          </a:r>
        </a:p>
      </dgm:t>
    </dgm:pt>
    <dgm:pt modelId="{81A9DB0F-496A-413D-AFF7-5BA8485654F6}" type="parTrans" cxnId="{9381EAB7-66F7-4256-82B3-2FBCE57218E8}">
      <dgm:prSet/>
      <dgm:spPr/>
      <dgm:t>
        <a:bodyPr/>
        <a:lstStyle/>
        <a:p>
          <a:endParaRPr lang="en-US"/>
        </a:p>
      </dgm:t>
    </dgm:pt>
    <dgm:pt modelId="{F3C846B6-1853-4709-A953-10396E7A0648}" type="sibTrans" cxnId="{9381EAB7-66F7-4256-82B3-2FBCE57218E8}">
      <dgm:prSet/>
      <dgm:spPr/>
      <dgm:t>
        <a:bodyPr/>
        <a:lstStyle/>
        <a:p>
          <a:endParaRPr lang="en-US"/>
        </a:p>
      </dgm:t>
    </dgm:pt>
    <dgm:pt modelId="{F6ED8EB1-057D-42A8-970D-CB67C6F4AEA4}" type="pres">
      <dgm:prSet presAssocID="{07092D5D-AC17-49D8-9873-0C11C1CFAD5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7E7F9CB-C73C-4866-B871-D46009EFFB11}" type="pres">
      <dgm:prSet presAssocID="{04760E8B-4218-450F-89E3-C4332DAFBDEB}" presName="composite" presStyleCnt="0"/>
      <dgm:spPr/>
    </dgm:pt>
    <dgm:pt modelId="{3EB0450E-E011-4C7D-8A9D-D0081C086009}" type="pres">
      <dgm:prSet presAssocID="{04760E8B-4218-450F-89E3-C4332DAFBDEB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837FF5-AA50-4DA8-B694-18FF7CDB9276}" type="pres">
      <dgm:prSet presAssocID="{04760E8B-4218-450F-89E3-C4332DAFBDEB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59370A-E66E-4686-A960-ECE1BAE58801}" type="pres">
      <dgm:prSet presAssocID="{E8CC3F8D-C4AF-4C2B-99CA-7E189489E94B}" presName="sp" presStyleCnt="0"/>
      <dgm:spPr/>
    </dgm:pt>
    <dgm:pt modelId="{98680105-4179-483F-A45B-47A3F329FC6A}" type="pres">
      <dgm:prSet presAssocID="{84F80B42-0A26-4A91-8FA3-7A8E9AB12290}" presName="composite" presStyleCnt="0"/>
      <dgm:spPr/>
    </dgm:pt>
    <dgm:pt modelId="{49DD8362-FDE5-49DC-9E51-CB2C9B57FEF1}" type="pres">
      <dgm:prSet presAssocID="{84F80B42-0A26-4A91-8FA3-7A8E9AB12290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BA9EAD-F018-4F44-ADF4-27528FBC4614}" type="pres">
      <dgm:prSet presAssocID="{84F80B42-0A26-4A91-8FA3-7A8E9AB12290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B878A76-F8A9-4903-8C67-FC69CB28D7D2}" type="presOf" srcId="{2AF1E1AB-68DE-472F-8241-033C786ECBFB}" destId="{A5837FF5-AA50-4DA8-B694-18FF7CDB9276}" srcOrd="0" destOrd="3" presId="urn:microsoft.com/office/officeart/2005/8/layout/chevron2"/>
    <dgm:cxn modelId="{9381EAB7-66F7-4256-82B3-2FBCE57218E8}" srcId="{84F80B42-0A26-4A91-8FA3-7A8E9AB12290}" destId="{98795B8A-8C13-4938-A913-D7F0D898B73E}" srcOrd="2" destOrd="0" parTransId="{81A9DB0F-496A-413D-AFF7-5BA8485654F6}" sibTransId="{F3C846B6-1853-4709-A953-10396E7A0648}"/>
    <dgm:cxn modelId="{2A794CDD-7540-466A-A483-4177FAC98FCC}" srcId="{84F80B42-0A26-4A91-8FA3-7A8E9AB12290}" destId="{1A63306D-9DF1-4C2F-8F30-58BDC163A8CF}" srcOrd="1" destOrd="0" parTransId="{2A4362BD-5834-4BD0-8451-CC676AB1D91B}" sibTransId="{1EB9CD15-4070-4745-B8DC-5123C5AEA866}"/>
    <dgm:cxn modelId="{3452899C-5423-4060-87A5-5163298C1D41}" type="presOf" srcId="{561B1557-0444-46F0-A28A-0A9602349C6B}" destId="{A5837FF5-AA50-4DA8-B694-18FF7CDB9276}" srcOrd="0" destOrd="1" presId="urn:microsoft.com/office/officeart/2005/8/layout/chevron2"/>
    <dgm:cxn modelId="{74B12456-CF23-4952-AD5A-4105F060840D}" srcId="{04760E8B-4218-450F-89E3-C4332DAFBDEB}" destId="{C490033B-1FD6-4625-BDB0-9AAA4B9F807F}" srcOrd="2" destOrd="0" parTransId="{08F37439-C623-44C9-B194-122049C9BA37}" sibTransId="{D57ED991-25C8-47A2-9EF4-49DD1FFB9FA8}"/>
    <dgm:cxn modelId="{11A93762-182F-4DE1-967F-E92468E958F8}" type="presOf" srcId="{04760E8B-4218-450F-89E3-C4332DAFBDEB}" destId="{3EB0450E-E011-4C7D-8A9D-D0081C086009}" srcOrd="0" destOrd="0" presId="urn:microsoft.com/office/officeart/2005/8/layout/chevron2"/>
    <dgm:cxn modelId="{B0130F82-8036-42BD-A2B5-3CD6F6F10239}" type="presOf" srcId="{C490033B-1FD6-4625-BDB0-9AAA4B9F807F}" destId="{A5837FF5-AA50-4DA8-B694-18FF7CDB9276}" srcOrd="0" destOrd="2" presId="urn:microsoft.com/office/officeart/2005/8/layout/chevron2"/>
    <dgm:cxn modelId="{01EAF93D-8DD6-426C-8EAD-1A7929BABF94}" srcId="{04760E8B-4218-450F-89E3-C4332DAFBDEB}" destId="{561B1557-0444-46F0-A28A-0A9602349C6B}" srcOrd="1" destOrd="0" parTransId="{CCF3EDAA-FA5D-4A3E-8086-72B226BE0577}" sibTransId="{338D4BF9-84F1-40F0-9F84-D33D0ABD9D65}"/>
    <dgm:cxn modelId="{B2DB2C63-BA6C-480B-9785-F296AEFB2933}" srcId="{07092D5D-AC17-49D8-9873-0C11C1CFAD5D}" destId="{84F80B42-0A26-4A91-8FA3-7A8E9AB12290}" srcOrd="1" destOrd="0" parTransId="{5FA7673D-A1C3-4AEA-B54A-A46E92384557}" sibTransId="{1914E857-BA1C-4EF3-9AD8-0BCDF4DD1792}"/>
    <dgm:cxn modelId="{42EACF9F-6FAE-4CEB-AF3E-78A65551A87D}" srcId="{07092D5D-AC17-49D8-9873-0C11C1CFAD5D}" destId="{04760E8B-4218-450F-89E3-C4332DAFBDEB}" srcOrd="0" destOrd="0" parTransId="{D89802C7-9943-42A4-A2F4-F292A0262A0C}" sibTransId="{E8CC3F8D-C4AF-4C2B-99CA-7E189489E94B}"/>
    <dgm:cxn modelId="{2DCC012C-88B5-4037-B565-C2F701453F6D}" srcId="{04760E8B-4218-450F-89E3-C4332DAFBDEB}" destId="{2AF1E1AB-68DE-472F-8241-033C786ECBFB}" srcOrd="3" destOrd="0" parTransId="{96CF5142-A02E-4F75-89C8-6B34D04CB526}" sibTransId="{810DD338-7477-410B-B37B-D557E1802415}"/>
    <dgm:cxn modelId="{79E25CE9-8454-4993-A6FB-FD0DAAA9C6E7}" srcId="{04760E8B-4218-450F-89E3-C4332DAFBDEB}" destId="{828C02F1-AC34-4772-9D2A-AD4CD73A341D}" srcOrd="0" destOrd="0" parTransId="{2DAF3DF1-5ABF-4F3E-B2C2-1F67867511AC}" sibTransId="{F15CFA7B-25E9-484A-ABE6-E965E6FE1122}"/>
    <dgm:cxn modelId="{CAE9BCE6-CBFF-460C-92E2-E5BBCDE801A7}" type="presOf" srcId="{98795B8A-8C13-4938-A913-D7F0D898B73E}" destId="{34BA9EAD-F018-4F44-ADF4-27528FBC4614}" srcOrd="0" destOrd="2" presId="urn:microsoft.com/office/officeart/2005/8/layout/chevron2"/>
    <dgm:cxn modelId="{C70CA436-6EC1-4BB4-B30D-B4521847E533}" type="presOf" srcId="{07092D5D-AC17-49D8-9873-0C11C1CFAD5D}" destId="{F6ED8EB1-057D-42A8-970D-CB67C6F4AEA4}" srcOrd="0" destOrd="0" presId="urn:microsoft.com/office/officeart/2005/8/layout/chevron2"/>
    <dgm:cxn modelId="{0CA634A9-1620-499A-8D83-CC972E996526}" type="presOf" srcId="{828C02F1-AC34-4772-9D2A-AD4CD73A341D}" destId="{A5837FF5-AA50-4DA8-B694-18FF7CDB9276}" srcOrd="0" destOrd="0" presId="urn:microsoft.com/office/officeart/2005/8/layout/chevron2"/>
    <dgm:cxn modelId="{2D069747-B081-4BA1-80C3-C8B05C36C785}" type="presOf" srcId="{84F80B42-0A26-4A91-8FA3-7A8E9AB12290}" destId="{49DD8362-FDE5-49DC-9E51-CB2C9B57FEF1}" srcOrd="0" destOrd="0" presId="urn:microsoft.com/office/officeart/2005/8/layout/chevron2"/>
    <dgm:cxn modelId="{64D7E0A9-C2D0-4E5D-911C-8D4A21041B64}" srcId="{84F80B42-0A26-4A91-8FA3-7A8E9AB12290}" destId="{85163BBC-5A31-4B0F-AFC7-568D12D61AFE}" srcOrd="0" destOrd="0" parTransId="{C420D253-E686-4937-9CB7-A383F2263CD4}" sibTransId="{F8C8F0C3-FD72-4760-B092-0BF9847CFD4A}"/>
    <dgm:cxn modelId="{E2121208-BA0D-40AC-9282-A995598417A5}" type="presOf" srcId="{1A63306D-9DF1-4C2F-8F30-58BDC163A8CF}" destId="{34BA9EAD-F018-4F44-ADF4-27528FBC4614}" srcOrd="0" destOrd="1" presId="urn:microsoft.com/office/officeart/2005/8/layout/chevron2"/>
    <dgm:cxn modelId="{5A9CDCEA-53C8-418C-B7CD-B421D48D5F9E}" type="presOf" srcId="{85163BBC-5A31-4B0F-AFC7-568D12D61AFE}" destId="{34BA9EAD-F018-4F44-ADF4-27528FBC4614}" srcOrd="0" destOrd="0" presId="urn:microsoft.com/office/officeart/2005/8/layout/chevron2"/>
    <dgm:cxn modelId="{AFB78CFF-3CEE-4037-BEE2-100C6DBCA26C}" type="presParOf" srcId="{F6ED8EB1-057D-42A8-970D-CB67C6F4AEA4}" destId="{47E7F9CB-C73C-4866-B871-D46009EFFB11}" srcOrd="0" destOrd="0" presId="urn:microsoft.com/office/officeart/2005/8/layout/chevron2"/>
    <dgm:cxn modelId="{6D212CF9-D8B6-4DCE-8327-B2688727DAB9}" type="presParOf" srcId="{47E7F9CB-C73C-4866-B871-D46009EFFB11}" destId="{3EB0450E-E011-4C7D-8A9D-D0081C086009}" srcOrd="0" destOrd="0" presId="urn:microsoft.com/office/officeart/2005/8/layout/chevron2"/>
    <dgm:cxn modelId="{5F7C4099-4B5F-4DB9-952E-5AA00C6A13E6}" type="presParOf" srcId="{47E7F9CB-C73C-4866-B871-D46009EFFB11}" destId="{A5837FF5-AA50-4DA8-B694-18FF7CDB9276}" srcOrd="1" destOrd="0" presId="urn:microsoft.com/office/officeart/2005/8/layout/chevron2"/>
    <dgm:cxn modelId="{631A6836-9551-4711-913B-FB6179EC7909}" type="presParOf" srcId="{F6ED8EB1-057D-42A8-970D-CB67C6F4AEA4}" destId="{5159370A-E66E-4686-A960-ECE1BAE58801}" srcOrd="1" destOrd="0" presId="urn:microsoft.com/office/officeart/2005/8/layout/chevron2"/>
    <dgm:cxn modelId="{9A075B45-41C4-486A-86F7-846DFCB47236}" type="presParOf" srcId="{F6ED8EB1-057D-42A8-970D-CB67C6F4AEA4}" destId="{98680105-4179-483F-A45B-47A3F329FC6A}" srcOrd="2" destOrd="0" presId="urn:microsoft.com/office/officeart/2005/8/layout/chevron2"/>
    <dgm:cxn modelId="{777C25F1-4524-4930-8B64-A12FE55FA055}" type="presParOf" srcId="{98680105-4179-483F-A45B-47A3F329FC6A}" destId="{49DD8362-FDE5-49DC-9E51-CB2C9B57FEF1}" srcOrd="0" destOrd="0" presId="urn:microsoft.com/office/officeart/2005/8/layout/chevron2"/>
    <dgm:cxn modelId="{6D767613-4B7B-481F-B411-01BF37B4C74F}" type="presParOf" srcId="{98680105-4179-483F-A45B-47A3F329FC6A}" destId="{34BA9EAD-F018-4F44-ADF4-27528FBC4614}" srcOrd="1" destOrd="0" presId="urn:microsoft.com/office/officeart/2005/8/layout/chevron2"/>
  </dgm:cxnLst>
  <dgm:bg>
    <a:solidFill>
      <a:schemeClr val="accent3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936031-F192-4DAA-BBA2-F6152EE54063}">
      <dsp:nvSpPr>
        <dsp:cNvPr id="0" name=""/>
        <dsp:cNvSpPr/>
      </dsp:nvSpPr>
      <dsp:spPr>
        <a:xfrm>
          <a:off x="4780" y="74250"/>
          <a:ext cx="1428740" cy="1485070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solidFill>
                <a:schemeClr val="tx1"/>
              </a:solidFill>
            </a:rPr>
            <a:t>Site Match</a:t>
          </a:r>
          <a:br>
            <a:rPr lang="en-US" sz="1800" b="1" kern="1200" dirty="0">
              <a:solidFill>
                <a:schemeClr val="tx1"/>
              </a:solidFill>
            </a:rPr>
          </a:br>
          <a:r>
            <a:rPr lang="en-US" sz="1800" b="1" kern="1200" dirty="0">
              <a:solidFill>
                <a:schemeClr val="tx1"/>
              </a:solidFill>
            </a:rPr>
            <a:t/>
          </a:r>
          <a:br>
            <a:rPr lang="en-US" sz="1800" b="1" kern="1200" dirty="0">
              <a:solidFill>
                <a:schemeClr val="tx1"/>
              </a:solidFill>
            </a:rPr>
          </a:br>
          <a:r>
            <a:rPr lang="en-US" sz="1800" kern="1200" dirty="0">
              <a:solidFill>
                <a:schemeClr val="tx1"/>
              </a:solidFill>
            </a:rPr>
            <a:t>(WV or Esri Locators)</a:t>
          </a:r>
          <a:r>
            <a:rPr lang="en-US" sz="1800" kern="1200" dirty="0"/>
            <a:t/>
          </a:r>
          <a:br>
            <a:rPr lang="en-US" sz="1800" kern="1200" dirty="0"/>
          </a:br>
          <a:endParaRPr lang="en-US" sz="1800" kern="1200" dirty="0"/>
        </a:p>
      </dsp:txBody>
      <dsp:txXfrm>
        <a:off x="46626" y="116096"/>
        <a:ext cx="1345048" cy="1401378"/>
      </dsp:txXfrm>
    </dsp:sp>
    <dsp:sp modelId="{F93430D0-864C-4005-BDD1-52FCB73C9DE9}">
      <dsp:nvSpPr>
        <dsp:cNvPr id="0" name=""/>
        <dsp:cNvSpPr/>
      </dsp:nvSpPr>
      <dsp:spPr>
        <a:xfrm>
          <a:off x="1576394" y="639622"/>
          <a:ext cx="302893" cy="3543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1576394" y="710487"/>
        <a:ext cx="212025" cy="212597"/>
      </dsp:txXfrm>
    </dsp:sp>
    <dsp:sp modelId="{C318D37F-C6AF-4E4F-AF23-47F288322011}">
      <dsp:nvSpPr>
        <dsp:cNvPr id="0" name=""/>
        <dsp:cNvSpPr/>
      </dsp:nvSpPr>
      <dsp:spPr>
        <a:xfrm>
          <a:off x="2005017" y="66697"/>
          <a:ext cx="1428740" cy="1500177"/>
        </a:xfrm>
        <a:prstGeom prst="roundRect">
          <a:avLst>
            <a:gd name="adj" fmla="val 10000"/>
          </a:avLst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>
              <a:solidFill>
                <a:schemeClr val="tx1"/>
              </a:solidFill>
            </a:rPr>
            <a:t>Street Match</a:t>
          </a:r>
          <a:br>
            <a:rPr lang="en-US" sz="1700" b="1" kern="1200" dirty="0">
              <a:solidFill>
                <a:schemeClr val="tx1"/>
              </a:solidFill>
            </a:rPr>
          </a:br>
          <a:r>
            <a:rPr lang="en-US" sz="1700" b="1" kern="1200" dirty="0">
              <a:solidFill>
                <a:schemeClr val="tx1"/>
              </a:solidFill>
            </a:rPr>
            <a:t/>
          </a:r>
          <a:br>
            <a:rPr lang="en-US" sz="1700" b="1" kern="1200" dirty="0">
              <a:solidFill>
                <a:schemeClr val="tx1"/>
              </a:solidFill>
            </a:rPr>
          </a:br>
          <a:r>
            <a:rPr lang="en-US" sz="1700" kern="1200" dirty="0">
              <a:solidFill>
                <a:schemeClr val="tx1"/>
              </a:solidFill>
            </a:rPr>
            <a:t>(WV or Esri Locators)</a:t>
          </a:r>
          <a:br>
            <a:rPr lang="en-US" sz="1700" kern="1200" dirty="0">
              <a:solidFill>
                <a:schemeClr val="tx1"/>
              </a:solidFill>
            </a:rPr>
          </a:br>
          <a:endParaRPr lang="en-US" sz="1700" kern="1200" dirty="0">
            <a:solidFill>
              <a:schemeClr val="tx1"/>
            </a:solidFill>
          </a:endParaRPr>
        </a:p>
      </dsp:txBody>
      <dsp:txXfrm>
        <a:off x="2046863" y="108543"/>
        <a:ext cx="1345048" cy="1416485"/>
      </dsp:txXfrm>
    </dsp:sp>
    <dsp:sp modelId="{8E08768D-8210-4DFC-B9AD-757AE591C597}">
      <dsp:nvSpPr>
        <dsp:cNvPr id="0" name=""/>
        <dsp:cNvSpPr/>
      </dsp:nvSpPr>
      <dsp:spPr>
        <a:xfrm>
          <a:off x="3576631" y="639622"/>
          <a:ext cx="302893" cy="3543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3576631" y="710487"/>
        <a:ext cx="212025" cy="212597"/>
      </dsp:txXfrm>
    </dsp:sp>
    <dsp:sp modelId="{CB118F62-220B-4344-AA3E-5136CC722FCF}">
      <dsp:nvSpPr>
        <dsp:cNvPr id="0" name=""/>
        <dsp:cNvSpPr/>
      </dsp:nvSpPr>
      <dsp:spPr>
        <a:xfrm>
          <a:off x="4005254" y="66697"/>
          <a:ext cx="1428740" cy="1500177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>
              <a:solidFill>
                <a:srgbClr val="FF0000"/>
              </a:solidFill>
            </a:rPr>
            <a:t>No Matched</a:t>
          </a:r>
          <a:br>
            <a:rPr lang="en-US" sz="1700" b="1" kern="1200" dirty="0">
              <a:solidFill>
                <a:srgbClr val="FF0000"/>
              </a:solidFill>
            </a:rPr>
          </a:br>
          <a:r>
            <a:rPr lang="en-US" sz="1700" b="1" kern="1200" dirty="0">
              <a:solidFill>
                <a:srgbClr val="FF0000"/>
              </a:solidFill>
            </a:rPr>
            <a:t>(Unlocated)</a:t>
          </a:r>
          <a:r>
            <a:rPr lang="en-US" sz="1700" kern="1200" dirty="0">
              <a:solidFill>
                <a:srgbClr val="FF0000"/>
              </a:solidFill>
            </a:rPr>
            <a:t/>
          </a:r>
          <a:br>
            <a:rPr lang="en-US" sz="1700" kern="1200" dirty="0">
              <a:solidFill>
                <a:srgbClr val="FF0000"/>
              </a:solidFill>
            </a:rPr>
          </a:br>
          <a:endParaRPr lang="en-US" sz="1700" kern="1200" dirty="0">
            <a:solidFill>
              <a:srgbClr val="FF0000"/>
            </a:solidFill>
          </a:endParaRPr>
        </a:p>
      </dsp:txBody>
      <dsp:txXfrm>
        <a:off x="4047100" y="108543"/>
        <a:ext cx="1345048" cy="14164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18F4FA-4C26-4D9E-AFA8-77F33CEEB33F}">
      <dsp:nvSpPr>
        <dsp:cNvPr id="0" name=""/>
        <dsp:cNvSpPr/>
      </dsp:nvSpPr>
      <dsp:spPr>
        <a:xfrm>
          <a:off x="3030041" y="1198013"/>
          <a:ext cx="2984525" cy="2984525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/>
            <a:t>Voter System GIS Layers</a:t>
          </a:r>
        </a:p>
      </dsp:txBody>
      <dsp:txXfrm>
        <a:off x="3467115" y="1635087"/>
        <a:ext cx="2110377" cy="2110377"/>
      </dsp:txXfrm>
    </dsp:sp>
    <dsp:sp modelId="{87E0AF31-2549-4751-9499-61120EAF311D}">
      <dsp:nvSpPr>
        <dsp:cNvPr id="0" name=""/>
        <dsp:cNvSpPr/>
      </dsp:nvSpPr>
      <dsp:spPr>
        <a:xfrm>
          <a:off x="3776173" y="532"/>
          <a:ext cx="1492262" cy="1492262"/>
        </a:xfrm>
        <a:prstGeom prst="ellipse">
          <a:avLst/>
        </a:prstGeom>
        <a:solidFill>
          <a:schemeClr val="bg1">
            <a:lumMod val="75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Voting Unit Layer</a:t>
          </a:r>
        </a:p>
      </dsp:txBody>
      <dsp:txXfrm>
        <a:off x="3994710" y="219069"/>
        <a:ext cx="1055188" cy="1055188"/>
      </dsp:txXfrm>
    </dsp:sp>
    <dsp:sp modelId="{275281DB-5F63-4009-93C9-4EBD4665CD3C}">
      <dsp:nvSpPr>
        <dsp:cNvPr id="0" name=""/>
        <dsp:cNvSpPr/>
      </dsp:nvSpPr>
      <dsp:spPr>
        <a:xfrm>
          <a:off x="5150514" y="569803"/>
          <a:ext cx="1492262" cy="1492262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Road Centerlines</a:t>
          </a:r>
        </a:p>
      </dsp:txBody>
      <dsp:txXfrm>
        <a:off x="5369051" y="788340"/>
        <a:ext cx="1055188" cy="1055188"/>
      </dsp:txXfrm>
    </dsp:sp>
    <dsp:sp modelId="{AECDB5A3-FB61-4AC8-ADEF-8789343BA30B}">
      <dsp:nvSpPr>
        <dsp:cNvPr id="0" name=""/>
        <dsp:cNvSpPr/>
      </dsp:nvSpPr>
      <dsp:spPr>
        <a:xfrm>
          <a:off x="5719785" y="1944145"/>
          <a:ext cx="1492262" cy="1492262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USPS Zip Codes</a:t>
          </a:r>
        </a:p>
      </dsp:txBody>
      <dsp:txXfrm>
        <a:off x="5938322" y="2162682"/>
        <a:ext cx="1055188" cy="1055188"/>
      </dsp:txXfrm>
    </dsp:sp>
    <dsp:sp modelId="{29D62A78-E327-4F99-938B-AB2B1897B1DB}">
      <dsp:nvSpPr>
        <dsp:cNvPr id="0" name=""/>
        <dsp:cNvSpPr/>
      </dsp:nvSpPr>
      <dsp:spPr>
        <a:xfrm>
          <a:off x="5080323" y="3318490"/>
          <a:ext cx="1492262" cy="1492262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Tax Parcels </a:t>
          </a:r>
          <a:r>
            <a:rPr lang="en-US" sz="1200" kern="1200" dirty="0"/>
            <a:t>(1.4 M parcels)</a:t>
          </a:r>
          <a:endParaRPr lang="en-US" sz="1500" kern="1200" dirty="0"/>
        </a:p>
      </dsp:txBody>
      <dsp:txXfrm>
        <a:off x="5298860" y="3537027"/>
        <a:ext cx="1055188" cy="1055188"/>
      </dsp:txXfrm>
    </dsp:sp>
    <dsp:sp modelId="{9678BC1C-3FCB-495F-B927-56B32BA81C8B}">
      <dsp:nvSpPr>
        <dsp:cNvPr id="0" name=""/>
        <dsp:cNvSpPr/>
      </dsp:nvSpPr>
      <dsp:spPr>
        <a:xfrm>
          <a:off x="3705984" y="3887753"/>
          <a:ext cx="1492262" cy="1492262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/>
            <a:t>Political Boundaries </a:t>
          </a:r>
          <a:r>
            <a:rPr lang="en-US" sz="1200" b="0" kern="1200" dirty="0"/>
            <a:t>(232 municipal, 55 county)</a:t>
          </a:r>
        </a:p>
      </dsp:txBody>
      <dsp:txXfrm>
        <a:off x="3924521" y="4106290"/>
        <a:ext cx="1055188" cy="1055188"/>
      </dsp:txXfrm>
    </dsp:sp>
    <dsp:sp modelId="{D6E8BB9F-2B97-472D-A589-D62416D53407}">
      <dsp:nvSpPr>
        <dsp:cNvPr id="0" name=""/>
        <dsp:cNvSpPr/>
      </dsp:nvSpPr>
      <dsp:spPr>
        <a:xfrm>
          <a:off x="2331643" y="3318478"/>
          <a:ext cx="1492262" cy="1492262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Base map Layers </a:t>
          </a:r>
          <a:br>
            <a:rPr lang="en-US" sz="1400" kern="1200" dirty="0"/>
          </a:br>
          <a:r>
            <a:rPr lang="en-US" sz="1400" kern="1200" dirty="0"/>
            <a:t/>
          </a:r>
          <a:br>
            <a:rPr lang="en-US" sz="1400" kern="1200" dirty="0"/>
          </a:br>
          <a:r>
            <a:rPr lang="en-US" sz="900" kern="1200" dirty="0"/>
            <a:t>(Aerial Imagery)</a:t>
          </a:r>
          <a:endParaRPr lang="en-US" sz="600" kern="1200" dirty="0"/>
        </a:p>
      </dsp:txBody>
      <dsp:txXfrm>
        <a:off x="2550180" y="3537015"/>
        <a:ext cx="1055188" cy="1055188"/>
      </dsp:txXfrm>
    </dsp:sp>
    <dsp:sp modelId="{27F857E9-09FC-4F38-9C5F-1A9F30605291}">
      <dsp:nvSpPr>
        <dsp:cNvPr id="0" name=""/>
        <dsp:cNvSpPr/>
      </dsp:nvSpPr>
      <dsp:spPr>
        <a:xfrm>
          <a:off x="1762376" y="1944145"/>
          <a:ext cx="1492262" cy="1492262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Census Blocks</a:t>
          </a:r>
        </a:p>
      </dsp:txBody>
      <dsp:txXfrm>
        <a:off x="1980913" y="2162682"/>
        <a:ext cx="1055188" cy="1055188"/>
      </dsp:txXfrm>
    </dsp:sp>
    <dsp:sp modelId="{5F9DC8F7-05DF-47F7-AF78-49F8B595213D}">
      <dsp:nvSpPr>
        <dsp:cNvPr id="0" name=""/>
        <dsp:cNvSpPr/>
      </dsp:nvSpPr>
      <dsp:spPr>
        <a:xfrm>
          <a:off x="2401831" y="569803"/>
          <a:ext cx="1492262" cy="1492262"/>
        </a:xfrm>
        <a:prstGeom prst="ellipse">
          <a:avLst/>
        </a:prstGeom>
        <a:solidFill>
          <a:schemeClr val="accent2">
            <a:alpha val="50000"/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E-911 Address Layers </a:t>
          </a:r>
        </a:p>
      </dsp:txBody>
      <dsp:txXfrm>
        <a:off x="2620368" y="788340"/>
        <a:ext cx="1055188" cy="105518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B0450E-E011-4C7D-8A9D-D0081C086009}">
      <dsp:nvSpPr>
        <dsp:cNvPr id="0" name=""/>
        <dsp:cNvSpPr/>
      </dsp:nvSpPr>
      <dsp:spPr>
        <a:xfrm rot="5400000">
          <a:off x="-345875" y="348807"/>
          <a:ext cx="2305833" cy="161408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/>
            <a:t>Inputs</a:t>
          </a:r>
        </a:p>
      </dsp:txBody>
      <dsp:txXfrm rot="-5400000">
        <a:off x="1" y="809974"/>
        <a:ext cx="1614083" cy="691750"/>
      </dsp:txXfrm>
    </dsp:sp>
    <dsp:sp modelId="{A5837FF5-AA50-4DA8-B694-18FF7CDB9276}">
      <dsp:nvSpPr>
        <dsp:cNvPr id="0" name=""/>
        <dsp:cNvSpPr/>
      </dsp:nvSpPr>
      <dsp:spPr>
        <a:xfrm rot="5400000">
          <a:off x="2358520" y="-741504"/>
          <a:ext cx="1498791" cy="298766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/>
            <a:t>SVRS (List)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/>
            <a:t>Election Districts (GIS)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/>
            <a:t>Address Layers (GIS Locators)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/>
            <a:t>Political Boundaries (GIS)</a:t>
          </a:r>
        </a:p>
      </dsp:txBody>
      <dsp:txXfrm rot="-5400000">
        <a:off x="1614083" y="76098"/>
        <a:ext cx="2914501" cy="1352461"/>
      </dsp:txXfrm>
    </dsp:sp>
    <dsp:sp modelId="{49DD8362-FDE5-49DC-9E51-CB2C9B57FEF1}">
      <dsp:nvSpPr>
        <dsp:cNvPr id="0" name=""/>
        <dsp:cNvSpPr/>
      </dsp:nvSpPr>
      <dsp:spPr>
        <a:xfrm rot="5400000">
          <a:off x="-345875" y="2369538"/>
          <a:ext cx="2305833" cy="161408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/>
            <a:t>Outputs</a:t>
          </a:r>
        </a:p>
      </dsp:txBody>
      <dsp:txXfrm rot="-5400000">
        <a:off x="1" y="2830705"/>
        <a:ext cx="1614083" cy="691750"/>
      </dsp:txXfrm>
    </dsp:sp>
    <dsp:sp modelId="{34BA9EAD-F018-4F44-ADF4-27528FBC4614}">
      <dsp:nvSpPr>
        <dsp:cNvPr id="0" name=""/>
        <dsp:cNvSpPr/>
      </dsp:nvSpPr>
      <dsp:spPr>
        <a:xfrm rot="5400000">
          <a:off x="2358520" y="1279225"/>
          <a:ext cx="1498791" cy="298766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/>
            <a:t>Visualization Tools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/>
            <a:t>Transparency to Public and Stakeholders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/>
            <a:t>Geoanalytics</a:t>
          </a:r>
        </a:p>
      </dsp:txBody>
      <dsp:txXfrm rot="-5400000">
        <a:off x="1614083" y="2096828"/>
        <a:ext cx="2914501" cy="13524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D120D2-A762-400D-AB1F-581274F695D9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C7EE24-2EBE-491C-BD8C-BDF9F2B7C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008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1DBD47-1AA0-4509-BBD7-1D036EE8CA3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9977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1DBD47-1AA0-4509-BBD7-1D036EE8CA3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3822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1DBD47-1AA0-4509-BBD7-1D036EE8CA3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6959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1DBD47-1AA0-4509-BBD7-1D036EE8CA3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9005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1DBD47-1AA0-4509-BBD7-1D036EE8CA3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5429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1DBD47-1AA0-4509-BBD7-1D036EE8CA3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8111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1DBD47-1AA0-4509-BBD7-1D036EE8CA3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3634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1DBD47-1AA0-4509-BBD7-1D036EE8CA3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8814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1DBD47-1AA0-4509-BBD7-1D036EE8CA3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2664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0529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053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1DBD47-1AA0-4509-BBD7-1D036EE8CA3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0484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24973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25576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1DBD47-1AA0-4509-BBD7-1D036EE8CA3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1181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1DBD47-1AA0-4509-BBD7-1D036EE8CA3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1499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1DBD47-1AA0-4509-BBD7-1D036EE8CA3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3642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1DBD47-1AA0-4509-BBD7-1D036EE8CA3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2440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1DBD47-1AA0-4509-BBD7-1D036EE8CA3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8222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1DBD47-1AA0-4509-BBD7-1D036EE8CA3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9193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1DBD47-1AA0-4509-BBD7-1D036EE8CA3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961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F7E45-1602-5816-9E38-F467CDBEC3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0029AE-E9D4-F6F8-0E3B-6083134914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0BFAC9-AE51-4FCD-641B-DB7EEEF7F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4749A-6041-4027-9D6B-2F718DF58216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E19C3F-05F4-9393-D252-E4CBA6B72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FFE6DB-51A2-1998-005D-6D9B303DB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E5612-3A94-4B2B-BE8D-8AE8672E0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71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0FBBE-4953-FE3D-0FEE-E351A1EAF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F77F89-0B2B-AF4D-8938-D1214BD9B5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A37F57-985B-F27F-9CC1-1BCD831D4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4749A-6041-4027-9D6B-2F718DF58216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D08378-12B5-3A53-B5AD-81C05E56A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9626E-ECB4-E9AF-7902-4B970F1A0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E5612-3A94-4B2B-BE8D-8AE8672E0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657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74DC272-46A7-7F98-97E9-C0DBD70F4E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8894A4-F45C-53FE-44BC-48095DC56D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5A45D0-6049-393A-5B41-471254464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4749A-6041-4027-9D6B-2F718DF58216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03320F-D4B0-23FE-0C1D-BD03689F8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D612F1-9F55-E1EA-7472-DA6CFB471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E5612-3A94-4B2B-BE8D-8AE8672E0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670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9DB99-9F6C-E6F7-3A59-D15A1EF2F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8FA75B-E1AC-81FB-6214-6CB54B7C40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52C454-99A3-CD9F-19C6-0DFB7EEC9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4749A-6041-4027-9D6B-2F718DF58216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99BEB8-78C5-C42D-58D7-DB47FB118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5DE5B3-35C2-1BDE-2F50-10C535FD2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E5612-3A94-4B2B-BE8D-8AE8672E0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569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F262D-92D1-6058-AF99-B37BE9869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FE09B2-BF6D-B0F8-8B9C-A0360E3C5D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422AA1-BD9D-4B48-46D9-F000452AE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4749A-6041-4027-9D6B-2F718DF58216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ED78BB-AA73-0BE3-8AF9-3C329C495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6251BC-4903-3861-BD75-3823EA63D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E5612-3A94-4B2B-BE8D-8AE8672E0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148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B7081-C04E-0205-2D23-E7B354726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E72D3A-9FF7-2BE0-2182-B4B643F6DE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AD2C83-23D5-3375-DC3C-2D5EDF2FD8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35C4EE-D4E9-CEB9-DD95-A9104D1C5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4749A-6041-4027-9D6B-2F718DF58216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291249-C252-05C8-3A4D-728687DAF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1E0120-951C-4FA5-DB2F-B51E75263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E5612-3A94-4B2B-BE8D-8AE8672E0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916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66E50-8D21-CC85-EB7A-C7BF4A749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5E92DA-3715-2297-47C1-4196841E1C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21F48D-EA3F-4D12-B433-3445AB3D12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98511A-B9E0-9590-0BA7-2E0F1B714D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51FC85-993A-9481-CA0A-518C7DAC49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17D41F-3025-9AF0-FD0A-0D7537343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4749A-6041-4027-9D6B-2F718DF58216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8BA001A-FC7D-35B6-80CF-BA536AFCC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09A54D-4BFE-103B-89B4-6BCCAADC3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E5612-3A94-4B2B-BE8D-8AE8672E0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409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6BF02-EF7D-C420-9F1E-662F2509B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BB6E52-A846-F481-B0C9-8061764BE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4749A-6041-4027-9D6B-2F718DF58216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C74D02-62BC-64F2-988B-C52D60E07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3713A7-CF35-2ED3-9366-98B4E81E0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E5612-3A94-4B2B-BE8D-8AE8672E0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764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AF558C-0A7F-D402-3C4F-F39F09832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4749A-6041-4027-9D6B-2F718DF58216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910286-A88B-06E6-B641-F66B683A7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FCB4EC-F867-967E-6146-CF54DE872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E5612-3A94-4B2B-BE8D-8AE8672E0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555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2EFDD-29E8-BD83-B50D-13BC5EA5C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78439B-7E0B-1232-90E0-B3A9849B91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376C06-632E-6782-88D2-3E8972CEE6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A3E0F7-7DF4-0B32-B173-E4DDFD52E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4749A-6041-4027-9D6B-2F718DF58216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3A7130-FFC2-7F57-81A9-92537DB29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39C1A0-41BD-B20F-5527-0D7ED6CB1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E5612-3A94-4B2B-BE8D-8AE8672E0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466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B78C9-C6C7-F8A7-0EEE-5DF4FF7C8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E077D6-F98F-C9D7-4592-AD11E12BA2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3A97C8-3776-F8DC-69C5-F9BA84A1F4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60CE19-241F-BD16-7E3D-7519734E2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4749A-6041-4027-9D6B-2F718DF58216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892F2C-C210-9B12-7B54-F1D4E3346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EFB66F-0AC0-6642-7EAA-1AAF715CF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E5612-3A94-4B2B-BE8D-8AE8672E0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42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BF0BDD-5563-F6A0-5576-A59479769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87CD53-2EE4-7B46-AEFA-721B74012B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511888-FD4F-F185-0BCE-1EE1CDE5F2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04749A-6041-4027-9D6B-2F718DF58216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04F532-953F-2E17-CD67-F7EC1E126E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66D3B1-1AC4-5721-4579-771B5EC001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E5612-3A94-4B2B-BE8D-8AE8672E0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154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hyperlink" Target="mailto:kdonalds@wvu.edu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3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hyperlink" Target="https://mapwv.gov/svrs/?query=17f8efd45d3-layer-66_3%2COBJECTID%2C905&amp;extent=-9136816.0871%2C4579812.937%2C-9134009.4149%2C4581379.896%2C102100" TargetMode="External"/><Relationship Id="rId4" Type="http://schemas.openxmlformats.org/officeDocument/2006/relationships/hyperlink" Target="https://data.wvgis.wvu.edu/pub/VTD/resource/WV_BAS_2010-20.xlsx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hyperlink" Target="https://mapwv.gov/svrs/?marker=-81.075303,39.327192&amp;level=20" TargetMode="External"/><Relationship Id="rId4" Type="http://schemas.openxmlformats.org/officeDocument/2006/relationships/image" Target="cid:image012.png@01D91F51.787AB520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apwv.gov/BAS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2.census.gov/geo/pvs/bas/bas23maps/st54_wv/incplace/" TargetMode="External"/><Relationship Id="rId3" Type="http://schemas.openxmlformats.org/officeDocument/2006/relationships/image" Target="../media/image29.png"/><Relationship Id="rId7" Type="http://schemas.openxmlformats.org/officeDocument/2006/relationships/hyperlink" Target="https://www.census.gov/geographies/mapping-files/2023/geo/bas/2023-bas-shapefiles.html" TargetMode="External"/><Relationship Id="rId12" Type="http://schemas.openxmlformats.org/officeDocument/2006/relationships/hyperlink" Target="https://data.wvgis.wvu.edu/pub/BAS/IP_Audit.xlsx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2.census.gov/geo/pdfs/partnerships/bas/TIGERwebforBAS.pdf" TargetMode="External"/><Relationship Id="rId11" Type="http://schemas.openxmlformats.org/officeDocument/2006/relationships/hyperlink" Target="https://data.wvgis.wvu.edu/pub/BAS/IP_Status.pdf" TargetMode="External"/><Relationship Id="rId5" Type="http://schemas.openxmlformats.org/officeDocument/2006/relationships/hyperlink" Target="https://tigerweb.geo.census.gov/tigerweb/" TargetMode="External"/><Relationship Id="rId10" Type="http://schemas.openxmlformats.org/officeDocument/2006/relationships/hyperlink" Target="https://wvgis.wvu.edu/data/dataset.php?ID=484" TargetMode="External"/><Relationship Id="rId4" Type="http://schemas.openxmlformats.org/officeDocument/2006/relationships/hyperlink" Target="https://www.census.gov/programs-surveys/bas.html" TargetMode="External"/><Relationship Id="rId9" Type="http://schemas.openxmlformats.org/officeDocument/2006/relationships/hyperlink" Target="https://www.mapwv.gov/BAS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0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apwv.gov/vote" TargetMode="External"/><Relationship Id="rId13" Type="http://schemas.openxmlformats.org/officeDocument/2006/relationships/hyperlink" Target="https://data.wvgis.wvu.edu/pub/VTD/SOS/report/Vote/precinct_summary/SVRS_Precinct_Summary.xlsx" TargetMode="External"/><Relationship Id="rId3" Type="http://schemas.openxmlformats.org/officeDocument/2006/relationships/image" Target="../media/image31.png"/><Relationship Id="rId7" Type="http://schemas.openxmlformats.org/officeDocument/2006/relationships/hyperlink" Target="https://data.wvgis.wvu.edu/pub/VTD/CountyReports/PrecinctRoad/" TargetMode="External"/><Relationship Id="rId12" Type="http://schemas.openxmlformats.org/officeDocument/2006/relationships/hyperlink" Target="https://data.wvgis.wvu.edu/pub/VTD/SOS/Graphic/Site_Address_match_percent.pdf" TargetMode="External"/><Relationship Id="rId2" Type="http://schemas.openxmlformats.org/officeDocument/2006/relationships/notesSlide" Target="../notesSlides/notesSlide17.xml"/><Relationship Id="rId16" Type="http://schemas.openxmlformats.org/officeDocument/2006/relationships/hyperlink" Target="https://data.wvgis.wvu.edu/pub/VTD/Resource/G-SVRS/G-SVRS_Tool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ata.wvgis.wvu.edu/pub/VTD/CountyReports/VoterList/" TargetMode="External"/><Relationship Id="rId11" Type="http://schemas.openxmlformats.org/officeDocument/2006/relationships/hyperlink" Target="https://data.wvgis.wvu.edu/pub/VTD/SOS/Graphic/Precinct_mismatches_percent_county.pdf" TargetMode="External"/><Relationship Id="rId5" Type="http://schemas.openxmlformats.org/officeDocument/2006/relationships/hyperlink" Target="https://data.wvgis.wvu.edu/pub/VTD/CountyReports/PrecinctMismatch/" TargetMode="External"/><Relationship Id="rId15" Type="http://schemas.openxmlformats.org/officeDocument/2006/relationships/hyperlink" Target="http://www.mapwv.gov/redistricting" TargetMode="External"/><Relationship Id="rId10" Type="http://schemas.openxmlformats.org/officeDocument/2006/relationships/hyperlink" Target="https://data.wvgis.wvu.edu/pub/VTD/SOS/report/Vote/county-summary/SVRS_County_Summary.xlsx" TargetMode="External"/><Relationship Id="rId4" Type="http://schemas.openxmlformats.org/officeDocument/2006/relationships/image" Target="../media/image1.png"/><Relationship Id="rId9" Type="http://schemas.openxmlformats.org/officeDocument/2006/relationships/hyperlink" Target="http://www.mapwv.gov/svrs" TargetMode="External"/><Relationship Id="rId14" Type="http://schemas.openxmlformats.org/officeDocument/2006/relationships/hyperlink" Target="https://data.wvgis.wvu.edu/pub/VTD/SOS/Graphic/Precinct_mismatches_percent.pdf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apwv.gov/svrs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lections.nsgic.org/best-practices-gis-in-elections/" TargetMode="External"/><Relationship Id="rId5" Type="http://schemas.openxmlformats.org/officeDocument/2006/relationships/hyperlink" Target="https://elections.nsgic.org/five-statewide-pilot-studies-launched-to-further-geo-enabled-elections/" TargetMode="External"/><Relationship Id="rId4" Type="http://schemas.openxmlformats.org/officeDocument/2006/relationships/hyperlink" Target="https://elections.nsgic.org/wp-content/uploads/2023/07/PilotStudies_D.pdf#page=12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lections.nsgic.org/best-practices-gis-in-elections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apwv.gov/vote/poll" TargetMode="External"/><Relationship Id="rId3" Type="http://schemas.openxmlformats.org/officeDocument/2006/relationships/hyperlink" Target="https://sos.wv.gov/news/Pages/03-02-2022-A.aspx" TargetMode="External"/><Relationship Id="rId7" Type="http://schemas.openxmlformats.org/officeDocument/2006/relationships/hyperlink" Target="http://www.mapwv.gov/vote/ev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apwv.gov/ev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g"/><Relationship Id="rId9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2"/>
            <a:ext cx="12192000" cy="91439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WV Geo-Enabled Elections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B38288A-79E2-C0C0-2DD1-E3A19959DAE7}"/>
              </a:ext>
            </a:extLst>
          </p:cNvPr>
          <p:cNvSpPr txBox="1"/>
          <p:nvPr/>
        </p:nvSpPr>
        <p:spPr>
          <a:xfrm>
            <a:off x="3409886" y="978109"/>
            <a:ext cx="60976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RAISING ELECTION Accuracy and Efficiency with GIS Tools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DAB1631-A31C-8B73-7ED5-4A87602EF38E}"/>
              </a:ext>
            </a:extLst>
          </p:cNvPr>
          <p:cNvGrpSpPr/>
          <p:nvPr/>
        </p:nvGrpSpPr>
        <p:grpSpPr>
          <a:xfrm>
            <a:off x="4005471" y="1421088"/>
            <a:ext cx="7783696" cy="4581209"/>
            <a:chOff x="6261652" y="2216037"/>
            <a:chExt cx="5656721" cy="2425925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6E46DB4E-664D-43F4-608F-C6B4135D30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61652" y="2241952"/>
              <a:ext cx="5656721" cy="240001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F9186AE7-3E6D-135E-D2CB-A90830DFAC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17737"/>
            <a:stretch/>
          </p:blipFill>
          <p:spPr>
            <a:xfrm>
              <a:off x="9232536" y="2470449"/>
              <a:ext cx="2499793" cy="194301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C18295D-9F15-7DBD-CB80-7A85F4B968E6}"/>
                </a:ext>
              </a:extLst>
            </p:cNvPr>
            <p:cNvSpPr/>
            <p:nvPr/>
          </p:nvSpPr>
          <p:spPr>
            <a:xfrm>
              <a:off x="11594504" y="2216037"/>
              <a:ext cx="225965" cy="14016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sp>
          <p:nvSpPr>
            <p:cNvPr id="21" name="Speech Bubble: Rectangle 20">
              <a:extLst>
                <a:ext uri="{FF2B5EF4-FFF2-40B4-BE49-F238E27FC236}">
                  <a16:creationId xmlns:a16="http://schemas.microsoft.com/office/drawing/2014/main" id="{8D783D8B-405C-8880-1F88-64351B3CD195}"/>
                </a:ext>
              </a:extLst>
            </p:cNvPr>
            <p:cNvSpPr/>
            <p:nvPr/>
          </p:nvSpPr>
          <p:spPr>
            <a:xfrm>
              <a:off x="6392855" y="2990763"/>
              <a:ext cx="1261403" cy="257316"/>
            </a:xfrm>
            <a:prstGeom prst="wedgeRectCallout">
              <a:avLst>
                <a:gd name="adj1" fmla="val 53208"/>
                <a:gd name="adj2" fmla="val -90190"/>
              </a:avLst>
            </a:prstGeom>
            <a:solidFill>
              <a:schemeClr val="tx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Popup Window Attributes</a:t>
              </a:r>
            </a:p>
          </p:txBody>
        </p:sp>
        <p:sp>
          <p:nvSpPr>
            <p:cNvPr id="22" name="Speech Bubble: Rectangle 21">
              <a:extLst>
                <a:ext uri="{FF2B5EF4-FFF2-40B4-BE49-F238E27FC236}">
                  <a16:creationId xmlns:a16="http://schemas.microsoft.com/office/drawing/2014/main" id="{8E06FB0A-392E-62E5-6EBB-0D7B26B949C7}"/>
                </a:ext>
              </a:extLst>
            </p:cNvPr>
            <p:cNvSpPr/>
            <p:nvPr/>
          </p:nvSpPr>
          <p:spPr>
            <a:xfrm>
              <a:off x="10333101" y="4055684"/>
              <a:ext cx="1261403" cy="257316"/>
            </a:xfrm>
            <a:prstGeom prst="wedgeRectCallout">
              <a:avLst>
                <a:gd name="adj1" fmla="val 19875"/>
                <a:gd name="adj2" fmla="val -47213"/>
              </a:avLst>
            </a:prstGeom>
            <a:solidFill>
              <a:schemeClr val="tx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Legend</a:t>
              </a:r>
            </a:p>
          </p:txBody>
        </p:sp>
        <p:sp>
          <p:nvSpPr>
            <p:cNvPr id="23" name="Speech Bubble: Rectangle 22">
              <a:extLst>
                <a:ext uri="{FF2B5EF4-FFF2-40B4-BE49-F238E27FC236}">
                  <a16:creationId xmlns:a16="http://schemas.microsoft.com/office/drawing/2014/main" id="{528C74C9-8A3A-703B-9CFB-D7586888CC5E}"/>
                </a:ext>
              </a:extLst>
            </p:cNvPr>
            <p:cNvSpPr/>
            <p:nvPr/>
          </p:nvSpPr>
          <p:spPr>
            <a:xfrm>
              <a:off x="6338591" y="4006785"/>
              <a:ext cx="1532575" cy="372130"/>
            </a:xfrm>
            <a:prstGeom prst="wedgeRectCallout">
              <a:avLst>
                <a:gd name="adj1" fmla="val 44233"/>
                <a:gd name="adj2" fmla="val -85143"/>
              </a:avLst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SVRS Voter Point Precinct Mismatch</a:t>
              </a:r>
              <a:endParaRPr lang="en-US" dirty="0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DDD0F79C-43ED-90CA-A909-EC9068D45AB9}"/>
              </a:ext>
            </a:extLst>
          </p:cNvPr>
          <p:cNvSpPr txBox="1"/>
          <p:nvPr/>
        </p:nvSpPr>
        <p:spPr>
          <a:xfrm>
            <a:off x="715606" y="6219480"/>
            <a:ext cx="10938845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Kurt Donaldson, Manager, WV GIS Technical Center, West Virginia University, </a:t>
            </a:r>
            <a:r>
              <a:rPr lang="en-US" dirty="0">
                <a:hlinkClick r:id="rId5"/>
              </a:rPr>
              <a:t>kdonalds@wvu.edu</a:t>
            </a:r>
            <a:r>
              <a:rPr lang="en-US" dirty="0"/>
              <a:t>, 304-293-9467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7B6A093-2FE0-E9DF-F0AF-2A3280AC3359}"/>
              </a:ext>
            </a:extLst>
          </p:cNvPr>
          <p:cNvGrpSpPr/>
          <p:nvPr/>
        </p:nvGrpSpPr>
        <p:grpSpPr>
          <a:xfrm>
            <a:off x="739115" y="1570382"/>
            <a:ext cx="2266462" cy="4209534"/>
            <a:chOff x="909937" y="1420298"/>
            <a:chExt cx="2671461" cy="4961744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F0E26978-0D9E-7D16-CF8B-3B1DA389891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9937" y="1420298"/>
              <a:ext cx="2671461" cy="4961744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CA9AB9EE-73D3-87B2-0B98-7B94ADF4787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21665" y="1580776"/>
              <a:ext cx="2448003" cy="4351940"/>
            </a:xfrm>
            <a:prstGeom prst="rect">
              <a:avLst/>
            </a:prstGeom>
          </p:spPr>
        </p:pic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7259CD47-BE8D-3D65-7650-3AE9C776907E}"/>
              </a:ext>
            </a:extLst>
          </p:cNvPr>
          <p:cNvSpPr txBox="1"/>
          <p:nvPr/>
        </p:nvSpPr>
        <p:spPr>
          <a:xfrm>
            <a:off x="10997702" y="545069"/>
            <a:ext cx="1313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9/5/2023</a:t>
            </a:r>
          </a:p>
        </p:txBody>
      </p:sp>
      <p:sp>
        <p:nvSpPr>
          <p:cNvPr id="29" name="Explosion: 8 Points 28">
            <a:extLst>
              <a:ext uri="{FF2B5EF4-FFF2-40B4-BE49-F238E27FC236}">
                <a16:creationId xmlns:a16="http://schemas.microsoft.com/office/drawing/2014/main" id="{08A20D5C-49F5-CFFA-E8B5-6CB3B37C5BA4}"/>
              </a:ext>
            </a:extLst>
          </p:cNvPr>
          <p:cNvSpPr/>
          <p:nvPr/>
        </p:nvSpPr>
        <p:spPr>
          <a:xfrm>
            <a:off x="8221432" y="1962853"/>
            <a:ext cx="3439736" cy="2945985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Visualization Transparency</a:t>
            </a:r>
            <a:br>
              <a:rPr lang="en-US" dirty="0"/>
            </a:br>
            <a:r>
              <a:rPr lang="en-US" dirty="0"/>
              <a:t>GeoAnalytics</a:t>
            </a:r>
          </a:p>
        </p:txBody>
      </p:sp>
    </p:spTree>
    <p:extLst>
      <p:ext uri="{BB962C8B-B14F-4D97-AF65-F5344CB8AC3E}">
        <p14:creationId xmlns:p14="http://schemas.microsoft.com/office/powerpoint/2010/main" val="170713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2"/>
            <a:ext cx="12192000" cy="91439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Status Graphics for Addresses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458ECE-BA60-27D2-365C-182F01B4B4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620080"/>
            <a:ext cx="5962154" cy="45871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7D4BBA2-E159-CF2F-9305-EA24235573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996" y="1620080"/>
            <a:ext cx="5981004" cy="45871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6A3C6E2-847C-5F99-2FE2-7BA834C0E839}"/>
              </a:ext>
            </a:extLst>
          </p:cNvPr>
          <p:cNvSpPr txBox="1"/>
          <p:nvPr/>
        </p:nvSpPr>
        <p:spPr>
          <a:xfrm>
            <a:off x="1381538" y="6310801"/>
            <a:ext cx="3647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E-911 Office Updates to SAMS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1B306C-29C5-7E5E-D416-14CD54AA9F0A}"/>
              </a:ext>
            </a:extLst>
          </p:cNvPr>
          <p:cNvSpPr txBox="1"/>
          <p:nvPr/>
        </p:nvSpPr>
        <p:spPr>
          <a:xfrm>
            <a:off x="7388085" y="6283750"/>
            <a:ext cx="3286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County Site Address Match Rate</a:t>
            </a:r>
          </a:p>
        </p:txBody>
      </p:sp>
    </p:spTree>
    <p:extLst>
      <p:ext uri="{BB962C8B-B14F-4D97-AF65-F5344CB8AC3E}">
        <p14:creationId xmlns:p14="http://schemas.microsoft.com/office/powerpoint/2010/main" val="2283011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2"/>
            <a:ext cx="12192000" cy="91439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Contextual GIS Layers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7D5F03B-9EB8-0C3F-3E00-583DE3DFF5D1}"/>
              </a:ext>
            </a:extLst>
          </p:cNvPr>
          <p:cNvSpPr txBox="1"/>
          <p:nvPr/>
        </p:nvSpPr>
        <p:spPr>
          <a:xfrm>
            <a:off x="592105" y="3429000"/>
            <a:ext cx="4689758" cy="326140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Reference or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contextual GIS layers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that support Geo-Enabled elections include municipal and county boundaries, tax parcels, and aerial imagery. 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These GIS layers provide </a:t>
            </a:r>
            <a:r>
              <a:rPr lang="en-US" sz="2000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context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for mapping election district boundaries and address locations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Support the State’s Spatial Data Infrastructure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B7127F2-5688-C98F-9B68-9301735ADD6E}"/>
              </a:ext>
            </a:extLst>
          </p:cNvPr>
          <p:cNvGrpSpPr/>
          <p:nvPr/>
        </p:nvGrpSpPr>
        <p:grpSpPr>
          <a:xfrm>
            <a:off x="592105" y="1178966"/>
            <a:ext cx="5400675" cy="1866900"/>
            <a:chOff x="6435645" y="1619247"/>
            <a:chExt cx="5400675" cy="1866900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5154634E-C6B3-FDAA-A717-25966670FA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35645" y="1619247"/>
              <a:ext cx="5400675" cy="1866900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FC62F49-D598-6AEC-43BB-6466095678A8}"/>
                </a:ext>
              </a:extLst>
            </p:cNvPr>
            <p:cNvSpPr txBox="1"/>
            <p:nvPr/>
          </p:nvSpPr>
          <p:spPr>
            <a:xfrm>
              <a:off x="6435645" y="1768641"/>
              <a:ext cx="231408" cy="276999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</a:rPr>
                <a:t>4</a:t>
              </a:r>
            </a:p>
          </p:txBody>
        </p:sp>
      </p:grpSp>
      <p:graphicFrame>
        <p:nvGraphicFramePr>
          <p:cNvPr id="34" name="Diagram 33">
            <a:extLst>
              <a:ext uri="{FF2B5EF4-FFF2-40B4-BE49-F238E27FC236}">
                <a16:creationId xmlns:a16="http://schemas.microsoft.com/office/drawing/2014/main" id="{06804DC7-3F15-5454-C6EE-BDBB25EAF8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68968669"/>
              </p:ext>
            </p:extLst>
          </p:nvPr>
        </p:nvGraphicFramePr>
        <p:xfrm>
          <a:off x="4065104" y="1328360"/>
          <a:ext cx="9044609" cy="53805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5168157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D59397E6-0AB3-45BD-A82C-EF8E3CF63A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306" b="7679"/>
          <a:stretch/>
        </p:blipFill>
        <p:spPr>
          <a:xfrm>
            <a:off x="1524000" y="1606909"/>
            <a:ext cx="9144000" cy="525109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0666763-0546-429B-8590-CC6D6C010231}"/>
              </a:ext>
            </a:extLst>
          </p:cNvPr>
          <p:cNvSpPr txBox="1"/>
          <p:nvPr/>
        </p:nvSpPr>
        <p:spPr>
          <a:xfrm>
            <a:off x="1745069" y="6384226"/>
            <a:ext cx="208000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        Mismatch Error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1" y="2"/>
            <a:ext cx="12079705" cy="91439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Political Boundaries (County)</a:t>
            </a:r>
          </a:p>
        </p:txBody>
      </p:sp>
      <p:sp>
        <p:nvSpPr>
          <p:cNvPr id="3" name="Rectangle 2"/>
          <p:cNvSpPr/>
          <p:nvPr/>
        </p:nvSpPr>
        <p:spPr>
          <a:xfrm>
            <a:off x="1524000" y="898679"/>
            <a:ext cx="872571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i="1" dirty="0"/>
              <a:t>Precinct Mismatch Errors will result if </a:t>
            </a:r>
            <a:r>
              <a:rPr lang="en-US" sz="1600" b="1" i="1" dirty="0">
                <a:solidFill>
                  <a:schemeClr val="accent1">
                    <a:lumMod val="50000"/>
                  </a:schemeClr>
                </a:solidFill>
              </a:rPr>
              <a:t>County</a:t>
            </a:r>
            <a:r>
              <a:rPr lang="en-US" sz="1600" b="1" i="1" dirty="0"/>
              <a:t> or </a:t>
            </a:r>
            <a:r>
              <a:rPr lang="en-US" sz="1600" b="1" i="1" dirty="0">
                <a:solidFill>
                  <a:schemeClr val="accent1">
                    <a:lumMod val="50000"/>
                  </a:schemeClr>
                </a:solidFill>
              </a:rPr>
              <a:t>Incorporated Place </a:t>
            </a:r>
            <a:r>
              <a:rPr lang="en-US" sz="1600" b="1" i="1" dirty="0"/>
              <a:t>boundaries are incorrect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20E5DB-4BC8-4543-B9F1-D6261580F77A}"/>
              </a:ext>
            </a:extLst>
          </p:cNvPr>
          <p:cNvSpPr txBox="1"/>
          <p:nvPr/>
        </p:nvSpPr>
        <p:spPr>
          <a:xfrm>
            <a:off x="1524001" y="1240589"/>
            <a:ext cx="9144000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The Lincoln-Logan county boundary changed by the </a:t>
            </a:r>
            <a:r>
              <a:rPr lang="en-US" sz="1400" dirty="0">
                <a:hlinkClick r:id="rId4"/>
              </a:rPr>
              <a:t>2020 BAS </a:t>
            </a:r>
            <a:r>
              <a:rPr lang="en-US" sz="1400" dirty="0"/>
              <a:t>was not correct for the 3/22/2022 spatial audit, resulting in mismatch and outside county precinct errors for voter points in Lincoln County </a:t>
            </a:r>
            <a:r>
              <a:rPr lang="en-US" sz="1400" dirty="0">
                <a:hlinkClick r:id="rId5"/>
              </a:rPr>
              <a:t>Precinct 11</a:t>
            </a:r>
            <a:r>
              <a:rPr lang="en-US" sz="1400" dirty="0"/>
              <a:t>. The GIS boundary has been updated in the G-SVRS Tool, so the precinct mismatch errors should be corrected when the next spatial audit is performed.</a:t>
            </a:r>
          </a:p>
        </p:txBody>
      </p:sp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980E41C0-80FF-421F-B214-1804607179BA}"/>
              </a:ext>
            </a:extLst>
          </p:cNvPr>
          <p:cNvSpPr/>
          <p:nvPr/>
        </p:nvSpPr>
        <p:spPr>
          <a:xfrm>
            <a:off x="8799005" y="4511044"/>
            <a:ext cx="1577592" cy="575268"/>
          </a:xfrm>
          <a:prstGeom prst="wedgeRectCallout">
            <a:avLst>
              <a:gd name="adj1" fmla="val -83674"/>
              <a:gd name="adj2" fmla="val 149395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Correct County Boundary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D33B866C-D83C-4FB2-8D42-E742256D4271}"/>
              </a:ext>
            </a:extLst>
          </p:cNvPr>
          <p:cNvSpPr/>
          <p:nvPr/>
        </p:nvSpPr>
        <p:spPr>
          <a:xfrm>
            <a:off x="7628371" y="2533422"/>
            <a:ext cx="1477109" cy="575268"/>
          </a:xfrm>
          <a:prstGeom prst="wedgeRectCallout">
            <a:avLst>
              <a:gd name="adj1" fmla="val -72343"/>
              <a:gd name="adj2" fmla="val 25943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Old County Boundary</a:t>
            </a:r>
            <a:endParaRPr lang="en-US" sz="16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184A970-322A-4D16-923A-9F6BAEBDD2AD}"/>
              </a:ext>
            </a:extLst>
          </p:cNvPr>
          <p:cNvSpPr txBox="1"/>
          <p:nvPr/>
        </p:nvSpPr>
        <p:spPr>
          <a:xfrm>
            <a:off x="4781537" y="5667947"/>
            <a:ext cx="1105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Lincoln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287A8FE-3DF0-4152-BAA7-C71E993A44B5}"/>
              </a:ext>
            </a:extLst>
          </p:cNvPr>
          <p:cNvSpPr txBox="1"/>
          <p:nvPr/>
        </p:nvSpPr>
        <p:spPr>
          <a:xfrm>
            <a:off x="4351327" y="6293762"/>
            <a:ext cx="982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Logan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B445F70-A34A-4A72-BDC5-ADA483CABCE3}"/>
              </a:ext>
            </a:extLst>
          </p:cNvPr>
          <p:cNvSpPr txBox="1"/>
          <p:nvPr/>
        </p:nvSpPr>
        <p:spPr>
          <a:xfrm>
            <a:off x="6723095" y="4798678"/>
            <a:ext cx="128587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Precinct 11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27D7B86-D9AB-4384-8281-07ABD2ADE3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7206" y="6447902"/>
            <a:ext cx="229649" cy="219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3710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-1" y="2"/>
            <a:ext cx="12192001" cy="91439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County Boundary Accuracy Improvement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1244FD-5C1B-43D9-9D09-8EEBABE8CFBC}"/>
              </a:ext>
            </a:extLst>
          </p:cNvPr>
          <p:cNvSpPr txBox="1"/>
          <p:nvPr/>
        </p:nvSpPr>
        <p:spPr>
          <a:xfrm>
            <a:off x="255261" y="1017258"/>
            <a:ext cx="11716160" cy="9682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official county boundaries for West Virginia are the USGS topographic map boundaries plus recent court order updates.  </a:t>
            </a:r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West Virginia is c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oordinating with Census BAS to improve the spatial resolution of county boundaries in West Virginia before the 2030 Census.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097" name="x_x_x_x_x_Picture 2">
            <a:extLst>
              <a:ext uri="{FF2B5EF4-FFF2-40B4-BE49-F238E27FC236}">
                <a16:creationId xmlns:a16="http://schemas.microsoft.com/office/drawing/2014/main" id="{D6F42FF7-40DF-6635-8226-F5C5E39AD2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513" y="2181436"/>
            <a:ext cx="5265621" cy="417815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245EC61-8A69-4FE8-7E30-68E96F7CAE31}"/>
              </a:ext>
            </a:extLst>
          </p:cNvPr>
          <p:cNvSpPr txBox="1"/>
          <p:nvPr/>
        </p:nvSpPr>
        <p:spPr>
          <a:xfrm>
            <a:off x="255261" y="6330416"/>
            <a:ext cx="50867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Non-coincidental USGS topo and Census boundaries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5"/>
              </a:rPr>
              <a:t>https://mapwv.gov/svrs/?marker=-81.075303,39.327192&amp;level=20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4099" name="x_x_x_x_x_Picture 4">
            <a:extLst>
              <a:ext uri="{FF2B5EF4-FFF2-40B4-BE49-F238E27FC236}">
                <a16:creationId xmlns:a16="http://schemas.microsoft.com/office/drawing/2014/main" id="{EF1CAAA3-ABA4-2767-BEB4-0AE56C155A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9698" y="2185976"/>
            <a:ext cx="5828205" cy="4173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1C681FE2-B9D0-8C51-621F-237901BD52AD}"/>
              </a:ext>
            </a:extLst>
          </p:cNvPr>
          <p:cNvSpPr/>
          <p:nvPr/>
        </p:nvSpPr>
        <p:spPr>
          <a:xfrm>
            <a:off x="626165" y="2683565"/>
            <a:ext cx="1504471" cy="367748"/>
          </a:xfrm>
          <a:prstGeom prst="wedgeRectCallout">
            <a:avLst>
              <a:gd name="adj1" fmla="val 103035"/>
              <a:gd name="adj2" fmla="val 58848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Census</a:t>
            </a:r>
            <a:br>
              <a:rPr lang="en-US" sz="1400" dirty="0"/>
            </a:br>
            <a:r>
              <a:rPr lang="en-US" sz="1400" dirty="0"/>
              <a:t> County Boundary</a:t>
            </a:r>
          </a:p>
        </p:txBody>
      </p:sp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0C5AEBCD-6D5E-E602-681A-60414AE25459}"/>
              </a:ext>
            </a:extLst>
          </p:cNvPr>
          <p:cNvSpPr/>
          <p:nvPr/>
        </p:nvSpPr>
        <p:spPr>
          <a:xfrm>
            <a:off x="6911009" y="2577548"/>
            <a:ext cx="1504471" cy="367748"/>
          </a:xfrm>
          <a:prstGeom prst="wedgeRectCallout">
            <a:avLst>
              <a:gd name="adj1" fmla="val 109641"/>
              <a:gd name="adj2" fmla="val 9128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Census</a:t>
            </a:r>
            <a:br>
              <a:rPr lang="en-US" sz="1400" dirty="0"/>
            </a:br>
            <a:r>
              <a:rPr lang="en-US" sz="1400" dirty="0"/>
              <a:t> County Boundary</a:t>
            </a:r>
          </a:p>
        </p:txBody>
      </p:sp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DF5729C2-9AD1-E39C-2403-E85F47D815FD}"/>
              </a:ext>
            </a:extLst>
          </p:cNvPr>
          <p:cNvSpPr/>
          <p:nvPr/>
        </p:nvSpPr>
        <p:spPr>
          <a:xfrm>
            <a:off x="917713" y="5652498"/>
            <a:ext cx="1504471" cy="367748"/>
          </a:xfrm>
          <a:prstGeom prst="wedgeRectCallout">
            <a:avLst>
              <a:gd name="adj1" fmla="val -79301"/>
              <a:gd name="adj2" fmla="val -6817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USGS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 County Boundary</a:t>
            </a:r>
          </a:p>
        </p:txBody>
      </p:sp>
      <p:sp>
        <p:nvSpPr>
          <p:cNvPr id="12" name="Speech Bubble: Rectangle 11">
            <a:extLst>
              <a:ext uri="{FF2B5EF4-FFF2-40B4-BE49-F238E27FC236}">
                <a16:creationId xmlns:a16="http://schemas.microsoft.com/office/drawing/2014/main" id="{0AA29057-1094-B60F-6DB1-F7E4C5BBAAFE}"/>
              </a:ext>
            </a:extLst>
          </p:cNvPr>
          <p:cNvSpPr/>
          <p:nvPr/>
        </p:nvSpPr>
        <p:spPr>
          <a:xfrm>
            <a:off x="7663244" y="5652498"/>
            <a:ext cx="1504471" cy="367748"/>
          </a:xfrm>
          <a:prstGeom prst="wedgeRectCallout">
            <a:avLst>
              <a:gd name="adj1" fmla="val -79301"/>
              <a:gd name="adj2" fmla="val -6817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USGS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 County Boundary</a:t>
            </a:r>
          </a:p>
        </p:txBody>
      </p:sp>
    </p:spTree>
    <p:extLst>
      <p:ext uri="{BB962C8B-B14F-4D97-AF65-F5344CB8AC3E}">
        <p14:creationId xmlns:p14="http://schemas.microsoft.com/office/powerpoint/2010/main" val="37335549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-1" y="2"/>
            <a:ext cx="12079705" cy="91439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Political Boundaries (Municipal)</a:t>
            </a:r>
          </a:p>
        </p:txBody>
      </p:sp>
      <p:pic>
        <p:nvPicPr>
          <p:cNvPr id="2050" name="x_Picture 1">
            <a:extLst>
              <a:ext uri="{FF2B5EF4-FFF2-40B4-BE49-F238E27FC236}">
                <a16:creationId xmlns:a16="http://schemas.microsoft.com/office/drawing/2014/main" id="{555D2BFC-014A-557E-E08E-B2DD42B882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28" y="1177551"/>
            <a:ext cx="5914774" cy="550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18B3491-81CC-B9A1-9966-149247440C2B}"/>
              </a:ext>
            </a:extLst>
          </p:cNvPr>
          <p:cNvSpPr txBox="1"/>
          <p:nvPr/>
        </p:nvSpPr>
        <p:spPr>
          <a:xfrm>
            <a:off x="2289751" y="2491701"/>
            <a:ext cx="1503948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South Charleston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4F839D-E8AA-0688-AFC3-6345BE133A00}"/>
              </a:ext>
            </a:extLst>
          </p:cNvPr>
          <p:cNvSpPr txBox="1"/>
          <p:nvPr/>
        </p:nvSpPr>
        <p:spPr>
          <a:xfrm>
            <a:off x="4688304" y="3560838"/>
            <a:ext cx="1503948" cy="36933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Charleston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1244FD-5C1B-43D9-9D09-8EEBABE8CFBC}"/>
              </a:ext>
            </a:extLst>
          </p:cNvPr>
          <p:cNvSpPr txBox="1"/>
          <p:nvPr/>
        </p:nvSpPr>
        <p:spPr>
          <a:xfrm>
            <a:off x="6901800" y="1177551"/>
            <a:ext cx="4812572" cy="38982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000" u="sng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Municipal or Incorporated Place Boundaries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Incorporated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Place boundaries are important for defining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municipal precincts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Municipal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boundary corrections need to be submitted to the federal geospatial database via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Census BAS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Charleston and South Charleston which have a shared boundary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tracking log should monitoring progress of pending community BAS submissions  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8F916C-20BF-9F15-023B-E399DA415B72}"/>
              </a:ext>
            </a:extLst>
          </p:cNvPr>
          <p:cNvSpPr txBox="1"/>
          <p:nvPr/>
        </p:nvSpPr>
        <p:spPr>
          <a:xfrm>
            <a:off x="7303228" y="5844210"/>
            <a:ext cx="4204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hlinkClick r:id="rId4"/>
              </a:rPr>
              <a:t>WV BAS </a:t>
            </a:r>
            <a:r>
              <a:rPr lang="en-US" sz="1400" dirty="0">
                <a:hlinkClick r:id="rId4"/>
              </a:rPr>
              <a:t>Interactive Viewer </a:t>
            </a:r>
            <a:r>
              <a:rPr lang="en-US" sz="1400" dirty="0"/>
              <a:t>of Municipal Boundaries from Census and Local Data Source </a:t>
            </a:r>
          </a:p>
        </p:txBody>
      </p:sp>
    </p:spTree>
    <p:extLst>
      <p:ext uri="{BB962C8B-B14F-4D97-AF65-F5344CB8AC3E}">
        <p14:creationId xmlns:p14="http://schemas.microsoft.com/office/powerpoint/2010/main" val="10710574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-1" y="2"/>
            <a:ext cx="12079705" cy="91439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Municipal Boundary Audit / BAS Tracking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2E645A-92C3-D54D-4F2E-D056573B2C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374" y="914401"/>
            <a:ext cx="7501995" cy="577556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CD4E155-B26C-3110-15BC-8AA036CC3A46}"/>
              </a:ext>
            </a:extLst>
          </p:cNvPr>
          <p:cNvSpPr txBox="1"/>
          <p:nvPr/>
        </p:nvSpPr>
        <p:spPr>
          <a:xfrm>
            <a:off x="8163122" y="1494736"/>
            <a:ext cx="3639856" cy="1724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Municipal Boundary audit between Census and local data sources.  Boundary changes submitted via Census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BAS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program. 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FE79C30-E08F-5C5D-37DB-930E8C4E7E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8580343"/>
              </p:ext>
            </p:extLst>
          </p:nvPr>
        </p:nvGraphicFramePr>
        <p:xfrm>
          <a:off x="8090932" y="3799389"/>
          <a:ext cx="3784235" cy="2514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27176">
                  <a:extLst>
                    <a:ext uri="{9D8B030D-6E8A-4147-A177-3AD203B41FA5}">
                      <a16:colId xmlns:a16="http://schemas.microsoft.com/office/drawing/2014/main" val="2181104487"/>
                    </a:ext>
                  </a:extLst>
                </a:gridCol>
                <a:gridCol w="1395513">
                  <a:extLst>
                    <a:ext uri="{9D8B030D-6E8A-4147-A177-3AD203B41FA5}">
                      <a16:colId xmlns:a16="http://schemas.microsoft.com/office/drawing/2014/main" val="2082086492"/>
                    </a:ext>
                  </a:extLst>
                </a:gridCol>
                <a:gridCol w="1261546">
                  <a:extLst>
                    <a:ext uri="{9D8B030D-6E8A-4147-A177-3AD203B41FA5}">
                      <a16:colId xmlns:a16="http://schemas.microsoft.com/office/drawing/2014/main" val="240052971"/>
                    </a:ext>
                  </a:extLst>
                </a:gridCol>
              </a:tblGrid>
              <a:tr h="26685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4114800" algn="l"/>
                        </a:tabLst>
                      </a:pPr>
                      <a:r>
                        <a:rPr lang="en-US" sz="1600" dirty="0">
                          <a:effectLst/>
                        </a:rPr>
                        <a:t>Topic</a:t>
                      </a:r>
                      <a:endParaRPr lang="en-US" sz="1800" dirty="0">
                        <a:effectLst/>
                        <a:latin typeface="Univers (WN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4114800" algn="l"/>
                        </a:tabLst>
                      </a:pPr>
                      <a:r>
                        <a:rPr lang="en-US" sz="1600" dirty="0">
                          <a:effectLst/>
                        </a:rPr>
                        <a:t>Census Resources</a:t>
                      </a:r>
                      <a:endParaRPr lang="en-US" sz="1800" dirty="0">
                        <a:effectLst/>
                        <a:latin typeface="Univers (WN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4114800" algn="l"/>
                        </a:tabLst>
                      </a:pPr>
                      <a:r>
                        <a:rPr lang="en-US" sz="1600" dirty="0">
                          <a:effectLst/>
                        </a:rPr>
                        <a:t>State Resources</a:t>
                      </a:r>
                      <a:endParaRPr lang="en-US" sz="1800" dirty="0">
                        <a:effectLst/>
                        <a:latin typeface="Univers (WN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51885262"/>
                  </a:ext>
                </a:extLst>
              </a:tr>
              <a:tr h="192073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4114800" algn="l"/>
                        </a:tabLst>
                      </a:pPr>
                      <a:r>
                        <a:rPr lang="en-US" sz="1600" dirty="0">
                          <a:solidFill>
                            <a:srgbClr val="FFFF00"/>
                          </a:solidFill>
                          <a:effectLst/>
                        </a:rPr>
                        <a:t>Review Boundary Data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Univers (WN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4114800" algn="l"/>
                        </a:tabLst>
                      </a:pPr>
                      <a:r>
                        <a:rPr lang="en-US" sz="1100" u="sng" dirty="0">
                          <a:effectLst/>
                          <a:hlinkClick r:id="rId5"/>
                        </a:rPr>
                        <a:t>TIGERweb</a:t>
                      </a:r>
                      <a:r>
                        <a:rPr lang="en-US" sz="1100" baseline="30000" dirty="0">
                          <a:effectLst/>
                        </a:rPr>
                        <a:t>1</a:t>
                      </a:r>
                      <a:r>
                        <a:rPr lang="en-US" sz="1100" dirty="0">
                          <a:effectLst/>
                        </a:rPr>
                        <a:t> viewer and </a:t>
                      </a:r>
                      <a:r>
                        <a:rPr lang="en-US" sz="1100" u="sng" dirty="0">
                          <a:effectLst/>
                          <a:hlinkClick r:id="rId6"/>
                        </a:rPr>
                        <a:t>guide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4114800" algn="l"/>
                        </a:tabLst>
                      </a:pPr>
                      <a:r>
                        <a:rPr lang="en-US" sz="1100" u="sng" dirty="0">
                          <a:effectLst/>
                          <a:hlinkClick r:id="rId7"/>
                        </a:rPr>
                        <a:t/>
                      </a:r>
                      <a:br>
                        <a:rPr lang="en-US" sz="1100" u="sng" dirty="0">
                          <a:effectLst/>
                          <a:hlinkClick r:id="rId7"/>
                        </a:rPr>
                      </a:br>
                      <a:r>
                        <a:rPr lang="en-US" sz="1100" u="sng" dirty="0">
                          <a:effectLst/>
                          <a:hlinkClick r:id="rId7"/>
                        </a:rPr>
                        <a:t>BAS Partnership Shapefiles</a:t>
                      </a:r>
                      <a:r>
                        <a:rPr lang="en-US" sz="1100" baseline="30000" dirty="0">
                          <a:effectLst/>
                        </a:rPr>
                        <a:t>2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4114800" algn="l"/>
                        </a:tabLst>
                      </a:pPr>
                      <a:r>
                        <a:rPr lang="en-US" sz="1100" u="sng" dirty="0">
                          <a:effectLst/>
                          <a:hlinkClick r:id="rId8"/>
                        </a:rPr>
                        <a:t/>
                      </a:r>
                      <a:br>
                        <a:rPr lang="en-US" sz="1100" u="sng" dirty="0">
                          <a:effectLst/>
                          <a:hlinkClick r:id="rId8"/>
                        </a:rPr>
                      </a:br>
                      <a:r>
                        <a:rPr lang="en-US" sz="1100" u="sng" dirty="0">
                          <a:effectLst/>
                          <a:hlinkClick r:id="rId8"/>
                        </a:rPr>
                        <a:t>PDF BAS maps</a:t>
                      </a:r>
                      <a:r>
                        <a:rPr lang="en-US" sz="1100" baseline="30000" dirty="0">
                          <a:effectLst/>
                        </a:rPr>
                        <a:t>3</a:t>
                      </a:r>
                      <a:endParaRPr lang="en-US" sz="1200" dirty="0">
                        <a:effectLst/>
                        <a:latin typeface="Univers (WN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4114800" algn="l"/>
                        </a:tabLst>
                      </a:pPr>
                      <a:r>
                        <a:rPr lang="en-US" sz="1100" u="sng" dirty="0">
                          <a:effectLst/>
                          <a:hlinkClick r:id="rId9"/>
                        </a:rPr>
                        <a:t>WV Incorporated Places Viewer</a:t>
                      </a:r>
                      <a:r>
                        <a:rPr lang="en-US" sz="1100" u="sng" dirty="0">
                          <a:effectLst/>
                        </a:rPr>
                        <a:t/>
                      </a:r>
                      <a:br>
                        <a:rPr lang="en-US" sz="1100" u="sng" dirty="0">
                          <a:effectLst/>
                        </a:rPr>
                      </a:br>
                      <a:r>
                        <a:rPr lang="en-US" sz="1100" dirty="0">
                          <a:effectLst/>
                        </a:rPr>
                        <a:t/>
                      </a:r>
                      <a:br>
                        <a:rPr lang="en-US" sz="1100" dirty="0">
                          <a:effectLst/>
                        </a:rPr>
                      </a:br>
                      <a:r>
                        <a:rPr lang="en-US" sz="1100" u="sng" dirty="0">
                          <a:effectLst/>
                          <a:hlinkClick r:id="rId10"/>
                        </a:rPr>
                        <a:t>State Municipality GIS File</a:t>
                      </a:r>
                      <a:r>
                        <a:rPr lang="en-US" sz="1100" u="sng" dirty="0">
                          <a:effectLst/>
                        </a:rPr>
                        <a:t/>
                      </a:r>
                      <a:br>
                        <a:rPr lang="en-US" sz="1100" u="sng" dirty="0">
                          <a:effectLst/>
                        </a:rPr>
                      </a:br>
                      <a:r>
                        <a:rPr lang="en-US" sz="1100" dirty="0">
                          <a:effectLst/>
                        </a:rPr>
                        <a:t/>
                      </a:r>
                      <a:br>
                        <a:rPr lang="en-US" sz="1100" dirty="0">
                          <a:effectLst/>
                        </a:rPr>
                      </a:br>
                      <a:r>
                        <a:rPr lang="en-US" sz="1100" u="sng" dirty="0">
                          <a:effectLst/>
                          <a:hlinkClick r:id="rId11"/>
                        </a:rPr>
                        <a:t>WV BAS Status Graphic</a:t>
                      </a:r>
                      <a:r>
                        <a:rPr lang="en-US" sz="1100" u="sng" dirty="0">
                          <a:effectLst/>
                        </a:rPr>
                        <a:t/>
                      </a:r>
                      <a:br>
                        <a:rPr lang="en-US" sz="1100" u="sng" dirty="0">
                          <a:effectLst/>
                        </a:rPr>
                      </a:br>
                      <a:r>
                        <a:rPr lang="en-US" sz="1100" dirty="0">
                          <a:effectLst/>
                        </a:rPr>
                        <a:t/>
                      </a:r>
                      <a:br>
                        <a:rPr lang="en-US" sz="1100" dirty="0">
                          <a:effectLst/>
                        </a:rPr>
                      </a:br>
                      <a:r>
                        <a:rPr lang="en-US" sz="1100" u="sng" dirty="0">
                          <a:effectLst/>
                          <a:hlinkClick r:id="rId12"/>
                        </a:rPr>
                        <a:t>WV BAS Audit Table</a:t>
                      </a:r>
                      <a:r>
                        <a:rPr lang="en-US" sz="1100" dirty="0">
                          <a:effectLst/>
                        </a:rPr>
                        <a:t/>
                      </a:r>
                      <a:br>
                        <a:rPr lang="en-US" sz="1100" dirty="0">
                          <a:effectLst/>
                        </a:rPr>
                      </a:br>
                      <a:endParaRPr lang="en-US" sz="1200" dirty="0">
                        <a:effectLst/>
                        <a:latin typeface="Univers (WN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87552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85297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2"/>
            <a:ext cx="12192000" cy="91439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Data Validation Processes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B8CB1D0-48EB-B387-AF80-FB74B2A6F8D0}"/>
              </a:ext>
            </a:extLst>
          </p:cNvPr>
          <p:cNvGrpSpPr/>
          <p:nvPr/>
        </p:nvGrpSpPr>
        <p:grpSpPr>
          <a:xfrm>
            <a:off x="388773" y="1293119"/>
            <a:ext cx="5438775" cy="1409700"/>
            <a:chOff x="6416594" y="4340387"/>
            <a:chExt cx="5438775" cy="14097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FAFFE3F-62A8-A7DE-E93F-AD715326FCF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16594" y="4340387"/>
              <a:ext cx="5438775" cy="1409700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E211B66-73DC-54F1-1332-90CC2EFFE0E7}"/>
                </a:ext>
              </a:extLst>
            </p:cNvPr>
            <p:cNvSpPr txBox="1"/>
            <p:nvPr/>
          </p:nvSpPr>
          <p:spPr>
            <a:xfrm>
              <a:off x="6435645" y="4431439"/>
              <a:ext cx="231408" cy="276999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</a:rPr>
                <a:t>5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978C9A74-918D-033B-33DD-EBE70893F27A}"/>
              </a:ext>
            </a:extLst>
          </p:cNvPr>
          <p:cNvSpPr txBox="1"/>
          <p:nvPr/>
        </p:nvSpPr>
        <p:spPr>
          <a:xfrm>
            <a:off x="523528" y="3081537"/>
            <a:ext cx="628477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Validating the elections data using geoanalytics provides greater confidence in the elections system to administrators and the public.  Monthly systematic audits include: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Verifying mapped voters fall within the correct district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Address geocoding match rates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CBBFD87B-1208-DC12-0F4C-285EE85CF3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44998454"/>
              </p:ext>
            </p:extLst>
          </p:nvPr>
        </p:nvGraphicFramePr>
        <p:xfrm>
          <a:off x="7201477" y="1304090"/>
          <a:ext cx="4601750" cy="43324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1664225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2"/>
            <a:ext cx="12192000" cy="91439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WV GIS Products</a:t>
            </a:r>
          </a:p>
        </p:txBody>
      </p:sp>
      <p:pic>
        <p:nvPicPr>
          <p:cNvPr id="1026" name="Picture 4">
            <a:extLst>
              <a:ext uri="{FF2B5EF4-FFF2-40B4-BE49-F238E27FC236}">
                <a16:creationId xmlns:a16="http://schemas.microsoft.com/office/drawing/2014/main" id="{018D870A-7153-4CA7-AD54-606DA50CD9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50"/>
          <a:stretch/>
        </p:blipFill>
        <p:spPr bwMode="auto">
          <a:xfrm>
            <a:off x="1838585" y="4527877"/>
            <a:ext cx="4046400" cy="220018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9C0B031-F61A-4EC6-9310-97013E2A96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4358" y="4523972"/>
            <a:ext cx="3982986" cy="219132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2DF5857-FD2B-427C-A8DD-10864077154A}"/>
              </a:ext>
            </a:extLst>
          </p:cNvPr>
          <p:cNvSpPr txBox="1"/>
          <p:nvPr/>
        </p:nvSpPr>
        <p:spPr>
          <a:xfrm>
            <a:off x="7291057" y="6211668"/>
            <a:ext cx="1907894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G-SVRS Map Tool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276DE2-AA19-4CC8-96C7-DEF0AA86D042}"/>
              </a:ext>
            </a:extLst>
          </p:cNvPr>
          <p:cNvSpPr txBox="1"/>
          <p:nvPr/>
        </p:nvSpPr>
        <p:spPr>
          <a:xfrm>
            <a:off x="2116456" y="6211668"/>
            <a:ext cx="3526871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County Precinct Mismatch Report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78FC6501-8A8A-4338-B8F5-79DF63D628B5}"/>
              </a:ext>
            </a:extLst>
          </p:cNvPr>
          <p:cNvSpPr/>
          <p:nvPr/>
        </p:nvSpPr>
        <p:spPr>
          <a:xfrm>
            <a:off x="5923485" y="5748950"/>
            <a:ext cx="345032" cy="2806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5F96FB-B927-45CE-BD74-44932D8333ED}"/>
              </a:ext>
            </a:extLst>
          </p:cNvPr>
          <p:cNvSpPr txBox="1"/>
          <p:nvPr/>
        </p:nvSpPr>
        <p:spPr>
          <a:xfrm>
            <a:off x="1942365" y="4098514"/>
            <a:ext cx="7962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Statewide Voter Registration System (SVRS) Reports link tabular data to Map Viewer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1F4F9826-071A-4F40-83A4-D67ED7E55A60}"/>
              </a:ext>
            </a:extLst>
          </p:cNvPr>
          <p:cNvGraphicFramePr>
            <a:graphicFrameLocks noGrp="1"/>
          </p:cNvGraphicFramePr>
          <p:nvPr/>
        </p:nvGraphicFramePr>
        <p:xfrm>
          <a:off x="2116456" y="960450"/>
          <a:ext cx="7962239" cy="3095259"/>
        </p:xfrm>
        <a:graphic>
          <a:graphicData uri="http://schemas.openxmlformats.org/drawingml/2006/table">
            <a:tbl>
              <a:tblPr firstRow="1" firstCol="1" bandRow="1"/>
              <a:tblGrid>
                <a:gridCol w="2890402">
                  <a:extLst>
                    <a:ext uri="{9D8B030D-6E8A-4147-A177-3AD203B41FA5}">
                      <a16:colId xmlns:a16="http://schemas.microsoft.com/office/drawing/2014/main" val="1775100144"/>
                    </a:ext>
                  </a:extLst>
                </a:gridCol>
                <a:gridCol w="2890402">
                  <a:extLst>
                    <a:ext uri="{9D8B030D-6E8A-4147-A177-3AD203B41FA5}">
                      <a16:colId xmlns:a16="http://schemas.microsoft.com/office/drawing/2014/main" val="2106605047"/>
                    </a:ext>
                  </a:extLst>
                </a:gridCol>
                <a:gridCol w="2181435">
                  <a:extLst>
                    <a:ext uri="{9D8B030D-6E8A-4147-A177-3AD203B41FA5}">
                      <a16:colId xmlns:a16="http://schemas.microsoft.com/office/drawing/2014/main" val="2280228216"/>
                    </a:ext>
                  </a:extLst>
                </a:gridCol>
              </a:tblGrid>
              <a:tr h="16762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PRODUCT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DESCRIPTION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50165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WEB LINKS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9515348"/>
                  </a:ext>
                </a:extLst>
              </a:tr>
              <a:tr h="167628"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/>
                      </a:r>
                      <a:b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</a:b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County Report Lists</a:t>
                      </a:r>
                      <a:b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</a:b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/>
                      </a:r>
                      <a:b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</a:b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(Excel Spreadsheet)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Precinct Mismatch List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50165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sng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hlinkClick r:id="rId5"/>
                        </a:rPr>
                        <a:t>Download County Mismatch File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1151907"/>
                  </a:ext>
                </a:extLst>
              </a:tr>
              <a:tr h="3454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08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Voter List (all SVRS records)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50165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sng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hlinkClick r:id="rId6"/>
                        </a:rPr>
                        <a:t>Download County Voter List File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5774719"/>
                  </a:ext>
                </a:extLst>
              </a:tr>
              <a:tr h="2847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08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E-911 Site and Street Ranges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50165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hlinkClick r:id="rId7"/>
                        </a:rPr>
                        <a:t>Download Select Counties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8968712"/>
                  </a:ext>
                </a:extLst>
              </a:tr>
              <a:tr h="345470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/>
                      </a:r>
                      <a:b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</a:b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Map Viewers</a:t>
                      </a:r>
                      <a:b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</a:b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(Online Web)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WV Voter Map 2022 (Public)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50165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sng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hlinkClick r:id="rId8"/>
                        </a:rPr>
                        <a:t>www.mapwv.gov/vote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8035064"/>
                  </a:ext>
                </a:extLst>
              </a:tr>
              <a:tr h="36229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08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WV Geo-Enables SVRS Tool (Non-Public)</a:t>
                      </a:r>
                      <a:b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</a:br>
                      <a:r>
                        <a:rPr lang="en-US" sz="11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formerly the redistricting web map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50165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sng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hlinkClick r:id="rId9"/>
                        </a:rPr>
                        <a:t>www.mapwv.gov/svrs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1728300"/>
                  </a:ext>
                </a:extLst>
              </a:tr>
              <a:tr h="366499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Progress</a:t>
                      </a:r>
                      <a:b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</a:b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Tracking</a:t>
                      </a:r>
                      <a:b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</a:b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(Excel Spreadsheet)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County SVRS-GEO and Address Geocoding Statuses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50165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hlinkClick r:id="rId10"/>
                        </a:rPr>
                        <a:t>Table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| </a:t>
                      </a:r>
                      <a:r>
                        <a:rPr lang="en-US" sz="1100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hlinkClick r:id="rId11"/>
                        </a:rPr>
                        <a:t>Graphic 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| </a:t>
                      </a:r>
                      <a:r>
                        <a:rPr lang="en-US" sz="1100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hlinkClick r:id="rId12"/>
                        </a:rPr>
                        <a:t>Geocode Status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1832719"/>
                  </a:ext>
                </a:extLst>
              </a:tr>
              <a:tr h="3454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08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Precinct SVRS-GEO Status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50165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hlinkClick r:id="rId13"/>
                        </a:rPr>
                        <a:t>Table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| </a:t>
                      </a:r>
                      <a:r>
                        <a:rPr lang="en-US" sz="1100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hlinkClick r:id="rId14"/>
                        </a:rPr>
                        <a:t>Graphic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0818445"/>
                  </a:ext>
                </a:extLst>
              </a:tr>
              <a:tr h="345470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Online Resources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County Clerk Redistricting Resources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50165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sng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hlinkClick r:id="rId15"/>
                        </a:rPr>
                        <a:t>www.mapwv.gov/redistricting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5145016"/>
                  </a:ext>
                </a:extLst>
              </a:tr>
              <a:tr h="3454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08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Background info about Reports and Map Viewers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50165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hlinkClick r:id="rId16"/>
                        </a:rPr>
                        <a:t>GEO-SVRS Reports and Map Viewers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5417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2981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2"/>
            <a:ext cx="12192000" cy="91439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Precinct Level SVRS-Geo Audit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5170AA-8EA6-4878-8332-04E67F0BBE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7413" y="1053549"/>
            <a:ext cx="9556322" cy="52268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127DD92-672E-43EC-9B33-99BFE014C495}"/>
              </a:ext>
            </a:extLst>
          </p:cNvPr>
          <p:cNvSpPr txBox="1"/>
          <p:nvPr/>
        </p:nvSpPr>
        <p:spPr>
          <a:xfrm>
            <a:off x="5969469" y="3944568"/>
            <a:ext cx="128587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Precinct 43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C8E0983-E3F3-4CF5-835F-D947553BCC55}"/>
              </a:ext>
            </a:extLst>
          </p:cNvPr>
          <p:cNvSpPr txBox="1"/>
          <p:nvPr/>
        </p:nvSpPr>
        <p:spPr>
          <a:xfrm>
            <a:off x="4172488" y="3617969"/>
            <a:ext cx="128587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Precinct 33</a:t>
            </a:r>
          </a:p>
        </p:txBody>
      </p:sp>
      <p:sp>
        <p:nvSpPr>
          <p:cNvPr id="2" name="Rectangle 1"/>
          <p:cNvSpPr/>
          <p:nvPr/>
        </p:nvSpPr>
        <p:spPr>
          <a:xfrm>
            <a:off x="4197584" y="6280378"/>
            <a:ext cx="3796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View specific precincts on </a:t>
            </a:r>
            <a:r>
              <a:rPr lang="en-US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G-SVRS Tool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2053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2"/>
            <a:ext cx="12192000" cy="91439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Countywide % SVRS-Geo Mismatch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30412D-DF2A-3213-1807-AC42301523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3115" y="1054533"/>
            <a:ext cx="7321353" cy="563450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0AEE861-ED98-7DC9-E018-3BCA3C3FD22D}"/>
              </a:ext>
            </a:extLst>
          </p:cNvPr>
          <p:cNvSpPr txBox="1"/>
          <p:nvPr/>
        </p:nvSpPr>
        <p:spPr>
          <a:xfrm>
            <a:off x="8656982" y="1764413"/>
            <a:ext cx="3101009" cy="14773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>
                <a:solidFill>
                  <a:schemeClr val="accent1">
                    <a:lumMod val="50000"/>
                  </a:schemeClr>
                </a:solidFill>
              </a:rPr>
              <a:t>State Level</a:t>
            </a:r>
          </a:p>
          <a:p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SVRS-GEO mismatch 2.3%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Ideally &lt; 1%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1C82E4-DDA6-3199-3DCF-173128D5903F}"/>
              </a:ext>
            </a:extLst>
          </p:cNvPr>
          <p:cNvSpPr txBox="1"/>
          <p:nvPr/>
        </p:nvSpPr>
        <p:spPr>
          <a:xfrm>
            <a:off x="8656982" y="3871784"/>
            <a:ext cx="3101009" cy="14773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>
                <a:solidFill>
                  <a:schemeClr val="accent1">
                    <a:lumMod val="50000"/>
                  </a:schemeClr>
                </a:solidFill>
              </a:rPr>
              <a:t>County Level</a:t>
            </a:r>
          </a:p>
          <a:p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SVRS-GEO mismatch &lt; 5%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Ideally &lt; 1%</a:t>
            </a:r>
          </a:p>
        </p:txBody>
      </p:sp>
    </p:spTree>
    <p:extLst>
      <p:ext uri="{BB962C8B-B14F-4D97-AF65-F5344CB8AC3E}">
        <p14:creationId xmlns:p14="http://schemas.microsoft.com/office/powerpoint/2010/main" val="3137826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2"/>
            <a:ext cx="12192000" cy="91439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GIS in Elections Pilot Study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803D83-E4CE-4B9D-3CDB-707240B317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214" y="1052519"/>
            <a:ext cx="9505950" cy="5334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9118AE5-0C56-1C8A-CF4B-0EE7CC83A47E}"/>
              </a:ext>
            </a:extLst>
          </p:cNvPr>
          <p:cNvSpPr txBox="1"/>
          <p:nvPr/>
        </p:nvSpPr>
        <p:spPr>
          <a:xfrm>
            <a:off x="5298405" y="4789818"/>
            <a:ext cx="5859381" cy="16004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sz="2000" b="1" dirty="0"/>
          </a:p>
          <a:p>
            <a:r>
              <a:rPr lang="en-US" sz="2000" dirty="0"/>
              <a:t>In March 2019, 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West Virginia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dirty="0"/>
              <a:t>joined five others states  in a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pilot study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dirty="0"/>
              <a:t>sponsored by NSGIC to further the use of GIS in elections and to publish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best practices</a:t>
            </a:r>
            <a:endParaRPr lang="en-US" sz="2000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1CAE78B-01F1-9169-DDEA-84C36F1D45C0}"/>
              </a:ext>
            </a:extLst>
          </p:cNvPr>
          <p:cNvSpPr txBox="1"/>
          <p:nvPr/>
        </p:nvSpPr>
        <p:spPr>
          <a:xfrm>
            <a:off x="1034214" y="3429000"/>
            <a:ext cx="3333249" cy="4812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9908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2"/>
            <a:ext cx="12192000" cy="91439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Precinct % SVRS-Geo Mismatch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197A36-8E3E-92F5-CC1D-DB4C22E6FC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2451" y="996359"/>
            <a:ext cx="7500257" cy="577218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2665600-7379-F017-45B9-3753DD083C3C}"/>
              </a:ext>
            </a:extLst>
          </p:cNvPr>
          <p:cNvSpPr txBox="1"/>
          <p:nvPr/>
        </p:nvSpPr>
        <p:spPr>
          <a:xfrm>
            <a:off x="8865703" y="2530001"/>
            <a:ext cx="3101009" cy="14773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>
                <a:solidFill>
                  <a:schemeClr val="accent1">
                    <a:lumMod val="50000"/>
                  </a:schemeClr>
                </a:solidFill>
              </a:rPr>
              <a:t>Precinct Level</a:t>
            </a:r>
          </a:p>
          <a:p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SVRS-GEO mismatch &lt; 5%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Ideally &lt; 1%</a:t>
            </a:r>
          </a:p>
        </p:txBody>
      </p:sp>
    </p:spTree>
    <p:extLst>
      <p:ext uri="{BB962C8B-B14F-4D97-AF65-F5344CB8AC3E}">
        <p14:creationId xmlns:p14="http://schemas.microsoft.com/office/powerpoint/2010/main" val="17145181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2"/>
            <a:ext cx="12192000" cy="91439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GeoAnalytics: Performance Measures</a:t>
            </a:r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D894A788-E0EF-758E-9188-FCCB0280F1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0084174"/>
              </p:ext>
            </p:extLst>
          </p:nvPr>
        </p:nvGraphicFramePr>
        <p:xfrm>
          <a:off x="521252" y="1062199"/>
          <a:ext cx="10958443" cy="21996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49453">
                  <a:extLst>
                    <a:ext uri="{9D8B030D-6E8A-4147-A177-3AD203B41FA5}">
                      <a16:colId xmlns:a16="http://schemas.microsoft.com/office/drawing/2014/main" val="2266120974"/>
                    </a:ext>
                  </a:extLst>
                </a:gridCol>
                <a:gridCol w="8908990">
                  <a:extLst>
                    <a:ext uri="{9D8B030D-6E8A-4147-A177-3AD203B41FA5}">
                      <a16:colId xmlns:a16="http://schemas.microsoft.com/office/drawing/2014/main" val="41414234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Voting Districts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Deficiency: SVRS-GEO Mismatches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87912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County Level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n-US" dirty="0" smtClean="0"/>
                        <a:t>&gt; </a:t>
                      </a:r>
                      <a:r>
                        <a:rPr lang="en-US" dirty="0"/>
                        <a:t>5% SVRS-GEO </a:t>
                      </a:r>
                      <a:r>
                        <a:rPr lang="en-US" dirty="0" smtClean="0"/>
                        <a:t>countywide precinct mismatch; &gt; 10% more severe</a:t>
                      </a:r>
                      <a:endParaRPr lang="en-US" dirty="0"/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n-US" dirty="0"/>
                        <a:t>&gt; 1000 SVRS-GEO precinct mismatches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n-US" dirty="0"/>
                        <a:t>&gt; 20 outside county precinct mismatches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n-US" dirty="0"/>
                        <a:t>&lt; 90% SVRS-GEO matches (all districts: Congressional, WV State, WV House, Magisterial, Precinct)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23894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Precinct Level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n-US" dirty="0" smtClean="0"/>
                        <a:t># </a:t>
                      </a:r>
                      <a:r>
                        <a:rPr lang="en-US" dirty="0"/>
                        <a:t>precincts &gt; 100 voters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5406133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B546BB1-30E3-4122-9CBF-4890D1C925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4036248"/>
              </p:ext>
            </p:extLst>
          </p:nvPr>
        </p:nvGraphicFramePr>
        <p:xfrm>
          <a:off x="577022" y="3607389"/>
          <a:ext cx="11037956" cy="17475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064323">
                  <a:extLst>
                    <a:ext uri="{9D8B030D-6E8A-4147-A177-3AD203B41FA5}">
                      <a16:colId xmlns:a16="http://schemas.microsoft.com/office/drawing/2014/main" val="2266120974"/>
                    </a:ext>
                  </a:extLst>
                </a:gridCol>
                <a:gridCol w="8973633">
                  <a:extLst>
                    <a:ext uri="{9D8B030D-6E8A-4147-A177-3AD203B41FA5}">
                      <a16:colId xmlns:a16="http://schemas.microsoft.com/office/drawing/2014/main" val="41414234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Addresses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Deficiency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87912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% Site Address Matches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n-US" dirty="0" smtClean="0"/>
                        <a:t>&lt; </a:t>
                      </a:r>
                      <a:r>
                        <a:rPr lang="en-US" dirty="0"/>
                        <a:t>95% countywide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78533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Updates to SAMS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n-US" dirty="0"/>
                        <a:t>&gt; 1 year addresses not updated to Statewide Addressing and Mapping System (SAMS)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23894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Address Exceptions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n-US" dirty="0"/>
                        <a:t>&gt; 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9145156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BBC445A-7904-2023-0010-783F98A42A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0013736"/>
              </p:ext>
            </p:extLst>
          </p:nvPr>
        </p:nvGraphicFramePr>
        <p:xfrm>
          <a:off x="521252" y="5954827"/>
          <a:ext cx="11037956" cy="7366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64323">
                  <a:extLst>
                    <a:ext uri="{9D8B030D-6E8A-4147-A177-3AD203B41FA5}">
                      <a16:colId xmlns:a16="http://schemas.microsoft.com/office/drawing/2014/main" val="2266120974"/>
                    </a:ext>
                  </a:extLst>
                </a:gridCol>
                <a:gridCol w="8973633">
                  <a:extLst>
                    <a:ext uri="{9D8B030D-6E8A-4147-A177-3AD203B41FA5}">
                      <a16:colId xmlns:a16="http://schemas.microsoft.com/office/drawing/2014/main" val="41414234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Boundaries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Deficiency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87912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Municipal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n-US" dirty="0"/>
                        <a:t>1 or more BAS submissions pending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78533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9900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56E1377-0BB6-4F1C-72B0-BFE4B18AD5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071" y="1149272"/>
            <a:ext cx="7325614" cy="489917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2"/>
            <a:ext cx="12192000" cy="91439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Best Practices for GIS in Elections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7D9E62-0758-203E-0D37-FAD0C0158781}"/>
              </a:ext>
            </a:extLst>
          </p:cNvPr>
          <p:cNvSpPr txBox="1"/>
          <p:nvPr/>
        </p:nvSpPr>
        <p:spPr>
          <a:xfrm>
            <a:off x="8193831" y="1771446"/>
            <a:ext cx="33688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In September 2019, NSGIC published five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best practices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dirty="0"/>
              <a:t>for geo-enabled elections.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EE06B3-023E-E8D5-C2D2-7F19FF0A91BB}"/>
              </a:ext>
            </a:extLst>
          </p:cNvPr>
          <p:cNvSpPr txBox="1"/>
          <p:nvPr/>
        </p:nvSpPr>
        <p:spPr>
          <a:xfrm>
            <a:off x="8240290" y="5070313"/>
            <a:ext cx="3275924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Integrating GIS with the Statewide Voter Registration System (SVRS) allows for the </a:t>
            </a:r>
            <a:r>
              <a:rPr lang="en-US" sz="1400" i="1" dirty="0"/>
              <a:t>visualization</a:t>
            </a:r>
            <a:r>
              <a:rPr lang="en-US" sz="1400" dirty="0"/>
              <a:t>, </a:t>
            </a:r>
            <a:r>
              <a:rPr lang="en-US" sz="1400" i="1" dirty="0"/>
              <a:t>geoanalytics</a:t>
            </a:r>
            <a:r>
              <a:rPr lang="en-US" sz="1400" dirty="0"/>
              <a:t>, and </a:t>
            </a:r>
            <a:r>
              <a:rPr lang="en-US" sz="1400" i="1" dirty="0"/>
              <a:t>transparency</a:t>
            </a:r>
            <a:r>
              <a:rPr lang="en-US" sz="1400" dirty="0"/>
              <a:t> of voter data.</a:t>
            </a:r>
          </a:p>
        </p:txBody>
      </p:sp>
    </p:spTree>
    <p:extLst>
      <p:ext uri="{BB962C8B-B14F-4D97-AF65-F5344CB8AC3E}">
        <p14:creationId xmlns:p14="http://schemas.microsoft.com/office/powerpoint/2010/main" val="1834292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501B626-EEAA-8087-A17D-B598CACE0939}"/>
              </a:ext>
            </a:extLst>
          </p:cNvPr>
          <p:cNvSpPr/>
          <p:nvPr/>
        </p:nvSpPr>
        <p:spPr>
          <a:xfrm>
            <a:off x="8355679" y="3375072"/>
            <a:ext cx="2913644" cy="31700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2"/>
            <a:ext cx="12192000" cy="91439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Convene a Team of Specialists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6A12131-9461-B7FE-C8C0-AA09E041EE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7716" y="1129205"/>
            <a:ext cx="5457825" cy="120967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34667B9-97CE-FB12-010E-B16AEC1B1926}"/>
              </a:ext>
            </a:extLst>
          </p:cNvPr>
          <p:cNvSpPr txBox="1"/>
          <p:nvPr/>
        </p:nvSpPr>
        <p:spPr>
          <a:xfrm>
            <a:off x="3674391" y="1255881"/>
            <a:ext cx="231408" cy="27699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46C1DD-6484-5DEF-A257-98925CE493EB}"/>
              </a:ext>
            </a:extLst>
          </p:cNvPr>
          <p:cNvSpPr txBox="1"/>
          <p:nvPr/>
        </p:nvSpPr>
        <p:spPr>
          <a:xfrm>
            <a:off x="739689" y="2456350"/>
            <a:ext cx="10529634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dirty="0"/>
              <a:t>In September 2021, the State GIS Coordinator and Secretary of State’s Office contacted the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WV GIS Technical Center </a:t>
            </a:r>
            <a:r>
              <a:rPr lang="en-US" sz="2000" dirty="0"/>
              <a:t>for GIS support in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Redistricting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13E490-5830-9E0D-509E-FF5C364CE59F}"/>
              </a:ext>
            </a:extLst>
          </p:cNvPr>
          <p:cNvSpPr txBox="1"/>
          <p:nvPr/>
        </p:nvSpPr>
        <p:spPr>
          <a:xfrm>
            <a:off x="733926" y="3375072"/>
            <a:ext cx="7615990" cy="31700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dirty="0"/>
              <a:t>The West Virginia GIS Technical Center, located at West Virginia University, provides coordination and technical support in the development and operations of GIS in West Virginia.</a:t>
            </a:r>
            <a:br>
              <a:rPr lang="en-US" sz="2000" dirty="0"/>
            </a:b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Established by Executive Order 4-93 in 1993</a:t>
            </a:r>
            <a:br>
              <a:rPr lang="en-US" dirty="0"/>
            </a:b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Six full-time staff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Funded by service agreements, external grants, and from the state‐appropriated Mineral Lands Mapping Program*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851595-F562-ADF8-5E49-C3233BA6C7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0333" y="4088821"/>
            <a:ext cx="3403554" cy="142010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C0F6E51-3725-6F27-2909-3BAF4BB536B9}"/>
              </a:ext>
            </a:extLst>
          </p:cNvPr>
          <p:cNvSpPr txBox="1"/>
          <p:nvPr/>
        </p:nvSpPr>
        <p:spPr>
          <a:xfrm>
            <a:off x="1146755" y="6308472"/>
            <a:ext cx="485775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* Fund 0253, Activity 207 approved under House Bill 2222 in February 1995</a:t>
            </a:r>
          </a:p>
        </p:txBody>
      </p:sp>
    </p:spTree>
    <p:extLst>
      <p:ext uri="{BB962C8B-B14F-4D97-AF65-F5344CB8AC3E}">
        <p14:creationId xmlns:p14="http://schemas.microsoft.com/office/powerpoint/2010/main" val="3987006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-1" y="2"/>
            <a:ext cx="12192001" cy="91439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Statewide Voting Unit GIS Layer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1230" y="3869443"/>
            <a:ext cx="2962561" cy="277650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4788" y="3904140"/>
            <a:ext cx="2949103" cy="273204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4836" y="3927313"/>
            <a:ext cx="2936267" cy="39704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90029" y="3891217"/>
            <a:ext cx="2944408" cy="400662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D0175F9B-C0CB-570B-F23B-0C4A2BA5C9B2}"/>
              </a:ext>
            </a:extLst>
          </p:cNvPr>
          <p:cNvGrpSpPr/>
          <p:nvPr/>
        </p:nvGrpSpPr>
        <p:grpSpPr>
          <a:xfrm>
            <a:off x="3762530" y="1406010"/>
            <a:ext cx="4577146" cy="1578428"/>
            <a:chOff x="227094" y="2464967"/>
            <a:chExt cx="5505450" cy="1933575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0827F9FD-66D1-0BBC-FFC6-9A673F9D107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27094" y="2464967"/>
              <a:ext cx="5505450" cy="1933575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A8002C5-B70E-9F0C-8758-22B9D46C2E68}"/>
                </a:ext>
              </a:extLst>
            </p:cNvPr>
            <p:cNvSpPr txBox="1"/>
            <p:nvPr/>
          </p:nvSpPr>
          <p:spPr>
            <a:xfrm>
              <a:off x="317582" y="2631834"/>
              <a:ext cx="231408" cy="276999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EF91E60E-A886-B238-EC80-5A7B9D9213B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837" y="3890177"/>
            <a:ext cx="2982352" cy="276727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E745F29-6E8E-7A61-FD88-36DF5CDA1AC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836" y="3899671"/>
            <a:ext cx="2982352" cy="41265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922EE57-2640-1A03-E881-1DEA663E240E}"/>
              </a:ext>
            </a:extLst>
          </p:cNvPr>
          <p:cNvSpPr txBox="1"/>
          <p:nvPr/>
        </p:nvSpPr>
        <p:spPr>
          <a:xfrm>
            <a:off x="1783599" y="6223157"/>
            <a:ext cx="11137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Default View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99FCF08-B7D1-0247-F270-249A1343605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24768" y="3870080"/>
            <a:ext cx="2982352" cy="277650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4CFE268-AF01-DF40-3525-7CFD3E5C68F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24769" y="3890177"/>
            <a:ext cx="2982352" cy="39764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027C84E-AFFA-A028-70EC-0357FB8314D7}"/>
              </a:ext>
            </a:extLst>
          </p:cNvPr>
          <p:cNvSpPr txBox="1"/>
          <p:nvPr/>
        </p:nvSpPr>
        <p:spPr>
          <a:xfrm>
            <a:off x="232116" y="3476048"/>
            <a:ext cx="119023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17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WV Senate Districts                     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100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WV House Districts               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195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Magisterial Districts             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1,677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Voting Precincts</a:t>
            </a:r>
          </a:p>
        </p:txBody>
      </p:sp>
    </p:spTree>
    <p:extLst>
      <p:ext uri="{BB962C8B-B14F-4D97-AF65-F5344CB8AC3E}">
        <p14:creationId xmlns:p14="http://schemas.microsoft.com/office/powerpoint/2010/main" val="3088320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2"/>
            <a:ext cx="12192000" cy="91439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Interactive WV Voter Map 2022 (Public)</a:t>
            </a:r>
          </a:p>
        </p:txBody>
      </p:sp>
      <p:sp>
        <p:nvSpPr>
          <p:cNvPr id="2" name="Rectangle 1"/>
          <p:cNvSpPr/>
          <p:nvPr/>
        </p:nvSpPr>
        <p:spPr>
          <a:xfrm>
            <a:off x="108284" y="1063199"/>
            <a:ext cx="12192000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700" i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  <a:t>In March 2022, </a:t>
            </a:r>
            <a:r>
              <a:rPr lang="en-US" sz="1700" i="1" dirty="0">
                <a:solidFill>
                  <a:schemeClr val="accent1">
                    <a:lumMod val="50000"/>
                  </a:schemeClr>
                </a:solidFill>
              </a:rPr>
              <a:t>an interactive map to help voters identify new voting districts and precincts was </a:t>
            </a:r>
            <a:r>
              <a:rPr lang="en-US" sz="1700" i="1" dirty="0">
                <a:solidFill>
                  <a:schemeClr val="accent1">
                    <a:lumMod val="50000"/>
                  </a:schemeClr>
                </a:solidFill>
                <a:hlinkClick r:id="rId3"/>
              </a:rPr>
              <a:t>announced</a:t>
            </a:r>
            <a:r>
              <a:rPr lang="en-US" sz="1700" i="1" dirty="0">
                <a:solidFill>
                  <a:schemeClr val="accent1">
                    <a:lumMod val="50000"/>
                  </a:schemeClr>
                </a:solidFill>
              </a:rPr>
              <a:t> for the May Primary Election</a:t>
            </a:r>
            <a:endParaRPr lang="en-US" sz="1700" i="1" dirty="0">
              <a:solidFill>
                <a:schemeClr val="accent1">
                  <a:lumMod val="50000"/>
                </a:schemeClr>
              </a:solidFill>
              <a:ea typeface="Calibri" panose="020F050202020403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53659" y="1653654"/>
            <a:ext cx="2671461" cy="4961744"/>
            <a:chOff x="909937" y="1420298"/>
            <a:chExt cx="2671461" cy="496174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9937" y="1420298"/>
              <a:ext cx="2671461" cy="4961744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21665" y="1580776"/>
              <a:ext cx="2448003" cy="4351940"/>
            </a:xfrm>
            <a:prstGeom prst="rect">
              <a:avLst/>
            </a:prstGeom>
          </p:spPr>
        </p:pic>
      </p:grpSp>
      <p:sp>
        <p:nvSpPr>
          <p:cNvPr id="10" name="Oval 9"/>
          <p:cNvSpPr/>
          <p:nvPr/>
        </p:nvSpPr>
        <p:spPr>
          <a:xfrm>
            <a:off x="1895519" y="1814132"/>
            <a:ext cx="241161" cy="1813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10DDF884-1682-B964-A550-4BA5D2F2EB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51862"/>
              </p:ext>
            </p:extLst>
          </p:nvPr>
        </p:nvGraphicFramePr>
        <p:xfrm>
          <a:off x="3295046" y="1896337"/>
          <a:ext cx="8758307" cy="18748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84855">
                  <a:extLst>
                    <a:ext uri="{9D8B030D-6E8A-4147-A177-3AD203B41FA5}">
                      <a16:colId xmlns:a16="http://schemas.microsoft.com/office/drawing/2014/main" val="622855376"/>
                    </a:ext>
                  </a:extLst>
                </a:gridCol>
                <a:gridCol w="2444891">
                  <a:extLst>
                    <a:ext uri="{9D8B030D-6E8A-4147-A177-3AD203B41FA5}">
                      <a16:colId xmlns:a16="http://schemas.microsoft.com/office/drawing/2014/main" val="355169348"/>
                    </a:ext>
                  </a:extLst>
                </a:gridCol>
                <a:gridCol w="1253418">
                  <a:extLst>
                    <a:ext uri="{9D8B030D-6E8A-4147-A177-3AD203B41FA5}">
                      <a16:colId xmlns:a16="http://schemas.microsoft.com/office/drawing/2014/main" val="544154061"/>
                    </a:ext>
                  </a:extLst>
                </a:gridCol>
                <a:gridCol w="1212095">
                  <a:extLst>
                    <a:ext uri="{9D8B030D-6E8A-4147-A177-3AD203B41FA5}">
                      <a16:colId xmlns:a16="http://schemas.microsoft.com/office/drawing/2014/main" val="3225639849"/>
                    </a:ext>
                  </a:extLst>
                </a:gridCol>
                <a:gridCol w="881524">
                  <a:extLst>
                    <a:ext uri="{9D8B030D-6E8A-4147-A177-3AD203B41FA5}">
                      <a16:colId xmlns:a16="http://schemas.microsoft.com/office/drawing/2014/main" val="1340584883"/>
                    </a:ext>
                  </a:extLst>
                </a:gridCol>
                <a:gridCol w="881524">
                  <a:extLst>
                    <a:ext uri="{9D8B030D-6E8A-4147-A177-3AD203B41FA5}">
                      <a16:colId xmlns:a16="http://schemas.microsoft.com/office/drawing/2014/main" val="933520073"/>
                    </a:ext>
                  </a:extLst>
                </a:gridCol>
              </a:tblGrid>
              <a:tr h="94656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WV Voter Map Version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URL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Election Voting Districts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Links to Elected Officials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Sample Ballot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Poll Site Direct-ions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6833996"/>
                  </a:ext>
                </a:extLst>
              </a:tr>
              <a:tr h="36296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Find Voter Info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 dirty="0">
                          <a:effectLst/>
                          <a:hlinkClick r:id="rId6"/>
                        </a:rPr>
                        <a:t>www.mapwv.gov/vote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Yes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Yes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770514265"/>
                  </a:ext>
                </a:extLst>
              </a:tr>
              <a:tr h="29101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Election Early Voting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 dirty="0">
                          <a:effectLst/>
                          <a:hlinkClick r:id="rId7"/>
                        </a:rPr>
                        <a:t>www.mapwv.gov/vote/ev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Yes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Yes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029587837"/>
                  </a:ext>
                </a:extLst>
              </a:tr>
              <a:tr h="2612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Election Day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 dirty="0">
                          <a:effectLst/>
                          <a:hlinkClick r:id="rId8"/>
                        </a:rPr>
                        <a:t>www.mapwv.gov/vote/poll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Yes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Yes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Yes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8736501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C5A9CA37-1673-FC36-6DEA-FFA84C952DE0}"/>
              </a:ext>
            </a:extLst>
          </p:cNvPr>
          <p:cNvSpPr txBox="1"/>
          <p:nvPr/>
        </p:nvSpPr>
        <p:spPr>
          <a:xfrm>
            <a:off x="5434425" y="4375650"/>
            <a:ext cx="6618928" cy="20313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On the Primary Election Day of May 10 in West Virginia, the state's best-known broadcaster Hoppy Kercheval commented:</a:t>
            </a:r>
            <a:br>
              <a:rPr lang="en-US" dirty="0"/>
            </a:br>
            <a:endParaRPr lang="en-US" dirty="0"/>
          </a:p>
          <a:p>
            <a:r>
              <a:rPr lang="en-US" i="1" dirty="0"/>
              <a:t> "The Secretary of State's Office has a helpful interactive website with lots of voter information. Just go to https://www.mapwv.gov/vote/ enter your address and it will tell you your polling location and have links to sample ballots."</a:t>
            </a:r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665D2CC5-3B7A-389F-FE6E-75A2A9E18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2925" y="4357507"/>
            <a:ext cx="2061500" cy="206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1012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2"/>
            <a:ext cx="12192000" cy="91439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Geocoding Strategy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0DB9FA6-D1DD-5A04-FBEB-43322F9439AB}"/>
              </a:ext>
            </a:extLst>
          </p:cNvPr>
          <p:cNvGrpSpPr/>
          <p:nvPr/>
        </p:nvGrpSpPr>
        <p:grpSpPr>
          <a:xfrm>
            <a:off x="3157035" y="1094810"/>
            <a:ext cx="5438775" cy="1866900"/>
            <a:chOff x="317582" y="4536655"/>
            <a:chExt cx="5438775" cy="18669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83E1220-5516-DD7C-E04B-E27C03BFBB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7582" y="4536655"/>
              <a:ext cx="5438775" cy="186690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879B2E2-9299-68E0-5F63-DB8C46966107}"/>
                </a:ext>
              </a:extLst>
            </p:cNvPr>
            <p:cNvSpPr txBox="1"/>
            <p:nvPr/>
          </p:nvSpPr>
          <p:spPr>
            <a:xfrm>
              <a:off x="336631" y="4708438"/>
              <a:ext cx="231408" cy="276999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</a:rPr>
                <a:t>3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37D5F03B-9EB8-0C3F-3E00-583DE3DFF5D1}"/>
              </a:ext>
            </a:extLst>
          </p:cNvPr>
          <p:cNvSpPr txBox="1"/>
          <p:nvPr/>
        </p:nvSpPr>
        <p:spPr>
          <a:xfrm>
            <a:off x="7377466" y="3896291"/>
            <a:ext cx="2981723" cy="20536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Geocoding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or address matching, is the computational process by which a physical address is converted into geographic coordinates.  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" name="Picture 2" descr="Geocoding a table of addresses">
            <a:extLst>
              <a:ext uri="{FF2B5EF4-FFF2-40B4-BE49-F238E27FC236}">
                <a16:creationId xmlns:a16="http://schemas.microsoft.com/office/drawing/2014/main" id="{2F4B80FE-80B0-0931-4586-E420F73219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420" y="3429000"/>
            <a:ext cx="4771105" cy="3218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81357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2"/>
            <a:ext cx="12192000" cy="91439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Address Accuracy and Standardization Issues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C42B4D-C2E8-87AF-5195-50757AA621A7}"/>
              </a:ext>
            </a:extLst>
          </p:cNvPr>
          <p:cNvSpPr txBox="1"/>
          <p:nvPr/>
        </p:nvSpPr>
        <p:spPr>
          <a:xfrm>
            <a:off x="752890" y="1656018"/>
            <a:ext cx="10895771" cy="480131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0" marR="0" algn="ctr"/>
            <a:r>
              <a:rPr lang="en-US" b="1" u="sng" dirty="0">
                <a:solidFill>
                  <a:srgbClr val="C00000"/>
                </a:solidFill>
                <a:ea typeface="Calibri" panose="020F0502020204030204" pitchFamily="34" charset="0"/>
              </a:rPr>
              <a:t>INVALID ADDRESSES</a:t>
            </a:r>
            <a:endParaRPr lang="en-US" b="1" u="sng" dirty="0">
              <a:solidFill>
                <a:srgbClr val="C00000"/>
              </a:solidFill>
              <a:effectLst/>
              <a:ea typeface="Calibri" panose="020F0502020204030204" pitchFamily="34" charset="0"/>
            </a:endParaRPr>
          </a:p>
          <a:p>
            <a:pPr marL="0" marR="0"/>
            <a:endParaRPr lang="en-US" b="1" dirty="0">
              <a:effectLst/>
              <a:ea typeface="Calibri" panose="020F0502020204030204" pitchFamily="34" charset="0"/>
            </a:endParaRPr>
          </a:p>
          <a:p>
            <a:pPr marL="0" marR="0"/>
            <a:r>
              <a:rPr lang="en-US" b="1" dirty="0">
                <a:effectLst/>
                <a:ea typeface="Calibri" panose="020F0502020204030204" pitchFamily="34" charset="0"/>
              </a:rPr>
              <a:t>Rural Route</a:t>
            </a:r>
            <a:r>
              <a:rPr lang="en-US" dirty="0">
                <a:effectLst/>
                <a:ea typeface="Calibri" panose="020F0502020204030204" pitchFamily="34" charset="0"/>
              </a:rPr>
              <a:t> addresses like </a:t>
            </a:r>
            <a:r>
              <a:rPr lang="en-US" dirty="0">
                <a:solidFill>
                  <a:srgbClr val="9C0006"/>
                </a:solidFill>
                <a:effectLst/>
                <a:ea typeface="Calibri" panose="020F0502020204030204" pitchFamily="34" charset="0"/>
              </a:rPr>
              <a:t>RT 14 BEN CREEK STAT RD BEN CK STAT RD, GILBERT, WV 25621</a:t>
            </a:r>
            <a:endParaRPr lang="en-US" dirty="0">
              <a:effectLst/>
              <a:ea typeface="Calibri" panose="020F0502020204030204" pitchFamily="34" charset="0"/>
            </a:endParaRPr>
          </a:p>
          <a:p>
            <a:pPr marL="0" marR="0"/>
            <a:r>
              <a:rPr lang="en-US" b="1" dirty="0">
                <a:effectLst/>
                <a:ea typeface="Calibri" panose="020F0502020204030204" pitchFamily="34" charset="0"/>
              </a:rPr>
              <a:t/>
            </a:r>
            <a:br>
              <a:rPr lang="en-US" b="1" dirty="0">
                <a:effectLst/>
                <a:ea typeface="Calibri" panose="020F0502020204030204" pitchFamily="34" charset="0"/>
              </a:rPr>
            </a:br>
            <a:r>
              <a:rPr lang="en-US" b="1" dirty="0">
                <a:effectLst/>
                <a:ea typeface="Calibri" panose="020F0502020204030204" pitchFamily="34" charset="0"/>
              </a:rPr>
              <a:t>PO Box</a:t>
            </a:r>
            <a:r>
              <a:rPr lang="en-US" dirty="0">
                <a:effectLst/>
                <a:ea typeface="Calibri" panose="020F0502020204030204" pitchFamily="34" charset="0"/>
              </a:rPr>
              <a:t> addresses like  </a:t>
            </a:r>
            <a:r>
              <a:rPr lang="en-US" dirty="0">
                <a:solidFill>
                  <a:srgbClr val="9C0006"/>
                </a:solidFill>
                <a:effectLst/>
                <a:ea typeface="Calibri" panose="020F0502020204030204" pitchFamily="34" charset="0"/>
              </a:rPr>
              <a:t>BOX 206-A, BAISDEN, WV 25608 </a:t>
            </a:r>
            <a:endParaRPr lang="en-US" dirty="0">
              <a:effectLst/>
              <a:ea typeface="Calibri" panose="020F0502020204030204" pitchFamily="34" charset="0"/>
            </a:endParaRPr>
          </a:p>
          <a:p>
            <a:pPr marL="0" marR="0"/>
            <a:r>
              <a:rPr lang="en-US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/>
            </a:r>
            <a:br>
              <a:rPr lang="en-US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</a:br>
            <a:r>
              <a:rPr lang="en-US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General Delivery</a:t>
            </a:r>
            <a:r>
              <a:rPr lang="en-US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addresses like </a:t>
            </a:r>
            <a:r>
              <a:rPr lang="en-US" dirty="0">
                <a:solidFill>
                  <a:srgbClr val="9C0006"/>
                </a:solidFill>
                <a:effectLst/>
                <a:ea typeface="Calibri" panose="020F0502020204030204" pitchFamily="34" charset="0"/>
              </a:rPr>
              <a:t>GENERAL DELIVERY, DINGESS, WV 25671 </a:t>
            </a:r>
            <a:endParaRPr lang="en-US" dirty="0">
              <a:effectLst/>
              <a:ea typeface="Calibri" panose="020F0502020204030204" pitchFamily="34" charset="0"/>
            </a:endParaRPr>
          </a:p>
          <a:p>
            <a:pPr marL="0" marR="0"/>
            <a:r>
              <a:rPr lang="en-US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/>
            </a:r>
            <a:br>
              <a:rPr lang="en-US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</a:br>
            <a:r>
              <a:rPr lang="en-US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Highway Contract</a:t>
            </a:r>
            <a:r>
              <a:rPr lang="en-US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addresses like </a:t>
            </a:r>
            <a:r>
              <a:rPr lang="en-US" dirty="0">
                <a:solidFill>
                  <a:srgbClr val="9C0006"/>
                </a:solidFill>
                <a:effectLst/>
                <a:ea typeface="Calibri" panose="020F0502020204030204" pitchFamily="34" charset="0"/>
              </a:rPr>
              <a:t>HC 70 BOX 520, LENORE, WV 25676</a:t>
            </a:r>
            <a:endParaRPr lang="en-US" dirty="0">
              <a:effectLst/>
              <a:ea typeface="Calibri" panose="020F0502020204030204" pitchFamily="34" charset="0"/>
            </a:endParaRPr>
          </a:p>
          <a:p>
            <a:pPr marL="0" marR="0"/>
            <a:r>
              <a:rPr lang="en-US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/>
            </a:r>
            <a:br>
              <a:rPr lang="en-US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</a:br>
            <a:r>
              <a:rPr lang="en-US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No House Numbers</a:t>
            </a:r>
            <a:r>
              <a:rPr lang="en-US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like </a:t>
            </a:r>
            <a:r>
              <a:rPr lang="en-US" dirty="0">
                <a:solidFill>
                  <a:srgbClr val="9C0006"/>
                </a:solidFill>
                <a:effectLst/>
                <a:ea typeface="Calibri" panose="020F0502020204030204" pitchFamily="34" charset="0"/>
              </a:rPr>
              <a:t>CHATTAROY HOLLOW LILLY ADDITION LOT 58, CHATTAROY, WV 25667</a:t>
            </a:r>
            <a:br>
              <a:rPr lang="en-US" dirty="0">
                <a:solidFill>
                  <a:srgbClr val="9C0006"/>
                </a:solidFill>
                <a:effectLst/>
                <a:ea typeface="Calibri" panose="020F0502020204030204" pitchFamily="34" charset="0"/>
              </a:rPr>
            </a:br>
            <a:endParaRPr lang="en-US" dirty="0">
              <a:effectLst/>
              <a:ea typeface="Calibri" panose="020F0502020204030204" pitchFamily="34" charset="0"/>
            </a:endParaRPr>
          </a:p>
          <a:p>
            <a:pPr marL="0" marR="0"/>
            <a:r>
              <a:rPr lang="en-US" b="1" dirty="0">
                <a:effectLst/>
                <a:ea typeface="Calibri" panose="020F0502020204030204" pitchFamily="34" charset="0"/>
              </a:rPr>
              <a:t>Descriptive </a:t>
            </a:r>
            <a:r>
              <a:rPr lang="en-US" dirty="0">
                <a:effectLst/>
                <a:ea typeface="Calibri" panose="020F0502020204030204" pitchFamily="34" charset="0"/>
              </a:rPr>
              <a:t>addresses like </a:t>
            </a:r>
            <a:r>
              <a:rPr lang="en-US" dirty="0">
                <a:solidFill>
                  <a:srgbClr val="9C0006"/>
                </a:solidFill>
                <a:effectLst/>
                <a:ea typeface="Calibri" panose="020F0502020204030204" pitchFamily="34" charset="0"/>
              </a:rPr>
              <a:t>BELOW FOOTBALL FIELD, GILBERT, WV 25621</a:t>
            </a:r>
            <a:r>
              <a:rPr lang="en-US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or </a:t>
            </a:r>
            <a:r>
              <a:rPr lang="en-US" dirty="0">
                <a:solidFill>
                  <a:srgbClr val="9C0006"/>
                </a:solidFill>
                <a:effectLst/>
                <a:ea typeface="Calibri" panose="020F0502020204030204" pitchFamily="34" charset="0"/>
              </a:rPr>
              <a:t>ABOVE POST OFFICE, RAGLAND, WV</a:t>
            </a:r>
          </a:p>
          <a:p>
            <a:pPr marL="0" marR="0"/>
            <a:endParaRPr lang="en-US" dirty="0">
              <a:effectLst/>
              <a:ea typeface="Calibri" panose="020F0502020204030204" pitchFamily="34" charset="0"/>
            </a:endParaRPr>
          </a:p>
          <a:p>
            <a:pPr marL="0" marR="0"/>
            <a:r>
              <a:rPr lang="en-US" b="1" dirty="0">
                <a:effectLst/>
                <a:ea typeface="Calibri" panose="020F0502020204030204" pitchFamily="34" charset="0"/>
              </a:rPr>
              <a:t>Incomplete</a:t>
            </a:r>
            <a:r>
              <a:rPr lang="en-US" dirty="0">
                <a:effectLst/>
                <a:ea typeface="Calibri" panose="020F0502020204030204" pitchFamily="34" charset="0"/>
              </a:rPr>
              <a:t> addresses like </a:t>
            </a:r>
            <a:r>
              <a:rPr lang="en-US" dirty="0">
                <a:solidFill>
                  <a:srgbClr val="9C0006"/>
                </a:solidFill>
                <a:effectLst/>
                <a:ea typeface="Calibri" panose="020F0502020204030204" pitchFamily="34" charset="0"/>
              </a:rPr>
              <a:t>KERMIT </a:t>
            </a:r>
            <a:r>
              <a:rPr lang="en-US" dirty="0" err="1">
                <a:solidFill>
                  <a:srgbClr val="9C0006"/>
                </a:solidFill>
                <a:effectLst/>
                <a:ea typeface="Calibri" panose="020F0502020204030204" pitchFamily="34" charset="0"/>
              </a:rPr>
              <a:t>KERMIT</a:t>
            </a:r>
            <a:r>
              <a:rPr lang="en-US" dirty="0">
                <a:solidFill>
                  <a:srgbClr val="9C0006"/>
                </a:solidFill>
                <a:effectLst/>
                <a:ea typeface="Calibri" panose="020F0502020204030204" pitchFamily="34" charset="0"/>
              </a:rPr>
              <a:t>, KERMIT, WV 25674 </a:t>
            </a:r>
            <a:r>
              <a:rPr lang="en-US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or </a:t>
            </a:r>
            <a:r>
              <a:rPr lang="en-US" dirty="0">
                <a:solidFill>
                  <a:srgbClr val="9C0006"/>
                </a:solidFill>
                <a:effectLst/>
                <a:ea typeface="Calibri" panose="020F0502020204030204" pitchFamily="34" charset="0"/>
              </a:rPr>
              <a:t>PIGEON CR PIGEON CREEK</a:t>
            </a:r>
          </a:p>
          <a:p>
            <a:pPr marL="0" marR="0"/>
            <a:endParaRPr lang="en-US" dirty="0">
              <a:solidFill>
                <a:srgbClr val="9C0006"/>
              </a:solidFill>
              <a:ea typeface="Calibri" panose="020F0502020204030204" pitchFamily="34" charset="0"/>
            </a:endParaRPr>
          </a:p>
          <a:p>
            <a:pPr marL="0" marR="0"/>
            <a:r>
              <a:rPr lang="en-US" b="1" dirty="0">
                <a:effectLst/>
                <a:ea typeface="Calibri" panose="020F0502020204030204" pitchFamily="34" charset="0"/>
              </a:rPr>
              <a:t>Non-Standardized</a:t>
            </a:r>
            <a:r>
              <a:rPr lang="en-US" dirty="0">
                <a:effectLst/>
                <a:ea typeface="Calibri" panose="020F0502020204030204" pitchFamily="34" charset="0"/>
              </a:rPr>
              <a:t> </a:t>
            </a:r>
            <a:r>
              <a:rPr lang="en-US" dirty="0" smtClean="0">
                <a:effectLst/>
                <a:ea typeface="Calibri" panose="020F0502020204030204" pitchFamily="34" charset="0"/>
              </a:rPr>
              <a:t>addresses </a:t>
            </a:r>
            <a:r>
              <a:rPr lang="en-US" dirty="0">
                <a:effectLst/>
                <a:ea typeface="Calibri" panose="020F0502020204030204" pitchFamily="34" charset="0"/>
              </a:rPr>
              <a:t>like </a:t>
            </a:r>
            <a:r>
              <a:rPr lang="en-US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MATE CREEK </a:t>
            </a:r>
            <a:r>
              <a:rPr lang="en-US" dirty="0">
                <a:effectLst/>
                <a:ea typeface="Calibri" panose="020F0502020204030204" pitchFamily="34" charset="0"/>
              </a:rPr>
              <a:t>and </a:t>
            </a:r>
            <a:r>
              <a:rPr lang="en-US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MATE CRK</a:t>
            </a:r>
            <a:r>
              <a:rPr lang="en-US" dirty="0">
                <a:effectLst/>
                <a:ea typeface="Calibri" panose="020F0502020204030204" pitchFamily="34" charset="0"/>
              </a:rPr>
              <a:t>, or </a:t>
            </a:r>
            <a:r>
              <a:rPr lang="en-US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MUNCY HOLLOW </a:t>
            </a:r>
            <a:r>
              <a:rPr lang="en-US" dirty="0">
                <a:effectLst/>
                <a:ea typeface="Calibri" panose="020F0502020204030204" pitchFamily="34" charset="0"/>
              </a:rPr>
              <a:t>and </a:t>
            </a:r>
            <a:r>
              <a:rPr lang="en-US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MUNCY HOLLW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E8A011-0366-2A44-DEE5-E9B6C6127577}"/>
              </a:ext>
            </a:extLst>
          </p:cNvPr>
          <p:cNvSpPr txBox="1"/>
          <p:nvPr/>
        </p:nvSpPr>
        <p:spPr>
          <a:xfrm>
            <a:off x="2544417" y="914401"/>
            <a:ext cx="794592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Valid city-style addresses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based on E-911 authoritative data need to be entered in the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Statewide Voter Registration System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(SVRS) to be successfully geocoded</a:t>
            </a:r>
          </a:p>
        </p:txBody>
      </p:sp>
    </p:spTree>
    <p:extLst>
      <p:ext uri="{BB962C8B-B14F-4D97-AF65-F5344CB8AC3E}">
        <p14:creationId xmlns:p14="http://schemas.microsoft.com/office/powerpoint/2010/main" val="33242916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E375A51A-4EBD-6249-B282-B6D871B1E65A}"/>
              </a:ext>
            </a:extLst>
          </p:cNvPr>
          <p:cNvSpPr/>
          <p:nvPr/>
        </p:nvSpPr>
        <p:spPr>
          <a:xfrm>
            <a:off x="3582009" y="2870778"/>
            <a:ext cx="1913340" cy="34256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D023B92E-53AF-D63E-EB51-95516BE8D603}"/>
              </a:ext>
            </a:extLst>
          </p:cNvPr>
          <p:cNvSpPr/>
          <p:nvPr/>
        </p:nvSpPr>
        <p:spPr>
          <a:xfrm>
            <a:off x="6041104" y="2968571"/>
            <a:ext cx="5907507" cy="32725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2"/>
            <a:ext cx="12192000" cy="91439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WV Composite Locator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5A30495-EEC4-1D60-405F-E937EE8039CC}"/>
              </a:ext>
            </a:extLst>
          </p:cNvPr>
          <p:cNvGrpSpPr/>
          <p:nvPr/>
        </p:nvGrpSpPr>
        <p:grpSpPr>
          <a:xfrm>
            <a:off x="6179866" y="3390284"/>
            <a:ext cx="5438775" cy="2431567"/>
            <a:chOff x="1883341" y="3265689"/>
            <a:chExt cx="6096000" cy="2851108"/>
          </a:xfrm>
        </p:grpSpPr>
        <p:graphicFrame>
          <p:nvGraphicFramePr>
            <p:cNvPr id="16" name="Diagram 15">
              <a:extLst>
                <a:ext uri="{FF2B5EF4-FFF2-40B4-BE49-F238E27FC236}">
                  <a16:creationId xmlns:a16="http://schemas.microsoft.com/office/drawing/2014/main" id="{A9009CEE-6F02-2469-E78A-3A5E2D64A43E}"/>
                </a:ext>
              </a:extLst>
            </p:cNvPr>
            <p:cNvGraphicFramePr/>
            <p:nvPr/>
          </p:nvGraphicFramePr>
          <p:xfrm>
            <a:off x="1883341" y="3265689"/>
            <a:ext cx="6096000" cy="191542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17" name="Down Arrow 5">
              <a:extLst>
                <a:ext uri="{FF2B5EF4-FFF2-40B4-BE49-F238E27FC236}">
                  <a16:creationId xmlns:a16="http://schemas.microsoft.com/office/drawing/2014/main" id="{6231F34B-7566-249C-9967-7C085DFDC5F0}"/>
                </a:ext>
              </a:extLst>
            </p:cNvPr>
            <p:cNvSpPr/>
            <p:nvPr/>
          </p:nvSpPr>
          <p:spPr>
            <a:xfrm rot="18546894">
              <a:off x="2927797" y="5223728"/>
              <a:ext cx="413887" cy="484028"/>
            </a:xfrm>
            <a:prstGeom prst="downArrow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3BC67500-B9EF-C8D3-34B0-2C205D0EE1A2}"/>
                </a:ext>
              </a:extLst>
            </p:cNvPr>
            <p:cNvSpPr/>
            <p:nvPr/>
          </p:nvSpPr>
          <p:spPr>
            <a:xfrm>
              <a:off x="3292999" y="5593577"/>
              <a:ext cx="1297937" cy="52322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</a:rPr>
                <a:t>False Positives</a:t>
              </a:r>
            </a:p>
          </p:txBody>
        </p:sp>
        <p:sp>
          <p:nvSpPr>
            <p:cNvPr id="20" name="Down Arrow 8">
              <a:extLst>
                <a:ext uri="{FF2B5EF4-FFF2-40B4-BE49-F238E27FC236}">
                  <a16:creationId xmlns:a16="http://schemas.microsoft.com/office/drawing/2014/main" id="{9BE4E171-C7C5-49B5-631D-3EF90C59F23A}"/>
                </a:ext>
              </a:extLst>
            </p:cNvPr>
            <p:cNvSpPr/>
            <p:nvPr/>
          </p:nvSpPr>
          <p:spPr>
            <a:xfrm rot="2524646">
              <a:off x="4538309" y="5238037"/>
              <a:ext cx="413887" cy="484028"/>
            </a:xfrm>
            <a:prstGeom prst="downArrow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47BB8EB-2605-ADAC-E9C8-7EEEAE2950EA}"/>
                </a:ext>
              </a:extLst>
            </p:cNvPr>
            <p:cNvSpPr/>
            <p:nvPr/>
          </p:nvSpPr>
          <p:spPr>
            <a:xfrm>
              <a:off x="4947785" y="5570262"/>
              <a:ext cx="284849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i="1" dirty="0"/>
                <a:t>A False Positive is an address geocoded to the wrong location</a:t>
              </a:r>
              <a:endParaRPr lang="en-US" sz="1600" dirty="0"/>
            </a:p>
          </p:txBody>
        </p:sp>
      </p:grpSp>
      <p:graphicFrame>
        <p:nvGraphicFramePr>
          <p:cNvPr id="23" name="Chart 22">
            <a:extLst>
              <a:ext uri="{FF2B5EF4-FFF2-40B4-BE49-F238E27FC236}">
                <a16:creationId xmlns:a16="http://schemas.microsoft.com/office/drawing/2014/main" id="{D88E93CD-0E2A-DB68-D08C-7D0476E17B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24617783"/>
              </p:ext>
            </p:extLst>
          </p:nvPr>
        </p:nvGraphicFramePr>
        <p:xfrm>
          <a:off x="425325" y="2870778"/>
          <a:ext cx="3448899" cy="34256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FC4572CA-2061-3DC9-8C79-84C129988414}"/>
              </a:ext>
            </a:extLst>
          </p:cNvPr>
          <p:cNvSpPr txBox="1"/>
          <p:nvPr/>
        </p:nvSpPr>
        <p:spPr>
          <a:xfrm>
            <a:off x="3365388" y="3708179"/>
            <a:ext cx="204802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</a:rPr>
              <a:t>90% of address matches are from the </a:t>
            </a: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</a:rPr>
              <a:t>WV Locator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</a:rPr>
              <a:t>10% matches from the commercial </a:t>
            </a: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</a:rPr>
              <a:t>Esri Locator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Calibri" panose="020F0502020204030204" pitchFamily="34" charset="0"/>
            </a:endParaRPr>
          </a:p>
          <a:p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7D5F03B-9EB8-0C3F-3E00-583DE3DFF5D1}"/>
              </a:ext>
            </a:extLst>
          </p:cNvPr>
          <p:cNvSpPr txBox="1"/>
          <p:nvPr/>
        </p:nvSpPr>
        <p:spPr>
          <a:xfrm>
            <a:off x="425325" y="1408648"/>
            <a:ext cx="11193316" cy="10656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There are approximately 1.0 million addressable structures in West Virginia.  A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Composite Locator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 created from public and commercial address layers to geocode 1.1 million voter registration addresses.  It is need for both single and bulk geocoding of voter address points.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F4A0842-1E92-202C-C24A-EDCF04D009F8}"/>
              </a:ext>
            </a:extLst>
          </p:cNvPr>
          <p:cNvSpPr txBox="1"/>
          <p:nvPr/>
        </p:nvSpPr>
        <p:spPr>
          <a:xfrm>
            <a:off x="8016545" y="5871775"/>
            <a:ext cx="2571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WV Geocoding Process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689B0BE-9EAF-1017-130B-374CEB68E7B0}"/>
              </a:ext>
            </a:extLst>
          </p:cNvPr>
          <p:cNvSpPr txBox="1"/>
          <p:nvPr/>
        </p:nvSpPr>
        <p:spPr>
          <a:xfrm>
            <a:off x="6401547" y="2995990"/>
            <a:ext cx="5217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INPUT Standardized Address; OUTPUT Match Type</a:t>
            </a:r>
          </a:p>
        </p:txBody>
      </p:sp>
    </p:spTree>
    <p:extLst>
      <p:ext uri="{BB962C8B-B14F-4D97-AF65-F5344CB8AC3E}">
        <p14:creationId xmlns:p14="http://schemas.microsoft.com/office/powerpoint/2010/main" val="19993538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2557</TotalTime>
  <Words>1498</Words>
  <Application>Microsoft Office PowerPoint</Application>
  <PresentationFormat>Widescreen</PresentationFormat>
  <Paragraphs>248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Univers (WN)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Kurt Donaldson</dc:creator>
  <cp:lastModifiedBy>Kurt Donaldson</cp:lastModifiedBy>
  <cp:revision>13</cp:revision>
  <dcterms:created xsi:type="dcterms:W3CDTF">2023-09-04T20:58:19Z</dcterms:created>
  <dcterms:modified xsi:type="dcterms:W3CDTF">2023-09-06T17:30:17Z</dcterms:modified>
</cp:coreProperties>
</file>