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346" r:id="rId3"/>
    <p:sldId id="339" r:id="rId4"/>
    <p:sldId id="347" r:id="rId5"/>
    <p:sldId id="360" r:id="rId6"/>
    <p:sldId id="349" r:id="rId7"/>
    <p:sldId id="334" r:id="rId8"/>
    <p:sldId id="350" r:id="rId9"/>
    <p:sldId id="335" r:id="rId10"/>
    <p:sldId id="351" r:id="rId11"/>
    <p:sldId id="336" r:id="rId12"/>
    <p:sldId id="352" r:id="rId13"/>
    <p:sldId id="337" r:id="rId14"/>
    <p:sldId id="353" r:id="rId15"/>
    <p:sldId id="354" r:id="rId16"/>
    <p:sldId id="338" r:id="rId17"/>
    <p:sldId id="333" r:id="rId18"/>
    <p:sldId id="332" r:id="rId19"/>
    <p:sldId id="355" r:id="rId20"/>
    <p:sldId id="356" r:id="rId21"/>
    <p:sldId id="357" r:id="rId22"/>
    <p:sldId id="330" r:id="rId23"/>
    <p:sldId id="358" r:id="rId24"/>
    <p:sldId id="313" r:id="rId25"/>
    <p:sldId id="359" r:id="rId26"/>
    <p:sldId id="327" r:id="rId27"/>
    <p:sldId id="341" r:id="rId28"/>
    <p:sldId id="345" r:id="rId29"/>
    <p:sldId id="344" r:id="rId30"/>
    <p:sldId id="348" r:id="rId31"/>
    <p:sldId id="343" r:id="rId32"/>
    <p:sldId id="329" r:id="rId33"/>
    <p:sldId id="326" r:id="rId34"/>
    <p:sldId id="362" r:id="rId35"/>
    <p:sldId id="363" r:id="rId36"/>
    <p:sldId id="364" r:id="rId37"/>
    <p:sldId id="368" r:id="rId38"/>
    <p:sldId id="365" r:id="rId39"/>
    <p:sldId id="366" r:id="rId40"/>
  </p:sldIdLst>
  <p:sldSz cx="9144000" cy="6858000" type="screen4x3"/>
  <p:notesSz cx="6918325" cy="920432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FC5"/>
    <a:srgbClr val="FF3300"/>
    <a:srgbClr val="996633"/>
    <a:srgbClr val="FFD7CD"/>
    <a:srgbClr val="CC0099"/>
    <a:srgbClr val="FDFFEB"/>
    <a:srgbClr val="96969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02" autoAdjust="0"/>
    <p:restoredTop sz="63397" autoAdjust="0"/>
  </p:normalViewPr>
  <p:slideViewPr>
    <p:cSldViewPr>
      <p:cViewPr varScale="1">
        <p:scale>
          <a:sx n="61" d="100"/>
          <a:sy n="61" d="100"/>
        </p:scale>
        <p:origin x="193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200" cy="460375"/>
          </a:xfrm>
          <a:prstGeom prst="rect">
            <a:avLst/>
          </a:prstGeom>
        </p:spPr>
        <p:txBody>
          <a:bodyPr vert="horz" lIns="92126" tIns="46063" rIns="92126" bIns="4606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19538" y="0"/>
            <a:ext cx="2997200" cy="460375"/>
          </a:xfrm>
          <a:prstGeom prst="rect">
            <a:avLst/>
          </a:prstGeom>
        </p:spPr>
        <p:txBody>
          <a:bodyPr vert="horz" lIns="92126" tIns="46063" rIns="92126" bIns="46063" rtlCol="0"/>
          <a:lstStyle>
            <a:lvl1pPr algn="r" fontAlgn="auto">
              <a:spcBef>
                <a:spcPts val="0"/>
              </a:spcBef>
              <a:spcAft>
                <a:spcPts val="0"/>
              </a:spcAft>
              <a:defRPr sz="1200">
                <a:latin typeface="+mn-lt"/>
              </a:defRPr>
            </a:lvl1pPr>
          </a:lstStyle>
          <a:p>
            <a:pPr>
              <a:defRPr/>
            </a:pPr>
            <a:fld id="{9C739DD7-2CE0-42D7-8F6C-83DA48E096CD}" type="datetimeFigureOut">
              <a:rPr lang="en-US"/>
              <a:pPr>
                <a:defRPr/>
              </a:pPr>
              <a:t>10/12/2021</a:t>
            </a:fld>
            <a:endParaRPr lang="en-US"/>
          </a:p>
        </p:txBody>
      </p:sp>
      <p:sp>
        <p:nvSpPr>
          <p:cNvPr id="4" name="Footer Placeholder 3"/>
          <p:cNvSpPr>
            <a:spLocks noGrp="1"/>
          </p:cNvSpPr>
          <p:nvPr>
            <p:ph type="ftr" sz="quarter" idx="2"/>
          </p:nvPr>
        </p:nvSpPr>
        <p:spPr>
          <a:xfrm>
            <a:off x="0" y="8742363"/>
            <a:ext cx="2997200" cy="460375"/>
          </a:xfrm>
          <a:prstGeom prst="rect">
            <a:avLst/>
          </a:prstGeom>
        </p:spPr>
        <p:txBody>
          <a:bodyPr vert="horz" lIns="92126" tIns="46063" rIns="92126" bIns="46063"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19538" y="8742363"/>
            <a:ext cx="2997200" cy="460375"/>
          </a:xfrm>
          <a:prstGeom prst="rect">
            <a:avLst/>
          </a:prstGeom>
        </p:spPr>
        <p:txBody>
          <a:bodyPr vert="horz" wrap="square" lIns="92126" tIns="46063" rIns="92126" bIns="46063" numCol="1" anchor="b" anchorCtr="0" compatLnSpc="1">
            <a:prstTxWarp prst="textNoShape">
              <a:avLst/>
            </a:prstTxWarp>
          </a:bodyPr>
          <a:lstStyle>
            <a:lvl1pPr algn="r">
              <a:defRPr sz="1200">
                <a:latin typeface="Calibri" panose="020F0502020204030204" pitchFamily="34" charset="0"/>
              </a:defRPr>
            </a:lvl1pPr>
          </a:lstStyle>
          <a:p>
            <a:fld id="{24E70D85-259C-4659-923E-EC5D8F1E8F1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200" cy="460375"/>
          </a:xfrm>
          <a:prstGeom prst="rect">
            <a:avLst/>
          </a:prstGeom>
        </p:spPr>
        <p:txBody>
          <a:bodyPr vert="horz" lIns="92126" tIns="46063" rIns="92126" bIns="4606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19538" y="0"/>
            <a:ext cx="2997200" cy="460375"/>
          </a:xfrm>
          <a:prstGeom prst="rect">
            <a:avLst/>
          </a:prstGeom>
        </p:spPr>
        <p:txBody>
          <a:bodyPr vert="horz" lIns="92126" tIns="46063" rIns="92126" bIns="46063" rtlCol="0"/>
          <a:lstStyle>
            <a:lvl1pPr algn="r" fontAlgn="auto">
              <a:spcBef>
                <a:spcPts val="0"/>
              </a:spcBef>
              <a:spcAft>
                <a:spcPts val="0"/>
              </a:spcAft>
              <a:defRPr sz="1200">
                <a:latin typeface="+mn-lt"/>
              </a:defRPr>
            </a:lvl1pPr>
          </a:lstStyle>
          <a:p>
            <a:pPr>
              <a:defRPr/>
            </a:pPr>
            <a:fld id="{07046457-51A4-433D-A28C-F621F0422628}" type="datetimeFigureOut">
              <a:rPr lang="en-US"/>
              <a:pPr>
                <a:defRPr/>
              </a:pPr>
              <a:t>10/12/2021</a:t>
            </a:fld>
            <a:endParaRPr lang="en-US"/>
          </a:p>
        </p:txBody>
      </p:sp>
      <p:sp>
        <p:nvSpPr>
          <p:cNvPr id="4" name="Slide Image Placeholder 3"/>
          <p:cNvSpPr>
            <a:spLocks noGrp="1" noRot="1" noChangeAspect="1"/>
          </p:cNvSpPr>
          <p:nvPr>
            <p:ph type="sldImg" idx="2"/>
          </p:nvPr>
        </p:nvSpPr>
        <p:spPr>
          <a:xfrm>
            <a:off x="1158875" y="690563"/>
            <a:ext cx="4600575" cy="3451225"/>
          </a:xfrm>
          <a:prstGeom prst="rect">
            <a:avLst/>
          </a:prstGeom>
          <a:noFill/>
          <a:ln w="12700">
            <a:solidFill>
              <a:prstClr val="black"/>
            </a:solidFill>
          </a:ln>
        </p:spPr>
        <p:txBody>
          <a:bodyPr vert="horz" lIns="92126" tIns="46063" rIns="92126" bIns="46063" rtlCol="0" anchor="ctr"/>
          <a:lstStyle/>
          <a:p>
            <a:pPr lvl="0"/>
            <a:endParaRPr lang="en-US" noProof="0" smtClean="0"/>
          </a:p>
        </p:txBody>
      </p:sp>
      <p:sp>
        <p:nvSpPr>
          <p:cNvPr id="5" name="Notes Placeholder 4"/>
          <p:cNvSpPr>
            <a:spLocks noGrp="1"/>
          </p:cNvSpPr>
          <p:nvPr>
            <p:ph type="body" sz="quarter" idx="3"/>
          </p:nvPr>
        </p:nvSpPr>
        <p:spPr>
          <a:xfrm>
            <a:off x="692150" y="4371975"/>
            <a:ext cx="5534025" cy="4141788"/>
          </a:xfrm>
          <a:prstGeom prst="rect">
            <a:avLst/>
          </a:prstGeom>
        </p:spPr>
        <p:txBody>
          <a:bodyPr vert="horz" lIns="92126" tIns="46063" rIns="92126" bIns="4606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42363"/>
            <a:ext cx="2997200" cy="460375"/>
          </a:xfrm>
          <a:prstGeom prst="rect">
            <a:avLst/>
          </a:prstGeom>
        </p:spPr>
        <p:txBody>
          <a:bodyPr vert="horz" lIns="92126" tIns="46063" rIns="92126" bIns="4606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19538" y="8742363"/>
            <a:ext cx="2997200" cy="460375"/>
          </a:xfrm>
          <a:prstGeom prst="rect">
            <a:avLst/>
          </a:prstGeom>
        </p:spPr>
        <p:txBody>
          <a:bodyPr vert="horz" wrap="square" lIns="92126" tIns="46063" rIns="92126" bIns="46063" numCol="1" anchor="b" anchorCtr="0" compatLnSpc="1">
            <a:prstTxWarp prst="textNoShape">
              <a:avLst/>
            </a:prstTxWarp>
          </a:bodyPr>
          <a:lstStyle>
            <a:lvl1pPr algn="r">
              <a:defRPr sz="1200">
                <a:latin typeface="Calibri" panose="020F0502020204030204" pitchFamily="34" charset="0"/>
              </a:defRPr>
            </a:lvl1pPr>
          </a:lstStyle>
          <a:p>
            <a:fld id="{8F43C873-51EF-495F-A754-FD6E96E84DD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Tonight I will give a brief background on the decision making that went into this draft proposal.</a:t>
            </a:r>
          </a:p>
          <a:p>
            <a:endParaRPr lang="en-US" altLang="en-US" dirty="0" smtClean="0"/>
          </a:p>
          <a:p>
            <a:r>
              <a:rPr lang="en-US" altLang="en-US" dirty="0" smtClean="0"/>
              <a:t>Although frustrating at times, this exercise was a great application of Geographic Information Systems because it involved multiple data layers from multiple sources, matching addresses from different data sets, summarizing voter totals, mapping voter distribution and analyzing census population data, all for a very practical purpose.</a:t>
            </a:r>
          </a:p>
          <a:p>
            <a:endParaRPr lang="en-US" altLang="en-US" dirty="0" smtClean="0"/>
          </a:p>
          <a:p>
            <a:r>
              <a:rPr lang="en-US" altLang="en-US" dirty="0" smtClean="0"/>
              <a:t>I was directed by the County Commission and Administrator to work with Ms. Painter in Voter Registration to analyze population and voter distribution relative to new Delegate Districts and draft the proposal for new Magisterial Districts and Voter Precincts that is before public review right now.  The goal was to effect as little change as possible within the given constraints.</a:t>
            </a:r>
          </a:p>
          <a:p>
            <a:endParaRPr lang="en-US" altLang="en-US" dirty="0" smtClean="0"/>
          </a:p>
          <a:p>
            <a:r>
              <a:rPr lang="en-US" altLang="en-US" dirty="0" smtClean="0"/>
              <a:t>These rules and guidelines I will be reviewing tonight were conveyed to me by the WV State Legislative Redistricting Office and confirmed by the Jefferson County Clerk’s Voter Registration Office and Legal Counsel for the County Commission.</a:t>
            </a:r>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A94A33-3C3A-4CCD-84DC-196B7608D4C3}"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While perhaps not in code, I was given a +/- 5% goal for population variation among draft districts.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054DBD-7246-4195-A810-DF64593BA49A}"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Districts can cross Delegate Lines as long as it is by an entire precinct.  No partial extensions by any census blocks that do not wholly comprise a precinct.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2B9A2C-4D38-46C1-9600-4BEFEC5BBFCC}"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an acceptable configuration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84788D-6578-432D-8933-3AB6FCD8CC03}"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the time period from September to October when I was directed by County Administrator to work with Voter Registration to analyze distribution of population and voters and draft new magisterial districts.  In practice we could not uncouple districts and precincts because one is the building block for the other.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89270B-6408-4F25-A850-BD22B106A2F5}"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Rarely happens to my knowledge</a:t>
            </a:r>
          </a:p>
          <a:p>
            <a:r>
              <a:rPr lang="en-US" altLang="en-US" smtClean="0"/>
              <a:t>This means that although it is not recommended or desirable, adjustments can be made to accommodate growth or decline in voter totals in a precinct.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1BFDC7-C62D-4E26-AE33-2BD262875758}"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probably the single biggest driver in shaping magisterial districts.  </a:t>
            </a:r>
          </a:p>
          <a:p>
            <a:r>
              <a:rPr lang="en-US" altLang="en-US" smtClean="0"/>
              <a:t>Here is an example of our old (or current) precinct 16 in the HF magisterial district overlayed by our new Delegate Districts.</a:t>
            </a:r>
          </a:p>
          <a:p>
            <a:r>
              <a:rPr lang="en-US" altLang="en-US" smtClean="0"/>
              <a:t>Because it would spill over into not two but THREE Delegate territories, it must get a haircut.  We are essentially forced to lop off the ends and start rebuilding the center from the north or south as long as we stay within the yellow lines.</a:t>
            </a:r>
          </a:p>
          <a:p>
            <a:endParaRPr lang="en-US" altLang="en-US" smtClean="0"/>
          </a:p>
          <a:p>
            <a:r>
              <a:rPr lang="en-US" altLang="en-US" smtClean="0"/>
              <a:t>This is where drafting districts becomes a puzzle.  If you shave off from one place, you need to compensate for those lost voters and population in eligible and adjacent census blocks.  This is where we could </a:t>
            </a:r>
            <a:r>
              <a:rPr lang="en-US" altLang="en-US" u="sng" smtClean="0"/>
              <a:t>not</a:t>
            </a:r>
            <a:r>
              <a:rPr lang="en-US" altLang="en-US" smtClean="0"/>
              <a:t> adhere to as little change as possible.  And I’ll show more specifics at the end of this presentation.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6677E2-531F-4035-A109-CE854CB36939}"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After matching voting records to our 911 physical location addresses, using GIS, we can sum up totals within any geographic area we want.</a:t>
            </a:r>
          </a:p>
          <a:p>
            <a:r>
              <a:rPr lang="en-US" altLang="en-US" smtClean="0"/>
              <a:t>We tried to trim down previous overpopulated precincts when we could, like here in 27 and 29</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A15022-2522-4459-BA90-08F4978D31DD}"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When it is not possible or practical to split precincts, there is a mechanism to artificially separate them alphabetically in the precinct book at the polling place.</a:t>
            </a:r>
          </a:p>
          <a:p>
            <a:r>
              <a:rPr lang="en-US" altLang="en-US" smtClean="0"/>
              <a:t>A through M is 21A and N through Z is 21B</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670DDC-CA85-4052-AC8F-E9FCBD0D4A87}"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Just an example here of polling places that lie within the boundaries of their precincts.</a:t>
            </a:r>
          </a:p>
          <a:p>
            <a:r>
              <a:rPr lang="en-US" altLang="en-US" smtClean="0"/>
              <a:t>Not always possible, though, and when we had to we picked the nearest possible location for a polling place to limit hardship of the voter driving too far.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99D846-33CE-4E3B-B599-BE1DBE59E3C0}"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were even qualifications for an appropriate polling center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84F09C-6F8E-417B-8829-21272F6C2235}"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B227AF-AFC5-44BB-9A52-4BEFB566D287}"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Some internal guidelines we placed on ourselves include such things as choosing block boundaries that make sense to people.</a:t>
            </a:r>
          </a:p>
          <a:p>
            <a:r>
              <a:rPr lang="en-US" altLang="en-US" smtClean="0"/>
              <a:t>It’s easier to explain that your precinct lies between Summit Point Road and Rt 340 than telling someone you vote somewhere because your house is triangulated by a creek, a power line or maybe a feature that doesn’t even exist.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0784A5-8B30-4F33-9C3D-B2AAA52D6F35}"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Here is an example of one thing we tried to avoid: splitting neighborhoods, which has the effect of sending your neighbor across the street to a different polling place than you.  That doesn’t make sense to the voter.  So when presented with this problem, for example Orchard Hills here, we did not select part of the blocks in the subdivision.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43BD31-0D3D-4767-B5CC-468596DAD3C3}"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arrangement is more appropriate because all neighbors vote in the same precinct and it’s easier to explain the railroad as a natural dividing line.</a:t>
            </a:r>
          </a:p>
          <a:p>
            <a:r>
              <a:rPr lang="en-US" altLang="en-US" smtClean="0"/>
              <a:t>This problem is unavoidable in some communities due to the presence of a delegate line that may cut through a neighborhood, like in Gap View Village, Briar Run and Shenandoah Junction .  We can’t help that situation because remember, precincts cannot cross delegate lines.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DE2171-5CB9-413D-B0AF-487F6DEEB6BF}"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were cognizant not to unseat, by process, any sitting commissioner.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1BBE44-D5E7-42FC-A181-3EBB2CE74E42}"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Putting this in poker terms, those were the rules of the game and we’ll show you next the hand we were dealt.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E80E9A-70B1-4EB8-886C-1F6959051581}"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Comparison of current v. proposed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CD3790-F221-4F3F-B814-A75642626D83}"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I’m mixing my analogies now, but don’t we always start a puzzle by working on the outside border?</a:t>
            </a:r>
          </a:p>
          <a:p>
            <a:r>
              <a:rPr lang="en-US" altLang="en-US" dirty="0" smtClean="0"/>
              <a:t>These are the precincts that were practically unchanged or had little  voter and population change when aggregating just a little bit.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E63F1A-EB88-4D8D-907A-1D41168F875F}"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Here are the problem pieces.</a:t>
            </a:r>
          </a:p>
          <a:p>
            <a:r>
              <a:rPr lang="en-US" altLang="en-US" smtClean="0"/>
              <a:t>The ones with greater population growth and significant interaction with the new delegate district boundaries.</a:t>
            </a:r>
          </a:p>
          <a:p>
            <a:r>
              <a:rPr lang="en-US" altLang="en-US" smtClean="0"/>
              <a:t>Here’s where we really had to transfer blocks, populations and voters among precincts, sometimes creating new ones, sometimes unsplitting or consolidating old ones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AFDF74-F858-44F7-874F-0799D00B43FF}"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Remember this example?</a:t>
            </a:r>
          </a:p>
          <a:p>
            <a:r>
              <a:rPr lang="en-US" altLang="en-US" smtClean="0"/>
              <a:t>We had to trim off and transfer obvious block pieces for many of the old precincts in the difficult parts of the puzzle.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B121BE-1BC7-48A6-9AA4-B18E7F62E74B}"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the best example of how complex this puzzle was.  We played by all of the rules I went through earlier and shifted large chunks of census blocks where we had no choice and made up for shortfalls and overages by establishing some new precinct boundaries that hopefully make sense to people.</a:t>
            </a:r>
          </a:p>
          <a:p>
            <a:endParaRPr lang="en-US" altLang="en-US" smtClean="0"/>
          </a:p>
          <a:p>
            <a:r>
              <a:rPr lang="en-US" altLang="en-US" smtClean="0"/>
              <a:t>All the while, we were paying attention to population and voter totals, potential availability for polling places, and impact to voters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6B4997-6E2E-431F-99A1-00F8AEC9E8C6}"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what most people think of when they hear the word, “block”</a:t>
            </a:r>
          </a:p>
          <a:p>
            <a:r>
              <a:rPr lang="en-US" altLang="en-US" smtClean="0"/>
              <a:t>Regular square shapes in an urban setting bounded by perpendicular streets.  These and other irregular area make up the smallest geographic unit used by the Census Bureau.  They are each assigned the total population living within that block at the time of the 2010 Decennial Census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DB5C0F-97C0-4969-A0D4-853046475C0F}"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Thank you for your attention.  I hope everyone has a better understanding and appreciation for the thought and work that went into this draft proposal from multiple departments and staff.  These maps are still on display for public review on the Commission’s website, on the Clerk’s website, in each magisterial district, here in this meeting room.  I also invite everyone to view this map and many other examples of GIS work in the Court House and the Mason building next week in honor of National Geography Week and GIS Day.</a:t>
            </a:r>
          </a:p>
          <a:p>
            <a:endParaRPr lang="en-US" altLang="en-US" dirty="0" smtClean="0"/>
          </a:p>
          <a:p>
            <a:r>
              <a:rPr lang="en-US" altLang="en-US" dirty="0" smtClean="0"/>
              <a:t>Thank you</a:t>
            </a:r>
          </a:p>
          <a:p>
            <a:endParaRPr lang="en-US" altLang="en-US" dirty="0" smtClean="0"/>
          </a:p>
          <a:p>
            <a:r>
              <a:rPr lang="en-US" altLang="en-US" b="1" i="1" dirty="0" smtClean="0"/>
              <a:t>Maps have been posted in each Magisterial District for public inspection at the following locations:</a:t>
            </a:r>
          </a:p>
          <a:p>
            <a:r>
              <a:rPr lang="en-US" altLang="en-US" b="1" i="1" dirty="0" smtClean="0"/>
              <a:t>Jefferson County Courthouse</a:t>
            </a:r>
          </a:p>
          <a:p>
            <a:r>
              <a:rPr lang="en-US" altLang="en-US" b="1" i="1" dirty="0" smtClean="0"/>
              <a:t>Shepherdstown Public Library</a:t>
            </a:r>
          </a:p>
          <a:p>
            <a:r>
              <a:rPr lang="en-US" altLang="en-US" b="1" i="1" dirty="0" smtClean="0"/>
              <a:t>South Jefferson Public Library</a:t>
            </a:r>
          </a:p>
          <a:p>
            <a:r>
              <a:rPr lang="en-US" altLang="en-US" b="1" i="1" dirty="0" smtClean="0"/>
              <a:t>Bolivar-Harpers Ferry Library</a:t>
            </a:r>
          </a:p>
          <a:p>
            <a:r>
              <a:rPr lang="en-US" altLang="en-US" b="1" i="1" dirty="0" smtClean="0"/>
              <a:t>Jefferson County Health Department</a:t>
            </a:r>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78E80C-CB61-49A8-A0A9-81C97CC2DAFD}"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 I just mentioned, Blocks can also be irregular in rural areas, bounded by visible features on the ground like streams, railroads, power lines and even municipal boundaries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F8FE99-4DA3-4136-9A93-F7C4F23A9623}"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Only one of these examples has a population total, the rest are zero.</a:t>
            </a:r>
          </a:p>
          <a:p>
            <a:r>
              <a:rPr lang="en-US" altLang="en-US" smtClean="0"/>
              <a:t>The block between colonial Drive and union ridge Drive in Huntfield</a:t>
            </a:r>
          </a:p>
          <a:p>
            <a:endParaRPr lang="en-US" altLang="en-US" smtClean="0"/>
          </a:p>
          <a:p>
            <a:r>
              <a:rPr lang="en-US" altLang="en-US" smtClean="0"/>
              <a:t>Point out the Huntfield traffic circle and washington high school</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7E579F-7948-44B7-BA5D-99955E042807}"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These are the boundaries delivered to us in late August.  You’ll see why these are a driving factor in magisterial and precinct lines later.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02CE9E-9883-45D3-9810-35024BA601E2}"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C64364-43C1-4D3B-BCA8-F854190CFF93}"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solidFill>
                  <a:schemeClr val="accent5">
                    <a:lumMod val="50000"/>
                  </a:schemeClr>
                </a:solidFill>
              </a:rPr>
              <a:t>Incidentally, our 2000 population was 42,190</a:t>
            </a:r>
          </a:p>
          <a:p>
            <a:pPr>
              <a:defRPr/>
            </a:pPr>
            <a:endParaRPr lang="en-US" dirty="0" smtClean="0">
              <a:solidFill>
                <a:schemeClr val="accent5">
                  <a:lumMod val="50000"/>
                </a:schemeClr>
              </a:solidFill>
            </a:endParaRPr>
          </a:p>
          <a:p>
            <a:pPr>
              <a:defRPr/>
            </a:pPr>
            <a:r>
              <a:rPr lang="en-US" dirty="0" smtClean="0">
                <a:solidFill>
                  <a:schemeClr val="accent5">
                    <a:lumMod val="50000"/>
                  </a:schemeClr>
                </a:solidFill>
              </a:rPr>
              <a:t>Delegate District</a:t>
            </a:r>
          </a:p>
          <a:p>
            <a:pPr>
              <a:defRPr/>
            </a:pPr>
            <a:r>
              <a:rPr lang="en-US" dirty="0" smtClean="0">
                <a:solidFill>
                  <a:schemeClr val="accent5">
                    <a:lumMod val="50000"/>
                  </a:schemeClr>
                </a:solidFill>
              </a:rPr>
              <a:t>Population Summaries</a:t>
            </a:r>
          </a:p>
          <a:p>
            <a:pPr lvl="1">
              <a:defRPr/>
            </a:pPr>
            <a:r>
              <a:rPr lang="en-US" dirty="0" smtClean="0">
                <a:solidFill>
                  <a:schemeClr val="accent5">
                    <a:lumMod val="50000"/>
                  </a:schemeClr>
                </a:solidFill>
              </a:rPr>
              <a:t>65 = 17,612  (-1.2%)</a:t>
            </a:r>
          </a:p>
          <a:p>
            <a:pPr lvl="1">
              <a:defRPr/>
            </a:pPr>
            <a:r>
              <a:rPr lang="en-US" dirty="0" smtClean="0">
                <a:solidFill>
                  <a:schemeClr val="accent5">
                    <a:lumMod val="50000"/>
                  </a:schemeClr>
                </a:solidFill>
              </a:rPr>
              <a:t>66 = 18,261  (+2.4%)</a:t>
            </a:r>
          </a:p>
          <a:p>
            <a:pPr lvl="1">
              <a:defRPr/>
            </a:pPr>
            <a:r>
              <a:rPr lang="en-US" dirty="0" smtClean="0">
                <a:solidFill>
                  <a:schemeClr val="accent5">
                    <a:lumMod val="50000"/>
                  </a:schemeClr>
                </a:solidFill>
              </a:rPr>
              <a:t>67 = 17,625  (-1.1%)</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4673C3-0ED7-4C74-AA03-A3E91AD05677}"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Commission has the responsibility to draw Magisterial Lines, this is the topic of tonight’s public hearing.</a:t>
            </a:r>
          </a:p>
          <a:p>
            <a:r>
              <a:rPr lang="en-US" altLang="en-US" smtClean="0"/>
              <a:t>Later I will touch on some factors that lead to decisions regarding the selection of these draft boundaries.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D6B260-FE92-4528-9A30-A40AEF849EBB}"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5EAB534A-0F68-46CA-AFE7-B9A8137A480F}" type="datetime1">
              <a:rPr lang="en-US"/>
              <a:pPr>
                <a:defRPr/>
              </a:pPr>
              <a:t>10/12/2021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B2F7A877-A6AB-401B-AD8F-B035337BF6DD}" type="slidenum">
              <a:rPr lang="en-US" altLang="en-US"/>
              <a:pPr/>
              <a:t>‹#›</a:t>
            </a:fld>
            <a:endParaRPr lang="en-US" altLang="en-US"/>
          </a:p>
        </p:txBody>
      </p:sp>
    </p:spTree>
    <p:extLst>
      <p:ext uri="{BB962C8B-B14F-4D97-AF65-F5344CB8AC3E}">
        <p14:creationId xmlns:p14="http://schemas.microsoft.com/office/powerpoint/2010/main" val="411663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F827D37-00A4-4692-A4B1-BB03ACFDA5FF}" type="datetime1">
              <a:rPr lang="en-US"/>
              <a:pPr>
                <a:defRPr/>
              </a:pPr>
              <a:t>10/12/2021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FDD63B7F-9A46-4B18-B178-409F2138EF32}" type="slidenum">
              <a:rPr lang="en-US" altLang="en-US"/>
              <a:pPr/>
              <a:t>‹#›</a:t>
            </a:fld>
            <a:endParaRPr lang="en-US" altLang="en-US"/>
          </a:p>
        </p:txBody>
      </p:sp>
    </p:spTree>
    <p:extLst>
      <p:ext uri="{BB962C8B-B14F-4D97-AF65-F5344CB8AC3E}">
        <p14:creationId xmlns:p14="http://schemas.microsoft.com/office/powerpoint/2010/main" val="4009314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1A9B317-3180-4C9E-9726-FFC8A93B957F}" type="datetime1">
              <a:rPr lang="en-US"/>
              <a:pPr>
                <a:defRPr/>
              </a:pPr>
              <a:t>10/12/2021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62625D2D-B09D-45B7-B744-01B06133D30C}" type="slidenum">
              <a:rPr lang="en-US" altLang="en-US"/>
              <a:pPr/>
              <a:t>‹#›</a:t>
            </a:fld>
            <a:endParaRPr lang="en-US" altLang="en-US"/>
          </a:p>
        </p:txBody>
      </p:sp>
    </p:spTree>
    <p:extLst>
      <p:ext uri="{BB962C8B-B14F-4D97-AF65-F5344CB8AC3E}">
        <p14:creationId xmlns:p14="http://schemas.microsoft.com/office/powerpoint/2010/main" val="2280977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561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9"/>
          <p:cNvSpPr>
            <a:spLocks noGrp="1"/>
          </p:cNvSpPr>
          <p:nvPr>
            <p:ph type="dt" sz="half" idx="10"/>
          </p:nvPr>
        </p:nvSpPr>
        <p:spPr/>
        <p:txBody>
          <a:bodyPr/>
          <a:lstStyle>
            <a:lvl1pPr>
              <a:defRPr/>
            </a:lvl1pPr>
          </a:lstStyle>
          <a:p>
            <a:pPr>
              <a:defRPr/>
            </a:pPr>
            <a:fld id="{819E5368-61D9-4A1A-9045-71C4DC876B96}" type="datetime1">
              <a:rPr lang="en-US"/>
              <a:pPr>
                <a:defRPr/>
              </a:pPr>
              <a:t>10/12/2021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C6F0F8DA-A145-477F-8ABB-BD28713E5A35}" type="slidenum">
              <a:rPr lang="en-US" altLang="en-US"/>
              <a:pPr/>
              <a:t>‹#›</a:t>
            </a:fld>
            <a:endParaRPr lang="en-US" altLang="en-US"/>
          </a:p>
        </p:txBody>
      </p:sp>
    </p:spTree>
    <p:extLst>
      <p:ext uri="{BB962C8B-B14F-4D97-AF65-F5344CB8AC3E}">
        <p14:creationId xmlns:p14="http://schemas.microsoft.com/office/powerpoint/2010/main" val="2020384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7B3DC16-A637-44A1-B304-869ADBFE9D11}" type="datetime1">
              <a:rPr lang="en-US"/>
              <a:pPr>
                <a:defRPr/>
              </a:pPr>
              <a:t>10/12/2021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FA111C60-B9AD-4259-A3CC-73E7511F554C}" type="slidenum">
              <a:rPr lang="en-US" altLang="en-US"/>
              <a:pPr/>
              <a:t>‹#›</a:t>
            </a:fld>
            <a:endParaRPr lang="en-US" altLang="en-US"/>
          </a:p>
        </p:txBody>
      </p:sp>
    </p:spTree>
    <p:extLst>
      <p:ext uri="{BB962C8B-B14F-4D97-AF65-F5344CB8AC3E}">
        <p14:creationId xmlns:p14="http://schemas.microsoft.com/office/powerpoint/2010/main" val="328119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4CF061FF-F4EF-4067-B87A-F5FD71F01267}" type="datetime1">
              <a:rPr lang="en-US"/>
              <a:pPr>
                <a:defRPr/>
              </a:pPr>
              <a:t>10/12/2021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1F2F7ED4-81A2-40BF-989B-7EC32FF9C0D2}" type="slidenum">
              <a:rPr lang="en-US" altLang="en-US"/>
              <a:pPr/>
              <a:t>‹#›</a:t>
            </a:fld>
            <a:endParaRPr lang="en-US" altLang="en-US"/>
          </a:p>
        </p:txBody>
      </p:sp>
    </p:spTree>
    <p:extLst>
      <p:ext uri="{BB962C8B-B14F-4D97-AF65-F5344CB8AC3E}">
        <p14:creationId xmlns:p14="http://schemas.microsoft.com/office/powerpoint/2010/main" val="232104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DEED3B1-C834-4465-86BF-736CA231EFA1}" type="datetime1">
              <a:rPr lang="en-US"/>
              <a:pPr>
                <a:defRPr/>
              </a:pPr>
              <a:t>10/12/2021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EA529EE5-0827-4DF3-BA45-07D8EBEFD363}" type="slidenum">
              <a:rPr lang="en-US" altLang="en-US"/>
              <a:pPr/>
              <a:t>‹#›</a:t>
            </a:fld>
            <a:endParaRPr lang="en-US" altLang="en-US"/>
          </a:p>
        </p:txBody>
      </p:sp>
    </p:spTree>
    <p:extLst>
      <p:ext uri="{BB962C8B-B14F-4D97-AF65-F5344CB8AC3E}">
        <p14:creationId xmlns:p14="http://schemas.microsoft.com/office/powerpoint/2010/main" val="368489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AB32D32-EA72-419A-8FF1-5657367C558D}" type="datetime1">
              <a:rPr lang="en-US"/>
              <a:pPr>
                <a:defRPr/>
              </a:pPr>
              <a:t>10/12/2021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2EF6A9E7-A81F-4853-BBBE-A70519FA8629}" type="slidenum">
              <a:rPr lang="en-US" altLang="en-US"/>
              <a:pPr/>
              <a:t>‹#›</a:t>
            </a:fld>
            <a:endParaRPr lang="en-US" altLang="en-US"/>
          </a:p>
        </p:txBody>
      </p:sp>
    </p:spTree>
    <p:extLst>
      <p:ext uri="{BB962C8B-B14F-4D97-AF65-F5344CB8AC3E}">
        <p14:creationId xmlns:p14="http://schemas.microsoft.com/office/powerpoint/2010/main" val="205992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319FAA8C-F26A-4E79-9096-6B85925D7FEB}" type="datetime1">
              <a:rPr lang="en-US"/>
              <a:pPr>
                <a:defRPr/>
              </a:pPr>
              <a:t>10/12/2021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A4C8D317-E942-484A-A47C-730C04A3876D}" type="slidenum">
              <a:rPr lang="en-US" altLang="en-US"/>
              <a:pPr/>
              <a:t>‹#›</a:t>
            </a:fld>
            <a:endParaRPr lang="en-US" altLang="en-US"/>
          </a:p>
        </p:txBody>
      </p:sp>
    </p:spTree>
    <p:extLst>
      <p:ext uri="{BB962C8B-B14F-4D97-AF65-F5344CB8AC3E}">
        <p14:creationId xmlns:p14="http://schemas.microsoft.com/office/powerpoint/2010/main" val="307195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25C52AE-1E61-4079-AA2E-E81017F91CA7}" type="datetime1">
              <a:rPr lang="en-US"/>
              <a:pPr>
                <a:defRPr/>
              </a:pPr>
              <a:t>10/12/2021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4A7331D7-646B-42CD-80FF-911A9BFC4E70}" type="slidenum">
              <a:rPr lang="en-US" altLang="en-US"/>
              <a:pPr/>
              <a:t>‹#›</a:t>
            </a:fld>
            <a:endParaRPr lang="en-US" altLang="en-US"/>
          </a:p>
        </p:txBody>
      </p:sp>
    </p:spTree>
    <p:extLst>
      <p:ext uri="{BB962C8B-B14F-4D97-AF65-F5344CB8AC3E}">
        <p14:creationId xmlns:p14="http://schemas.microsoft.com/office/powerpoint/2010/main" val="269233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95747E7-4A97-4C94-BD6D-FBF08EDA2E0E}" type="datetime1">
              <a:rPr lang="en-US"/>
              <a:pPr>
                <a:defRPr/>
              </a:pPr>
              <a:t>10/12/2021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33E9AF87-5D91-4290-A8AF-6F42FA9F6898}" type="slidenum">
              <a:rPr lang="en-US" altLang="en-US"/>
              <a:pPr/>
              <a:t>‹#›</a:t>
            </a:fld>
            <a:endParaRPr lang="en-US" altLang="en-US"/>
          </a:p>
        </p:txBody>
      </p:sp>
    </p:spTree>
    <p:extLst>
      <p:ext uri="{BB962C8B-B14F-4D97-AF65-F5344CB8AC3E}">
        <p14:creationId xmlns:p14="http://schemas.microsoft.com/office/powerpoint/2010/main" val="3724592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3741E83-FAB0-4B1F-A81B-6F6129D23057}" type="datetime1">
              <a:rPr lang="en-US"/>
              <a:pPr>
                <a:defRPr/>
              </a:pPr>
              <a:t>10/12/2021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50B774A1-1585-4A8D-9EAF-D2C814083D52}" type="slidenum">
              <a:rPr lang="en-US" altLang="en-US"/>
              <a:pPr/>
              <a:t>‹#›</a:t>
            </a:fld>
            <a:endParaRPr lang="en-US" altLang="en-US"/>
          </a:p>
        </p:txBody>
      </p:sp>
    </p:spTree>
    <p:extLst>
      <p:ext uri="{BB962C8B-B14F-4D97-AF65-F5344CB8AC3E}">
        <p14:creationId xmlns:p14="http://schemas.microsoft.com/office/powerpoint/2010/main" val="288225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DBBE219-A8F7-45D6-97B8-3C044564CDB9}" type="datetime1">
              <a:rPr lang="en-US"/>
              <a:pPr>
                <a:defRPr/>
              </a:pPr>
              <a:t>10/12/2021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1D4577"/>
                </a:solidFill>
                <a:latin typeface="Constantia" panose="02030602050306030303" pitchFamily="18" charset="0"/>
              </a:defRPr>
            </a:lvl1pPr>
          </a:lstStyle>
          <a:p>
            <a:fld id="{E738CD13-E7F1-47D6-9D9F-31A000E70AA0}" type="slidenum">
              <a:rPr lang="en-US" altLang="en-US"/>
              <a:pPr/>
              <a:t>‹#›</a:t>
            </a:fld>
            <a:endParaRPr lang="en-US" alt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8" r:id="rId9"/>
    <p:sldLayoutId id="2147483975" r:id="rId10"/>
    <p:sldLayoutId id="2147483976" r:id="rId11"/>
    <p:sldLayoutId id="2147483977" r:id="rId12"/>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9BBB5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9BBB5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064A2"/>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66800"/>
            <a:ext cx="5562600" cy="3124200"/>
          </a:xfrm>
          <a:ln>
            <a:miter lim="800000"/>
            <a:headEnd/>
            <a:tailEnd/>
          </a:ln>
        </p:spPr>
        <p:txBody>
          <a:bodyPr>
            <a:normAutofit fontScale="90000"/>
          </a:bodyPr>
          <a:lstStyle/>
          <a:p>
            <a:pPr algn="l" eaLnBrk="1" fontAlgn="auto" hangingPunct="1">
              <a:spcAft>
                <a:spcPts val="0"/>
              </a:spcAft>
              <a:defRPr/>
            </a:pPr>
            <a:r>
              <a:rPr lang="en-US" dirty="0" smtClean="0"/>
              <a:t>How the Proposed Magisterial Districts and Voter Precincts Were Developed </a:t>
            </a:r>
            <a:endParaRPr lang="en-US" dirty="0"/>
          </a:p>
        </p:txBody>
      </p:sp>
      <p:sp>
        <p:nvSpPr>
          <p:cNvPr id="4099" name="Subtitle 2"/>
          <p:cNvSpPr>
            <a:spLocks noGrp="1"/>
          </p:cNvSpPr>
          <p:nvPr>
            <p:ph type="subTitle" idx="1"/>
          </p:nvPr>
        </p:nvSpPr>
        <p:spPr>
          <a:xfrm>
            <a:off x="533400" y="4829175"/>
            <a:ext cx="7854950" cy="1419225"/>
          </a:xfrm>
        </p:spPr>
        <p:txBody>
          <a:bodyPr/>
          <a:lstStyle/>
          <a:p>
            <a:pPr marR="0" eaLnBrk="1" hangingPunct="1"/>
            <a:r>
              <a:rPr lang="en-US" altLang="en-US" dirty="0" smtClean="0"/>
              <a:t>Jefferson County Commission</a:t>
            </a:r>
          </a:p>
          <a:p>
            <a:pPr marR="0" eaLnBrk="1" hangingPunct="1"/>
            <a:r>
              <a:rPr lang="en-US" altLang="en-US" dirty="0" smtClean="0"/>
              <a:t>Public Hearing on Redistricting</a:t>
            </a:r>
          </a:p>
          <a:p>
            <a:pPr marR="0" eaLnBrk="1" hangingPunct="1"/>
            <a:r>
              <a:rPr lang="en-US" altLang="en-US" dirty="0" smtClean="0"/>
              <a:t> November 10</a:t>
            </a:r>
            <a:r>
              <a:rPr lang="en-US" altLang="en-US" baseline="30000" dirty="0" smtClean="0"/>
              <a:t>th</a:t>
            </a:r>
            <a:r>
              <a:rPr lang="en-US" altLang="en-US" dirty="0" smtClean="0"/>
              <a:t>, 2011</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384D92-96CB-41D7-9711-1221E61B74E4}" type="slidenum">
              <a:rPr lang="en-US" altLang="en-US">
                <a:solidFill>
                  <a:srgbClr val="1D4577"/>
                </a:solidFill>
                <a:latin typeface="Constantia" panose="02030602050306030303" pitchFamily="18" charset="0"/>
              </a:rPr>
              <a:pPr eaLnBrk="1" hangingPunct="1"/>
              <a:t>1</a:t>
            </a:fld>
            <a:endParaRPr lang="en-US" altLang="en-US">
              <a:solidFill>
                <a:srgbClr val="1D4577"/>
              </a:solidFill>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54864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t>Commissioners draw Magisterial Lines</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CE3E3B-E90D-49FB-B26D-D3207CD8E1ED}" type="slidenum">
              <a:rPr lang="en-US" altLang="en-US">
                <a:solidFill>
                  <a:srgbClr val="1D4577"/>
                </a:solidFill>
                <a:latin typeface="Constantia" panose="02030602050306030303" pitchFamily="18" charset="0"/>
              </a:rPr>
              <a:pPr eaLnBrk="1" hangingPunct="1"/>
              <a:t>10</a:t>
            </a:fld>
            <a:endParaRPr lang="en-US" altLang="en-US">
              <a:solidFill>
                <a:srgbClr val="1D4577"/>
              </a:solidFill>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54864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t>Commissioners draw Magisterial Lines</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CDC954-7A27-468F-B36D-1BBEE906AB59}" type="slidenum">
              <a:rPr lang="en-US" altLang="en-US">
                <a:solidFill>
                  <a:srgbClr val="1D4577"/>
                </a:solidFill>
                <a:latin typeface="Constantia" panose="02030602050306030303" pitchFamily="18" charset="0"/>
              </a:rPr>
              <a:pPr eaLnBrk="1" hangingPunct="1"/>
              <a:t>11</a:t>
            </a:fld>
            <a:endParaRPr lang="en-US" altLang="en-US">
              <a:solidFill>
                <a:srgbClr val="1D4577"/>
              </a:solidFill>
              <a:latin typeface="Constantia" panose="02030602050306030303" pitchFamily="18" charset="0"/>
            </a:endParaRP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9213"/>
            <a:ext cx="4572000" cy="680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304800" y="5562600"/>
            <a:ext cx="4267200" cy="990600"/>
          </a:xfrm>
          <a:prstGeom prst="rect">
            <a:avLst/>
          </a:prstGeom>
          <a:noFill/>
          <a:ln w="9525">
            <a:noFill/>
            <a:miter lim="800000"/>
            <a:headEnd/>
            <a:tailEnd/>
          </a:ln>
        </p:spPr>
        <p:txBody>
          <a:bodyPr/>
          <a:lstStyle/>
          <a:p>
            <a:pPr marL="273050" indent="-273050">
              <a:spcBef>
                <a:spcPct val="20000"/>
              </a:spcBef>
              <a:buClr>
                <a:schemeClr val="accent5">
                  <a:lumMod val="50000"/>
                </a:schemeClr>
              </a:buClr>
              <a:buSzPct val="95000"/>
              <a:buFont typeface="Wingdings 2" pitchFamily="18" charset="2"/>
              <a:buChar char=""/>
              <a:defRPr/>
            </a:pPr>
            <a:r>
              <a:rPr lang="en-US" dirty="0">
                <a:solidFill>
                  <a:schemeClr val="accent5">
                    <a:lumMod val="50000"/>
                  </a:schemeClr>
                </a:solidFill>
                <a:latin typeface="+mn-lt"/>
              </a:rPr>
              <a:t>Proposed for Public Review on October 27</a:t>
            </a:r>
            <a:r>
              <a:rPr lang="en-US" baseline="30000" dirty="0">
                <a:solidFill>
                  <a:schemeClr val="accent5">
                    <a:lumMod val="50000"/>
                  </a:schemeClr>
                </a:solidFill>
                <a:latin typeface="+mn-lt"/>
              </a:rPr>
              <a:t>th</a:t>
            </a:r>
            <a:r>
              <a:rPr lang="en-US" dirty="0">
                <a:solidFill>
                  <a:schemeClr val="accent5">
                    <a:lumMod val="50000"/>
                  </a:schemeClr>
                </a:solidFill>
                <a:latin typeface="+mn-lt"/>
              </a:rPr>
              <a:t>, 2011</a:t>
            </a:r>
          </a:p>
          <a:p>
            <a:pPr marL="273050" indent="-273050">
              <a:spcBef>
                <a:spcPct val="20000"/>
              </a:spcBef>
              <a:buClr>
                <a:srgbClr val="9BBB59"/>
              </a:buClr>
              <a:buSzPct val="95000"/>
              <a:buFont typeface="Wingdings 2" pitchFamily="18" charset="2"/>
              <a:buChar char=""/>
              <a:defRPr/>
            </a:pPr>
            <a:endParaRPr lang="en-US" dirty="0">
              <a:solidFill>
                <a:schemeClr val="accent5">
                  <a:lumMod val="50000"/>
                </a:schemeClr>
              </a:solidFill>
              <a:latin typeface="+mn-lt"/>
            </a:endParaRPr>
          </a:p>
          <a:p>
            <a:pPr marL="273050" indent="-273050">
              <a:spcBef>
                <a:spcPct val="20000"/>
              </a:spcBef>
              <a:buClr>
                <a:srgbClr val="9BBB59"/>
              </a:buClr>
              <a:buSzPct val="95000"/>
              <a:buFont typeface="Wingdings 2" pitchFamily="18" charset="2"/>
              <a:buChar char=""/>
              <a:defRPr/>
            </a:pPr>
            <a:endParaRPr lang="en-US"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dirty="0">
              <a:solidFill>
                <a:schemeClr val="accent5">
                  <a:lumMod val="50000"/>
                </a:schemeClr>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54864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solidFill>
                  <a:schemeClr val="bg1">
                    <a:lumMod val="85000"/>
                  </a:schemeClr>
                </a:solidFill>
              </a:rPr>
              <a:t>Commissioners draw Magisterial Lines</a:t>
            </a:r>
          </a:p>
          <a:p>
            <a:pPr eaLnBrk="1" hangingPunct="1">
              <a:defRPr/>
            </a:pPr>
            <a:r>
              <a:rPr lang="en-US" sz="1800" dirty="0" smtClean="0"/>
              <a:t>Magisterial Districts relatively equal Population</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79D98C-04DF-4BC8-96EF-6DBA9C5A724E}" type="slidenum">
              <a:rPr lang="en-US" altLang="en-US">
                <a:solidFill>
                  <a:srgbClr val="1D4577"/>
                </a:solidFill>
                <a:latin typeface="Constantia" panose="02030602050306030303" pitchFamily="18" charset="0"/>
              </a:rPr>
              <a:pPr eaLnBrk="1" hangingPunct="1"/>
              <a:t>12</a:t>
            </a:fld>
            <a:endParaRPr lang="en-US" altLang="en-US">
              <a:solidFill>
                <a:srgbClr val="1D4577"/>
              </a:solidFill>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54864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solidFill>
                  <a:schemeClr val="bg1">
                    <a:lumMod val="85000"/>
                  </a:schemeClr>
                </a:solidFill>
              </a:rPr>
              <a:t>Commissioners draw Magisterial Lines</a:t>
            </a:r>
          </a:p>
          <a:p>
            <a:pPr eaLnBrk="1" hangingPunct="1">
              <a:defRPr/>
            </a:pPr>
            <a:r>
              <a:rPr lang="en-US" sz="1800" dirty="0" smtClean="0"/>
              <a:t>Magisterial Districts relatively equal Population</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F7FFFB-AD9C-4227-82F7-A023ABBBDE1A}" type="slidenum">
              <a:rPr lang="en-US" altLang="en-US">
                <a:solidFill>
                  <a:srgbClr val="1D4577"/>
                </a:solidFill>
                <a:latin typeface="Constantia" panose="02030602050306030303" pitchFamily="18" charset="0"/>
              </a:rPr>
              <a:pPr eaLnBrk="1" hangingPunct="1"/>
              <a:t>13</a:t>
            </a:fld>
            <a:endParaRPr lang="en-US" altLang="en-US">
              <a:solidFill>
                <a:srgbClr val="1D4577"/>
              </a:solidFill>
              <a:latin typeface="Constantia" panose="02030602050306030303" pitchFamily="18" charset="0"/>
            </a:endParaRP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28663"/>
            <a:ext cx="4114800" cy="612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1000" y="5867400"/>
            <a:ext cx="5334000" cy="523875"/>
          </a:xfrm>
          <a:prstGeom prst="rect">
            <a:avLst/>
          </a:prstGeom>
        </p:spPr>
        <p:txBody>
          <a:bodyPr>
            <a:spAutoFit/>
          </a:bodyPr>
          <a:lstStyle/>
          <a:p>
            <a:pPr>
              <a:defRPr/>
            </a:pPr>
            <a:r>
              <a:rPr lang="en-US" sz="2800" dirty="0">
                <a:solidFill>
                  <a:schemeClr val="accent5">
                    <a:lumMod val="50000"/>
                  </a:schemeClr>
                </a:solidFill>
                <a:latin typeface="Arial" charset="0"/>
              </a:rPr>
              <a:t>Target </a:t>
            </a:r>
            <a:r>
              <a:rPr lang="en-US" sz="2800" dirty="0" err="1">
                <a:solidFill>
                  <a:schemeClr val="accent5">
                    <a:lumMod val="50000"/>
                  </a:schemeClr>
                </a:solidFill>
                <a:latin typeface="Arial" charset="0"/>
              </a:rPr>
              <a:t>avg</a:t>
            </a:r>
            <a:r>
              <a:rPr lang="en-US" sz="2800" dirty="0">
                <a:solidFill>
                  <a:schemeClr val="accent5">
                    <a:lumMod val="50000"/>
                  </a:schemeClr>
                </a:solidFill>
                <a:latin typeface="Arial" charset="0"/>
              </a:rPr>
              <a:t> per District  = 10,700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5029200" cy="25146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solidFill>
                  <a:schemeClr val="bg1">
                    <a:lumMod val="85000"/>
                  </a:schemeClr>
                </a:solidFill>
              </a:rPr>
              <a:t>Commissioners draw Magisterial Lines</a:t>
            </a:r>
          </a:p>
          <a:p>
            <a:pPr eaLnBrk="1" hangingPunct="1">
              <a:defRPr/>
            </a:pPr>
            <a:r>
              <a:rPr lang="en-US" sz="1800" dirty="0" smtClean="0">
                <a:solidFill>
                  <a:schemeClr val="bg1">
                    <a:lumMod val="85000"/>
                  </a:schemeClr>
                </a:solidFill>
              </a:rPr>
              <a:t>Magisterial Districts relatively equal Population</a:t>
            </a:r>
          </a:p>
          <a:p>
            <a:pPr eaLnBrk="1" hangingPunct="1">
              <a:defRPr/>
            </a:pPr>
            <a:r>
              <a:rPr lang="en-US" sz="1800" dirty="0" smtClean="0"/>
              <a:t>Magisterial Districts </a:t>
            </a:r>
            <a:r>
              <a:rPr lang="en-US" sz="1800" u="sng" dirty="0" smtClean="0"/>
              <a:t>may cross </a:t>
            </a:r>
            <a:r>
              <a:rPr lang="en-US" sz="1800" dirty="0" smtClean="0"/>
              <a:t>Delegate Lines</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ACB2C1-9335-44E9-ADFF-E49AF3227070}" type="slidenum">
              <a:rPr lang="en-US" altLang="en-US">
                <a:solidFill>
                  <a:srgbClr val="1D4577"/>
                </a:solidFill>
                <a:latin typeface="Constantia" panose="02030602050306030303" pitchFamily="18" charset="0"/>
              </a:rPr>
              <a:pPr eaLnBrk="1" hangingPunct="1"/>
              <a:t>14</a:t>
            </a:fld>
            <a:endParaRPr lang="en-US" altLang="en-US">
              <a:solidFill>
                <a:srgbClr val="1D4577"/>
              </a:solidFill>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5029200" cy="25146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solidFill>
                  <a:schemeClr val="bg1">
                    <a:lumMod val="85000"/>
                  </a:schemeClr>
                </a:solidFill>
              </a:rPr>
              <a:t>Commissioners draw Magisterial Lines</a:t>
            </a:r>
          </a:p>
          <a:p>
            <a:pPr eaLnBrk="1" hangingPunct="1">
              <a:defRPr/>
            </a:pPr>
            <a:r>
              <a:rPr lang="en-US" sz="1800" dirty="0" smtClean="0">
                <a:solidFill>
                  <a:schemeClr val="bg1">
                    <a:lumMod val="85000"/>
                  </a:schemeClr>
                </a:solidFill>
              </a:rPr>
              <a:t>Magisterial Districts relatively equal Population</a:t>
            </a:r>
          </a:p>
          <a:p>
            <a:pPr eaLnBrk="1" hangingPunct="1">
              <a:defRPr/>
            </a:pPr>
            <a:r>
              <a:rPr lang="en-US" sz="1800" dirty="0" smtClean="0"/>
              <a:t>Magisterial Districts </a:t>
            </a:r>
            <a:r>
              <a:rPr lang="en-US" sz="1800" u="sng" dirty="0" smtClean="0"/>
              <a:t>may cross </a:t>
            </a:r>
            <a:r>
              <a:rPr lang="en-US" sz="1800" dirty="0" smtClean="0"/>
              <a:t>Delegate Lines</a:t>
            </a:r>
          </a:p>
          <a:p>
            <a:pPr lvl="1" eaLnBrk="1" hangingPunct="1">
              <a:defRPr/>
            </a:pPr>
            <a:r>
              <a:rPr lang="en-US" sz="1600" dirty="0" smtClean="0">
                <a:solidFill>
                  <a:srgbClr val="0070C0"/>
                </a:solidFill>
              </a:rPr>
              <a:t>But must do so by a whole precinct</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FA3784-B808-44DB-AB79-9E6DE58040BF}" type="slidenum">
              <a:rPr lang="en-US" altLang="en-US">
                <a:solidFill>
                  <a:srgbClr val="1D4577"/>
                </a:solidFill>
                <a:latin typeface="Constantia" panose="02030602050306030303" pitchFamily="18" charset="0"/>
              </a:rPr>
              <a:pPr eaLnBrk="1" hangingPunct="1"/>
              <a:t>15</a:t>
            </a:fld>
            <a:endParaRPr lang="en-US" altLang="en-US">
              <a:solidFill>
                <a:srgbClr val="1D4577"/>
              </a:solidFill>
              <a:latin typeface="Constantia" panose="02030602050306030303" pitchFamily="18" charset="0"/>
            </a:endParaRPr>
          </a:p>
        </p:txBody>
      </p:sp>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33800"/>
            <a:ext cx="45910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5029200" cy="25146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solidFill>
                  <a:schemeClr val="bg1">
                    <a:lumMod val="85000"/>
                  </a:schemeClr>
                </a:solidFill>
              </a:rPr>
              <a:t>Commissioners draw Magisterial Lines</a:t>
            </a:r>
          </a:p>
          <a:p>
            <a:pPr eaLnBrk="1" hangingPunct="1">
              <a:defRPr/>
            </a:pPr>
            <a:r>
              <a:rPr lang="en-US" sz="1800" dirty="0" smtClean="0">
                <a:solidFill>
                  <a:schemeClr val="bg1">
                    <a:lumMod val="85000"/>
                  </a:schemeClr>
                </a:solidFill>
              </a:rPr>
              <a:t>Magisterial Districts relatively equal Population</a:t>
            </a:r>
          </a:p>
          <a:p>
            <a:pPr eaLnBrk="1" hangingPunct="1">
              <a:defRPr/>
            </a:pPr>
            <a:r>
              <a:rPr lang="en-US" sz="1800" dirty="0" smtClean="0"/>
              <a:t>Magisterial Districts </a:t>
            </a:r>
            <a:r>
              <a:rPr lang="en-US" sz="1800" u="sng" dirty="0" smtClean="0"/>
              <a:t>may cross </a:t>
            </a:r>
            <a:r>
              <a:rPr lang="en-US" sz="1800" dirty="0" smtClean="0"/>
              <a:t>Delegate Lines</a:t>
            </a:r>
          </a:p>
          <a:p>
            <a:pPr lvl="1" eaLnBrk="1" hangingPunct="1">
              <a:defRPr/>
            </a:pPr>
            <a:r>
              <a:rPr lang="en-US" sz="1600" dirty="0" smtClean="0">
                <a:solidFill>
                  <a:srgbClr val="0070C0"/>
                </a:solidFill>
              </a:rPr>
              <a:t>But must do so by a whole precinct</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608FE2-C381-46C8-989C-0BD700F8BB00}" type="slidenum">
              <a:rPr lang="en-US" altLang="en-US">
                <a:solidFill>
                  <a:srgbClr val="1D4577"/>
                </a:solidFill>
                <a:latin typeface="Constantia" panose="02030602050306030303" pitchFamily="18" charset="0"/>
              </a:rPr>
              <a:pPr eaLnBrk="1" hangingPunct="1"/>
              <a:t>16</a:t>
            </a:fld>
            <a:endParaRPr lang="en-US" altLang="en-US">
              <a:solidFill>
                <a:srgbClr val="1D4577"/>
              </a:solidFill>
              <a:latin typeface="Constantia" panose="02030602050306030303" pitchFamily="18" charset="0"/>
            </a:endParaRPr>
          </a:p>
        </p:txBody>
      </p:sp>
      <p:pic>
        <p:nvPicPr>
          <p:cNvPr id="19460" name="Picture 4"/>
          <p:cNvPicPr>
            <a:picLocks noChangeAspect="1" noChangeArrowheads="1"/>
          </p:cNvPicPr>
          <p:nvPr/>
        </p:nvPicPr>
        <p:blipFill>
          <a:blip r:embed="rId3">
            <a:lum bright="46000"/>
            <a:extLst>
              <a:ext uri="{28A0092B-C50C-407E-A947-70E740481C1C}">
                <a14:useLocalDpi xmlns:a14="http://schemas.microsoft.com/office/drawing/2010/main" val="0"/>
              </a:ext>
            </a:extLst>
          </a:blip>
          <a:srcRect/>
          <a:stretch>
            <a:fillRect/>
          </a:stretch>
        </p:blipFill>
        <p:spPr bwMode="auto">
          <a:xfrm>
            <a:off x="152400" y="3733800"/>
            <a:ext cx="45720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685800"/>
            <a:ext cx="3990975"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54864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solidFill>
                  <a:schemeClr val="bg1">
                    <a:lumMod val="85000"/>
                  </a:schemeClr>
                </a:solidFill>
              </a:rPr>
              <a:t>Commissioners draw Magisterial Lines</a:t>
            </a:r>
          </a:p>
          <a:p>
            <a:pPr eaLnBrk="1" hangingPunct="1">
              <a:defRPr/>
            </a:pPr>
            <a:r>
              <a:rPr lang="en-US" sz="1800" dirty="0" smtClean="0">
                <a:solidFill>
                  <a:schemeClr val="bg1">
                    <a:lumMod val="85000"/>
                  </a:schemeClr>
                </a:solidFill>
              </a:rPr>
              <a:t>Magisterial Districts relatively equal Population</a:t>
            </a:r>
          </a:p>
          <a:p>
            <a:pPr eaLnBrk="1" hangingPunct="1">
              <a:defRPr/>
            </a:pPr>
            <a:r>
              <a:rPr lang="en-US" sz="1800" dirty="0" smtClean="0">
                <a:solidFill>
                  <a:schemeClr val="bg1">
                    <a:lumMod val="85000"/>
                  </a:schemeClr>
                </a:solidFill>
              </a:rPr>
              <a:t>Magisterial Districts </a:t>
            </a:r>
            <a:r>
              <a:rPr lang="en-US" sz="1800" u="sng" dirty="0" smtClean="0">
                <a:solidFill>
                  <a:schemeClr val="bg1">
                    <a:lumMod val="85000"/>
                  </a:schemeClr>
                </a:solidFill>
              </a:rPr>
              <a:t>may cross </a:t>
            </a:r>
            <a:r>
              <a:rPr lang="en-US" sz="1800" dirty="0" smtClean="0">
                <a:solidFill>
                  <a:schemeClr val="bg1">
                    <a:lumMod val="85000"/>
                  </a:schemeClr>
                </a:solidFill>
              </a:rPr>
              <a:t>Delegate Lines</a:t>
            </a:r>
          </a:p>
          <a:p>
            <a:pPr eaLnBrk="1" hangingPunct="1">
              <a:defRPr/>
            </a:pPr>
            <a:r>
              <a:rPr lang="en-US" sz="1800" dirty="0" smtClean="0"/>
              <a:t>Commissioners responsible for Voter Precincts, often assigned to Clerk</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DE6A1B-C6C8-490F-BCBC-FC796165EB17}" type="slidenum">
              <a:rPr lang="en-US" altLang="en-US">
                <a:solidFill>
                  <a:srgbClr val="1D4577"/>
                </a:solidFill>
                <a:latin typeface="Constantia" panose="02030602050306030303" pitchFamily="18" charset="0"/>
              </a:rPr>
              <a:pPr eaLnBrk="1" hangingPunct="1"/>
              <a:t>17</a:t>
            </a:fld>
            <a:endParaRPr lang="en-US" altLang="en-US">
              <a:solidFill>
                <a:srgbClr val="1D4577"/>
              </a:solidFill>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54864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solidFill>
                  <a:schemeClr val="bg1">
                    <a:lumMod val="85000"/>
                  </a:schemeClr>
                </a:solidFill>
              </a:rPr>
              <a:t>Commissioners draw Magisterial Lines</a:t>
            </a:r>
          </a:p>
          <a:p>
            <a:pPr eaLnBrk="1" hangingPunct="1">
              <a:defRPr/>
            </a:pPr>
            <a:r>
              <a:rPr lang="en-US" sz="1800" dirty="0" smtClean="0">
                <a:solidFill>
                  <a:schemeClr val="bg1">
                    <a:lumMod val="85000"/>
                  </a:schemeClr>
                </a:solidFill>
              </a:rPr>
              <a:t>Magisterial Districts relatively equal Population</a:t>
            </a:r>
          </a:p>
          <a:p>
            <a:pPr eaLnBrk="1" hangingPunct="1">
              <a:defRPr/>
            </a:pPr>
            <a:r>
              <a:rPr lang="en-US" sz="1800" dirty="0" smtClean="0">
                <a:solidFill>
                  <a:schemeClr val="bg1">
                    <a:lumMod val="85000"/>
                  </a:schemeClr>
                </a:solidFill>
              </a:rPr>
              <a:t>Magisterial Districts </a:t>
            </a:r>
            <a:r>
              <a:rPr lang="en-US" sz="1800" u="sng" dirty="0" smtClean="0">
                <a:solidFill>
                  <a:schemeClr val="bg1">
                    <a:lumMod val="85000"/>
                  </a:schemeClr>
                </a:solidFill>
              </a:rPr>
              <a:t>may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Commissioners responsible for Voter Precincts, often assigned to Clerk</a:t>
            </a:r>
          </a:p>
          <a:p>
            <a:pPr eaLnBrk="1" hangingPunct="1">
              <a:defRPr/>
            </a:pPr>
            <a:r>
              <a:rPr lang="en-US" sz="1800" dirty="0" smtClean="0"/>
              <a:t>Voter Precincts can be adjusted periodically</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03E3BC-6D7D-4B65-BE19-BC46CEFEEE2D}" type="slidenum">
              <a:rPr lang="en-US" altLang="en-US">
                <a:solidFill>
                  <a:srgbClr val="1D4577"/>
                </a:solidFill>
                <a:latin typeface="Constantia" panose="02030602050306030303" pitchFamily="18" charset="0"/>
              </a:rPr>
              <a:pPr eaLnBrk="1" hangingPunct="1"/>
              <a:t>18</a:t>
            </a:fld>
            <a:endParaRPr lang="en-US" altLang="en-US">
              <a:solidFill>
                <a:srgbClr val="1D4577"/>
              </a:solidFill>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54864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solidFill>
                  <a:schemeClr val="bg1">
                    <a:lumMod val="85000"/>
                  </a:schemeClr>
                </a:solidFill>
              </a:rPr>
              <a:t>Commissioners draw Magisterial Lines</a:t>
            </a:r>
          </a:p>
          <a:p>
            <a:pPr eaLnBrk="1" hangingPunct="1">
              <a:defRPr/>
            </a:pPr>
            <a:r>
              <a:rPr lang="en-US" sz="1800" dirty="0" smtClean="0">
                <a:solidFill>
                  <a:schemeClr val="bg1">
                    <a:lumMod val="85000"/>
                  </a:schemeClr>
                </a:solidFill>
              </a:rPr>
              <a:t>Magisterial Districts relatively equal Population</a:t>
            </a:r>
          </a:p>
          <a:p>
            <a:pPr eaLnBrk="1" hangingPunct="1">
              <a:defRPr/>
            </a:pPr>
            <a:r>
              <a:rPr lang="en-US" sz="1800" dirty="0" smtClean="0">
                <a:solidFill>
                  <a:schemeClr val="bg1">
                    <a:lumMod val="85000"/>
                  </a:schemeClr>
                </a:solidFill>
              </a:rPr>
              <a:t>Magisterial Districts </a:t>
            </a:r>
            <a:r>
              <a:rPr lang="en-US" sz="1800" u="sng" dirty="0" smtClean="0">
                <a:solidFill>
                  <a:schemeClr val="bg1">
                    <a:lumMod val="85000"/>
                  </a:schemeClr>
                </a:solidFill>
              </a:rPr>
              <a:t>may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Commissioners responsible for Voter Precincts, often assigned to Clerk</a:t>
            </a:r>
          </a:p>
          <a:p>
            <a:pPr eaLnBrk="1" hangingPunct="1">
              <a:defRPr/>
            </a:pPr>
            <a:r>
              <a:rPr lang="en-US" sz="1800" dirty="0" smtClean="0">
                <a:solidFill>
                  <a:schemeClr val="bg1">
                    <a:lumMod val="85000"/>
                  </a:schemeClr>
                </a:solidFill>
              </a:rPr>
              <a:t>Voter Precincts can be adjusted periodically</a:t>
            </a:r>
          </a:p>
          <a:p>
            <a:pPr eaLnBrk="1" hangingPunct="1">
              <a:defRPr/>
            </a:pPr>
            <a:r>
              <a:rPr lang="en-US" sz="1800" dirty="0" smtClean="0"/>
              <a:t>Voter Precincts </a:t>
            </a:r>
            <a:r>
              <a:rPr lang="en-US" sz="1800" u="sng" dirty="0" smtClean="0"/>
              <a:t>cannot cross </a:t>
            </a:r>
            <a:r>
              <a:rPr lang="en-US" sz="1800" dirty="0" smtClean="0"/>
              <a:t>Delegate Lines</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709225-D926-4FFB-BE20-F985221F9DA2}" type="slidenum">
              <a:rPr lang="en-US" altLang="en-US">
                <a:solidFill>
                  <a:srgbClr val="1D4577"/>
                </a:solidFill>
                <a:latin typeface="Constantia" panose="02030602050306030303" pitchFamily="18" charset="0"/>
              </a:rPr>
              <a:pPr eaLnBrk="1" hangingPunct="1"/>
              <a:t>19</a:t>
            </a:fld>
            <a:endParaRPr lang="en-US" altLang="en-US">
              <a:solidFill>
                <a:srgbClr val="1D4577"/>
              </a:solidFill>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0" y="1066800"/>
            <a:ext cx="4800600" cy="5486400"/>
          </a:xfrm>
        </p:spPr>
        <p:txBody>
          <a:bodyPr/>
          <a:lstStyle/>
          <a:p>
            <a:pPr eaLnBrk="1" hangingPunct="1"/>
            <a:r>
              <a:rPr lang="en-US" altLang="en-US" sz="1800" smtClean="0"/>
              <a:t>All Lines follow Census Blocks</a:t>
            </a:r>
          </a:p>
          <a:p>
            <a:pPr eaLnBrk="1" hangingPunct="1">
              <a:buFont typeface="Wingdings 2" panose="05020102010507070707" pitchFamily="18" charset="2"/>
              <a:buNone/>
            </a:pPr>
            <a:endParaRPr lang="en-US" altLang="en-US" sz="1800" smtClean="0"/>
          </a:p>
          <a:p>
            <a:pPr eaLnBrk="1" hangingPunct="1"/>
            <a:endParaRPr lang="en-US" altLang="en-US" sz="1800" smtClean="0"/>
          </a:p>
          <a:p>
            <a:pPr lvl="1" eaLnBrk="1" hangingPunct="1"/>
            <a:endParaRPr lang="en-US" altLang="en-US" sz="1800" smtClean="0"/>
          </a:p>
          <a:p>
            <a:pPr lvl="1" eaLnBrk="1" hangingPunct="1"/>
            <a:endParaRPr lang="en-US" altLang="en-US" sz="1800" smtClean="0"/>
          </a:p>
          <a:p>
            <a:pPr lvl="1" eaLnBrk="1" hangingPunct="1"/>
            <a:endParaRPr lang="en-US" altLang="en-US" sz="180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FD6DCE-E2B9-423A-BB64-3133BDE2D67E}" type="slidenum">
              <a:rPr lang="en-US" altLang="en-US">
                <a:solidFill>
                  <a:srgbClr val="1D4577"/>
                </a:solidFill>
                <a:latin typeface="Constantia" panose="02030602050306030303" pitchFamily="18" charset="0"/>
              </a:rPr>
              <a:pPr eaLnBrk="1" hangingPunct="1"/>
              <a:t>2</a:t>
            </a:fld>
            <a:endParaRPr lang="en-US" altLang="en-US">
              <a:solidFill>
                <a:srgbClr val="1D4577"/>
              </a:solidFill>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0" y="1066800"/>
            <a:ext cx="2362200" cy="5486400"/>
          </a:xfrm>
        </p:spPr>
        <p:txBody>
          <a:bodyPr/>
          <a:lstStyle/>
          <a:p>
            <a:pPr eaLnBrk="1" hangingPunct="1"/>
            <a:r>
              <a:rPr lang="en-US" altLang="en-US" sz="1800" smtClean="0"/>
              <a:t>Voter Precincts </a:t>
            </a:r>
            <a:r>
              <a:rPr lang="en-US" altLang="en-US" sz="1800" u="sng" smtClean="0"/>
              <a:t>cannot cross </a:t>
            </a:r>
            <a:r>
              <a:rPr lang="en-US" altLang="en-US" sz="1800" smtClean="0"/>
              <a:t>Delegate Lines</a:t>
            </a:r>
          </a:p>
          <a:p>
            <a:pPr eaLnBrk="1" hangingPunct="1"/>
            <a:endParaRPr lang="en-US" altLang="en-US" sz="1800" smtClean="0"/>
          </a:p>
          <a:p>
            <a:pPr eaLnBrk="1" hangingPunct="1"/>
            <a:endParaRPr lang="en-US" altLang="en-US" sz="1800" smtClean="0"/>
          </a:p>
          <a:p>
            <a:pPr lvl="1" eaLnBrk="1" hangingPunct="1"/>
            <a:endParaRPr lang="en-US" altLang="en-US" sz="1800" smtClean="0"/>
          </a:p>
          <a:p>
            <a:pPr lvl="1" eaLnBrk="1" hangingPunct="1"/>
            <a:endParaRPr lang="en-US" altLang="en-US" sz="1800" smtClean="0"/>
          </a:p>
          <a:p>
            <a:pPr lvl="1" eaLnBrk="1" hangingPunct="1"/>
            <a:endParaRPr lang="en-US" altLang="en-US" sz="180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6763A7-782F-4C1F-BEFE-FC0046A74B6E}" type="slidenum">
              <a:rPr lang="en-US" altLang="en-US">
                <a:solidFill>
                  <a:srgbClr val="1D4577"/>
                </a:solidFill>
                <a:latin typeface="Constantia" panose="02030602050306030303" pitchFamily="18" charset="0"/>
              </a:rPr>
              <a:pPr eaLnBrk="1" hangingPunct="1"/>
              <a:t>20</a:t>
            </a:fld>
            <a:endParaRPr lang="en-US" altLang="en-US">
              <a:solidFill>
                <a:srgbClr val="1D4577"/>
              </a:solidFill>
              <a:latin typeface="Constantia" panose="02030602050306030303" pitchFamily="18" charset="0"/>
            </a:endParaRP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71538"/>
            <a:ext cx="6705600" cy="59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54864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solidFill>
                  <a:schemeClr val="bg1">
                    <a:lumMod val="85000"/>
                  </a:schemeClr>
                </a:solidFill>
              </a:rPr>
              <a:t>Commissioners draw Magisterial Lines</a:t>
            </a:r>
          </a:p>
          <a:p>
            <a:pPr eaLnBrk="1" hangingPunct="1">
              <a:defRPr/>
            </a:pPr>
            <a:r>
              <a:rPr lang="en-US" sz="1800" dirty="0" smtClean="0">
                <a:solidFill>
                  <a:schemeClr val="bg1">
                    <a:lumMod val="85000"/>
                  </a:schemeClr>
                </a:solidFill>
              </a:rPr>
              <a:t>Magisterial Districts relatively equal Population</a:t>
            </a:r>
          </a:p>
          <a:p>
            <a:pPr eaLnBrk="1" hangingPunct="1">
              <a:defRPr/>
            </a:pPr>
            <a:r>
              <a:rPr lang="en-US" sz="1800" dirty="0" smtClean="0">
                <a:solidFill>
                  <a:schemeClr val="bg1">
                    <a:lumMod val="85000"/>
                  </a:schemeClr>
                </a:solidFill>
              </a:rPr>
              <a:t>Magisterial Districts </a:t>
            </a:r>
            <a:r>
              <a:rPr lang="en-US" sz="1800" u="sng" dirty="0" smtClean="0">
                <a:solidFill>
                  <a:schemeClr val="bg1">
                    <a:lumMod val="85000"/>
                  </a:schemeClr>
                </a:solidFill>
              </a:rPr>
              <a:t>may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Commissioners responsible for Voter Precincts, often assigned to Clerk</a:t>
            </a:r>
          </a:p>
          <a:p>
            <a:pPr eaLnBrk="1" hangingPunct="1">
              <a:defRPr/>
            </a:pPr>
            <a:r>
              <a:rPr lang="en-US" sz="1800" dirty="0" smtClean="0">
                <a:solidFill>
                  <a:schemeClr val="bg1">
                    <a:lumMod val="85000"/>
                  </a:schemeClr>
                </a:solidFill>
              </a:rPr>
              <a:t>Voter Precincts can be adjusted periodically</a:t>
            </a:r>
          </a:p>
          <a:p>
            <a:pPr eaLnBrk="1" hangingPunct="1">
              <a:defRPr/>
            </a:pPr>
            <a:r>
              <a:rPr lang="en-US" sz="1800" dirty="0" smtClean="0">
                <a:solidFill>
                  <a:schemeClr val="bg1">
                    <a:lumMod val="85000"/>
                  </a:schemeClr>
                </a:solidFill>
              </a:rPr>
              <a:t>Voter Precincts </a:t>
            </a:r>
            <a:r>
              <a:rPr lang="en-US" sz="1800" u="sng" dirty="0" smtClean="0">
                <a:solidFill>
                  <a:schemeClr val="bg1">
                    <a:lumMod val="85000"/>
                  </a:schemeClr>
                </a:solidFill>
              </a:rPr>
              <a:t>cannot cross </a:t>
            </a:r>
            <a:r>
              <a:rPr lang="en-US" sz="1800" dirty="0" smtClean="0">
                <a:solidFill>
                  <a:schemeClr val="bg1">
                    <a:lumMod val="85000"/>
                  </a:schemeClr>
                </a:solidFill>
              </a:rPr>
              <a:t>Delegate Lines</a:t>
            </a:r>
          </a:p>
          <a:p>
            <a:pPr eaLnBrk="1" hangingPunct="1">
              <a:defRPr/>
            </a:pPr>
            <a:r>
              <a:rPr lang="en-US" sz="1800" dirty="0" smtClean="0"/>
              <a:t>Voting Precincts contain 300-1500 Voters</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0017B3-CD84-4ACE-98E5-248291420A7E}" type="slidenum">
              <a:rPr lang="en-US" altLang="en-US">
                <a:solidFill>
                  <a:srgbClr val="1D4577"/>
                </a:solidFill>
                <a:latin typeface="Constantia" panose="02030602050306030303" pitchFamily="18" charset="0"/>
              </a:rPr>
              <a:pPr eaLnBrk="1" hangingPunct="1"/>
              <a:t>21</a:t>
            </a:fld>
            <a:endParaRPr lang="en-US" altLang="en-US">
              <a:solidFill>
                <a:srgbClr val="1D4577"/>
              </a:solidFill>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57200"/>
            <a:ext cx="6477000"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Content Placeholder 2"/>
          <p:cNvSpPr>
            <a:spLocks noGrp="1"/>
          </p:cNvSpPr>
          <p:nvPr>
            <p:ph idx="1"/>
          </p:nvPr>
        </p:nvSpPr>
        <p:spPr>
          <a:xfrm>
            <a:off x="0" y="1066800"/>
            <a:ext cx="4800600" cy="5486400"/>
          </a:xfrm>
        </p:spPr>
        <p:txBody>
          <a:bodyPr/>
          <a:lstStyle/>
          <a:p>
            <a:pPr eaLnBrk="1" hangingPunct="1"/>
            <a:r>
              <a:rPr lang="en-US" altLang="en-US" sz="1800" smtClean="0"/>
              <a:t>Voting Precincts contain 300-1500 Voters</a:t>
            </a:r>
          </a:p>
          <a:p>
            <a:pPr eaLnBrk="1" hangingPunct="1"/>
            <a:endParaRPr lang="en-US" altLang="en-US" sz="1800" smtClean="0"/>
          </a:p>
          <a:p>
            <a:pPr eaLnBrk="1" hangingPunct="1"/>
            <a:endParaRPr lang="en-US" altLang="en-US" sz="1800" smtClean="0"/>
          </a:p>
          <a:p>
            <a:pPr lvl="1" eaLnBrk="1" hangingPunct="1"/>
            <a:endParaRPr lang="en-US" altLang="en-US" sz="1800" smtClean="0"/>
          </a:p>
          <a:p>
            <a:pPr lvl="1" eaLnBrk="1" hangingPunct="1"/>
            <a:endParaRPr lang="en-US" altLang="en-US" sz="1800" smtClean="0"/>
          </a:p>
          <a:p>
            <a:pPr lvl="1" eaLnBrk="1" hangingPunct="1"/>
            <a:endParaRPr lang="en-US" altLang="en-US" sz="180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8761E6-5776-4BF3-9479-D4F1C2127A76}" type="slidenum">
              <a:rPr lang="en-US" altLang="en-US">
                <a:solidFill>
                  <a:srgbClr val="1D4577"/>
                </a:solidFill>
                <a:latin typeface="Constantia" panose="02030602050306030303" pitchFamily="18" charset="0"/>
              </a:rPr>
              <a:pPr eaLnBrk="1" hangingPunct="1"/>
              <a:t>22</a:t>
            </a:fld>
            <a:endParaRPr lang="en-US" altLang="en-US">
              <a:solidFill>
                <a:srgbClr val="1D4577"/>
              </a:solidFill>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54864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solidFill>
                  <a:schemeClr val="bg1">
                    <a:lumMod val="85000"/>
                  </a:schemeClr>
                </a:solidFill>
              </a:rPr>
              <a:t>Commissioners draw Magisterial Lines</a:t>
            </a:r>
          </a:p>
          <a:p>
            <a:pPr eaLnBrk="1" hangingPunct="1">
              <a:defRPr/>
            </a:pPr>
            <a:r>
              <a:rPr lang="en-US" sz="1800" dirty="0" smtClean="0">
                <a:solidFill>
                  <a:schemeClr val="bg1">
                    <a:lumMod val="85000"/>
                  </a:schemeClr>
                </a:solidFill>
              </a:rPr>
              <a:t>Magisterial Districts relatively equal Population</a:t>
            </a:r>
          </a:p>
          <a:p>
            <a:pPr eaLnBrk="1" hangingPunct="1">
              <a:defRPr/>
            </a:pPr>
            <a:r>
              <a:rPr lang="en-US" sz="1800" dirty="0" smtClean="0">
                <a:solidFill>
                  <a:schemeClr val="bg1">
                    <a:lumMod val="85000"/>
                  </a:schemeClr>
                </a:solidFill>
              </a:rPr>
              <a:t>Magisterial Districts </a:t>
            </a:r>
            <a:r>
              <a:rPr lang="en-US" sz="1800" u="sng" dirty="0" smtClean="0">
                <a:solidFill>
                  <a:schemeClr val="bg1">
                    <a:lumMod val="85000"/>
                  </a:schemeClr>
                </a:solidFill>
              </a:rPr>
              <a:t>may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Commissioners responsible for Voter Precincts, often assigned to Clerk</a:t>
            </a:r>
          </a:p>
          <a:p>
            <a:pPr eaLnBrk="1" hangingPunct="1">
              <a:defRPr/>
            </a:pPr>
            <a:r>
              <a:rPr lang="en-US" sz="1800" dirty="0" smtClean="0">
                <a:solidFill>
                  <a:schemeClr val="bg1">
                    <a:lumMod val="85000"/>
                  </a:schemeClr>
                </a:solidFill>
              </a:rPr>
              <a:t>Voter Precincts can be adjusted periodically</a:t>
            </a:r>
          </a:p>
          <a:p>
            <a:pPr eaLnBrk="1" hangingPunct="1">
              <a:defRPr/>
            </a:pPr>
            <a:r>
              <a:rPr lang="en-US" sz="1800" dirty="0" smtClean="0">
                <a:solidFill>
                  <a:schemeClr val="bg1">
                    <a:lumMod val="85000"/>
                  </a:schemeClr>
                </a:solidFill>
              </a:rPr>
              <a:t>Voter Precincts </a:t>
            </a:r>
            <a:r>
              <a:rPr lang="en-US" sz="1800" u="sng" dirty="0" smtClean="0">
                <a:solidFill>
                  <a:schemeClr val="bg1">
                    <a:lumMod val="85000"/>
                  </a:schemeClr>
                </a:solidFill>
              </a:rPr>
              <a:t>cannot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Voting Precincts contain 300-1500 Voters</a:t>
            </a:r>
          </a:p>
          <a:p>
            <a:pPr eaLnBrk="1" hangingPunct="1">
              <a:defRPr/>
            </a:pPr>
            <a:r>
              <a:rPr lang="en-US" sz="1800" dirty="0" smtClean="0"/>
              <a:t>Precincts can reach 3000 Voters if split A/B</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FCEBEB-2FF9-458E-94B5-7500057CAAF0}" type="slidenum">
              <a:rPr lang="en-US" altLang="en-US">
                <a:solidFill>
                  <a:srgbClr val="1D4577"/>
                </a:solidFill>
                <a:latin typeface="Constantia" panose="02030602050306030303" pitchFamily="18" charset="0"/>
              </a:rPr>
              <a:pPr eaLnBrk="1" hangingPunct="1"/>
              <a:t>23</a:t>
            </a:fld>
            <a:endParaRPr lang="en-US" altLang="en-US">
              <a:solidFill>
                <a:srgbClr val="1D4577"/>
              </a:solidFill>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54864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solidFill>
                  <a:schemeClr val="bg1">
                    <a:lumMod val="85000"/>
                  </a:schemeClr>
                </a:solidFill>
              </a:rPr>
              <a:t>Commissioners draw Magisterial Lines</a:t>
            </a:r>
          </a:p>
          <a:p>
            <a:pPr eaLnBrk="1" hangingPunct="1">
              <a:defRPr/>
            </a:pPr>
            <a:r>
              <a:rPr lang="en-US" sz="1800" dirty="0" smtClean="0">
                <a:solidFill>
                  <a:schemeClr val="bg1">
                    <a:lumMod val="85000"/>
                  </a:schemeClr>
                </a:solidFill>
              </a:rPr>
              <a:t>Magisterial Districts relatively equal Population</a:t>
            </a:r>
          </a:p>
          <a:p>
            <a:pPr eaLnBrk="1" hangingPunct="1">
              <a:defRPr/>
            </a:pPr>
            <a:r>
              <a:rPr lang="en-US" sz="1800" dirty="0" smtClean="0">
                <a:solidFill>
                  <a:schemeClr val="bg1">
                    <a:lumMod val="85000"/>
                  </a:schemeClr>
                </a:solidFill>
              </a:rPr>
              <a:t>Magisterial Districts </a:t>
            </a:r>
            <a:r>
              <a:rPr lang="en-US" sz="1800" u="sng" dirty="0" smtClean="0">
                <a:solidFill>
                  <a:schemeClr val="bg1">
                    <a:lumMod val="85000"/>
                  </a:schemeClr>
                </a:solidFill>
              </a:rPr>
              <a:t>may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Commissioners responsible for Voter Precincts, often assigned to Clerk</a:t>
            </a:r>
          </a:p>
          <a:p>
            <a:pPr eaLnBrk="1" hangingPunct="1">
              <a:defRPr/>
            </a:pPr>
            <a:r>
              <a:rPr lang="en-US" sz="1800" dirty="0" smtClean="0">
                <a:solidFill>
                  <a:schemeClr val="bg1">
                    <a:lumMod val="85000"/>
                  </a:schemeClr>
                </a:solidFill>
              </a:rPr>
              <a:t>Voter Precincts can be adjusted periodically</a:t>
            </a:r>
          </a:p>
          <a:p>
            <a:pPr eaLnBrk="1" hangingPunct="1">
              <a:defRPr/>
            </a:pPr>
            <a:r>
              <a:rPr lang="en-US" sz="1800" dirty="0" smtClean="0">
                <a:solidFill>
                  <a:schemeClr val="bg1">
                    <a:lumMod val="85000"/>
                  </a:schemeClr>
                </a:solidFill>
              </a:rPr>
              <a:t>Voter Precincts </a:t>
            </a:r>
            <a:r>
              <a:rPr lang="en-US" sz="1800" u="sng" dirty="0" smtClean="0">
                <a:solidFill>
                  <a:schemeClr val="bg1">
                    <a:lumMod val="85000"/>
                  </a:schemeClr>
                </a:solidFill>
              </a:rPr>
              <a:t>cannot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Voting Precincts contain 300-1500 Voters</a:t>
            </a:r>
          </a:p>
          <a:p>
            <a:pPr eaLnBrk="1" hangingPunct="1">
              <a:defRPr/>
            </a:pPr>
            <a:r>
              <a:rPr lang="en-US" sz="1800" dirty="0" smtClean="0"/>
              <a:t>Precincts can reach 3000 Voters if split A/B</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E100D0-DCFD-4FB6-B7EB-CD5E610A6352}" type="slidenum">
              <a:rPr lang="en-US" altLang="en-US">
                <a:solidFill>
                  <a:srgbClr val="1D4577"/>
                </a:solidFill>
                <a:latin typeface="Constantia" panose="02030602050306030303" pitchFamily="18" charset="0"/>
              </a:rPr>
              <a:pPr eaLnBrk="1" hangingPunct="1"/>
              <a:t>24</a:t>
            </a:fld>
            <a:endParaRPr lang="en-US" altLang="en-US">
              <a:solidFill>
                <a:srgbClr val="1D4577"/>
              </a:solidFill>
              <a:latin typeface="Constantia" panose="02030602050306030303" pitchFamily="18" charset="0"/>
            </a:endParaRP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757238"/>
            <a:ext cx="3429000" cy="610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54864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solidFill>
                  <a:schemeClr val="bg1">
                    <a:lumMod val="85000"/>
                  </a:schemeClr>
                </a:solidFill>
              </a:rPr>
              <a:t>Commissioners draw Magisterial Lines</a:t>
            </a:r>
          </a:p>
          <a:p>
            <a:pPr eaLnBrk="1" hangingPunct="1">
              <a:defRPr/>
            </a:pPr>
            <a:r>
              <a:rPr lang="en-US" sz="1800" dirty="0" smtClean="0">
                <a:solidFill>
                  <a:schemeClr val="bg1">
                    <a:lumMod val="85000"/>
                  </a:schemeClr>
                </a:solidFill>
              </a:rPr>
              <a:t>Magisterial Districts relatively equal Population</a:t>
            </a:r>
          </a:p>
          <a:p>
            <a:pPr eaLnBrk="1" hangingPunct="1">
              <a:defRPr/>
            </a:pPr>
            <a:r>
              <a:rPr lang="en-US" sz="1800" dirty="0" smtClean="0">
                <a:solidFill>
                  <a:schemeClr val="bg1">
                    <a:lumMod val="85000"/>
                  </a:schemeClr>
                </a:solidFill>
              </a:rPr>
              <a:t>Magisterial Districts </a:t>
            </a:r>
            <a:r>
              <a:rPr lang="en-US" sz="1800" u="sng" dirty="0" smtClean="0">
                <a:solidFill>
                  <a:schemeClr val="bg1">
                    <a:lumMod val="85000"/>
                  </a:schemeClr>
                </a:solidFill>
              </a:rPr>
              <a:t>may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Commissioners responsible for Voter Precincts, often assigned to Clerk</a:t>
            </a:r>
          </a:p>
          <a:p>
            <a:pPr eaLnBrk="1" hangingPunct="1">
              <a:defRPr/>
            </a:pPr>
            <a:r>
              <a:rPr lang="en-US" sz="1800" dirty="0" smtClean="0">
                <a:solidFill>
                  <a:schemeClr val="bg1">
                    <a:lumMod val="85000"/>
                  </a:schemeClr>
                </a:solidFill>
              </a:rPr>
              <a:t>Voter Precincts can be adjusted periodically</a:t>
            </a:r>
          </a:p>
          <a:p>
            <a:pPr eaLnBrk="1" hangingPunct="1">
              <a:defRPr/>
            </a:pPr>
            <a:r>
              <a:rPr lang="en-US" sz="1800" dirty="0" smtClean="0">
                <a:solidFill>
                  <a:schemeClr val="bg1">
                    <a:lumMod val="85000"/>
                  </a:schemeClr>
                </a:solidFill>
              </a:rPr>
              <a:t>Voter Precincts </a:t>
            </a:r>
            <a:r>
              <a:rPr lang="en-US" sz="1800" u="sng" dirty="0" smtClean="0">
                <a:solidFill>
                  <a:schemeClr val="bg1">
                    <a:lumMod val="85000"/>
                  </a:schemeClr>
                </a:solidFill>
              </a:rPr>
              <a:t>cannot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Voting Precincts contain 300-1500 Voters</a:t>
            </a:r>
          </a:p>
          <a:p>
            <a:pPr eaLnBrk="1" hangingPunct="1">
              <a:defRPr/>
            </a:pPr>
            <a:r>
              <a:rPr lang="en-US" sz="1800" dirty="0" smtClean="0">
                <a:solidFill>
                  <a:schemeClr val="bg1">
                    <a:lumMod val="85000"/>
                  </a:schemeClr>
                </a:solidFill>
              </a:rPr>
              <a:t>Precincts can reach 3000 Voters if split A/B</a:t>
            </a:r>
          </a:p>
          <a:p>
            <a:pPr eaLnBrk="1" hangingPunct="1">
              <a:defRPr/>
            </a:pPr>
            <a:r>
              <a:rPr lang="en-US" sz="1800" dirty="0" smtClean="0"/>
              <a:t>Precincts should contain their Polling Place</a:t>
            </a:r>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9BF836-7C62-4B94-8DE3-77BEB627A82E}" type="slidenum">
              <a:rPr lang="en-US" altLang="en-US">
                <a:solidFill>
                  <a:srgbClr val="1D4577"/>
                </a:solidFill>
                <a:latin typeface="Constantia" panose="02030602050306030303" pitchFamily="18" charset="0"/>
              </a:rPr>
              <a:pPr eaLnBrk="1" hangingPunct="1"/>
              <a:t>25</a:t>
            </a:fld>
            <a:endParaRPr lang="en-US" altLang="en-US">
              <a:solidFill>
                <a:srgbClr val="1D4577"/>
              </a:solidFill>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54864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solidFill>
                  <a:schemeClr val="bg1">
                    <a:lumMod val="85000"/>
                  </a:schemeClr>
                </a:solidFill>
              </a:rPr>
              <a:t>Commissioners draw Magisterial Lines</a:t>
            </a:r>
          </a:p>
          <a:p>
            <a:pPr eaLnBrk="1" hangingPunct="1">
              <a:defRPr/>
            </a:pPr>
            <a:r>
              <a:rPr lang="en-US" sz="1800" dirty="0" smtClean="0">
                <a:solidFill>
                  <a:schemeClr val="bg1">
                    <a:lumMod val="85000"/>
                  </a:schemeClr>
                </a:solidFill>
              </a:rPr>
              <a:t>Magisterial Districts relatively equal Population</a:t>
            </a:r>
          </a:p>
          <a:p>
            <a:pPr eaLnBrk="1" hangingPunct="1">
              <a:defRPr/>
            </a:pPr>
            <a:r>
              <a:rPr lang="en-US" sz="1800" dirty="0" smtClean="0">
                <a:solidFill>
                  <a:schemeClr val="bg1">
                    <a:lumMod val="85000"/>
                  </a:schemeClr>
                </a:solidFill>
              </a:rPr>
              <a:t>Magisterial Districts </a:t>
            </a:r>
            <a:r>
              <a:rPr lang="en-US" sz="1800" u="sng" dirty="0" smtClean="0">
                <a:solidFill>
                  <a:schemeClr val="bg1">
                    <a:lumMod val="85000"/>
                  </a:schemeClr>
                </a:solidFill>
              </a:rPr>
              <a:t>may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Commissioners responsible for Voter Precincts, often assigned to Clerk</a:t>
            </a:r>
          </a:p>
          <a:p>
            <a:pPr eaLnBrk="1" hangingPunct="1">
              <a:defRPr/>
            </a:pPr>
            <a:r>
              <a:rPr lang="en-US" sz="1800" dirty="0" smtClean="0">
                <a:solidFill>
                  <a:schemeClr val="bg1">
                    <a:lumMod val="85000"/>
                  </a:schemeClr>
                </a:solidFill>
              </a:rPr>
              <a:t>Voter Precincts can be adjusted periodically</a:t>
            </a:r>
          </a:p>
          <a:p>
            <a:pPr eaLnBrk="1" hangingPunct="1">
              <a:defRPr/>
            </a:pPr>
            <a:r>
              <a:rPr lang="en-US" sz="1800" dirty="0" smtClean="0">
                <a:solidFill>
                  <a:schemeClr val="bg1">
                    <a:lumMod val="85000"/>
                  </a:schemeClr>
                </a:solidFill>
              </a:rPr>
              <a:t>Voter Precincts </a:t>
            </a:r>
            <a:r>
              <a:rPr lang="en-US" sz="1800" u="sng" dirty="0" smtClean="0">
                <a:solidFill>
                  <a:schemeClr val="bg1">
                    <a:lumMod val="85000"/>
                  </a:schemeClr>
                </a:solidFill>
              </a:rPr>
              <a:t>cannot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Voting Precincts contain 300-1500 Voters</a:t>
            </a:r>
          </a:p>
          <a:p>
            <a:pPr eaLnBrk="1" hangingPunct="1">
              <a:defRPr/>
            </a:pPr>
            <a:r>
              <a:rPr lang="en-US" sz="1800" dirty="0" smtClean="0">
                <a:solidFill>
                  <a:schemeClr val="bg1">
                    <a:lumMod val="85000"/>
                  </a:schemeClr>
                </a:solidFill>
              </a:rPr>
              <a:t>Precincts can reach 3000 Voters if split A/B</a:t>
            </a:r>
          </a:p>
          <a:p>
            <a:pPr eaLnBrk="1" hangingPunct="1">
              <a:defRPr/>
            </a:pPr>
            <a:r>
              <a:rPr lang="en-US" sz="1800" dirty="0" smtClean="0"/>
              <a:t>Precincts should contain their Polling Place</a:t>
            </a:r>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BC539E-783D-43A8-9876-221F28E1324D}" type="slidenum">
              <a:rPr lang="en-US" altLang="en-US">
                <a:solidFill>
                  <a:srgbClr val="1D4577"/>
                </a:solidFill>
                <a:latin typeface="Constantia" panose="02030602050306030303" pitchFamily="18" charset="0"/>
              </a:rPr>
              <a:pPr eaLnBrk="1" hangingPunct="1"/>
              <a:t>26</a:t>
            </a:fld>
            <a:endParaRPr lang="en-US" altLang="en-US">
              <a:solidFill>
                <a:srgbClr val="1D4577"/>
              </a:solidFill>
              <a:latin typeface="Constantia" panose="02030602050306030303" pitchFamily="18" charset="0"/>
            </a:endParaRP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60413"/>
            <a:ext cx="3886200"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54864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solidFill>
                  <a:schemeClr val="bg1">
                    <a:lumMod val="85000"/>
                  </a:schemeClr>
                </a:solidFill>
              </a:rPr>
              <a:t>Commissioners draw Magisterial Lines</a:t>
            </a:r>
          </a:p>
          <a:p>
            <a:pPr eaLnBrk="1" hangingPunct="1">
              <a:defRPr/>
            </a:pPr>
            <a:r>
              <a:rPr lang="en-US" sz="1800" dirty="0" smtClean="0">
                <a:solidFill>
                  <a:schemeClr val="bg1">
                    <a:lumMod val="85000"/>
                  </a:schemeClr>
                </a:solidFill>
              </a:rPr>
              <a:t>Magisterial Districts relatively equal Population</a:t>
            </a:r>
          </a:p>
          <a:p>
            <a:pPr eaLnBrk="1" hangingPunct="1">
              <a:defRPr/>
            </a:pPr>
            <a:r>
              <a:rPr lang="en-US" sz="1800" dirty="0" smtClean="0">
                <a:solidFill>
                  <a:schemeClr val="bg1">
                    <a:lumMod val="85000"/>
                  </a:schemeClr>
                </a:solidFill>
              </a:rPr>
              <a:t>Magisterial Districts </a:t>
            </a:r>
            <a:r>
              <a:rPr lang="en-US" sz="1800" u="sng" dirty="0" smtClean="0">
                <a:solidFill>
                  <a:schemeClr val="bg1">
                    <a:lumMod val="85000"/>
                  </a:schemeClr>
                </a:solidFill>
              </a:rPr>
              <a:t>may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Commissioners responsible for Voter Precincts, often assigned to Clerk</a:t>
            </a:r>
          </a:p>
          <a:p>
            <a:pPr eaLnBrk="1" hangingPunct="1">
              <a:defRPr/>
            </a:pPr>
            <a:r>
              <a:rPr lang="en-US" sz="1800" dirty="0" smtClean="0">
                <a:solidFill>
                  <a:schemeClr val="bg1">
                    <a:lumMod val="85000"/>
                  </a:schemeClr>
                </a:solidFill>
              </a:rPr>
              <a:t>Voter Precincts can be adjusted periodically</a:t>
            </a:r>
          </a:p>
          <a:p>
            <a:pPr eaLnBrk="1" hangingPunct="1">
              <a:defRPr/>
            </a:pPr>
            <a:r>
              <a:rPr lang="en-US" sz="1800" dirty="0" smtClean="0">
                <a:solidFill>
                  <a:schemeClr val="bg1">
                    <a:lumMod val="85000"/>
                  </a:schemeClr>
                </a:solidFill>
              </a:rPr>
              <a:t>Voter Precincts </a:t>
            </a:r>
            <a:r>
              <a:rPr lang="en-US" sz="1800" u="sng" dirty="0" smtClean="0">
                <a:solidFill>
                  <a:schemeClr val="bg1">
                    <a:lumMod val="85000"/>
                  </a:schemeClr>
                </a:solidFill>
              </a:rPr>
              <a:t>cannot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Voting Precincts contain 300-1500 Voters</a:t>
            </a:r>
          </a:p>
          <a:p>
            <a:pPr eaLnBrk="1" hangingPunct="1">
              <a:defRPr/>
            </a:pPr>
            <a:r>
              <a:rPr lang="en-US" sz="1800" dirty="0" smtClean="0">
                <a:solidFill>
                  <a:schemeClr val="bg1">
                    <a:lumMod val="85000"/>
                  </a:schemeClr>
                </a:solidFill>
              </a:rPr>
              <a:t>Precincts can reach 3000 Voters if split A/B</a:t>
            </a:r>
          </a:p>
          <a:p>
            <a:pPr eaLnBrk="1" hangingPunct="1">
              <a:defRPr/>
            </a:pPr>
            <a:r>
              <a:rPr lang="en-US" sz="1800" dirty="0" smtClean="0">
                <a:solidFill>
                  <a:schemeClr val="bg1">
                    <a:lumMod val="85000"/>
                  </a:schemeClr>
                </a:solidFill>
              </a:rPr>
              <a:t>Precincts should contain their Polling Place</a:t>
            </a:r>
          </a:p>
          <a:p>
            <a:pPr eaLnBrk="1" hangingPunct="1">
              <a:defRPr/>
            </a:pPr>
            <a:r>
              <a:rPr lang="en-US" sz="1800" dirty="0" smtClean="0"/>
              <a:t>Polling Places have size and access rules</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37086B-DF10-460E-96F0-64C07A3EA1E3}" type="slidenum">
              <a:rPr lang="en-US" altLang="en-US">
                <a:solidFill>
                  <a:srgbClr val="1D4577"/>
                </a:solidFill>
                <a:latin typeface="Constantia" panose="02030602050306030303" pitchFamily="18" charset="0"/>
              </a:rPr>
              <a:pPr eaLnBrk="1" hangingPunct="1"/>
              <a:t>27</a:t>
            </a:fld>
            <a:endParaRPr lang="en-US" altLang="en-US">
              <a:solidFill>
                <a:srgbClr val="1D4577"/>
              </a:solidFill>
              <a:latin typeface="Constantia" panose="02030602050306030303" pitchFamily="18" charset="0"/>
            </a:endParaRPr>
          </a:p>
        </p:txBody>
      </p:sp>
      <p:sp>
        <p:nvSpPr>
          <p:cNvPr id="5" name="Content Placeholder 2"/>
          <p:cNvSpPr txBox="1">
            <a:spLocks/>
          </p:cNvSpPr>
          <p:nvPr/>
        </p:nvSpPr>
        <p:spPr bwMode="auto">
          <a:xfrm>
            <a:off x="5181600" y="2971800"/>
            <a:ext cx="3581400" cy="1676400"/>
          </a:xfrm>
          <a:prstGeom prst="rect">
            <a:avLst/>
          </a:prstGeom>
          <a:noFill/>
          <a:ln w="9525">
            <a:noFill/>
            <a:miter lim="800000"/>
            <a:headEnd/>
            <a:tailEnd/>
          </a:ln>
        </p:spPr>
        <p:txBody>
          <a:bodyPr/>
          <a:lstStyle/>
          <a:p>
            <a:pPr marL="273050" indent="-273050">
              <a:spcBef>
                <a:spcPct val="20000"/>
              </a:spcBef>
              <a:buClr>
                <a:schemeClr val="accent5">
                  <a:lumMod val="50000"/>
                </a:schemeClr>
              </a:buClr>
              <a:buSzPct val="95000"/>
              <a:buFont typeface="Wingdings 2" pitchFamily="18" charset="2"/>
              <a:buChar char=""/>
              <a:defRPr/>
            </a:pPr>
            <a:r>
              <a:rPr lang="en-US" sz="2000" dirty="0">
                <a:solidFill>
                  <a:schemeClr val="accent5">
                    <a:lumMod val="50000"/>
                  </a:schemeClr>
                </a:solidFill>
                <a:latin typeface="+mn-lt"/>
              </a:rPr>
              <a:t>Public Building preferred</a:t>
            </a:r>
          </a:p>
          <a:p>
            <a:pPr marL="273050" indent="-273050">
              <a:spcBef>
                <a:spcPct val="20000"/>
              </a:spcBef>
              <a:buClr>
                <a:schemeClr val="accent5">
                  <a:lumMod val="50000"/>
                </a:schemeClr>
              </a:buClr>
              <a:buSzPct val="95000"/>
              <a:buFont typeface="Wingdings 2" pitchFamily="18" charset="2"/>
              <a:buChar char=""/>
              <a:defRPr/>
            </a:pPr>
            <a:r>
              <a:rPr lang="en-US" sz="2000" dirty="0">
                <a:solidFill>
                  <a:schemeClr val="accent5">
                    <a:lumMod val="50000"/>
                  </a:schemeClr>
                </a:solidFill>
                <a:latin typeface="+mn-lt"/>
              </a:rPr>
              <a:t>ADA Compliant</a:t>
            </a:r>
          </a:p>
          <a:p>
            <a:pPr marL="273050" indent="-273050">
              <a:spcBef>
                <a:spcPct val="20000"/>
              </a:spcBef>
              <a:buClr>
                <a:schemeClr val="accent5">
                  <a:lumMod val="50000"/>
                </a:schemeClr>
              </a:buClr>
              <a:buSzPct val="95000"/>
              <a:buFont typeface="Wingdings 2" pitchFamily="18" charset="2"/>
              <a:buChar char=""/>
              <a:defRPr/>
            </a:pPr>
            <a:r>
              <a:rPr lang="en-US" sz="2000" dirty="0">
                <a:solidFill>
                  <a:schemeClr val="accent5">
                    <a:lumMod val="50000"/>
                  </a:schemeClr>
                </a:solidFill>
                <a:latin typeface="+mn-lt"/>
              </a:rPr>
              <a:t>Large enough to accommodate voters on election day</a:t>
            </a:r>
          </a:p>
          <a:p>
            <a:pPr marL="273050" indent="-273050">
              <a:spcBef>
                <a:spcPct val="20000"/>
              </a:spcBef>
              <a:buClr>
                <a:schemeClr val="accent5">
                  <a:lumMod val="50000"/>
                </a:schemeClr>
              </a:buClr>
              <a:buSzPct val="95000"/>
              <a:buFont typeface="Wingdings 2" pitchFamily="18" charset="2"/>
              <a:buChar char=""/>
              <a:defRPr/>
            </a:pPr>
            <a:endParaRPr lang="en-US" sz="2000" dirty="0">
              <a:solidFill>
                <a:schemeClr val="accent5">
                  <a:lumMod val="50000"/>
                </a:schemeClr>
              </a:solidFill>
              <a:latin typeface="+mn-lt"/>
            </a:endParaRPr>
          </a:p>
          <a:p>
            <a:pPr marL="273050" indent="-273050">
              <a:spcBef>
                <a:spcPct val="20000"/>
              </a:spcBef>
              <a:buClr>
                <a:srgbClr val="9BBB59"/>
              </a:buClr>
              <a:buSzPct val="95000"/>
              <a:buFont typeface="Wingdings 2" pitchFamily="18" charset="2"/>
              <a:buChar char=""/>
              <a:defRPr/>
            </a:pPr>
            <a:endParaRPr lang="en-US" sz="2000" dirty="0">
              <a:solidFill>
                <a:schemeClr val="accent5">
                  <a:lumMod val="50000"/>
                </a:schemeClr>
              </a:solidFill>
              <a:latin typeface="+mn-lt"/>
            </a:endParaRPr>
          </a:p>
          <a:p>
            <a:pPr marL="273050" indent="-273050">
              <a:spcBef>
                <a:spcPct val="20000"/>
              </a:spcBef>
              <a:buClr>
                <a:srgbClr val="9BBB59"/>
              </a:buClr>
              <a:buSzPct val="95000"/>
              <a:buFont typeface="Wingdings 2" pitchFamily="18" charset="2"/>
              <a:buChar char=""/>
              <a:defRPr/>
            </a:pPr>
            <a:endParaRPr lang="en-US" sz="2000"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sz="2000"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sz="2000"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sz="2000" dirty="0">
              <a:solidFill>
                <a:schemeClr val="accent5">
                  <a:lumMod val="50000"/>
                </a:schemeClr>
              </a:solidFill>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54864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solidFill>
                  <a:schemeClr val="bg1">
                    <a:lumMod val="85000"/>
                  </a:schemeClr>
                </a:solidFill>
              </a:rPr>
              <a:t>Commissioners draw Magisterial Lines</a:t>
            </a:r>
          </a:p>
          <a:p>
            <a:pPr eaLnBrk="1" hangingPunct="1">
              <a:defRPr/>
            </a:pPr>
            <a:r>
              <a:rPr lang="en-US" sz="1800" dirty="0" smtClean="0">
                <a:solidFill>
                  <a:schemeClr val="bg1">
                    <a:lumMod val="85000"/>
                  </a:schemeClr>
                </a:solidFill>
              </a:rPr>
              <a:t>Magisterial Districts relatively equal Population</a:t>
            </a:r>
          </a:p>
          <a:p>
            <a:pPr eaLnBrk="1" hangingPunct="1">
              <a:defRPr/>
            </a:pPr>
            <a:r>
              <a:rPr lang="en-US" sz="1800" dirty="0" smtClean="0">
                <a:solidFill>
                  <a:schemeClr val="bg1">
                    <a:lumMod val="85000"/>
                  </a:schemeClr>
                </a:solidFill>
              </a:rPr>
              <a:t>Magisterial Districts </a:t>
            </a:r>
            <a:r>
              <a:rPr lang="en-US" sz="1800" u="sng" dirty="0" smtClean="0">
                <a:solidFill>
                  <a:schemeClr val="bg1">
                    <a:lumMod val="85000"/>
                  </a:schemeClr>
                </a:solidFill>
              </a:rPr>
              <a:t>may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Commissioners responsible for Voter Precincts, often assigned to Clerk</a:t>
            </a:r>
          </a:p>
          <a:p>
            <a:pPr eaLnBrk="1" hangingPunct="1">
              <a:defRPr/>
            </a:pPr>
            <a:r>
              <a:rPr lang="en-US" sz="1800" dirty="0" smtClean="0">
                <a:solidFill>
                  <a:schemeClr val="bg1">
                    <a:lumMod val="85000"/>
                  </a:schemeClr>
                </a:solidFill>
              </a:rPr>
              <a:t>Voter Precincts can be adjusted periodically</a:t>
            </a:r>
          </a:p>
          <a:p>
            <a:pPr eaLnBrk="1" hangingPunct="1">
              <a:defRPr/>
            </a:pPr>
            <a:r>
              <a:rPr lang="en-US" sz="1800" dirty="0" smtClean="0">
                <a:solidFill>
                  <a:schemeClr val="bg1">
                    <a:lumMod val="85000"/>
                  </a:schemeClr>
                </a:solidFill>
              </a:rPr>
              <a:t>Voter Precincts </a:t>
            </a:r>
            <a:r>
              <a:rPr lang="en-US" sz="1800" u="sng" dirty="0" smtClean="0">
                <a:solidFill>
                  <a:schemeClr val="bg1">
                    <a:lumMod val="85000"/>
                  </a:schemeClr>
                </a:solidFill>
              </a:rPr>
              <a:t>cannot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Voting Precincts contain 300-1500 Voters</a:t>
            </a:r>
          </a:p>
          <a:p>
            <a:pPr eaLnBrk="1" hangingPunct="1">
              <a:defRPr/>
            </a:pPr>
            <a:r>
              <a:rPr lang="en-US" sz="1800" dirty="0" smtClean="0">
                <a:solidFill>
                  <a:schemeClr val="bg1">
                    <a:lumMod val="85000"/>
                  </a:schemeClr>
                </a:solidFill>
              </a:rPr>
              <a:t>Precincts can reach 3000 Voters if split A/B</a:t>
            </a:r>
          </a:p>
          <a:p>
            <a:pPr eaLnBrk="1" hangingPunct="1">
              <a:defRPr/>
            </a:pPr>
            <a:r>
              <a:rPr lang="en-US" sz="1800" dirty="0" smtClean="0">
                <a:solidFill>
                  <a:schemeClr val="bg1">
                    <a:lumMod val="85000"/>
                  </a:schemeClr>
                </a:solidFill>
              </a:rPr>
              <a:t>Precincts should contain their Polling Place</a:t>
            </a:r>
          </a:p>
          <a:p>
            <a:pPr eaLnBrk="1" hangingPunct="1">
              <a:defRPr/>
            </a:pPr>
            <a:r>
              <a:rPr lang="en-US" sz="1800" dirty="0" smtClean="0">
                <a:solidFill>
                  <a:schemeClr val="bg1">
                    <a:lumMod val="85000"/>
                  </a:schemeClr>
                </a:solidFill>
              </a:rPr>
              <a:t>Polling Places have size and access rules</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2B1452-49D1-4F49-A11F-9A6554BFF969}" type="slidenum">
              <a:rPr lang="en-US" altLang="en-US">
                <a:solidFill>
                  <a:srgbClr val="1D4577"/>
                </a:solidFill>
                <a:latin typeface="Constantia" panose="02030602050306030303" pitchFamily="18" charset="0"/>
              </a:rPr>
              <a:pPr eaLnBrk="1" hangingPunct="1"/>
              <a:t>28</a:t>
            </a:fld>
            <a:endParaRPr lang="en-US" altLang="en-US">
              <a:solidFill>
                <a:srgbClr val="1D4577"/>
              </a:solidFill>
              <a:latin typeface="Constantia" panose="02030602050306030303" pitchFamily="18" charset="0"/>
            </a:endParaRPr>
          </a:p>
        </p:txBody>
      </p:sp>
      <p:sp>
        <p:nvSpPr>
          <p:cNvPr id="5" name="Content Placeholder 2"/>
          <p:cNvSpPr txBox="1">
            <a:spLocks/>
          </p:cNvSpPr>
          <p:nvPr/>
        </p:nvSpPr>
        <p:spPr bwMode="auto">
          <a:xfrm>
            <a:off x="4953000" y="4953000"/>
            <a:ext cx="4191000" cy="1600200"/>
          </a:xfrm>
          <a:prstGeom prst="rect">
            <a:avLst/>
          </a:prstGeom>
          <a:noFill/>
          <a:ln w="9525">
            <a:noFill/>
            <a:miter lim="800000"/>
            <a:headEnd/>
            <a:tailEnd/>
          </a:ln>
        </p:spPr>
        <p:txBody>
          <a:bodyPr/>
          <a:lstStyle/>
          <a:p>
            <a:pPr marL="273050" indent="-273050">
              <a:spcBef>
                <a:spcPct val="20000"/>
              </a:spcBef>
              <a:buClr>
                <a:srgbClr val="9BBB59"/>
              </a:buClr>
              <a:buSzPct val="95000"/>
              <a:buFont typeface="Wingdings 2" pitchFamily="18" charset="2"/>
              <a:buChar char=""/>
              <a:defRPr/>
            </a:pPr>
            <a:r>
              <a:rPr lang="en-US" dirty="0">
                <a:solidFill>
                  <a:schemeClr val="accent6">
                    <a:lumMod val="50000"/>
                  </a:schemeClr>
                </a:solidFill>
                <a:latin typeface="+mn-lt"/>
              </a:rPr>
              <a:t>Use Census Block Lines that “make sense” or are easy to explain</a:t>
            </a:r>
          </a:p>
        </p:txBody>
      </p:sp>
      <p:grpSp>
        <p:nvGrpSpPr>
          <p:cNvPr id="31749" name="Group 8"/>
          <p:cNvGrpSpPr>
            <a:grpSpLocks/>
          </p:cNvGrpSpPr>
          <p:nvPr/>
        </p:nvGrpSpPr>
        <p:grpSpPr bwMode="auto">
          <a:xfrm>
            <a:off x="4237038" y="0"/>
            <a:ext cx="4906962" cy="4572000"/>
            <a:chOff x="4237038" y="0"/>
            <a:chExt cx="4906962" cy="4572000"/>
          </a:xfrm>
        </p:grpSpPr>
        <p:pic>
          <p:nvPicPr>
            <p:cNvPr id="317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038" y="0"/>
              <a:ext cx="49069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9" descr="http://t1.gstatic.com/images?q=tbn:ANd9GcSp7lsmEGq-JbDwTXwMClIaNrs_0ueDZvqBua8QbnWZur8D-gcu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76400"/>
              <a:ext cx="228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9" descr="http://t1.gstatic.com/images?q=tbn:ANd9GcSp7lsmEGq-JbDwTXwMClIaNrs_0ueDZvqBua8QbnWZur8D-gcu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895600"/>
              <a:ext cx="228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54864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solidFill>
                  <a:schemeClr val="bg1">
                    <a:lumMod val="85000"/>
                  </a:schemeClr>
                </a:solidFill>
              </a:rPr>
              <a:t>Commissioners draw Magisterial Lines</a:t>
            </a:r>
          </a:p>
          <a:p>
            <a:pPr eaLnBrk="1" hangingPunct="1">
              <a:defRPr/>
            </a:pPr>
            <a:r>
              <a:rPr lang="en-US" sz="1800" dirty="0" smtClean="0">
                <a:solidFill>
                  <a:schemeClr val="bg1">
                    <a:lumMod val="85000"/>
                  </a:schemeClr>
                </a:solidFill>
              </a:rPr>
              <a:t>Magisterial Districts relatively equal Population</a:t>
            </a:r>
          </a:p>
          <a:p>
            <a:pPr eaLnBrk="1" hangingPunct="1">
              <a:defRPr/>
            </a:pPr>
            <a:r>
              <a:rPr lang="en-US" sz="1800" dirty="0" smtClean="0">
                <a:solidFill>
                  <a:schemeClr val="bg1">
                    <a:lumMod val="85000"/>
                  </a:schemeClr>
                </a:solidFill>
              </a:rPr>
              <a:t>Magisterial Districts </a:t>
            </a:r>
            <a:r>
              <a:rPr lang="en-US" sz="1800" u="sng" dirty="0" smtClean="0">
                <a:solidFill>
                  <a:schemeClr val="bg1">
                    <a:lumMod val="85000"/>
                  </a:schemeClr>
                </a:solidFill>
              </a:rPr>
              <a:t>may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Commissioners responsible for Voter Precincts, often assigned to Clerk</a:t>
            </a:r>
          </a:p>
          <a:p>
            <a:pPr eaLnBrk="1" hangingPunct="1">
              <a:defRPr/>
            </a:pPr>
            <a:r>
              <a:rPr lang="en-US" sz="1800" dirty="0" smtClean="0">
                <a:solidFill>
                  <a:schemeClr val="bg1">
                    <a:lumMod val="85000"/>
                  </a:schemeClr>
                </a:solidFill>
              </a:rPr>
              <a:t>Voter Precincts can be adjusted periodically</a:t>
            </a:r>
          </a:p>
          <a:p>
            <a:pPr eaLnBrk="1" hangingPunct="1">
              <a:defRPr/>
            </a:pPr>
            <a:r>
              <a:rPr lang="en-US" sz="1800" dirty="0" smtClean="0">
                <a:solidFill>
                  <a:schemeClr val="bg1">
                    <a:lumMod val="85000"/>
                  </a:schemeClr>
                </a:solidFill>
              </a:rPr>
              <a:t>Voter Precincts </a:t>
            </a:r>
            <a:r>
              <a:rPr lang="en-US" sz="1800" u="sng" dirty="0" smtClean="0">
                <a:solidFill>
                  <a:schemeClr val="bg1">
                    <a:lumMod val="85000"/>
                  </a:schemeClr>
                </a:solidFill>
              </a:rPr>
              <a:t>cannot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Voting Precincts contain 300-1500 Voters</a:t>
            </a:r>
          </a:p>
          <a:p>
            <a:pPr eaLnBrk="1" hangingPunct="1">
              <a:defRPr/>
            </a:pPr>
            <a:r>
              <a:rPr lang="en-US" sz="1800" dirty="0" smtClean="0">
                <a:solidFill>
                  <a:schemeClr val="bg1">
                    <a:lumMod val="85000"/>
                  </a:schemeClr>
                </a:solidFill>
              </a:rPr>
              <a:t>Precincts can reach 3000 Voters if split A/B</a:t>
            </a:r>
          </a:p>
          <a:p>
            <a:pPr eaLnBrk="1" hangingPunct="1">
              <a:defRPr/>
            </a:pPr>
            <a:r>
              <a:rPr lang="en-US" sz="1800" dirty="0" smtClean="0">
                <a:solidFill>
                  <a:schemeClr val="bg1">
                    <a:lumMod val="85000"/>
                  </a:schemeClr>
                </a:solidFill>
              </a:rPr>
              <a:t>Precincts should contain their Polling Place</a:t>
            </a:r>
          </a:p>
          <a:p>
            <a:pPr eaLnBrk="1" hangingPunct="1">
              <a:defRPr/>
            </a:pPr>
            <a:r>
              <a:rPr lang="en-US" sz="1800" dirty="0" smtClean="0">
                <a:solidFill>
                  <a:schemeClr val="bg1">
                    <a:lumMod val="85000"/>
                  </a:schemeClr>
                </a:solidFill>
              </a:rPr>
              <a:t>Polling Places have size and access rules</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B4155D-45E8-4208-84D1-DE9116C95D93}" type="slidenum">
              <a:rPr lang="en-US" altLang="en-US">
                <a:solidFill>
                  <a:srgbClr val="1D4577"/>
                </a:solidFill>
                <a:latin typeface="Constantia" panose="02030602050306030303" pitchFamily="18" charset="0"/>
              </a:rPr>
              <a:pPr eaLnBrk="1" hangingPunct="1"/>
              <a:t>29</a:t>
            </a:fld>
            <a:endParaRPr lang="en-US" altLang="en-US">
              <a:solidFill>
                <a:srgbClr val="1D4577"/>
              </a:solidFill>
              <a:latin typeface="Constantia" panose="02030602050306030303" pitchFamily="18" charset="0"/>
            </a:endParaRPr>
          </a:p>
        </p:txBody>
      </p:sp>
      <p:sp>
        <p:nvSpPr>
          <p:cNvPr id="5" name="Content Placeholder 2"/>
          <p:cNvSpPr txBox="1">
            <a:spLocks/>
          </p:cNvSpPr>
          <p:nvPr/>
        </p:nvSpPr>
        <p:spPr bwMode="auto">
          <a:xfrm>
            <a:off x="4953000" y="4953000"/>
            <a:ext cx="4191000" cy="1600200"/>
          </a:xfrm>
          <a:prstGeom prst="rect">
            <a:avLst/>
          </a:prstGeom>
          <a:noFill/>
          <a:ln w="9525">
            <a:noFill/>
            <a:miter lim="800000"/>
            <a:headEnd/>
            <a:tailEnd/>
          </a:ln>
        </p:spPr>
        <p:txBody>
          <a:bodyPr/>
          <a:lstStyle/>
          <a:p>
            <a:pPr marL="273050" indent="-273050">
              <a:spcBef>
                <a:spcPct val="20000"/>
              </a:spcBef>
              <a:buClr>
                <a:srgbClr val="9BBB59"/>
              </a:buClr>
              <a:buSzPct val="95000"/>
              <a:buFont typeface="Wingdings 2" pitchFamily="18" charset="2"/>
              <a:buChar char=""/>
              <a:defRPr/>
            </a:pPr>
            <a:r>
              <a:rPr lang="en-US" dirty="0">
                <a:solidFill>
                  <a:schemeClr val="bg1">
                    <a:lumMod val="85000"/>
                  </a:schemeClr>
                </a:solidFill>
                <a:latin typeface="+mn-lt"/>
              </a:rPr>
              <a:t>Use Census Block Lines that “make sense” or are easy to explain</a:t>
            </a:r>
          </a:p>
          <a:p>
            <a:pPr marL="273050" indent="-273050">
              <a:spcBef>
                <a:spcPct val="20000"/>
              </a:spcBef>
              <a:buClr>
                <a:srgbClr val="9BBB59"/>
              </a:buClr>
              <a:buSzPct val="95000"/>
              <a:buFont typeface="Wingdings 2" pitchFamily="18" charset="2"/>
              <a:buChar char=""/>
              <a:defRPr/>
            </a:pPr>
            <a:r>
              <a:rPr lang="en-US" dirty="0">
                <a:solidFill>
                  <a:schemeClr val="accent6">
                    <a:lumMod val="50000"/>
                  </a:schemeClr>
                </a:solidFill>
                <a:latin typeface="+mn-lt"/>
              </a:rPr>
              <a:t>Try not to Split N</a:t>
            </a:r>
            <a:r>
              <a:rPr lang="en-US" dirty="0" err="1">
                <a:solidFill>
                  <a:schemeClr val="accent6">
                    <a:lumMod val="50000"/>
                  </a:schemeClr>
                </a:solidFill>
                <a:latin typeface="+mn-lt"/>
              </a:rPr>
              <a:t>eighborhoods</a:t>
            </a:r>
            <a:endParaRPr lang="en-US" dirty="0">
              <a:solidFill>
                <a:schemeClr val="accent6">
                  <a:lumMod val="50000"/>
                </a:schemeClr>
              </a:solidFill>
              <a:latin typeface="+mn-lt"/>
            </a:endParaRPr>
          </a:p>
        </p:txBody>
      </p:sp>
      <p:pic>
        <p:nvPicPr>
          <p:cNvPr id="32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0"/>
            <a:ext cx="40386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0" y="1066800"/>
            <a:ext cx="4800600" cy="381000"/>
          </a:xfrm>
        </p:spPr>
        <p:txBody>
          <a:bodyPr/>
          <a:lstStyle/>
          <a:p>
            <a:pPr eaLnBrk="1" hangingPunct="1"/>
            <a:r>
              <a:rPr lang="en-US" altLang="en-US" sz="1800" smtClean="0"/>
              <a:t>All Lines follow Census Blocks</a:t>
            </a:r>
          </a:p>
          <a:p>
            <a:pPr eaLnBrk="1" hangingPunct="1">
              <a:buFont typeface="Wingdings 2" panose="05020102010507070707" pitchFamily="18" charset="2"/>
              <a:buNone/>
            </a:pPr>
            <a:endParaRPr lang="en-US" altLang="en-US" sz="1800" smtClean="0"/>
          </a:p>
          <a:p>
            <a:pPr eaLnBrk="1" hangingPunct="1"/>
            <a:endParaRPr lang="en-US" altLang="en-US" sz="1800" smtClean="0"/>
          </a:p>
          <a:p>
            <a:pPr lvl="1" eaLnBrk="1" hangingPunct="1"/>
            <a:endParaRPr lang="en-US" altLang="en-US" sz="1800" smtClean="0"/>
          </a:p>
          <a:p>
            <a:pPr lvl="1" eaLnBrk="1" hangingPunct="1"/>
            <a:endParaRPr lang="en-US" altLang="en-US" sz="1800" smtClean="0"/>
          </a:p>
          <a:p>
            <a:pPr lvl="1" eaLnBrk="1" hangingPunct="1"/>
            <a:endParaRPr lang="en-US" altLang="en-US" sz="180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D4FAC3-BE83-4BFF-8500-F1C5F206606A}" type="slidenum">
              <a:rPr lang="en-US" altLang="en-US">
                <a:solidFill>
                  <a:srgbClr val="1D4577"/>
                </a:solidFill>
                <a:latin typeface="Constantia" panose="02030602050306030303" pitchFamily="18" charset="0"/>
              </a:rPr>
              <a:pPr eaLnBrk="1" hangingPunct="1"/>
              <a:t>3</a:t>
            </a:fld>
            <a:endParaRPr lang="en-US" altLang="en-US">
              <a:solidFill>
                <a:srgbClr val="1D4577"/>
              </a:solidFill>
              <a:latin typeface="Constantia" panose="02030602050306030303" pitchFamily="18" charset="0"/>
            </a:endParaRPr>
          </a:p>
        </p:txBody>
      </p:sp>
      <p:sp>
        <p:nvSpPr>
          <p:cNvPr id="5" name="Content Placeholder 2"/>
          <p:cNvSpPr txBox="1">
            <a:spLocks/>
          </p:cNvSpPr>
          <p:nvPr/>
        </p:nvSpPr>
        <p:spPr bwMode="auto">
          <a:xfrm>
            <a:off x="6172200" y="990600"/>
            <a:ext cx="2819400" cy="3124200"/>
          </a:xfrm>
          <a:prstGeom prst="rect">
            <a:avLst/>
          </a:prstGeom>
          <a:noFill/>
          <a:ln w="9525">
            <a:noFill/>
            <a:miter lim="800000"/>
            <a:headEnd/>
            <a:tailEnd/>
          </a:ln>
        </p:spPr>
        <p:txBody>
          <a:bodyPr/>
          <a:lstStyle/>
          <a:p>
            <a:pPr marL="273050" indent="-273050">
              <a:spcBef>
                <a:spcPct val="20000"/>
              </a:spcBef>
              <a:buClr>
                <a:schemeClr val="accent5">
                  <a:lumMod val="50000"/>
                </a:schemeClr>
              </a:buClr>
              <a:buSzPct val="95000"/>
              <a:buFont typeface="Wingdings 2" pitchFamily="18" charset="2"/>
              <a:buChar char=""/>
              <a:defRPr/>
            </a:pPr>
            <a:r>
              <a:rPr lang="en-US" dirty="0">
                <a:solidFill>
                  <a:schemeClr val="accent5">
                    <a:lumMod val="50000"/>
                  </a:schemeClr>
                </a:solidFill>
                <a:latin typeface="+mn-lt"/>
              </a:rPr>
              <a:t>Smallest geographic unit used by USCB</a:t>
            </a:r>
          </a:p>
          <a:p>
            <a:pPr marL="273050" indent="-273050">
              <a:spcBef>
                <a:spcPct val="20000"/>
              </a:spcBef>
              <a:buClr>
                <a:schemeClr val="accent5">
                  <a:lumMod val="50000"/>
                </a:schemeClr>
              </a:buClr>
              <a:buSzPct val="95000"/>
              <a:buFont typeface="Wingdings 2" pitchFamily="18" charset="2"/>
              <a:buChar char=""/>
              <a:defRPr/>
            </a:pPr>
            <a:r>
              <a:rPr lang="en-US" dirty="0">
                <a:solidFill>
                  <a:schemeClr val="accent5">
                    <a:lumMod val="50000"/>
                  </a:schemeClr>
                </a:solidFill>
                <a:latin typeface="+mn-lt"/>
              </a:rPr>
              <a:t>Enumerated by population</a:t>
            </a:r>
          </a:p>
          <a:p>
            <a:pPr marL="273050" indent="-273050">
              <a:spcBef>
                <a:spcPct val="20000"/>
              </a:spcBef>
              <a:buClr>
                <a:schemeClr val="accent5">
                  <a:lumMod val="50000"/>
                </a:schemeClr>
              </a:buClr>
              <a:buSzPct val="95000"/>
              <a:buFont typeface="Wingdings 2" pitchFamily="18" charset="2"/>
              <a:buChar char=""/>
              <a:defRPr/>
            </a:pPr>
            <a:r>
              <a:rPr lang="en-US" dirty="0">
                <a:solidFill>
                  <a:schemeClr val="accent5">
                    <a:lumMod val="50000"/>
                  </a:schemeClr>
                </a:solidFill>
                <a:latin typeface="+mn-lt"/>
              </a:rPr>
              <a:t>Typically bounded by streets in urban areas but may be bounded by streams, rivers, railroads, power lines, trails, city borders, etc</a:t>
            </a:r>
          </a:p>
          <a:p>
            <a:pPr marL="273050" indent="-273050">
              <a:spcBef>
                <a:spcPct val="20000"/>
              </a:spcBef>
              <a:buClr>
                <a:srgbClr val="9BBB59"/>
              </a:buClr>
              <a:buSzPct val="95000"/>
              <a:buFont typeface="Wingdings 2" pitchFamily="18" charset="2"/>
              <a:buChar char=""/>
              <a:defRPr/>
            </a:pPr>
            <a:endParaRPr lang="en-US" dirty="0">
              <a:solidFill>
                <a:schemeClr val="accent5">
                  <a:lumMod val="50000"/>
                </a:schemeClr>
              </a:solidFill>
              <a:latin typeface="+mn-lt"/>
            </a:endParaRPr>
          </a:p>
          <a:p>
            <a:pPr marL="273050" indent="-273050">
              <a:spcBef>
                <a:spcPct val="20000"/>
              </a:spcBef>
              <a:buClr>
                <a:srgbClr val="9BBB59"/>
              </a:buClr>
              <a:buSzPct val="95000"/>
              <a:buFont typeface="Wingdings 2" pitchFamily="18" charset="2"/>
              <a:buChar char=""/>
              <a:defRPr/>
            </a:pPr>
            <a:endParaRPr lang="en-US"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dirty="0">
              <a:solidFill>
                <a:schemeClr val="accent5">
                  <a:lumMod val="50000"/>
                </a:schemeClr>
              </a:solidFill>
              <a:latin typeface="+mn-lt"/>
            </a:endParaRPr>
          </a:p>
        </p:txBody>
      </p:sp>
      <p:pic>
        <p:nvPicPr>
          <p:cNvPr id="61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371600"/>
            <a:ext cx="58102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54864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solidFill>
                  <a:schemeClr val="bg1">
                    <a:lumMod val="85000"/>
                  </a:schemeClr>
                </a:solidFill>
              </a:rPr>
              <a:t>Commissioners draw Magisterial Lines</a:t>
            </a:r>
          </a:p>
          <a:p>
            <a:pPr eaLnBrk="1" hangingPunct="1">
              <a:defRPr/>
            </a:pPr>
            <a:r>
              <a:rPr lang="en-US" sz="1800" dirty="0" smtClean="0">
                <a:solidFill>
                  <a:schemeClr val="bg1">
                    <a:lumMod val="85000"/>
                  </a:schemeClr>
                </a:solidFill>
              </a:rPr>
              <a:t>Magisterial Districts relatively equal Population</a:t>
            </a:r>
          </a:p>
          <a:p>
            <a:pPr eaLnBrk="1" hangingPunct="1">
              <a:defRPr/>
            </a:pPr>
            <a:r>
              <a:rPr lang="en-US" sz="1800" dirty="0" smtClean="0">
                <a:solidFill>
                  <a:schemeClr val="bg1">
                    <a:lumMod val="85000"/>
                  </a:schemeClr>
                </a:solidFill>
              </a:rPr>
              <a:t>Magisterial Districts </a:t>
            </a:r>
            <a:r>
              <a:rPr lang="en-US" sz="1800" u="sng" dirty="0" smtClean="0">
                <a:solidFill>
                  <a:schemeClr val="bg1">
                    <a:lumMod val="85000"/>
                  </a:schemeClr>
                </a:solidFill>
              </a:rPr>
              <a:t>may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Commissioners responsible for Voter Precincts, often assigned to Clerk</a:t>
            </a:r>
          </a:p>
          <a:p>
            <a:pPr eaLnBrk="1" hangingPunct="1">
              <a:defRPr/>
            </a:pPr>
            <a:r>
              <a:rPr lang="en-US" sz="1800" dirty="0" smtClean="0">
                <a:solidFill>
                  <a:schemeClr val="bg1">
                    <a:lumMod val="85000"/>
                  </a:schemeClr>
                </a:solidFill>
              </a:rPr>
              <a:t>Voter Precincts can be adjusted periodically</a:t>
            </a:r>
          </a:p>
          <a:p>
            <a:pPr eaLnBrk="1" hangingPunct="1">
              <a:defRPr/>
            </a:pPr>
            <a:r>
              <a:rPr lang="en-US" sz="1800" dirty="0" smtClean="0">
                <a:solidFill>
                  <a:schemeClr val="bg1">
                    <a:lumMod val="85000"/>
                  </a:schemeClr>
                </a:solidFill>
              </a:rPr>
              <a:t>Voter Precincts </a:t>
            </a:r>
            <a:r>
              <a:rPr lang="en-US" sz="1800" u="sng" dirty="0" smtClean="0">
                <a:solidFill>
                  <a:schemeClr val="bg1">
                    <a:lumMod val="85000"/>
                  </a:schemeClr>
                </a:solidFill>
              </a:rPr>
              <a:t>cannot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Voting Precincts contain 300-1500 Voters</a:t>
            </a:r>
          </a:p>
          <a:p>
            <a:pPr eaLnBrk="1" hangingPunct="1">
              <a:defRPr/>
            </a:pPr>
            <a:r>
              <a:rPr lang="en-US" sz="1800" dirty="0" smtClean="0">
                <a:solidFill>
                  <a:schemeClr val="bg1">
                    <a:lumMod val="85000"/>
                  </a:schemeClr>
                </a:solidFill>
              </a:rPr>
              <a:t>Precincts can reach 3000 Voters if split A/B</a:t>
            </a:r>
          </a:p>
          <a:p>
            <a:pPr eaLnBrk="1" hangingPunct="1">
              <a:defRPr/>
            </a:pPr>
            <a:r>
              <a:rPr lang="en-US" sz="1800" dirty="0" smtClean="0">
                <a:solidFill>
                  <a:schemeClr val="bg1">
                    <a:lumMod val="85000"/>
                  </a:schemeClr>
                </a:solidFill>
              </a:rPr>
              <a:t>Precincts should contain their Polling Place</a:t>
            </a:r>
          </a:p>
          <a:p>
            <a:pPr eaLnBrk="1" hangingPunct="1">
              <a:defRPr/>
            </a:pPr>
            <a:r>
              <a:rPr lang="en-US" sz="1800" dirty="0" smtClean="0">
                <a:solidFill>
                  <a:schemeClr val="bg1">
                    <a:lumMod val="85000"/>
                  </a:schemeClr>
                </a:solidFill>
              </a:rPr>
              <a:t>Polling Places have size and access rules</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4B820C-D310-47EE-A15E-4EF0DBB4DAA7}" type="slidenum">
              <a:rPr lang="en-US" altLang="en-US">
                <a:solidFill>
                  <a:srgbClr val="1D4577"/>
                </a:solidFill>
                <a:latin typeface="Constantia" panose="02030602050306030303" pitchFamily="18" charset="0"/>
              </a:rPr>
              <a:pPr eaLnBrk="1" hangingPunct="1"/>
              <a:t>30</a:t>
            </a:fld>
            <a:endParaRPr lang="en-US" altLang="en-US">
              <a:solidFill>
                <a:srgbClr val="1D4577"/>
              </a:solidFill>
              <a:latin typeface="Constantia" panose="02030602050306030303" pitchFamily="18" charset="0"/>
            </a:endParaRPr>
          </a:p>
        </p:txBody>
      </p:sp>
      <p:sp>
        <p:nvSpPr>
          <p:cNvPr id="5" name="Content Placeholder 2"/>
          <p:cNvSpPr txBox="1">
            <a:spLocks/>
          </p:cNvSpPr>
          <p:nvPr/>
        </p:nvSpPr>
        <p:spPr bwMode="auto">
          <a:xfrm>
            <a:off x="4953000" y="4953000"/>
            <a:ext cx="4191000" cy="1600200"/>
          </a:xfrm>
          <a:prstGeom prst="rect">
            <a:avLst/>
          </a:prstGeom>
          <a:noFill/>
          <a:ln w="9525">
            <a:noFill/>
            <a:miter lim="800000"/>
            <a:headEnd/>
            <a:tailEnd/>
          </a:ln>
        </p:spPr>
        <p:txBody>
          <a:bodyPr/>
          <a:lstStyle/>
          <a:p>
            <a:pPr marL="273050" indent="-273050">
              <a:spcBef>
                <a:spcPct val="20000"/>
              </a:spcBef>
              <a:buClr>
                <a:srgbClr val="9BBB59"/>
              </a:buClr>
              <a:buSzPct val="95000"/>
              <a:buFont typeface="Wingdings 2" pitchFamily="18" charset="2"/>
              <a:buChar char=""/>
              <a:defRPr/>
            </a:pPr>
            <a:r>
              <a:rPr lang="en-US" dirty="0">
                <a:solidFill>
                  <a:schemeClr val="bg1">
                    <a:lumMod val="85000"/>
                  </a:schemeClr>
                </a:solidFill>
                <a:latin typeface="+mn-lt"/>
              </a:rPr>
              <a:t>Use Census Block Lines that “make sense” or are easy to explain</a:t>
            </a:r>
          </a:p>
          <a:p>
            <a:pPr marL="273050" indent="-273050">
              <a:spcBef>
                <a:spcPct val="20000"/>
              </a:spcBef>
              <a:buClr>
                <a:srgbClr val="9BBB59"/>
              </a:buClr>
              <a:buSzPct val="95000"/>
              <a:buFont typeface="Wingdings 2" pitchFamily="18" charset="2"/>
              <a:buChar char=""/>
              <a:defRPr/>
            </a:pPr>
            <a:r>
              <a:rPr lang="en-US" dirty="0">
                <a:solidFill>
                  <a:schemeClr val="accent6">
                    <a:lumMod val="50000"/>
                  </a:schemeClr>
                </a:solidFill>
                <a:latin typeface="+mn-lt"/>
              </a:rPr>
              <a:t>Try not to Split N</a:t>
            </a:r>
            <a:r>
              <a:rPr lang="en-US" dirty="0" err="1">
                <a:solidFill>
                  <a:schemeClr val="accent6">
                    <a:lumMod val="50000"/>
                  </a:schemeClr>
                </a:solidFill>
                <a:latin typeface="+mn-lt"/>
              </a:rPr>
              <a:t>eighborhoods</a:t>
            </a:r>
            <a:endParaRPr lang="en-US" dirty="0">
              <a:solidFill>
                <a:schemeClr val="accent6">
                  <a:lumMod val="50000"/>
                </a:schemeClr>
              </a:solidFill>
              <a:latin typeface="+mn-lt"/>
            </a:endParaRPr>
          </a:p>
        </p:txBody>
      </p:sp>
      <p:pic>
        <p:nvPicPr>
          <p:cNvPr id="337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5" y="0"/>
            <a:ext cx="40481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54864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solidFill>
                  <a:schemeClr val="bg1">
                    <a:lumMod val="85000"/>
                  </a:schemeClr>
                </a:solidFill>
              </a:rPr>
              <a:t>Delegate Districts relatively equal Population</a:t>
            </a:r>
          </a:p>
          <a:p>
            <a:pPr eaLnBrk="1" hangingPunct="1">
              <a:defRPr/>
            </a:pPr>
            <a:r>
              <a:rPr lang="en-US" sz="1800" dirty="0" smtClean="0">
                <a:solidFill>
                  <a:schemeClr val="bg1">
                    <a:lumMod val="85000"/>
                  </a:schemeClr>
                </a:solidFill>
              </a:rPr>
              <a:t>Commissioners draw Magisterial Lines</a:t>
            </a:r>
          </a:p>
          <a:p>
            <a:pPr eaLnBrk="1" hangingPunct="1">
              <a:defRPr/>
            </a:pPr>
            <a:r>
              <a:rPr lang="en-US" sz="1800" dirty="0" smtClean="0">
                <a:solidFill>
                  <a:schemeClr val="bg1">
                    <a:lumMod val="85000"/>
                  </a:schemeClr>
                </a:solidFill>
              </a:rPr>
              <a:t>Magisterial Districts relatively equal Population</a:t>
            </a:r>
          </a:p>
          <a:p>
            <a:pPr eaLnBrk="1" hangingPunct="1">
              <a:defRPr/>
            </a:pPr>
            <a:r>
              <a:rPr lang="en-US" sz="1800" dirty="0" smtClean="0">
                <a:solidFill>
                  <a:schemeClr val="bg1">
                    <a:lumMod val="85000"/>
                  </a:schemeClr>
                </a:solidFill>
              </a:rPr>
              <a:t>Magisterial Districts </a:t>
            </a:r>
            <a:r>
              <a:rPr lang="en-US" sz="1800" u="sng" dirty="0" smtClean="0">
                <a:solidFill>
                  <a:schemeClr val="bg1">
                    <a:lumMod val="85000"/>
                  </a:schemeClr>
                </a:solidFill>
              </a:rPr>
              <a:t>may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Commissioners responsible for Voter Precincts, often assigned to Clerk</a:t>
            </a:r>
          </a:p>
          <a:p>
            <a:pPr eaLnBrk="1" hangingPunct="1">
              <a:defRPr/>
            </a:pPr>
            <a:r>
              <a:rPr lang="en-US" sz="1800" dirty="0" smtClean="0">
                <a:solidFill>
                  <a:schemeClr val="bg1">
                    <a:lumMod val="85000"/>
                  </a:schemeClr>
                </a:solidFill>
              </a:rPr>
              <a:t>Voter Precincts can be adjusted periodically</a:t>
            </a:r>
          </a:p>
          <a:p>
            <a:pPr eaLnBrk="1" hangingPunct="1">
              <a:defRPr/>
            </a:pPr>
            <a:r>
              <a:rPr lang="en-US" sz="1800" dirty="0" smtClean="0">
                <a:solidFill>
                  <a:schemeClr val="bg1">
                    <a:lumMod val="85000"/>
                  </a:schemeClr>
                </a:solidFill>
              </a:rPr>
              <a:t>Voter Precincts </a:t>
            </a:r>
            <a:r>
              <a:rPr lang="en-US" sz="1800" u="sng" dirty="0" smtClean="0">
                <a:solidFill>
                  <a:schemeClr val="bg1">
                    <a:lumMod val="85000"/>
                  </a:schemeClr>
                </a:solidFill>
              </a:rPr>
              <a:t>cannot cross </a:t>
            </a:r>
            <a:r>
              <a:rPr lang="en-US" sz="1800" dirty="0" smtClean="0">
                <a:solidFill>
                  <a:schemeClr val="bg1">
                    <a:lumMod val="85000"/>
                  </a:schemeClr>
                </a:solidFill>
              </a:rPr>
              <a:t>Delegate Lines</a:t>
            </a:r>
          </a:p>
          <a:p>
            <a:pPr eaLnBrk="1" hangingPunct="1">
              <a:defRPr/>
            </a:pPr>
            <a:r>
              <a:rPr lang="en-US" sz="1800" dirty="0" smtClean="0">
                <a:solidFill>
                  <a:schemeClr val="bg1">
                    <a:lumMod val="85000"/>
                  </a:schemeClr>
                </a:solidFill>
              </a:rPr>
              <a:t>Voting Precincts contain 300-1500 Voters</a:t>
            </a:r>
          </a:p>
          <a:p>
            <a:pPr eaLnBrk="1" hangingPunct="1">
              <a:defRPr/>
            </a:pPr>
            <a:r>
              <a:rPr lang="en-US" sz="1800" dirty="0" smtClean="0">
                <a:solidFill>
                  <a:schemeClr val="bg1">
                    <a:lumMod val="85000"/>
                  </a:schemeClr>
                </a:solidFill>
              </a:rPr>
              <a:t>Precincts can reach 3000 Voters if split A/B</a:t>
            </a:r>
          </a:p>
          <a:p>
            <a:pPr eaLnBrk="1" hangingPunct="1">
              <a:defRPr/>
            </a:pPr>
            <a:r>
              <a:rPr lang="en-US" sz="1800" dirty="0" smtClean="0">
                <a:solidFill>
                  <a:schemeClr val="bg1">
                    <a:lumMod val="85000"/>
                  </a:schemeClr>
                </a:solidFill>
              </a:rPr>
              <a:t>Precincts should contain their Polling Place</a:t>
            </a:r>
          </a:p>
          <a:p>
            <a:pPr eaLnBrk="1" hangingPunct="1">
              <a:defRPr/>
            </a:pPr>
            <a:r>
              <a:rPr lang="en-US" sz="1800" dirty="0" smtClean="0">
                <a:solidFill>
                  <a:schemeClr val="bg1">
                    <a:lumMod val="85000"/>
                  </a:schemeClr>
                </a:solidFill>
              </a:rPr>
              <a:t>Polling Places have size and access rules</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9DBF7C-685E-44A6-9673-E1C3A93D179A}" type="slidenum">
              <a:rPr lang="en-US" altLang="en-US">
                <a:solidFill>
                  <a:srgbClr val="1D4577"/>
                </a:solidFill>
                <a:latin typeface="Constantia" panose="02030602050306030303" pitchFamily="18" charset="0"/>
              </a:rPr>
              <a:pPr eaLnBrk="1" hangingPunct="1"/>
              <a:t>31</a:t>
            </a:fld>
            <a:endParaRPr lang="en-US" altLang="en-US">
              <a:solidFill>
                <a:srgbClr val="1D4577"/>
              </a:solidFill>
              <a:latin typeface="Constantia" panose="02030602050306030303" pitchFamily="18" charset="0"/>
            </a:endParaRPr>
          </a:p>
        </p:txBody>
      </p:sp>
      <p:sp>
        <p:nvSpPr>
          <p:cNvPr id="5" name="Content Placeholder 2"/>
          <p:cNvSpPr txBox="1">
            <a:spLocks/>
          </p:cNvSpPr>
          <p:nvPr/>
        </p:nvSpPr>
        <p:spPr bwMode="auto">
          <a:xfrm>
            <a:off x="4953000" y="4953000"/>
            <a:ext cx="4191000" cy="1600200"/>
          </a:xfrm>
          <a:prstGeom prst="rect">
            <a:avLst/>
          </a:prstGeom>
          <a:noFill/>
          <a:ln w="9525">
            <a:noFill/>
            <a:miter lim="800000"/>
            <a:headEnd/>
            <a:tailEnd/>
          </a:ln>
        </p:spPr>
        <p:txBody>
          <a:bodyPr/>
          <a:lstStyle/>
          <a:p>
            <a:pPr marL="273050" indent="-273050">
              <a:spcBef>
                <a:spcPct val="20000"/>
              </a:spcBef>
              <a:buClr>
                <a:srgbClr val="9BBB59"/>
              </a:buClr>
              <a:buSzPct val="95000"/>
              <a:buFont typeface="Wingdings 2" pitchFamily="18" charset="2"/>
              <a:buChar char=""/>
              <a:defRPr/>
            </a:pPr>
            <a:r>
              <a:rPr lang="en-US" dirty="0">
                <a:solidFill>
                  <a:schemeClr val="bg1">
                    <a:lumMod val="85000"/>
                  </a:schemeClr>
                </a:solidFill>
                <a:latin typeface="+mn-lt"/>
              </a:rPr>
              <a:t>Use Census Block Lines that “make sense” or are easy to explain</a:t>
            </a:r>
          </a:p>
          <a:p>
            <a:pPr marL="273050" indent="-273050">
              <a:spcBef>
                <a:spcPct val="20000"/>
              </a:spcBef>
              <a:buClr>
                <a:srgbClr val="9BBB59"/>
              </a:buClr>
              <a:buSzPct val="95000"/>
              <a:buFont typeface="Wingdings 2" pitchFamily="18" charset="2"/>
              <a:buChar char=""/>
              <a:defRPr/>
            </a:pPr>
            <a:r>
              <a:rPr lang="en-US" dirty="0">
                <a:solidFill>
                  <a:schemeClr val="bg1">
                    <a:lumMod val="85000"/>
                  </a:schemeClr>
                </a:solidFill>
                <a:latin typeface="+mn-lt"/>
              </a:rPr>
              <a:t>Try not to Split N</a:t>
            </a:r>
            <a:r>
              <a:rPr lang="en-US" dirty="0" err="1">
                <a:solidFill>
                  <a:schemeClr val="bg1">
                    <a:lumMod val="85000"/>
                  </a:schemeClr>
                </a:solidFill>
                <a:latin typeface="+mn-lt"/>
              </a:rPr>
              <a:t>eighborhoods</a:t>
            </a:r>
            <a:endParaRPr lang="en-US" dirty="0">
              <a:solidFill>
                <a:schemeClr val="bg1">
                  <a:lumMod val="85000"/>
                </a:schemeClr>
              </a:solidFill>
              <a:latin typeface="+mn-lt"/>
            </a:endParaRPr>
          </a:p>
          <a:p>
            <a:pPr marL="273050" indent="-273050">
              <a:spcBef>
                <a:spcPct val="20000"/>
              </a:spcBef>
              <a:buClr>
                <a:srgbClr val="9BBB59"/>
              </a:buClr>
              <a:buSzPct val="95000"/>
              <a:buFont typeface="Wingdings 2" pitchFamily="18" charset="2"/>
              <a:buChar char=""/>
              <a:defRPr/>
            </a:pPr>
            <a:r>
              <a:rPr lang="en-US" dirty="0">
                <a:solidFill>
                  <a:schemeClr val="accent6">
                    <a:lumMod val="50000"/>
                  </a:schemeClr>
                </a:solidFill>
                <a:latin typeface="+mn-lt"/>
              </a:rPr>
              <a:t>Respect Location of Sitting Commissioner</a:t>
            </a:r>
          </a:p>
        </p:txBody>
      </p:sp>
      <p:pic>
        <p:nvPicPr>
          <p:cNvPr id="34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838200"/>
            <a:ext cx="27495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0" y="1066800"/>
            <a:ext cx="4800600" cy="5486400"/>
          </a:xfrm>
        </p:spPr>
        <p:txBody>
          <a:bodyPr/>
          <a:lstStyle/>
          <a:p>
            <a:pPr eaLnBrk="1" hangingPunct="1"/>
            <a:r>
              <a:rPr lang="en-US" altLang="en-US" sz="1800" smtClean="0"/>
              <a:t>All Lines follow Census Blocks</a:t>
            </a:r>
          </a:p>
          <a:p>
            <a:pPr eaLnBrk="1" hangingPunct="1"/>
            <a:r>
              <a:rPr lang="en-US" altLang="en-US" sz="1800" smtClean="0"/>
              <a:t>House Delegates draw Delegate Lines</a:t>
            </a:r>
          </a:p>
          <a:p>
            <a:pPr eaLnBrk="1" hangingPunct="1"/>
            <a:r>
              <a:rPr lang="en-US" altLang="en-US" sz="1800" smtClean="0"/>
              <a:t>Delegate Districts relatively equal Population</a:t>
            </a:r>
          </a:p>
          <a:p>
            <a:pPr eaLnBrk="1" hangingPunct="1"/>
            <a:r>
              <a:rPr lang="en-US" altLang="en-US" sz="1800" smtClean="0"/>
              <a:t>Commissioners draw Magisterial Lines</a:t>
            </a:r>
          </a:p>
          <a:p>
            <a:pPr eaLnBrk="1" hangingPunct="1"/>
            <a:r>
              <a:rPr lang="en-US" altLang="en-US" sz="1800" smtClean="0"/>
              <a:t>Magisterial Districts relatively equal Population</a:t>
            </a:r>
          </a:p>
          <a:p>
            <a:pPr eaLnBrk="1" hangingPunct="1"/>
            <a:r>
              <a:rPr lang="en-US" altLang="en-US" sz="1800" smtClean="0"/>
              <a:t>Magisterial Districts </a:t>
            </a:r>
            <a:r>
              <a:rPr lang="en-US" altLang="en-US" sz="1800" u="sng" smtClean="0"/>
              <a:t>may cross </a:t>
            </a:r>
            <a:r>
              <a:rPr lang="en-US" altLang="en-US" sz="1800" smtClean="0"/>
              <a:t>Delegate Lines</a:t>
            </a:r>
          </a:p>
          <a:p>
            <a:pPr eaLnBrk="1" hangingPunct="1"/>
            <a:r>
              <a:rPr lang="en-US" altLang="en-US" sz="1800" smtClean="0"/>
              <a:t>Commissioners responsible for Voter Precincts, often assigned to Clerk</a:t>
            </a:r>
          </a:p>
          <a:p>
            <a:pPr eaLnBrk="1" hangingPunct="1"/>
            <a:r>
              <a:rPr lang="en-US" altLang="en-US" sz="1800" smtClean="0"/>
              <a:t>Voter Precincts can be adjusted periodically</a:t>
            </a:r>
          </a:p>
          <a:p>
            <a:pPr eaLnBrk="1" hangingPunct="1"/>
            <a:r>
              <a:rPr lang="en-US" altLang="en-US" sz="1800" smtClean="0"/>
              <a:t>Voter Precincts </a:t>
            </a:r>
            <a:r>
              <a:rPr lang="en-US" altLang="en-US" sz="1800" u="sng" smtClean="0"/>
              <a:t>cannot cross </a:t>
            </a:r>
            <a:r>
              <a:rPr lang="en-US" altLang="en-US" sz="1800" smtClean="0"/>
              <a:t>Delegate Lines</a:t>
            </a:r>
          </a:p>
          <a:p>
            <a:pPr eaLnBrk="1" hangingPunct="1"/>
            <a:r>
              <a:rPr lang="en-US" altLang="en-US" sz="1800" smtClean="0"/>
              <a:t>Voting Precincts contain 300-1500 Voters</a:t>
            </a:r>
          </a:p>
          <a:p>
            <a:pPr eaLnBrk="1" hangingPunct="1"/>
            <a:r>
              <a:rPr lang="en-US" altLang="en-US" sz="1800" smtClean="0"/>
              <a:t>Precincts can reach 3000 Voters if split A/B</a:t>
            </a:r>
          </a:p>
          <a:p>
            <a:pPr eaLnBrk="1" hangingPunct="1"/>
            <a:r>
              <a:rPr lang="en-US" altLang="en-US" sz="1800" smtClean="0"/>
              <a:t>Precincts should contain their Polling Place</a:t>
            </a:r>
          </a:p>
          <a:p>
            <a:pPr eaLnBrk="1" hangingPunct="1"/>
            <a:r>
              <a:rPr lang="en-US" altLang="en-US" sz="1800" smtClean="0"/>
              <a:t>Polling Places have size and access rules</a:t>
            </a:r>
          </a:p>
          <a:p>
            <a:pPr eaLnBrk="1" hangingPunct="1"/>
            <a:endParaRPr lang="en-US" altLang="en-US" sz="1800" smtClean="0"/>
          </a:p>
          <a:p>
            <a:pPr eaLnBrk="1" hangingPunct="1"/>
            <a:endParaRPr lang="en-US" altLang="en-US" sz="1800" smtClean="0"/>
          </a:p>
          <a:p>
            <a:pPr lvl="1" eaLnBrk="1" hangingPunct="1"/>
            <a:endParaRPr lang="en-US" altLang="en-US" sz="1800" smtClean="0"/>
          </a:p>
          <a:p>
            <a:pPr lvl="1" eaLnBrk="1" hangingPunct="1"/>
            <a:endParaRPr lang="en-US" altLang="en-US" sz="1800" smtClean="0"/>
          </a:p>
          <a:p>
            <a:pPr lvl="1" eaLnBrk="1" hangingPunct="1"/>
            <a:endParaRPr lang="en-US" altLang="en-US" sz="180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0A89AD-FC2B-4BBF-A3C4-866938950DC4}" type="slidenum">
              <a:rPr lang="en-US" altLang="en-US">
                <a:solidFill>
                  <a:srgbClr val="1D4577"/>
                </a:solidFill>
                <a:latin typeface="Constantia" panose="02030602050306030303" pitchFamily="18" charset="0"/>
              </a:rPr>
              <a:pPr eaLnBrk="1" hangingPunct="1"/>
              <a:t>32</a:t>
            </a:fld>
            <a:endParaRPr lang="en-US" altLang="en-US">
              <a:solidFill>
                <a:srgbClr val="1D4577"/>
              </a:solidFill>
              <a:latin typeface="Constantia" panose="02030602050306030303" pitchFamily="18" charset="0"/>
            </a:endParaRPr>
          </a:p>
        </p:txBody>
      </p:sp>
      <p:sp>
        <p:nvSpPr>
          <p:cNvPr id="5" name="Content Placeholder 2"/>
          <p:cNvSpPr txBox="1">
            <a:spLocks/>
          </p:cNvSpPr>
          <p:nvPr/>
        </p:nvSpPr>
        <p:spPr bwMode="auto">
          <a:xfrm>
            <a:off x="4953000" y="4953000"/>
            <a:ext cx="4191000" cy="1600200"/>
          </a:xfrm>
          <a:prstGeom prst="rect">
            <a:avLst/>
          </a:prstGeom>
          <a:noFill/>
          <a:ln w="9525">
            <a:noFill/>
            <a:miter lim="800000"/>
            <a:headEnd/>
            <a:tailEnd/>
          </a:ln>
        </p:spPr>
        <p:txBody>
          <a:bodyPr/>
          <a:lstStyle/>
          <a:p>
            <a:pPr marL="273050" indent="-273050">
              <a:spcBef>
                <a:spcPct val="20000"/>
              </a:spcBef>
              <a:buClr>
                <a:srgbClr val="9BBB59"/>
              </a:buClr>
              <a:buSzPct val="95000"/>
              <a:buFont typeface="Wingdings 2" pitchFamily="18" charset="2"/>
              <a:buChar char=""/>
              <a:defRPr/>
            </a:pPr>
            <a:r>
              <a:rPr lang="en-US" dirty="0">
                <a:solidFill>
                  <a:schemeClr val="accent6">
                    <a:lumMod val="50000"/>
                  </a:schemeClr>
                </a:solidFill>
                <a:latin typeface="+mn-lt"/>
              </a:rPr>
              <a:t>Use Census Block Lines that “make sense” or are easy to explain</a:t>
            </a:r>
          </a:p>
          <a:p>
            <a:pPr marL="273050" indent="-273050">
              <a:spcBef>
                <a:spcPct val="20000"/>
              </a:spcBef>
              <a:buClr>
                <a:srgbClr val="9BBB59"/>
              </a:buClr>
              <a:buSzPct val="95000"/>
              <a:buFont typeface="Wingdings 2" pitchFamily="18" charset="2"/>
              <a:buChar char=""/>
              <a:defRPr/>
            </a:pPr>
            <a:r>
              <a:rPr lang="en-US" dirty="0">
                <a:solidFill>
                  <a:schemeClr val="accent6">
                    <a:lumMod val="50000"/>
                  </a:schemeClr>
                </a:solidFill>
                <a:latin typeface="+mn-lt"/>
              </a:rPr>
              <a:t>Try not to Split N</a:t>
            </a:r>
            <a:r>
              <a:rPr lang="en-US" dirty="0" err="1">
                <a:solidFill>
                  <a:schemeClr val="accent6">
                    <a:lumMod val="50000"/>
                  </a:schemeClr>
                </a:solidFill>
                <a:latin typeface="+mn-lt"/>
              </a:rPr>
              <a:t>eighborhoods</a:t>
            </a:r>
            <a:endParaRPr lang="en-US" dirty="0">
              <a:solidFill>
                <a:schemeClr val="accent6">
                  <a:lumMod val="50000"/>
                </a:schemeClr>
              </a:solidFill>
              <a:latin typeface="+mn-lt"/>
            </a:endParaRPr>
          </a:p>
          <a:p>
            <a:pPr marL="273050" indent="-273050">
              <a:spcBef>
                <a:spcPct val="20000"/>
              </a:spcBef>
              <a:buClr>
                <a:srgbClr val="9BBB59"/>
              </a:buClr>
              <a:buSzPct val="95000"/>
              <a:buFont typeface="Wingdings 2" pitchFamily="18" charset="2"/>
              <a:buChar char=""/>
              <a:defRPr/>
            </a:pPr>
            <a:r>
              <a:rPr lang="en-US" dirty="0">
                <a:solidFill>
                  <a:schemeClr val="accent6">
                    <a:lumMod val="50000"/>
                  </a:schemeClr>
                </a:solidFill>
                <a:latin typeface="+mn-lt"/>
              </a:rPr>
              <a:t>Respect Location of Sitting Commissioner</a:t>
            </a:r>
          </a:p>
        </p:txBody>
      </p:sp>
      <p:sp>
        <p:nvSpPr>
          <p:cNvPr id="6" name="Content Placeholder 2"/>
          <p:cNvSpPr txBox="1">
            <a:spLocks/>
          </p:cNvSpPr>
          <p:nvPr/>
        </p:nvSpPr>
        <p:spPr bwMode="auto">
          <a:xfrm>
            <a:off x="5105400" y="1219200"/>
            <a:ext cx="3352800" cy="2590800"/>
          </a:xfrm>
          <a:prstGeom prst="rect">
            <a:avLst/>
          </a:prstGeom>
          <a:solidFill>
            <a:srgbClr val="F9FFC5"/>
          </a:solidFill>
          <a:ln w="9525">
            <a:noFill/>
            <a:miter lim="800000"/>
            <a:headEnd/>
            <a:tailEnd/>
          </a:ln>
        </p:spPr>
        <p:txBody>
          <a:bodyPr/>
          <a:lstStyle/>
          <a:p>
            <a:pPr algn="ctr">
              <a:spcBef>
                <a:spcPts val="0"/>
              </a:spcBef>
              <a:buClr>
                <a:schemeClr val="accent5">
                  <a:lumMod val="50000"/>
                </a:schemeClr>
              </a:buClr>
              <a:buSzPct val="95000"/>
              <a:defRPr/>
            </a:pPr>
            <a:r>
              <a:rPr lang="en-US" sz="3200" dirty="0">
                <a:solidFill>
                  <a:schemeClr val="accent5">
                    <a:lumMod val="50000"/>
                  </a:schemeClr>
                </a:solidFill>
                <a:latin typeface="+mn-lt"/>
              </a:rPr>
              <a:t>Constraints to Developing</a:t>
            </a:r>
          </a:p>
          <a:p>
            <a:pPr algn="ctr">
              <a:spcBef>
                <a:spcPts val="0"/>
              </a:spcBef>
              <a:buClr>
                <a:schemeClr val="accent5">
                  <a:lumMod val="50000"/>
                </a:schemeClr>
              </a:buClr>
              <a:buSzPct val="95000"/>
              <a:defRPr/>
            </a:pPr>
            <a:r>
              <a:rPr lang="en-US" sz="3200" dirty="0">
                <a:solidFill>
                  <a:schemeClr val="accent5">
                    <a:lumMod val="50000"/>
                  </a:schemeClr>
                </a:solidFill>
                <a:latin typeface="+mn-lt"/>
              </a:rPr>
              <a:t>New Magisterial Districts and Voting Precincts</a:t>
            </a:r>
          </a:p>
          <a:p>
            <a:pPr marL="273050" indent="-273050">
              <a:spcBef>
                <a:spcPct val="20000"/>
              </a:spcBef>
              <a:buClr>
                <a:schemeClr val="accent5">
                  <a:lumMod val="50000"/>
                </a:schemeClr>
              </a:buClr>
              <a:buSzPct val="95000"/>
              <a:buFont typeface="Wingdings 2" pitchFamily="18" charset="2"/>
              <a:buChar char=""/>
              <a:defRPr/>
            </a:pPr>
            <a:endParaRPr lang="en-US" sz="3200" dirty="0">
              <a:solidFill>
                <a:schemeClr val="accent5">
                  <a:lumMod val="50000"/>
                </a:schemeClr>
              </a:solidFill>
              <a:latin typeface="+mn-lt"/>
            </a:endParaRPr>
          </a:p>
          <a:p>
            <a:pPr marL="273050" indent="-273050">
              <a:spcBef>
                <a:spcPct val="20000"/>
              </a:spcBef>
              <a:buClr>
                <a:srgbClr val="9BBB59"/>
              </a:buClr>
              <a:buSzPct val="95000"/>
              <a:buFont typeface="Wingdings 2" pitchFamily="18" charset="2"/>
              <a:buChar char=""/>
              <a:defRPr/>
            </a:pPr>
            <a:endParaRPr lang="en-US" sz="3200" dirty="0">
              <a:solidFill>
                <a:schemeClr val="accent5">
                  <a:lumMod val="50000"/>
                </a:schemeClr>
              </a:solidFill>
              <a:latin typeface="+mn-lt"/>
            </a:endParaRPr>
          </a:p>
          <a:p>
            <a:pPr marL="273050" indent="-273050">
              <a:spcBef>
                <a:spcPct val="20000"/>
              </a:spcBef>
              <a:buClr>
                <a:srgbClr val="9BBB59"/>
              </a:buClr>
              <a:buSzPct val="95000"/>
              <a:buFont typeface="Wingdings 2" pitchFamily="18" charset="2"/>
              <a:buChar char=""/>
              <a:defRPr/>
            </a:pPr>
            <a:endParaRPr lang="en-US" sz="3200"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sz="3200"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sz="3200"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sz="3200" dirty="0">
              <a:solidFill>
                <a:schemeClr val="accent5">
                  <a:lumMod val="50000"/>
                </a:schemeClr>
              </a:solidFill>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2590800"/>
            <a:ext cx="8229600" cy="1143000"/>
          </a:xfrm>
        </p:spPr>
        <p:txBody>
          <a:bodyPr/>
          <a:lstStyle/>
          <a:p>
            <a:pPr eaLnBrk="1" hangingPunct="1"/>
            <a:r>
              <a:rPr lang="en-US" altLang="en-US" sz="4800" smtClean="0"/>
              <a:t>How did we assemble the Puzzle with the least change possible?</a:t>
            </a:r>
            <a:endParaRPr lang="en-US" altLang="en-US" sz="320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CFC5F4-4E5E-4FD1-9AC5-FCDA8F96DCB8}" type="slidenum">
              <a:rPr lang="en-US" altLang="en-US">
                <a:solidFill>
                  <a:srgbClr val="1D4577"/>
                </a:solidFill>
                <a:latin typeface="Constantia" panose="02030602050306030303" pitchFamily="18" charset="0"/>
              </a:rPr>
              <a:pPr eaLnBrk="1" hangingPunct="1"/>
              <a:t>33</a:t>
            </a:fld>
            <a:endParaRPr lang="en-US" altLang="en-US">
              <a:solidFill>
                <a:srgbClr val="1D4577"/>
              </a:solidFill>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9DC5FC-32AB-4889-B45C-C1703A71291C}" type="slidenum">
              <a:rPr lang="en-US" altLang="en-US">
                <a:solidFill>
                  <a:srgbClr val="1D4577"/>
                </a:solidFill>
                <a:latin typeface="Constantia" panose="02030602050306030303" pitchFamily="18" charset="0"/>
              </a:rPr>
              <a:pPr eaLnBrk="1" hangingPunct="1"/>
              <a:t>34</a:t>
            </a:fld>
            <a:endParaRPr lang="en-US" altLang="en-US">
              <a:solidFill>
                <a:srgbClr val="1D4577"/>
              </a:solidFill>
              <a:latin typeface="Constantia" panose="02030602050306030303" pitchFamily="18" charset="0"/>
            </a:endParaRPr>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0" y="1143000"/>
            <a:ext cx="1981200" cy="533400"/>
          </a:xfrm>
          <a:prstGeom prst="rect">
            <a:avLst/>
          </a:prstGeom>
          <a:noFill/>
          <a:ln w="9525">
            <a:noFill/>
            <a:miter lim="800000"/>
            <a:headEnd/>
            <a:tailEnd/>
          </a:ln>
        </p:spPr>
        <p:txBody>
          <a:bodyPr/>
          <a:lstStyle/>
          <a:p>
            <a:pPr indent="-273050" algn="ctr">
              <a:spcBef>
                <a:spcPts val="0"/>
              </a:spcBef>
              <a:buClr>
                <a:schemeClr val="accent5">
                  <a:lumMod val="50000"/>
                </a:schemeClr>
              </a:buClr>
              <a:buSzPct val="95000"/>
              <a:defRPr/>
            </a:pPr>
            <a:r>
              <a:rPr lang="en-US" sz="2200" dirty="0">
                <a:solidFill>
                  <a:schemeClr val="accent5">
                    <a:lumMod val="50000"/>
                  </a:schemeClr>
                </a:solidFill>
                <a:latin typeface="+mn-lt"/>
              </a:rPr>
              <a:t>2001 - 2010</a:t>
            </a:r>
          </a:p>
          <a:p>
            <a:pPr marL="273050" indent="-273050" algn="ctr">
              <a:spcBef>
                <a:spcPct val="20000"/>
              </a:spcBef>
              <a:buClr>
                <a:srgbClr val="9BBB59"/>
              </a:buClr>
              <a:buSzPct val="95000"/>
              <a:buFont typeface="Wingdings 2" pitchFamily="18" charset="2"/>
              <a:buChar char=""/>
              <a:defRPr/>
            </a:pPr>
            <a:endParaRPr lang="en-US" sz="2200" dirty="0">
              <a:solidFill>
                <a:schemeClr val="accent5">
                  <a:lumMod val="50000"/>
                </a:schemeClr>
              </a:solidFill>
              <a:latin typeface="+mn-lt"/>
            </a:endParaRPr>
          </a:p>
          <a:p>
            <a:pPr marL="273050" indent="-273050" algn="ctr">
              <a:spcBef>
                <a:spcPct val="20000"/>
              </a:spcBef>
              <a:buClr>
                <a:srgbClr val="9BBB59"/>
              </a:buClr>
              <a:buSzPct val="95000"/>
              <a:buFont typeface="Wingdings 2" pitchFamily="18" charset="2"/>
              <a:buChar char=""/>
              <a:defRPr/>
            </a:pPr>
            <a:endParaRPr lang="en-US" sz="2200" dirty="0">
              <a:solidFill>
                <a:schemeClr val="accent5">
                  <a:lumMod val="50000"/>
                </a:schemeClr>
              </a:solidFill>
              <a:latin typeface="+mn-lt"/>
            </a:endParaRPr>
          </a:p>
          <a:p>
            <a:pPr marL="639763" lvl="1" indent="-246063" algn="ctr">
              <a:spcBef>
                <a:spcPct val="20000"/>
              </a:spcBef>
              <a:buClr>
                <a:schemeClr val="accent1"/>
              </a:buClr>
              <a:buSzPct val="85000"/>
              <a:buFont typeface="Wingdings 2" pitchFamily="18" charset="2"/>
              <a:buChar char=""/>
              <a:defRPr/>
            </a:pPr>
            <a:endParaRPr lang="en-US" sz="2200" dirty="0">
              <a:solidFill>
                <a:schemeClr val="accent5">
                  <a:lumMod val="50000"/>
                </a:schemeClr>
              </a:solidFill>
              <a:latin typeface="+mn-lt"/>
            </a:endParaRPr>
          </a:p>
          <a:p>
            <a:pPr marL="639763" lvl="1" indent="-246063" algn="ctr">
              <a:spcBef>
                <a:spcPct val="20000"/>
              </a:spcBef>
              <a:buClr>
                <a:schemeClr val="accent1"/>
              </a:buClr>
              <a:buSzPct val="85000"/>
              <a:buFont typeface="Wingdings 2" pitchFamily="18" charset="2"/>
              <a:buChar char=""/>
              <a:defRPr/>
            </a:pPr>
            <a:endParaRPr lang="en-US" sz="2200" dirty="0">
              <a:solidFill>
                <a:schemeClr val="accent5">
                  <a:lumMod val="50000"/>
                </a:schemeClr>
              </a:solidFill>
              <a:latin typeface="+mn-lt"/>
            </a:endParaRPr>
          </a:p>
          <a:p>
            <a:pPr marL="639763" lvl="1" indent="-246063" algn="ctr">
              <a:spcBef>
                <a:spcPct val="20000"/>
              </a:spcBef>
              <a:buClr>
                <a:schemeClr val="accent1"/>
              </a:buClr>
              <a:buSzPct val="85000"/>
              <a:buFont typeface="Wingdings 2" pitchFamily="18" charset="2"/>
              <a:buChar char=""/>
              <a:defRPr/>
            </a:pPr>
            <a:endParaRPr lang="en-US" sz="2200" dirty="0">
              <a:solidFill>
                <a:schemeClr val="accent5">
                  <a:lumMod val="50000"/>
                </a:schemeClr>
              </a:solidFill>
              <a:latin typeface="+mn-lt"/>
            </a:endParaRPr>
          </a:p>
        </p:txBody>
      </p:sp>
      <p:sp>
        <p:nvSpPr>
          <p:cNvPr id="6" name="Content Placeholder 2"/>
          <p:cNvSpPr txBox="1">
            <a:spLocks/>
          </p:cNvSpPr>
          <p:nvPr/>
        </p:nvSpPr>
        <p:spPr bwMode="auto">
          <a:xfrm>
            <a:off x="4724400" y="1143000"/>
            <a:ext cx="1981200" cy="533400"/>
          </a:xfrm>
          <a:prstGeom prst="rect">
            <a:avLst/>
          </a:prstGeom>
          <a:noFill/>
          <a:ln w="9525">
            <a:noFill/>
            <a:miter lim="800000"/>
            <a:headEnd/>
            <a:tailEnd/>
          </a:ln>
        </p:spPr>
        <p:txBody>
          <a:bodyPr/>
          <a:lstStyle/>
          <a:p>
            <a:pPr indent="-273050" algn="ctr">
              <a:spcBef>
                <a:spcPts val="0"/>
              </a:spcBef>
              <a:buClr>
                <a:schemeClr val="accent5">
                  <a:lumMod val="50000"/>
                </a:schemeClr>
              </a:buClr>
              <a:buSzPct val="95000"/>
              <a:defRPr/>
            </a:pPr>
            <a:r>
              <a:rPr lang="en-US" sz="2200" dirty="0">
                <a:solidFill>
                  <a:schemeClr val="accent5">
                    <a:lumMod val="50000"/>
                  </a:schemeClr>
                </a:solidFill>
                <a:latin typeface="+mn-lt"/>
              </a:rPr>
              <a:t>2011 </a:t>
            </a:r>
            <a:r>
              <a:rPr lang="en-US" dirty="0">
                <a:solidFill>
                  <a:schemeClr val="accent5">
                    <a:lumMod val="50000"/>
                  </a:schemeClr>
                </a:solidFill>
                <a:latin typeface="+mn-lt"/>
              </a:rPr>
              <a:t>proposed</a:t>
            </a:r>
          </a:p>
          <a:p>
            <a:pPr marL="273050" indent="-273050" algn="ctr">
              <a:spcBef>
                <a:spcPct val="20000"/>
              </a:spcBef>
              <a:buClr>
                <a:srgbClr val="9BBB59"/>
              </a:buClr>
              <a:buSzPct val="95000"/>
              <a:buFont typeface="Wingdings 2" pitchFamily="18" charset="2"/>
              <a:buChar char=""/>
              <a:defRPr/>
            </a:pPr>
            <a:endParaRPr lang="en-US" sz="2200" dirty="0">
              <a:solidFill>
                <a:schemeClr val="accent5">
                  <a:lumMod val="50000"/>
                </a:schemeClr>
              </a:solidFill>
              <a:latin typeface="+mn-lt"/>
            </a:endParaRPr>
          </a:p>
          <a:p>
            <a:pPr marL="273050" indent="-273050" algn="ctr">
              <a:spcBef>
                <a:spcPct val="20000"/>
              </a:spcBef>
              <a:buClr>
                <a:srgbClr val="9BBB59"/>
              </a:buClr>
              <a:buSzPct val="95000"/>
              <a:buFont typeface="Wingdings 2" pitchFamily="18" charset="2"/>
              <a:buChar char=""/>
              <a:defRPr/>
            </a:pPr>
            <a:endParaRPr lang="en-US" sz="2200" dirty="0">
              <a:solidFill>
                <a:schemeClr val="accent5">
                  <a:lumMod val="50000"/>
                </a:schemeClr>
              </a:solidFill>
              <a:latin typeface="+mn-lt"/>
            </a:endParaRPr>
          </a:p>
          <a:p>
            <a:pPr marL="639763" lvl="1" indent="-246063" algn="ctr">
              <a:spcBef>
                <a:spcPct val="20000"/>
              </a:spcBef>
              <a:buClr>
                <a:schemeClr val="accent1"/>
              </a:buClr>
              <a:buSzPct val="85000"/>
              <a:buFont typeface="Wingdings 2" pitchFamily="18" charset="2"/>
              <a:buChar char=""/>
              <a:defRPr/>
            </a:pPr>
            <a:endParaRPr lang="en-US" sz="2200" dirty="0">
              <a:solidFill>
                <a:schemeClr val="accent5">
                  <a:lumMod val="50000"/>
                </a:schemeClr>
              </a:solidFill>
              <a:latin typeface="+mn-lt"/>
            </a:endParaRPr>
          </a:p>
          <a:p>
            <a:pPr marL="639763" lvl="1" indent="-246063" algn="ctr">
              <a:spcBef>
                <a:spcPct val="20000"/>
              </a:spcBef>
              <a:buClr>
                <a:schemeClr val="accent1"/>
              </a:buClr>
              <a:buSzPct val="85000"/>
              <a:buFont typeface="Wingdings 2" pitchFamily="18" charset="2"/>
              <a:buChar char=""/>
              <a:defRPr/>
            </a:pPr>
            <a:endParaRPr lang="en-US" sz="2200" dirty="0">
              <a:solidFill>
                <a:schemeClr val="accent5">
                  <a:lumMod val="50000"/>
                </a:schemeClr>
              </a:solidFill>
              <a:latin typeface="+mn-lt"/>
            </a:endParaRPr>
          </a:p>
          <a:p>
            <a:pPr marL="639763" lvl="1" indent="-246063" algn="ctr">
              <a:spcBef>
                <a:spcPct val="20000"/>
              </a:spcBef>
              <a:buClr>
                <a:schemeClr val="accent1"/>
              </a:buClr>
              <a:buSzPct val="85000"/>
              <a:buFont typeface="Wingdings 2" pitchFamily="18" charset="2"/>
              <a:buChar char=""/>
              <a:defRPr/>
            </a:pPr>
            <a:endParaRPr lang="en-US" sz="2200" dirty="0">
              <a:solidFill>
                <a:schemeClr val="accent5">
                  <a:lumMod val="50000"/>
                </a:schemeClr>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358225-28C9-4713-8EC1-7C0DDC1AA5D9}" type="slidenum">
              <a:rPr lang="en-US" altLang="en-US">
                <a:solidFill>
                  <a:srgbClr val="1D4577"/>
                </a:solidFill>
                <a:latin typeface="Constantia" panose="02030602050306030303" pitchFamily="18" charset="0"/>
              </a:rPr>
              <a:pPr eaLnBrk="1" hangingPunct="1"/>
              <a:t>35</a:t>
            </a:fld>
            <a:endParaRPr lang="en-US" altLang="en-US">
              <a:solidFill>
                <a:srgbClr val="1D4577"/>
              </a:solidFill>
              <a:latin typeface="Constantia" panose="02030602050306030303" pitchFamily="18" charset="0"/>
            </a:endParaRPr>
          </a:p>
        </p:txBody>
      </p:sp>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3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0" y="0"/>
            <a:ext cx="2819400" cy="990600"/>
          </a:xfrm>
          <a:prstGeom prst="rect">
            <a:avLst/>
          </a:prstGeom>
          <a:noFill/>
          <a:ln w="9525">
            <a:noFill/>
            <a:miter lim="800000"/>
            <a:headEnd/>
            <a:tailEnd/>
          </a:ln>
        </p:spPr>
        <p:txBody>
          <a:bodyPr/>
          <a:lstStyle/>
          <a:p>
            <a:pPr marL="273050" indent="-273050">
              <a:spcBef>
                <a:spcPct val="20000"/>
              </a:spcBef>
              <a:buClr>
                <a:schemeClr val="accent5">
                  <a:lumMod val="50000"/>
                </a:schemeClr>
              </a:buClr>
              <a:buSzPct val="95000"/>
              <a:buFont typeface="Wingdings 2" pitchFamily="18" charset="2"/>
              <a:buChar char=""/>
              <a:defRPr/>
            </a:pPr>
            <a:r>
              <a:rPr lang="en-US" sz="2400" dirty="0">
                <a:solidFill>
                  <a:schemeClr val="accent5">
                    <a:lumMod val="50000"/>
                  </a:schemeClr>
                </a:solidFill>
                <a:latin typeface="+mn-lt"/>
              </a:rPr>
              <a:t>Started with the “easier” precincts</a:t>
            </a:r>
          </a:p>
          <a:p>
            <a:pPr marL="273050" indent="-273050">
              <a:spcBef>
                <a:spcPct val="20000"/>
              </a:spcBef>
              <a:buClr>
                <a:srgbClr val="9BBB59"/>
              </a:buClr>
              <a:buSzPct val="95000"/>
              <a:buFont typeface="Wingdings 2" pitchFamily="18" charset="2"/>
              <a:buChar char=""/>
              <a:defRPr/>
            </a:pPr>
            <a:endParaRPr lang="en-US" sz="2400" dirty="0">
              <a:solidFill>
                <a:schemeClr val="accent5">
                  <a:lumMod val="50000"/>
                </a:schemeClr>
              </a:solidFill>
              <a:latin typeface="+mn-lt"/>
            </a:endParaRPr>
          </a:p>
          <a:p>
            <a:pPr marL="273050" indent="-273050">
              <a:spcBef>
                <a:spcPct val="20000"/>
              </a:spcBef>
              <a:buClr>
                <a:srgbClr val="9BBB59"/>
              </a:buClr>
              <a:buSzPct val="95000"/>
              <a:buFont typeface="Wingdings 2" pitchFamily="18" charset="2"/>
              <a:buChar char=""/>
              <a:defRPr/>
            </a:pPr>
            <a:endParaRPr lang="en-US" sz="2400"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sz="2400"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sz="2400"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sz="2400" dirty="0">
              <a:solidFill>
                <a:schemeClr val="accent5">
                  <a:lumMod val="50000"/>
                </a:schemeClr>
              </a:solidFill>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E41920-C7B6-486C-B6A8-8A2BBF07E28B}" type="slidenum">
              <a:rPr lang="en-US" altLang="en-US">
                <a:solidFill>
                  <a:srgbClr val="1D4577"/>
                </a:solidFill>
                <a:latin typeface="Constantia" panose="02030602050306030303" pitchFamily="18" charset="0"/>
              </a:rPr>
              <a:pPr eaLnBrk="1" hangingPunct="1"/>
              <a:t>36</a:t>
            </a:fld>
            <a:endParaRPr lang="en-US" altLang="en-US">
              <a:solidFill>
                <a:srgbClr val="1D4577"/>
              </a:solidFill>
              <a:latin typeface="Constantia" panose="02030602050306030303" pitchFamily="18" charset="0"/>
            </a:endParaRPr>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0"/>
            <a:ext cx="89042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2743200" y="5715000"/>
            <a:ext cx="2819400" cy="990600"/>
          </a:xfrm>
          <a:prstGeom prst="rect">
            <a:avLst/>
          </a:prstGeom>
          <a:noFill/>
          <a:ln w="9525">
            <a:noFill/>
            <a:miter lim="800000"/>
            <a:headEnd/>
            <a:tailEnd/>
          </a:ln>
        </p:spPr>
        <p:txBody>
          <a:bodyPr/>
          <a:lstStyle/>
          <a:p>
            <a:pPr marL="273050" indent="-273050">
              <a:spcBef>
                <a:spcPct val="20000"/>
              </a:spcBef>
              <a:buClr>
                <a:schemeClr val="accent5">
                  <a:lumMod val="50000"/>
                </a:schemeClr>
              </a:buClr>
              <a:buSzPct val="95000"/>
              <a:buFont typeface="Wingdings 2" pitchFamily="18" charset="2"/>
              <a:buChar char=""/>
              <a:defRPr/>
            </a:pPr>
            <a:r>
              <a:rPr lang="en-US" sz="2400" dirty="0">
                <a:solidFill>
                  <a:schemeClr val="accent5">
                    <a:lumMod val="50000"/>
                  </a:schemeClr>
                </a:solidFill>
                <a:latin typeface="+mn-lt"/>
              </a:rPr>
              <a:t>Left with the “tougher” pieces of the puzzle</a:t>
            </a:r>
          </a:p>
          <a:p>
            <a:pPr marL="273050" indent="-273050">
              <a:spcBef>
                <a:spcPct val="20000"/>
              </a:spcBef>
              <a:buClr>
                <a:srgbClr val="9BBB59"/>
              </a:buClr>
              <a:buSzPct val="95000"/>
              <a:buFont typeface="Wingdings 2" pitchFamily="18" charset="2"/>
              <a:buChar char=""/>
              <a:defRPr/>
            </a:pPr>
            <a:endParaRPr lang="en-US" sz="2400" dirty="0">
              <a:solidFill>
                <a:schemeClr val="accent5">
                  <a:lumMod val="50000"/>
                </a:schemeClr>
              </a:solidFill>
              <a:latin typeface="+mn-lt"/>
            </a:endParaRPr>
          </a:p>
          <a:p>
            <a:pPr marL="273050" indent="-273050">
              <a:spcBef>
                <a:spcPct val="20000"/>
              </a:spcBef>
              <a:buClr>
                <a:srgbClr val="9BBB59"/>
              </a:buClr>
              <a:buSzPct val="95000"/>
              <a:buFont typeface="Wingdings 2" pitchFamily="18" charset="2"/>
              <a:buChar char=""/>
              <a:defRPr/>
            </a:pPr>
            <a:endParaRPr lang="en-US" sz="2400"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sz="2400"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sz="2400"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sz="2400" dirty="0">
              <a:solidFill>
                <a:schemeClr val="accent5">
                  <a:lumMod val="50000"/>
                </a:schemeClr>
              </a:solidFill>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FC5751-F232-4CB1-8288-31C627D9737D}" type="slidenum">
              <a:rPr lang="en-US" altLang="en-US">
                <a:solidFill>
                  <a:srgbClr val="1D4577"/>
                </a:solidFill>
                <a:latin typeface="Constantia" panose="02030602050306030303" pitchFamily="18" charset="0"/>
              </a:rPr>
              <a:pPr eaLnBrk="1" hangingPunct="1"/>
              <a:t>37</a:t>
            </a:fld>
            <a:endParaRPr lang="en-US" altLang="en-US">
              <a:solidFill>
                <a:srgbClr val="1D4577"/>
              </a:solidFill>
              <a:latin typeface="Constantia" panose="02030602050306030303" pitchFamily="18" charset="0"/>
            </a:endParaRPr>
          </a:p>
        </p:txBody>
      </p:sp>
      <p:pic>
        <p:nvPicPr>
          <p:cNvPr id="409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71538"/>
            <a:ext cx="6705600" cy="59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Content Placeholder 2"/>
          <p:cNvSpPr>
            <a:spLocks noGrp="1"/>
          </p:cNvSpPr>
          <p:nvPr>
            <p:ph idx="1"/>
          </p:nvPr>
        </p:nvSpPr>
        <p:spPr>
          <a:xfrm>
            <a:off x="0" y="1066800"/>
            <a:ext cx="3733800" cy="762000"/>
          </a:xfrm>
        </p:spPr>
        <p:txBody>
          <a:bodyPr/>
          <a:lstStyle/>
          <a:p>
            <a:pPr eaLnBrk="1" hangingPunct="1"/>
            <a:r>
              <a:rPr lang="en-US" altLang="en-US" sz="2400" smtClean="0"/>
              <a:t>Remember this one?</a:t>
            </a:r>
          </a:p>
          <a:p>
            <a:pPr eaLnBrk="1" hangingPunct="1"/>
            <a:endParaRPr lang="en-US" altLang="en-US" sz="2400" smtClean="0"/>
          </a:p>
          <a:p>
            <a:pPr eaLnBrk="1" hangingPunct="1"/>
            <a:endParaRPr lang="en-US" altLang="en-US" sz="2400" smtClean="0"/>
          </a:p>
          <a:p>
            <a:pPr lvl="1" eaLnBrk="1" hangingPunct="1"/>
            <a:endParaRPr lang="en-US" altLang="en-US" smtClean="0"/>
          </a:p>
          <a:p>
            <a:pPr lvl="1" eaLnBrk="1" hangingPunct="1"/>
            <a:endParaRPr lang="en-US" altLang="en-US" smtClean="0"/>
          </a:p>
          <a:p>
            <a:pPr lvl="1" eaLnBrk="1" hangingPunct="1"/>
            <a:endParaRPr lang="en-US"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3286CE-9FA2-473C-A3FC-4281C2B8B395}" type="slidenum">
              <a:rPr lang="en-US" altLang="en-US">
                <a:solidFill>
                  <a:srgbClr val="1D4577"/>
                </a:solidFill>
                <a:latin typeface="Constantia" panose="02030602050306030303" pitchFamily="18" charset="0"/>
              </a:rPr>
              <a:pPr eaLnBrk="1" hangingPunct="1"/>
              <a:t>38</a:t>
            </a:fld>
            <a:endParaRPr lang="en-US" altLang="en-US">
              <a:solidFill>
                <a:srgbClr val="1D4577"/>
              </a:solidFill>
              <a:latin typeface="Constantia" panose="02030602050306030303" pitchFamily="18" charset="0"/>
            </a:endParaRPr>
          </a:p>
        </p:txBody>
      </p:sp>
      <p:pic>
        <p:nvPicPr>
          <p:cNvPr id="419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263" y="0"/>
            <a:ext cx="6662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0" y="1143000"/>
            <a:ext cx="2438400" cy="4953000"/>
          </a:xfrm>
          <a:prstGeom prst="rect">
            <a:avLst/>
          </a:prstGeom>
          <a:noFill/>
          <a:ln w="9525">
            <a:noFill/>
            <a:miter lim="800000"/>
            <a:headEnd/>
            <a:tailEnd/>
          </a:ln>
        </p:spPr>
        <p:txBody>
          <a:bodyPr/>
          <a:lstStyle/>
          <a:p>
            <a:pPr indent="-273050" algn="ctr">
              <a:spcBef>
                <a:spcPts val="0"/>
              </a:spcBef>
              <a:buClr>
                <a:schemeClr val="accent5">
                  <a:lumMod val="50000"/>
                </a:schemeClr>
              </a:buClr>
              <a:buSzPct val="95000"/>
              <a:defRPr/>
            </a:pPr>
            <a:r>
              <a:rPr lang="en-US" sz="2200" dirty="0">
                <a:solidFill>
                  <a:schemeClr val="accent5">
                    <a:lumMod val="50000"/>
                  </a:schemeClr>
                </a:solidFill>
                <a:latin typeface="+mn-lt"/>
              </a:rPr>
              <a:t>Best example of necessary shifting of whole block areas to new precincts (and sometimes new magisterial districts) due to constraints imposed by NEW DELEGATE LINES</a:t>
            </a:r>
          </a:p>
          <a:p>
            <a:pPr marL="273050" indent="-273050" algn="ctr">
              <a:spcBef>
                <a:spcPct val="20000"/>
              </a:spcBef>
              <a:buClr>
                <a:srgbClr val="9BBB59"/>
              </a:buClr>
              <a:buSzPct val="95000"/>
              <a:buFont typeface="Wingdings 2" pitchFamily="18" charset="2"/>
              <a:buChar char=""/>
              <a:defRPr/>
            </a:pPr>
            <a:endParaRPr lang="en-US" sz="2200" dirty="0">
              <a:solidFill>
                <a:schemeClr val="accent5">
                  <a:lumMod val="50000"/>
                </a:schemeClr>
              </a:solidFill>
              <a:latin typeface="+mn-lt"/>
            </a:endParaRPr>
          </a:p>
          <a:p>
            <a:pPr marL="273050" indent="-273050" algn="ctr">
              <a:spcBef>
                <a:spcPct val="20000"/>
              </a:spcBef>
              <a:buClr>
                <a:srgbClr val="9BBB59"/>
              </a:buClr>
              <a:buSzPct val="95000"/>
              <a:buFont typeface="Wingdings 2" pitchFamily="18" charset="2"/>
              <a:buChar char=""/>
              <a:defRPr/>
            </a:pPr>
            <a:endParaRPr lang="en-US" sz="2200" dirty="0">
              <a:solidFill>
                <a:schemeClr val="accent5">
                  <a:lumMod val="50000"/>
                </a:schemeClr>
              </a:solidFill>
              <a:latin typeface="+mn-lt"/>
            </a:endParaRPr>
          </a:p>
          <a:p>
            <a:pPr marL="639763" lvl="1" indent="-246063" algn="ctr">
              <a:spcBef>
                <a:spcPct val="20000"/>
              </a:spcBef>
              <a:buClr>
                <a:schemeClr val="accent1"/>
              </a:buClr>
              <a:buSzPct val="85000"/>
              <a:buFont typeface="Wingdings 2" pitchFamily="18" charset="2"/>
              <a:buChar char=""/>
              <a:defRPr/>
            </a:pPr>
            <a:endParaRPr lang="en-US" sz="2200" dirty="0">
              <a:solidFill>
                <a:schemeClr val="accent5">
                  <a:lumMod val="50000"/>
                </a:schemeClr>
              </a:solidFill>
              <a:latin typeface="+mn-lt"/>
            </a:endParaRPr>
          </a:p>
          <a:p>
            <a:pPr marL="639763" lvl="1" indent="-246063" algn="ctr">
              <a:spcBef>
                <a:spcPct val="20000"/>
              </a:spcBef>
              <a:buClr>
                <a:schemeClr val="accent1"/>
              </a:buClr>
              <a:buSzPct val="85000"/>
              <a:buFont typeface="Wingdings 2" pitchFamily="18" charset="2"/>
              <a:buChar char=""/>
              <a:defRPr/>
            </a:pPr>
            <a:endParaRPr lang="en-US" sz="2200" dirty="0">
              <a:solidFill>
                <a:schemeClr val="accent5">
                  <a:lumMod val="50000"/>
                </a:schemeClr>
              </a:solidFill>
              <a:latin typeface="+mn-lt"/>
            </a:endParaRPr>
          </a:p>
          <a:p>
            <a:pPr marL="639763" lvl="1" indent="-246063" algn="ctr">
              <a:spcBef>
                <a:spcPct val="20000"/>
              </a:spcBef>
              <a:buClr>
                <a:schemeClr val="accent1"/>
              </a:buClr>
              <a:buSzPct val="85000"/>
              <a:buFont typeface="Wingdings 2" pitchFamily="18" charset="2"/>
              <a:buChar char=""/>
              <a:defRPr/>
            </a:pPr>
            <a:endParaRPr lang="en-US" sz="2200" dirty="0">
              <a:solidFill>
                <a:schemeClr val="accent5">
                  <a:lumMod val="50000"/>
                </a:schemeClr>
              </a:solidFill>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E424D9-CD83-42D5-A1E4-A6A4157B7555}" type="slidenum">
              <a:rPr lang="en-US" altLang="en-US">
                <a:solidFill>
                  <a:srgbClr val="1D4577"/>
                </a:solidFill>
                <a:latin typeface="Constantia" panose="02030602050306030303" pitchFamily="18" charset="0"/>
              </a:rPr>
              <a:pPr eaLnBrk="1" hangingPunct="1"/>
              <a:t>39</a:t>
            </a:fld>
            <a:endParaRPr lang="en-US" altLang="en-US">
              <a:solidFill>
                <a:srgbClr val="1D4577"/>
              </a:solidFill>
              <a:latin typeface="Constantia" panose="02030602050306030303" pitchFamily="18" charset="0"/>
            </a:endParaRPr>
          </a:p>
        </p:txBody>
      </p:sp>
      <p:graphicFrame>
        <p:nvGraphicFramePr>
          <p:cNvPr id="1026" name="Object 3"/>
          <p:cNvGraphicFramePr>
            <a:graphicFrameLocks noChangeAspect="1"/>
          </p:cNvGraphicFramePr>
          <p:nvPr/>
        </p:nvGraphicFramePr>
        <p:xfrm>
          <a:off x="4000500" y="0"/>
          <a:ext cx="5143500" cy="6858000"/>
        </p:xfrm>
        <a:graphic>
          <a:graphicData uri="http://schemas.openxmlformats.org/presentationml/2006/ole">
            <mc:AlternateContent xmlns:mc="http://schemas.openxmlformats.org/markup-compatibility/2006">
              <mc:Choice xmlns:v="urn:schemas-microsoft-com:vml" Requires="v">
                <p:oleObj spid="_x0000_s1029" name="Acrobat Document" r:id="rId4" imgW="24688800" imgH="32918400" progId="AcroExch.Document.7">
                  <p:embed/>
                </p:oleObj>
              </mc:Choice>
              <mc:Fallback>
                <p:oleObj name="Acrobat Document" r:id="rId4" imgW="24688800" imgH="32918400" progId="AcroExch.Document.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Content Placeholder 2"/>
          <p:cNvSpPr txBox="1">
            <a:spLocks/>
          </p:cNvSpPr>
          <p:nvPr/>
        </p:nvSpPr>
        <p:spPr bwMode="auto">
          <a:xfrm>
            <a:off x="0" y="2057400"/>
            <a:ext cx="3962400" cy="4114800"/>
          </a:xfrm>
          <a:prstGeom prst="rect">
            <a:avLst/>
          </a:prstGeom>
          <a:noFill/>
          <a:ln w="9525">
            <a:noFill/>
            <a:miter lim="800000"/>
            <a:headEnd/>
            <a:tailEnd/>
          </a:ln>
        </p:spPr>
        <p:txBody>
          <a:bodyPr/>
          <a:lstStyle/>
          <a:p>
            <a:pPr indent="-273050" algn="ctr">
              <a:spcBef>
                <a:spcPts val="0"/>
              </a:spcBef>
              <a:buClr>
                <a:schemeClr val="accent5">
                  <a:lumMod val="50000"/>
                </a:schemeClr>
              </a:buClr>
              <a:buSzPct val="95000"/>
              <a:defRPr/>
            </a:pPr>
            <a:r>
              <a:rPr lang="en-US" sz="2200" dirty="0">
                <a:solidFill>
                  <a:schemeClr val="accent5">
                    <a:lumMod val="50000"/>
                  </a:schemeClr>
                </a:solidFill>
                <a:latin typeface="+mn-lt"/>
              </a:rPr>
              <a:t>…and that’s how it happened.</a:t>
            </a:r>
          </a:p>
          <a:p>
            <a:pPr indent="-273050" algn="ctr">
              <a:spcBef>
                <a:spcPts val="0"/>
              </a:spcBef>
              <a:buClr>
                <a:schemeClr val="accent5">
                  <a:lumMod val="50000"/>
                </a:schemeClr>
              </a:buClr>
              <a:buSzPct val="95000"/>
              <a:defRPr/>
            </a:pPr>
            <a:endParaRPr lang="en-US" sz="2200" dirty="0">
              <a:solidFill>
                <a:schemeClr val="accent5">
                  <a:lumMod val="50000"/>
                </a:schemeClr>
              </a:solidFill>
              <a:latin typeface="+mn-lt"/>
            </a:endParaRPr>
          </a:p>
          <a:p>
            <a:pPr indent="-273050" algn="ctr">
              <a:spcBef>
                <a:spcPts val="0"/>
              </a:spcBef>
              <a:buClr>
                <a:schemeClr val="accent5">
                  <a:lumMod val="50000"/>
                </a:schemeClr>
              </a:buClr>
              <a:buSzPct val="95000"/>
              <a:defRPr/>
            </a:pPr>
            <a:endParaRPr lang="en-US" sz="2200" dirty="0">
              <a:solidFill>
                <a:schemeClr val="accent5">
                  <a:lumMod val="50000"/>
                </a:schemeClr>
              </a:solidFill>
              <a:latin typeface="+mn-lt"/>
            </a:endParaRPr>
          </a:p>
          <a:p>
            <a:pPr indent="-273050" algn="ctr">
              <a:spcBef>
                <a:spcPts val="0"/>
              </a:spcBef>
              <a:buClr>
                <a:schemeClr val="accent5">
                  <a:lumMod val="50000"/>
                </a:schemeClr>
              </a:buClr>
              <a:buSzPct val="95000"/>
              <a:defRPr/>
            </a:pPr>
            <a:r>
              <a:rPr lang="en-US" sz="3600" dirty="0">
                <a:solidFill>
                  <a:schemeClr val="accent5">
                    <a:lumMod val="50000"/>
                  </a:schemeClr>
                </a:solidFill>
                <a:latin typeface="+mn-lt"/>
              </a:rPr>
              <a:t>Thank You</a:t>
            </a:r>
          </a:p>
          <a:p>
            <a:pPr marL="273050" indent="-273050" algn="ctr">
              <a:spcBef>
                <a:spcPct val="20000"/>
              </a:spcBef>
              <a:buClr>
                <a:srgbClr val="9BBB59"/>
              </a:buClr>
              <a:buSzPct val="95000"/>
              <a:buFont typeface="Wingdings 2" pitchFamily="18" charset="2"/>
              <a:buChar char=""/>
              <a:defRPr/>
            </a:pPr>
            <a:endParaRPr lang="en-US" sz="2200" dirty="0">
              <a:solidFill>
                <a:schemeClr val="accent5">
                  <a:lumMod val="50000"/>
                </a:schemeClr>
              </a:solidFill>
              <a:latin typeface="+mn-lt"/>
            </a:endParaRPr>
          </a:p>
          <a:p>
            <a:pPr marL="273050" indent="-273050" algn="ctr">
              <a:spcBef>
                <a:spcPct val="20000"/>
              </a:spcBef>
              <a:buClr>
                <a:srgbClr val="9BBB59"/>
              </a:buClr>
              <a:buSzPct val="95000"/>
              <a:buFont typeface="Wingdings 2" pitchFamily="18" charset="2"/>
              <a:buChar char=""/>
              <a:defRPr/>
            </a:pPr>
            <a:endParaRPr lang="en-US" sz="2200" dirty="0">
              <a:solidFill>
                <a:schemeClr val="accent5">
                  <a:lumMod val="50000"/>
                </a:schemeClr>
              </a:solidFill>
              <a:latin typeface="+mn-lt"/>
            </a:endParaRPr>
          </a:p>
          <a:p>
            <a:pPr marL="639763" lvl="1" indent="-246063" algn="ctr">
              <a:spcBef>
                <a:spcPct val="20000"/>
              </a:spcBef>
              <a:buClr>
                <a:schemeClr val="accent1"/>
              </a:buClr>
              <a:buSzPct val="85000"/>
              <a:buFont typeface="Wingdings 2" pitchFamily="18" charset="2"/>
              <a:buChar char=""/>
              <a:defRPr/>
            </a:pPr>
            <a:endParaRPr lang="en-US" sz="2200" dirty="0">
              <a:solidFill>
                <a:schemeClr val="accent5">
                  <a:lumMod val="50000"/>
                </a:schemeClr>
              </a:solidFill>
              <a:latin typeface="+mn-lt"/>
            </a:endParaRPr>
          </a:p>
          <a:p>
            <a:pPr marL="639763" lvl="1" indent="-246063" algn="ctr">
              <a:spcBef>
                <a:spcPct val="20000"/>
              </a:spcBef>
              <a:buClr>
                <a:schemeClr val="accent1"/>
              </a:buClr>
              <a:buSzPct val="85000"/>
              <a:buFont typeface="Wingdings 2" pitchFamily="18" charset="2"/>
              <a:buChar char=""/>
              <a:defRPr/>
            </a:pPr>
            <a:endParaRPr lang="en-US" sz="2200" dirty="0">
              <a:solidFill>
                <a:schemeClr val="accent5">
                  <a:lumMod val="50000"/>
                </a:schemeClr>
              </a:solidFill>
              <a:latin typeface="+mn-lt"/>
            </a:endParaRPr>
          </a:p>
          <a:p>
            <a:pPr marL="639763" lvl="1" indent="-246063" algn="ctr">
              <a:spcBef>
                <a:spcPct val="20000"/>
              </a:spcBef>
              <a:buClr>
                <a:schemeClr val="accent1"/>
              </a:buClr>
              <a:buSzPct val="85000"/>
              <a:buFont typeface="Wingdings 2" pitchFamily="18" charset="2"/>
              <a:buChar char=""/>
              <a:defRPr/>
            </a:pPr>
            <a:endParaRPr lang="en-US" sz="2200" dirty="0">
              <a:solidFill>
                <a:schemeClr val="accent5">
                  <a:lumMod val="50000"/>
                </a:schemeClr>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8588"/>
            <a:ext cx="9144000" cy="545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Content Placeholder 2"/>
          <p:cNvSpPr>
            <a:spLocks noGrp="1"/>
          </p:cNvSpPr>
          <p:nvPr>
            <p:ph idx="1"/>
          </p:nvPr>
        </p:nvSpPr>
        <p:spPr>
          <a:xfrm>
            <a:off x="0" y="1066800"/>
            <a:ext cx="4800600" cy="381000"/>
          </a:xfrm>
        </p:spPr>
        <p:txBody>
          <a:bodyPr/>
          <a:lstStyle/>
          <a:p>
            <a:pPr eaLnBrk="1" hangingPunct="1"/>
            <a:r>
              <a:rPr lang="en-US" altLang="en-US" sz="1800" smtClean="0"/>
              <a:t>All Lines follow Census Blocks</a:t>
            </a:r>
          </a:p>
          <a:p>
            <a:pPr eaLnBrk="1" hangingPunct="1">
              <a:buFont typeface="Wingdings 2" panose="05020102010507070707" pitchFamily="18" charset="2"/>
              <a:buNone/>
            </a:pPr>
            <a:endParaRPr lang="en-US" altLang="en-US" sz="1800" smtClean="0"/>
          </a:p>
          <a:p>
            <a:pPr eaLnBrk="1" hangingPunct="1"/>
            <a:endParaRPr lang="en-US" altLang="en-US" sz="1800" smtClean="0"/>
          </a:p>
          <a:p>
            <a:pPr lvl="1" eaLnBrk="1" hangingPunct="1"/>
            <a:endParaRPr lang="en-US" altLang="en-US" sz="1800" smtClean="0"/>
          </a:p>
          <a:p>
            <a:pPr lvl="1" eaLnBrk="1" hangingPunct="1"/>
            <a:endParaRPr lang="en-US" altLang="en-US" sz="1800" smtClean="0"/>
          </a:p>
          <a:p>
            <a:pPr lvl="1" eaLnBrk="1" hangingPunct="1"/>
            <a:endParaRPr lang="en-US" altLang="en-US" sz="180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0D06E6-FFEA-40BD-A5E5-8AB73245F065}" type="slidenum">
              <a:rPr lang="en-US" altLang="en-US">
                <a:solidFill>
                  <a:srgbClr val="1D4577"/>
                </a:solidFill>
                <a:latin typeface="Constantia" panose="02030602050306030303" pitchFamily="18" charset="0"/>
              </a:rPr>
              <a:pPr eaLnBrk="1" hangingPunct="1"/>
              <a:t>4</a:t>
            </a:fld>
            <a:endParaRPr lang="en-US" altLang="en-US">
              <a:solidFill>
                <a:srgbClr val="1D4577"/>
              </a:solidFill>
              <a:latin typeface="Constantia" panose="02030602050306030303" pitchFamily="18" charset="0"/>
            </a:endParaRPr>
          </a:p>
        </p:txBody>
      </p:sp>
      <p:sp>
        <p:nvSpPr>
          <p:cNvPr id="5" name="Content Placeholder 2"/>
          <p:cNvSpPr txBox="1">
            <a:spLocks/>
          </p:cNvSpPr>
          <p:nvPr/>
        </p:nvSpPr>
        <p:spPr bwMode="auto">
          <a:xfrm>
            <a:off x="4038600" y="762000"/>
            <a:ext cx="5029200" cy="685800"/>
          </a:xfrm>
          <a:prstGeom prst="rect">
            <a:avLst/>
          </a:prstGeom>
          <a:noFill/>
          <a:ln w="9525">
            <a:noFill/>
            <a:miter lim="800000"/>
            <a:headEnd/>
            <a:tailEnd/>
          </a:ln>
        </p:spPr>
        <p:txBody>
          <a:bodyPr/>
          <a:lstStyle/>
          <a:p>
            <a:pPr marL="273050" indent="-273050">
              <a:spcBef>
                <a:spcPct val="20000"/>
              </a:spcBef>
              <a:buClr>
                <a:schemeClr val="accent5">
                  <a:lumMod val="50000"/>
                </a:schemeClr>
              </a:buClr>
              <a:buSzPct val="95000"/>
              <a:buFont typeface="Wingdings 2" pitchFamily="18" charset="2"/>
              <a:buChar char=""/>
              <a:defRPr/>
            </a:pPr>
            <a:r>
              <a:rPr lang="en-US" dirty="0">
                <a:solidFill>
                  <a:schemeClr val="accent5">
                    <a:lumMod val="50000"/>
                  </a:schemeClr>
                </a:solidFill>
                <a:latin typeface="+mn-lt"/>
              </a:rPr>
              <a:t>may be bounded by streams, rivers, railroads, power lines, trails, city borders, etc</a:t>
            </a:r>
          </a:p>
          <a:p>
            <a:pPr marL="273050" indent="-273050">
              <a:spcBef>
                <a:spcPct val="20000"/>
              </a:spcBef>
              <a:buClr>
                <a:srgbClr val="9BBB59"/>
              </a:buClr>
              <a:buSzPct val="95000"/>
              <a:buFont typeface="Wingdings 2" pitchFamily="18" charset="2"/>
              <a:buChar char=""/>
              <a:defRPr/>
            </a:pPr>
            <a:endParaRPr lang="en-US" dirty="0">
              <a:solidFill>
                <a:schemeClr val="accent5">
                  <a:lumMod val="50000"/>
                </a:schemeClr>
              </a:solidFill>
              <a:latin typeface="+mn-lt"/>
            </a:endParaRPr>
          </a:p>
          <a:p>
            <a:pPr marL="273050" indent="-273050">
              <a:spcBef>
                <a:spcPct val="20000"/>
              </a:spcBef>
              <a:buClr>
                <a:srgbClr val="9BBB59"/>
              </a:buClr>
              <a:buSzPct val="95000"/>
              <a:buFont typeface="Wingdings 2" pitchFamily="18" charset="2"/>
              <a:buChar char=""/>
              <a:defRPr/>
            </a:pPr>
            <a:endParaRPr lang="en-US"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dirty="0">
              <a:solidFill>
                <a:schemeClr val="accent5">
                  <a:lumMod val="50000"/>
                </a:schemeClr>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0" y="1066800"/>
            <a:ext cx="4800600" cy="381000"/>
          </a:xfrm>
        </p:spPr>
        <p:txBody>
          <a:bodyPr/>
          <a:lstStyle/>
          <a:p>
            <a:pPr eaLnBrk="1" hangingPunct="1"/>
            <a:r>
              <a:rPr lang="en-US" altLang="en-US" sz="1800" smtClean="0"/>
              <a:t>All Lines follow Census Blocks</a:t>
            </a:r>
          </a:p>
          <a:p>
            <a:pPr eaLnBrk="1" hangingPunct="1">
              <a:buFont typeface="Wingdings 2" panose="05020102010507070707" pitchFamily="18" charset="2"/>
              <a:buNone/>
            </a:pPr>
            <a:endParaRPr lang="en-US" altLang="en-US" sz="1800" smtClean="0"/>
          </a:p>
          <a:p>
            <a:pPr eaLnBrk="1" hangingPunct="1"/>
            <a:endParaRPr lang="en-US" altLang="en-US" sz="1800" smtClean="0"/>
          </a:p>
          <a:p>
            <a:pPr lvl="1" eaLnBrk="1" hangingPunct="1"/>
            <a:endParaRPr lang="en-US" altLang="en-US" sz="1800" smtClean="0"/>
          </a:p>
          <a:p>
            <a:pPr lvl="1" eaLnBrk="1" hangingPunct="1"/>
            <a:endParaRPr lang="en-US" altLang="en-US" sz="1800" smtClean="0"/>
          </a:p>
          <a:p>
            <a:pPr lvl="1" eaLnBrk="1" hangingPunct="1"/>
            <a:endParaRPr lang="en-US" altLang="en-US" sz="180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49951A-4CE8-426C-9D53-115A403C6D29}" type="slidenum">
              <a:rPr lang="en-US" altLang="en-US">
                <a:solidFill>
                  <a:srgbClr val="1D4577"/>
                </a:solidFill>
                <a:latin typeface="Constantia" panose="02030602050306030303" pitchFamily="18" charset="0"/>
              </a:rPr>
              <a:pPr eaLnBrk="1" hangingPunct="1"/>
              <a:t>5</a:t>
            </a:fld>
            <a:endParaRPr lang="en-US" altLang="en-US">
              <a:solidFill>
                <a:srgbClr val="1D4577"/>
              </a:solidFill>
              <a:latin typeface="Constantia" panose="02030602050306030303" pitchFamily="18" charset="0"/>
            </a:endParaRPr>
          </a:p>
        </p:txBody>
      </p:sp>
      <p:sp>
        <p:nvSpPr>
          <p:cNvPr id="5" name="Content Placeholder 2"/>
          <p:cNvSpPr txBox="1">
            <a:spLocks/>
          </p:cNvSpPr>
          <p:nvPr/>
        </p:nvSpPr>
        <p:spPr bwMode="auto">
          <a:xfrm>
            <a:off x="4038600" y="762000"/>
            <a:ext cx="5029200" cy="685800"/>
          </a:xfrm>
          <a:prstGeom prst="rect">
            <a:avLst/>
          </a:prstGeom>
          <a:noFill/>
          <a:ln w="9525">
            <a:noFill/>
            <a:miter lim="800000"/>
            <a:headEnd/>
            <a:tailEnd/>
          </a:ln>
        </p:spPr>
        <p:txBody>
          <a:bodyPr/>
          <a:lstStyle/>
          <a:p>
            <a:pPr marL="273050" indent="-273050">
              <a:spcBef>
                <a:spcPct val="20000"/>
              </a:spcBef>
              <a:buClr>
                <a:schemeClr val="accent5">
                  <a:lumMod val="50000"/>
                </a:schemeClr>
              </a:buClr>
              <a:buSzPct val="95000"/>
              <a:buFont typeface="Wingdings 2" pitchFamily="18" charset="2"/>
              <a:buChar char=""/>
              <a:defRPr/>
            </a:pPr>
            <a:r>
              <a:rPr lang="en-US" dirty="0">
                <a:solidFill>
                  <a:schemeClr val="accent5">
                    <a:lumMod val="50000"/>
                  </a:schemeClr>
                </a:solidFill>
                <a:latin typeface="+mn-lt"/>
              </a:rPr>
              <a:t>may be bounded by streams, rivers, railroads, power lines, trails, city borders, etc</a:t>
            </a:r>
          </a:p>
          <a:p>
            <a:pPr marL="273050" indent="-273050">
              <a:spcBef>
                <a:spcPct val="20000"/>
              </a:spcBef>
              <a:buClr>
                <a:srgbClr val="9BBB59"/>
              </a:buClr>
              <a:buSzPct val="95000"/>
              <a:buFont typeface="Wingdings 2" pitchFamily="18" charset="2"/>
              <a:buChar char=""/>
              <a:defRPr/>
            </a:pPr>
            <a:endParaRPr lang="en-US" dirty="0">
              <a:solidFill>
                <a:schemeClr val="accent5">
                  <a:lumMod val="50000"/>
                </a:schemeClr>
              </a:solidFill>
              <a:latin typeface="+mn-lt"/>
            </a:endParaRPr>
          </a:p>
          <a:p>
            <a:pPr marL="273050" indent="-273050">
              <a:spcBef>
                <a:spcPct val="20000"/>
              </a:spcBef>
              <a:buClr>
                <a:srgbClr val="9BBB59"/>
              </a:buClr>
              <a:buSzPct val="95000"/>
              <a:buFont typeface="Wingdings 2" pitchFamily="18" charset="2"/>
              <a:buChar char=""/>
              <a:defRPr/>
            </a:pPr>
            <a:endParaRPr lang="en-US"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dirty="0">
              <a:solidFill>
                <a:schemeClr val="accent5">
                  <a:lumMod val="50000"/>
                </a:schemeClr>
              </a:solidFill>
              <a:latin typeface="+mn-lt"/>
            </a:endParaRPr>
          </a:p>
        </p:txBody>
      </p:sp>
      <p:pic>
        <p:nvPicPr>
          <p:cNvPr id="81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0900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9144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t>House Delegates draw Delegate Lines</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6A7630-0B17-4B45-8C49-4EA8DF9070F9}" type="slidenum">
              <a:rPr lang="en-US" altLang="en-US">
                <a:solidFill>
                  <a:srgbClr val="1D4577"/>
                </a:solidFill>
                <a:latin typeface="Constantia" panose="02030602050306030303" pitchFamily="18" charset="0"/>
              </a:rPr>
              <a:pPr eaLnBrk="1" hangingPunct="1"/>
              <a:t>6</a:t>
            </a:fld>
            <a:endParaRPr lang="en-US" altLang="en-US">
              <a:solidFill>
                <a:srgbClr val="1D4577"/>
              </a:solidFill>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9144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t>House Delegates draw Delegate Lines</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1A1F01-CEAD-49D2-A9C7-1D0B8F62B356}" type="slidenum">
              <a:rPr lang="en-US" altLang="en-US">
                <a:solidFill>
                  <a:srgbClr val="1D4577"/>
                </a:solidFill>
                <a:latin typeface="Constantia" panose="02030602050306030303" pitchFamily="18" charset="0"/>
              </a:rPr>
              <a:pPr eaLnBrk="1" hangingPunct="1"/>
              <a:t>7</a:t>
            </a:fld>
            <a:endParaRPr lang="en-US" altLang="en-US">
              <a:solidFill>
                <a:srgbClr val="1D4577"/>
              </a:solidFill>
              <a:latin typeface="Constantia" panose="02030602050306030303" pitchFamily="18" charset="0"/>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663" y="0"/>
            <a:ext cx="45862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0" y="3733800"/>
            <a:ext cx="4267200" cy="990600"/>
          </a:xfrm>
          <a:prstGeom prst="rect">
            <a:avLst/>
          </a:prstGeom>
          <a:noFill/>
          <a:ln w="9525">
            <a:noFill/>
            <a:miter lim="800000"/>
            <a:headEnd/>
            <a:tailEnd/>
          </a:ln>
        </p:spPr>
        <p:txBody>
          <a:bodyPr/>
          <a:lstStyle/>
          <a:p>
            <a:pPr marL="273050" indent="-273050">
              <a:spcBef>
                <a:spcPct val="20000"/>
              </a:spcBef>
              <a:buClr>
                <a:schemeClr val="accent5">
                  <a:lumMod val="50000"/>
                </a:schemeClr>
              </a:buClr>
              <a:buSzPct val="95000"/>
              <a:buFont typeface="Wingdings 2" pitchFamily="18" charset="2"/>
              <a:buChar char=""/>
              <a:defRPr/>
            </a:pPr>
            <a:r>
              <a:rPr lang="en-US" dirty="0">
                <a:solidFill>
                  <a:schemeClr val="accent5">
                    <a:lumMod val="50000"/>
                  </a:schemeClr>
                </a:solidFill>
                <a:latin typeface="+mn-lt"/>
              </a:rPr>
              <a:t>Received Data Late August 2011</a:t>
            </a:r>
          </a:p>
          <a:p>
            <a:pPr marL="273050" indent="-273050">
              <a:spcBef>
                <a:spcPct val="20000"/>
              </a:spcBef>
              <a:buClr>
                <a:srgbClr val="9BBB59"/>
              </a:buClr>
              <a:buSzPct val="95000"/>
              <a:buFont typeface="Wingdings 2" pitchFamily="18" charset="2"/>
              <a:buChar char=""/>
              <a:defRPr/>
            </a:pPr>
            <a:endParaRPr lang="en-US" dirty="0">
              <a:solidFill>
                <a:schemeClr val="accent5">
                  <a:lumMod val="50000"/>
                </a:schemeClr>
              </a:solidFill>
              <a:latin typeface="+mn-lt"/>
            </a:endParaRPr>
          </a:p>
          <a:p>
            <a:pPr marL="273050" indent="-273050">
              <a:spcBef>
                <a:spcPct val="20000"/>
              </a:spcBef>
              <a:buClr>
                <a:srgbClr val="9BBB59"/>
              </a:buClr>
              <a:buSzPct val="95000"/>
              <a:buFont typeface="Wingdings 2" pitchFamily="18" charset="2"/>
              <a:buChar char=""/>
              <a:defRPr/>
            </a:pPr>
            <a:endParaRPr lang="en-US"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dirty="0">
              <a:solidFill>
                <a:schemeClr val="accent5">
                  <a:lumMod val="50000"/>
                </a:schemeClr>
              </a:solidFill>
              <a:latin typeface="+mn-lt"/>
            </a:endParaRPr>
          </a:p>
          <a:p>
            <a:pPr marL="639763" lvl="1" indent="-246063">
              <a:spcBef>
                <a:spcPct val="20000"/>
              </a:spcBef>
              <a:buClr>
                <a:schemeClr val="accent1"/>
              </a:buClr>
              <a:buSzPct val="85000"/>
              <a:buFont typeface="Wingdings 2" pitchFamily="18" charset="2"/>
              <a:buChar char=""/>
              <a:defRPr/>
            </a:pPr>
            <a:endParaRPr lang="en-US" dirty="0">
              <a:solidFill>
                <a:schemeClr val="accent5">
                  <a:lumMod val="50000"/>
                </a:schemeClr>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17526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t>Delegate Districts relatively equal Population</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EAFDE2-7DC9-4FD7-A11D-79CAF14A46FF}" type="slidenum">
              <a:rPr lang="en-US" altLang="en-US">
                <a:solidFill>
                  <a:srgbClr val="1D4577"/>
                </a:solidFill>
                <a:latin typeface="Constantia" panose="02030602050306030303" pitchFamily="18" charset="0"/>
              </a:rPr>
              <a:pPr eaLnBrk="1" hangingPunct="1"/>
              <a:t>8</a:t>
            </a:fld>
            <a:endParaRPr lang="en-US" altLang="en-US">
              <a:solidFill>
                <a:srgbClr val="1D4577"/>
              </a:solidFill>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066800"/>
            <a:ext cx="4800600" cy="1752600"/>
          </a:xfrm>
        </p:spPr>
        <p:txBody>
          <a:bodyPr/>
          <a:lstStyle/>
          <a:p>
            <a:pPr eaLnBrk="1" hangingPunct="1">
              <a:defRPr/>
            </a:pPr>
            <a:r>
              <a:rPr lang="en-US" sz="1800" dirty="0" smtClean="0">
                <a:solidFill>
                  <a:schemeClr val="bg1">
                    <a:lumMod val="85000"/>
                  </a:schemeClr>
                </a:solidFill>
              </a:rPr>
              <a:t>All Lines follow Census Blocks</a:t>
            </a:r>
          </a:p>
          <a:p>
            <a:pPr eaLnBrk="1" hangingPunct="1">
              <a:defRPr/>
            </a:pPr>
            <a:r>
              <a:rPr lang="en-US" sz="1800" dirty="0" smtClean="0">
                <a:solidFill>
                  <a:schemeClr val="bg1">
                    <a:lumMod val="85000"/>
                  </a:schemeClr>
                </a:solidFill>
              </a:rPr>
              <a:t>House Delegates draw Delegate Lines</a:t>
            </a:r>
          </a:p>
          <a:p>
            <a:pPr eaLnBrk="1" hangingPunct="1">
              <a:defRPr/>
            </a:pPr>
            <a:r>
              <a:rPr lang="en-US" sz="1800" dirty="0" smtClean="0"/>
              <a:t>Delegate Districts relatively equal Population</a:t>
            </a:r>
          </a:p>
          <a:p>
            <a:pPr eaLnBrk="1" hangingPunct="1">
              <a:defRPr/>
            </a:pPr>
            <a:endParaRPr lang="en-US" sz="1800" dirty="0" smtClean="0"/>
          </a:p>
          <a:p>
            <a:pPr eaLnBrk="1" hangingPunct="1">
              <a:defRPr/>
            </a:pPr>
            <a:endParaRPr lang="en-US" sz="1800" dirty="0" smtClean="0"/>
          </a:p>
          <a:p>
            <a:pPr lvl="1" eaLnBrk="1" hangingPunct="1">
              <a:defRPr/>
            </a:pPr>
            <a:endParaRPr lang="en-US" sz="1800" dirty="0" smtClean="0"/>
          </a:p>
          <a:p>
            <a:pPr lvl="1" eaLnBrk="1" hangingPunct="1">
              <a:defRPr/>
            </a:pPr>
            <a:endParaRPr lang="en-US" sz="1800" dirty="0" smtClean="0"/>
          </a:p>
          <a:p>
            <a:pPr lvl="1" eaLnBrk="1" hangingPunct="1">
              <a:defRPr/>
            </a:pPr>
            <a:endParaRPr lang="en-US" sz="1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4300DA-CD8A-435F-89B1-0E0EFCBA589B}" type="slidenum">
              <a:rPr lang="en-US" altLang="en-US">
                <a:solidFill>
                  <a:srgbClr val="1D4577"/>
                </a:solidFill>
                <a:latin typeface="Constantia" panose="02030602050306030303" pitchFamily="18" charset="0"/>
              </a:rPr>
              <a:pPr eaLnBrk="1" hangingPunct="1"/>
              <a:t>9</a:t>
            </a:fld>
            <a:endParaRPr lang="en-US" altLang="en-US">
              <a:solidFill>
                <a:srgbClr val="1D4577"/>
              </a:solidFill>
              <a:latin typeface="Constantia" panose="02030602050306030303" pitchFamily="18" charset="0"/>
            </a:endParaRP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52475"/>
            <a:ext cx="4114800"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1000" y="4876800"/>
            <a:ext cx="5562600" cy="954088"/>
          </a:xfrm>
          <a:prstGeom prst="rect">
            <a:avLst/>
          </a:prstGeom>
        </p:spPr>
        <p:txBody>
          <a:bodyPr>
            <a:spAutoFit/>
          </a:bodyPr>
          <a:lstStyle/>
          <a:p>
            <a:pPr>
              <a:defRPr/>
            </a:pPr>
            <a:r>
              <a:rPr lang="en-US" sz="2800" dirty="0">
                <a:solidFill>
                  <a:schemeClr val="accent5">
                    <a:lumMod val="50000"/>
                  </a:schemeClr>
                </a:solidFill>
                <a:latin typeface="Arial" charset="0"/>
              </a:rPr>
              <a:t>County Population = 53,498</a:t>
            </a:r>
          </a:p>
          <a:p>
            <a:pPr>
              <a:defRPr/>
            </a:pPr>
            <a:r>
              <a:rPr lang="en-US" sz="2800" dirty="0">
                <a:solidFill>
                  <a:schemeClr val="accent5">
                    <a:lumMod val="50000"/>
                  </a:schemeClr>
                </a:solidFill>
                <a:latin typeface="Arial" charset="0"/>
              </a:rPr>
              <a:t>Target </a:t>
            </a:r>
            <a:r>
              <a:rPr lang="en-US" sz="2800" dirty="0" err="1">
                <a:solidFill>
                  <a:schemeClr val="accent5">
                    <a:lumMod val="50000"/>
                  </a:schemeClr>
                </a:solidFill>
                <a:latin typeface="Arial" charset="0"/>
              </a:rPr>
              <a:t>avg</a:t>
            </a:r>
            <a:r>
              <a:rPr lang="en-US" sz="2800" dirty="0">
                <a:solidFill>
                  <a:schemeClr val="accent5">
                    <a:lumMod val="50000"/>
                  </a:schemeClr>
                </a:solidFill>
                <a:latin typeface="Arial" charset="0"/>
              </a:rPr>
              <a:t> per District  = 17,833</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2646</TotalTime>
  <Words>2996</Words>
  <Application>Microsoft Office PowerPoint</Application>
  <PresentationFormat>On-screen Show (4:3)</PresentationFormat>
  <Paragraphs>527</Paragraphs>
  <Slides>39</Slides>
  <Notes>30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Arial</vt:lpstr>
      <vt:lpstr>Calibri</vt:lpstr>
      <vt:lpstr>Constantia</vt:lpstr>
      <vt:lpstr>Wingdings 2</vt:lpstr>
      <vt:lpstr>Flow</vt:lpstr>
      <vt:lpstr>Adobe Acrobat Document</vt:lpstr>
      <vt:lpstr>How the Proposed Magisterial Districts and Voter Precincts Were Developed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did we assemble the Puzzle with the least change possible?</vt:lpstr>
      <vt:lpstr>PowerPoint Presentation</vt:lpstr>
      <vt:lpstr>PowerPoint Presentation</vt:lpstr>
      <vt:lpstr>PowerPoint Presentation</vt:lpstr>
      <vt:lpstr>PowerPoint Presentation</vt:lpstr>
      <vt:lpstr>PowerPoint Presentation</vt:lpstr>
      <vt:lpstr>PowerPoint Presentation</vt:lpstr>
    </vt:vector>
  </TitlesOfParts>
  <Company>Jefferson County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Jefferson County GIS Steering Committee</dc:title>
  <dc:creator>Jefferson County Commission</dc:creator>
  <cp:lastModifiedBy>Kurt Donaldson</cp:lastModifiedBy>
  <cp:revision>249</cp:revision>
  <dcterms:created xsi:type="dcterms:W3CDTF">2007-10-11T16:30:22Z</dcterms:created>
  <dcterms:modified xsi:type="dcterms:W3CDTF">2021-10-12T23:00:04Z</dcterms:modified>
</cp:coreProperties>
</file>