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57" r:id="rId3"/>
    <p:sldId id="270" r:id="rId4"/>
    <p:sldId id="268" r:id="rId5"/>
    <p:sldId id="291" r:id="rId6"/>
    <p:sldId id="267" r:id="rId7"/>
    <p:sldId id="272" r:id="rId8"/>
    <p:sldId id="273" r:id="rId9"/>
    <p:sldId id="274" r:id="rId10"/>
    <p:sldId id="279" r:id="rId11"/>
    <p:sldId id="282" r:id="rId12"/>
    <p:sldId id="281" r:id="rId13"/>
    <p:sldId id="275" r:id="rId14"/>
    <p:sldId id="278" r:id="rId15"/>
    <p:sldId id="292" r:id="rId16"/>
    <p:sldId id="286" r:id="rId17"/>
    <p:sldId id="287" r:id="rId18"/>
    <p:sldId id="288" r:id="rId19"/>
    <p:sldId id="289" r:id="rId20"/>
    <p:sldId id="290" r:id="rId21"/>
    <p:sldId id="28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3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0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78FE0-58BB-1397-4B91-0CFF119C4C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C8AF9E-C430-F8EF-7E1D-60E3A627E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ED11EC-D862-30F7-597D-06D7A5EAD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0C96-0471-4EDC-AA06-D6BB6DA4CBE1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80FC9B-CA76-0C8D-E0EB-468345001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D8A86-6E00-18E3-8F4C-BDD6B63E5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C6A82-B646-44B0-B216-A304C4FF1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4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248C-22A3-9389-000E-471CAD693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AF41CD-E84A-3320-B235-89C55F4E84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7AD2A6-D076-8A5B-904A-FB992EA5C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0C96-0471-4EDC-AA06-D6BB6DA4CBE1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287F8-39CC-FED3-ED2B-608C4DA77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D3B6C-4AC5-5C69-068E-5A1F7DFBA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C6A82-B646-44B0-B216-A304C4FF1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59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ABD886-9084-49A3-9F8F-C64E59CEA6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A0B76E-5107-E9AE-8508-5B80DE004A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3C10CF-F9EC-5B13-42CB-5C2326FA3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0C96-0471-4EDC-AA06-D6BB6DA4CBE1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D65D3-970C-1AD3-C40E-B566E59D1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AC152B-A141-4CA1-5F48-6F9BEF5C7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C6A82-B646-44B0-B216-A304C4FF1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18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56938-304D-DF44-115C-AB6BD7062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D8396-7DF7-B3E6-7699-43EC98B52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97EC4-D05B-BE96-DC9A-E8E9EA1B2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0C96-0471-4EDC-AA06-D6BB6DA4CBE1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3B9CD-E450-E550-2E79-402494A5F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5E294-2D12-FEFA-2160-86B618A8C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C6A82-B646-44B0-B216-A304C4FF1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05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F9C6D-400E-AA42-4632-3C4974D5A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299BD0-0B7B-E710-D34A-7CB838CB8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370BD-C1E2-CB71-6AD2-64367FF35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0C96-0471-4EDC-AA06-D6BB6DA4CBE1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60472-9472-7065-A045-0B9E5F4DB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9949D-496A-1D30-579E-CE34DB18F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C6A82-B646-44B0-B216-A304C4FF1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81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F5C6E-C1EF-2CD2-1E2F-792A8EB35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0F342-16C6-BD99-B9EA-2A62B33E69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577FB4-F0E0-9ED0-1E7F-21833ED64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5EC8B2-D229-B06D-A380-A2CF61D95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0C96-0471-4EDC-AA06-D6BB6DA4CBE1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B1AAE6-5D36-D0E6-469D-4A6A8645D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D2EF8C-4588-E349-D1B7-03542841D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C6A82-B646-44B0-B216-A304C4FF1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37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02628-3684-C247-14F0-61FAE5C65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032CF0-5F89-957E-AA1E-5D78798AE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948EA4-A314-6F86-EFB8-3D5E171683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090F97-20A1-E944-7986-CE5F9D5862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D34840-C5F2-99F5-9512-2C04A674C3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32079C-CBAC-A9AB-9841-0CCDC34C1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0C96-0471-4EDC-AA06-D6BB6DA4CBE1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B73953-F1F7-E15D-62BA-723ED33C0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4590E8-539B-AC0C-B322-1569E027D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C6A82-B646-44B0-B216-A304C4FF1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0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57621-4C32-CFC1-3824-57401228A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3A9A43-709E-FD16-4635-49B469C21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0C96-0471-4EDC-AA06-D6BB6DA4CBE1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D33448-172B-E6DB-D676-50BD0C9F9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3CD67B-DAD4-A78B-ABB2-0766FC3F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C6A82-B646-44B0-B216-A304C4FF1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055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FDA89C-1806-8A68-9182-9B618BDDE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0C96-0471-4EDC-AA06-D6BB6DA4CBE1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C9691E-FF50-5D5A-9C5C-B5D182137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8813FD-0B7F-B6C6-47BD-D07C778B1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C6A82-B646-44B0-B216-A304C4FF1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46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A035E-A733-AD60-C7C7-E6EA32966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14AE5-CB37-3777-9CE5-20328315C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3328C7-3AAD-0151-0F9E-4F4D8E89F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5F8AD7-7E8E-D669-5371-B76ACC011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0C96-0471-4EDC-AA06-D6BB6DA4CBE1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12A107-2AAA-6848-BD71-B1E8A4263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B046AE-D29F-61D3-D3DD-D0E12B117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C6A82-B646-44B0-B216-A304C4FF1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191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33A37-4B7E-A637-3B30-7990FB9C2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8204DE-1A8B-A8FA-8A61-5B2D8970E5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E27802-34FF-5F85-C321-98B3D426C4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FA7CD0-90C2-D9EE-9F25-F724A1398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20C96-0471-4EDC-AA06-D6BB6DA4CBE1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68002B-329E-2286-4C64-6C50F6C09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FF75C8-00F0-DD72-7414-DB5519AFB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C6A82-B646-44B0-B216-A304C4FF1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729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3D80C3-D713-F23D-8EAA-5EF17C7AC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49DB0-EE44-02A5-CC3F-49B2F2FEA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32004-8114-635C-1808-41606D7C08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20C96-0471-4EDC-AA06-D6BB6DA4CBE1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27FE9-27C3-2E0C-45BC-B3271EE987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6899F-F692-3EE9-BC40-7BAD20CA95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C6A82-B646-44B0-B216-A304C4FF1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81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966807" cy="1325563"/>
          </a:xfrm>
          <a:solidFill>
            <a:schemeClr val="accent4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dirty="0"/>
              <a:t>BRAXTON COUNTY Election District Mapping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20834"/>
            <a:ext cx="10515600" cy="3609404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dirty="0"/>
              <a:t>Voter Registration Points</a:t>
            </a:r>
          </a:p>
          <a:p>
            <a:r>
              <a:rPr lang="en-US" dirty="0"/>
              <a:t>E-911 Addresses &amp; Road Centerlines (all addresses of smaller roads in single voting precinct</a:t>
            </a:r>
          </a:p>
          <a:p>
            <a:r>
              <a:rPr lang="en-US" dirty="0"/>
              <a:t>Census Blocks</a:t>
            </a:r>
          </a:p>
          <a:p>
            <a:r>
              <a:rPr lang="en-US" dirty="0"/>
              <a:t>Topographic Ridges</a:t>
            </a:r>
          </a:p>
          <a:p>
            <a:r>
              <a:rPr lang="en-US" dirty="0"/>
              <a:t>Tax District or Magisterial Lines on Topographic Maps</a:t>
            </a:r>
          </a:p>
          <a:p>
            <a:r>
              <a:rPr lang="en-US" dirty="0"/>
              <a:t>Polling Sites</a:t>
            </a:r>
          </a:p>
          <a:p>
            <a:r>
              <a:rPr lang="en-US" dirty="0"/>
              <a:t>Magisterial Lines align with Voter Precincts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441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 Precincts 13-38 Bdry (include entire Gibson Road)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A9C3D1-8D2C-EF4F-EA6B-6C6073A56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643" y="1068714"/>
            <a:ext cx="8597462" cy="57892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8105" y="2239041"/>
            <a:ext cx="3078294" cy="237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55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 </a:t>
            </a:r>
            <a:r>
              <a:rPr lang="en-US" sz="2800" b="1" dirty="0" smtClean="0">
                <a:solidFill>
                  <a:schemeClr val="bg1"/>
                </a:solidFill>
              </a:rPr>
              <a:t>Expand Precincts </a:t>
            </a:r>
            <a:r>
              <a:rPr lang="en-US" sz="2800" b="1" dirty="0">
                <a:solidFill>
                  <a:schemeClr val="bg1"/>
                </a:solidFill>
              </a:rPr>
              <a:t>37 Island </a:t>
            </a:r>
            <a:r>
              <a:rPr lang="en-US" sz="2800" b="1" dirty="0" smtClean="0">
                <a:solidFill>
                  <a:schemeClr val="bg1"/>
                </a:solidFill>
              </a:rPr>
              <a:t>to include all of Bragg Run Road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964" y="2311959"/>
            <a:ext cx="3696244" cy="28576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" y="683183"/>
            <a:ext cx="5981700" cy="591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631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 Precincts 36-37 Bdry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42A6B1-ABF7-43F2-2BE2-4EC2C8625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01" y="600075"/>
            <a:ext cx="6652809" cy="61912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6264" r="16027" b="43960"/>
          <a:stretch/>
        </p:blipFill>
        <p:spPr>
          <a:xfrm>
            <a:off x="7572375" y="1574482"/>
            <a:ext cx="3381375" cy="253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49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 Precincts 24-19-16 Bdry (overview)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9C25FF-EE0F-0FE8-15C5-ECB4F4B05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516" y="657479"/>
            <a:ext cx="6916727" cy="633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52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 Precincts 24 (north)-16 Bdry, (Tax District Bdry, Ridge Tops, Perkins Fork Road)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47" y="604837"/>
            <a:ext cx="7229159" cy="6200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30424"/>
          <a:stretch/>
        </p:blipFill>
        <p:spPr>
          <a:xfrm>
            <a:off x="8401050" y="1771650"/>
            <a:ext cx="2847975" cy="3657600"/>
          </a:xfrm>
          <a:prstGeom prst="rect">
            <a:avLst/>
          </a:prstGeom>
        </p:spPr>
      </p:pic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5123F142-CEBF-C5AC-4093-28720C58F5D4}"/>
              </a:ext>
            </a:extLst>
          </p:cNvPr>
          <p:cNvSpPr/>
          <p:nvPr/>
        </p:nvSpPr>
        <p:spPr>
          <a:xfrm>
            <a:off x="7174139" y="1371601"/>
            <a:ext cx="1441134" cy="278316"/>
          </a:xfrm>
          <a:prstGeom prst="wedgeRectCallout">
            <a:avLst>
              <a:gd name="adj1" fmla="val -86003"/>
              <a:gd name="adj2" fmla="val 126485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Topo Ridge Tax Bdry</a:t>
            </a:r>
          </a:p>
        </p:txBody>
      </p:sp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0B16AC16-9358-4CB6-E6EE-E213104BDED2}"/>
              </a:ext>
            </a:extLst>
          </p:cNvPr>
          <p:cNvSpPr/>
          <p:nvPr/>
        </p:nvSpPr>
        <p:spPr>
          <a:xfrm>
            <a:off x="4462042" y="4621764"/>
            <a:ext cx="977705" cy="278316"/>
          </a:xfrm>
          <a:prstGeom prst="wedgeRectCallout">
            <a:avLst>
              <a:gd name="adj1" fmla="val -56220"/>
              <a:gd name="adj2" fmla="val -151775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Interstate</a:t>
            </a:r>
          </a:p>
        </p:txBody>
      </p:sp>
      <p:sp>
        <p:nvSpPr>
          <p:cNvPr id="9" name="Speech Bubble: Rectangle 1">
            <a:extLst>
              <a:ext uri="{FF2B5EF4-FFF2-40B4-BE49-F238E27FC236}">
                <a16:creationId xmlns:a16="http://schemas.microsoft.com/office/drawing/2014/main" id="{5123F142-CEBF-C5AC-4093-28720C58F5D4}"/>
              </a:ext>
            </a:extLst>
          </p:cNvPr>
          <p:cNvSpPr/>
          <p:nvPr/>
        </p:nvSpPr>
        <p:spPr>
          <a:xfrm>
            <a:off x="2478709" y="1649916"/>
            <a:ext cx="1441134" cy="1055183"/>
          </a:xfrm>
          <a:prstGeom prst="wedgeRectCallout">
            <a:avLst>
              <a:gd name="adj1" fmla="val 210098"/>
              <a:gd name="adj2" fmla="val -94078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Sunrise Drive and Thunder Ridge included in  Precinct 28 – map on east-west topo pipeline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5064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823" y="657225"/>
            <a:ext cx="8077200" cy="62007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 Precincts 24 (north)-16 Bdry, </a:t>
            </a:r>
            <a:r>
              <a:rPr lang="en-US" sz="2800" b="1" dirty="0" smtClean="0">
                <a:solidFill>
                  <a:schemeClr val="bg1"/>
                </a:solidFill>
              </a:rPr>
              <a:t>(</a:t>
            </a:r>
            <a:r>
              <a:rPr lang="en-US" sz="2800" b="1" dirty="0" smtClean="0">
                <a:solidFill>
                  <a:schemeClr val="bg1"/>
                </a:solidFill>
              </a:rPr>
              <a:t>Sunrise Drive, Thunder Ridge Drive</a:t>
            </a:r>
            <a:r>
              <a:rPr lang="en-US" sz="2800" b="1" dirty="0" smtClean="0">
                <a:solidFill>
                  <a:schemeClr val="bg1"/>
                </a:solidFill>
              </a:rPr>
              <a:t>)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30424"/>
          <a:stretch/>
        </p:blipFill>
        <p:spPr>
          <a:xfrm>
            <a:off x="9115425" y="1649916"/>
            <a:ext cx="2847975" cy="3657600"/>
          </a:xfrm>
          <a:prstGeom prst="rect">
            <a:avLst/>
          </a:prstGeom>
        </p:spPr>
      </p:pic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5123F142-CEBF-C5AC-4093-28720C58F5D4}"/>
              </a:ext>
            </a:extLst>
          </p:cNvPr>
          <p:cNvSpPr/>
          <p:nvPr/>
        </p:nvSpPr>
        <p:spPr>
          <a:xfrm>
            <a:off x="5926364" y="3757612"/>
            <a:ext cx="1441134" cy="278316"/>
          </a:xfrm>
          <a:prstGeom prst="wedgeRectCallout">
            <a:avLst>
              <a:gd name="adj1" fmla="val -86664"/>
              <a:gd name="adj2" fmla="val 68305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Topo Ridge Tax Bdry</a:t>
            </a:r>
          </a:p>
        </p:txBody>
      </p:sp>
      <p:sp>
        <p:nvSpPr>
          <p:cNvPr id="9" name="Speech Bubble: Rectangle 1">
            <a:extLst>
              <a:ext uri="{FF2B5EF4-FFF2-40B4-BE49-F238E27FC236}">
                <a16:creationId xmlns:a16="http://schemas.microsoft.com/office/drawing/2014/main" id="{5123F142-CEBF-C5AC-4093-28720C58F5D4}"/>
              </a:ext>
            </a:extLst>
          </p:cNvPr>
          <p:cNvSpPr/>
          <p:nvPr/>
        </p:nvSpPr>
        <p:spPr>
          <a:xfrm>
            <a:off x="4654866" y="935540"/>
            <a:ext cx="1441134" cy="1055183"/>
          </a:xfrm>
          <a:prstGeom prst="wedgeRectCallout">
            <a:avLst>
              <a:gd name="adj1" fmla="val -75427"/>
              <a:gd name="adj2" fmla="val 306715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Sunrise Drive and Thunder Ridge included in Precinct 28 – map on east-west topo pipeline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98906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 Precinct 24 (south)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AEE554-C39B-35B9-18F4-AC42A96E6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767" y="1277739"/>
            <a:ext cx="9105900" cy="5629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BE2841-6FE2-8B73-A447-CA56776B75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56" t="8210" r="7408" b="11448"/>
          <a:stretch/>
        </p:blipFill>
        <p:spPr>
          <a:xfrm>
            <a:off x="102638" y="1632856"/>
            <a:ext cx="2752529" cy="2566367"/>
          </a:xfrm>
          <a:prstGeom prst="rect">
            <a:avLst/>
          </a:prstGeom>
        </p:spPr>
      </p:pic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6BA849D7-0346-4E4B-BA41-D6379EBBD37F}"/>
              </a:ext>
            </a:extLst>
          </p:cNvPr>
          <p:cNvSpPr/>
          <p:nvPr/>
        </p:nvSpPr>
        <p:spPr>
          <a:xfrm>
            <a:off x="7923699" y="4369837"/>
            <a:ext cx="977705" cy="278316"/>
          </a:xfrm>
          <a:prstGeom prst="wedgeRectCallout">
            <a:avLst>
              <a:gd name="adj1" fmla="val -56220"/>
              <a:gd name="adj2" fmla="val -151775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Interstate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3B2AA932-798E-A88A-73F8-6AB8C7FEC44D}"/>
              </a:ext>
            </a:extLst>
          </p:cNvPr>
          <p:cNvSpPr/>
          <p:nvPr/>
        </p:nvSpPr>
        <p:spPr>
          <a:xfrm>
            <a:off x="5230263" y="5147388"/>
            <a:ext cx="977705" cy="278316"/>
          </a:xfrm>
          <a:prstGeom prst="wedgeRectCallout">
            <a:avLst>
              <a:gd name="adj1" fmla="val -56220"/>
              <a:gd name="adj2" fmla="val -151775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Interstate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616A28A1-FE98-6C6D-7624-83A70FA6B450}"/>
              </a:ext>
            </a:extLst>
          </p:cNvPr>
          <p:cNvSpPr/>
          <p:nvPr/>
        </p:nvSpPr>
        <p:spPr>
          <a:xfrm>
            <a:off x="3317489" y="4369837"/>
            <a:ext cx="977705" cy="278316"/>
          </a:xfrm>
          <a:prstGeom prst="wedgeRectCallout">
            <a:avLst>
              <a:gd name="adj1" fmla="val 2949"/>
              <a:gd name="adj2" fmla="val 186830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Interstate</a:t>
            </a:r>
          </a:p>
        </p:txBody>
      </p:sp>
    </p:spTree>
    <p:extLst>
      <p:ext uri="{BB962C8B-B14F-4D97-AF65-F5344CB8AC3E}">
        <p14:creationId xmlns:p14="http://schemas.microsoft.com/office/powerpoint/2010/main" val="1499658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C20AA3-23E7-D27A-AD99-17DF176BE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62" y="523220"/>
            <a:ext cx="7896113" cy="63138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 Precincts 19 (Sutton Corporation)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2A78672-DFBE-E5E2-6BB9-21757D28F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0257" y="1716184"/>
            <a:ext cx="4010530" cy="3700795"/>
          </a:xfrm>
          <a:prstGeom prst="rect">
            <a:avLst/>
          </a:prstGeom>
        </p:spPr>
      </p:pic>
      <p:sp>
        <p:nvSpPr>
          <p:cNvPr id="13" name="Speech Bubble: Rectangle 12">
            <a:extLst>
              <a:ext uri="{FF2B5EF4-FFF2-40B4-BE49-F238E27FC236}">
                <a16:creationId xmlns:a16="http://schemas.microsoft.com/office/drawing/2014/main" id="{96A3DB41-EB0B-B13F-0730-4E00808E8FE9}"/>
              </a:ext>
            </a:extLst>
          </p:cNvPr>
          <p:cNvSpPr/>
          <p:nvPr/>
        </p:nvSpPr>
        <p:spPr>
          <a:xfrm>
            <a:off x="2095178" y="1116563"/>
            <a:ext cx="977705" cy="278316"/>
          </a:xfrm>
          <a:prstGeom prst="wedgeRectCallout">
            <a:avLst>
              <a:gd name="adj1" fmla="val 119378"/>
              <a:gd name="adj2" fmla="val 56082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Interstate</a:t>
            </a:r>
          </a:p>
        </p:txBody>
      </p:sp>
      <p:sp>
        <p:nvSpPr>
          <p:cNvPr id="6" name="Speech Bubble: Rectangle 4">
            <a:extLst>
              <a:ext uri="{FF2B5EF4-FFF2-40B4-BE49-F238E27FC236}">
                <a16:creationId xmlns:a16="http://schemas.microsoft.com/office/drawing/2014/main" id="{5D3E5EA4-4F91-3F80-F2F2-2383BA8D9020}"/>
              </a:ext>
            </a:extLst>
          </p:cNvPr>
          <p:cNvSpPr/>
          <p:nvPr/>
        </p:nvSpPr>
        <p:spPr>
          <a:xfrm>
            <a:off x="1419280" y="4557835"/>
            <a:ext cx="2606152" cy="433265"/>
          </a:xfrm>
          <a:prstGeom prst="wedgeRectCallout">
            <a:avLst>
              <a:gd name="adj1" fmla="val 60079"/>
              <a:gd name="adj2" fmla="val -118067"/>
            </a:avLst>
          </a:prstGeom>
          <a:solidFill>
            <a:srgbClr val="7030A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Sutton Corporation Boundary needs verified for Census BAS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58348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 Precinct 16 (overview)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ACAB0E-14CC-01B1-1CAC-81DBA33CF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23" y="713838"/>
            <a:ext cx="5724983" cy="58825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BA1619-88BE-387E-6F96-6724B151D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889" y="713838"/>
            <a:ext cx="5868934" cy="5882551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B2E352A8-0379-2AB3-4A1F-B0CCFFA2B5C1}"/>
              </a:ext>
            </a:extLst>
          </p:cNvPr>
          <p:cNvSpPr/>
          <p:nvPr/>
        </p:nvSpPr>
        <p:spPr>
          <a:xfrm>
            <a:off x="275699" y="1604866"/>
            <a:ext cx="1441134" cy="278316"/>
          </a:xfrm>
          <a:prstGeom prst="wedgeRectCallout">
            <a:avLst>
              <a:gd name="adj1" fmla="val 80392"/>
              <a:gd name="adj2" fmla="val 113075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Topo Ridge Tax Bdry</a:t>
            </a:r>
          </a:p>
        </p:txBody>
      </p:sp>
    </p:spTree>
    <p:extLst>
      <p:ext uri="{BB962C8B-B14F-4D97-AF65-F5344CB8AC3E}">
        <p14:creationId xmlns:p14="http://schemas.microsoft.com/office/powerpoint/2010/main" val="1767968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3426"/>
            <a:ext cx="12192000" cy="52322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 Precincts 16-38 </a:t>
            </a:r>
            <a:r>
              <a:rPr lang="en-US" sz="2800" b="1" dirty="0" err="1">
                <a:solidFill>
                  <a:schemeClr val="bg1"/>
                </a:solidFill>
              </a:rPr>
              <a:t>bdrys</a:t>
            </a:r>
            <a:r>
              <a:rPr lang="en-US" sz="2800" b="1" dirty="0">
                <a:solidFill>
                  <a:schemeClr val="bg1"/>
                </a:solidFill>
              </a:rPr>
              <a:t> (north Flatwoods)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8E79A6-944C-5162-B60A-DC1FCEA14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53" y="668450"/>
            <a:ext cx="9736206" cy="605508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5D3E5EA4-4F91-3F80-F2F2-2383BA8D9020}"/>
              </a:ext>
            </a:extLst>
          </p:cNvPr>
          <p:cNvSpPr/>
          <p:nvPr/>
        </p:nvSpPr>
        <p:spPr>
          <a:xfrm>
            <a:off x="9976459" y="1481260"/>
            <a:ext cx="1878468" cy="523220"/>
          </a:xfrm>
          <a:prstGeom prst="wedgeRectCallout">
            <a:avLst>
              <a:gd name="adj1" fmla="val -104778"/>
              <a:gd name="adj2" fmla="val 280701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Draw boundary on Stone Run Rd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DDA15-1F0A-0C93-8262-642E0EFB7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415" y="3808208"/>
            <a:ext cx="3345512" cy="2768189"/>
          </a:xfrm>
          <a:prstGeom prst="rect">
            <a:avLst/>
          </a:prstGeom>
        </p:spPr>
      </p:pic>
      <p:sp>
        <p:nvSpPr>
          <p:cNvPr id="9" name="Speech Bubble: Rectangle 4">
            <a:extLst>
              <a:ext uri="{FF2B5EF4-FFF2-40B4-BE49-F238E27FC236}">
                <a16:creationId xmlns:a16="http://schemas.microsoft.com/office/drawing/2014/main" id="{5D3E5EA4-4F91-3F80-F2F2-2383BA8D9020}"/>
              </a:ext>
            </a:extLst>
          </p:cNvPr>
          <p:cNvSpPr/>
          <p:nvPr/>
        </p:nvSpPr>
        <p:spPr>
          <a:xfrm>
            <a:off x="1647824" y="862136"/>
            <a:ext cx="2272777" cy="385640"/>
          </a:xfrm>
          <a:prstGeom prst="wedgeRectCallout">
            <a:avLst>
              <a:gd name="adj1" fmla="val 78514"/>
              <a:gd name="adj2" fmla="val 303177"/>
            </a:avLst>
          </a:prstGeom>
          <a:solidFill>
            <a:srgbClr val="7030A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Flatwoods Corporation Boundary needs verified for Census BAS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6752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97CF2A-9EF3-EF51-D37F-F60C1D6DC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983" y="766656"/>
            <a:ext cx="6762004" cy="58394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F9CF13-BB2C-D3AF-955D-185AAEE2249D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BRAXTON TAX AND MAGISTERIAL DISTRICTS IN 1970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0BBBF1-4FA3-A3A7-0F09-A5E5F4B4FC52}"/>
              </a:ext>
            </a:extLst>
          </p:cNvPr>
          <p:cNvSpPr txBox="1"/>
          <p:nvPr/>
        </p:nvSpPr>
        <p:spPr>
          <a:xfrm>
            <a:off x="6717323" y="2995644"/>
            <a:ext cx="1195753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Northern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28252C-97EE-DD26-1771-B0DBFCB82F47}"/>
              </a:ext>
            </a:extLst>
          </p:cNvPr>
          <p:cNvSpPr txBox="1"/>
          <p:nvPr/>
        </p:nvSpPr>
        <p:spPr>
          <a:xfrm>
            <a:off x="6664569" y="3798332"/>
            <a:ext cx="94224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Eastern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DC7CB1-F827-7042-5AA1-F6533ABCAEA1}"/>
              </a:ext>
            </a:extLst>
          </p:cNvPr>
          <p:cNvSpPr txBox="1"/>
          <p:nvPr/>
        </p:nvSpPr>
        <p:spPr>
          <a:xfrm>
            <a:off x="4555884" y="3420262"/>
            <a:ext cx="98620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Western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F40A66-DF99-9B70-4637-4C400FAF3DBF}"/>
              </a:ext>
            </a:extLst>
          </p:cNvPr>
          <p:cNvSpPr txBox="1"/>
          <p:nvPr/>
        </p:nvSpPr>
        <p:spPr>
          <a:xfrm>
            <a:off x="3782021" y="4713261"/>
            <a:ext cx="114167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Southern</a:t>
            </a:r>
          </a:p>
        </p:txBody>
      </p:sp>
    </p:spTree>
    <p:extLst>
      <p:ext uri="{BB962C8B-B14F-4D97-AF65-F5344CB8AC3E}">
        <p14:creationId xmlns:p14="http://schemas.microsoft.com/office/powerpoint/2010/main" val="12180165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3426"/>
            <a:ext cx="12192000" cy="52322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 Precincts 16-38 </a:t>
            </a:r>
            <a:r>
              <a:rPr lang="en-US" sz="2800" b="1" dirty="0" err="1">
                <a:solidFill>
                  <a:schemeClr val="bg1"/>
                </a:solidFill>
              </a:rPr>
              <a:t>bdry</a:t>
            </a:r>
            <a:r>
              <a:rPr lang="en-US" sz="2800" b="1" dirty="0">
                <a:solidFill>
                  <a:schemeClr val="bg1"/>
                </a:solidFill>
              </a:rPr>
              <a:t> (east of Flatwoods) Stone Run Rd and Ross Fork 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D4501F-A737-B98A-F08D-3A5978803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7" y="724815"/>
            <a:ext cx="10394409" cy="60278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FA4E60-4AFC-975A-9EE7-54E9A51A0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3948" y="3912978"/>
            <a:ext cx="3307304" cy="273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392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 Precincts 27-28 Boundary? at Exchange, WV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1018413"/>
            <a:ext cx="8972550" cy="5114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6AC8CC-4C87-77FE-4E95-0FD05953C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8200" y="1504188"/>
            <a:ext cx="3733800" cy="338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001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AF9CF13-BB2C-D3AF-955D-185AAEE2249D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BRAXTON COUNTY ELECTION MAP (GENERALIZED)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4D86F9-EE01-A18D-37DB-C187AE44C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295" y="523220"/>
            <a:ext cx="8569409" cy="6090402"/>
          </a:xfrm>
          <a:prstGeom prst="rect">
            <a:avLst/>
          </a:prstGeom>
        </p:spPr>
      </p:pic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EDBFC805-05B1-5A0B-D6AA-15014F324A29}"/>
              </a:ext>
            </a:extLst>
          </p:cNvPr>
          <p:cNvSpPr/>
          <p:nvPr/>
        </p:nvSpPr>
        <p:spPr>
          <a:xfrm>
            <a:off x="9819794" y="3568420"/>
            <a:ext cx="1507569" cy="1003580"/>
          </a:xfrm>
          <a:prstGeom prst="wedgeRectCallout">
            <a:avLst>
              <a:gd name="adj1" fmla="val -101154"/>
              <a:gd name="adj2" fmla="val -41622"/>
            </a:avLst>
          </a:prstGeom>
          <a:solidFill>
            <a:srgbClr val="FFFF0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Tax District Boundaries </a:t>
            </a:r>
            <a:r>
              <a:rPr lang="en-US" sz="1200" dirty="0">
                <a:solidFill>
                  <a:schemeClr val="tx1"/>
                </a:solidFill>
              </a:rPr>
              <a:t>(historical Magisterial Districts)</a:t>
            </a:r>
          </a:p>
        </p:txBody>
      </p:sp>
    </p:spTree>
    <p:extLst>
      <p:ext uri="{BB962C8B-B14F-4D97-AF65-F5344CB8AC3E}">
        <p14:creationId xmlns:p14="http://schemas.microsoft.com/office/powerpoint/2010/main" val="3320180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AF9CF13-BB2C-D3AF-955D-185AAEE2249D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Four Magisterial Districts – Tax District Boundaries on Topo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CA86D4-0150-7B30-83BB-2AB736BAD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49" y="879264"/>
            <a:ext cx="7424960" cy="5887296"/>
          </a:xfrm>
          <a:prstGeom prst="rect">
            <a:avLst/>
          </a:prstGeom>
        </p:spPr>
      </p:pic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4AE815B7-001D-B735-1184-2B21FB67D48C}"/>
              </a:ext>
            </a:extLst>
          </p:cNvPr>
          <p:cNvSpPr/>
          <p:nvPr/>
        </p:nvSpPr>
        <p:spPr>
          <a:xfrm>
            <a:off x="9389488" y="2641001"/>
            <a:ext cx="1507569" cy="1003580"/>
          </a:xfrm>
          <a:prstGeom prst="wedgeRectCallout">
            <a:avLst>
              <a:gd name="adj1" fmla="val -158954"/>
              <a:gd name="adj2" fmla="val 52708"/>
            </a:avLst>
          </a:prstGeom>
          <a:solidFill>
            <a:srgbClr val="FFFF00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Tax District Boundaries </a:t>
            </a:r>
            <a:r>
              <a:rPr lang="en-US" sz="1200" dirty="0">
                <a:solidFill>
                  <a:schemeClr val="tx1"/>
                </a:solidFill>
              </a:rPr>
              <a:t>(historical Magisterial Districts)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645F4C-1370-6596-E17E-A9D6FAEC3C6F}"/>
              </a:ext>
            </a:extLst>
          </p:cNvPr>
          <p:cNvSpPr txBox="1"/>
          <p:nvPr/>
        </p:nvSpPr>
        <p:spPr>
          <a:xfrm>
            <a:off x="8692178" y="4216999"/>
            <a:ext cx="32703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Today </a:t>
            </a:r>
            <a:r>
              <a:rPr lang="en-US" b="1" dirty="0"/>
              <a:t>voting precinct boundaries </a:t>
            </a:r>
            <a:r>
              <a:rPr lang="en-US" dirty="0"/>
              <a:t>primarily are defined by the E-911 roads instead of in the past following physical features (ridgelines, streams) of tax assessment district boundaries</a:t>
            </a:r>
          </a:p>
        </p:txBody>
      </p:sp>
    </p:spTree>
    <p:extLst>
      <p:ext uri="{BB962C8B-B14F-4D97-AF65-F5344CB8AC3E}">
        <p14:creationId xmlns:p14="http://schemas.microsoft.com/office/powerpoint/2010/main" val="3630338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AF9CF13-BB2C-D3AF-955D-185AAEE2249D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Precincts and Magisterial Districts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413" y="685799"/>
            <a:ext cx="7171316" cy="605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079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Precincts 9-23 Bdry, Magisterial Western-Southern (Tax District Bdry)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D10DF2-5BBD-70F0-C432-82D05079E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24" y="808300"/>
            <a:ext cx="6761113" cy="5934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9776AF-53C1-3893-A0A9-938D9104F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8875" y="1043436"/>
            <a:ext cx="4305300" cy="4305300"/>
          </a:xfrm>
          <a:prstGeom prst="rect">
            <a:avLst/>
          </a:prstGeom>
        </p:spPr>
      </p:pic>
      <p:sp>
        <p:nvSpPr>
          <p:cNvPr id="6" name="Explosion 1 5"/>
          <p:cNvSpPr/>
          <p:nvPr/>
        </p:nvSpPr>
        <p:spPr>
          <a:xfrm>
            <a:off x="3030412" y="4433338"/>
            <a:ext cx="1099335" cy="1047964"/>
          </a:xfrm>
          <a:prstGeom prst="irregularSeal1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Topo Bdry</a:t>
            </a:r>
          </a:p>
        </p:txBody>
      </p:sp>
    </p:spTree>
    <p:extLst>
      <p:ext uri="{BB962C8B-B14F-4D97-AF65-F5344CB8AC3E}">
        <p14:creationId xmlns:p14="http://schemas.microsoft.com/office/powerpoint/2010/main" val="3291867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 Precincts 9-23 Bdry, Magisterial Western-Southern (Tax District Bdry)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4ADD5B-834B-A012-CEF2-3F3A83BE0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33" y="745245"/>
            <a:ext cx="6290659" cy="6112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46957E-7CD0-6D43-B60A-931BDB3E2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419" y="1276350"/>
            <a:ext cx="4305300" cy="4305300"/>
          </a:xfrm>
          <a:prstGeom prst="rect">
            <a:avLst/>
          </a:prstGeom>
        </p:spPr>
      </p:pic>
      <p:sp>
        <p:nvSpPr>
          <p:cNvPr id="5" name="Explosion 1 4"/>
          <p:cNvSpPr/>
          <p:nvPr/>
        </p:nvSpPr>
        <p:spPr>
          <a:xfrm>
            <a:off x="2629559" y="3960002"/>
            <a:ext cx="1099335" cy="1047964"/>
          </a:xfrm>
          <a:prstGeom prst="irregularSeal1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Topo Bdry</a:t>
            </a:r>
          </a:p>
        </p:txBody>
      </p:sp>
    </p:spTree>
    <p:extLst>
      <p:ext uri="{BB962C8B-B14F-4D97-AF65-F5344CB8AC3E}">
        <p14:creationId xmlns:p14="http://schemas.microsoft.com/office/powerpoint/2010/main" val="1944263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 Precincts 6-9 Bdry, Include all structures of Lower Seth Road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01F8CA-B071-E1D9-9CA0-F9512C9BE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75" y="978644"/>
            <a:ext cx="7648575" cy="5591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046B1E-3D53-028C-C051-427819167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8575" y="1823598"/>
            <a:ext cx="4463350" cy="423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048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848E3C4-B6B9-EBD9-847B-D43595230F26}"/>
              </a:ext>
            </a:extLst>
          </p:cNvPr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  Precincts 9-25 Bdry, (Tax District Bdry)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7DD90D-178A-A338-1DF8-B33A367C5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11" y="560542"/>
            <a:ext cx="6619875" cy="6210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275C92-EFB2-1B54-A4B1-205D481E3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914" y="1591647"/>
            <a:ext cx="4257675" cy="4495800"/>
          </a:xfrm>
          <a:prstGeom prst="rect">
            <a:avLst/>
          </a:prstGeom>
        </p:spPr>
      </p:pic>
      <p:sp>
        <p:nvSpPr>
          <p:cNvPr id="5" name="Explosion 1 4"/>
          <p:cNvSpPr/>
          <p:nvPr/>
        </p:nvSpPr>
        <p:spPr>
          <a:xfrm>
            <a:off x="3823658" y="4401065"/>
            <a:ext cx="1099335" cy="1047964"/>
          </a:xfrm>
          <a:prstGeom prst="irregularSeal1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Topo Bdry</a:t>
            </a:r>
          </a:p>
        </p:txBody>
      </p:sp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D81E089D-4ADC-7911-1086-8FC89DE06B5A}"/>
              </a:ext>
            </a:extLst>
          </p:cNvPr>
          <p:cNvSpPr/>
          <p:nvPr/>
        </p:nvSpPr>
        <p:spPr>
          <a:xfrm>
            <a:off x="2113838" y="985935"/>
            <a:ext cx="977705" cy="278316"/>
          </a:xfrm>
          <a:prstGeom prst="wedgeRectCallout">
            <a:avLst>
              <a:gd name="adj1" fmla="val 155643"/>
              <a:gd name="adj2" fmla="val 92959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Interstate</a:t>
            </a:r>
          </a:p>
        </p:txBody>
      </p:sp>
    </p:spTree>
    <p:extLst>
      <p:ext uri="{BB962C8B-B14F-4D97-AF65-F5344CB8AC3E}">
        <p14:creationId xmlns:p14="http://schemas.microsoft.com/office/powerpoint/2010/main" val="17679720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2625</TotalTime>
  <Words>364</Words>
  <Application>Microsoft Office PowerPoint</Application>
  <PresentationFormat>Widescreen</PresentationFormat>
  <Paragraphs>52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BRAXTON COUNTY Election District Mapping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Kurt Donaldson</dc:creator>
  <cp:lastModifiedBy>Kurt Donaldson</cp:lastModifiedBy>
  <cp:revision>18</cp:revision>
  <dcterms:created xsi:type="dcterms:W3CDTF">2023-10-03T01:36:47Z</dcterms:created>
  <dcterms:modified xsi:type="dcterms:W3CDTF">2023-10-05T15:53:15Z</dcterms:modified>
</cp:coreProperties>
</file>