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303" r:id="rId4"/>
    <p:sldId id="301" r:id="rId5"/>
    <p:sldId id="302" r:id="rId6"/>
    <p:sldId id="291" r:id="rId7"/>
    <p:sldId id="267" r:id="rId8"/>
    <p:sldId id="298" r:id="rId9"/>
    <p:sldId id="304" r:id="rId10"/>
    <p:sldId id="294" r:id="rId11"/>
    <p:sldId id="295" r:id="rId12"/>
    <p:sldId id="292" r:id="rId13"/>
    <p:sldId id="297" r:id="rId14"/>
    <p:sldId id="299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8FE0-58BB-1397-4B91-0CFF119C4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8AF9E-C430-F8EF-7E1D-60E3A627E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D11EC-D862-30F7-597D-06D7A5EA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0FC9B-CA76-0C8D-E0EB-4683450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D8A86-6E00-18E3-8F4C-BDD6B63E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248C-22A3-9389-000E-471CAD69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F41CD-E84A-3320-B235-89C55F4E8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AD2A6-D076-8A5B-904A-FB992EA5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87F8-39CC-FED3-ED2B-608C4DA7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D3B6C-4AC5-5C69-068E-5A1F7DFB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BD886-9084-49A3-9F8F-C64E59CEA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0B76E-5107-E9AE-8508-5B80DE004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C10CF-F9EC-5B13-42CB-5C2326FA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65D3-970C-1AD3-C40E-B566E59D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C152B-A141-4CA1-5F48-6F9BEF5C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1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6938-304D-DF44-115C-AB6BD706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8396-7DF7-B3E6-7699-43EC98B52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97EC4-D05B-BE96-DC9A-E8E9EA1B2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3B9CD-E450-E550-2E79-402494A5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5E294-2D12-FEFA-2160-86B618A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9C6D-400E-AA42-4632-3C4974D5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99BD0-0B7B-E710-D34A-7CB838CB8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370BD-C1E2-CB71-6AD2-64367FF3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60472-9472-7065-A045-0B9E5F4D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9949D-496A-1D30-579E-CE34DB18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5C6E-C1EF-2CD2-1E2F-792A8EB3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0F342-16C6-BD99-B9EA-2A62B33E6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77FB4-F0E0-9ED0-1E7F-21833ED64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EC8B2-D229-B06D-A380-A2CF61D9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1AAE6-5D36-D0E6-469D-4A6A8645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2EF8C-4588-E349-D1B7-03542841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3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2628-3684-C247-14F0-61FAE5C6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32CF0-5F89-957E-AA1E-5D78798AE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48EA4-A314-6F86-EFB8-3D5E17168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90F97-20A1-E944-7986-CE5F9D586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34840-C5F2-99F5-9512-2C04A674C3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2079C-CBAC-A9AB-9841-0CCDC34C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73953-F1F7-E15D-62BA-723ED33C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4590E8-539B-AC0C-B322-1569E027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57621-4C32-CFC1-3824-57401228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3A9A43-709E-FD16-4635-49B469C2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33448-172B-E6DB-D676-50BD0C9F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CD67B-DAD4-A78B-ABB2-0766FC3F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FDA89C-1806-8A68-9182-9B618BDD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9691E-FF50-5D5A-9C5C-B5D18213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813FD-0B7F-B6C6-47BD-D07C778B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035E-A733-AD60-C7C7-E6EA3296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4AE5-CB37-3777-9CE5-20328315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328C7-3AAD-0151-0F9E-4F4D8E89F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F8AD7-7E8E-D669-5371-B76ACC011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2A107-2AAA-6848-BD71-B1E8A426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046AE-D29F-61D3-D3DD-D0E12B11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9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33A37-4B7E-A637-3B30-7990FB9C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204DE-1A8B-A8FA-8A61-5B2D8970E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27802-34FF-5F85-C321-98B3D426C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A7CD0-90C2-D9EE-9F25-F724A139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002B-329E-2286-4C64-6C50F6C0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F75C8-00F0-DD72-7414-DB5519AF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3D80C3-D713-F23D-8EAA-5EF17C7A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49DB0-EE44-02A5-CC3F-49B2F2FEA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32004-8114-635C-1808-41606D7C0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0C96-0471-4EDC-AA06-D6BB6DA4CBE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7FE9-27C3-2E0C-45BC-B3271EE98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899F-F692-3EE9-BC40-7BAD20CA9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8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pwv.gov/SVR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ata.wvgis.wvu.edu/pub/Clearinghouse/planningLanduseCadastres/wv_tax_maps/PDF/07_Calhoun_County/02_Grantsville_Corp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planningLanduseCadastres/wv_tax_maps/PDF/07_Calhoun_County/02_Grantsville_Corp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CALHOUN COUNTY: Election District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25563"/>
            <a:ext cx="12191999" cy="553243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Geo-SVRS Voter Match:</a:t>
            </a:r>
            <a:r>
              <a:rPr lang="en-US" dirty="0"/>
              <a:t>  </a:t>
            </a:r>
            <a:r>
              <a:rPr lang="en-US" sz="2400" dirty="0"/>
              <a:t>Ensure </a:t>
            </a:r>
            <a:r>
              <a:rPr lang="en-US" sz="2400" b="1" dirty="0"/>
              <a:t>Voter Registration Site Points </a:t>
            </a:r>
            <a:r>
              <a:rPr lang="en-US" sz="2400" dirty="0"/>
              <a:t>are assigned to the correct geographic precinct.  Refer to mismatch spreadsheet or red dots on G-SVRS Tool (</a:t>
            </a:r>
            <a:r>
              <a:rPr lang="en-US" sz="2400" dirty="0">
                <a:hlinkClick r:id="rId2"/>
              </a:rPr>
              <a:t>www.mapwv.gov/SVRS</a:t>
            </a:r>
            <a:r>
              <a:rPr lang="en-US" sz="2400" dirty="0"/>
              <a:t>).  Consult with E-911 office about </a:t>
            </a:r>
            <a:r>
              <a:rPr lang="en-US" sz="2400" b="1" dirty="0"/>
              <a:t>invalid addresses </a:t>
            </a:r>
            <a:r>
              <a:rPr lang="en-US" sz="2400" dirty="0"/>
              <a:t>or </a:t>
            </a:r>
            <a:r>
              <a:rPr lang="en-US" sz="2400" b="1" dirty="0"/>
              <a:t>spatially inaccurate addresses</a:t>
            </a:r>
            <a:r>
              <a:rPr lang="en-US" sz="2400" dirty="0"/>
              <a:t> that cannot be mapped to the building footprint (less accurate street address match).</a:t>
            </a:r>
          </a:p>
          <a:p>
            <a:r>
              <a:rPr lang="en-US" u="sng" dirty="0"/>
              <a:t>Precinct Boundary Definition Factors: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E-911 Addresses &amp; Road Centerlines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All addresses of smaller roads or roads in hollows/narrow valleys should be in a single voting precinct to minimize multiple road segment definitions in the SVRS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Street Geocodes:  Geocode matches to street ranges are problematic for road precinct boundaries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Incorporated Place Boundaries </a:t>
            </a:r>
            <a:r>
              <a:rPr lang="en-US" dirty="0"/>
              <a:t>should be accurate and match precinct boundaries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Topographic Ridge Boundaries</a:t>
            </a:r>
            <a:r>
              <a:rPr lang="en-US" dirty="0"/>
              <a:t>.  In rural counties, typically tax district and historical magisterial district line boundaries follow topographic ridgelines.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Proximity to Polling Sites</a:t>
            </a:r>
            <a:r>
              <a:rPr lang="en-US" dirty="0"/>
              <a:t>.  Voter point travel time/distance to polling site of precinct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Census Blocks.  </a:t>
            </a:r>
            <a:r>
              <a:rPr lang="en-US" dirty="0"/>
              <a:t>Follow existing census block edge boundaries if exist</a:t>
            </a:r>
          </a:p>
          <a:p>
            <a:r>
              <a:rPr lang="en-US" u="sng" dirty="0"/>
              <a:t>Voting Precinct Boundary Alignment Issues/No Gaps:</a:t>
            </a:r>
          </a:p>
          <a:p>
            <a:pPr lvl="1"/>
            <a:r>
              <a:rPr lang="en-US" dirty="0"/>
              <a:t>Precinct boundaries should align coincidentally with </a:t>
            </a:r>
            <a:r>
              <a:rPr lang="en-US" b="1" dirty="0"/>
              <a:t>USGS 1:24,000-scale county boundary </a:t>
            </a:r>
            <a:r>
              <a:rPr lang="en-US" dirty="0"/>
              <a:t>– not the less accurate Census boundary </a:t>
            </a:r>
          </a:p>
          <a:p>
            <a:pPr lvl="1"/>
            <a:r>
              <a:rPr lang="en-US" dirty="0"/>
              <a:t>Precinct boundaries should align coincidentally with </a:t>
            </a:r>
            <a:r>
              <a:rPr lang="en-US" b="1" dirty="0"/>
              <a:t>magisterial district lines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41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10-7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(</a:t>
            </a:r>
            <a:r>
              <a:rPr lang="en-US" sz="2800" b="1" dirty="0" err="1">
                <a:solidFill>
                  <a:schemeClr val="bg1"/>
                </a:solidFill>
              </a:rPr>
              <a:t>Crummies</a:t>
            </a:r>
            <a:r>
              <a:rPr lang="en-US" sz="2800" b="1" dirty="0">
                <a:solidFill>
                  <a:schemeClr val="bg1"/>
                </a:solidFill>
              </a:rPr>
              <a:t> Creek Rd – Precinct 10)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1CCA1-45E7-5E78-5CAE-EB3618F72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523220"/>
            <a:ext cx="11826239" cy="6277350"/>
          </a:xfrm>
          <a:prstGeom prst="rect">
            <a:avLst/>
          </a:prstGeom>
        </p:spPr>
      </p:pic>
      <p:sp>
        <p:nvSpPr>
          <p:cNvPr id="5" name="Explosion 1 4">
            <a:extLst>
              <a:ext uri="{FF2B5EF4-FFF2-40B4-BE49-F238E27FC236}">
                <a16:creationId xmlns:a16="http://schemas.microsoft.com/office/drawing/2014/main" id="{CF767883-7EF4-9C71-D546-D4713798631F}"/>
              </a:ext>
            </a:extLst>
          </p:cNvPr>
          <p:cNvSpPr/>
          <p:nvPr/>
        </p:nvSpPr>
        <p:spPr>
          <a:xfrm>
            <a:off x="7572151" y="2301676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Topo Bdry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E759651-5475-7211-6D83-D5F8C61F71CE}"/>
              </a:ext>
            </a:extLst>
          </p:cNvPr>
          <p:cNvSpPr/>
          <p:nvPr/>
        </p:nvSpPr>
        <p:spPr>
          <a:xfrm>
            <a:off x="7083298" y="5128096"/>
            <a:ext cx="977705" cy="384094"/>
          </a:xfrm>
          <a:prstGeom prst="wedgeRectCallout">
            <a:avLst>
              <a:gd name="adj1" fmla="val 106017"/>
              <a:gd name="adj2" fmla="val -24556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Crummies</a:t>
            </a:r>
            <a:r>
              <a:rPr lang="en-US" sz="1200" dirty="0"/>
              <a:t> Creek Road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7A6389CF-8981-CC41-F6E9-6A5412203001}"/>
              </a:ext>
            </a:extLst>
          </p:cNvPr>
          <p:cNvSpPr/>
          <p:nvPr/>
        </p:nvSpPr>
        <p:spPr>
          <a:xfrm>
            <a:off x="9036507" y="2014781"/>
            <a:ext cx="977705" cy="384094"/>
          </a:xfrm>
          <a:prstGeom prst="wedgeRectCallout">
            <a:avLst>
              <a:gd name="adj1" fmla="val -869"/>
              <a:gd name="adj2" fmla="val 3739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Sand Ridge Road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D2067C-74FF-08C7-745E-A3F5379C1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08" y="4393914"/>
            <a:ext cx="2445725" cy="21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10-7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(Intersection </a:t>
            </a:r>
            <a:r>
              <a:rPr lang="en-US" sz="2800" b="1" dirty="0" err="1">
                <a:solidFill>
                  <a:schemeClr val="bg1"/>
                </a:solidFill>
              </a:rPr>
              <a:t>Crummies</a:t>
            </a:r>
            <a:r>
              <a:rPr lang="en-US" sz="2800" b="1" dirty="0">
                <a:solidFill>
                  <a:schemeClr val="bg1"/>
                </a:solidFill>
              </a:rPr>
              <a:t> Creek Rd, Sand Ridge Rd)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36C5D-A668-E24D-10E1-6A8A179D3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1" y="750345"/>
            <a:ext cx="8267252" cy="5986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C2D05-12B8-2B58-1FF3-6A517D05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016" y="2640108"/>
            <a:ext cx="3862984" cy="34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10-19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(Sams Run Rd – Precinct 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C806F-F829-CE09-C18C-4A905E0D2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3" y="638175"/>
            <a:ext cx="9877425" cy="6219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456D2-B1C7-0E54-BA03-8A5AE106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322" y="1124846"/>
            <a:ext cx="4353804" cy="4652010"/>
          </a:xfrm>
          <a:prstGeom prst="rect">
            <a:avLst/>
          </a:prstGeom>
        </p:spPr>
      </p:pic>
      <p:sp>
        <p:nvSpPr>
          <p:cNvPr id="8" name="Explosion 1 4">
            <a:extLst>
              <a:ext uri="{FF2B5EF4-FFF2-40B4-BE49-F238E27FC236}">
                <a16:creationId xmlns:a16="http://schemas.microsoft.com/office/drawing/2014/main" id="{CFF6AE89-F62F-3C90-CC6A-98B66B9D1B41}"/>
              </a:ext>
            </a:extLst>
          </p:cNvPr>
          <p:cNvSpPr/>
          <p:nvPr/>
        </p:nvSpPr>
        <p:spPr>
          <a:xfrm>
            <a:off x="2799185" y="4485039"/>
            <a:ext cx="1356286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Topo Ridge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A6D8DEB-AFE7-FD69-E3BC-A51540357BBA}"/>
              </a:ext>
            </a:extLst>
          </p:cNvPr>
          <p:cNvSpPr/>
          <p:nvPr/>
        </p:nvSpPr>
        <p:spPr>
          <a:xfrm>
            <a:off x="4441661" y="6027778"/>
            <a:ext cx="977705" cy="384094"/>
          </a:xfrm>
          <a:prstGeom prst="wedgeRectCallout">
            <a:avLst>
              <a:gd name="adj1" fmla="val -151654"/>
              <a:gd name="adj2" fmla="val -9251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Sams Run Road</a:t>
            </a:r>
          </a:p>
        </p:txBody>
      </p:sp>
    </p:spTree>
    <p:extLst>
      <p:ext uri="{BB962C8B-B14F-4D97-AF65-F5344CB8AC3E}">
        <p14:creationId xmlns:p14="http://schemas.microsoft.com/office/powerpoint/2010/main" val="4268805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1-4-11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(Jockers Ridge Road – Precinct 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1FB15-C749-401A-4D02-42404E5E8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4" y="755689"/>
            <a:ext cx="8822897" cy="5973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506FDA-8E33-44FC-7A9A-092064B45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0" y="1979907"/>
            <a:ext cx="3779520" cy="4122404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6646C0EF-7FD7-4E01-9D76-0D4CE2A637F6}"/>
              </a:ext>
            </a:extLst>
          </p:cNvPr>
          <p:cNvSpPr/>
          <p:nvPr/>
        </p:nvSpPr>
        <p:spPr>
          <a:xfrm>
            <a:off x="7323358" y="5718217"/>
            <a:ext cx="977705" cy="384094"/>
          </a:xfrm>
          <a:prstGeom prst="wedgeRectCallout">
            <a:avLst>
              <a:gd name="adj1" fmla="val -77216"/>
              <a:gd name="adj2" fmla="val 14312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Jokers Ridge</a:t>
            </a:r>
            <a:br>
              <a:rPr lang="en-US" sz="1200" dirty="0"/>
            </a:br>
            <a:r>
              <a:rPr lang="en-US" sz="1200" dirty="0"/>
              <a:t>Road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D123D45-6C12-609F-42EE-2A7C07B5232C}"/>
              </a:ext>
            </a:extLst>
          </p:cNvPr>
          <p:cNvSpPr/>
          <p:nvPr/>
        </p:nvSpPr>
        <p:spPr>
          <a:xfrm>
            <a:off x="6010301" y="1634829"/>
            <a:ext cx="977705" cy="384094"/>
          </a:xfrm>
          <a:prstGeom prst="wedgeRectCallout">
            <a:avLst>
              <a:gd name="adj1" fmla="val -122070"/>
              <a:gd name="adj2" fmla="val -75511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Jokers Ridge</a:t>
            </a:r>
            <a:br>
              <a:rPr lang="en-US" sz="1200" dirty="0"/>
            </a:br>
            <a:r>
              <a:rPr lang="en-US" sz="1200" dirty="0"/>
              <a:t>Road</a:t>
            </a:r>
          </a:p>
        </p:txBody>
      </p:sp>
    </p:spTree>
    <p:extLst>
      <p:ext uri="{BB962C8B-B14F-4D97-AF65-F5344CB8AC3E}">
        <p14:creationId xmlns:p14="http://schemas.microsoft.com/office/powerpoint/2010/main" val="56846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10" y="850714"/>
            <a:ext cx="9033287" cy="5671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1-11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(W. Little Kanawha Hwy west of Stutler road)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74E4C-3E8A-C30B-E9BB-AC0E29F76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336" y="850714"/>
            <a:ext cx="3569589" cy="2714494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84DA3ACA-838D-347D-FB07-4CBD4580D3CC}"/>
              </a:ext>
            </a:extLst>
          </p:cNvPr>
          <p:cNvSpPr/>
          <p:nvPr/>
        </p:nvSpPr>
        <p:spPr>
          <a:xfrm>
            <a:off x="6257811" y="5534911"/>
            <a:ext cx="977705" cy="255667"/>
          </a:xfrm>
          <a:prstGeom prst="wedgeRectCallout">
            <a:avLst>
              <a:gd name="adj1" fmla="val 127967"/>
              <a:gd name="adj2" fmla="val -7493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Stutler Rd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FE7B6314-8CE5-7285-3A6A-06FC78F87A4E}"/>
              </a:ext>
            </a:extLst>
          </p:cNvPr>
          <p:cNvSpPr/>
          <p:nvPr/>
        </p:nvSpPr>
        <p:spPr>
          <a:xfrm>
            <a:off x="6089548" y="2623884"/>
            <a:ext cx="1314230" cy="476492"/>
          </a:xfrm>
          <a:prstGeom prst="wedgeRectCallout">
            <a:avLst>
              <a:gd name="adj1" fmla="val -88010"/>
              <a:gd name="adj2" fmla="val 3366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 Little Kanawha Highway</a:t>
            </a:r>
          </a:p>
        </p:txBody>
      </p:sp>
    </p:spTree>
    <p:extLst>
      <p:ext uri="{BB962C8B-B14F-4D97-AF65-F5344CB8AC3E}">
        <p14:creationId xmlns:p14="http://schemas.microsoft.com/office/powerpoint/2010/main" val="314845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05" y="610468"/>
            <a:ext cx="6539923" cy="6183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15-19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</a:rPr>
              <a:t>(Granny She Rd </a:t>
            </a:r>
            <a:r>
              <a:rPr lang="en-US" sz="2800" b="1" dirty="0">
                <a:solidFill>
                  <a:schemeClr val="bg1"/>
                </a:solidFill>
              </a:rPr>
              <a:t>– Precinct </a:t>
            </a:r>
            <a:r>
              <a:rPr lang="en-US" sz="2800" b="1" dirty="0" smtClean="0">
                <a:solidFill>
                  <a:schemeClr val="bg1"/>
                </a:solidFill>
              </a:rPr>
              <a:t>15)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F353C-B96F-5124-B70B-0491BBB3B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26" y="1892570"/>
            <a:ext cx="2741799" cy="3081418"/>
          </a:xfrm>
          <a:prstGeom prst="rect">
            <a:avLst/>
          </a:prstGeom>
        </p:spPr>
      </p:pic>
      <p:sp>
        <p:nvSpPr>
          <p:cNvPr id="8" name="Explosion 1 4">
            <a:extLst>
              <a:ext uri="{FF2B5EF4-FFF2-40B4-BE49-F238E27FC236}">
                <a16:creationId xmlns:a16="http://schemas.microsoft.com/office/drawing/2014/main" id="{06B8802E-F994-45B1-29A8-8181A0AEE7FF}"/>
              </a:ext>
            </a:extLst>
          </p:cNvPr>
          <p:cNvSpPr/>
          <p:nvPr/>
        </p:nvSpPr>
        <p:spPr>
          <a:xfrm>
            <a:off x="7657962" y="1393434"/>
            <a:ext cx="1356286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Topo Ridge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3D13A94F-DD47-0999-E455-380A6BCC1DF5}"/>
              </a:ext>
            </a:extLst>
          </p:cNvPr>
          <p:cNvSpPr/>
          <p:nvPr/>
        </p:nvSpPr>
        <p:spPr>
          <a:xfrm>
            <a:off x="7086324" y="4973988"/>
            <a:ext cx="1143276" cy="213832"/>
          </a:xfrm>
          <a:prstGeom prst="wedgeRectCallout">
            <a:avLst>
              <a:gd name="adj1" fmla="val -100824"/>
              <a:gd name="adj2" fmla="val -33323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Walnut Road</a:t>
            </a:r>
          </a:p>
        </p:txBody>
      </p:sp>
    </p:spTree>
    <p:extLst>
      <p:ext uri="{BB962C8B-B14F-4D97-AF65-F5344CB8AC3E}">
        <p14:creationId xmlns:p14="http://schemas.microsoft.com/office/powerpoint/2010/main" val="106140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9B476-E5EB-F1FF-B750-9644964B9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67" y="871780"/>
            <a:ext cx="5415803" cy="5853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CALHOUN COUNTY: PAST AND CURRENT MAGISTERIAL DISTRICTS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BBBF1-4FA3-A3A7-0F09-A5E5F4B4FC52}"/>
              </a:ext>
            </a:extLst>
          </p:cNvPr>
          <p:cNvSpPr txBox="1"/>
          <p:nvPr/>
        </p:nvSpPr>
        <p:spPr>
          <a:xfrm>
            <a:off x="2689412" y="1980876"/>
            <a:ext cx="29404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8252C-97EE-DD26-1771-B0DBFCB82F47}"/>
              </a:ext>
            </a:extLst>
          </p:cNvPr>
          <p:cNvSpPr txBox="1"/>
          <p:nvPr/>
        </p:nvSpPr>
        <p:spPr>
          <a:xfrm>
            <a:off x="2689412" y="3050930"/>
            <a:ext cx="321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C7CB1-F827-7042-5AA1-F6533ABCAEA1}"/>
              </a:ext>
            </a:extLst>
          </p:cNvPr>
          <p:cNvSpPr txBox="1"/>
          <p:nvPr/>
        </p:nvSpPr>
        <p:spPr>
          <a:xfrm>
            <a:off x="3679340" y="2531410"/>
            <a:ext cx="31733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40A66-DF99-9B70-4637-4C400FAF3DBF}"/>
              </a:ext>
            </a:extLst>
          </p:cNvPr>
          <p:cNvSpPr txBox="1"/>
          <p:nvPr/>
        </p:nvSpPr>
        <p:spPr>
          <a:xfrm>
            <a:off x="2351254" y="4014014"/>
            <a:ext cx="33815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1AA3A8-1A55-965B-12DB-F7C2443E8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916" y="871780"/>
            <a:ext cx="5052988" cy="5853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1F5271-4CE8-A8CB-11A4-6C326C222CA5}"/>
              </a:ext>
            </a:extLst>
          </p:cNvPr>
          <p:cNvSpPr txBox="1"/>
          <p:nvPr/>
        </p:nvSpPr>
        <p:spPr>
          <a:xfrm>
            <a:off x="3140689" y="5511120"/>
            <a:ext cx="33815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A85AD8-5B5E-7A22-F2B3-3AA0202BF6D7}"/>
              </a:ext>
            </a:extLst>
          </p:cNvPr>
          <p:cNvSpPr/>
          <p:nvPr/>
        </p:nvSpPr>
        <p:spPr>
          <a:xfrm>
            <a:off x="1690133" y="2531410"/>
            <a:ext cx="774441" cy="625151"/>
          </a:xfrm>
          <a:custGeom>
            <a:avLst/>
            <a:gdLst>
              <a:gd name="connsiteX0" fmla="*/ 0 w 774441"/>
              <a:gd name="connsiteY0" fmla="*/ 0 h 625151"/>
              <a:gd name="connsiteX1" fmla="*/ 83976 w 774441"/>
              <a:gd name="connsiteY1" fmla="*/ 27992 h 625151"/>
              <a:gd name="connsiteX2" fmla="*/ 111967 w 774441"/>
              <a:gd name="connsiteY2" fmla="*/ 65314 h 625151"/>
              <a:gd name="connsiteX3" fmla="*/ 149290 w 774441"/>
              <a:gd name="connsiteY3" fmla="*/ 93306 h 625151"/>
              <a:gd name="connsiteX4" fmla="*/ 158620 w 774441"/>
              <a:gd name="connsiteY4" fmla="*/ 121298 h 625151"/>
              <a:gd name="connsiteX5" fmla="*/ 205274 w 774441"/>
              <a:gd name="connsiteY5" fmla="*/ 130629 h 625151"/>
              <a:gd name="connsiteX6" fmla="*/ 242596 w 774441"/>
              <a:gd name="connsiteY6" fmla="*/ 139959 h 625151"/>
              <a:gd name="connsiteX7" fmla="*/ 251927 w 774441"/>
              <a:gd name="connsiteY7" fmla="*/ 167951 h 625151"/>
              <a:gd name="connsiteX8" fmla="*/ 279918 w 774441"/>
              <a:gd name="connsiteY8" fmla="*/ 279918 h 625151"/>
              <a:gd name="connsiteX9" fmla="*/ 345233 w 774441"/>
              <a:gd name="connsiteY9" fmla="*/ 317241 h 625151"/>
              <a:gd name="connsiteX10" fmla="*/ 382555 w 774441"/>
              <a:gd name="connsiteY10" fmla="*/ 373224 h 625151"/>
              <a:gd name="connsiteX11" fmla="*/ 391886 w 774441"/>
              <a:gd name="connsiteY11" fmla="*/ 419878 h 625151"/>
              <a:gd name="connsiteX12" fmla="*/ 429208 w 774441"/>
              <a:gd name="connsiteY12" fmla="*/ 485192 h 625151"/>
              <a:gd name="connsiteX13" fmla="*/ 513184 w 774441"/>
              <a:gd name="connsiteY13" fmla="*/ 503853 h 625151"/>
              <a:gd name="connsiteX14" fmla="*/ 578498 w 774441"/>
              <a:gd name="connsiteY14" fmla="*/ 587829 h 625151"/>
              <a:gd name="connsiteX15" fmla="*/ 746449 w 774441"/>
              <a:gd name="connsiteY15" fmla="*/ 615820 h 625151"/>
              <a:gd name="connsiteX16" fmla="*/ 774441 w 774441"/>
              <a:gd name="connsiteY16" fmla="*/ 625151 h 62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4441" h="625151">
                <a:moveTo>
                  <a:pt x="0" y="0"/>
                </a:moveTo>
                <a:cubicBezTo>
                  <a:pt x="28374" y="5675"/>
                  <a:pt x="60463" y="7838"/>
                  <a:pt x="83976" y="27992"/>
                </a:cubicBezTo>
                <a:cubicBezTo>
                  <a:pt x="95783" y="38112"/>
                  <a:pt x="100971" y="54318"/>
                  <a:pt x="111967" y="65314"/>
                </a:cubicBezTo>
                <a:cubicBezTo>
                  <a:pt x="122963" y="76310"/>
                  <a:pt x="136849" y="83975"/>
                  <a:pt x="149290" y="93306"/>
                </a:cubicBezTo>
                <a:cubicBezTo>
                  <a:pt x="152400" y="102637"/>
                  <a:pt x="150437" y="115842"/>
                  <a:pt x="158620" y="121298"/>
                </a:cubicBezTo>
                <a:cubicBezTo>
                  <a:pt x="171816" y="130095"/>
                  <a:pt x="189792" y="127189"/>
                  <a:pt x="205274" y="130629"/>
                </a:cubicBezTo>
                <a:cubicBezTo>
                  <a:pt x="217792" y="133411"/>
                  <a:pt x="230155" y="136849"/>
                  <a:pt x="242596" y="139959"/>
                </a:cubicBezTo>
                <a:cubicBezTo>
                  <a:pt x="245706" y="149290"/>
                  <a:pt x="250168" y="158274"/>
                  <a:pt x="251927" y="167951"/>
                </a:cubicBezTo>
                <a:cubicBezTo>
                  <a:pt x="259391" y="209001"/>
                  <a:pt x="252035" y="246458"/>
                  <a:pt x="279918" y="279918"/>
                </a:cubicBezTo>
                <a:cubicBezTo>
                  <a:pt x="289340" y="291225"/>
                  <a:pt x="335267" y="312258"/>
                  <a:pt x="345233" y="317241"/>
                </a:cubicBezTo>
                <a:cubicBezTo>
                  <a:pt x="357674" y="335902"/>
                  <a:pt x="378156" y="351232"/>
                  <a:pt x="382555" y="373224"/>
                </a:cubicBezTo>
                <a:cubicBezTo>
                  <a:pt x="385665" y="388775"/>
                  <a:pt x="388446" y="404396"/>
                  <a:pt x="391886" y="419878"/>
                </a:cubicBezTo>
                <a:cubicBezTo>
                  <a:pt x="398893" y="451410"/>
                  <a:pt x="397832" y="467263"/>
                  <a:pt x="429208" y="485192"/>
                </a:cubicBezTo>
                <a:cubicBezTo>
                  <a:pt x="436300" y="489244"/>
                  <a:pt x="510370" y="503290"/>
                  <a:pt x="513184" y="503853"/>
                </a:cubicBezTo>
                <a:cubicBezTo>
                  <a:pt x="534955" y="531845"/>
                  <a:pt x="543725" y="580874"/>
                  <a:pt x="578498" y="587829"/>
                </a:cubicBezTo>
                <a:cubicBezTo>
                  <a:pt x="696392" y="611408"/>
                  <a:pt x="640331" y="602556"/>
                  <a:pt x="746449" y="615820"/>
                </a:cubicBezTo>
                <a:lnTo>
                  <a:pt x="774441" y="625151"/>
                </a:lnTo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A668405F-DAFA-DE6B-7CFA-E3789C257BAE}"/>
              </a:ext>
            </a:extLst>
          </p:cNvPr>
          <p:cNvSpPr/>
          <p:nvPr/>
        </p:nvSpPr>
        <p:spPr>
          <a:xfrm>
            <a:off x="138070" y="975030"/>
            <a:ext cx="1507569" cy="1003580"/>
          </a:xfrm>
          <a:prstGeom prst="wedgeRectCallout">
            <a:avLst>
              <a:gd name="adj1" fmla="val 61381"/>
              <a:gd name="adj2" fmla="val 116859"/>
            </a:avLst>
          </a:prstGeom>
          <a:solidFill>
            <a:srgbClr val="FFFF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Tax District Boundaries </a:t>
            </a:r>
            <a:r>
              <a:rPr lang="en-US" sz="1200" dirty="0">
                <a:solidFill>
                  <a:schemeClr val="tx1"/>
                </a:solidFill>
              </a:rPr>
              <a:t>(historical Magisterial District Boundary)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A0C07-B6D1-D6FD-20A7-447D4B6A6CE0}"/>
              </a:ext>
            </a:extLst>
          </p:cNvPr>
          <p:cNvSpPr txBox="1"/>
          <p:nvPr/>
        </p:nvSpPr>
        <p:spPr>
          <a:xfrm>
            <a:off x="48450" y="5511120"/>
            <a:ext cx="230280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Today </a:t>
            </a:r>
            <a:r>
              <a:rPr lang="en-US" sz="1200" b="1" dirty="0"/>
              <a:t>voting precinct boundaries </a:t>
            </a:r>
            <a:r>
              <a:rPr lang="en-US" sz="1200" dirty="0"/>
              <a:t>primarily are defined by the E-911 roads instead of in the past following physical features (ridgelines, streams) of tax assessment district boundaries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31434D-3F94-62E7-4304-EA8DEA895BC7}"/>
              </a:ext>
            </a:extLst>
          </p:cNvPr>
          <p:cNvSpPr txBox="1"/>
          <p:nvPr/>
        </p:nvSpPr>
        <p:spPr>
          <a:xfrm>
            <a:off x="1462550" y="533109"/>
            <a:ext cx="297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 Magisterial/Tax Districts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6A12B8-D282-C75D-7548-A0B2E901EF87}"/>
              </a:ext>
            </a:extLst>
          </p:cNvPr>
          <p:cNvSpPr txBox="1"/>
          <p:nvPr/>
        </p:nvSpPr>
        <p:spPr>
          <a:xfrm>
            <a:off x="7948555" y="533109"/>
            <a:ext cx="260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 Magisterial Districts</a:t>
            </a:r>
          </a:p>
        </p:txBody>
      </p:sp>
    </p:spTree>
    <p:extLst>
      <p:ext uri="{BB962C8B-B14F-4D97-AF65-F5344CB8AC3E}">
        <p14:creationId xmlns:p14="http://schemas.microsoft.com/office/powerpoint/2010/main" val="121801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Voting Precinct &amp; Magisterial Districts (</a:t>
            </a:r>
            <a:r>
              <a:rPr lang="en-US" sz="2800" b="1" dirty="0" smtClean="0">
                <a:solidFill>
                  <a:schemeClr val="bg1"/>
                </a:solidFill>
              </a:rPr>
              <a:t>Calhoun </a:t>
            </a:r>
            <a:r>
              <a:rPr lang="en-US" sz="2800" b="1" dirty="0">
                <a:solidFill>
                  <a:schemeClr val="bg1"/>
                </a:solidFill>
              </a:rPr>
              <a:t>County)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BF490-C2BA-BCFB-F12D-6FA88CADE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310" y="651640"/>
            <a:ext cx="4070816" cy="60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6 Grantsville Corp. (Does not match Census or Tax District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603AD-6EF7-082B-708F-BA0E1B571E62}"/>
              </a:ext>
            </a:extLst>
          </p:cNvPr>
          <p:cNvSpPr txBox="1"/>
          <p:nvPr/>
        </p:nvSpPr>
        <p:spPr>
          <a:xfrm>
            <a:off x="1145333" y="6581001"/>
            <a:ext cx="9071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https://data.wvgis.wvu.edu/pub/Clearinghouse/planningLanduseCadastres/wv_tax_maps/PDF/07_Calhoun_County/02_Grantsville_Corp/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F2F999-E20C-9BCC-BF11-B807DD25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5493"/>
            <a:ext cx="5506617" cy="5853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BEC893-EEE7-44B1-097E-40266E315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25" y="635493"/>
            <a:ext cx="3610185" cy="5853002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DD362650-D9F1-5DA0-F6DD-D4D881ACB448}"/>
              </a:ext>
            </a:extLst>
          </p:cNvPr>
          <p:cNvSpPr/>
          <p:nvPr/>
        </p:nvSpPr>
        <p:spPr>
          <a:xfrm>
            <a:off x="1153335" y="1499928"/>
            <a:ext cx="977705" cy="618930"/>
          </a:xfrm>
          <a:prstGeom prst="wedgeRectCallout">
            <a:avLst>
              <a:gd name="adj1" fmla="val 130830"/>
              <a:gd name="adj2" fmla="val -8024"/>
            </a:avLst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Precinct Boundary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CD4EC3-2426-DD85-BA82-5F5DE4F165E3}"/>
              </a:ext>
            </a:extLst>
          </p:cNvPr>
          <p:cNvSpPr txBox="1"/>
          <p:nvPr/>
        </p:nvSpPr>
        <p:spPr>
          <a:xfrm>
            <a:off x="1499246" y="4030824"/>
            <a:ext cx="1240971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Census Municipal Boundary</a:t>
            </a:r>
          </a:p>
        </p:txBody>
      </p:sp>
    </p:spTree>
    <p:extLst>
      <p:ext uri="{BB962C8B-B14F-4D97-AF65-F5344CB8AC3E}">
        <p14:creationId xmlns:p14="http://schemas.microsoft.com/office/powerpoint/2010/main" val="301349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6 Grantsville Corporation (Municipal boundary different on tax maps)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06F64-96C2-E1C9-EBA0-B685FA90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29" y="636916"/>
            <a:ext cx="10110755" cy="5936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603AD-6EF7-082B-708F-BA0E1B571E62}"/>
              </a:ext>
            </a:extLst>
          </p:cNvPr>
          <p:cNvSpPr txBox="1"/>
          <p:nvPr/>
        </p:nvSpPr>
        <p:spPr>
          <a:xfrm>
            <a:off x="1303953" y="6548775"/>
            <a:ext cx="9071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https://data.wvgis.wvu.edu/pub/Clearinghouse/planningLanduseCadastres/wv_tax_maps/PDF/07_Calhoun_County/02_Grantsville_Corp/</a:t>
            </a:r>
            <a:endParaRPr lang="en-US" sz="1200" dirty="0"/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85E5D125-0652-715C-4BC5-DD7728CF579C}"/>
              </a:ext>
            </a:extLst>
          </p:cNvPr>
          <p:cNvSpPr/>
          <p:nvPr/>
        </p:nvSpPr>
        <p:spPr>
          <a:xfrm>
            <a:off x="7059062" y="4858139"/>
            <a:ext cx="977705" cy="618930"/>
          </a:xfrm>
          <a:prstGeom prst="wedgeRectCallout">
            <a:avLst>
              <a:gd name="adj1" fmla="val 164232"/>
              <a:gd name="adj2" fmla="val 2363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Tax Assessment Boundary</a:t>
            </a:r>
          </a:p>
        </p:txBody>
      </p:sp>
    </p:spTree>
    <p:extLst>
      <p:ext uri="{BB962C8B-B14F-4D97-AF65-F5344CB8AC3E}">
        <p14:creationId xmlns:p14="http://schemas.microsoft.com/office/powerpoint/2010/main" val="377913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5-4-1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(Broomstick Rd – Precinct 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98621-28B5-AB9F-3A37-10316A30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1" y="731845"/>
            <a:ext cx="7874599" cy="6053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3482A-9BB9-F74E-F84C-5ABD474A9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847" y="2112598"/>
            <a:ext cx="3840032" cy="2790423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438A6F8-8807-F08C-F11E-50162CCC01DC}"/>
              </a:ext>
            </a:extLst>
          </p:cNvPr>
          <p:cNvSpPr/>
          <p:nvPr/>
        </p:nvSpPr>
        <p:spPr>
          <a:xfrm>
            <a:off x="849375" y="3859763"/>
            <a:ext cx="977705" cy="441649"/>
          </a:xfrm>
          <a:prstGeom prst="wedgeRectCallout">
            <a:avLst>
              <a:gd name="adj1" fmla="val 131784"/>
              <a:gd name="adj2" fmla="val -4431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Broomstick Road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784EE40-570A-D6A1-5D4D-025E64E51845}"/>
              </a:ext>
            </a:extLst>
          </p:cNvPr>
          <p:cNvSpPr/>
          <p:nvPr/>
        </p:nvSpPr>
        <p:spPr>
          <a:xfrm>
            <a:off x="6814747" y="4903021"/>
            <a:ext cx="977705" cy="441649"/>
          </a:xfrm>
          <a:prstGeom prst="wedgeRectCallout">
            <a:avLst>
              <a:gd name="adj1" fmla="val 69752"/>
              <a:gd name="adj2" fmla="val -297831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Broomstick Road</a:t>
            </a:r>
          </a:p>
        </p:txBody>
      </p:sp>
    </p:spTree>
    <p:extLst>
      <p:ext uri="{BB962C8B-B14F-4D97-AF65-F5344CB8AC3E}">
        <p14:creationId xmlns:p14="http://schemas.microsoft.com/office/powerpoint/2010/main" val="57503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5-4-8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(Broomstick Rd – Precinct 5, </a:t>
            </a:r>
            <a:r>
              <a:rPr lang="en-US" sz="2800" b="1" dirty="0" err="1">
                <a:solidFill>
                  <a:schemeClr val="bg1"/>
                </a:solidFill>
              </a:rPr>
              <a:t>Lovada</a:t>
            </a:r>
            <a:r>
              <a:rPr lang="en-US" sz="2800" b="1" dirty="0">
                <a:solidFill>
                  <a:schemeClr val="bg1"/>
                </a:solidFill>
              </a:rPr>
              <a:t> Rd – Precinct 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F39ED-61DC-D811-7AAC-5826E9E8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8" y="786821"/>
            <a:ext cx="11058525" cy="580072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B0C24B9-E22A-6B22-9518-2AAB933A7D90}"/>
              </a:ext>
            </a:extLst>
          </p:cNvPr>
          <p:cNvSpPr/>
          <p:nvPr/>
        </p:nvSpPr>
        <p:spPr>
          <a:xfrm>
            <a:off x="1110632" y="3245534"/>
            <a:ext cx="977705" cy="441649"/>
          </a:xfrm>
          <a:prstGeom prst="wedgeRectCallout">
            <a:avLst>
              <a:gd name="adj1" fmla="val -76262"/>
              <a:gd name="adj2" fmla="val 10146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Broomstick Road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0FC543B7-9DF9-0E52-E718-44C8FEA0B3C1}"/>
              </a:ext>
            </a:extLst>
          </p:cNvPr>
          <p:cNvSpPr/>
          <p:nvPr/>
        </p:nvSpPr>
        <p:spPr>
          <a:xfrm>
            <a:off x="3545922" y="6071179"/>
            <a:ext cx="977705" cy="264307"/>
          </a:xfrm>
          <a:prstGeom prst="wedgeRectCallout">
            <a:avLst>
              <a:gd name="adj1" fmla="val -133522"/>
              <a:gd name="adj2" fmla="val 4282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Lovada</a:t>
            </a:r>
            <a:r>
              <a:rPr lang="en-US" sz="1200" dirty="0"/>
              <a:t> Road</a:t>
            </a:r>
          </a:p>
        </p:txBody>
      </p:sp>
    </p:spTree>
    <p:extLst>
      <p:ext uri="{BB962C8B-B14F-4D97-AF65-F5344CB8AC3E}">
        <p14:creationId xmlns:p14="http://schemas.microsoft.com/office/powerpoint/2010/main" val="329186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1-11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(Tax District Boundary - Ridgeline)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E2892-A473-D210-881A-E831FC1B9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6" y="523220"/>
            <a:ext cx="8034730" cy="6372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854BB-6553-70AE-5883-EC27F704B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63"/>
          <a:stretch/>
        </p:blipFill>
        <p:spPr>
          <a:xfrm>
            <a:off x="7440106" y="946673"/>
            <a:ext cx="4578539" cy="46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2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1-11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(W. Little Kanawha Hwy west of Stutler road)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C7CEA-6F7A-0087-76C8-0BFB19E0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" y="889458"/>
            <a:ext cx="6829981" cy="5968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74E4C-3E8A-C30B-E9BB-AC0E29F76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422" y="1430832"/>
            <a:ext cx="5255223" cy="3996335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780F96E6-E74C-A6D8-99D9-FD35DEE08CEE}"/>
              </a:ext>
            </a:extLst>
          </p:cNvPr>
          <p:cNvSpPr/>
          <p:nvPr/>
        </p:nvSpPr>
        <p:spPr>
          <a:xfrm>
            <a:off x="3189840" y="6149410"/>
            <a:ext cx="1240682" cy="264307"/>
          </a:xfrm>
          <a:prstGeom prst="wedgeRectCallout">
            <a:avLst>
              <a:gd name="adj1" fmla="val 146190"/>
              <a:gd name="adj2" fmla="val 10124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Stutler Rd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E2E38B4F-BCFA-EF99-2132-E2613DDB4DB0}"/>
              </a:ext>
            </a:extLst>
          </p:cNvPr>
          <p:cNvSpPr/>
          <p:nvPr/>
        </p:nvSpPr>
        <p:spPr>
          <a:xfrm>
            <a:off x="414670" y="4760090"/>
            <a:ext cx="1998921" cy="269110"/>
          </a:xfrm>
          <a:prstGeom prst="wedgeRectCallout">
            <a:avLst>
              <a:gd name="adj1" fmla="val 44386"/>
              <a:gd name="adj2" fmla="val -14099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W. Little Kanawha Highway</a:t>
            </a:r>
          </a:p>
        </p:txBody>
      </p:sp>
    </p:spTree>
    <p:extLst>
      <p:ext uri="{BB962C8B-B14F-4D97-AF65-F5344CB8AC3E}">
        <p14:creationId xmlns:p14="http://schemas.microsoft.com/office/powerpoint/2010/main" val="2343962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13038</TotalTime>
  <Words>495</Words>
  <Application>Microsoft Office PowerPoint</Application>
  <PresentationFormat>Widescreen</PresentationFormat>
  <Paragraphs>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Office Theme</vt:lpstr>
      <vt:lpstr>CALHOUN COUNTY: Election District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22</cp:revision>
  <dcterms:created xsi:type="dcterms:W3CDTF">2023-10-03T01:36:47Z</dcterms:created>
  <dcterms:modified xsi:type="dcterms:W3CDTF">2023-10-18T17:53:35Z</dcterms:modified>
</cp:coreProperties>
</file>