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257" r:id="rId3"/>
    <p:sldId id="303" r:id="rId4"/>
    <p:sldId id="301" r:id="rId5"/>
    <p:sldId id="302" r:id="rId6"/>
    <p:sldId id="291" r:id="rId7"/>
    <p:sldId id="267" r:id="rId8"/>
    <p:sldId id="298" r:id="rId9"/>
    <p:sldId id="294" r:id="rId10"/>
    <p:sldId id="295" r:id="rId11"/>
    <p:sldId id="292" r:id="rId12"/>
    <p:sldId id="297" r:id="rId13"/>
    <p:sldId id="299" r:id="rId14"/>
    <p:sldId id="29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73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38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78FE0-58BB-1397-4B91-0CFF119C4C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C8AF9E-C430-F8EF-7E1D-60E3A627EF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ED11EC-D862-30F7-597D-06D7A5EAD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20C96-0471-4EDC-AA06-D6BB6DA4CBE1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0FC9B-CA76-0C8D-E0EB-468345001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7D8A86-6E00-18E3-8F4C-BDD6B63E5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C6A82-B646-44B0-B216-A304C4FF1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94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248C-22A3-9389-000E-471CAD693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AF41CD-E84A-3320-B235-89C55F4E84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7AD2A6-D076-8A5B-904A-FB992EA5C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20C96-0471-4EDC-AA06-D6BB6DA4CBE1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287F8-39CC-FED3-ED2B-608C4DA77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2D3B6C-4AC5-5C69-068E-5A1F7DFBA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C6A82-B646-44B0-B216-A304C4FF1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859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ABD886-9084-49A3-9F8F-C64E59CEA6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A0B76E-5107-E9AE-8508-5B80DE004A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3C10CF-F9EC-5B13-42CB-5C2326FA3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20C96-0471-4EDC-AA06-D6BB6DA4CBE1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2D65D3-970C-1AD3-C40E-B566E59D1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AC152B-A141-4CA1-5F48-6F9BEF5C7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C6A82-B646-44B0-B216-A304C4FF1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318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56938-304D-DF44-115C-AB6BD7062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4D8396-7DF7-B3E6-7699-43EC98B52B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397EC4-D05B-BE96-DC9A-E8E9EA1B2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20C96-0471-4EDC-AA06-D6BB6DA4CBE1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D3B9CD-E450-E550-2E79-402494A5F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5E294-2D12-FEFA-2160-86B618A8C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C6A82-B646-44B0-B216-A304C4FF1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705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F9C6D-400E-AA42-4632-3C4974D5A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299BD0-0B7B-E710-D34A-7CB838CB88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370BD-C1E2-CB71-6AD2-64367FF35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20C96-0471-4EDC-AA06-D6BB6DA4CBE1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460472-9472-7065-A045-0B9E5F4DB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19949D-496A-1D30-579E-CE34DB18F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C6A82-B646-44B0-B216-A304C4FF1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81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F5C6E-C1EF-2CD2-1E2F-792A8EB35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00F342-16C6-BD99-B9EA-2A62B33E69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577FB4-F0E0-9ED0-1E7F-21833ED640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5EC8B2-D229-B06D-A380-A2CF61D95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20C96-0471-4EDC-AA06-D6BB6DA4CBE1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B1AAE6-5D36-D0E6-469D-4A6A8645D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D2EF8C-4588-E349-D1B7-03542841D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C6A82-B646-44B0-B216-A304C4FF1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337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02628-3684-C247-14F0-61FAE5C65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032CF0-5F89-957E-AA1E-5D78798AE3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948EA4-A314-6F86-EFB8-3D5E171683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090F97-20A1-E944-7986-CE5F9D5862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D34840-C5F2-99F5-9512-2C04A674C3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32079C-CBAC-A9AB-9841-0CCDC34C1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20C96-0471-4EDC-AA06-D6BB6DA4CBE1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B73953-F1F7-E15D-62BA-723ED33C0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4590E8-539B-AC0C-B322-1569E027D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C6A82-B646-44B0-B216-A304C4FF1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806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57621-4C32-CFC1-3824-57401228A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3A9A43-709E-FD16-4635-49B469C21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20C96-0471-4EDC-AA06-D6BB6DA4CBE1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D33448-172B-E6DB-D676-50BD0C9F9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3CD67B-DAD4-A78B-ABB2-0766FC3FB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C6A82-B646-44B0-B216-A304C4FF1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055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FDA89C-1806-8A68-9182-9B618BDDE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20C96-0471-4EDC-AA06-D6BB6DA4CBE1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C9691E-FF50-5D5A-9C5C-B5D182137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8813FD-0B7F-B6C6-47BD-D07C778B1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C6A82-B646-44B0-B216-A304C4FF1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546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A035E-A733-AD60-C7C7-E6EA32966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B14AE5-CB37-3777-9CE5-20328315C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3328C7-3AAD-0151-0F9E-4F4D8E89F5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5F8AD7-7E8E-D669-5371-B76ACC011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20C96-0471-4EDC-AA06-D6BB6DA4CBE1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12A107-2AAA-6848-BD71-B1E8A4263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B046AE-D29F-61D3-D3DD-D0E12B117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C6A82-B646-44B0-B216-A304C4FF1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191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33A37-4B7E-A637-3B30-7990FB9C2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8204DE-1A8B-A8FA-8A61-5B2D8970E5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E27802-34FF-5F85-C321-98B3D426C4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FA7CD0-90C2-D9EE-9F25-F724A1398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20C96-0471-4EDC-AA06-D6BB6DA4CBE1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68002B-329E-2286-4C64-6C50F6C09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FF75C8-00F0-DD72-7414-DB5519AFB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C6A82-B646-44B0-B216-A304C4FF1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729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3D80C3-D713-F23D-8EAA-5EF17C7AC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B49DB0-EE44-02A5-CC3F-49B2F2FEA9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032004-8114-635C-1808-41606D7C08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A20C96-0471-4EDC-AA06-D6BB6DA4CBE1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127FE9-27C3-2E0C-45BC-B3271EE987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E6899F-F692-3EE9-BC40-7BAD20CA95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1C6A82-B646-44B0-B216-A304C4FF1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181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apwv.gov/SVRS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data.wvgis.wvu.edu/pub/Clearinghouse/planningLanduseCadastres/wv_tax_maps/PDF/07_Calhoun_County/02_Grantsville_Corp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.wvgis.wvu.edu/pub/Clearinghouse/planningLanduseCadastres/wv_tax_maps/PDF/07_Calhoun_County/02_Grantsville_Corp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12192000" cy="1325563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/>
              <a:t>CALHOUN COUNTY: Election District Mapping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325563"/>
            <a:ext cx="12191999" cy="5532437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2500" lnSpcReduction="20000"/>
          </a:bodyPr>
          <a:lstStyle/>
          <a:p>
            <a:r>
              <a:rPr lang="en-US" u="sng" dirty="0"/>
              <a:t>Geo-SVRS Voter Match:</a:t>
            </a:r>
            <a:r>
              <a:rPr lang="en-US" dirty="0"/>
              <a:t>  </a:t>
            </a:r>
            <a:r>
              <a:rPr lang="en-US" sz="2400" dirty="0"/>
              <a:t>Ensure </a:t>
            </a:r>
            <a:r>
              <a:rPr lang="en-US" sz="2400" b="1" dirty="0"/>
              <a:t>Voter Registration Site Points </a:t>
            </a:r>
            <a:r>
              <a:rPr lang="en-US" sz="2400" dirty="0"/>
              <a:t>are assigned to the correct geographic precinct.  Refer to mismatch spreadsheet or red dots on G-SVRS Tool (</a:t>
            </a:r>
            <a:r>
              <a:rPr lang="en-US" sz="2400" dirty="0">
                <a:hlinkClick r:id="rId2"/>
              </a:rPr>
              <a:t>www.mapwv.gov/SVRS</a:t>
            </a:r>
            <a:r>
              <a:rPr lang="en-US" sz="2400" dirty="0"/>
              <a:t>).  Consult with E-911 office about </a:t>
            </a:r>
            <a:r>
              <a:rPr lang="en-US" sz="2400" b="1" dirty="0"/>
              <a:t>invalid addresses </a:t>
            </a:r>
            <a:r>
              <a:rPr lang="en-US" sz="2400" dirty="0"/>
              <a:t>or </a:t>
            </a:r>
            <a:r>
              <a:rPr lang="en-US" sz="2400" b="1" dirty="0"/>
              <a:t>spatially inaccurate addresses</a:t>
            </a:r>
            <a:r>
              <a:rPr lang="en-US" sz="2400" dirty="0"/>
              <a:t> that cannot be mapped to the building footprint (less accurate street address match).</a:t>
            </a:r>
          </a:p>
          <a:p>
            <a:r>
              <a:rPr lang="en-US" u="sng" dirty="0"/>
              <a:t>Precinct Boundary Definition Factors: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b="1" dirty="0"/>
              <a:t>E-911 Addresses &amp; Road Centerlines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/>
              <a:t>All addresses of smaller roads or roads in hollows/narrow valleys should be in a single voting precinct to minimize multiple road segment definitions in the SVRS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/>
              <a:t>Street Geocodes:  Geocode matches to street ranges are problematic for road precinct boundaries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b="1" dirty="0"/>
              <a:t>Incorporated Place Boundaries </a:t>
            </a:r>
            <a:r>
              <a:rPr lang="en-US" dirty="0"/>
              <a:t>should be accurate and match precinct boundaries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b="1" dirty="0"/>
              <a:t>Topographic Ridge Boundaries</a:t>
            </a:r>
            <a:r>
              <a:rPr lang="en-US" dirty="0"/>
              <a:t>.  In rural counties, typically tax district and historical magisterial district line boundaries follow topographic ridgelines.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b="1" dirty="0"/>
              <a:t>Proximity to Polling Sites</a:t>
            </a:r>
            <a:r>
              <a:rPr lang="en-US" dirty="0"/>
              <a:t>.  Voter point travel time/distance to polling site of precinct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b="1" dirty="0"/>
              <a:t>Census Blocks.  </a:t>
            </a:r>
            <a:r>
              <a:rPr lang="en-US" dirty="0"/>
              <a:t>Follow existing census block edge boundaries if exist</a:t>
            </a:r>
          </a:p>
          <a:p>
            <a:r>
              <a:rPr lang="en-US" u="sng" dirty="0"/>
              <a:t>Voting Precinct Boundary Alignment Issues/No Gaps:</a:t>
            </a:r>
          </a:p>
          <a:p>
            <a:pPr lvl="1"/>
            <a:r>
              <a:rPr lang="en-US" dirty="0"/>
              <a:t>Precinct boundaries should align coincidentally with </a:t>
            </a:r>
            <a:r>
              <a:rPr lang="en-US" b="1" dirty="0"/>
              <a:t>USGS 1:24,000-scale county boundary </a:t>
            </a:r>
            <a:r>
              <a:rPr lang="en-US" dirty="0"/>
              <a:t>– not the less accurate Census boundary </a:t>
            </a:r>
          </a:p>
          <a:p>
            <a:pPr lvl="1"/>
            <a:r>
              <a:rPr lang="en-US" dirty="0"/>
              <a:t>Precinct boundaries should align coincidentally with </a:t>
            </a:r>
            <a:r>
              <a:rPr lang="en-US" b="1" dirty="0"/>
              <a:t>magisterial district lines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4419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848E3C4-B6B9-EBD9-847B-D43595230F26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 Precincts 10-7 </a:t>
            </a:r>
            <a:r>
              <a:rPr lang="en-US" sz="2800" b="1" dirty="0" err="1">
                <a:solidFill>
                  <a:schemeClr val="bg1"/>
                </a:solidFill>
              </a:rPr>
              <a:t>Bdrys</a:t>
            </a:r>
            <a:r>
              <a:rPr lang="en-US" sz="2800" b="1" dirty="0">
                <a:solidFill>
                  <a:schemeClr val="bg1"/>
                </a:solidFill>
              </a:rPr>
              <a:t>, (Intersection </a:t>
            </a:r>
            <a:r>
              <a:rPr lang="en-US" sz="2800" b="1" dirty="0" err="1">
                <a:solidFill>
                  <a:schemeClr val="bg1"/>
                </a:solidFill>
              </a:rPr>
              <a:t>Crummies</a:t>
            </a:r>
            <a:r>
              <a:rPr lang="en-US" sz="2800" b="1" dirty="0">
                <a:solidFill>
                  <a:schemeClr val="bg1"/>
                </a:solidFill>
              </a:rPr>
              <a:t> Creek Rd, Sand Ridge Rd)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336C5D-A668-E24D-10E1-6A8A179D3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731" y="750345"/>
            <a:ext cx="8267252" cy="59866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9C2D05-12B8-2B58-1FF3-6A517D05DD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9016" y="2640108"/>
            <a:ext cx="3862984" cy="346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7750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848E3C4-B6B9-EBD9-847B-D43595230F26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 Precincts 10-19 </a:t>
            </a:r>
            <a:r>
              <a:rPr lang="en-US" sz="2800" b="1" dirty="0" err="1">
                <a:solidFill>
                  <a:schemeClr val="bg1"/>
                </a:solidFill>
              </a:rPr>
              <a:t>Bdrys</a:t>
            </a:r>
            <a:r>
              <a:rPr lang="en-US" sz="2800" b="1" dirty="0">
                <a:solidFill>
                  <a:schemeClr val="bg1"/>
                </a:solidFill>
              </a:rPr>
              <a:t>, (Sams Run Rd – Precinct 19)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CC806F-F829-CE09-C18C-4A905E0D2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53" y="638175"/>
            <a:ext cx="9877425" cy="62198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4456D2-B1C7-0E54-BA03-8A5AE1064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2322" y="1124846"/>
            <a:ext cx="4353804" cy="4652010"/>
          </a:xfrm>
          <a:prstGeom prst="rect">
            <a:avLst/>
          </a:prstGeom>
        </p:spPr>
      </p:pic>
      <p:sp>
        <p:nvSpPr>
          <p:cNvPr id="8" name="Explosion 1 4">
            <a:extLst>
              <a:ext uri="{FF2B5EF4-FFF2-40B4-BE49-F238E27FC236}">
                <a16:creationId xmlns:a16="http://schemas.microsoft.com/office/drawing/2014/main" id="{CFF6AE89-F62F-3C90-CC6A-98B66B9D1B41}"/>
              </a:ext>
            </a:extLst>
          </p:cNvPr>
          <p:cNvSpPr/>
          <p:nvPr/>
        </p:nvSpPr>
        <p:spPr>
          <a:xfrm>
            <a:off x="2799185" y="4485039"/>
            <a:ext cx="1356286" cy="1047964"/>
          </a:xfrm>
          <a:prstGeom prst="irregularSeal1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Topo Ridge</a:t>
            </a:r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EA6D8DEB-AFE7-FD69-E3BC-A51540357BBA}"/>
              </a:ext>
            </a:extLst>
          </p:cNvPr>
          <p:cNvSpPr/>
          <p:nvPr/>
        </p:nvSpPr>
        <p:spPr>
          <a:xfrm>
            <a:off x="4441661" y="6027778"/>
            <a:ext cx="977705" cy="384094"/>
          </a:xfrm>
          <a:prstGeom prst="wedgeRectCallout">
            <a:avLst>
              <a:gd name="adj1" fmla="val -151654"/>
              <a:gd name="adj2" fmla="val -92518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Sams Run Road</a:t>
            </a:r>
          </a:p>
        </p:txBody>
      </p:sp>
    </p:spTree>
    <p:extLst>
      <p:ext uri="{BB962C8B-B14F-4D97-AF65-F5344CB8AC3E}">
        <p14:creationId xmlns:p14="http://schemas.microsoft.com/office/powerpoint/2010/main" val="42688052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848E3C4-B6B9-EBD9-847B-D43595230F26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 Precincts 1-4-11 </a:t>
            </a:r>
            <a:r>
              <a:rPr lang="en-US" sz="2800" b="1" dirty="0" err="1">
                <a:solidFill>
                  <a:schemeClr val="bg1"/>
                </a:solidFill>
              </a:rPr>
              <a:t>Bdrys</a:t>
            </a:r>
            <a:r>
              <a:rPr lang="en-US" sz="2800" b="1" dirty="0">
                <a:solidFill>
                  <a:schemeClr val="bg1"/>
                </a:solidFill>
              </a:rPr>
              <a:t> (Jockers Ridge Road – Precinct 4)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D1FB15-C749-401A-4D02-42404E5E8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34" y="755689"/>
            <a:ext cx="8822897" cy="59732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506FDA-8E33-44FC-7A9A-092064B450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2480" y="1979907"/>
            <a:ext cx="3779520" cy="4122404"/>
          </a:xfrm>
          <a:prstGeom prst="rect">
            <a:avLst/>
          </a:prstGeom>
        </p:spPr>
      </p:pic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6646C0EF-7FD7-4E01-9D76-0D4CE2A637F6}"/>
              </a:ext>
            </a:extLst>
          </p:cNvPr>
          <p:cNvSpPr/>
          <p:nvPr/>
        </p:nvSpPr>
        <p:spPr>
          <a:xfrm>
            <a:off x="7323358" y="5718217"/>
            <a:ext cx="977705" cy="384094"/>
          </a:xfrm>
          <a:prstGeom prst="wedgeRectCallout">
            <a:avLst>
              <a:gd name="adj1" fmla="val -77216"/>
              <a:gd name="adj2" fmla="val 143120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Jokers Ridge</a:t>
            </a:r>
            <a:br>
              <a:rPr lang="en-US" sz="1200" dirty="0"/>
            </a:br>
            <a:r>
              <a:rPr lang="en-US" sz="1200" dirty="0"/>
              <a:t>Road</a:t>
            </a:r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ED123D45-6C12-609F-42EE-2A7C07B5232C}"/>
              </a:ext>
            </a:extLst>
          </p:cNvPr>
          <p:cNvSpPr/>
          <p:nvPr/>
        </p:nvSpPr>
        <p:spPr>
          <a:xfrm>
            <a:off x="6010301" y="1634829"/>
            <a:ext cx="977705" cy="384094"/>
          </a:xfrm>
          <a:prstGeom prst="wedgeRectCallout">
            <a:avLst>
              <a:gd name="adj1" fmla="val -122070"/>
              <a:gd name="adj2" fmla="val -75511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Jokers Ridge</a:t>
            </a:r>
            <a:br>
              <a:rPr lang="en-US" sz="1200" dirty="0"/>
            </a:br>
            <a:r>
              <a:rPr lang="en-US" sz="1200" dirty="0"/>
              <a:t>Road</a:t>
            </a:r>
          </a:p>
        </p:txBody>
      </p:sp>
    </p:spTree>
    <p:extLst>
      <p:ext uri="{BB962C8B-B14F-4D97-AF65-F5344CB8AC3E}">
        <p14:creationId xmlns:p14="http://schemas.microsoft.com/office/powerpoint/2010/main" val="5684628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410" y="850714"/>
            <a:ext cx="9033287" cy="56713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848E3C4-B6B9-EBD9-847B-D43595230F26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 Precincts 1-11 </a:t>
            </a:r>
            <a:r>
              <a:rPr lang="en-US" sz="2800" b="1" dirty="0" err="1">
                <a:solidFill>
                  <a:schemeClr val="bg1"/>
                </a:solidFill>
              </a:rPr>
              <a:t>Bdrys</a:t>
            </a:r>
            <a:r>
              <a:rPr lang="en-US" sz="2800" b="1" dirty="0">
                <a:solidFill>
                  <a:schemeClr val="bg1"/>
                </a:solidFill>
              </a:rPr>
              <a:t> (W. Little Kanawha Hwy west of Stutler road)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E74E4C-3E8A-C30B-E9BB-AC0E29F76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3336" y="850714"/>
            <a:ext cx="3569589" cy="2714494"/>
          </a:xfrm>
          <a:prstGeom prst="rect">
            <a:avLst/>
          </a:prstGeom>
        </p:spPr>
      </p:pic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84DA3ACA-838D-347D-FB07-4CBD4580D3CC}"/>
              </a:ext>
            </a:extLst>
          </p:cNvPr>
          <p:cNvSpPr/>
          <p:nvPr/>
        </p:nvSpPr>
        <p:spPr>
          <a:xfrm>
            <a:off x="6257811" y="5534911"/>
            <a:ext cx="977705" cy="255667"/>
          </a:xfrm>
          <a:prstGeom prst="wedgeRectCallout">
            <a:avLst>
              <a:gd name="adj1" fmla="val 127967"/>
              <a:gd name="adj2" fmla="val -7493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Stutler Rd</a:t>
            </a:r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FE7B6314-8CE5-7285-3A6A-06FC78F87A4E}"/>
              </a:ext>
            </a:extLst>
          </p:cNvPr>
          <p:cNvSpPr/>
          <p:nvPr/>
        </p:nvSpPr>
        <p:spPr>
          <a:xfrm>
            <a:off x="6089548" y="2623884"/>
            <a:ext cx="1314230" cy="476492"/>
          </a:xfrm>
          <a:prstGeom prst="wedgeRectCallout">
            <a:avLst>
              <a:gd name="adj1" fmla="val -88010"/>
              <a:gd name="adj2" fmla="val 33665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W Little Kanawha Highway</a:t>
            </a:r>
          </a:p>
        </p:txBody>
      </p:sp>
    </p:spTree>
    <p:extLst>
      <p:ext uri="{BB962C8B-B14F-4D97-AF65-F5344CB8AC3E}">
        <p14:creationId xmlns:p14="http://schemas.microsoft.com/office/powerpoint/2010/main" val="3148454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6205" y="610468"/>
            <a:ext cx="6539923" cy="618352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848E3C4-B6B9-EBD9-847B-D43595230F26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 Precincts 15-19 </a:t>
            </a:r>
            <a:r>
              <a:rPr lang="en-US" sz="2800" b="1" dirty="0" err="1">
                <a:solidFill>
                  <a:schemeClr val="bg1"/>
                </a:solidFill>
              </a:rPr>
              <a:t>Bdrys</a:t>
            </a:r>
            <a:r>
              <a:rPr lang="en-US" sz="2800" b="1" dirty="0">
                <a:solidFill>
                  <a:schemeClr val="bg1"/>
                </a:solidFill>
              </a:rPr>
              <a:t>, </a:t>
            </a:r>
            <a:r>
              <a:rPr lang="en-US" sz="2800" b="1" dirty="0" smtClean="0">
                <a:solidFill>
                  <a:schemeClr val="bg1"/>
                </a:solidFill>
              </a:rPr>
              <a:t>(Granny She Rd </a:t>
            </a:r>
            <a:r>
              <a:rPr lang="en-US" sz="2800" b="1" dirty="0">
                <a:solidFill>
                  <a:schemeClr val="bg1"/>
                </a:solidFill>
              </a:rPr>
              <a:t>– Precinct </a:t>
            </a:r>
            <a:r>
              <a:rPr lang="en-US" sz="2800" b="1" dirty="0" smtClean="0">
                <a:solidFill>
                  <a:schemeClr val="bg1"/>
                </a:solidFill>
              </a:rPr>
              <a:t>15)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BF353C-B96F-5124-B70B-0491BBB3B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026" y="1892570"/>
            <a:ext cx="2741799" cy="3081418"/>
          </a:xfrm>
          <a:prstGeom prst="rect">
            <a:avLst/>
          </a:prstGeom>
        </p:spPr>
      </p:pic>
      <p:sp>
        <p:nvSpPr>
          <p:cNvPr id="8" name="Explosion 1 4">
            <a:extLst>
              <a:ext uri="{FF2B5EF4-FFF2-40B4-BE49-F238E27FC236}">
                <a16:creationId xmlns:a16="http://schemas.microsoft.com/office/drawing/2014/main" id="{06B8802E-F994-45B1-29A8-8181A0AEE7FF}"/>
              </a:ext>
            </a:extLst>
          </p:cNvPr>
          <p:cNvSpPr/>
          <p:nvPr/>
        </p:nvSpPr>
        <p:spPr>
          <a:xfrm>
            <a:off x="7657962" y="1393434"/>
            <a:ext cx="1356286" cy="1047964"/>
          </a:xfrm>
          <a:prstGeom prst="irregularSeal1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Topo Ridge</a:t>
            </a:r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3D13A94F-DD47-0999-E455-380A6BCC1DF5}"/>
              </a:ext>
            </a:extLst>
          </p:cNvPr>
          <p:cNvSpPr/>
          <p:nvPr/>
        </p:nvSpPr>
        <p:spPr>
          <a:xfrm>
            <a:off x="7086324" y="4973988"/>
            <a:ext cx="1143276" cy="213832"/>
          </a:xfrm>
          <a:prstGeom prst="wedgeRectCallout">
            <a:avLst>
              <a:gd name="adj1" fmla="val -100824"/>
              <a:gd name="adj2" fmla="val -333235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Walnut Road</a:t>
            </a:r>
          </a:p>
        </p:txBody>
      </p:sp>
    </p:spTree>
    <p:extLst>
      <p:ext uri="{BB962C8B-B14F-4D97-AF65-F5344CB8AC3E}">
        <p14:creationId xmlns:p14="http://schemas.microsoft.com/office/powerpoint/2010/main" val="1061405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79B476-E5EB-F1FF-B750-9644964B9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867" y="871780"/>
            <a:ext cx="5415803" cy="58531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F9CF13-BB2C-D3AF-955D-185AAEE2249D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CALHOUN COUNTY: PAST AND CURRENT MAGISTERIAL DISTRICTS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0BBBF1-4FA3-A3A7-0F09-A5E5F4B4FC52}"/>
              </a:ext>
            </a:extLst>
          </p:cNvPr>
          <p:cNvSpPr txBox="1"/>
          <p:nvPr/>
        </p:nvSpPr>
        <p:spPr>
          <a:xfrm>
            <a:off x="2689412" y="1980876"/>
            <a:ext cx="294044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28252C-97EE-DD26-1771-B0DBFCB82F47}"/>
              </a:ext>
            </a:extLst>
          </p:cNvPr>
          <p:cNvSpPr txBox="1"/>
          <p:nvPr/>
        </p:nvSpPr>
        <p:spPr>
          <a:xfrm>
            <a:off x="2689412" y="3050930"/>
            <a:ext cx="321886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DC7CB1-F827-7042-5AA1-F6533ABCAEA1}"/>
              </a:ext>
            </a:extLst>
          </p:cNvPr>
          <p:cNvSpPr txBox="1"/>
          <p:nvPr/>
        </p:nvSpPr>
        <p:spPr>
          <a:xfrm>
            <a:off x="3679340" y="2531410"/>
            <a:ext cx="317330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F40A66-DF99-9B70-4637-4C400FAF3DBF}"/>
              </a:ext>
            </a:extLst>
          </p:cNvPr>
          <p:cNvSpPr txBox="1"/>
          <p:nvPr/>
        </p:nvSpPr>
        <p:spPr>
          <a:xfrm>
            <a:off x="2351254" y="4014014"/>
            <a:ext cx="338158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4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41AA3A8-1A55-965B-12DB-F7C2443E8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916" y="871780"/>
            <a:ext cx="5052988" cy="58531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01F5271-4CE8-A8CB-11A4-6C326C222CA5}"/>
              </a:ext>
            </a:extLst>
          </p:cNvPr>
          <p:cNvSpPr txBox="1"/>
          <p:nvPr/>
        </p:nvSpPr>
        <p:spPr>
          <a:xfrm>
            <a:off x="3140689" y="5511120"/>
            <a:ext cx="338158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CA85AD8-5B5E-7A22-F2B3-3AA0202BF6D7}"/>
              </a:ext>
            </a:extLst>
          </p:cNvPr>
          <p:cNvSpPr/>
          <p:nvPr/>
        </p:nvSpPr>
        <p:spPr>
          <a:xfrm>
            <a:off x="1690133" y="2531410"/>
            <a:ext cx="774441" cy="625151"/>
          </a:xfrm>
          <a:custGeom>
            <a:avLst/>
            <a:gdLst>
              <a:gd name="connsiteX0" fmla="*/ 0 w 774441"/>
              <a:gd name="connsiteY0" fmla="*/ 0 h 625151"/>
              <a:gd name="connsiteX1" fmla="*/ 83976 w 774441"/>
              <a:gd name="connsiteY1" fmla="*/ 27992 h 625151"/>
              <a:gd name="connsiteX2" fmla="*/ 111967 w 774441"/>
              <a:gd name="connsiteY2" fmla="*/ 65314 h 625151"/>
              <a:gd name="connsiteX3" fmla="*/ 149290 w 774441"/>
              <a:gd name="connsiteY3" fmla="*/ 93306 h 625151"/>
              <a:gd name="connsiteX4" fmla="*/ 158620 w 774441"/>
              <a:gd name="connsiteY4" fmla="*/ 121298 h 625151"/>
              <a:gd name="connsiteX5" fmla="*/ 205274 w 774441"/>
              <a:gd name="connsiteY5" fmla="*/ 130629 h 625151"/>
              <a:gd name="connsiteX6" fmla="*/ 242596 w 774441"/>
              <a:gd name="connsiteY6" fmla="*/ 139959 h 625151"/>
              <a:gd name="connsiteX7" fmla="*/ 251927 w 774441"/>
              <a:gd name="connsiteY7" fmla="*/ 167951 h 625151"/>
              <a:gd name="connsiteX8" fmla="*/ 279918 w 774441"/>
              <a:gd name="connsiteY8" fmla="*/ 279918 h 625151"/>
              <a:gd name="connsiteX9" fmla="*/ 345233 w 774441"/>
              <a:gd name="connsiteY9" fmla="*/ 317241 h 625151"/>
              <a:gd name="connsiteX10" fmla="*/ 382555 w 774441"/>
              <a:gd name="connsiteY10" fmla="*/ 373224 h 625151"/>
              <a:gd name="connsiteX11" fmla="*/ 391886 w 774441"/>
              <a:gd name="connsiteY11" fmla="*/ 419878 h 625151"/>
              <a:gd name="connsiteX12" fmla="*/ 429208 w 774441"/>
              <a:gd name="connsiteY12" fmla="*/ 485192 h 625151"/>
              <a:gd name="connsiteX13" fmla="*/ 513184 w 774441"/>
              <a:gd name="connsiteY13" fmla="*/ 503853 h 625151"/>
              <a:gd name="connsiteX14" fmla="*/ 578498 w 774441"/>
              <a:gd name="connsiteY14" fmla="*/ 587829 h 625151"/>
              <a:gd name="connsiteX15" fmla="*/ 746449 w 774441"/>
              <a:gd name="connsiteY15" fmla="*/ 615820 h 625151"/>
              <a:gd name="connsiteX16" fmla="*/ 774441 w 774441"/>
              <a:gd name="connsiteY16" fmla="*/ 625151 h 62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74441" h="625151">
                <a:moveTo>
                  <a:pt x="0" y="0"/>
                </a:moveTo>
                <a:cubicBezTo>
                  <a:pt x="28374" y="5675"/>
                  <a:pt x="60463" y="7838"/>
                  <a:pt x="83976" y="27992"/>
                </a:cubicBezTo>
                <a:cubicBezTo>
                  <a:pt x="95783" y="38112"/>
                  <a:pt x="100971" y="54318"/>
                  <a:pt x="111967" y="65314"/>
                </a:cubicBezTo>
                <a:cubicBezTo>
                  <a:pt x="122963" y="76310"/>
                  <a:pt x="136849" y="83975"/>
                  <a:pt x="149290" y="93306"/>
                </a:cubicBezTo>
                <a:cubicBezTo>
                  <a:pt x="152400" y="102637"/>
                  <a:pt x="150437" y="115842"/>
                  <a:pt x="158620" y="121298"/>
                </a:cubicBezTo>
                <a:cubicBezTo>
                  <a:pt x="171816" y="130095"/>
                  <a:pt x="189792" y="127189"/>
                  <a:pt x="205274" y="130629"/>
                </a:cubicBezTo>
                <a:cubicBezTo>
                  <a:pt x="217792" y="133411"/>
                  <a:pt x="230155" y="136849"/>
                  <a:pt x="242596" y="139959"/>
                </a:cubicBezTo>
                <a:cubicBezTo>
                  <a:pt x="245706" y="149290"/>
                  <a:pt x="250168" y="158274"/>
                  <a:pt x="251927" y="167951"/>
                </a:cubicBezTo>
                <a:cubicBezTo>
                  <a:pt x="259391" y="209001"/>
                  <a:pt x="252035" y="246458"/>
                  <a:pt x="279918" y="279918"/>
                </a:cubicBezTo>
                <a:cubicBezTo>
                  <a:pt x="289340" y="291225"/>
                  <a:pt x="335267" y="312258"/>
                  <a:pt x="345233" y="317241"/>
                </a:cubicBezTo>
                <a:cubicBezTo>
                  <a:pt x="357674" y="335902"/>
                  <a:pt x="378156" y="351232"/>
                  <a:pt x="382555" y="373224"/>
                </a:cubicBezTo>
                <a:cubicBezTo>
                  <a:pt x="385665" y="388775"/>
                  <a:pt x="388446" y="404396"/>
                  <a:pt x="391886" y="419878"/>
                </a:cubicBezTo>
                <a:cubicBezTo>
                  <a:pt x="398893" y="451410"/>
                  <a:pt x="397832" y="467263"/>
                  <a:pt x="429208" y="485192"/>
                </a:cubicBezTo>
                <a:cubicBezTo>
                  <a:pt x="436300" y="489244"/>
                  <a:pt x="510370" y="503290"/>
                  <a:pt x="513184" y="503853"/>
                </a:cubicBezTo>
                <a:cubicBezTo>
                  <a:pt x="534955" y="531845"/>
                  <a:pt x="543725" y="580874"/>
                  <a:pt x="578498" y="587829"/>
                </a:cubicBezTo>
                <a:cubicBezTo>
                  <a:pt x="696392" y="611408"/>
                  <a:pt x="640331" y="602556"/>
                  <a:pt x="746449" y="615820"/>
                </a:cubicBezTo>
                <a:lnTo>
                  <a:pt x="774441" y="625151"/>
                </a:lnTo>
              </a:path>
            </a:pathLst>
          </a:custGeom>
          <a:solidFill>
            <a:srgbClr val="FFFF00"/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peech Bubble: Rectangle 17">
            <a:extLst>
              <a:ext uri="{FF2B5EF4-FFF2-40B4-BE49-F238E27FC236}">
                <a16:creationId xmlns:a16="http://schemas.microsoft.com/office/drawing/2014/main" id="{A668405F-DAFA-DE6B-7CFA-E3789C257BAE}"/>
              </a:ext>
            </a:extLst>
          </p:cNvPr>
          <p:cNvSpPr/>
          <p:nvPr/>
        </p:nvSpPr>
        <p:spPr>
          <a:xfrm>
            <a:off x="138070" y="975030"/>
            <a:ext cx="1507569" cy="1003580"/>
          </a:xfrm>
          <a:prstGeom prst="wedgeRectCallout">
            <a:avLst>
              <a:gd name="adj1" fmla="val 61381"/>
              <a:gd name="adj2" fmla="val 116859"/>
            </a:avLst>
          </a:prstGeom>
          <a:solidFill>
            <a:srgbClr val="FFFF0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Tax District Boundaries </a:t>
            </a:r>
            <a:r>
              <a:rPr lang="en-US" sz="1200" dirty="0">
                <a:solidFill>
                  <a:schemeClr val="tx1"/>
                </a:solidFill>
              </a:rPr>
              <a:t>(historical Magisterial District Boundary)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44A0C07-B6D1-D6FD-20A7-447D4B6A6CE0}"/>
              </a:ext>
            </a:extLst>
          </p:cNvPr>
          <p:cNvSpPr txBox="1"/>
          <p:nvPr/>
        </p:nvSpPr>
        <p:spPr>
          <a:xfrm>
            <a:off x="48450" y="5511120"/>
            <a:ext cx="2302804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Today </a:t>
            </a:r>
            <a:r>
              <a:rPr lang="en-US" sz="1200" b="1" dirty="0"/>
              <a:t>voting precinct boundaries </a:t>
            </a:r>
            <a:r>
              <a:rPr lang="en-US" sz="1200" dirty="0"/>
              <a:t>primarily are defined by the E-911 roads instead of in the past following physical features (ridgelines, streams) of tax assessment district boundaries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831434D-3F94-62E7-4304-EA8DEA895BC7}"/>
              </a:ext>
            </a:extLst>
          </p:cNvPr>
          <p:cNvSpPr txBox="1"/>
          <p:nvPr/>
        </p:nvSpPr>
        <p:spPr>
          <a:xfrm>
            <a:off x="1462550" y="533109"/>
            <a:ext cx="2978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1970 Magisterial/Tax Districts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E6A12B8-D282-C75D-7548-A0B2E901EF87}"/>
              </a:ext>
            </a:extLst>
          </p:cNvPr>
          <p:cNvSpPr txBox="1"/>
          <p:nvPr/>
        </p:nvSpPr>
        <p:spPr>
          <a:xfrm>
            <a:off x="7948555" y="533109"/>
            <a:ext cx="2604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2023 Magisterial Districts</a:t>
            </a:r>
          </a:p>
        </p:txBody>
      </p:sp>
    </p:spTree>
    <p:extLst>
      <p:ext uri="{BB962C8B-B14F-4D97-AF65-F5344CB8AC3E}">
        <p14:creationId xmlns:p14="http://schemas.microsoft.com/office/powerpoint/2010/main" val="1218016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AF9CF13-BB2C-D3AF-955D-185AAEE2249D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Voting Precinct &amp; Magisterial Districts (</a:t>
            </a:r>
            <a:r>
              <a:rPr lang="en-US" sz="2800" b="1" dirty="0" smtClean="0">
                <a:solidFill>
                  <a:schemeClr val="bg1"/>
                </a:solidFill>
              </a:rPr>
              <a:t>Calhoun </a:t>
            </a:r>
            <a:r>
              <a:rPr lang="en-US" sz="2800" b="1" dirty="0">
                <a:solidFill>
                  <a:schemeClr val="bg1"/>
                </a:solidFill>
              </a:rPr>
              <a:t>County)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FBF490-C2BA-BCFB-F12D-6FA88CADE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5310" y="651640"/>
            <a:ext cx="4070816" cy="609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519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848E3C4-B6B9-EBD9-847B-D43595230F26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 Precincts 6 Grantsville Corp. (Does not match Census or Tax District </a:t>
            </a:r>
            <a:r>
              <a:rPr lang="en-US" sz="2800" b="1" dirty="0" err="1">
                <a:solidFill>
                  <a:schemeClr val="bg1"/>
                </a:solidFill>
              </a:rPr>
              <a:t>Bdrys</a:t>
            </a:r>
            <a:r>
              <a:rPr lang="en-US" sz="2800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0603AD-6EF7-082B-708F-BA0E1B571E62}"/>
              </a:ext>
            </a:extLst>
          </p:cNvPr>
          <p:cNvSpPr txBox="1"/>
          <p:nvPr/>
        </p:nvSpPr>
        <p:spPr>
          <a:xfrm>
            <a:off x="1145333" y="6581001"/>
            <a:ext cx="90716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2"/>
              </a:rPr>
              <a:t>https://data.wvgis.wvu.edu/pub/Clearinghouse/planningLanduseCadastres/wv_tax_maps/PDF/07_Calhoun_County/02_Grantsville_Corp/</a:t>
            </a:r>
            <a:endParaRPr lang="en-US" sz="1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F2F999-E20C-9BCC-BF11-B807DD25C9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635493"/>
            <a:ext cx="5506617" cy="58530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BBEC893-EEE7-44B1-097E-40266E3150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125" y="635493"/>
            <a:ext cx="3610185" cy="5853002"/>
          </a:xfrm>
          <a:prstGeom prst="rect">
            <a:avLst/>
          </a:prstGeom>
        </p:spPr>
      </p:pic>
      <p:sp>
        <p:nvSpPr>
          <p:cNvPr id="14" name="Speech Bubble: Rectangle 13">
            <a:extLst>
              <a:ext uri="{FF2B5EF4-FFF2-40B4-BE49-F238E27FC236}">
                <a16:creationId xmlns:a16="http://schemas.microsoft.com/office/drawing/2014/main" id="{DD362650-D9F1-5DA0-F6DD-D4D881ACB448}"/>
              </a:ext>
            </a:extLst>
          </p:cNvPr>
          <p:cNvSpPr/>
          <p:nvPr/>
        </p:nvSpPr>
        <p:spPr>
          <a:xfrm>
            <a:off x="1153335" y="1499928"/>
            <a:ext cx="977705" cy="618930"/>
          </a:xfrm>
          <a:prstGeom prst="wedgeRectCallout">
            <a:avLst>
              <a:gd name="adj1" fmla="val 130830"/>
              <a:gd name="adj2" fmla="val -8024"/>
            </a:avLst>
          </a:prstGeom>
          <a:solidFill>
            <a:srgbClr val="7030A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Precinct Boundary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CD4EC3-2426-DD85-BA82-5F5DE4F165E3}"/>
              </a:ext>
            </a:extLst>
          </p:cNvPr>
          <p:cNvSpPr txBox="1"/>
          <p:nvPr/>
        </p:nvSpPr>
        <p:spPr>
          <a:xfrm>
            <a:off x="1499246" y="4030824"/>
            <a:ext cx="1240971" cy="83099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Census Municipal Boundary</a:t>
            </a:r>
          </a:p>
        </p:txBody>
      </p:sp>
    </p:spTree>
    <p:extLst>
      <p:ext uri="{BB962C8B-B14F-4D97-AF65-F5344CB8AC3E}">
        <p14:creationId xmlns:p14="http://schemas.microsoft.com/office/powerpoint/2010/main" val="30134944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848E3C4-B6B9-EBD9-847B-D43595230F26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 Precincts 6 Grantsville Corporation (Municipal boundary different on tax maps)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906F64-96C2-E1C9-EBA0-B685FA90B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829" y="636916"/>
            <a:ext cx="10110755" cy="59366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0603AD-6EF7-082B-708F-BA0E1B571E62}"/>
              </a:ext>
            </a:extLst>
          </p:cNvPr>
          <p:cNvSpPr txBox="1"/>
          <p:nvPr/>
        </p:nvSpPr>
        <p:spPr>
          <a:xfrm>
            <a:off x="1303953" y="6548775"/>
            <a:ext cx="90716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https://data.wvgis.wvu.edu/pub/Clearinghouse/planningLanduseCadastres/wv_tax_maps/PDF/07_Calhoun_County/02_Grantsville_Corp/</a:t>
            </a:r>
            <a:endParaRPr lang="en-US" sz="1200" dirty="0"/>
          </a:p>
        </p:txBody>
      </p:sp>
      <p:sp>
        <p:nvSpPr>
          <p:cNvPr id="2" name="Speech Bubble: Rectangle 1">
            <a:extLst>
              <a:ext uri="{FF2B5EF4-FFF2-40B4-BE49-F238E27FC236}">
                <a16:creationId xmlns:a16="http://schemas.microsoft.com/office/drawing/2014/main" id="{85E5D125-0652-715C-4BC5-DD7728CF579C}"/>
              </a:ext>
            </a:extLst>
          </p:cNvPr>
          <p:cNvSpPr/>
          <p:nvPr/>
        </p:nvSpPr>
        <p:spPr>
          <a:xfrm>
            <a:off x="7059062" y="4858139"/>
            <a:ext cx="977705" cy="618930"/>
          </a:xfrm>
          <a:prstGeom prst="wedgeRectCallout">
            <a:avLst>
              <a:gd name="adj1" fmla="val 164232"/>
              <a:gd name="adj2" fmla="val 23634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Tax Assessment Boundary</a:t>
            </a:r>
          </a:p>
        </p:txBody>
      </p:sp>
    </p:spTree>
    <p:extLst>
      <p:ext uri="{BB962C8B-B14F-4D97-AF65-F5344CB8AC3E}">
        <p14:creationId xmlns:p14="http://schemas.microsoft.com/office/powerpoint/2010/main" val="37791310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848E3C4-B6B9-EBD9-847B-D43595230F26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 Precincts 5-4-1 </a:t>
            </a:r>
            <a:r>
              <a:rPr lang="en-US" sz="2800" b="1" dirty="0" err="1">
                <a:solidFill>
                  <a:schemeClr val="bg1"/>
                </a:solidFill>
              </a:rPr>
              <a:t>Bdrys</a:t>
            </a:r>
            <a:r>
              <a:rPr lang="en-US" sz="2800" b="1" dirty="0">
                <a:solidFill>
                  <a:schemeClr val="bg1"/>
                </a:solidFill>
              </a:rPr>
              <a:t>, (Broomstick Rd – Precinct 5)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D98621-28B5-AB9F-3A37-10316A302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121" y="731845"/>
            <a:ext cx="7874599" cy="60530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E3482A-9BB9-F74E-F84C-5ABD474A93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9847" y="2112598"/>
            <a:ext cx="3840032" cy="2790423"/>
          </a:xfrm>
          <a:prstGeom prst="rect">
            <a:avLst/>
          </a:prstGeom>
        </p:spPr>
      </p:pic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C438A6F8-8807-F08C-F11E-50162CCC01DC}"/>
              </a:ext>
            </a:extLst>
          </p:cNvPr>
          <p:cNvSpPr/>
          <p:nvPr/>
        </p:nvSpPr>
        <p:spPr>
          <a:xfrm>
            <a:off x="849375" y="3859763"/>
            <a:ext cx="977705" cy="441649"/>
          </a:xfrm>
          <a:prstGeom prst="wedgeRectCallout">
            <a:avLst>
              <a:gd name="adj1" fmla="val 131784"/>
              <a:gd name="adj2" fmla="val -44310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Broomstick Road</a:t>
            </a: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6784EE40-570A-D6A1-5D4D-025E64E51845}"/>
              </a:ext>
            </a:extLst>
          </p:cNvPr>
          <p:cNvSpPr/>
          <p:nvPr/>
        </p:nvSpPr>
        <p:spPr>
          <a:xfrm>
            <a:off x="6814747" y="4903021"/>
            <a:ext cx="977705" cy="441649"/>
          </a:xfrm>
          <a:prstGeom prst="wedgeRectCallout">
            <a:avLst>
              <a:gd name="adj1" fmla="val 69752"/>
              <a:gd name="adj2" fmla="val -297831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Broomstick Road</a:t>
            </a:r>
          </a:p>
        </p:txBody>
      </p:sp>
    </p:spTree>
    <p:extLst>
      <p:ext uri="{BB962C8B-B14F-4D97-AF65-F5344CB8AC3E}">
        <p14:creationId xmlns:p14="http://schemas.microsoft.com/office/powerpoint/2010/main" val="575034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848E3C4-B6B9-EBD9-847B-D43595230F26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 Precincts 5-4-8 </a:t>
            </a:r>
            <a:r>
              <a:rPr lang="en-US" sz="2800" b="1" dirty="0" err="1">
                <a:solidFill>
                  <a:schemeClr val="bg1"/>
                </a:solidFill>
              </a:rPr>
              <a:t>Bdrys</a:t>
            </a:r>
            <a:r>
              <a:rPr lang="en-US" sz="2800" b="1" dirty="0">
                <a:solidFill>
                  <a:schemeClr val="bg1"/>
                </a:solidFill>
              </a:rPr>
              <a:t>, (Broomstick Rd – Precinct 5, </a:t>
            </a:r>
            <a:r>
              <a:rPr lang="en-US" sz="2800" b="1" dirty="0" err="1">
                <a:solidFill>
                  <a:schemeClr val="bg1"/>
                </a:solidFill>
              </a:rPr>
              <a:t>Lovada</a:t>
            </a:r>
            <a:r>
              <a:rPr lang="en-US" sz="2800" b="1" dirty="0">
                <a:solidFill>
                  <a:schemeClr val="bg1"/>
                </a:solidFill>
              </a:rPr>
              <a:t> Rd – Precinct 4)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7F39ED-61DC-D811-7AAC-5826E9E8C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858" y="786821"/>
            <a:ext cx="11058525" cy="5800725"/>
          </a:xfrm>
          <a:prstGeom prst="rect">
            <a:avLst/>
          </a:prstGeom>
        </p:spPr>
      </p:pic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4B0C24B9-E22A-6B22-9518-2AAB933A7D90}"/>
              </a:ext>
            </a:extLst>
          </p:cNvPr>
          <p:cNvSpPr/>
          <p:nvPr/>
        </p:nvSpPr>
        <p:spPr>
          <a:xfrm>
            <a:off x="1110632" y="3245534"/>
            <a:ext cx="977705" cy="441649"/>
          </a:xfrm>
          <a:prstGeom prst="wedgeRectCallout">
            <a:avLst>
              <a:gd name="adj1" fmla="val -76262"/>
              <a:gd name="adj2" fmla="val 101465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Broomstick Road</a:t>
            </a:r>
          </a:p>
        </p:txBody>
      </p:sp>
      <p:sp>
        <p:nvSpPr>
          <p:cNvPr id="12" name="Speech Bubble: Rectangle 11">
            <a:extLst>
              <a:ext uri="{FF2B5EF4-FFF2-40B4-BE49-F238E27FC236}">
                <a16:creationId xmlns:a16="http://schemas.microsoft.com/office/drawing/2014/main" id="{0FC543B7-9DF9-0E52-E718-44C8FEA0B3C1}"/>
              </a:ext>
            </a:extLst>
          </p:cNvPr>
          <p:cNvSpPr/>
          <p:nvPr/>
        </p:nvSpPr>
        <p:spPr>
          <a:xfrm>
            <a:off x="3545922" y="6071179"/>
            <a:ext cx="977705" cy="264307"/>
          </a:xfrm>
          <a:prstGeom prst="wedgeRectCallout">
            <a:avLst>
              <a:gd name="adj1" fmla="val -133522"/>
              <a:gd name="adj2" fmla="val 4282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/>
              <a:t>Lovada</a:t>
            </a:r>
            <a:r>
              <a:rPr lang="en-US" sz="1200" dirty="0"/>
              <a:t> Road</a:t>
            </a:r>
          </a:p>
        </p:txBody>
      </p:sp>
    </p:spTree>
    <p:extLst>
      <p:ext uri="{BB962C8B-B14F-4D97-AF65-F5344CB8AC3E}">
        <p14:creationId xmlns:p14="http://schemas.microsoft.com/office/powerpoint/2010/main" val="32918674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848E3C4-B6B9-EBD9-847B-D43595230F26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 Precincts 1-11 </a:t>
            </a:r>
            <a:r>
              <a:rPr lang="en-US" sz="2800" b="1" dirty="0" err="1">
                <a:solidFill>
                  <a:schemeClr val="bg1"/>
                </a:solidFill>
              </a:rPr>
              <a:t>Bdrys</a:t>
            </a:r>
            <a:r>
              <a:rPr lang="en-US" sz="2800" b="1" dirty="0">
                <a:solidFill>
                  <a:schemeClr val="bg1"/>
                </a:solidFill>
              </a:rPr>
              <a:t> (Tax District Boundary - Ridgeline)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8E2892-A473-D210-881A-E831FC1B95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56" y="523220"/>
            <a:ext cx="8034730" cy="63720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A854BB-6553-70AE-5883-EC27F704B7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263"/>
          <a:stretch/>
        </p:blipFill>
        <p:spPr>
          <a:xfrm>
            <a:off x="7440106" y="946673"/>
            <a:ext cx="4578539" cy="465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0245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848E3C4-B6B9-EBD9-847B-D43595230F26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 Precincts 10-7 </a:t>
            </a:r>
            <a:r>
              <a:rPr lang="en-US" sz="2800" b="1" dirty="0" err="1">
                <a:solidFill>
                  <a:schemeClr val="bg1"/>
                </a:solidFill>
              </a:rPr>
              <a:t>Bdrys</a:t>
            </a:r>
            <a:r>
              <a:rPr lang="en-US" sz="2800" b="1" dirty="0">
                <a:solidFill>
                  <a:schemeClr val="bg1"/>
                </a:solidFill>
              </a:rPr>
              <a:t>, </a:t>
            </a:r>
            <a:r>
              <a:rPr lang="en-US" sz="2800" b="1" dirty="0" smtClean="0">
                <a:solidFill>
                  <a:schemeClr val="bg1"/>
                </a:solidFill>
              </a:rPr>
              <a:t>(Sand Ridge Rd </a:t>
            </a:r>
            <a:r>
              <a:rPr lang="en-US" sz="2800" b="1" dirty="0">
                <a:solidFill>
                  <a:schemeClr val="bg1"/>
                </a:solidFill>
              </a:rPr>
              <a:t>– Precinct 10)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11CCA1-45E7-5E78-5CAE-EB3618F723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523220"/>
            <a:ext cx="11826239" cy="6277350"/>
          </a:xfrm>
          <a:prstGeom prst="rect">
            <a:avLst/>
          </a:prstGeom>
        </p:spPr>
      </p:pic>
      <p:sp>
        <p:nvSpPr>
          <p:cNvPr id="5" name="Explosion 1 4">
            <a:extLst>
              <a:ext uri="{FF2B5EF4-FFF2-40B4-BE49-F238E27FC236}">
                <a16:creationId xmlns:a16="http://schemas.microsoft.com/office/drawing/2014/main" id="{CF767883-7EF4-9C71-D546-D4713798631F}"/>
              </a:ext>
            </a:extLst>
          </p:cNvPr>
          <p:cNvSpPr/>
          <p:nvPr/>
        </p:nvSpPr>
        <p:spPr>
          <a:xfrm>
            <a:off x="7572151" y="2301676"/>
            <a:ext cx="1099335" cy="1047964"/>
          </a:xfrm>
          <a:prstGeom prst="irregularSeal1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Topo Bdry</a:t>
            </a: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6E759651-5475-7211-6D83-D5F8C61F71CE}"/>
              </a:ext>
            </a:extLst>
          </p:cNvPr>
          <p:cNvSpPr/>
          <p:nvPr/>
        </p:nvSpPr>
        <p:spPr>
          <a:xfrm>
            <a:off x="7083298" y="5128096"/>
            <a:ext cx="977705" cy="384094"/>
          </a:xfrm>
          <a:prstGeom prst="wedgeRectCallout">
            <a:avLst>
              <a:gd name="adj1" fmla="val 106017"/>
              <a:gd name="adj2" fmla="val -245560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/>
              <a:t>Crummies</a:t>
            </a:r>
            <a:r>
              <a:rPr lang="en-US" sz="1200" dirty="0"/>
              <a:t> Creek Road</a:t>
            </a:r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7A6389CF-8981-CC41-F6E9-6A5412203001}"/>
              </a:ext>
            </a:extLst>
          </p:cNvPr>
          <p:cNvSpPr/>
          <p:nvPr/>
        </p:nvSpPr>
        <p:spPr>
          <a:xfrm>
            <a:off x="9036507" y="2014781"/>
            <a:ext cx="977705" cy="384094"/>
          </a:xfrm>
          <a:prstGeom prst="wedgeRectCallout">
            <a:avLst>
              <a:gd name="adj1" fmla="val -869"/>
              <a:gd name="adj2" fmla="val 373900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Sand Ridge Road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D2067C-74FF-08C7-745E-A3F5379C14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108" y="4393914"/>
            <a:ext cx="2445725" cy="219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3350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13040</TotalTime>
  <Words>473</Words>
  <Application>Microsoft Office PowerPoint</Application>
  <PresentationFormat>Widescreen</PresentationFormat>
  <Paragraphs>57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Courier New</vt:lpstr>
      <vt:lpstr>Wingdings</vt:lpstr>
      <vt:lpstr>Office Theme</vt:lpstr>
      <vt:lpstr>CALHOUN COUNTY: Election District Mapping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Kurt Donaldson</dc:creator>
  <cp:lastModifiedBy>Kurt Donaldson</cp:lastModifiedBy>
  <cp:revision>23</cp:revision>
  <dcterms:created xsi:type="dcterms:W3CDTF">2023-10-03T01:36:47Z</dcterms:created>
  <dcterms:modified xsi:type="dcterms:W3CDTF">2023-10-19T18:09:02Z</dcterms:modified>
</cp:coreProperties>
</file>