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91" r:id="rId4"/>
    <p:sldId id="303" r:id="rId5"/>
    <p:sldId id="304" r:id="rId6"/>
    <p:sldId id="305" r:id="rId7"/>
    <p:sldId id="306" r:id="rId8"/>
    <p:sldId id="309" r:id="rId9"/>
    <p:sldId id="310" r:id="rId10"/>
    <p:sldId id="307" r:id="rId11"/>
    <p:sldId id="311" r:id="rId12"/>
    <p:sldId id="31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8FE0-58BB-1397-4B91-0CFF119C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AF9E-C430-F8EF-7E1D-60E3A627E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11EC-D862-30F7-597D-06D7A5EA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0FC9B-CA76-0C8D-E0EB-4683450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8A86-6E00-18E3-8F4C-BDD6B63E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248C-22A3-9389-000E-471CAD69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F41CD-E84A-3320-B235-89C55F4E8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D2A6-D076-8A5B-904A-FB992EA5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87F8-39CC-FED3-ED2B-608C4DA7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3B6C-4AC5-5C69-068E-5A1F7DFB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BD886-9084-49A3-9F8F-C64E59CEA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B76E-5107-E9AE-8508-5B80DE004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10CF-F9EC-5B13-42CB-5C2326FA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65D3-970C-1AD3-C40E-B566E59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C152B-A141-4CA1-5F48-6F9BEF5C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6938-304D-DF44-115C-AB6BD706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8396-7DF7-B3E6-7699-43EC98B5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97EC4-D05B-BE96-DC9A-E8E9EA1B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3B9CD-E450-E550-2E79-402494A5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5E294-2D12-FEFA-2160-86B618A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C6D-400E-AA42-4632-3C4974D5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99BD0-0B7B-E710-D34A-7CB838CB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70BD-C1E2-CB71-6AD2-64367FF3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0472-9472-7065-A045-0B9E5F4D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9949D-496A-1D30-579E-CE34DB18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5C6E-C1EF-2CD2-1E2F-792A8EB3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F342-16C6-BD99-B9EA-2A62B33E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77FB4-F0E0-9ED0-1E7F-21833ED6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EC8B2-D229-B06D-A380-A2CF61D9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1AAE6-5D36-D0E6-469D-4A6A8645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EF8C-4588-E349-D1B7-03542841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2628-3684-C247-14F0-61FAE5C6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32CF0-5F89-957E-AA1E-5D78798AE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48EA4-A314-6F86-EFB8-3D5E1716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90F97-20A1-E944-7986-CE5F9D586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34840-C5F2-99F5-9512-2C04A674C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2079C-CBAC-A9AB-9841-0CCDC34C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73953-F1F7-E15D-62BA-723ED33C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590E8-539B-AC0C-B322-1569E027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7621-4C32-CFC1-3824-57401228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A9A43-709E-FD16-4635-49B469C2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33448-172B-E6DB-D676-50BD0C9F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CD67B-DAD4-A78B-ABB2-0766FC3F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DA89C-1806-8A68-9182-9B618BDD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9691E-FF50-5D5A-9C5C-B5D18213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813FD-0B7F-B6C6-47BD-D07C778B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035E-A733-AD60-C7C7-E6EA3296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4AE5-CB37-3777-9CE5-20328315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328C7-3AAD-0151-0F9E-4F4D8E89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F8AD7-7E8E-D669-5371-B76ACC0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A107-2AAA-6848-BD71-B1E8A426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46AE-D29F-61D3-D3DD-D0E12B1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3A37-4B7E-A637-3B30-7990FB9C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204DE-1A8B-A8FA-8A61-5B2D8970E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27802-34FF-5F85-C321-98B3D426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A7CD0-90C2-D9EE-9F25-F724A139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002B-329E-2286-4C64-6C50F6C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75C8-00F0-DD72-7414-DB5519AF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D80C3-D713-F23D-8EAA-5EF17C7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49DB0-EE44-02A5-CC3F-49B2F2FEA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2004-8114-635C-1808-41606D7C0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C96-0471-4EDC-AA06-D6BB6DA4CBE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7FE9-27C3-2E0C-45BC-B3271EE9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899F-F692-3EE9-BC40-7BAD20CA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wv.gov/SVR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RITCHIE </a:t>
            </a:r>
            <a:r>
              <a:rPr lang="en-US" dirty="0"/>
              <a:t>COUNTY: Election District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25563"/>
            <a:ext cx="12191999" cy="55324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Geo-SVRS Voter Match:</a:t>
            </a:r>
            <a:r>
              <a:rPr lang="en-US" dirty="0"/>
              <a:t>  </a:t>
            </a:r>
            <a:r>
              <a:rPr lang="en-US" sz="2400" dirty="0"/>
              <a:t>Ensure </a:t>
            </a:r>
            <a:r>
              <a:rPr lang="en-US" sz="2400" b="1" dirty="0"/>
              <a:t>Voter Registration Site Points </a:t>
            </a:r>
            <a:r>
              <a:rPr lang="en-US" sz="2400" dirty="0"/>
              <a:t>are assigned to the correct geographic precinct.  Refer to mismatch spreadsheet or red dots on G-SVRS Tool (</a:t>
            </a:r>
            <a:r>
              <a:rPr lang="en-US" sz="2400" dirty="0">
                <a:hlinkClick r:id="rId2"/>
              </a:rPr>
              <a:t>www.mapwv.gov/SVRS</a:t>
            </a:r>
            <a:r>
              <a:rPr lang="en-US" sz="2400" dirty="0"/>
              <a:t>).  Consult with E-911 office about </a:t>
            </a:r>
            <a:r>
              <a:rPr lang="en-US" sz="2400" b="1" dirty="0"/>
              <a:t>invalid addresses </a:t>
            </a:r>
            <a:r>
              <a:rPr lang="en-US" sz="2400" dirty="0"/>
              <a:t>or </a:t>
            </a:r>
            <a:r>
              <a:rPr lang="en-US" sz="2400" b="1" dirty="0"/>
              <a:t>spatially inaccurate addresses</a:t>
            </a:r>
            <a:r>
              <a:rPr lang="en-US" sz="2400" dirty="0"/>
              <a:t> that cannot be mapped to the building footprint (less accurate street address match).</a:t>
            </a:r>
          </a:p>
          <a:p>
            <a:r>
              <a:rPr lang="en-US" u="sng" dirty="0"/>
              <a:t>Precinct Boundary Definition Factors: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E-911 Addresses &amp; Road Centerlines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All addresses of smaller roads or roads in hollows/narrow valleys should be in a single voting precinct to minimize multiple road segment definitions in the SVRS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Street Geocodes:  Geocode matches to street ranges are problematic for road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Incorporated Place Boundaries </a:t>
            </a:r>
            <a:r>
              <a:rPr lang="en-US" dirty="0"/>
              <a:t>should be accurate and match precinct boundaries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Topographic Ridge Boundaries</a:t>
            </a:r>
            <a:r>
              <a:rPr lang="en-US" dirty="0"/>
              <a:t>.  In rural counties, typically tax district and historical magisterial district line boundaries follow topographic ridgelines.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Proximity to Polling Sites</a:t>
            </a:r>
            <a:r>
              <a:rPr lang="en-US" dirty="0"/>
              <a:t>.  Voter point travel time/distance to polling site of precinct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Census Blocks.  </a:t>
            </a:r>
            <a:r>
              <a:rPr lang="en-US" dirty="0"/>
              <a:t>Follow existing census block edge boundaries if exist</a:t>
            </a:r>
          </a:p>
          <a:p>
            <a:r>
              <a:rPr lang="en-US" u="sng" dirty="0"/>
              <a:t>Voting Precinct Boundary Alignment Issues/No Gaps: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USGS 1:24,000-scale county boundary </a:t>
            </a:r>
            <a:r>
              <a:rPr lang="en-US" dirty="0"/>
              <a:t>– not the less accurate Census boundary </a:t>
            </a:r>
          </a:p>
          <a:p>
            <a:pPr lvl="1"/>
            <a:r>
              <a:rPr lang="en-US" dirty="0"/>
              <a:t>Precinct boundaries should align coincidentally with </a:t>
            </a:r>
            <a:r>
              <a:rPr lang="en-US" b="1" dirty="0"/>
              <a:t>magisterial district lines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4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4" y="867346"/>
            <a:ext cx="8982075" cy="532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1-9 </a:t>
            </a:r>
            <a:r>
              <a:rPr lang="en-US" sz="2800" b="1" dirty="0" err="1" smtClean="0">
                <a:solidFill>
                  <a:schemeClr val="bg1"/>
                </a:solidFill>
              </a:rPr>
              <a:t>Bdrys</a:t>
            </a:r>
            <a:r>
              <a:rPr lang="en-US" sz="2800" b="1" dirty="0" smtClean="0">
                <a:solidFill>
                  <a:schemeClr val="bg1"/>
                </a:solidFill>
              </a:rPr>
              <a:t> (Magisterial Line)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5118295" y="1901366"/>
            <a:ext cx="1364801" cy="441649"/>
          </a:xfrm>
          <a:prstGeom prst="wedgeRectCallout">
            <a:avLst>
              <a:gd name="adj1" fmla="val -100578"/>
              <a:gd name="adj2" fmla="val 15943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Ellenboro Rd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95" y="1179576"/>
            <a:ext cx="4215782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6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61A305-C893-DC05-E939-E4274F3A0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24" y="932409"/>
            <a:ext cx="3530756" cy="567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4-6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(Move Magisterial Line to Precinct Line)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F93AA-ACD7-84DD-0C87-90A08D8D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95" y="932409"/>
            <a:ext cx="4893535" cy="5524959"/>
          </a:xfrm>
          <a:prstGeom prst="rect">
            <a:avLst/>
          </a:prstGeom>
        </p:spPr>
      </p:pic>
      <p:sp>
        <p:nvSpPr>
          <p:cNvPr id="6" name="Explosion 1 4">
            <a:extLst>
              <a:ext uri="{FF2B5EF4-FFF2-40B4-BE49-F238E27FC236}">
                <a16:creationId xmlns:a16="http://schemas.microsoft.com/office/drawing/2014/main" id="{4E5BBA3A-6D56-57B0-8435-EDFB60B56368}"/>
              </a:ext>
            </a:extLst>
          </p:cNvPr>
          <p:cNvSpPr/>
          <p:nvPr/>
        </p:nvSpPr>
        <p:spPr>
          <a:xfrm>
            <a:off x="7418024" y="1902364"/>
            <a:ext cx="1756874" cy="1526636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Tax District Bdry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3836767-F274-F3B2-B888-EB4C05DB5095}"/>
              </a:ext>
            </a:extLst>
          </p:cNvPr>
          <p:cNvSpPr/>
          <p:nvPr/>
        </p:nvSpPr>
        <p:spPr>
          <a:xfrm>
            <a:off x="5108713" y="4499905"/>
            <a:ext cx="2083817" cy="817529"/>
          </a:xfrm>
          <a:prstGeom prst="wedgeRectCallout">
            <a:avLst>
              <a:gd name="adj1" fmla="val -52349"/>
              <a:gd name="adj2" fmla="val -12257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Move orange Magisterial Line from Cairo Rd westward to coincide with purple Precinct Line (tax district boundary)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EF4BC-0AE8-49A1-0ED3-C3D125142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21" y="710253"/>
            <a:ext cx="3269975" cy="3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608AC-2205-4A3A-3120-9718F2A8E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05" y="612625"/>
            <a:ext cx="10569229" cy="5973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5-8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(Magisterial Line)</a:t>
            </a:r>
          </a:p>
        </p:txBody>
      </p:sp>
      <p:sp>
        <p:nvSpPr>
          <p:cNvPr id="6" name="Explosion 1 4">
            <a:extLst>
              <a:ext uri="{FF2B5EF4-FFF2-40B4-BE49-F238E27FC236}">
                <a16:creationId xmlns:a16="http://schemas.microsoft.com/office/drawing/2014/main" id="{4E5BBA3A-6D56-57B0-8435-EDFB60B56368}"/>
              </a:ext>
            </a:extLst>
          </p:cNvPr>
          <p:cNvSpPr/>
          <p:nvPr/>
        </p:nvSpPr>
        <p:spPr>
          <a:xfrm>
            <a:off x="5930658" y="3599581"/>
            <a:ext cx="1756874" cy="1526636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Tax District Bdry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952F3-DD17-D93D-C68F-1DDDC264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" y="612625"/>
            <a:ext cx="2926213" cy="25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7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8" y="848134"/>
            <a:ext cx="6079848" cy="5853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RITCHIE COUNTY</a:t>
            </a:r>
            <a:r>
              <a:rPr lang="en-US" sz="2800" b="1" dirty="0">
                <a:solidFill>
                  <a:schemeClr val="bg1"/>
                </a:solidFill>
              </a:rPr>
              <a:t>: PAST AND CURRENT MAGISTERIAL DISTRICTS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A668405F-DAFA-DE6B-7CFA-E3789C257BAE}"/>
              </a:ext>
            </a:extLst>
          </p:cNvPr>
          <p:cNvSpPr/>
          <p:nvPr/>
        </p:nvSpPr>
        <p:spPr>
          <a:xfrm>
            <a:off x="138070" y="975030"/>
            <a:ext cx="1507569" cy="1003580"/>
          </a:xfrm>
          <a:prstGeom prst="wedgeRectCallout">
            <a:avLst>
              <a:gd name="adj1" fmla="val 61381"/>
              <a:gd name="adj2" fmla="val 116859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Tax District Boundaries </a:t>
            </a:r>
            <a:r>
              <a:rPr lang="en-US" sz="1200" dirty="0">
                <a:solidFill>
                  <a:schemeClr val="tx1"/>
                </a:solidFill>
              </a:rPr>
              <a:t>(historical Magisterial District Boundary)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A0C07-B6D1-D6FD-20A7-447D4B6A6CE0}"/>
              </a:ext>
            </a:extLst>
          </p:cNvPr>
          <p:cNvSpPr txBox="1"/>
          <p:nvPr/>
        </p:nvSpPr>
        <p:spPr>
          <a:xfrm>
            <a:off x="48450" y="5511120"/>
            <a:ext cx="230280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Today </a:t>
            </a:r>
            <a:r>
              <a:rPr lang="en-US" sz="1200" b="1" dirty="0"/>
              <a:t>voting precinct boundaries </a:t>
            </a:r>
            <a:r>
              <a:rPr lang="en-US" sz="1200" dirty="0"/>
              <a:t>primarily are defined by the E-911 roads instead of in the past following physical features (ridgelines, streams) of tax assessment district boundaries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1434D-3F94-62E7-4304-EA8DEA895BC7}"/>
              </a:ext>
            </a:extLst>
          </p:cNvPr>
          <p:cNvSpPr txBox="1"/>
          <p:nvPr/>
        </p:nvSpPr>
        <p:spPr>
          <a:xfrm>
            <a:off x="1462550" y="533109"/>
            <a:ext cx="297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 Magisterial/Tax Districts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A12B8-D282-C75D-7548-A0B2E901EF87}"/>
              </a:ext>
            </a:extLst>
          </p:cNvPr>
          <p:cNvSpPr txBox="1"/>
          <p:nvPr/>
        </p:nvSpPr>
        <p:spPr>
          <a:xfrm>
            <a:off x="7948555" y="533109"/>
            <a:ext cx="37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Magisterial </a:t>
            </a:r>
            <a:r>
              <a:rPr lang="en-US" dirty="0" smtClean="0"/>
              <a:t>Districts &amp; Precincts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96" y="975030"/>
            <a:ext cx="5187468" cy="49226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1184948" y="3963837"/>
            <a:ext cx="107943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Southwest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2951960" y="5172566"/>
            <a:ext cx="107943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Southwest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3653000" y="3823739"/>
            <a:ext cx="85499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Central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1F5271-4CE8-A8CB-11A4-6C326C222CA5}"/>
              </a:ext>
            </a:extLst>
          </p:cNvPr>
          <p:cNvSpPr txBox="1"/>
          <p:nvPr/>
        </p:nvSpPr>
        <p:spPr>
          <a:xfrm>
            <a:off x="3428318" y="2414984"/>
            <a:ext cx="10313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Northeast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1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2-3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</a:rPr>
              <a:t>Pennsboro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711240"/>
            <a:ext cx="9189148" cy="58427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572" y="2261616"/>
            <a:ext cx="3568827" cy="30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3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" y="534974"/>
            <a:ext cx="11459147" cy="614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2-3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</a:rPr>
              <a:t>Pennsboro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77" y="261610"/>
            <a:ext cx="2316932" cy="19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9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2-3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</a:rPr>
              <a:t>Pennsboro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2" y="2611618"/>
            <a:ext cx="2316932" cy="195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94" y="784830"/>
            <a:ext cx="921067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1-3 </a:t>
            </a:r>
            <a:r>
              <a:rPr lang="en-US" sz="2800" b="1" dirty="0" err="1" smtClean="0">
                <a:solidFill>
                  <a:schemeClr val="bg1"/>
                </a:solidFill>
              </a:rPr>
              <a:t>Bdrys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" y="777377"/>
            <a:ext cx="7159752" cy="596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07" y="1904047"/>
            <a:ext cx="28384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34041"/>
            <a:ext cx="11700188" cy="4915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1-3 </a:t>
            </a:r>
            <a:r>
              <a:rPr lang="en-US" sz="2800" b="1" dirty="0" err="1" smtClean="0">
                <a:solidFill>
                  <a:schemeClr val="bg1"/>
                </a:solidFill>
              </a:rPr>
              <a:t>Bdrys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205" y="841248"/>
            <a:ext cx="2507643" cy="2532888"/>
          </a:xfrm>
          <a:prstGeom prst="rect">
            <a:avLst/>
          </a:prstGeom>
        </p:spPr>
      </p:pic>
      <p:sp>
        <p:nvSpPr>
          <p:cNvPr id="6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3186320" y="4443398"/>
            <a:ext cx="977705" cy="441649"/>
          </a:xfrm>
          <a:prstGeom prst="wedgeRectCallout">
            <a:avLst>
              <a:gd name="adj1" fmla="val 160357"/>
              <a:gd name="adj2" fmla="val -5795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North Bend Rail Trail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309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" y="622482"/>
            <a:ext cx="5647451" cy="5961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2-3 </a:t>
            </a:r>
            <a:r>
              <a:rPr lang="en-US" sz="2800" b="1" dirty="0" err="1" smtClean="0">
                <a:solidFill>
                  <a:schemeClr val="bg1"/>
                </a:solidFill>
              </a:rPr>
              <a:t>Bdrys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2737568" y="2861486"/>
            <a:ext cx="1194352" cy="441649"/>
          </a:xfrm>
          <a:prstGeom prst="wedgeRectCallout">
            <a:avLst>
              <a:gd name="adj1" fmla="val -93096"/>
              <a:gd name="adj2" fmla="val 7662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Mountain Drive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82" y="758761"/>
            <a:ext cx="50958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1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76325"/>
            <a:ext cx="8596312" cy="5944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2-3 </a:t>
            </a:r>
            <a:r>
              <a:rPr lang="en-US" sz="2800" b="1" dirty="0" err="1" smtClean="0">
                <a:solidFill>
                  <a:schemeClr val="bg1"/>
                </a:solidFill>
              </a:rPr>
              <a:t>Bdrys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Speech Bubble: Rectangle 8">
            <a:extLst>
              <a:ext uri="{FF2B5EF4-FFF2-40B4-BE49-F238E27FC236}">
                <a16:creationId xmlns:a16="http://schemas.microsoft.com/office/drawing/2014/main" id="{4B0C24B9-E22A-6B22-9518-2AAB933A7D90}"/>
              </a:ext>
            </a:extLst>
          </p:cNvPr>
          <p:cNvSpPr/>
          <p:nvPr/>
        </p:nvSpPr>
        <p:spPr>
          <a:xfrm>
            <a:off x="5344304" y="1992806"/>
            <a:ext cx="977705" cy="441649"/>
          </a:xfrm>
          <a:prstGeom prst="wedgeRectCallout">
            <a:avLst>
              <a:gd name="adj1" fmla="val -93096"/>
              <a:gd name="adj2" fmla="val 7662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Burton Run Road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888" y="1380324"/>
            <a:ext cx="3808476" cy="40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96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17799</TotalTime>
  <Words>363</Words>
  <Application>Microsoft Office PowerPoint</Application>
  <PresentationFormat>Widescreen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Wingdings</vt:lpstr>
      <vt:lpstr>Office Theme</vt:lpstr>
      <vt:lpstr>RITCHIE COUNTY: Election District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33</cp:revision>
  <dcterms:created xsi:type="dcterms:W3CDTF">2023-10-03T01:36:47Z</dcterms:created>
  <dcterms:modified xsi:type="dcterms:W3CDTF">2023-10-23T01:27:54Z</dcterms:modified>
</cp:coreProperties>
</file>