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737" r:id="rId2"/>
    <p:sldId id="607" r:id="rId3"/>
    <p:sldId id="486" r:id="rId4"/>
    <p:sldId id="626" r:id="rId5"/>
    <p:sldId id="732" r:id="rId6"/>
    <p:sldId id="487" r:id="rId7"/>
    <p:sldId id="707" r:id="rId8"/>
    <p:sldId id="708" r:id="rId9"/>
    <p:sldId id="706" r:id="rId10"/>
    <p:sldId id="488" r:id="rId11"/>
    <p:sldId id="489" r:id="rId12"/>
    <p:sldId id="606" r:id="rId13"/>
    <p:sldId id="703" r:id="rId14"/>
    <p:sldId id="590" r:id="rId15"/>
    <p:sldId id="471" r:id="rId16"/>
    <p:sldId id="588" r:id="rId17"/>
    <p:sldId id="589" r:id="rId18"/>
    <p:sldId id="470" r:id="rId19"/>
    <p:sldId id="596" r:id="rId20"/>
    <p:sldId id="699" r:id="rId21"/>
    <p:sldId id="700" r:id="rId22"/>
    <p:sldId id="697" r:id="rId23"/>
    <p:sldId id="604" r:id="rId24"/>
    <p:sldId id="561" r:id="rId25"/>
    <p:sldId id="605" r:id="rId26"/>
    <p:sldId id="597" r:id="rId27"/>
    <p:sldId id="598" r:id="rId28"/>
    <p:sldId id="431" r:id="rId29"/>
    <p:sldId id="477" r:id="rId30"/>
    <p:sldId id="733" r:id="rId31"/>
    <p:sldId id="734" r:id="rId32"/>
    <p:sldId id="735" r:id="rId33"/>
    <p:sldId id="736" r:id="rId34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-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180BA-49B4-44E2-9770-24ECE9324467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22D1C-2678-4E29-8C94-471B4C7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1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7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87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9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6E01-FF8B-494B-A4AA-AC185B80C0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3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46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6E01-FF8B-494B-A4AA-AC185B80C0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02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7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02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0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98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2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4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9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9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4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2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9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0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5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6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6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371EE-FC68-404F-8CA2-3C34FAD7361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apwv.gov/flood/map/?wkid=102100&amp;x=-8899684&amp;y=4811867&amp;l=13&amp;v=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v=0&amp;pid=31-14-0031-0101-00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pwv.gov/floodtest/docs/WV_FloodTool_ElevationSource_Metadata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test/docs/WV_FloodTool_ElevationSource_Metadata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pwv.gov/lidar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://www.mapwv.gov/floodtest/?wkid=102100&amp;x=-9176629&amp;y=4583554&amp;l=13&amp;v=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://www.mapwv.gov/floodtest/?wkid=102100&amp;x=-9176629&amp;y=4583554&amp;l=13&amp;v=1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mapwv.gov/propert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apwv.gov/Assessment/Detail/?PID=1907022B002100000000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pwv.gov/Assessment/Detail/?PID=1907022B00210000000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0A18-4718-44FA-9625-E84DDCD2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CF510-C354-4CA7-88B4-2CD4AA591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3BC32038-E255-4610-BC1E-F377753049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709466"/>
              </p:ext>
            </p:extLst>
          </p:nvPr>
        </p:nvGraphicFramePr>
        <p:xfrm>
          <a:off x="0" y="-31530"/>
          <a:ext cx="9199770" cy="6899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r:id="rId3" imgW="4024801" imgH="3017636" progId="PowerPoint.Show.12">
                  <p:embed/>
                </p:oleObj>
              </mc:Choice>
              <mc:Fallback>
                <p:oleObj name="Presentation" r:id="rId3" imgW="4024801" imgH="3017636" progId="PowerPoint.Show.12">
                  <p:embed/>
                  <p:pic>
                    <p:nvPicPr>
                      <p:cNvPr id="4" name="Object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31530"/>
                        <a:ext cx="9199770" cy="6899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AFFE2AE-2680-4699-9C12-5D78ED13EB26}"/>
              </a:ext>
            </a:extLst>
          </p:cNvPr>
          <p:cNvSpPr txBox="1"/>
          <p:nvPr/>
        </p:nvSpPr>
        <p:spPr>
          <a:xfrm>
            <a:off x="3005960" y="6501114"/>
            <a:ext cx="3636579" cy="36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Kurt Donaldson and Frank </a:t>
            </a:r>
            <a:r>
              <a:rPr lang="en-US" dirty="0" err="1">
                <a:solidFill>
                  <a:schemeClr val="bg1"/>
                </a:solidFill>
              </a:rPr>
              <a:t>LaFone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A20FD-A447-4B72-A6A1-F619B3EF98FC}"/>
              </a:ext>
            </a:extLst>
          </p:cNvPr>
          <p:cNvSpPr txBox="1"/>
          <p:nvPr/>
        </p:nvSpPr>
        <p:spPr>
          <a:xfrm>
            <a:off x="2189798" y="1202749"/>
            <a:ext cx="470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highlight>
                  <a:srgbClr val="FFFF00"/>
                </a:highlight>
              </a:rPr>
              <a:t>WV DOT GIS DAY – November 2019</a:t>
            </a:r>
          </a:p>
        </p:txBody>
      </p:sp>
    </p:spTree>
    <p:extLst>
      <p:ext uri="{BB962C8B-B14F-4D97-AF65-F5344CB8AC3E}">
        <p14:creationId xmlns:p14="http://schemas.microsoft.com/office/powerpoint/2010/main" val="354463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03763" y="1050698"/>
            <a:ext cx="3912867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Residential or Farm Property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86066" y="3108072"/>
          <a:ext cx="3618933" cy="277458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848134">
                  <a:extLst>
                    <a:ext uri="{9D8B030D-6E8A-4147-A177-3AD203B41FA5}">
                      <a16:colId xmlns:a16="http://schemas.microsoft.com/office/drawing/2014/main" val="799857233"/>
                    </a:ext>
                  </a:extLst>
                </a:gridCol>
                <a:gridCol w="1770799">
                  <a:extLst>
                    <a:ext uri="{9D8B030D-6E8A-4147-A177-3AD203B41FA5}">
                      <a16:colId xmlns:a16="http://schemas.microsoft.com/office/drawing/2014/main" val="3953515633"/>
                    </a:ext>
                  </a:extLst>
                </a:gridCol>
              </a:tblGrid>
              <a:tr h="695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BUILDING INFORMATION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798257"/>
                  </a:ext>
                </a:extLst>
              </a:tr>
              <a:tr h="2312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Property Class Type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R- Residential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85039"/>
                  </a:ext>
                </a:extLst>
              </a:tr>
              <a:tr h="23123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Land Use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101 - Residential 1 Family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73279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Year Built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1911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101329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Architectural style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Conventional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479722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Exterior Wall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Aluminum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17704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Stories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809899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Total Rooms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206534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Building Grade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930397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Basement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Full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966108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Structure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1,320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143391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Building (card) Number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093837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# of main BLDGs (cards)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93664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30533" y="1614878"/>
            <a:ext cx="36270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0563C1"/>
                </a:solidFill>
                <a:latin typeface="Calibri" panose="020F0502020204030204" pitchFamily="34" charset="0"/>
                <a:hlinkClick r:id="rId2"/>
              </a:rPr>
              <a:t>https://www.mapwv.gov/flood/map/?wkid=102100&amp;x=-8899684&amp;y=4811867&amp;l=13&amp;v=0</a:t>
            </a:r>
            <a:endParaRPr lang="en-US" sz="1100" u="sng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endParaRPr lang="en-US" sz="11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05400" y="964568"/>
          <a:ext cx="3618934" cy="209333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4027414545"/>
                    </a:ext>
                  </a:extLst>
                </a:gridCol>
                <a:gridCol w="1790134">
                  <a:extLst>
                    <a:ext uri="{9D8B030D-6E8A-4147-A177-3AD203B41FA5}">
                      <a16:colId xmlns:a16="http://schemas.microsoft.com/office/drawing/2014/main" val="104142168"/>
                    </a:ext>
                  </a:extLst>
                </a:gridCol>
              </a:tblGrid>
              <a:tr h="22860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DESCRIPTION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0340064"/>
                  </a:ext>
                </a:extLst>
              </a:tr>
              <a:tr h="20684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GIS Parcel ID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31-10-0029-0130-0000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25860837"/>
                  </a:ext>
                </a:extLst>
              </a:tr>
              <a:tr h="1803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Legal Description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BL 12-1/2 LOT 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43572202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Acreage (deed)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0.0373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05007919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Tax Year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effectLst/>
                        </a:rPr>
                        <a:t>2015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2360898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Tax Class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0626997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Deed Book / Page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1259 / 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91855120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543150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PROPERTY OWNER(S)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921704"/>
                  </a:ext>
                </a:extLst>
              </a:tr>
              <a:tr h="31105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Property Owner(s)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Smith John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1461739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066733" y="5943600"/>
          <a:ext cx="3657600" cy="7696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67467">
                  <a:extLst>
                    <a:ext uri="{9D8B030D-6E8A-4147-A177-3AD203B41FA5}">
                      <a16:colId xmlns:a16="http://schemas.microsoft.com/office/drawing/2014/main" val="1691348543"/>
                    </a:ext>
                  </a:extLst>
                </a:gridCol>
                <a:gridCol w="1790133">
                  <a:extLst>
                    <a:ext uri="{9D8B030D-6E8A-4147-A177-3AD203B41FA5}">
                      <a16:colId xmlns:a16="http://schemas.microsoft.com/office/drawing/2014/main" val="29807391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APPRAISED VALUES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7216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Land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effectLst/>
                        </a:rPr>
                        <a:t>$33,200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689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Building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$29,000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0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Total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$62,200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677766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59939"/>
            <a:ext cx="3124200" cy="432993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link to Owner/Building Info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821" y="1422709"/>
            <a:ext cx="3931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629 PENNSYLVANIA AVE, Morgantown, WV, 26501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56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30" y="948043"/>
            <a:ext cx="4522467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Commercial or Industrial Property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83629" y="2696881"/>
          <a:ext cx="3907971" cy="265917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21971">
                  <a:extLst>
                    <a:ext uri="{9D8B030D-6E8A-4147-A177-3AD203B41FA5}">
                      <a16:colId xmlns:a16="http://schemas.microsoft.com/office/drawing/2014/main" val="79985723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53515633"/>
                    </a:ext>
                  </a:extLst>
                </a:gridCol>
              </a:tblGrid>
              <a:tr h="19965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BUILDING INFORMATION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0798257"/>
                  </a:ext>
                </a:extLst>
              </a:tr>
              <a:tr h="2399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Property Class Type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C- Commercial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7185039"/>
                  </a:ext>
                </a:extLst>
              </a:tr>
              <a:tr h="23995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Land Use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solidFill>
                            <a:srgbClr val="0070C0"/>
                          </a:solidFill>
                          <a:effectLst/>
                        </a:rPr>
                        <a:t>373 - Retail-Single Occupancy</a:t>
                      </a:r>
                      <a:endParaRPr lang="en-US" sz="12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8273279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Year Built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1994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8101329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Stories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4479722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Exterior Wall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Brick or Stone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117704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Construction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Pre-Engineered Steel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0809899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Building Grade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D+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206534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Basement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None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9930397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Business Living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15,255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5966108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Cubic Feet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292,380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3143391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Use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34-Retail Store, 82- Multi-Use Office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793664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94580" y="1558628"/>
            <a:ext cx="39318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3"/>
              </a:rPr>
              <a:t>https://www.mapwv.gov/flood/map/?v=0&amp;pid=31-14-0031-0101-0000</a:t>
            </a:r>
            <a:r>
              <a:rPr lang="en-US" sz="1000" dirty="0"/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05400" y="964569"/>
          <a:ext cx="3886200" cy="16821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2204">
                  <a:extLst>
                    <a:ext uri="{9D8B030D-6E8A-4147-A177-3AD203B41FA5}">
                      <a16:colId xmlns:a16="http://schemas.microsoft.com/office/drawing/2014/main" val="4027414545"/>
                    </a:ext>
                  </a:extLst>
                </a:gridCol>
                <a:gridCol w="2253996">
                  <a:extLst>
                    <a:ext uri="{9D8B030D-6E8A-4147-A177-3AD203B41FA5}">
                      <a16:colId xmlns:a16="http://schemas.microsoft.com/office/drawing/2014/main" val="104142168"/>
                    </a:ext>
                  </a:extLst>
                </a:gridCol>
              </a:tblGrid>
              <a:tr h="21213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DESCRIPTION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Lumber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0340064"/>
                  </a:ext>
                </a:extLst>
              </a:tr>
              <a:tr h="1919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GIS Parcel ID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31-14-0031-0101-0000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25860837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Legal Description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5.0922 AC;SABRATON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43572202"/>
                  </a:ext>
                </a:extLst>
              </a:tr>
              <a:tr h="219347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Acreage (deed)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5.09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05007919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Deed Book / Page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1376 / 234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91855120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543150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PROPERTY OWNER(S)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921704"/>
                  </a:ext>
                </a:extLst>
              </a:tr>
              <a:tr h="28864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Property Owner(s)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SPIRIT SPE PORTFOLIO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1461739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105400" y="6019800"/>
          <a:ext cx="3900196" cy="769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4196">
                  <a:extLst>
                    <a:ext uri="{9D8B030D-6E8A-4147-A177-3AD203B41FA5}">
                      <a16:colId xmlns:a16="http://schemas.microsoft.com/office/drawing/2014/main" val="169134854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807391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APPRAISED VALUES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7216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Land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$378,800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689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Building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$294,700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0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Total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$673,500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6777663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link to Owner/Building Info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4580" y="1401869"/>
            <a:ext cx="4160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200" dirty="0"/>
              <a:t>1501 DECKERS CREEK BLVD, Morgantown, West Virginia, 26505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" t="7100" r="-2555" b="7049"/>
          <a:stretch/>
        </p:blipFill>
        <p:spPr>
          <a:xfrm>
            <a:off x="361562" y="2122564"/>
            <a:ext cx="4210438" cy="2370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76" y="4792474"/>
            <a:ext cx="3838575" cy="189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105400" y="5420249"/>
          <a:ext cx="3900196" cy="577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4196">
                  <a:extLst>
                    <a:ext uri="{9D8B030D-6E8A-4147-A177-3AD203B41FA5}">
                      <a16:colId xmlns:a16="http://schemas.microsoft.com/office/drawing/2014/main" val="169134854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807391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COST VALUES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7216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Bldg/Yard Values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$67,020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689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 Value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$227,700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0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9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6787" y="3247069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70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8034" y="1423065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CDA18-D55C-4B8E-BFEA-FDAC6D7151E4}"/>
              </a:ext>
            </a:extLst>
          </p:cNvPr>
          <p:cNvSpPr txBox="1"/>
          <p:nvPr/>
        </p:nvSpPr>
        <p:spPr>
          <a:xfrm>
            <a:off x="778463" y="2546262"/>
            <a:ext cx="7587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New FEMA-Purchased LiDAR-Derived Products published on WV Flood Tool</a:t>
            </a:r>
            <a:br>
              <a:rPr lang="en-US" sz="2400" dirty="0"/>
            </a:b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1-foot contours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1-meter resolution Digital Elevation Model (DEM)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Source Elevation Metadata</a:t>
            </a:r>
            <a:br>
              <a:rPr lang="en-US" sz="2400" dirty="0"/>
            </a:br>
            <a:r>
              <a:rPr lang="en-US" sz="2000" dirty="0">
                <a:hlinkClick r:id="rId2"/>
              </a:rPr>
              <a:t>https://www.mapwv.gov/floodtest/docs/WV_FloodTool_ElevationSource_Metadata.pdf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5856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Hi-Resolution Elevation Data – 1 Ft Contours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296" y="934509"/>
            <a:ext cx="866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Elevation data can be accessed through State Data Clearinghouse - www.mapwv.gov/lidar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5237" y="2678484"/>
            <a:ext cx="1502425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New statewide FEMA elevation data worth an estimated $5 million dollars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3" y="1436244"/>
            <a:ext cx="6544491" cy="50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Source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CC7F6-F7F8-4D52-92C5-CE6C9BD317DE}"/>
              </a:ext>
            </a:extLst>
          </p:cNvPr>
          <p:cNvSpPr txBox="1"/>
          <p:nvPr/>
        </p:nvSpPr>
        <p:spPr>
          <a:xfrm>
            <a:off x="376291" y="6329132"/>
            <a:ext cx="866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WV Elevation Source Listing and Graphic: 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https://www.mapwv.gov/floodtest/docs/WV_FloodTool_ElevationSource_Metadata.pdf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CC7F6-F7F8-4D52-92C5-CE6C9BD317DE}"/>
              </a:ext>
            </a:extLst>
          </p:cNvPr>
          <p:cNvSpPr txBox="1"/>
          <p:nvPr/>
        </p:nvSpPr>
        <p:spPr>
          <a:xfrm>
            <a:off x="4844181" y="1030946"/>
            <a:ext cx="15336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Source Graphic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367" y="1386514"/>
            <a:ext cx="6741942" cy="4818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2979" y="1030946"/>
            <a:ext cx="1533629" cy="3932917"/>
            <a:chOff x="7234814" y="1030945"/>
            <a:chExt cx="1533629" cy="39329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1068"/>
            <a:stretch/>
          </p:blipFill>
          <p:spPr>
            <a:xfrm>
              <a:off x="7248126" y="1525860"/>
              <a:ext cx="561975" cy="34279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10101" y="1515812"/>
              <a:ext cx="866775" cy="34480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3CC7F6-F7F8-4D52-92C5-CE6C9BD317DE}"/>
                </a:ext>
              </a:extLst>
            </p:cNvPr>
            <p:cNvSpPr txBox="1"/>
            <p:nvPr/>
          </p:nvSpPr>
          <p:spPr>
            <a:xfrm>
              <a:off x="7234814" y="1030945"/>
              <a:ext cx="153362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>
                  <a:solidFill>
                    <a:schemeClr val="tx2">
                      <a:lumMod val="50000"/>
                    </a:schemeClr>
                  </a:solidFill>
                </a:rPr>
                <a:t>Source Table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6867728" y="333079"/>
            <a:ext cx="192844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Source: FEMA 2016</a:t>
            </a:r>
          </a:p>
        </p:txBody>
      </p:sp>
      <p:sp>
        <p:nvSpPr>
          <p:cNvPr id="9" name="Oval 8"/>
          <p:cNvSpPr/>
          <p:nvPr/>
        </p:nvSpPr>
        <p:spPr>
          <a:xfrm>
            <a:off x="938267" y="1384890"/>
            <a:ext cx="958342" cy="12221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40484" y="4846811"/>
            <a:ext cx="564205" cy="7195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1697AE-919F-4640-B052-8E8998C9F751}"/>
              </a:ext>
            </a:extLst>
          </p:cNvPr>
          <p:cNvSpPr txBox="1"/>
          <p:nvPr/>
        </p:nvSpPr>
        <p:spPr>
          <a:xfrm>
            <a:off x="244929" y="5151360"/>
            <a:ext cx="1863634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Elevation Metadata</a:t>
            </a:r>
          </a:p>
        </p:txBody>
      </p:sp>
    </p:spTree>
    <p:extLst>
      <p:ext uri="{BB962C8B-B14F-4D97-AF65-F5344CB8AC3E}">
        <p14:creationId xmlns:p14="http://schemas.microsoft.com/office/powerpoint/2010/main" val="3552344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55" y="2286000"/>
            <a:ext cx="7277100" cy="43719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Elevation Layers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1690" y="1323950"/>
          <a:ext cx="8235819" cy="127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96318432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SAMB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2003 SAMB,</a:t>
                      </a:r>
                      <a:r>
                        <a:rPr lang="en-US" baseline="0" dirty="0"/>
                        <a:t> 3-meter, 10-foot contours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Statewide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Lidar, 2-foot or 1-foot contours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Select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8904" y="934509"/>
            <a:ext cx="87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Elevation Grids, </a:t>
            </a:r>
            <a:r>
              <a:rPr lang="en-US" i="1" dirty="0" err="1"/>
              <a:t>Hillshade</a:t>
            </a:r>
            <a:r>
              <a:rPr lang="en-US" i="1" dirty="0"/>
              <a:t> Grids, Contours,</a:t>
            </a:r>
            <a:r>
              <a:rPr lang="en-US" b="1" i="1" dirty="0"/>
              <a:t> used </a:t>
            </a:r>
            <a:r>
              <a:rPr lang="en-US" i="1" dirty="0"/>
              <a:t>for Flood Depths, Imagery </a:t>
            </a:r>
            <a:r>
              <a:rPr lang="en-US" i="1" dirty="0" err="1"/>
              <a:t>Orthorectification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40" y="3138487"/>
            <a:ext cx="2684889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24400" y="3276600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SAMB ELEVATION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0600" y="5468421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LIDAR ELEVATION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82209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WV DEP SAMB-Lidar </a:t>
            </a:r>
            <a:r>
              <a:rPr lang="en-US" sz="1200" i="1" dirty="0" err="1"/>
              <a:t>Hillshade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360647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92" y="1342244"/>
            <a:ext cx="8467725" cy="52863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Elevation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861" y="934509"/>
            <a:ext cx="826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New FEMA LiDAR-Derived Contours are </a:t>
            </a:r>
            <a:r>
              <a:rPr lang="en-US" b="1" i="1" dirty="0"/>
              <a:t>10x </a:t>
            </a:r>
            <a:r>
              <a:rPr lang="en-US" i="1" dirty="0"/>
              <a:t>better than 2003 Statewide Elevation Data 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2174" y="5872442"/>
            <a:ext cx="1905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SAMB Elevation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10 FT Contours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0104" y="5872441"/>
            <a:ext cx="1905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FEMA LiDAR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1 FT Contours</a:t>
            </a:r>
          </a:p>
        </p:txBody>
      </p:sp>
    </p:spTree>
    <p:extLst>
      <p:ext uri="{BB962C8B-B14F-4D97-AF65-F5344CB8AC3E}">
        <p14:creationId xmlns:p14="http://schemas.microsoft.com/office/powerpoint/2010/main" val="705437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LiDAR-Derived 1-FT Contours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719A7E-51B9-4880-BA9C-AF6595759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70" y="1651891"/>
            <a:ext cx="8788037" cy="4323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3CC7F6-F7F8-4D52-92C5-CE6C9BD317DE}"/>
              </a:ext>
            </a:extLst>
          </p:cNvPr>
          <p:cNvSpPr txBox="1"/>
          <p:nvPr/>
        </p:nvSpPr>
        <p:spPr>
          <a:xfrm>
            <a:off x="366045" y="6099786"/>
            <a:ext cx="8666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FEMA-purchased elevation data can be accessed through State Data Clearinghouse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hlinkClick r:id="rId4"/>
              </a:rPr>
              <a:t>www.mapwv.gov/lidar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or the U.S. Geological Survey’s The National 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CC7F6-F7F8-4D52-92C5-CE6C9BD317DE}"/>
              </a:ext>
            </a:extLst>
          </p:cNvPr>
          <p:cNvSpPr txBox="1"/>
          <p:nvPr/>
        </p:nvSpPr>
        <p:spPr>
          <a:xfrm>
            <a:off x="123810" y="914400"/>
            <a:ext cx="90201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The WV Flood Tool Allows Users to View:</a:t>
            </a:r>
          </a:p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700" b="1" i="1" dirty="0">
                <a:solidFill>
                  <a:schemeClr val="tx2">
                    <a:lumMod val="50000"/>
                  </a:schemeClr>
                </a:solidFill>
              </a:rPr>
              <a:t>Ground Elevation </a:t>
            </a:r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1-M DEM Value/1-Ft. Contour, </a:t>
            </a:r>
            <a:r>
              <a:rPr lang="en-US" sz="1700" b="1" i="1" dirty="0">
                <a:solidFill>
                  <a:schemeClr val="tx2">
                    <a:lumMod val="50000"/>
                  </a:schemeClr>
                </a:solidFill>
              </a:rPr>
              <a:t>Water Depth</a:t>
            </a:r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, and </a:t>
            </a:r>
            <a:r>
              <a:rPr lang="en-US" sz="1700" b="1" i="1" dirty="0">
                <a:solidFill>
                  <a:schemeClr val="tx2">
                    <a:lumMod val="50000"/>
                  </a:schemeClr>
                </a:solidFill>
              </a:rPr>
              <a:t>Flood Height </a:t>
            </a:r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(WSEL) if available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5016934" y="4779126"/>
            <a:ext cx="20550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Source: FEMA 2016</a:t>
            </a:r>
          </a:p>
        </p:txBody>
      </p:sp>
    </p:spTree>
    <p:extLst>
      <p:ext uri="{BB962C8B-B14F-4D97-AF65-F5344CB8AC3E}">
        <p14:creationId xmlns:p14="http://schemas.microsoft.com/office/powerpoint/2010/main" val="1301472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6787" y="3247069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Imagery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6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8318" y="333115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25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Aerial Imagery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8810" y="2028227"/>
            <a:ext cx="7587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2018 USDA National Agriculture Imagery Program (NAIP)  (2-ft pixel resolution)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2019 County Leaf-Of Aerial Imagery</a:t>
            </a:r>
            <a:br>
              <a:rPr lang="en-US" sz="2400" dirty="0"/>
            </a:br>
            <a:r>
              <a:rPr lang="en-US" sz="2400" dirty="0"/>
              <a:t>(4-inch pixel resolution)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8810" y="5081047"/>
            <a:ext cx="658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Imagery can vary greatly in resolution. Pixel resolution refers to the actual distance on the ground that each pixel represents in the </a:t>
            </a:r>
            <a:r>
              <a:rPr lang="en-US" i="1" dirty="0" err="1"/>
              <a:t>orthophotography</a:t>
            </a:r>
            <a:r>
              <a:rPr lang="en-US" i="1" dirty="0"/>
              <a:t>.  For example, four-inch pixel resolution means that each pixel in the image covers four inches on the ground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6640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44" y="1541635"/>
            <a:ext cx="5456052" cy="48638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2018 NAIP Aerial Imagery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493" y="1233541"/>
            <a:ext cx="5203354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http://www.mapwv.gov/floodtest/?wkid=102100&amp;x=-9176629&amp;y=4583554&amp;l=13&amp;v=1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985277" y="1008670"/>
            <a:ext cx="297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Choose </a:t>
            </a:r>
            <a:r>
              <a:rPr lang="en-US" sz="1600" b="1" dirty="0"/>
              <a:t>WV NAIP (2018)</a:t>
            </a:r>
            <a:r>
              <a:rPr lang="en-US" sz="1600" dirty="0"/>
              <a:t> from Base Map Layers Pulldown Menu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FCDD4-BA26-40FF-B287-CE37C1783BDF}"/>
              </a:ext>
            </a:extLst>
          </p:cNvPr>
          <p:cNvSpPr txBox="1"/>
          <p:nvPr/>
        </p:nvSpPr>
        <p:spPr>
          <a:xfrm>
            <a:off x="2196442" y="1639353"/>
            <a:ext cx="23661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2-Foot Pixel Resolution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552" y="4190875"/>
            <a:ext cx="2388170" cy="2176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731" y="1634603"/>
            <a:ext cx="2698242" cy="2285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CCC9FA-3A29-4A8A-A488-01C0D073F397}"/>
              </a:ext>
            </a:extLst>
          </p:cNvPr>
          <p:cNvSpPr txBox="1"/>
          <p:nvPr/>
        </p:nvSpPr>
        <p:spPr>
          <a:xfrm>
            <a:off x="7178404" y="4128925"/>
            <a:ext cx="1536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Statewide Coverage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7FCDD4-BA26-40FF-B287-CE37C1783BDF}"/>
              </a:ext>
            </a:extLst>
          </p:cNvPr>
          <p:cNvSpPr txBox="1"/>
          <p:nvPr/>
        </p:nvSpPr>
        <p:spPr>
          <a:xfrm>
            <a:off x="6557019" y="5171334"/>
            <a:ext cx="124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2018 NAIP</a:t>
            </a:r>
          </a:p>
        </p:txBody>
      </p:sp>
    </p:spTree>
    <p:extLst>
      <p:ext uri="{BB962C8B-B14F-4D97-AF65-F5344CB8AC3E}">
        <p14:creationId xmlns:p14="http://schemas.microsoft.com/office/powerpoint/2010/main" val="1756873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942" t="23852" r="742" b="5762"/>
          <a:stretch/>
        </p:blipFill>
        <p:spPr>
          <a:xfrm>
            <a:off x="169681" y="1216442"/>
            <a:ext cx="7126470" cy="39555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2019 Leaf-Off Aerial Imagery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6812" y="954832"/>
            <a:ext cx="5203354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http://www.mapwv.gov/floodtest/?wkid=102100&amp;x=-9176629&amp;y=4583554&amp;l=13&amp;v=1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CC9FA-3A29-4A8A-A488-01C0D073F397}"/>
              </a:ext>
            </a:extLst>
          </p:cNvPr>
          <p:cNvSpPr txBox="1"/>
          <p:nvPr/>
        </p:nvSpPr>
        <p:spPr>
          <a:xfrm>
            <a:off x="7415508" y="1216442"/>
            <a:ext cx="1536569" cy="52014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4-inch Resolution Leaf-Off Aerial Imagery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Braxton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Calhoun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Gilmer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Harrison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Jackson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Monongalia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Pocahontas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Monongalia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Wayne</a:t>
            </a:r>
          </a:p>
          <a:p>
            <a:endParaRPr lang="en-US" sz="1400" dirty="0"/>
          </a:p>
          <a:p>
            <a:r>
              <a:rPr lang="en-US" sz="1400" i="1" dirty="0"/>
              <a:t>More 2019 county aerial imagery to be added</a:t>
            </a:r>
          </a:p>
          <a:p>
            <a:endParaRPr lang="en-US" sz="1400" i="1" dirty="0"/>
          </a:p>
          <a:p>
            <a:endParaRPr lang="en-US" sz="1400" dirty="0"/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44766-61A6-4054-87E7-CB3C553AD281}"/>
              </a:ext>
            </a:extLst>
          </p:cNvPr>
          <p:cNvSpPr txBox="1"/>
          <p:nvPr/>
        </p:nvSpPr>
        <p:spPr>
          <a:xfrm>
            <a:off x="4283751" y="5556213"/>
            <a:ext cx="2512975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Cows in the Floodway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West Fork </a:t>
            </a:r>
            <a:r>
              <a:rPr lang="en-US" dirty="0" err="1">
                <a:solidFill>
                  <a:srgbClr val="FFC000"/>
                </a:solidFill>
              </a:rPr>
              <a:t>Twelvepole</a:t>
            </a:r>
            <a:r>
              <a:rPr lang="en-US" dirty="0">
                <a:solidFill>
                  <a:srgbClr val="FFC000"/>
                </a:solidFill>
              </a:rPr>
              <a:t> Creek, Wayne County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27" y="5659078"/>
            <a:ext cx="3362325" cy="1047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027" y="5320524"/>
            <a:ext cx="348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Choose </a:t>
            </a:r>
            <a:r>
              <a:rPr lang="en-US" sz="1600" b="1" dirty="0"/>
              <a:t>WV Best Leaves Off </a:t>
            </a:r>
            <a:r>
              <a:rPr lang="en-US" sz="1600" dirty="0"/>
              <a:t>Base Map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FCDD4-BA26-40FF-B287-CE37C1783BDF}"/>
              </a:ext>
            </a:extLst>
          </p:cNvPr>
          <p:cNvSpPr txBox="1"/>
          <p:nvPr/>
        </p:nvSpPr>
        <p:spPr>
          <a:xfrm>
            <a:off x="3026004" y="1364388"/>
            <a:ext cx="23661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4-Inch Pixel Resolution</a:t>
            </a:r>
          </a:p>
        </p:txBody>
      </p:sp>
    </p:spTree>
    <p:extLst>
      <p:ext uri="{BB962C8B-B14F-4D97-AF65-F5344CB8AC3E}">
        <p14:creationId xmlns:p14="http://schemas.microsoft.com/office/powerpoint/2010/main" val="3033266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Imagery – Year Acquired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6D4EB-112B-447A-BCCD-38B7D40AE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4" y="987970"/>
            <a:ext cx="7534412" cy="57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22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Imagery – Spatial Resolution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39D4F-B605-46FD-B093-2CA58AE4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66553"/>
            <a:ext cx="7619999" cy="58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65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15613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Imagery – Vendor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DA06C0-B7D3-437A-9BCC-51E8560C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21" y="998483"/>
            <a:ext cx="7471737" cy="57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06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779"/>
            <a:ext cx="6917699" cy="58359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Leaf-Off Aerial Imagery Web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4602" y="2980409"/>
            <a:ext cx="2145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 Mercer County</a:t>
            </a:r>
            <a:br>
              <a:rPr lang="en-US" dirty="0"/>
            </a:br>
            <a:r>
              <a:rPr lang="en-US" dirty="0"/>
              <a:t> Aerial Imagery</a:t>
            </a:r>
          </a:p>
        </p:txBody>
      </p:sp>
      <p:sp>
        <p:nvSpPr>
          <p:cNvPr id="8" name="Oval 7"/>
          <p:cNvSpPr/>
          <p:nvPr/>
        </p:nvSpPr>
        <p:spPr>
          <a:xfrm>
            <a:off x="1925901" y="6208995"/>
            <a:ext cx="843422" cy="43757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1118" y="769916"/>
            <a:ext cx="8693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https://services.wvgis.wvu.edu/arcgis/rest/services/Imagery_BaseMaps_EarthCover/wv_imagery_WVGISTC_leaf_off_mosaic/MapServer?f=jsapi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0096" y="1290387"/>
            <a:ext cx="5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Counties provide leaf-off imagery</a:t>
            </a:r>
          </a:p>
          <a:p>
            <a:pPr algn="ctr"/>
            <a:r>
              <a:rPr lang="en-US" sz="2400" i="1" dirty="0"/>
              <a:t> for State Imagery Web Service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645" y="3903739"/>
            <a:ext cx="3361722" cy="26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Imagery Contract (2019-22)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54127-773D-44DE-9BF8-104E1F1F6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01"/>
          <a:stretch/>
        </p:blipFill>
        <p:spPr>
          <a:xfrm>
            <a:off x="276546" y="1082566"/>
            <a:ext cx="8445607" cy="5412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2D3B5-F35F-455B-ACDA-99020865DBF1}"/>
              </a:ext>
            </a:extLst>
          </p:cNvPr>
          <p:cNvSpPr txBox="1"/>
          <p:nvPr/>
        </p:nvSpPr>
        <p:spPr>
          <a:xfrm>
            <a:off x="6484883" y="5267602"/>
            <a:ext cx="197594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Statewide Contract –</a:t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 Unit Prices</a:t>
            </a:r>
          </a:p>
        </p:txBody>
      </p:sp>
    </p:spTree>
    <p:extLst>
      <p:ext uri="{BB962C8B-B14F-4D97-AF65-F5344CB8AC3E}">
        <p14:creationId xmlns:p14="http://schemas.microsoft.com/office/powerpoint/2010/main" val="1302565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Grant – GIS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58" y="1148207"/>
            <a:ext cx="7185307" cy="5471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7EFFED-A198-4939-A91E-58BC36E3635B}"/>
              </a:ext>
            </a:extLst>
          </p:cNvPr>
          <p:cNvSpPr txBox="1"/>
          <p:nvPr/>
        </p:nvSpPr>
        <p:spPr>
          <a:xfrm>
            <a:off x="1376855" y="1324302"/>
            <a:ext cx="241737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Statewide Parcel and Addressing Contract</a:t>
            </a:r>
          </a:p>
        </p:txBody>
      </p:sp>
    </p:spTree>
    <p:extLst>
      <p:ext uri="{BB962C8B-B14F-4D97-AF65-F5344CB8AC3E}">
        <p14:creationId xmlns:p14="http://schemas.microsoft.com/office/powerpoint/2010/main" val="1976401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Infrastructure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B9439-BEA1-4BE9-8317-1612B88A863F}"/>
              </a:ext>
            </a:extLst>
          </p:cNvPr>
          <p:cNvSpPr txBox="1"/>
          <p:nvPr/>
        </p:nvSpPr>
        <p:spPr>
          <a:xfrm>
            <a:off x="5416625" y="5202162"/>
            <a:ext cx="35972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Sample Flood Hazard Map on Transportation Infrastructure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1" y="986933"/>
            <a:ext cx="4201655" cy="553499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16625" y="1440576"/>
          <a:ext cx="3597275" cy="1582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425">
                  <a:extLst>
                    <a:ext uri="{9D8B030D-6E8A-4147-A177-3AD203B41FA5}">
                      <a16:colId xmlns:a16="http://schemas.microsoft.com/office/drawing/2014/main" val="355008784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38974064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WATER DEPTH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VEHICLES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922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&lt;= 1 foot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 foot of water will float many vehicles.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6308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– 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feet of water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Two feet of water will carry away most vehicles.  Three feet of water will easily float a bus.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615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3 feet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All vehicles incur substantial water damage and can be carried away by flood waters.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532497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416626" y="3211664"/>
          <a:ext cx="3597274" cy="17621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7419">
                  <a:extLst>
                    <a:ext uri="{9D8B030D-6E8A-4147-A177-3AD203B41FA5}">
                      <a16:colId xmlns:a16="http://schemas.microsoft.com/office/drawing/2014/main" val="355008784"/>
                    </a:ext>
                  </a:extLst>
                </a:gridCol>
                <a:gridCol w="2269855">
                  <a:extLst>
                    <a:ext uri="{9D8B030D-6E8A-4147-A177-3AD203B41FA5}">
                      <a16:colId xmlns:a16="http://schemas.microsoft.com/office/drawing/2014/main" val="4138444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WATER DEPTH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RESCUE RESPONSE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922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&lt;= 1 foot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Response focused on those who need additional assistance.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6308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– 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feet of 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 high-water vehicle rescue limit is about 3 feet.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615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3 feet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Boats and helicopters are required to perform high water rescues when water depths exceed three feet.  The risk to people increases with higher water velocities and flood depths.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532497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43591" y="1278202"/>
            <a:ext cx="144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Jefferson County, West Virginia</a:t>
            </a:r>
          </a:p>
        </p:txBody>
      </p:sp>
    </p:spTree>
    <p:extLst>
      <p:ext uri="{BB962C8B-B14F-4D97-AF65-F5344CB8AC3E}">
        <p14:creationId xmlns:p14="http://schemas.microsoft.com/office/powerpoint/2010/main" val="99484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24" y="679657"/>
            <a:ext cx="6738634" cy="617834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Digital Parcel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253" y="1079887"/>
            <a:ext cx="330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599 Tax Districts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350" y="1788009"/>
            <a:ext cx="25928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347 Districts</a:t>
            </a:r>
          </a:p>
          <a:p>
            <a:r>
              <a:rPr lang="en-US" i="1" dirty="0"/>
              <a:t>252 Corporations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32391" y="4510216"/>
            <a:ext cx="3200400" cy="184665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Digital Parcel Sources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Assessor Offices (primary)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E-911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State Tax Department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4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Application - Prototype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F3E8B-4A98-4B78-B050-E607E7E11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07" y="1124607"/>
            <a:ext cx="3134785" cy="557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39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Application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E34B6-D20C-469C-AC11-5FCB2FDDC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90" y="1148282"/>
            <a:ext cx="3083065" cy="548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72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Application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6A77CF9-757A-4CA4-9F6F-D285E8A9C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70" y="1045855"/>
            <a:ext cx="3179060" cy="5654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1207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Application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1CDF0-6D9E-40BE-8A4C-0B971A3CB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53" y="1124608"/>
            <a:ext cx="3075694" cy="54706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130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905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Viewer (Mobile)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8786" y="6500473"/>
            <a:ext cx="20688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Mobile Home Page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67004" y="558336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934" y="1178141"/>
            <a:ext cx="3020620" cy="5351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884" y="1175719"/>
            <a:ext cx="3020620" cy="5351345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90920" y="6500473"/>
            <a:ext cx="27356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Toggle Layers of Interest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094" y="1965810"/>
            <a:ext cx="2362200" cy="39211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489" y="1965809"/>
            <a:ext cx="2287363" cy="3848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9" y="1214426"/>
            <a:ext cx="3020620" cy="5351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82" y="1965809"/>
            <a:ext cx="2443784" cy="3950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786" y="2729027"/>
            <a:ext cx="195689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682 Killarney Drive, Morgantown, WV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9628" y="886359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7"/>
              </a:rPr>
              <a:t>www.mapwv.gov/property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499406" y="6500473"/>
            <a:ext cx="2486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Zoom to E-911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Address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Assessment Reports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43961-E870-4342-ACD2-AC12196689E9}"/>
              </a:ext>
            </a:extLst>
          </p:cNvPr>
          <p:cNvSpPr txBox="1"/>
          <p:nvPr/>
        </p:nvSpPr>
        <p:spPr>
          <a:xfrm>
            <a:off x="2159266" y="1447287"/>
            <a:ext cx="48254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Building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Building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Building Sketch 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Outbuildings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Cost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Tax Class (Owner Occupied)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Sales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Parcel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7727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88538" y="1525273"/>
            <a:ext cx="701040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West Virginia Parcel Property Class Breakdown for Tax Year 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Building Info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88538" y="2095500"/>
          <a:ext cx="7010401" cy="31623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001486">
                  <a:extLst>
                    <a:ext uri="{9D8B030D-6E8A-4147-A177-3AD203B41FA5}">
                      <a16:colId xmlns:a16="http://schemas.microsoft.com/office/drawing/2014/main" val="3347606905"/>
                    </a:ext>
                  </a:extLst>
                </a:gridCol>
                <a:gridCol w="2769566">
                  <a:extLst>
                    <a:ext uri="{9D8B030D-6E8A-4147-A177-3AD203B41FA5}">
                      <a16:colId xmlns:a16="http://schemas.microsoft.com/office/drawing/2014/main" val="2788592112"/>
                    </a:ext>
                  </a:extLst>
                </a:gridCol>
                <a:gridCol w="1653663">
                  <a:extLst>
                    <a:ext uri="{9D8B030D-6E8A-4147-A177-3AD203B41FA5}">
                      <a16:colId xmlns:a16="http://schemas.microsoft.com/office/drawing/2014/main" val="3415097851"/>
                    </a:ext>
                  </a:extLst>
                </a:gridCol>
                <a:gridCol w="1585686">
                  <a:extLst>
                    <a:ext uri="{9D8B030D-6E8A-4147-A177-3AD203B41FA5}">
                      <a16:colId xmlns:a16="http://schemas.microsoft.com/office/drawing/2014/main" val="2809061004"/>
                    </a:ext>
                  </a:extLst>
                </a:gridCol>
              </a:tblGrid>
              <a:tr h="567690"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 dirty="0"/>
                        <a:t>Code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 dirty="0"/>
                        <a:t>Property Class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 dirty="0"/>
                        <a:t># of Parcels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 dirty="0"/>
                        <a:t>Percent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93982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/>
                        <a:t>Residential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1,164,470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79.61%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96389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F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/>
                        <a:t>Farm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121,384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8.30%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98733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/>
                        <a:t>Apartment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3,222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05203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dirty="0"/>
                        <a:t>Commercial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65,784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55362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 dirty="0"/>
                        <a:t>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dirty="0"/>
                        <a:t>Industrial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3,105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2011085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/>
                        <a:t>Exempt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97,773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6.68%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34202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dirty="0"/>
                        <a:t>Utility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192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495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 dirty="0"/>
                        <a:t>Other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dirty="0"/>
                        <a:t>Not classified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6,837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634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1,462,767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692932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38200" y="5715000"/>
            <a:ext cx="76962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/>
              <a:t>Assessment records are important for </a:t>
            </a:r>
            <a:r>
              <a:rPr lang="en-US" sz="1700" b="1" i="1" dirty="0"/>
              <a:t>building inventories </a:t>
            </a:r>
            <a:r>
              <a:rPr lang="en-US" sz="1700" i="1" dirty="0"/>
              <a:t>and are used to estimate the total building exposure ($) and building loss ($) for multi-hazards.  Often building inventories and corresponding loss estimates are organized by </a:t>
            </a:r>
            <a:r>
              <a:rPr lang="en-US" sz="1700" b="1" i="1" dirty="0"/>
              <a:t>property class</a:t>
            </a:r>
            <a:r>
              <a:rPr lang="en-US" sz="1700" i="1" dirty="0"/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37493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19-07-022B-0021-0000_7170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59C57-406D-4270-967C-DD75E27C65E8}"/>
              </a:ext>
            </a:extLst>
          </p:cNvPr>
          <p:cNvSpPr txBox="1"/>
          <p:nvPr/>
        </p:nvSpPr>
        <p:spPr>
          <a:xfrm>
            <a:off x="1001160" y="6109441"/>
            <a:ext cx="6585624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Web </a:t>
            </a:r>
            <a:r>
              <a:rPr lang="en-US" b="1" dirty="0">
                <a:solidFill>
                  <a:schemeClr val="bg1"/>
                </a:solidFill>
              </a:rPr>
              <a:t>Parcel Assessment Report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for Building Identification, Building Characteristics, and Cost 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FDF08-16BB-4E21-8148-FCD857192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" t="1330" r="19675" b="-1330"/>
          <a:stretch/>
        </p:blipFill>
        <p:spPr>
          <a:xfrm>
            <a:off x="119270" y="1027417"/>
            <a:ext cx="4193186" cy="4451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C8E16-4B06-4394-887B-4FD25253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83076"/>
            <a:ext cx="4359653" cy="35127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FD076-997D-4470-B528-B2629228D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4758856"/>
            <a:ext cx="4359653" cy="1213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1621273" y="5057705"/>
            <a:ext cx="11545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Cost Values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6751825" y="1824879"/>
            <a:ext cx="166991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Main Building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6563756" y="3699075"/>
            <a:ext cx="166991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Outbuildings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2215863" y="2568438"/>
            <a:ext cx="166991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Owner and Property Location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6328635" y="5213623"/>
            <a:ext cx="166991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Property Intersect Flood Zone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2437572" y="3920793"/>
            <a:ext cx="166991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Legal Description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5FD66-9637-460F-BDCD-43A30D70CEA5}"/>
              </a:ext>
            </a:extLst>
          </p:cNvPr>
          <p:cNvSpPr txBox="1"/>
          <p:nvPr/>
        </p:nvSpPr>
        <p:spPr>
          <a:xfrm>
            <a:off x="1097202" y="2040869"/>
            <a:ext cx="2202661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00" dirty="0"/>
              <a:t>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C544BF-ACA6-4978-B8BF-D759A4FD1A76}"/>
              </a:ext>
            </a:extLst>
          </p:cNvPr>
          <p:cNvSpPr/>
          <p:nvPr/>
        </p:nvSpPr>
        <p:spPr>
          <a:xfrm>
            <a:off x="329979" y="549920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5"/>
              </a:rPr>
              <a:t>http://mapwv.gov/Assessment/Detail/?PID=1907022B002100000000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3920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19-07-022B-0021-0000_7170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1435B9-4232-417E-99CA-A27D5FB3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" y="1253955"/>
            <a:ext cx="8714629" cy="4350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7A2E60-F604-4F72-AF9B-3E2478B329D9}"/>
              </a:ext>
            </a:extLst>
          </p:cNvPr>
          <p:cNvSpPr txBox="1"/>
          <p:nvPr/>
        </p:nvSpPr>
        <p:spPr>
          <a:xfrm>
            <a:off x="291831" y="5873883"/>
            <a:ext cx="8511702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Building Sketches</a:t>
            </a:r>
            <a:r>
              <a:rPr lang="en-US" dirty="0">
                <a:solidFill>
                  <a:schemeClr val="bg1"/>
                </a:solidFill>
              </a:rPr>
              <a:t> from parcel assessment records are available for all </a:t>
            </a:r>
            <a:r>
              <a:rPr lang="en-US" b="1" dirty="0">
                <a:solidFill>
                  <a:schemeClr val="bg1"/>
                </a:solidFill>
              </a:rPr>
              <a:t>Residential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b="1" dirty="0">
                <a:solidFill>
                  <a:schemeClr val="bg1"/>
                </a:solidFill>
              </a:rPr>
              <a:t>Farm</a:t>
            </a:r>
            <a:r>
              <a:rPr lang="en-US" dirty="0">
                <a:solidFill>
                  <a:schemeClr val="bg1"/>
                </a:solidFill>
              </a:rPr>
              <a:t> properties.  Very useful for Building Identification.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4571999" y="1383892"/>
            <a:ext cx="39688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Building Sketch Diagram (main area and additions)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AA03-BEF4-4358-9117-30FC795B8311}"/>
              </a:ext>
            </a:extLst>
          </p:cNvPr>
          <p:cNvSpPr/>
          <p:nvPr/>
        </p:nvSpPr>
        <p:spPr>
          <a:xfrm>
            <a:off x="2357562" y="94108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4"/>
              </a:rPr>
              <a:t>http://mapwv.gov/Assessment/Detail/?PID=1907022B002100000000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13136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19-07-022B-0021-0000_7170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A2E60-F604-4F72-AF9B-3E2478B329D9}"/>
              </a:ext>
            </a:extLst>
          </p:cNvPr>
          <p:cNvSpPr txBox="1"/>
          <p:nvPr/>
        </p:nvSpPr>
        <p:spPr>
          <a:xfrm>
            <a:off x="2342969" y="5943600"/>
            <a:ext cx="499168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Flood Tool External Link to Google </a:t>
            </a:r>
            <a:r>
              <a:rPr lang="en-US" b="1" dirty="0">
                <a:solidFill>
                  <a:schemeClr val="bg1"/>
                </a:solidFill>
              </a:rPr>
              <a:t>Street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AEEEF-320A-455E-B78D-D1AE77E6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4" y="1210733"/>
            <a:ext cx="8621118" cy="44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99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</TotalTime>
  <Words>1374</Words>
  <Application>Microsoft Office PowerPoint</Application>
  <PresentationFormat>On-screen Show (4:3)</PresentationFormat>
  <Paragraphs>326</Paragraphs>
  <Slides>33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Wingdings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19</cp:revision>
  <cp:lastPrinted>2019-11-20T05:08:28Z</cp:lastPrinted>
  <dcterms:created xsi:type="dcterms:W3CDTF">2019-11-20T01:19:31Z</dcterms:created>
  <dcterms:modified xsi:type="dcterms:W3CDTF">2019-11-28T04:13:20Z</dcterms:modified>
</cp:coreProperties>
</file>