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media/image48.jpg" ContentType="image/pn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53"/>
  </p:notesMasterIdLst>
  <p:sldIdLst>
    <p:sldId id="259" r:id="rId5"/>
    <p:sldId id="338" r:id="rId6"/>
    <p:sldId id="321" r:id="rId7"/>
    <p:sldId id="260" r:id="rId8"/>
    <p:sldId id="261" r:id="rId9"/>
    <p:sldId id="275" r:id="rId10"/>
    <p:sldId id="276" r:id="rId11"/>
    <p:sldId id="262" r:id="rId12"/>
    <p:sldId id="263" r:id="rId13"/>
    <p:sldId id="264" r:id="rId14"/>
    <p:sldId id="336" r:id="rId15"/>
    <p:sldId id="269" r:id="rId16"/>
    <p:sldId id="303" r:id="rId17"/>
    <p:sldId id="273" r:id="rId18"/>
    <p:sldId id="274" r:id="rId19"/>
    <p:sldId id="270" r:id="rId20"/>
    <p:sldId id="283" r:id="rId21"/>
    <p:sldId id="279" r:id="rId22"/>
    <p:sldId id="284" r:id="rId23"/>
    <p:sldId id="271" r:id="rId24"/>
    <p:sldId id="325" r:id="rId25"/>
    <p:sldId id="326" r:id="rId26"/>
    <p:sldId id="328" r:id="rId27"/>
    <p:sldId id="330" r:id="rId28"/>
    <p:sldId id="267" r:id="rId29"/>
    <p:sldId id="335" r:id="rId30"/>
    <p:sldId id="323" r:id="rId31"/>
    <p:sldId id="285" r:id="rId32"/>
    <p:sldId id="287" r:id="rId33"/>
    <p:sldId id="288" r:id="rId34"/>
    <p:sldId id="289" r:id="rId35"/>
    <p:sldId id="317" r:id="rId36"/>
    <p:sldId id="290" r:id="rId37"/>
    <p:sldId id="292" r:id="rId38"/>
    <p:sldId id="306" r:id="rId39"/>
    <p:sldId id="293" r:id="rId40"/>
    <p:sldId id="308" r:id="rId41"/>
    <p:sldId id="331" r:id="rId42"/>
    <p:sldId id="300" r:id="rId43"/>
    <p:sldId id="332" r:id="rId44"/>
    <p:sldId id="304" r:id="rId45"/>
    <p:sldId id="319" r:id="rId46"/>
    <p:sldId id="333" r:id="rId47"/>
    <p:sldId id="296" r:id="rId48"/>
    <p:sldId id="301" r:id="rId49"/>
    <p:sldId id="297" r:id="rId50"/>
    <p:sldId id="302" r:id="rId51"/>
    <p:sldId id="334"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67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12" d="100"/>
          <a:sy n="112" d="100"/>
        </p:scale>
        <p:origin x="121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State HMGP Project</c:v>
                </c:pt>
              </c:strCache>
            </c:strRef>
          </c:tx>
          <c:dPt>
            <c:idx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1-23EC-4265-AF96-FDBB45650664}"/>
              </c:ext>
            </c:extLst>
          </c:dPt>
          <c:dPt>
            <c:idx val="1"/>
            <c:bubble3D val="0"/>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3-23EC-4265-AF96-FDBB45650664}"/>
              </c:ext>
            </c:extLst>
          </c:dPt>
          <c:dPt>
            <c:idx val="2"/>
            <c:bubble3D val="0"/>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5-23EC-4265-AF96-FDBB45650664}"/>
              </c:ext>
            </c:extLst>
          </c:dPt>
          <c:dPt>
            <c:idx val="3"/>
            <c:bubble3D val="0"/>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7-23EC-4265-AF96-FDBB45650664}"/>
              </c:ext>
            </c:extLst>
          </c:dPt>
          <c:dPt>
            <c:idx val="4"/>
            <c:bubble3D val="0"/>
            <c:sp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ln w="9525" cap="flat" cmpd="sng" algn="ctr">
                <a:solidFill>
                  <a:schemeClr val="accent5">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9-23EC-4265-AF96-FDBB45650664}"/>
              </c:ext>
            </c:extLst>
          </c:dPt>
          <c:dPt>
            <c:idx val="5"/>
            <c:bubble3D val="0"/>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B-23EC-4265-AF96-FDBB45650664}"/>
              </c:ext>
            </c:extLst>
          </c:dPt>
          <c:dLbls>
            <c:dLbl>
              <c:idx val="4"/>
              <c:layout>
                <c:manualLayout>
                  <c:x val="6.3253012099071207E-2"/>
                  <c:y val="0.19560580944128395"/>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96613534568292"/>
                      <c:h val="0.20868295640591808"/>
                    </c:manualLayout>
                  </c15:layout>
                </c:ext>
                <c:ext xmlns:c16="http://schemas.microsoft.com/office/drawing/2014/chart" uri="{C3380CC4-5D6E-409C-BE32-E72D297353CC}">
                  <c16:uniqueId val="{00000009-23EC-4265-AF96-FDBB4565066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15:layout/>
              </c:ext>
            </c:extLst>
          </c:dLbls>
          <c:cat>
            <c:strRef>
              <c:f>Sheet1!$A$2:$A$7</c:f>
              <c:strCache>
                <c:ptCount val="5"/>
                <c:pt idx="0">
                  <c:v>Flood Risk </c:v>
                </c:pt>
                <c:pt idx="1">
                  <c:v>Landslide Risk</c:v>
                </c:pt>
                <c:pt idx="2">
                  <c:v>Data Gap Services </c:v>
                </c:pt>
                <c:pt idx="3">
                  <c:v>Data Vendor Contracts</c:v>
                </c:pt>
                <c:pt idx="4">
                  <c:v>Professional Services</c:v>
                </c:pt>
              </c:strCache>
            </c:strRef>
          </c:cat>
          <c:val>
            <c:numRef>
              <c:f>Sheet1!$B$2:$B$7</c:f>
              <c:numCache>
                <c:formatCode>#,##0</c:formatCode>
                <c:ptCount val="6"/>
                <c:pt idx="0">
                  <c:v>697511</c:v>
                </c:pt>
                <c:pt idx="1">
                  <c:v>463332</c:v>
                </c:pt>
                <c:pt idx="2">
                  <c:v>385798</c:v>
                </c:pt>
                <c:pt idx="3">
                  <c:v>619509</c:v>
                </c:pt>
                <c:pt idx="4">
                  <c:v>85000</c:v>
                </c:pt>
              </c:numCache>
            </c:numRef>
          </c:val>
          <c:extLst>
            <c:ext xmlns:c16="http://schemas.microsoft.com/office/drawing/2014/chart" uri="{C3380CC4-5D6E-409C-BE32-E72D297353CC}">
              <c16:uniqueId val="{0000000C-23EC-4265-AF96-FDBB45650664}"/>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36.png"/></Relationships>
</file>

<file path=ppt/diagrams/_rels/data4.xml.rels><?xml version="1.0" encoding="UTF-8" standalone="yes"?>
<Relationships xmlns="http://schemas.openxmlformats.org/package/2006/relationships"><Relationship Id="rId1" Type="http://schemas.openxmlformats.org/officeDocument/2006/relationships/image" Target="../media/image36.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6.png"/></Relationships>
</file>

<file path=ppt/diagrams/_rels/drawing4.xml.rels><?xml version="1.0" encoding="UTF-8" standalone="yes"?>
<Relationships xmlns="http://schemas.openxmlformats.org/package/2006/relationships"><Relationship Id="rId1"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61473D-F9E2-4A15-995E-96C0A25CD962}"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678DFFBD-0D7E-444E-942F-B49E5F8005EC}">
      <dgm:prSet phldrT="[Text]" custT="1"/>
      <dgm:spPr/>
      <dgm:t>
        <a:bodyPr/>
        <a:lstStyle/>
        <a:p>
          <a:pPr algn="ctr"/>
          <a:r>
            <a:rPr lang="en-US" sz="1400" b="1" dirty="0"/>
            <a:t/>
          </a:r>
          <a:br>
            <a:rPr lang="en-US" sz="1400" b="1" dirty="0"/>
          </a:br>
          <a:r>
            <a:rPr lang="en-US" sz="1400" b="1" dirty="0"/>
            <a:t/>
          </a:r>
          <a:br>
            <a:rPr lang="en-US" sz="1400" b="1" dirty="0"/>
          </a:br>
          <a:r>
            <a:rPr lang="en-US" sz="1400" b="1" dirty="0"/>
            <a:t/>
          </a:r>
          <a:br>
            <a:rPr lang="en-US" sz="1400" b="1" dirty="0"/>
          </a:br>
          <a:r>
            <a:rPr lang="en-US" sz="1400" b="1" dirty="0"/>
            <a:t>DATA </a:t>
          </a:r>
          <a:r>
            <a:rPr lang="en-US" sz="1400" b="1" u="sng" dirty="0"/>
            <a:t>INPUTS</a:t>
          </a:r>
        </a:p>
        <a:p>
          <a:pPr algn="ctr"/>
          <a:r>
            <a:rPr lang="en-US" sz="1100" b="0" dirty="0"/>
            <a:t>Flood  Zones</a:t>
          </a:r>
          <a:br>
            <a:rPr lang="en-US" sz="1100" b="0" dirty="0"/>
          </a:br>
          <a:r>
            <a:rPr lang="en-US" sz="1100" b="0" dirty="0"/>
            <a:t>Depth Grids</a:t>
          </a:r>
          <a:br>
            <a:rPr lang="en-US" sz="1100" b="0" dirty="0"/>
          </a:br>
          <a:r>
            <a:rPr lang="en-US" sz="1100" b="0" dirty="0"/>
            <a:t>Building Stock</a:t>
          </a:r>
          <a:br>
            <a:rPr lang="en-US" sz="1100" b="0" dirty="0"/>
          </a:br>
          <a:endParaRPr lang="en-US" sz="1100" b="0" i="1" dirty="0"/>
        </a:p>
        <a:p>
          <a:pPr algn="ctr"/>
          <a:r>
            <a:rPr lang="en-US" sz="1100" b="0" i="1" dirty="0"/>
            <a:t>GIS Reference &amp; Elevation Data</a:t>
          </a:r>
          <a:r>
            <a:rPr lang="en-US" sz="1400" b="0" dirty="0"/>
            <a:t/>
          </a:r>
          <a:br>
            <a:rPr lang="en-US" sz="1400" b="0" dirty="0"/>
          </a:br>
          <a:r>
            <a:rPr lang="en-US" sz="1100" b="0" dirty="0"/>
            <a:t/>
          </a:r>
          <a:br>
            <a:rPr lang="en-US" sz="1100" b="0" dirty="0"/>
          </a:br>
          <a:r>
            <a:rPr lang="en-US" sz="1100" b="0" i="1" dirty="0"/>
            <a:t/>
          </a:r>
          <a:br>
            <a:rPr lang="en-US" sz="1100" b="0" i="1" dirty="0"/>
          </a:br>
          <a:endParaRPr lang="en-US" sz="1100" b="0" dirty="0"/>
        </a:p>
      </dgm:t>
    </dgm:pt>
    <dgm:pt modelId="{300F7BB8-D09C-4ED5-BD2F-A3BF48B7B5E2}" type="parTrans" cxnId="{95D01EE1-A9F1-4E8C-B192-6C6242672857}">
      <dgm:prSet/>
      <dgm:spPr/>
      <dgm:t>
        <a:bodyPr/>
        <a:lstStyle/>
        <a:p>
          <a:endParaRPr lang="en-US"/>
        </a:p>
      </dgm:t>
    </dgm:pt>
    <dgm:pt modelId="{DA7B5C63-B22F-40E7-BB9B-92B50551D557}" type="sibTrans" cxnId="{95D01EE1-A9F1-4E8C-B192-6C6242672857}">
      <dgm:prSet/>
      <dgm:spPr/>
      <dgm:t>
        <a:bodyPr/>
        <a:lstStyle/>
        <a:p>
          <a:endParaRPr lang="en-US"/>
        </a:p>
      </dgm:t>
    </dgm:pt>
    <dgm:pt modelId="{F02D4C08-56FC-4760-BF3B-72D3F2350B6E}">
      <dgm:prSet phldrT="[Text]" custT="1"/>
      <dgm:spPr>
        <a:solidFill>
          <a:schemeClr val="accent2">
            <a:lumMod val="50000"/>
          </a:schemeClr>
        </a:solidFill>
      </dgm:spPr>
      <dgm:t>
        <a:bodyPr/>
        <a:lstStyle/>
        <a:p>
          <a:r>
            <a:rPr lang="en-US" sz="1400" b="1" dirty="0"/>
            <a:t/>
          </a:r>
          <a:br>
            <a:rPr lang="en-US" sz="1400" b="1" dirty="0"/>
          </a:br>
          <a:r>
            <a:rPr lang="en-US" sz="1400" b="1" dirty="0"/>
            <a:t>BUILDING INVENTORY &amp; </a:t>
          </a:r>
          <a:r>
            <a:rPr lang="en-US" sz="1400" b="1" u="sng" dirty="0"/>
            <a:t>ACCURACY</a:t>
          </a:r>
          <a:r>
            <a:rPr lang="en-US" sz="1400" b="1" dirty="0"/>
            <a:t> IMPROVEMENTS</a:t>
          </a:r>
          <a:r>
            <a:rPr lang="en-US" sz="1100" b="1" dirty="0"/>
            <a:t/>
          </a:r>
          <a:br>
            <a:rPr lang="en-US" sz="1100" b="1" dirty="0"/>
          </a:br>
          <a:r>
            <a:rPr lang="en-US" sz="1100" b="1" dirty="0"/>
            <a:t/>
          </a:r>
          <a:br>
            <a:rPr lang="en-US" sz="1100" b="1" dirty="0"/>
          </a:br>
          <a:r>
            <a:rPr lang="en-US" sz="1100" dirty="0"/>
            <a:t>Building Location</a:t>
          </a:r>
        </a:p>
        <a:p>
          <a:r>
            <a:rPr lang="en-US" sz="1100" dirty="0"/>
            <a:t>Building Attributes</a:t>
          </a:r>
        </a:p>
      </dgm:t>
    </dgm:pt>
    <dgm:pt modelId="{312CB6A3-2971-4B44-9E19-08C4BA24DE3D}" type="parTrans" cxnId="{81C41306-EBBC-4CA1-855D-515496BE075F}">
      <dgm:prSet/>
      <dgm:spPr/>
      <dgm:t>
        <a:bodyPr/>
        <a:lstStyle/>
        <a:p>
          <a:endParaRPr lang="en-US"/>
        </a:p>
      </dgm:t>
    </dgm:pt>
    <dgm:pt modelId="{8CB5D809-C449-40F4-B154-F3EE97A430A1}" type="sibTrans" cxnId="{81C41306-EBBC-4CA1-855D-515496BE075F}">
      <dgm:prSet/>
      <dgm:spPr/>
      <dgm:t>
        <a:bodyPr/>
        <a:lstStyle/>
        <a:p>
          <a:endParaRPr lang="en-US"/>
        </a:p>
      </dgm:t>
    </dgm:pt>
    <dgm:pt modelId="{A181FAC5-20D2-4394-8C6F-6C96CE3700A0}">
      <dgm:prSet phldrT="[Text]" custT="1"/>
      <dgm:spPr>
        <a:solidFill>
          <a:schemeClr val="accent3">
            <a:lumMod val="50000"/>
          </a:schemeClr>
        </a:solidFill>
      </dgm:spPr>
      <dgm:t>
        <a:bodyPr/>
        <a:lstStyle/>
        <a:p>
          <a:r>
            <a:rPr lang="en-US" sz="1400" b="1" dirty="0"/>
            <a:t/>
          </a:r>
          <a:br>
            <a:rPr lang="en-US" sz="1400" b="1" dirty="0"/>
          </a:br>
          <a:r>
            <a:rPr lang="en-US" sz="1400" b="1" dirty="0"/>
            <a:t/>
          </a:r>
          <a:br>
            <a:rPr lang="en-US" sz="1400" b="1" dirty="0"/>
          </a:br>
          <a:r>
            <a:rPr lang="en-US" sz="1400" b="1" dirty="0"/>
            <a:t>COMMUNITY ENGAGEMENT &amp; FIELD </a:t>
          </a:r>
          <a:r>
            <a:rPr lang="en-US" sz="1400" b="1" u="sng" dirty="0"/>
            <a:t>ACCURACY</a:t>
          </a:r>
          <a:r>
            <a:rPr lang="en-US" sz="1400" b="1" dirty="0"/>
            <a:t> CHECKS </a:t>
          </a:r>
        </a:p>
        <a:p>
          <a:r>
            <a:rPr lang="en-US" sz="1100" dirty="0"/>
            <a:t>Floodplain Managers</a:t>
          </a:r>
        </a:p>
        <a:p>
          <a:r>
            <a:rPr lang="en-US" sz="1100" dirty="0"/>
            <a:t>Local Govt. Officials</a:t>
          </a:r>
        </a:p>
        <a:p>
          <a:endParaRPr lang="en-US" sz="1100" dirty="0"/>
        </a:p>
      </dgm:t>
    </dgm:pt>
    <dgm:pt modelId="{9CFA1DDD-D4CC-454C-9F33-BD2252D084E0}" type="parTrans" cxnId="{F91C8AD1-589D-4961-8832-26F6C65D1C03}">
      <dgm:prSet/>
      <dgm:spPr/>
      <dgm:t>
        <a:bodyPr/>
        <a:lstStyle/>
        <a:p>
          <a:endParaRPr lang="en-US"/>
        </a:p>
      </dgm:t>
    </dgm:pt>
    <dgm:pt modelId="{C45563D0-A152-49F5-8637-E499FCEEE805}" type="sibTrans" cxnId="{F91C8AD1-589D-4961-8832-26F6C65D1C03}">
      <dgm:prSet/>
      <dgm:spPr/>
      <dgm:t>
        <a:bodyPr/>
        <a:lstStyle/>
        <a:p>
          <a:endParaRPr lang="en-US"/>
        </a:p>
      </dgm:t>
    </dgm:pt>
    <dgm:pt modelId="{694BCF86-BAF3-4894-BC6F-00746716E93B}">
      <dgm:prSet phldrT="[Text]" custT="1"/>
      <dgm:spPr>
        <a:blipFill rotWithShape="0">
          <a:blip xmlns:r="http://schemas.openxmlformats.org/officeDocument/2006/relationships" r:embed="rId1"/>
          <a:stretch>
            <a:fillRect/>
          </a:stretch>
        </a:blipFill>
      </dgm:spPr>
      <dgm:t>
        <a:bodyPr/>
        <a:lstStyle/>
        <a:p>
          <a:r>
            <a:rPr lang="en-US" sz="1400" b="1" u="sng" dirty="0"/>
            <a:t/>
          </a:r>
          <a:br>
            <a:rPr lang="en-US" sz="1400" b="1" u="sng" dirty="0"/>
          </a:br>
          <a:endParaRPr lang="en-US" sz="1100" b="1" dirty="0"/>
        </a:p>
      </dgm:t>
    </dgm:pt>
    <dgm:pt modelId="{436DCAD8-18E1-4745-8115-174893CE7639}" type="sibTrans" cxnId="{21793CA6-B570-4637-A6C2-BEAC1D3B68FC}">
      <dgm:prSet/>
      <dgm:spPr/>
      <dgm:t>
        <a:bodyPr/>
        <a:lstStyle/>
        <a:p>
          <a:endParaRPr lang="en-US" dirty="0"/>
        </a:p>
      </dgm:t>
    </dgm:pt>
    <dgm:pt modelId="{0501E75A-9694-4038-8897-1F0E2E9F4E94}" type="parTrans" cxnId="{21793CA6-B570-4637-A6C2-BEAC1D3B68FC}">
      <dgm:prSet/>
      <dgm:spPr/>
      <dgm:t>
        <a:bodyPr/>
        <a:lstStyle/>
        <a:p>
          <a:endParaRPr lang="en-US"/>
        </a:p>
      </dgm:t>
    </dgm:pt>
    <dgm:pt modelId="{1DEE2415-090A-446F-B542-F2CCEE16BCEC}" type="pres">
      <dgm:prSet presAssocID="{2F61473D-F9E2-4A15-995E-96C0A25CD962}" presName="cycle" presStyleCnt="0">
        <dgm:presLayoutVars>
          <dgm:dir/>
          <dgm:resizeHandles val="exact"/>
        </dgm:presLayoutVars>
      </dgm:prSet>
      <dgm:spPr/>
      <dgm:t>
        <a:bodyPr/>
        <a:lstStyle/>
        <a:p>
          <a:endParaRPr lang="en-US"/>
        </a:p>
      </dgm:t>
    </dgm:pt>
    <dgm:pt modelId="{06245900-9449-4828-857C-53809E2A5AD6}" type="pres">
      <dgm:prSet presAssocID="{678DFFBD-0D7E-444E-942F-B49E5F8005EC}" presName="node" presStyleLbl="node1" presStyleIdx="0" presStyleCnt="4">
        <dgm:presLayoutVars>
          <dgm:bulletEnabled val="1"/>
        </dgm:presLayoutVars>
      </dgm:prSet>
      <dgm:spPr/>
      <dgm:t>
        <a:bodyPr/>
        <a:lstStyle/>
        <a:p>
          <a:endParaRPr lang="en-US"/>
        </a:p>
      </dgm:t>
    </dgm:pt>
    <dgm:pt modelId="{E5B60405-850B-4F71-ABB5-8371E5DF8E08}" type="pres">
      <dgm:prSet presAssocID="{DA7B5C63-B22F-40E7-BB9B-92B50551D557}" presName="sibTrans" presStyleLbl="sibTrans2D1" presStyleIdx="0" presStyleCnt="4" custScaleX="157820"/>
      <dgm:spPr/>
      <dgm:t>
        <a:bodyPr/>
        <a:lstStyle/>
        <a:p>
          <a:endParaRPr lang="en-US"/>
        </a:p>
      </dgm:t>
    </dgm:pt>
    <dgm:pt modelId="{A2802EF2-6880-4772-BA2B-16AF7673042C}" type="pres">
      <dgm:prSet presAssocID="{DA7B5C63-B22F-40E7-BB9B-92B50551D557}" presName="connectorText" presStyleLbl="sibTrans2D1" presStyleIdx="0" presStyleCnt="4"/>
      <dgm:spPr/>
      <dgm:t>
        <a:bodyPr/>
        <a:lstStyle/>
        <a:p>
          <a:endParaRPr lang="en-US"/>
        </a:p>
      </dgm:t>
    </dgm:pt>
    <dgm:pt modelId="{1C55C5ED-4E94-4142-ADFB-CFD1E6E0310D}" type="pres">
      <dgm:prSet presAssocID="{F02D4C08-56FC-4760-BF3B-72D3F2350B6E}" presName="node" presStyleLbl="node1" presStyleIdx="1" presStyleCnt="4">
        <dgm:presLayoutVars>
          <dgm:bulletEnabled val="1"/>
        </dgm:presLayoutVars>
      </dgm:prSet>
      <dgm:spPr/>
      <dgm:t>
        <a:bodyPr/>
        <a:lstStyle/>
        <a:p>
          <a:endParaRPr lang="en-US"/>
        </a:p>
      </dgm:t>
    </dgm:pt>
    <dgm:pt modelId="{D8C9C4BB-54CC-4167-926B-E358BF2A4D97}" type="pres">
      <dgm:prSet presAssocID="{8CB5D809-C449-40F4-B154-F3EE97A430A1}" presName="sibTrans" presStyleLbl="sibTrans2D1" presStyleIdx="1" presStyleCnt="4" custScaleX="169540"/>
      <dgm:spPr/>
      <dgm:t>
        <a:bodyPr/>
        <a:lstStyle/>
        <a:p>
          <a:endParaRPr lang="en-US"/>
        </a:p>
      </dgm:t>
    </dgm:pt>
    <dgm:pt modelId="{795E6FF8-F6BA-44AC-B494-1F92DC0204D1}" type="pres">
      <dgm:prSet presAssocID="{8CB5D809-C449-40F4-B154-F3EE97A430A1}" presName="connectorText" presStyleLbl="sibTrans2D1" presStyleIdx="1" presStyleCnt="4"/>
      <dgm:spPr/>
      <dgm:t>
        <a:bodyPr/>
        <a:lstStyle/>
        <a:p>
          <a:endParaRPr lang="en-US"/>
        </a:p>
      </dgm:t>
    </dgm:pt>
    <dgm:pt modelId="{8C86ADF5-645A-404E-8D4A-AD301322C662}" type="pres">
      <dgm:prSet presAssocID="{694BCF86-BAF3-4894-BC6F-00746716E93B}" presName="node" presStyleLbl="node1" presStyleIdx="2" presStyleCnt="4" custRadScaleRad="97450">
        <dgm:presLayoutVars>
          <dgm:bulletEnabled val="1"/>
        </dgm:presLayoutVars>
      </dgm:prSet>
      <dgm:spPr/>
      <dgm:t>
        <a:bodyPr/>
        <a:lstStyle/>
        <a:p>
          <a:endParaRPr lang="en-US"/>
        </a:p>
      </dgm:t>
    </dgm:pt>
    <dgm:pt modelId="{F1CC15DA-5D7C-4C5A-B73E-6788D5DBB780}" type="pres">
      <dgm:prSet presAssocID="{436DCAD8-18E1-4745-8115-174893CE7639}" presName="sibTrans" presStyleLbl="sibTrans2D1" presStyleIdx="2" presStyleCnt="4" custScaleX="173001"/>
      <dgm:spPr/>
      <dgm:t>
        <a:bodyPr/>
        <a:lstStyle/>
        <a:p>
          <a:endParaRPr lang="en-US"/>
        </a:p>
      </dgm:t>
    </dgm:pt>
    <dgm:pt modelId="{C9B3C594-9993-4272-AFB0-E613CBEA6EB8}" type="pres">
      <dgm:prSet presAssocID="{436DCAD8-18E1-4745-8115-174893CE7639}" presName="connectorText" presStyleLbl="sibTrans2D1" presStyleIdx="2" presStyleCnt="4"/>
      <dgm:spPr/>
      <dgm:t>
        <a:bodyPr/>
        <a:lstStyle/>
        <a:p>
          <a:endParaRPr lang="en-US"/>
        </a:p>
      </dgm:t>
    </dgm:pt>
    <dgm:pt modelId="{C34C508D-41D8-4EAE-8D6A-1507C301F0BE}" type="pres">
      <dgm:prSet presAssocID="{A181FAC5-20D2-4394-8C6F-6C96CE3700A0}" presName="node" presStyleLbl="node1" presStyleIdx="3" presStyleCnt="4">
        <dgm:presLayoutVars>
          <dgm:bulletEnabled val="1"/>
        </dgm:presLayoutVars>
      </dgm:prSet>
      <dgm:spPr/>
      <dgm:t>
        <a:bodyPr/>
        <a:lstStyle/>
        <a:p>
          <a:endParaRPr lang="en-US"/>
        </a:p>
      </dgm:t>
    </dgm:pt>
    <dgm:pt modelId="{0ECB04CF-B769-4D2D-9C4D-491927806A79}" type="pres">
      <dgm:prSet presAssocID="{C45563D0-A152-49F5-8637-E499FCEEE805}" presName="sibTrans" presStyleLbl="sibTrans2D1" presStyleIdx="3" presStyleCnt="4" custScaleX="157092" custLinFactNeighborX="6970" custLinFactNeighborY="-4197"/>
      <dgm:spPr/>
      <dgm:t>
        <a:bodyPr/>
        <a:lstStyle/>
        <a:p>
          <a:endParaRPr lang="en-US"/>
        </a:p>
      </dgm:t>
    </dgm:pt>
    <dgm:pt modelId="{E5C34F58-A8C4-43DF-BD19-9EC01308B07B}" type="pres">
      <dgm:prSet presAssocID="{C45563D0-A152-49F5-8637-E499FCEEE805}" presName="connectorText" presStyleLbl="sibTrans2D1" presStyleIdx="3" presStyleCnt="4"/>
      <dgm:spPr/>
      <dgm:t>
        <a:bodyPr/>
        <a:lstStyle/>
        <a:p>
          <a:endParaRPr lang="en-US"/>
        </a:p>
      </dgm:t>
    </dgm:pt>
  </dgm:ptLst>
  <dgm:cxnLst>
    <dgm:cxn modelId="{5D4AA60F-9C16-4A3E-A57F-43165C704E85}" type="presOf" srcId="{678DFFBD-0D7E-444E-942F-B49E5F8005EC}" destId="{06245900-9449-4828-857C-53809E2A5AD6}" srcOrd="0" destOrd="0" presId="urn:microsoft.com/office/officeart/2005/8/layout/cycle2"/>
    <dgm:cxn modelId="{3272C56B-C45E-4B4A-9CC3-E8B1AB346AF4}" type="presOf" srcId="{436DCAD8-18E1-4745-8115-174893CE7639}" destId="{F1CC15DA-5D7C-4C5A-B73E-6788D5DBB780}" srcOrd="0" destOrd="0" presId="urn:microsoft.com/office/officeart/2005/8/layout/cycle2"/>
    <dgm:cxn modelId="{81C41306-EBBC-4CA1-855D-515496BE075F}" srcId="{2F61473D-F9E2-4A15-995E-96C0A25CD962}" destId="{F02D4C08-56FC-4760-BF3B-72D3F2350B6E}" srcOrd="1" destOrd="0" parTransId="{312CB6A3-2971-4B44-9E19-08C4BA24DE3D}" sibTransId="{8CB5D809-C449-40F4-B154-F3EE97A430A1}"/>
    <dgm:cxn modelId="{6C3C833E-9746-4FCE-9178-0E481CC2CBF6}" type="presOf" srcId="{DA7B5C63-B22F-40E7-BB9B-92B50551D557}" destId="{A2802EF2-6880-4772-BA2B-16AF7673042C}" srcOrd="1" destOrd="0" presId="urn:microsoft.com/office/officeart/2005/8/layout/cycle2"/>
    <dgm:cxn modelId="{B9F7F216-0A86-46F3-AC92-6FF67E97C14A}" type="presOf" srcId="{8CB5D809-C449-40F4-B154-F3EE97A430A1}" destId="{D8C9C4BB-54CC-4167-926B-E358BF2A4D97}" srcOrd="0" destOrd="0" presId="urn:microsoft.com/office/officeart/2005/8/layout/cycle2"/>
    <dgm:cxn modelId="{77E82E12-08C4-4EE8-91BD-39D6CD4D6B52}" type="presOf" srcId="{F02D4C08-56FC-4760-BF3B-72D3F2350B6E}" destId="{1C55C5ED-4E94-4142-ADFB-CFD1E6E0310D}" srcOrd="0" destOrd="0" presId="urn:microsoft.com/office/officeart/2005/8/layout/cycle2"/>
    <dgm:cxn modelId="{F91C8AD1-589D-4961-8832-26F6C65D1C03}" srcId="{2F61473D-F9E2-4A15-995E-96C0A25CD962}" destId="{A181FAC5-20D2-4394-8C6F-6C96CE3700A0}" srcOrd="3" destOrd="0" parTransId="{9CFA1DDD-D4CC-454C-9F33-BD2252D084E0}" sibTransId="{C45563D0-A152-49F5-8637-E499FCEEE805}"/>
    <dgm:cxn modelId="{BB951297-6293-46BA-B4DB-14B040B21DC2}" type="presOf" srcId="{C45563D0-A152-49F5-8637-E499FCEEE805}" destId="{E5C34F58-A8C4-43DF-BD19-9EC01308B07B}" srcOrd="1" destOrd="0" presId="urn:microsoft.com/office/officeart/2005/8/layout/cycle2"/>
    <dgm:cxn modelId="{373A6F73-A14A-4EA9-ACE3-D4699C30F9AB}" type="presOf" srcId="{C45563D0-A152-49F5-8637-E499FCEEE805}" destId="{0ECB04CF-B769-4D2D-9C4D-491927806A79}" srcOrd="0" destOrd="0" presId="urn:microsoft.com/office/officeart/2005/8/layout/cycle2"/>
    <dgm:cxn modelId="{ED82072E-D948-4DEA-B1B1-966136236A73}" type="presOf" srcId="{8CB5D809-C449-40F4-B154-F3EE97A430A1}" destId="{795E6FF8-F6BA-44AC-B494-1F92DC0204D1}" srcOrd="1" destOrd="0" presId="urn:microsoft.com/office/officeart/2005/8/layout/cycle2"/>
    <dgm:cxn modelId="{7C4D5F55-AC4E-4A76-9E30-350EDC11BFE6}" type="presOf" srcId="{436DCAD8-18E1-4745-8115-174893CE7639}" destId="{C9B3C594-9993-4272-AFB0-E613CBEA6EB8}" srcOrd="1" destOrd="0" presId="urn:microsoft.com/office/officeart/2005/8/layout/cycle2"/>
    <dgm:cxn modelId="{59379EBB-D410-4246-9670-E0F497476DCA}" type="presOf" srcId="{A181FAC5-20D2-4394-8C6F-6C96CE3700A0}" destId="{C34C508D-41D8-4EAE-8D6A-1507C301F0BE}" srcOrd="0" destOrd="0" presId="urn:microsoft.com/office/officeart/2005/8/layout/cycle2"/>
    <dgm:cxn modelId="{95D01EE1-A9F1-4E8C-B192-6C6242672857}" srcId="{2F61473D-F9E2-4A15-995E-96C0A25CD962}" destId="{678DFFBD-0D7E-444E-942F-B49E5F8005EC}" srcOrd="0" destOrd="0" parTransId="{300F7BB8-D09C-4ED5-BD2F-A3BF48B7B5E2}" sibTransId="{DA7B5C63-B22F-40E7-BB9B-92B50551D557}"/>
    <dgm:cxn modelId="{FA9BF8BF-488E-4B9D-A728-10696E140B07}" type="presOf" srcId="{DA7B5C63-B22F-40E7-BB9B-92B50551D557}" destId="{E5B60405-850B-4F71-ABB5-8371E5DF8E08}" srcOrd="0" destOrd="0" presId="urn:microsoft.com/office/officeart/2005/8/layout/cycle2"/>
    <dgm:cxn modelId="{E9E87F20-29AA-48BC-9256-93A5BD8DAC68}" type="presOf" srcId="{2F61473D-F9E2-4A15-995E-96C0A25CD962}" destId="{1DEE2415-090A-446F-B542-F2CCEE16BCEC}" srcOrd="0" destOrd="0" presId="urn:microsoft.com/office/officeart/2005/8/layout/cycle2"/>
    <dgm:cxn modelId="{D6996F46-266D-4168-9A63-BC9D1FE51195}" type="presOf" srcId="{694BCF86-BAF3-4894-BC6F-00746716E93B}" destId="{8C86ADF5-645A-404E-8D4A-AD301322C662}" srcOrd="0" destOrd="0" presId="urn:microsoft.com/office/officeart/2005/8/layout/cycle2"/>
    <dgm:cxn modelId="{21793CA6-B570-4637-A6C2-BEAC1D3B68FC}" srcId="{2F61473D-F9E2-4A15-995E-96C0A25CD962}" destId="{694BCF86-BAF3-4894-BC6F-00746716E93B}" srcOrd="2" destOrd="0" parTransId="{0501E75A-9694-4038-8897-1F0E2E9F4E94}" sibTransId="{436DCAD8-18E1-4745-8115-174893CE7639}"/>
    <dgm:cxn modelId="{7775C85F-BE50-4D3E-8F25-A9EE856AFC84}" type="presParOf" srcId="{1DEE2415-090A-446F-B542-F2CCEE16BCEC}" destId="{06245900-9449-4828-857C-53809E2A5AD6}" srcOrd="0" destOrd="0" presId="urn:microsoft.com/office/officeart/2005/8/layout/cycle2"/>
    <dgm:cxn modelId="{50716540-5EE7-41BF-BEB3-E4FA14DB6C22}" type="presParOf" srcId="{1DEE2415-090A-446F-B542-F2CCEE16BCEC}" destId="{E5B60405-850B-4F71-ABB5-8371E5DF8E08}" srcOrd="1" destOrd="0" presId="urn:microsoft.com/office/officeart/2005/8/layout/cycle2"/>
    <dgm:cxn modelId="{B53895A5-C2FC-4D5B-B0CD-C672216E2C04}" type="presParOf" srcId="{E5B60405-850B-4F71-ABB5-8371E5DF8E08}" destId="{A2802EF2-6880-4772-BA2B-16AF7673042C}" srcOrd="0" destOrd="0" presId="urn:microsoft.com/office/officeart/2005/8/layout/cycle2"/>
    <dgm:cxn modelId="{A1D6FF58-B0FA-4330-B2A5-4B9390ABA3E2}" type="presParOf" srcId="{1DEE2415-090A-446F-B542-F2CCEE16BCEC}" destId="{1C55C5ED-4E94-4142-ADFB-CFD1E6E0310D}" srcOrd="2" destOrd="0" presId="urn:microsoft.com/office/officeart/2005/8/layout/cycle2"/>
    <dgm:cxn modelId="{92BF1AD9-1B81-4CB7-B4D5-F5899AD1C430}" type="presParOf" srcId="{1DEE2415-090A-446F-B542-F2CCEE16BCEC}" destId="{D8C9C4BB-54CC-4167-926B-E358BF2A4D97}" srcOrd="3" destOrd="0" presId="urn:microsoft.com/office/officeart/2005/8/layout/cycle2"/>
    <dgm:cxn modelId="{3FCAA6B9-B621-49FB-8684-31A3357CA5E1}" type="presParOf" srcId="{D8C9C4BB-54CC-4167-926B-E358BF2A4D97}" destId="{795E6FF8-F6BA-44AC-B494-1F92DC0204D1}" srcOrd="0" destOrd="0" presId="urn:microsoft.com/office/officeart/2005/8/layout/cycle2"/>
    <dgm:cxn modelId="{E7AC59E5-B251-42C8-9ACD-D20693105000}" type="presParOf" srcId="{1DEE2415-090A-446F-B542-F2CCEE16BCEC}" destId="{8C86ADF5-645A-404E-8D4A-AD301322C662}" srcOrd="4" destOrd="0" presId="urn:microsoft.com/office/officeart/2005/8/layout/cycle2"/>
    <dgm:cxn modelId="{FB3D3396-01AE-4270-BC90-8B922FADFF51}" type="presParOf" srcId="{1DEE2415-090A-446F-B542-F2CCEE16BCEC}" destId="{F1CC15DA-5D7C-4C5A-B73E-6788D5DBB780}" srcOrd="5" destOrd="0" presId="urn:microsoft.com/office/officeart/2005/8/layout/cycle2"/>
    <dgm:cxn modelId="{6F477EB3-2A10-4E32-8CD4-CC96BCB77D75}" type="presParOf" srcId="{F1CC15DA-5D7C-4C5A-B73E-6788D5DBB780}" destId="{C9B3C594-9993-4272-AFB0-E613CBEA6EB8}" srcOrd="0" destOrd="0" presId="urn:microsoft.com/office/officeart/2005/8/layout/cycle2"/>
    <dgm:cxn modelId="{F96EE096-1212-4DAB-8690-8A28B7433782}" type="presParOf" srcId="{1DEE2415-090A-446F-B542-F2CCEE16BCEC}" destId="{C34C508D-41D8-4EAE-8D6A-1507C301F0BE}" srcOrd="6" destOrd="0" presId="urn:microsoft.com/office/officeart/2005/8/layout/cycle2"/>
    <dgm:cxn modelId="{366ABDCA-B95A-4A1C-8DF9-F97B721A66A4}" type="presParOf" srcId="{1DEE2415-090A-446F-B542-F2CCEE16BCEC}" destId="{0ECB04CF-B769-4D2D-9C4D-491927806A79}" srcOrd="7" destOrd="0" presId="urn:microsoft.com/office/officeart/2005/8/layout/cycle2"/>
    <dgm:cxn modelId="{B8B376BB-F491-43FA-A8D0-90C0DB612F2B}" type="presParOf" srcId="{0ECB04CF-B769-4D2D-9C4D-491927806A79}" destId="{E5C34F58-A8C4-43DF-BD19-9EC01308B07B}"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06B4E1-6766-44AB-A667-623F337AAB7B}" type="doc">
      <dgm:prSet loTypeId="urn:microsoft.com/office/officeart/2008/layout/RadialCluster" loCatId="cycle" qsTypeId="urn:microsoft.com/office/officeart/2005/8/quickstyle/simple1" qsCatId="simple" csTypeId="urn:microsoft.com/office/officeart/2005/8/colors/colorful4" csCatId="colorful" phldr="1"/>
      <dgm:spPr/>
      <dgm:t>
        <a:bodyPr/>
        <a:lstStyle/>
        <a:p>
          <a:endParaRPr lang="en-US"/>
        </a:p>
      </dgm:t>
    </dgm:pt>
    <dgm:pt modelId="{6CC88B25-7529-40FE-A494-591E7E3F7100}">
      <dgm:prSet phldrT="[Text]"/>
      <dgm:spPr>
        <a:solidFill>
          <a:schemeClr val="accent6">
            <a:lumMod val="60000"/>
            <a:lumOff val="40000"/>
          </a:schemeClr>
        </a:solidFill>
      </dgm:spPr>
      <dgm:t>
        <a:bodyPr/>
        <a:lstStyle/>
        <a:p>
          <a:r>
            <a:rPr lang="en-US" b="1" dirty="0">
              <a:solidFill>
                <a:schemeClr val="tx1"/>
              </a:solidFill>
            </a:rPr>
            <a:t>BUILDING INVENTORY</a:t>
          </a:r>
        </a:p>
      </dgm:t>
    </dgm:pt>
    <dgm:pt modelId="{218DD3B4-25D8-4917-9FA7-F85AC030B050}" type="parTrans" cxnId="{CF8D99C7-40DB-469C-96D6-376335DBB275}">
      <dgm:prSet/>
      <dgm:spPr/>
      <dgm:t>
        <a:bodyPr/>
        <a:lstStyle/>
        <a:p>
          <a:endParaRPr lang="en-US"/>
        </a:p>
      </dgm:t>
    </dgm:pt>
    <dgm:pt modelId="{CA7AC4D6-4371-4564-BA25-7B21F8AF1032}" type="sibTrans" cxnId="{CF8D99C7-40DB-469C-96D6-376335DBB275}">
      <dgm:prSet/>
      <dgm:spPr/>
      <dgm:t>
        <a:bodyPr/>
        <a:lstStyle/>
        <a:p>
          <a:endParaRPr lang="en-US"/>
        </a:p>
      </dgm:t>
    </dgm:pt>
    <dgm:pt modelId="{089C4F1D-8AFB-4B2F-BA5B-E23B20AC803D}">
      <dgm:prSet phldrT="[Text]"/>
      <dgm:spPr>
        <a:solidFill>
          <a:schemeClr val="tx2"/>
        </a:solidFill>
      </dgm:spPr>
      <dgm:t>
        <a:bodyPr/>
        <a:lstStyle/>
        <a:p>
          <a:r>
            <a:rPr lang="en-US" dirty="0"/>
            <a:t>Historical Flood Inundation / Flood Registry</a:t>
          </a:r>
        </a:p>
      </dgm:t>
    </dgm:pt>
    <dgm:pt modelId="{72053E6F-4B71-45F5-BC9B-33D601096EAD}" type="parTrans" cxnId="{0F112FC4-2AF4-4495-841F-BA93F80FDBA8}">
      <dgm:prSet/>
      <dgm:spPr/>
      <dgm:t>
        <a:bodyPr/>
        <a:lstStyle/>
        <a:p>
          <a:endParaRPr lang="en-US"/>
        </a:p>
      </dgm:t>
    </dgm:pt>
    <dgm:pt modelId="{E63D4170-95FB-409B-9C1B-42ADB983D45E}" type="sibTrans" cxnId="{0F112FC4-2AF4-4495-841F-BA93F80FDBA8}">
      <dgm:prSet/>
      <dgm:spPr/>
      <dgm:t>
        <a:bodyPr/>
        <a:lstStyle/>
        <a:p>
          <a:endParaRPr lang="en-US"/>
        </a:p>
      </dgm:t>
    </dgm:pt>
    <dgm:pt modelId="{70E36978-A5FC-41A7-BBA3-05A2262C18DE}">
      <dgm:prSet phldrT="[Text]" custT="1"/>
      <dgm:spPr>
        <a:solidFill>
          <a:schemeClr val="tx2"/>
        </a:solidFill>
      </dgm:spPr>
      <dgm:t>
        <a:bodyPr/>
        <a:lstStyle/>
        <a:p>
          <a:r>
            <a:rPr lang="en-US" sz="2000" dirty="0"/>
            <a:t>NFIP Repetitive Loss </a:t>
          </a:r>
          <a:r>
            <a:rPr lang="en-US" sz="1800" dirty="0"/>
            <a:t/>
          </a:r>
          <a:br>
            <a:rPr lang="en-US" sz="1800" dirty="0"/>
          </a:br>
          <a:r>
            <a:rPr lang="en-US" sz="1400" dirty="0"/>
            <a:t>(Internal Use Only)</a:t>
          </a:r>
        </a:p>
      </dgm:t>
    </dgm:pt>
    <dgm:pt modelId="{9D424A5B-8C52-4CE3-9054-7D48F59ABF9D}" type="parTrans" cxnId="{7CCC8790-23F7-4203-B9E4-FDAA444B9589}">
      <dgm:prSet/>
      <dgm:spPr/>
      <dgm:t>
        <a:bodyPr/>
        <a:lstStyle/>
        <a:p>
          <a:endParaRPr lang="en-US"/>
        </a:p>
      </dgm:t>
    </dgm:pt>
    <dgm:pt modelId="{7B637649-2A35-48A0-B4B5-8A742189D5A3}" type="sibTrans" cxnId="{7CCC8790-23F7-4203-B9E4-FDAA444B9589}">
      <dgm:prSet/>
      <dgm:spPr/>
      <dgm:t>
        <a:bodyPr/>
        <a:lstStyle/>
        <a:p>
          <a:endParaRPr lang="en-US"/>
        </a:p>
      </dgm:t>
    </dgm:pt>
    <dgm:pt modelId="{F46C0E20-9C79-4524-AFAE-57CFBCDFC311}">
      <dgm:prSet/>
      <dgm:spPr>
        <a:solidFill>
          <a:schemeClr val="tx2"/>
        </a:solidFill>
      </dgm:spPr>
      <dgm:t>
        <a:bodyPr/>
        <a:lstStyle/>
        <a:p>
          <a:r>
            <a:rPr lang="en-US" dirty="0"/>
            <a:t>HAZUS Flood Loss Estimates</a:t>
          </a:r>
        </a:p>
      </dgm:t>
    </dgm:pt>
    <dgm:pt modelId="{905C0EF2-9D7D-49E2-98DD-408E48A5CDF7}" type="parTrans" cxnId="{B965A62C-F7B8-4C5A-9A5C-D625BD1AF7EE}">
      <dgm:prSet/>
      <dgm:spPr/>
      <dgm:t>
        <a:bodyPr/>
        <a:lstStyle/>
        <a:p>
          <a:endParaRPr lang="en-US"/>
        </a:p>
      </dgm:t>
    </dgm:pt>
    <dgm:pt modelId="{15CC0E54-4047-4847-8C38-7DAE7EA1D94C}" type="sibTrans" cxnId="{B965A62C-F7B8-4C5A-9A5C-D625BD1AF7EE}">
      <dgm:prSet/>
      <dgm:spPr/>
      <dgm:t>
        <a:bodyPr/>
        <a:lstStyle/>
        <a:p>
          <a:endParaRPr lang="en-US"/>
        </a:p>
      </dgm:t>
    </dgm:pt>
    <dgm:pt modelId="{EA5479A9-750A-40D0-ACE2-B580568BFF1B}">
      <dgm:prSet/>
      <dgm:spPr>
        <a:solidFill>
          <a:schemeClr val="tx2"/>
        </a:solidFill>
      </dgm:spPr>
      <dgm:t>
        <a:bodyPr/>
        <a:lstStyle/>
        <a:p>
          <a:r>
            <a:rPr lang="en-US" dirty="0"/>
            <a:t>Elevation Certificates</a:t>
          </a:r>
        </a:p>
      </dgm:t>
    </dgm:pt>
    <dgm:pt modelId="{E27C41CD-3D52-4C2F-A579-E20D05290181}" type="parTrans" cxnId="{CD9BA5F9-90AA-44FB-B234-BB7B4E2AB54D}">
      <dgm:prSet/>
      <dgm:spPr/>
      <dgm:t>
        <a:bodyPr/>
        <a:lstStyle/>
        <a:p>
          <a:endParaRPr lang="en-US"/>
        </a:p>
      </dgm:t>
    </dgm:pt>
    <dgm:pt modelId="{037C4EB5-A4ED-4C77-8D3B-BF41F96313E9}" type="sibTrans" cxnId="{CD9BA5F9-90AA-44FB-B234-BB7B4E2AB54D}">
      <dgm:prSet/>
      <dgm:spPr/>
      <dgm:t>
        <a:bodyPr/>
        <a:lstStyle/>
        <a:p>
          <a:endParaRPr lang="en-US"/>
        </a:p>
      </dgm:t>
    </dgm:pt>
    <dgm:pt modelId="{5A0A5408-494C-455A-9975-92D7C93D0DDC}">
      <dgm:prSet/>
      <dgm:spPr>
        <a:solidFill>
          <a:schemeClr val="tx2"/>
        </a:solidFill>
      </dgm:spPr>
      <dgm:t>
        <a:bodyPr/>
        <a:lstStyle/>
        <a:p>
          <a:r>
            <a:rPr lang="en-US" dirty="0"/>
            <a:t>Flood Proof or Mitigated Structures</a:t>
          </a:r>
        </a:p>
      </dgm:t>
    </dgm:pt>
    <dgm:pt modelId="{B537F3E5-762B-460D-A28C-CCC282E71AA4}" type="parTrans" cxnId="{7F394C08-60A3-47F5-BD52-B55C2C60D5B7}">
      <dgm:prSet/>
      <dgm:spPr/>
      <dgm:t>
        <a:bodyPr/>
        <a:lstStyle/>
        <a:p>
          <a:endParaRPr lang="en-US"/>
        </a:p>
      </dgm:t>
    </dgm:pt>
    <dgm:pt modelId="{4F7B7950-4966-43FF-97EC-D0828FB07565}" type="sibTrans" cxnId="{7F394C08-60A3-47F5-BD52-B55C2C60D5B7}">
      <dgm:prSet/>
      <dgm:spPr/>
      <dgm:t>
        <a:bodyPr/>
        <a:lstStyle/>
        <a:p>
          <a:endParaRPr lang="en-US"/>
        </a:p>
      </dgm:t>
    </dgm:pt>
    <dgm:pt modelId="{7416E261-A0DA-4D56-81DC-533A24EA99E6}">
      <dgm:prSet/>
      <dgm:spPr>
        <a:solidFill>
          <a:schemeClr val="tx2"/>
        </a:solidFill>
      </dgm:spPr>
      <dgm:t>
        <a:bodyPr/>
        <a:lstStyle/>
        <a:p>
          <a:r>
            <a:rPr lang="en-US" dirty="0"/>
            <a:t>SFHA Building Counts</a:t>
          </a:r>
        </a:p>
      </dgm:t>
    </dgm:pt>
    <dgm:pt modelId="{A60D8BED-95D9-4671-A348-F189ED6F9BA6}" type="parTrans" cxnId="{3E338D0A-863D-4204-A824-CDAE786C91F8}">
      <dgm:prSet/>
      <dgm:spPr/>
      <dgm:t>
        <a:bodyPr/>
        <a:lstStyle/>
        <a:p>
          <a:endParaRPr lang="en-US"/>
        </a:p>
      </dgm:t>
    </dgm:pt>
    <dgm:pt modelId="{412D18EC-22CF-452D-A1E4-D70BDFDBF5AB}" type="sibTrans" cxnId="{3E338D0A-863D-4204-A824-CDAE786C91F8}">
      <dgm:prSet/>
      <dgm:spPr/>
      <dgm:t>
        <a:bodyPr/>
        <a:lstStyle/>
        <a:p>
          <a:endParaRPr lang="en-US"/>
        </a:p>
      </dgm:t>
    </dgm:pt>
    <dgm:pt modelId="{B3AD0847-75AB-43D6-844C-306221CA1EB8}">
      <dgm:prSet phldrT="[Text]" custT="1"/>
      <dgm:spPr>
        <a:solidFill>
          <a:schemeClr val="tx2"/>
        </a:solidFill>
      </dgm:spPr>
      <dgm:t>
        <a:bodyPr/>
        <a:lstStyle/>
        <a:p>
          <a:r>
            <a:rPr lang="en-US" sz="2000" dirty="0"/>
            <a:t>Levee/Dam Failure Inundation</a:t>
          </a:r>
          <a:br>
            <a:rPr lang="en-US" sz="2000" dirty="0"/>
          </a:br>
          <a:r>
            <a:rPr lang="en-US" sz="2000" dirty="0"/>
            <a:t>Studies</a:t>
          </a:r>
        </a:p>
      </dgm:t>
    </dgm:pt>
    <dgm:pt modelId="{210BC3EA-C966-428A-AF5E-41186B604EF4}" type="sibTrans" cxnId="{0E8263D5-017A-4A11-A006-88EEBD1C6183}">
      <dgm:prSet/>
      <dgm:spPr/>
      <dgm:t>
        <a:bodyPr/>
        <a:lstStyle/>
        <a:p>
          <a:endParaRPr lang="en-US"/>
        </a:p>
      </dgm:t>
    </dgm:pt>
    <dgm:pt modelId="{61ADA355-2E76-406B-925C-F691E7A0E289}" type="parTrans" cxnId="{0E8263D5-017A-4A11-A006-88EEBD1C6183}">
      <dgm:prSet/>
      <dgm:spPr/>
      <dgm:t>
        <a:bodyPr/>
        <a:lstStyle/>
        <a:p>
          <a:endParaRPr lang="en-US"/>
        </a:p>
      </dgm:t>
    </dgm:pt>
    <dgm:pt modelId="{CB4EBFC5-BDDE-4E8C-A071-83F4EA520C46}" type="pres">
      <dgm:prSet presAssocID="{C406B4E1-6766-44AB-A667-623F337AAB7B}" presName="Name0" presStyleCnt="0">
        <dgm:presLayoutVars>
          <dgm:chMax val="1"/>
          <dgm:chPref val="1"/>
          <dgm:dir/>
          <dgm:animOne val="branch"/>
          <dgm:animLvl val="lvl"/>
        </dgm:presLayoutVars>
      </dgm:prSet>
      <dgm:spPr/>
      <dgm:t>
        <a:bodyPr/>
        <a:lstStyle/>
        <a:p>
          <a:endParaRPr lang="en-US"/>
        </a:p>
      </dgm:t>
    </dgm:pt>
    <dgm:pt modelId="{CFDE4552-DF25-49ED-8D8A-8DE22F4A1DBF}" type="pres">
      <dgm:prSet presAssocID="{6CC88B25-7529-40FE-A494-591E7E3F7100}" presName="singleCycle" presStyleCnt="0"/>
      <dgm:spPr/>
    </dgm:pt>
    <dgm:pt modelId="{4441EADE-CDE6-4260-911F-0CCCB07BF3C5}" type="pres">
      <dgm:prSet presAssocID="{6CC88B25-7529-40FE-A494-591E7E3F7100}" presName="singleCenter" presStyleLbl="node1" presStyleIdx="0" presStyleCnt="8" custLinFactNeighborX="0">
        <dgm:presLayoutVars>
          <dgm:chMax val="7"/>
          <dgm:chPref val="7"/>
        </dgm:presLayoutVars>
      </dgm:prSet>
      <dgm:spPr/>
      <dgm:t>
        <a:bodyPr/>
        <a:lstStyle/>
        <a:p>
          <a:endParaRPr lang="en-US"/>
        </a:p>
      </dgm:t>
    </dgm:pt>
    <dgm:pt modelId="{7289E939-947A-4F02-A266-7B0C12D66CC0}" type="pres">
      <dgm:prSet presAssocID="{72053E6F-4B71-45F5-BC9B-33D601096EAD}" presName="Name56" presStyleLbl="parChTrans1D2" presStyleIdx="0" presStyleCnt="7"/>
      <dgm:spPr/>
      <dgm:t>
        <a:bodyPr/>
        <a:lstStyle/>
        <a:p>
          <a:endParaRPr lang="en-US"/>
        </a:p>
      </dgm:t>
    </dgm:pt>
    <dgm:pt modelId="{3ADD6709-A13E-4388-83E1-35A776B23BB0}" type="pres">
      <dgm:prSet presAssocID="{089C4F1D-8AFB-4B2F-BA5B-E23B20AC803D}" presName="text0" presStyleLbl="node1" presStyleIdx="1" presStyleCnt="8" custScaleX="177239" custScaleY="119796">
        <dgm:presLayoutVars>
          <dgm:bulletEnabled val="1"/>
        </dgm:presLayoutVars>
      </dgm:prSet>
      <dgm:spPr/>
      <dgm:t>
        <a:bodyPr/>
        <a:lstStyle/>
        <a:p>
          <a:endParaRPr lang="en-US"/>
        </a:p>
      </dgm:t>
    </dgm:pt>
    <dgm:pt modelId="{1ECADB23-E57B-49D7-84E3-931AEDF94518}" type="pres">
      <dgm:prSet presAssocID="{9D424A5B-8C52-4CE3-9054-7D48F59ABF9D}" presName="Name56" presStyleLbl="parChTrans1D2" presStyleIdx="1" presStyleCnt="7"/>
      <dgm:spPr/>
      <dgm:t>
        <a:bodyPr/>
        <a:lstStyle/>
        <a:p>
          <a:endParaRPr lang="en-US"/>
        </a:p>
      </dgm:t>
    </dgm:pt>
    <dgm:pt modelId="{9DFB8464-F727-4B79-934F-146909E2BAEA}" type="pres">
      <dgm:prSet presAssocID="{70E36978-A5FC-41A7-BBA3-05A2262C18DE}" presName="text0" presStyleLbl="node1" presStyleIdx="2" presStyleCnt="8" custScaleX="179570" custScaleY="127472" custRadScaleRad="149424" custRadScaleInc="14419">
        <dgm:presLayoutVars>
          <dgm:bulletEnabled val="1"/>
        </dgm:presLayoutVars>
      </dgm:prSet>
      <dgm:spPr/>
      <dgm:t>
        <a:bodyPr/>
        <a:lstStyle/>
        <a:p>
          <a:endParaRPr lang="en-US"/>
        </a:p>
      </dgm:t>
    </dgm:pt>
    <dgm:pt modelId="{2A202F63-F1B8-4392-A21F-EC05A89671CB}" type="pres">
      <dgm:prSet presAssocID="{61ADA355-2E76-406B-925C-F691E7A0E289}" presName="Name56" presStyleLbl="parChTrans1D2" presStyleIdx="2" presStyleCnt="7"/>
      <dgm:spPr/>
      <dgm:t>
        <a:bodyPr/>
        <a:lstStyle/>
        <a:p>
          <a:endParaRPr lang="en-US"/>
        </a:p>
      </dgm:t>
    </dgm:pt>
    <dgm:pt modelId="{3933409C-ACB3-4553-8E80-B8EE63C4F59B}" type="pres">
      <dgm:prSet presAssocID="{B3AD0847-75AB-43D6-844C-306221CA1EB8}" presName="text0" presStyleLbl="node1" presStyleIdx="3" presStyleCnt="8" custScaleX="165907" custScaleY="122136" custRadScaleRad="115382" custRadScaleInc="-48172">
        <dgm:presLayoutVars>
          <dgm:bulletEnabled val="1"/>
        </dgm:presLayoutVars>
      </dgm:prSet>
      <dgm:spPr/>
      <dgm:t>
        <a:bodyPr/>
        <a:lstStyle/>
        <a:p>
          <a:endParaRPr lang="en-US"/>
        </a:p>
      </dgm:t>
    </dgm:pt>
    <dgm:pt modelId="{447B1C95-6B96-4D4D-A7AF-A4842A0D85EA}" type="pres">
      <dgm:prSet presAssocID="{905C0EF2-9D7D-49E2-98DD-408E48A5CDF7}" presName="Name56" presStyleLbl="parChTrans1D2" presStyleIdx="3" presStyleCnt="7"/>
      <dgm:spPr/>
      <dgm:t>
        <a:bodyPr/>
        <a:lstStyle/>
        <a:p>
          <a:endParaRPr lang="en-US"/>
        </a:p>
      </dgm:t>
    </dgm:pt>
    <dgm:pt modelId="{80F6A396-B7FC-4B1D-B4A5-25CB7BFDFE27}" type="pres">
      <dgm:prSet presAssocID="{F46C0E20-9C79-4524-AFAE-57CFBCDFC311}" presName="text0" presStyleLbl="node1" presStyleIdx="4" presStyleCnt="8" custScaleX="181559" custRadScaleRad="104248" custRadScaleInc="-43194">
        <dgm:presLayoutVars>
          <dgm:bulletEnabled val="1"/>
        </dgm:presLayoutVars>
      </dgm:prSet>
      <dgm:spPr/>
      <dgm:t>
        <a:bodyPr/>
        <a:lstStyle/>
        <a:p>
          <a:endParaRPr lang="en-US"/>
        </a:p>
      </dgm:t>
    </dgm:pt>
    <dgm:pt modelId="{82E26E31-5374-40A8-B2C2-82611BCD4D16}" type="pres">
      <dgm:prSet presAssocID="{E27C41CD-3D52-4C2F-A579-E20D05290181}" presName="Name56" presStyleLbl="parChTrans1D2" presStyleIdx="4" presStyleCnt="7"/>
      <dgm:spPr/>
      <dgm:t>
        <a:bodyPr/>
        <a:lstStyle/>
        <a:p>
          <a:endParaRPr lang="en-US"/>
        </a:p>
      </dgm:t>
    </dgm:pt>
    <dgm:pt modelId="{1FC2B3FB-8951-4E65-B3FC-C1900FC68E86}" type="pres">
      <dgm:prSet presAssocID="{EA5479A9-750A-40D0-ACE2-B580568BFF1B}" presName="text0" presStyleLbl="node1" presStyleIdx="5" presStyleCnt="8" custScaleX="141714" custScaleY="99726" custRadScaleRad="98349" custRadScaleInc="23990">
        <dgm:presLayoutVars>
          <dgm:bulletEnabled val="1"/>
        </dgm:presLayoutVars>
      </dgm:prSet>
      <dgm:spPr/>
      <dgm:t>
        <a:bodyPr/>
        <a:lstStyle/>
        <a:p>
          <a:endParaRPr lang="en-US"/>
        </a:p>
      </dgm:t>
    </dgm:pt>
    <dgm:pt modelId="{3385721E-EC58-46DA-BB57-7B2AD8D103CB}" type="pres">
      <dgm:prSet presAssocID="{B537F3E5-762B-460D-A28C-CCC282E71AA4}" presName="Name56" presStyleLbl="parChTrans1D2" presStyleIdx="5" presStyleCnt="7"/>
      <dgm:spPr/>
      <dgm:t>
        <a:bodyPr/>
        <a:lstStyle/>
        <a:p>
          <a:endParaRPr lang="en-US"/>
        </a:p>
      </dgm:t>
    </dgm:pt>
    <dgm:pt modelId="{2A37205A-7FE9-40FE-A30C-5A14066C4948}" type="pres">
      <dgm:prSet presAssocID="{5A0A5408-494C-455A-9975-92D7C93D0DDC}" presName="text0" presStyleLbl="node1" presStyleIdx="6" presStyleCnt="8" custScaleX="157123" custScaleY="120331" custRadScaleRad="111515" custRadScaleInc="46900">
        <dgm:presLayoutVars>
          <dgm:bulletEnabled val="1"/>
        </dgm:presLayoutVars>
      </dgm:prSet>
      <dgm:spPr/>
      <dgm:t>
        <a:bodyPr/>
        <a:lstStyle/>
        <a:p>
          <a:endParaRPr lang="en-US"/>
        </a:p>
      </dgm:t>
    </dgm:pt>
    <dgm:pt modelId="{B823A27D-DD99-4DAB-89FF-63F6DBE447FF}" type="pres">
      <dgm:prSet presAssocID="{A60D8BED-95D9-4671-A348-F189ED6F9BA6}" presName="Name56" presStyleLbl="parChTrans1D2" presStyleIdx="6" presStyleCnt="7"/>
      <dgm:spPr/>
      <dgm:t>
        <a:bodyPr/>
        <a:lstStyle/>
        <a:p>
          <a:endParaRPr lang="en-US"/>
        </a:p>
      </dgm:t>
    </dgm:pt>
    <dgm:pt modelId="{385729F9-54D1-4B16-9920-B103D071BF6C}" type="pres">
      <dgm:prSet presAssocID="{7416E261-A0DA-4D56-81DC-533A24EA99E6}" presName="text0" presStyleLbl="node1" presStyleIdx="7" presStyleCnt="8" custScaleX="121840" custScaleY="117407" custRadScaleRad="146253" custRadScaleInc="-22579">
        <dgm:presLayoutVars>
          <dgm:bulletEnabled val="1"/>
        </dgm:presLayoutVars>
      </dgm:prSet>
      <dgm:spPr/>
      <dgm:t>
        <a:bodyPr/>
        <a:lstStyle/>
        <a:p>
          <a:endParaRPr lang="en-US"/>
        </a:p>
      </dgm:t>
    </dgm:pt>
  </dgm:ptLst>
  <dgm:cxnLst>
    <dgm:cxn modelId="{E18FEE74-63C1-44E6-AA14-BE0362958C8B}" type="presOf" srcId="{EA5479A9-750A-40D0-ACE2-B580568BFF1B}" destId="{1FC2B3FB-8951-4E65-B3FC-C1900FC68E86}" srcOrd="0" destOrd="0" presId="urn:microsoft.com/office/officeart/2008/layout/RadialCluster"/>
    <dgm:cxn modelId="{CF8D99C7-40DB-469C-96D6-376335DBB275}" srcId="{C406B4E1-6766-44AB-A667-623F337AAB7B}" destId="{6CC88B25-7529-40FE-A494-591E7E3F7100}" srcOrd="0" destOrd="0" parTransId="{218DD3B4-25D8-4917-9FA7-F85AC030B050}" sibTransId="{CA7AC4D6-4371-4564-BA25-7B21F8AF1032}"/>
    <dgm:cxn modelId="{FEE98FE6-1CE8-42C5-99C2-1BF2E12D9885}" type="presOf" srcId="{5A0A5408-494C-455A-9975-92D7C93D0DDC}" destId="{2A37205A-7FE9-40FE-A30C-5A14066C4948}" srcOrd="0" destOrd="0" presId="urn:microsoft.com/office/officeart/2008/layout/RadialCluster"/>
    <dgm:cxn modelId="{0F112FC4-2AF4-4495-841F-BA93F80FDBA8}" srcId="{6CC88B25-7529-40FE-A494-591E7E3F7100}" destId="{089C4F1D-8AFB-4B2F-BA5B-E23B20AC803D}" srcOrd="0" destOrd="0" parTransId="{72053E6F-4B71-45F5-BC9B-33D601096EAD}" sibTransId="{E63D4170-95FB-409B-9C1B-42ADB983D45E}"/>
    <dgm:cxn modelId="{B965A62C-F7B8-4C5A-9A5C-D625BD1AF7EE}" srcId="{6CC88B25-7529-40FE-A494-591E7E3F7100}" destId="{F46C0E20-9C79-4524-AFAE-57CFBCDFC311}" srcOrd="3" destOrd="0" parTransId="{905C0EF2-9D7D-49E2-98DD-408E48A5CDF7}" sibTransId="{15CC0E54-4047-4847-8C38-7DAE7EA1D94C}"/>
    <dgm:cxn modelId="{859623F6-2B37-4DA4-954F-BAD620C6DC26}" type="presOf" srcId="{70E36978-A5FC-41A7-BBA3-05A2262C18DE}" destId="{9DFB8464-F727-4B79-934F-146909E2BAEA}" srcOrd="0" destOrd="0" presId="urn:microsoft.com/office/officeart/2008/layout/RadialCluster"/>
    <dgm:cxn modelId="{7F394C08-60A3-47F5-BD52-B55C2C60D5B7}" srcId="{6CC88B25-7529-40FE-A494-591E7E3F7100}" destId="{5A0A5408-494C-455A-9975-92D7C93D0DDC}" srcOrd="5" destOrd="0" parTransId="{B537F3E5-762B-460D-A28C-CCC282E71AA4}" sibTransId="{4F7B7950-4966-43FF-97EC-D0828FB07565}"/>
    <dgm:cxn modelId="{7C630EFD-2E8F-4436-AD97-E15F999C460C}" type="presOf" srcId="{C406B4E1-6766-44AB-A667-623F337AAB7B}" destId="{CB4EBFC5-BDDE-4E8C-A071-83F4EA520C46}" srcOrd="0" destOrd="0" presId="urn:microsoft.com/office/officeart/2008/layout/RadialCluster"/>
    <dgm:cxn modelId="{B375D26F-A64E-46F0-A57F-217BDC31BF64}" type="presOf" srcId="{905C0EF2-9D7D-49E2-98DD-408E48A5CDF7}" destId="{447B1C95-6B96-4D4D-A7AF-A4842A0D85EA}" srcOrd="0" destOrd="0" presId="urn:microsoft.com/office/officeart/2008/layout/RadialCluster"/>
    <dgm:cxn modelId="{CD9BA5F9-90AA-44FB-B234-BB7B4E2AB54D}" srcId="{6CC88B25-7529-40FE-A494-591E7E3F7100}" destId="{EA5479A9-750A-40D0-ACE2-B580568BFF1B}" srcOrd="4" destOrd="0" parTransId="{E27C41CD-3D52-4C2F-A579-E20D05290181}" sibTransId="{037C4EB5-A4ED-4C77-8D3B-BF41F96313E9}"/>
    <dgm:cxn modelId="{A0DE989C-8DA9-4E04-BBF3-DD2BC6F342B0}" type="presOf" srcId="{B537F3E5-762B-460D-A28C-CCC282E71AA4}" destId="{3385721E-EC58-46DA-BB57-7B2AD8D103CB}" srcOrd="0" destOrd="0" presId="urn:microsoft.com/office/officeart/2008/layout/RadialCluster"/>
    <dgm:cxn modelId="{775006BF-839C-49E2-AC9D-B6D3B757CE83}" type="presOf" srcId="{7416E261-A0DA-4D56-81DC-533A24EA99E6}" destId="{385729F9-54D1-4B16-9920-B103D071BF6C}" srcOrd="0" destOrd="0" presId="urn:microsoft.com/office/officeart/2008/layout/RadialCluster"/>
    <dgm:cxn modelId="{47F51174-FAC9-4EEB-AA39-F5E795F27519}" type="presOf" srcId="{A60D8BED-95D9-4671-A348-F189ED6F9BA6}" destId="{B823A27D-DD99-4DAB-89FF-63F6DBE447FF}" srcOrd="0" destOrd="0" presId="urn:microsoft.com/office/officeart/2008/layout/RadialCluster"/>
    <dgm:cxn modelId="{15DB8594-6AAC-486F-A7B0-8F3C22799AF8}" type="presOf" srcId="{F46C0E20-9C79-4524-AFAE-57CFBCDFC311}" destId="{80F6A396-B7FC-4B1D-B4A5-25CB7BFDFE27}" srcOrd="0" destOrd="0" presId="urn:microsoft.com/office/officeart/2008/layout/RadialCluster"/>
    <dgm:cxn modelId="{92AB6472-1694-4737-8FFD-E53BD86A92E4}" type="presOf" srcId="{61ADA355-2E76-406B-925C-F691E7A0E289}" destId="{2A202F63-F1B8-4392-A21F-EC05A89671CB}" srcOrd="0" destOrd="0" presId="urn:microsoft.com/office/officeart/2008/layout/RadialCluster"/>
    <dgm:cxn modelId="{E3368F9C-528D-49F5-9F1C-2445C4B740D0}" type="presOf" srcId="{B3AD0847-75AB-43D6-844C-306221CA1EB8}" destId="{3933409C-ACB3-4553-8E80-B8EE63C4F59B}" srcOrd="0" destOrd="0" presId="urn:microsoft.com/office/officeart/2008/layout/RadialCluster"/>
    <dgm:cxn modelId="{A8C0AD36-1089-45AF-AC0C-DB8AC57BFEEA}" type="presOf" srcId="{6CC88B25-7529-40FE-A494-591E7E3F7100}" destId="{4441EADE-CDE6-4260-911F-0CCCB07BF3C5}" srcOrd="0" destOrd="0" presId="urn:microsoft.com/office/officeart/2008/layout/RadialCluster"/>
    <dgm:cxn modelId="{0E8263D5-017A-4A11-A006-88EEBD1C6183}" srcId="{6CC88B25-7529-40FE-A494-591E7E3F7100}" destId="{B3AD0847-75AB-43D6-844C-306221CA1EB8}" srcOrd="2" destOrd="0" parTransId="{61ADA355-2E76-406B-925C-F691E7A0E289}" sibTransId="{210BC3EA-C966-428A-AF5E-41186B604EF4}"/>
    <dgm:cxn modelId="{5178F1D5-B5EB-457A-BCC3-001A677D758E}" type="presOf" srcId="{089C4F1D-8AFB-4B2F-BA5B-E23B20AC803D}" destId="{3ADD6709-A13E-4388-83E1-35A776B23BB0}" srcOrd="0" destOrd="0" presId="urn:microsoft.com/office/officeart/2008/layout/RadialCluster"/>
    <dgm:cxn modelId="{1825AEAB-40C1-452F-8A84-F8C0E0FD402D}" type="presOf" srcId="{E27C41CD-3D52-4C2F-A579-E20D05290181}" destId="{82E26E31-5374-40A8-B2C2-82611BCD4D16}" srcOrd="0" destOrd="0" presId="urn:microsoft.com/office/officeart/2008/layout/RadialCluster"/>
    <dgm:cxn modelId="{3E338D0A-863D-4204-A824-CDAE786C91F8}" srcId="{6CC88B25-7529-40FE-A494-591E7E3F7100}" destId="{7416E261-A0DA-4D56-81DC-533A24EA99E6}" srcOrd="6" destOrd="0" parTransId="{A60D8BED-95D9-4671-A348-F189ED6F9BA6}" sibTransId="{412D18EC-22CF-452D-A1E4-D70BDFDBF5AB}"/>
    <dgm:cxn modelId="{7C96AE04-961B-4E00-AB35-C1916B904ACA}" type="presOf" srcId="{9D424A5B-8C52-4CE3-9054-7D48F59ABF9D}" destId="{1ECADB23-E57B-49D7-84E3-931AEDF94518}" srcOrd="0" destOrd="0" presId="urn:microsoft.com/office/officeart/2008/layout/RadialCluster"/>
    <dgm:cxn modelId="{39A0E58E-C33D-4DB2-B2CD-016275AF4627}" type="presOf" srcId="{72053E6F-4B71-45F5-BC9B-33D601096EAD}" destId="{7289E939-947A-4F02-A266-7B0C12D66CC0}" srcOrd="0" destOrd="0" presId="urn:microsoft.com/office/officeart/2008/layout/RadialCluster"/>
    <dgm:cxn modelId="{7CCC8790-23F7-4203-B9E4-FDAA444B9589}" srcId="{6CC88B25-7529-40FE-A494-591E7E3F7100}" destId="{70E36978-A5FC-41A7-BBA3-05A2262C18DE}" srcOrd="1" destOrd="0" parTransId="{9D424A5B-8C52-4CE3-9054-7D48F59ABF9D}" sibTransId="{7B637649-2A35-48A0-B4B5-8A742189D5A3}"/>
    <dgm:cxn modelId="{4F8EAD5D-5D22-4839-BCE3-F4052605E7A6}" type="presParOf" srcId="{CB4EBFC5-BDDE-4E8C-A071-83F4EA520C46}" destId="{CFDE4552-DF25-49ED-8D8A-8DE22F4A1DBF}" srcOrd="0" destOrd="0" presId="urn:microsoft.com/office/officeart/2008/layout/RadialCluster"/>
    <dgm:cxn modelId="{574AC29A-028F-4148-B425-765FC9A719EC}" type="presParOf" srcId="{CFDE4552-DF25-49ED-8D8A-8DE22F4A1DBF}" destId="{4441EADE-CDE6-4260-911F-0CCCB07BF3C5}" srcOrd="0" destOrd="0" presId="urn:microsoft.com/office/officeart/2008/layout/RadialCluster"/>
    <dgm:cxn modelId="{ED01B10C-6944-4C5E-8FB8-9DE2E2C32293}" type="presParOf" srcId="{CFDE4552-DF25-49ED-8D8A-8DE22F4A1DBF}" destId="{7289E939-947A-4F02-A266-7B0C12D66CC0}" srcOrd="1" destOrd="0" presId="urn:microsoft.com/office/officeart/2008/layout/RadialCluster"/>
    <dgm:cxn modelId="{514896D9-0579-4863-8F04-30E95F645781}" type="presParOf" srcId="{CFDE4552-DF25-49ED-8D8A-8DE22F4A1DBF}" destId="{3ADD6709-A13E-4388-83E1-35A776B23BB0}" srcOrd="2" destOrd="0" presId="urn:microsoft.com/office/officeart/2008/layout/RadialCluster"/>
    <dgm:cxn modelId="{0F87A794-AC56-45D1-8CAA-6F6B7207E29A}" type="presParOf" srcId="{CFDE4552-DF25-49ED-8D8A-8DE22F4A1DBF}" destId="{1ECADB23-E57B-49D7-84E3-931AEDF94518}" srcOrd="3" destOrd="0" presId="urn:microsoft.com/office/officeart/2008/layout/RadialCluster"/>
    <dgm:cxn modelId="{D6F0CFFB-81FA-4394-9188-F6714C176EC8}" type="presParOf" srcId="{CFDE4552-DF25-49ED-8D8A-8DE22F4A1DBF}" destId="{9DFB8464-F727-4B79-934F-146909E2BAEA}" srcOrd="4" destOrd="0" presId="urn:microsoft.com/office/officeart/2008/layout/RadialCluster"/>
    <dgm:cxn modelId="{2F510419-AAE5-4EF3-B121-8E209F3BAD86}" type="presParOf" srcId="{CFDE4552-DF25-49ED-8D8A-8DE22F4A1DBF}" destId="{2A202F63-F1B8-4392-A21F-EC05A89671CB}" srcOrd="5" destOrd="0" presId="urn:microsoft.com/office/officeart/2008/layout/RadialCluster"/>
    <dgm:cxn modelId="{A75620C1-7391-41F9-9AB3-71D7AB8D3434}" type="presParOf" srcId="{CFDE4552-DF25-49ED-8D8A-8DE22F4A1DBF}" destId="{3933409C-ACB3-4553-8E80-B8EE63C4F59B}" srcOrd="6" destOrd="0" presId="urn:microsoft.com/office/officeart/2008/layout/RadialCluster"/>
    <dgm:cxn modelId="{95EE753A-B444-440F-918E-AF3A64CE8EDC}" type="presParOf" srcId="{CFDE4552-DF25-49ED-8D8A-8DE22F4A1DBF}" destId="{447B1C95-6B96-4D4D-A7AF-A4842A0D85EA}" srcOrd="7" destOrd="0" presId="urn:microsoft.com/office/officeart/2008/layout/RadialCluster"/>
    <dgm:cxn modelId="{E77BEE58-A83A-4658-92E9-F8884C96C7DC}" type="presParOf" srcId="{CFDE4552-DF25-49ED-8D8A-8DE22F4A1DBF}" destId="{80F6A396-B7FC-4B1D-B4A5-25CB7BFDFE27}" srcOrd="8" destOrd="0" presId="urn:microsoft.com/office/officeart/2008/layout/RadialCluster"/>
    <dgm:cxn modelId="{05B80342-5429-430E-B24B-F8DB03F36C9B}" type="presParOf" srcId="{CFDE4552-DF25-49ED-8D8A-8DE22F4A1DBF}" destId="{82E26E31-5374-40A8-B2C2-82611BCD4D16}" srcOrd="9" destOrd="0" presId="urn:microsoft.com/office/officeart/2008/layout/RadialCluster"/>
    <dgm:cxn modelId="{36E6B8D1-EA9A-49B3-A864-A44CC04BCF20}" type="presParOf" srcId="{CFDE4552-DF25-49ED-8D8A-8DE22F4A1DBF}" destId="{1FC2B3FB-8951-4E65-B3FC-C1900FC68E86}" srcOrd="10" destOrd="0" presId="urn:microsoft.com/office/officeart/2008/layout/RadialCluster"/>
    <dgm:cxn modelId="{62B2FC7C-286E-4F32-BEA9-E60A5D979601}" type="presParOf" srcId="{CFDE4552-DF25-49ED-8D8A-8DE22F4A1DBF}" destId="{3385721E-EC58-46DA-BB57-7B2AD8D103CB}" srcOrd="11" destOrd="0" presId="urn:microsoft.com/office/officeart/2008/layout/RadialCluster"/>
    <dgm:cxn modelId="{34D6C4ED-7FFA-4C8A-A14A-E174D343C748}" type="presParOf" srcId="{CFDE4552-DF25-49ED-8D8A-8DE22F4A1DBF}" destId="{2A37205A-7FE9-40FE-A30C-5A14066C4948}" srcOrd="12" destOrd="0" presId="urn:microsoft.com/office/officeart/2008/layout/RadialCluster"/>
    <dgm:cxn modelId="{72B46C0A-FEC9-46C3-B625-E9644C803514}" type="presParOf" srcId="{CFDE4552-DF25-49ED-8D8A-8DE22F4A1DBF}" destId="{B823A27D-DD99-4DAB-89FF-63F6DBE447FF}" srcOrd="13" destOrd="0" presId="urn:microsoft.com/office/officeart/2008/layout/RadialCluster"/>
    <dgm:cxn modelId="{F4EAA1BC-A818-49AC-8843-4619CC65D001}" type="presParOf" srcId="{CFDE4552-DF25-49ED-8D8A-8DE22F4A1DBF}" destId="{385729F9-54D1-4B16-9920-B103D071BF6C}" srcOrd="14"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B374C2-2CFC-458E-B1F7-FE68CEAA19C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0ADDF0F7-3BF9-4021-8B15-A22428B052E9}">
      <dgm:prSet phldrT="[Text]"/>
      <dgm:spPr>
        <a:solidFill>
          <a:schemeClr val="bg1">
            <a:lumMod val="85000"/>
          </a:schemeClr>
        </a:solidFill>
      </dgm:spPr>
      <dgm:t>
        <a:bodyPr/>
        <a:lstStyle/>
        <a:p>
          <a:endParaRPr lang="en-US" dirty="0"/>
        </a:p>
      </dgm:t>
    </dgm:pt>
    <dgm:pt modelId="{A9BFDDEE-9940-4E58-AC12-3AF263B8B0F8}" type="parTrans" cxnId="{1CC18BCE-22B8-4B0B-B3A4-E96375C234CF}">
      <dgm:prSet/>
      <dgm:spPr/>
      <dgm:t>
        <a:bodyPr/>
        <a:lstStyle/>
        <a:p>
          <a:endParaRPr lang="en-US"/>
        </a:p>
      </dgm:t>
    </dgm:pt>
    <dgm:pt modelId="{ADB0EA38-1CE4-4CC6-A927-1E52A8C4C35E}" type="sibTrans" cxnId="{1CC18BCE-22B8-4B0B-B3A4-E96375C234CF}">
      <dgm:prSet/>
      <dgm:spPr/>
      <dgm:t>
        <a:bodyPr/>
        <a:lstStyle/>
        <a:p>
          <a:endParaRPr lang="en-US"/>
        </a:p>
      </dgm:t>
    </dgm:pt>
    <dgm:pt modelId="{21DDDC66-52CB-451F-882E-2FEBC3834023}">
      <dgm:prSet phldrT="[Text]" custT="1"/>
      <dgm:spPr>
        <a:solidFill>
          <a:schemeClr val="bg1">
            <a:lumMod val="85000"/>
          </a:schemeClr>
        </a:solidFill>
      </dgm:spPr>
      <dgm:t>
        <a:bodyPr/>
        <a:lstStyle/>
        <a:p>
          <a:r>
            <a:rPr lang="en-US" sz="1600" u="sng" dirty="0">
              <a:solidFill>
                <a:schemeClr val="tx1"/>
              </a:solidFill>
            </a:rPr>
            <a:t>Building Level</a:t>
          </a:r>
          <a:br>
            <a:rPr lang="en-US" sz="1600" u="sng" dirty="0">
              <a:solidFill>
                <a:schemeClr val="tx1"/>
              </a:solidFill>
            </a:rPr>
          </a:br>
          <a:r>
            <a:rPr lang="en-US" sz="1600" dirty="0">
              <a:solidFill>
                <a:schemeClr val="tx1"/>
              </a:solidFill>
            </a:rPr>
            <a:t/>
          </a:r>
          <a:br>
            <a:rPr lang="en-US" sz="1600" dirty="0">
              <a:solidFill>
                <a:schemeClr val="tx1"/>
              </a:solidFill>
            </a:rPr>
          </a:br>
          <a:r>
            <a:rPr lang="en-US" sz="1600" dirty="0">
              <a:solidFill>
                <a:schemeClr val="tx1"/>
              </a:solidFill>
            </a:rPr>
            <a:t>GIS Files</a:t>
          </a:r>
        </a:p>
        <a:p>
          <a:r>
            <a:rPr lang="en-US" sz="1600" dirty="0">
              <a:solidFill>
                <a:schemeClr val="tx1"/>
              </a:solidFill>
            </a:rPr>
            <a:t>Maps</a:t>
          </a:r>
        </a:p>
        <a:p>
          <a:r>
            <a:rPr lang="en-US" sz="1600" dirty="0">
              <a:solidFill>
                <a:schemeClr val="tx1"/>
              </a:solidFill>
            </a:rPr>
            <a:t>Tables</a:t>
          </a:r>
        </a:p>
        <a:p>
          <a:r>
            <a:rPr lang="en-US" sz="1600" dirty="0">
              <a:solidFill>
                <a:schemeClr val="tx1"/>
              </a:solidFill>
            </a:rPr>
            <a:t>Reports</a:t>
          </a:r>
        </a:p>
        <a:p>
          <a:r>
            <a:rPr lang="en-US" sz="1600" dirty="0">
              <a:solidFill>
                <a:schemeClr val="tx1"/>
              </a:solidFill>
            </a:rPr>
            <a:t>Flood Tool Web Links</a:t>
          </a:r>
          <a:endParaRPr lang="en-US" sz="1400" i="1" dirty="0">
            <a:solidFill>
              <a:schemeClr val="tx1"/>
            </a:solidFill>
          </a:endParaRPr>
        </a:p>
      </dgm:t>
    </dgm:pt>
    <dgm:pt modelId="{FB531129-A0A9-45D4-A819-1859A24268A3}" type="parTrans" cxnId="{73BEB36D-2C37-4A32-8CB3-C332A16733AC}">
      <dgm:prSet/>
      <dgm:spPr>
        <a:ln>
          <a:solidFill>
            <a:schemeClr val="tx1"/>
          </a:solidFill>
        </a:ln>
      </dgm:spPr>
      <dgm:t>
        <a:bodyPr/>
        <a:lstStyle/>
        <a:p>
          <a:endParaRPr lang="en-US">
            <a:solidFill>
              <a:schemeClr val="tx1"/>
            </a:solidFill>
          </a:endParaRPr>
        </a:p>
      </dgm:t>
    </dgm:pt>
    <dgm:pt modelId="{F0C59BE3-D70F-4496-8D0E-010E905A1294}" type="sibTrans" cxnId="{73BEB36D-2C37-4A32-8CB3-C332A16733AC}">
      <dgm:prSet/>
      <dgm:spPr/>
      <dgm:t>
        <a:bodyPr/>
        <a:lstStyle/>
        <a:p>
          <a:endParaRPr lang="en-US"/>
        </a:p>
      </dgm:t>
    </dgm:pt>
    <dgm:pt modelId="{A34D0BA4-9169-45F3-A957-E9E6EA1F2DEB}">
      <dgm:prSet phldrT="[Text]" custT="1"/>
      <dgm:spPr>
        <a:solidFill>
          <a:schemeClr val="bg1">
            <a:lumMod val="85000"/>
          </a:schemeClr>
        </a:solidFill>
      </dgm:spPr>
      <dgm:t>
        <a:bodyPr/>
        <a:lstStyle/>
        <a:p>
          <a:r>
            <a:rPr lang="en-US" sz="1600" dirty="0">
              <a:solidFill>
                <a:schemeClr val="tx1"/>
              </a:solidFill>
            </a:rPr>
            <a:t>3D Flood</a:t>
          </a:r>
          <a:br>
            <a:rPr lang="en-US" sz="1600" dirty="0">
              <a:solidFill>
                <a:schemeClr val="tx1"/>
              </a:solidFill>
            </a:rPr>
          </a:br>
          <a:r>
            <a:rPr lang="en-US" sz="1600" dirty="0">
              <a:solidFill>
                <a:schemeClr val="tx1"/>
              </a:solidFill>
            </a:rPr>
            <a:t> Visualizations</a:t>
          </a:r>
        </a:p>
      </dgm:t>
    </dgm:pt>
    <dgm:pt modelId="{0A242605-F755-40ED-AB73-B6058BA28C15}" type="parTrans" cxnId="{95AA31B1-5A75-44A9-ACB0-FAC1E28BEEE9}">
      <dgm:prSet/>
      <dgm:spPr>
        <a:ln>
          <a:solidFill>
            <a:schemeClr val="tx1"/>
          </a:solidFill>
        </a:ln>
      </dgm:spPr>
      <dgm:t>
        <a:bodyPr/>
        <a:lstStyle/>
        <a:p>
          <a:endParaRPr lang="en-US"/>
        </a:p>
      </dgm:t>
    </dgm:pt>
    <dgm:pt modelId="{6C0F4A49-6790-44FB-BE6E-2821C6754E01}" type="sibTrans" cxnId="{95AA31B1-5A75-44A9-ACB0-FAC1E28BEEE9}">
      <dgm:prSet/>
      <dgm:spPr/>
      <dgm:t>
        <a:bodyPr/>
        <a:lstStyle/>
        <a:p>
          <a:endParaRPr lang="en-US"/>
        </a:p>
      </dgm:t>
    </dgm:pt>
    <dgm:pt modelId="{988176C7-460C-4369-BEC8-DD5F45855D94}">
      <dgm:prSet phldrT="[Text]" custT="1"/>
      <dgm:spPr>
        <a:solidFill>
          <a:schemeClr val="bg1">
            <a:lumMod val="85000"/>
          </a:schemeClr>
        </a:solidFill>
      </dgm:spPr>
      <dgm:t>
        <a:bodyPr/>
        <a:lstStyle/>
        <a:p>
          <a:r>
            <a:rPr lang="en-US" sz="1600" dirty="0">
              <a:solidFill>
                <a:schemeClr val="tx1"/>
              </a:solidFill>
            </a:rPr>
            <a:t>Mitigation Action Recommendations</a:t>
          </a:r>
        </a:p>
      </dgm:t>
    </dgm:pt>
    <dgm:pt modelId="{DA32A334-3498-46C2-B970-0C606CDB141F}" type="parTrans" cxnId="{32B089BC-4BDC-4CC8-A4B1-D22915EAB67A}">
      <dgm:prSet/>
      <dgm:spPr>
        <a:ln>
          <a:solidFill>
            <a:schemeClr val="tx1"/>
          </a:solidFill>
        </a:ln>
      </dgm:spPr>
      <dgm:t>
        <a:bodyPr/>
        <a:lstStyle/>
        <a:p>
          <a:endParaRPr lang="en-US">
            <a:solidFill>
              <a:schemeClr val="tx1"/>
            </a:solidFill>
          </a:endParaRPr>
        </a:p>
      </dgm:t>
    </dgm:pt>
    <dgm:pt modelId="{E46B0FB6-1B34-4EB4-9F51-B26248AFFB85}" type="sibTrans" cxnId="{32B089BC-4BDC-4CC8-A4B1-D22915EAB67A}">
      <dgm:prSet/>
      <dgm:spPr/>
      <dgm:t>
        <a:bodyPr/>
        <a:lstStyle/>
        <a:p>
          <a:endParaRPr lang="en-US"/>
        </a:p>
      </dgm:t>
    </dgm:pt>
    <dgm:pt modelId="{BA755340-07B1-449C-AD5A-D66D0753FD82}">
      <dgm:prSet custT="1"/>
      <dgm:spPr>
        <a:solidFill>
          <a:schemeClr val="bg1">
            <a:lumMod val="85000"/>
          </a:schemeClr>
        </a:solidFill>
      </dgm:spPr>
      <dgm:t>
        <a:bodyPr/>
        <a:lstStyle/>
        <a:p>
          <a:r>
            <a:rPr lang="en-US" sz="1600" dirty="0">
              <a:solidFill>
                <a:schemeClr val="tx1"/>
              </a:solidFill>
            </a:rPr>
            <a:t>GIS Data Gap Reports</a:t>
          </a:r>
        </a:p>
      </dgm:t>
    </dgm:pt>
    <dgm:pt modelId="{3388B9FF-6077-4819-957E-DB430715B064}" type="parTrans" cxnId="{E04C96ED-0BDD-4F65-BF41-74BFB62F32EA}">
      <dgm:prSet/>
      <dgm:spPr>
        <a:ln>
          <a:solidFill>
            <a:schemeClr val="tx1"/>
          </a:solidFill>
        </a:ln>
      </dgm:spPr>
      <dgm:t>
        <a:bodyPr/>
        <a:lstStyle/>
        <a:p>
          <a:endParaRPr lang="en-US">
            <a:solidFill>
              <a:schemeClr val="tx1"/>
            </a:solidFill>
          </a:endParaRPr>
        </a:p>
      </dgm:t>
    </dgm:pt>
    <dgm:pt modelId="{9BB0E2B6-C012-4073-9443-C270B4AFF2E3}" type="sibTrans" cxnId="{E04C96ED-0BDD-4F65-BF41-74BFB62F32EA}">
      <dgm:prSet/>
      <dgm:spPr/>
      <dgm:t>
        <a:bodyPr/>
        <a:lstStyle/>
        <a:p>
          <a:endParaRPr lang="en-US"/>
        </a:p>
      </dgm:t>
    </dgm:pt>
    <dgm:pt modelId="{153E84C2-EAD8-4C70-AAAF-71C981CABC0B}" type="pres">
      <dgm:prSet presAssocID="{00B374C2-2CFC-458E-B1F7-FE68CEAA19C0}" presName="hierChild1" presStyleCnt="0">
        <dgm:presLayoutVars>
          <dgm:orgChart val="1"/>
          <dgm:chPref val="1"/>
          <dgm:dir/>
          <dgm:animOne val="branch"/>
          <dgm:animLvl val="lvl"/>
          <dgm:resizeHandles/>
        </dgm:presLayoutVars>
      </dgm:prSet>
      <dgm:spPr/>
      <dgm:t>
        <a:bodyPr/>
        <a:lstStyle/>
        <a:p>
          <a:endParaRPr lang="en-US"/>
        </a:p>
      </dgm:t>
    </dgm:pt>
    <dgm:pt modelId="{E5736055-9632-409D-9ADF-B8030526A96D}" type="pres">
      <dgm:prSet presAssocID="{0ADDF0F7-3BF9-4021-8B15-A22428B052E9}" presName="hierRoot1" presStyleCnt="0">
        <dgm:presLayoutVars>
          <dgm:hierBranch val="init"/>
        </dgm:presLayoutVars>
      </dgm:prSet>
      <dgm:spPr/>
    </dgm:pt>
    <dgm:pt modelId="{1531C387-780C-44E5-85EE-826693235489}" type="pres">
      <dgm:prSet presAssocID="{0ADDF0F7-3BF9-4021-8B15-A22428B052E9}" presName="rootComposite1" presStyleCnt="0"/>
      <dgm:spPr/>
    </dgm:pt>
    <dgm:pt modelId="{C5950E34-23C6-4AE9-8281-87359E3E3DE8}" type="pres">
      <dgm:prSet presAssocID="{0ADDF0F7-3BF9-4021-8B15-A22428B052E9}" presName="rootText1" presStyleLbl="node0" presStyleIdx="0" presStyleCnt="1" custScaleX="181596" custScaleY="90216" custLinFactNeighborX="2446" custLinFactNeighborY="5589">
        <dgm:presLayoutVars>
          <dgm:chPref val="3"/>
        </dgm:presLayoutVars>
      </dgm:prSet>
      <dgm:spPr/>
      <dgm:t>
        <a:bodyPr/>
        <a:lstStyle/>
        <a:p>
          <a:endParaRPr lang="en-US"/>
        </a:p>
      </dgm:t>
    </dgm:pt>
    <dgm:pt modelId="{6AE564C3-C241-4A59-9236-40E7661F4891}" type="pres">
      <dgm:prSet presAssocID="{0ADDF0F7-3BF9-4021-8B15-A22428B052E9}" presName="rootConnector1" presStyleLbl="node1" presStyleIdx="0" presStyleCnt="0"/>
      <dgm:spPr/>
      <dgm:t>
        <a:bodyPr/>
        <a:lstStyle/>
        <a:p>
          <a:endParaRPr lang="en-US"/>
        </a:p>
      </dgm:t>
    </dgm:pt>
    <dgm:pt modelId="{B72758FC-9E08-4994-8B00-5AB595A7F5F7}" type="pres">
      <dgm:prSet presAssocID="{0ADDF0F7-3BF9-4021-8B15-A22428B052E9}" presName="hierChild2" presStyleCnt="0"/>
      <dgm:spPr/>
    </dgm:pt>
    <dgm:pt modelId="{944C91FB-60D0-471D-951D-87DAB9D808E9}" type="pres">
      <dgm:prSet presAssocID="{FB531129-A0A9-45D4-A819-1859A24268A3}" presName="Name37" presStyleLbl="parChTrans1D2" presStyleIdx="0" presStyleCnt="4"/>
      <dgm:spPr/>
      <dgm:t>
        <a:bodyPr/>
        <a:lstStyle/>
        <a:p>
          <a:endParaRPr lang="en-US"/>
        </a:p>
      </dgm:t>
    </dgm:pt>
    <dgm:pt modelId="{188BC016-43FA-4A73-A087-73184267F41D}" type="pres">
      <dgm:prSet presAssocID="{21DDDC66-52CB-451F-882E-2FEBC3834023}" presName="hierRoot2" presStyleCnt="0">
        <dgm:presLayoutVars>
          <dgm:hierBranch val="init"/>
        </dgm:presLayoutVars>
      </dgm:prSet>
      <dgm:spPr/>
    </dgm:pt>
    <dgm:pt modelId="{097FD0BA-A1D4-44B3-BA42-6B567E4C2F9E}" type="pres">
      <dgm:prSet presAssocID="{21DDDC66-52CB-451F-882E-2FEBC3834023}" presName="rootComposite" presStyleCnt="0"/>
      <dgm:spPr/>
    </dgm:pt>
    <dgm:pt modelId="{33B10D0A-7A3E-4ECD-834B-07C1FEC900C5}" type="pres">
      <dgm:prSet presAssocID="{21DDDC66-52CB-451F-882E-2FEBC3834023}" presName="rootText" presStyleLbl="node2" presStyleIdx="0" presStyleCnt="4" custScaleX="231321" custScaleY="312569" custLinFactY="300000" custLinFactNeighborY="352263">
        <dgm:presLayoutVars>
          <dgm:chPref val="3"/>
        </dgm:presLayoutVars>
      </dgm:prSet>
      <dgm:spPr/>
      <dgm:t>
        <a:bodyPr/>
        <a:lstStyle/>
        <a:p>
          <a:endParaRPr lang="en-US"/>
        </a:p>
      </dgm:t>
    </dgm:pt>
    <dgm:pt modelId="{E03A8035-A9BC-4B10-BCA6-306378520296}" type="pres">
      <dgm:prSet presAssocID="{21DDDC66-52CB-451F-882E-2FEBC3834023}" presName="rootConnector" presStyleLbl="node2" presStyleIdx="0" presStyleCnt="4"/>
      <dgm:spPr/>
      <dgm:t>
        <a:bodyPr/>
        <a:lstStyle/>
        <a:p>
          <a:endParaRPr lang="en-US"/>
        </a:p>
      </dgm:t>
    </dgm:pt>
    <dgm:pt modelId="{4589F36D-A335-4F6D-B68E-70F38982E361}" type="pres">
      <dgm:prSet presAssocID="{21DDDC66-52CB-451F-882E-2FEBC3834023}" presName="hierChild4" presStyleCnt="0"/>
      <dgm:spPr/>
    </dgm:pt>
    <dgm:pt modelId="{20AEBE6F-9CFC-4ED5-8479-A50DB21E7332}" type="pres">
      <dgm:prSet presAssocID="{21DDDC66-52CB-451F-882E-2FEBC3834023}" presName="hierChild5" presStyleCnt="0"/>
      <dgm:spPr/>
    </dgm:pt>
    <dgm:pt modelId="{F5AD1325-F6D1-4E79-B358-4165CE8301CD}" type="pres">
      <dgm:prSet presAssocID="{0A242605-F755-40ED-AB73-B6058BA28C15}" presName="Name37" presStyleLbl="parChTrans1D2" presStyleIdx="1" presStyleCnt="4"/>
      <dgm:spPr/>
      <dgm:t>
        <a:bodyPr/>
        <a:lstStyle/>
        <a:p>
          <a:endParaRPr lang="en-US"/>
        </a:p>
      </dgm:t>
    </dgm:pt>
    <dgm:pt modelId="{F64F659C-8FE2-43CC-B4C4-A5B46AE313B0}" type="pres">
      <dgm:prSet presAssocID="{A34D0BA4-9169-45F3-A957-E9E6EA1F2DEB}" presName="hierRoot2" presStyleCnt="0">
        <dgm:presLayoutVars>
          <dgm:hierBranch val="init"/>
        </dgm:presLayoutVars>
      </dgm:prSet>
      <dgm:spPr/>
    </dgm:pt>
    <dgm:pt modelId="{A8E3B190-2DF8-4300-8EB2-7A42A0B8AC90}" type="pres">
      <dgm:prSet presAssocID="{A34D0BA4-9169-45F3-A957-E9E6EA1F2DEB}" presName="rootComposite" presStyleCnt="0"/>
      <dgm:spPr/>
    </dgm:pt>
    <dgm:pt modelId="{19635714-A6C3-464F-9D40-4F5D570D7397}" type="pres">
      <dgm:prSet presAssocID="{A34D0BA4-9169-45F3-A957-E9E6EA1F2DEB}" presName="rootText" presStyleLbl="node2" presStyleIdx="1" presStyleCnt="4" custLinFactY="316979" custLinFactNeighborY="400000">
        <dgm:presLayoutVars>
          <dgm:chPref val="3"/>
        </dgm:presLayoutVars>
      </dgm:prSet>
      <dgm:spPr/>
      <dgm:t>
        <a:bodyPr/>
        <a:lstStyle/>
        <a:p>
          <a:endParaRPr lang="en-US"/>
        </a:p>
      </dgm:t>
    </dgm:pt>
    <dgm:pt modelId="{D136CA48-AA67-47AA-AEAB-A74513DDE7D6}" type="pres">
      <dgm:prSet presAssocID="{A34D0BA4-9169-45F3-A957-E9E6EA1F2DEB}" presName="rootConnector" presStyleLbl="node2" presStyleIdx="1" presStyleCnt="4"/>
      <dgm:spPr/>
      <dgm:t>
        <a:bodyPr/>
        <a:lstStyle/>
        <a:p>
          <a:endParaRPr lang="en-US"/>
        </a:p>
      </dgm:t>
    </dgm:pt>
    <dgm:pt modelId="{3E32BD31-7563-4226-BF82-781E8633236F}" type="pres">
      <dgm:prSet presAssocID="{A34D0BA4-9169-45F3-A957-E9E6EA1F2DEB}" presName="hierChild4" presStyleCnt="0"/>
      <dgm:spPr/>
    </dgm:pt>
    <dgm:pt modelId="{72417D5F-3F73-41A6-B4C6-9793E97B4B7E}" type="pres">
      <dgm:prSet presAssocID="{A34D0BA4-9169-45F3-A957-E9E6EA1F2DEB}" presName="hierChild5" presStyleCnt="0"/>
      <dgm:spPr/>
    </dgm:pt>
    <dgm:pt modelId="{71601272-DEC4-40D2-9BA6-1FD8A12F18E7}" type="pres">
      <dgm:prSet presAssocID="{DA32A334-3498-46C2-B970-0C606CDB141F}" presName="Name37" presStyleLbl="parChTrans1D2" presStyleIdx="2" presStyleCnt="4"/>
      <dgm:spPr/>
      <dgm:t>
        <a:bodyPr/>
        <a:lstStyle/>
        <a:p>
          <a:endParaRPr lang="en-US"/>
        </a:p>
      </dgm:t>
    </dgm:pt>
    <dgm:pt modelId="{A60868B1-A881-4E78-8C23-3A09BE98878B}" type="pres">
      <dgm:prSet presAssocID="{988176C7-460C-4369-BEC8-DD5F45855D94}" presName="hierRoot2" presStyleCnt="0">
        <dgm:presLayoutVars>
          <dgm:hierBranch val="init"/>
        </dgm:presLayoutVars>
      </dgm:prSet>
      <dgm:spPr/>
    </dgm:pt>
    <dgm:pt modelId="{C2F828B0-DA12-4CF9-8534-299082A35D81}" type="pres">
      <dgm:prSet presAssocID="{988176C7-460C-4369-BEC8-DD5F45855D94}" presName="rootComposite" presStyleCnt="0"/>
      <dgm:spPr/>
    </dgm:pt>
    <dgm:pt modelId="{C2B55B88-0571-4627-9D3E-24B0F5BA623F}" type="pres">
      <dgm:prSet presAssocID="{988176C7-460C-4369-BEC8-DD5F45855D94}" presName="rootText" presStyleLbl="node2" presStyleIdx="2" presStyleCnt="4" custScaleX="140381" custLinFactY="316979" custLinFactNeighborY="400000">
        <dgm:presLayoutVars>
          <dgm:chPref val="3"/>
        </dgm:presLayoutVars>
      </dgm:prSet>
      <dgm:spPr/>
      <dgm:t>
        <a:bodyPr/>
        <a:lstStyle/>
        <a:p>
          <a:endParaRPr lang="en-US"/>
        </a:p>
      </dgm:t>
    </dgm:pt>
    <dgm:pt modelId="{408DF04C-4E57-427E-A3A8-04BC96BE6075}" type="pres">
      <dgm:prSet presAssocID="{988176C7-460C-4369-BEC8-DD5F45855D94}" presName="rootConnector" presStyleLbl="node2" presStyleIdx="2" presStyleCnt="4"/>
      <dgm:spPr/>
      <dgm:t>
        <a:bodyPr/>
        <a:lstStyle/>
        <a:p>
          <a:endParaRPr lang="en-US"/>
        </a:p>
      </dgm:t>
    </dgm:pt>
    <dgm:pt modelId="{13A5A0AB-CE19-44E4-B08A-69424D008F8F}" type="pres">
      <dgm:prSet presAssocID="{988176C7-460C-4369-BEC8-DD5F45855D94}" presName="hierChild4" presStyleCnt="0"/>
      <dgm:spPr/>
    </dgm:pt>
    <dgm:pt modelId="{C3D65CD5-0805-4079-9565-0948962628CA}" type="pres">
      <dgm:prSet presAssocID="{988176C7-460C-4369-BEC8-DD5F45855D94}" presName="hierChild5" presStyleCnt="0"/>
      <dgm:spPr/>
    </dgm:pt>
    <dgm:pt modelId="{0B89EC1E-C9BA-44E3-B990-20D527A5023A}" type="pres">
      <dgm:prSet presAssocID="{3388B9FF-6077-4819-957E-DB430715B064}" presName="Name37" presStyleLbl="parChTrans1D2" presStyleIdx="3" presStyleCnt="4"/>
      <dgm:spPr/>
      <dgm:t>
        <a:bodyPr/>
        <a:lstStyle/>
        <a:p>
          <a:endParaRPr lang="en-US"/>
        </a:p>
      </dgm:t>
    </dgm:pt>
    <dgm:pt modelId="{EE7BE6C3-1635-49BF-810C-1C672828B12F}" type="pres">
      <dgm:prSet presAssocID="{BA755340-07B1-449C-AD5A-D66D0753FD82}" presName="hierRoot2" presStyleCnt="0">
        <dgm:presLayoutVars>
          <dgm:hierBranch val="init"/>
        </dgm:presLayoutVars>
      </dgm:prSet>
      <dgm:spPr/>
    </dgm:pt>
    <dgm:pt modelId="{139A3697-9DA8-448A-A7F3-1DAB0611463B}" type="pres">
      <dgm:prSet presAssocID="{BA755340-07B1-449C-AD5A-D66D0753FD82}" presName="rootComposite" presStyleCnt="0"/>
      <dgm:spPr/>
    </dgm:pt>
    <dgm:pt modelId="{9F3D1ABA-0EDE-43B4-A3D2-F61CADD36D16}" type="pres">
      <dgm:prSet presAssocID="{BA755340-07B1-449C-AD5A-D66D0753FD82}" presName="rootText" presStyleLbl="node2" presStyleIdx="3" presStyleCnt="4" custLinFactY="316979" custLinFactNeighborX="240" custLinFactNeighborY="400000">
        <dgm:presLayoutVars>
          <dgm:chPref val="3"/>
        </dgm:presLayoutVars>
      </dgm:prSet>
      <dgm:spPr/>
      <dgm:t>
        <a:bodyPr/>
        <a:lstStyle/>
        <a:p>
          <a:endParaRPr lang="en-US"/>
        </a:p>
      </dgm:t>
    </dgm:pt>
    <dgm:pt modelId="{6BDCA6E4-31F3-4B2C-AA2F-D7EEC83076B6}" type="pres">
      <dgm:prSet presAssocID="{BA755340-07B1-449C-AD5A-D66D0753FD82}" presName="rootConnector" presStyleLbl="node2" presStyleIdx="3" presStyleCnt="4"/>
      <dgm:spPr/>
      <dgm:t>
        <a:bodyPr/>
        <a:lstStyle/>
        <a:p>
          <a:endParaRPr lang="en-US"/>
        </a:p>
      </dgm:t>
    </dgm:pt>
    <dgm:pt modelId="{CA931579-A53C-4AEA-95C7-6FBB15AD456A}" type="pres">
      <dgm:prSet presAssocID="{BA755340-07B1-449C-AD5A-D66D0753FD82}" presName="hierChild4" presStyleCnt="0"/>
      <dgm:spPr/>
    </dgm:pt>
    <dgm:pt modelId="{B8AC0263-2802-47E0-8F1D-F2832CE645FC}" type="pres">
      <dgm:prSet presAssocID="{BA755340-07B1-449C-AD5A-D66D0753FD82}" presName="hierChild5" presStyleCnt="0"/>
      <dgm:spPr/>
    </dgm:pt>
    <dgm:pt modelId="{4B40324B-8E4E-4ECA-95A1-6204902B4746}" type="pres">
      <dgm:prSet presAssocID="{0ADDF0F7-3BF9-4021-8B15-A22428B052E9}" presName="hierChild3" presStyleCnt="0"/>
      <dgm:spPr/>
    </dgm:pt>
  </dgm:ptLst>
  <dgm:cxnLst>
    <dgm:cxn modelId="{42387892-34C8-4835-A48B-6685C2418A5F}" type="presOf" srcId="{988176C7-460C-4369-BEC8-DD5F45855D94}" destId="{C2B55B88-0571-4627-9D3E-24B0F5BA623F}" srcOrd="0" destOrd="0" presId="urn:microsoft.com/office/officeart/2005/8/layout/orgChart1"/>
    <dgm:cxn modelId="{DA42F463-AA53-460E-BC23-5D56BBF88B28}" type="presOf" srcId="{FB531129-A0A9-45D4-A819-1859A24268A3}" destId="{944C91FB-60D0-471D-951D-87DAB9D808E9}" srcOrd="0" destOrd="0" presId="urn:microsoft.com/office/officeart/2005/8/layout/orgChart1"/>
    <dgm:cxn modelId="{95AA31B1-5A75-44A9-ACB0-FAC1E28BEEE9}" srcId="{0ADDF0F7-3BF9-4021-8B15-A22428B052E9}" destId="{A34D0BA4-9169-45F3-A957-E9E6EA1F2DEB}" srcOrd="1" destOrd="0" parTransId="{0A242605-F755-40ED-AB73-B6058BA28C15}" sibTransId="{6C0F4A49-6790-44FB-BE6E-2821C6754E01}"/>
    <dgm:cxn modelId="{80AC70F4-11C8-4CA0-B08F-7839A9D3F6D5}" type="presOf" srcId="{21DDDC66-52CB-451F-882E-2FEBC3834023}" destId="{E03A8035-A9BC-4B10-BCA6-306378520296}" srcOrd="1" destOrd="0" presId="urn:microsoft.com/office/officeart/2005/8/layout/orgChart1"/>
    <dgm:cxn modelId="{6C8F1625-D2AD-4C3A-810C-8DDBEA685E0A}" type="presOf" srcId="{BA755340-07B1-449C-AD5A-D66D0753FD82}" destId="{6BDCA6E4-31F3-4B2C-AA2F-D7EEC83076B6}" srcOrd="1" destOrd="0" presId="urn:microsoft.com/office/officeart/2005/8/layout/orgChart1"/>
    <dgm:cxn modelId="{1CC18BCE-22B8-4B0B-B3A4-E96375C234CF}" srcId="{00B374C2-2CFC-458E-B1F7-FE68CEAA19C0}" destId="{0ADDF0F7-3BF9-4021-8B15-A22428B052E9}" srcOrd="0" destOrd="0" parTransId="{A9BFDDEE-9940-4E58-AC12-3AF263B8B0F8}" sibTransId="{ADB0EA38-1CE4-4CC6-A927-1E52A8C4C35E}"/>
    <dgm:cxn modelId="{ACAE4D2E-3261-4E47-A33C-BFE990AF1D48}" type="presOf" srcId="{DA32A334-3498-46C2-B970-0C606CDB141F}" destId="{71601272-DEC4-40D2-9BA6-1FD8A12F18E7}" srcOrd="0" destOrd="0" presId="urn:microsoft.com/office/officeart/2005/8/layout/orgChart1"/>
    <dgm:cxn modelId="{1DE8FDF5-979E-4B57-AD07-B064D34B0AD7}" type="presOf" srcId="{3388B9FF-6077-4819-957E-DB430715B064}" destId="{0B89EC1E-C9BA-44E3-B990-20D527A5023A}" srcOrd="0" destOrd="0" presId="urn:microsoft.com/office/officeart/2005/8/layout/orgChart1"/>
    <dgm:cxn modelId="{5016BC91-8FA6-4A46-A9F0-58DC1BD35413}" type="presOf" srcId="{BA755340-07B1-449C-AD5A-D66D0753FD82}" destId="{9F3D1ABA-0EDE-43B4-A3D2-F61CADD36D16}" srcOrd="0" destOrd="0" presId="urn:microsoft.com/office/officeart/2005/8/layout/orgChart1"/>
    <dgm:cxn modelId="{81020086-823E-4FEF-9320-82D4575A56F7}" type="presOf" srcId="{A34D0BA4-9169-45F3-A957-E9E6EA1F2DEB}" destId="{19635714-A6C3-464F-9D40-4F5D570D7397}" srcOrd="0" destOrd="0" presId="urn:microsoft.com/office/officeart/2005/8/layout/orgChart1"/>
    <dgm:cxn modelId="{E04C96ED-0BDD-4F65-BF41-74BFB62F32EA}" srcId="{0ADDF0F7-3BF9-4021-8B15-A22428B052E9}" destId="{BA755340-07B1-449C-AD5A-D66D0753FD82}" srcOrd="3" destOrd="0" parTransId="{3388B9FF-6077-4819-957E-DB430715B064}" sibTransId="{9BB0E2B6-C012-4073-9443-C270B4AFF2E3}"/>
    <dgm:cxn modelId="{4B86561C-BDA1-40FB-AA26-EEEAFFF07E7A}" type="presOf" srcId="{0A242605-F755-40ED-AB73-B6058BA28C15}" destId="{F5AD1325-F6D1-4E79-B358-4165CE8301CD}" srcOrd="0" destOrd="0" presId="urn:microsoft.com/office/officeart/2005/8/layout/orgChart1"/>
    <dgm:cxn modelId="{9207C1DA-CE6A-47E3-B4D8-C7C03F433BFD}" type="presOf" srcId="{0ADDF0F7-3BF9-4021-8B15-A22428B052E9}" destId="{C5950E34-23C6-4AE9-8281-87359E3E3DE8}" srcOrd="0" destOrd="0" presId="urn:microsoft.com/office/officeart/2005/8/layout/orgChart1"/>
    <dgm:cxn modelId="{DB761003-27B7-456C-8E2F-19C2D8F47923}" type="presOf" srcId="{21DDDC66-52CB-451F-882E-2FEBC3834023}" destId="{33B10D0A-7A3E-4ECD-834B-07C1FEC900C5}" srcOrd="0" destOrd="0" presId="urn:microsoft.com/office/officeart/2005/8/layout/orgChart1"/>
    <dgm:cxn modelId="{A5B60A95-AF88-4B2E-A58A-8AC56BBAF1BB}" type="presOf" srcId="{00B374C2-2CFC-458E-B1F7-FE68CEAA19C0}" destId="{153E84C2-EAD8-4C70-AAAF-71C981CABC0B}" srcOrd="0" destOrd="0" presId="urn:microsoft.com/office/officeart/2005/8/layout/orgChart1"/>
    <dgm:cxn modelId="{16E53F84-8159-4485-899D-3C43D92C5593}" type="presOf" srcId="{988176C7-460C-4369-BEC8-DD5F45855D94}" destId="{408DF04C-4E57-427E-A3A8-04BC96BE6075}" srcOrd="1" destOrd="0" presId="urn:microsoft.com/office/officeart/2005/8/layout/orgChart1"/>
    <dgm:cxn modelId="{8D3DBF66-2D01-480B-9CDC-DA7B5ED3B430}" type="presOf" srcId="{0ADDF0F7-3BF9-4021-8B15-A22428B052E9}" destId="{6AE564C3-C241-4A59-9236-40E7661F4891}" srcOrd="1" destOrd="0" presId="urn:microsoft.com/office/officeart/2005/8/layout/orgChart1"/>
    <dgm:cxn modelId="{32B089BC-4BDC-4CC8-A4B1-D22915EAB67A}" srcId="{0ADDF0F7-3BF9-4021-8B15-A22428B052E9}" destId="{988176C7-460C-4369-BEC8-DD5F45855D94}" srcOrd="2" destOrd="0" parTransId="{DA32A334-3498-46C2-B970-0C606CDB141F}" sibTransId="{E46B0FB6-1B34-4EB4-9F51-B26248AFFB85}"/>
    <dgm:cxn modelId="{73BEB36D-2C37-4A32-8CB3-C332A16733AC}" srcId="{0ADDF0F7-3BF9-4021-8B15-A22428B052E9}" destId="{21DDDC66-52CB-451F-882E-2FEBC3834023}" srcOrd="0" destOrd="0" parTransId="{FB531129-A0A9-45D4-A819-1859A24268A3}" sibTransId="{F0C59BE3-D70F-4496-8D0E-010E905A1294}"/>
    <dgm:cxn modelId="{26984959-AF79-4AFC-97C8-AA8898B20026}" type="presOf" srcId="{A34D0BA4-9169-45F3-A957-E9E6EA1F2DEB}" destId="{D136CA48-AA67-47AA-AEAB-A74513DDE7D6}" srcOrd="1" destOrd="0" presId="urn:microsoft.com/office/officeart/2005/8/layout/orgChart1"/>
    <dgm:cxn modelId="{59C0DFBE-16CC-41E6-A27A-C1CBA6007172}" type="presParOf" srcId="{153E84C2-EAD8-4C70-AAAF-71C981CABC0B}" destId="{E5736055-9632-409D-9ADF-B8030526A96D}" srcOrd="0" destOrd="0" presId="urn:microsoft.com/office/officeart/2005/8/layout/orgChart1"/>
    <dgm:cxn modelId="{49C51C48-1748-435C-82B6-269366AA881B}" type="presParOf" srcId="{E5736055-9632-409D-9ADF-B8030526A96D}" destId="{1531C387-780C-44E5-85EE-826693235489}" srcOrd="0" destOrd="0" presId="urn:microsoft.com/office/officeart/2005/8/layout/orgChart1"/>
    <dgm:cxn modelId="{E01C0DB8-045B-4B9C-9915-2C4B17624FCC}" type="presParOf" srcId="{1531C387-780C-44E5-85EE-826693235489}" destId="{C5950E34-23C6-4AE9-8281-87359E3E3DE8}" srcOrd="0" destOrd="0" presId="urn:microsoft.com/office/officeart/2005/8/layout/orgChart1"/>
    <dgm:cxn modelId="{75B742EE-3218-4B91-9E8A-2A449B9CE081}" type="presParOf" srcId="{1531C387-780C-44E5-85EE-826693235489}" destId="{6AE564C3-C241-4A59-9236-40E7661F4891}" srcOrd="1" destOrd="0" presId="urn:microsoft.com/office/officeart/2005/8/layout/orgChart1"/>
    <dgm:cxn modelId="{C44BBBC9-2A43-4070-AE95-7C66F689947D}" type="presParOf" srcId="{E5736055-9632-409D-9ADF-B8030526A96D}" destId="{B72758FC-9E08-4994-8B00-5AB595A7F5F7}" srcOrd="1" destOrd="0" presId="urn:microsoft.com/office/officeart/2005/8/layout/orgChart1"/>
    <dgm:cxn modelId="{C1A478D3-55E9-40C2-A74B-AEF82EF60D15}" type="presParOf" srcId="{B72758FC-9E08-4994-8B00-5AB595A7F5F7}" destId="{944C91FB-60D0-471D-951D-87DAB9D808E9}" srcOrd="0" destOrd="0" presId="urn:microsoft.com/office/officeart/2005/8/layout/orgChart1"/>
    <dgm:cxn modelId="{A6EEEB29-E99C-4AC5-9A28-9533198ED6D3}" type="presParOf" srcId="{B72758FC-9E08-4994-8B00-5AB595A7F5F7}" destId="{188BC016-43FA-4A73-A087-73184267F41D}" srcOrd="1" destOrd="0" presId="urn:microsoft.com/office/officeart/2005/8/layout/orgChart1"/>
    <dgm:cxn modelId="{03598E2F-5640-4DB3-8053-F74CA89A6286}" type="presParOf" srcId="{188BC016-43FA-4A73-A087-73184267F41D}" destId="{097FD0BA-A1D4-44B3-BA42-6B567E4C2F9E}" srcOrd="0" destOrd="0" presId="urn:microsoft.com/office/officeart/2005/8/layout/orgChart1"/>
    <dgm:cxn modelId="{0A66DCA4-1D9A-410F-A45D-8E219583FCCA}" type="presParOf" srcId="{097FD0BA-A1D4-44B3-BA42-6B567E4C2F9E}" destId="{33B10D0A-7A3E-4ECD-834B-07C1FEC900C5}" srcOrd="0" destOrd="0" presId="urn:microsoft.com/office/officeart/2005/8/layout/orgChart1"/>
    <dgm:cxn modelId="{6CEAE870-82E1-4753-AD33-853515477315}" type="presParOf" srcId="{097FD0BA-A1D4-44B3-BA42-6B567E4C2F9E}" destId="{E03A8035-A9BC-4B10-BCA6-306378520296}" srcOrd="1" destOrd="0" presId="urn:microsoft.com/office/officeart/2005/8/layout/orgChart1"/>
    <dgm:cxn modelId="{13532F12-7199-45F5-80E7-B20310DB3A64}" type="presParOf" srcId="{188BC016-43FA-4A73-A087-73184267F41D}" destId="{4589F36D-A335-4F6D-B68E-70F38982E361}" srcOrd="1" destOrd="0" presId="urn:microsoft.com/office/officeart/2005/8/layout/orgChart1"/>
    <dgm:cxn modelId="{9BF960B7-467D-4D64-AB22-382FC76EF938}" type="presParOf" srcId="{188BC016-43FA-4A73-A087-73184267F41D}" destId="{20AEBE6F-9CFC-4ED5-8479-A50DB21E7332}" srcOrd="2" destOrd="0" presId="urn:microsoft.com/office/officeart/2005/8/layout/orgChart1"/>
    <dgm:cxn modelId="{44E294E7-C79A-4B71-9222-2E1DA1F6C7A4}" type="presParOf" srcId="{B72758FC-9E08-4994-8B00-5AB595A7F5F7}" destId="{F5AD1325-F6D1-4E79-B358-4165CE8301CD}" srcOrd="2" destOrd="0" presId="urn:microsoft.com/office/officeart/2005/8/layout/orgChart1"/>
    <dgm:cxn modelId="{95786627-EFF0-4E0F-AF6D-1AC008B12EBF}" type="presParOf" srcId="{B72758FC-9E08-4994-8B00-5AB595A7F5F7}" destId="{F64F659C-8FE2-43CC-B4C4-A5B46AE313B0}" srcOrd="3" destOrd="0" presId="urn:microsoft.com/office/officeart/2005/8/layout/orgChart1"/>
    <dgm:cxn modelId="{91886BAC-9B55-481E-A54C-761529945B7F}" type="presParOf" srcId="{F64F659C-8FE2-43CC-B4C4-A5B46AE313B0}" destId="{A8E3B190-2DF8-4300-8EB2-7A42A0B8AC90}" srcOrd="0" destOrd="0" presId="urn:microsoft.com/office/officeart/2005/8/layout/orgChart1"/>
    <dgm:cxn modelId="{227F1889-0370-4435-AC00-34456EB250F3}" type="presParOf" srcId="{A8E3B190-2DF8-4300-8EB2-7A42A0B8AC90}" destId="{19635714-A6C3-464F-9D40-4F5D570D7397}" srcOrd="0" destOrd="0" presId="urn:microsoft.com/office/officeart/2005/8/layout/orgChart1"/>
    <dgm:cxn modelId="{471C2282-D21D-4245-B606-BCDD8EA1D290}" type="presParOf" srcId="{A8E3B190-2DF8-4300-8EB2-7A42A0B8AC90}" destId="{D136CA48-AA67-47AA-AEAB-A74513DDE7D6}" srcOrd="1" destOrd="0" presId="urn:microsoft.com/office/officeart/2005/8/layout/orgChart1"/>
    <dgm:cxn modelId="{9D5C279D-5CCD-4D63-A80F-707BF39E82A0}" type="presParOf" srcId="{F64F659C-8FE2-43CC-B4C4-A5B46AE313B0}" destId="{3E32BD31-7563-4226-BF82-781E8633236F}" srcOrd="1" destOrd="0" presId="urn:microsoft.com/office/officeart/2005/8/layout/orgChart1"/>
    <dgm:cxn modelId="{B0725609-9795-486E-B1CA-DCA01F5A3ABA}" type="presParOf" srcId="{F64F659C-8FE2-43CC-B4C4-A5B46AE313B0}" destId="{72417D5F-3F73-41A6-B4C6-9793E97B4B7E}" srcOrd="2" destOrd="0" presId="urn:microsoft.com/office/officeart/2005/8/layout/orgChart1"/>
    <dgm:cxn modelId="{726EFF97-84A5-4D98-B5BD-E4AADF68BF21}" type="presParOf" srcId="{B72758FC-9E08-4994-8B00-5AB595A7F5F7}" destId="{71601272-DEC4-40D2-9BA6-1FD8A12F18E7}" srcOrd="4" destOrd="0" presId="urn:microsoft.com/office/officeart/2005/8/layout/orgChart1"/>
    <dgm:cxn modelId="{EA22C3F3-F5DB-4116-8772-9D6905D7B878}" type="presParOf" srcId="{B72758FC-9E08-4994-8B00-5AB595A7F5F7}" destId="{A60868B1-A881-4E78-8C23-3A09BE98878B}" srcOrd="5" destOrd="0" presId="urn:microsoft.com/office/officeart/2005/8/layout/orgChart1"/>
    <dgm:cxn modelId="{966ADE3C-8305-4FCC-A5E5-ED6B1F97D0C1}" type="presParOf" srcId="{A60868B1-A881-4E78-8C23-3A09BE98878B}" destId="{C2F828B0-DA12-4CF9-8534-299082A35D81}" srcOrd="0" destOrd="0" presId="urn:microsoft.com/office/officeart/2005/8/layout/orgChart1"/>
    <dgm:cxn modelId="{85952CEC-A38A-4ED3-9200-635AC24A58E6}" type="presParOf" srcId="{C2F828B0-DA12-4CF9-8534-299082A35D81}" destId="{C2B55B88-0571-4627-9D3E-24B0F5BA623F}" srcOrd="0" destOrd="0" presId="urn:microsoft.com/office/officeart/2005/8/layout/orgChart1"/>
    <dgm:cxn modelId="{BB734ED8-C9D2-4AE7-9B2C-524C59D40C22}" type="presParOf" srcId="{C2F828B0-DA12-4CF9-8534-299082A35D81}" destId="{408DF04C-4E57-427E-A3A8-04BC96BE6075}" srcOrd="1" destOrd="0" presId="urn:microsoft.com/office/officeart/2005/8/layout/orgChart1"/>
    <dgm:cxn modelId="{68BEE0EB-E936-4322-ABC2-008F0CDB775E}" type="presParOf" srcId="{A60868B1-A881-4E78-8C23-3A09BE98878B}" destId="{13A5A0AB-CE19-44E4-B08A-69424D008F8F}" srcOrd="1" destOrd="0" presId="urn:microsoft.com/office/officeart/2005/8/layout/orgChart1"/>
    <dgm:cxn modelId="{79CBE6ED-D612-48C5-8FDB-2AAC0CADE6BD}" type="presParOf" srcId="{A60868B1-A881-4E78-8C23-3A09BE98878B}" destId="{C3D65CD5-0805-4079-9565-0948962628CA}" srcOrd="2" destOrd="0" presId="urn:microsoft.com/office/officeart/2005/8/layout/orgChart1"/>
    <dgm:cxn modelId="{90AC6CF5-C679-4848-A741-D3227BBADD44}" type="presParOf" srcId="{B72758FC-9E08-4994-8B00-5AB595A7F5F7}" destId="{0B89EC1E-C9BA-44E3-B990-20D527A5023A}" srcOrd="6" destOrd="0" presId="urn:microsoft.com/office/officeart/2005/8/layout/orgChart1"/>
    <dgm:cxn modelId="{8C3EE6A7-09D3-4D99-A242-27E742A8BEAD}" type="presParOf" srcId="{B72758FC-9E08-4994-8B00-5AB595A7F5F7}" destId="{EE7BE6C3-1635-49BF-810C-1C672828B12F}" srcOrd="7" destOrd="0" presId="urn:microsoft.com/office/officeart/2005/8/layout/orgChart1"/>
    <dgm:cxn modelId="{C50FCF68-9647-408E-BB53-84FDC7B06FCC}" type="presParOf" srcId="{EE7BE6C3-1635-49BF-810C-1C672828B12F}" destId="{139A3697-9DA8-448A-A7F3-1DAB0611463B}" srcOrd="0" destOrd="0" presId="urn:microsoft.com/office/officeart/2005/8/layout/orgChart1"/>
    <dgm:cxn modelId="{97C5DB89-2C8C-4D09-B5CA-DDF230DB0A23}" type="presParOf" srcId="{139A3697-9DA8-448A-A7F3-1DAB0611463B}" destId="{9F3D1ABA-0EDE-43B4-A3D2-F61CADD36D16}" srcOrd="0" destOrd="0" presId="urn:microsoft.com/office/officeart/2005/8/layout/orgChart1"/>
    <dgm:cxn modelId="{94D613E1-BF34-4EA9-AA5F-F2167D74208E}" type="presParOf" srcId="{139A3697-9DA8-448A-A7F3-1DAB0611463B}" destId="{6BDCA6E4-31F3-4B2C-AA2F-D7EEC83076B6}" srcOrd="1" destOrd="0" presId="urn:microsoft.com/office/officeart/2005/8/layout/orgChart1"/>
    <dgm:cxn modelId="{AFD0313D-C469-4EFE-85E4-2ECE607154F9}" type="presParOf" srcId="{EE7BE6C3-1635-49BF-810C-1C672828B12F}" destId="{CA931579-A53C-4AEA-95C7-6FBB15AD456A}" srcOrd="1" destOrd="0" presId="urn:microsoft.com/office/officeart/2005/8/layout/orgChart1"/>
    <dgm:cxn modelId="{9E161332-56B9-43E3-929C-B9B82FD065F8}" type="presParOf" srcId="{EE7BE6C3-1635-49BF-810C-1C672828B12F}" destId="{B8AC0263-2802-47E0-8F1D-F2832CE645FC}" srcOrd="2" destOrd="0" presId="urn:microsoft.com/office/officeart/2005/8/layout/orgChart1"/>
    <dgm:cxn modelId="{72E55EA3-8F97-43AD-B9B2-D5E516366606}" type="presParOf" srcId="{E5736055-9632-409D-9ADF-B8030526A96D}" destId="{4B40324B-8E4E-4ECA-95A1-6204902B474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F61473D-F9E2-4A15-995E-96C0A25CD962}"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678DFFBD-0D7E-444E-942F-B49E5F8005EC}">
      <dgm:prSet phldrT="[Text]" custT="1"/>
      <dgm:spPr/>
      <dgm:t>
        <a:bodyPr/>
        <a:lstStyle/>
        <a:p>
          <a:pPr algn="ctr"/>
          <a:r>
            <a:rPr lang="en-US" sz="1400" b="1" dirty="0"/>
            <a:t/>
          </a:r>
          <a:br>
            <a:rPr lang="en-US" sz="1400" b="1" dirty="0"/>
          </a:br>
          <a:r>
            <a:rPr lang="en-US" sz="1400" b="1" dirty="0"/>
            <a:t/>
          </a:r>
          <a:br>
            <a:rPr lang="en-US" sz="1400" b="1" dirty="0"/>
          </a:br>
          <a:r>
            <a:rPr lang="en-US" sz="1400" b="1" dirty="0"/>
            <a:t/>
          </a:r>
          <a:br>
            <a:rPr lang="en-US" sz="1400" b="1" dirty="0"/>
          </a:br>
          <a:r>
            <a:rPr lang="en-US" sz="1400" b="1" dirty="0"/>
            <a:t>DATA </a:t>
          </a:r>
          <a:r>
            <a:rPr lang="en-US" sz="1400" b="1" u="sng" dirty="0"/>
            <a:t>INPUTS</a:t>
          </a:r>
        </a:p>
        <a:p>
          <a:pPr algn="ctr"/>
          <a:r>
            <a:rPr lang="en-US" sz="1100" b="0" dirty="0"/>
            <a:t>Flood  Zones</a:t>
          </a:r>
          <a:br>
            <a:rPr lang="en-US" sz="1100" b="0" dirty="0"/>
          </a:br>
          <a:r>
            <a:rPr lang="en-US" sz="1100" b="0" dirty="0"/>
            <a:t>Depth Grids</a:t>
          </a:r>
          <a:br>
            <a:rPr lang="en-US" sz="1100" b="0" dirty="0"/>
          </a:br>
          <a:r>
            <a:rPr lang="en-US" sz="1100" b="0" dirty="0"/>
            <a:t>Building Stock</a:t>
          </a:r>
          <a:br>
            <a:rPr lang="en-US" sz="1100" b="0" dirty="0"/>
          </a:br>
          <a:endParaRPr lang="en-US" sz="1100" b="0" i="1" dirty="0"/>
        </a:p>
        <a:p>
          <a:pPr algn="ctr"/>
          <a:r>
            <a:rPr lang="en-US" sz="1100" b="0" i="1" dirty="0"/>
            <a:t>GIS Reference &amp; Elevation Data</a:t>
          </a:r>
          <a:r>
            <a:rPr lang="en-US" sz="1400" b="0" dirty="0"/>
            <a:t/>
          </a:r>
          <a:br>
            <a:rPr lang="en-US" sz="1400" b="0" dirty="0"/>
          </a:br>
          <a:r>
            <a:rPr lang="en-US" sz="1100" b="0" dirty="0"/>
            <a:t/>
          </a:r>
          <a:br>
            <a:rPr lang="en-US" sz="1100" b="0" dirty="0"/>
          </a:br>
          <a:r>
            <a:rPr lang="en-US" sz="1100" b="0" i="1" dirty="0"/>
            <a:t/>
          </a:r>
          <a:br>
            <a:rPr lang="en-US" sz="1100" b="0" i="1" dirty="0"/>
          </a:br>
          <a:endParaRPr lang="en-US" sz="1100" b="0" dirty="0"/>
        </a:p>
      </dgm:t>
    </dgm:pt>
    <dgm:pt modelId="{300F7BB8-D09C-4ED5-BD2F-A3BF48B7B5E2}" type="parTrans" cxnId="{95D01EE1-A9F1-4E8C-B192-6C6242672857}">
      <dgm:prSet/>
      <dgm:spPr/>
      <dgm:t>
        <a:bodyPr/>
        <a:lstStyle/>
        <a:p>
          <a:endParaRPr lang="en-US"/>
        </a:p>
      </dgm:t>
    </dgm:pt>
    <dgm:pt modelId="{DA7B5C63-B22F-40E7-BB9B-92B50551D557}" type="sibTrans" cxnId="{95D01EE1-A9F1-4E8C-B192-6C6242672857}">
      <dgm:prSet/>
      <dgm:spPr/>
      <dgm:t>
        <a:bodyPr/>
        <a:lstStyle/>
        <a:p>
          <a:endParaRPr lang="en-US"/>
        </a:p>
      </dgm:t>
    </dgm:pt>
    <dgm:pt modelId="{F02D4C08-56FC-4760-BF3B-72D3F2350B6E}">
      <dgm:prSet phldrT="[Text]" custT="1"/>
      <dgm:spPr>
        <a:solidFill>
          <a:schemeClr val="accent2">
            <a:lumMod val="50000"/>
          </a:schemeClr>
        </a:solidFill>
      </dgm:spPr>
      <dgm:t>
        <a:bodyPr/>
        <a:lstStyle/>
        <a:p>
          <a:r>
            <a:rPr lang="en-US" sz="1400" b="1" dirty="0"/>
            <a:t/>
          </a:r>
          <a:br>
            <a:rPr lang="en-US" sz="1400" b="1" dirty="0"/>
          </a:br>
          <a:r>
            <a:rPr lang="en-US" sz="1400" b="1" dirty="0"/>
            <a:t>BUILDING INVENTORY &amp; </a:t>
          </a:r>
          <a:r>
            <a:rPr lang="en-US" sz="1400" b="1" u="sng" dirty="0"/>
            <a:t>ACCURACY</a:t>
          </a:r>
          <a:r>
            <a:rPr lang="en-US" sz="1400" b="1" dirty="0"/>
            <a:t> IMPROVEMENTS</a:t>
          </a:r>
          <a:r>
            <a:rPr lang="en-US" sz="1100" b="1" dirty="0"/>
            <a:t/>
          </a:r>
          <a:br>
            <a:rPr lang="en-US" sz="1100" b="1" dirty="0"/>
          </a:br>
          <a:r>
            <a:rPr lang="en-US" sz="1100" b="1" dirty="0"/>
            <a:t/>
          </a:r>
          <a:br>
            <a:rPr lang="en-US" sz="1100" b="1" dirty="0"/>
          </a:br>
          <a:r>
            <a:rPr lang="en-US" sz="1100" dirty="0"/>
            <a:t>Building Location</a:t>
          </a:r>
        </a:p>
        <a:p>
          <a:r>
            <a:rPr lang="en-US" sz="1100" dirty="0"/>
            <a:t>Building Attributes</a:t>
          </a:r>
        </a:p>
      </dgm:t>
    </dgm:pt>
    <dgm:pt modelId="{312CB6A3-2971-4B44-9E19-08C4BA24DE3D}" type="parTrans" cxnId="{81C41306-EBBC-4CA1-855D-515496BE075F}">
      <dgm:prSet/>
      <dgm:spPr/>
      <dgm:t>
        <a:bodyPr/>
        <a:lstStyle/>
        <a:p>
          <a:endParaRPr lang="en-US"/>
        </a:p>
      </dgm:t>
    </dgm:pt>
    <dgm:pt modelId="{8CB5D809-C449-40F4-B154-F3EE97A430A1}" type="sibTrans" cxnId="{81C41306-EBBC-4CA1-855D-515496BE075F}">
      <dgm:prSet/>
      <dgm:spPr/>
      <dgm:t>
        <a:bodyPr/>
        <a:lstStyle/>
        <a:p>
          <a:endParaRPr lang="en-US"/>
        </a:p>
      </dgm:t>
    </dgm:pt>
    <dgm:pt modelId="{A181FAC5-20D2-4394-8C6F-6C96CE3700A0}">
      <dgm:prSet phldrT="[Text]" custT="1"/>
      <dgm:spPr>
        <a:solidFill>
          <a:schemeClr val="accent3">
            <a:lumMod val="50000"/>
          </a:schemeClr>
        </a:solidFill>
      </dgm:spPr>
      <dgm:t>
        <a:bodyPr/>
        <a:lstStyle/>
        <a:p>
          <a:r>
            <a:rPr lang="en-US" sz="1400" b="1" dirty="0"/>
            <a:t/>
          </a:r>
          <a:br>
            <a:rPr lang="en-US" sz="1400" b="1" dirty="0"/>
          </a:br>
          <a:r>
            <a:rPr lang="en-US" sz="1400" b="1" dirty="0"/>
            <a:t/>
          </a:r>
          <a:br>
            <a:rPr lang="en-US" sz="1400" b="1" dirty="0"/>
          </a:br>
          <a:r>
            <a:rPr lang="en-US" sz="1400" b="1" dirty="0"/>
            <a:t>COMMUNITY ENGAGEMENT &amp; FIELD </a:t>
          </a:r>
          <a:r>
            <a:rPr lang="en-US" sz="1400" b="1" u="sng" dirty="0"/>
            <a:t>ACCURACY</a:t>
          </a:r>
          <a:r>
            <a:rPr lang="en-US" sz="1400" b="1" dirty="0"/>
            <a:t> CHECKS </a:t>
          </a:r>
        </a:p>
        <a:p>
          <a:r>
            <a:rPr lang="en-US" sz="1100" dirty="0"/>
            <a:t>Floodplain Managers</a:t>
          </a:r>
        </a:p>
        <a:p>
          <a:r>
            <a:rPr lang="en-US" sz="1100" dirty="0"/>
            <a:t>Local Govt. Officials</a:t>
          </a:r>
        </a:p>
        <a:p>
          <a:endParaRPr lang="en-US" sz="1100" dirty="0"/>
        </a:p>
      </dgm:t>
    </dgm:pt>
    <dgm:pt modelId="{9CFA1DDD-D4CC-454C-9F33-BD2252D084E0}" type="parTrans" cxnId="{F91C8AD1-589D-4961-8832-26F6C65D1C03}">
      <dgm:prSet/>
      <dgm:spPr/>
      <dgm:t>
        <a:bodyPr/>
        <a:lstStyle/>
        <a:p>
          <a:endParaRPr lang="en-US"/>
        </a:p>
      </dgm:t>
    </dgm:pt>
    <dgm:pt modelId="{C45563D0-A152-49F5-8637-E499FCEEE805}" type="sibTrans" cxnId="{F91C8AD1-589D-4961-8832-26F6C65D1C03}">
      <dgm:prSet/>
      <dgm:spPr/>
      <dgm:t>
        <a:bodyPr/>
        <a:lstStyle/>
        <a:p>
          <a:endParaRPr lang="en-US"/>
        </a:p>
      </dgm:t>
    </dgm:pt>
    <dgm:pt modelId="{694BCF86-BAF3-4894-BC6F-00746716E93B}">
      <dgm:prSet phldrT="[Text]" custT="1"/>
      <dgm:spPr>
        <a:blipFill rotWithShape="0">
          <a:blip xmlns:r="http://schemas.openxmlformats.org/officeDocument/2006/relationships" r:embed="rId1"/>
          <a:stretch>
            <a:fillRect/>
          </a:stretch>
        </a:blipFill>
      </dgm:spPr>
      <dgm:t>
        <a:bodyPr/>
        <a:lstStyle/>
        <a:p>
          <a:r>
            <a:rPr lang="en-US" sz="1400" b="1" u="sng" dirty="0"/>
            <a:t/>
          </a:r>
          <a:br>
            <a:rPr lang="en-US" sz="1400" b="1" u="sng" dirty="0"/>
          </a:br>
          <a:endParaRPr lang="en-US" sz="1100" b="1" dirty="0"/>
        </a:p>
      </dgm:t>
    </dgm:pt>
    <dgm:pt modelId="{436DCAD8-18E1-4745-8115-174893CE7639}" type="sibTrans" cxnId="{21793CA6-B570-4637-A6C2-BEAC1D3B68FC}">
      <dgm:prSet/>
      <dgm:spPr/>
      <dgm:t>
        <a:bodyPr/>
        <a:lstStyle/>
        <a:p>
          <a:endParaRPr lang="en-US" dirty="0"/>
        </a:p>
      </dgm:t>
    </dgm:pt>
    <dgm:pt modelId="{0501E75A-9694-4038-8897-1F0E2E9F4E94}" type="parTrans" cxnId="{21793CA6-B570-4637-A6C2-BEAC1D3B68FC}">
      <dgm:prSet/>
      <dgm:spPr/>
      <dgm:t>
        <a:bodyPr/>
        <a:lstStyle/>
        <a:p>
          <a:endParaRPr lang="en-US"/>
        </a:p>
      </dgm:t>
    </dgm:pt>
    <dgm:pt modelId="{1DEE2415-090A-446F-B542-F2CCEE16BCEC}" type="pres">
      <dgm:prSet presAssocID="{2F61473D-F9E2-4A15-995E-96C0A25CD962}" presName="cycle" presStyleCnt="0">
        <dgm:presLayoutVars>
          <dgm:dir/>
          <dgm:resizeHandles val="exact"/>
        </dgm:presLayoutVars>
      </dgm:prSet>
      <dgm:spPr/>
      <dgm:t>
        <a:bodyPr/>
        <a:lstStyle/>
        <a:p>
          <a:endParaRPr lang="en-US"/>
        </a:p>
      </dgm:t>
    </dgm:pt>
    <dgm:pt modelId="{06245900-9449-4828-857C-53809E2A5AD6}" type="pres">
      <dgm:prSet presAssocID="{678DFFBD-0D7E-444E-942F-B49E5F8005EC}" presName="node" presStyleLbl="node1" presStyleIdx="0" presStyleCnt="4">
        <dgm:presLayoutVars>
          <dgm:bulletEnabled val="1"/>
        </dgm:presLayoutVars>
      </dgm:prSet>
      <dgm:spPr/>
      <dgm:t>
        <a:bodyPr/>
        <a:lstStyle/>
        <a:p>
          <a:endParaRPr lang="en-US"/>
        </a:p>
      </dgm:t>
    </dgm:pt>
    <dgm:pt modelId="{E5B60405-850B-4F71-ABB5-8371E5DF8E08}" type="pres">
      <dgm:prSet presAssocID="{DA7B5C63-B22F-40E7-BB9B-92B50551D557}" presName="sibTrans" presStyleLbl="sibTrans2D1" presStyleIdx="0" presStyleCnt="4" custScaleX="157820"/>
      <dgm:spPr/>
      <dgm:t>
        <a:bodyPr/>
        <a:lstStyle/>
        <a:p>
          <a:endParaRPr lang="en-US"/>
        </a:p>
      </dgm:t>
    </dgm:pt>
    <dgm:pt modelId="{A2802EF2-6880-4772-BA2B-16AF7673042C}" type="pres">
      <dgm:prSet presAssocID="{DA7B5C63-B22F-40E7-BB9B-92B50551D557}" presName="connectorText" presStyleLbl="sibTrans2D1" presStyleIdx="0" presStyleCnt="4"/>
      <dgm:spPr/>
      <dgm:t>
        <a:bodyPr/>
        <a:lstStyle/>
        <a:p>
          <a:endParaRPr lang="en-US"/>
        </a:p>
      </dgm:t>
    </dgm:pt>
    <dgm:pt modelId="{1C55C5ED-4E94-4142-ADFB-CFD1E6E0310D}" type="pres">
      <dgm:prSet presAssocID="{F02D4C08-56FC-4760-BF3B-72D3F2350B6E}" presName="node" presStyleLbl="node1" presStyleIdx="1" presStyleCnt="4">
        <dgm:presLayoutVars>
          <dgm:bulletEnabled val="1"/>
        </dgm:presLayoutVars>
      </dgm:prSet>
      <dgm:spPr/>
      <dgm:t>
        <a:bodyPr/>
        <a:lstStyle/>
        <a:p>
          <a:endParaRPr lang="en-US"/>
        </a:p>
      </dgm:t>
    </dgm:pt>
    <dgm:pt modelId="{D8C9C4BB-54CC-4167-926B-E358BF2A4D97}" type="pres">
      <dgm:prSet presAssocID="{8CB5D809-C449-40F4-B154-F3EE97A430A1}" presName="sibTrans" presStyleLbl="sibTrans2D1" presStyleIdx="1" presStyleCnt="4" custScaleX="169540"/>
      <dgm:spPr/>
      <dgm:t>
        <a:bodyPr/>
        <a:lstStyle/>
        <a:p>
          <a:endParaRPr lang="en-US"/>
        </a:p>
      </dgm:t>
    </dgm:pt>
    <dgm:pt modelId="{795E6FF8-F6BA-44AC-B494-1F92DC0204D1}" type="pres">
      <dgm:prSet presAssocID="{8CB5D809-C449-40F4-B154-F3EE97A430A1}" presName="connectorText" presStyleLbl="sibTrans2D1" presStyleIdx="1" presStyleCnt="4"/>
      <dgm:spPr/>
      <dgm:t>
        <a:bodyPr/>
        <a:lstStyle/>
        <a:p>
          <a:endParaRPr lang="en-US"/>
        </a:p>
      </dgm:t>
    </dgm:pt>
    <dgm:pt modelId="{8C86ADF5-645A-404E-8D4A-AD301322C662}" type="pres">
      <dgm:prSet presAssocID="{694BCF86-BAF3-4894-BC6F-00746716E93B}" presName="node" presStyleLbl="node1" presStyleIdx="2" presStyleCnt="4" custRadScaleRad="97450">
        <dgm:presLayoutVars>
          <dgm:bulletEnabled val="1"/>
        </dgm:presLayoutVars>
      </dgm:prSet>
      <dgm:spPr/>
      <dgm:t>
        <a:bodyPr/>
        <a:lstStyle/>
        <a:p>
          <a:endParaRPr lang="en-US"/>
        </a:p>
      </dgm:t>
    </dgm:pt>
    <dgm:pt modelId="{F1CC15DA-5D7C-4C5A-B73E-6788D5DBB780}" type="pres">
      <dgm:prSet presAssocID="{436DCAD8-18E1-4745-8115-174893CE7639}" presName="sibTrans" presStyleLbl="sibTrans2D1" presStyleIdx="2" presStyleCnt="4" custScaleX="173001"/>
      <dgm:spPr/>
      <dgm:t>
        <a:bodyPr/>
        <a:lstStyle/>
        <a:p>
          <a:endParaRPr lang="en-US"/>
        </a:p>
      </dgm:t>
    </dgm:pt>
    <dgm:pt modelId="{C9B3C594-9993-4272-AFB0-E613CBEA6EB8}" type="pres">
      <dgm:prSet presAssocID="{436DCAD8-18E1-4745-8115-174893CE7639}" presName="connectorText" presStyleLbl="sibTrans2D1" presStyleIdx="2" presStyleCnt="4"/>
      <dgm:spPr/>
      <dgm:t>
        <a:bodyPr/>
        <a:lstStyle/>
        <a:p>
          <a:endParaRPr lang="en-US"/>
        </a:p>
      </dgm:t>
    </dgm:pt>
    <dgm:pt modelId="{C34C508D-41D8-4EAE-8D6A-1507C301F0BE}" type="pres">
      <dgm:prSet presAssocID="{A181FAC5-20D2-4394-8C6F-6C96CE3700A0}" presName="node" presStyleLbl="node1" presStyleIdx="3" presStyleCnt="4">
        <dgm:presLayoutVars>
          <dgm:bulletEnabled val="1"/>
        </dgm:presLayoutVars>
      </dgm:prSet>
      <dgm:spPr/>
      <dgm:t>
        <a:bodyPr/>
        <a:lstStyle/>
        <a:p>
          <a:endParaRPr lang="en-US"/>
        </a:p>
      </dgm:t>
    </dgm:pt>
    <dgm:pt modelId="{0ECB04CF-B769-4D2D-9C4D-491927806A79}" type="pres">
      <dgm:prSet presAssocID="{C45563D0-A152-49F5-8637-E499FCEEE805}" presName="sibTrans" presStyleLbl="sibTrans2D1" presStyleIdx="3" presStyleCnt="4" custScaleX="157092" custLinFactNeighborX="6970" custLinFactNeighborY="-4197"/>
      <dgm:spPr/>
      <dgm:t>
        <a:bodyPr/>
        <a:lstStyle/>
        <a:p>
          <a:endParaRPr lang="en-US"/>
        </a:p>
      </dgm:t>
    </dgm:pt>
    <dgm:pt modelId="{E5C34F58-A8C4-43DF-BD19-9EC01308B07B}" type="pres">
      <dgm:prSet presAssocID="{C45563D0-A152-49F5-8637-E499FCEEE805}" presName="connectorText" presStyleLbl="sibTrans2D1" presStyleIdx="3" presStyleCnt="4"/>
      <dgm:spPr/>
      <dgm:t>
        <a:bodyPr/>
        <a:lstStyle/>
        <a:p>
          <a:endParaRPr lang="en-US"/>
        </a:p>
      </dgm:t>
    </dgm:pt>
  </dgm:ptLst>
  <dgm:cxnLst>
    <dgm:cxn modelId="{5D4AA60F-9C16-4A3E-A57F-43165C704E85}" type="presOf" srcId="{678DFFBD-0D7E-444E-942F-B49E5F8005EC}" destId="{06245900-9449-4828-857C-53809E2A5AD6}" srcOrd="0" destOrd="0" presId="urn:microsoft.com/office/officeart/2005/8/layout/cycle2"/>
    <dgm:cxn modelId="{3272C56B-C45E-4B4A-9CC3-E8B1AB346AF4}" type="presOf" srcId="{436DCAD8-18E1-4745-8115-174893CE7639}" destId="{F1CC15DA-5D7C-4C5A-B73E-6788D5DBB780}" srcOrd="0" destOrd="0" presId="urn:microsoft.com/office/officeart/2005/8/layout/cycle2"/>
    <dgm:cxn modelId="{81C41306-EBBC-4CA1-855D-515496BE075F}" srcId="{2F61473D-F9E2-4A15-995E-96C0A25CD962}" destId="{F02D4C08-56FC-4760-BF3B-72D3F2350B6E}" srcOrd="1" destOrd="0" parTransId="{312CB6A3-2971-4B44-9E19-08C4BA24DE3D}" sibTransId="{8CB5D809-C449-40F4-B154-F3EE97A430A1}"/>
    <dgm:cxn modelId="{6C3C833E-9746-4FCE-9178-0E481CC2CBF6}" type="presOf" srcId="{DA7B5C63-B22F-40E7-BB9B-92B50551D557}" destId="{A2802EF2-6880-4772-BA2B-16AF7673042C}" srcOrd="1" destOrd="0" presId="urn:microsoft.com/office/officeart/2005/8/layout/cycle2"/>
    <dgm:cxn modelId="{B9F7F216-0A86-46F3-AC92-6FF67E97C14A}" type="presOf" srcId="{8CB5D809-C449-40F4-B154-F3EE97A430A1}" destId="{D8C9C4BB-54CC-4167-926B-E358BF2A4D97}" srcOrd="0" destOrd="0" presId="urn:microsoft.com/office/officeart/2005/8/layout/cycle2"/>
    <dgm:cxn modelId="{77E82E12-08C4-4EE8-91BD-39D6CD4D6B52}" type="presOf" srcId="{F02D4C08-56FC-4760-BF3B-72D3F2350B6E}" destId="{1C55C5ED-4E94-4142-ADFB-CFD1E6E0310D}" srcOrd="0" destOrd="0" presId="urn:microsoft.com/office/officeart/2005/8/layout/cycle2"/>
    <dgm:cxn modelId="{F91C8AD1-589D-4961-8832-26F6C65D1C03}" srcId="{2F61473D-F9E2-4A15-995E-96C0A25CD962}" destId="{A181FAC5-20D2-4394-8C6F-6C96CE3700A0}" srcOrd="3" destOrd="0" parTransId="{9CFA1DDD-D4CC-454C-9F33-BD2252D084E0}" sibTransId="{C45563D0-A152-49F5-8637-E499FCEEE805}"/>
    <dgm:cxn modelId="{BB951297-6293-46BA-B4DB-14B040B21DC2}" type="presOf" srcId="{C45563D0-A152-49F5-8637-E499FCEEE805}" destId="{E5C34F58-A8C4-43DF-BD19-9EC01308B07B}" srcOrd="1" destOrd="0" presId="urn:microsoft.com/office/officeart/2005/8/layout/cycle2"/>
    <dgm:cxn modelId="{373A6F73-A14A-4EA9-ACE3-D4699C30F9AB}" type="presOf" srcId="{C45563D0-A152-49F5-8637-E499FCEEE805}" destId="{0ECB04CF-B769-4D2D-9C4D-491927806A79}" srcOrd="0" destOrd="0" presId="urn:microsoft.com/office/officeart/2005/8/layout/cycle2"/>
    <dgm:cxn modelId="{ED82072E-D948-4DEA-B1B1-966136236A73}" type="presOf" srcId="{8CB5D809-C449-40F4-B154-F3EE97A430A1}" destId="{795E6FF8-F6BA-44AC-B494-1F92DC0204D1}" srcOrd="1" destOrd="0" presId="urn:microsoft.com/office/officeart/2005/8/layout/cycle2"/>
    <dgm:cxn modelId="{7C4D5F55-AC4E-4A76-9E30-350EDC11BFE6}" type="presOf" srcId="{436DCAD8-18E1-4745-8115-174893CE7639}" destId="{C9B3C594-9993-4272-AFB0-E613CBEA6EB8}" srcOrd="1" destOrd="0" presId="urn:microsoft.com/office/officeart/2005/8/layout/cycle2"/>
    <dgm:cxn modelId="{59379EBB-D410-4246-9670-E0F497476DCA}" type="presOf" srcId="{A181FAC5-20D2-4394-8C6F-6C96CE3700A0}" destId="{C34C508D-41D8-4EAE-8D6A-1507C301F0BE}" srcOrd="0" destOrd="0" presId="urn:microsoft.com/office/officeart/2005/8/layout/cycle2"/>
    <dgm:cxn modelId="{95D01EE1-A9F1-4E8C-B192-6C6242672857}" srcId="{2F61473D-F9E2-4A15-995E-96C0A25CD962}" destId="{678DFFBD-0D7E-444E-942F-B49E5F8005EC}" srcOrd="0" destOrd="0" parTransId="{300F7BB8-D09C-4ED5-BD2F-A3BF48B7B5E2}" sibTransId="{DA7B5C63-B22F-40E7-BB9B-92B50551D557}"/>
    <dgm:cxn modelId="{FA9BF8BF-488E-4B9D-A728-10696E140B07}" type="presOf" srcId="{DA7B5C63-B22F-40E7-BB9B-92B50551D557}" destId="{E5B60405-850B-4F71-ABB5-8371E5DF8E08}" srcOrd="0" destOrd="0" presId="urn:microsoft.com/office/officeart/2005/8/layout/cycle2"/>
    <dgm:cxn modelId="{E9E87F20-29AA-48BC-9256-93A5BD8DAC68}" type="presOf" srcId="{2F61473D-F9E2-4A15-995E-96C0A25CD962}" destId="{1DEE2415-090A-446F-B542-F2CCEE16BCEC}" srcOrd="0" destOrd="0" presId="urn:microsoft.com/office/officeart/2005/8/layout/cycle2"/>
    <dgm:cxn modelId="{D6996F46-266D-4168-9A63-BC9D1FE51195}" type="presOf" srcId="{694BCF86-BAF3-4894-BC6F-00746716E93B}" destId="{8C86ADF5-645A-404E-8D4A-AD301322C662}" srcOrd="0" destOrd="0" presId="urn:microsoft.com/office/officeart/2005/8/layout/cycle2"/>
    <dgm:cxn modelId="{21793CA6-B570-4637-A6C2-BEAC1D3B68FC}" srcId="{2F61473D-F9E2-4A15-995E-96C0A25CD962}" destId="{694BCF86-BAF3-4894-BC6F-00746716E93B}" srcOrd="2" destOrd="0" parTransId="{0501E75A-9694-4038-8897-1F0E2E9F4E94}" sibTransId="{436DCAD8-18E1-4745-8115-174893CE7639}"/>
    <dgm:cxn modelId="{7775C85F-BE50-4D3E-8F25-A9EE856AFC84}" type="presParOf" srcId="{1DEE2415-090A-446F-B542-F2CCEE16BCEC}" destId="{06245900-9449-4828-857C-53809E2A5AD6}" srcOrd="0" destOrd="0" presId="urn:microsoft.com/office/officeart/2005/8/layout/cycle2"/>
    <dgm:cxn modelId="{50716540-5EE7-41BF-BEB3-E4FA14DB6C22}" type="presParOf" srcId="{1DEE2415-090A-446F-B542-F2CCEE16BCEC}" destId="{E5B60405-850B-4F71-ABB5-8371E5DF8E08}" srcOrd="1" destOrd="0" presId="urn:microsoft.com/office/officeart/2005/8/layout/cycle2"/>
    <dgm:cxn modelId="{B53895A5-C2FC-4D5B-B0CD-C672216E2C04}" type="presParOf" srcId="{E5B60405-850B-4F71-ABB5-8371E5DF8E08}" destId="{A2802EF2-6880-4772-BA2B-16AF7673042C}" srcOrd="0" destOrd="0" presId="urn:microsoft.com/office/officeart/2005/8/layout/cycle2"/>
    <dgm:cxn modelId="{A1D6FF58-B0FA-4330-B2A5-4B9390ABA3E2}" type="presParOf" srcId="{1DEE2415-090A-446F-B542-F2CCEE16BCEC}" destId="{1C55C5ED-4E94-4142-ADFB-CFD1E6E0310D}" srcOrd="2" destOrd="0" presId="urn:microsoft.com/office/officeart/2005/8/layout/cycle2"/>
    <dgm:cxn modelId="{92BF1AD9-1B81-4CB7-B4D5-F5899AD1C430}" type="presParOf" srcId="{1DEE2415-090A-446F-B542-F2CCEE16BCEC}" destId="{D8C9C4BB-54CC-4167-926B-E358BF2A4D97}" srcOrd="3" destOrd="0" presId="urn:microsoft.com/office/officeart/2005/8/layout/cycle2"/>
    <dgm:cxn modelId="{3FCAA6B9-B621-49FB-8684-31A3357CA5E1}" type="presParOf" srcId="{D8C9C4BB-54CC-4167-926B-E358BF2A4D97}" destId="{795E6FF8-F6BA-44AC-B494-1F92DC0204D1}" srcOrd="0" destOrd="0" presId="urn:microsoft.com/office/officeart/2005/8/layout/cycle2"/>
    <dgm:cxn modelId="{E7AC59E5-B251-42C8-9ACD-D20693105000}" type="presParOf" srcId="{1DEE2415-090A-446F-B542-F2CCEE16BCEC}" destId="{8C86ADF5-645A-404E-8D4A-AD301322C662}" srcOrd="4" destOrd="0" presId="urn:microsoft.com/office/officeart/2005/8/layout/cycle2"/>
    <dgm:cxn modelId="{FB3D3396-01AE-4270-BC90-8B922FADFF51}" type="presParOf" srcId="{1DEE2415-090A-446F-B542-F2CCEE16BCEC}" destId="{F1CC15DA-5D7C-4C5A-B73E-6788D5DBB780}" srcOrd="5" destOrd="0" presId="urn:microsoft.com/office/officeart/2005/8/layout/cycle2"/>
    <dgm:cxn modelId="{6F477EB3-2A10-4E32-8CD4-CC96BCB77D75}" type="presParOf" srcId="{F1CC15DA-5D7C-4C5A-B73E-6788D5DBB780}" destId="{C9B3C594-9993-4272-AFB0-E613CBEA6EB8}" srcOrd="0" destOrd="0" presId="urn:microsoft.com/office/officeart/2005/8/layout/cycle2"/>
    <dgm:cxn modelId="{F96EE096-1212-4DAB-8690-8A28B7433782}" type="presParOf" srcId="{1DEE2415-090A-446F-B542-F2CCEE16BCEC}" destId="{C34C508D-41D8-4EAE-8D6A-1507C301F0BE}" srcOrd="6" destOrd="0" presId="urn:microsoft.com/office/officeart/2005/8/layout/cycle2"/>
    <dgm:cxn modelId="{366ABDCA-B95A-4A1C-8DF9-F97B721A66A4}" type="presParOf" srcId="{1DEE2415-090A-446F-B542-F2CCEE16BCEC}" destId="{0ECB04CF-B769-4D2D-9C4D-491927806A79}" srcOrd="7" destOrd="0" presId="urn:microsoft.com/office/officeart/2005/8/layout/cycle2"/>
    <dgm:cxn modelId="{B8B376BB-F491-43FA-A8D0-90C0DB612F2B}" type="presParOf" srcId="{0ECB04CF-B769-4D2D-9C4D-491927806A79}" destId="{E5C34F58-A8C4-43DF-BD19-9EC01308B07B}"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45900-9449-4828-857C-53809E2A5AD6}">
      <dsp:nvSpPr>
        <dsp:cNvPr id="0" name=""/>
        <dsp:cNvSpPr/>
      </dsp:nvSpPr>
      <dsp:spPr>
        <a:xfrm>
          <a:off x="3309451" y="1996"/>
          <a:ext cx="1853292" cy="1853292"/>
        </a:xfrm>
        <a:prstGeom prst="ellips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
          </a:r>
          <a:br>
            <a:rPr lang="en-US" sz="1400" b="1" kern="1200" dirty="0"/>
          </a:br>
          <a:r>
            <a:rPr lang="en-US" sz="1400" b="1" kern="1200" dirty="0"/>
            <a:t/>
          </a:r>
          <a:br>
            <a:rPr lang="en-US" sz="1400" b="1" kern="1200" dirty="0"/>
          </a:br>
          <a:r>
            <a:rPr lang="en-US" sz="1400" b="1" kern="1200" dirty="0"/>
            <a:t>DATA </a:t>
          </a:r>
          <a:r>
            <a:rPr lang="en-US" sz="1400" b="1" u="sng" kern="1200" dirty="0"/>
            <a:t>INPUTS</a:t>
          </a:r>
        </a:p>
        <a:p>
          <a:pPr lvl="0" algn="ctr" defTabSz="622300">
            <a:lnSpc>
              <a:spcPct val="90000"/>
            </a:lnSpc>
            <a:spcBef>
              <a:spcPct val="0"/>
            </a:spcBef>
            <a:spcAft>
              <a:spcPct val="35000"/>
            </a:spcAft>
          </a:pPr>
          <a:r>
            <a:rPr lang="en-US" sz="1100" b="0" kern="1200" dirty="0"/>
            <a:t>Flood  Zones</a:t>
          </a:r>
          <a:br>
            <a:rPr lang="en-US" sz="1100" b="0" kern="1200" dirty="0"/>
          </a:br>
          <a:r>
            <a:rPr lang="en-US" sz="1100" b="0" kern="1200" dirty="0"/>
            <a:t>Depth Grids</a:t>
          </a:r>
          <a:br>
            <a:rPr lang="en-US" sz="1100" b="0" kern="1200" dirty="0"/>
          </a:br>
          <a:r>
            <a:rPr lang="en-US" sz="1100" b="0" kern="1200" dirty="0"/>
            <a:t>Building Stock</a:t>
          </a:r>
          <a:br>
            <a:rPr lang="en-US" sz="1100" b="0" kern="1200" dirty="0"/>
          </a:br>
          <a:endParaRPr lang="en-US" sz="1100" b="0" i="1" kern="1200" dirty="0"/>
        </a:p>
        <a:p>
          <a:pPr lvl="0" algn="ctr" defTabSz="622300">
            <a:lnSpc>
              <a:spcPct val="90000"/>
            </a:lnSpc>
            <a:spcBef>
              <a:spcPct val="0"/>
            </a:spcBef>
            <a:spcAft>
              <a:spcPct val="35000"/>
            </a:spcAft>
          </a:pPr>
          <a:r>
            <a:rPr lang="en-US" sz="1100" b="0" i="1" kern="1200" dirty="0"/>
            <a:t>GIS Reference &amp; Elevation Data</a:t>
          </a:r>
          <a:r>
            <a:rPr lang="en-US" sz="1400" b="0" kern="1200" dirty="0"/>
            <a:t/>
          </a:r>
          <a:br>
            <a:rPr lang="en-US" sz="1400" b="0" kern="1200" dirty="0"/>
          </a:br>
          <a:r>
            <a:rPr lang="en-US" sz="1100" b="0" kern="1200" dirty="0"/>
            <a:t/>
          </a:r>
          <a:br>
            <a:rPr lang="en-US" sz="1100" b="0" kern="1200" dirty="0"/>
          </a:br>
          <a:r>
            <a:rPr lang="en-US" sz="1100" b="0" i="1" kern="1200" dirty="0"/>
            <a:t/>
          </a:r>
          <a:br>
            <a:rPr lang="en-US" sz="1100" b="0" i="1" kern="1200" dirty="0"/>
          </a:br>
          <a:endParaRPr lang="en-US" sz="1100" b="0" kern="1200" dirty="0"/>
        </a:p>
      </dsp:txBody>
      <dsp:txXfrm>
        <a:off x="3580859" y="273404"/>
        <a:ext cx="1310476" cy="1310476"/>
      </dsp:txXfrm>
    </dsp:sp>
    <dsp:sp modelId="{E5B60405-850B-4F71-ABB5-8371E5DF8E08}">
      <dsp:nvSpPr>
        <dsp:cNvPr id="0" name=""/>
        <dsp:cNvSpPr/>
      </dsp:nvSpPr>
      <dsp:spPr>
        <a:xfrm rot="2700000">
          <a:off x="4821283" y="1590285"/>
          <a:ext cx="778399"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4848763" y="1649039"/>
        <a:ext cx="590753" cy="375292"/>
      </dsp:txXfrm>
    </dsp:sp>
    <dsp:sp modelId="{1C55C5ED-4E94-4142-ADFB-CFD1E6E0310D}">
      <dsp:nvSpPr>
        <dsp:cNvPr id="0" name=""/>
        <dsp:cNvSpPr/>
      </dsp:nvSpPr>
      <dsp:spPr>
        <a:xfrm>
          <a:off x="5277963" y="1970508"/>
          <a:ext cx="1853292" cy="1853292"/>
        </a:xfrm>
        <a:prstGeom prst="ellipse">
          <a:avLst/>
        </a:prstGeom>
        <a:solidFill>
          <a:schemeClr val="accent2">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BUILDING INVENTORY &amp; </a:t>
          </a:r>
          <a:r>
            <a:rPr lang="en-US" sz="1400" b="1" u="sng" kern="1200" dirty="0"/>
            <a:t>ACCURACY</a:t>
          </a:r>
          <a:r>
            <a:rPr lang="en-US" sz="1400" b="1" kern="1200" dirty="0"/>
            <a:t> IMPROVEMENTS</a:t>
          </a:r>
          <a:r>
            <a:rPr lang="en-US" sz="1100" b="1" kern="1200" dirty="0"/>
            <a:t/>
          </a:r>
          <a:br>
            <a:rPr lang="en-US" sz="1100" b="1" kern="1200" dirty="0"/>
          </a:br>
          <a:r>
            <a:rPr lang="en-US" sz="1100" b="1" kern="1200" dirty="0"/>
            <a:t/>
          </a:r>
          <a:br>
            <a:rPr lang="en-US" sz="1100" b="1" kern="1200" dirty="0"/>
          </a:br>
          <a:r>
            <a:rPr lang="en-US" sz="1100" kern="1200" dirty="0"/>
            <a:t>Building Location</a:t>
          </a:r>
        </a:p>
        <a:p>
          <a:pPr lvl="0" algn="ctr" defTabSz="622300">
            <a:lnSpc>
              <a:spcPct val="90000"/>
            </a:lnSpc>
            <a:spcBef>
              <a:spcPct val="0"/>
            </a:spcBef>
            <a:spcAft>
              <a:spcPct val="35000"/>
            </a:spcAft>
          </a:pPr>
          <a:r>
            <a:rPr lang="en-US" sz="1100" kern="1200" dirty="0"/>
            <a:t>Building Attributes</a:t>
          </a:r>
        </a:p>
      </dsp:txBody>
      <dsp:txXfrm>
        <a:off x="5549371" y="2241916"/>
        <a:ext cx="1310476" cy="1310476"/>
      </dsp:txXfrm>
    </dsp:sp>
    <dsp:sp modelId="{D8C9C4BB-54CC-4167-926B-E358BF2A4D97}">
      <dsp:nvSpPr>
        <dsp:cNvPr id="0" name=""/>
        <dsp:cNvSpPr/>
      </dsp:nvSpPr>
      <dsp:spPr>
        <a:xfrm rot="8144395">
          <a:off x="4827713" y="3534196"/>
          <a:ext cx="804517"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4988730" y="3593812"/>
        <a:ext cx="616871" cy="375292"/>
      </dsp:txXfrm>
    </dsp:sp>
    <dsp:sp modelId="{8C86ADF5-645A-404E-8D4A-AD301322C662}">
      <dsp:nvSpPr>
        <dsp:cNvPr id="0" name=""/>
        <dsp:cNvSpPr/>
      </dsp:nvSpPr>
      <dsp:spPr>
        <a:xfrm>
          <a:off x="3309451" y="3888823"/>
          <a:ext cx="1853292" cy="1853292"/>
        </a:xfrm>
        <a:prstGeom prst="ellipse">
          <a:avLst/>
        </a:prstGeom>
        <a:blipFill rotWithShape="0">
          <a:blip xmlns:r="http://schemas.openxmlformats.org/officeDocument/2006/relationships" r:embed="rId1"/>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u="sng" kern="1200" dirty="0"/>
            <a:t/>
          </a:r>
          <a:br>
            <a:rPr lang="en-US" sz="1400" b="1" u="sng" kern="1200" dirty="0"/>
          </a:br>
          <a:endParaRPr lang="en-US" sz="1100" b="1" kern="1200" dirty="0"/>
        </a:p>
      </dsp:txBody>
      <dsp:txXfrm>
        <a:off x="3580859" y="4160231"/>
        <a:ext cx="1310476" cy="1310476"/>
      </dsp:txXfrm>
    </dsp:sp>
    <dsp:sp modelId="{F1CC15DA-5D7C-4C5A-B73E-6788D5DBB780}">
      <dsp:nvSpPr>
        <dsp:cNvPr id="0" name=""/>
        <dsp:cNvSpPr/>
      </dsp:nvSpPr>
      <dsp:spPr>
        <a:xfrm rot="13455605">
          <a:off x="2850989" y="3552942"/>
          <a:ext cx="820940"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dirty="0"/>
        </a:p>
      </dsp:txBody>
      <dsp:txXfrm rot="10800000">
        <a:off x="3012006" y="3743520"/>
        <a:ext cx="633294" cy="375292"/>
      </dsp:txXfrm>
    </dsp:sp>
    <dsp:sp modelId="{C34C508D-41D8-4EAE-8D6A-1507C301F0BE}">
      <dsp:nvSpPr>
        <dsp:cNvPr id="0" name=""/>
        <dsp:cNvSpPr/>
      </dsp:nvSpPr>
      <dsp:spPr>
        <a:xfrm>
          <a:off x="1340939" y="1970508"/>
          <a:ext cx="1853292" cy="1853292"/>
        </a:xfrm>
        <a:prstGeom prst="ellipse">
          <a:avLst/>
        </a:prstGeom>
        <a:solidFill>
          <a:schemeClr val="accent3">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
          </a:r>
          <a:br>
            <a:rPr lang="en-US" sz="1400" b="1" kern="1200" dirty="0"/>
          </a:br>
          <a:r>
            <a:rPr lang="en-US" sz="1400" b="1" kern="1200" dirty="0"/>
            <a:t>COMMUNITY ENGAGEMENT &amp; FIELD </a:t>
          </a:r>
          <a:r>
            <a:rPr lang="en-US" sz="1400" b="1" u="sng" kern="1200" dirty="0"/>
            <a:t>ACCURACY</a:t>
          </a:r>
          <a:r>
            <a:rPr lang="en-US" sz="1400" b="1" kern="1200" dirty="0"/>
            <a:t> CHECKS </a:t>
          </a:r>
        </a:p>
        <a:p>
          <a:pPr lvl="0" algn="ctr" defTabSz="622300">
            <a:lnSpc>
              <a:spcPct val="90000"/>
            </a:lnSpc>
            <a:spcBef>
              <a:spcPct val="0"/>
            </a:spcBef>
            <a:spcAft>
              <a:spcPct val="35000"/>
            </a:spcAft>
          </a:pPr>
          <a:r>
            <a:rPr lang="en-US" sz="1100" kern="1200" dirty="0"/>
            <a:t>Floodplain Managers</a:t>
          </a:r>
        </a:p>
        <a:p>
          <a:pPr lvl="0" algn="ctr" defTabSz="622300">
            <a:lnSpc>
              <a:spcPct val="90000"/>
            </a:lnSpc>
            <a:spcBef>
              <a:spcPct val="0"/>
            </a:spcBef>
            <a:spcAft>
              <a:spcPct val="35000"/>
            </a:spcAft>
          </a:pPr>
          <a:r>
            <a:rPr lang="en-US" sz="1100" kern="1200" dirty="0"/>
            <a:t>Local Govt. Officials</a:t>
          </a:r>
        </a:p>
        <a:p>
          <a:pPr lvl="0" algn="ctr" defTabSz="622300">
            <a:lnSpc>
              <a:spcPct val="90000"/>
            </a:lnSpc>
            <a:spcBef>
              <a:spcPct val="0"/>
            </a:spcBef>
            <a:spcAft>
              <a:spcPct val="35000"/>
            </a:spcAft>
          </a:pPr>
          <a:endParaRPr lang="en-US" sz="1100" kern="1200" dirty="0"/>
        </a:p>
      </dsp:txBody>
      <dsp:txXfrm>
        <a:off x="1612347" y="2241916"/>
        <a:ext cx="1310476" cy="1310476"/>
      </dsp:txXfrm>
    </dsp:sp>
    <dsp:sp modelId="{0ECB04CF-B769-4D2D-9C4D-491927806A79}">
      <dsp:nvSpPr>
        <dsp:cNvPr id="0" name=""/>
        <dsp:cNvSpPr/>
      </dsp:nvSpPr>
      <dsp:spPr>
        <a:xfrm rot="18900000">
          <a:off x="2888944" y="1583774"/>
          <a:ext cx="774809"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2916424" y="1775214"/>
        <a:ext cx="587163" cy="375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1EADE-CDE6-4260-911F-0CCCB07BF3C5}">
      <dsp:nvSpPr>
        <dsp:cNvPr id="0" name=""/>
        <dsp:cNvSpPr/>
      </dsp:nvSpPr>
      <dsp:spPr>
        <a:xfrm>
          <a:off x="2802020" y="1825343"/>
          <a:ext cx="1440180" cy="1440180"/>
        </a:xfrm>
        <a:prstGeom prst="round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en-US" sz="1900" b="1" kern="1200" dirty="0">
              <a:solidFill>
                <a:schemeClr val="tx1"/>
              </a:solidFill>
            </a:rPr>
            <a:t>BUILDING INVENTORY</a:t>
          </a:r>
        </a:p>
      </dsp:txBody>
      <dsp:txXfrm>
        <a:off x="2872324" y="1895647"/>
        <a:ext cx="1299572" cy="1299572"/>
      </dsp:txXfrm>
    </dsp:sp>
    <dsp:sp modelId="{7289E939-947A-4F02-A266-7B0C12D66CC0}">
      <dsp:nvSpPr>
        <dsp:cNvPr id="0" name=""/>
        <dsp:cNvSpPr/>
      </dsp:nvSpPr>
      <dsp:spPr>
        <a:xfrm rot="16200000">
          <a:off x="3187813" y="1491046"/>
          <a:ext cx="668593" cy="0"/>
        </a:xfrm>
        <a:custGeom>
          <a:avLst/>
          <a:gdLst/>
          <a:ahLst/>
          <a:cxnLst/>
          <a:rect l="0" t="0" r="0" b="0"/>
          <a:pathLst>
            <a:path>
              <a:moveTo>
                <a:pt x="0" y="0"/>
              </a:moveTo>
              <a:lnTo>
                <a:pt x="668593"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DD6709-A13E-4388-83E1-35A776B23BB0}">
      <dsp:nvSpPr>
        <dsp:cNvPr id="0" name=""/>
        <dsp:cNvSpPr/>
      </dsp:nvSpPr>
      <dsp:spPr>
        <a:xfrm>
          <a:off x="2667002" y="813"/>
          <a:ext cx="1710215" cy="1155936"/>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lvl="0" algn="ctr" defTabSz="755650">
            <a:lnSpc>
              <a:spcPct val="90000"/>
            </a:lnSpc>
            <a:spcBef>
              <a:spcPct val="0"/>
            </a:spcBef>
            <a:spcAft>
              <a:spcPct val="35000"/>
            </a:spcAft>
          </a:pPr>
          <a:r>
            <a:rPr lang="en-US" sz="1700" kern="1200" dirty="0"/>
            <a:t>Historical Flood Inundation / Flood Registry</a:t>
          </a:r>
        </a:p>
      </dsp:txBody>
      <dsp:txXfrm>
        <a:off x="2723430" y="57241"/>
        <a:ext cx="1597359" cy="1043080"/>
      </dsp:txXfrm>
    </dsp:sp>
    <dsp:sp modelId="{1ECADB23-E57B-49D7-84E3-931AEDF94518}">
      <dsp:nvSpPr>
        <dsp:cNvPr id="0" name=""/>
        <dsp:cNvSpPr/>
      </dsp:nvSpPr>
      <dsp:spPr>
        <a:xfrm rot="19508179">
          <a:off x="4151993" y="1756478"/>
          <a:ext cx="1005175" cy="0"/>
        </a:xfrm>
        <a:custGeom>
          <a:avLst/>
          <a:gdLst/>
          <a:ahLst/>
          <a:cxnLst/>
          <a:rect l="0" t="0" r="0" b="0"/>
          <a:pathLst>
            <a:path>
              <a:moveTo>
                <a:pt x="0" y="0"/>
              </a:moveTo>
              <a:lnTo>
                <a:pt x="1005175"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FB8464-F727-4B79-934F-146909E2BAEA}">
      <dsp:nvSpPr>
        <dsp:cNvPr id="0" name=""/>
        <dsp:cNvSpPr/>
      </dsp:nvSpPr>
      <dsp:spPr>
        <a:xfrm>
          <a:off x="5066960" y="250623"/>
          <a:ext cx="1732707" cy="1230003"/>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en-US" sz="2000" kern="1200" dirty="0"/>
            <a:t>NFIP Repetitive Loss </a:t>
          </a:r>
          <a:r>
            <a:rPr lang="en-US" sz="1800" kern="1200" dirty="0"/>
            <a:t/>
          </a:r>
          <a:br>
            <a:rPr lang="en-US" sz="1800" kern="1200" dirty="0"/>
          </a:br>
          <a:r>
            <a:rPr lang="en-US" sz="1400" kern="1200" dirty="0"/>
            <a:t>(Internal Use Only)</a:t>
          </a:r>
        </a:p>
      </dsp:txBody>
      <dsp:txXfrm>
        <a:off x="5127004" y="310667"/>
        <a:ext cx="1612619" cy="1109915"/>
      </dsp:txXfrm>
    </dsp:sp>
    <dsp:sp modelId="{2A202F63-F1B8-4392-A21F-EC05A89671CB}">
      <dsp:nvSpPr>
        <dsp:cNvPr id="0" name=""/>
        <dsp:cNvSpPr/>
      </dsp:nvSpPr>
      <dsp:spPr>
        <a:xfrm rot="28203">
          <a:off x="4242187" y="2554412"/>
          <a:ext cx="748585" cy="0"/>
        </a:xfrm>
        <a:custGeom>
          <a:avLst/>
          <a:gdLst/>
          <a:ahLst/>
          <a:cxnLst/>
          <a:rect l="0" t="0" r="0" b="0"/>
          <a:pathLst>
            <a:path>
              <a:moveTo>
                <a:pt x="0" y="0"/>
              </a:moveTo>
              <a:lnTo>
                <a:pt x="748585"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33409C-ACB3-4553-8E80-B8EE63C4F59B}">
      <dsp:nvSpPr>
        <dsp:cNvPr id="0" name=""/>
        <dsp:cNvSpPr/>
      </dsp:nvSpPr>
      <dsp:spPr>
        <a:xfrm>
          <a:off x="4990761" y="1974792"/>
          <a:ext cx="1600870" cy="1178515"/>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en-US" sz="2000" kern="1200" dirty="0"/>
            <a:t>Levee/Dam Failure Inundation</a:t>
          </a:r>
          <a:br>
            <a:rPr lang="en-US" sz="2000" kern="1200" dirty="0"/>
          </a:br>
          <a:r>
            <a:rPr lang="en-US" sz="2000" kern="1200" dirty="0"/>
            <a:t>Studies</a:t>
          </a:r>
        </a:p>
      </dsp:txBody>
      <dsp:txXfrm>
        <a:off x="5048291" y="2032322"/>
        <a:ext cx="1485810" cy="1063455"/>
      </dsp:txXfrm>
    </dsp:sp>
    <dsp:sp modelId="{447B1C95-6B96-4D4D-A7AF-A4842A0D85EA}">
      <dsp:nvSpPr>
        <dsp:cNvPr id="0" name=""/>
        <dsp:cNvSpPr/>
      </dsp:nvSpPr>
      <dsp:spPr>
        <a:xfrm rot="3190721">
          <a:off x="3951446" y="3484848"/>
          <a:ext cx="547962" cy="0"/>
        </a:xfrm>
        <a:custGeom>
          <a:avLst/>
          <a:gdLst/>
          <a:ahLst/>
          <a:cxnLst/>
          <a:rect l="0" t="0" r="0" b="0"/>
          <a:pathLst>
            <a:path>
              <a:moveTo>
                <a:pt x="0" y="0"/>
              </a:moveTo>
              <a:lnTo>
                <a:pt x="547962"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F6A396-B7FC-4B1D-B4A5-25CB7BFDFE27}">
      <dsp:nvSpPr>
        <dsp:cNvPr id="0" name=""/>
        <dsp:cNvSpPr/>
      </dsp:nvSpPr>
      <dsp:spPr>
        <a:xfrm>
          <a:off x="3874886" y="3704172"/>
          <a:ext cx="1751900" cy="96492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en-US" sz="1900" kern="1200" dirty="0"/>
            <a:t>HAZUS Flood Loss Estimates</a:t>
          </a:r>
        </a:p>
      </dsp:txBody>
      <dsp:txXfrm>
        <a:off x="3921990" y="3751276"/>
        <a:ext cx="1657692" cy="870712"/>
      </dsp:txXfrm>
    </dsp:sp>
    <dsp:sp modelId="{82E26E31-5374-40A8-B2C2-82611BCD4D16}">
      <dsp:nvSpPr>
        <dsp:cNvPr id="0" name=""/>
        <dsp:cNvSpPr/>
      </dsp:nvSpPr>
      <dsp:spPr>
        <a:xfrm rot="7312989">
          <a:off x="2677225" y="3486093"/>
          <a:ext cx="519520" cy="0"/>
        </a:xfrm>
        <a:custGeom>
          <a:avLst/>
          <a:gdLst/>
          <a:ahLst/>
          <a:cxnLst/>
          <a:rect l="0" t="0" r="0" b="0"/>
          <a:pathLst>
            <a:path>
              <a:moveTo>
                <a:pt x="0" y="0"/>
              </a:moveTo>
              <a:lnTo>
                <a:pt x="519520"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C2B3FB-8951-4E65-B3FC-C1900FC68E86}">
      <dsp:nvSpPr>
        <dsp:cNvPr id="0" name=""/>
        <dsp:cNvSpPr/>
      </dsp:nvSpPr>
      <dsp:spPr>
        <a:xfrm>
          <a:off x="1816783" y="3706662"/>
          <a:ext cx="1367427" cy="962276"/>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en-US" sz="1900" kern="1200" dirty="0"/>
            <a:t>Elevation Certificates</a:t>
          </a:r>
        </a:p>
      </dsp:txBody>
      <dsp:txXfrm>
        <a:off x="1863757" y="3753636"/>
        <a:ext cx="1273479" cy="868328"/>
      </dsp:txXfrm>
    </dsp:sp>
    <dsp:sp modelId="{3385721E-EC58-46DA-BB57-7B2AD8D103CB}">
      <dsp:nvSpPr>
        <dsp:cNvPr id="0" name=""/>
        <dsp:cNvSpPr/>
      </dsp:nvSpPr>
      <dsp:spPr>
        <a:xfrm rot="10752171">
          <a:off x="2087232" y="2560425"/>
          <a:ext cx="714822" cy="0"/>
        </a:xfrm>
        <a:custGeom>
          <a:avLst/>
          <a:gdLst/>
          <a:ahLst/>
          <a:cxnLst/>
          <a:rect l="0" t="0" r="0" b="0"/>
          <a:pathLst>
            <a:path>
              <a:moveTo>
                <a:pt x="0" y="0"/>
              </a:moveTo>
              <a:lnTo>
                <a:pt x="714822"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37205A-7FE9-40FE-A30C-5A14066C4948}">
      <dsp:nvSpPr>
        <dsp:cNvPr id="0" name=""/>
        <dsp:cNvSpPr/>
      </dsp:nvSpPr>
      <dsp:spPr>
        <a:xfrm>
          <a:off x="571154" y="1995395"/>
          <a:ext cx="1516112" cy="1161098"/>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en-US" sz="1900" kern="1200" dirty="0"/>
            <a:t>Flood Proof or Mitigated Structures</a:t>
          </a:r>
        </a:p>
      </dsp:txBody>
      <dsp:txXfrm>
        <a:off x="627834" y="2052075"/>
        <a:ext cx="1402752" cy="1047738"/>
      </dsp:txXfrm>
    </dsp:sp>
    <dsp:sp modelId="{B823A27D-DD99-4DAB-89FF-63F6DBE447FF}">
      <dsp:nvSpPr>
        <dsp:cNvPr id="0" name=""/>
        <dsp:cNvSpPr/>
      </dsp:nvSpPr>
      <dsp:spPr>
        <a:xfrm rot="12765924">
          <a:off x="1586206" y="1724548"/>
          <a:ext cx="1320895" cy="0"/>
        </a:xfrm>
        <a:custGeom>
          <a:avLst/>
          <a:gdLst/>
          <a:ahLst/>
          <a:cxnLst/>
          <a:rect l="0" t="0" r="0" b="0"/>
          <a:pathLst>
            <a:path>
              <a:moveTo>
                <a:pt x="0" y="0"/>
              </a:moveTo>
              <a:lnTo>
                <a:pt x="1320895"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5729F9-54D1-4B16-9920-B103D071BF6C}">
      <dsp:nvSpPr>
        <dsp:cNvPr id="0" name=""/>
        <dsp:cNvSpPr/>
      </dsp:nvSpPr>
      <dsp:spPr>
        <a:xfrm>
          <a:off x="515628" y="422343"/>
          <a:ext cx="1175659" cy="1132884"/>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r>
            <a:rPr lang="en-US" sz="2100" kern="1200" dirty="0"/>
            <a:t>SFHA Building Counts</a:t>
          </a:r>
        </a:p>
      </dsp:txBody>
      <dsp:txXfrm>
        <a:off x="570931" y="477646"/>
        <a:ext cx="1065053" cy="10222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9EC1E-C9BA-44E3-B990-20D527A5023A}">
      <dsp:nvSpPr>
        <dsp:cNvPr id="0" name=""/>
        <dsp:cNvSpPr/>
      </dsp:nvSpPr>
      <dsp:spPr>
        <a:xfrm>
          <a:off x="4013629" y="1582167"/>
          <a:ext cx="3325067" cy="2542877"/>
        </a:xfrm>
        <a:custGeom>
          <a:avLst/>
          <a:gdLst/>
          <a:ahLst/>
          <a:cxnLst/>
          <a:rect l="0" t="0" r="0" b="0"/>
          <a:pathLst>
            <a:path>
              <a:moveTo>
                <a:pt x="0" y="0"/>
              </a:moveTo>
              <a:lnTo>
                <a:pt x="0" y="2411165"/>
              </a:lnTo>
              <a:lnTo>
                <a:pt x="3325067" y="2411165"/>
              </a:lnTo>
              <a:lnTo>
                <a:pt x="3325067" y="2542877"/>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71601272-DEC4-40D2-9BA6-1FD8A12F18E7}">
      <dsp:nvSpPr>
        <dsp:cNvPr id="0" name=""/>
        <dsp:cNvSpPr/>
      </dsp:nvSpPr>
      <dsp:spPr>
        <a:xfrm>
          <a:off x="4013629" y="1582167"/>
          <a:ext cx="1551868" cy="2542877"/>
        </a:xfrm>
        <a:custGeom>
          <a:avLst/>
          <a:gdLst/>
          <a:ahLst/>
          <a:cxnLst/>
          <a:rect l="0" t="0" r="0" b="0"/>
          <a:pathLst>
            <a:path>
              <a:moveTo>
                <a:pt x="0" y="0"/>
              </a:moveTo>
              <a:lnTo>
                <a:pt x="0" y="2411165"/>
              </a:lnTo>
              <a:lnTo>
                <a:pt x="1551868" y="2411165"/>
              </a:lnTo>
              <a:lnTo>
                <a:pt x="1551868" y="2542877"/>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F5AD1325-F6D1-4E79-B358-4165CE8301CD}">
      <dsp:nvSpPr>
        <dsp:cNvPr id="0" name=""/>
        <dsp:cNvSpPr/>
      </dsp:nvSpPr>
      <dsp:spPr>
        <a:xfrm>
          <a:off x="3794411" y="1582167"/>
          <a:ext cx="219218" cy="2542877"/>
        </a:xfrm>
        <a:custGeom>
          <a:avLst/>
          <a:gdLst/>
          <a:ahLst/>
          <a:cxnLst/>
          <a:rect l="0" t="0" r="0" b="0"/>
          <a:pathLst>
            <a:path>
              <a:moveTo>
                <a:pt x="219218" y="0"/>
              </a:moveTo>
              <a:lnTo>
                <a:pt x="219218" y="2411165"/>
              </a:lnTo>
              <a:lnTo>
                <a:pt x="0" y="2411165"/>
              </a:lnTo>
              <a:lnTo>
                <a:pt x="0" y="2542877"/>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944C91FB-60D0-471D-951D-87DAB9D808E9}">
      <dsp:nvSpPr>
        <dsp:cNvPr id="0" name=""/>
        <dsp:cNvSpPr/>
      </dsp:nvSpPr>
      <dsp:spPr>
        <a:xfrm>
          <a:off x="1452951" y="1582167"/>
          <a:ext cx="2560677" cy="1209649"/>
        </a:xfrm>
        <a:custGeom>
          <a:avLst/>
          <a:gdLst/>
          <a:ahLst/>
          <a:cxnLst/>
          <a:rect l="0" t="0" r="0" b="0"/>
          <a:pathLst>
            <a:path>
              <a:moveTo>
                <a:pt x="2560677" y="0"/>
              </a:moveTo>
              <a:lnTo>
                <a:pt x="2560677" y="1077938"/>
              </a:lnTo>
              <a:lnTo>
                <a:pt x="0" y="1077938"/>
              </a:lnTo>
              <a:lnTo>
                <a:pt x="0" y="120964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C5950E34-23C6-4AE9-8281-87359E3E3DE8}">
      <dsp:nvSpPr>
        <dsp:cNvPr id="0" name=""/>
        <dsp:cNvSpPr/>
      </dsp:nvSpPr>
      <dsp:spPr>
        <a:xfrm>
          <a:off x="2874663" y="1016334"/>
          <a:ext cx="2277931" cy="565832"/>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endParaRPr lang="en-US" sz="3700" kern="1200" dirty="0"/>
        </a:p>
      </dsp:txBody>
      <dsp:txXfrm>
        <a:off x="2874663" y="1016334"/>
        <a:ext cx="2277931" cy="565832"/>
      </dsp:txXfrm>
    </dsp:sp>
    <dsp:sp modelId="{33B10D0A-7A3E-4ECD-834B-07C1FEC900C5}">
      <dsp:nvSpPr>
        <dsp:cNvPr id="0" name=""/>
        <dsp:cNvSpPr/>
      </dsp:nvSpPr>
      <dsp:spPr>
        <a:xfrm>
          <a:off x="2112" y="2791817"/>
          <a:ext cx="2901678" cy="1960424"/>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u="sng" kern="1200" dirty="0">
              <a:solidFill>
                <a:schemeClr val="tx1"/>
              </a:solidFill>
            </a:rPr>
            <a:t>Building Level</a:t>
          </a:r>
          <a:br>
            <a:rPr lang="en-US" sz="1600" u="sng" kern="1200" dirty="0">
              <a:solidFill>
                <a:schemeClr val="tx1"/>
              </a:solidFill>
            </a:rPr>
          </a:br>
          <a:r>
            <a:rPr lang="en-US" sz="1600" kern="1200" dirty="0">
              <a:solidFill>
                <a:schemeClr val="tx1"/>
              </a:solidFill>
            </a:rPr>
            <a:t/>
          </a:r>
          <a:br>
            <a:rPr lang="en-US" sz="1600" kern="1200" dirty="0">
              <a:solidFill>
                <a:schemeClr val="tx1"/>
              </a:solidFill>
            </a:rPr>
          </a:br>
          <a:r>
            <a:rPr lang="en-US" sz="1600" kern="1200" dirty="0">
              <a:solidFill>
                <a:schemeClr val="tx1"/>
              </a:solidFill>
            </a:rPr>
            <a:t>GIS Files</a:t>
          </a:r>
        </a:p>
        <a:p>
          <a:pPr lvl="0" algn="ctr" defTabSz="711200">
            <a:lnSpc>
              <a:spcPct val="90000"/>
            </a:lnSpc>
            <a:spcBef>
              <a:spcPct val="0"/>
            </a:spcBef>
            <a:spcAft>
              <a:spcPct val="35000"/>
            </a:spcAft>
          </a:pPr>
          <a:r>
            <a:rPr lang="en-US" sz="1600" kern="1200" dirty="0">
              <a:solidFill>
                <a:schemeClr val="tx1"/>
              </a:solidFill>
            </a:rPr>
            <a:t>Maps</a:t>
          </a:r>
        </a:p>
        <a:p>
          <a:pPr lvl="0" algn="ctr" defTabSz="711200">
            <a:lnSpc>
              <a:spcPct val="90000"/>
            </a:lnSpc>
            <a:spcBef>
              <a:spcPct val="0"/>
            </a:spcBef>
            <a:spcAft>
              <a:spcPct val="35000"/>
            </a:spcAft>
          </a:pPr>
          <a:r>
            <a:rPr lang="en-US" sz="1600" kern="1200" dirty="0">
              <a:solidFill>
                <a:schemeClr val="tx1"/>
              </a:solidFill>
            </a:rPr>
            <a:t>Tables</a:t>
          </a:r>
        </a:p>
        <a:p>
          <a:pPr lvl="0" algn="ctr" defTabSz="711200">
            <a:lnSpc>
              <a:spcPct val="90000"/>
            </a:lnSpc>
            <a:spcBef>
              <a:spcPct val="0"/>
            </a:spcBef>
            <a:spcAft>
              <a:spcPct val="35000"/>
            </a:spcAft>
          </a:pPr>
          <a:r>
            <a:rPr lang="en-US" sz="1600" kern="1200" dirty="0">
              <a:solidFill>
                <a:schemeClr val="tx1"/>
              </a:solidFill>
            </a:rPr>
            <a:t>Reports</a:t>
          </a:r>
        </a:p>
        <a:p>
          <a:pPr lvl="0" algn="ctr" defTabSz="711200">
            <a:lnSpc>
              <a:spcPct val="90000"/>
            </a:lnSpc>
            <a:spcBef>
              <a:spcPct val="0"/>
            </a:spcBef>
            <a:spcAft>
              <a:spcPct val="35000"/>
            </a:spcAft>
          </a:pPr>
          <a:r>
            <a:rPr lang="en-US" sz="1600" kern="1200" dirty="0">
              <a:solidFill>
                <a:schemeClr val="tx1"/>
              </a:solidFill>
            </a:rPr>
            <a:t>Flood Tool Web Links</a:t>
          </a:r>
          <a:endParaRPr lang="en-US" sz="1400" i="1" kern="1200" dirty="0">
            <a:solidFill>
              <a:schemeClr val="tx1"/>
            </a:solidFill>
          </a:endParaRPr>
        </a:p>
      </dsp:txBody>
      <dsp:txXfrm>
        <a:off x="2112" y="2791817"/>
        <a:ext cx="2901678" cy="1960424"/>
      </dsp:txXfrm>
    </dsp:sp>
    <dsp:sp modelId="{19635714-A6C3-464F-9D40-4F5D570D7397}">
      <dsp:nvSpPr>
        <dsp:cNvPr id="0" name=""/>
        <dsp:cNvSpPr/>
      </dsp:nvSpPr>
      <dsp:spPr>
        <a:xfrm>
          <a:off x="3167213" y="4125044"/>
          <a:ext cx="1254394" cy="627197"/>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solidFill>
                <a:schemeClr val="tx1"/>
              </a:solidFill>
            </a:rPr>
            <a:t>3D Flood</a:t>
          </a:r>
          <a:br>
            <a:rPr lang="en-US" sz="1600" kern="1200" dirty="0">
              <a:solidFill>
                <a:schemeClr val="tx1"/>
              </a:solidFill>
            </a:rPr>
          </a:br>
          <a:r>
            <a:rPr lang="en-US" sz="1600" kern="1200" dirty="0">
              <a:solidFill>
                <a:schemeClr val="tx1"/>
              </a:solidFill>
            </a:rPr>
            <a:t> Visualizations</a:t>
          </a:r>
        </a:p>
      </dsp:txBody>
      <dsp:txXfrm>
        <a:off x="3167213" y="4125044"/>
        <a:ext cx="1254394" cy="627197"/>
      </dsp:txXfrm>
    </dsp:sp>
    <dsp:sp modelId="{C2B55B88-0571-4627-9D3E-24B0F5BA623F}">
      <dsp:nvSpPr>
        <dsp:cNvPr id="0" name=""/>
        <dsp:cNvSpPr/>
      </dsp:nvSpPr>
      <dsp:spPr>
        <a:xfrm>
          <a:off x="4685031" y="4125044"/>
          <a:ext cx="1760932" cy="627197"/>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solidFill>
                <a:schemeClr val="tx1"/>
              </a:solidFill>
            </a:rPr>
            <a:t>Mitigation Action Recommendations</a:t>
          </a:r>
        </a:p>
      </dsp:txBody>
      <dsp:txXfrm>
        <a:off x="4685031" y="4125044"/>
        <a:ext cx="1760932" cy="627197"/>
      </dsp:txXfrm>
    </dsp:sp>
    <dsp:sp modelId="{9F3D1ABA-0EDE-43B4-A3D2-F61CADD36D16}">
      <dsp:nvSpPr>
        <dsp:cNvPr id="0" name=""/>
        <dsp:cNvSpPr/>
      </dsp:nvSpPr>
      <dsp:spPr>
        <a:xfrm>
          <a:off x="6711499" y="4125044"/>
          <a:ext cx="1254394" cy="627197"/>
        </a:xfrm>
        <a:prstGeom prst="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solidFill>
                <a:schemeClr val="tx1"/>
              </a:solidFill>
            </a:rPr>
            <a:t>GIS Data Gap Reports</a:t>
          </a:r>
        </a:p>
      </dsp:txBody>
      <dsp:txXfrm>
        <a:off x="6711499" y="4125044"/>
        <a:ext cx="1254394" cy="6271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45900-9449-4828-857C-53809E2A5AD6}">
      <dsp:nvSpPr>
        <dsp:cNvPr id="0" name=""/>
        <dsp:cNvSpPr/>
      </dsp:nvSpPr>
      <dsp:spPr>
        <a:xfrm>
          <a:off x="3309451" y="1996"/>
          <a:ext cx="1853292" cy="1853292"/>
        </a:xfrm>
        <a:prstGeom prst="ellips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
          </a:r>
          <a:br>
            <a:rPr lang="en-US" sz="1400" b="1" kern="1200" dirty="0"/>
          </a:br>
          <a:r>
            <a:rPr lang="en-US" sz="1400" b="1" kern="1200" dirty="0"/>
            <a:t/>
          </a:r>
          <a:br>
            <a:rPr lang="en-US" sz="1400" b="1" kern="1200" dirty="0"/>
          </a:br>
          <a:r>
            <a:rPr lang="en-US" sz="1400" b="1" kern="1200" dirty="0"/>
            <a:t>DATA </a:t>
          </a:r>
          <a:r>
            <a:rPr lang="en-US" sz="1400" b="1" u="sng" kern="1200" dirty="0"/>
            <a:t>INPUTS</a:t>
          </a:r>
        </a:p>
        <a:p>
          <a:pPr lvl="0" algn="ctr" defTabSz="622300">
            <a:lnSpc>
              <a:spcPct val="90000"/>
            </a:lnSpc>
            <a:spcBef>
              <a:spcPct val="0"/>
            </a:spcBef>
            <a:spcAft>
              <a:spcPct val="35000"/>
            </a:spcAft>
          </a:pPr>
          <a:r>
            <a:rPr lang="en-US" sz="1100" b="0" kern="1200" dirty="0"/>
            <a:t>Flood  Zones</a:t>
          </a:r>
          <a:br>
            <a:rPr lang="en-US" sz="1100" b="0" kern="1200" dirty="0"/>
          </a:br>
          <a:r>
            <a:rPr lang="en-US" sz="1100" b="0" kern="1200" dirty="0"/>
            <a:t>Depth Grids</a:t>
          </a:r>
          <a:br>
            <a:rPr lang="en-US" sz="1100" b="0" kern="1200" dirty="0"/>
          </a:br>
          <a:r>
            <a:rPr lang="en-US" sz="1100" b="0" kern="1200" dirty="0"/>
            <a:t>Building Stock</a:t>
          </a:r>
          <a:br>
            <a:rPr lang="en-US" sz="1100" b="0" kern="1200" dirty="0"/>
          </a:br>
          <a:endParaRPr lang="en-US" sz="1100" b="0" i="1" kern="1200" dirty="0"/>
        </a:p>
        <a:p>
          <a:pPr lvl="0" algn="ctr" defTabSz="622300">
            <a:lnSpc>
              <a:spcPct val="90000"/>
            </a:lnSpc>
            <a:spcBef>
              <a:spcPct val="0"/>
            </a:spcBef>
            <a:spcAft>
              <a:spcPct val="35000"/>
            </a:spcAft>
          </a:pPr>
          <a:r>
            <a:rPr lang="en-US" sz="1100" b="0" i="1" kern="1200" dirty="0"/>
            <a:t>GIS Reference &amp; Elevation Data</a:t>
          </a:r>
          <a:r>
            <a:rPr lang="en-US" sz="1400" b="0" kern="1200" dirty="0"/>
            <a:t/>
          </a:r>
          <a:br>
            <a:rPr lang="en-US" sz="1400" b="0" kern="1200" dirty="0"/>
          </a:br>
          <a:r>
            <a:rPr lang="en-US" sz="1100" b="0" kern="1200" dirty="0"/>
            <a:t/>
          </a:r>
          <a:br>
            <a:rPr lang="en-US" sz="1100" b="0" kern="1200" dirty="0"/>
          </a:br>
          <a:r>
            <a:rPr lang="en-US" sz="1100" b="0" i="1" kern="1200" dirty="0"/>
            <a:t/>
          </a:r>
          <a:br>
            <a:rPr lang="en-US" sz="1100" b="0" i="1" kern="1200" dirty="0"/>
          </a:br>
          <a:endParaRPr lang="en-US" sz="1100" b="0" kern="1200" dirty="0"/>
        </a:p>
      </dsp:txBody>
      <dsp:txXfrm>
        <a:off x="3580859" y="273404"/>
        <a:ext cx="1310476" cy="1310476"/>
      </dsp:txXfrm>
    </dsp:sp>
    <dsp:sp modelId="{E5B60405-850B-4F71-ABB5-8371E5DF8E08}">
      <dsp:nvSpPr>
        <dsp:cNvPr id="0" name=""/>
        <dsp:cNvSpPr/>
      </dsp:nvSpPr>
      <dsp:spPr>
        <a:xfrm rot="2700000">
          <a:off x="4821283" y="1590285"/>
          <a:ext cx="778399"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4848763" y="1649039"/>
        <a:ext cx="590753" cy="375292"/>
      </dsp:txXfrm>
    </dsp:sp>
    <dsp:sp modelId="{1C55C5ED-4E94-4142-ADFB-CFD1E6E0310D}">
      <dsp:nvSpPr>
        <dsp:cNvPr id="0" name=""/>
        <dsp:cNvSpPr/>
      </dsp:nvSpPr>
      <dsp:spPr>
        <a:xfrm>
          <a:off x="5277963" y="1970508"/>
          <a:ext cx="1853292" cy="1853292"/>
        </a:xfrm>
        <a:prstGeom prst="ellipse">
          <a:avLst/>
        </a:prstGeom>
        <a:solidFill>
          <a:schemeClr val="accent2">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BUILDING INVENTORY &amp; </a:t>
          </a:r>
          <a:r>
            <a:rPr lang="en-US" sz="1400" b="1" u="sng" kern="1200" dirty="0"/>
            <a:t>ACCURACY</a:t>
          </a:r>
          <a:r>
            <a:rPr lang="en-US" sz="1400" b="1" kern="1200" dirty="0"/>
            <a:t> IMPROVEMENTS</a:t>
          </a:r>
          <a:r>
            <a:rPr lang="en-US" sz="1100" b="1" kern="1200" dirty="0"/>
            <a:t/>
          </a:r>
          <a:br>
            <a:rPr lang="en-US" sz="1100" b="1" kern="1200" dirty="0"/>
          </a:br>
          <a:r>
            <a:rPr lang="en-US" sz="1100" b="1" kern="1200" dirty="0"/>
            <a:t/>
          </a:r>
          <a:br>
            <a:rPr lang="en-US" sz="1100" b="1" kern="1200" dirty="0"/>
          </a:br>
          <a:r>
            <a:rPr lang="en-US" sz="1100" kern="1200" dirty="0"/>
            <a:t>Building Location</a:t>
          </a:r>
        </a:p>
        <a:p>
          <a:pPr lvl="0" algn="ctr" defTabSz="622300">
            <a:lnSpc>
              <a:spcPct val="90000"/>
            </a:lnSpc>
            <a:spcBef>
              <a:spcPct val="0"/>
            </a:spcBef>
            <a:spcAft>
              <a:spcPct val="35000"/>
            </a:spcAft>
          </a:pPr>
          <a:r>
            <a:rPr lang="en-US" sz="1100" kern="1200" dirty="0"/>
            <a:t>Building Attributes</a:t>
          </a:r>
        </a:p>
      </dsp:txBody>
      <dsp:txXfrm>
        <a:off x="5549371" y="2241916"/>
        <a:ext cx="1310476" cy="1310476"/>
      </dsp:txXfrm>
    </dsp:sp>
    <dsp:sp modelId="{D8C9C4BB-54CC-4167-926B-E358BF2A4D97}">
      <dsp:nvSpPr>
        <dsp:cNvPr id="0" name=""/>
        <dsp:cNvSpPr/>
      </dsp:nvSpPr>
      <dsp:spPr>
        <a:xfrm rot="8144395">
          <a:off x="4827713" y="3534196"/>
          <a:ext cx="804517"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4988730" y="3593812"/>
        <a:ext cx="616871" cy="375292"/>
      </dsp:txXfrm>
    </dsp:sp>
    <dsp:sp modelId="{8C86ADF5-645A-404E-8D4A-AD301322C662}">
      <dsp:nvSpPr>
        <dsp:cNvPr id="0" name=""/>
        <dsp:cNvSpPr/>
      </dsp:nvSpPr>
      <dsp:spPr>
        <a:xfrm>
          <a:off x="3309451" y="3888823"/>
          <a:ext cx="1853292" cy="1853292"/>
        </a:xfrm>
        <a:prstGeom prst="ellipse">
          <a:avLst/>
        </a:prstGeom>
        <a:blipFill rotWithShape="0">
          <a:blip xmlns:r="http://schemas.openxmlformats.org/officeDocument/2006/relationships" r:embed="rId1"/>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u="sng" kern="1200" dirty="0"/>
            <a:t/>
          </a:r>
          <a:br>
            <a:rPr lang="en-US" sz="1400" b="1" u="sng" kern="1200" dirty="0"/>
          </a:br>
          <a:endParaRPr lang="en-US" sz="1100" b="1" kern="1200" dirty="0"/>
        </a:p>
      </dsp:txBody>
      <dsp:txXfrm>
        <a:off x="3580859" y="4160231"/>
        <a:ext cx="1310476" cy="1310476"/>
      </dsp:txXfrm>
    </dsp:sp>
    <dsp:sp modelId="{F1CC15DA-5D7C-4C5A-B73E-6788D5DBB780}">
      <dsp:nvSpPr>
        <dsp:cNvPr id="0" name=""/>
        <dsp:cNvSpPr/>
      </dsp:nvSpPr>
      <dsp:spPr>
        <a:xfrm rot="13455605">
          <a:off x="2850989" y="3552942"/>
          <a:ext cx="820940"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dirty="0"/>
        </a:p>
      </dsp:txBody>
      <dsp:txXfrm rot="10800000">
        <a:off x="3012006" y="3743520"/>
        <a:ext cx="633294" cy="375292"/>
      </dsp:txXfrm>
    </dsp:sp>
    <dsp:sp modelId="{C34C508D-41D8-4EAE-8D6A-1507C301F0BE}">
      <dsp:nvSpPr>
        <dsp:cNvPr id="0" name=""/>
        <dsp:cNvSpPr/>
      </dsp:nvSpPr>
      <dsp:spPr>
        <a:xfrm>
          <a:off x="1340939" y="1970508"/>
          <a:ext cx="1853292" cy="1853292"/>
        </a:xfrm>
        <a:prstGeom prst="ellipse">
          <a:avLst/>
        </a:prstGeom>
        <a:solidFill>
          <a:schemeClr val="accent3">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
          </a:r>
          <a:br>
            <a:rPr lang="en-US" sz="1400" b="1" kern="1200" dirty="0"/>
          </a:br>
          <a:r>
            <a:rPr lang="en-US" sz="1400" b="1" kern="1200" dirty="0"/>
            <a:t/>
          </a:r>
          <a:br>
            <a:rPr lang="en-US" sz="1400" b="1" kern="1200" dirty="0"/>
          </a:br>
          <a:r>
            <a:rPr lang="en-US" sz="1400" b="1" kern="1200" dirty="0"/>
            <a:t>COMMUNITY ENGAGEMENT &amp; FIELD </a:t>
          </a:r>
          <a:r>
            <a:rPr lang="en-US" sz="1400" b="1" u="sng" kern="1200" dirty="0"/>
            <a:t>ACCURACY</a:t>
          </a:r>
          <a:r>
            <a:rPr lang="en-US" sz="1400" b="1" kern="1200" dirty="0"/>
            <a:t> CHECKS </a:t>
          </a:r>
        </a:p>
        <a:p>
          <a:pPr lvl="0" algn="ctr" defTabSz="622300">
            <a:lnSpc>
              <a:spcPct val="90000"/>
            </a:lnSpc>
            <a:spcBef>
              <a:spcPct val="0"/>
            </a:spcBef>
            <a:spcAft>
              <a:spcPct val="35000"/>
            </a:spcAft>
          </a:pPr>
          <a:r>
            <a:rPr lang="en-US" sz="1100" kern="1200" dirty="0"/>
            <a:t>Floodplain Managers</a:t>
          </a:r>
        </a:p>
        <a:p>
          <a:pPr lvl="0" algn="ctr" defTabSz="622300">
            <a:lnSpc>
              <a:spcPct val="90000"/>
            </a:lnSpc>
            <a:spcBef>
              <a:spcPct val="0"/>
            </a:spcBef>
            <a:spcAft>
              <a:spcPct val="35000"/>
            </a:spcAft>
          </a:pPr>
          <a:r>
            <a:rPr lang="en-US" sz="1100" kern="1200" dirty="0"/>
            <a:t>Local Govt. Officials</a:t>
          </a:r>
        </a:p>
        <a:p>
          <a:pPr lvl="0" algn="ctr" defTabSz="622300">
            <a:lnSpc>
              <a:spcPct val="90000"/>
            </a:lnSpc>
            <a:spcBef>
              <a:spcPct val="0"/>
            </a:spcBef>
            <a:spcAft>
              <a:spcPct val="35000"/>
            </a:spcAft>
          </a:pPr>
          <a:endParaRPr lang="en-US" sz="1100" kern="1200" dirty="0"/>
        </a:p>
      </dsp:txBody>
      <dsp:txXfrm>
        <a:off x="1612347" y="2241916"/>
        <a:ext cx="1310476" cy="1310476"/>
      </dsp:txXfrm>
    </dsp:sp>
    <dsp:sp modelId="{0ECB04CF-B769-4D2D-9C4D-491927806A79}">
      <dsp:nvSpPr>
        <dsp:cNvPr id="0" name=""/>
        <dsp:cNvSpPr/>
      </dsp:nvSpPr>
      <dsp:spPr>
        <a:xfrm rot="18900000">
          <a:off x="2888944" y="1583774"/>
          <a:ext cx="774809" cy="62548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2916424" y="1775214"/>
        <a:ext cx="587163" cy="375292"/>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1323C0-F816-4A16-A718-4084744395BC}" type="datetimeFigureOut">
              <a:rPr lang="en-US" smtClean="0"/>
              <a:t>8/11/2021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F61FD4-2740-41FA-8147-3AB023D95419}" type="slidenum">
              <a:rPr lang="en-US" smtClean="0"/>
              <a:t>‹#›</a:t>
            </a:fld>
            <a:endParaRPr lang="en-US"/>
          </a:p>
        </p:txBody>
      </p:sp>
    </p:spTree>
    <p:extLst>
      <p:ext uri="{BB962C8B-B14F-4D97-AF65-F5344CB8AC3E}">
        <p14:creationId xmlns:p14="http://schemas.microsoft.com/office/powerpoint/2010/main" val="1051334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Eric Hopkins, WVGISTC, 1998, Data Support and Cartography Lead for the WV Flood Tool, WV Statewide Building Level Flood Risk Assessment</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68E02A-DC5B-42DD-897E-06D8301A16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8533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Inputs:</a:t>
            </a:r>
            <a:r>
              <a:rPr lang="en-US" baseline="0" dirty="0" smtClean="0"/>
              <a:t> Depth data, Current IAS Parcels; Tools: Modeling Software; Output GIS, Tabular and Narrative Reports published online – Flood Tool, Clearinghouse; Accuracy Improvements are achieved via Community Engagement</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10</a:t>
            </a:fld>
            <a:endParaRPr lang="en-US"/>
          </a:p>
        </p:txBody>
      </p:sp>
    </p:spTree>
    <p:extLst>
      <p:ext uri="{BB962C8B-B14F-4D97-AF65-F5344CB8AC3E}">
        <p14:creationId xmlns:p14="http://schemas.microsoft.com/office/powerpoint/2010/main" val="3596805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BLRA is expected to be an Iterative Process, with improvements realized at each phase due to new data or community feedback.</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11</a:t>
            </a:fld>
            <a:endParaRPr lang="en-US"/>
          </a:p>
        </p:txBody>
      </p:sp>
    </p:spTree>
    <p:extLst>
      <p:ext uri="{BB962C8B-B14F-4D97-AF65-F5344CB8AC3E}">
        <p14:creationId xmlns:p14="http://schemas.microsoft.com/office/powerpoint/2010/main" val="4119281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deeper look into the statewide at-risk Building Inventory. BI was a major focus of this project.</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12</a:t>
            </a:fld>
            <a:endParaRPr lang="en-US"/>
          </a:p>
        </p:txBody>
      </p:sp>
    </p:spTree>
    <p:extLst>
      <p:ext uri="{BB962C8B-B14F-4D97-AF65-F5344CB8AC3E}">
        <p14:creationId xmlns:p14="http://schemas.microsoft.com/office/powerpoint/2010/main" val="25189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precise and accurate BI benefits multiple flood risk reduction activities.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13</a:t>
            </a:fld>
            <a:endParaRPr lang="en-US"/>
          </a:p>
        </p:txBody>
      </p:sp>
    </p:spTree>
    <p:extLst>
      <p:ext uri="{BB962C8B-B14F-4D97-AF65-F5344CB8AC3E}">
        <p14:creationId xmlns:p14="http://schemas.microsoft.com/office/powerpoint/2010/main" val="3161975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p:txBody>
          <a:bodyPr/>
          <a:lstStyle>
            <a:lvl1pPr algn="ctr" eaLnBrk="0" hangingPunct="0">
              <a:defRPr sz="2400">
                <a:solidFill>
                  <a:srgbClr val="FF0000"/>
                </a:solidFill>
                <a:latin typeface="Arial" pitchFamily="34" charset="0"/>
              </a:defRPr>
            </a:lvl1pPr>
            <a:lvl2pPr marL="786108" indent="-302349" algn="ctr" eaLnBrk="0" hangingPunct="0">
              <a:defRPr sz="2400">
                <a:solidFill>
                  <a:srgbClr val="FF0000"/>
                </a:solidFill>
                <a:latin typeface="Arial" pitchFamily="34" charset="0"/>
              </a:defRPr>
            </a:lvl2pPr>
            <a:lvl3pPr marL="1209397" indent="-241879" algn="ctr" eaLnBrk="0" hangingPunct="0">
              <a:defRPr sz="2400">
                <a:solidFill>
                  <a:srgbClr val="FF0000"/>
                </a:solidFill>
                <a:latin typeface="Arial" pitchFamily="34" charset="0"/>
              </a:defRPr>
            </a:lvl3pPr>
            <a:lvl4pPr marL="1693155" indent="-241879" algn="ctr" eaLnBrk="0" hangingPunct="0">
              <a:defRPr sz="2400">
                <a:solidFill>
                  <a:srgbClr val="FF0000"/>
                </a:solidFill>
                <a:latin typeface="Arial" pitchFamily="34" charset="0"/>
              </a:defRPr>
            </a:lvl4pPr>
            <a:lvl5pPr marL="2176914" indent="-241879" algn="ctr" eaLnBrk="0" hangingPunct="0">
              <a:defRPr sz="2400">
                <a:solidFill>
                  <a:srgbClr val="FF0000"/>
                </a:solidFill>
                <a:latin typeface="Arial" pitchFamily="34" charset="0"/>
              </a:defRPr>
            </a:lvl5pPr>
            <a:lvl6pPr marL="2660672" indent="-241879" algn="ctr" eaLnBrk="0" fontAlgn="base" hangingPunct="0">
              <a:spcBef>
                <a:spcPct val="0"/>
              </a:spcBef>
              <a:spcAft>
                <a:spcPct val="0"/>
              </a:spcAft>
              <a:defRPr sz="2400">
                <a:solidFill>
                  <a:srgbClr val="FF0000"/>
                </a:solidFill>
                <a:latin typeface="Arial" pitchFamily="34" charset="0"/>
              </a:defRPr>
            </a:lvl6pPr>
            <a:lvl7pPr marL="3144431" indent="-241879" algn="ctr" eaLnBrk="0" fontAlgn="base" hangingPunct="0">
              <a:spcBef>
                <a:spcPct val="0"/>
              </a:spcBef>
              <a:spcAft>
                <a:spcPct val="0"/>
              </a:spcAft>
              <a:defRPr sz="2400">
                <a:solidFill>
                  <a:srgbClr val="FF0000"/>
                </a:solidFill>
                <a:latin typeface="Arial" pitchFamily="34" charset="0"/>
              </a:defRPr>
            </a:lvl7pPr>
            <a:lvl8pPr marL="3628190" indent="-241879" algn="ctr" eaLnBrk="0" fontAlgn="base" hangingPunct="0">
              <a:spcBef>
                <a:spcPct val="0"/>
              </a:spcBef>
              <a:spcAft>
                <a:spcPct val="0"/>
              </a:spcAft>
              <a:defRPr sz="2400">
                <a:solidFill>
                  <a:srgbClr val="FF0000"/>
                </a:solidFill>
                <a:latin typeface="Arial" pitchFamily="34" charset="0"/>
              </a:defRPr>
            </a:lvl8pPr>
            <a:lvl9pPr marL="4111949" indent="-241879" algn="ctr" eaLnBrk="0" fontAlgn="base" hangingPunct="0">
              <a:spcBef>
                <a:spcPct val="0"/>
              </a:spcBef>
              <a:spcAft>
                <a:spcPct val="0"/>
              </a:spcAft>
              <a:defRPr sz="2400">
                <a:solidFill>
                  <a:srgbClr val="FF0000"/>
                </a:solidFill>
                <a:latin typeface="Arial" pitchFamily="34" charset="0"/>
              </a:defRPr>
            </a:lvl9pPr>
          </a:lstStyle>
          <a:p>
            <a:pPr algn="l">
              <a:defRPr/>
            </a:pPr>
            <a:r>
              <a:rPr lang="en-US" sz="1200" dirty="0">
                <a:solidFill>
                  <a:schemeClr val="tx1"/>
                </a:solidFill>
                <a:latin typeface="Times New Roman" pitchFamily="18" charset="0"/>
              </a:rPr>
              <a:t>310 Elevation Certificates</a:t>
            </a:r>
          </a:p>
        </p:txBody>
      </p:sp>
      <p:sp>
        <p:nvSpPr>
          <p:cNvPr id="26627" name="Rectangle 3"/>
          <p:cNvSpPr>
            <a:spLocks noGrp="1" noChangeArrowheads="1"/>
          </p:cNvSpPr>
          <p:nvPr>
            <p:ph type="dt" sz="quarter" idx="1"/>
          </p:nvPr>
        </p:nvSpPr>
        <p:spPr/>
        <p:txBody>
          <a:bodyPr/>
          <a:lstStyle>
            <a:lvl1pPr algn="ctr" eaLnBrk="0" hangingPunct="0">
              <a:defRPr sz="2400">
                <a:solidFill>
                  <a:srgbClr val="FF0000"/>
                </a:solidFill>
                <a:latin typeface="Arial" pitchFamily="34" charset="0"/>
              </a:defRPr>
            </a:lvl1pPr>
            <a:lvl2pPr marL="786108" indent="-302349" algn="ctr" eaLnBrk="0" hangingPunct="0">
              <a:defRPr sz="2400">
                <a:solidFill>
                  <a:srgbClr val="FF0000"/>
                </a:solidFill>
                <a:latin typeface="Arial" pitchFamily="34" charset="0"/>
              </a:defRPr>
            </a:lvl2pPr>
            <a:lvl3pPr marL="1209397" indent="-241879" algn="ctr" eaLnBrk="0" hangingPunct="0">
              <a:defRPr sz="2400">
                <a:solidFill>
                  <a:srgbClr val="FF0000"/>
                </a:solidFill>
                <a:latin typeface="Arial" pitchFamily="34" charset="0"/>
              </a:defRPr>
            </a:lvl3pPr>
            <a:lvl4pPr marL="1693155" indent="-241879" algn="ctr" eaLnBrk="0" hangingPunct="0">
              <a:defRPr sz="2400">
                <a:solidFill>
                  <a:srgbClr val="FF0000"/>
                </a:solidFill>
                <a:latin typeface="Arial" pitchFamily="34" charset="0"/>
              </a:defRPr>
            </a:lvl4pPr>
            <a:lvl5pPr marL="2176914" indent="-241879" algn="ctr" eaLnBrk="0" hangingPunct="0">
              <a:defRPr sz="2400">
                <a:solidFill>
                  <a:srgbClr val="FF0000"/>
                </a:solidFill>
                <a:latin typeface="Arial" pitchFamily="34" charset="0"/>
              </a:defRPr>
            </a:lvl5pPr>
            <a:lvl6pPr marL="2660672" indent="-241879" algn="ctr" eaLnBrk="0" fontAlgn="base" hangingPunct="0">
              <a:spcBef>
                <a:spcPct val="0"/>
              </a:spcBef>
              <a:spcAft>
                <a:spcPct val="0"/>
              </a:spcAft>
              <a:defRPr sz="2400">
                <a:solidFill>
                  <a:srgbClr val="FF0000"/>
                </a:solidFill>
                <a:latin typeface="Arial" pitchFamily="34" charset="0"/>
              </a:defRPr>
            </a:lvl6pPr>
            <a:lvl7pPr marL="3144431" indent="-241879" algn="ctr" eaLnBrk="0" fontAlgn="base" hangingPunct="0">
              <a:spcBef>
                <a:spcPct val="0"/>
              </a:spcBef>
              <a:spcAft>
                <a:spcPct val="0"/>
              </a:spcAft>
              <a:defRPr sz="2400">
                <a:solidFill>
                  <a:srgbClr val="FF0000"/>
                </a:solidFill>
                <a:latin typeface="Arial" pitchFamily="34" charset="0"/>
              </a:defRPr>
            </a:lvl7pPr>
            <a:lvl8pPr marL="3628190" indent="-241879" algn="ctr" eaLnBrk="0" fontAlgn="base" hangingPunct="0">
              <a:spcBef>
                <a:spcPct val="0"/>
              </a:spcBef>
              <a:spcAft>
                <a:spcPct val="0"/>
              </a:spcAft>
              <a:defRPr sz="2400">
                <a:solidFill>
                  <a:srgbClr val="FF0000"/>
                </a:solidFill>
                <a:latin typeface="Arial" pitchFamily="34" charset="0"/>
              </a:defRPr>
            </a:lvl8pPr>
            <a:lvl9pPr marL="4111949" indent="-241879" algn="ctr" eaLnBrk="0" fontAlgn="base" hangingPunct="0">
              <a:spcBef>
                <a:spcPct val="0"/>
              </a:spcBef>
              <a:spcAft>
                <a:spcPct val="0"/>
              </a:spcAft>
              <a:defRPr sz="2400">
                <a:solidFill>
                  <a:srgbClr val="FF0000"/>
                </a:solidFill>
                <a:latin typeface="Arial" pitchFamily="34" charset="0"/>
              </a:defRPr>
            </a:lvl9pPr>
          </a:lstStyle>
          <a:p>
            <a:pPr algn="r">
              <a:defRPr/>
            </a:pPr>
            <a:r>
              <a:rPr lang="en-US" sz="1200" dirty="0">
                <a:solidFill>
                  <a:schemeClr val="tx1"/>
                </a:solidFill>
                <a:latin typeface="Times New Roman" pitchFamily="18" charset="0"/>
              </a:rPr>
              <a:t>E278</a:t>
            </a:r>
          </a:p>
        </p:txBody>
      </p:sp>
      <p:sp>
        <p:nvSpPr>
          <p:cNvPr id="26628"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Calibri" panose="020F0502020204030204" pitchFamily="34" charset="0"/>
              </a:defRPr>
            </a:lvl1pPr>
            <a:lvl2pPr marL="784637" indent="-301658" eaLnBrk="0" hangingPunct="0">
              <a:spcBef>
                <a:spcPct val="30000"/>
              </a:spcBef>
              <a:defRPr sz="1200">
                <a:solidFill>
                  <a:schemeClr val="tx1"/>
                </a:solidFill>
                <a:latin typeface="Calibri" panose="020F0502020204030204" pitchFamily="34" charset="0"/>
              </a:defRPr>
            </a:lvl2pPr>
            <a:lvl3pPr marL="1208276" indent="-240666" eaLnBrk="0" hangingPunct="0">
              <a:spcBef>
                <a:spcPct val="30000"/>
              </a:spcBef>
              <a:defRPr sz="1200">
                <a:solidFill>
                  <a:schemeClr val="tx1"/>
                </a:solidFill>
                <a:latin typeface="Calibri" panose="020F0502020204030204" pitchFamily="34" charset="0"/>
              </a:defRPr>
            </a:lvl3pPr>
            <a:lvl4pPr marL="1692905" indent="-240666" eaLnBrk="0" hangingPunct="0">
              <a:spcBef>
                <a:spcPct val="30000"/>
              </a:spcBef>
              <a:defRPr sz="1200">
                <a:solidFill>
                  <a:schemeClr val="tx1"/>
                </a:solidFill>
                <a:latin typeface="Calibri" panose="020F0502020204030204" pitchFamily="34" charset="0"/>
              </a:defRPr>
            </a:lvl4pPr>
            <a:lvl5pPr marL="2175886" indent="-240666" eaLnBrk="0" hangingPunct="0">
              <a:spcBef>
                <a:spcPct val="30000"/>
              </a:spcBef>
              <a:defRPr sz="1200">
                <a:solidFill>
                  <a:schemeClr val="tx1"/>
                </a:solidFill>
                <a:latin typeface="Calibri" panose="020F0502020204030204" pitchFamily="34" charset="0"/>
              </a:defRPr>
            </a:lvl5pPr>
            <a:lvl6pPr marL="2650624" indent="-240666" eaLnBrk="0" fontAlgn="base" hangingPunct="0">
              <a:spcBef>
                <a:spcPct val="30000"/>
              </a:spcBef>
              <a:spcAft>
                <a:spcPct val="0"/>
              </a:spcAft>
              <a:defRPr sz="1200">
                <a:solidFill>
                  <a:schemeClr val="tx1"/>
                </a:solidFill>
                <a:latin typeface="Calibri" panose="020F0502020204030204" pitchFamily="34" charset="0"/>
              </a:defRPr>
            </a:lvl6pPr>
            <a:lvl7pPr marL="3125363" indent="-240666" eaLnBrk="0" fontAlgn="base" hangingPunct="0">
              <a:spcBef>
                <a:spcPct val="30000"/>
              </a:spcBef>
              <a:spcAft>
                <a:spcPct val="0"/>
              </a:spcAft>
              <a:defRPr sz="1200">
                <a:solidFill>
                  <a:schemeClr val="tx1"/>
                </a:solidFill>
                <a:latin typeface="Calibri" panose="020F0502020204030204" pitchFamily="34" charset="0"/>
              </a:defRPr>
            </a:lvl7pPr>
            <a:lvl8pPr marL="3600102" indent="-240666" eaLnBrk="0" fontAlgn="base" hangingPunct="0">
              <a:spcBef>
                <a:spcPct val="30000"/>
              </a:spcBef>
              <a:spcAft>
                <a:spcPct val="0"/>
              </a:spcAft>
              <a:defRPr sz="1200">
                <a:solidFill>
                  <a:schemeClr val="tx1"/>
                </a:solidFill>
                <a:latin typeface="Calibri" panose="020F0502020204030204" pitchFamily="34" charset="0"/>
              </a:defRPr>
            </a:lvl8pPr>
            <a:lvl9pPr marL="4074840" indent="-240666"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49E3A3B-8847-4E1E-8D77-0DF95F28AA3B}" type="slidenum">
              <a:rPr lang="en-US" altLang="en-US">
                <a:latin typeface="Times New Roman" panose="02020603050405020304" pitchFamily="18" charset="0"/>
              </a:rPr>
              <a:pPr>
                <a:spcBef>
                  <a:spcPct val="0"/>
                </a:spcBef>
              </a:pPr>
              <a:t>14</a:t>
            </a:fld>
            <a:endParaRPr lang="en-US" altLang="en-US">
              <a:latin typeface="Times New Roman" panose="02020603050405020304" pitchFamily="18" charset="0"/>
            </a:endParaRPr>
          </a:p>
        </p:txBody>
      </p:sp>
      <p:sp>
        <p:nvSpPr>
          <p:cNvPr id="4608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6086"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r>
              <a:rPr lang="en-US" altLang="en-US" dirty="0" smtClean="0"/>
              <a:t>The WVGISTC relied on guidance documents</a:t>
            </a:r>
            <a:r>
              <a:rPr lang="en-US" altLang="en-US" baseline="0" dirty="0" smtClean="0"/>
              <a:t> such as the FEMA CRS Manual to define variables and processes. For example, “What is a building?”</a:t>
            </a:r>
            <a:endParaRPr lang="en-US" altLang="en-US" dirty="0"/>
          </a:p>
        </p:txBody>
      </p:sp>
      <p:sp>
        <p:nvSpPr>
          <p:cNvPr id="2" name="Footer Placeholder 1"/>
          <p:cNvSpPr>
            <a:spLocks noGrp="1"/>
          </p:cNvSpPr>
          <p:nvPr>
            <p:ph type="ftr" sz="quarter" idx="4"/>
          </p:nvPr>
        </p:nvSpPr>
        <p:spPr/>
        <p:txBody>
          <a:bodyPr/>
          <a:lstStyle/>
          <a:p>
            <a:pPr>
              <a:defRPr/>
            </a:pPr>
            <a:r>
              <a:rPr lang="en-US"/>
              <a:t>July 2013</a:t>
            </a:r>
          </a:p>
        </p:txBody>
      </p:sp>
    </p:spTree>
    <p:extLst>
      <p:ext uri="{BB962C8B-B14F-4D97-AF65-F5344CB8AC3E}">
        <p14:creationId xmlns:p14="http://schemas.microsoft.com/office/powerpoint/2010/main" val="1271326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p:txBody>
          <a:bodyPr/>
          <a:lstStyle>
            <a:lvl1pPr algn="ctr" eaLnBrk="0" hangingPunct="0">
              <a:defRPr sz="2400">
                <a:solidFill>
                  <a:srgbClr val="FF0000"/>
                </a:solidFill>
                <a:latin typeface="Arial" pitchFamily="34" charset="0"/>
              </a:defRPr>
            </a:lvl1pPr>
            <a:lvl2pPr marL="786108" indent="-302349" algn="ctr" eaLnBrk="0" hangingPunct="0">
              <a:defRPr sz="2400">
                <a:solidFill>
                  <a:srgbClr val="FF0000"/>
                </a:solidFill>
                <a:latin typeface="Arial" pitchFamily="34" charset="0"/>
              </a:defRPr>
            </a:lvl2pPr>
            <a:lvl3pPr marL="1209397" indent="-241879" algn="ctr" eaLnBrk="0" hangingPunct="0">
              <a:defRPr sz="2400">
                <a:solidFill>
                  <a:srgbClr val="FF0000"/>
                </a:solidFill>
                <a:latin typeface="Arial" pitchFamily="34" charset="0"/>
              </a:defRPr>
            </a:lvl3pPr>
            <a:lvl4pPr marL="1693155" indent="-241879" algn="ctr" eaLnBrk="0" hangingPunct="0">
              <a:defRPr sz="2400">
                <a:solidFill>
                  <a:srgbClr val="FF0000"/>
                </a:solidFill>
                <a:latin typeface="Arial" pitchFamily="34" charset="0"/>
              </a:defRPr>
            </a:lvl4pPr>
            <a:lvl5pPr marL="2176914" indent="-241879" algn="ctr" eaLnBrk="0" hangingPunct="0">
              <a:defRPr sz="2400">
                <a:solidFill>
                  <a:srgbClr val="FF0000"/>
                </a:solidFill>
                <a:latin typeface="Arial" pitchFamily="34" charset="0"/>
              </a:defRPr>
            </a:lvl5pPr>
            <a:lvl6pPr marL="2660672" indent="-241879" algn="ctr" eaLnBrk="0" fontAlgn="base" hangingPunct="0">
              <a:spcBef>
                <a:spcPct val="0"/>
              </a:spcBef>
              <a:spcAft>
                <a:spcPct val="0"/>
              </a:spcAft>
              <a:defRPr sz="2400">
                <a:solidFill>
                  <a:srgbClr val="FF0000"/>
                </a:solidFill>
                <a:latin typeface="Arial" pitchFamily="34" charset="0"/>
              </a:defRPr>
            </a:lvl6pPr>
            <a:lvl7pPr marL="3144431" indent="-241879" algn="ctr" eaLnBrk="0" fontAlgn="base" hangingPunct="0">
              <a:spcBef>
                <a:spcPct val="0"/>
              </a:spcBef>
              <a:spcAft>
                <a:spcPct val="0"/>
              </a:spcAft>
              <a:defRPr sz="2400">
                <a:solidFill>
                  <a:srgbClr val="FF0000"/>
                </a:solidFill>
                <a:latin typeface="Arial" pitchFamily="34" charset="0"/>
              </a:defRPr>
            </a:lvl7pPr>
            <a:lvl8pPr marL="3628190" indent="-241879" algn="ctr" eaLnBrk="0" fontAlgn="base" hangingPunct="0">
              <a:spcBef>
                <a:spcPct val="0"/>
              </a:spcBef>
              <a:spcAft>
                <a:spcPct val="0"/>
              </a:spcAft>
              <a:defRPr sz="2400">
                <a:solidFill>
                  <a:srgbClr val="FF0000"/>
                </a:solidFill>
                <a:latin typeface="Arial" pitchFamily="34" charset="0"/>
              </a:defRPr>
            </a:lvl8pPr>
            <a:lvl9pPr marL="4111949" indent="-241879" algn="ctr" eaLnBrk="0" fontAlgn="base" hangingPunct="0">
              <a:spcBef>
                <a:spcPct val="0"/>
              </a:spcBef>
              <a:spcAft>
                <a:spcPct val="0"/>
              </a:spcAft>
              <a:defRPr sz="2400">
                <a:solidFill>
                  <a:srgbClr val="FF0000"/>
                </a:solidFill>
                <a:latin typeface="Arial" pitchFamily="34" charset="0"/>
              </a:defRPr>
            </a:lvl9pPr>
          </a:lstStyle>
          <a:p>
            <a:pPr algn="l">
              <a:defRPr/>
            </a:pPr>
            <a:r>
              <a:rPr lang="en-US" sz="1200" dirty="0">
                <a:solidFill>
                  <a:schemeClr val="tx1"/>
                </a:solidFill>
                <a:latin typeface="Times New Roman" pitchFamily="18" charset="0"/>
              </a:rPr>
              <a:t>310 Elevation Certificates</a:t>
            </a:r>
          </a:p>
        </p:txBody>
      </p:sp>
      <p:sp>
        <p:nvSpPr>
          <p:cNvPr id="27651" name="Rectangle 3"/>
          <p:cNvSpPr>
            <a:spLocks noGrp="1" noChangeArrowheads="1"/>
          </p:cNvSpPr>
          <p:nvPr>
            <p:ph type="dt" sz="quarter" idx="1"/>
          </p:nvPr>
        </p:nvSpPr>
        <p:spPr/>
        <p:txBody>
          <a:bodyPr/>
          <a:lstStyle>
            <a:lvl1pPr algn="ctr" eaLnBrk="0" hangingPunct="0">
              <a:defRPr sz="2400">
                <a:solidFill>
                  <a:srgbClr val="FF0000"/>
                </a:solidFill>
                <a:latin typeface="Arial" pitchFamily="34" charset="0"/>
              </a:defRPr>
            </a:lvl1pPr>
            <a:lvl2pPr marL="786108" indent="-302349" algn="ctr" eaLnBrk="0" hangingPunct="0">
              <a:defRPr sz="2400">
                <a:solidFill>
                  <a:srgbClr val="FF0000"/>
                </a:solidFill>
                <a:latin typeface="Arial" pitchFamily="34" charset="0"/>
              </a:defRPr>
            </a:lvl2pPr>
            <a:lvl3pPr marL="1209397" indent="-241879" algn="ctr" eaLnBrk="0" hangingPunct="0">
              <a:defRPr sz="2400">
                <a:solidFill>
                  <a:srgbClr val="FF0000"/>
                </a:solidFill>
                <a:latin typeface="Arial" pitchFamily="34" charset="0"/>
              </a:defRPr>
            </a:lvl3pPr>
            <a:lvl4pPr marL="1693155" indent="-241879" algn="ctr" eaLnBrk="0" hangingPunct="0">
              <a:defRPr sz="2400">
                <a:solidFill>
                  <a:srgbClr val="FF0000"/>
                </a:solidFill>
                <a:latin typeface="Arial" pitchFamily="34" charset="0"/>
              </a:defRPr>
            </a:lvl4pPr>
            <a:lvl5pPr marL="2176914" indent="-241879" algn="ctr" eaLnBrk="0" hangingPunct="0">
              <a:defRPr sz="2400">
                <a:solidFill>
                  <a:srgbClr val="FF0000"/>
                </a:solidFill>
                <a:latin typeface="Arial" pitchFamily="34" charset="0"/>
              </a:defRPr>
            </a:lvl5pPr>
            <a:lvl6pPr marL="2660672" indent="-241879" algn="ctr" eaLnBrk="0" fontAlgn="base" hangingPunct="0">
              <a:spcBef>
                <a:spcPct val="0"/>
              </a:spcBef>
              <a:spcAft>
                <a:spcPct val="0"/>
              </a:spcAft>
              <a:defRPr sz="2400">
                <a:solidFill>
                  <a:srgbClr val="FF0000"/>
                </a:solidFill>
                <a:latin typeface="Arial" pitchFamily="34" charset="0"/>
              </a:defRPr>
            </a:lvl6pPr>
            <a:lvl7pPr marL="3144431" indent="-241879" algn="ctr" eaLnBrk="0" fontAlgn="base" hangingPunct="0">
              <a:spcBef>
                <a:spcPct val="0"/>
              </a:spcBef>
              <a:spcAft>
                <a:spcPct val="0"/>
              </a:spcAft>
              <a:defRPr sz="2400">
                <a:solidFill>
                  <a:srgbClr val="FF0000"/>
                </a:solidFill>
                <a:latin typeface="Arial" pitchFamily="34" charset="0"/>
              </a:defRPr>
            </a:lvl7pPr>
            <a:lvl8pPr marL="3628190" indent="-241879" algn="ctr" eaLnBrk="0" fontAlgn="base" hangingPunct="0">
              <a:spcBef>
                <a:spcPct val="0"/>
              </a:spcBef>
              <a:spcAft>
                <a:spcPct val="0"/>
              </a:spcAft>
              <a:defRPr sz="2400">
                <a:solidFill>
                  <a:srgbClr val="FF0000"/>
                </a:solidFill>
                <a:latin typeface="Arial" pitchFamily="34" charset="0"/>
              </a:defRPr>
            </a:lvl8pPr>
            <a:lvl9pPr marL="4111949" indent="-241879" algn="ctr" eaLnBrk="0" fontAlgn="base" hangingPunct="0">
              <a:spcBef>
                <a:spcPct val="0"/>
              </a:spcBef>
              <a:spcAft>
                <a:spcPct val="0"/>
              </a:spcAft>
              <a:defRPr sz="2400">
                <a:solidFill>
                  <a:srgbClr val="FF0000"/>
                </a:solidFill>
                <a:latin typeface="Arial" pitchFamily="34" charset="0"/>
              </a:defRPr>
            </a:lvl9pPr>
          </a:lstStyle>
          <a:p>
            <a:pPr algn="r">
              <a:defRPr/>
            </a:pPr>
            <a:r>
              <a:rPr lang="en-US" sz="1200" dirty="0">
                <a:solidFill>
                  <a:schemeClr val="tx1"/>
                </a:solidFill>
                <a:latin typeface="Times New Roman" pitchFamily="18" charset="0"/>
              </a:rPr>
              <a:t>E278</a:t>
            </a:r>
          </a:p>
        </p:txBody>
      </p:sp>
      <p:sp>
        <p:nvSpPr>
          <p:cNvPr id="27652" name="Rectangle 7"/>
          <p:cNvSpPr>
            <a:spLocks noGrp="1" noChangeArrowheads="1"/>
          </p:cNvSpPr>
          <p:nvPr>
            <p:ph type="sldNum" sz="quarter" idx="5"/>
          </p:nvPr>
        </p:nvSpPr>
        <p:spPr/>
        <p:txBody>
          <a:bodyPr/>
          <a:lstStyle>
            <a:lvl1pPr eaLnBrk="0" hangingPunct="0">
              <a:spcBef>
                <a:spcPct val="30000"/>
              </a:spcBef>
              <a:defRPr sz="1200">
                <a:solidFill>
                  <a:schemeClr val="tx1"/>
                </a:solidFill>
                <a:latin typeface="Calibri" panose="020F0502020204030204" pitchFamily="34" charset="0"/>
              </a:defRPr>
            </a:lvl1pPr>
            <a:lvl2pPr marL="784637" indent="-301658" eaLnBrk="0" hangingPunct="0">
              <a:spcBef>
                <a:spcPct val="30000"/>
              </a:spcBef>
              <a:defRPr sz="1200">
                <a:solidFill>
                  <a:schemeClr val="tx1"/>
                </a:solidFill>
                <a:latin typeface="Calibri" panose="020F0502020204030204" pitchFamily="34" charset="0"/>
              </a:defRPr>
            </a:lvl2pPr>
            <a:lvl3pPr marL="1208276" indent="-240666" eaLnBrk="0" hangingPunct="0">
              <a:spcBef>
                <a:spcPct val="30000"/>
              </a:spcBef>
              <a:defRPr sz="1200">
                <a:solidFill>
                  <a:schemeClr val="tx1"/>
                </a:solidFill>
                <a:latin typeface="Calibri" panose="020F0502020204030204" pitchFamily="34" charset="0"/>
              </a:defRPr>
            </a:lvl3pPr>
            <a:lvl4pPr marL="1692905" indent="-240666" eaLnBrk="0" hangingPunct="0">
              <a:spcBef>
                <a:spcPct val="30000"/>
              </a:spcBef>
              <a:defRPr sz="1200">
                <a:solidFill>
                  <a:schemeClr val="tx1"/>
                </a:solidFill>
                <a:latin typeface="Calibri" panose="020F0502020204030204" pitchFamily="34" charset="0"/>
              </a:defRPr>
            </a:lvl4pPr>
            <a:lvl5pPr marL="2175886" indent="-240666" eaLnBrk="0" hangingPunct="0">
              <a:spcBef>
                <a:spcPct val="30000"/>
              </a:spcBef>
              <a:defRPr sz="1200">
                <a:solidFill>
                  <a:schemeClr val="tx1"/>
                </a:solidFill>
                <a:latin typeface="Calibri" panose="020F0502020204030204" pitchFamily="34" charset="0"/>
              </a:defRPr>
            </a:lvl5pPr>
            <a:lvl6pPr marL="2650624" indent="-240666" eaLnBrk="0" fontAlgn="base" hangingPunct="0">
              <a:spcBef>
                <a:spcPct val="30000"/>
              </a:spcBef>
              <a:spcAft>
                <a:spcPct val="0"/>
              </a:spcAft>
              <a:defRPr sz="1200">
                <a:solidFill>
                  <a:schemeClr val="tx1"/>
                </a:solidFill>
                <a:latin typeface="Calibri" panose="020F0502020204030204" pitchFamily="34" charset="0"/>
              </a:defRPr>
            </a:lvl6pPr>
            <a:lvl7pPr marL="3125363" indent="-240666" eaLnBrk="0" fontAlgn="base" hangingPunct="0">
              <a:spcBef>
                <a:spcPct val="30000"/>
              </a:spcBef>
              <a:spcAft>
                <a:spcPct val="0"/>
              </a:spcAft>
              <a:defRPr sz="1200">
                <a:solidFill>
                  <a:schemeClr val="tx1"/>
                </a:solidFill>
                <a:latin typeface="Calibri" panose="020F0502020204030204" pitchFamily="34" charset="0"/>
              </a:defRPr>
            </a:lvl7pPr>
            <a:lvl8pPr marL="3600102" indent="-240666" eaLnBrk="0" fontAlgn="base" hangingPunct="0">
              <a:spcBef>
                <a:spcPct val="30000"/>
              </a:spcBef>
              <a:spcAft>
                <a:spcPct val="0"/>
              </a:spcAft>
              <a:defRPr sz="1200">
                <a:solidFill>
                  <a:schemeClr val="tx1"/>
                </a:solidFill>
                <a:latin typeface="Calibri" panose="020F0502020204030204" pitchFamily="34" charset="0"/>
              </a:defRPr>
            </a:lvl8pPr>
            <a:lvl9pPr marL="4074840" indent="-240666"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CBF900A-C830-47B2-93D0-50D40C783343}" type="slidenum">
              <a:rPr lang="en-US" altLang="en-US">
                <a:latin typeface="Times New Roman" panose="02020603050405020304" pitchFamily="18" charset="0"/>
              </a:rPr>
              <a:pPr>
                <a:spcBef>
                  <a:spcPct val="0"/>
                </a:spcBef>
              </a:pPr>
              <a:t>15</a:t>
            </a:fld>
            <a:endParaRPr lang="en-US" altLang="en-US">
              <a:latin typeface="Times New Roman" panose="02020603050405020304" pitchFamily="18" charset="0"/>
            </a:endParaRPr>
          </a:p>
        </p:txBody>
      </p:sp>
      <p:sp>
        <p:nvSpPr>
          <p:cNvPr id="4710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7110"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r>
              <a:rPr lang="en-US" altLang="en-US" dirty="0" smtClean="0"/>
              <a:t>Here are some examples of structures that are NOT considered buildings.</a:t>
            </a:r>
            <a:endParaRPr lang="en-US" altLang="en-US" dirty="0"/>
          </a:p>
        </p:txBody>
      </p:sp>
      <p:sp>
        <p:nvSpPr>
          <p:cNvPr id="2" name="Footer Placeholder 1"/>
          <p:cNvSpPr>
            <a:spLocks noGrp="1"/>
          </p:cNvSpPr>
          <p:nvPr>
            <p:ph type="ftr" sz="quarter" idx="4"/>
          </p:nvPr>
        </p:nvSpPr>
        <p:spPr/>
        <p:txBody>
          <a:bodyPr/>
          <a:lstStyle/>
          <a:p>
            <a:pPr>
              <a:defRPr/>
            </a:pPr>
            <a:r>
              <a:rPr lang="en-US"/>
              <a:t>July 2013</a:t>
            </a:r>
          </a:p>
        </p:txBody>
      </p:sp>
    </p:spTree>
    <p:extLst>
      <p:ext uri="{BB962C8B-B14F-4D97-AF65-F5344CB8AC3E}">
        <p14:creationId xmlns:p14="http://schemas.microsoft.com/office/powerpoint/2010/main" val="3232629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 Primary Structure point</a:t>
            </a:r>
            <a:r>
              <a:rPr lang="en-US" baseline="0" dirty="0" smtClean="0"/>
              <a:t> ID</a:t>
            </a:r>
            <a:r>
              <a:rPr lang="en-US" dirty="0" smtClean="0"/>
              <a:t> objectives were achieved using E911 addresses, parcel geometry and building sketches in the assessment record,</a:t>
            </a:r>
            <a:r>
              <a:rPr lang="en-US" baseline="0" dirty="0" smtClean="0"/>
              <a:t> as well as thinks like aerial and street-view imagery. Numerous characteristics were defined, such as </a:t>
            </a:r>
            <a:r>
              <a:rPr lang="en-US" baseline="0" dirty="0" err="1" smtClean="0"/>
              <a:t>Hazus</a:t>
            </a:r>
            <a:r>
              <a:rPr lang="en-US" baseline="0" dirty="0" smtClean="0"/>
              <a:t> Occupancy Class, Exposure (cost), Basement / Foundation, FFH, Stories; Conservative FP placement</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16</a:t>
            </a:fld>
            <a:endParaRPr lang="en-US"/>
          </a:p>
        </p:txBody>
      </p:sp>
    </p:spTree>
    <p:extLst>
      <p:ext uri="{BB962C8B-B14F-4D97-AF65-F5344CB8AC3E}">
        <p14:creationId xmlns:p14="http://schemas.microsoft.com/office/powerpoint/2010/main" val="4204283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simple but effective unique ID is at the heart of the BLRA</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17</a:t>
            </a:fld>
            <a:endParaRPr lang="en-US"/>
          </a:p>
        </p:txBody>
      </p:sp>
    </p:spTree>
    <p:extLst>
      <p:ext uri="{BB962C8B-B14F-4D97-AF65-F5344CB8AC3E}">
        <p14:creationId xmlns:p14="http://schemas.microsoft.com/office/powerpoint/2010/main" val="905373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this capture of the WV Flood Tool we see the information associated with a specific building; All of these items will become part of the BI record for this structure. Note that this building has an Elevation Certificate associated with it.</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18</a:t>
            </a:fld>
            <a:endParaRPr lang="en-US"/>
          </a:p>
        </p:txBody>
      </p:sp>
    </p:spTree>
    <p:extLst>
      <p:ext uri="{BB962C8B-B14F-4D97-AF65-F5344CB8AC3E}">
        <p14:creationId xmlns:p14="http://schemas.microsoft.com/office/powerpoint/2010/main" val="4250430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we do with our BI and RA results? This slide depicts the Building</a:t>
            </a:r>
            <a:r>
              <a:rPr lang="en-US" baseline="0" dirty="0" smtClean="0"/>
              <a:t> Level output products along with other outputs made possible by the analysis, including 3D Visualizations, Data Gap Reports, and Possible Mitigation Actions.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19</a:t>
            </a:fld>
            <a:endParaRPr lang="en-US"/>
          </a:p>
        </p:txBody>
      </p:sp>
    </p:spTree>
    <p:extLst>
      <p:ext uri="{BB962C8B-B14F-4D97-AF65-F5344CB8AC3E}">
        <p14:creationId xmlns:p14="http://schemas.microsoft.com/office/powerpoint/2010/main" val="4063313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 a member of a large team of full-time staff, GRAs</a:t>
            </a:r>
            <a:r>
              <a:rPr lang="en-US" baseline="0" dirty="0" smtClean="0"/>
              <a:t> and undergraduate GIS interns, some key contributors are shown in this photograph</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2</a:t>
            </a:fld>
            <a:endParaRPr lang="en-US"/>
          </a:p>
        </p:txBody>
      </p:sp>
    </p:spTree>
    <p:extLst>
      <p:ext uri="{BB962C8B-B14F-4D97-AF65-F5344CB8AC3E}">
        <p14:creationId xmlns:p14="http://schemas.microsoft.com/office/powerpoint/2010/main" val="10879277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Certain structures are especially important for communities in the event of a disaster.</a:t>
            </a:r>
            <a:r>
              <a:rPr lang="en-US" baseline="0" dirty="0" smtClean="0"/>
              <a:t> Essential Facilities such as … and Community Assets are tagged in the BI process.</a:t>
            </a:r>
            <a:endParaRPr lang="en-US" dirty="0"/>
          </a:p>
        </p:txBody>
      </p:sp>
      <p:sp>
        <p:nvSpPr>
          <p:cNvPr id="4" name="Slide Number Placeholder 3"/>
          <p:cNvSpPr>
            <a:spLocks noGrp="1"/>
          </p:cNvSpPr>
          <p:nvPr>
            <p:ph type="sldNum" sz="quarter" idx="5"/>
          </p:nvPr>
        </p:nvSpPr>
        <p:spPr/>
        <p:txBody>
          <a:bodyPr/>
          <a:lstStyle/>
          <a:p>
            <a:fld id="{2E68E02A-DC5B-42DD-897E-06D8301A16EE}" type="slidenum">
              <a:rPr lang="en-US" smtClean="0"/>
              <a:t>21</a:t>
            </a:fld>
            <a:endParaRPr lang="en-US"/>
          </a:p>
        </p:txBody>
      </p:sp>
    </p:spTree>
    <p:extLst>
      <p:ext uri="{BB962C8B-B14F-4D97-AF65-F5344CB8AC3E}">
        <p14:creationId xmlns:p14="http://schemas.microsoft.com/office/powerpoint/2010/main" val="1386626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damage estimates depend on having the correct information about a structure.</a:t>
            </a:r>
            <a:r>
              <a:rPr lang="en-US" baseline="0" dirty="0" smtClean="0"/>
              <a:t> First Floor Height is a prime example of this. A home that has been elevated so that the lowest living space is above the anticipated 1% annual chance flood will be at reduced risk of flood damage. Mitigated properties are shown in the WV Flood Tool.</a:t>
            </a:r>
            <a:endParaRPr lang="en-US" dirty="0"/>
          </a:p>
        </p:txBody>
      </p:sp>
      <p:sp>
        <p:nvSpPr>
          <p:cNvPr id="4" name="Slide Number Placeholder 3"/>
          <p:cNvSpPr>
            <a:spLocks noGrp="1"/>
          </p:cNvSpPr>
          <p:nvPr>
            <p:ph type="sldNum" sz="quarter" idx="5"/>
          </p:nvPr>
        </p:nvSpPr>
        <p:spPr/>
        <p:txBody>
          <a:bodyPr/>
          <a:lstStyle/>
          <a:p>
            <a:fld id="{311DBD47-1AA0-4509-BBD7-1D036EE8CA3E}" type="slidenum">
              <a:rPr lang="en-US" smtClean="0"/>
              <a:t>22</a:t>
            </a:fld>
            <a:endParaRPr lang="en-US"/>
          </a:p>
        </p:txBody>
      </p:sp>
    </p:spTree>
    <p:extLst>
      <p:ext uri="{BB962C8B-B14F-4D97-AF65-F5344CB8AC3E}">
        <p14:creationId xmlns:p14="http://schemas.microsoft.com/office/powerpoint/2010/main" val="243963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FEMA Elevation</a:t>
            </a:r>
            <a:r>
              <a:rPr lang="en-US" baseline="0" dirty="0" smtClean="0"/>
              <a:t> Certificate document includes Building Diagrams to compare with subject buildings in order to classify them and determine FFH. Here are two common methods of elevating structures.</a:t>
            </a:r>
            <a:endParaRPr lang="en-US" dirty="0"/>
          </a:p>
        </p:txBody>
      </p:sp>
      <p:sp>
        <p:nvSpPr>
          <p:cNvPr id="4" name="Slide Number Placeholder 3"/>
          <p:cNvSpPr>
            <a:spLocks noGrp="1"/>
          </p:cNvSpPr>
          <p:nvPr>
            <p:ph type="sldNum" sz="quarter" idx="5"/>
          </p:nvPr>
        </p:nvSpPr>
        <p:spPr/>
        <p:txBody>
          <a:bodyPr/>
          <a:lstStyle/>
          <a:p>
            <a:fld id="{2E68E02A-DC5B-42DD-897E-06D8301A16EE}" type="slidenum">
              <a:rPr lang="en-US" smtClean="0"/>
              <a:t>23</a:t>
            </a:fld>
            <a:endParaRPr lang="en-US"/>
          </a:p>
        </p:txBody>
      </p:sp>
    </p:spTree>
    <p:extLst>
      <p:ext uri="{BB962C8B-B14F-4D97-AF65-F5344CB8AC3E}">
        <p14:creationId xmlns:p14="http://schemas.microsoft.com/office/powerpoint/2010/main" val="38403456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methods for elevating</a:t>
            </a:r>
            <a:r>
              <a:rPr lang="en-US" baseline="0" dirty="0" smtClean="0"/>
              <a:t> buildings…</a:t>
            </a:r>
            <a:endParaRPr lang="en-US" dirty="0"/>
          </a:p>
        </p:txBody>
      </p:sp>
      <p:sp>
        <p:nvSpPr>
          <p:cNvPr id="4" name="Slide Number Placeholder 3"/>
          <p:cNvSpPr>
            <a:spLocks noGrp="1"/>
          </p:cNvSpPr>
          <p:nvPr>
            <p:ph type="sldNum" sz="quarter" idx="5"/>
          </p:nvPr>
        </p:nvSpPr>
        <p:spPr/>
        <p:txBody>
          <a:bodyPr/>
          <a:lstStyle/>
          <a:p>
            <a:fld id="{2E68E02A-DC5B-42DD-897E-06D8301A16EE}" type="slidenum">
              <a:rPr lang="en-US" smtClean="0"/>
              <a:t>24</a:t>
            </a:fld>
            <a:endParaRPr lang="en-US"/>
          </a:p>
        </p:txBody>
      </p:sp>
    </p:spTree>
    <p:extLst>
      <p:ext uri="{BB962C8B-B14F-4D97-AF65-F5344CB8AC3E}">
        <p14:creationId xmlns:p14="http://schemas.microsoft.com/office/powerpoint/2010/main" val="2827529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Input data sets for our risk assessment models include GIS boundary layers,</a:t>
            </a:r>
            <a:r>
              <a:rPr lang="en-US" baseline="0" dirty="0" smtClean="0"/>
              <a:t> parcels and assessment information and E-911 addresses. Aerial imagery is very important for verifying structures. New Lidar-based Elevation Data sets allow for finer resolution Depth and WSEL raster grids (1 m). Dropping 2010 </a:t>
            </a:r>
            <a:r>
              <a:rPr lang="en-US" baseline="0" dirty="0" err="1" smtClean="0"/>
              <a:t>Hazus</a:t>
            </a:r>
            <a:r>
              <a:rPr lang="en-US" baseline="0" dirty="0" smtClean="0"/>
              <a:t> depth as new studies arrive.</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25</a:t>
            </a:fld>
            <a:endParaRPr lang="en-US"/>
          </a:p>
        </p:txBody>
      </p:sp>
    </p:spTree>
    <p:extLst>
      <p:ext uri="{BB962C8B-B14F-4D97-AF65-F5344CB8AC3E}">
        <p14:creationId xmlns:p14="http://schemas.microsoft.com/office/powerpoint/2010/main" val="149977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Referring back to the Building-Level</a:t>
            </a:r>
            <a:r>
              <a:rPr lang="en-US" baseline="0" dirty="0" smtClean="0"/>
              <a:t> Assessment Cycle, the Inputs include floodplain boundaries, depth grids and building stock (general); These inputs contribute to the BI, which is reviewed iteratively for visual and tabular accuracy. Outputs include detailed tables, community level aggregations and 3D visualizations. Community feedback refines results.</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26</a:t>
            </a:fld>
            <a:endParaRPr lang="en-US"/>
          </a:p>
        </p:txBody>
      </p:sp>
    </p:spTree>
    <p:extLst>
      <p:ext uri="{BB962C8B-B14F-4D97-AF65-F5344CB8AC3E}">
        <p14:creationId xmlns:p14="http://schemas.microsoft.com/office/powerpoint/2010/main" val="2159472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 like provide</a:t>
            </a:r>
            <a:r>
              <a:rPr lang="en-US" baseline="0" dirty="0" smtClean="0"/>
              <a:t> some basic information now about the WV Flood Tool, and how we are using it to deliver the model outputs.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27</a:t>
            </a:fld>
            <a:endParaRPr lang="en-US"/>
          </a:p>
        </p:txBody>
      </p:sp>
    </p:spTree>
    <p:extLst>
      <p:ext uri="{BB962C8B-B14F-4D97-AF65-F5344CB8AC3E}">
        <p14:creationId xmlns:p14="http://schemas.microsoft.com/office/powerpoint/2010/main" val="5644954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WV Flood Tool</a:t>
            </a:r>
            <a:r>
              <a:rPr lang="en-US" baseline="0" dirty="0" smtClean="0"/>
              <a:t> first launched c. 2006 and has since undergone significant evolution. </a:t>
            </a:r>
            <a:r>
              <a:rPr lang="en-US" dirty="0" smtClean="0"/>
              <a:t>The desktop</a:t>
            </a:r>
            <a:r>
              <a:rPr lang="en-US" baseline="0" dirty="0" smtClean="0"/>
              <a:t> version functions down to the tablet screen size, while cell phones work best with the Mobile version. FT Queries link to Assessment info, and Assessment Reports include Flood Zone information and links to the FT. Several ways to get desired info.</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28</a:t>
            </a:fld>
            <a:endParaRPr lang="en-US"/>
          </a:p>
        </p:txBody>
      </p:sp>
    </p:spTree>
    <p:extLst>
      <p:ext uri="{BB962C8B-B14F-4D97-AF65-F5344CB8AC3E}">
        <p14:creationId xmlns:p14="http://schemas.microsoft.com/office/powerpoint/2010/main" val="2413269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FT has 3</a:t>
            </a:r>
            <a:r>
              <a:rPr lang="en-US" baseline="0" dirty="0" smtClean="0"/>
              <a:t> primary “Views,” Public, Expert and </a:t>
            </a:r>
            <a:r>
              <a:rPr lang="en-US" baseline="0" dirty="0" err="1" smtClean="0"/>
              <a:t>RiskMAP</a:t>
            </a:r>
            <a:r>
              <a:rPr lang="en-US" baseline="0" dirty="0" smtClean="0"/>
              <a:t>. I will go a little more into each view in the next few slides.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29</a:t>
            </a:fld>
            <a:endParaRPr lang="en-US"/>
          </a:p>
        </p:txBody>
      </p:sp>
    </p:spTree>
    <p:extLst>
      <p:ext uri="{BB962C8B-B14F-4D97-AF65-F5344CB8AC3E}">
        <p14:creationId xmlns:p14="http://schemas.microsoft.com/office/powerpoint/2010/main" val="39106667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Public View</a:t>
            </a:r>
            <a:r>
              <a:rPr lang="en-US" baseline="0" dirty="0" smtClean="0"/>
              <a:t> has relatively simple cartography but retains the option to display reference layers, and places query results in the right panel, </a:t>
            </a:r>
            <a:r>
              <a:rPr lang="en-US" baseline="0" dirty="0" err="1" smtClean="0"/>
              <a:t>similary</a:t>
            </a:r>
            <a:r>
              <a:rPr lang="en-US" baseline="0" dirty="0" smtClean="0"/>
              <a:t> to Expert.</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30</a:t>
            </a:fld>
            <a:endParaRPr lang="en-US"/>
          </a:p>
        </p:txBody>
      </p:sp>
    </p:spTree>
    <p:extLst>
      <p:ext uri="{BB962C8B-B14F-4D97-AF65-F5344CB8AC3E}">
        <p14:creationId xmlns:p14="http://schemas.microsoft.com/office/powerpoint/2010/main" val="2385142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we’ll look at the Statewide Flood Risk Assessment HMGP</a:t>
            </a:r>
            <a:r>
              <a:rPr lang="en-US" baseline="0" dirty="0" smtClean="0"/>
              <a:t> project, including Building Level RA, Delivery of results via the WV Flood Tool, and Next Steps in the process</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3</a:t>
            </a:fld>
            <a:endParaRPr lang="en-US"/>
          </a:p>
        </p:txBody>
      </p:sp>
    </p:spTree>
    <p:extLst>
      <p:ext uri="{BB962C8B-B14F-4D97-AF65-F5344CB8AC3E}">
        <p14:creationId xmlns:p14="http://schemas.microsoft.com/office/powerpoint/2010/main" val="3240831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find numerous additional Flood layers in the Expert View, along with a few additional lines in the query results panel (e.g. Depth, WSEL, Models).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31</a:t>
            </a:fld>
            <a:endParaRPr lang="en-US"/>
          </a:p>
        </p:txBody>
      </p:sp>
    </p:spTree>
    <p:extLst>
      <p:ext uri="{BB962C8B-B14F-4D97-AF65-F5344CB8AC3E}">
        <p14:creationId xmlns:p14="http://schemas.microsoft.com/office/powerpoint/2010/main" val="13692518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RiskMAP</a:t>
            </a:r>
            <a:r>
              <a:rPr lang="en-US" dirty="0" smtClean="0"/>
              <a:t> View is where we post risk</a:t>
            </a:r>
            <a:r>
              <a:rPr lang="en-US" baseline="0" dirty="0" smtClean="0"/>
              <a:t> assessment output data. Notice the “Risk” tab replaces the “Flood” tab. In addition to assessment and address information, there is now a link to flood Risk Assessment info in the results panel. Note the selected parcel boundary when the parcels Reference layer is on. View this location via the FT link at the bottom.</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32</a:t>
            </a:fld>
            <a:endParaRPr lang="en-US"/>
          </a:p>
        </p:txBody>
      </p:sp>
    </p:spTree>
    <p:extLst>
      <p:ext uri="{BB962C8B-B14F-4D97-AF65-F5344CB8AC3E}">
        <p14:creationId xmlns:p14="http://schemas.microsoft.com/office/powerpoint/2010/main" val="3777150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the Flood</a:t>
            </a:r>
            <a:r>
              <a:rPr lang="en-US" baseline="0" dirty="0" smtClean="0"/>
              <a:t> Risk Assessment information pop-up.</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33</a:t>
            </a:fld>
            <a:endParaRPr lang="en-US"/>
          </a:p>
        </p:txBody>
      </p:sp>
    </p:spTree>
    <p:extLst>
      <p:ext uri="{BB962C8B-B14F-4D97-AF65-F5344CB8AC3E}">
        <p14:creationId xmlns:p14="http://schemas.microsoft.com/office/powerpoint/2010/main" val="28954830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use symbols to distinguish different</a:t>
            </a:r>
            <a:r>
              <a:rPr lang="en-US" baseline="0" dirty="0" smtClean="0"/>
              <a:t> flood zones and regulatory vs non-regulatory FPs. Additional symbols represent Building Exposure (risk) and expected damage by percentage and dollar amounts.</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34</a:t>
            </a:fld>
            <a:endParaRPr lang="en-US"/>
          </a:p>
        </p:txBody>
      </p:sp>
    </p:spTree>
    <p:extLst>
      <p:ext uri="{BB962C8B-B14F-4D97-AF65-F5344CB8AC3E}">
        <p14:creationId xmlns:p14="http://schemas.microsoft.com/office/powerpoint/2010/main" val="27039200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more complete reference to the </a:t>
            </a:r>
            <a:r>
              <a:rPr lang="en-US" dirty="0" err="1" smtClean="0"/>
              <a:t>RiskMAP</a:t>
            </a:r>
            <a:r>
              <a:rPr lang="en-US" dirty="0" smtClean="0"/>
              <a:t> View layers and symbols. The Future Map symbols indicate expected changes with new studies. Use the remaining</a:t>
            </a:r>
            <a:r>
              <a:rPr lang="en-US" baseline="0" dirty="0" smtClean="0"/>
              <a:t> symbols to gather addition information about a subject property.</a:t>
            </a:r>
            <a:endParaRPr lang="en-US" dirty="0"/>
          </a:p>
        </p:txBody>
      </p:sp>
      <p:sp>
        <p:nvSpPr>
          <p:cNvPr id="4" name="Slide Number Placeholder 3"/>
          <p:cNvSpPr>
            <a:spLocks noGrp="1"/>
          </p:cNvSpPr>
          <p:nvPr>
            <p:ph type="sldNum" sz="quarter" idx="5"/>
          </p:nvPr>
        </p:nvSpPr>
        <p:spPr/>
        <p:txBody>
          <a:bodyPr/>
          <a:lstStyle/>
          <a:p>
            <a:fld id="{2E68E02A-DC5B-42DD-897E-06D8301A16EE}" type="slidenum">
              <a:rPr lang="en-US" smtClean="0"/>
              <a:t>35</a:t>
            </a:fld>
            <a:endParaRPr lang="en-US"/>
          </a:p>
        </p:txBody>
      </p:sp>
    </p:spTree>
    <p:extLst>
      <p:ext uri="{BB962C8B-B14F-4D97-AF65-F5344CB8AC3E}">
        <p14:creationId xmlns:p14="http://schemas.microsoft.com/office/powerpoint/2010/main" val="914213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Letters indicate property type and the symbols show their status in regard to the floodplains present. High-Risk Non-Regulatory orange hachure fill floodplains may be hard to discern in the slide.</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36</a:t>
            </a:fld>
            <a:endParaRPr lang="en-US"/>
          </a:p>
        </p:txBody>
      </p:sp>
    </p:spTree>
    <p:extLst>
      <p:ext uri="{BB962C8B-B14F-4D97-AF65-F5344CB8AC3E}">
        <p14:creationId xmlns:p14="http://schemas.microsoft.com/office/powerpoint/2010/main" val="33155297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Building close to effective floodplain boundaries can have undesirable consequences. In this case, expensive homes will be mapped into</a:t>
            </a:r>
            <a:r>
              <a:rPr lang="en-US" baseline="0" dirty="0" smtClean="0"/>
              <a:t> the regulatory floodplain once the new draft study becomes effective.</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37</a:t>
            </a:fld>
            <a:endParaRPr lang="en-US"/>
          </a:p>
        </p:txBody>
      </p:sp>
    </p:spTree>
    <p:extLst>
      <p:ext uri="{BB962C8B-B14F-4D97-AF65-F5344CB8AC3E}">
        <p14:creationId xmlns:p14="http://schemas.microsoft.com/office/powerpoint/2010/main" val="38492915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see the Exposure symbols for the homes mentioned previously.</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38</a:t>
            </a:fld>
            <a:endParaRPr lang="en-US"/>
          </a:p>
        </p:txBody>
      </p:sp>
    </p:spTree>
    <p:extLst>
      <p:ext uri="{BB962C8B-B14F-4D97-AF65-F5344CB8AC3E}">
        <p14:creationId xmlns:p14="http://schemas.microsoft.com/office/powerpoint/2010/main" val="517706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wind up the Building Inventory and Flood Risk Assessment phase of the project, let’s take a look at what happens</a:t>
            </a:r>
            <a:r>
              <a:rPr lang="en-US" baseline="0" dirty="0" smtClean="0"/>
              <a:t> next.</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39</a:t>
            </a:fld>
            <a:endParaRPr lang="en-US"/>
          </a:p>
        </p:txBody>
      </p:sp>
    </p:spTree>
    <p:extLst>
      <p:ext uri="{BB962C8B-B14F-4D97-AF65-F5344CB8AC3E}">
        <p14:creationId xmlns:p14="http://schemas.microsoft.com/office/powerpoint/2010/main" val="23369494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some statewide statistics to ponder.</a:t>
            </a:r>
            <a:r>
              <a:rPr lang="en-US" baseline="0" dirty="0" smtClean="0"/>
              <a:t> We estimate that there are about 98,940 buildings in the SFHA. 71% of already mapped-in structures remain unchanged. 13,621 structures are in non-regulatory flood zones and will be potentially mapped-in. Finally, 13,909 (14%) have the potential to be mapped out. A LOMA process may be required.</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40</a:t>
            </a:fld>
            <a:endParaRPr lang="en-US"/>
          </a:p>
        </p:txBody>
      </p:sp>
    </p:spTree>
    <p:extLst>
      <p:ext uri="{BB962C8B-B14F-4D97-AF65-F5344CB8AC3E}">
        <p14:creationId xmlns:p14="http://schemas.microsoft.com/office/powerpoint/2010/main" val="2210351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Statewide RA HMGP Project</a:t>
            </a:r>
            <a:r>
              <a:rPr lang="en-US" baseline="0" dirty="0" smtClean="0"/>
              <a:t> evaluates the number 1 and 2 WV Hazards; Reference data: GIS Parcels, Addresses, Aerial Photography to fill gaps, At-Risk Building Inventory</a:t>
            </a:r>
            <a:endParaRPr lang="en-US" dirty="0"/>
          </a:p>
        </p:txBody>
      </p:sp>
      <p:sp>
        <p:nvSpPr>
          <p:cNvPr id="4" name="Slide Number Placeholder 3"/>
          <p:cNvSpPr>
            <a:spLocks noGrp="1"/>
          </p:cNvSpPr>
          <p:nvPr>
            <p:ph type="sldNum" sz="quarter" idx="10"/>
          </p:nvPr>
        </p:nvSpPr>
        <p:spPr/>
        <p:txBody>
          <a:bodyPr/>
          <a:lstStyle/>
          <a:p>
            <a:fld id="{F2316585-DE01-4697-BD3C-6AEC843A3930}" type="slidenum">
              <a:rPr lang="en-US" smtClean="0"/>
              <a:t>4</a:t>
            </a:fld>
            <a:endParaRPr lang="en-US"/>
          </a:p>
        </p:txBody>
      </p:sp>
    </p:spTree>
    <p:extLst>
      <p:ext uri="{BB962C8B-B14F-4D97-AF65-F5344CB8AC3E}">
        <p14:creationId xmlns:p14="http://schemas.microsoft.com/office/powerpoint/2010/main" val="41625211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WVGISTC will relay flood risk assessment information</a:t>
            </a:r>
            <a:r>
              <a:rPr lang="en-US" baseline="0" dirty="0" smtClean="0"/>
              <a:t> to communities through Community-Level Summary reports.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41</a:t>
            </a:fld>
            <a:endParaRPr lang="en-US"/>
          </a:p>
        </p:txBody>
      </p:sp>
    </p:spTree>
    <p:extLst>
      <p:ext uri="{BB962C8B-B14F-4D97-AF65-F5344CB8AC3E}">
        <p14:creationId xmlns:p14="http://schemas.microsoft.com/office/powerpoint/2010/main" val="1356095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Statewide Summary Reports will include tabular information, such as address counts in the SFHA.</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42</a:t>
            </a:fld>
            <a:endParaRPr lang="en-US"/>
          </a:p>
        </p:txBody>
      </p:sp>
    </p:spTree>
    <p:extLst>
      <p:ext uri="{BB962C8B-B14F-4D97-AF65-F5344CB8AC3E}">
        <p14:creationId xmlns:p14="http://schemas.microsoft.com/office/powerpoint/2010/main" val="6638051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Statewide results: Mapped-In, Mapped-Out, Unchanged, Floodway status table.</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43</a:t>
            </a:fld>
            <a:endParaRPr lang="en-US"/>
          </a:p>
        </p:txBody>
      </p:sp>
    </p:spTree>
    <p:extLst>
      <p:ext uri="{BB962C8B-B14F-4D97-AF65-F5344CB8AC3E}">
        <p14:creationId xmlns:p14="http://schemas.microsoft.com/office/powerpoint/2010/main" val="9648140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Communities</a:t>
            </a:r>
            <a:r>
              <a:rPr lang="en-US" baseline="0" dirty="0" smtClean="0"/>
              <a:t> may access their Risk and CRS information by linking to their respective online dashboards. Visit the link at the bottom for an example of a flood story map.</a:t>
            </a:r>
            <a:endParaRPr lang="en-US" dirty="0"/>
          </a:p>
        </p:txBody>
      </p:sp>
      <p:sp>
        <p:nvSpPr>
          <p:cNvPr id="4" name="Slide Number Placeholder 3"/>
          <p:cNvSpPr>
            <a:spLocks noGrp="1"/>
          </p:cNvSpPr>
          <p:nvPr>
            <p:ph type="sldNum" sz="quarter" idx="10"/>
          </p:nvPr>
        </p:nvSpPr>
        <p:spPr/>
        <p:txBody>
          <a:bodyPr/>
          <a:lstStyle/>
          <a:p>
            <a:fld id="{1A96D2ED-501B-4749-A3F4-4AC2549A1557}" type="slidenum">
              <a:rPr lang="en-US" smtClean="0"/>
              <a:pPr/>
              <a:t>44</a:t>
            </a:fld>
            <a:endParaRPr lang="en-US"/>
          </a:p>
        </p:txBody>
      </p:sp>
    </p:spTree>
    <p:extLst>
      <p:ext uri="{BB962C8B-B14F-4D97-AF65-F5344CB8AC3E}">
        <p14:creationId xmlns:p14="http://schemas.microsoft.com/office/powerpoint/2010/main" val="16425968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Residents receive flood insurance premium discounts</a:t>
            </a:r>
            <a:r>
              <a:rPr lang="en-US" baseline="0" dirty="0" smtClean="0"/>
              <a:t> based on their community’s participation and measures above and beyond the minimum requirements. These activities are administered through FEMA’s Community Rating System or CRS. Several counties and individual municipalities currently participate in the CRS.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45</a:t>
            </a:fld>
            <a:endParaRPr lang="en-US"/>
          </a:p>
        </p:txBody>
      </p:sp>
    </p:spTree>
    <p:extLst>
      <p:ext uri="{BB962C8B-B14F-4D97-AF65-F5344CB8AC3E}">
        <p14:creationId xmlns:p14="http://schemas.microsoft.com/office/powerpoint/2010/main" val="3610074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Risk Assessment outputs strengthen Hazard Mitigation Plans</a:t>
            </a:r>
            <a:r>
              <a:rPr lang="en-US" baseline="0" dirty="0" smtClean="0"/>
              <a:t> and</a:t>
            </a:r>
            <a:r>
              <a:rPr lang="en-US" dirty="0" smtClean="0"/>
              <a:t> help communities prioritize mitigation efforts.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46</a:t>
            </a:fld>
            <a:endParaRPr lang="en-US"/>
          </a:p>
        </p:txBody>
      </p:sp>
    </p:spTree>
    <p:extLst>
      <p:ext uri="{BB962C8B-B14F-4D97-AF65-F5344CB8AC3E}">
        <p14:creationId xmlns:p14="http://schemas.microsoft.com/office/powerpoint/2010/main" val="312039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HMG</a:t>
            </a:r>
            <a:r>
              <a:rPr lang="en-US" baseline="0" dirty="0" smtClean="0"/>
              <a:t> involves multiple Governmental Agencies – Federal, State, Regional, Local levels, Academic Institutions, Private Companies</a:t>
            </a:r>
            <a:endParaRPr lang="en-US" dirty="0"/>
          </a:p>
        </p:txBody>
      </p:sp>
      <p:sp>
        <p:nvSpPr>
          <p:cNvPr id="4" name="Slide Number Placeholder 3"/>
          <p:cNvSpPr>
            <a:spLocks noGrp="1"/>
          </p:cNvSpPr>
          <p:nvPr>
            <p:ph type="sldNum" sz="quarter" idx="10"/>
          </p:nvPr>
        </p:nvSpPr>
        <p:spPr/>
        <p:txBody>
          <a:bodyPr/>
          <a:lstStyle/>
          <a:p>
            <a:fld id="{5DF61FD4-2740-41FA-8147-3AB023D95419}" type="slidenum">
              <a:rPr lang="en-US" smtClean="0"/>
              <a:t>5</a:t>
            </a:fld>
            <a:endParaRPr lang="en-US"/>
          </a:p>
        </p:txBody>
      </p:sp>
    </p:spTree>
    <p:extLst>
      <p:ext uri="{BB962C8B-B14F-4D97-AF65-F5344CB8AC3E}">
        <p14:creationId xmlns:p14="http://schemas.microsoft.com/office/powerpoint/2010/main" val="551378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map depicts the relationships between the local municipalities, counties, PDC regions and the state. 94% of WV communities have SFHAs</a:t>
            </a:r>
            <a:endParaRPr lang="en-US" dirty="0"/>
          </a:p>
        </p:txBody>
      </p:sp>
      <p:sp>
        <p:nvSpPr>
          <p:cNvPr id="4" name="Slide Number Placeholder 3"/>
          <p:cNvSpPr>
            <a:spLocks noGrp="1"/>
          </p:cNvSpPr>
          <p:nvPr>
            <p:ph type="sldNum" sz="quarter" idx="5"/>
          </p:nvPr>
        </p:nvSpPr>
        <p:spPr/>
        <p:txBody>
          <a:bodyPr/>
          <a:lstStyle/>
          <a:p>
            <a:fld id="{311DBD47-1AA0-4509-BBD7-1D036EE8CA3E}" type="slidenum">
              <a:rPr lang="en-US" smtClean="0"/>
              <a:t>6</a:t>
            </a:fld>
            <a:endParaRPr lang="en-US"/>
          </a:p>
        </p:txBody>
      </p:sp>
    </p:spTree>
    <p:extLst>
      <p:ext uri="{BB962C8B-B14F-4D97-AF65-F5344CB8AC3E}">
        <p14:creationId xmlns:p14="http://schemas.microsoft.com/office/powerpoint/2010/main" val="1644139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268 out of 286</a:t>
            </a:r>
            <a:r>
              <a:rPr lang="en-US" baseline="0" dirty="0" smtClean="0"/>
              <a:t> WV Communities are flood-prone</a:t>
            </a:r>
            <a:endParaRPr lang="en-US" dirty="0"/>
          </a:p>
        </p:txBody>
      </p:sp>
      <p:sp>
        <p:nvSpPr>
          <p:cNvPr id="4" name="Slide Number Placeholder 3"/>
          <p:cNvSpPr>
            <a:spLocks noGrp="1"/>
          </p:cNvSpPr>
          <p:nvPr>
            <p:ph type="sldNum" sz="quarter" idx="5"/>
          </p:nvPr>
        </p:nvSpPr>
        <p:spPr/>
        <p:txBody>
          <a:bodyPr/>
          <a:lstStyle/>
          <a:p>
            <a:fld id="{2E68E02A-DC5B-42DD-897E-06D8301A16EE}" type="slidenum">
              <a:rPr lang="en-US" smtClean="0"/>
              <a:t>7</a:t>
            </a:fld>
            <a:endParaRPr lang="en-US"/>
          </a:p>
        </p:txBody>
      </p:sp>
    </p:spTree>
    <p:extLst>
      <p:ext uri="{BB962C8B-B14F-4D97-AF65-F5344CB8AC3E}">
        <p14:creationId xmlns:p14="http://schemas.microsoft.com/office/powerpoint/2010/main" val="399624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Context for the development of a statewide approach</a:t>
            </a:r>
            <a:r>
              <a:rPr lang="en-US" baseline="0" dirty="0" smtClean="0"/>
              <a:t> to FRA – New floodplain data available; Community-level profiles are being generated; Quantification, translation to Mitigation Actions</a:t>
            </a:r>
            <a:endParaRPr lang="en-US" dirty="0"/>
          </a:p>
        </p:txBody>
      </p:sp>
      <p:sp>
        <p:nvSpPr>
          <p:cNvPr id="4" name="Slide Number Placeholder 3"/>
          <p:cNvSpPr>
            <a:spLocks noGrp="1"/>
          </p:cNvSpPr>
          <p:nvPr>
            <p:ph type="sldNum" sz="quarter" idx="10"/>
          </p:nvPr>
        </p:nvSpPr>
        <p:spPr/>
        <p:txBody>
          <a:bodyPr/>
          <a:lstStyle/>
          <a:p>
            <a:fld id="{F2316585-DE01-4697-BD3C-6AEC843A3930}" type="slidenum">
              <a:rPr lang="en-US" smtClean="0"/>
              <a:t>8</a:t>
            </a:fld>
            <a:endParaRPr lang="en-US"/>
          </a:p>
        </p:txBody>
      </p:sp>
    </p:spTree>
    <p:extLst>
      <p:ext uri="{BB962C8B-B14F-4D97-AF65-F5344CB8AC3E}">
        <p14:creationId xmlns:p14="http://schemas.microsoft.com/office/powerpoint/2010/main" val="522265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HMGP Project Outcomes: Support for Local / Regional / State HMPs; FP</a:t>
            </a:r>
            <a:r>
              <a:rPr lang="en-US" baseline="0" dirty="0" smtClean="0"/>
              <a:t> </a:t>
            </a:r>
            <a:r>
              <a:rPr lang="en-US" baseline="0" dirty="0" err="1" smtClean="0"/>
              <a:t>Mgmt</a:t>
            </a:r>
            <a:r>
              <a:rPr lang="en-US" baseline="0" dirty="0" smtClean="0"/>
              <a:t>; CRS points; CAVs; RA keyed to 1% (0.2% for Essential Facilities); “User Defined Facilities” (not GBS) lead to a significant enhancement in accuracy and precision; FRAGIS DB integrated at state level with Gaps or Deficiencies identified</a:t>
            </a:r>
            <a:endParaRPr lang="en-US" dirty="0"/>
          </a:p>
        </p:txBody>
      </p:sp>
      <p:sp>
        <p:nvSpPr>
          <p:cNvPr id="4" name="Slide Number Placeholder 3"/>
          <p:cNvSpPr>
            <a:spLocks noGrp="1"/>
          </p:cNvSpPr>
          <p:nvPr>
            <p:ph type="sldNum" sz="quarter" idx="10"/>
          </p:nvPr>
        </p:nvSpPr>
        <p:spPr/>
        <p:txBody>
          <a:bodyPr/>
          <a:lstStyle/>
          <a:p>
            <a:fld id="{2E68E02A-DC5B-42DD-897E-06D8301A16EE}" type="slidenum">
              <a:rPr lang="en-US" smtClean="0"/>
              <a:t>9</a:t>
            </a:fld>
            <a:endParaRPr lang="en-US"/>
          </a:p>
        </p:txBody>
      </p:sp>
    </p:spTree>
    <p:extLst>
      <p:ext uri="{BB962C8B-B14F-4D97-AF65-F5344CB8AC3E}">
        <p14:creationId xmlns:p14="http://schemas.microsoft.com/office/powerpoint/2010/main" val="1906532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5D496C7-AC59-4E64-BBDA-5A3A4709E433}" type="datetimeFigureOut">
              <a:rPr lang="en-US" smtClean="0"/>
              <a:t>8/11/2021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4213015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D496C7-AC59-4E64-BBDA-5A3A4709E433}" type="datetimeFigureOut">
              <a:rPr lang="en-US" smtClean="0"/>
              <a:t>8/11/2021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2061611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D496C7-AC59-4E64-BBDA-5A3A4709E433}" type="datetimeFigureOut">
              <a:rPr lang="en-US" smtClean="0"/>
              <a:t>8/11/2021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13777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D496C7-AC59-4E64-BBDA-5A3A4709E433}" type="datetimeFigureOut">
              <a:rPr lang="en-US" smtClean="0"/>
              <a:t>8/11/2021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3853877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D496C7-AC59-4E64-BBDA-5A3A4709E433}" type="datetimeFigureOut">
              <a:rPr lang="en-US" smtClean="0"/>
              <a:t>8/11/2021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89557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5D496C7-AC59-4E64-BBDA-5A3A4709E433}" type="datetimeFigureOut">
              <a:rPr lang="en-US" smtClean="0"/>
              <a:t>8/11/2021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1449689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5D496C7-AC59-4E64-BBDA-5A3A4709E433}" type="datetimeFigureOut">
              <a:rPr lang="en-US" smtClean="0"/>
              <a:t>8/11/2021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1232082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5D496C7-AC59-4E64-BBDA-5A3A4709E433}" type="datetimeFigureOut">
              <a:rPr lang="en-US" smtClean="0"/>
              <a:t>8/11/2021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3989429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D496C7-AC59-4E64-BBDA-5A3A4709E433}" type="datetimeFigureOut">
              <a:rPr lang="en-US" smtClean="0"/>
              <a:t>8/11/2021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2066943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5D496C7-AC59-4E64-BBDA-5A3A4709E433}" type="datetimeFigureOut">
              <a:rPr lang="en-US" smtClean="0"/>
              <a:t>8/11/2021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1449585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5D496C7-AC59-4E64-BBDA-5A3A4709E433}" type="datetimeFigureOut">
              <a:rPr lang="en-US" smtClean="0"/>
              <a:t>8/11/2021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509DDA-A91B-436D-BDCE-192599BE9640}" type="slidenum">
              <a:rPr lang="en-US" smtClean="0"/>
              <a:t>‹#›</a:t>
            </a:fld>
            <a:endParaRPr lang="en-US"/>
          </a:p>
        </p:txBody>
      </p:sp>
    </p:spTree>
    <p:extLst>
      <p:ext uri="{BB962C8B-B14F-4D97-AF65-F5344CB8AC3E}">
        <p14:creationId xmlns:p14="http://schemas.microsoft.com/office/powerpoint/2010/main" val="1339957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496C7-AC59-4E64-BBDA-5A3A4709E433}" type="datetimeFigureOut">
              <a:rPr lang="en-US" smtClean="0"/>
              <a:t>8/11/2021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509DDA-A91B-436D-BDCE-192599BE9640}" type="slidenum">
              <a:rPr lang="en-US" smtClean="0"/>
              <a:t>‹#›</a:t>
            </a:fld>
            <a:endParaRPr lang="en-US"/>
          </a:p>
        </p:txBody>
      </p:sp>
    </p:spTree>
    <p:extLst>
      <p:ext uri="{BB962C8B-B14F-4D97-AF65-F5344CB8AC3E}">
        <p14:creationId xmlns:p14="http://schemas.microsoft.com/office/powerpoint/2010/main" val="111991508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hyperlink" Target="https://www.mapwv.gov/flood/map/?wkid=102100&amp;x=-8909292&amp;y=4742427&amp;l=12&amp;v=1" TargetMode="Externa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hyperlink" Target="http://wvgis.wvu.edu/" TargetMode="External"/><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notesSlide" Target="../notesSlides/notesSlide2.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jpeg"/><Relationship Id="rId15" Type="http://schemas.openxmlformats.org/officeDocument/2006/relationships/image" Target="../media/image18.pn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 Id="rId1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mapwv.gov/flood/map/?wkid=102100&amp;x=-8929946&amp;y=4721378&amp;l=10&amp;v=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hyperlink" Target="https://www.mapwv.gov/flood" TargetMode="External"/><Relationship Id="rId7"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hyperlink" Target="https://www.mapwv.gov/property" TargetMode="External"/><Relationship Id="rId4" Type="http://schemas.openxmlformats.org/officeDocument/2006/relationships/hyperlink" Target="https://www.mapwv.gov/flood/mmap" TargetMode="External"/><Relationship Id="rId9"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www.mapwv.gov/flood/map/?v=0&amp;pid=19-07-022B-0021-0000"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mapwv.gov/flood/map/?v=1&amp;pid=19-07-022B-0021-0000"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mapwv.gov/flood/map/?v=1&amp;pid=19-07-022B-0021-0000"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www.mapwv.gov/flood/map/?v=1&amp;pid=19-07-022B-0021-0000"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hyperlink" Target="https://www.mapwv.gov/flood/map/?wkid=102100&amp;x=-8942775&amp;y=4547402&amp;l=11&amp;v=2" TargetMode="External"/><Relationship Id="rId5" Type="http://schemas.openxmlformats.org/officeDocument/2006/relationships/image" Target="../media/image84.png"/><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hyperlink" Target="https://www.mapwv.gov/flood/map/?wkid=102100&amp;x=-8942775&amp;y=4547402&amp;l=11&amp;v=2" TargetMode="External"/><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hyperlink" Target="http://mapwv.gov/flood/communities/?id=540285"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mailto:Maneesh.Sharma@mail.wvu.edu" TargetMode="External"/><Relationship Id="rId2" Type="http://schemas.openxmlformats.org/officeDocument/2006/relationships/hyperlink" Target="mailto:kurt.donaldson@mail.wvu.edu" TargetMode="External"/><Relationship Id="rId1" Type="http://schemas.openxmlformats.org/officeDocument/2006/relationships/slideLayout" Target="../slideLayouts/slideLayout2.xml"/><Relationship Id="rId4" Type="http://schemas.openxmlformats.org/officeDocument/2006/relationships/hyperlink" Target="mailto:Eric.Hopkins@mail.wvu.edu"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e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jpg"/><Relationship Id="rId9" Type="http://schemas.openxmlformats.org/officeDocument/2006/relationships/image" Target="../media/image31.jpe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data.wvgis.wvu.edu/pub/RA/_resources/status/Community_NFIP_Participatio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77375" y="2157523"/>
            <a:ext cx="6066625" cy="46961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12" descr="Related image">
            <a:extLst>
              <a:ext uri="{FF2B5EF4-FFF2-40B4-BE49-F238E27FC236}">
                <a16:creationId xmlns:a16="http://schemas.microsoft.com/office/drawing/2014/main" id="{DED64AB0-B48B-4EE4-9FA1-98A487E699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913" r="16769" b="-3"/>
          <a:stretch/>
        </p:blipFill>
        <p:spPr bwMode="auto">
          <a:xfrm>
            <a:off x="3068042" y="1"/>
            <a:ext cx="2916916" cy="20898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283A2EB-9D49-4DA7-9357-B615E6E8EA58}"/>
              </a:ext>
            </a:extLst>
          </p:cNvPr>
          <p:cNvPicPr>
            <a:picLocks noChangeAspect="1"/>
          </p:cNvPicPr>
          <p:nvPr/>
        </p:nvPicPr>
        <p:blipFill>
          <a:blip r:embed="rId4"/>
          <a:stretch>
            <a:fillRect/>
          </a:stretch>
        </p:blipFill>
        <p:spPr>
          <a:xfrm>
            <a:off x="1" y="4464409"/>
            <a:ext cx="3005156" cy="2389226"/>
          </a:xfrm>
          <a:prstGeom prst="rect">
            <a:avLst/>
          </a:prstGeom>
        </p:spPr>
      </p:pic>
      <p:pic>
        <p:nvPicPr>
          <p:cNvPr id="12" name="Picture 11">
            <a:extLst>
              <a:ext uri="{FF2B5EF4-FFF2-40B4-BE49-F238E27FC236}">
                <a16:creationId xmlns:a16="http://schemas.microsoft.com/office/drawing/2014/main" id="{1B3B8CAF-5271-45DA-8E42-C8A8ADFD8A2B}"/>
              </a:ext>
            </a:extLst>
          </p:cNvPr>
          <p:cNvPicPr>
            <a:picLocks noChangeAspect="1"/>
          </p:cNvPicPr>
          <p:nvPr/>
        </p:nvPicPr>
        <p:blipFill rotWithShape="1">
          <a:blip r:embed="rId5"/>
          <a:srcRect l="2814" t="1918" r="-2814" b="-1627"/>
          <a:stretch/>
        </p:blipFill>
        <p:spPr>
          <a:xfrm>
            <a:off x="1" y="2160042"/>
            <a:ext cx="3077374" cy="2234154"/>
          </a:xfrm>
          <a:prstGeom prst="rect">
            <a:avLst/>
          </a:prstGeom>
        </p:spPr>
      </p:pic>
      <p:pic>
        <p:nvPicPr>
          <p:cNvPr id="4100" name="Picture 4" descr="Free Press, WV">
            <a:extLst>
              <a:ext uri="{FF2B5EF4-FFF2-40B4-BE49-F238E27FC236}">
                <a16:creationId xmlns:a16="http://schemas.microsoft.com/office/drawing/2014/main" id="{EBD48860-1347-479B-8C54-79E0E77019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1001" y="1"/>
            <a:ext cx="3052999" cy="208982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arpers Ferry, WV Floods - Home | Facebook">
            <a:extLst>
              <a:ext uri="{FF2B5EF4-FFF2-40B4-BE49-F238E27FC236}">
                <a16:creationId xmlns:a16="http://schemas.microsoft.com/office/drawing/2014/main" id="{F27C5F65-901E-41A2-ADA1-2687EDB211F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005156" cy="208982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77375" y="2157523"/>
            <a:ext cx="6066625" cy="4370427"/>
          </a:xfrm>
          <a:prstGeom prst="rect">
            <a:avLst/>
          </a:prstGeom>
          <a:noFill/>
        </p:spPr>
        <p:txBody>
          <a:bodyPr wrap="square" rtlCol="0">
            <a:spAutoFit/>
          </a:bodyPr>
          <a:lstStyle/>
          <a:p>
            <a:pPr lvl="0">
              <a:spcAft>
                <a:spcPts val="600"/>
              </a:spcAft>
              <a:defRPr/>
            </a:pPr>
            <a:endParaRPr lang="en-US" sz="1200" b="1" dirty="0">
              <a:solidFill>
                <a:srgbClr val="FFFFFF"/>
              </a:solidFill>
            </a:endParaRPr>
          </a:p>
          <a:p>
            <a:pPr lvl="0">
              <a:spcAft>
                <a:spcPts val="600"/>
              </a:spcAft>
              <a:defRPr/>
            </a:pPr>
            <a:r>
              <a:rPr lang="en-US" sz="4000" b="1" dirty="0">
                <a:solidFill>
                  <a:srgbClr val="FFFFFF"/>
                </a:solidFill>
              </a:rPr>
              <a:t>West Virginia Statewide Flood Risk Assessment</a:t>
            </a:r>
          </a:p>
          <a:p>
            <a:pPr lvl="0">
              <a:spcAft>
                <a:spcPts val="600"/>
              </a:spcAft>
              <a:defRPr/>
            </a:pPr>
            <a:endParaRPr lang="en-US" sz="1200" b="1" i="1" dirty="0">
              <a:solidFill>
                <a:srgbClr val="FFFFFF"/>
              </a:solidFill>
            </a:endParaRPr>
          </a:p>
          <a:p>
            <a:pPr lvl="0">
              <a:spcAft>
                <a:spcPts val="600"/>
              </a:spcAft>
              <a:defRPr/>
            </a:pPr>
            <a:r>
              <a:rPr lang="en-US" sz="1600" i="1" dirty="0" smtClean="0">
                <a:solidFill>
                  <a:srgbClr val="FFFFFF"/>
                </a:solidFill>
              </a:rPr>
              <a:t>Kurt Donaldson, GISP, CFM; Maneesh Sharma </a:t>
            </a:r>
            <a:r>
              <a:rPr lang="en-US" sz="1600" i="1" dirty="0">
                <a:solidFill>
                  <a:srgbClr val="FFFFFF"/>
                </a:solidFill>
              </a:rPr>
              <a:t>GISP, </a:t>
            </a:r>
            <a:r>
              <a:rPr lang="en-US" sz="1600" i="1" dirty="0" smtClean="0">
                <a:solidFill>
                  <a:srgbClr val="FFFFFF"/>
                </a:solidFill>
              </a:rPr>
              <a:t>CFM;</a:t>
            </a:r>
          </a:p>
          <a:p>
            <a:pPr>
              <a:spcAft>
                <a:spcPts val="600"/>
              </a:spcAft>
              <a:defRPr/>
            </a:pPr>
            <a:r>
              <a:rPr lang="en-US" sz="1600" b="1" i="1" dirty="0">
                <a:solidFill>
                  <a:srgbClr val="FFFFFF"/>
                </a:solidFill>
              </a:rPr>
              <a:t>Eric Hopkins</a:t>
            </a:r>
            <a:r>
              <a:rPr lang="en-US" sz="1600" i="1" dirty="0">
                <a:solidFill>
                  <a:srgbClr val="FFFFFF"/>
                </a:solidFill>
              </a:rPr>
              <a:t>, GISP, CFM</a:t>
            </a:r>
          </a:p>
          <a:p>
            <a:pPr lvl="0">
              <a:spcAft>
                <a:spcPts val="600"/>
              </a:spcAft>
              <a:defRPr/>
            </a:pPr>
            <a:endParaRPr lang="en-US" sz="1000" i="1" dirty="0" smtClean="0">
              <a:solidFill>
                <a:srgbClr val="FFFFFF"/>
              </a:solidFill>
            </a:endParaRPr>
          </a:p>
          <a:p>
            <a:pPr lvl="0">
              <a:spcAft>
                <a:spcPts val="600"/>
              </a:spcAft>
              <a:defRPr/>
            </a:pPr>
            <a:r>
              <a:rPr lang="en-US" sz="1600" i="1" dirty="0" smtClean="0">
                <a:solidFill>
                  <a:srgbClr val="FFFFFF"/>
                </a:solidFill>
              </a:rPr>
              <a:t>WV </a:t>
            </a:r>
            <a:r>
              <a:rPr lang="en-US" sz="1600" i="1" dirty="0">
                <a:solidFill>
                  <a:srgbClr val="FFFFFF"/>
                </a:solidFill>
              </a:rPr>
              <a:t>GIS Technical Center</a:t>
            </a:r>
            <a:br>
              <a:rPr lang="en-US" sz="1600" i="1" dirty="0">
                <a:solidFill>
                  <a:srgbClr val="FFFFFF"/>
                </a:solidFill>
              </a:rPr>
            </a:br>
            <a:r>
              <a:rPr lang="en-US" sz="1600" i="1" dirty="0">
                <a:solidFill>
                  <a:srgbClr val="FFFFFF"/>
                </a:solidFill>
              </a:rPr>
              <a:t>West Virginia University</a:t>
            </a:r>
            <a:r>
              <a:rPr lang="en-US" sz="1200" i="1" dirty="0">
                <a:solidFill>
                  <a:srgbClr val="FFFFFF"/>
                </a:solidFill>
              </a:rPr>
              <a:t/>
            </a:r>
            <a:br>
              <a:rPr lang="en-US" sz="1200" i="1" dirty="0">
                <a:solidFill>
                  <a:srgbClr val="FFFFFF"/>
                </a:solidFill>
              </a:rPr>
            </a:br>
            <a:endParaRPr lang="en-US" sz="1200" i="1" dirty="0" smtClean="0">
              <a:solidFill>
                <a:srgbClr val="FFFFFF"/>
              </a:solidFill>
            </a:endParaRPr>
          </a:p>
          <a:p>
            <a:pPr lvl="0">
              <a:spcAft>
                <a:spcPts val="600"/>
              </a:spcAft>
              <a:defRPr/>
            </a:pPr>
            <a:r>
              <a:rPr lang="en-US" sz="1600" i="1" dirty="0" smtClean="0">
                <a:solidFill>
                  <a:srgbClr val="FFFFFF"/>
                </a:solidFill>
              </a:rPr>
              <a:t>Eastern Panhandle GIS Users Group</a:t>
            </a:r>
          </a:p>
          <a:p>
            <a:pPr lvl="0">
              <a:spcAft>
                <a:spcPts val="600"/>
              </a:spcAft>
              <a:defRPr/>
            </a:pPr>
            <a:r>
              <a:rPr lang="en-US" sz="1600" i="1" dirty="0" smtClean="0">
                <a:solidFill>
                  <a:srgbClr val="FFFFFF"/>
                </a:solidFill>
              </a:rPr>
              <a:t>Annual Meeting (Virtual)</a:t>
            </a:r>
            <a:br>
              <a:rPr lang="en-US" sz="1600" i="1" dirty="0" smtClean="0">
                <a:solidFill>
                  <a:srgbClr val="FFFFFF"/>
                </a:solidFill>
              </a:rPr>
            </a:br>
            <a:r>
              <a:rPr lang="en-US" sz="1600" i="1" dirty="0" smtClean="0">
                <a:solidFill>
                  <a:srgbClr val="FFFFFF"/>
                </a:solidFill>
              </a:rPr>
              <a:t>August 13, </a:t>
            </a:r>
            <a:r>
              <a:rPr lang="en-US" sz="1600" i="1" dirty="0">
                <a:solidFill>
                  <a:srgbClr val="FFFFFF"/>
                </a:solidFill>
              </a:rPr>
              <a:t>2021</a:t>
            </a:r>
          </a:p>
        </p:txBody>
      </p:sp>
      <p:pic>
        <p:nvPicPr>
          <p:cNvPr id="8" name="Picture 7"/>
          <p:cNvPicPr>
            <a:picLocks noChangeAspect="1"/>
          </p:cNvPicPr>
          <p:nvPr/>
        </p:nvPicPr>
        <p:blipFill>
          <a:blip r:embed="rId8"/>
          <a:stretch>
            <a:fillRect/>
          </a:stretch>
        </p:blipFill>
        <p:spPr>
          <a:xfrm>
            <a:off x="7834183" y="5504420"/>
            <a:ext cx="1221904" cy="1242614"/>
          </a:xfrm>
          <a:prstGeom prst="rect">
            <a:avLst/>
          </a:prstGeom>
        </p:spPr>
      </p:pic>
    </p:spTree>
    <p:extLst>
      <p:ext uri="{BB962C8B-B14F-4D97-AF65-F5344CB8AC3E}">
        <p14:creationId xmlns:p14="http://schemas.microsoft.com/office/powerpoint/2010/main" val="509771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Risk Assessment</a:t>
            </a:r>
          </a:p>
        </p:txBody>
      </p:sp>
      <p:sp>
        <p:nvSpPr>
          <p:cNvPr id="4" name="Content Placeholder 2"/>
          <p:cNvSpPr>
            <a:spLocks noGrp="1"/>
          </p:cNvSpPr>
          <p:nvPr>
            <p:ph idx="1"/>
          </p:nvPr>
        </p:nvSpPr>
        <p:spPr>
          <a:xfrm>
            <a:off x="160292" y="894734"/>
            <a:ext cx="8823416" cy="5869858"/>
          </a:xfrm>
        </p:spPr>
        <p:txBody>
          <a:bodyPr>
            <a:noAutofit/>
          </a:bodyPr>
          <a:lstStyle/>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Statewide Depth Grid</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Composite Depth Grid of best available sources to include:</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Model-Backed HEC-RAS Depth Grids or Statewide 2010 Hazus Level-1 Depth Grid</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Flood Model Software and Programs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FEMA’s OpenHazus FAST (Flood Assessment Structure Tool) and other customized programming scripts.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Most model outputs at the Building Level: Damage Loss, Debris Removal, Population Displacement</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Outputs:  Analytics / Reports / Publish Online</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Community and Building-Level Reports/GIS Files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State </a:t>
            </a:r>
            <a:r>
              <a:rPr lang="en-US" sz="1800" b="1" dirty="0" err="1">
                <a:solidFill>
                  <a:schemeClr val="tx1">
                    <a:lumMod val="65000"/>
                    <a:lumOff val="35000"/>
                  </a:schemeClr>
                </a:solidFill>
                <a:latin typeface="Arial" panose="020B0604020202020204" pitchFamily="34" charset="0"/>
                <a:cs typeface="Arial" panose="020B0604020202020204" pitchFamily="34" charset="0"/>
              </a:rPr>
              <a:t>GeoPlatform</a:t>
            </a:r>
            <a:r>
              <a:rPr lang="en-US" sz="1800" b="1" dirty="0">
                <a:solidFill>
                  <a:schemeClr val="tx1">
                    <a:lumMod val="65000"/>
                    <a:lumOff val="35000"/>
                  </a:schemeClr>
                </a:solidFill>
                <a:latin typeface="Arial" panose="020B0604020202020204" pitchFamily="34" charset="0"/>
                <a:cs typeface="Arial" panose="020B0604020202020204" pitchFamily="34" charset="0"/>
              </a:rPr>
              <a:t> (WV Flood Tool - www.mapWV.gov/Flood) </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3D Flood Visualizations</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Field Verification &amp; Community Engagement </a:t>
            </a:r>
            <a:endParaRPr lang="en-US" sz="2000" b="1" dirty="0">
              <a:latin typeface="Arial" panose="020B0604020202020204" pitchFamily="34" charset="0"/>
              <a:cs typeface="Arial" panose="020B0604020202020204" pitchFamily="34" charset="0"/>
            </a:endParaRP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Field verification of model inputs (building stock) and model outputs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Iterative process of improving Flood Risk Assessment GIS</a:t>
            </a:r>
          </a:p>
          <a:p>
            <a:pPr lvl="1">
              <a:lnSpc>
                <a:spcPct val="100000"/>
              </a:lnSpc>
            </a:pPr>
            <a:endParaRPr lang="en-US" sz="1800" b="1" dirty="0">
              <a:solidFill>
                <a:schemeClr val="tx1">
                  <a:lumMod val="65000"/>
                  <a:lumOff val="35000"/>
                </a:schemeClr>
              </a:solidFill>
              <a:latin typeface="Arial" panose="020B0604020202020204" pitchFamily="34" charset="0"/>
              <a:cs typeface="Arial" panose="020B0604020202020204" pitchFamily="34" charset="0"/>
            </a:endParaRPr>
          </a:p>
          <a:p>
            <a:pPr lvl="1">
              <a:lnSpc>
                <a:spcPct val="100000"/>
              </a:lnSpc>
            </a:pPr>
            <a:endParaRPr lang="en-US" sz="1800" b="1" dirty="0">
              <a:solidFill>
                <a:schemeClr val="tx1">
                  <a:lumMod val="65000"/>
                  <a:lumOff val="35000"/>
                </a:schemeClr>
              </a:solidFill>
              <a:latin typeface="Arial" panose="020B0604020202020204" pitchFamily="34" charset="0"/>
              <a:cs typeface="Arial" panose="020B0604020202020204" pitchFamily="34" charset="0"/>
            </a:endParaRPr>
          </a:p>
          <a:p>
            <a:pPr marL="457200" lvl="1" indent="0">
              <a:lnSpc>
                <a:spcPct val="100000"/>
              </a:lnSpc>
              <a:buNone/>
            </a:pPr>
            <a:endParaRPr lang="en-US" sz="2800" b="1"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6584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solidFill>
                  <a:schemeClr val="bg1"/>
                </a:solidFill>
                <a:latin typeface="Arial" panose="020B0604020202020204" pitchFamily="34" charset="0"/>
                <a:cs typeface="Arial" panose="020B0604020202020204" pitchFamily="34" charset="0"/>
              </a:rPr>
              <a:t>Building-Level Flood Risk Assessments</a:t>
            </a:r>
          </a:p>
        </p:txBody>
      </p:sp>
      <p:graphicFrame>
        <p:nvGraphicFramePr>
          <p:cNvPr id="2" name="Diagram 1"/>
          <p:cNvGraphicFramePr/>
          <p:nvPr>
            <p:extLst>
              <p:ext uri="{D42A27DB-BD31-4B8C-83A1-F6EECF244321}">
                <p14:modId xmlns:p14="http://schemas.microsoft.com/office/powerpoint/2010/main" val="3079934320"/>
              </p:ext>
            </p:extLst>
          </p:nvPr>
        </p:nvGraphicFramePr>
        <p:xfrm>
          <a:off x="1894113" y="1008841"/>
          <a:ext cx="8472196" cy="57943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42596" y="5301447"/>
            <a:ext cx="2556588" cy="1415772"/>
          </a:xfrm>
          <a:prstGeom prst="rect">
            <a:avLst/>
          </a:prstGeom>
          <a:solidFill>
            <a:schemeClr val="accent1">
              <a:lumMod val="40000"/>
              <a:lumOff val="60000"/>
            </a:schemeClr>
          </a:solidFill>
        </p:spPr>
        <p:txBody>
          <a:bodyPr wrap="square" rtlCol="0">
            <a:spAutoFit/>
          </a:bodyPr>
          <a:lstStyle/>
          <a:p>
            <a:r>
              <a:rPr lang="en-US" sz="1600" dirty="0"/>
              <a:t>Methodology</a:t>
            </a:r>
          </a:p>
          <a:p>
            <a:pPr marL="285750" indent="-285750">
              <a:buFont typeface="Wingdings" panose="05000000000000000000" pitchFamily="2" charset="2"/>
              <a:buChar char="§"/>
            </a:pPr>
            <a:r>
              <a:rPr lang="en-US" sz="1400" dirty="0"/>
              <a:t>Consistent methodology statewide</a:t>
            </a:r>
          </a:p>
          <a:p>
            <a:pPr marL="285750" indent="-285750">
              <a:buFont typeface="Wingdings" panose="05000000000000000000" pitchFamily="2" charset="2"/>
              <a:buChar char="§"/>
            </a:pPr>
            <a:r>
              <a:rPr lang="en-US" sz="1400" dirty="0"/>
              <a:t>Semi-automated workflows</a:t>
            </a:r>
          </a:p>
          <a:p>
            <a:pPr marL="285750" indent="-285750">
              <a:buFont typeface="Wingdings" panose="05000000000000000000" pitchFamily="2" charset="2"/>
              <a:buChar char="§"/>
            </a:pPr>
            <a:r>
              <a:rPr lang="en-US" sz="1400" dirty="0"/>
              <a:t>Continuous cycle to improve and update assessments</a:t>
            </a:r>
          </a:p>
        </p:txBody>
      </p:sp>
      <p:sp>
        <p:nvSpPr>
          <p:cNvPr id="7" name="TextBox 6"/>
          <p:cNvSpPr txBox="1"/>
          <p:nvPr/>
        </p:nvSpPr>
        <p:spPr>
          <a:xfrm>
            <a:off x="242596" y="1079477"/>
            <a:ext cx="2556588" cy="1446550"/>
          </a:xfrm>
          <a:prstGeom prst="rect">
            <a:avLst/>
          </a:prstGeom>
          <a:solidFill>
            <a:schemeClr val="accent1">
              <a:lumMod val="40000"/>
              <a:lumOff val="60000"/>
            </a:schemeClr>
          </a:solidFill>
        </p:spPr>
        <p:txBody>
          <a:bodyPr wrap="square" rtlCol="0">
            <a:spAutoFit/>
          </a:bodyPr>
          <a:lstStyle/>
          <a:p>
            <a:r>
              <a:rPr lang="en-US" sz="1600" dirty="0"/>
              <a:t>Building-Level Flood Risk Assessments support:</a:t>
            </a:r>
          </a:p>
          <a:p>
            <a:pPr marL="285750" indent="-285750">
              <a:buFont typeface="Wingdings" panose="05000000000000000000" pitchFamily="2" charset="2"/>
              <a:buChar char="§"/>
            </a:pPr>
            <a:r>
              <a:rPr lang="en-US" sz="1400" dirty="0"/>
              <a:t>Hazard Mitigation Plans </a:t>
            </a:r>
          </a:p>
          <a:p>
            <a:pPr marL="285750" indent="-285750">
              <a:buFont typeface="Wingdings" panose="05000000000000000000" pitchFamily="2" charset="2"/>
              <a:buChar char="§"/>
            </a:pPr>
            <a:r>
              <a:rPr lang="en-US" sz="1400" dirty="0"/>
              <a:t>Floodplain Management</a:t>
            </a:r>
          </a:p>
          <a:p>
            <a:pPr marL="285750" indent="-285750">
              <a:buFont typeface="Wingdings" panose="05000000000000000000" pitchFamily="2" charset="2"/>
              <a:buChar char="§"/>
            </a:pPr>
            <a:r>
              <a:rPr lang="en-US" sz="1400" dirty="0"/>
              <a:t>Community Assisted Visits </a:t>
            </a:r>
          </a:p>
          <a:p>
            <a:pPr marL="285750" indent="-285750">
              <a:buFont typeface="Wingdings" panose="05000000000000000000" pitchFamily="2" charset="2"/>
              <a:buChar char="§"/>
            </a:pPr>
            <a:r>
              <a:rPr lang="en-US" sz="1400" dirty="0"/>
              <a:t>Community Rating System</a:t>
            </a:r>
          </a:p>
        </p:txBody>
      </p:sp>
      <p:sp>
        <p:nvSpPr>
          <p:cNvPr id="9" name="TextBox 8"/>
          <p:cNvSpPr txBox="1"/>
          <p:nvPr/>
        </p:nvSpPr>
        <p:spPr>
          <a:xfrm>
            <a:off x="242596" y="2755888"/>
            <a:ext cx="2556588" cy="2277547"/>
          </a:xfrm>
          <a:prstGeom prst="rect">
            <a:avLst/>
          </a:prstGeom>
          <a:solidFill>
            <a:schemeClr val="accent1">
              <a:lumMod val="40000"/>
              <a:lumOff val="60000"/>
            </a:schemeClr>
          </a:solidFill>
        </p:spPr>
        <p:txBody>
          <a:bodyPr wrap="square" rtlCol="0">
            <a:spAutoFit/>
          </a:bodyPr>
          <a:lstStyle/>
          <a:p>
            <a:r>
              <a:rPr lang="en-US" sz="1600" dirty="0"/>
              <a:t>Benefits</a:t>
            </a:r>
          </a:p>
          <a:p>
            <a:pPr marL="285750" indent="-285750">
              <a:buFont typeface="Wingdings" panose="05000000000000000000" pitchFamily="2" charset="2"/>
              <a:buChar char="§"/>
            </a:pPr>
            <a:r>
              <a:rPr lang="en-US" sz="1400" dirty="0"/>
              <a:t>More detailed and accurate assessments</a:t>
            </a:r>
          </a:p>
          <a:p>
            <a:pPr marL="285750" indent="-285750">
              <a:buFont typeface="Wingdings" panose="05000000000000000000" pitchFamily="2" charset="2"/>
              <a:buChar char="§"/>
            </a:pPr>
            <a:r>
              <a:rPr lang="en-US" sz="1400" dirty="0"/>
              <a:t>Automated scripts generate outputs quickly </a:t>
            </a:r>
          </a:p>
          <a:p>
            <a:pPr marL="285750" indent="-285750">
              <a:buFont typeface="Wingdings" panose="05000000000000000000" pitchFamily="2" charset="2"/>
              <a:buChar char="§"/>
            </a:pPr>
            <a:r>
              <a:rPr lang="en-US" sz="1400" dirty="0"/>
              <a:t>Cost savings through efficiencies</a:t>
            </a:r>
          </a:p>
          <a:p>
            <a:pPr marL="285750" indent="-285750">
              <a:buFont typeface="Wingdings" panose="05000000000000000000" pitchFamily="2" charset="2"/>
              <a:buChar char="§"/>
            </a:pPr>
            <a:r>
              <a:rPr lang="en-US" sz="1400" dirty="0"/>
              <a:t>Helps multiple stakeholders</a:t>
            </a:r>
          </a:p>
          <a:p>
            <a:pPr marL="285750" indent="-285750">
              <a:buFont typeface="Wingdings" panose="05000000000000000000" pitchFamily="2" charset="2"/>
              <a:buChar char="§"/>
            </a:pPr>
            <a:r>
              <a:rPr lang="en-US" sz="1400" dirty="0"/>
              <a:t>Comprehensive Building Risk Database</a:t>
            </a:r>
          </a:p>
        </p:txBody>
      </p:sp>
      <p:sp>
        <p:nvSpPr>
          <p:cNvPr id="6" name="TextBox 5"/>
          <p:cNvSpPr txBox="1"/>
          <p:nvPr/>
        </p:nvSpPr>
        <p:spPr>
          <a:xfrm>
            <a:off x="5203566" y="3452041"/>
            <a:ext cx="1640438" cy="723275"/>
          </a:xfrm>
          <a:prstGeom prst="rect">
            <a:avLst/>
          </a:prstGeom>
          <a:noFill/>
        </p:spPr>
        <p:txBody>
          <a:bodyPr wrap="square" rtlCol="0">
            <a:spAutoFit/>
          </a:bodyPr>
          <a:lstStyle/>
          <a:p>
            <a:pPr algn="ctr"/>
            <a:r>
              <a:rPr lang="en-US" sz="1600" dirty="0"/>
              <a:t>Building-Level Assessment Cycle</a:t>
            </a:r>
            <a:br>
              <a:rPr lang="en-US" sz="1600" dirty="0"/>
            </a:br>
            <a:r>
              <a:rPr lang="en-US" sz="900" dirty="0">
                <a:solidFill>
                  <a:schemeClr val="bg2">
                    <a:lumMod val="50000"/>
                  </a:schemeClr>
                </a:solidFill>
              </a:rPr>
              <a:t>(Flood-Risk Assessment GIS)</a:t>
            </a:r>
          </a:p>
        </p:txBody>
      </p:sp>
      <p:grpSp>
        <p:nvGrpSpPr>
          <p:cNvPr id="8" name="Group 7"/>
          <p:cNvGrpSpPr/>
          <p:nvPr/>
        </p:nvGrpSpPr>
        <p:grpSpPr>
          <a:xfrm>
            <a:off x="5203565" y="4863927"/>
            <a:ext cx="1853292" cy="1853292"/>
            <a:chOff x="3309451" y="3939020"/>
            <a:chExt cx="1853292" cy="1853292"/>
          </a:xfrm>
        </p:grpSpPr>
        <p:sp>
          <p:nvSpPr>
            <p:cNvPr id="10" name="Oval 9"/>
            <p:cNvSpPr/>
            <p:nvPr/>
          </p:nvSpPr>
          <p:spPr>
            <a:xfrm>
              <a:off x="3309451" y="3939020"/>
              <a:ext cx="1853292" cy="1853292"/>
            </a:xfrm>
            <a:prstGeom prst="ellipse">
              <a:avLst/>
            </a:prstGeom>
            <a:solidFill>
              <a:schemeClr val="tx1"/>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11" name="Oval 4"/>
            <p:cNvSpPr txBox="1"/>
            <p:nvPr/>
          </p:nvSpPr>
          <p:spPr>
            <a:xfrm>
              <a:off x="3580859" y="4181377"/>
              <a:ext cx="1369030" cy="13104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u="sng" kern="1200" dirty="0"/>
                <a:t/>
              </a:r>
              <a:br>
                <a:rPr lang="en-US" sz="1400" b="1" u="sng" kern="1200" dirty="0"/>
              </a:br>
              <a:r>
                <a:rPr lang="en-US" sz="1400" b="1" u="sng" kern="1200" dirty="0"/>
                <a:t/>
              </a:r>
              <a:br>
                <a:rPr lang="en-US" sz="1400" b="1" u="sng" kern="1200" dirty="0"/>
              </a:br>
              <a:r>
                <a:rPr lang="en-US" sz="1400" b="1" u="sng" kern="1200" dirty="0"/>
                <a:t/>
              </a:r>
              <a:br>
                <a:rPr lang="en-US" sz="1400" b="1" u="sng" kern="1200" dirty="0"/>
              </a:br>
              <a:r>
                <a:rPr lang="en-US" sz="1400" b="1" u="none" kern="1200" dirty="0"/>
                <a:t>DATA </a:t>
              </a:r>
              <a:r>
                <a:rPr lang="en-US" sz="1400" b="1" u="sng" kern="1200" dirty="0"/>
                <a:t>OUTPUTS</a:t>
              </a:r>
            </a:p>
            <a:p>
              <a:pPr lvl="0" algn="ctr"/>
              <a:r>
                <a:rPr lang="en-US" sz="1100" dirty="0"/>
                <a:t>Building Level</a:t>
              </a:r>
              <a:br>
                <a:rPr lang="en-US" sz="1100" dirty="0"/>
              </a:br>
              <a:r>
                <a:rPr lang="en-US" sz="1100" dirty="0"/>
                <a:t>Community Level</a:t>
              </a:r>
            </a:p>
            <a:p>
              <a:pPr lvl="0" algn="ctr"/>
              <a:r>
                <a:rPr lang="en-US" sz="1100" dirty="0"/>
                <a:t>3D Visualizations</a:t>
              </a:r>
            </a:p>
            <a:p>
              <a:pPr lvl="0" algn="ctr" defTabSz="622300">
                <a:lnSpc>
                  <a:spcPct val="90000"/>
                </a:lnSpc>
                <a:spcBef>
                  <a:spcPct val="0"/>
                </a:spcBef>
                <a:spcAft>
                  <a:spcPct val="35000"/>
                </a:spcAft>
              </a:pPr>
              <a:r>
                <a:rPr lang="en-US" sz="1100" b="1" kern="1200" dirty="0"/>
                <a:t/>
              </a:r>
              <a:br>
                <a:rPr lang="en-US" sz="1100" b="1" kern="1200" dirty="0"/>
              </a:br>
              <a:r>
                <a:rPr lang="en-US" sz="1100" i="1" kern="1200" dirty="0">
                  <a:solidFill>
                    <a:srgbClr val="FFFF00"/>
                  </a:solidFill>
                </a:rPr>
                <a:t>Published to </a:t>
              </a:r>
              <a:br>
                <a:rPr lang="en-US" sz="1100" i="1" kern="1200" dirty="0">
                  <a:solidFill>
                    <a:srgbClr val="FFFF00"/>
                  </a:solidFill>
                </a:rPr>
              </a:br>
              <a:r>
                <a:rPr lang="en-US" sz="1100" i="1" kern="1200" dirty="0">
                  <a:solidFill>
                    <a:srgbClr val="FFFF00"/>
                  </a:solidFill>
                </a:rPr>
                <a:t>WV Flood Tool</a:t>
              </a:r>
              <a:r>
                <a:rPr lang="en-US" sz="1100" kern="1200" dirty="0"/>
                <a:t/>
              </a:r>
              <a:br>
                <a:rPr lang="en-US" sz="1100" kern="1200" dirty="0"/>
              </a:br>
              <a:endParaRPr lang="en-US" sz="1100" kern="1200" dirty="0"/>
            </a:p>
          </p:txBody>
        </p:sp>
      </p:grpSp>
      <p:sp>
        <p:nvSpPr>
          <p:cNvPr id="12" name="TextBox 11"/>
          <p:cNvSpPr txBox="1"/>
          <p:nvPr/>
        </p:nvSpPr>
        <p:spPr>
          <a:xfrm>
            <a:off x="6014507" y="1037566"/>
            <a:ext cx="231408" cy="276999"/>
          </a:xfrm>
          <a:prstGeom prst="rect">
            <a:avLst/>
          </a:prstGeom>
          <a:solidFill>
            <a:srgbClr val="C00000"/>
          </a:solidFill>
        </p:spPr>
        <p:txBody>
          <a:bodyPr wrap="square" rtlCol="0">
            <a:spAutoFit/>
          </a:bodyPr>
          <a:lstStyle/>
          <a:p>
            <a:pPr algn="ctr"/>
            <a:r>
              <a:rPr lang="en-US" sz="1200" b="1" dirty="0">
                <a:solidFill>
                  <a:schemeClr val="bg1"/>
                </a:solidFill>
              </a:rPr>
              <a:t>1</a:t>
            </a:r>
          </a:p>
        </p:txBody>
      </p:sp>
      <p:sp>
        <p:nvSpPr>
          <p:cNvPr id="13" name="TextBox 12"/>
          <p:cNvSpPr txBox="1"/>
          <p:nvPr/>
        </p:nvSpPr>
        <p:spPr>
          <a:xfrm>
            <a:off x="7985782" y="3006678"/>
            <a:ext cx="231408" cy="276999"/>
          </a:xfrm>
          <a:prstGeom prst="rect">
            <a:avLst/>
          </a:prstGeom>
          <a:solidFill>
            <a:srgbClr val="C00000"/>
          </a:solidFill>
        </p:spPr>
        <p:txBody>
          <a:bodyPr wrap="square" rtlCol="0">
            <a:spAutoFit/>
          </a:bodyPr>
          <a:lstStyle/>
          <a:p>
            <a:pPr algn="ctr"/>
            <a:r>
              <a:rPr lang="en-US" sz="1200" b="1" dirty="0">
                <a:solidFill>
                  <a:schemeClr val="bg1"/>
                </a:solidFill>
              </a:rPr>
              <a:t>2</a:t>
            </a:r>
          </a:p>
        </p:txBody>
      </p:sp>
      <p:sp>
        <p:nvSpPr>
          <p:cNvPr id="14" name="TextBox 13"/>
          <p:cNvSpPr txBox="1"/>
          <p:nvPr/>
        </p:nvSpPr>
        <p:spPr>
          <a:xfrm>
            <a:off x="6023560" y="4937468"/>
            <a:ext cx="231408" cy="276999"/>
          </a:xfrm>
          <a:prstGeom prst="rect">
            <a:avLst/>
          </a:prstGeom>
          <a:solidFill>
            <a:srgbClr val="C00000"/>
          </a:solidFill>
        </p:spPr>
        <p:txBody>
          <a:bodyPr wrap="square" rtlCol="0">
            <a:spAutoFit/>
          </a:bodyPr>
          <a:lstStyle/>
          <a:p>
            <a:pPr algn="ctr"/>
            <a:r>
              <a:rPr lang="en-US" sz="1200" b="1" dirty="0">
                <a:solidFill>
                  <a:schemeClr val="bg1"/>
                </a:solidFill>
              </a:rPr>
              <a:t>3</a:t>
            </a:r>
          </a:p>
        </p:txBody>
      </p:sp>
      <p:sp>
        <p:nvSpPr>
          <p:cNvPr id="15" name="TextBox 14"/>
          <p:cNvSpPr txBox="1"/>
          <p:nvPr/>
        </p:nvSpPr>
        <p:spPr>
          <a:xfrm>
            <a:off x="4018625" y="3014801"/>
            <a:ext cx="231408" cy="276999"/>
          </a:xfrm>
          <a:prstGeom prst="rect">
            <a:avLst/>
          </a:prstGeom>
          <a:solidFill>
            <a:srgbClr val="C00000"/>
          </a:solidFill>
        </p:spPr>
        <p:txBody>
          <a:bodyPr wrap="square" rtlCol="0">
            <a:spAutoFit/>
          </a:bodyPr>
          <a:lstStyle/>
          <a:p>
            <a:pPr algn="ctr"/>
            <a:r>
              <a:rPr lang="en-US" sz="1200" b="1" dirty="0">
                <a:solidFill>
                  <a:schemeClr val="bg1"/>
                </a:solidFill>
              </a:rPr>
              <a:t>4</a:t>
            </a:r>
          </a:p>
        </p:txBody>
      </p:sp>
      <p:pic>
        <p:nvPicPr>
          <p:cNvPr id="5" name="Picture 4">
            <a:extLst>
              <a:ext uri="{FF2B5EF4-FFF2-40B4-BE49-F238E27FC236}">
                <a16:creationId xmlns:a16="http://schemas.microsoft.com/office/drawing/2014/main" id="{438815E4-ECE6-429B-A2D8-02B4A6FB213A}"/>
              </a:ext>
            </a:extLst>
          </p:cNvPr>
          <p:cNvPicPr>
            <a:picLocks noChangeAspect="1"/>
          </p:cNvPicPr>
          <p:nvPr/>
        </p:nvPicPr>
        <p:blipFill rotWithShape="1">
          <a:blip r:embed="rId8"/>
          <a:srcRect l="1965" t="5238" r="9886" b="3882"/>
          <a:stretch/>
        </p:blipFill>
        <p:spPr>
          <a:xfrm>
            <a:off x="7097073" y="5319970"/>
            <a:ext cx="1804331" cy="13142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6" name="Picture 15">
            <a:extLst>
              <a:ext uri="{FF2B5EF4-FFF2-40B4-BE49-F238E27FC236}">
                <a16:creationId xmlns:a16="http://schemas.microsoft.com/office/drawing/2014/main" id="{D9607252-A067-43AF-83ED-75177EADFD18}"/>
              </a:ext>
            </a:extLst>
          </p:cNvPr>
          <p:cNvPicPr>
            <a:picLocks noChangeAspect="1"/>
          </p:cNvPicPr>
          <p:nvPr/>
        </p:nvPicPr>
        <p:blipFill>
          <a:blip r:embed="rId9"/>
          <a:stretch>
            <a:fillRect/>
          </a:stretch>
        </p:blipFill>
        <p:spPr>
          <a:xfrm>
            <a:off x="2963243" y="5393164"/>
            <a:ext cx="1954386" cy="138455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9" name="TextBox 18">
            <a:extLst>
              <a:ext uri="{FF2B5EF4-FFF2-40B4-BE49-F238E27FC236}">
                <a16:creationId xmlns:a16="http://schemas.microsoft.com/office/drawing/2014/main" id="{86A3AE2A-B197-4537-AAF4-6A311B3D3B9D}"/>
              </a:ext>
            </a:extLst>
          </p:cNvPr>
          <p:cNvSpPr txBox="1"/>
          <p:nvPr/>
        </p:nvSpPr>
        <p:spPr>
          <a:xfrm>
            <a:off x="3294382" y="5336216"/>
            <a:ext cx="1147864" cy="276999"/>
          </a:xfrm>
          <a:prstGeom prst="rect">
            <a:avLst/>
          </a:prstGeom>
          <a:noFill/>
        </p:spPr>
        <p:txBody>
          <a:bodyPr wrap="square" rtlCol="0">
            <a:spAutoFit/>
          </a:bodyPr>
          <a:lstStyle/>
          <a:p>
            <a:r>
              <a:rPr lang="en-US" sz="1200" dirty="0"/>
              <a:t>Tabular Output</a:t>
            </a:r>
          </a:p>
        </p:txBody>
      </p:sp>
      <p:sp>
        <p:nvSpPr>
          <p:cNvPr id="20" name="TextBox 19">
            <a:extLst>
              <a:ext uri="{FF2B5EF4-FFF2-40B4-BE49-F238E27FC236}">
                <a16:creationId xmlns:a16="http://schemas.microsoft.com/office/drawing/2014/main" id="{EC76B673-EB6A-4286-A005-1AE27455F917}"/>
              </a:ext>
            </a:extLst>
          </p:cNvPr>
          <p:cNvSpPr txBox="1"/>
          <p:nvPr/>
        </p:nvSpPr>
        <p:spPr>
          <a:xfrm>
            <a:off x="7692061" y="5235208"/>
            <a:ext cx="1147864" cy="276999"/>
          </a:xfrm>
          <a:prstGeom prst="rect">
            <a:avLst/>
          </a:prstGeom>
          <a:noFill/>
        </p:spPr>
        <p:txBody>
          <a:bodyPr wrap="square" rtlCol="0">
            <a:spAutoFit/>
          </a:bodyPr>
          <a:lstStyle/>
          <a:p>
            <a:r>
              <a:rPr lang="en-US" sz="1200" dirty="0"/>
              <a:t>Map Output</a:t>
            </a:r>
          </a:p>
        </p:txBody>
      </p:sp>
      <p:sp>
        <p:nvSpPr>
          <p:cNvPr id="17" name="TextBox 16"/>
          <p:cNvSpPr txBox="1"/>
          <p:nvPr/>
        </p:nvSpPr>
        <p:spPr>
          <a:xfrm rot="19072356">
            <a:off x="6849800" y="4601253"/>
            <a:ext cx="626967" cy="369332"/>
          </a:xfrm>
          <a:prstGeom prst="rect">
            <a:avLst/>
          </a:prstGeom>
          <a:noFill/>
        </p:spPr>
        <p:txBody>
          <a:bodyPr wrap="none" rtlCol="0">
            <a:spAutoFit/>
          </a:bodyPr>
          <a:lstStyle/>
          <a:p>
            <a:r>
              <a:rPr lang="en-US" dirty="0"/>
              <a:t>FAST</a:t>
            </a:r>
          </a:p>
        </p:txBody>
      </p:sp>
    </p:spTree>
    <p:extLst>
      <p:ext uri="{BB962C8B-B14F-4D97-AF65-F5344CB8AC3E}">
        <p14:creationId xmlns:p14="http://schemas.microsoft.com/office/powerpoint/2010/main" val="2937825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Hazard Assessment</a:t>
            </a:r>
          </a:p>
        </p:txBody>
      </p:sp>
      <p:sp>
        <p:nvSpPr>
          <p:cNvPr id="3" name="TextBox 2"/>
          <p:cNvSpPr txBox="1"/>
          <p:nvPr/>
        </p:nvSpPr>
        <p:spPr>
          <a:xfrm>
            <a:off x="631596" y="3429000"/>
            <a:ext cx="7964141" cy="707886"/>
          </a:xfrm>
          <a:prstGeom prst="rect">
            <a:avLst/>
          </a:prstGeom>
          <a:solidFill>
            <a:schemeClr val="tx1"/>
          </a:solidFill>
        </p:spPr>
        <p:txBody>
          <a:bodyPr wrap="square" rtlCol="0">
            <a:spAutoFit/>
          </a:bodyPr>
          <a:lstStyle/>
          <a:p>
            <a:pPr algn="ctr"/>
            <a:r>
              <a:rPr lang="en-US" sz="4000" b="1" dirty="0">
                <a:solidFill>
                  <a:srgbClr val="FFFF00"/>
                </a:solidFill>
                <a:latin typeface="Arial" panose="020B0604020202020204" pitchFamily="34" charset="0"/>
                <a:cs typeface="Arial" panose="020B0604020202020204" pitchFamily="34" charset="0"/>
              </a:rPr>
              <a:t>Building Inventory</a:t>
            </a:r>
            <a:endParaRPr lang="en-US" sz="2000"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8631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rial" panose="020B0604020202020204" pitchFamily="34" charset="0"/>
                <a:cs typeface="Arial" panose="020B0604020202020204" pitchFamily="34" charset="0"/>
              </a:rPr>
              <a:t/>
            </a:r>
            <a:br>
              <a:rPr lang="en-US" dirty="0">
                <a:solidFill>
                  <a:schemeClr val="bg1"/>
                </a:solidFill>
                <a:latin typeface="Arial" panose="020B0604020202020204" pitchFamily="34" charset="0"/>
                <a:cs typeface="Arial" panose="020B0604020202020204" pitchFamily="34" charset="0"/>
              </a:rPr>
            </a:br>
            <a:r>
              <a:rPr lang="en-US" sz="4700" b="1" dirty="0">
                <a:solidFill>
                  <a:schemeClr val="bg1"/>
                </a:solidFill>
                <a:latin typeface="Arial" panose="020B0604020202020204" pitchFamily="34" charset="0"/>
                <a:cs typeface="Arial" panose="020B0604020202020204" pitchFamily="34" charset="0"/>
              </a:rPr>
              <a:t>Site-Specific Building Inventories </a:t>
            </a:r>
          </a:p>
          <a:p>
            <a:pPr algn="ctr"/>
            <a:endParaRPr lang="en-US" dirty="0">
              <a:solidFill>
                <a:schemeClr val="bg1"/>
              </a:solidFill>
              <a:latin typeface="Arial" panose="020B0604020202020204" pitchFamily="34" charset="0"/>
              <a:cs typeface="Arial" panose="020B0604020202020204" pitchFamily="34" charset="0"/>
            </a:endParaRPr>
          </a:p>
        </p:txBody>
      </p:sp>
      <p:graphicFrame>
        <p:nvGraphicFramePr>
          <p:cNvPr id="12" name="Diagram 11"/>
          <p:cNvGraphicFramePr/>
          <p:nvPr/>
        </p:nvGraphicFramePr>
        <p:xfrm>
          <a:off x="914400" y="1182872"/>
          <a:ext cx="7086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371600" y="6172200"/>
            <a:ext cx="6172200" cy="369332"/>
          </a:xfrm>
          <a:prstGeom prst="rect">
            <a:avLst/>
          </a:prstGeom>
          <a:noFill/>
        </p:spPr>
        <p:txBody>
          <a:bodyPr wrap="square" rtlCol="0">
            <a:spAutoFit/>
          </a:bodyPr>
          <a:lstStyle/>
          <a:p>
            <a:pPr algn="ctr"/>
            <a:r>
              <a:rPr lang="en-US" i="1" dirty="0">
                <a:solidFill>
                  <a:schemeClr val="accent6">
                    <a:lumMod val="50000"/>
                  </a:schemeClr>
                </a:solidFill>
              </a:rPr>
              <a:t>Building Inventories important for </a:t>
            </a:r>
            <a:r>
              <a:rPr lang="en-US" i="1" dirty="0" smtClean="0">
                <a:solidFill>
                  <a:schemeClr val="accent6">
                    <a:lumMod val="50000"/>
                  </a:schemeClr>
                </a:solidFill>
              </a:rPr>
              <a:t>flood risk </a:t>
            </a:r>
            <a:r>
              <a:rPr lang="en-US" i="1" dirty="0">
                <a:solidFill>
                  <a:schemeClr val="accent6">
                    <a:lumMod val="50000"/>
                  </a:schemeClr>
                </a:solidFill>
              </a:rPr>
              <a:t>reduction activities</a:t>
            </a:r>
          </a:p>
        </p:txBody>
      </p:sp>
    </p:spTree>
    <p:extLst>
      <p:ext uri="{BB962C8B-B14F-4D97-AF65-F5344CB8AC3E}">
        <p14:creationId xmlns:p14="http://schemas.microsoft.com/office/powerpoint/2010/main" val="3998644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itle 1"/>
          <p:cNvSpPr txBox="1">
            <a:spLocks/>
          </p:cNvSpPr>
          <p:nvPr/>
        </p:nvSpPr>
        <p:spPr>
          <a:xfrm>
            <a:off x="0" y="15876"/>
            <a:ext cx="9144000" cy="1192212"/>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08580" name="Rectangle 4"/>
          <p:cNvSpPr>
            <a:spLocks noGrp="1" noChangeArrowheads="1"/>
          </p:cNvSpPr>
          <p:nvPr>
            <p:ph type="body" idx="1"/>
          </p:nvPr>
        </p:nvSpPr>
        <p:spPr>
          <a:xfrm>
            <a:off x="914400" y="1528763"/>
            <a:ext cx="7620000" cy="1938337"/>
          </a:xfrm>
        </p:spPr>
        <p:txBody>
          <a:bodyPr>
            <a:normAutofit lnSpcReduction="10000"/>
          </a:bodyPr>
          <a:lstStyle/>
          <a:p>
            <a:pPr>
              <a:spcAft>
                <a:spcPts val="1200"/>
              </a:spcAft>
              <a:buFontTx/>
              <a:buNone/>
              <a:defRPr/>
            </a:pPr>
            <a:r>
              <a:rPr lang="en-US" sz="2800" dirty="0"/>
              <a:t>301.a Definition of “Building”</a:t>
            </a:r>
          </a:p>
          <a:p>
            <a:pPr marL="228600" indent="-228600">
              <a:buFont typeface="Arial" pitchFamily="34" charset="0"/>
              <a:buChar char="•"/>
              <a:defRPr/>
            </a:pPr>
            <a:r>
              <a:rPr lang="en-US" sz="2400" dirty="0"/>
              <a:t>2 or more exterior walls and a roof affixed to a site</a:t>
            </a:r>
          </a:p>
          <a:p>
            <a:pPr marL="228600" indent="-228600">
              <a:buFont typeface="Arial" pitchFamily="34" charset="0"/>
              <a:buChar char="•"/>
              <a:defRPr/>
            </a:pPr>
            <a:r>
              <a:rPr lang="en-US" sz="2400" dirty="0"/>
              <a:t>Manufactured (mobile) home</a:t>
            </a:r>
          </a:p>
          <a:p>
            <a:pPr marL="228600" indent="-228600">
              <a:buFont typeface="Arial" pitchFamily="34" charset="0"/>
              <a:buChar char="•"/>
              <a:defRPr/>
            </a:pPr>
            <a:r>
              <a:rPr lang="en-US" sz="2400" dirty="0"/>
              <a:t>Travel trailer without wheels</a:t>
            </a:r>
          </a:p>
        </p:txBody>
      </p:sp>
      <p:pic>
        <p:nvPicPr>
          <p:cNvPr id="15363" name="Picture 8" descr="100_2621"/>
          <p:cNvPicPr>
            <a:picLocks noChangeAspect="1" noChangeArrowheads="1"/>
          </p:cNvPicPr>
          <p:nvPr/>
        </p:nvPicPr>
        <p:blipFill>
          <a:blip r:embed="rId3">
            <a:extLst>
              <a:ext uri="{28A0092B-C50C-407E-A947-70E740481C1C}">
                <a14:useLocalDpi xmlns:a14="http://schemas.microsoft.com/office/drawing/2010/main" val="0"/>
              </a:ext>
            </a:extLst>
          </a:blip>
          <a:srcRect t="17303" b="19965"/>
          <a:stretch>
            <a:fillRect/>
          </a:stretch>
        </p:blipFill>
        <p:spPr bwMode="auto">
          <a:xfrm>
            <a:off x="3505200" y="3787775"/>
            <a:ext cx="5410200"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Rectangle 11"/>
          <p:cNvSpPr>
            <a:spLocks noChangeArrowheads="1"/>
          </p:cNvSpPr>
          <p:nvPr/>
        </p:nvSpPr>
        <p:spPr bwMode="auto">
          <a:xfrm>
            <a:off x="6114633" y="822325"/>
            <a:ext cx="28007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100000"/>
              <a:buFont typeface="Wingdings" panose="05000000000000000000" pitchFamily="2" charset="2"/>
              <a:buChar char="§"/>
              <a:defRPr sz="2000" b="1">
                <a:solidFill>
                  <a:schemeClr val="tx1"/>
                </a:solidFill>
                <a:latin typeface="Arial" panose="020B0604020202020204" pitchFamily="34" charset="0"/>
              </a:defRPr>
            </a:lvl1pPr>
            <a:lvl2pPr marL="742950" indent="-285750" eaLnBrk="0" hangingPunct="0">
              <a:spcBef>
                <a:spcPct val="25000"/>
              </a:spcBef>
              <a:buClr>
                <a:srgbClr val="5B5C5E"/>
              </a:buClr>
              <a:buSzPct val="90000"/>
              <a:buChar char="•"/>
              <a:defRPr sz="2400">
                <a:solidFill>
                  <a:schemeClr val="tx1"/>
                </a:solidFill>
                <a:latin typeface="Arial" panose="020B0604020202020204" pitchFamily="34" charset="0"/>
              </a:defRPr>
            </a:lvl2pPr>
            <a:lvl3pPr marL="1143000" indent="-228600" eaLnBrk="0" hangingPunct="0">
              <a:spcBef>
                <a:spcPct val="25000"/>
              </a:spcBef>
              <a:buClr>
                <a:srgbClr val="C1C2C4"/>
              </a:buClr>
              <a:buSzPct val="90000"/>
              <a:buFont typeface="Wingdings" panose="05000000000000000000" pitchFamily="2" charset="2"/>
              <a:buChar char="§"/>
              <a:defRPr sz="1600">
                <a:solidFill>
                  <a:schemeClr val="tx1"/>
                </a:solidFill>
                <a:latin typeface="Arial" panose="020B0604020202020204" pitchFamily="34" charset="0"/>
              </a:defRPr>
            </a:lvl3pPr>
            <a:lvl4pPr marL="1600200" indent="-228600" eaLnBrk="0" hangingPunct="0">
              <a:spcBef>
                <a:spcPct val="20000"/>
              </a:spcBef>
              <a:buClr>
                <a:srgbClr val="C1C2C4"/>
              </a:buClr>
              <a:buSzPct val="90000"/>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Bef>
                <a:spcPct val="20000"/>
              </a:spcBef>
              <a:buClr>
                <a:srgbClr val="C1C2C4"/>
              </a:buClr>
              <a:buSzPct val="90000"/>
              <a:buFont typeface="Wingdings" panose="05000000000000000000" pitchFamily="2" charset="2"/>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9pPr>
          </a:lstStyle>
          <a:p>
            <a:pPr algn="r" eaLnBrk="1" hangingPunct="1">
              <a:spcBef>
                <a:spcPct val="0"/>
              </a:spcBef>
              <a:buSzTx/>
              <a:buFontTx/>
              <a:buNone/>
            </a:pPr>
            <a:r>
              <a:rPr lang="en-US" altLang="en-US" sz="1800" i="1" dirty="0">
                <a:solidFill>
                  <a:srgbClr val="FFFF00"/>
                </a:solidFill>
              </a:rPr>
              <a:t>CRS Manual</a:t>
            </a:r>
            <a:r>
              <a:rPr lang="en-US" altLang="en-US" sz="1800" dirty="0">
                <a:solidFill>
                  <a:srgbClr val="FFFF00"/>
                </a:solidFill>
              </a:rPr>
              <a:t> Page 300-4</a:t>
            </a:r>
          </a:p>
        </p:txBody>
      </p:sp>
      <p:sp>
        <p:nvSpPr>
          <p:cNvPr id="3" name="Rectangle 2"/>
          <p:cNvSpPr/>
          <p:nvPr/>
        </p:nvSpPr>
        <p:spPr>
          <a:xfrm>
            <a:off x="895966" y="237828"/>
            <a:ext cx="4740400" cy="707886"/>
          </a:xfrm>
          <a:prstGeom prst="rect">
            <a:avLst/>
          </a:prstGeom>
        </p:spPr>
        <p:txBody>
          <a:bodyPr wrap="none">
            <a:spAutoFit/>
          </a:bodyPr>
          <a:lstStyle/>
          <a:p>
            <a:pPr algn="ctr"/>
            <a:r>
              <a:rPr lang="en-US" sz="4000" b="1" dirty="0">
                <a:solidFill>
                  <a:schemeClr val="bg1"/>
                </a:solidFill>
                <a:latin typeface="Arial" panose="020B0604020202020204" pitchFamily="34" charset="0"/>
                <a:cs typeface="Arial" panose="020B0604020202020204" pitchFamily="34" charset="0"/>
              </a:rPr>
              <a:t>Building Definition</a:t>
            </a:r>
          </a:p>
        </p:txBody>
      </p:sp>
    </p:spTree>
    <p:extLst>
      <p:ext uri="{BB962C8B-B14F-4D97-AF65-F5344CB8AC3E}">
        <p14:creationId xmlns:p14="http://schemas.microsoft.com/office/powerpoint/2010/main" val="6474232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858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0858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0858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80"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itle 1"/>
          <p:cNvSpPr txBox="1">
            <a:spLocks/>
          </p:cNvSpPr>
          <p:nvPr/>
        </p:nvSpPr>
        <p:spPr>
          <a:xfrm>
            <a:off x="0" y="1"/>
            <a:ext cx="9144000" cy="1192212"/>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06531" name="Rectangle 3"/>
          <p:cNvSpPr>
            <a:spLocks noGrp="1" noChangeArrowheads="1"/>
          </p:cNvSpPr>
          <p:nvPr>
            <p:ph type="body" idx="1"/>
          </p:nvPr>
        </p:nvSpPr>
        <p:spPr>
          <a:xfrm>
            <a:off x="887094" y="1311409"/>
            <a:ext cx="7696200" cy="1862137"/>
          </a:xfrm>
        </p:spPr>
        <p:txBody>
          <a:bodyPr wrap="square"/>
          <a:lstStyle/>
          <a:p>
            <a:pPr>
              <a:spcBef>
                <a:spcPct val="0"/>
              </a:spcBef>
              <a:spcAft>
                <a:spcPts val="1200"/>
              </a:spcAft>
              <a:buFontTx/>
              <a:buNone/>
            </a:pPr>
            <a:r>
              <a:rPr lang="en-US" altLang="en-US" sz="2800" dirty="0"/>
              <a:t>“Not a Building”</a:t>
            </a:r>
          </a:p>
          <a:p>
            <a:pPr>
              <a:spcBef>
                <a:spcPct val="0"/>
              </a:spcBef>
              <a:buFont typeface="Wingdings" panose="05000000000000000000" pitchFamily="2" charset="2"/>
              <a:buChar char="ü"/>
            </a:pPr>
            <a:r>
              <a:rPr lang="en-US" altLang="en-US" sz="2400" dirty="0"/>
              <a:t>Open pavilions, carports, underground pump stations, trailers, etc. are not buildings</a:t>
            </a:r>
          </a:p>
          <a:p>
            <a:pPr>
              <a:spcBef>
                <a:spcPct val="0"/>
              </a:spcBef>
              <a:buFont typeface="Wingdings" panose="05000000000000000000" pitchFamily="2" charset="2"/>
              <a:buChar char="ü"/>
            </a:pPr>
            <a:r>
              <a:rPr lang="en-US" altLang="en-US" sz="2400" dirty="0"/>
              <a:t>Accessory structures are not counted</a:t>
            </a:r>
          </a:p>
        </p:txBody>
      </p:sp>
      <p:pic>
        <p:nvPicPr>
          <p:cNvPr id="7176" name="Picture 8" descr="http://www.cbrcparks.org/photos/DSCN19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127368"/>
            <a:ext cx="3733800"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0" descr="http://www.swingplans.com/images/garage_pl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2513" y="3127368"/>
            <a:ext cx="3595687"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11"/>
          <p:cNvSpPr>
            <a:spLocks noChangeArrowheads="1"/>
          </p:cNvSpPr>
          <p:nvPr/>
        </p:nvSpPr>
        <p:spPr bwMode="auto">
          <a:xfrm>
            <a:off x="6114633" y="822325"/>
            <a:ext cx="28007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100000"/>
              <a:buFont typeface="Wingdings" panose="05000000000000000000" pitchFamily="2" charset="2"/>
              <a:buChar char="§"/>
              <a:defRPr sz="2000" b="1">
                <a:solidFill>
                  <a:schemeClr val="tx1"/>
                </a:solidFill>
                <a:latin typeface="Arial" panose="020B0604020202020204" pitchFamily="34" charset="0"/>
              </a:defRPr>
            </a:lvl1pPr>
            <a:lvl2pPr marL="742950" indent="-285750" eaLnBrk="0" hangingPunct="0">
              <a:spcBef>
                <a:spcPct val="25000"/>
              </a:spcBef>
              <a:buClr>
                <a:srgbClr val="5B5C5E"/>
              </a:buClr>
              <a:buSzPct val="90000"/>
              <a:buChar char="•"/>
              <a:defRPr sz="2400">
                <a:solidFill>
                  <a:schemeClr val="tx1"/>
                </a:solidFill>
                <a:latin typeface="Arial" panose="020B0604020202020204" pitchFamily="34" charset="0"/>
              </a:defRPr>
            </a:lvl2pPr>
            <a:lvl3pPr marL="1143000" indent="-228600" eaLnBrk="0" hangingPunct="0">
              <a:spcBef>
                <a:spcPct val="25000"/>
              </a:spcBef>
              <a:buClr>
                <a:srgbClr val="C1C2C4"/>
              </a:buClr>
              <a:buSzPct val="90000"/>
              <a:buFont typeface="Wingdings" panose="05000000000000000000" pitchFamily="2" charset="2"/>
              <a:buChar char="§"/>
              <a:defRPr sz="1600">
                <a:solidFill>
                  <a:schemeClr val="tx1"/>
                </a:solidFill>
                <a:latin typeface="Arial" panose="020B0604020202020204" pitchFamily="34" charset="0"/>
              </a:defRPr>
            </a:lvl3pPr>
            <a:lvl4pPr marL="1600200" indent="-228600" eaLnBrk="0" hangingPunct="0">
              <a:spcBef>
                <a:spcPct val="20000"/>
              </a:spcBef>
              <a:buClr>
                <a:srgbClr val="C1C2C4"/>
              </a:buClr>
              <a:buSzPct val="90000"/>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Bef>
                <a:spcPct val="20000"/>
              </a:spcBef>
              <a:buClr>
                <a:srgbClr val="C1C2C4"/>
              </a:buClr>
              <a:buSzPct val="90000"/>
              <a:buFont typeface="Wingdings" panose="05000000000000000000" pitchFamily="2" charset="2"/>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C1C2C4"/>
              </a:buClr>
              <a:buSzPct val="90000"/>
              <a:buFont typeface="Wingdings" panose="05000000000000000000" pitchFamily="2" charset="2"/>
              <a:buChar char="§"/>
              <a:defRPr sz="1400">
                <a:solidFill>
                  <a:schemeClr val="tx1"/>
                </a:solidFill>
                <a:latin typeface="Arial" panose="020B0604020202020204" pitchFamily="34" charset="0"/>
              </a:defRPr>
            </a:lvl9pPr>
          </a:lstStyle>
          <a:p>
            <a:pPr algn="r" eaLnBrk="1" hangingPunct="1">
              <a:spcBef>
                <a:spcPct val="0"/>
              </a:spcBef>
              <a:buSzTx/>
              <a:buFontTx/>
              <a:buNone/>
            </a:pPr>
            <a:r>
              <a:rPr lang="en-US" altLang="en-US" sz="1800" i="1" dirty="0">
                <a:solidFill>
                  <a:srgbClr val="FFFF00"/>
                </a:solidFill>
              </a:rPr>
              <a:t>CRS Manual</a:t>
            </a:r>
            <a:r>
              <a:rPr lang="en-US" altLang="en-US" sz="1800" dirty="0">
                <a:solidFill>
                  <a:srgbClr val="FFFF00"/>
                </a:solidFill>
              </a:rPr>
              <a:t> Page 300-5</a:t>
            </a:r>
          </a:p>
        </p:txBody>
      </p:sp>
      <p:sp>
        <p:nvSpPr>
          <p:cNvPr id="8" name="Rectangle 7"/>
          <p:cNvSpPr/>
          <p:nvPr/>
        </p:nvSpPr>
        <p:spPr>
          <a:xfrm>
            <a:off x="328518" y="121907"/>
            <a:ext cx="8308685" cy="707886"/>
          </a:xfrm>
          <a:prstGeom prst="rect">
            <a:avLst/>
          </a:prstGeom>
        </p:spPr>
        <p:txBody>
          <a:bodyPr wrap="none">
            <a:spAutoFit/>
          </a:bodyPr>
          <a:lstStyle/>
          <a:p>
            <a:pPr algn="ctr"/>
            <a:r>
              <a:rPr lang="en-US" sz="4000" b="1" dirty="0">
                <a:solidFill>
                  <a:schemeClr val="bg1"/>
                </a:solidFill>
                <a:latin typeface="Arial" panose="020B0604020202020204" pitchFamily="34" charset="0"/>
                <a:cs typeface="Arial" panose="020B0604020202020204" pitchFamily="34" charset="0"/>
              </a:rPr>
              <a:t>Primary Structure: Not a Building</a:t>
            </a:r>
          </a:p>
        </p:txBody>
      </p:sp>
      <p:sp>
        <p:nvSpPr>
          <p:cNvPr id="9" name="TextBox 8">
            <a:extLst>
              <a:ext uri="{FF2B5EF4-FFF2-40B4-BE49-F238E27FC236}">
                <a16:creationId xmlns:a16="http://schemas.microsoft.com/office/drawing/2014/main" id="{953CC7F6-F7F8-4D52-92C5-CE6C9BD317DE}"/>
              </a:ext>
            </a:extLst>
          </p:cNvPr>
          <p:cNvSpPr txBox="1"/>
          <p:nvPr/>
        </p:nvSpPr>
        <p:spPr>
          <a:xfrm>
            <a:off x="387431" y="6227775"/>
            <a:ext cx="5303249" cy="523220"/>
          </a:xfrm>
          <a:prstGeom prst="rect">
            <a:avLst/>
          </a:prstGeom>
          <a:noFill/>
        </p:spPr>
        <p:txBody>
          <a:bodyPr wrap="square" rtlCol="0">
            <a:spAutoFit/>
          </a:bodyPr>
          <a:lstStyle/>
          <a:p>
            <a:r>
              <a:rPr lang="en-US" sz="1400" i="1" dirty="0">
                <a:solidFill>
                  <a:schemeClr val="bg1">
                    <a:lumMod val="50000"/>
                  </a:schemeClr>
                </a:solidFill>
              </a:rPr>
              <a:t>All </a:t>
            </a:r>
            <a:r>
              <a:rPr lang="en-US" sz="1400" b="1" i="1" dirty="0">
                <a:solidFill>
                  <a:schemeClr val="bg1">
                    <a:lumMod val="50000"/>
                  </a:schemeClr>
                </a:solidFill>
              </a:rPr>
              <a:t>primary structures </a:t>
            </a:r>
            <a:r>
              <a:rPr lang="en-US" sz="1400" i="1" dirty="0">
                <a:solidFill>
                  <a:schemeClr val="bg1">
                    <a:lumMod val="50000"/>
                  </a:schemeClr>
                </a:solidFill>
              </a:rPr>
              <a:t>in high-risk flood zones are inventoried.</a:t>
            </a:r>
          </a:p>
          <a:p>
            <a:r>
              <a:rPr lang="en-US" sz="1400" b="1" i="1" dirty="0">
                <a:solidFill>
                  <a:schemeClr val="bg1">
                    <a:lumMod val="50000"/>
                  </a:schemeClr>
                </a:solidFill>
              </a:rPr>
              <a:t>Critical infrastructure </a:t>
            </a:r>
            <a:r>
              <a:rPr lang="en-US" sz="1400" i="1" dirty="0">
                <a:solidFill>
                  <a:schemeClr val="bg1">
                    <a:lumMod val="50000"/>
                  </a:schemeClr>
                </a:solidFill>
              </a:rPr>
              <a:t>in moderate-risk flood zones also inventoried.</a:t>
            </a:r>
          </a:p>
        </p:txBody>
      </p:sp>
    </p:spTree>
    <p:extLst>
      <p:ext uri="{BB962C8B-B14F-4D97-AF65-F5344CB8AC3E}">
        <p14:creationId xmlns:p14="http://schemas.microsoft.com/office/powerpoint/2010/main" val="343885270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Flood Risk Assessment</a:t>
            </a:r>
          </a:p>
        </p:txBody>
      </p:sp>
      <p:sp>
        <p:nvSpPr>
          <p:cNvPr id="3" name="TextBox 2"/>
          <p:cNvSpPr txBox="1"/>
          <p:nvPr/>
        </p:nvSpPr>
        <p:spPr>
          <a:xfrm>
            <a:off x="655290" y="1005607"/>
            <a:ext cx="7747929" cy="1323439"/>
          </a:xfrm>
          <a:prstGeom prst="rect">
            <a:avLst/>
          </a:prstGeom>
          <a:solidFill>
            <a:schemeClr val="tx2">
              <a:lumMod val="20000"/>
              <a:lumOff val="80000"/>
            </a:schemeClr>
          </a:solidFill>
        </p:spPr>
        <p:txBody>
          <a:bodyPr wrap="square" rtlCol="0">
            <a:spAutoFit/>
          </a:bodyPr>
          <a:lstStyle/>
          <a:p>
            <a:pPr algn="ctr"/>
            <a:r>
              <a:rPr lang="en-US" sz="4000" b="1" dirty="0">
                <a:solidFill>
                  <a:schemeClr val="accent1">
                    <a:lumMod val="50000"/>
                  </a:schemeClr>
                </a:solidFill>
                <a:latin typeface="Arial" panose="020B0604020202020204" pitchFamily="34" charset="0"/>
                <a:cs typeface="Arial" panose="020B0604020202020204" pitchFamily="34" charset="0"/>
              </a:rPr>
              <a:t>Building Inventory &amp;</a:t>
            </a:r>
            <a:br>
              <a:rPr lang="en-US" sz="4000" b="1" dirty="0">
                <a:solidFill>
                  <a:schemeClr val="accent1">
                    <a:lumMod val="50000"/>
                  </a:schemeClr>
                </a:solidFill>
                <a:latin typeface="Arial" panose="020B0604020202020204" pitchFamily="34" charset="0"/>
                <a:cs typeface="Arial" panose="020B0604020202020204" pitchFamily="34" charset="0"/>
              </a:rPr>
            </a:br>
            <a:r>
              <a:rPr lang="en-US" sz="4000" b="1" dirty="0">
                <a:solidFill>
                  <a:schemeClr val="accent1">
                    <a:lumMod val="50000"/>
                  </a:schemeClr>
                </a:solidFill>
                <a:latin typeface="Arial" panose="020B0604020202020204" pitchFamily="34" charset="0"/>
                <a:cs typeface="Arial" panose="020B0604020202020204" pitchFamily="34" charset="0"/>
              </a:rPr>
              <a:t>Accuracy Improvements</a:t>
            </a:r>
            <a:endParaRPr lang="en-US" sz="2000" dirty="0">
              <a:latin typeface="Arial" panose="020B0604020202020204" pitchFamily="34" charset="0"/>
              <a:cs typeface="Arial" panose="020B0604020202020204" pitchFamily="34" charset="0"/>
            </a:endParaRPr>
          </a:p>
        </p:txBody>
      </p:sp>
      <p:sp>
        <p:nvSpPr>
          <p:cNvPr id="4" name="TextBox 3"/>
          <p:cNvSpPr txBox="1"/>
          <p:nvPr/>
        </p:nvSpPr>
        <p:spPr>
          <a:xfrm>
            <a:off x="655289" y="2420253"/>
            <a:ext cx="6280531" cy="4370427"/>
          </a:xfrm>
          <a:prstGeom prst="rect">
            <a:avLst/>
          </a:prstGeom>
          <a:noFill/>
        </p:spPr>
        <p:txBody>
          <a:bodyPr wrap="square" rtlCol="0">
            <a:spAutoFit/>
          </a:bodyPr>
          <a:lstStyle/>
          <a:p>
            <a:pPr marL="285750" indent="-285750">
              <a:buFont typeface="Wingdings" panose="05000000000000000000" pitchFamily="2" charset="2"/>
              <a:buChar char="§"/>
            </a:pPr>
            <a:r>
              <a:rPr lang="en-US" sz="2000" b="1" dirty="0">
                <a:solidFill>
                  <a:schemeClr val="tx2">
                    <a:lumMod val="50000"/>
                  </a:schemeClr>
                </a:solidFill>
              </a:rPr>
              <a:t>Building Inventory Objectives</a:t>
            </a:r>
          </a:p>
          <a:p>
            <a:pPr marL="742950" lvl="1" indent="-285750">
              <a:buFont typeface="Arial" panose="020B0604020202020204" pitchFamily="34" charset="0"/>
              <a:buChar char="•"/>
            </a:pPr>
            <a:r>
              <a:rPr lang="en-US" dirty="0">
                <a:solidFill>
                  <a:schemeClr val="tx2">
                    <a:lumMod val="50000"/>
                  </a:schemeClr>
                </a:solidFill>
              </a:rPr>
              <a:t>Identify Primary Structures points</a:t>
            </a:r>
          </a:p>
          <a:p>
            <a:pPr marL="742950" lvl="1" indent="-285750">
              <a:buFont typeface="Arial" panose="020B0604020202020204" pitchFamily="34" charset="0"/>
              <a:buChar char="•"/>
            </a:pPr>
            <a:r>
              <a:rPr lang="en-US" dirty="0">
                <a:solidFill>
                  <a:schemeClr val="tx2">
                    <a:lumMod val="50000"/>
                  </a:schemeClr>
                </a:solidFill>
              </a:rPr>
              <a:t>Verify Building Identification</a:t>
            </a:r>
          </a:p>
          <a:p>
            <a:pPr marL="1200150" lvl="2" indent="-285750">
              <a:buFont typeface="Courier New" panose="02070309020205020404" pitchFamily="49" charset="0"/>
              <a:buChar char="o"/>
            </a:pPr>
            <a:r>
              <a:rPr lang="en-US" sz="1600" dirty="0">
                <a:solidFill>
                  <a:schemeClr val="tx2">
                    <a:lumMod val="50000"/>
                  </a:schemeClr>
                </a:solidFill>
              </a:rPr>
              <a:t>E-911 Address</a:t>
            </a:r>
          </a:p>
          <a:p>
            <a:pPr marL="1200150" lvl="2" indent="-285750">
              <a:buFont typeface="Courier New" panose="02070309020205020404" pitchFamily="49" charset="0"/>
              <a:buChar char="o"/>
            </a:pPr>
            <a:r>
              <a:rPr lang="en-US" sz="1600" dirty="0">
                <a:solidFill>
                  <a:schemeClr val="tx2">
                    <a:lumMod val="50000"/>
                  </a:schemeClr>
                </a:solidFill>
              </a:rPr>
              <a:t>Parcel geometry and assessment record</a:t>
            </a:r>
          </a:p>
          <a:p>
            <a:pPr marL="1200150" lvl="2" indent="-285750">
              <a:buFont typeface="Courier New" panose="02070309020205020404" pitchFamily="49" charset="0"/>
              <a:buChar char="o"/>
            </a:pPr>
            <a:r>
              <a:rPr lang="en-US" sz="1600" dirty="0">
                <a:solidFill>
                  <a:schemeClr val="tx2">
                    <a:lumMod val="50000"/>
                  </a:schemeClr>
                </a:solidFill>
              </a:rPr>
              <a:t>Aerial and </a:t>
            </a:r>
            <a:r>
              <a:rPr lang="en-US" sz="1600" dirty="0" err="1">
                <a:solidFill>
                  <a:schemeClr val="tx2">
                    <a:lumMod val="50000"/>
                  </a:schemeClr>
                </a:solidFill>
              </a:rPr>
              <a:t>StreetView</a:t>
            </a:r>
            <a:r>
              <a:rPr lang="en-US" sz="1600" dirty="0">
                <a:solidFill>
                  <a:schemeClr val="tx2">
                    <a:lumMod val="50000"/>
                  </a:schemeClr>
                </a:solidFill>
              </a:rPr>
              <a:t> Images</a:t>
            </a:r>
          </a:p>
          <a:p>
            <a:pPr marL="1200150" lvl="2" indent="-285750">
              <a:buFont typeface="Courier New" panose="02070309020205020404" pitchFamily="49" charset="0"/>
              <a:buChar char="o"/>
            </a:pPr>
            <a:r>
              <a:rPr lang="en-US" sz="1600" dirty="0">
                <a:solidFill>
                  <a:schemeClr val="tx2">
                    <a:lumMod val="50000"/>
                  </a:schemeClr>
                </a:solidFill>
              </a:rPr>
              <a:t>Building Sketches (parcel assessment record)</a:t>
            </a:r>
            <a:endParaRPr lang="en-US" dirty="0">
              <a:solidFill>
                <a:schemeClr val="tx2">
                  <a:lumMod val="50000"/>
                </a:schemeClr>
              </a:solidFill>
            </a:endParaRPr>
          </a:p>
          <a:p>
            <a:pPr marL="742950" lvl="1" indent="-285750">
              <a:buFont typeface="Arial" panose="020B0604020202020204" pitchFamily="34" charset="0"/>
              <a:buChar char="•"/>
            </a:pPr>
            <a:r>
              <a:rPr lang="en-US" dirty="0">
                <a:solidFill>
                  <a:schemeClr val="tx2">
                    <a:lumMod val="50000"/>
                  </a:schemeClr>
                </a:solidFill>
              </a:rPr>
              <a:t>Determine Building Characteristics </a:t>
            </a:r>
            <a:r>
              <a:rPr lang="en-US" dirty="0">
                <a:solidFill>
                  <a:schemeClr val="bg1">
                    <a:lumMod val="50000"/>
                  </a:schemeClr>
                </a:solidFill>
              </a:rPr>
              <a:t>(Occupancy Class, Cost, Basement, Foundation Type, Stories, Area, etc.)</a:t>
            </a:r>
          </a:p>
          <a:p>
            <a:pPr marL="1200150" lvl="2" indent="-285750">
              <a:buFont typeface="Courier New" panose="02070309020205020404" pitchFamily="49" charset="0"/>
              <a:buChar char="o"/>
            </a:pPr>
            <a:r>
              <a:rPr lang="en-US" sz="1600" dirty="0">
                <a:solidFill>
                  <a:schemeClr val="tx2">
                    <a:lumMod val="50000"/>
                  </a:schemeClr>
                </a:solidFill>
              </a:rPr>
              <a:t>Default Characteristics derived from Assessment Records</a:t>
            </a:r>
          </a:p>
          <a:p>
            <a:pPr marL="1200150" lvl="2" indent="-285750">
              <a:buFont typeface="Courier New" panose="02070309020205020404" pitchFamily="49" charset="0"/>
              <a:buChar char="o"/>
            </a:pPr>
            <a:r>
              <a:rPr lang="en-US" sz="1600" dirty="0">
                <a:solidFill>
                  <a:schemeClr val="tx2">
                    <a:lumMod val="50000"/>
                  </a:schemeClr>
                </a:solidFill>
              </a:rPr>
              <a:t>Overriding Modified Building Characteristics from user-defined values</a:t>
            </a:r>
          </a:p>
          <a:p>
            <a:pPr marL="742950" lvl="1" indent="-285750">
              <a:buFont typeface="Arial" panose="020B0604020202020204" pitchFamily="34" charset="0"/>
              <a:buChar char="•"/>
            </a:pPr>
            <a:r>
              <a:rPr lang="en-US" dirty="0">
                <a:solidFill>
                  <a:schemeClr val="tx2">
                    <a:lumMod val="50000"/>
                  </a:schemeClr>
                </a:solidFill>
              </a:rPr>
              <a:t>Ensure Building Point in most Restrictive Flood Zone</a:t>
            </a:r>
          </a:p>
          <a:p>
            <a:pPr marL="742950" lvl="1" indent="-285750">
              <a:buFont typeface="Arial" panose="020B0604020202020204" pitchFamily="34" charset="0"/>
              <a:buChar char="•"/>
            </a:pPr>
            <a:r>
              <a:rPr lang="en-US" dirty="0">
                <a:solidFill>
                  <a:schemeClr val="tx2">
                    <a:lumMod val="50000"/>
                  </a:schemeClr>
                </a:solidFill>
              </a:rPr>
              <a:t>Iterative Process and QC to make </a:t>
            </a:r>
            <a:r>
              <a:rPr lang="en-US" u="sng" dirty="0">
                <a:solidFill>
                  <a:schemeClr val="tx2">
                    <a:lumMod val="50000"/>
                  </a:schemeClr>
                </a:solidFill>
              </a:rPr>
              <a:t>more accurate</a:t>
            </a:r>
          </a:p>
          <a:p>
            <a:pPr marL="742950" lvl="1" indent="-285750">
              <a:buFont typeface="Arial" panose="020B0604020202020204" pitchFamily="34" charset="0"/>
              <a:buChar char="•"/>
            </a:pPr>
            <a:endParaRPr lang="en-US" dirty="0">
              <a:solidFill>
                <a:schemeClr val="tx2">
                  <a:lumMod val="50000"/>
                </a:schemeClr>
              </a:solidFill>
            </a:endParaRPr>
          </a:p>
          <a:p>
            <a:pPr marL="285750" indent="-285750">
              <a:buFont typeface="Wingdings" panose="05000000000000000000" pitchFamily="2" charset="2"/>
              <a:buChar char="§"/>
            </a:pPr>
            <a:r>
              <a:rPr lang="en-US" sz="2000" b="1" dirty="0">
                <a:solidFill>
                  <a:schemeClr val="tx2">
                    <a:lumMod val="50000"/>
                  </a:schemeClr>
                </a:solidFill>
              </a:rPr>
              <a:t>Record Data Issues and Data Gaps</a:t>
            </a:r>
          </a:p>
        </p:txBody>
      </p:sp>
      <p:grpSp>
        <p:nvGrpSpPr>
          <p:cNvPr id="6" name="Group 5"/>
          <p:cNvGrpSpPr/>
          <p:nvPr/>
        </p:nvGrpSpPr>
        <p:grpSpPr>
          <a:xfrm>
            <a:off x="6821335" y="3445934"/>
            <a:ext cx="1853292" cy="1853292"/>
            <a:chOff x="5277963" y="1970508"/>
            <a:chExt cx="1853292" cy="1853292"/>
          </a:xfrm>
        </p:grpSpPr>
        <p:sp>
          <p:nvSpPr>
            <p:cNvPr id="7" name="Oval 6"/>
            <p:cNvSpPr/>
            <p:nvPr/>
          </p:nvSpPr>
          <p:spPr>
            <a:xfrm>
              <a:off x="5277963" y="1970508"/>
              <a:ext cx="1853292" cy="1853292"/>
            </a:xfrm>
            <a:prstGeom prst="ellipse">
              <a:avLst/>
            </a:prstGeom>
            <a:solidFill>
              <a:schemeClr val="accent2">
                <a:lumMod val="50000"/>
              </a:schemeClr>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8" name="Oval 4"/>
            <p:cNvSpPr txBox="1"/>
            <p:nvPr/>
          </p:nvSpPr>
          <p:spPr>
            <a:xfrm>
              <a:off x="5549371" y="2241916"/>
              <a:ext cx="1310476" cy="13104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BUILDING INVENTORY &amp; ACCURACY IMPROVEMENTS</a:t>
              </a:r>
              <a:r>
                <a:rPr lang="en-US" sz="1100" b="1" kern="1200" dirty="0"/>
                <a:t/>
              </a:r>
              <a:br>
                <a:rPr lang="en-US" sz="1100" b="1" kern="1200" dirty="0"/>
              </a:br>
              <a:endParaRPr lang="en-US" sz="1100" b="1" kern="1200" dirty="0"/>
            </a:p>
            <a:p>
              <a:pPr lvl="0" algn="ctr" defTabSz="622300">
                <a:lnSpc>
                  <a:spcPct val="90000"/>
                </a:lnSpc>
                <a:spcBef>
                  <a:spcPct val="0"/>
                </a:spcBef>
                <a:spcAft>
                  <a:spcPct val="35000"/>
                </a:spcAft>
              </a:pPr>
              <a:r>
                <a:rPr lang="en-US" sz="1100" kern="1200" dirty="0"/>
                <a:t>Building Location</a:t>
              </a:r>
            </a:p>
            <a:p>
              <a:pPr lvl="0" algn="ctr" defTabSz="622300">
                <a:lnSpc>
                  <a:spcPct val="90000"/>
                </a:lnSpc>
                <a:spcBef>
                  <a:spcPct val="0"/>
                </a:spcBef>
                <a:spcAft>
                  <a:spcPct val="35000"/>
                </a:spcAft>
              </a:pPr>
              <a:r>
                <a:rPr lang="en-US" sz="1100" kern="1200" dirty="0"/>
                <a:t>Building Attributes</a:t>
              </a:r>
            </a:p>
          </p:txBody>
        </p:sp>
      </p:grpSp>
    </p:spTree>
    <p:extLst>
      <p:ext uri="{BB962C8B-B14F-4D97-AF65-F5344CB8AC3E}">
        <p14:creationId xmlns:p14="http://schemas.microsoft.com/office/powerpoint/2010/main" val="1461540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Identifier</a:t>
            </a:r>
          </a:p>
        </p:txBody>
      </p:sp>
      <p:sp>
        <p:nvSpPr>
          <p:cNvPr id="4" name="TextBox 3">
            <a:extLst>
              <a:ext uri="{FF2B5EF4-FFF2-40B4-BE49-F238E27FC236}">
                <a16:creationId xmlns:a16="http://schemas.microsoft.com/office/drawing/2014/main" id="{1BDA2272-AFC4-4AF9-9C23-CACCAD15BC6E}"/>
              </a:ext>
            </a:extLst>
          </p:cNvPr>
          <p:cNvSpPr txBox="1"/>
          <p:nvPr/>
        </p:nvSpPr>
        <p:spPr>
          <a:xfrm>
            <a:off x="698035" y="1017819"/>
            <a:ext cx="7747929" cy="461665"/>
          </a:xfrm>
          <a:prstGeom prst="rect">
            <a:avLst/>
          </a:prstGeom>
          <a:solidFill>
            <a:schemeClr val="tx2">
              <a:lumMod val="20000"/>
              <a:lumOff val="80000"/>
            </a:schemeClr>
          </a:solidFill>
        </p:spPr>
        <p:txBody>
          <a:bodyPr wrap="square" rtlCol="0">
            <a:spAutoFit/>
          </a:bodyPr>
          <a:lstStyle/>
          <a:p>
            <a:pPr algn="ctr"/>
            <a:r>
              <a:rPr lang="en-US" sz="2400" b="1" dirty="0">
                <a:solidFill>
                  <a:schemeClr val="accent1">
                    <a:lumMod val="50000"/>
                  </a:schemeClr>
                </a:solidFill>
                <a:latin typeface="Arial" panose="020B0604020202020204" pitchFamily="34" charset="0"/>
                <a:cs typeface="Arial" panose="020B0604020202020204" pitchFamily="34" charset="0"/>
              </a:rPr>
              <a:t>Collect multiple spatial identifiers to verify location</a:t>
            </a:r>
            <a:endParaRPr lang="en-US" sz="2000"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F1C6ED5D-0E41-4031-9718-C214F753C723}"/>
              </a:ext>
            </a:extLst>
          </p:cNvPr>
          <p:cNvGraphicFramePr>
            <a:graphicFrameLocks noGrp="1"/>
          </p:cNvGraphicFramePr>
          <p:nvPr/>
        </p:nvGraphicFramePr>
        <p:xfrm>
          <a:off x="698034" y="1601515"/>
          <a:ext cx="7747929" cy="396240"/>
        </p:xfrm>
        <a:graphic>
          <a:graphicData uri="http://schemas.openxmlformats.org/drawingml/2006/table">
            <a:tbl>
              <a:tblPr firstRow="1" bandRow="1">
                <a:tableStyleId>{5C22544A-7EE6-4342-B048-85BDC9FD1C3A}</a:tableStyleId>
              </a:tblPr>
              <a:tblGrid>
                <a:gridCol w="2835741">
                  <a:extLst>
                    <a:ext uri="{9D8B030D-6E8A-4147-A177-3AD203B41FA5}">
                      <a16:colId xmlns:a16="http://schemas.microsoft.com/office/drawing/2014/main" val="3149001430"/>
                    </a:ext>
                  </a:extLst>
                </a:gridCol>
                <a:gridCol w="4912188">
                  <a:extLst>
                    <a:ext uri="{9D8B030D-6E8A-4147-A177-3AD203B41FA5}">
                      <a16:colId xmlns:a16="http://schemas.microsoft.com/office/drawing/2014/main" val="3113211989"/>
                    </a:ext>
                  </a:extLst>
                </a:gridCol>
              </a:tblGrid>
              <a:tr h="370840">
                <a:tc>
                  <a:txBody>
                    <a:bodyPr/>
                    <a:lstStyle/>
                    <a:p>
                      <a:r>
                        <a:rPr lang="en-US" sz="2000" dirty="0"/>
                        <a:t>Parcel</a:t>
                      </a:r>
                    </a:p>
                  </a:txBody>
                  <a:tcPr/>
                </a:tc>
                <a:tc>
                  <a:txBody>
                    <a:bodyPr/>
                    <a:lstStyle/>
                    <a:p>
                      <a:r>
                        <a:rPr lang="en-US" sz="2000" b="0" i="0" u="none" kern="1200" dirty="0">
                          <a:solidFill>
                            <a:schemeClr val="lt1"/>
                          </a:solidFill>
                          <a:effectLst/>
                          <a:latin typeface="+mn-lt"/>
                          <a:ea typeface="+mn-ea"/>
                          <a:cs typeface="+mn-cs"/>
                        </a:rPr>
                        <a:t>01-08-0011-0069-0000</a:t>
                      </a:r>
                      <a:endParaRPr lang="en-US" sz="2000" u="none" dirty="0"/>
                    </a:p>
                  </a:txBody>
                  <a:tcPr/>
                </a:tc>
                <a:extLst>
                  <a:ext uri="{0D108BD9-81ED-4DB2-BD59-A6C34878D82A}">
                    <a16:rowId xmlns:a16="http://schemas.microsoft.com/office/drawing/2014/main" val="2578656347"/>
                  </a:ext>
                </a:extLst>
              </a:tr>
            </a:tbl>
          </a:graphicData>
        </a:graphic>
      </p:graphicFrame>
      <p:graphicFrame>
        <p:nvGraphicFramePr>
          <p:cNvPr id="9" name="Table 8">
            <a:extLst>
              <a:ext uri="{FF2B5EF4-FFF2-40B4-BE49-F238E27FC236}">
                <a16:creationId xmlns:a16="http://schemas.microsoft.com/office/drawing/2014/main" id="{DE4D8791-F0E7-4C9F-9868-DD11711DACD7}"/>
              </a:ext>
            </a:extLst>
          </p:cNvPr>
          <p:cNvGraphicFramePr>
            <a:graphicFrameLocks noGrp="1"/>
          </p:cNvGraphicFramePr>
          <p:nvPr/>
        </p:nvGraphicFramePr>
        <p:xfrm>
          <a:off x="729926" y="2497917"/>
          <a:ext cx="7747929" cy="396240"/>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149001430"/>
                    </a:ext>
                  </a:extLst>
                </a:gridCol>
                <a:gridCol w="4903523">
                  <a:extLst>
                    <a:ext uri="{9D8B030D-6E8A-4147-A177-3AD203B41FA5}">
                      <a16:colId xmlns:a16="http://schemas.microsoft.com/office/drawing/2014/main" val="3113211989"/>
                    </a:ext>
                  </a:extLst>
                </a:gridCol>
              </a:tblGrid>
              <a:tr h="370840">
                <a:tc>
                  <a:txBody>
                    <a:bodyPr/>
                    <a:lstStyle/>
                    <a:p>
                      <a:r>
                        <a:rPr lang="en-US" sz="2000" dirty="0"/>
                        <a:t>Address</a:t>
                      </a:r>
                    </a:p>
                  </a:txBody>
                  <a:tcPr/>
                </a:tc>
                <a:tc>
                  <a:txBody>
                    <a:bodyPr/>
                    <a:lstStyle/>
                    <a:p>
                      <a:r>
                        <a:rPr lang="en-US" sz="2000" b="0" i="0" u="none" kern="1200" dirty="0">
                          <a:solidFill>
                            <a:schemeClr val="lt1"/>
                          </a:solidFill>
                          <a:effectLst/>
                          <a:latin typeface="+mn-lt"/>
                          <a:ea typeface="+mn-ea"/>
                          <a:cs typeface="+mn-cs"/>
                        </a:rPr>
                        <a:t>604 S Main St, Philippi, West Virginia, 26416</a:t>
                      </a:r>
                      <a:endParaRPr lang="en-US" sz="2000" u="none" dirty="0"/>
                    </a:p>
                  </a:txBody>
                  <a:tcPr/>
                </a:tc>
                <a:extLst>
                  <a:ext uri="{0D108BD9-81ED-4DB2-BD59-A6C34878D82A}">
                    <a16:rowId xmlns:a16="http://schemas.microsoft.com/office/drawing/2014/main" val="2578656347"/>
                  </a:ext>
                </a:extLst>
              </a:tr>
            </a:tbl>
          </a:graphicData>
        </a:graphic>
      </p:graphicFrame>
      <p:graphicFrame>
        <p:nvGraphicFramePr>
          <p:cNvPr id="10" name="Table 9">
            <a:extLst>
              <a:ext uri="{FF2B5EF4-FFF2-40B4-BE49-F238E27FC236}">
                <a16:creationId xmlns:a16="http://schemas.microsoft.com/office/drawing/2014/main" id="{80E7CD25-F1C9-4951-87F8-F0E927D1B6A7}"/>
              </a:ext>
            </a:extLst>
          </p:cNvPr>
          <p:cNvGraphicFramePr>
            <a:graphicFrameLocks noGrp="1"/>
          </p:cNvGraphicFramePr>
          <p:nvPr/>
        </p:nvGraphicFramePr>
        <p:xfrm>
          <a:off x="698034" y="3774320"/>
          <a:ext cx="7747929" cy="304800"/>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149001430"/>
                    </a:ext>
                  </a:extLst>
                </a:gridCol>
                <a:gridCol w="4903523">
                  <a:extLst>
                    <a:ext uri="{9D8B030D-6E8A-4147-A177-3AD203B41FA5}">
                      <a16:colId xmlns:a16="http://schemas.microsoft.com/office/drawing/2014/main" val="3113211989"/>
                    </a:ext>
                  </a:extLst>
                </a:gridCol>
              </a:tblGrid>
              <a:tr h="275028">
                <a:tc>
                  <a:txBody>
                    <a:bodyPr/>
                    <a:lstStyle/>
                    <a:p>
                      <a:r>
                        <a:rPr lang="en-US" sz="1400" dirty="0"/>
                        <a:t>X,Y Coordinate</a:t>
                      </a:r>
                    </a:p>
                  </a:txBody>
                  <a:tcPr>
                    <a:solidFill>
                      <a:schemeClr val="accent2">
                        <a:lumMod val="50000"/>
                      </a:schemeClr>
                    </a:solidFill>
                  </a:tcPr>
                </a:tc>
                <a:tc>
                  <a:txBody>
                    <a:bodyPr/>
                    <a:lstStyle/>
                    <a:p>
                      <a:r>
                        <a:rPr lang="en-US" sz="1400" b="0" i="0" kern="1200" dirty="0">
                          <a:solidFill>
                            <a:schemeClr val="lt1"/>
                          </a:solidFill>
                          <a:effectLst/>
                          <a:latin typeface="+mn-lt"/>
                          <a:ea typeface="+mn-ea"/>
                          <a:cs typeface="+mn-cs"/>
                        </a:rPr>
                        <a:t>39.144752, -80.033529</a:t>
                      </a:r>
                      <a:endParaRPr lang="en-US" sz="1600" u="none" dirty="0"/>
                    </a:p>
                  </a:txBody>
                  <a:tcPr>
                    <a:solidFill>
                      <a:schemeClr val="accent2">
                        <a:lumMod val="50000"/>
                      </a:schemeClr>
                    </a:solidFill>
                  </a:tcPr>
                </a:tc>
                <a:extLst>
                  <a:ext uri="{0D108BD9-81ED-4DB2-BD59-A6C34878D82A}">
                    <a16:rowId xmlns:a16="http://schemas.microsoft.com/office/drawing/2014/main" val="2578656347"/>
                  </a:ext>
                </a:extLst>
              </a:tr>
            </a:tbl>
          </a:graphicData>
        </a:graphic>
      </p:graphicFrame>
      <p:graphicFrame>
        <p:nvGraphicFramePr>
          <p:cNvPr id="11" name="Table 10">
            <a:extLst>
              <a:ext uri="{FF2B5EF4-FFF2-40B4-BE49-F238E27FC236}">
                <a16:creationId xmlns:a16="http://schemas.microsoft.com/office/drawing/2014/main" id="{5DB5B9CB-FBE0-4475-B7E1-9CD0CF2886E5}"/>
              </a:ext>
            </a:extLst>
          </p:cNvPr>
          <p:cNvGraphicFramePr>
            <a:graphicFrameLocks noGrp="1"/>
          </p:cNvGraphicFramePr>
          <p:nvPr/>
        </p:nvGraphicFramePr>
        <p:xfrm>
          <a:off x="698031" y="4494602"/>
          <a:ext cx="7747929" cy="564512"/>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149001430"/>
                    </a:ext>
                  </a:extLst>
                </a:gridCol>
                <a:gridCol w="4903523">
                  <a:extLst>
                    <a:ext uri="{9D8B030D-6E8A-4147-A177-3AD203B41FA5}">
                      <a16:colId xmlns:a16="http://schemas.microsoft.com/office/drawing/2014/main" val="3113211989"/>
                    </a:ext>
                  </a:extLst>
                </a:gridCol>
              </a:tblGrid>
              <a:tr h="564512">
                <a:tc>
                  <a:txBody>
                    <a:bodyPr/>
                    <a:lstStyle/>
                    <a:p>
                      <a:r>
                        <a:rPr lang="en-US" sz="1400" dirty="0"/>
                        <a:t>Share MAP URL Link</a:t>
                      </a:r>
                    </a:p>
                  </a:txBody>
                  <a:tcPr>
                    <a:solidFill>
                      <a:schemeClr val="accent3">
                        <a:lumMod val="50000"/>
                      </a:schemeClr>
                    </a:solidFill>
                  </a:tcPr>
                </a:tc>
                <a:tc>
                  <a:txBody>
                    <a:bodyPr/>
                    <a:lstStyle/>
                    <a:p>
                      <a:r>
                        <a:rPr lang="en-US" sz="1200" b="0" u="none" dirty="0">
                          <a:solidFill>
                            <a:schemeClr val="bg1"/>
                          </a:solidFill>
                        </a:rPr>
                        <a:t>https://www.mapwv.gov/flood/map/?wkid=102100&amp;x=-8909292&amp;y=4742427&amp;l=12&amp;v=1</a:t>
                      </a:r>
                    </a:p>
                  </a:txBody>
                  <a:tcPr>
                    <a:solidFill>
                      <a:schemeClr val="accent3">
                        <a:lumMod val="50000"/>
                      </a:schemeClr>
                    </a:solidFill>
                  </a:tcPr>
                </a:tc>
                <a:extLst>
                  <a:ext uri="{0D108BD9-81ED-4DB2-BD59-A6C34878D82A}">
                    <a16:rowId xmlns:a16="http://schemas.microsoft.com/office/drawing/2014/main" val="2578656347"/>
                  </a:ext>
                </a:extLst>
              </a:tr>
            </a:tbl>
          </a:graphicData>
        </a:graphic>
      </p:graphicFrame>
      <p:graphicFrame>
        <p:nvGraphicFramePr>
          <p:cNvPr id="3" name="Table 2"/>
          <p:cNvGraphicFramePr>
            <a:graphicFrameLocks noGrp="1"/>
          </p:cNvGraphicFramePr>
          <p:nvPr/>
        </p:nvGraphicFramePr>
        <p:xfrm>
          <a:off x="3516617" y="2059478"/>
          <a:ext cx="2732809" cy="381000"/>
        </p:xfrm>
        <a:graphic>
          <a:graphicData uri="http://schemas.openxmlformats.org/drawingml/2006/table">
            <a:tbl>
              <a:tblPr>
                <a:tableStyleId>{5C22544A-7EE6-4342-B048-85BDC9FD1C3A}</a:tableStyleId>
              </a:tblPr>
              <a:tblGrid>
                <a:gridCol w="521891">
                  <a:extLst>
                    <a:ext uri="{9D8B030D-6E8A-4147-A177-3AD203B41FA5}">
                      <a16:colId xmlns:a16="http://schemas.microsoft.com/office/drawing/2014/main" val="4282892354"/>
                    </a:ext>
                  </a:extLst>
                </a:gridCol>
                <a:gridCol w="58662">
                  <a:extLst>
                    <a:ext uri="{9D8B030D-6E8A-4147-A177-3AD203B41FA5}">
                      <a16:colId xmlns:a16="http://schemas.microsoft.com/office/drawing/2014/main" val="41484127"/>
                    </a:ext>
                  </a:extLst>
                </a:gridCol>
                <a:gridCol w="539140">
                  <a:extLst>
                    <a:ext uri="{9D8B030D-6E8A-4147-A177-3AD203B41FA5}">
                      <a16:colId xmlns:a16="http://schemas.microsoft.com/office/drawing/2014/main" val="359974847"/>
                    </a:ext>
                  </a:extLst>
                </a:gridCol>
                <a:gridCol w="101215">
                  <a:extLst>
                    <a:ext uri="{9D8B030D-6E8A-4147-A177-3AD203B41FA5}">
                      <a16:colId xmlns:a16="http://schemas.microsoft.com/office/drawing/2014/main" val="918634740"/>
                    </a:ext>
                  </a:extLst>
                </a:gridCol>
                <a:gridCol w="468120">
                  <a:extLst>
                    <a:ext uri="{9D8B030D-6E8A-4147-A177-3AD203B41FA5}">
                      <a16:colId xmlns:a16="http://schemas.microsoft.com/office/drawing/2014/main" val="504532957"/>
                    </a:ext>
                  </a:extLst>
                </a:gridCol>
                <a:gridCol w="101215">
                  <a:extLst>
                    <a:ext uri="{9D8B030D-6E8A-4147-A177-3AD203B41FA5}">
                      <a16:colId xmlns:a16="http://schemas.microsoft.com/office/drawing/2014/main" val="1421159694"/>
                    </a:ext>
                  </a:extLst>
                </a:gridCol>
                <a:gridCol w="430164">
                  <a:extLst>
                    <a:ext uri="{9D8B030D-6E8A-4147-A177-3AD203B41FA5}">
                      <a16:colId xmlns:a16="http://schemas.microsoft.com/office/drawing/2014/main" val="3177079869"/>
                    </a:ext>
                  </a:extLst>
                </a:gridCol>
                <a:gridCol w="142334">
                  <a:extLst>
                    <a:ext uri="{9D8B030D-6E8A-4147-A177-3AD203B41FA5}">
                      <a16:colId xmlns:a16="http://schemas.microsoft.com/office/drawing/2014/main" val="3627578931"/>
                    </a:ext>
                  </a:extLst>
                </a:gridCol>
                <a:gridCol w="370068">
                  <a:extLst>
                    <a:ext uri="{9D8B030D-6E8A-4147-A177-3AD203B41FA5}">
                      <a16:colId xmlns:a16="http://schemas.microsoft.com/office/drawing/2014/main" val="3100743191"/>
                    </a:ext>
                  </a:extLst>
                </a:gridCol>
              </a:tblGrid>
              <a:tr h="190500">
                <a:tc>
                  <a:txBody>
                    <a:bodyPr/>
                    <a:lstStyle/>
                    <a:p>
                      <a:pPr algn="ctr" fontAlgn="b"/>
                      <a:r>
                        <a:rPr lang="en-US" sz="1100" u="none" strike="noStrike" dirty="0">
                          <a:effectLst/>
                        </a:rPr>
                        <a:t>01</a:t>
                      </a:r>
                      <a:endParaRPr lang="en-US"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dirty="0">
                          <a:effectLst/>
                        </a:rPr>
                        <a:t>08</a:t>
                      </a:r>
                      <a:endParaRPr lang="en-US"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dirty="0">
                          <a:effectLst/>
                        </a:rPr>
                        <a:t>0011</a:t>
                      </a:r>
                      <a:endParaRPr lang="en-US"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dirty="0">
                          <a:effectLst/>
                        </a:rPr>
                        <a:t>0069</a:t>
                      </a:r>
                      <a:endParaRPr lang="en-US"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0000</a:t>
                      </a:r>
                      <a:endParaRPr lang="en-US"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080811718"/>
                  </a:ext>
                </a:extLst>
              </a:tr>
              <a:tr h="190500">
                <a:tc>
                  <a:txBody>
                    <a:bodyPr/>
                    <a:lstStyle/>
                    <a:p>
                      <a:pPr algn="ctr" fontAlgn="b"/>
                      <a:r>
                        <a:rPr lang="en-US" sz="1100" u="none" strike="noStrike">
                          <a:effectLst/>
                        </a:rPr>
                        <a:t>County</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District</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Map</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a:effectLst/>
                        </a:rPr>
                        <a:t>Parcel</a:t>
                      </a:r>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100" u="none" strike="noStrike" dirty="0">
                          <a:effectLst/>
                        </a:rPr>
                        <a:t>Suffix</a:t>
                      </a:r>
                      <a:endParaRPr lang="en-US" sz="11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03492608"/>
                  </a:ext>
                </a:extLst>
              </a:tr>
            </a:tbl>
          </a:graphicData>
        </a:graphic>
      </p:graphicFrame>
      <p:graphicFrame>
        <p:nvGraphicFramePr>
          <p:cNvPr id="12" name="Table 11">
            <a:extLst>
              <a:ext uri="{FF2B5EF4-FFF2-40B4-BE49-F238E27FC236}">
                <a16:creationId xmlns:a16="http://schemas.microsoft.com/office/drawing/2014/main" id="{DE4D8791-F0E7-4C9F-9868-DD11711DACD7}"/>
              </a:ext>
            </a:extLst>
          </p:cNvPr>
          <p:cNvGraphicFramePr>
            <a:graphicFrameLocks noGrp="1"/>
          </p:cNvGraphicFramePr>
          <p:nvPr/>
        </p:nvGraphicFramePr>
        <p:xfrm>
          <a:off x="698029" y="3272992"/>
          <a:ext cx="7747929" cy="396240"/>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149001430"/>
                    </a:ext>
                  </a:extLst>
                </a:gridCol>
                <a:gridCol w="4903523">
                  <a:extLst>
                    <a:ext uri="{9D8B030D-6E8A-4147-A177-3AD203B41FA5}">
                      <a16:colId xmlns:a16="http://schemas.microsoft.com/office/drawing/2014/main" val="3113211989"/>
                    </a:ext>
                  </a:extLst>
                </a:gridCol>
              </a:tblGrid>
              <a:tr h="370840">
                <a:tc>
                  <a:txBody>
                    <a:bodyPr/>
                    <a:lstStyle/>
                    <a:p>
                      <a:r>
                        <a:rPr lang="en-US" sz="2000" dirty="0"/>
                        <a:t>Building Identifier</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0" u="none" kern="1200" dirty="0">
                          <a:solidFill>
                            <a:schemeClr val="lt1"/>
                          </a:solidFill>
                          <a:effectLst/>
                          <a:latin typeface="+mn-lt"/>
                          <a:ea typeface="+mn-ea"/>
                          <a:cs typeface="+mn-cs"/>
                        </a:rPr>
                        <a:t>01-08-0011-0069-0000_604</a:t>
                      </a:r>
                      <a:endParaRPr lang="en-US" sz="2000" u="none" dirty="0"/>
                    </a:p>
                  </a:txBody>
                  <a:tcPr>
                    <a:solidFill>
                      <a:srgbClr val="C00000"/>
                    </a:solidFill>
                  </a:tcPr>
                </a:tc>
                <a:extLst>
                  <a:ext uri="{0D108BD9-81ED-4DB2-BD59-A6C34878D82A}">
                    <a16:rowId xmlns:a16="http://schemas.microsoft.com/office/drawing/2014/main" val="2578656347"/>
                  </a:ext>
                </a:extLst>
              </a:tr>
            </a:tbl>
          </a:graphicData>
        </a:graphic>
      </p:graphicFrame>
      <p:graphicFrame>
        <p:nvGraphicFramePr>
          <p:cNvPr id="6" name="Table 5"/>
          <p:cNvGraphicFramePr>
            <a:graphicFrameLocks noGrp="1"/>
          </p:cNvGraphicFramePr>
          <p:nvPr/>
        </p:nvGraphicFramePr>
        <p:xfrm>
          <a:off x="698031" y="5086615"/>
          <a:ext cx="7747929" cy="370840"/>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726240428"/>
                    </a:ext>
                  </a:extLst>
                </a:gridCol>
                <a:gridCol w="4903523">
                  <a:extLst>
                    <a:ext uri="{9D8B030D-6E8A-4147-A177-3AD203B41FA5}">
                      <a16:colId xmlns:a16="http://schemas.microsoft.com/office/drawing/2014/main" val="3362910738"/>
                    </a:ext>
                  </a:extLst>
                </a:gridCol>
              </a:tblGrid>
              <a:tr h="370840">
                <a:tc>
                  <a:txBody>
                    <a:bodyPr/>
                    <a:lstStyle/>
                    <a:p>
                      <a:r>
                        <a:rPr lang="en-US" sz="1400" dirty="0"/>
                        <a:t>Share Parcel Assessment URL Link</a:t>
                      </a:r>
                    </a:p>
                  </a:txBody>
                  <a:tcPr>
                    <a:solidFill>
                      <a:schemeClr val="accent3">
                        <a:lumMod val="50000"/>
                      </a:schemeClr>
                    </a:solidFill>
                  </a:tcPr>
                </a:tc>
                <a:tc>
                  <a:txBody>
                    <a:bodyPr/>
                    <a:lstStyle/>
                    <a:p>
                      <a:r>
                        <a:rPr lang="en-US" sz="1200" b="0" u="none" dirty="0">
                          <a:solidFill>
                            <a:schemeClr val="bg1"/>
                          </a:solidFill>
                        </a:rPr>
                        <a:t>http://www.mapwv.gov/Assessment/Detail/?PID=01080011006900000000</a:t>
                      </a:r>
                    </a:p>
                  </a:txBody>
                  <a:tcPr>
                    <a:solidFill>
                      <a:schemeClr val="accent3">
                        <a:lumMod val="50000"/>
                      </a:schemeClr>
                    </a:solidFill>
                  </a:tcPr>
                </a:tc>
                <a:extLst>
                  <a:ext uri="{0D108BD9-81ED-4DB2-BD59-A6C34878D82A}">
                    <a16:rowId xmlns:a16="http://schemas.microsoft.com/office/drawing/2014/main" val="102949761"/>
                  </a:ext>
                </a:extLst>
              </a:tr>
            </a:tbl>
          </a:graphicData>
        </a:graphic>
      </p:graphicFrame>
      <p:graphicFrame>
        <p:nvGraphicFramePr>
          <p:cNvPr id="13" name="Table 12">
            <a:extLst>
              <a:ext uri="{FF2B5EF4-FFF2-40B4-BE49-F238E27FC236}">
                <a16:creationId xmlns:a16="http://schemas.microsoft.com/office/drawing/2014/main" id="{80E7CD25-F1C9-4951-87F8-F0E927D1B6A7}"/>
              </a:ext>
            </a:extLst>
          </p:cNvPr>
          <p:cNvGraphicFramePr>
            <a:graphicFrameLocks noGrp="1"/>
          </p:cNvGraphicFramePr>
          <p:nvPr/>
        </p:nvGraphicFramePr>
        <p:xfrm>
          <a:off x="698030" y="4118859"/>
          <a:ext cx="7747929" cy="304800"/>
        </p:xfrm>
        <a:graphic>
          <a:graphicData uri="http://schemas.openxmlformats.org/drawingml/2006/table">
            <a:tbl>
              <a:tblPr firstRow="1" bandRow="1">
                <a:tableStyleId>{5C22544A-7EE6-4342-B048-85BDC9FD1C3A}</a:tableStyleId>
              </a:tblPr>
              <a:tblGrid>
                <a:gridCol w="2844406">
                  <a:extLst>
                    <a:ext uri="{9D8B030D-6E8A-4147-A177-3AD203B41FA5}">
                      <a16:colId xmlns:a16="http://schemas.microsoft.com/office/drawing/2014/main" val="3149001430"/>
                    </a:ext>
                  </a:extLst>
                </a:gridCol>
                <a:gridCol w="4903523">
                  <a:extLst>
                    <a:ext uri="{9D8B030D-6E8A-4147-A177-3AD203B41FA5}">
                      <a16:colId xmlns:a16="http://schemas.microsoft.com/office/drawing/2014/main" val="3113211989"/>
                    </a:ext>
                  </a:extLst>
                </a:gridCol>
              </a:tblGrid>
              <a:tr h="275028">
                <a:tc>
                  <a:txBody>
                    <a:bodyPr/>
                    <a:lstStyle/>
                    <a:p>
                      <a:r>
                        <a:rPr lang="en-US" sz="1400" dirty="0"/>
                        <a:t>Google Plus Code (11-digit)</a:t>
                      </a:r>
                    </a:p>
                  </a:txBody>
                  <a:tcPr>
                    <a:solidFill>
                      <a:schemeClr val="accent2">
                        <a:lumMod val="50000"/>
                      </a:schemeClr>
                    </a:solidFill>
                  </a:tcPr>
                </a:tc>
                <a:tc>
                  <a:txBody>
                    <a:bodyPr/>
                    <a:lstStyle/>
                    <a:p>
                      <a:r>
                        <a:rPr lang="en-US" sz="1400" b="0" i="0" kern="1200" dirty="0">
                          <a:solidFill>
                            <a:schemeClr val="lt1"/>
                          </a:solidFill>
                          <a:effectLst/>
                          <a:latin typeface="+mn-lt"/>
                          <a:ea typeface="+mn-ea"/>
                          <a:cs typeface="+mn-cs"/>
                        </a:rPr>
                        <a:t>86FX4XV8+VHF</a:t>
                      </a:r>
                      <a:endParaRPr lang="en-US" sz="1600" u="none" dirty="0"/>
                    </a:p>
                  </a:txBody>
                  <a:tcPr>
                    <a:solidFill>
                      <a:schemeClr val="accent2">
                        <a:lumMod val="50000"/>
                      </a:schemeClr>
                    </a:solidFill>
                  </a:tcPr>
                </a:tc>
                <a:extLst>
                  <a:ext uri="{0D108BD9-81ED-4DB2-BD59-A6C34878D82A}">
                    <a16:rowId xmlns:a16="http://schemas.microsoft.com/office/drawing/2014/main" val="2578656347"/>
                  </a:ext>
                </a:extLst>
              </a:tr>
            </a:tbl>
          </a:graphicData>
        </a:graphic>
      </p:graphicFrame>
      <p:sp>
        <p:nvSpPr>
          <p:cNvPr id="7" name="5-Point Star 6"/>
          <p:cNvSpPr/>
          <p:nvPr/>
        </p:nvSpPr>
        <p:spPr>
          <a:xfrm>
            <a:off x="214008" y="3320205"/>
            <a:ext cx="291830" cy="305124"/>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214008" y="3745136"/>
            <a:ext cx="291830" cy="305124"/>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214008" y="4105052"/>
            <a:ext cx="291830" cy="305124"/>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214008" y="4602420"/>
            <a:ext cx="291830" cy="305124"/>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214008" y="6005075"/>
            <a:ext cx="291830" cy="305124"/>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91834" y="5966163"/>
            <a:ext cx="2125426" cy="369332"/>
          </a:xfrm>
          <a:prstGeom prst="rect">
            <a:avLst/>
          </a:prstGeom>
          <a:noFill/>
        </p:spPr>
        <p:txBody>
          <a:bodyPr wrap="square" rtlCol="0">
            <a:spAutoFit/>
          </a:bodyPr>
          <a:lstStyle/>
          <a:p>
            <a:r>
              <a:rPr lang="en-US" b="1" dirty="0">
                <a:solidFill>
                  <a:schemeClr val="tx2">
                    <a:lumMod val="50000"/>
                  </a:schemeClr>
                </a:solidFill>
              </a:rPr>
              <a:t>= Unique Identifiers</a:t>
            </a:r>
          </a:p>
        </p:txBody>
      </p:sp>
      <p:sp>
        <p:nvSpPr>
          <p:cNvPr id="18" name="TextBox 17"/>
          <p:cNvSpPr txBox="1"/>
          <p:nvPr/>
        </p:nvSpPr>
        <p:spPr>
          <a:xfrm>
            <a:off x="2803256" y="5575591"/>
            <a:ext cx="5566572" cy="1200329"/>
          </a:xfrm>
          <a:prstGeom prst="rect">
            <a:avLst/>
          </a:prstGeom>
          <a:noFill/>
        </p:spPr>
        <p:txBody>
          <a:bodyPr wrap="square" rtlCol="0">
            <a:spAutoFit/>
          </a:bodyPr>
          <a:lstStyle/>
          <a:p>
            <a:r>
              <a:rPr lang="en-US" sz="1200" dirty="0">
                <a:solidFill>
                  <a:schemeClr val="bg1">
                    <a:lumMod val="50000"/>
                  </a:schemeClr>
                </a:solidFill>
              </a:rPr>
              <a:t>Notes:  Owner Name from assessment records and Building Pictures (elevation certificates) can be helpful for property identification purposes</a:t>
            </a:r>
          </a:p>
          <a:p>
            <a:endParaRPr lang="en-US" sz="1200" dirty="0">
              <a:solidFill>
                <a:schemeClr val="bg1">
                  <a:lumMod val="50000"/>
                </a:schemeClr>
              </a:solidFill>
            </a:endParaRPr>
          </a:p>
          <a:p>
            <a:r>
              <a:rPr lang="en-US" sz="1200" dirty="0">
                <a:solidFill>
                  <a:schemeClr val="bg1">
                    <a:lumMod val="50000"/>
                  </a:schemeClr>
                </a:solidFill>
              </a:rPr>
              <a:t>Proper Building and Property Identifiers are important for exchanging building-level data efficiently among local, state, and federal partners (including UDFs, LOMAs, Mitigated Buyout Properties, Elevation Certificates, Repetitive Loss Structures, etc.)</a:t>
            </a:r>
          </a:p>
        </p:txBody>
      </p:sp>
    </p:spTree>
    <p:extLst>
      <p:ext uri="{BB962C8B-B14F-4D97-AF65-F5344CB8AC3E}">
        <p14:creationId xmlns:p14="http://schemas.microsoft.com/office/powerpoint/2010/main" val="734178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53C567-52F3-4876-8F56-F3887DC8B327}"/>
              </a:ext>
            </a:extLst>
          </p:cNvPr>
          <p:cNvPicPr>
            <a:picLocks noChangeAspect="1"/>
          </p:cNvPicPr>
          <p:nvPr/>
        </p:nvPicPr>
        <p:blipFill>
          <a:blip r:embed="rId3"/>
          <a:stretch>
            <a:fillRect/>
          </a:stretch>
        </p:blipFill>
        <p:spPr>
          <a:xfrm>
            <a:off x="289821" y="989026"/>
            <a:ext cx="8639175" cy="5598745"/>
          </a:xfrm>
          <a:prstGeom prst="rect">
            <a:avLst/>
          </a:prstGeom>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Identification</a:t>
            </a:r>
          </a:p>
        </p:txBody>
      </p:sp>
      <p:sp>
        <p:nvSpPr>
          <p:cNvPr id="4" name="Rectangle 3">
            <a:extLst>
              <a:ext uri="{FF2B5EF4-FFF2-40B4-BE49-F238E27FC236}">
                <a16:creationId xmlns:a16="http://schemas.microsoft.com/office/drawing/2014/main" id="{2D64B0CC-EB9F-4FBD-BCF0-3D278F8AAEF5}"/>
              </a:ext>
            </a:extLst>
          </p:cNvPr>
          <p:cNvSpPr/>
          <p:nvPr/>
        </p:nvSpPr>
        <p:spPr>
          <a:xfrm>
            <a:off x="1238250" y="6579820"/>
            <a:ext cx="5601215" cy="246221"/>
          </a:xfrm>
          <a:prstGeom prst="rect">
            <a:avLst/>
          </a:prstGeom>
          <a:solidFill>
            <a:schemeClr val="bg1"/>
          </a:solidFill>
        </p:spPr>
        <p:txBody>
          <a:bodyPr wrap="square">
            <a:spAutoFit/>
          </a:bodyPr>
          <a:lstStyle/>
          <a:p>
            <a:r>
              <a:rPr lang="en-US" sz="1000" dirty="0"/>
              <a:t>Share Link: </a:t>
            </a:r>
            <a:r>
              <a:rPr lang="en-US" sz="1000" dirty="0">
                <a:hlinkClick r:id="rId4"/>
              </a:rPr>
              <a:t>https://www.mapwv.gov/flood/map/?wkid=102100&amp;x=-8909292&amp;y=4742427&amp;l=12&amp;v=1</a:t>
            </a:r>
            <a:endParaRPr lang="en-US" sz="1000" dirty="0"/>
          </a:p>
        </p:txBody>
      </p:sp>
      <p:sp>
        <p:nvSpPr>
          <p:cNvPr id="7" name="TextBox 6">
            <a:extLst>
              <a:ext uri="{FF2B5EF4-FFF2-40B4-BE49-F238E27FC236}">
                <a16:creationId xmlns:a16="http://schemas.microsoft.com/office/drawing/2014/main" id="{091617F0-91D1-4D09-933E-960DEAFA5260}"/>
              </a:ext>
            </a:extLst>
          </p:cNvPr>
          <p:cNvSpPr txBox="1"/>
          <p:nvPr/>
        </p:nvSpPr>
        <p:spPr>
          <a:xfrm>
            <a:off x="4943172" y="4406561"/>
            <a:ext cx="1304435" cy="369332"/>
          </a:xfrm>
          <a:prstGeom prst="rect">
            <a:avLst/>
          </a:prstGeom>
          <a:solidFill>
            <a:schemeClr val="tx1"/>
          </a:solidFill>
        </p:spPr>
        <p:txBody>
          <a:bodyPr wrap="square" rtlCol="0">
            <a:spAutoFit/>
          </a:bodyPr>
          <a:lstStyle/>
          <a:p>
            <a:pPr algn="ctr"/>
            <a:r>
              <a:rPr lang="en-US" b="1" dirty="0">
                <a:solidFill>
                  <a:srgbClr val="FFFF00"/>
                </a:solidFill>
              </a:rPr>
              <a:t>X,Y COORD.</a:t>
            </a:r>
          </a:p>
        </p:txBody>
      </p:sp>
      <p:sp>
        <p:nvSpPr>
          <p:cNvPr id="8" name="TextBox 7">
            <a:extLst>
              <a:ext uri="{FF2B5EF4-FFF2-40B4-BE49-F238E27FC236}">
                <a16:creationId xmlns:a16="http://schemas.microsoft.com/office/drawing/2014/main" id="{FC7B9439-BEA1-4BE9-8317-1612B88A863F}"/>
              </a:ext>
            </a:extLst>
          </p:cNvPr>
          <p:cNvSpPr txBox="1"/>
          <p:nvPr/>
        </p:nvSpPr>
        <p:spPr>
          <a:xfrm>
            <a:off x="4949046" y="5115983"/>
            <a:ext cx="1304435" cy="369332"/>
          </a:xfrm>
          <a:prstGeom prst="rect">
            <a:avLst/>
          </a:prstGeom>
          <a:solidFill>
            <a:schemeClr val="tx1"/>
          </a:solidFill>
        </p:spPr>
        <p:txBody>
          <a:bodyPr wrap="square" rtlCol="0">
            <a:spAutoFit/>
          </a:bodyPr>
          <a:lstStyle/>
          <a:p>
            <a:pPr algn="ctr"/>
            <a:r>
              <a:rPr lang="en-US" b="1" dirty="0">
                <a:solidFill>
                  <a:srgbClr val="FFFF00"/>
                </a:solidFill>
              </a:rPr>
              <a:t>ADDRESS</a:t>
            </a:r>
          </a:p>
        </p:txBody>
      </p:sp>
      <p:sp>
        <p:nvSpPr>
          <p:cNvPr id="9" name="TextBox 8">
            <a:extLst>
              <a:ext uri="{FF2B5EF4-FFF2-40B4-BE49-F238E27FC236}">
                <a16:creationId xmlns:a16="http://schemas.microsoft.com/office/drawing/2014/main" id="{571E874B-F50A-42ED-B23B-DCB1C4291533}"/>
              </a:ext>
            </a:extLst>
          </p:cNvPr>
          <p:cNvSpPr txBox="1"/>
          <p:nvPr/>
        </p:nvSpPr>
        <p:spPr>
          <a:xfrm>
            <a:off x="7000503" y="1318285"/>
            <a:ext cx="1810122" cy="369332"/>
          </a:xfrm>
          <a:prstGeom prst="rect">
            <a:avLst/>
          </a:prstGeom>
          <a:solidFill>
            <a:schemeClr val="tx1"/>
          </a:solidFill>
        </p:spPr>
        <p:txBody>
          <a:bodyPr wrap="square" rtlCol="0">
            <a:spAutoFit/>
          </a:bodyPr>
          <a:lstStyle/>
          <a:p>
            <a:pPr algn="ctr"/>
            <a:r>
              <a:rPr lang="en-US" b="1" dirty="0">
                <a:solidFill>
                  <a:srgbClr val="FFFF00"/>
                </a:solidFill>
              </a:rPr>
              <a:t>SHARE LINK</a:t>
            </a:r>
          </a:p>
        </p:txBody>
      </p:sp>
      <p:sp>
        <p:nvSpPr>
          <p:cNvPr id="10" name="TextBox 9">
            <a:extLst>
              <a:ext uri="{FF2B5EF4-FFF2-40B4-BE49-F238E27FC236}">
                <a16:creationId xmlns:a16="http://schemas.microsoft.com/office/drawing/2014/main" id="{28C0E090-FEB6-4815-91E3-7110E184A640}"/>
              </a:ext>
            </a:extLst>
          </p:cNvPr>
          <p:cNvSpPr txBox="1"/>
          <p:nvPr/>
        </p:nvSpPr>
        <p:spPr>
          <a:xfrm>
            <a:off x="4943173" y="5574434"/>
            <a:ext cx="1304435" cy="369332"/>
          </a:xfrm>
          <a:prstGeom prst="rect">
            <a:avLst/>
          </a:prstGeom>
          <a:solidFill>
            <a:schemeClr val="tx1"/>
          </a:solidFill>
        </p:spPr>
        <p:txBody>
          <a:bodyPr wrap="square" rtlCol="0">
            <a:spAutoFit/>
          </a:bodyPr>
          <a:lstStyle/>
          <a:p>
            <a:pPr algn="ctr"/>
            <a:r>
              <a:rPr lang="en-US" b="1" dirty="0">
                <a:solidFill>
                  <a:srgbClr val="FFFF00"/>
                </a:solidFill>
              </a:rPr>
              <a:t>PARCEL</a:t>
            </a:r>
          </a:p>
        </p:txBody>
      </p:sp>
      <p:sp>
        <p:nvSpPr>
          <p:cNvPr id="11" name="TextBox 10">
            <a:extLst>
              <a:ext uri="{FF2B5EF4-FFF2-40B4-BE49-F238E27FC236}">
                <a16:creationId xmlns:a16="http://schemas.microsoft.com/office/drawing/2014/main" id="{7A793ECD-B493-4B9C-AAB1-A56EFE02D915}"/>
              </a:ext>
            </a:extLst>
          </p:cNvPr>
          <p:cNvSpPr txBox="1"/>
          <p:nvPr/>
        </p:nvSpPr>
        <p:spPr>
          <a:xfrm>
            <a:off x="1770434" y="2625341"/>
            <a:ext cx="3375327" cy="369332"/>
          </a:xfrm>
          <a:prstGeom prst="rect">
            <a:avLst/>
          </a:prstGeom>
          <a:solidFill>
            <a:schemeClr val="accent1">
              <a:lumMod val="50000"/>
            </a:schemeClr>
          </a:solidFill>
        </p:spPr>
        <p:txBody>
          <a:bodyPr wrap="square" rtlCol="0">
            <a:spAutoFit/>
          </a:bodyPr>
          <a:lstStyle/>
          <a:p>
            <a:pPr algn="ctr"/>
            <a:r>
              <a:rPr lang="en-US" b="1" dirty="0">
                <a:solidFill>
                  <a:srgbClr val="FFFF00"/>
                </a:solidFill>
              </a:rPr>
              <a:t>604 Main St, Philippi, WV  26416</a:t>
            </a:r>
          </a:p>
        </p:txBody>
      </p:sp>
      <p:sp>
        <p:nvSpPr>
          <p:cNvPr id="15" name="Oval 14">
            <a:extLst>
              <a:ext uri="{FF2B5EF4-FFF2-40B4-BE49-F238E27FC236}">
                <a16:creationId xmlns:a16="http://schemas.microsoft.com/office/drawing/2014/main" id="{5B79BD0B-7D0E-4FC3-B2C4-C5E66BDA6AFC}"/>
              </a:ext>
            </a:extLst>
          </p:cNvPr>
          <p:cNvSpPr/>
          <p:nvPr/>
        </p:nvSpPr>
        <p:spPr>
          <a:xfrm flipV="1">
            <a:off x="7856617" y="1748096"/>
            <a:ext cx="348916" cy="361060"/>
          </a:xfrm>
          <a:prstGeom prst="ellipse">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644B80-5657-4908-954D-9DF9A51068CA}"/>
              </a:ext>
            </a:extLst>
          </p:cNvPr>
          <p:cNvSpPr/>
          <p:nvPr/>
        </p:nvSpPr>
        <p:spPr>
          <a:xfrm>
            <a:off x="6377469" y="4424518"/>
            <a:ext cx="2462340" cy="383707"/>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sp>
        <p:nvSpPr>
          <p:cNvPr id="17" name="Rectangle 16">
            <a:extLst>
              <a:ext uri="{FF2B5EF4-FFF2-40B4-BE49-F238E27FC236}">
                <a16:creationId xmlns:a16="http://schemas.microsoft.com/office/drawing/2014/main" id="{8178CBB1-A1F0-4768-9765-1D9B6BDB73AD}"/>
              </a:ext>
            </a:extLst>
          </p:cNvPr>
          <p:cNvSpPr/>
          <p:nvPr/>
        </p:nvSpPr>
        <p:spPr>
          <a:xfrm>
            <a:off x="6391839" y="5192202"/>
            <a:ext cx="2462340" cy="309015"/>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31230F-7254-40C8-96FE-73A9AE2EEBB5}"/>
              </a:ext>
            </a:extLst>
          </p:cNvPr>
          <p:cNvSpPr/>
          <p:nvPr/>
        </p:nvSpPr>
        <p:spPr>
          <a:xfrm>
            <a:off x="6391839" y="5574434"/>
            <a:ext cx="2462340" cy="383707"/>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5"/>
          <a:stretch>
            <a:fillRect/>
          </a:stretch>
        </p:blipFill>
        <p:spPr>
          <a:xfrm>
            <a:off x="505838" y="3218558"/>
            <a:ext cx="2321871" cy="1709436"/>
          </a:xfrm>
          <a:prstGeom prst="rect">
            <a:avLst/>
          </a:prstGeom>
        </p:spPr>
      </p:pic>
    </p:spTree>
    <p:extLst>
      <p:ext uri="{BB962C8B-B14F-4D97-AF65-F5344CB8AC3E}">
        <p14:creationId xmlns:p14="http://schemas.microsoft.com/office/powerpoint/2010/main" val="2985214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Inventory Outputs</a:t>
            </a:r>
          </a:p>
        </p:txBody>
      </p:sp>
      <p:graphicFrame>
        <p:nvGraphicFramePr>
          <p:cNvPr id="4" name="Diagram 3"/>
          <p:cNvGraphicFramePr/>
          <p:nvPr/>
        </p:nvGraphicFramePr>
        <p:xfrm>
          <a:off x="589052" y="1270186"/>
          <a:ext cx="7965894" cy="47522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p:cNvSpPr txBox="1"/>
          <p:nvPr/>
        </p:nvSpPr>
        <p:spPr>
          <a:xfrm>
            <a:off x="2888535" y="2039000"/>
            <a:ext cx="3659410" cy="830318"/>
          </a:xfrm>
          <a:prstGeom prst="rect">
            <a:avLst/>
          </a:prstGeom>
          <a:solidFill>
            <a:schemeClr val="bg2"/>
          </a:solidFill>
          <a:ln>
            <a:solidFill>
              <a:schemeClr val="tx1"/>
            </a:solidFill>
          </a:ln>
        </p:spPr>
        <p:txBody>
          <a:bodyPr wrap="square" rtlCol="0">
            <a:spAutoFit/>
          </a:bodyPr>
          <a:lstStyle/>
          <a:p>
            <a:r>
              <a:rPr lang="en-US" sz="2000" dirty="0"/>
              <a:t>Flood Risk Assessment Outputs</a:t>
            </a:r>
          </a:p>
          <a:p>
            <a:pPr marL="285750" indent="-285750">
              <a:buFont typeface="Arial" panose="020B0604020202020204" pitchFamily="34" charset="0"/>
              <a:buChar char="•"/>
            </a:pPr>
            <a:r>
              <a:rPr lang="en-US" sz="1400" dirty="0"/>
              <a:t>GIS Risk Assessment Layers</a:t>
            </a:r>
          </a:p>
          <a:p>
            <a:pPr marL="285750" indent="-285750">
              <a:buFont typeface="Arial" panose="020B0604020202020204" pitchFamily="34" charset="0"/>
              <a:buChar char="•"/>
            </a:pPr>
            <a:r>
              <a:rPr lang="en-US" sz="1400" dirty="0"/>
              <a:t>Individual Building Assessment Tables</a:t>
            </a:r>
          </a:p>
        </p:txBody>
      </p:sp>
    </p:spTree>
    <p:extLst>
      <p:ext uri="{BB962C8B-B14F-4D97-AF65-F5344CB8AC3E}">
        <p14:creationId xmlns:p14="http://schemas.microsoft.com/office/powerpoint/2010/main" val="1497611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Flood Risk Development Team</a:t>
            </a:r>
          </a:p>
        </p:txBody>
      </p:sp>
      <p:sp>
        <p:nvSpPr>
          <p:cNvPr id="8" name="Content Placeholder 7"/>
          <p:cNvSpPr>
            <a:spLocks noGrp="1"/>
          </p:cNvSpPr>
          <p:nvPr>
            <p:ph idx="1"/>
          </p:nvPr>
        </p:nvSpPr>
        <p:spPr>
          <a:xfrm>
            <a:off x="2484837" y="3285984"/>
            <a:ext cx="4618768" cy="1042175"/>
          </a:xfrm>
          <a:solidFill>
            <a:schemeClr val="accent1">
              <a:lumMod val="20000"/>
              <a:lumOff val="80000"/>
            </a:schemeClr>
          </a:solidFill>
        </p:spPr>
        <p:txBody>
          <a:bodyPr>
            <a:normAutofit/>
          </a:bodyPr>
          <a:lstStyle/>
          <a:p>
            <a:pPr marL="457200" lvl="1" indent="0" algn="ctr">
              <a:buNone/>
            </a:pPr>
            <a:r>
              <a:rPr lang="en-US" sz="1600" dirty="0"/>
              <a:t>WV GIS Technical Center</a:t>
            </a:r>
            <a:br>
              <a:rPr lang="en-US" sz="1600" dirty="0"/>
            </a:br>
            <a:r>
              <a:rPr lang="en-US" sz="1600" dirty="0"/>
              <a:t>West Virginia University</a:t>
            </a:r>
            <a:br>
              <a:rPr lang="en-US" sz="1600" dirty="0"/>
            </a:br>
            <a:r>
              <a:rPr lang="en-US" sz="1600" dirty="0"/>
              <a:t>Morgantown, WV</a:t>
            </a:r>
            <a:br>
              <a:rPr lang="en-US" sz="1600" dirty="0"/>
            </a:br>
            <a:r>
              <a:rPr lang="en-US" sz="1600" dirty="0">
                <a:hlinkClick r:id="rId3"/>
              </a:rPr>
              <a:t>http://wvgis.wvu.edu</a:t>
            </a:r>
            <a:endParaRPr lang="en-US" sz="1600" dirty="0"/>
          </a:p>
          <a:p>
            <a:pPr marL="0" lvl="0" indent="0">
              <a:buNone/>
            </a:pPr>
            <a:endParaRPr lang="en-US" sz="3300" dirty="0"/>
          </a:p>
          <a:p>
            <a:pPr marL="0" indent="0">
              <a:buNone/>
            </a:pPr>
            <a:endParaRPr lang="en-US" sz="3200" dirty="0"/>
          </a:p>
        </p:txBody>
      </p:sp>
      <p:sp>
        <p:nvSpPr>
          <p:cNvPr id="2" name="TextBox 1"/>
          <p:cNvSpPr txBox="1"/>
          <p:nvPr/>
        </p:nvSpPr>
        <p:spPr>
          <a:xfrm>
            <a:off x="4572000" y="-247650"/>
            <a:ext cx="495300" cy="369332"/>
          </a:xfrm>
          <a:prstGeom prst="rect">
            <a:avLst/>
          </a:prstGeom>
          <a:noFill/>
        </p:spPr>
        <p:txBody>
          <a:bodyPr wrap="square" rtlCol="0">
            <a:spAutoFit/>
          </a:bodyPr>
          <a:lstStyle/>
          <a:p>
            <a:r>
              <a:rPr lang="en-US" dirty="0"/>
              <a:t> </a:t>
            </a:r>
          </a:p>
        </p:txBody>
      </p:sp>
      <p:grpSp>
        <p:nvGrpSpPr>
          <p:cNvPr id="10" name="Group 9"/>
          <p:cNvGrpSpPr/>
          <p:nvPr/>
        </p:nvGrpSpPr>
        <p:grpSpPr>
          <a:xfrm>
            <a:off x="910469" y="1336564"/>
            <a:ext cx="1142538" cy="1509416"/>
            <a:chOff x="590319" y="1543655"/>
            <a:chExt cx="1142538" cy="1509416"/>
          </a:xfrm>
        </p:grpSpPr>
        <p:pic>
          <p:nvPicPr>
            <p:cNvPr id="1026" name="Picture 2" descr="Kurt Donald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713" y="1543655"/>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90319" y="2591406"/>
              <a:ext cx="1142538" cy="461665"/>
            </a:xfrm>
            <a:prstGeom prst="rect">
              <a:avLst/>
            </a:prstGeom>
            <a:noFill/>
          </p:spPr>
          <p:txBody>
            <a:bodyPr wrap="square" rtlCol="0">
              <a:spAutoFit/>
            </a:bodyPr>
            <a:lstStyle/>
            <a:p>
              <a:pPr algn="ctr"/>
              <a:r>
                <a:rPr lang="en-US" sz="1200" dirty="0"/>
                <a:t>Kurt Donaldson</a:t>
              </a:r>
              <a:br>
                <a:rPr lang="en-US" sz="1200" dirty="0"/>
              </a:br>
              <a:r>
                <a:rPr lang="en-US" sz="1200" dirty="0"/>
                <a:t>Manager</a:t>
              </a:r>
            </a:p>
          </p:txBody>
        </p:sp>
      </p:grpSp>
      <p:grpSp>
        <p:nvGrpSpPr>
          <p:cNvPr id="13" name="Group 12"/>
          <p:cNvGrpSpPr/>
          <p:nvPr/>
        </p:nvGrpSpPr>
        <p:grpSpPr>
          <a:xfrm>
            <a:off x="2241399" y="4640028"/>
            <a:ext cx="1207599" cy="1509416"/>
            <a:chOff x="4383575" y="4875386"/>
            <a:chExt cx="1207599" cy="1509416"/>
          </a:xfrm>
        </p:grpSpPr>
        <p:pic>
          <p:nvPicPr>
            <p:cNvPr id="1042" name="Picture 18" descr="Yibing H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0495" y="4875386"/>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383575" y="5923137"/>
              <a:ext cx="1207599" cy="461665"/>
            </a:xfrm>
            <a:prstGeom prst="rect">
              <a:avLst/>
            </a:prstGeom>
            <a:noFill/>
          </p:spPr>
          <p:txBody>
            <a:bodyPr wrap="square" rtlCol="0">
              <a:spAutoFit/>
            </a:bodyPr>
            <a:lstStyle/>
            <a:p>
              <a:pPr algn="ctr"/>
              <a:r>
                <a:rPr lang="en-US" sz="1200" dirty="0"/>
                <a:t>Yibing Han</a:t>
              </a:r>
            </a:p>
            <a:p>
              <a:pPr algn="ctr"/>
              <a:r>
                <a:rPr lang="en-US" sz="1200" dirty="0"/>
                <a:t>GIS Programmer</a:t>
              </a:r>
            </a:p>
          </p:txBody>
        </p:sp>
      </p:grpSp>
      <p:grpSp>
        <p:nvGrpSpPr>
          <p:cNvPr id="15" name="Group 14"/>
          <p:cNvGrpSpPr/>
          <p:nvPr/>
        </p:nvGrpSpPr>
        <p:grpSpPr>
          <a:xfrm>
            <a:off x="5935763" y="1350903"/>
            <a:ext cx="1142538" cy="1892960"/>
            <a:chOff x="7159394" y="2015517"/>
            <a:chExt cx="1142538" cy="1892960"/>
          </a:xfrm>
        </p:grpSpPr>
        <p:pic>
          <p:nvPicPr>
            <p:cNvPr id="1038" name="Picture 14" descr="Kevin Kuh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6788" y="2015517"/>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159394" y="3077480"/>
              <a:ext cx="1142538" cy="830997"/>
            </a:xfrm>
            <a:prstGeom prst="rect">
              <a:avLst/>
            </a:prstGeom>
            <a:noFill/>
          </p:spPr>
          <p:txBody>
            <a:bodyPr wrap="square" rtlCol="0">
              <a:spAutoFit/>
            </a:bodyPr>
            <a:lstStyle/>
            <a:p>
              <a:pPr algn="ctr"/>
              <a:r>
                <a:rPr lang="en-US" sz="1200" dirty="0"/>
                <a:t>Kevin Kuhn</a:t>
              </a:r>
              <a:br>
                <a:rPr lang="en-US" sz="1200" dirty="0"/>
              </a:br>
              <a:r>
                <a:rPr lang="en-US" sz="1200" dirty="0"/>
                <a:t>GIS Analyst / Address-Parcel Specialist</a:t>
              </a:r>
            </a:p>
          </p:txBody>
        </p:sp>
      </p:grpSp>
      <p:grpSp>
        <p:nvGrpSpPr>
          <p:cNvPr id="12" name="Group 11"/>
          <p:cNvGrpSpPr/>
          <p:nvPr/>
        </p:nvGrpSpPr>
        <p:grpSpPr>
          <a:xfrm>
            <a:off x="899288" y="3115136"/>
            <a:ext cx="1336501" cy="1694082"/>
            <a:chOff x="2702213" y="4846812"/>
            <a:chExt cx="1336501" cy="1694082"/>
          </a:xfrm>
        </p:grpSpPr>
        <p:pic>
          <p:nvPicPr>
            <p:cNvPr id="1044" name="Picture 20" descr="Maneesh Sharm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6589" y="4846812"/>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2702213" y="5894563"/>
              <a:ext cx="1336501" cy="646331"/>
            </a:xfrm>
            <a:prstGeom prst="rect">
              <a:avLst/>
            </a:prstGeom>
            <a:noFill/>
          </p:spPr>
          <p:txBody>
            <a:bodyPr wrap="square" rtlCol="0">
              <a:spAutoFit/>
            </a:bodyPr>
            <a:lstStyle/>
            <a:p>
              <a:pPr algn="ctr"/>
              <a:r>
                <a:rPr lang="en-US" sz="1200" dirty="0"/>
                <a:t>Maneesh Sharma</a:t>
              </a:r>
              <a:br>
                <a:rPr lang="en-US" sz="1200" dirty="0"/>
              </a:br>
              <a:r>
                <a:rPr lang="en-US" sz="1200" dirty="0"/>
                <a:t>Flood Risk Specialist</a:t>
              </a:r>
            </a:p>
          </p:txBody>
        </p:sp>
      </p:grpSp>
      <p:grpSp>
        <p:nvGrpSpPr>
          <p:cNvPr id="14" name="Group 13"/>
          <p:cNvGrpSpPr/>
          <p:nvPr/>
        </p:nvGrpSpPr>
        <p:grpSpPr>
          <a:xfrm>
            <a:off x="3515905" y="4640028"/>
            <a:ext cx="1142538" cy="1887233"/>
            <a:chOff x="7159394" y="4351511"/>
            <a:chExt cx="1142538" cy="1887233"/>
          </a:xfrm>
        </p:grpSpPr>
        <p:pic>
          <p:nvPicPr>
            <p:cNvPr id="1046" name="Picture 22" descr="Eric Hopkin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6788" y="4351511"/>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159394" y="5407747"/>
              <a:ext cx="1142538" cy="830997"/>
            </a:xfrm>
            <a:prstGeom prst="rect">
              <a:avLst/>
            </a:prstGeom>
            <a:noFill/>
          </p:spPr>
          <p:txBody>
            <a:bodyPr wrap="square" rtlCol="0">
              <a:spAutoFit/>
            </a:bodyPr>
            <a:lstStyle/>
            <a:p>
              <a:pPr algn="ctr"/>
              <a:r>
                <a:rPr lang="en-US" sz="1200" dirty="0"/>
                <a:t>Eric Hopkins</a:t>
              </a:r>
              <a:br>
                <a:rPr lang="en-US" sz="1200" dirty="0"/>
              </a:br>
              <a:r>
                <a:rPr lang="en-US" sz="1200" dirty="0"/>
                <a:t>GIS Analyst / Flood Risk Specialist</a:t>
              </a:r>
            </a:p>
          </p:txBody>
        </p:sp>
      </p:grpSp>
      <p:grpSp>
        <p:nvGrpSpPr>
          <p:cNvPr id="11" name="Group 10"/>
          <p:cNvGrpSpPr/>
          <p:nvPr/>
        </p:nvGrpSpPr>
        <p:grpSpPr>
          <a:xfrm>
            <a:off x="7583207" y="1336564"/>
            <a:ext cx="1142538" cy="1689628"/>
            <a:chOff x="618432" y="4413884"/>
            <a:chExt cx="1142538" cy="1689628"/>
          </a:xfrm>
        </p:grpSpPr>
        <p:pic>
          <p:nvPicPr>
            <p:cNvPr id="1032" name="Picture 8" descr="Frank LaFon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7713" y="4413884"/>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18432" y="5457181"/>
              <a:ext cx="1142538" cy="646331"/>
            </a:xfrm>
            <a:prstGeom prst="rect">
              <a:avLst/>
            </a:prstGeom>
            <a:noFill/>
          </p:spPr>
          <p:txBody>
            <a:bodyPr wrap="square" rtlCol="0">
              <a:spAutoFit/>
            </a:bodyPr>
            <a:lstStyle/>
            <a:p>
              <a:pPr algn="ctr"/>
              <a:r>
                <a:rPr lang="en-US" sz="1200" dirty="0"/>
                <a:t>Frank LaFone</a:t>
              </a:r>
              <a:br>
                <a:rPr lang="en-US" sz="1200" dirty="0"/>
              </a:br>
              <a:r>
                <a:rPr lang="en-US" sz="1200" dirty="0"/>
                <a:t>Systems Administrator</a:t>
              </a:r>
            </a:p>
          </p:txBody>
        </p:sp>
      </p:grpSp>
      <p:grpSp>
        <p:nvGrpSpPr>
          <p:cNvPr id="7" name="Group 6"/>
          <p:cNvGrpSpPr/>
          <p:nvPr/>
        </p:nvGrpSpPr>
        <p:grpSpPr>
          <a:xfrm>
            <a:off x="2615348" y="1336564"/>
            <a:ext cx="1314450" cy="1493129"/>
            <a:chOff x="3590925" y="1491641"/>
            <a:chExt cx="1314450" cy="1493129"/>
          </a:xfrm>
        </p:grpSpPr>
        <p:pic>
          <p:nvPicPr>
            <p:cNvPr id="1040" name="Picture 16" descr="Xiannian Che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38360" y="1491641"/>
              <a:ext cx="1047750" cy="104775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3590925" y="2523105"/>
              <a:ext cx="1314450" cy="461665"/>
            </a:xfrm>
            <a:prstGeom prst="rect">
              <a:avLst/>
            </a:prstGeom>
            <a:noFill/>
          </p:spPr>
          <p:txBody>
            <a:bodyPr wrap="square" rtlCol="0">
              <a:spAutoFit/>
            </a:bodyPr>
            <a:lstStyle/>
            <a:p>
              <a:pPr algn="ctr"/>
              <a:r>
                <a:rPr lang="en-US" sz="1200" dirty="0"/>
                <a:t>Xiannian Chen</a:t>
              </a:r>
              <a:br>
                <a:rPr lang="en-US" sz="1200" dirty="0"/>
              </a:br>
              <a:r>
                <a:rPr lang="en-US" sz="1200" dirty="0"/>
                <a:t>GIS Programmer</a:t>
              </a:r>
            </a:p>
          </p:txBody>
        </p:sp>
      </p:grpSp>
      <p:sp>
        <p:nvSpPr>
          <p:cNvPr id="26" name="TextBox 25"/>
          <p:cNvSpPr txBox="1"/>
          <p:nvPr/>
        </p:nvSpPr>
        <p:spPr>
          <a:xfrm>
            <a:off x="4179135" y="2362655"/>
            <a:ext cx="1505642" cy="646331"/>
          </a:xfrm>
          <a:prstGeom prst="rect">
            <a:avLst/>
          </a:prstGeom>
          <a:noFill/>
        </p:spPr>
        <p:txBody>
          <a:bodyPr wrap="square" rtlCol="0">
            <a:spAutoFit/>
          </a:bodyPr>
          <a:lstStyle/>
          <a:p>
            <a:pPr algn="ctr"/>
            <a:r>
              <a:rPr lang="en-US" sz="1200" dirty="0"/>
              <a:t>Jim Schindling</a:t>
            </a:r>
            <a:br>
              <a:rPr lang="en-US" sz="1200" dirty="0"/>
            </a:br>
            <a:r>
              <a:rPr lang="en-US" sz="1200" dirty="0"/>
              <a:t>Database Programmer</a:t>
            </a:r>
          </a:p>
        </p:txBody>
      </p:sp>
      <p:grpSp>
        <p:nvGrpSpPr>
          <p:cNvPr id="16" name="Group 15"/>
          <p:cNvGrpSpPr/>
          <p:nvPr/>
        </p:nvGrpSpPr>
        <p:grpSpPr>
          <a:xfrm>
            <a:off x="4747097" y="4608510"/>
            <a:ext cx="1325609" cy="1733463"/>
            <a:chOff x="7818390" y="2104563"/>
            <a:chExt cx="1325609" cy="1733463"/>
          </a:xfrm>
        </p:grpSpPr>
        <p:sp>
          <p:nvSpPr>
            <p:cNvPr id="31" name="TextBox 30"/>
            <p:cNvSpPr txBox="1"/>
            <p:nvPr/>
          </p:nvSpPr>
          <p:spPr>
            <a:xfrm>
              <a:off x="7818390" y="3191695"/>
              <a:ext cx="1325609" cy="646331"/>
            </a:xfrm>
            <a:prstGeom prst="rect">
              <a:avLst/>
            </a:prstGeom>
            <a:noFill/>
          </p:spPr>
          <p:txBody>
            <a:bodyPr wrap="square" rtlCol="0">
              <a:spAutoFit/>
            </a:bodyPr>
            <a:lstStyle/>
            <a:p>
              <a:pPr algn="ctr"/>
              <a:r>
                <a:rPr lang="en-US" sz="1200" dirty="0"/>
                <a:t>Behrang Bidadian</a:t>
              </a:r>
              <a:br>
                <a:rPr lang="en-US" sz="1200" dirty="0"/>
              </a:br>
              <a:r>
                <a:rPr lang="en-US" sz="1200" dirty="0"/>
                <a:t>GRA</a:t>
              </a:r>
            </a:p>
            <a:p>
              <a:pPr algn="ctr"/>
              <a:r>
                <a:rPr lang="en-US" sz="1200" dirty="0"/>
                <a:t>Shelter Models</a:t>
              </a:r>
            </a:p>
          </p:txBody>
        </p:sp>
        <p:pic>
          <p:nvPicPr>
            <p:cNvPr id="5" name="Picture 4"/>
            <p:cNvPicPr>
              <a:picLocks noChangeAspect="1"/>
            </p:cNvPicPr>
            <p:nvPr/>
          </p:nvPicPr>
          <p:blipFill rotWithShape="1">
            <a:blip r:embed="rId11"/>
            <a:srcRect l="21169" t="-2517" r="3674" b="11689"/>
            <a:stretch/>
          </p:blipFill>
          <p:spPr>
            <a:xfrm>
              <a:off x="7954571" y="2104563"/>
              <a:ext cx="1005581" cy="1064116"/>
            </a:xfrm>
            <a:prstGeom prst="rect">
              <a:avLst/>
            </a:prstGeom>
          </p:spPr>
        </p:pic>
      </p:grpSp>
      <p:pic>
        <p:nvPicPr>
          <p:cNvPr id="17" name="Picture 16"/>
          <p:cNvPicPr>
            <a:picLocks noChangeAspect="1"/>
          </p:cNvPicPr>
          <p:nvPr/>
        </p:nvPicPr>
        <p:blipFill rotWithShape="1">
          <a:blip r:embed="rId12"/>
          <a:srcRect l="15900" t="-1716" r="-2811" b="1716"/>
          <a:stretch/>
        </p:blipFill>
        <p:spPr>
          <a:xfrm>
            <a:off x="4456149" y="1290367"/>
            <a:ext cx="902332" cy="1133475"/>
          </a:xfrm>
          <a:prstGeom prst="rect">
            <a:avLst/>
          </a:prstGeom>
        </p:spPr>
      </p:pic>
      <p:sp>
        <p:nvSpPr>
          <p:cNvPr id="36" name="TextBox 35"/>
          <p:cNvSpPr txBox="1"/>
          <p:nvPr/>
        </p:nvSpPr>
        <p:spPr>
          <a:xfrm>
            <a:off x="7357029" y="4303237"/>
            <a:ext cx="1551839" cy="646331"/>
          </a:xfrm>
          <a:prstGeom prst="rect">
            <a:avLst/>
          </a:prstGeom>
          <a:noFill/>
        </p:spPr>
        <p:txBody>
          <a:bodyPr wrap="square" rtlCol="0">
            <a:spAutoFit/>
          </a:bodyPr>
          <a:lstStyle/>
          <a:p>
            <a:pPr algn="ctr"/>
            <a:r>
              <a:rPr lang="en-US" sz="1200" dirty="0"/>
              <a:t>Kevin Shrader</a:t>
            </a:r>
            <a:br>
              <a:rPr lang="en-US" sz="1200" dirty="0"/>
            </a:br>
            <a:r>
              <a:rPr lang="en-US" sz="1200" dirty="0"/>
              <a:t>Building Inventory, Flood Visualization</a:t>
            </a:r>
          </a:p>
        </p:txBody>
      </p:sp>
      <p:pic>
        <p:nvPicPr>
          <p:cNvPr id="18" name="Picture 17"/>
          <p:cNvPicPr>
            <a:picLocks noChangeAspect="1"/>
          </p:cNvPicPr>
          <p:nvPr/>
        </p:nvPicPr>
        <p:blipFill>
          <a:blip r:embed="rId13"/>
          <a:stretch>
            <a:fillRect/>
          </a:stretch>
        </p:blipFill>
        <p:spPr>
          <a:xfrm>
            <a:off x="7711750" y="3129793"/>
            <a:ext cx="885452" cy="1097020"/>
          </a:xfrm>
          <a:prstGeom prst="rect">
            <a:avLst/>
          </a:prstGeom>
        </p:spPr>
      </p:pic>
      <p:sp>
        <p:nvSpPr>
          <p:cNvPr id="25" name="TextBox 24"/>
          <p:cNvSpPr txBox="1"/>
          <p:nvPr/>
        </p:nvSpPr>
        <p:spPr>
          <a:xfrm>
            <a:off x="3706238" y="953855"/>
            <a:ext cx="2081719" cy="307777"/>
          </a:xfrm>
          <a:prstGeom prst="rect">
            <a:avLst/>
          </a:prstGeom>
          <a:noFill/>
        </p:spPr>
        <p:txBody>
          <a:bodyPr wrap="square" rtlCol="0">
            <a:spAutoFit/>
          </a:bodyPr>
          <a:lstStyle/>
          <a:p>
            <a:r>
              <a:rPr lang="en-US" sz="1400" dirty="0">
                <a:solidFill>
                  <a:schemeClr val="bg1">
                    <a:lumMod val="65000"/>
                  </a:schemeClr>
                </a:solidFill>
              </a:rPr>
              <a:t>Full and Part-Time Staff</a:t>
            </a:r>
          </a:p>
        </p:txBody>
      </p:sp>
      <p:pic>
        <p:nvPicPr>
          <p:cNvPr id="6" name="Picture 5"/>
          <p:cNvPicPr>
            <a:picLocks noChangeAspect="1"/>
          </p:cNvPicPr>
          <p:nvPr/>
        </p:nvPicPr>
        <p:blipFill>
          <a:blip r:embed="rId14"/>
          <a:stretch>
            <a:fillRect/>
          </a:stretch>
        </p:blipFill>
        <p:spPr>
          <a:xfrm>
            <a:off x="1039287" y="4766108"/>
            <a:ext cx="1069896" cy="1069896"/>
          </a:xfrm>
          <a:prstGeom prst="rect">
            <a:avLst/>
          </a:prstGeom>
        </p:spPr>
      </p:pic>
      <p:sp>
        <p:nvSpPr>
          <p:cNvPr id="37" name="TextBox 36"/>
          <p:cNvSpPr txBox="1"/>
          <p:nvPr/>
        </p:nvSpPr>
        <p:spPr>
          <a:xfrm>
            <a:off x="894911" y="5750819"/>
            <a:ext cx="1395388" cy="461665"/>
          </a:xfrm>
          <a:prstGeom prst="rect">
            <a:avLst/>
          </a:prstGeom>
          <a:noFill/>
        </p:spPr>
        <p:txBody>
          <a:bodyPr wrap="square" rtlCol="0">
            <a:spAutoFit/>
          </a:bodyPr>
          <a:lstStyle/>
          <a:p>
            <a:pPr algn="ctr"/>
            <a:r>
              <a:rPr lang="en-US" sz="1200" dirty="0"/>
              <a:t>Shannon Maynard</a:t>
            </a:r>
            <a:br>
              <a:rPr lang="en-US" sz="1200" dirty="0"/>
            </a:br>
            <a:r>
              <a:rPr lang="en-US" sz="1200" dirty="0"/>
              <a:t>GIS Analyst</a:t>
            </a:r>
          </a:p>
        </p:txBody>
      </p:sp>
      <p:pic>
        <p:nvPicPr>
          <p:cNvPr id="9" name="Picture 8"/>
          <p:cNvPicPr>
            <a:picLocks noChangeAspect="1"/>
          </p:cNvPicPr>
          <p:nvPr/>
        </p:nvPicPr>
        <p:blipFill>
          <a:blip r:embed="rId15"/>
          <a:stretch>
            <a:fillRect/>
          </a:stretch>
        </p:blipFill>
        <p:spPr>
          <a:xfrm>
            <a:off x="7669502" y="4961710"/>
            <a:ext cx="826293" cy="1016009"/>
          </a:xfrm>
          <a:prstGeom prst="rect">
            <a:avLst/>
          </a:prstGeom>
        </p:spPr>
      </p:pic>
      <p:sp>
        <p:nvSpPr>
          <p:cNvPr id="38" name="TextBox 37"/>
          <p:cNvSpPr txBox="1"/>
          <p:nvPr/>
        </p:nvSpPr>
        <p:spPr>
          <a:xfrm>
            <a:off x="7357029" y="6006142"/>
            <a:ext cx="1395388" cy="461665"/>
          </a:xfrm>
          <a:prstGeom prst="rect">
            <a:avLst/>
          </a:prstGeom>
          <a:noFill/>
        </p:spPr>
        <p:txBody>
          <a:bodyPr wrap="square" rtlCol="0">
            <a:spAutoFit/>
          </a:bodyPr>
          <a:lstStyle/>
          <a:p>
            <a:pPr algn="ctr"/>
            <a:r>
              <a:rPr lang="en-US" sz="1200" dirty="0"/>
              <a:t>Johnna Murray</a:t>
            </a:r>
            <a:br>
              <a:rPr lang="en-US" sz="1200" dirty="0"/>
            </a:br>
            <a:r>
              <a:rPr lang="en-US" sz="1200" dirty="0"/>
              <a:t>GIS Analyst</a:t>
            </a:r>
          </a:p>
        </p:txBody>
      </p:sp>
      <p:pic>
        <p:nvPicPr>
          <p:cNvPr id="27" name="Picture 26"/>
          <p:cNvPicPr>
            <a:picLocks noChangeAspect="1"/>
          </p:cNvPicPr>
          <p:nvPr/>
        </p:nvPicPr>
        <p:blipFill>
          <a:blip r:embed="rId16"/>
          <a:stretch>
            <a:fillRect/>
          </a:stretch>
        </p:blipFill>
        <p:spPr>
          <a:xfrm>
            <a:off x="6072707" y="4614951"/>
            <a:ext cx="1067090" cy="1057675"/>
          </a:xfrm>
          <a:prstGeom prst="rect">
            <a:avLst/>
          </a:prstGeom>
        </p:spPr>
      </p:pic>
      <p:sp>
        <p:nvSpPr>
          <p:cNvPr id="39" name="TextBox 38"/>
          <p:cNvSpPr txBox="1"/>
          <p:nvPr/>
        </p:nvSpPr>
        <p:spPr>
          <a:xfrm>
            <a:off x="5967168" y="5706180"/>
            <a:ext cx="1325609" cy="830997"/>
          </a:xfrm>
          <a:prstGeom prst="rect">
            <a:avLst/>
          </a:prstGeom>
          <a:noFill/>
        </p:spPr>
        <p:txBody>
          <a:bodyPr wrap="square" rtlCol="0">
            <a:spAutoFit/>
          </a:bodyPr>
          <a:lstStyle/>
          <a:p>
            <a:pPr algn="ctr"/>
            <a:r>
              <a:rPr lang="en-US" sz="1200" dirty="0"/>
              <a:t>Rachel </a:t>
            </a:r>
            <a:r>
              <a:rPr lang="en-US" sz="1200" dirty="0" err="1"/>
              <a:t>Yesenchek</a:t>
            </a:r>
            <a:r>
              <a:rPr lang="en-US" sz="1200" dirty="0"/>
              <a:t/>
            </a:r>
            <a:br>
              <a:rPr lang="en-US" sz="1200" dirty="0"/>
            </a:br>
            <a:r>
              <a:rPr lang="en-US" sz="1200" dirty="0"/>
              <a:t>GRA</a:t>
            </a:r>
          </a:p>
          <a:p>
            <a:pPr algn="ctr"/>
            <a:r>
              <a:rPr lang="en-US" sz="1200" dirty="0"/>
              <a:t>Flood, Landslide BI</a:t>
            </a:r>
          </a:p>
        </p:txBody>
      </p:sp>
    </p:spTree>
    <p:extLst>
      <p:ext uri="{BB962C8B-B14F-4D97-AF65-F5344CB8AC3E}">
        <p14:creationId xmlns:p14="http://schemas.microsoft.com/office/powerpoint/2010/main" val="42659214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Inventory</a:t>
            </a:r>
          </a:p>
        </p:txBody>
      </p:sp>
      <p:pic>
        <p:nvPicPr>
          <p:cNvPr id="3074" name="Picture 2" descr="https://attachments.office.net/owa/Kurt.Donaldson%40mail.wvu.edu/service.svc/s/GetFileAttachment?id=AAMkADY2MzhlMGQ3LTg3ZTktNGE2OC1hYTBmLTJlNGNmYmYwZjM2ZgBGAAAAAADB5Gkc4M1ZTKfoqieABYNlBwDiZTkf0qJLQKYWTt2g0w7KAAAAAAENAAA%2BG9QRObJ4QqnrbdQj8gTBAAKbrKvCAAABEgAQAL3B0EVDkqBHteI44i1fEMY%3D&amp;X-OWA-CANARY=qozeZTmofkifVclAwUydAMBlKVNC7tYY_2dvMC1yBsBKZBSaxDvwpijzxTN-PkWisfevYOpdgCI.&amp;token=eyJhbGciOiJSUzI1NiIsImtpZCI6IjA2MDBGOUY2NzQ2MjA3MzdFNzM0MDRFMjg3QzQ1QTgxOENCN0NFQjgiLCJ4NXQiOiJCZ0Q1OW5SaUJ6Zm5OQVRpaDhSYWdZeTN6cmciLCJ0eXAiOiJKV1QifQ.eyJ2ZXIiOiJFeGNoYW5nZS5DYWxsYmFjay5WMSIsImFwcGN0eHNlbmRlciI6Ik93YURvd25sb2FkQGE3NTMxZTE4LTNlNWQtNDE0NS1hZTRjLTMzNmQzMjBjYTdlNCIsImFwcGN0eCI6IntcIm1zZXhjaHByb3RcIjpcIm93YVwiLFwicHJpbWFyeXNpZFwiOlwiUy0xLTUtMjEtMzU5MDg0MzgxOC0zMDA0OTYwMTYzLTQyMzMzNjYzMDktMTE1NTM0N1wiLFwicHVpZFwiOlwiMTE1MzgzNjI5NjIzOTI3MjA2OFwiLFwib2lkXCI6XCJmZTE0MWJhMi1iY2E4LTQ5NTktOTU2Ni1lMDBkNzhjZjExZGVcIixcInNjb3BlXCI6XCJPd2FEb3dubG9hZFwifSIsIm5iZiI6MTU2MDIzOTU2NiwiZXhwIjoxNTYwMjQwMTY2LCJpc3MiOiIwMDAwMDAwMi0wMDAwLTBmZjEtY2UwMC0wMDAwMDAwMDAwMDBAYTc1MzFlMTgtM2U1ZC00MTQ1LWFlNGMtMzM2ZDMyMGNhN2U0IiwiYXVkIjoiMDAwMDAwMDItMDAwMC0wZmYxLWNlMDAtMDAwMDAwMDAwMDAwL2F0dGFjaG1lbnRzLm9mZmljZS5uZXRAYTc1MzFlMTgtM2U1ZC00MTQ1LWFlNGMtMzM2ZDMyMGNhN2U0In0.WZWGhF_dSa3xxyVMnwOv6YN1zmzLU12gIRgeWCgZLDcaLTcrzAjUTcJj2rfWge7Zq--XCfvs36pE-Fiv4bQ_vFoMiod4tafHVepSgJuPMu8Slw0oI6b0EQ8k7lqrk09aD5BHkMLgMxB2sFTczLr8auvrdS93siS_6AG4QXafq6czPcTiChIcUCN2TabmdcPRg8q0tpXFiNkEyQnZ7snxO_gWl-8wktfdarTz60hN5QpakJejfxWaR4BBSXKsOyAJ50ciyHRlxahMlpHEfO9HWH7p5Z3rpZGC0HhFOEjgRnmjbxXDSfIC5BxFYlQzHNIENFPHlJ--h9S0L_1pQg3Uug&amp;owa=outlook.office.com&amp;isImagePreview=True">
            <a:extLst>
              <a:ext uri="{FF2B5EF4-FFF2-40B4-BE49-F238E27FC236}">
                <a16:creationId xmlns:a16="http://schemas.microsoft.com/office/drawing/2014/main" id="{922DAD41-FDD3-4044-88F0-4F7F80C0D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150" y="1012823"/>
            <a:ext cx="7505700" cy="56292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91617F0-91D1-4D09-933E-960DEAFA5260}"/>
              </a:ext>
            </a:extLst>
          </p:cNvPr>
          <p:cNvSpPr txBox="1"/>
          <p:nvPr/>
        </p:nvSpPr>
        <p:spPr>
          <a:xfrm>
            <a:off x="5583676" y="5914349"/>
            <a:ext cx="2597285" cy="646331"/>
          </a:xfrm>
          <a:prstGeom prst="rect">
            <a:avLst/>
          </a:prstGeom>
          <a:solidFill>
            <a:schemeClr val="tx1"/>
          </a:solidFill>
        </p:spPr>
        <p:txBody>
          <a:bodyPr wrap="square" rtlCol="0">
            <a:spAutoFit/>
          </a:bodyPr>
          <a:lstStyle/>
          <a:p>
            <a:pPr algn="ctr"/>
            <a:r>
              <a:rPr lang="en-US" b="1" dirty="0">
                <a:solidFill>
                  <a:srgbClr val="FFFF00"/>
                </a:solidFill>
              </a:rPr>
              <a:t>GIS Specialist conducting Building Inventory</a:t>
            </a:r>
          </a:p>
        </p:txBody>
      </p:sp>
    </p:spTree>
    <p:extLst>
      <p:ext uri="{BB962C8B-B14F-4D97-AF65-F5344CB8AC3E}">
        <p14:creationId xmlns:p14="http://schemas.microsoft.com/office/powerpoint/2010/main" val="3257554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Critical Infrastructure</a:t>
            </a:r>
          </a:p>
        </p:txBody>
      </p:sp>
      <p:pic>
        <p:nvPicPr>
          <p:cNvPr id="6" name="Picture 5">
            <a:extLst>
              <a:ext uri="{FF2B5EF4-FFF2-40B4-BE49-F238E27FC236}">
                <a16:creationId xmlns:a16="http://schemas.microsoft.com/office/drawing/2014/main" id="{75AF00C9-8A9E-4FF3-A3D8-1385C9F59766}"/>
              </a:ext>
            </a:extLst>
          </p:cNvPr>
          <p:cNvPicPr/>
          <p:nvPr/>
        </p:nvPicPr>
        <p:blipFill>
          <a:blip r:embed="rId3">
            <a:extLst>
              <a:ext uri="{28A0092B-C50C-407E-A947-70E740481C1C}">
                <a14:useLocalDpi xmlns:a14="http://schemas.microsoft.com/office/drawing/2010/main" val="0"/>
              </a:ext>
            </a:extLst>
          </a:blip>
          <a:stretch>
            <a:fillRect/>
          </a:stretch>
        </p:blipFill>
        <p:spPr>
          <a:xfrm>
            <a:off x="334297" y="1884668"/>
            <a:ext cx="8475406" cy="1814052"/>
          </a:xfrm>
          <a:prstGeom prst="rect">
            <a:avLst/>
          </a:prstGeom>
        </p:spPr>
      </p:pic>
      <p:sp>
        <p:nvSpPr>
          <p:cNvPr id="2" name="TextBox 1"/>
          <p:cNvSpPr txBox="1"/>
          <p:nvPr/>
        </p:nvSpPr>
        <p:spPr>
          <a:xfrm>
            <a:off x="2668386" y="1238337"/>
            <a:ext cx="3627019" cy="646331"/>
          </a:xfrm>
          <a:prstGeom prst="rect">
            <a:avLst/>
          </a:prstGeom>
          <a:noFill/>
        </p:spPr>
        <p:txBody>
          <a:bodyPr wrap="none" rtlCol="0">
            <a:spAutoFit/>
          </a:bodyPr>
          <a:lstStyle/>
          <a:p>
            <a:r>
              <a:rPr lang="en-US" sz="3600" b="1" dirty="0"/>
              <a:t>Essential Facilities</a:t>
            </a:r>
          </a:p>
        </p:txBody>
      </p:sp>
      <p:sp>
        <p:nvSpPr>
          <p:cNvPr id="7" name="TextBox 6"/>
          <p:cNvSpPr txBox="1"/>
          <p:nvPr/>
        </p:nvSpPr>
        <p:spPr>
          <a:xfrm>
            <a:off x="2700301" y="3768177"/>
            <a:ext cx="3743397" cy="646331"/>
          </a:xfrm>
          <a:prstGeom prst="rect">
            <a:avLst/>
          </a:prstGeom>
          <a:noFill/>
        </p:spPr>
        <p:txBody>
          <a:bodyPr wrap="none" rtlCol="0">
            <a:spAutoFit/>
          </a:bodyPr>
          <a:lstStyle/>
          <a:p>
            <a:r>
              <a:rPr lang="en-US" sz="3600" b="1" dirty="0"/>
              <a:t>Community Assets</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029" y="4483965"/>
            <a:ext cx="1345795" cy="1426049"/>
          </a:xfrm>
          <a:prstGeom prst="rect">
            <a:avLst/>
          </a:prstGeom>
          <a:effectLst>
            <a:softEdge rad="76200"/>
          </a:effec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3949" y="4483965"/>
            <a:ext cx="3424161" cy="1426734"/>
          </a:xfrm>
          <a:prstGeom prst="rect">
            <a:avLst/>
          </a:prstGeom>
          <a:effectLst>
            <a:softEdge rad="76200"/>
          </a:effectLst>
        </p:spPr>
      </p:pic>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l="5007" t="28861" r="3454" b="30800"/>
          <a:stretch/>
        </p:blipFill>
        <p:spPr>
          <a:xfrm>
            <a:off x="5068110" y="4660229"/>
            <a:ext cx="1961803" cy="864524"/>
          </a:xfrm>
          <a:prstGeom prst="rect">
            <a:avLst/>
          </a:prstGeom>
          <a:effectLst>
            <a:softEdge rad="63500"/>
          </a:effec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9913" y="4578825"/>
            <a:ext cx="1779790" cy="1311067"/>
          </a:xfrm>
          <a:prstGeom prst="rect">
            <a:avLst/>
          </a:prstGeom>
          <a:effectLst>
            <a:softEdge rad="76200"/>
          </a:effectLst>
        </p:spPr>
      </p:pic>
      <p:sp>
        <p:nvSpPr>
          <p:cNvPr id="12" name="TextBox 11"/>
          <p:cNvSpPr txBox="1"/>
          <p:nvPr/>
        </p:nvSpPr>
        <p:spPr>
          <a:xfrm>
            <a:off x="264902" y="5843625"/>
            <a:ext cx="1246047" cy="584775"/>
          </a:xfrm>
          <a:prstGeom prst="rect">
            <a:avLst/>
          </a:prstGeom>
          <a:noFill/>
        </p:spPr>
        <p:txBody>
          <a:bodyPr wrap="square" rtlCol="0">
            <a:spAutoFit/>
          </a:bodyPr>
          <a:lstStyle/>
          <a:p>
            <a:pPr algn="ctr"/>
            <a:r>
              <a:rPr lang="en-US" sz="1600" dirty="0"/>
              <a:t>Religious Institution</a:t>
            </a:r>
          </a:p>
        </p:txBody>
      </p:sp>
      <p:sp>
        <p:nvSpPr>
          <p:cNvPr id="13" name="TextBox 12"/>
          <p:cNvSpPr txBox="1"/>
          <p:nvPr/>
        </p:nvSpPr>
        <p:spPr>
          <a:xfrm>
            <a:off x="1694637" y="5843625"/>
            <a:ext cx="3300156" cy="338554"/>
          </a:xfrm>
          <a:prstGeom prst="rect">
            <a:avLst/>
          </a:prstGeom>
          <a:noFill/>
        </p:spPr>
        <p:txBody>
          <a:bodyPr wrap="square" rtlCol="0">
            <a:spAutoFit/>
          </a:bodyPr>
          <a:lstStyle/>
          <a:p>
            <a:pPr algn="ctr"/>
            <a:r>
              <a:rPr lang="en-US" sz="1600" dirty="0"/>
              <a:t>National Register Structures</a:t>
            </a:r>
          </a:p>
        </p:txBody>
      </p:sp>
      <p:sp>
        <p:nvSpPr>
          <p:cNvPr id="14" name="TextBox 13"/>
          <p:cNvSpPr txBox="1"/>
          <p:nvPr/>
        </p:nvSpPr>
        <p:spPr>
          <a:xfrm>
            <a:off x="5549558" y="5874547"/>
            <a:ext cx="1030778" cy="338554"/>
          </a:xfrm>
          <a:prstGeom prst="rect">
            <a:avLst/>
          </a:prstGeom>
          <a:noFill/>
        </p:spPr>
        <p:txBody>
          <a:bodyPr wrap="square" rtlCol="0">
            <a:spAutoFit/>
          </a:bodyPr>
          <a:lstStyle/>
          <a:p>
            <a:r>
              <a:rPr lang="en-US" sz="1600" dirty="0"/>
              <a:t>Utilities</a:t>
            </a:r>
          </a:p>
        </p:txBody>
      </p:sp>
      <p:sp>
        <p:nvSpPr>
          <p:cNvPr id="15" name="TextBox 14"/>
          <p:cNvSpPr txBox="1"/>
          <p:nvPr/>
        </p:nvSpPr>
        <p:spPr>
          <a:xfrm>
            <a:off x="7185789" y="5889891"/>
            <a:ext cx="1621232" cy="584775"/>
          </a:xfrm>
          <a:prstGeom prst="rect">
            <a:avLst/>
          </a:prstGeom>
          <a:noFill/>
        </p:spPr>
        <p:txBody>
          <a:bodyPr wrap="square" rtlCol="0">
            <a:spAutoFit/>
          </a:bodyPr>
          <a:lstStyle/>
          <a:p>
            <a:pPr algn="ctr"/>
            <a:r>
              <a:rPr lang="en-US" sz="1600" dirty="0"/>
              <a:t>Government Buildings</a:t>
            </a:r>
          </a:p>
        </p:txBody>
      </p:sp>
    </p:spTree>
    <p:extLst>
      <p:ext uri="{BB962C8B-B14F-4D97-AF65-F5344CB8AC3E}">
        <p14:creationId xmlns:p14="http://schemas.microsoft.com/office/powerpoint/2010/main" val="28600781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7146" y="912957"/>
            <a:ext cx="2221321" cy="369332"/>
          </a:xfrm>
          <a:prstGeom prst="rect">
            <a:avLst/>
          </a:prstGeom>
          <a:solidFill>
            <a:schemeClr val="bg1"/>
          </a:solidFill>
        </p:spPr>
        <p:txBody>
          <a:bodyPr wrap="square" rtlCol="0">
            <a:spAutoFit/>
          </a:bodyPr>
          <a:lstStyle/>
          <a:p>
            <a:r>
              <a:rPr lang="en-US" dirty="0"/>
              <a:t>Buckhannon, WV</a:t>
            </a:r>
          </a:p>
        </p:txBody>
      </p:sp>
      <p:pic>
        <p:nvPicPr>
          <p:cNvPr id="10" name="Picture 9">
            <a:extLst>
              <a:ext uri="{FF2B5EF4-FFF2-40B4-BE49-F238E27FC236}">
                <a16:creationId xmlns:a16="http://schemas.microsoft.com/office/drawing/2014/main" id="{0097F8D0-E575-4B1F-9A5E-CC77EC03C337}"/>
              </a:ext>
            </a:extLst>
          </p:cNvPr>
          <p:cNvPicPr>
            <a:picLocks noChangeAspect="1"/>
          </p:cNvPicPr>
          <p:nvPr/>
        </p:nvPicPr>
        <p:blipFill>
          <a:blip r:embed="rId3"/>
          <a:stretch>
            <a:fillRect/>
          </a:stretch>
        </p:blipFill>
        <p:spPr>
          <a:xfrm>
            <a:off x="126266" y="1227464"/>
            <a:ext cx="8891468" cy="5329504"/>
          </a:xfrm>
          <a:prstGeom prst="rect">
            <a:avLst/>
          </a:prstGeom>
          <a:ln>
            <a:solidFill>
              <a:schemeClr val="tx1"/>
            </a:solidFill>
          </a:ln>
        </p:spPr>
      </p:pic>
      <p:sp>
        <p:nvSpPr>
          <p:cNvPr id="5" name="Title 1"/>
          <p:cNvSpPr txBox="1">
            <a:spLocks/>
          </p:cNvSpPr>
          <p:nvPr/>
        </p:nvSpPr>
        <p:spPr>
          <a:xfrm>
            <a:off x="0" y="0"/>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Mitigated Properties</a:t>
            </a:r>
          </a:p>
        </p:txBody>
      </p:sp>
      <p:sp>
        <p:nvSpPr>
          <p:cNvPr id="7" name="TextBox 6">
            <a:extLst>
              <a:ext uri="{FF2B5EF4-FFF2-40B4-BE49-F238E27FC236}">
                <a16:creationId xmlns:a16="http://schemas.microsoft.com/office/drawing/2014/main" id="{309A45AC-7056-4A62-93CB-BEE9BB385E86}"/>
              </a:ext>
            </a:extLst>
          </p:cNvPr>
          <p:cNvSpPr txBox="1"/>
          <p:nvPr/>
        </p:nvSpPr>
        <p:spPr>
          <a:xfrm>
            <a:off x="2080009" y="6625792"/>
            <a:ext cx="5318234" cy="477054"/>
          </a:xfrm>
          <a:prstGeom prst="rect">
            <a:avLst/>
          </a:prstGeom>
          <a:noFill/>
        </p:spPr>
        <p:txBody>
          <a:bodyPr wrap="square" rtlCol="0">
            <a:spAutoFit/>
          </a:bodyPr>
          <a:lstStyle/>
          <a:p>
            <a:r>
              <a:rPr lang="en-US" sz="1100" dirty="0">
                <a:hlinkClick r:id="rId4"/>
              </a:rPr>
              <a:t>https://mapwv.gov/flood/map/?wkid=102100&amp;x=-8929946&amp;y=4721378&amp;l=10&amp;v=2</a:t>
            </a:r>
            <a:endParaRPr lang="en-US" sz="1100" dirty="0"/>
          </a:p>
          <a:p>
            <a:endParaRPr lang="en-US" sz="1400" dirty="0">
              <a:highlight>
                <a:srgbClr val="FFFFFF"/>
              </a:highlight>
            </a:endParaRPr>
          </a:p>
        </p:txBody>
      </p:sp>
      <p:sp>
        <p:nvSpPr>
          <p:cNvPr id="8" name="Speech Bubble: Rectangle with Corners Rounded 7">
            <a:extLst>
              <a:ext uri="{FF2B5EF4-FFF2-40B4-BE49-F238E27FC236}">
                <a16:creationId xmlns:a16="http://schemas.microsoft.com/office/drawing/2014/main" id="{AF89F25A-1A12-4036-BAA5-0194551C9720}"/>
              </a:ext>
            </a:extLst>
          </p:cNvPr>
          <p:cNvSpPr/>
          <p:nvPr/>
        </p:nvSpPr>
        <p:spPr>
          <a:xfrm>
            <a:off x="2080009" y="6076334"/>
            <a:ext cx="1910861" cy="393291"/>
          </a:xfrm>
          <a:prstGeom prst="wedgeRoundRectCallout">
            <a:avLst>
              <a:gd name="adj1" fmla="val 83490"/>
              <a:gd name="adj2" fmla="val -138528"/>
              <a:gd name="adj3" fmla="val 1666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
            </a:r>
            <a:br>
              <a:rPr lang="en-US" sz="1200" b="1" dirty="0">
                <a:solidFill>
                  <a:schemeClr val="bg1"/>
                </a:solidFill>
              </a:rPr>
            </a:br>
            <a:r>
              <a:rPr lang="en-US" sz="1200" b="1" dirty="0">
                <a:solidFill>
                  <a:srgbClr val="FFFF00"/>
                </a:solidFill>
              </a:rPr>
              <a:t>BUYOUT PROPERTY </a:t>
            </a:r>
            <a:r>
              <a:rPr lang="en-US" sz="1200" b="1" dirty="0">
                <a:solidFill>
                  <a:schemeClr val="bg1"/>
                </a:solidFill>
              </a:rPr>
              <a:t>Parcel</a:t>
            </a:r>
            <a:endParaRPr lang="en-US" sz="1200" dirty="0">
              <a:solidFill>
                <a:schemeClr val="bg1"/>
              </a:solidFill>
            </a:endParaRPr>
          </a:p>
        </p:txBody>
      </p:sp>
      <p:sp>
        <p:nvSpPr>
          <p:cNvPr id="11" name="Speech Bubble: Rectangle with Corners Rounded 10">
            <a:extLst>
              <a:ext uri="{FF2B5EF4-FFF2-40B4-BE49-F238E27FC236}">
                <a16:creationId xmlns:a16="http://schemas.microsoft.com/office/drawing/2014/main" id="{C0BDBF51-E618-48F3-9C3C-B3010EF3DCD8}"/>
              </a:ext>
            </a:extLst>
          </p:cNvPr>
          <p:cNvSpPr/>
          <p:nvPr/>
        </p:nvSpPr>
        <p:spPr>
          <a:xfrm>
            <a:off x="4128302" y="3946231"/>
            <a:ext cx="2029767" cy="441204"/>
          </a:xfrm>
          <a:prstGeom prst="wedgeRoundRectCallout">
            <a:avLst>
              <a:gd name="adj1" fmla="val -69427"/>
              <a:gd name="adj2" fmla="val 86716"/>
              <a:gd name="adj3" fmla="val 1666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
            </a:r>
            <a:br>
              <a:rPr lang="en-US" sz="1200" b="1" dirty="0">
                <a:solidFill>
                  <a:schemeClr val="bg1"/>
                </a:solidFill>
              </a:rPr>
            </a:br>
            <a:r>
              <a:rPr lang="en-US" sz="1200" b="1" dirty="0">
                <a:solidFill>
                  <a:srgbClr val="FFFF00"/>
                </a:solidFill>
              </a:rPr>
              <a:t>MITIGATED STRUCTURE</a:t>
            </a:r>
            <a:endParaRPr lang="en-US" sz="1200" dirty="0">
              <a:solidFill>
                <a:srgbClr val="FFFF00"/>
              </a:solidFill>
            </a:endParaRPr>
          </a:p>
        </p:txBody>
      </p:sp>
      <p:sp>
        <p:nvSpPr>
          <p:cNvPr id="12" name="Speech Bubble: Rectangle with Corners Rounded 11">
            <a:extLst>
              <a:ext uri="{FF2B5EF4-FFF2-40B4-BE49-F238E27FC236}">
                <a16:creationId xmlns:a16="http://schemas.microsoft.com/office/drawing/2014/main" id="{960E0E2E-9204-48B2-AA6B-2FEEE6227AF5}"/>
              </a:ext>
            </a:extLst>
          </p:cNvPr>
          <p:cNvSpPr/>
          <p:nvPr/>
        </p:nvSpPr>
        <p:spPr>
          <a:xfrm>
            <a:off x="4079360" y="2517281"/>
            <a:ext cx="1767597" cy="552369"/>
          </a:xfrm>
          <a:prstGeom prst="wedgeRoundRectCallout">
            <a:avLst>
              <a:gd name="adj1" fmla="val -105113"/>
              <a:gd name="adj2" fmla="val 62486"/>
              <a:gd name="adj3" fmla="val 1666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Elevation Certificate</a:t>
            </a:r>
          </a:p>
          <a:p>
            <a:pPr algn="ctr"/>
            <a:r>
              <a:rPr lang="en-US" sz="1200" dirty="0">
                <a:solidFill>
                  <a:schemeClr val="tx1"/>
                </a:solidFill>
              </a:rPr>
              <a:t>of Elevated Structure (Bldg. Diagrams 5-8)</a:t>
            </a:r>
          </a:p>
        </p:txBody>
      </p:sp>
    </p:spTree>
    <p:extLst>
      <p:ext uri="{BB962C8B-B14F-4D97-AF65-F5344CB8AC3E}">
        <p14:creationId xmlns:p14="http://schemas.microsoft.com/office/powerpoint/2010/main" val="2024690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42CE3A7-E59B-4020-A7C2-A7398F9BB6D4}"/>
              </a:ext>
            </a:extLst>
          </p:cNvPr>
          <p:cNvPicPr>
            <a:picLocks noChangeAspect="1"/>
          </p:cNvPicPr>
          <p:nvPr/>
        </p:nvPicPr>
        <p:blipFill>
          <a:blip r:embed="rId3"/>
          <a:stretch>
            <a:fillRect/>
          </a:stretch>
        </p:blipFill>
        <p:spPr>
          <a:xfrm>
            <a:off x="3863470" y="3840480"/>
            <a:ext cx="3428739" cy="2635728"/>
          </a:xfrm>
          <a:prstGeom prst="rect">
            <a:avLst/>
          </a:prstGeom>
        </p:spPr>
      </p:pic>
      <p:sp>
        <p:nvSpPr>
          <p:cNvPr id="5" name="Title 1"/>
          <p:cNvSpPr txBox="1">
            <a:spLocks/>
          </p:cNvSpPr>
          <p:nvPr/>
        </p:nvSpPr>
        <p:spPr>
          <a:xfrm>
            <a:off x="0" y="0"/>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FFFF00"/>
                </a:solidFill>
                <a:latin typeface="Arial" panose="020B0604020202020204" pitchFamily="34" charset="0"/>
                <a:cs typeface="Arial" panose="020B0604020202020204" pitchFamily="34" charset="0"/>
              </a:rPr>
              <a:t>Mitigated Structure </a:t>
            </a:r>
            <a:r>
              <a:rPr lang="en-US" sz="4000" b="1" dirty="0">
                <a:solidFill>
                  <a:schemeClr val="bg1"/>
                </a:solidFill>
                <a:latin typeface="Arial" panose="020B0604020202020204" pitchFamily="34" charset="0"/>
                <a:cs typeface="Arial" panose="020B0604020202020204" pitchFamily="34" charset="0"/>
              </a:rPr>
              <a:t>– EC Bldg. #5, #6</a:t>
            </a:r>
          </a:p>
        </p:txBody>
      </p:sp>
      <p:sp>
        <p:nvSpPr>
          <p:cNvPr id="15" name="TextBox 14">
            <a:extLst>
              <a:ext uri="{FF2B5EF4-FFF2-40B4-BE49-F238E27FC236}">
                <a16:creationId xmlns:a16="http://schemas.microsoft.com/office/drawing/2014/main" id="{3B826C80-1957-41A1-BA6A-53E226F56D73}"/>
              </a:ext>
            </a:extLst>
          </p:cNvPr>
          <p:cNvSpPr txBox="1"/>
          <p:nvPr/>
        </p:nvSpPr>
        <p:spPr>
          <a:xfrm>
            <a:off x="2144684" y="988635"/>
            <a:ext cx="2718666" cy="923330"/>
          </a:xfrm>
          <a:prstGeom prst="rect">
            <a:avLst/>
          </a:prstGeom>
          <a:solidFill>
            <a:schemeClr val="accent6">
              <a:lumMod val="20000"/>
              <a:lumOff val="80000"/>
            </a:schemeClr>
          </a:solidFill>
        </p:spPr>
        <p:txBody>
          <a:bodyPr wrap="square" rtlCol="0">
            <a:spAutoFit/>
          </a:bodyPr>
          <a:lstStyle/>
          <a:p>
            <a:pPr algn="ctr"/>
            <a:r>
              <a:rPr lang="en-US" b="1" dirty="0">
                <a:solidFill>
                  <a:schemeClr val="tx1">
                    <a:lumMod val="75000"/>
                    <a:lumOff val="25000"/>
                  </a:schemeClr>
                </a:solidFill>
              </a:rPr>
              <a:t>Building Diagram 5: </a:t>
            </a:r>
            <a:r>
              <a:rPr lang="en-US" dirty="0">
                <a:solidFill>
                  <a:schemeClr val="tx1">
                    <a:lumMod val="75000"/>
                    <a:lumOff val="25000"/>
                  </a:schemeClr>
                </a:solidFill>
              </a:rPr>
              <a:t>Elevated Building with no Enclosure</a:t>
            </a:r>
          </a:p>
        </p:txBody>
      </p:sp>
      <p:pic>
        <p:nvPicPr>
          <p:cNvPr id="2" name="Picture 1">
            <a:extLst>
              <a:ext uri="{FF2B5EF4-FFF2-40B4-BE49-F238E27FC236}">
                <a16:creationId xmlns:a16="http://schemas.microsoft.com/office/drawing/2014/main" id="{F4096ABE-D9AC-4F05-A556-790D35B6632E}"/>
              </a:ext>
            </a:extLst>
          </p:cNvPr>
          <p:cNvPicPr>
            <a:picLocks noChangeAspect="1"/>
          </p:cNvPicPr>
          <p:nvPr/>
        </p:nvPicPr>
        <p:blipFill>
          <a:blip r:embed="rId4"/>
          <a:stretch>
            <a:fillRect/>
          </a:stretch>
        </p:blipFill>
        <p:spPr>
          <a:xfrm>
            <a:off x="1377468" y="2008750"/>
            <a:ext cx="3493790" cy="1672426"/>
          </a:xfrm>
          <a:prstGeom prst="rect">
            <a:avLst/>
          </a:prstGeom>
        </p:spPr>
      </p:pic>
      <p:pic>
        <p:nvPicPr>
          <p:cNvPr id="3" name="Picture 2">
            <a:extLst>
              <a:ext uri="{FF2B5EF4-FFF2-40B4-BE49-F238E27FC236}">
                <a16:creationId xmlns:a16="http://schemas.microsoft.com/office/drawing/2014/main" id="{0BA91AEB-2164-42EC-975D-B81229EF095C}"/>
              </a:ext>
            </a:extLst>
          </p:cNvPr>
          <p:cNvPicPr>
            <a:picLocks noChangeAspect="1"/>
          </p:cNvPicPr>
          <p:nvPr/>
        </p:nvPicPr>
        <p:blipFill>
          <a:blip r:embed="rId5"/>
          <a:stretch>
            <a:fillRect/>
          </a:stretch>
        </p:blipFill>
        <p:spPr>
          <a:xfrm>
            <a:off x="47188" y="988635"/>
            <a:ext cx="2097496" cy="2242150"/>
          </a:xfrm>
          <a:prstGeom prst="rect">
            <a:avLst/>
          </a:prstGeom>
        </p:spPr>
      </p:pic>
      <p:pic>
        <p:nvPicPr>
          <p:cNvPr id="6" name="Picture 5">
            <a:extLst>
              <a:ext uri="{FF2B5EF4-FFF2-40B4-BE49-F238E27FC236}">
                <a16:creationId xmlns:a16="http://schemas.microsoft.com/office/drawing/2014/main" id="{17EB9F82-1AA9-4F96-8C70-DCA1FA7BEAD0}"/>
              </a:ext>
            </a:extLst>
          </p:cNvPr>
          <p:cNvPicPr>
            <a:picLocks noChangeAspect="1"/>
          </p:cNvPicPr>
          <p:nvPr/>
        </p:nvPicPr>
        <p:blipFill>
          <a:blip r:embed="rId6"/>
          <a:stretch>
            <a:fillRect/>
          </a:stretch>
        </p:blipFill>
        <p:spPr>
          <a:xfrm>
            <a:off x="6508864" y="2008750"/>
            <a:ext cx="2172153" cy="2322823"/>
          </a:xfrm>
          <a:prstGeom prst="rect">
            <a:avLst/>
          </a:prstGeom>
        </p:spPr>
      </p:pic>
      <p:sp>
        <p:nvSpPr>
          <p:cNvPr id="8" name="TextBox 7">
            <a:extLst>
              <a:ext uri="{FF2B5EF4-FFF2-40B4-BE49-F238E27FC236}">
                <a16:creationId xmlns:a16="http://schemas.microsoft.com/office/drawing/2014/main" id="{3B826C80-1957-41A1-BA6A-53E226F56D73}"/>
              </a:ext>
            </a:extLst>
          </p:cNvPr>
          <p:cNvSpPr txBox="1"/>
          <p:nvPr/>
        </p:nvSpPr>
        <p:spPr>
          <a:xfrm>
            <a:off x="5345084" y="988635"/>
            <a:ext cx="3265203" cy="923330"/>
          </a:xfrm>
          <a:prstGeom prst="rect">
            <a:avLst/>
          </a:prstGeom>
          <a:solidFill>
            <a:schemeClr val="accent6">
              <a:lumMod val="20000"/>
              <a:lumOff val="80000"/>
            </a:schemeClr>
          </a:solidFill>
        </p:spPr>
        <p:txBody>
          <a:bodyPr wrap="square" rtlCol="0">
            <a:spAutoFit/>
          </a:bodyPr>
          <a:lstStyle/>
          <a:p>
            <a:pPr algn="ctr"/>
            <a:r>
              <a:rPr lang="en-US" b="1" dirty="0">
                <a:solidFill>
                  <a:schemeClr val="tx1">
                    <a:lumMod val="75000"/>
                    <a:lumOff val="25000"/>
                  </a:schemeClr>
                </a:solidFill>
              </a:rPr>
              <a:t>Building Diagram 6:  </a:t>
            </a:r>
            <a:r>
              <a:rPr lang="en-US" dirty="0">
                <a:solidFill>
                  <a:schemeClr val="tx1">
                    <a:lumMod val="75000"/>
                    <a:lumOff val="25000"/>
                  </a:schemeClr>
                </a:solidFill>
              </a:rPr>
              <a:t>Elevated Building with Enclosure (using piers, piles, posts)  </a:t>
            </a:r>
          </a:p>
        </p:txBody>
      </p:sp>
      <p:cxnSp>
        <p:nvCxnSpPr>
          <p:cNvPr id="12" name="Curved Connector 11"/>
          <p:cNvCxnSpPr/>
          <p:nvPr/>
        </p:nvCxnSpPr>
        <p:spPr>
          <a:xfrm rot="10800000" flipV="1">
            <a:off x="4971011" y="3840479"/>
            <a:ext cx="2676700" cy="2322823"/>
          </a:xfrm>
          <a:prstGeom prst="curvedConnector3">
            <a:avLst>
              <a:gd name="adj1" fmla="val 59317"/>
            </a:avLst>
          </a:prstGeom>
          <a:ln w="38100">
            <a:solidFill>
              <a:schemeClr val="accent5">
                <a:lumMod val="75000"/>
              </a:schemeClr>
            </a:solidFill>
            <a:headEnd type="triangle"/>
            <a:tailEnd type="triangle"/>
          </a:ln>
        </p:spPr>
        <p:style>
          <a:lnRef idx="3">
            <a:schemeClr val="accent6"/>
          </a:lnRef>
          <a:fillRef idx="0">
            <a:schemeClr val="accent6"/>
          </a:fillRef>
          <a:effectRef idx="2">
            <a:schemeClr val="accent6"/>
          </a:effectRef>
          <a:fontRef idx="minor">
            <a:schemeClr val="tx1"/>
          </a:fontRef>
        </p:style>
      </p:cxnSp>
      <p:sp>
        <p:nvSpPr>
          <p:cNvPr id="25" name="TextBox 24">
            <a:extLst>
              <a:ext uri="{FF2B5EF4-FFF2-40B4-BE49-F238E27FC236}">
                <a16:creationId xmlns:a16="http://schemas.microsoft.com/office/drawing/2014/main" id="{8EBE0307-A991-447E-A53F-8453A38EF670}"/>
              </a:ext>
            </a:extLst>
          </p:cNvPr>
          <p:cNvSpPr txBox="1"/>
          <p:nvPr/>
        </p:nvSpPr>
        <p:spPr>
          <a:xfrm>
            <a:off x="3863470" y="6346184"/>
            <a:ext cx="1597992" cy="338554"/>
          </a:xfrm>
          <a:prstGeom prst="rect">
            <a:avLst/>
          </a:prstGeom>
          <a:solidFill>
            <a:schemeClr val="bg1">
              <a:lumMod val="85000"/>
            </a:schemeClr>
          </a:solidFill>
        </p:spPr>
        <p:txBody>
          <a:bodyPr wrap="square" rtlCol="0">
            <a:spAutoFit/>
          </a:bodyPr>
          <a:lstStyle/>
          <a:p>
            <a:pPr algn="ctr"/>
            <a:r>
              <a:rPr lang="en-US" sz="1600" dirty="0">
                <a:solidFill>
                  <a:srgbClr val="FF0000"/>
                </a:solidFill>
              </a:rPr>
              <a:t>Partial Enclosure</a:t>
            </a:r>
          </a:p>
        </p:txBody>
      </p:sp>
      <p:sp>
        <p:nvSpPr>
          <p:cNvPr id="24" name="Arrow: Down 15">
            <a:extLst>
              <a:ext uri="{FF2B5EF4-FFF2-40B4-BE49-F238E27FC236}">
                <a16:creationId xmlns:a16="http://schemas.microsoft.com/office/drawing/2014/main" id="{9D1C7055-6F75-4E09-AAC9-B9FEF1C4DC42}"/>
              </a:ext>
            </a:extLst>
          </p:cNvPr>
          <p:cNvSpPr/>
          <p:nvPr/>
        </p:nvSpPr>
        <p:spPr>
          <a:xfrm rot="14292684">
            <a:off x="4228599" y="6066247"/>
            <a:ext cx="301214" cy="36933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71853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FFFF00"/>
                </a:solidFill>
                <a:latin typeface="Arial" panose="020B0604020202020204" pitchFamily="34" charset="0"/>
                <a:cs typeface="Arial" panose="020B0604020202020204" pitchFamily="34" charset="0"/>
              </a:rPr>
              <a:t>Mitigated Structure </a:t>
            </a:r>
            <a:r>
              <a:rPr lang="en-US" sz="4000" b="1" dirty="0">
                <a:solidFill>
                  <a:schemeClr val="bg1"/>
                </a:solidFill>
                <a:latin typeface="Arial" panose="020B0604020202020204" pitchFamily="34" charset="0"/>
                <a:cs typeface="Arial" panose="020B0604020202020204" pitchFamily="34" charset="0"/>
              </a:rPr>
              <a:t>– EC Bldg. #7, #8</a:t>
            </a:r>
          </a:p>
        </p:txBody>
      </p:sp>
      <p:sp>
        <p:nvSpPr>
          <p:cNvPr id="10" name="TextBox 9">
            <a:extLst>
              <a:ext uri="{FF2B5EF4-FFF2-40B4-BE49-F238E27FC236}">
                <a16:creationId xmlns:a16="http://schemas.microsoft.com/office/drawing/2014/main" id="{8719B077-A57A-4EA2-AAB9-913FC64B1234}"/>
              </a:ext>
            </a:extLst>
          </p:cNvPr>
          <p:cNvSpPr txBox="1"/>
          <p:nvPr/>
        </p:nvSpPr>
        <p:spPr>
          <a:xfrm>
            <a:off x="590550" y="1334535"/>
            <a:ext cx="2011738" cy="307777"/>
          </a:xfrm>
          <a:prstGeom prst="rect">
            <a:avLst/>
          </a:prstGeom>
          <a:solidFill>
            <a:schemeClr val="bg1"/>
          </a:solidFill>
        </p:spPr>
        <p:txBody>
          <a:bodyPr wrap="square" rtlCol="0">
            <a:spAutoFit/>
          </a:bodyPr>
          <a:lstStyle/>
          <a:p>
            <a:r>
              <a:rPr lang="en-US" sz="1400" dirty="0"/>
              <a:t>Building Diagram 5</a:t>
            </a:r>
          </a:p>
        </p:txBody>
      </p:sp>
      <p:sp>
        <p:nvSpPr>
          <p:cNvPr id="14" name="TextBox 13">
            <a:extLst>
              <a:ext uri="{FF2B5EF4-FFF2-40B4-BE49-F238E27FC236}">
                <a16:creationId xmlns:a16="http://schemas.microsoft.com/office/drawing/2014/main" id="{F02A1057-67F1-457D-9259-6C3FA5B2253F}"/>
              </a:ext>
            </a:extLst>
          </p:cNvPr>
          <p:cNvSpPr txBox="1"/>
          <p:nvPr/>
        </p:nvSpPr>
        <p:spPr>
          <a:xfrm>
            <a:off x="7088432" y="6128565"/>
            <a:ext cx="1747782" cy="369332"/>
          </a:xfrm>
          <a:prstGeom prst="rect">
            <a:avLst/>
          </a:prstGeom>
          <a:noFill/>
        </p:spPr>
        <p:txBody>
          <a:bodyPr wrap="square" rtlCol="0">
            <a:spAutoFit/>
          </a:bodyPr>
          <a:lstStyle/>
          <a:p>
            <a:r>
              <a:rPr lang="en-US" b="1" dirty="0">
                <a:solidFill>
                  <a:schemeClr val="bg1"/>
                </a:solidFill>
              </a:rPr>
              <a:t>Building Picture</a:t>
            </a:r>
          </a:p>
        </p:txBody>
      </p:sp>
      <p:pic>
        <p:nvPicPr>
          <p:cNvPr id="2" name="Picture 1">
            <a:extLst>
              <a:ext uri="{FF2B5EF4-FFF2-40B4-BE49-F238E27FC236}">
                <a16:creationId xmlns:a16="http://schemas.microsoft.com/office/drawing/2014/main" id="{9A4E9E33-C9B7-4C3F-8AD6-0C933ED16E01}"/>
              </a:ext>
            </a:extLst>
          </p:cNvPr>
          <p:cNvPicPr>
            <a:picLocks noChangeAspect="1"/>
          </p:cNvPicPr>
          <p:nvPr/>
        </p:nvPicPr>
        <p:blipFill>
          <a:blip r:embed="rId3"/>
          <a:stretch>
            <a:fillRect/>
          </a:stretch>
        </p:blipFill>
        <p:spPr>
          <a:xfrm>
            <a:off x="751957" y="3096761"/>
            <a:ext cx="3595871" cy="2193582"/>
          </a:xfrm>
          <a:prstGeom prst="rect">
            <a:avLst/>
          </a:prstGeom>
        </p:spPr>
      </p:pic>
      <p:pic>
        <p:nvPicPr>
          <p:cNvPr id="4" name="Picture 3">
            <a:extLst>
              <a:ext uri="{FF2B5EF4-FFF2-40B4-BE49-F238E27FC236}">
                <a16:creationId xmlns:a16="http://schemas.microsoft.com/office/drawing/2014/main" id="{4EACABEC-A2C5-4B5B-809F-66BA66FCC1F6}"/>
              </a:ext>
            </a:extLst>
          </p:cNvPr>
          <p:cNvPicPr>
            <a:picLocks noChangeAspect="1"/>
          </p:cNvPicPr>
          <p:nvPr/>
        </p:nvPicPr>
        <p:blipFill>
          <a:blip r:embed="rId4"/>
          <a:stretch>
            <a:fillRect/>
          </a:stretch>
        </p:blipFill>
        <p:spPr>
          <a:xfrm>
            <a:off x="148658" y="1730925"/>
            <a:ext cx="2255654" cy="2547334"/>
          </a:xfrm>
          <a:prstGeom prst="rect">
            <a:avLst/>
          </a:prstGeom>
        </p:spPr>
      </p:pic>
      <p:sp>
        <p:nvSpPr>
          <p:cNvPr id="17" name="TextBox 16">
            <a:extLst>
              <a:ext uri="{FF2B5EF4-FFF2-40B4-BE49-F238E27FC236}">
                <a16:creationId xmlns:a16="http://schemas.microsoft.com/office/drawing/2014/main" id="{0FC30482-0D1C-4F53-BFBE-3587866142D4}"/>
              </a:ext>
            </a:extLst>
          </p:cNvPr>
          <p:cNvSpPr txBox="1"/>
          <p:nvPr/>
        </p:nvSpPr>
        <p:spPr>
          <a:xfrm>
            <a:off x="148658" y="1034837"/>
            <a:ext cx="4006510" cy="646331"/>
          </a:xfrm>
          <a:prstGeom prst="rect">
            <a:avLst/>
          </a:prstGeom>
          <a:solidFill>
            <a:schemeClr val="accent6">
              <a:lumMod val="20000"/>
              <a:lumOff val="80000"/>
            </a:schemeClr>
          </a:solidFill>
        </p:spPr>
        <p:txBody>
          <a:bodyPr wrap="square" rtlCol="0">
            <a:spAutoFit/>
          </a:bodyPr>
          <a:lstStyle/>
          <a:p>
            <a:pPr algn="ctr"/>
            <a:r>
              <a:rPr lang="en-US" b="1" dirty="0">
                <a:solidFill>
                  <a:schemeClr val="tx1">
                    <a:lumMod val="75000"/>
                    <a:lumOff val="25000"/>
                  </a:schemeClr>
                </a:solidFill>
              </a:rPr>
              <a:t>Building Diagram 7:  </a:t>
            </a:r>
            <a:r>
              <a:rPr lang="en-US" dirty="0">
                <a:solidFill>
                  <a:schemeClr val="tx1">
                    <a:lumMod val="75000"/>
                    <a:lumOff val="25000"/>
                  </a:schemeClr>
                </a:solidFill>
              </a:rPr>
              <a:t>Elevated Building on Solid Foundation Walls (Full-Story)</a:t>
            </a:r>
          </a:p>
        </p:txBody>
      </p:sp>
      <p:pic>
        <p:nvPicPr>
          <p:cNvPr id="11" name="Picture 10">
            <a:extLst>
              <a:ext uri="{FF2B5EF4-FFF2-40B4-BE49-F238E27FC236}">
                <a16:creationId xmlns:a16="http://schemas.microsoft.com/office/drawing/2014/main" id="{21E7ED0A-8D64-4170-9615-0BEAC07C539B}"/>
              </a:ext>
            </a:extLst>
          </p:cNvPr>
          <p:cNvPicPr>
            <a:picLocks noChangeAspect="1"/>
          </p:cNvPicPr>
          <p:nvPr/>
        </p:nvPicPr>
        <p:blipFill>
          <a:blip r:embed="rId5"/>
          <a:stretch>
            <a:fillRect/>
          </a:stretch>
        </p:blipFill>
        <p:spPr>
          <a:xfrm>
            <a:off x="148658" y="5365928"/>
            <a:ext cx="2031283" cy="1410426"/>
          </a:xfrm>
          <a:prstGeom prst="rect">
            <a:avLst/>
          </a:prstGeom>
        </p:spPr>
      </p:pic>
      <p:sp>
        <p:nvSpPr>
          <p:cNvPr id="19" name="Arrow: Down 18">
            <a:extLst>
              <a:ext uri="{FF2B5EF4-FFF2-40B4-BE49-F238E27FC236}">
                <a16:creationId xmlns:a16="http://schemas.microsoft.com/office/drawing/2014/main" id="{8DE9EC94-5221-4498-BD4A-6BC95D450B08}"/>
              </a:ext>
            </a:extLst>
          </p:cNvPr>
          <p:cNvSpPr/>
          <p:nvPr/>
        </p:nvSpPr>
        <p:spPr>
          <a:xfrm rot="17399569">
            <a:off x="1329782" y="6243024"/>
            <a:ext cx="301214" cy="36933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7AE79378-10DF-4271-B4D8-B3586BC6E06D}"/>
              </a:ext>
            </a:extLst>
          </p:cNvPr>
          <p:cNvSpPr txBox="1"/>
          <p:nvPr/>
        </p:nvSpPr>
        <p:spPr>
          <a:xfrm>
            <a:off x="148658" y="6205509"/>
            <a:ext cx="978417" cy="584775"/>
          </a:xfrm>
          <a:prstGeom prst="rect">
            <a:avLst/>
          </a:prstGeom>
          <a:solidFill>
            <a:schemeClr val="bg1">
              <a:lumMod val="85000"/>
              <a:alpha val="70000"/>
            </a:schemeClr>
          </a:solidFill>
        </p:spPr>
        <p:txBody>
          <a:bodyPr wrap="square" rtlCol="0">
            <a:spAutoFit/>
          </a:bodyPr>
          <a:lstStyle/>
          <a:p>
            <a:pPr algn="ctr"/>
            <a:r>
              <a:rPr lang="en-US" sz="1600" dirty="0">
                <a:solidFill>
                  <a:srgbClr val="FF0000"/>
                </a:solidFill>
              </a:rPr>
              <a:t>Walkout Opening</a:t>
            </a:r>
          </a:p>
        </p:txBody>
      </p:sp>
      <p:sp>
        <p:nvSpPr>
          <p:cNvPr id="21" name="TextBox 20">
            <a:extLst>
              <a:ext uri="{FF2B5EF4-FFF2-40B4-BE49-F238E27FC236}">
                <a16:creationId xmlns:a16="http://schemas.microsoft.com/office/drawing/2014/main" id="{0FDA19BE-57BF-44D3-9262-D0214E3F64A0}"/>
              </a:ext>
            </a:extLst>
          </p:cNvPr>
          <p:cNvSpPr txBox="1"/>
          <p:nvPr/>
        </p:nvSpPr>
        <p:spPr>
          <a:xfrm>
            <a:off x="751957" y="4889643"/>
            <a:ext cx="2131777" cy="338554"/>
          </a:xfrm>
          <a:prstGeom prst="rect">
            <a:avLst/>
          </a:prstGeom>
          <a:solidFill>
            <a:schemeClr val="bg1">
              <a:lumMod val="85000"/>
            </a:schemeClr>
          </a:solidFill>
        </p:spPr>
        <p:txBody>
          <a:bodyPr wrap="square" rtlCol="0">
            <a:spAutoFit/>
          </a:bodyPr>
          <a:lstStyle/>
          <a:p>
            <a:pPr algn="ctr"/>
            <a:r>
              <a:rPr lang="en-US" sz="1600" dirty="0">
                <a:solidFill>
                  <a:srgbClr val="FF0000"/>
                </a:solidFill>
              </a:rPr>
              <a:t>Full-Story Enclosure</a:t>
            </a:r>
          </a:p>
        </p:txBody>
      </p:sp>
      <p:sp>
        <p:nvSpPr>
          <p:cNvPr id="13" name="TextBox 12">
            <a:extLst>
              <a:ext uri="{FF2B5EF4-FFF2-40B4-BE49-F238E27FC236}">
                <a16:creationId xmlns:a16="http://schemas.microsoft.com/office/drawing/2014/main" id="{3B826C80-1957-41A1-BA6A-53E226F56D73}"/>
              </a:ext>
            </a:extLst>
          </p:cNvPr>
          <p:cNvSpPr txBox="1"/>
          <p:nvPr/>
        </p:nvSpPr>
        <p:spPr>
          <a:xfrm>
            <a:off x="4347828" y="1011369"/>
            <a:ext cx="4380536" cy="646331"/>
          </a:xfrm>
          <a:prstGeom prst="rect">
            <a:avLst/>
          </a:prstGeom>
          <a:solidFill>
            <a:schemeClr val="accent6">
              <a:lumMod val="20000"/>
              <a:lumOff val="80000"/>
            </a:schemeClr>
          </a:solidFill>
        </p:spPr>
        <p:txBody>
          <a:bodyPr wrap="square" rtlCol="0">
            <a:spAutoFit/>
          </a:bodyPr>
          <a:lstStyle/>
          <a:p>
            <a:pPr algn="ctr"/>
            <a:r>
              <a:rPr lang="en-US" b="1" dirty="0">
                <a:solidFill>
                  <a:schemeClr val="tx1">
                    <a:lumMod val="75000"/>
                    <a:lumOff val="25000"/>
                  </a:schemeClr>
                </a:solidFill>
              </a:rPr>
              <a:t>Building Diagram 8:  </a:t>
            </a:r>
            <a:r>
              <a:rPr lang="en-US" dirty="0">
                <a:solidFill>
                  <a:schemeClr val="tx1">
                    <a:lumMod val="75000"/>
                    <a:lumOff val="25000"/>
                  </a:schemeClr>
                </a:solidFill>
              </a:rPr>
              <a:t>Elevated Building with Crawlspace (Enclosure)</a:t>
            </a:r>
          </a:p>
        </p:txBody>
      </p:sp>
      <p:pic>
        <p:nvPicPr>
          <p:cNvPr id="15" name="Picture 14">
            <a:extLst>
              <a:ext uri="{FF2B5EF4-FFF2-40B4-BE49-F238E27FC236}">
                <a16:creationId xmlns:a16="http://schemas.microsoft.com/office/drawing/2014/main" id="{BFC34D3E-04B0-4AD6-8537-919EBE04589A}"/>
              </a:ext>
            </a:extLst>
          </p:cNvPr>
          <p:cNvPicPr>
            <a:picLocks noChangeAspect="1"/>
          </p:cNvPicPr>
          <p:nvPr/>
        </p:nvPicPr>
        <p:blipFill>
          <a:blip r:embed="rId6"/>
          <a:stretch>
            <a:fillRect/>
          </a:stretch>
        </p:blipFill>
        <p:spPr>
          <a:xfrm>
            <a:off x="4572000" y="3640004"/>
            <a:ext cx="4057968" cy="2488561"/>
          </a:xfrm>
          <a:prstGeom prst="rect">
            <a:avLst/>
          </a:prstGeom>
        </p:spPr>
      </p:pic>
      <p:pic>
        <p:nvPicPr>
          <p:cNvPr id="16" name="Picture 15">
            <a:extLst>
              <a:ext uri="{FF2B5EF4-FFF2-40B4-BE49-F238E27FC236}">
                <a16:creationId xmlns:a16="http://schemas.microsoft.com/office/drawing/2014/main" id="{5F6D32A5-1B14-471E-AA73-C2B39B3D1335}"/>
              </a:ext>
            </a:extLst>
          </p:cNvPr>
          <p:cNvPicPr>
            <a:picLocks noChangeAspect="1"/>
          </p:cNvPicPr>
          <p:nvPr/>
        </p:nvPicPr>
        <p:blipFill>
          <a:blip r:embed="rId7"/>
          <a:stretch>
            <a:fillRect/>
          </a:stretch>
        </p:blipFill>
        <p:spPr>
          <a:xfrm>
            <a:off x="6534076" y="1700332"/>
            <a:ext cx="2194288" cy="2493220"/>
          </a:xfrm>
          <a:prstGeom prst="rect">
            <a:avLst/>
          </a:prstGeom>
        </p:spPr>
      </p:pic>
      <p:sp>
        <p:nvSpPr>
          <p:cNvPr id="22" name="TextBox 21">
            <a:extLst>
              <a:ext uri="{FF2B5EF4-FFF2-40B4-BE49-F238E27FC236}">
                <a16:creationId xmlns:a16="http://schemas.microsoft.com/office/drawing/2014/main" id="{9F0E9C2A-6B8C-485B-8F94-0CC9FFA05202}"/>
              </a:ext>
            </a:extLst>
          </p:cNvPr>
          <p:cNvSpPr txBox="1"/>
          <p:nvPr/>
        </p:nvSpPr>
        <p:spPr>
          <a:xfrm>
            <a:off x="4572000" y="5512651"/>
            <a:ext cx="1578619" cy="584775"/>
          </a:xfrm>
          <a:prstGeom prst="rect">
            <a:avLst/>
          </a:prstGeom>
          <a:solidFill>
            <a:schemeClr val="bg1">
              <a:lumMod val="85000"/>
            </a:schemeClr>
          </a:solidFill>
        </p:spPr>
        <p:txBody>
          <a:bodyPr wrap="square" rtlCol="0">
            <a:spAutoFit/>
          </a:bodyPr>
          <a:lstStyle/>
          <a:p>
            <a:pPr algn="ctr"/>
            <a:r>
              <a:rPr lang="en-US" sz="1600" dirty="0">
                <a:solidFill>
                  <a:srgbClr val="FF0000"/>
                </a:solidFill>
              </a:rPr>
              <a:t>Crawlspace Enclosure</a:t>
            </a:r>
          </a:p>
        </p:txBody>
      </p:sp>
      <p:sp>
        <p:nvSpPr>
          <p:cNvPr id="23" name="Arrow: Down 8">
            <a:extLst>
              <a:ext uri="{FF2B5EF4-FFF2-40B4-BE49-F238E27FC236}">
                <a16:creationId xmlns:a16="http://schemas.microsoft.com/office/drawing/2014/main" id="{2B7677E2-8C6F-4BA0-BE6A-136067625059}"/>
              </a:ext>
            </a:extLst>
          </p:cNvPr>
          <p:cNvSpPr/>
          <p:nvPr/>
        </p:nvSpPr>
        <p:spPr>
          <a:xfrm rot="14723398">
            <a:off x="5077423" y="5185400"/>
            <a:ext cx="225297" cy="27349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85058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Flood Risk Assessment</a:t>
            </a:r>
          </a:p>
        </p:txBody>
      </p:sp>
      <p:sp>
        <p:nvSpPr>
          <p:cNvPr id="3" name="TextBox 2"/>
          <p:cNvSpPr txBox="1"/>
          <p:nvPr/>
        </p:nvSpPr>
        <p:spPr>
          <a:xfrm>
            <a:off x="571569" y="1087594"/>
            <a:ext cx="8017224" cy="707886"/>
          </a:xfrm>
          <a:prstGeom prst="rect">
            <a:avLst/>
          </a:prstGeom>
          <a:solidFill>
            <a:schemeClr val="tx2">
              <a:lumMod val="20000"/>
              <a:lumOff val="80000"/>
            </a:schemeClr>
          </a:solidFill>
        </p:spPr>
        <p:txBody>
          <a:bodyPr wrap="square" rtlCol="0">
            <a:spAutoFit/>
          </a:bodyPr>
          <a:lstStyle/>
          <a:p>
            <a:pPr algn="ctr"/>
            <a:r>
              <a:rPr lang="en-US" sz="4000" b="1" dirty="0">
                <a:solidFill>
                  <a:schemeClr val="accent1">
                    <a:lumMod val="50000"/>
                  </a:schemeClr>
                </a:solidFill>
                <a:latin typeface="Arial" panose="020B0604020202020204" pitchFamily="34" charset="0"/>
                <a:cs typeface="Arial" panose="020B0604020202020204" pitchFamily="34" charset="0"/>
              </a:rPr>
              <a:t>Model Data Inputs</a:t>
            </a:r>
            <a:endParaRPr lang="en-US" sz="2000" dirty="0">
              <a:latin typeface="Arial" panose="020B0604020202020204" pitchFamily="34" charset="0"/>
              <a:cs typeface="Arial" panose="020B0604020202020204" pitchFamily="34" charset="0"/>
            </a:endParaRPr>
          </a:p>
        </p:txBody>
      </p:sp>
      <p:sp>
        <p:nvSpPr>
          <p:cNvPr id="2" name="TextBox 1"/>
          <p:cNvSpPr txBox="1"/>
          <p:nvPr/>
        </p:nvSpPr>
        <p:spPr>
          <a:xfrm>
            <a:off x="732568" y="1968674"/>
            <a:ext cx="6274341" cy="3139321"/>
          </a:xfrm>
          <a:prstGeom prst="rect">
            <a:avLst/>
          </a:prstGeom>
          <a:noFill/>
        </p:spPr>
        <p:txBody>
          <a:bodyPr wrap="square" rtlCol="0">
            <a:spAutoFit/>
          </a:bodyPr>
          <a:lstStyle/>
          <a:p>
            <a:pPr marL="285750" indent="-285750">
              <a:buFont typeface="Wingdings" panose="05000000000000000000" pitchFamily="2" charset="2"/>
              <a:buChar char="§"/>
            </a:pPr>
            <a:r>
              <a:rPr lang="en-US" dirty="0">
                <a:solidFill>
                  <a:schemeClr val="tx2">
                    <a:lumMod val="50000"/>
                  </a:schemeClr>
                </a:solidFill>
              </a:rPr>
              <a:t>GIS Reference Data</a:t>
            </a:r>
          </a:p>
          <a:p>
            <a:pPr marL="742950" lvl="1" indent="-285750">
              <a:buFont typeface="Arial" panose="020B0604020202020204" pitchFamily="34" charset="0"/>
              <a:buChar char="•"/>
            </a:pPr>
            <a:r>
              <a:rPr lang="en-US" dirty="0">
                <a:solidFill>
                  <a:schemeClr val="tx2">
                    <a:lumMod val="50000"/>
                  </a:schemeClr>
                </a:solidFill>
              </a:rPr>
              <a:t>Community Boundaries</a:t>
            </a:r>
          </a:p>
          <a:p>
            <a:pPr marL="742950" lvl="1" indent="-285750">
              <a:buFont typeface="Arial" panose="020B0604020202020204" pitchFamily="34" charset="0"/>
              <a:buChar char="•"/>
            </a:pPr>
            <a:r>
              <a:rPr lang="en-US" dirty="0">
                <a:solidFill>
                  <a:schemeClr val="tx2">
                    <a:lumMod val="50000"/>
                  </a:schemeClr>
                </a:solidFill>
              </a:rPr>
              <a:t>Parcels/Assessment Attributes (</a:t>
            </a:r>
            <a:r>
              <a:rPr lang="en-US" b="1" dirty="0">
                <a:solidFill>
                  <a:schemeClr val="tx2">
                    <a:lumMod val="50000"/>
                  </a:schemeClr>
                </a:solidFill>
              </a:rPr>
              <a:t>Building Stock</a:t>
            </a:r>
            <a:r>
              <a:rPr lang="en-US" dirty="0">
                <a:solidFill>
                  <a:schemeClr val="tx2">
                    <a:lumMod val="50000"/>
                  </a:schemeClr>
                </a:solidFill>
              </a:rPr>
              <a:t>)</a:t>
            </a:r>
          </a:p>
          <a:p>
            <a:pPr marL="742950" lvl="1" indent="-285750">
              <a:buFont typeface="Arial" panose="020B0604020202020204" pitchFamily="34" charset="0"/>
              <a:buChar char="•"/>
            </a:pPr>
            <a:r>
              <a:rPr lang="en-US" dirty="0">
                <a:solidFill>
                  <a:schemeClr val="tx2">
                    <a:lumMod val="50000"/>
                  </a:schemeClr>
                </a:solidFill>
              </a:rPr>
              <a:t>E-911 Addresses (</a:t>
            </a:r>
            <a:r>
              <a:rPr lang="en-US" b="1" dirty="0">
                <a:solidFill>
                  <a:schemeClr val="tx2">
                    <a:lumMod val="50000"/>
                  </a:schemeClr>
                </a:solidFill>
              </a:rPr>
              <a:t>Building Stock</a:t>
            </a:r>
            <a:r>
              <a:rPr lang="en-US" dirty="0">
                <a:solidFill>
                  <a:schemeClr val="tx2">
                    <a:lumMod val="50000"/>
                  </a:schemeClr>
                </a:solidFill>
              </a:rPr>
              <a:t>)</a:t>
            </a:r>
          </a:p>
          <a:p>
            <a:pPr marL="742950" lvl="1" indent="-285750">
              <a:buFont typeface="Arial" panose="020B0604020202020204" pitchFamily="34" charset="0"/>
              <a:buChar char="•"/>
            </a:pPr>
            <a:r>
              <a:rPr lang="en-US" dirty="0">
                <a:solidFill>
                  <a:schemeClr val="tx2">
                    <a:lumMod val="50000"/>
                  </a:schemeClr>
                </a:solidFill>
              </a:rPr>
              <a:t>Leaf-Off Aerial Imagery (</a:t>
            </a:r>
            <a:r>
              <a:rPr lang="en-US" b="1" dirty="0">
                <a:solidFill>
                  <a:schemeClr val="tx2">
                    <a:lumMod val="50000"/>
                  </a:schemeClr>
                </a:solidFill>
              </a:rPr>
              <a:t>Building Stock</a:t>
            </a:r>
            <a:r>
              <a:rPr lang="en-US" dirty="0">
                <a:solidFill>
                  <a:schemeClr val="tx2">
                    <a:lumMod val="50000"/>
                  </a:schemeClr>
                </a:solidFill>
              </a:rPr>
              <a:t>)</a:t>
            </a:r>
          </a:p>
          <a:p>
            <a:pPr marL="742950" lvl="1" indent="-285750">
              <a:buFont typeface="Arial" panose="020B0604020202020204" pitchFamily="34" charset="0"/>
              <a:buChar char="•"/>
            </a:pPr>
            <a:endParaRPr lang="en-US" dirty="0">
              <a:solidFill>
                <a:schemeClr val="tx2">
                  <a:lumMod val="50000"/>
                </a:schemeClr>
              </a:solidFill>
            </a:endParaRPr>
          </a:p>
          <a:p>
            <a:pPr marL="285750" indent="-285750">
              <a:buFont typeface="Wingdings" panose="05000000000000000000" pitchFamily="2" charset="2"/>
              <a:buChar char="§"/>
            </a:pPr>
            <a:r>
              <a:rPr lang="en-US" dirty="0">
                <a:solidFill>
                  <a:schemeClr val="tx2">
                    <a:lumMod val="50000"/>
                  </a:schemeClr>
                </a:solidFill>
              </a:rPr>
              <a:t>New Elevation Data</a:t>
            </a:r>
          </a:p>
          <a:p>
            <a:pPr marL="742950" lvl="1" indent="-285750">
              <a:buFont typeface="Arial" panose="020B0604020202020204" pitchFamily="34" charset="0"/>
              <a:buChar char="•"/>
            </a:pPr>
            <a:r>
              <a:rPr lang="en-US" dirty="0">
                <a:solidFill>
                  <a:schemeClr val="tx2">
                    <a:lumMod val="50000"/>
                  </a:schemeClr>
                </a:solidFill>
              </a:rPr>
              <a:t>Driver for </a:t>
            </a:r>
            <a:r>
              <a:rPr lang="en-US" b="1" dirty="0">
                <a:solidFill>
                  <a:schemeClr val="tx2">
                    <a:lumMod val="50000"/>
                  </a:schemeClr>
                </a:solidFill>
              </a:rPr>
              <a:t>Flood Studies (new flood zone boundaries)</a:t>
            </a:r>
          </a:p>
          <a:p>
            <a:pPr marL="742950" lvl="1" indent="-285750">
              <a:buFont typeface="Arial" panose="020B0604020202020204" pitchFamily="34" charset="0"/>
              <a:buChar char="•"/>
            </a:pPr>
            <a:r>
              <a:rPr lang="en-US" b="1" dirty="0">
                <a:solidFill>
                  <a:schemeClr val="tx2">
                    <a:lumMod val="50000"/>
                  </a:schemeClr>
                </a:solidFill>
              </a:rPr>
              <a:t>Depth Grids </a:t>
            </a:r>
            <a:r>
              <a:rPr lang="en-US" dirty="0">
                <a:solidFill>
                  <a:schemeClr val="tx2">
                    <a:lumMod val="50000"/>
                  </a:schemeClr>
                </a:solidFill>
              </a:rPr>
              <a:t>and WSEL Grids</a:t>
            </a:r>
          </a:p>
          <a:p>
            <a:pPr marL="742950" lvl="1" indent="-285750">
              <a:buFont typeface="Arial" panose="020B0604020202020204" pitchFamily="34" charset="0"/>
              <a:buChar char="•"/>
            </a:pPr>
            <a:r>
              <a:rPr lang="en-US" dirty="0">
                <a:solidFill>
                  <a:schemeClr val="tx2">
                    <a:lumMod val="50000"/>
                  </a:schemeClr>
                </a:solidFill>
              </a:rPr>
              <a:t>Ground Elevation:  1-ft contours, 1-m DEM</a:t>
            </a:r>
          </a:p>
          <a:p>
            <a:pPr lvl="1"/>
            <a:endParaRPr lang="en-US" dirty="0">
              <a:solidFill>
                <a:schemeClr val="tx2">
                  <a:lumMod val="50000"/>
                </a:schemeClr>
              </a:solidFill>
            </a:endParaRPr>
          </a:p>
        </p:txBody>
      </p:sp>
      <p:grpSp>
        <p:nvGrpSpPr>
          <p:cNvPr id="9" name="Group 8"/>
          <p:cNvGrpSpPr/>
          <p:nvPr/>
        </p:nvGrpSpPr>
        <p:grpSpPr>
          <a:xfrm>
            <a:off x="6735501" y="2612509"/>
            <a:ext cx="1853292" cy="1853292"/>
            <a:chOff x="3309451" y="1996"/>
            <a:chExt cx="1853292" cy="1853292"/>
          </a:xfrm>
        </p:grpSpPr>
        <p:sp>
          <p:nvSpPr>
            <p:cNvPr id="10" name="Oval 9"/>
            <p:cNvSpPr/>
            <p:nvPr/>
          </p:nvSpPr>
          <p:spPr>
            <a:xfrm>
              <a:off x="3309451" y="1996"/>
              <a:ext cx="1853292" cy="1853292"/>
            </a:xfrm>
            <a:prstGeom prst="ellipse">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11" name="Oval 4"/>
            <p:cNvSpPr txBox="1"/>
            <p:nvPr/>
          </p:nvSpPr>
          <p:spPr>
            <a:xfrm>
              <a:off x="3580859" y="273404"/>
              <a:ext cx="1310476" cy="13104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MODEL </a:t>
              </a:r>
              <a:r>
                <a:rPr lang="en-US" sz="1400" b="1" u="sng" kern="1200" dirty="0"/>
                <a:t>INPUTS</a:t>
              </a:r>
            </a:p>
            <a:p>
              <a:pPr lvl="0" algn="ctr" defTabSz="622300">
                <a:lnSpc>
                  <a:spcPct val="90000"/>
                </a:lnSpc>
                <a:spcBef>
                  <a:spcPct val="0"/>
                </a:spcBef>
                <a:spcAft>
                  <a:spcPct val="35000"/>
                </a:spcAft>
              </a:pPr>
              <a:r>
                <a:rPr lang="en-US" sz="1100" b="1" kern="1200" dirty="0"/>
                <a:t/>
              </a:r>
              <a:br>
                <a:rPr lang="en-US" sz="1100" b="1" kern="1200" dirty="0"/>
              </a:br>
              <a:r>
                <a:rPr lang="en-US" sz="1100" b="1" kern="1200" dirty="0"/>
                <a:t>Flood Studies</a:t>
              </a:r>
              <a:br>
                <a:rPr lang="en-US" sz="1100" b="1" kern="1200" dirty="0"/>
              </a:br>
              <a:r>
                <a:rPr lang="en-US" sz="1100" b="1" kern="1200" dirty="0"/>
                <a:t>Depth Grids</a:t>
              </a:r>
              <a:br>
                <a:rPr lang="en-US" sz="1100" b="1" kern="1200" dirty="0"/>
              </a:br>
              <a:r>
                <a:rPr lang="en-US" sz="1100" b="1" kern="1200" dirty="0"/>
                <a:t>Building Stock</a:t>
              </a:r>
            </a:p>
          </p:txBody>
        </p:sp>
      </p:grpSp>
      <p:pic>
        <p:nvPicPr>
          <p:cNvPr id="8" name="Picture 7"/>
          <p:cNvPicPr>
            <a:picLocks noChangeAspect="1"/>
          </p:cNvPicPr>
          <p:nvPr/>
        </p:nvPicPr>
        <p:blipFill>
          <a:blip r:embed="rId3"/>
          <a:stretch>
            <a:fillRect/>
          </a:stretch>
        </p:blipFill>
        <p:spPr>
          <a:xfrm>
            <a:off x="1901962" y="4865349"/>
            <a:ext cx="5012554" cy="1782377"/>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4998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solidFill>
                  <a:schemeClr val="bg1"/>
                </a:solidFill>
                <a:latin typeface="Arial" panose="020B0604020202020204" pitchFamily="34" charset="0"/>
                <a:cs typeface="Arial" panose="020B0604020202020204" pitchFamily="34" charset="0"/>
              </a:rPr>
              <a:t>Building-Level Flood Risk Assessments</a:t>
            </a:r>
          </a:p>
        </p:txBody>
      </p:sp>
      <p:graphicFrame>
        <p:nvGraphicFramePr>
          <p:cNvPr id="2" name="Diagram 1"/>
          <p:cNvGraphicFramePr/>
          <p:nvPr>
            <p:extLst>
              <p:ext uri="{D42A27DB-BD31-4B8C-83A1-F6EECF244321}">
                <p14:modId xmlns:p14="http://schemas.microsoft.com/office/powerpoint/2010/main" val="31052971"/>
              </p:ext>
            </p:extLst>
          </p:nvPr>
        </p:nvGraphicFramePr>
        <p:xfrm>
          <a:off x="1894113" y="987477"/>
          <a:ext cx="8472196" cy="57943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42596" y="5301447"/>
            <a:ext cx="2556588" cy="1415772"/>
          </a:xfrm>
          <a:prstGeom prst="rect">
            <a:avLst/>
          </a:prstGeom>
          <a:solidFill>
            <a:schemeClr val="accent1">
              <a:lumMod val="40000"/>
              <a:lumOff val="60000"/>
            </a:schemeClr>
          </a:solidFill>
        </p:spPr>
        <p:txBody>
          <a:bodyPr wrap="square" rtlCol="0">
            <a:spAutoFit/>
          </a:bodyPr>
          <a:lstStyle/>
          <a:p>
            <a:r>
              <a:rPr lang="en-US" sz="1600" dirty="0"/>
              <a:t>Methodology</a:t>
            </a:r>
          </a:p>
          <a:p>
            <a:pPr marL="285750" indent="-285750">
              <a:buFont typeface="Wingdings" panose="05000000000000000000" pitchFamily="2" charset="2"/>
              <a:buChar char="§"/>
            </a:pPr>
            <a:r>
              <a:rPr lang="en-US" sz="1400" dirty="0"/>
              <a:t>Consistent methodology statewide</a:t>
            </a:r>
          </a:p>
          <a:p>
            <a:pPr marL="285750" indent="-285750">
              <a:buFont typeface="Wingdings" panose="05000000000000000000" pitchFamily="2" charset="2"/>
              <a:buChar char="§"/>
            </a:pPr>
            <a:r>
              <a:rPr lang="en-US" sz="1400" dirty="0"/>
              <a:t>Semi-automated workflows</a:t>
            </a:r>
          </a:p>
          <a:p>
            <a:pPr marL="285750" indent="-285750">
              <a:buFont typeface="Wingdings" panose="05000000000000000000" pitchFamily="2" charset="2"/>
              <a:buChar char="§"/>
            </a:pPr>
            <a:r>
              <a:rPr lang="en-US" sz="1400" dirty="0"/>
              <a:t>Continuous cycle to improve and update assessments</a:t>
            </a:r>
          </a:p>
        </p:txBody>
      </p:sp>
      <p:sp>
        <p:nvSpPr>
          <p:cNvPr id="7" name="TextBox 6"/>
          <p:cNvSpPr txBox="1"/>
          <p:nvPr/>
        </p:nvSpPr>
        <p:spPr>
          <a:xfrm>
            <a:off x="242596" y="1079477"/>
            <a:ext cx="2556588" cy="1446550"/>
          </a:xfrm>
          <a:prstGeom prst="rect">
            <a:avLst/>
          </a:prstGeom>
          <a:solidFill>
            <a:schemeClr val="accent1">
              <a:lumMod val="40000"/>
              <a:lumOff val="60000"/>
            </a:schemeClr>
          </a:solidFill>
        </p:spPr>
        <p:txBody>
          <a:bodyPr wrap="square" rtlCol="0">
            <a:spAutoFit/>
          </a:bodyPr>
          <a:lstStyle/>
          <a:p>
            <a:r>
              <a:rPr lang="en-US" sz="1600" dirty="0"/>
              <a:t>Building-Level Flood Risk Assessments support:</a:t>
            </a:r>
          </a:p>
          <a:p>
            <a:pPr marL="285750" indent="-285750">
              <a:buFont typeface="Wingdings" panose="05000000000000000000" pitchFamily="2" charset="2"/>
              <a:buChar char="§"/>
            </a:pPr>
            <a:r>
              <a:rPr lang="en-US" sz="1400" dirty="0"/>
              <a:t>Hazard Mitigation Plans </a:t>
            </a:r>
          </a:p>
          <a:p>
            <a:pPr marL="285750" indent="-285750">
              <a:buFont typeface="Wingdings" panose="05000000000000000000" pitchFamily="2" charset="2"/>
              <a:buChar char="§"/>
            </a:pPr>
            <a:r>
              <a:rPr lang="en-US" sz="1400" dirty="0"/>
              <a:t>Floodplain Management</a:t>
            </a:r>
          </a:p>
          <a:p>
            <a:pPr marL="285750" indent="-285750">
              <a:buFont typeface="Wingdings" panose="05000000000000000000" pitchFamily="2" charset="2"/>
              <a:buChar char="§"/>
            </a:pPr>
            <a:r>
              <a:rPr lang="en-US" sz="1400" dirty="0"/>
              <a:t>Community Assisted Visits </a:t>
            </a:r>
          </a:p>
          <a:p>
            <a:pPr marL="285750" indent="-285750">
              <a:buFont typeface="Wingdings" panose="05000000000000000000" pitchFamily="2" charset="2"/>
              <a:buChar char="§"/>
            </a:pPr>
            <a:r>
              <a:rPr lang="en-US" sz="1400" dirty="0"/>
              <a:t>Community Rating System</a:t>
            </a:r>
          </a:p>
        </p:txBody>
      </p:sp>
      <p:sp>
        <p:nvSpPr>
          <p:cNvPr id="9" name="TextBox 8"/>
          <p:cNvSpPr txBox="1"/>
          <p:nvPr/>
        </p:nvSpPr>
        <p:spPr>
          <a:xfrm>
            <a:off x="242596" y="2755888"/>
            <a:ext cx="2556588" cy="2277547"/>
          </a:xfrm>
          <a:prstGeom prst="rect">
            <a:avLst/>
          </a:prstGeom>
          <a:solidFill>
            <a:schemeClr val="accent1">
              <a:lumMod val="40000"/>
              <a:lumOff val="60000"/>
            </a:schemeClr>
          </a:solidFill>
        </p:spPr>
        <p:txBody>
          <a:bodyPr wrap="square" rtlCol="0">
            <a:spAutoFit/>
          </a:bodyPr>
          <a:lstStyle/>
          <a:p>
            <a:r>
              <a:rPr lang="en-US" sz="1600" dirty="0"/>
              <a:t>Benefits</a:t>
            </a:r>
          </a:p>
          <a:p>
            <a:pPr marL="285750" indent="-285750">
              <a:buFont typeface="Wingdings" panose="05000000000000000000" pitchFamily="2" charset="2"/>
              <a:buChar char="§"/>
            </a:pPr>
            <a:r>
              <a:rPr lang="en-US" sz="1400" dirty="0"/>
              <a:t>More detailed and accurate assessments</a:t>
            </a:r>
          </a:p>
          <a:p>
            <a:pPr marL="285750" indent="-285750">
              <a:buFont typeface="Wingdings" panose="05000000000000000000" pitchFamily="2" charset="2"/>
              <a:buChar char="§"/>
            </a:pPr>
            <a:r>
              <a:rPr lang="en-US" sz="1400" dirty="0"/>
              <a:t>Automated scripts generate outputs quickly </a:t>
            </a:r>
          </a:p>
          <a:p>
            <a:pPr marL="285750" indent="-285750">
              <a:buFont typeface="Wingdings" panose="05000000000000000000" pitchFamily="2" charset="2"/>
              <a:buChar char="§"/>
            </a:pPr>
            <a:r>
              <a:rPr lang="en-US" sz="1400" dirty="0"/>
              <a:t>Cost savings through efficiencies</a:t>
            </a:r>
          </a:p>
          <a:p>
            <a:pPr marL="285750" indent="-285750">
              <a:buFont typeface="Wingdings" panose="05000000000000000000" pitchFamily="2" charset="2"/>
              <a:buChar char="§"/>
            </a:pPr>
            <a:r>
              <a:rPr lang="en-US" sz="1400" dirty="0"/>
              <a:t>Helps multiple stakeholders</a:t>
            </a:r>
          </a:p>
          <a:p>
            <a:pPr marL="285750" indent="-285750">
              <a:buFont typeface="Wingdings" panose="05000000000000000000" pitchFamily="2" charset="2"/>
              <a:buChar char="§"/>
            </a:pPr>
            <a:r>
              <a:rPr lang="en-US" sz="1400" dirty="0"/>
              <a:t>Comprehensive Building Risk Database</a:t>
            </a:r>
          </a:p>
        </p:txBody>
      </p:sp>
      <p:sp>
        <p:nvSpPr>
          <p:cNvPr id="6" name="TextBox 5"/>
          <p:cNvSpPr txBox="1"/>
          <p:nvPr/>
        </p:nvSpPr>
        <p:spPr>
          <a:xfrm>
            <a:off x="5203566" y="3452041"/>
            <a:ext cx="1640438" cy="723275"/>
          </a:xfrm>
          <a:prstGeom prst="rect">
            <a:avLst/>
          </a:prstGeom>
          <a:noFill/>
        </p:spPr>
        <p:txBody>
          <a:bodyPr wrap="square" rtlCol="0">
            <a:spAutoFit/>
          </a:bodyPr>
          <a:lstStyle/>
          <a:p>
            <a:pPr algn="ctr"/>
            <a:r>
              <a:rPr lang="en-US" sz="1600" dirty="0"/>
              <a:t>Building-Level Assessment Cycle</a:t>
            </a:r>
            <a:br>
              <a:rPr lang="en-US" sz="1600" dirty="0"/>
            </a:br>
            <a:r>
              <a:rPr lang="en-US" sz="900" dirty="0">
                <a:solidFill>
                  <a:schemeClr val="bg2">
                    <a:lumMod val="50000"/>
                  </a:schemeClr>
                </a:solidFill>
              </a:rPr>
              <a:t>(Flood-Risk Assessment GIS)</a:t>
            </a:r>
          </a:p>
        </p:txBody>
      </p:sp>
      <p:grpSp>
        <p:nvGrpSpPr>
          <p:cNvPr id="8" name="Group 7"/>
          <p:cNvGrpSpPr/>
          <p:nvPr/>
        </p:nvGrpSpPr>
        <p:grpSpPr>
          <a:xfrm>
            <a:off x="5203565" y="4863927"/>
            <a:ext cx="1853292" cy="1853292"/>
            <a:chOff x="3309451" y="3939020"/>
            <a:chExt cx="1853292" cy="1853292"/>
          </a:xfrm>
        </p:grpSpPr>
        <p:sp>
          <p:nvSpPr>
            <p:cNvPr id="10" name="Oval 9"/>
            <p:cNvSpPr/>
            <p:nvPr/>
          </p:nvSpPr>
          <p:spPr>
            <a:xfrm>
              <a:off x="3309451" y="3939020"/>
              <a:ext cx="1853292" cy="1853292"/>
            </a:xfrm>
            <a:prstGeom prst="ellipse">
              <a:avLst/>
            </a:prstGeom>
            <a:solidFill>
              <a:schemeClr val="tx1"/>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11" name="Oval 4"/>
            <p:cNvSpPr txBox="1"/>
            <p:nvPr/>
          </p:nvSpPr>
          <p:spPr>
            <a:xfrm>
              <a:off x="3580859" y="4181377"/>
              <a:ext cx="1369030" cy="13104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u="sng" kern="1200" dirty="0"/>
                <a:t/>
              </a:r>
              <a:br>
                <a:rPr lang="en-US" sz="1400" b="1" u="sng" kern="1200" dirty="0"/>
              </a:br>
              <a:r>
                <a:rPr lang="en-US" sz="1400" b="1" u="sng" kern="1200" dirty="0"/>
                <a:t/>
              </a:r>
              <a:br>
                <a:rPr lang="en-US" sz="1400" b="1" u="sng" kern="1200" dirty="0"/>
              </a:br>
              <a:r>
                <a:rPr lang="en-US" sz="1400" b="1" u="sng" kern="1200" dirty="0"/>
                <a:t/>
              </a:r>
              <a:br>
                <a:rPr lang="en-US" sz="1400" b="1" u="sng" kern="1200" dirty="0"/>
              </a:br>
              <a:r>
                <a:rPr lang="en-US" sz="1400" b="1" u="none" kern="1200" dirty="0"/>
                <a:t>DATA </a:t>
              </a:r>
              <a:r>
                <a:rPr lang="en-US" sz="1400" b="1" u="sng" kern="1200" dirty="0"/>
                <a:t>OUTPUTS</a:t>
              </a:r>
            </a:p>
            <a:p>
              <a:pPr lvl="0" algn="ctr"/>
              <a:r>
                <a:rPr lang="en-US" sz="1100" dirty="0"/>
                <a:t>Building Level</a:t>
              </a:r>
              <a:br>
                <a:rPr lang="en-US" sz="1100" dirty="0"/>
              </a:br>
              <a:r>
                <a:rPr lang="en-US" sz="1100" dirty="0"/>
                <a:t>Community Level</a:t>
              </a:r>
            </a:p>
            <a:p>
              <a:pPr lvl="0" algn="ctr"/>
              <a:r>
                <a:rPr lang="en-US" sz="1100" dirty="0"/>
                <a:t>3D Visualizations</a:t>
              </a:r>
            </a:p>
            <a:p>
              <a:pPr lvl="0" algn="ctr" defTabSz="622300">
                <a:lnSpc>
                  <a:spcPct val="90000"/>
                </a:lnSpc>
                <a:spcBef>
                  <a:spcPct val="0"/>
                </a:spcBef>
                <a:spcAft>
                  <a:spcPct val="35000"/>
                </a:spcAft>
              </a:pPr>
              <a:r>
                <a:rPr lang="en-US" sz="1100" b="1" kern="1200" dirty="0"/>
                <a:t/>
              </a:r>
              <a:br>
                <a:rPr lang="en-US" sz="1100" b="1" kern="1200" dirty="0"/>
              </a:br>
              <a:r>
                <a:rPr lang="en-US" sz="1100" i="1" kern="1200" dirty="0">
                  <a:solidFill>
                    <a:srgbClr val="FFFF00"/>
                  </a:solidFill>
                </a:rPr>
                <a:t>Published to </a:t>
              </a:r>
              <a:br>
                <a:rPr lang="en-US" sz="1100" i="1" kern="1200" dirty="0">
                  <a:solidFill>
                    <a:srgbClr val="FFFF00"/>
                  </a:solidFill>
                </a:rPr>
              </a:br>
              <a:r>
                <a:rPr lang="en-US" sz="1100" i="1" kern="1200" dirty="0">
                  <a:solidFill>
                    <a:srgbClr val="FFFF00"/>
                  </a:solidFill>
                </a:rPr>
                <a:t>WV Flood Tool</a:t>
              </a:r>
              <a:r>
                <a:rPr lang="en-US" sz="1100" kern="1200" dirty="0"/>
                <a:t/>
              </a:r>
              <a:br>
                <a:rPr lang="en-US" sz="1100" kern="1200" dirty="0"/>
              </a:br>
              <a:endParaRPr lang="en-US" sz="1100" kern="1200" dirty="0"/>
            </a:p>
          </p:txBody>
        </p:sp>
      </p:grpSp>
      <p:sp>
        <p:nvSpPr>
          <p:cNvPr id="12" name="TextBox 11"/>
          <p:cNvSpPr txBox="1"/>
          <p:nvPr/>
        </p:nvSpPr>
        <p:spPr>
          <a:xfrm>
            <a:off x="6014507" y="1037566"/>
            <a:ext cx="231408" cy="276999"/>
          </a:xfrm>
          <a:prstGeom prst="rect">
            <a:avLst/>
          </a:prstGeom>
          <a:solidFill>
            <a:srgbClr val="C00000"/>
          </a:solidFill>
        </p:spPr>
        <p:txBody>
          <a:bodyPr wrap="square" rtlCol="0">
            <a:spAutoFit/>
          </a:bodyPr>
          <a:lstStyle/>
          <a:p>
            <a:pPr algn="ctr"/>
            <a:r>
              <a:rPr lang="en-US" sz="1200" b="1" dirty="0">
                <a:solidFill>
                  <a:schemeClr val="bg1"/>
                </a:solidFill>
              </a:rPr>
              <a:t>1</a:t>
            </a:r>
          </a:p>
        </p:txBody>
      </p:sp>
      <p:sp>
        <p:nvSpPr>
          <p:cNvPr id="13" name="TextBox 12"/>
          <p:cNvSpPr txBox="1"/>
          <p:nvPr/>
        </p:nvSpPr>
        <p:spPr>
          <a:xfrm>
            <a:off x="7985782" y="3006678"/>
            <a:ext cx="231408" cy="276999"/>
          </a:xfrm>
          <a:prstGeom prst="rect">
            <a:avLst/>
          </a:prstGeom>
          <a:solidFill>
            <a:srgbClr val="C00000"/>
          </a:solidFill>
        </p:spPr>
        <p:txBody>
          <a:bodyPr wrap="square" rtlCol="0">
            <a:spAutoFit/>
          </a:bodyPr>
          <a:lstStyle/>
          <a:p>
            <a:pPr algn="ctr"/>
            <a:r>
              <a:rPr lang="en-US" sz="1200" b="1" dirty="0">
                <a:solidFill>
                  <a:schemeClr val="bg1"/>
                </a:solidFill>
              </a:rPr>
              <a:t>2</a:t>
            </a:r>
          </a:p>
        </p:txBody>
      </p:sp>
      <p:sp>
        <p:nvSpPr>
          <p:cNvPr id="14" name="TextBox 13"/>
          <p:cNvSpPr txBox="1"/>
          <p:nvPr/>
        </p:nvSpPr>
        <p:spPr>
          <a:xfrm>
            <a:off x="6023560" y="4937468"/>
            <a:ext cx="231408" cy="276999"/>
          </a:xfrm>
          <a:prstGeom prst="rect">
            <a:avLst/>
          </a:prstGeom>
          <a:solidFill>
            <a:srgbClr val="C00000"/>
          </a:solidFill>
        </p:spPr>
        <p:txBody>
          <a:bodyPr wrap="square" rtlCol="0">
            <a:spAutoFit/>
          </a:bodyPr>
          <a:lstStyle/>
          <a:p>
            <a:pPr algn="ctr"/>
            <a:r>
              <a:rPr lang="en-US" sz="1200" b="1" dirty="0">
                <a:solidFill>
                  <a:schemeClr val="bg1"/>
                </a:solidFill>
              </a:rPr>
              <a:t>3</a:t>
            </a:r>
          </a:p>
        </p:txBody>
      </p:sp>
      <p:sp>
        <p:nvSpPr>
          <p:cNvPr id="15" name="TextBox 14"/>
          <p:cNvSpPr txBox="1"/>
          <p:nvPr/>
        </p:nvSpPr>
        <p:spPr>
          <a:xfrm>
            <a:off x="4018625" y="3014801"/>
            <a:ext cx="231408" cy="276999"/>
          </a:xfrm>
          <a:prstGeom prst="rect">
            <a:avLst/>
          </a:prstGeom>
          <a:solidFill>
            <a:srgbClr val="C00000"/>
          </a:solidFill>
        </p:spPr>
        <p:txBody>
          <a:bodyPr wrap="square" rtlCol="0">
            <a:spAutoFit/>
          </a:bodyPr>
          <a:lstStyle/>
          <a:p>
            <a:pPr algn="ctr"/>
            <a:r>
              <a:rPr lang="en-US" sz="1200" b="1" dirty="0">
                <a:solidFill>
                  <a:schemeClr val="bg1"/>
                </a:solidFill>
              </a:rPr>
              <a:t>4</a:t>
            </a:r>
          </a:p>
        </p:txBody>
      </p:sp>
      <p:pic>
        <p:nvPicPr>
          <p:cNvPr id="5" name="Picture 4">
            <a:extLst>
              <a:ext uri="{FF2B5EF4-FFF2-40B4-BE49-F238E27FC236}">
                <a16:creationId xmlns:a16="http://schemas.microsoft.com/office/drawing/2014/main" id="{438815E4-ECE6-429B-A2D8-02B4A6FB213A}"/>
              </a:ext>
            </a:extLst>
          </p:cNvPr>
          <p:cNvPicPr>
            <a:picLocks noChangeAspect="1"/>
          </p:cNvPicPr>
          <p:nvPr/>
        </p:nvPicPr>
        <p:blipFill rotWithShape="1">
          <a:blip r:embed="rId8"/>
          <a:srcRect l="1965" t="5238" r="9886" b="3882"/>
          <a:stretch/>
        </p:blipFill>
        <p:spPr>
          <a:xfrm>
            <a:off x="7097073" y="5319970"/>
            <a:ext cx="1804331" cy="13142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6" name="Picture 15">
            <a:extLst>
              <a:ext uri="{FF2B5EF4-FFF2-40B4-BE49-F238E27FC236}">
                <a16:creationId xmlns:a16="http://schemas.microsoft.com/office/drawing/2014/main" id="{D9607252-A067-43AF-83ED-75177EADFD18}"/>
              </a:ext>
            </a:extLst>
          </p:cNvPr>
          <p:cNvPicPr>
            <a:picLocks noChangeAspect="1"/>
          </p:cNvPicPr>
          <p:nvPr/>
        </p:nvPicPr>
        <p:blipFill>
          <a:blip r:embed="rId9"/>
          <a:stretch>
            <a:fillRect/>
          </a:stretch>
        </p:blipFill>
        <p:spPr>
          <a:xfrm>
            <a:off x="2963243" y="5393164"/>
            <a:ext cx="1954386" cy="138455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9" name="TextBox 18">
            <a:extLst>
              <a:ext uri="{FF2B5EF4-FFF2-40B4-BE49-F238E27FC236}">
                <a16:creationId xmlns:a16="http://schemas.microsoft.com/office/drawing/2014/main" id="{86A3AE2A-B197-4537-AAF4-6A311B3D3B9D}"/>
              </a:ext>
            </a:extLst>
          </p:cNvPr>
          <p:cNvSpPr txBox="1"/>
          <p:nvPr/>
        </p:nvSpPr>
        <p:spPr>
          <a:xfrm>
            <a:off x="3294382" y="5336216"/>
            <a:ext cx="1147864" cy="276999"/>
          </a:xfrm>
          <a:prstGeom prst="rect">
            <a:avLst/>
          </a:prstGeom>
          <a:noFill/>
        </p:spPr>
        <p:txBody>
          <a:bodyPr wrap="square" rtlCol="0">
            <a:spAutoFit/>
          </a:bodyPr>
          <a:lstStyle/>
          <a:p>
            <a:r>
              <a:rPr lang="en-US" sz="1200" dirty="0"/>
              <a:t>Tabular Output</a:t>
            </a:r>
          </a:p>
        </p:txBody>
      </p:sp>
      <p:sp>
        <p:nvSpPr>
          <p:cNvPr id="20" name="TextBox 19">
            <a:extLst>
              <a:ext uri="{FF2B5EF4-FFF2-40B4-BE49-F238E27FC236}">
                <a16:creationId xmlns:a16="http://schemas.microsoft.com/office/drawing/2014/main" id="{EC76B673-EB6A-4286-A005-1AE27455F917}"/>
              </a:ext>
            </a:extLst>
          </p:cNvPr>
          <p:cNvSpPr txBox="1"/>
          <p:nvPr/>
        </p:nvSpPr>
        <p:spPr>
          <a:xfrm>
            <a:off x="7692061" y="5235208"/>
            <a:ext cx="1147864" cy="276999"/>
          </a:xfrm>
          <a:prstGeom prst="rect">
            <a:avLst/>
          </a:prstGeom>
          <a:noFill/>
        </p:spPr>
        <p:txBody>
          <a:bodyPr wrap="square" rtlCol="0">
            <a:spAutoFit/>
          </a:bodyPr>
          <a:lstStyle/>
          <a:p>
            <a:r>
              <a:rPr lang="en-US" sz="1200" dirty="0"/>
              <a:t>Map Output</a:t>
            </a:r>
          </a:p>
        </p:txBody>
      </p:sp>
      <p:sp>
        <p:nvSpPr>
          <p:cNvPr id="17" name="TextBox 16"/>
          <p:cNvSpPr txBox="1"/>
          <p:nvPr/>
        </p:nvSpPr>
        <p:spPr>
          <a:xfrm rot="19072356">
            <a:off x="6849800" y="4601253"/>
            <a:ext cx="626967" cy="369332"/>
          </a:xfrm>
          <a:prstGeom prst="rect">
            <a:avLst/>
          </a:prstGeom>
          <a:noFill/>
        </p:spPr>
        <p:txBody>
          <a:bodyPr wrap="none" rtlCol="0">
            <a:spAutoFit/>
          </a:bodyPr>
          <a:lstStyle/>
          <a:p>
            <a:r>
              <a:rPr lang="en-US" dirty="0"/>
              <a:t>FAST</a:t>
            </a:r>
          </a:p>
        </p:txBody>
      </p:sp>
    </p:spTree>
    <p:extLst>
      <p:ext uri="{BB962C8B-B14F-4D97-AF65-F5344CB8AC3E}">
        <p14:creationId xmlns:p14="http://schemas.microsoft.com/office/powerpoint/2010/main" val="4144893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Hazard Assessment</a:t>
            </a:r>
          </a:p>
        </p:txBody>
      </p:sp>
      <p:sp>
        <p:nvSpPr>
          <p:cNvPr id="3" name="TextBox 2"/>
          <p:cNvSpPr txBox="1"/>
          <p:nvPr/>
        </p:nvSpPr>
        <p:spPr>
          <a:xfrm>
            <a:off x="631596" y="3429000"/>
            <a:ext cx="7964141" cy="707886"/>
          </a:xfrm>
          <a:prstGeom prst="rect">
            <a:avLst/>
          </a:prstGeom>
          <a:solidFill>
            <a:schemeClr val="tx1"/>
          </a:solidFill>
        </p:spPr>
        <p:txBody>
          <a:bodyPr wrap="square" rtlCol="0">
            <a:spAutoFit/>
          </a:bodyPr>
          <a:lstStyle/>
          <a:p>
            <a:pPr algn="ctr"/>
            <a:r>
              <a:rPr lang="en-US" sz="4000" b="1" dirty="0">
                <a:solidFill>
                  <a:srgbClr val="FFFF00"/>
                </a:solidFill>
                <a:latin typeface="Arial" panose="020B0604020202020204" pitchFamily="34" charset="0"/>
                <a:cs typeface="Arial" panose="020B0604020202020204" pitchFamily="34" charset="0"/>
              </a:rPr>
              <a:t>WV Flood Tool</a:t>
            </a:r>
            <a:endParaRPr lang="en-US" sz="2000"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054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EC411EC-4258-4369-A1C2-E01BE7B2E483}"/>
              </a:ext>
            </a:extLst>
          </p:cNvPr>
          <p:cNvSpPr txBox="1"/>
          <p:nvPr/>
        </p:nvSpPr>
        <p:spPr>
          <a:xfrm>
            <a:off x="5686142" y="1052164"/>
            <a:ext cx="3227039" cy="2339102"/>
          </a:xfrm>
          <a:prstGeom prst="rect">
            <a:avLst/>
          </a:prstGeom>
          <a:solidFill>
            <a:schemeClr val="accent5">
              <a:lumMod val="20000"/>
              <a:lumOff val="80000"/>
            </a:schemeClr>
          </a:solidFill>
          <a:ln>
            <a:solidFill>
              <a:schemeClr val="accent1">
                <a:lumMod val="50000"/>
              </a:schemeClr>
            </a:solidFill>
          </a:ln>
        </p:spPr>
        <p:txBody>
          <a:bodyPr wrap="square" rtlCol="0">
            <a:spAutoFit/>
          </a:bodyPr>
          <a:lstStyle/>
          <a:p>
            <a:r>
              <a:rPr lang="en-US" b="1" dirty="0">
                <a:latin typeface="Calibri" panose="020F0502020204030204" pitchFamily="34" charset="0"/>
                <a:ea typeface="Calibri" panose="020F0502020204030204" pitchFamily="34" charset="0"/>
              </a:rPr>
              <a:t>(1) Flood Tool: Desktop Version  </a:t>
            </a:r>
            <a:r>
              <a:rPr lang="en-US"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https://www.mapwv.gov/flood</a:t>
            </a:r>
            <a:endParaRPr lang="en-US"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endParaRPr>
          </a:p>
          <a:p>
            <a:endParaRPr lang="en-US" sz="2000" u="sng" dirty="0">
              <a:solidFill>
                <a:srgbClr val="0563C1"/>
              </a:solidFill>
              <a:latin typeface="Calibri" panose="020F0502020204030204" pitchFamily="34" charset="0"/>
              <a:cs typeface="Times New Roman" panose="02020603050405020304" pitchFamily="18" charset="0"/>
            </a:endParaRPr>
          </a:p>
          <a:p>
            <a:r>
              <a:rPr lang="en-US" b="1" dirty="0">
                <a:latin typeface="Calibri" panose="020F0502020204030204" pitchFamily="34" charset="0"/>
                <a:ea typeface="Calibri" panose="020F0502020204030204" pitchFamily="34" charset="0"/>
              </a:rPr>
              <a:t>(2) Flood Tool: Mobile Version  </a:t>
            </a:r>
            <a:r>
              <a:rPr lang="en-US"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4"/>
              </a:rPr>
              <a:t>https://www.mapwv.gov/flood/mmap</a:t>
            </a:r>
            <a:endParaRPr lang="en-US" sz="1600" dirty="0"/>
          </a:p>
          <a:p>
            <a:endParaRPr lang="en-US" sz="2000" u="sng" dirty="0">
              <a:solidFill>
                <a:srgbClr val="0563C1"/>
              </a:solidFill>
              <a:latin typeface="Calibri" panose="020F0502020204030204" pitchFamily="34" charset="0"/>
              <a:cs typeface="Times New Roman" panose="02020603050405020304" pitchFamily="18" charset="0"/>
            </a:endParaRPr>
          </a:p>
          <a:p>
            <a:r>
              <a:rPr lang="en-US" sz="1400" i="1" dirty="0"/>
              <a:t>Public resource applications that support floodplain management and flood reduction activities</a:t>
            </a:r>
          </a:p>
        </p:txBody>
      </p:sp>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a:t>
            </a:r>
          </a:p>
        </p:txBody>
      </p:sp>
      <p:pic>
        <p:nvPicPr>
          <p:cNvPr id="7" name="Picture 6">
            <a:extLst>
              <a:ext uri="{FF2B5EF4-FFF2-40B4-BE49-F238E27FC236}">
                <a16:creationId xmlns:a16="http://schemas.microsoft.com/office/drawing/2014/main" id="{ECB8EF02-A76A-4027-A5D9-DFA3D1B4DF5E}"/>
              </a:ext>
            </a:extLst>
          </p:cNvPr>
          <p:cNvPicPr>
            <a:picLocks noChangeAspect="1"/>
          </p:cNvPicPr>
          <p:nvPr/>
        </p:nvPicPr>
        <p:blipFill>
          <a:blip r:embed="rId5"/>
          <a:stretch>
            <a:fillRect/>
          </a:stretch>
        </p:blipFill>
        <p:spPr>
          <a:xfrm>
            <a:off x="438642" y="1052164"/>
            <a:ext cx="3689988" cy="2170142"/>
          </a:xfrm>
          <a:prstGeom prst="rect">
            <a:avLst/>
          </a:prstGeom>
        </p:spPr>
      </p:pic>
      <p:pic>
        <p:nvPicPr>
          <p:cNvPr id="2" name="Picture 1">
            <a:extLst>
              <a:ext uri="{FF2B5EF4-FFF2-40B4-BE49-F238E27FC236}">
                <a16:creationId xmlns:a16="http://schemas.microsoft.com/office/drawing/2014/main" id="{E96F7106-2D2D-40EC-A1CB-EA730678839D}"/>
              </a:ext>
            </a:extLst>
          </p:cNvPr>
          <p:cNvPicPr>
            <a:picLocks noChangeAspect="1"/>
          </p:cNvPicPr>
          <p:nvPr/>
        </p:nvPicPr>
        <p:blipFill>
          <a:blip r:embed="rId6"/>
          <a:stretch>
            <a:fillRect/>
          </a:stretch>
        </p:blipFill>
        <p:spPr>
          <a:xfrm>
            <a:off x="4380928" y="1028322"/>
            <a:ext cx="1222245" cy="2251505"/>
          </a:xfrm>
          <a:prstGeom prst="rect">
            <a:avLst/>
          </a:prstGeom>
        </p:spPr>
      </p:pic>
      <p:pic>
        <p:nvPicPr>
          <p:cNvPr id="12" name="Picture 11">
            <a:extLst>
              <a:ext uri="{FF2B5EF4-FFF2-40B4-BE49-F238E27FC236}">
                <a16:creationId xmlns:a16="http://schemas.microsoft.com/office/drawing/2014/main" id="{43569665-1BE1-4BC9-B884-EDC24241DC10}"/>
              </a:ext>
            </a:extLst>
          </p:cNvPr>
          <p:cNvPicPr>
            <a:picLocks noChangeAspect="1"/>
          </p:cNvPicPr>
          <p:nvPr/>
        </p:nvPicPr>
        <p:blipFill>
          <a:blip r:embed="rId7"/>
          <a:stretch>
            <a:fillRect/>
          </a:stretch>
        </p:blipFill>
        <p:spPr>
          <a:xfrm>
            <a:off x="460999" y="3750978"/>
            <a:ext cx="5327242" cy="2759276"/>
          </a:xfrm>
          <a:prstGeom prst="rect">
            <a:avLst/>
          </a:prstGeom>
        </p:spPr>
      </p:pic>
      <p:pic>
        <p:nvPicPr>
          <p:cNvPr id="13" name="Picture 12">
            <a:extLst>
              <a:ext uri="{FF2B5EF4-FFF2-40B4-BE49-F238E27FC236}">
                <a16:creationId xmlns:a16="http://schemas.microsoft.com/office/drawing/2014/main" id="{0C8AD1F5-31BE-4FE4-A5DA-33E8F2249730}"/>
              </a:ext>
            </a:extLst>
          </p:cNvPr>
          <p:cNvPicPr>
            <a:picLocks noChangeAspect="1"/>
          </p:cNvPicPr>
          <p:nvPr/>
        </p:nvPicPr>
        <p:blipFill>
          <a:blip r:embed="rId8"/>
          <a:stretch>
            <a:fillRect/>
          </a:stretch>
        </p:blipFill>
        <p:spPr>
          <a:xfrm>
            <a:off x="447519" y="5985434"/>
            <a:ext cx="5327242" cy="782157"/>
          </a:xfrm>
          <a:prstGeom prst="rect">
            <a:avLst/>
          </a:prstGeom>
        </p:spPr>
      </p:pic>
      <p:pic>
        <p:nvPicPr>
          <p:cNvPr id="17" name="Picture 16">
            <a:extLst>
              <a:ext uri="{FF2B5EF4-FFF2-40B4-BE49-F238E27FC236}">
                <a16:creationId xmlns:a16="http://schemas.microsoft.com/office/drawing/2014/main" id="{EC0D22BD-3565-4696-B0D6-72393EF29A87}"/>
              </a:ext>
            </a:extLst>
          </p:cNvPr>
          <p:cNvPicPr>
            <a:picLocks noChangeAspect="1"/>
          </p:cNvPicPr>
          <p:nvPr/>
        </p:nvPicPr>
        <p:blipFill>
          <a:blip r:embed="rId9"/>
          <a:stretch>
            <a:fillRect/>
          </a:stretch>
        </p:blipFill>
        <p:spPr>
          <a:xfrm>
            <a:off x="6036154" y="3707644"/>
            <a:ext cx="2669055" cy="3059947"/>
          </a:xfrm>
          <a:prstGeom prst="rect">
            <a:avLst/>
          </a:prstGeom>
          <a:ln>
            <a:solidFill>
              <a:schemeClr val="tx1"/>
            </a:solidFill>
          </a:ln>
        </p:spPr>
      </p:pic>
      <p:sp>
        <p:nvSpPr>
          <p:cNvPr id="4" name="Rectangle 3">
            <a:extLst>
              <a:ext uri="{FF2B5EF4-FFF2-40B4-BE49-F238E27FC236}">
                <a16:creationId xmlns:a16="http://schemas.microsoft.com/office/drawing/2014/main" id="{688EA8F0-4B13-46A9-8856-E2B8B481B4D6}"/>
              </a:ext>
            </a:extLst>
          </p:cNvPr>
          <p:cNvSpPr/>
          <p:nvPr/>
        </p:nvSpPr>
        <p:spPr>
          <a:xfrm>
            <a:off x="1429306" y="3786490"/>
            <a:ext cx="4314546" cy="584775"/>
          </a:xfrm>
          <a:prstGeom prst="rect">
            <a:avLst/>
          </a:prstGeom>
          <a:solidFill>
            <a:schemeClr val="accent5">
              <a:lumMod val="20000"/>
              <a:lumOff val="80000"/>
            </a:schemeClr>
          </a:solidFill>
          <a:ln>
            <a:solidFill>
              <a:schemeClr val="accent1">
                <a:lumMod val="50000"/>
              </a:schemeClr>
            </a:solidFill>
          </a:ln>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(3) Property Search and Assessment Report</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10"/>
              </a:rPr>
              <a:t>https://www.mapwv.gov/property</a:t>
            </a:r>
            <a:endParaRPr lang="en-US" dirty="0"/>
          </a:p>
        </p:txBody>
      </p:sp>
      <p:sp>
        <p:nvSpPr>
          <p:cNvPr id="18" name="Rectangle 17">
            <a:extLst>
              <a:ext uri="{FF2B5EF4-FFF2-40B4-BE49-F238E27FC236}">
                <a16:creationId xmlns:a16="http://schemas.microsoft.com/office/drawing/2014/main" id="{8E89B517-6417-4138-AF9F-E9370B94DD12}"/>
              </a:ext>
            </a:extLst>
          </p:cNvPr>
          <p:cNvSpPr/>
          <p:nvPr/>
        </p:nvSpPr>
        <p:spPr>
          <a:xfrm>
            <a:off x="2301386" y="5758809"/>
            <a:ext cx="2892048" cy="892552"/>
          </a:xfrm>
          <a:prstGeom prst="rect">
            <a:avLst/>
          </a:prstGeom>
          <a:solidFill>
            <a:schemeClr val="accent5">
              <a:lumMod val="20000"/>
              <a:lumOff val="80000"/>
            </a:schemeClr>
          </a:solidFill>
          <a:ln>
            <a:solidFill>
              <a:schemeClr val="accent1">
                <a:lumMod val="50000"/>
              </a:schemeClr>
            </a:solidFill>
          </a:ln>
        </p:spPr>
        <p:txBody>
          <a:bodyPr wrap="square">
            <a:spAutoFit/>
          </a:bodyPr>
          <a:lstStyle/>
          <a:p>
            <a:r>
              <a:rPr lang="en-US" sz="1400" b="1" dirty="0">
                <a:solidFill>
                  <a:schemeClr val="accent1">
                    <a:lumMod val="50000"/>
                  </a:schemeClr>
                </a:solidFill>
                <a:latin typeface="Calibri" panose="020F0502020204030204" pitchFamily="34" charset="0"/>
                <a:cs typeface="Times New Roman" panose="02020603050405020304" pitchFamily="18" charset="0"/>
              </a:rPr>
              <a:t>Query search on flood hazard zones and state assessment records</a:t>
            </a:r>
          </a:p>
          <a:p>
            <a:pPr marL="285750" indent="-285750">
              <a:buFont typeface="Arial" panose="020B0604020202020204" pitchFamily="34" charset="0"/>
              <a:buChar char="•"/>
            </a:pPr>
            <a:r>
              <a:rPr lang="en-US" sz="1200" b="1" dirty="0">
                <a:solidFill>
                  <a:schemeClr val="accent1">
                    <a:lumMod val="50000"/>
                  </a:schemeClr>
                </a:solidFill>
                <a:latin typeface="Calibri" panose="020F0502020204030204" pitchFamily="34" charset="0"/>
                <a:cs typeface="Times New Roman" panose="02020603050405020304" pitchFamily="18" charset="0"/>
              </a:rPr>
              <a:t>New development</a:t>
            </a:r>
          </a:p>
          <a:p>
            <a:pPr marL="285750" indent="-285750">
              <a:buFont typeface="Arial" panose="020B0604020202020204" pitchFamily="34" charset="0"/>
              <a:buChar char="•"/>
            </a:pPr>
            <a:r>
              <a:rPr lang="en-US" sz="1200" b="1" dirty="0">
                <a:solidFill>
                  <a:schemeClr val="accent1">
                    <a:lumMod val="50000"/>
                  </a:schemeClr>
                </a:solidFill>
                <a:latin typeface="Calibri" panose="020F0502020204030204" pitchFamily="34" charset="0"/>
                <a:cs typeface="Times New Roman" panose="02020603050405020304" pitchFamily="18" charset="0"/>
              </a:rPr>
              <a:t>Prior ownership</a:t>
            </a:r>
            <a:endParaRPr lang="en-US" sz="1600" dirty="0">
              <a:solidFill>
                <a:schemeClr val="accent1">
                  <a:lumMod val="50000"/>
                </a:schemeClr>
              </a:solidFill>
            </a:endParaRPr>
          </a:p>
        </p:txBody>
      </p:sp>
      <p:sp>
        <p:nvSpPr>
          <p:cNvPr id="19" name="Rectangle 18">
            <a:extLst>
              <a:ext uri="{FF2B5EF4-FFF2-40B4-BE49-F238E27FC236}">
                <a16:creationId xmlns:a16="http://schemas.microsoft.com/office/drawing/2014/main" id="{C868B6CB-1867-47AF-B00A-805EAA536F7C}"/>
              </a:ext>
            </a:extLst>
          </p:cNvPr>
          <p:cNvSpPr/>
          <p:nvPr/>
        </p:nvSpPr>
        <p:spPr>
          <a:xfrm>
            <a:off x="6937649" y="4632825"/>
            <a:ext cx="1603305" cy="307777"/>
          </a:xfrm>
          <a:prstGeom prst="rect">
            <a:avLst/>
          </a:prstGeom>
          <a:solidFill>
            <a:schemeClr val="accent5">
              <a:lumMod val="20000"/>
              <a:lumOff val="80000"/>
            </a:schemeClr>
          </a:solidFill>
          <a:ln>
            <a:solidFill>
              <a:schemeClr val="accent1">
                <a:lumMod val="50000"/>
              </a:schemeClr>
            </a:solidFill>
          </a:ln>
        </p:spPr>
        <p:txBody>
          <a:bodyPr wrap="square">
            <a:spAutoFit/>
          </a:bodyPr>
          <a:lstStyle/>
          <a:p>
            <a:r>
              <a:rPr lang="en-US" sz="1400" b="1" dirty="0">
                <a:solidFill>
                  <a:schemeClr val="accent1">
                    <a:lumMod val="50000"/>
                  </a:schemeClr>
                </a:solidFill>
                <a:latin typeface="Calibri" panose="020F0502020204030204" pitchFamily="34" charset="0"/>
                <a:cs typeface="Times New Roman" panose="02020603050405020304" pitchFamily="18" charset="0"/>
              </a:rPr>
              <a:t>Web Parcel Report</a:t>
            </a:r>
            <a:endParaRPr lang="en-US" sz="1600" dirty="0">
              <a:solidFill>
                <a:schemeClr val="accent1">
                  <a:lumMod val="50000"/>
                </a:schemeClr>
              </a:solidFill>
            </a:endParaRPr>
          </a:p>
        </p:txBody>
      </p:sp>
      <p:sp>
        <p:nvSpPr>
          <p:cNvPr id="20" name="Rectangle 19">
            <a:extLst>
              <a:ext uri="{FF2B5EF4-FFF2-40B4-BE49-F238E27FC236}">
                <a16:creationId xmlns:a16="http://schemas.microsoft.com/office/drawing/2014/main" id="{F5166BBD-E827-4546-97B5-C8779F95F2C8}"/>
              </a:ext>
            </a:extLst>
          </p:cNvPr>
          <p:cNvSpPr/>
          <p:nvPr/>
        </p:nvSpPr>
        <p:spPr>
          <a:xfrm>
            <a:off x="1893759" y="1077774"/>
            <a:ext cx="1692820" cy="307777"/>
          </a:xfrm>
          <a:prstGeom prst="rect">
            <a:avLst/>
          </a:prstGeom>
          <a:solidFill>
            <a:schemeClr val="accent5">
              <a:lumMod val="20000"/>
              <a:lumOff val="80000"/>
            </a:schemeClr>
          </a:solidFill>
          <a:ln>
            <a:solidFill>
              <a:schemeClr val="accent1">
                <a:lumMod val="50000"/>
              </a:schemeClr>
            </a:solidFill>
          </a:ln>
        </p:spPr>
        <p:txBody>
          <a:bodyPr wrap="square">
            <a:spAutoFit/>
          </a:bodyPr>
          <a:lstStyle/>
          <a:p>
            <a:r>
              <a:rPr lang="en-US" sz="1400" b="1" dirty="0">
                <a:solidFill>
                  <a:schemeClr val="accent1">
                    <a:lumMod val="50000"/>
                  </a:schemeClr>
                </a:solidFill>
                <a:latin typeface="Calibri" panose="020F0502020204030204" pitchFamily="34" charset="0"/>
                <a:cs typeface="Times New Roman" panose="02020603050405020304" pitchFamily="18" charset="0"/>
              </a:rPr>
              <a:t>Flood Tool: Desktop</a:t>
            </a:r>
            <a:endParaRPr lang="en-US" sz="1600" dirty="0">
              <a:solidFill>
                <a:schemeClr val="accent1">
                  <a:lumMod val="50000"/>
                </a:schemeClr>
              </a:solidFill>
            </a:endParaRPr>
          </a:p>
        </p:txBody>
      </p:sp>
      <p:sp>
        <p:nvSpPr>
          <p:cNvPr id="21" name="Rectangle 20">
            <a:extLst>
              <a:ext uri="{FF2B5EF4-FFF2-40B4-BE49-F238E27FC236}">
                <a16:creationId xmlns:a16="http://schemas.microsoft.com/office/drawing/2014/main" id="{D27BD225-026B-47AE-8AAE-BD8C1B62220A}"/>
              </a:ext>
            </a:extLst>
          </p:cNvPr>
          <p:cNvSpPr/>
          <p:nvPr/>
        </p:nvSpPr>
        <p:spPr>
          <a:xfrm>
            <a:off x="4612457" y="1551111"/>
            <a:ext cx="759185" cy="307777"/>
          </a:xfrm>
          <a:prstGeom prst="rect">
            <a:avLst/>
          </a:prstGeom>
          <a:solidFill>
            <a:schemeClr val="accent5">
              <a:lumMod val="20000"/>
              <a:lumOff val="80000"/>
            </a:schemeClr>
          </a:solidFill>
          <a:ln>
            <a:solidFill>
              <a:schemeClr val="accent1">
                <a:lumMod val="50000"/>
              </a:schemeClr>
            </a:solidFill>
          </a:ln>
        </p:spPr>
        <p:txBody>
          <a:bodyPr wrap="square">
            <a:spAutoFit/>
          </a:bodyPr>
          <a:lstStyle/>
          <a:p>
            <a:r>
              <a:rPr lang="en-US" sz="1400" b="1" dirty="0">
                <a:solidFill>
                  <a:schemeClr val="accent1">
                    <a:lumMod val="50000"/>
                  </a:schemeClr>
                </a:solidFill>
                <a:latin typeface="Calibri" panose="020F0502020204030204" pitchFamily="34" charset="0"/>
                <a:cs typeface="Times New Roman" panose="02020603050405020304" pitchFamily="18" charset="0"/>
              </a:rPr>
              <a:t>Mobile</a:t>
            </a:r>
            <a:endParaRPr lang="en-US" sz="1600" dirty="0">
              <a:solidFill>
                <a:schemeClr val="accent1">
                  <a:lumMod val="50000"/>
                </a:schemeClr>
              </a:solidFill>
            </a:endParaRPr>
          </a:p>
        </p:txBody>
      </p:sp>
      <p:sp>
        <p:nvSpPr>
          <p:cNvPr id="15" name="TextBox 14">
            <a:extLst>
              <a:ext uri="{FF2B5EF4-FFF2-40B4-BE49-F238E27FC236}">
                <a16:creationId xmlns:a16="http://schemas.microsoft.com/office/drawing/2014/main" id="{B7E5AB9C-7A16-46BA-88C1-DE3B460D6740}"/>
              </a:ext>
            </a:extLst>
          </p:cNvPr>
          <p:cNvSpPr txBox="1"/>
          <p:nvPr/>
        </p:nvSpPr>
        <p:spPr>
          <a:xfrm>
            <a:off x="6746242" y="323120"/>
            <a:ext cx="1986117" cy="369332"/>
          </a:xfrm>
          <a:prstGeom prst="rect">
            <a:avLst/>
          </a:prstGeom>
          <a:solidFill>
            <a:schemeClr val="accent1">
              <a:lumMod val="50000"/>
            </a:schemeClr>
          </a:solidFill>
        </p:spPr>
        <p:txBody>
          <a:bodyPr wrap="square" rtlCol="0">
            <a:spAutoFit/>
          </a:bodyPr>
          <a:lstStyle/>
          <a:p>
            <a:pPr algn="ctr"/>
            <a:endParaRPr lang="en-US" dirty="0">
              <a:solidFill>
                <a:schemeClr val="bg1"/>
              </a:solidFill>
            </a:endParaRPr>
          </a:p>
        </p:txBody>
      </p:sp>
    </p:spTree>
    <p:extLst>
      <p:ext uri="{BB962C8B-B14F-4D97-AF65-F5344CB8AC3E}">
        <p14:creationId xmlns:p14="http://schemas.microsoft.com/office/powerpoint/2010/main" val="34520558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25144"/>
            <a:ext cx="9144000" cy="1192212"/>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 Views</a:t>
            </a:r>
          </a:p>
        </p:txBody>
      </p:sp>
      <p:sp>
        <p:nvSpPr>
          <p:cNvPr id="12" name="TextBox 11">
            <a:extLst>
              <a:ext uri="{FF2B5EF4-FFF2-40B4-BE49-F238E27FC236}">
                <a16:creationId xmlns:a16="http://schemas.microsoft.com/office/drawing/2014/main" id="{D8349A4A-1907-4537-AECD-B8F669FEEE1C}"/>
              </a:ext>
            </a:extLst>
          </p:cNvPr>
          <p:cNvSpPr txBox="1"/>
          <p:nvPr/>
        </p:nvSpPr>
        <p:spPr>
          <a:xfrm>
            <a:off x="832979" y="1227265"/>
            <a:ext cx="1478978" cy="369332"/>
          </a:xfrm>
          <a:prstGeom prst="rect">
            <a:avLst/>
          </a:prstGeom>
          <a:solidFill>
            <a:schemeClr val="tx1"/>
          </a:solidFill>
        </p:spPr>
        <p:txBody>
          <a:bodyPr wrap="square" rtlCol="0">
            <a:spAutoFit/>
          </a:bodyPr>
          <a:lstStyle/>
          <a:p>
            <a:pPr algn="ctr"/>
            <a:r>
              <a:rPr lang="en-US" b="1" dirty="0">
                <a:solidFill>
                  <a:srgbClr val="FFFF00"/>
                </a:solidFill>
              </a:rPr>
              <a:t>Public View</a:t>
            </a:r>
          </a:p>
        </p:txBody>
      </p:sp>
      <p:sp>
        <p:nvSpPr>
          <p:cNvPr id="13" name="TextBox 12">
            <a:extLst>
              <a:ext uri="{FF2B5EF4-FFF2-40B4-BE49-F238E27FC236}">
                <a16:creationId xmlns:a16="http://schemas.microsoft.com/office/drawing/2014/main" id="{D8349A4A-1907-4537-AECD-B8F669FEEE1C}"/>
              </a:ext>
            </a:extLst>
          </p:cNvPr>
          <p:cNvSpPr txBox="1"/>
          <p:nvPr/>
        </p:nvSpPr>
        <p:spPr>
          <a:xfrm>
            <a:off x="3664631" y="1227265"/>
            <a:ext cx="1456848" cy="369332"/>
          </a:xfrm>
          <a:prstGeom prst="rect">
            <a:avLst/>
          </a:prstGeom>
          <a:solidFill>
            <a:schemeClr val="tx1"/>
          </a:solidFill>
        </p:spPr>
        <p:txBody>
          <a:bodyPr wrap="square" rtlCol="0">
            <a:spAutoFit/>
          </a:bodyPr>
          <a:lstStyle/>
          <a:p>
            <a:pPr algn="ctr"/>
            <a:r>
              <a:rPr lang="en-US" b="1" dirty="0">
                <a:solidFill>
                  <a:srgbClr val="FFFF00"/>
                </a:solidFill>
              </a:rPr>
              <a:t>Expert View</a:t>
            </a:r>
          </a:p>
        </p:txBody>
      </p:sp>
      <p:sp>
        <p:nvSpPr>
          <p:cNvPr id="14" name="TextBox 13">
            <a:extLst>
              <a:ext uri="{FF2B5EF4-FFF2-40B4-BE49-F238E27FC236}">
                <a16:creationId xmlns:a16="http://schemas.microsoft.com/office/drawing/2014/main" id="{D8349A4A-1907-4537-AECD-B8F669FEEE1C}"/>
              </a:ext>
            </a:extLst>
          </p:cNvPr>
          <p:cNvSpPr txBox="1"/>
          <p:nvPr/>
        </p:nvSpPr>
        <p:spPr>
          <a:xfrm>
            <a:off x="6347850" y="1227265"/>
            <a:ext cx="1814230" cy="369332"/>
          </a:xfrm>
          <a:prstGeom prst="rect">
            <a:avLst/>
          </a:prstGeom>
          <a:solidFill>
            <a:schemeClr val="tx1"/>
          </a:solidFill>
        </p:spPr>
        <p:txBody>
          <a:bodyPr wrap="square" rtlCol="0">
            <a:spAutoFit/>
          </a:bodyPr>
          <a:lstStyle/>
          <a:p>
            <a:pPr algn="ctr"/>
            <a:r>
              <a:rPr lang="en-US" b="1" dirty="0">
                <a:solidFill>
                  <a:srgbClr val="FFFF00"/>
                </a:solidFill>
              </a:rPr>
              <a:t>RiskMAP View</a:t>
            </a:r>
          </a:p>
        </p:txBody>
      </p:sp>
      <p:sp>
        <p:nvSpPr>
          <p:cNvPr id="11" name="TextBox 10">
            <a:extLst>
              <a:ext uri="{FF2B5EF4-FFF2-40B4-BE49-F238E27FC236}">
                <a16:creationId xmlns:a16="http://schemas.microsoft.com/office/drawing/2014/main" id="{E9206F8A-8BB6-4B79-B5EF-DBF1C1346046}"/>
              </a:ext>
            </a:extLst>
          </p:cNvPr>
          <p:cNvSpPr txBox="1"/>
          <p:nvPr/>
        </p:nvSpPr>
        <p:spPr>
          <a:xfrm>
            <a:off x="97971" y="6000551"/>
            <a:ext cx="2732314" cy="646331"/>
          </a:xfrm>
          <a:prstGeom prst="rect">
            <a:avLst/>
          </a:prstGeom>
          <a:solidFill>
            <a:schemeClr val="bg1"/>
          </a:solidFill>
        </p:spPr>
        <p:txBody>
          <a:bodyPr wrap="square" rtlCol="0">
            <a:spAutoFit/>
          </a:bodyPr>
          <a:lstStyle/>
          <a:p>
            <a:pPr algn="ctr"/>
            <a:r>
              <a:rPr lang="en-US" dirty="0"/>
              <a:t>Quick Determination if</a:t>
            </a:r>
            <a:br>
              <a:rPr lang="en-US" dirty="0"/>
            </a:br>
            <a:r>
              <a:rPr lang="en-US" dirty="0"/>
              <a:t> IN or Out of Flood Zone</a:t>
            </a:r>
          </a:p>
        </p:txBody>
      </p:sp>
      <p:sp>
        <p:nvSpPr>
          <p:cNvPr id="15" name="TextBox 14">
            <a:extLst>
              <a:ext uri="{FF2B5EF4-FFF2-40B4-BE49-F238E27FC236}">
                <a16:creationId xmlns:a16="http://schemas.microsoft.com/office/drawing/2014/main" id="{2BBC25F2-5555-4130-A73C-6F18637FAC63}"/>
              </a:ext>
            </a:extLst>
          </p:cNvPr>
          <p:cNvSpPr txBox="1"/>
          <p:nvPr/>
        </p:nvSpPr>
        <p:spPr>
          <a:xfrm>
            <a:off x="2830285" y="6000552"/>
            <a:ext cx="3074737" cy="646331"/>
          </a:xfrm>
          <a:prstGeom prst="rect">
            <a:avLst/>
          </a:prstGeom>
          <a:solidFill>
            <a:schemeClr val="bg1"/>
          </a:solidFill>
        </p:spPr>
        <p:txBody>
          <a:bodyPr wrap="square" rtlCol="0">
            <a:spAutoFit/>
          </a:bodyPr>
          <a:lstStyle/>
          <a:p>
            <a:pPr algn="ctr"/>
            <a:r>
              <a:rPr lang="en-US" dirty="0"/>
              <a:t>Floodplain Management and Permits, Disaster Assessments</a:t>
            </a:r>
          </a:p>
        </p:txBody>
      </p:sp>
      <p:sp>
        <p:nvSpPr>
          <p:cNvPr id="16" name="TextBox 15">
            <a:extLst>
              <a:ext uri="{FF2B5EF4-FFF2-40B4-BE49-F238E27FC236}">
                <a16:creationId xmlns:a16="http://schemas.microsoft.com/office/drawing/2014/main" id="{551454F6-948E-455A-9A3E-ECCBCF7966E9}"/>
              </a:ext>
            </a:extLst>
          </p:cNvPr>
          <p:cNvSpPr txBox="1"/>
          <p:nvPr/>
        </p:nvSpPr>
        <p:spPr>
          <a:xfrm>
            <a:off x="5978564" y="6000552"/>
            <a:ext cx="2732314" cy="646331"/>
          </a:xfrm>
          <a:prstGeom prst="rect">
            <a:avLst/>
          </a:prstGeom>
          <a:solidFill>
            <a:schemeClr val="bg1"/>
          </a:solidFill>
        </p:spPr>
        <p:txBody>
          <a:bodyPr wrap="square" rtlCol="0">
            <a:spAutoFit/>
          </a:bodyPr>
          <a:lstStyle/>
          <a:p>
            <a:pPr algn="ctr"/>
            <a:r>
              <a:rPr lang="en-US" dirty="0"/>
              <a:t>Building-Specific</a:t>
            </a:r>
            <a:br>
              <a:rPr lang="en-US" dirty="0"/>
            </a:br>
            <a:r>
              <a:rPr lang="en-US" dirty="0"/>
              <a:t> Flood Risk Assessments</a:t>
            </a:r>
          </a:p>
        </p:txBody>
      </p:sp>
      <p:pic>
        <p:nvPicPr>
          <p:cNvPr id="5" name="Picture 4">
            <a:extLst>
              <a:ext uri="{FF2B5EF4-FFF2-40B4-BE49-F238E27FC236}">
                <a16:creationId xmlns:a16="http://schemas.microsoft.com/office/drawing/2014/main" id="{D0EF8064-D27F-43CE-9113-AB7BA09E24DA}"/>
              </a:ext>
            </a:extLst>
          </p:cNvPr>
          <p:cNvPicPr>
            <a:picLocks noChangeAspect="1"/>
          </p:cNvPicPr>
          <p:nvPr/>
        </p:nvPicPr>
        <p:blipFill rotWithShape="1">
          <a:blip r:embed="rId3"/>
          <a:srcRect/>
          <a:stretch/>
        </p:blipFill>
        <p:spPr>
          <a:xfrm>
            <a:off x="129005" y="1768701"/>
            <a:ext cx="2723149" cy="4106108"/>
          </a:xfrm>
          <a:prstGeom prst="rect">
            <a:avLst/>
          </a:prstGeom>
          <a:ln>
            <a:solidFill>
              <a:schemeClr val="tx1"/>
            </a:solidFill>
          </a:ln>
        </p:spPr>
      </p:pic>
      <p:pic>
        <p:nvPicPr>
          <p:cNvPr id="7" name="Picture 6">
            <a:extLst>
              <a:ext uri="{FF2B5EF4-FFF2-40B4-BE49-F238E27FC236}">
                <a16:creationId xmlns:a16="http://schemas.microsoft.com/office/drawing/2014/main" id="{CD4248F2-21CF-4F94-BDD6-CDDA383C1C52}"/>
              </a:ext>
            </a:extLst>
          </p:cNvPr>
          <p:cNvPicPr>
            <a:picLocks noChangeAspect="1"/>
          </p:cNvPicPr>
          <p:nvPr/>
        </p:nvPicPr>
        <p:blipFill>
          <a:blip r:embed="rId4"/>
          <a:stretch>
            <a:fillRect/>
          </a:stretch>
        </p:blipFill>
        <p:spPr>
          <a:xfrm>
            <a:off x="5987728" y="1787708"/>
            <a:ext cx="2723150" cy="4087101"/>
          </a:xfrm>
          <a:prstGeom prst="rect">
            <a:avLst/>
          </a:prstGeom>
        </p:spPr>
      </p:pic>
      <p:pic>
        <p:nvPicPr>
          <p:cNvPr id="9" name="Picture 8">
            <a:extLst>
              <a:ext uri="{FF2B5EF4-FFF2-40B4-BE49-F238E27FC236}">
                <a16:creationId xmlns:a16="http://schemas.microsoft.com/office/drawing/2014/main" id="{F22A6C2B-DDDE-4EE9-AA97-2FDEA3D62F03}"/>
              </a:ext>
            </a:extLst>
          </p:cNvPr>
          <p:cNvPicPr>
            <a:picLocks noChangeAspect="1"/>
          </p:cNvPicPr>
          <p:nvPr/>
        </p:nvPicPr>
        <p:blipFill>
          <a:blip r:embed="rId5"/>
          <a:stretch>
            <a:fillRect/>
          </a:stretch>
        </p:blipFill>
        <p:spPr>
          <a:xfrm>
            <a:off x="3043183" y="1768701"/>
            <a:ext cx="2662667" cy="4087101"/>
          </a:xfrm>
          <a:prstGeom prst="rect">
            <a:avLst/>
          </a:prstGeom>
        </p:spPr>
      </p:pic>
    </p:spTree>
    <p:extLst>
      <p:ext uri="{BB962C8B-B14F-4D97-AF65-F5344CB8AC3E}">
        <p14:creationId xmlns:p14="http://schemas.microsoft.com/office/powerpoint/2010/main" val="99692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Outline</a:t>
            </a:r>
          </a:p>
        </p:txBody>
      </p:sp>
      <p:sp>
        <p:nvSpPr>
          <p:cNvPr id="4" name="Content Placeholder 2"/>
          <p:cNvSpPr>
            <a:spLocks noGrp="1"/>
          </p:cNvSpPr>
          <p:nvPr>
            <p:ph idx="1"/>
          </p:nvPr>
        </p:nvSpPr>
        <p:spPr>
          <a:xfrm>
            <a:off x="83042" y="964276"/>
            <a:ext cx="8823416" cy="5848824"/>
          </a:xfrm>
        </p:spPr>
        <p:txBody>
          <a:bodyPr>
            <a:noAutofit/>
          </a:bodyPr>
          <a:lstStyle/>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Flood Risk Assessment Overview</a:t>
            </a:r>
          </a:p>
          <a:p>
            <a:pPr lvl="1">
              <a:lnSpc>
                <a:spcPct val="100000"/>
              </a:lnSpc>
            </a:pPr>
            <a:r>
              <a:rPr lang="en-US" sz="2000" b="1" dirty="0">
                <a:solidFill>
                  <a:schemeClr val="bg2">
                    <a:lumMod val="50000"/>
                  </a:schemeClr>
                </a:solidFill>
                <a:latin typeface="Arial" panose="020B0604020202020204" pitchFamily="34" charset="0"/>
                <a:cs typeface="Arial" panose="020B0604020202020204" pitchFamily="34" charset="0"/>
              </a:rPr>
              <a:t>Hazard Mitigation Grant Project</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Building Level Risk Assessment</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Building Inventory</a:t>
            </a:r>
          </a:p>
          <a:p>
            <a:pPr lvl="2">
              <a:lnSpc>
                <a:spcPct val="100000"/>
              </a:lnSpc>
              <a:buFont typeface="Courier New" panose="02070309020205020404" pitchFamily="49" charset="0"/>
              <a:buChar char="o"/>
            </a:pPr>
            <a:r>
              <a:rPr lang="en-US" sz="1800" b="1" dirty="0">
                <a:solidFill>
                  <a:schemeClr val="tx1">
                    <a:lumMod val="65000"/>
                    <a:lumOff val="35000"/>
                  </a:schemeClr>
                </a:solidFill>
                <a:latin typeface="Arial" panose="020B0604020202020204" pitchFamily="34" charset="0"/>
                <a:cs typeface="Arial" panose="020B0604020202020204" pitchFamily="34" charset="0"/>
              </a:rPr>
              <a:t>Essential Facilities/Community Assets</a:t>
            </a:r>
          </a:p>
          <a:p>
            <a:pPr lvl="2">
              <a:lnSpc>
                <a:spcPct val="100000"/>
              </a:lnSpc>
              <a:buFont typeface="Courier New" panose="02070309020205020404" pitchFamily="49" charset="0"/>
              <a:buChar char="o"/>
            </a:pPr>
            <a:r>
              <a:rPr lang="en-US" sz="1800" b="1" dirty="0">
                <a:solidFill>
                  <a:schemeClr val="tx1">
                    <a:lumMod val="65000"/>
                    <a:lumOff val="35000"/>
                  </a:schemeClr>
                </a:solidFill>
                <a:latin typeface="Arial" panose="020B0604020202020204" pitchFamily="34" charset="0"/>
                <a:cs typeface="Arial" panose="020B0604020202020204" pitchFamily="34" charset="0"/>
              </a:rPr>
              <a:t>Elevation Certificate</a:t>
            </a:r>
          </a:p>
          <a:p>
            <a:pPr lvl="2">
              <a:lnSpc>
                <a:spcPct val="100000"/>
              </a:lnSpc>
              <a:buFont typeface="Courier New" panose="02070309020205020404" pitchFamily="49" charset="0"/>
              <a:buChar char="o"/>
            </a:pPr>
            <a:r>
              <a:rPr lang="en-US" sz="1800" b="1" dirty="0">
                <a:solidFill>
                  <a:schemeClr val="tx1">
                    <a:lumMod val="65000"/>
                    <a:lumOff val="35000"/>
                  </a:schemeClr>
                </a:solidFill>
                <a:latin typeface="Arial" panose="020B0604020202020204" pitchFamily="34" charset="0"/>
                <a:cs typeface="Arial" panose="020B0604020202020204" pitchFamily="34" charset="0"/>
              </a:rPr>
              <a:t>Mitigated/Buyout Properties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Model – Flood Assessment Structure Tool (FAST)</a:t>
            </a:r>
          </a:p>
          <a:p>
            <a:pPr lvl="1">
              <a:lnSpc>
                <a:spcPct val="100000"/>
              </a:lnSpc>
            </a:pPr>
            <a:r>
              <a:rPr lang="en-US" sz="1800" b="1" dirty="0">
                <a:solidFill>
                  <a:schemeClr val="bg2">
                    <a:lumMod val="50000"/>
                  </a:schemeClr>
                </a:solidFill>
                <a:latin typeface="Arial" panose="020B0604020202020204" pitchFamily="34" charset="0"/>
                <a:cs typeface="Arial" panose="020B0604020202020204" pitchFamily="34" charset="0"/>
              </a:rPr>
              <a:t>Community Outreach/Feedback</a:t>
            </a:r>
            <a:endParaRPr lang="en-US" sz="1800" b="1" dirty="0">
              <a:solidFill>
                <a:schemeClr val="tx1">
                  <a:lumMod val="65000"/>
                  <a:lumOff val="35000"/>
                </a:schemeClr>
              </a:solidFill>
              <a:latin typeface="Arial" panose="020B0604020202020204" pitchFamily="34" charset="0"/>
              <a:cs typeface="Arial" panose="020B0604020202020204" pitchFamily="34" charset="0"/>
            </a:endParaRP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WV Flood Tool</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What’s Next</a:t>
            </a:r>
          </a:p>
          <a:p>
            <a:pPr lvl="1">
              <a:lnSpc>
                <a:spcPct val="100000"/>
              </a:lnSpc>
            </a:pPr>
            <a:r>
              <a:rPr lang="en-US" sz="2000" b="1" dirty="0">
                <a:solidFill>
                  <a:schemeClr val="bg2">
                    <a:lumMod val="50000"/>
                  </a:schemeClr>
                </a:solidFill>
                <a:latin typeface="Arial" panose="020B0604020202020204" pitchFamily="34" charset="0"/>
                <a:cs typeface="Arial" panose="020B0604020202020204" pitchFamily="34" charset="0"/>
              </a:rPr>
              <a:t>Community Outreach/Feedback</a:t>
            </a:r>
          </a:p>
          <a:p>
            <a:pPr lvl="1">
              <a:lnSpc>
                <a:spcPct val="100000"/>
              </a:lnSpc>
            </a:pPr>
            <a:r>
              <a:rPr lang="en-US" sz="2000" b="1" dirty="0">
                <a:solidFill>
                  <a:schemeClr val="bg2">
                    <a:lumMod val="50000"/>
                  </a:schemeClr>
                </a:solidFill>
                <a:latin typeface="Arial" panose="020B0604020202020204" pitchFamily="34" charset="0"/>
                <a:cs typeface="Arial" panose="020B0604020202020204" pitchFamily="34" charset="0"/>
              </a:rPr>
              <a:t>Community Profile</a:t>
            </a:r>
          </a:p>
          <a:p>
            <a:pPr lvl="1">
              <a:lnSpc>
                <a:spcPct val="100000"/>
              </a:lnSpc>
            </a:pPr>
            <a:r>
              <a:rPr lang="en-US" sz="2000" b="1" dirty="0">
                <a:solidFill>
                  <a:schemeClr val="bg2">
                    <a:lumMod val="50000"/>
                  </a:schemeClr>
                </a:solidFill>
                <a:latin typeface="Arial" panose="020B0604020202020204" pitchFamily="34" charset="0"/>
                <a:cs typeface="Arial" panose="020B0604020202020204" pitchFamily="34" charset="0"/>
              </a:rPr>
              <a:t>Reports</a:t>
            </a:r>
          </a:p>
          <a:p>
            <a:pPr marL="457200" lvl="1" indent="0">
              <a:lnSpc>
                <a:spcPct val="100000"/>
              </a:lnSpc>
              <a:buNone/>
            </a:pPr>
            <a:endParaRPr lang="en-US" sz="1800" b="1" dirty="0">
              <a:solidFill>
                <a:schemeClr val="tx1">
                  <a:lumMod val="65000"/>
                  <a:lumOff val="35000"/>
                </a:schemeClr>
              </a:solidFill>
              <a:latin typeface="Arial" panose="020B0604020202020204" pitchFamily="34" charset="0"/>
              <a:cs typeface="Arial" panose="020B0604020202020204" pitchFamily="34" charset="0"/>
            </a:endParaRPr>
          </a:p>
          <a:p>
            <a:pPr marL="457200" lvl="1" indent="0">
              <a:lnSpc>
                <a:spcPct val="100000"/>
              </a:lnSpc>
              <a:buNone/>
            </a:pPr>
            <a:endParaRPr lang="en-US" sz="2800" b="1"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8195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 – Public View</a:t>
            </a:r>
          </a:p>
        </p:txBody>
      </p:sp>
      <p:pic>
        <p:nvPicPr>
          <p:cNvPr id="2" name="Picture 1">
            <a:extLst>
              <a:ext uri="{FF2B5EF4-FFF2-40B4-BE49-F238E27FC236}">
                <a16:creationId xmlns:a16="http://schemas.microsoft.com/office/drawing/2014/main" id="{38D85FEF-C132-4477-9DAC-9975E9E8ABC5}"/>
              </a:ext>
            </a:extLst>
          </p:cNvPr>
          <p:cNvPicPr>
            <a:picLocks noChangeAspect="1"/>
          </p:cNvPicPr>
          <p:nvPr/>
        </p:nvPicPr>
        <p:blipFill>
          <a:blip r:embed="rId3"/>
          <a:stretch>
            <a:fillRect/>
          </a:stretch>
        </p:blipFill>
        <p:spPr>
          <a:xfrm>
            <a:off x="160821" y="1283733"/>
            <a:ext cx="8822357" cy="5204299"/>
          </a:xfrm>
          <a:prstGeom prst="rect">
            <a:avLst/>
          </a:prstGeom>
          <a:ln>
            <a:solidFill>
              <a:schemeClr val="tx1"/>
            </a:solidFill>
          </a:ln>
        </p:spPr>
      </p:pic>
      <p:sp>
        <p:nvSpPr>
          <p:cNvPr id="6" name="Rectangle 5">
            <a:extLst>
              <a:ext uri="{FF2B5EF4-FFF2-40B4-BE49-F238E27FC236}">
                <a16:creationId xmlns:a16="http://schemas.microsoft.com/office/drawing/2014/main" id="{5EA289C9-0F6B-4FBC-9E98-C73064CCC1EC}"/>
              </a:ext>
            </a:extLst>
          </p:cNvPr>
          <p:cNvSpPr/>
          <p:nvPr/>
        </p:nvSpPr>
        <p:spPr>
          <a:xfrm>
            <a:off x="170097" y="1910738"/>
            <a:ext cx="443418" cy="468659"/>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E1E811D-2753-4326-9C46-4EDAABEA9CC0}"/>
              </a:ext>
            </a:extLst>
          </p:cNvPr>
          <p:cNvSpPr txBox="1"/>
          <p:nvPr/>
        </p:nvSpPr>
        <p:spPr>
          <a:xfrm>
            <a:off x="220569" y="6047580"/>
            <a:ext cx="1478978" cy="369332"/>
          </a:xfrm>
          <a:prstGeom prst="rect">
            <a:avLst/>
          </a:prstGeom>
          <a:solidFill>
            <a:schemeClr val="tx1"/>
          </a:solidFill>
        </p:spPr>
        <p:txBody>
          <a:bodyPr wrap="square" rtlCol="0">
            <a:spAutoFit/>
          </a:bodyPr>
          <a:lstStyle/>
          <a:p>
            <a:pPr algn="ctr"/>
            <a:r>
              <a:rPr lang="en-US" b="1" dirty="0">
                <a:solidFill>
                  <a:srgbClr val="FFFF00"/>
                </a:solidFill>
              </a:rPr>
              <a:t>Public View</a:t>
            </a:r>
          </a:p>
        </p:txBody>
      </p:sp>
      <p:sp>
        <p:nvSpPr>
          <p:cNvPr id="8" name="Rectangle 7">
            <a:extLst>
              <a:ext uri="{FF2B5EF4-FFF2-40B4-BE49-F238E27FC236}">
                <a16:creationId xmlns:a16="http://schemas.microsoft.com/office/drawing/2014/main" id="{D677E2FB-11DF-4E1F-8E6C-2545C8EF9C24}"/>
              </a:ext>
            </a:extLst>
          </p:cNvPr>
          <p:cNvSpPr/>
          <p:nvPr/>
        </p:nvSpPr>
        <p:spPr>
          <a:xfrm>
            <a:off x="2327034" y="6518179"/>
            <a:ext cx="4724006" cy="276999"/>
          </a:xfrm>
          <a:prstGeom prst="rect">
            <a:avLst/>
          </a:prstGeom>
        </p:spPr>
        <p:txBody>
          <a:bodyPr wrap="square">
            <a:spAutoFit/>
          </a:bodyPr>
          <a:lstStyle/>
          <a:p>
            <a:r>
              <a:rPr lang="en-US" sz="1200" dirty="0">
                <a:hlinkClick r:id="rId4"/>
              </a:rPr>
              <a:t>https://www.mapwv.gov/flood/map/?v=0&amp;pid=19-07-022B-0021-0000</a:t>
            </a:r>
            <a:endParaRPr lang="en-US" sz="1200" dirty="0"/>
          </a:p>
        </p:txBody>
      </p:sp>
    </p:spTree>
    <p:extLst>
      <p:ext uri="{BB962C8B-B14F-4D97-AF65-F5344CB8AC3E}">
        <p14:creationId xmlns:p14="http://schemas.microsoft.com/office/powerpoint/2010/main" val="561936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1D694B-AE0F-47CA-BCBE-ED2FE07E7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041" y="1213912"/>
            <a:ext cx="8747917" cy="5222923"/>
          </a:xfrm>
          <a:prstGeom prst="rect">
            <a:avLst/>
          </a:prstGeom>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 – Expert View</a:t>
            </a:r>
          </a:p>
        </p:txBody>
      </p:sp>
      <p:sp>
        <p:nvSpPr>
          <p:cNvPr id="6" name="Rectangle 5">
            <a:extLst>
              <a:ext uri="{FF2B5EF4-FFF2-40B4-BE49-F238E27FC236}">
                <a16:creationId xmlns:a16="http://schemas.microsoft.com/office/drawing/2014/main" id="{5EA289C9-0F6B-4FBC-9E98-C73064CCC1EC}"/>
              </a:ext>
            </a:extLst>
          </p:cNvPr>
          <p:cNvSpPr/>
          <p:nvPr/>
        </p:nvSpPr>
        <p:spPr>
          <a:xfrm>
            <a:off x="519621" y="1854072"/>
            <a:ext cx="443418" cy="332175"/>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F38A190-8167-45E2-AECE-57E5CACCD087}"/>
              </a:ext>
            </a:extLst>
          </p:cNvPr>
          <p:cNvSpPr txBox="1"/>
          <p:nvPr/>
        </p:nvSpPr>
        <p:spPr>
          <a:xfrm>
            <a:off x="346597" y="5904691"/>
            <a:ext cx="1478978" cy="369332"/>
          </a:xfrm>
          <a:prstGeom prst="rect">
            <a:avLst/>
          </a:prstGeom>
          <a:solidFill>
            <a:schemeClr val="tx1"/>
          </a:solidFill>
        </p:spPr>
        <p:txBody>
          <a:bodyPr wrap="square" rtlCol="0">
            <a:spAutoFit/>
          </a:bodyPr>
          <a:lstStyle/>
          <a:p>
            <a:pPr algn="ctr"/>
            <a:r>
              <a:rPr lang="en-US" b="1" dirty="0">
                <a:solidFill>
                  <a:srgbClr val="FFFF00"/>
                </a:solidFill>
              </a:rPr>
              <a:t>Expert View</a:t>
            </a:r>
          </a:p>
        </p:txBody>
      </p:sp>
      <p:sp>
        <p:nvSpPr>
          <p:cNvPr id="9" name="Rectangle 8">
            <a:extLst>
              <a:ext uri="{FF2B5EF4-FFF2-40B4-BE49-F238E27FC236}">
                <a16:creationId xmlns:a16="http://schemas.microsoft.com/office/drawing/2014/main" id="{27FC4171-A905-4D12-A8A4-820386C3D632}"/>
              </a:ext>
            </a:extLst>
          </p:cNvPr>
          <p:cNvSpPr/>
          <p:nvPr/>
        </p:nvSpPr>
        <p:spPr>
          <a:xfrm>
            <a:off x="2327034" y="6518179"/>
            <a:ext cx="4724006" cy="276999"/>
          </a:xfrm>
          <a:prstGeom prst="rect">
            <a:avLst/>
          </a:prstGeom>
        </p:spPr>
        <p:txBody>
          <a:bodyPr wrap="square">
            <a:spAutoFit/>
          </a:bodyPr>
          <a:lstStyle/>
          <a:p>
            <a:r>
              <a:rPr lang="en-US" sz="1200" dirty="0">
                <a:hlinkClick r:id="rId4"/>
              </a:rPr>
              <a:t>https://www.mapwv.gov/flood/map/?v=1&amp;pid=19-07-022B-0021-0000</a:t>
            </a:r>
            <a:endParaRPr lang="en-US" sz="1200" dirty="0"/>
          </a:p>
        </p:txBody>
      </p:sp>
    </p:spTree>
    <p:extLst>
      <p:ext uri="{BB962C8B-B14F-4D97-AF65-F5344CB8AC3E}">
        <p14:creationId xmlns:p14="http://schemas.microsoft.com/office/powerpoint/2010/main" val="121358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2AF919-3A5B-486E-9F59-826950B8E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00"/>
            <a:ext cx="9144000" cy="5603779"/>
          </a:xfrm>
          <a:prstGeom prst="rect">
            <a:avLst/>
          </a:prstGeom>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 – RiskMAP View</a:t>
            </a:r>
          </a:p>
        </p:txBody>
      </p:sp>
      <p:sp>
        <p:nvSpPr>
          <p:cNvPr id="6" name="Rectangle 5">
            <a:extLst>
              <a:ext uri="{FF2B5EF4-FFF2-40B4-BE49-F238E27FC236}">
                <a16:creationId xmlns:a16="http://schemas.microsoft.com/office/drawing/2014/main" id="{5EA289C9-0F6B-4FBC-9E98-C73064CCC1EC}"/>
              </a:ext>
            </a:extLst>
          </p:cNvPr>
          <p:cNvSpPr/>
          <p:nvPr/>
        </p:nvSpPr>
        <p:spPr>
          <a:xfrm>
            <a:off x="723205" y="1579418"/>
            <a:ext cx="997530" cy="249382"/>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B77AE60-3A00-4942-B3A1-D07BE4056AEF}"/>
              </a:ext>
            </a:extLst>
          </p:cNvPr>
          <p:cNvSpPr txBox="1"/>
          <p:nvPr/>
        </p:nvSpPr>
        <p:spPr>
          <a:xfrm>
            <a:off x="368176" y="6073183"/>
            <a:ext cx="1958858" cy="369332"/>
          </a:xfrm>
          <a:prstGeom prst="rect">
            <a:avLst/>
          </a:prstGeom>
          <a:solidFill>
            <a:schemeClr val="tx1"/>
          </a:solidFill>
        </p:spPr>
        <p:txBody>
          <a:bodyPr wrap="square" rtlCol="0">
            <a:spAutoFit/>
          </a:bodyPr>
          <a:lstStyle/>
          <a:p>
            <a:pPr algn="ctr"/>
            <a:r>
              <a:rPr lang="en-US" b="1" dirty="0">
                <a:solidFill>
                  <a:srgbClr val="FFFF00"/>
                </a:solidFill>
              </a:rPr>
              <a:t>RiskMAP View</a:t>
            </a:r>
          </a:p>
        </p:txBody>
      </p:sp>
      <p:sp>
        <p:nvSpPr>
          <p:cNvPr id="2" name="Rectangle 1">
            <a:extLst>
              <a:ext uri="{FF2B5EF4-FFF2-40B4-BE49-F238E27FC236}">
                <a16:creationId xmlns:a16="http://schemas.microsoft.com/office/drawing/2014/main" id="{2C41616D-1DC2-4D5D-A4AC-E580FFB8122F}"/>
              </a:ext>
            </a:extLst>
          </p:cNvPr>
          <p:cNvSpPr/>
          <p:nvPr/>
        </p:nvSpPr>
        <p:spPr>
          <a:xfrm>
            <a:off x="2327034" y="6518179"/>
            <a:ext cx="4724006" cy="276999"/>
          </a:xfrm>
          <a:prstGeom prst="rect">
            <a:avLst/>
          </a:prstGeom>
        </p:spPr>
        <p:txBody>
          <a:bodyPr wrap="square">
            <a:spAutoFit/>
          </a:bodyPr>
          <a:lstStyle/>
          <a:p>
            <a:r>
              <a:rPr lang="en-US" sz="1200" dirty="0">
                <a:hlinkClick r:id="rId4"/>
              </a:rPr>
              <a:t>https://www.mapwv.gov/flood/map/?v=1&amp;pid=19-07-022B-0021-0000</a:t>
            </a:r>
            <a:endParaRPr lang="en-US" sz="1200" dirty="0"/>
          </a:p>
        </p:txBody>
      </p:sp>
      <p:sp>
        <p:nvSpPr>
          <p:cNvPr id="11" name="Oval 10">
            <a:extLst>
              <a:ext uri="{FF2B5EF4-FFF2-40B4-BE49-F238E27FC236}">
                <a16:creationId xmlns:a16="http://schemas.microsoft.com/office/drawing/2014/main" id="{6C2D9D7E-5517-4846-B9E7-55591AB30337}"/>
              </a:ext>
            </a:extLst>
          </p:cNvPr>
          <p:cNvSpPr/>
          <p:nvPr/>
        </p:nvSpPr>
        <p:spPr>
          <a:xfrm flipV="1">
            <a:off x="6632944" y="5115221"/>
            <a:ext cx="1374553" cy="625453"/>
          </a:xfrm>
          <a:prstGeom prst="ellipse">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70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2AF919-3A5B-486E-9F59-826950B8EC89}"/>
              </a:ext>
            </a:extLst>
          </p:cNvPr>
          <p:cNvPicPr>
            <a:picLocks noChangeAspect="1"/>
          </p:cNvPicPr>
          <p:nvPr/>
        </p:nvPicPr>
        <p:blipFill>
          <a:blip r:embed="rId3"/>
          <a:stretch>
            <a:fillRect/>
          </a:stretch>
        </p:blipFill>
        <p:spPr>
          <a:xfrm>
            <a:off x="110230" y="1051236"/>
            <a:ext cx="8923539" cy="5466943"/>
          </a:xfrm>
          <a:prstGeom prst="rect">
            <a:avLst/>
          </a:prstGeom>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WV Flood Tool – RiskMAP View</a:t>
            </a:r>
          </a:p>
        </p:txBody>
      </p:sp>
      <p:sp>
        <p:nvSpPr>
          <p:cNvPr id="6" name="Rectangle 5">
            <a:extLst>
              <a:ext uri="{FF2B5EF4-FFF2-40B4-BE49-F238E27FC236}">
                <a16:creationId xmlns:a16="http://schemas.microsoft.com/office/drawing/2014/main" id="{5EA289C9-0F6B-4FBC-9E98-C73064CCC1EC}"/>
              </a:ext>
            </a:extLst>
          </p:cNvPr>
          <p:cNvSpPr/>
          <p:nvPr/>
        </p:nvSpPr>
        <p:spPr>
          <a:xfrm>
            <a:off x="914398" y="1719968"/>
            <a:ext cx="554477" cy="468659"/>
          </a:xfrm>
          <a:prstGeom prst="rect">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B77AE60-3A00-4942-B3A1-D07BE4056AEF}"/>
              </a:ext>
            </a:extLst>
          </p:cNvPr>
          <p:cNvSpPr txBox="1"/>
          <p:nvPr/>
        </p:nvSpPr>
        <p:spPr>
          <a:xfrm>
            <a:off x="368176" y="6073183"/>
            <a:ext cx="1958858" cy="369332"/>
          </a:xfrm>
          <a:prstGeom prst="rect">
            <a:avLst/>
          </a:prstGeom>
          <a:solidFill>
            <a:schemeClr val="tx1"/>
          </a:solidFill>
        </p:spPr>
        <p:txBody>
          <a:bodyPr wrap="square" rtlCol="0">
            <a:spAutoFit/>
          </a:bodyPr>
          <a:lstStyle/>
          <a:p>
            <a:pPr algn="ctr"/>
            <a:r>
              <a:rPr lang="en-US" b="1" dirty="0">
                <a:solidFill>
                  <a:srgbClr val="FFFF00"/>
                </a:solidFill>
              </a:rPr>
              <a:t>RiskMAP View</a:t>
            </a:r>
          </a:p>
        </p:txBody>
      </p:sp>
      <p:sp>
        <p:nvSpPr>
          <p:cNvPr id="2" name="Rectangle 1">
            <a:extLst>
              <a:ext uri="{FF2B5EF4-FFF2-40B4-BE49-F238E27FC236}">
                <a16:creationId xmlns:a16="http://schemas.microsoft.com/office/drawing/2014/main" id="{2C41616D-1DC2-4D5D-A4AC-E580FFB8122F}"/>
              </a:ext>
            </a:extLst>
          </p:cNvPr>
          <p:cNvSpPr/>
          <p:nvPr/>
        </p:nvSpPr>
        <p:spPr>
          <a:xfrm>
            <a:off x="2327034" y="6518179"/>
            <a:ext cx="4724006" cy="276999"/>
          </a:xfrm>
          <a:prstGeom prst="rect">
            <a:avLst/>
          </a:prstGeom>
        </p:spPr>
        <p:txBody>
          <a:bodyPr wrap="square">
            <a:spAutoFit/>
          </a:bodyPr>
          <a:lstStyle/>
          <a:p>
            <a:r>
              <a:rPr lang="en-US" sz="1200" dirty="0">
                <a:hlinkClick r:id="rId4"/>
              </a:rPr>
              <a:t>https://www.mapwv.gov/flood/map/?v=1&amp;pid=19-07-022B-0021-0000</a:t>
            </a:r>
            <a:endParaRPr lang="en-US" sz="1200" dirty="0"/>
          </a:p>
        </p:txBody>
      </p:sp>
      <p:sp>
        <p:nvSpPr>
          <p:cNvPr id="11" name="Oval 10">
            <a:extLst>
              <a:ext uri="{FF2B5EF4-FFF2-40B4-BE49-F238E27FC236}">
                <a16:creationId xmlns:a16="http://schemas.microsoft.com/office/drawing/2014/main" id="{6C2D9D7E-5517-4846-B9E7-55591AB30337}"/>
              </a:ext>
            </a:extLst>
          </p:cNvPr>
          <p:cNvSpPr/>
          <p:nvPr/>
        </p:nvSpPr>
        <p:spPr>
          <a:xfrm flipV="1">
            <a:off x="6499940" y="5447730"/>
            <a:ext cx="1374553" cy="625453"/>
          </a:xfrm>
          <a:prstGeom prst="ellipse">
            <a:avLst/>
          </a:prstGeom>
          <a:noFill/>
          <a:ln w="57150">
            <a:solidFill>
              <a:schemeClr val="tx1"/>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81152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Level Risk Symbology</a:t>
            </a:r>
            <a:endParaRPr lang="en-US" sz="4000" b="1" u="sng" dirty="0">
              <a:solidFill>
                <a:schemeClr val="bg1"/>
              </a:solidFill>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3C0DEBD2-5301-4DE2-83F9-2568044DFA62}"/>
              </a:ext>
            </a:extLst>
          </p:cNvPr>
          <p:cNvSpPr>
            <a:spLocks noGrp="1"/>
          </p:cNvSpPr>
          <p:nvPr>
            <p:ph idx="1"/>
          </p:nvPr>
        </p:nvSpPr>
        <p:spPr>
          <a:xfrm>
            <a:off x="677746" y="1345385"/>
            <a:ext cx="7886700" cy="4351338"/>
          </a:xfrm>
          <a:solidFill>
            <a:schemeClr val="tx2">
              <a:lumMod val="20000"/>
              <a:lumOff val="80000"/>
            </a:schemeClr>
          </a:solidFill>
        </p:spPr>
        <p:txBody>
          <a:bodyPr>
            <a:normAutofit fontScale="92500" lnSpcReduction="10000"/>
          </a:bodyPr>
          <a:lstStyle/>
          <a:p>
            <a:r>
              <a:rPr lang="en-US" b="1" dirty="0"/>
              <a:t>Flood Zones</a:t>
            </a:r>
          </a:p>
          <a:p>
            <a:pPr lvl="1"/>
            <a:r>
              <a:rPr lang="en-US" dirty="0"/>
              <a:t>Floodway</a:t>
            </a:r>
          </a:p>
          <a:p>
            <a:pPr lvl="1"/>
            <a:r>
              <a:rPr lang="en-US" dirty="0"/>
              <a:t>Regulatory</a:t>
            </a:r>
          </a:p>
          <a:p>
            <a:pPr lvl="1"/>
            <a:r>
              <a:rPr lang="en-US" dirty="0"/>
              <a:t>Non-Regulatory</a:t>
            </a:r>
          </a:p>
          <a:p>
            <a:r>
              <a:rPr lang="en-US" b="1" dirty="0"/>
              <a:t>Building Exposure</a:t>
            </a:r>
          </a:p>
          <a:p>
            <a:pPr lvl="1"/>
            <a:r>
              <a:rPr lang="en-US" dirty="0"/>
              <a:t>Building Exposure ($) Community-wide</a:t>
            </a:r>
          </a:p>
          <a:p>
            <a:pPr lvl="1"/>
            <a:r>
              <a:rPr lang="en-US" dirty="0"/>
              <a:t>Building Exposure ($) 100-YR Floodplains</a:t>
            </a:r>
          </a:p>
          <a:p>
            <a:r>
              <a:rPr lang="en-US" b="1" dirty="0"/>
              <a:t>Building Physical Damage</a:t>
            </a:r>
          </a:p>
          <a:p>
            <a:pPr lvl="1"/>
            <a:r>
              <a:rPr lang="en-US" dirty="0"/>
              <a:t>Damage by Percent (%)</a:t>
            </a:r>
          </a:p>
          <a:p>
            <a:pPr lvl="1"/>
            <a:r>
              <a:rPr lang="en-US" dirty="0"/>
              <a:t>Damage by Dollars ($)</a:t>
            </a:r>
          </a:p>
          <a:p>
            <a:r>
              <a:rPr lang="en-US" b="1" dirty="0"/>
              <a:t>Critical infrastructure</a:t>
            </a:r>
          </a:p>
        </p:txBody>
      </p:sp>
      <p:sp>
        <p:nvSpPr>
          <p:cNvPr id="3" name="TextBox 2">
            <a:extLst>
              <a:ext uri="{FF2B5EF4-FFF2-40B4-BE49-F238E27FC236}">
                <a16:creationId xmlns:a16="http://schemas.microsoft.com/office/drawing/2014/main" id="{DBC4E239-C81E-4D82-976E-D00DB3D835FD}"/>
              </a:ext>
            </a:extLst>
          </p:cNvPr>
          <p:cNvSpPr txBox="1"/>
          <p:nvPr/>
        </p:nvSpPr>
        <p:spPr>
          <a:xfrm>
            <a:off x="748703" y="5830066"/>
            <a:ext cx="7646594" cy="923330"/>
          </a:xfrm>
          <a:prstGeom prst="rect">
            <a:avLst/>
          </a:prstGeom>
          <a:noFill/>
        </p:spPr>
        <p:txBody>
          <a:bodyPr wrap="square" rtlCol="0">
            <a:spAutoFit/>
          </a:bodyPr>
          <a:lstStyle/>
          <a:p>
            <a:r>
              <a:rPr lang="en-US" dirty="0"/>
              <a:t>Dual Symbols: Property Class letters (R, F, C, I, A, U, X) combined with symbols.  Also may contrast between building points that have been verified for accuracy and those that have not.</a:t>
            </a:r>
          </a:p>
        </p:txBody>
      </p:sp>
    </p:spTree>
    <p:extLst>
      <p:ext uri="{BB962C8B-B14F-4D97-AF65-F5344CB8AC3E}">
        <p14:creationId xmlns:p14="http://schemas.microsoft.com/office/powerpoint/2010/main" val="912625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Level Risk Symbology</a:t>
            </a:r>
            <a:endParaRPr lang="en-US" sz="4000" b="1" u="sng" dirty="0">
              <a:solidFill>
                <a:schemeClr val="bg1"/>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9DF05BCB-E5EF-421F-9A3F-7F3B54344CF0}"/>
              </a:ext>
            </a:extLst>
          </p:cNvPr>
          <p:cNvSpPr txBox="1"/>
          <p:nvPr/>
        </p:nvSpPr>
        <p:spPr>
          <a:xfrm>
            <a:off x="2946082" y="977593"/>
            <a:ext cx="3206115" cy="369332"/>
          </a:xfrm>
          <a:prstGeom prst="rect">
            <a:avLst/>
          </a:prstGeom>
          <a:noFill/>
        </p:spPr>
        <p:txBody>
          <a:bodyPr wrap="square" rtlCol="0">
            <a:spAutoFit/>
          </a:bodyPr>
          <a:lstStyle/>
          <a:p>
            <a:r>
              <a:rPr lang="en-US" dirty="0">
                <a:solidFill>
                  <a:schemeClr val="accent1">
                    <a:lumMod val="75000"/>
                  </a:schemeClr>
                </a:solidFill>
              </a:rPr>
              <a:t>WV Flood Tool (Risk MAP View)</a:t>
            </a:r>
          </a:p>
        </p:txBody>
      </p:sp>
      <p:pic>
        <p:nvPicPr>
          <p:cNvPr id="2" name="Picture 1">
            <a:extLst>
              <a:ext uri="{FF2B5EF4-FFF2-40B4-BE49-F238E27FC236}">
                <a16:creationId xmlns:a16="http://schemas.microsoft.com/office/drawing/2014/main" id="{80280991-4B54-4966-A76D-F7B2571523D5}"/>
              </a:ext>
            </a:extLst>
          </p:cNvPr>
          <p:cNvPicPr>
            <a:picLocks noChangeAspect="1"/>
          </p:cNvPicPr>
          <p:nvPr/>
        </p:nvPicPr>
        <p:blipFill>
          <a:blip r:embed="rId3"/>
          <a:stretch>
            <a:fillRect/>
          </a:stretch>
        </p:blipFill>
        <p:spPr>
          <a:xfrm>
            <a:off x="4062412" y="1571152"/>
            <a:ext cx="2295525" cy="3562350"/>
          </a:xfrm>
          <a:prstGeom prst="rect">
            <a:avLst/>
          </a:prstGeom>
        </p:spPr>
      </p:pic>
      <p:pic>
        <p:nvPicPr>
          <p:cNvPr id="4" name="Picture 3">
            <a:extLst>
              <a:ext uri="{FF2B5EF4-FFF2-40B4-BE49-F238E27FC236}">
                <a16:creationId xmlns:a16="http://schemas.microsoft.com/office/drawing/2014/main" id="{59232059-AA53-4DAE-8936-EDEF9B982505}"/>
              </a:ext>
            </a:extLst>
          </p:cNvPr>
          <p:cNvPicPr>
            <a:picLocks noChangeAspect="1"/>
          </p:cNvPicPr>
          <p:nvPr/>
        </p:nvPicPr>
        <p:blipFill>
          <a:blip r:embed="rId4"/>
          <a:stretch>
            <a:fillRect/>
          </a:stretch>
        </p:blipFill>
        <p:spPr>
          <a:xfrm>
            <a:off x="2510790" y="5637846"/>
            <a:ext cx="2038350" cy="942975"/>
          </a:xfrm>
          <a:prstGeom prst="rect">
            <a:avLst/>
          </a:prstGeom>
        </p:spPr>
      </p:pic>
      <p:pic>
        <p:nvPicPr>
          <p:cNvPr id="9" name="Picture 8">
            <a:extLst>
              <a:ext uri="{FF2B5EF4-FFF2-40B4-BE49-F238E27FC236}">
                <a16:creationId xmlns:a16="http://schemas.microsoft.com/office/drawing/2014/main" id="{BDB64269-8155-41FA-877A-7CAABC06BF56}"/>
              </a:ext>
            </a:extLst>
          </p:cNvPr>
          <p:cNvPicPr>
            <a:picLocks noChangeAspect="1"/>
          </p:cNvPicPr>
          <p:nvPr/>
        </p:nvPicPr>
        <p:blipFill>
          <a:blip r:embed="rId5"/>
          <a:stretch>
            <a:fillRect/>
          </a:stretch>
        </p:blipFill>
        <p:spPr>
          <a:xfrm>
            <a:off x="753323" y="5594984"/>
            <a:ext cx="1304925" cy="1028700"/>
          </a:xfrm>
          <a:prstGeom prst="rect">
            <a:avLst/>
          </a:prstGeom>
        </p:spPr>
      </p:pic>
      <p:pic>
        <p:nvPicPr>
          <p:cNvPr id="10" name="Picture 9">
            <a:extLst>
              <a:ext uri="{FF2B5EF4-FFF2-40B4-BE49-F238E27FC236}">
                <a16:creationId xmlns:a16="http://schemas.microsoft.com/office/drawing/2014/main" id="{EF5CAEB5-DE46-40B1-A8BE-F82AFBC5EE0A}"/>
              </a:ext>
            </a:extLst>
          </p:cNvPr>
          <p:cNvPicPr>
            <a:picLocks noChangeAspect="1"/>
          </p:cNvPicPr>
          <p:nvPr/>
        </p:nvPicPr>
        <p:blipFill>
          <a:blip r:embed="rId6"/>
          <a:stretch>
            <a:fillRect/>
          </a:stretch>
        </p:blipFill>
        <p:spPr>
          <a:xfrm>
            <a:off x="4735119" y="5331147"/>
            <a:ext cx="1485900" cy="1304925"/>
          </a:xfrm>
          <a:prstGeom prst="rect">
            <a:avLst/>
          </a:prstGeom>
        </p:spPr>
      </p:pic>
      <p:pic>
        <p:nvPicPr>
          <p:cNvPr id="11" name="Picture 10">
            <a:extLst>
              <a:ext uri="{FF2B5EF4-FFF2-40B4-BE49-F238E27FC236}">
                <a16:creationId xmlns:a16="http://schemas.microsoft.com/office/drawing/2014/main" id="{62069D59-BB84-4E7F-9B55-D7FD31601F84}"/>
              </a:ext>
            </a:extLst>
          </p:cNvPr>
          <p:cNvPicPr>
            <a:picLocks noChangeAspect="1"/>
          </p:cNvPicPr>
          <p:nvPr/>
        </p:nvPicPr>
        <p:blipFill>
          <a:blip r:embed="rId7"/>
          <a:stretch>
            <a:fillRect/>
          </a:stretch>
        </p:blipFill>
        <p:spPr>
          <a:xfrm>
            <a:off x="6886508" y="2924649"/>
            <a:ext cx="1790700" cy="1466850"/>
          </a:xfrm>
          <a:prstGeom prst="rect">
            <a:avLst/>
          </a:prstGeom>
        </p:spPr>
      </p:pic>
      <p:pic>
        <p:nvPicPr>
          <p:cNvPr id="12" name="Picture 11">
            <a:extLst>
              <a:ext uri="{FF2B5EF4-FFF2-40B4-BE49-F238E27FC236}">
                <a16:creationId xmlns:a16="http://schemas.microsoft.com/office/drawing/2014/main" id="{B9A67DDE-16FC-4FD5-90E7-6C52D2058DD2}"/>
              </a:ext>
            </a:extLst>
          </p:cNvPr>
          <p:cNvPicPr>
            <a:picLocks noChangeAspect="1"/>
          </p:cNvPicPr>
          <p:nvPr/>
        </p:nvPicPr>
        <p:blipFill>
          <a:blip r:embed="rId8"/>
          <a:stretch>
            <a:fillRect/>
          </a:stretch>
        </p:blipFill>
        <p:spPr>
          <a:xfrm>
            <a:off x="6636554" y="5357812"/>
            <a:ext cx="2390775" cy="1076325"/>
          </a:xfrm>
          <a:prstGeom prst="rect">
            <a:avLst/>
          </a:prstGeom>
        </p:spPr>
      </p:pic>
      <p:pic>
        <p:nvPicPr>
          <p:cNvPr id="13" name="Picture 12">
            <a:extLst>
              <a:ext uri="{FF2B5EF4-FFF2-40B4-BE49-F238E27FC236}">
                <a16:creationId xmlns:a16="http://schemas.microsoft.com/office/drawing/2014/main" id="{3C9ECA09-20DB-44F9-A0B3-29E5B7F2B662}"/>
              </a:ext>
            </a:extLst>
          </p:cNvPr>
          <p:cNvPicPr>
            <a:picLocks noChangeAspect="1"/>
          </p:cNvPicPr>
          <p:nvPr/>
        </p:nvPicPr>
        <p:blipFill>
          <a:blip r:embed="rId9"/>
          <a:stretch>
            <a:fillRect/>
          </a:stretch>
        </p:blipFill>
        <p:spPr>
          <a:xfrm>
            <a:off x="6886508" y="1571152"/>
            <a:ext cx="1323975" cy="895350"/>
          </a:xfrm>
          <a:prstGeom prst="rect">
            <a:avLst/>
          </a:prstGeom>
        </p:spPr>
      </p:pic>
      <p:pic>
        <p:nvPicPr>
          <p:cNvPr id="15" name="Picture 14">
            <a:extLst>
              <a:ext uri="{FF2B5EF4-FFF2-40B4-BE49-F238E27FC236}">
                <a16:creationId xmlns:a16="http://schemas.microsoft.com/office/drawing/2014/main" id="{E9CAC7C3-3A91-4439-AEA1-9D15CB563FE4}"/>
              </a:ext>
            </a:extLst>
          </p:cNvPr>
          <p:cNvPicPr>
            <a:picLocks noChangeAspect="1"/>
          </p:cNvPicPr>
          <p:nvPr/>
        </p:nvPicPr>
        <p:blipFill>
          <a:blip r:embed="rId10"/>
          <a:stretch>
            <a:fillRect/>
          </a:stretch>
        </p:blipFill>
        <p:spPr>
          <a:xfrm>
            <a:off x="373845" y="1490635"/>
            <a:ext cx="3067050" cy="3857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703692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6187"/>
            <a:ext cx="9144000" cy="6059497"/>
          </a:xfrm>
          <a:prstGeom prst="rect">
            <a:avLst/>
          </a:prstGeom>
        </p:spPr>
      </p:pic>
      <p:sp>
        <p:nvSpPr>
          <p:cNvPr id="3"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Building Level Risk Symbology</a:t>
            </a:r>
            <a:endParaRPr lang="en-US" sz="4000" b="1" u="sng"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5900286" y="5500428"/>
            <a:ext cx="2863257" cy="1200329"/>
          </a:xfrm>
          <a:prstGeom prst="rect">
            <a:avLst/>
          </a:prstGeom>
          <a:solidFill>
            <a:srgbClr val="FFC000"/>
          </a:solidFill>
        </p:spPr>
        <p:txBody>
          <a:bodyPr wrap="square" rtlCol="0">
            <a:spAutoFit/>
          </a:bodyPr>
          <a:lstStyle/>
          <a:p>
            <a:pPr algn="ctr"/>
            <a:r>
              <a:rPr lang="en-US" b="1" u="sng" dirty="0"/>
              <a:t>High Risk Non-Regulatory</a:t>
            </a:r>
          </a:p>
          <a:p>
            <a:pPr marL="285750" indent="-285750">
              <a:buFont typeface="Arial" panose="020B0604020202020204" pitchFamily="34" charset="0"/>
              <a:buChar char="•"/>
            </a:pPr>
            <a:r>
              <a:rPr lang="en-US" dirty="0"/>
              <a:t>Preliminary Studies</a:t>
            </a:r>
          </a:p>
          <a:p>
            <a:pPr marL="285750" indent="-285750">
              <a:buFont typeface="Arial" panose="020B0604020202020204" pitchFamily="34" charset="0"/>
              <a:buChar char="•"/>
            </a:pPr>
            <a:r>
              <a:rPr lang="en-US" dirty="0"/>
              <a:t>Advisory A Zones</a:t>
            </a:r>
          </a:p>
          <a:p>
            <a:pPr marL="285750" indent="-285750">
              <a:buFont typeface="Arial" panose="020B0604020202020204" pitchFamily="34" charset="0"/>
              <a:buChar char="•"/>
            </a:pPr>
            <a:r>
              <a:rPr lang="en-US" dirty="0"/>
              <a:t>Updated AE Zones</a:t>
            </a:r>
          </a:p>
        </p:txBody>
      </p:sp>
      <p:sp>
        <p:nvSpPr>
          <p:cNvPr id="2" name="TextBox 1">
            <a:extLst>
              <a:ext uri="{FF2B5EF4-FFF2-40B4-BE49-F238E27FC236}">
                <a16:creationId xmlns:a16="http://schemas.microsoft.com/office/drawing/2014/main" id="{A31E4412-C3ED-477A-8616-DE8AE84B2282}"/>
              </a:ext>
            </a:extLst>
          </p:cNvPr>
          <p:cNvSpPr txBox="1"/>
          <p:nvPr/>
        </p:nvSpPr>
        <p:spPr>
          <a:xfrm>
            <a:off x="2065106" y="2891716"/>
            <a:ext cx="2178122" cy="369332"/>
          </a:xfrm>
          <a:prstGeom prst="rect">
            <a:avLst/>
          </a:prstGeom>
          <a:solidFill>
            <a:srgbClr val="FFFF00"/>
          </a:solidFill>
        </p:spPr>
        <p:txBody>
          <a:bodyPr wrap="square" rtlCol="0">
            <a:spAutoFit/>
          </a:bodyPr>
          <a:lstStyle/>
          <a:p>
            <a:r>
              <a:rPr lang="en-US" dirty="0"/>
              <a:t>Mapped Out of SFHA</a:t>
            </a:r>
          </a:p>
        </p:txBody>
      </p:sp>
      <p:sp>
        <p:nvSpPr>
          <p:cNvPr id="6" name="TextBox 5">
            <a:extLst>
              <a:ext uri="{FF2B5EF4-FFF2-40B4-BE49-F238E27FC236}">
                <a16:creationId xmlns:a16="http://schemas.microsoft.com/office/drawing/2014/main" id="{96DE965A-D33D-45B6-8B3B-D9C9560DF2FE}"/>
              </a:ext>
            </a:extLst>
          </p:cNvPr>
          <p:cNvSpPr txBox="1"/>
          <p:nvPr/>
        </p:nvSpPr>
        <p:spPr>
          <a:xfrm>
            <a:off x="2065105" y="1856275"/>
            <a:ext cx="2178122" cy="369332"/>
          </a:xfrm>
          <a:prstGeom prst="rect">
            <a:avLst/>
          </a:prstGeom>
          <a:solidFill>
            <a:schemeClr val="accent4"/>
          </a:solidFill>
        </p:spPr>
        <p:txBody>
          <a:bodyPr wrap="square" rtlCol="0">
            <a:spAutoFit/>
          </a:bodyPr>
          <a:lstStyle/>
          <a:p>
            <a:r>
              <a:rPr lang="en-US" dirty="0"/>
              <a:t>Mapped IN SFHA</a:t>
            </a:r>
          </a:p>
        </p:txBody>
      </p:sp>
      <p:sp>
        <p:nvSpPr>
          <p:cNvPr id="8" name="TextBox 7">
            <a:extLst>
              <a:ext uri="{FF2B5EF4-FFF2-40B4-BE49-F238E27FC236}">
                <a16:creationId xmlns:a16="http://schemas.microsoft.com/office/drawing/2014/main" id="{A7365AF9-BD8B-4286-9D88-541B3E09155E}"/>
              </a:ext>
            </a:extLst>
          </p:cNvPr>
          <p:cNvSpPr txBox="1"/>
          <p:nvPr/>
        </p:nvSpPr>
        <p:spPr>
          <a:xfrm>
            <a:off x="2065105" y="2343544"/>
            <a:ext cx="2178122" cy="369332"/>
          </a:xfrm>
          <a:prstGeom prst="rect">
            <a:avLst/>
          </a:prstGeom>
          <a:solidFill>
            <a:srgbClr val="FF0000"/>
          </a:solidFill>
        </p:spPr>
        <p:txBody>
          <a:bodyPr wrap="square" rtlCol="0">
            <a:spAutoFit/>
          </a:bodyPr>
          <a:lstStyle/>
          <a:p>
            <a:r>
              <a:rPr lang="en-US" dirty="0"/>
              <a:t>No Change</a:t>
            </a:r>
          </a:p>
        </p:txBody>
      </p:sp>
      <p:sp>
        <p:nvSpPr>
          <p:cNvPr id="10" name="TextBox 9">
            <a:extLst>
              <a:ext uri="{FF2B5EF4-FFF2-40B4-BE49-F238E27FC236}">
                <a16:creationId xmlns:a16="http://schemas.microsoft.com/office/drawing/2014/main" id="{0C1D3301-A67E-4A08-929A-1FD9B89E670F}"/>
              </a:ext>
            </a:extLst>
          </p:cNvPr>
          <p:cNvSpPr txBox="1"/>
          <p:nvPr/>
        </p:nvSpPr>
        <p:spPr>
          <a:xfrm>
            <a:off x="2065105" y="1372081"/>
            <a:ext cx="2178122" cy="369332"/>
          </a:xfrm>
          <a:prstGeom prst="rect">
            <a:avLst/>
          </a:prstGeom>
          <a:solidFill>
            <a:srgbClr val="F559E2"/>
          </a:solidFill>
        </p:spPr>
        <p:txBody>
          <a:bodyPr wrap="square" rtlCol="0">
            <a:spAutoFit/>
          </a:bodyPr>
          <a:lstStyle/>
          <a:p>
            <a:r>
              <a:rPr lang="en-US" dirty="0"/>
              <a:t>Regulatory Floodway</a:t>
            </a:r>
          </a:p>
        </p:txBody>
      </p:sp>
    </p:spTree>
    <p:extLst>
      <p:ext uri="{BB962C8B-B14F-4D97-AF65-F5344CB8AC3E}">
        <p14:creationId xmlns:p14="http://schemas.microsoft.com/office/powerpoint/2010/main" val="3433192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4D5A23-512C-4DD3-A76B-EE800DE7BC69}"/>
              </a:ext>
            </a:extLst>
          </p:cNvPr>
          <p:cNvPicPr>
            <a:picLocks noChangeAspect="1"/>
          </p:cNvPicPr>
          <p:nvPr/>
        </p:nvPicPr>
        <p:blipFill>
          <a:blip r:embed="rId3"/>
          <a:stretch>
            <a:fillRect/>
          </a:stretch>
        </p:blipFill>
        <p:spPr>
          <a:xfrm>
            <a:off x="0" y="927126"/>
            <a:ext cx="9144000" cy="5946954"/>
          </a:xfrm>
          <a:prstGeom prst="rect">
            <a:avLst/>
          </a:prstGeom>
        </p:spPr>
      </p:pic>
      <p:sp>
        <p:nvSpPr>
          <p:cNvPr id="3" name="Title 1"/>
          <p:cNvSpPr txBox="1">
            <a:spLocks/>
          </p:cNvSpPr>
          <p:nvPr/>
        </p:nvSpPr>
        <p:spPr>
          <a:xfrm>
            <a:off x="0" y="0"/>
            <a:ext cx="9144000" cy="914399"/>
          </a:xfrm>
          <a:prstGeom prst="rect">
            <a:avLst/>
          </a:prstGeom>
          <a:solidFill>
            <a:schemeClr val="accent1">
              <a:lumMod val="50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   </a:t>
            </a:r>
          </a:p>
          <a:p>
            <a:pPr algn="ctr"/>
            <a:r>
              <a:rPr lang="en-US" sz="4300" b="1" dirty="0">
                <a:solidFill>
                  <a:srgbClr val="FFFF00"/>
                </a:solidFill>
                <a:latin typeface="Arial" panose="020B0604020202020204" pitchFamily="34" charset="0"/>
                <a:cs typeface="Arial" panose="020B0604020202020204" pitchFamily="34" charset="0"/>
              </a:rPr>
              <a:t>Building –</a:t>
            </a:r>
            <a:r>
              <a:rPr lang="en-US" sz="4300" b="1" dirty="0">
                <a:solidFill>
                  <a:schemeClr val="bg1"/>
                </a:solidFill>
                <a:latin typeface="Arial" panose="020B0604020202020204" pitchFamily="34" charset="0"/>
                <a:cs typeface="Arial" panose="020B0604020202020204" pitchFamily="34" charset="0"/>
              </a:rPr>
              <a:t>Future Map Condition</a:t>
            </a:r>
          </a:p>
          <a:p>
            <a:pPr algn="ctr"/>
            <a:endParaRPr lang="en-US" sz="3100"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6AA5300-D189-451B-814F-984BC5BA6870}"/>
              </a:ext>
            </a:extLst>
          </p:cNvPr>
          <p:cNvSpPr txBox="1"/>
          <p:nvPr/>
        </p:nvSpPr>
        <p:spPr>
          <a:xfrm>
            <a:off x="3764582" y="1207789"/>
            <a:ext cx="2276824" cy="369332"/>
          </a:xfrm>
          <a:prstGeom prst="rect">
            <a:avLst/>
          </a:prstGeom>
          <a:solidFill>
            <a:schemeClr val="accent1">
              <a:lumMod val="50000"/>
            </a:schemeClr>
          </a:solidFill>
        </p:spPr>
        <p:txBody>
          <a:bodyPr wrap="square" rtlCol="0">
            <a:spAutoFit/>
          </a:bodyPr>
          <a:lstStyle/>
          <a:p>
            <a:r>
              <a:rPr lang="en-US" dirty="0">
                <a:solidFill>
                  <a:schemeClr val="bg1"/>
                </a:solidFill>
              </a:rPr>
              <a:t>White Sulphur Springs</a:t>
            </a:r>
          </a:p>
        </p:txBody>
      </p:sp>
      <p:sp>
        <p:nvSpPr>
          <p:cNvPr id="17" name="Speech Bubble: Rectangle with Corners Rounded 16">
            <a:extLst>
              <a:ext uri="{FF2B5EF4-FFF2-40B4-BE49-F238E27FC236}">
                <a16:creationId xmlns:a16="http://schemas.microsoft.com/office/drawing/2014/main" id="{8FDA8694-1663-4D59-BE35-55D1D2462F7F}"/>
              </a:ext>
            </a:extLst>
          </p:cNvPr>
          <p:cNvSpPr/>
          <p:nvPr/>
        </p:nvSpPr>
        <p:spPr>
          <a:xfrm>
            <a:off x="4370097" y="4237953"/>
            <a:ext cx="2066699" cy="369332"/>
          </a:xfrm>
          <a:prstGeom prst="wedgeRoundRectCallout">
            <a:avLst>
              <a:gd name="adj1" fmla="val -77308"/>
              <a:gd name="adj2" fmla="val 298921"/>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Mapped-In</a:t>
            </a:r>
            <a:r>
              <a:rPr lang="en-US" sz="1200" dirty="0">
                <a:solidFill>
                  <a:schemeClr val="tx1"/>
                </a:solidFill>
              </a:rPr>
              <a:t> Draft Floodplain (Future SFHA)</a:t>
            </a:r>
          </a:p>
        </p:txBody>
      </p:sp>
      <p:pic>
        <p:nvPicPr>
          <p:cNvPr id="23" name="Picture 22">
            <a:extLst>
              <a:ext uri="{FF2B5EF4-FFF2-40B4-BE49-F238E27FC236}">
                <a16:creationId xmlns:a16="http://schemas.microsoft.com/office/drawing/2014/main" id="{BEB8E62B-E372-4339-AD97-3A1C00EC99AD}"/>
              </a:ext>
            </a:extLst>
          </p:cNvPr>
          <p:cNvPicPr>
            <a:picLocks noChangeAspect="1"/>
          </p:cNvPicPr>
          <p:nvPr/>
        </p:nvPicPr>
        <p:blipFill>
          <a:blip r:embed="rId4"/>
          <a:stretch>
            <a:fillRect/>
          </a:stretch>
        </p:blipFill>
        <p:spPr>
          <a:xfrm>
            <a:off x="122521" y="2051441"/>
            <a:ext cx="1410284" cy="2962937"/>
          </a:xfrm>
          <a:prstGeom prst="rect">
            <a:avLst/>
          </a:prstGeom>
        </p:spPr>
      </p:pic>
      <p:pic>
        <p:nvPicPr>
          <p:cNvPr id="26" name="Picture 25">
            <a:extLst>
              <a:ext uri="{FF2B5EF4-FFF2-40B4-BE49-F238E27FC236}">
                <a16:creationId xmlns:a16="http://schemas.microsoft.com/office/drawing/2014/main" id="{3885419C-8E7A-4869-9688-C06C56B6764A}"/>
              </a:ext>
            </a:extLst>
          </p:cNvPr>
          <p:cNvPicPr>
            <a:picLocks noChangeAspect="1"/>
          </p:cNvPicPr>
          <p:nvPr/>
        </p:nvPicPr>
        <p:blipFill>
          <a:blip r:embed="rId5"/>
          <a:stretch>
            <a:fillRect/>
          </a:stretch>
        </p:blipFill>
        <p:spPr>
          <a:xfrm>
            <a:off x="111520" y="5087888"/>
            <a:ext cx="1446310" cy="1633423"/>
          </a:xfrm>
          <a:prstGeom prst="rect">
            <a:avLst/>
          </a:prstGeom>
        </p:spPr>
      </p:pic>
      <p:sp>
        <p:nvSpPr>
          <p:cNvPr id="12" name="TextBox 11">
            <a:extLst>
              <a:ext uri="{FF2B5EF4-FFF2-40B4-BE49-F238E27FC236}">
                <a16:creationId xmlns:a16="http://schemas.microsoft.com/office/drawing/2014/main" id="{0A4ABBE8-9048-4125-9CE7-DB4A98F87B3E}"/>
              </a:ext>
            </a:extLst>
          </p:cNvPr>
          <p:cNvSpPr txBox="1"/>
          <p:nvPr/>
        </p:nvSpPr>
        <p:spPr>
          <a:xfrm>
            <a:off x="2978091" y="927126"/>
            <a:ext cx="5629013" cy="646331"/>
          </a:xfrm>
          <a:prstGeom prst="rect">
            <a:avLst/>
          </a:prstGeom>
          <a:solidFill>
            <a:schemeClr val="accent4"/>
          </a:solidFill>
        </p:spPr>
        <p:txBody>
          <a:bodyPr wrap="square" rtlCol="0">
            <a:spAutoFit/>
          </a:bodyPr>
          <a:lstStyle/>
          <a:p>
            <a:pPr algn="ctr"/>
            <a:r>
              <a:rPr lang="en-US" dirty="0"/>
              <a:t>Four Homes along </a:t>
            </a:r>
            <a:r>
              <a:rPr lang="en-US" i="1" dirty="0"/>
              <a:t>Howard Creek </a:t>
            </a:r>
            <a:r>
              <a:rPr lang="en-US" dirty="0"/>
              <a:t>with Total Building Value of </a:t>
            </a:r>
            <a:r>
              <a:rPr lang="en-US" b="1" dirty="0"/>
              <a:t>$8.2 million </a:t>
            </a:r>
            <a:r>
              <a:rPr lang="en-US" dirty="0"/>
              <a:t>mapped into new Draft Floodplain</a:t>
            </a:r>
          </a:p>
        </p:txBody>
      </p:sp>
      <p:sp>
        <p:nvSpPr>
          <p:cNvPr id="5" name="TextBox 4">
            <a:extLst>
              <a:ext uri="{FF2B5EF4-FFF2-40B4-BE49-F238E27FC236}">
                <a16:creationId xmlns:a16="http://schemas.microsoft.com/office/drawing/2014/main" id="{F6443410-E6BA-4C7D-ACB0-D7FE063AFAC3}"/>
              </a:ext>
            </a:extLst>
          </p:cNvPr>
          <p:cNvSpPr txBox="1"/>
          <p:nvPr/>
        </p:nvSpPr>
        <p:spPr>
          <a:xfrm>
            <a:off x="2298583" y="6598200"/>
            <a:ext cx="4848837" cy="246221"/>
          </a:xfrm>
          <a:prstGeom prst="rect">
            <a:avLst/>
          </a:prstGeom>
          <a:solidFill>
            <a:schemeClr val="tx2">
              <a:lumMod val="40000"/>
              <a:lumOff val="60000"/>
            </a:schemeClr>
          </a:solidFill>
        </p:spPr>
        <p:txBody>
          <a:bodyPr wrap="square" rtlCol="0">
            <a:spAutoFit/>
          </a:bodyPr>
          <a:lstStyle/>
          <a:p>
            <a:r>
              <a:rPr lang="en-US" sz="1000" dirty="0">
                <a:hlinkClick r:id="rId6"/>
              </a:rPr>
              <a:t>https://www.mapwv.gov/flood/map/?wkid=102100&amp;x=-8942775&amp;y=4547402&amp;l=11&amp;v=2</a:t>
            </a:r>
            <a:endParaRPr lang="en-US" sz="1100" dirty="0"/>
          </a:p>
        </p:txBody>
      </p:sp>
    </p:spTree>
    <p:extLst>
      <p:ext uri="{BB962C8B-B14F-4D97-AF65-F5344CB8AC3E}">
        <p14:creationId xmlns:p14="http://schemas.microsoft.com/office/powerpoint/2010/main" val="38882082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4D5A23-512C-4DD3-A76B-EE800DE7B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399"/>
            <a:ext cx="9144000" cy="5651672"/>
          </a:xfrm>
          <a:prstGeom prst="rect">
            <a:avLst/>
          </a:prstGeom>
        </p:spPr>
      </p:pic>
      <p:sp>
        <p:nvSpPr>
          <p:cNvPr id="3" name="Title 1"/>
          <p:cNvSpPr txBox="1">
            <a:spLocks/>
          </p:cNvSpPr>
          <p:nvPr/>
        </p:nvSpPr>
        <p:spPr>
          <a:xfrm>
            <a:off x="0" y="0"/>
            <a:ext cx="9144000" cy="914399"/>
          </a:xfrm>
          <a:prstGeom prst="rect">
            <a:avLst/>
          </a:prstGeom>
          <a:solidFill>
            <a:schemeClr val="accent1">
              <a:lumMod val="50000"/>
            </a:schemeClr>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   </a:t>
            </a:r>
          </a:p>
          <a:p>
            <a:pPr algn="ctr"/>
            <a:r>
              <a:rPr lang="en-US" sz="4300" b="1" dirty="0">
                <a:solidFill>
                  <a:srgbClr val="FFFF00"/>
                </a:solidFill>
                <a:latin typeface="Arial" panose="020B0604020202020204" pitchFamily="34" charset="0"/>
                <a:cs typeface="Arial" panose="020B0604020202020204" pitchFamily="34" charset="0"/>
              </a:rPr>
              <a:t>Building </a:t>
            </a:r>
            <a:r>
              <a:rPr lang="en-US" sz="4300" b="1" dirty="0">
                <a:solidFill>
                  <a:schemeClr val="bg1"/>
                </a:solidFill>
                <a:latin typeface="Arial" panose="020B0604020202020204" pitchFamily="34" charset="0"/>
                <a:cs typeface="Arial" panose="020B0604020202020204" pitchFamily="34" charset="0"/>
              </a:rPr>
              <a:t>$ Exposure</a:t>
            </a:r>
          </a:p>
          <a:p>
            <a:pPr algn="ctr"/>
            <a:endParaRPr lang="en-US" sz="3100"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6AA5300-D189-451B-814F-984BC5BA6870}"/>
              </a:ext>
            </a:extLst>
          </p:cNvPr>
          <p:cNvSpPr txBox="1"/>
          <p:nvPr/>
        </p:nvSpPr>
        <p:spPr>
          <a:xfrm>
            <a:off x="3764582" y="1207789"/>
            <a:ext cx="2276824" cy="369332"/>
          </a:xfrm>
          <a:prstGeom prst="rect">
            <a:avLst/>
          </a:prstGeom>
          <a:solidFill>
            <a:schemeClr val="accent1">
              <a:lumMod val="50000"/>
            </a:schemeClr>
          </a:solidFill>
        </p:spPr>
        <p:txBody>
          <a:bodyPr wrap="square" rtlCol="0">
            <a:spAutoFit/>
          </a:bodyPr>
          <a:lstStyle/>
          <a:p>
            <a:r>
              <a:rPr lang="en-US" dirty="0">
                <a:solidFill>
                  <a:schemeClr val="bg1"/>
                </a:solidFill>
              </a:rPr>
              <a:t>White Sulphur Springs</a:t>
            </a:r>
          </a:p>
        </p:txBody>
      </p:sp>
      <p:pic>
        <p:nvPicPr>
          <p:cNvPr id="26" name="Picture 25">
            <a:extLst>
              <a:ext uri="{FF2B5EF4-FFF2-40B4-BE49-F238E27FC236}">
                <a16:creationId xmlns:a16="http://schemas.microsoft.com/office/drawing/2014/main" id="{3885419C-8E7A-4869-9688-C06C56B6764A}"/>
              </a:ext>
            </a:extLst>
          </p:cNvPr>
          <p:cNvPicPr>
            <a:picLocks noChangeAspect="1"/>
          </p:cNvPicPr>
          <p:nvPr/>
        </p:nvPicPr>
        <p:blipFill>
          <a:blip r:embed="rId4"/>
          <a:stretch>
            <a:fillRect/>
          </a:stretch>
        </p:blipFill>
        <p:spPr>
          <a:xfrm>
            <a:off x="111520" y="5087888"/>
            <a:ext cx="1446310" cy="1633423"/>
          </a:xfrm>
          <a:prstGeom prst="rect">
            <a:avLst/>
          </a:prstGeom>
        </p:spPr>
      </p:pic>
      <p:sp>
        <p:nvSpPr>
          <p:cNvPr id="12" name="TextBox 11">
            <a:extLst>
              <a:ext uri="{FF2B5EF4-FFF2-40B4-BE49-F238E27FC236}">
                <a16:creationId xmlns:a16="http://schemas.microsoft.com/office/drawing/2014/main" id="{0A4ABBE8-9048-4125-9CE7-DB4A98F87B3E}"/>
              </a:ext>
            </a:extLst>
          </p:cNvPr>
          <p:cNvSpPr txBox="1"/>
          <p:nvPr/>
        </p:nvSpPr>
        <p:spPr>
          <a:xfrm>
            <a:off x="2978091" y="927126"/>
            <a:ext cx="5629013" cy="646331"/>
          </a:xfrm>
          <a:prstGeom prst="rect">
            <a:avLst/>
          </a:prstGeom>
          <a:solidFill>
            <a:schemeClr val="accent4"/>
          </a:solidFill>
        </p:spPr>
        <p:txBody>
          <a:bodyPr wrap="square" rtlCol="0">
            <a:spAutoFit/>
          </a:bodyPr>
          <a:lstStyle/>
          <a:p>
            <a:pPr algn="ctr"/>
            <a:r>
              <a:rPr lang="en-US" dirty="0"/>
              <a:t>Four Homes along </a:t>
            </a:r>
            <a:r>
              <a:rPr lang="en-US" i="1" dirty="0"/>
              <a:t>Howard Creek </a:t>
            </a:r>
            <a:r>
              <a:rPr lang="en-US" dirty="0"/>
              <a:t>with Total Building Value of </a:t>
            </a:r>
            <a:r>
              <a:rPr lang="en-US" b="1" dirty="0"/>
              <a:t>$8.2 million </a:t>
            </a:r>
            <a:r>
              <a:rPr lang="en-US" dirty="0"/>
              <a:t>mapped into new Draft Floodplain</a:t>
            </a:r>
          </a:p>
        </p:txBody>
      </p:sp>
      <p:sp>
        <p:nvSpPr>
          <p:cNvPr id="5" name="TextBox 4">
            <a:extLst>
              <a:ext uri="{FF2B5EF4-FFF2-40B4-BE49-F238E27FC236}">
                <a16:creationId xmlns:a16="http://schemas.microsoft.com/office/drawing/2014/main" id="{F6443410-E6BA-4C7D-ACB0-D7FE063AFAC3}"/>
              </a:ext>
            </a:extLst>
          </p:cNvPr>
          <p:cNvSpPr txBox="1"/>
          <p:nvPr/>
        </p:nvSpPr>
        <p:spPr>
          <a:xfrm>
            <a:off x="2298583" y="6598200"/>
            <a:ext cx="4848837" cy="246221"/>
          </a:xfrm>
          <a:prstGeom prst="rect">
            <a:avLst/>
          </a:prstGeom>
          <a:solidFill>
            <a:schemeClr val="tx2">
              <a:lumMod val="40000"/>
              <a:lumOff val="60000"/>
            </a:schemeClr>
          </a:solidFill>
        </p:spPr>
        <p:txBody>
          <a:bodyPr wrap="square" rtlCol="0">
            <a:spAutoFit/>
          </a:bodyPr>
          <a:lstStyle/>
          <a:p>
            <a:r>
              <a:rPr lang="en-US" sz="1000" dirty="0">
                <a:hlinkClick r:id="rId5"/>
              </a:rPr>
              <a:t>https://www.mapwv.gov/flood/map/?wkid=102100&amp;x=-8942775&amp;y=4547402&amp;l=11&amp;v=2</a:t>
            </a:r>
            <a:endParaRPr lang="en-US" sz="1100" dirty="0"/>
          </a:p>
        </p:txBody>
      </p:sp>
      <p:pic>
        <p:nvPicPr>
          <p:cNvPr id="10" name="Picture 9">
            <a:extLst>
              <a:ext uri="{FF2B5EF4-FFF2-40B4-BE49-F238E27FC236}">
                <a16:creationId xmlns:a16="http://schemas.microsoft.com/office/drawing/2014/main" id="{EF5CAEB5-DE46-40B1-A8BE-F82AFBC5EE0A}"/>
              </a:ext>
            </a:extLst>
          </p:cNvPr>
          <p:cNvPicPr>
            <a:picLocks noChangeAspect="1"/>
          </p:cNvPicPr>
          <p:nvPr/>
        </p:nvPicPr>
        <p:blipFill>
          <a:blip r:embed="rId6"/>
          <a:stretch>
            <a:fillRect/>
          </a:stretch>
        </p:blipFill>
        <p:spPr>
          <a:xfrm>
            <a:off x="111520" y="2596260"/>
            <a:ext cx="2145626" cy="1884300"/>
          </a:xfrm>
          <a:prstGeom prst="rect">
            <a:avLst/>
          </a:prstGeom>
        </p:spPr>
      </p:pic>
    </p:spTree>
    <p:extLst>
      <p:ext uri="{BB962C8B-B14F-4D97-AF65-F5344CB8AC3E}">
        <p14:creationId xmlns:p14="http://schemas.microsoft.com/office/powerpoint/2010/main" val="15284059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Flood Risk Assessment</a:t>
            </a:r>
          </a:p>
        </p:txBody>
      </p:sp>
      <p:sp>
        <p:nvSpPr>
          <p:cNvPr id="3" name="TextBox 2"/>
          <p:cNvSpPr txBox="1"/>
          <p:nvPr/>
        </p:nvSpPr>
        <p:spPr>
          <a:xfrm>
            <a:off x="800674" y="3278171"/>
            <a:ext cx="7747929" cy="707886"/>
          </a:xfrm>
          <a:prstGeom prst="rect">
            <a:avLst/>
          </a:prstGeom>
          <a:solidFill>
            <a:schemeClr val="tx2">
              <a:lumMod val="20000"/>
              <a:lumOff val="80000"/>
            </a:schemeClr>
          </a:solidFill>
        </p:spPr>
        <p:txBody>
          <a:bodyPr wrap="square" rtlCol="0">
            <a:spAutoFit/>
          </a:bodyPr>
          <a:lstStyle/>
          <a:p>
            <a:pPr algn="ctr"/>
            <a:r>
              <a:rPr lang="en-US" sz="4000" b="1" dirty="0">
                <a:solidFill>
                  <a:schemeClr val="accent1">
                    <a:lumMod val="50000"/>
                  </a:schemeClr>
                </a:solidFill>
                <a:latin typeface="Arial" panose="020B0604020202020204" pitchFamily="34" charset="0"/>
                <a:cs typeface="Arial" panose="020B0604020202020204" pitchFamily="34" charset="0"/>
              </a:rPr>
              <a:t>What’s Next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2191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54125" y="2038920"/>
            <a:ext cx="1968848" cy="1418513"/>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ctrTitle"/>
          </p:nvPr>
        </p:nvSpPr>
        <p:spPr>
          <a:xfrm>
            <a:off x="1258583" y="1100617"/>
            <a:ext cx="6530146" cy="719667"/>
          </a:xfrm>
        </p:spPr>
        <p:txBody>
          <a:bodyPr>
            <a:normAutofit fontScale="90000"/>
          </a:bodyPr>
          <a:lstStyle/>
          <a:p>
            <a:r>
              <a:rPr lang="en-US" sz="2700" b="1" dirty="0">
                <a:latin typeface="Arial" panose="020B0604020202020204" pitchFamily="34" charset="0"/>
                <a:cs typeface="Arial" panose="020B0604020202020204" pitchFamily="34" charset="0"/>
              </a:rPr>
              <a:t>A Statewide Approach to Risk Studies</a:t>
            </a:r>
            <a:br>
              <a:rPr lang="en-US" sz="2700" b="1" dirty="0">
                <a:latin typeface="Arial" panose="020B0604020202020204" pitchFamily="34" charset="0"/>
                <a:cs typeface="Arial" panose="020B0604020202020204" pitchFamily="34" charset="0"/>
              </a:rPr>
            </a:br>
            <a:r>
              <a:rPr lang="en-US" sz="1650" b="1" dirty="0">
                <a:latin typeface="Arial" panose="020B0604020202020204" pitchFamily="34" charset="0"/>
                <a:cs typeface="Arial" panose="020B0604020202020204" pitchFamily="34" charset="0"/>
              </a:rPr>
              <a:t> </a:t>
            </a:r>
            <a:r>
              <a:rPr lang="en-US" sz="2700" b="1" dirty="0">
                <a:latin typeface="Arial" panose="020B0604020202020204" pitchFamily="34" charset="0"/>
                <a:cs typeface="Arial" panose="020B0604020202020204" pitchFamily="34" charset="0"/>
              </a:rPr>
              <a:t/>
            </a:r>
            <a:br>
              <a:rPr lang="en-US" sz="2700" b="1" dirty="0">
                <a:latin typeface="Arial" panose="020B0604020202020204" pitchFamily="34" charset="0"/>
                <a:cs typeface="Arial" panose="020B0604020202020204" pitchFamily="34" charset="0"/>
              </a:rPr>
            </a:br>
            <a:r>
              <a:rPr lang="en-US" sz="1650" b="1" dirty="0">
                <a:latin typeface="Arial" panose="020B0604020202020204" pitchFamily="34" charset="0"/>
                <a:cs typeface="Arial" panose="020B0604020202020204" pitchFamily="34" charset="0"/>
              </a:rPr>
              <a:t>Multi-Hazard Risk Assessments</a:t>
            </a:r>
            <a:endParaRPr lang="en-US" sz="1650" dirty="0"/>
          </a:p>
        </p:txBody>
      </p:sp>
      <p:pic>
        <p:nvPicPr>
          <p:cNvPr id="14" name="Picture 13"/>
          <p:cNvPicPr>
            <a:picLocks noChangeAspect="1"/>
          </p:cNvPicPr>
          <p:nvPr/>
        </p:nvPicPr>
        <p:blipFill>
          <a:blip r:embed="rId4"/>
          <a:stretch>
            <a:fillRect/>
          </a:stretch>
        </p:blipFill>
        <p:spPr>
          <a:xfrm>
            <a:off x="3532097" y="2023018"/>
            <a:ext cx="1940426" cy="1487435"/>
          </a:xfrm>
          <a:prstGeom prst="rect">
            <a:avLst/>
          </a:prstGeom>
          <a:ln>
            <a:noFill/>
          </a:ln>
          <a:effectLst>
            <a:outerShdw blurRad="292100" dist="139700" dir="2700000" algn="tl" rotWithShape="0">
              <a:srgbClr val="333333">
                <a:alpha val="65000"/>
              </a:srgbClr>
            </a:outerShdw>
          </a:effectLst>
        </p:spPr>
      </p:pic>
      <p:pic>
        <p:nvPicPr>
          <p:cNvPr id="40984" name="Picture 24" descr="https://www.ancestry.com/wiki/images/c/c7/WestVirginia_si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7458" y="4518117"/>
            <a:ext cx="1650637" cy="1383785"/>
          </a:xfrm>
          <a:prstGeom prst="rect">
            <a:avLst/>
          </a:prstGeom>
          <a:noFill/>
          <a:effectLst>
            <a:glow rad="101600">
              <a:schemeClr val="bg1">
                <a:lumMod val="50000"/>
                <a:alpha val="60000"/>
              </a:schemeClr>
            </a:glow>
          </a:effectLst>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04204" y="3603599"/>
            <a:ext cx="1329210" cy="507831"/>
          </a:xfrm>
          <a:prstGeom prst="rect">
            <a:avLst/>
          </a:prstGeom>
          <a:noFill/>
        </p:spPr>
        <p:txBody>
          <a:bodyPr wrap="none" rtlCol="0">
            <a:spAutoFit/>
          </a:bodyPr>
          <a:lstStyle/>
          <a:p>
            <a:pPr algn="ctr"/>
            <a:r>
              <a:rPr lang="en-US" sz="1350" b="1" dirty="0">
                <a:latin typeface="Arial" panose="020B0604020202020204" pitchFamily="34" charset="0"/>
                <a:cs typeface="Arial" panose="020B0604020202020204" pitchFamily="34" charset="0"/>
              </a:rPr>
              <a:t>Flood Risk</a:t>
            </a:r>
            <a:br>
              <a:rPr lang="en-US" sz="1350" b="1" dirty="0">
                <a:latin typeface="Arial" panose="020B0604020202020204" pitchFamily="34" charset="0"/>
                <a:cs typeface="Arial" panose="020B0604020202020204" pitchFamily="34" charset="0"/>
              </a:rPr>
            </a:br>
            <a:r>
              <a:rPr lang="en-US" sz="1350" b="1" dirty="0">
                <a:solidFill>
                  <a:schemeClr val="bg1">
                    <a:lumMod val="75000"/>
                  </a:schemeClr>
                </a:solidFill>
                <a:latin typeface="Arial" panose="020B0604020202020204" pitchFamily="34" charset="0"/>
                <a:cs typeface="Arial" panose="020B0604020202020204" pitchFamily="34" charset="0"/>
              </a:rPr>
              <a:t>#1 WV Hazard</a:t>
            </a:r>
          </a:p>
        </p:txBody>
      </p:sp>
      <p:sp>
        <p:nvSpPr>
          <p:cNvPr id="20" name="TextBox 19"/>
          <p:cNvSpPr txBox="1"/>
          <p:nvPr/>
        </p:nvSpPr>
        <p:spPr>
          <a:xfrm>
            <a:off x="6705985" y="3603599"/>
            <a:ext cx="1505650" cy="507831"/>
          </a:xfrm>
          <a:prstGeom prst="rect">
            <a:avLst/>
          </a:prstGeom>
          <a:noFill/>
        </p:spPr>
        <p:txBody>
          <a:bodyPr wrap="square" rtlCol="0">
            <a:spAutoFit/>
          </a:bodyPr>
          <a:lstStyle/>
          <a:p>
            <a:pPr algn="ctr"/>
            <a:r>
              <a:rPr lang="en-US" sz="1350" b="1" dirty="0">
                <a:latin typeface="Arial" panose="020B0604020202020204" pitchFamily="34" charset="0"/>
                <a:cs typeface="Arial" panose="020B0604020202020204" pitchFamily="34" charset="0"/>
              </a:rPr>
              <a:t>Reference Data Development</a:t>
            </a:r>
          </a:p>
        </p:txBody>
      </p:sp>
      <p:sp>
        <p:nvSpPr>
          <p:cNvPr id="12" name="Title 1">
            <a:extLst>
              <a:ext uri="{FF2B5EF4-FFF2-40B4-BE49-F238E27FC236}">
                <a16:creationId xmlns:a16="http://schemas.microsoft.com/office/drawing/2014/main" id="{20F24124-F723-4665-AED7-48D03B561F5F}"/>
              </a:ext>
            </a:extLst>
          </p:cNvPr>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Hazard Mitigation Grant Project</a:t>
            </a:r>
          </a:p>
        </p:txBody>
      </p:sp>
      <p:pic>
        <p:nvPicPr>
          <p:cNvPr id="13" name="Picture 6" descr="C:\gis_data\tax\Powerpoint\scanned_tax_map.jpg">
            <a:extLst>
              <a:ext uri="{FF2B5EF4-FFF2-40B4-BE49-F238E27FC236}">
                <a16:creationId xmlns:a16="http://schemas.microsoft.com/office/drawing/2014/main" id="{D9E64EE6-D40D-4712-99C3-30AD8637D84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518" t="1" r="-7343" b="40646"/>
          <a:stretch/>
        </p:blipFill>
        <p:spPr bwMode="auto">
          <a:xfrm>
            <a:off x="6470242" y="1983510"/>
            <a:ext cx="1846450" cy="1533554"/>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9D1F73DB-423C-4109-A3FB-7D14D4CE8174}"/>
              </a:ext>
            </a:extLst>
          </p:cNvPr>
          <p:cNvSpPr txBox="1"/>
          <p:nvPr/>
        </p:nvSpPr>
        <p:spPr>
          <a:xfrm>
            <a:off x="3868923" y="3603599"/>
            <a:ext cx="1406154" cy="507831"/>
          </a:xfrm>
          <a:prstGeom prst="rect">
            <a:avLst/>
          </a:prstGeom>
          <a:noFill/>
        </p:spPr>
        <p:txBody>
          <a:bodyPr wrap="none" rtlCol="0">
            <a:spAutoFit/>
          </a:bodyPr>
          <a:lstStyle/>
          <a:p>
            <a:pPr algn="ctr"/>
            <a:r>
              <a:rPr lang="en-US" sz="1350" b="1" dirty="0">
                <a:latin typeface="Arial" panose="020B0604020202020204" pitchFamily="34" charset="0"/>
                <a:cs typeface="Arial" panose="020B0604020202020204" pitchFamily="34" charset="0"/>
              </a:rPr>
              <a:t>Landslide Risk</a:t>
            </a:r>
            <a:br>
              <a:rPr lang="en-US" sz="1350" b="1" dirty="0">
                <a:latin typeface="Arial" panose="020B0604020202020204" pitchFamily="34" charset="0"/>
                <a:cs typeface="Arial" panose="020B0604020202020204" pitchFamily="34" charset="0"/>
              </a:rPr>
            </a:br>
            <a:r>
              <a:rPr lang="en-US" sz="1350" b="1" dirty="0">
                <a:solidFill>
                  <a:schemeClr val="bg1">
                    <a:lumMod val="75000"/>
                  </a:schemeClr>
                </a:solidFill>
                <a:latin typeface="Arial" panose="020B0604020202020204" pitchFamily="34" charset="0"/>
                <a:cs typeface="Arial" panose="020B0604020202020204" pitchFamily="34" charset="0"/>
              </a:rPr>
              <a:t>#2 WV Hazard</a:t>
            </a:r>
          </a:p>
        </p:txBody>
      </p:sp>
      <p:graphicFrame>
        <p:nvGraphicFramePr>
          <p:cNvPr id="18" name="Chart 17">
            <a:extLst>
              <a:ext uri="{FF2B5EF4-FFF2-40B4-BE49-F238E27FC236}">
                <a16:creationId xmlns:a16="http://schemas.microsoft.com/office/drawing/2014/main" id="{C7365855-F9B3-4191-A9FF-1A2E26356E1F}"/>
              </a:ext>
            </a:extLst>
          </p:cNvPr>
          <p:cNvGraphicFramePr/>
          <p:nvPr/>
        </p:nvGraphicFramePr>
        <p:xfrm>
          <a:off x="5472523" y="3973583"/>
          <a:ext cx="4090873" cy="2849974"/>
        </p:xfrm>
        <a:graphic>
          <a:graphicData uri="http://schemas.openxmlformats.org/drawingml/2006/chart">
            <c:chart xmlns:c="http://schemas.openxmlformats.org/drawingml/2006/chart" xmlns:r="http://schemas.openxmlformats.org/officeDocument/2006/relationships" r:id="rId7"/>
          </a:graphicData>
        </a:graphic>
      </p:graphicFrame>
      <p:sp>
        <p:nvSpPr>
          <p:cNvPr id="23" name="TextBox 22">
            <a:extLst>
              <a:ext uri="{FF2B5EF4-FFF2-40B4-BE49-F238E27FC236}">
                <a16:creationId xmlns:a16="http://schemas.microsoft.com/office/drawing/2014/main" id="{2FB7235B-889C-474A-AFC1-1AE3DE921D42}"/>
              </a:ext>
            </a:extLst>
          </p:cNvPr>
          <p:cNvSpPr txBox="1"/>
          <p:nvPr/>
        </p:nvSpPr>
        <p:spPr>
          <a:xfrm>
            <a:off x="569073" y="6087074"/>
            <a:ext cx="2416047" cy="507831"/>
          </a:xfrm>
          <a:prstGeom prst="rect">
            <a:avLst/>
          </a:prstGeom>
          <a:noFill/>
        </p:spPr>
        <p:txBody>
          <a:bodyPr wrap="none" rtlCol="0">
            <a:spAutoFit/>
          </a:bodyPr>
          <a:lstStyle/>
          <a:p>
            <a:pPr algn="ctr"/>
            <a:r>
              <a:rPr lang="en-US" sz="1350" b="1" dirty="0">
                <a:latin typeface="Arial" panose="020B0604020202020204" pitchFamily="34" charset="0"/>
                <a:cs typeface="Arial" panose="020B0604020202020204" pitchFamily="34" charset="0"/>
              </a:rPr>
              <a:t>Inventory of Building-Level</a:t>
            </a:r>
            <a:br>
              <a:rPr lang="en-US" sz="1350" b="1" dirty="0">
                <a:latin typeface="Arial" panose="020B0604020202020204" pitchFamily="34" charset="0"/>
                <a:cs typeface="Arial" panose="020B0604020202020204" pitchFamily="34" charset="0"/>
              </a:rPr>
            </a:br>
            <a:r>
              <a:rPr lang="en-US" sz="1350" b="1" dirty="0">
                <a:latin typeface="Arial" panose="020B0604020202020204" pitchFamily="34" charset="0"/>
                <a:cs typeface="Arial" panose="020B0604020202020204" pitchFamily="34" charset="0"/>
              </a:rPr>
              <a:t>Flood-Risk Structures</a:t>
            </a:r>
          </a:p>
        </p:txBody>
      </p:sp>
      <p:pic>
        <p:nvPicPr>
          <p:cNvPr id="4" name="Picture 3">
            <a:extLst>
              <a:ext uri="{FF2B5EF4-FFF2-40B4-BE49-F238E27FC236}">
                <a16:creationId xmlns:a16="http://schemas.microsoft.com/office/drawing/2014/main" id="{4EAD1490-C5D7-457B-A164-C405A63EE2A7}"/>
              </a:ext>
            </a:extLst>
          </p:cNvPr>
          <p:cNvPicPr>
            <a:picLocks noChangeAspect="1"/>
          </p:cNvPicPr>
          <p:nvPr/>
        </p:nvPicPr>
        <p:blipFill>
          <a:blip r:embed="rId8"/>
          <a:stretch>
            <a:fillRect/>
          </a:stretch>
        </p:blipFill>
        <p:spPr>
          <a:xfrm>
            <a:off x="751775" y="4518117"/>
            <a:ext cx="1968848" cy="1468567"/>
          </a:xfrm>
          <a:prstGeom prst="rect">
            <a:avLst/>
          </a:prstGeom>
        </p:spPr>
      </p:pic>
      <p:sp>
        <p:nvSpPr>
          <p:cNvPr id="24" name="TextBox 23">
            <a:extLst>
              <a:ext uri="{FF2B5EF4-FFF2-40B4-BE49-F238E27FC236}">
                <a16:creationId xmlns:a16="http://schemas.microsoft.com/office/drawing/2014/main" id="{94A367D2-F44A-4320-A474-ECD94E2C61B4}"/>
              </a:ext>
            </a:extLst>
          </p:cNvPr>
          <p:cNvSpPr txBox="1"/>
          <p:nvPr/>
        </p:nvSpPr>
        <p:spPr>
          <a:xfrm>
            <a:off x="4177565" y="6053019"/>
            <a:ext cx="992580" cy="300082"/>
          </a:xfrm>
          <a:prstGeom prst="rect">
            <a:avLst/>
          </a:prstGeom>
          <a:noFill/>
        </p:spPr>
        <p:txBody>
          <a:bodyPr wrap="none" rtlCol="0">
            <a:spAutoFit/>
          </a:bodyPr>
          <a:lstStyle/>
          <a:p>
            <a:pPr algn="ctr"/>
            <a:r>
              <a:rPr lang="en-US" sz="1350" b="1" i="1" dirty="0">
                <a:solidFill>
                  <a:schemeClr val="accent1">
                    <a:lumMod val="50000"/>
                  </a:schemeClr>
                </a:solidFill>
                <a:latin typeface="Arial" panose="020B0604020202020204" pitchFamily="34" charset="0"/>
                <a:cs typeface="Arial" panose="020B0604020202020204" pitchFamily="34" charset="0"/>
              </a:rPr>
              <a:t>Statewide</a:t>
            </a:r>
          </a:p>
        </p:txBody>
      </p:sp>
      <p:sp>
        <p:nvSpPr>
          <p:cNvPr id="25" name="TextBox 24">
            <a:extLst>
              <a:ext uri="{FF2B5EF4-FFF2-40B4-BE49-F238E27FC236}">
                <a16:creationId xmlns:a16="http://schemas.microsoft.com/office/drawing/2014/main" id="{3FD3A335-A3E7-4EC2-9D68-DC4EC91556EF}"/>
              </a:ext>
            </a:extLst>
          </p:cNvPr>
          <p:cNvSpPr txBox="1"/>
          <p:nvPr/>
        </p:nvSpPr>
        <p:spPr>
          <a:xfrm>
            <a:off x="5724940" y="6129955"/>
            <a:ext cx="1183601" cy="507831"/>
          </a:xfrm>
          <a:prstGeom prst="rect">
            <a:avLst/>
          </a:prstGeom>
          <a:noFill/>
        </p:spPr>
        <p:txBody>
          <a:bodyPr wrap="square" rtlCol="0">
            <a:spAutoFit/>
          </a:bodyPr>
          <a:lstStyle/>
          <a:p>
            <a:pPr algn="ctr"/>
            <a:r>
              <a:rPr lang="en-US" sz="1350" b="1" i="1" dirty="0">
                <a:solidFill>
                  <a:schemeClr val="accent1">
                    <a:lumMod val="50000"/>
                  </a:schemeClr>
                </a:solidFill>
                <a:latin typeface="Arial" panose="020B0604020202020204" pitchFamily="34" charset="0"/>
                <a:cs typeface="Arial" panose="020B0604020202020204" pitchFamily="34" charset="0"/>
              </a:rPr>
              <a:t>Budget Breakdown</a:t>
            </a:r>
          </a:p>
        </p:txBody>
      </p:sp>
    </p:spTree>
    <p:extLst>
      <p:ext uri="{BB962C8B-B14F-4D97-AF65-F5344CB8AC3E}">
        <p14:creationId xmlns:p14="http://schemas.microsoft.com/office/powerpoint/2010/main" val="36347884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alpha val="38000"/>
          </a:schemeClr>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panose="020B0604020202020204" pitchFamily="34" charset="0"/>
                <a:cs typeface="Arial" panose="020B0604020202020204" pitchFamily="34" charset="0"/>
              </a:rPr>
              <a:t>Building Stock in Flood Zones</a:t>
            </a:r>
          </a:p>
        </p:txBody>
      </p:sp>
      <p:pic>
        <p:nvPicPr>
          <p:cNvPr id="2" name="Picture 1"/>
          <p:cNvPicPr>
            <a:picLocks noChangeAspect="1"/>
          </p:cNvPicPr>
          <p:nvPr/>
        </p:nvPicPr>
        <p:blipFill>
          <a:blip r:embed="rId3"/>
          <a:stretch>
            <a:fillRect/>
          </a:stretch>
        </p:blipFill>
        <p:spPr>
          <a:xfrm>
            <a:off x="159884" y="1043159"/>
            <a:ext cx="6156392" cy="5670181"/>
          </a:xfrm>
          <a:prstGeom prst="rect">
            <a:avLst/>
          </a:prstGeom>
          <a:noFill/>
          <a:ln>
            <a:solidFill>
              <a:schemeClr val="accent1"/>
            </a:solidFill>
          </a:ln>
          <a:effectLst>
            <a:outerShdw blurRad="50800" dist="38100" dir="2700000" algn="tl" rotWithShape="0">
              <a:prstClr val="black">
                <a:alpha val="40000"/>
              </a:prstClr>
            </a:outerShdw>
          </a:effectLst>
        </p:spPr>
      </p:pic>
      <p:sp>
        <p:nvSpPr>
          <p:cNvPr id="6" name="TextBox 5"/>
          <p:cNvSpPr txBox="1"/>
          <p:nvPr/>
        </p:nvSpPr>
        <p:spPr>
          <a:xfrm>
            <a:off x="6403020" y="1043159"/>
            <a:ext cx="2569806" cy="600164"/>
          </a:xfrm>
          <a:prstGeom prst="rect">
            <a:avLst/>
          </a:prstGeom>
          <a:solidFill>
            <a:schemeClr val="accent2">
              <a:lumMod val="40000"/>
              <a:lumOff val="60000"/>
            </a:schemeClr>
          </a:solidFill>
        </p:spPr>
        <p:txBody>
          <a:bodyPr wrap="square" rtlCol="0">
            <a:spAutoFit/>
          </a:bodyPr>
          <a:lstStyle/>
          <a:p>
            <a:pPr algn="ctr"/>
            <a:r>
              <a:rPr lang="en-US" sz="1700" b="1" dirty="0"/>
              <a:t>BUILDINGS IN SFHA</a:t>
            </a:r>
          </a:p>
          <a:p>
            <a:pPr marL="285750" indent="-285750">
              <a:buFont typeface="Arial" panose="020B0604020202020204" pitchFamily="34" charset="0"/>
              <a:buChar char="•"/>
            </a:pPr>
            <a:r>
              <a:rPr lang="en-US" sz="1600" dirty="0">
                <a:solidFill>
                  <a:schemeClr val="tx1">
                    <a:lumMod val="65000"/>
                    <a:lumOff val="35000"/>
                  </a:schemeClr>
                </a:solidFill>
              </a:rPr>
              <a:t>Estimate about 98,940</a:t>
            </a:r>
          </a:p>
        </p:txBody>
      </p:sp>
      <p:sp>
        <p:nvSpPr>
          <p:cNvPr id="8" name="TextBox 7"/>
          <p:cNvSpPr txBox="1"/>
          <p:nvPr/>
        </p:nvSpPr>
        <p:spPr>
          <a:xfrm>
            <a:off x="6403020" y="1923504"/>
            <a:ext cx="2569806" cy="1938992"/>
          </a:xfrm>
          <a:prstGeom prst="rect">
            <a:avLst/>
          </a:prstGeom>
          <a:solidFill>
            <a:srgbClr val="FF0000"/>
          </a:solidFill>
        </p:spPr>
        <p:txBody>
          <a:bodyPr wrap="square" rtlCol="0">
            <a:spAutoFit/>
          </a:bodyPr>
          <a:lstStyle/>
          <a:p>
            <a:pPr algn="ctr"/>
            <a:r>
              <a:rPr lang="en-US" sz="1600" b="1" dirty="0"/>
              <a:t>BUILDINGS IN REGULATORY ZONES </a:t>
            </a:r>
          </a:p>
          <a:p>
            <a:pPr marL="285750" indent="-285750">
              <a:buFont typeface="Arial" panose="020B0604020202020204" pitchFamily="34" charset="0"/>
              <a:buChar char="•"/>
            </a:pPr>
            <a:r>
              <a:rPr lang="en-US" sz="1400" dirty="0">
                <a:solidFill>
                  <a:schemeClr val="bg2">
                    <a:lumMod val="10000"/>
                  </a:schemeClr>
                </a:solidFill>
              </a:rPr>
              <a:t>71,409(72%) Structures remains same</a:t>
            </a:r>
          </a:p>
          <a:p>
            <a:pPr marL="742950" lvl="1" indent="-285750">
              <a:buFont typeface="Arial" panose="020B0604020202020204" pitchFamily="34" charset="0"/>
              <a:buChar char="•"/>
            </a:pPr>
            <a:r>
              <a:rPr lang="en-US" sz="1400" dirty="0">
                <a:solidFill>
                  <a:schemeClr val="bg2">
                    <a:lumMod val="10000"/>
                  </a:schemeClr>
                </a:solidFill>
              </a:rPr>
              <a:t>7,760 structures in floodway</a:t>
            </a:r>
          </a:p>
          <a:p>
            <a:pPr marL="742950" lvl="1" indent="-285750">
              <a:buFont typeface="Arial" panose="020B0604020202020204" pitchFamily="34" charset="0"/>
              <a:buChar char="•"/>
            </a:pPr>
            <a:r>
              <a:rPr lang="en-US" sz="1400" dirty="0">
                <a:solidFill>
                  <a:schemeClr val="bg2">
                    <a:lumMod val="10000"/>
                  </a:schemeClr>
                </a:solidFill>
              </a:rPr>
              <a:t>63,649 in flood fringe</a:t>
            </a:r>
          </a:p>
          <a:p>
            <a:pPr marL="742950" lvl="1" indent="-285750">
              <a:buFont typeface="Arial" panose="020B0604020202020204" pitchFamily="34" charset="0"/>
              <a:buChar char="•"/>
            </a:pPr>
            <a:endParaRPr lang="en-US" sz="1600" dirty="0">
              <a:solidFill>
                <a:schemeClr val="tx1">
                  <a:lumMod val="65000"/>
                  <a:lumOff val="35000"/>
                </a:schemeClr>
              </a:solidFill>
            </a:endParaRPr>
          </a:p>
        </p:txBody>
      </p:sp>
      <p:sp>
        <p:nvSpPr>
          <p:cNvPr id="9" name="TextBox 8"/>
          <p:cNvSpPr txBox="1"/>
          <p:nvPr/>
        </p:nvSpPr>
        <p:spPr>
          <a:xfrm>
            <a:off x="6403020" y="4056812"/>
            <a:ext cx="2569806" cy="1231106"/>
          </a:xfrm>
          <a:prstGeom prst="rect">
            <a:avLst/>
          </a:prstGeom>
          <a:solidFill>
            <a:srgbClr val="FFC000"/>
          </a:solidFill>
        </p:spPr>
        <p:txBody>
          <a:bodyPr wrap="square" rtlCol="0">
            <a:spAutoFit/>
          </a:bodyPr>
          <a:lstStyle/>
          <a:p>
            <a:pPr algn="ctr"/>
            <a:r>
              <a:rPr lang="en-US" sz="1600" b="1" dirty="0"/>
              <a:t>BUILDINGS IN NON-REGULATORY ZONES </a:t>
            </a:r>
          </a:p>
          <a:p>
            <a:pPr marL="285750" indent="-285750">
              <a:buFont typeface="Arial" panose="020B0604020202020204" pitchFamily="34" charset="0"/>
              <a:buChar char="•"/>
            </a:pPr>
            <a:r>
              <a:rPr lang="en-US" sz="1400" dirty="0">
                <a:solidFill>
                  <a:schemeClr val="tx1">
                    <a:lumMod val="65000"/>
                    <a:lumOff val="35000"/>
                  </a:schemeClr>
                </a:solidFill>
              </a:rPr>
              <a:t>13,621(13.7%) Structures potentially Mapped IN floodplain</a:t>
            </a:r>
          </a:p>
        </p:txBody>
      </p:sp>
      <p:sp>
        <p:nvSpPr>
          <p:cNvPr id="10" name="TextBox 9"/>
          <p:cNvSpPr txBox="1"/>
          <p:nvPr/>
        </p:nvSpPr>
        <p:spPr>
          <a:xfrm>
            <a:off x="6403020" y="5482234"/>
            <a:ext cx="2569806" cy="1231106"/>
          </a:xfrm>
          <a:prstGeom prst="rect">
            <a:avLst/>
          </a:prstGeom>
          <a:solidFill>
            <a:srgbClr val="FFFF00"/>
          </a:solidFill>
        </p:spPr>
        <p:txBody>
          <a:bodyPr wrap="square" rtlCol="0">
            <a:spAutoFit/>
          </a:bodyPr>
          <a:lstStyle/>
          <a:p>
            <a:pPr algn="ctr"/>
            <a:r>
              <a:rPr lang="en-US" sz="1600" b="1" dirty="0"/>
              <a:t>BUILDINGS IN REGULATORY(NON) ZONES </a:t>
            </a:r>
          </a:p>
          <a:p>
            <a:pPr marL="285750" indent="-285750">
              <a:buFont typeface="Arial" panose="020B0604020202020204" pitchFamily="34" charset="0"/>
              <a:buChar char="•"/>
            </a:pPr>
            <a:r>
              <a:rPr lang="en-US" sz="1400" dirty="0">
                <a:solidFill>
                  <a:schemeClr val="tx1">
                    <a:lumMod val="65000"/>
                    <a:lumOff val="35000"/>
                  </a:schemeClr>
                </a:solidFill>
              </a:rPr>
              <a:t>13,909(14%) Structures potentially Mapped OUT of floodplain</a:t>
            </a:r>
          </a:p>
        </p:txBody>
      </p:sp>
    </p:spTree>
    <p:extLst>
      <p:ext uri="{BB962C8B-B14F-4D97-AF65-F5344CB8AC3E}">
        <p14:creationId xmlns:p14="http://schemas.microsoft.com/office/powerpoint/2010/main" val="186278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rial" panose="020B0604020202020204" pitchFamily="34" charset="0"/>
                <a:cs typeface="Arial" panose="020B0604020202020204" pitchFamily="34" charset="0"/>
              </a:rPr>
              <a:t>Statewide Flood Risk Assessment</a:t>
            </a:r>
          </a:p>
        </p:txBody>
      </p:sp>
      <p:sp>
        <p:nvSpPr>
          <p:cNvPr id="3" name="TextBox 2"/>
          <p:cNvSpPr txBox="1"/>
          <p:nvPr/>
        </p:nvSpPr>
        <p:spPr>
          <a:xfrm>
            <a:off x="830231" y="3306069"/>
            <a:ext cx="7747929" cy="1323439"/>
          </a:xfrm>
          <a:prstGeom prst="rect">
            <a:avLst/>
          </a:prstGeom>
          <a:solidFill>
            <a:schemeClr val="tx2">
              <a:lumMod val="20000"/>
              <a:lumOff val="80000"/>
            </a:schemeClr>
          </a:solidFill>
        </p:spPr>
        <p:txBody>
          <a:bodyPr wrap="square" rtlCol="0">
            <a:spAutoFit/>
          </a:bodyPr>
          <a:lstStyle/>
          <a:p>
            <a:pPr algn="ctr"/>
            <a:r>
              <a:rPr lang="en-US" sz="4000" b="1" dirty="0">
                <a:solidFill>
                  <a:schemeClr val="accent1">
                    <a:lumMod val="50000"/>
                  </a:schemeClr>
                </a:solidFill>
                <a:latin typeface="Arial" panose="020B0604020202020204" pitchFamily="34" charset="0"/>
                <a:cs typeface="Arial" panose="020B0604020202020204" pitchFamily="34" charset="0"/>
              </a:rPr>
              <a:t>Community-Level</a:t>
            </a:r>
            <a:br>
              <a:rPr lang="en-US" sz="4000" b="1" dirty="0">
                <a:solidFill>
                  <a:schemeClr val="accent1">
                    <a:lumMod val="50000"/>
                  </a:schemeClr>
                </a:solidFill>
                <a:latin typeface="Arial" panose="020B0604020202020204" pitchFamily="34" charset="0"/>
                <a:cs typeface="Arial" panose="020B0604020202020204" pitchFamily="34" charset="0"/>
              </a:rPr>
            </a:br>
            <a:r>
              <a:rPr lang="en-US" sz="4000" b="1" dirty="0">
                <a:solidFill>
                  <a:schemeClr val="accent1">
                    <a:lumMod val="50000"/>
                  </a:schemeClr>
                </a:solidFill>
                <a:latin typeface="Arial" panose="020B0604020202020204" pitchFamily="34" charset="0"/>
                <a:cs typeface="Arial" panose="020B0604020202020204" pitchFamily="34" charset="0"/>
              </a:rPr>
              <a:t> Summary Reports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4101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DA303DD-7B1A-4792-8D2E-9AD7E30FEC50}"/>
              </a:ext>
            </a:extLst>
          </p:cNvPr>
          <p:cNvGraphicFramePr>
            <a:graphicFrameLocks noGrp="1"/>
          </p:cNvGraphicFramePr>
          <p:nvPr>
            <p:extLst>
              <p:ext uri="{D42A27DB-BD31-4B8C-83A1-F6EECF244321}">
                <p14:modId xmlns:p14="http://schemas.microsoft.com/office/powerpoint/2010/main" val="530823932"/>
              </p:ext>
            </p:extLst>
          </p:nvPr>
        </p:nvGraphicFramePr>
        <p:xfrm>
          <a:off x="173985" y="1682187"/>
          <a:ext cx="8733815" cy="3693458"/>
        </p:xfrm>
        <a:graphic>
          <a:graphicData uri="http://schemas.openxmlformats.org/drawingml/2006/table">
            <a:tbl>
              <a:tblPr/>
              <a:tblGrid>
                <a:gridCol w="856586">
                  <a:extLst>
                    <a:ext uri="{9D8B030D-6E8A-4147-A177-3AD203B41FA5}">
                      <a16:colId xmlns:a16="http://schemas.microsoft.com/office/drawing/2014/main" val="149129520"/>
                    </a:ext>
                  </a:extLst>
                </a:gridCol>
                <a:gridCol w="755811">
                  <a:extLst>
                    <a:ext uri="{9D8B030D-6E8A-4147-A177-3AD203B41FA5}">
                      <a16:colId xmlns:a16="http://schemas.microsoft.com/office/drawing/2014/main" val="2544733480"/>
                    </a:ext>
                  </a:extLst>
                </a:gridCol>
                <a:gridCol w="755811">
                  <a:extLst>
                    <a:ext uri="{9D8B030D-6E8A-4147-A177-3AD203B41FA5}">
                      <a16:colId xmlns:a16="http://schemas.microsoft.com/office/drawing/2014/main" val="3715556157"/>
                    </a:ext>
                  </a:extLst>
                </a:gridCol>
                <a:gridCol w="1091727">
                  <a:extLst>
                    <a:ext uri="{9D8B030D-6E8A-4147-A177-3AD203B41FA5}">
                      <a16:colId xmlns:a16="http://schemas.microsoft.com/office/drawing/2014/main" val="4229764964"/>
                    </a:ext>
                  </a:extLst>
                </a:gridCol>
                <a:gridCol w="503874">
                  <a:extLst>
                    <a:ext uri="{9D8B030D-6E8A-4147-A177-3AD203B41FA5}">
                      <a16:colId xmlns:a16="http://schemas.microsoft.com/office/drawing/2014/main" val="46437562"/>
                    </a:ext>
                  </a:extLst>
                </a:gridCol>
                <a:gridCol w="1158910">
                  <a:extLst>
                    <a:ext uri="{9D8B030D-6E8A-4147-A177-3AD203B41FA5}">
                      <a16:colId xmlns:a16="http://schemas.microsoft.com/office/drawing/2014/main" val="3762432489"/>
                    </a:ext>
                  </a:extLst>
                </a:gridCol>
                <a:gridCol w="822994">
                  <a:extLst>
                    <a:ext uri="{9D8B030D-6E8A-4147-A177-3AD203B41FA5}">
                      <a16:colId xmlns:a16="http://schemas.microsoft.com/office/drawing/2014/main" val="1467512803"/>
                    </a:ext>
                  </a:extLst>
                </a:gridCol>
                <a:gridCol w="1041339">
                  <a:extLst>
                    <a:ext uri="{9D8B030D-6E8A-4147-A177-3AD203B41FA5}">
                      <a16:colId xmlns:a16="http://schemas.microsoft.com/office/drawing/2014/main" val="581764885"/>
                    </a:ext>
                  </a:extLst>
                </a:gridCol>
                <a:gridCol w="604649">
                  <a:extLst>
                    <a:ext uri="{9D8B030D-6E8A-4147-A177-3AD203B41FA5}">
                      <a16:colId xmlns:a16="http://schemas.microsoft.com/office/drawing/2014/main" val="2746561354"/>
                    </a:ext>
                  </a:extLst>
                </a:gridCol>
                <a:gridCol w="722219">
                  <a:extLst>
                    <a:ext uri="{9D8B030D-6E8A-4147-A177-3AD203B41FA5}">
                      <a16:colId xmlns:a16="http://schemas.microsoft.com/office/drawing/2014/main" val="3258060119"/>
                    </a:ext>
                  </a:extLst>
                </a:gridCol>
                <a:gridCol w="419895">
                  <a:extLst>
                    <a:ext uri="{9D8B030D-6E8A-4147-A177-3AD203B41FA5}">
                      <a16:colId xmlns:a16="http://schemas.microsoft.com/office/drawing/2014/main" val="2557491385"/>
                    </a:ext>
                  </a:extLst>
                </a:gridCol>
              </a:tblGrid>
              <a:tr h="744638">
                <a:tc>
                  <a:txBody>
                    <a:bodyPr/>
                    <a:lstStyle/>
                    <a:p>
                      <a:pPr algn="l" fontAlgn="b"/>
                      <a:r>
                        <a:rPr lang="en-US" sz="1100" b="1" i="0" u="none" strike="noStrike">
                          <a:solidFill>
                            <a:srgbClr val="000000"/>
                          </a:solidFill>
                          <a:effectLst/>
                          <a:latin typeface="Calibri" panose="020F0502020204030204" pitchFamily="34" charset="0"/>
                        </a:rPr>
                        <a:t>WV RPDC Region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Address Count - SFHA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Address Count - 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dirty="0">
                          <a:solidFill>
                            <a:srgbClr val="000000"/>
                          </a:solidFill>
                          <a:effectLst/>
                          <a:latin typeface="Calibri" panose="020F0502020204030204" pitchFamily="34" charset="0"/>
                        </a:rPr>
                        <a:t>Residential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Farm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Commercial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Indistrial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Apartment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Utility</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Tax Exempt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1100" b="1" i="0" u="none" strike="noStrike">
                          <a:solidFill>
                            <a:srgbClr val="000000"/>
                          </a:solidFill>
                          <a:effectLst/>
                          <a:latin typeface="Calibri" panose="020F0502020204030204" pitchFamily="34" charset="0"/>
                        </a:rPr>
                        <a:t>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604482301"/>
                  </a:ext>
                </a:extLst>
              </a:tr>
              <a:tr h="245735">
                <a:tc>
                  <a:txBody>
                    <a:bodyPr/>
                    <a:lstStyle/>
                    <a:p>
                      <a:pPr algn="r" fontAlgn="b"/>
                      <a:r>
                        <a:rPr lang="en-US" sz="1100" b="0" i="0" u="none" strike="noStrike" dirty="0">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17519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22556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19062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705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0551407"/>
                  </a:ext>
                </a:extLst>
              </a:tr>
              <a:tr h="245735">
                <a:tc>
                  <a:txBody>
                    <a:bodyPr/>
                    <a:lstStyle/>
                    <a:p>
                      <a:pPr algn="r" fontAlgn="b"/>
                      <a:r>
                        <a:rPr lang="en-US" sz="11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14952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19732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16190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555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152781"/>
                  </a:ext>
                </a:extLst>
              </a:tr>
              <a:tr h="245735">
                <a:tc>
                  <a:txBody>
                    <a:bodyPr/>
                    <a:lstStyle/>
                    <a:p>
                      <a:pPr algn="r" fontAlgn="b"/>
                      <a:r>
                        <a:rPr lang="en-US" sz="11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9118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13115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10489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2161540"/>
                  </a:ext>
                </a:extLst>
              </a:tr>
              <a:tr h="245735">
                <a:tc>
                  <a:txBody>
                    <a:bodyPr/>
                    <a:lstStyle/>
                    <a:p>
                      <a:pPr algn="r" fontAlgn="b"/>
                      <a:r>
                        <a:rPr lang="en-US" sz="11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6401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7387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4744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432478"/>
                  </a:ext>
                </a:extLst>
              </a:tr>
              <a:tr h="245735">
                <a:tc>
                  <a:txBody>
                    <a:bodyPr/>
                    <a:lstStyle/>
                    <a:p>
                      <a:pPr algn="r" fontAlgn="b"/>
                      <a:r>
                        <a:rPr lang="en-US" sz="11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4919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7161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5941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7116263"/>
                  </a:ext>
                </a:extLst>
              </a:tr>
              <a:tr h="245735">
                <a:tc>
                  <a:txBody>
                    <a:bodyPr/>
                    <a:lstStyle/>
                    <a:p>
                      <a:pPr algn="r" fontAlgn="b"/>
                      <a:r>
                        <a:rPr lang="en-US" sz="11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5504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7020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4965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683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7864582"/>
                  </a:ext>
                </a:extLst>
              </a:tr>
              <a:tr h="245735">
                <a:tc>
                  <a:txBody>
                    <a:bodyPr/>
                    <a:lstStyle/>
                    <a:p>
                      <a:pPr algn="r" fontAlgn="b"/>
                      <a:r>
                        <a:rPr lang="en-US" sz="11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6393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6979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5137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4223276"/>
                  </a:ext>
                </a:extLst>
              </a:tr>
              <a:tr h="245735">
                <a:tc>
                  <a:txBody>
                    <a:bodyPr/>
                    <a:lstStyle/>
                    <a:p>
                      <a:pPr algn="r" fontAlgn="b"/>
                      <a:r>
                        <a:rPr lang="en-US" sz="1100" b="0" i="0" u="none" strike="noStrike">
                          <a:solidFill>
                            <a:srgbClr val="000000"/>
                          </a:solidFill>
                          <a:effectLst/>
                          <a:latin typeface="Calibri" panose="020F0502020204030204" pitchFamily="34" charset="0"/>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6017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6737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4810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5592067"/>
                  </a:ext>
                </a:extLst>
              </a:tr>
              <a:tr h="245735">
                <a:tc>
                  <a:txBody>
                    <a:bodyPr/>
                    <a:lstStyle/>
                    <a:p>
                      <a:pPr algn="r" fontAlgn="b"/>
                      <a:r>
                        <a:rPr lang="en-US" sz="1100" b="0" i="0" u="none" strike="noStrike">
                          <a:solidFill>
                            <a:srgbClr val="000000"/>
                          </a:solidFill>
                          <a:effectLst/>
                          <a:latin typeface="Calibri" panose="020F050202020403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2863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4146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2687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6958980"/>
                  </a:ext>
                </a:extLst>
              </a:tr>
              <a:tr h="245735">
                <a:tc>
                  <a:txBody>
                    <a:bodyPr/>
                    <a:lstStyle/>
                    <a:p>
                      <a:pPr algn="r" fontAlgn="b"/>
                      <a:r>
                        <a:rPr lang="en-US" sz="1100" b="0" i="0" u="none" strike="noStrike">
                          <a:solidFill>
                            <a:srgbClr val="000000"/>
                          </a:solidFill>
                          <a:effectLst/>
                          <a:latin typeface="Calibri" panose="020F050202020403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2003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2464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23451"/>
                  </a:ext>
                </a:extLst>
              </a:tr>
              <a:tr h="245735">
                <a:tc>
                  <a:txBody>
                    <a:bodyPr/>
                    <a:lstStyle/>
                    <a:p>
                      <a:pPr algn="r" fontAlgn="b"/>
                      <a:r>
                        <a:rPr lang="en-US" sz="11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1090445"/>
                  </a:ext>
                </a:extLst>
              </a:tr>
              <a:tr h="245735">
                <a:tc>
                  <a:txBody>
                    <a:bodyPr/>
                    <a:lstStyle/>
                    <a:p>
                      <a:pPr algn="l" fontAlgn="b"/>
                      <a:r>
                        <a:rPr lang="en-US" sz="1100" b="1" i="0" u="none" strike="noStrike">
                          <a:solidFill>
                            <a:srgbClr val="000000"/>
                          </a:solidFill>
                          <a:effectLst/>
                          <a:latin typeface="Calibri" panose="020F050202020403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77150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98940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77193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388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4762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11852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435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131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3596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dirty="0">
                          <a:solidFill>
                            <a:srgbClr val="000000"/>
                          </a:solidFill>
                          <a:effectLst/>
                          <a:latin typeface="Calibri" panose="020F0502020204030204" pitchFamily="34" charset="0"/>
                        </a:rPr>
                        <a:t>583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3074459"/>
                  </a:ext>
                </a:extLst>
              </a:tr>
            </a:tbl>
          </a:graphicData>
        </a:graphic>
      </p:graphicFrame>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rial" panose="020B0604020202020204" pitchFamily="34" charset="0"/>
                <a:cs typeface="Arial" panose="020B0604020202020204" pitchFamily="34" charset="0"/>
              </a:rPr>
              <a:t>Statewide Flood Risk Assessment</a:t>
            </a:r>
          </a:p>
        </p:txBody>
      </p:sp>
      <p:sp>
        <p:nvSpPr>
          <p:cNvPr id="3" name="TextBox 2"/>
          <p:cNvSpPr txBox="1"/>
          <p:nvPr/>
        </p:nvSpPr>
        <p:spPr>
          <a:xfrm>
            <a:off x="130984" y="977808"/>
            <a:ext cx="8836283" cy="369332"/>
          </a:xfrm>
          <a:prstGeom prst="rect">
            <a:avLst/>
          </a:prstGeom>
          <a:solidFill>
            <a:schemeClr val="tx2">
              <a:lumMod val="20000"/>
              <a:lumOff val="80000"/>
            </a:schemeClr>
          </a:solidFill>
        </p:spPr>
        <p:txBody>
          <a:bodyPr wrap="square" rtlCol="0">
            <a:spAutoFit/>
          </a:bodyPr>
          <a:lstStyle/>
          <a:p>
            <a:pPr algn="ctr"/>
            <a:r>
              <a:rPr lang="en-US" b="1" dirty="0">
                <a:solidFill>
                  <a:schemeClr val="accent1">
                    <a:lumMod val="50000"/>
                  </a:schemeClr>
                </a:solidFill>
                <a:latin typeface="Arial" panose="020B0604020202020204" pitchFamily="34" charset="0"/>
                <a:cs typeface="Arial" panose="020B0604020202020204" pitchFamily="34" charset="0"/>
              </a:rPr>
              <a:t>Region-Level  Summary Primary Structure Summary*</a:t>
            </a:r>
            <a:endParaRPr lang="en-US" dirty="0">
              <a:latin typeface="Arial" panose="020B0604020202020204" pitchFamily="34" charset="0"/>
              <a:cs typeface="Arial" panose="020B0604020202020204" pitchFamily="34" charset="0"/>
            </a:endParaRPr>
          </a:p>
        </p:txBody>
      </p:sp>
      <p:sp>
        <p:nvSpPr>
          <p:cNvPr id="2" name="TextBox 1"/>
          <p:cNvSpPr txBox="1"/>
          <p:nvPr/>
        </p:nvSpPr>
        <p:spPr>
          <a:xfrm>
            <a:off x="170492" y="5603840"/>
            <a:ext cx="8634667" cy="1415772"/>
          </a:xfrm>
          <a:prstGeom prst="rect">
            <a:avLst/>
          </a:prstGeom>
          <a:noFill/>
        </p:spPr>
        <p:txBody>
          <a:bodyPr wrap="square" rtlCol="0">
            <a:spAutoFit/>
          </a:bodyPr>
          <a:lstStyle/>
          <a:p>
            <a:r>
              <a:rPr lang="en-US" dirty="0">
                <a:solidFill>
                  <a:schemeClr val="bg1">
                    <a:lumMod val="50000"/>
                  </a:schemeClr>
                </a:solidFill>
                <a:latin typeface="Arial" panose="020B0604020202020204" pitchFamily="34" charset="0"/>
                <a:cs typeface="Arial" panose="020B0604020202020204" pitchFamily="34" charset="0"/>
              </a:rPr>
              <a:t>Regions 3, 2 and 1 are top three regions with highest primary structures in SFHA</a:t>
            </a:r>
          </a:p>
          <a:p>
            <a:r>
              <a:rPr lang="en-US" sz="1000" dirty="0">
                <a:solidFill>
                  <a:schemeClr val="bg1">
                    <a:lumMod val="50000"/>
                  </a:schemeClr>
                </a:solidFill>
                <a:latin typeface="Arial" panose="020B0604020202020204" pitchFamily="34" charset="0"/>
                <a:cs typeface="Arial" panose="020B0604020202020204" pitchFamily="34" charset="0"/>
              </a:rPr>
              <a:t>Region 3 - Putnam, Kanawha, Boone, Clay</a:t>
            </a:r>
          </a:p>
          <a:p>
            <a:r>
              <a:rPr lang="en-US" sz="1000" dirty="0">
                <a:solidFill>
                  <a:schemeClr val="bg1">
                    <a:lumMod val="50000"/>
                  </a:schemeClr>
                </a:solidFill>
                <a:latin typeface="Arial" panose="020B0604020202020204" pitchFamily="34" charset="0"/>
                <a:cs typeface="Arial" panose="020B0604020202020204" pitchFamily="34" charset="0"/>
              </a:rPr>
              <a:t>Region 2 – Cabell, Lincoln, Wayne, Mingo</a:t>
            </a:r>
          </a:p>
          <a:p>
            <a:endParaRPr lang="en-US" sz="1000" dirty="0">
              <a:solidFill>
                <a:schemeClr val="bg1">
                  <a:lumMod val="50000"/>
                </a:schemeClr>
              </a:solidFill>
              <a:latin typeface="Arial" panose="020B0604020202020204" pitchFamily="34" charset="0"/>
              <a:cs typeface="Arial" panose="020B0604020202020204" pitchFamily="34" charset="0"/>
            </a:endParaRPr>
          </a:p>
          <a:p>
            <a:r>
              <a:rPr lang="en-US" sz="1000" dirty="0">
                <a:solidFill>
                  <a:schemeClr val="bg1">
                    <a:lumMod val="50000"/>
                  </a:schemeClr>
                </a:solidFill>
                <a:latin typeface="Arial" panose="020B0604020202020204" pitchFamily="34" charset="0"/>
                <a:cs typeface="Arial" panose="020B0604020202020204" pitchFamily="34" charset="0"/>
              </a:rPr>
              <a:t>*Verification of tabular output ongoing</a:t>
            </a:r>
          </a:p>
          <a:p>
            <a:endParaRPr lang="en-US" sz="1000" dirty="0">
              <a:solidFill>
                <a:schemeClr val="bg1">
                  <a:lumMod val="50000"/>
                </a:schemeClr>
              </a:solidFill>
              <a:latin typeface="Arial" panose="020B0604020202020204" pitchFamily="34" charset="0"/>
              <a:cs typeface="Arial" panose="020B0604020202020204" pitchFamily="34" charset="0"/>
            </a:endParaRPr>
          </a:p>
          <a:p>
            <a:endParaRPr lang="en-US" dirty="0">
              <a:solidFill>
                <a:schemeClr val="bg1">
                  <a:lumMod val="50000"/>
                </a:schemeClr>
              </a:solidFill>
              <a:latin typeface="Arial" panose="020B0604020202020204" pitchFamily="34" charset="0"/>
              <a:cs typeface="Arial" panose="020B0604020202020204" pitchFamily="34" charset="0"/>
            </a:endParaRPr>
          </a:p>
        </p:txBody>
      </p:sp>
      <p:sp>
        <p:nvSpPr>
          <p:cNvPr id="7" name="Rectangle 6"/>
          <p:cNvSpPr/>
          <p:nvPr/>
        </p:nvSpPr>
        <p:spPr>
          <a:xfrm>
            <a:off x="170492" y="2444098"/>
            <a:ext cx="2383655" cy="4842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3200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79959827"/>
              </p:ext>
            </p:extLst>
          </p:nvPr>
        </p:nvGraphicFramePr>
        <p:xfrm>
          <a:off x="312779" y="1502535"/>
          <a:ext cx="8472691" cy="4042885"/>
        </p:xfrm>
        <a:graphic>
          <a:graphicData uri="http://schemas.openxmlformats.org/drawingml/2006/table">
            <a:tbl>
              <a:tblPr/>
              <a:tblGrid>
                <a:gridCol w="889424">
                  <a:extLst>
                    <a:ext uri="{9D8B030D-6E8A-4147-A177-3AD203B41FA5}">
                      <a16:colId xmlns:a16="http://schemas.microsoft.com/office/drawing/2014/main" val="970890263"/>
                    </a:ext>
                  </a:extLst>
                </a:gridCol>
                <a:gridCol w="889424">
                  <a:extLst>
                    <a:ext uri="{9D8B030D-6E8A-4147-A177-3AD203B41FA5}">
                      <a16:colId xmlns:a16="http://schemas.microsoft.com/office/drawing/2014/main" val="819789141"/>
                    </a:ext>
                  </a:extLst>
                </a:gridCol>
                <a:gridCol w="889424">
                  <a:extLst>
                    <a:ext uri="{9D8B030D-6E8A-4147-A177-3AD203B41FA5}">
                      <a16:colId xmlns:a16="http://schemas.microsoft.com/office/drawing/2014/main" val="4194839681"/>
                    </a:ext>
                  </a:extLst>
                </a:gridCol>
                <a:gridCol w="889424">
                  <a:extLst>
                    <a:ext uri="{9D8B030D-6E8A-4147-A177-3AD203B41FA5}">
                      <a16:colId xmlns:a16="http://schemas.microsoft.com/office/drawing/2014/main" val="1850021153"/>
                    </a:ext>
                  </a:extLst>
                </a:gridCol>
                <a:gridCol w="889424">
                  <a:extLst>
                    <a:ext uri="{9D8B030D-6E8A-4147-A177-3AD203B41FA5}">
                      <a16:colId xmlns:a16="http://schemas.microsoft.com/office/drawing/2014/main" val="1990369160"/>
                    </a:ext>
                  </a:extLst>
                </a:gridCol>
                <a:gridCol w="2099787">
                  <a:extLst>
                    <a:ext uri="{9D8B030D-6E8A-4147-A177-3AD203B41FA5}">
                      <a16:colId xmlns:a16="http://schemas.microsoft.com/office/drawing/2014/main" val="3625748739"/>
                    </a:ext>
                  </a:extLst>
                </a:gridCol>
                <a:gridCol w="1925784">
                  <a:extLst>
                    <a:ext uri="{9D8B030D-6E8A-4147-A177-3AD203B41FA5}">
                      <a16:colId xmlns:a16="http://schemas.microsoft.com/office/drawing/2014/main" val="1778612829"/>
                    </a:ext>
                  </a:extLst>
                </a:gridCol>
              </a:tblGrid>
              <a:tr h="1046023">
                <a:tc>
                  <a:txBody>
                    <a:bodyPr/>
                    <a:lstStyle/>
                    <a:p>
                      <a:pPr algn="l" fontAlgn="ctr"/>
                      <a:r>
                        <a:rPr lang="en-US" sz="1100" b="1" i="0" u="none" strike="noStrike">
                          <a:solidFill>
                            <a:srgbClr val="000000"/>
                          </a:solidFill>
                          <a:effectLst/>
                          <a:latin typeface="Calibri" panose="020F0502020204030204" pitchFamily="34" charset="0"/>
                        </a:rPr>
                        <a:t>WV RPDC Region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a:solidFill>
                            <a:srgbClr val="000000"/>
                          </a:solidFill>
                          <a:effectLst/>
                          <a:latin typeface="Calibri" panose="020F0502020204030204" pitchFamily="34" charset="0"/>
                        </a:rPr>
                        <a:t>Mapped In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a:solidFill>
                            <a:srgbClr val="000000"/>
                          </a:solidFill>
                          <a:effectLst/>
                          <a:latin typeface="Calibri" panose="020F0502020204030204" pitchFamily="34" charset="0"/>
                        </a:rPr>
                        <a:t>Mapped Out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a:solidFill>
                            <a:srgbClr val="000000"/>
                          </a:solidFill>
                          <a:effectLst/>
                          <a:latin typeface="Calibri" panose="020F0502020204030204" pitchFamily="34" charset="0"/>
                        </a:rPr>
                        <a:t>Remains Same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a:solidFill>
                            <a:srgbClr val="000000"/>
                          </a:solidFill>
                          <a:effectLst/>
                          <a:latin typeface="Calibri" panose="020F0502020204030204" pitchFamily="34" charset="0"/>
                        </a:rPr>
                        <a:t>Remains Same Floodway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a:solidFill>
                            <a:srgbClr val="000000"/>
                          </a:solidFill>
                          <a:effectLst/>
                          <a:latin typeface="Calibri" panose="020F0502020204030204" pitchFamily="34" charset="0"/>
                        </a:rPr>
                        <a:t>Total Building Exposure Value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n-US" sz="1100" b="1" i="0" u="none" strike="noStrike" dirty="0">
                          <a:solidFill>
                            <a:srgbClr val="000000"/>
                          </a:solidFill>
                          <a:effectLst/>
                          <a:latin typeface="Calibri" panose="020F0502020204030204" pitchFamily="34" charset="0"/>
                        </a:rPr>
                        <a:t>Total Building Loss Value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701198871"/>
                  </a:ext>
                </a:extLst>
              </a:tr>
              <a:tr h="238660">
                <a:tc>
                  <a:txBody>
                    <a:bodyPr/>
                    <a:lstStyle/>
                    <a:p>
                      <a:pPr algn="r" fontAlgn="b"/>
                      <a:r>
                        <a:rPr lang="en-US" sz="11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2,765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1,295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7,856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1,199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$206,628,610,063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$14,250,824,044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0295638"/>
                  </a:ext>
                </a:extLst>
              </a:tr>
              <a:tr h="238660">
                <a:tc>
                  <a:txBody>
                    <a:bodyPr/>
                    <a:lstStyle/>
                    <a:p>
                      <a:pPr algn="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2,516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2,205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12,903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2,108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$179,790,710,866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$11,752,562,802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94810"/>
                  </a:ext>
                </a:extLst>
              </a:tr>
              <a:tr h="319316">
                <a:tc>
                  <a:txBody>
                    <a:bodyPr/>
                    <a:lstStyle/>
                    <a:p>
                      <a:pPr algn="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3,052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2,994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14,673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1,836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       144,806,146,319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                      10,114,527,933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6129409"/>
                  </a:ext>
                </a:extLst>
              </a:tr>
              <a:tr h="290946">
                <a:tc>
                  <a:txBody>
                    <a:bodyPr/>
                    <a:lstStyle/>
                    <a:p>
                      <a:pPr algn="r" fontAlgn="b"/>
                      <a:r>
                        <a:rPr lang="en-US" sz="11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1,619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796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4,166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580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       191,234,237,870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                      12,671,290,666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1301088"/>
                  </a:ext>
                </a:extLst>
              </a:tr>
              <a:tr h="238660">
                <a:tc>
                  <a:txBody>
                    <a:bodyPr/>
                    <a:lstStyle/>
                    <a:p>
                      <a:pPr algn="r" fontAlgn="b"/>
                      <a:r>
                        <a:rPr lang="en-US" sz="11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709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1,552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4,880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246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$201,569,324,606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$13,328,513,980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580319"/>
                  </a:ext>
                </a:extLst>
              </a:tr>
              <a:tr h="238660">
                <a:tc>
                  <a:txBody>
                    <a:bodyPr/>
                    <a:lstStyle/>
                    <a:p>
                      <a:pPr algn="r" fontAlgn="b"/>
                      <a:r>
                        <a:rPr lang="en-US" sz="11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1,194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947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4,542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$209,806,137,630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$13,427,971,241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2592653"/>
                  </a:ext>
                </a:extLst>
              </a:tr>
              <a:tr h="238660">
                <a:tc>
                  <a:txBody>
                    <a:bodyPr/>
                    <a:lstStyle/>
                    <a:p>
                      <a:pPr algn="r" fontAlgn="b"/>
                      <a:r>
                        <a:rPr lang="en-US" sz="1100" b="0" i="0" u="none" strike="noStrike">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412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1,286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4,734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$165,235,525,645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$12,367,839,051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0062398"/>
                  </a:ext>
                </a:extLst>
              </a:tr>
              <a:tr h="238660">
                <a:tc>
                  <a:txBody>
                    <a:bodyPr/>
                    <a:lstStyle/>
                    <a:p>
                      <a:pPr algn="r" fontAlgn="b"/>
                      <a:r>
                        <a:rPr lang="en-US" sz="1100" b="0" i="0" u="none" strike="noStrike">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700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1,015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1,895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536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$79,763,965,667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$5,143,933,533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4687808"/>
                  </a:ext>
                </a:extLst>
              </a:tr>
              <a:tr h="238660">
                <a:tc>
                  <a:txBody>
                    <a:bodyPr/>
                    <a:lstStyle/>
                    <a:p>
                      <a:pPr algn="r" fontAlgn="b"/>
                      <a:r>
                        <a:rPr lang="en-US" sz="1100" b="0" i="0" u="none" strike="noStrike">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229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585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1,431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219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$56,892,435,542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$3,744,131,535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2132362"/>
                  </a:ext>
                </a:extLst>
              </a:tr>
              <a:tr h="238660">
                <a:tc>
                  <a:txBody>
                    <a:bodyPr/>
                    <a:lstStyle/>
                    <a:p>
                      <a:pPr algn="r" fontAlgn="b"/>
                      <a:r>
                        <a:rPr lang="en-US" sz="11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906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5,435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330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$48,731,308,601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$3,294,611,647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219877"/>
                  </a:ext>
                </a:extLst>
              </a:tr>
              <a:tr h="238660">
                <a:tc>
                  <a:txBody>
                    <a:bodyPr/>
                    <a:lstStyle/>
                    <a:p>
                      <a:pPr algn="r" fontAlgn="b"/>
                      <a:r>
                        <a:rPr lang="en-US" sz="1100" b="0" i="0" u="none" strike="noStrike">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328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1,134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64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$15,311,428,156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$1,102,534,406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4363444"/>
                  </a:ext>
                </a:extLst>
              </a:tr>
              <a:tr h="238660">
                <a:tc>
                  <a:txBody>
                    <a:bodyPr/>
                    <a:lstStyle/>
                    <a:p>
                      <a:pPr algn="l" fontAlgn="b"/>
                      <a:r>
                        <a:rPr lang="en-US" sz="1100" b="1" i="0" u="none" strike="noStrike">
                          <a:solidFill>
                            <a:srgbClr val="000000"/>
                          </a:solidFill>
                          <a:effectLst/>
                          <a:latin typeface="Calibri" panose="020F0502020204030204" pitchFamily="34" charset="0"/>
                        </a:rPr>
                        <a:t>Statewide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1" i="0" u="none" strike="noStrike">
                          <a:solidFill>
                            <a:srgbClr val="000000"/>
                          </a:solidFill>
                          <a:effectLst/>
                          <a:latin typeface="Calibri" panose="020F0502020204030204" pitchFamily="34" charset="0"/>
                        </a:rPr>
                        <a:t>     13,621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n-US" sz="1100" b="1" i="0" u="none" strike="noStrike">
                          <a:solidFill>
                            <a:srgbClr val="000000"/>
                          </a:solidFill>
                          <a:effectLst/>
                          <a:latin typeface="Calibri" panose="020F0502020204030204" pitchFamily="34" charset="0"/>
                        </a:rPr>
                        <a:t>     13,909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1" i="0" u="none" strike="noStrike">
                          <a:solidFill>
                            <a:srgbClr val="000000"/>
                          </a:solidFill>
                          <a:effectLst/>
                          <a:latin typeface="Calibri" panose="020F0502020204030204" pitchFamily="34" charset="0"/>
                        </a:rPr>
                        <a:t>     63,649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n-US" sz="1100" b="1" i="0" u="none" strike="noStrike">
                          <a:solidFill>
                            <a:srgbClr val="000000"/>
                          </a:solidFill>
                          <a:effectLst/>
                          <a:latin typeface="Calibri" panose="020F0502020204030204" pitchFamily="34" charset="0"/>
                        </a:rPr>
                        <a:t>        7,760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r" fontAlgn="b"/>
                      <a:r>
                        <a:rPr lang="en-US" sz="1100" b="1" i="0" u="none" strike="noStrike">
                          <a:solidFill>
                            <a:srgbClr val="000000"/>
                          </a:solidFill>
                          <a:effectLst/>
                          <a:latin typeface="Calibri" panose="020F0502020204030204" pitchFamily="34" charset="0"/>
                        </a:rPr>
                        <a:t>$1,499,769,830,965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dirty="0">
                          <a:solidFill>
                            <a:srgbClr val="000000"/>
                          </a:solidFill>
                          <a:effectLst/>
                          <a:latin typeface="Calibri" panose="020F0502020204030204" pitchFamily="34" charset="0"/>
                        </a:rPr>
                        <a:t>$101,198,740,839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243805"/>
                  </a:ext>
                </a:extLst>
              </a:tr>
            </a:tbl>
          </a:graphicData>
        </a:graphic>
      </p:graphicFrame>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rial" panose="020B0604020202020204" pitchFamily="34" charset="0"/>
                <a:cs typeface="Arial" panose="020B0604020202020204" pitchFamily="34" charset="0"/>
              </a:rPr>
              <a:t>Statewide Flood Risk Assessment</a:t>
            </a:r>
          </a:p>
        </p:txBody>
      </p:sp>
      <p:sp>
        <p:nvSpPr>
          <p:cNvPr id="3" name="TextBox 2"/>
          <p:cNvSpPr txBox="1"/>
          <p:nvPr/>
        </p:nvSpPr>
        <p:spPr>
          <a:xfrm>
            <a:off x="130984" y="977808"/>
            <a:ext cx="8836283" cy="369332"/>
          </a:xfrm>
          <a:prstGeom prst="rect">
            <a:avLst/>
          </a:prstGeom>
          <a:solidFill>
            <a:schemeClr val="tx2">
              <a:lumMod val="20000"/>
              <a:lumOff val="80000"/>
            </a:schemeClr>
          </a:solidFill>
        </p:spPr>
        <p:txBody>
          <a:bodyPr wrap="square" rtlCol="0">
            <a:spAutoFit/>
          </a:bodyPr>
          <a:lstStyle/>
          <a:p>
            <a:pPr algn="ctr"/>
            <a:r>
              <a:rPr lang="en-US" b="1" dirty="0">
                <a:solidFill>
                  <a:schemeClr val="accent1">
                    <a:lumMod val="50000"/>
                  </a:schemeClr>
                </a:solidFill>
                <a:latin typeface="Arial" panose="020B0604020202020204" pitchFamily="34" charset="0"/>
                <a:cs typeface="Arial" panose="020B0604020202020204" pitchFamily="34" charset="0"/>
              </a:rPr>
              <a:t>Region-Level  Future Map Condition Summary*</a:t>
            </a:r>
            <a:endParaRPr lang="en-US" dirty="0">
              <a:latin typeface="Arial" panose="020B0604020202020204" pitchFamily="34" charset="0"/>
              <a:cs typeface="Arial" panose="020B0604020202020204" pitchFamily="34" charset="0"/>
            </a:endParaRPr>
          </a:p>
        </p:txBody>
      </p:sp>
      <p:sp>
        <p:nvSpPr>
          <p:cNvPr id="2" name="TextBox 1"/>
          <p:cNvSpPr txBox="1"/>
          <p:nvPr/>
        </p:nvSpPr>
        <p:spPr>
          <a:xfrm>
            <a:off x="254666" y="5654266"/>
            <a:ext cx="8634667" cy="954107"/>
          </a:xfrm>
          <a:prstGeom prst="rect">
            <a:avLst/>
          </a:prstGeom>
          <a:noFill/>
        </p:spPr>
        <p:txBody>
          <a:bodyPr wrap="square" rtlCol="0">
            <a:spAutoFit/>
          </a:bodyPr>
          <a:lstStyle/>
          <a:p>
            <a:r>
              <a:rPr lang="en-US" dirty="0">
                <a:solidFill>
                  <a:schemeClr val="bg1">
                    <a:lumMod val="50000"/>
                  </a:schemeClr>
                </a:solidFill>
                <a:latin typeface="Arial" panose="020B0604020202020204" pitchFamily="34" charset="0"/>
                <a:cs typeface="Arial" panose="020B0604020202020204" pitchFamily="34" charset="0"/>
              </a:rPr>
              <a:t>*Verification of tabular output ongoing</a:t>
            </a:r>
          </a:p>
          <a:p>
            <a:r>
              <a:rPr lang="en-US" sz="1000" dirty="0">
                <a:solidFill>
                  <a:schemeClr val="bg1">
                    <a:lumMod val="50000"/>
                  </a:schemeClr>
                </a:solidFill>
                <a:latin typeface="Arial" panose="020B0604020202020204" pitchFamily="34" charset="0"/>
                <a:cs typeface="Arial" panose="020B0604020202020204" pitchFamily="34" charset="0"/>
              </a:rPr>
              <a:t>Region 3 - Putnam, Kanawha, Boone, Clay</a:t>
            </a:r>
          </a:p>
          <a:p>
            <a:r>
              <a:rPr lang="en-US" sz="1000" dirty="0">
                <a:solidFill>
                  <a:schemeClr val="bg1">
                    <a:lumMod val="50000"/>
                  </a:schemeClr>
                </a:solidFill>
                <a:latin typeface="Arial" panose="020B0604020202020204" pitchFamily="34" charset="0"/>
                <a:cs typeface="Arial" panose="020B0604020202020204" pitchFamily="34" charset="0"/>
              </a:rPr>
              <a:t>Region 2 – Cabell, Lincoln, Wayne, Mingo</a:t>
            </a:r>
          </a:p>
          <a:p>
            <a:endParaRPr lang="en-US" dirty="0">
              <a:solidFill>
                <a:schemeClr val="bg1">
                  <a:lumMod val="50000"/>
                </a:schemeClr>
              </a:solidFill>
              <a:latin typeface="Arial" panose="020B0604020202020204" pitchFamily="34" charset="0"/>
              <a:cs typeface="Arial" panose="020B0604020202020204" pitchFamily="34" charset="0"/>
            </a:endParaRPr>
          </a:p>
        </p:txBody>
      </p:sp>
      <p:sp>
        <p:nvSpPr>
          <p:cNvPr id="7" name="Rectangle 6"/>
          <p:cNvSpPr/>
          <p:nvPr/>
        </p:nvSpPr>
        <p:spPr>
          <a:xfrm>
            <a:off x="312779" y="2565488"/>
            <a:ext cx="4432403" cy="7596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2842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A172C43-FD92-4CB2-B2BD-94E000CFDBD3}"/>
              </a:ext>
            </a:extLst>
          </p:cNvPr>
          <p:cNvSpPr/>
          <p:nvPr/>
        </p:nvSpPr>
        <p:spPr>
          <a:xfrm>
            <a:off x="129302" y="1460009"/>
            <a:ext cx="8928242" cy="4945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Community Profile Dashboards</a:t>
            </a:r>
          </a:p>
        </p:txBody>
      </p:sp>
      <p:pic>
        <p:nvPicPr>
          <p:cNvPr id="5" name="Picture 4">
            <a:extLst>
              <a:ext uri="{FF2B5EF4-FFF2-40B4-BE49-F238E27FC236}">
                <a16:creationId xmlns:a16="http://schemas.microsoft.com/office/drawing/2014/main" id="{AB63685C-BD6A-4449-B762-8597068E42F3}"/>
              </a:ext>
            </a:extLst>
          </p:cNvPr>
          <p:cNvPicPr>
            <a:picLocks noChangeAspect="1"/>
          </p:cNvPicPr>
          <p:nvPr/>
        </p:nvPicPr>
        <p:blipFill rotWithShape="1">
          <a:blip r:embed="rId3"/>
          <a:srcRect l="958" t="1535" r="1545" b="13440"/>
          <a:stretch/>
        </p:blipFill>
        <p:spPr>
          <a:xfrm>
            <a:off x="215757" y="1531928"/>
            <a:ext cx="8798942" cy="4627426"/>
          </a:xfrm>
          <a:prstGeom prst="rect">
            <a:avLst/>
          </a:prstGeom>
          <a:solidFill>
            <a:schemeClr val="tx2"/>
          </a:solidFill>
        </p:spPr>
      </p:pic>
      <p:sp>
        <p:nvSpPr>
          <p:cNvPr id="7" name="TextBox 6">
            <a:extLst>
              <a:ext uri="{FF2B5EF4-FFF2-40B4-BE49-F238E27FC236}">
                <a16:creationId xmlns:a16="http://schemas.microsoft.com/office/drawing/2014/main" id="{CFA068B6-A01C-4092-A462-D313412E99EA}"/>
              </a:ext>
            </a:extLst>
          </p:cNvPr>
          <p:cNvSpPr txBox="1"/>
          <p:nvPr/>
        </p:nvSpPr>
        <p:spPr>
          <a:xfrm>
            <a:off x="129302" y="5569666"/>
            <a:ext cx="8928242" cy="738664"/>
          </a:xfrm>
          <a:prstGeom prst="rect">
            <a:avLst/>
          </a:prstGeom>
          <a:solidFill>
            <a:schemeClr val="accent1">
              <a:lumMod val="50000"/>
            </a:schemeClr>
          </a:solidFill>
        </p:spPr>
        <p:txBody>
          <a:bodyPr wrap="square" rtlCol="0">
            <a:spAutoFit/>
          </a:bodyPr>
          <a:lstStyle/>
          <a:p>
            <a:pPr algn="ctr"/>
            <a:r>
              <a:rPr lang="en-US" sz="2400" i="1" dirty="0">
                <a:solidFill>
                  <a:schemeClr val="bg1"/>
                </a:solidFill>
              </a:rPr>
              <a:t>Story Maps of Flood Risk and Mitigation</a:t>
            </a:r>
          </a:p>
          <a:p>
            <a:pPr algn="ctr"/>
            <a:endParaRPr lang="en-US" i="1" dirty="0">
              <a:solidFill>
                <a:schemeClr val="bg1"/>
              </a:solidFill>
            </a:endParaRPr>
          </a:p>
        </p:txBody>
      </p:sp>
      <p:sp>
        <p:nvSpPr>
          <p:cNvPr id="10" name="Freeform: Shape 9">
            <a:extLst>
              <a:ext uri="{FF2B5EF4-FFF2-40B4-BE49-F238E27FC236}">
                <a16:creationId xmlns:a16="http://schemas.microsoft.com/office/drawing/2014/main" id="{AA2B547C-9959-40F1-A32B-D4E7F84DE155}"/>
              </a:ext>
            </a:extLst>
          </p:cNvPr>
          <p:cNvSpPr/>
          <p:nvPr/>
        </p:nvSpPr>
        <p:spPr>
          <a:xfrm>
            <a:off x="133565" y="1224151"/>
            <a:ext cx="1869897" cy="307777"/>
          </a:xfrm>
          <a:custGeom>
            <a:avLst/>
            <a:gdLst>
              <a:gd name="connsiteX0" fmla="*/ 0 w 1880171"/>
              <a:gd name="connsiteY0" fmla="*/ 10274 h 256854"/>
              <a:gd name="connsiteX1" fmla="*/ 0 w 1880171"/>
              <a:gd name="connsiteY1" fmla="*/ 10274 h 256854"/>
              <a:gd name="connsiteX2" fmla="*/ 0 w 1880171"/>
              <a:gd name="connsiteY2" fmla="*/ 246580 h 256854"/>
              <a:gd name="connsiteX3" fmla="*/ 1880171 w 1880171"/>
              <a:gd name="connsiteY3" fmla="*/ 256854 h 256854"/>
              <a:gd name="connsiteX4" fmla="*/ 1500027 w 1880171"/>
              <a:gd name="connsiteY4" fmla="*/ 0 h 256854"/>
              <a:gd name="connsiteX5" fmla="*/ 0 w 1880171"/>
              <a:gd name="connsiteY5" fmla="*/ 10274 h 25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171" h="256854">
                <a:moveTo>
                  <a:pt x="0" y="10274"/>
                </a:moveTo>
                <a:lnTo>
                  <a:pt x="0" y="10274"/>
                </a:lnTo>
                <a:lnTo>
                  <a:pt x="0" y="246580"/>
                </a:lnTo>
                <a:lnTo>
                  <a:pt x="1880171" y="256854"/>
                </a:lnTo>
                <a:lnTo>
                  <a:pt x="1500027" y="0"/>
                </a:lnTo>
                <a:lnTo>
                  <a:pt x="0" y="10274"/>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Flood Risk</a:t>
            </a:r>
          </a:p>
        </p:txBody>
      </p:sp>
      <p:sp>
        <p:nvSpPr>
          <p:cNvPr id="11" name="Freeform: Shape 10">
            <a:extLst>
              <a:ext uri="{FF2B5EF4-FFF2-40B4-BE49-F238E27FC236}">
                <a16:creationId xmlns:a16="http://schemas.microsoft.com/office/drawing/2014/main" id="{833D90E1-0FDE-4E31-B51E-345C5ECB9104}"/>
              </a:ext>
            </a:extLst>
          </p:cNvPr>
          <p:cNvSpPr/>
          <p:nvPr/>
        </p:nvSpPr>
        <p:spPr>
          <a:xfrm>
            <a:off x="2053124" y="1225680"/>
            <a:ext cx="1869897" cy="307777"/>
          </a:xfrm>
          <a:custGeom>
            <a:avLst/>
            <a:gdLst>
              <a:gd name="connsiteX0" fmla="*/ 0 w 1880171"/>
              <a:gd name="connsiteY0" fmla="*/ 10274 h 256854"/>
              <a:gd name="connsiteX1" fmla="*/ 0 w 1880171"/>
              <a:gd name="connsiteY1" fmla="*/ 10274 h 256854"/>
              <a:gd name="connsiteX2" fmla="*/ 0 w 1880171"/>
              <a:gd name="connsiteY2" fmla="*/ 246580 h 256854"/>
              <a:gd name="connsiteX3" fmla="*/ 1880171 w 1880171"/>
              <a:gd name="connsiteY3" fmla="*/ 256854 h 256854"/>
              <a:gd name="connsiteX4" fmla="*/ 1500027 w 1880171"/>
              <a:gd name="connsiteY4" fmla="*/ 0 h 256854"/>
              <a:gd name="connsiteX5" fmla="*/ 0 w 1880171"/>
              <a:gd name="connsiteY5" fmla="*/ 10274 h 25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171" h="256854">
                <a:moveTo>
                  <a:pt x="0" y="10274"/>
                </a:moveTo>
                <a:lnTo>
                  <a:pt x="0" y="10274"/>
                </a:lnTo>
                <a:lnTo>
                  <a:pt x="0" y="246580"/>
                </a:lnTo>
                <a:lnTo>
                  <a:pt x="1880171" y="256854"/>
                </a:lnTo>
                <a:lnTo>
                  <a:pt x="1500027" y="0"/>
                </a:lnTo>
                <a:lnTo>
                  <a:pt x="0" y="10274"/>
                </a:lnTo>
                <a:close/>
              </a:path>
            </a:pathLst>
          </a:cu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CRS Credits</a:t>
            </a:r>
          </a:p>
        </p:txBody>
      </p:sp>
      <p:sp>
        <p:nvSpPr>
          <p:cNvPr id="12" name="Freeform: Shape 11">
            <a:extLst>
              <a:ext uri="{FF2B5EF4-FFF2-40B4-BE49-F238E27FC236}">
                <a16:creationId xmlns:a16="http://schemas.microsoft.com/office/drawing/2014/main" id="{2A45D508-6F4F-4B59-B1CB-520D8C99A947}"/>
              </a:ext>
            </a:extLst>
          </p:cNvPr>
          <p:cNvSpPr/>
          <p:nvPr/>
        </p:nvSpPr>
        <p:spPr>
          <a:xfrm>
            <a:off x="3986797" y="1224375"/>
            <a:ext cx="1869897" cy="307777"/>
          </a:xfrm>
          <a:custGeom>
            <a:avLst/>
            <a:gdLst>
              <a:gd name="connsiteX0" fmla="*/ 0 w 1880171"/>
              <a:gd name="connsiteY0" fmla="*/ 10274 h 256854"/>
              <a:gd name="connsiteX1" fmla="*/ 0 w 1880171"/>
              <a:gd name="connsiteY1" fmla="*/ 10274 h 256854"/>
              <a:gd name="connsiteX2" fmla="*/ 0 w 1880171"/>
              <a:gd name="connsiteY2" fmla="*/ 246580 h 256854"/>
              <a:gd name="connsiteX3" fmla="*/ 1880171 w 1880171"/>
              <a:gd name="connsiteY3" fmla="*/ 256854 h 256854"/>
              <a:gd name="connsiteX4" fmla="*/ 1500027 w 1880171"/>
              <a:gd name="connsiteY4" fmla="*/ 0 h 256854"/>
              <a:gd name="connsiteX5" fmla="*/ 0 w 1880171"/>
              <a:gd name="connsiteY5" fmla="*/ 10274 h 25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171" h="256854">
                <a:moveTo>
                  <a:pt x="0" y="10274"/>
                </a:moveTo>
                <a:lnTo>
                  <a:pt x="0" y="10274"/>
                </a:lnTo>
                <a:lnTo>
                  <a:pt x="0" y="246580"/>
                </a:lnTo>
                <a:lnTo>
                  <a:pt x="1880171" y="256854"/>
                </a:lnTo>
                <a:lnTo>
                  <a:pt x="1500027" y="0"/>
                </a:lnTo>
                <a:lnTo>
                  <a:pt x="0" y="10274"/>
                </a:lnTo>
                <a:close/>
              </a:path>
            </a:pathLst>
          </a:cu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Landslide Risk</a:t>
            </a:r>
          </a:p>
        </p:txBody>
      </p:sp>
      <p:sp>
        <p:nvSpPr>
          <p:cNvPr id="14" name="Rectangle 13">
            <a:extLst>
              <a:ext uri="{FF2B5EF4-FFF2-40B4-BE49-F238E27FC236}">
                <a16:creationId xmlns:a16="http://schemas.microsoft.com/office/drawing/2014/main" id="{080913B1-1703-497D-AEA7-C2AE06E9B2BD}"/>
              </a:ext>
            </a:extLst>
          </p:cNvPr>
          <p:cNvSpPr/>
          <p:nvPr/>
        </p:nvSpPr>
        <p:spPr>
          <a:xfrm>
            <a:off x="1643865" y="6477623"/>
            <a:ext cx="5257363" cy="369332"/>
          </a:xfrm>
          <a:prstGeom prst="rect">
            <a:avLst/>
          </a:prstGeom>
        </p:spPr>
        <p:txBody>
          <a:bodyPr wrap="square">
            <a:spAutoFit/>
          </a:bodyPr>
          <a:lstStyle/>
          <a:p>
            <a:r>
              <a:rPr lang="en-US" dirty="0">
                <a:hlinkClick r:id="rId4"/>
              </a:rPr>
              <a:t>http://mapwv.gov/flood/communities/?id=540285</a:t>
            </a:r>
            <a:endParaRPr lang="en-US" dirty="0"/>
          </a:p>
        </p:txBody>
      </p:sp>
      <p:sp>
        <p:nvSpPr>
          <p:cNvPr id="15" name="TextBox 14">
            <a:extLst>
              <a:ext uri="{FF2B5EF4-FFF2-40B4-BE49-F238E27FC236}">
                <a16:creationId xmlns:a16="http://schemas.microsoft.com/office/drawing/2014/main" id="{5C979D67-6E45-45D5-82A2-029FE644F9ED}"/>
              </a:ext>
            </a:extLst>
          </p:cNvPr>
          <p:cNvSpPr txBox="1"/>
          <p:nvPr/>
        </p:nvSpPr>
        <p:spPr>
          <a:xfrm>
            <a:off x="2373331" y="4859677"/>
            <a:ext cx="3811711" cy="369332"/>
          </a:xfrm>
          <a:prstGeom prst="rect">
            <a:avLst/>
          </a:prstGeom>
          <a:noFill/>
        </p:spPr>
        <p:txBody>
          <a:bodyPr wrap="square" rtlCol="0">
            <a:spAutoFit/>
          </a:bodyPr>
          <a:lstStyle/>
          <a:p>
            <a:r>
              <a:rPr lang="en-US" dirty="0"/>
              <a:t>WV Flood Tool Quick View of Bluefield</a:t>
            </a:r>
          </a:p>
        </p:txBody>
      </p:sp>
      <p:sp>
        <p:nvSpPr>
          <p:cNvPr id="16" name="TextBox 15">
            <a:extLst>
              <a:ext uri="{FF2B5EF4-FFF2-40B4-BE49-F238E27FC236}">
                <a16:creationId xmlns:a16="http://schemas.microsoft.com/office/drawing/2014/main" id="{A01684E2-01CF-4E92-B8EE-C03C9E833E54}"/>
              </a:ext>
            </a:extLst>
          </p:cNvPr>
          <p:cNvSpPr txBox="1"/>
          <p:nvPr/>
        </p:nvSpPr>
        <p:spPr>
          <a:xfrm>
            <a:off x="3467044" y="4141074"/>
            <a:ext cx="1703671" cy="369332"/>
          </a:xfrm>
          <a:prstGeom prst="rect">
            <a:avLst/>
          </a:prstGeom>
          <a:noFill/>
        </p:spPr>
        <p:txBody>
          <a:bodyPr wrap="square" rtlCol="0">
            <a:spAutoFit/>
          </a:bodyPr>
          <a:lstStyle/>
          <a:p>
            <a:r>
              <a:rPr lang="en-US" b="1" dirty="0">
                <a:solidFill>
                  <a:schemeClr val="accent1">
                    <a:lumMod val="50000"/>
                  </a:schemeClr>
                </a:solidFill>
                <a:effectLst>
                  <a:glow rad="127000">
                    <a:schemeClr val="bg1"/>
                  </a:glow>
                </a:effectLst>
              </a:rPr>
              <a:t>WV Flood Tool</a:t>
            </a:r>
          </a:p>
        </p:txBody>
      </p:sp>
    </p:spTree>
    <p:extLst>
      <p:ext uri="{BB962C8B-B14F-4D97-AF65-F5344CB8AC3E}">
        <p14:creationId xmlns:p14="http://schemas.microsoft.com/office/powerpoint/2010/main" val="26993686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44929" y="737492"/>
            <a:ext cx="8788037"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3300" dirty="0">
              <a:solidFill>
                <a:schemeClr val="accent1">
                  <a:lumMod val="50000"/>
                </a:schemeClr>
              </a:solidFill>
              <a:latin typeface="Arial" panose="020B0604020202020204" pitchFamily="34" charset="0"/>
              <a:cs typeface="Arial" panose="020B0604020202020204" pitchFamily="34" charset="0"/>
            </a:endParaRPr>
          </a:p>
        </p:txBody>
      </p:sp>
      <p:sp>
        <p:nvSpPr>
          <p:cNvPr id="18"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FEMA’s Community Rating System</a:t>
            </a:r>
          </a:p>
        </p:txBody>
      </p:sp>
      <p:pic>
        <p:nvPicPr>
          <p:cNvPr id="5" name="Picture 4"/>
          <p:cNvPicPr>
            <a:picLocks noChangeAspect="1"/>
          </p:cNvPicPr>
          <p:nvPr/>
        </p:nvPicPr>
        <p:blipFill>
          <a:blip r:embed="rId3"/>
          <a:stretch>
            <a:fillRect/>
          </a:stretch>
        </p:blipFill>
        <p:spPr>
          <a:xfrm>
            <a:off x="791110" y="1011387"/>
            <a:ext cx="7487639" cy="5765408"/>
          </a:xfrm>
          <a:prstGeom prst="rect">
            <a:avLst/>
          </a:prstGeom>
        </p:spPr>
      </p:pic>
      <p:sp>
        <p:nvSpPr>
          <p:cNvPr id="2" name="Star: 5 Points 1">
            <a:extLst>
              <a:ext uri="{FF2B5EF4-FFF2-40B4-BE49-F238E27FC236}">
                <a16:creationId xmlns:a16="http://schemas.microsoft.com/office/drawing/2014/main" id="{DE54B9CE-4A96-4236-BDDA-39410F81DE80}"/>
              </a:ext>
            </a:extLst>
          </p:cNvPr>
          <p:cNvSpPr/>
          <p:nvPr/>
        </p:nvSpPr>
        <p:spPr>
          <a:xfrm>
            <a:off x="3704734" y="4930218"/>
            <a:ext cx="311085" cy="31108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75000"/>
                </a:schemeClr>
              </a:solidFill>
            </a:endParaRPr>
          </a:p>
        </p:txBody>
      </p:sp>
      <p:sp>
        <p:nvSpPr>
          <p:cNvPr id="6" name="Star: 5 Points 5">
            <a:extLst>
              <a:ext uri="{FF2B5EF4-FFF2-40B4-BE49-F238E27FC236}">
                <a16:creationId xmlns:a16="http://schemas.microsoft.com/office/drawing/2014/main" id="{B752355B-19EE-4A34-A259-A748E4EFFC55}"/>
              </a:ext>
            </a:extLst>
          </p:cNvPr>
          <p:cNvSpPr/>
          <p:nvPr/>
        </p:nvSpPr>
        <p:spPr>
          <a:xfrm>
            <a:off x="4237385" y="5241303"/>
            <a:ext cx="311085" cy="31108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75000"/>
                </a:schemeClr>
              </a:solidFill>
            </a:endParaRPr>
          </a:p>
        </p:txBody>
      </p:sp>
      <p:sp>
        <p:nvSpPr>
          <p:cNvPr id="7" name="Star: 5 Points 6">
            <a:extLst>
              <a:ext uri="{FF2B5EF4-FFF2-40B4-BE49-F238E27FC236}">
                <a16:creationId xmlns:a16="http://schemas.microsoft.com/office/drawing/2014/main" id="{57E56AF9-7619-4E40-862C-8B9422304D98}"/>
              </a:ext>
            </a:extLst>
          </p:cNvPr>
          <p:cNvSpPr/>
          <p:nvPr/>
        </p:nvSpPr>
        <p:spPr>
          <a:xfrm>
            <a:off x="4724749" y="5478967"/>
            <a:ext cx="311085" cy="31108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75000"/>
                </a:schemeClr>
              </a:solidFill>
            </a:endParaRPr>
          </a:p>
        </p:txBody>
      </p:sp>
    </p:spTree>
    <p:extLst>
      <p:ext uri="{BB962C8B-B14F-4D97-AF65-F5344CB8AC3E}">
        <p14:creationId xmlns:p14="http://schemas.microsoft.com/office/powerpoint/2010/main" val="342308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48" t="56656" r="144" b="24522"/>
          <a:stretch/>
        </p:blipFill>
        <p:spPr>
          <a:xfrm>
            <a:off x="535017" y="5134622"/>
            <a:ext cx="7850221" cy="1091133"/>
          </a:xfrm>
          <a:prstGeom prst="rect">
            <a:avLst/>
          </a:prstGeom>
          <a:ln>
            <a:solidFill>
              <a:schemeClr val="tx1"/>
            </a:solidFill>
          </a:ln>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Mitigation Actions</a:t>
            </a:r>
          </a:p>
        </p:txBody>
      </p:sp>
      <p:sp>
        <p:nvSpPr>
          <p:cNvPr id="3" name="TextBox 2"/>
          <p:cNvSpPr txBox="1"/>
          <p:nvPr/>
        </p:nvSpPr>
        <p:spPr>
          <a:xfrm>
            <a:off x="535018" y="1244544"/>
            <a:ext cx="7850221" cy="707886"/>
          </a:xfrm>
          <a:prstGeom prst="rect">
            <a:avLst/>
          </a:prstGeom>
          <a:solidFill>
            <a:schemeClr val="tx2">
              <a:lumMod val="20000"/>
              <a:lumOff val="80000"/>
            </a:schemeClr>
          </a:solidFill>
        </p:spPr>
        <p:txBody>
          <a:bodyPr wrap="square" rtlCol="0">
            <a:spAutoFit/>
          </a:bodyPr>
          <a:lstStyle/>
          <a:p>
            <a:pPr algn="ctr"/>
            <a:r>
              <a:rPr lang="en-US" sz="2000" b="1" dirty="0">
                <a:solidFill>
                  <a:schemeClr val="accent1">
                    <a:lumMod val="50000"/>
                  </a:schemeClr>
                </a:solidFill>
                <a:latin typeface="Arial" panose="020B0604020202020204" pitchFamily="34" charset="0"/>
                <a:cs typeface="Arial" panose="020B0604020202020204" pitchFamily="34" charset="0"/>
              </a:rPr>
              <a:t>Identify Mitigation Actions derived from Risk Assessments</a:t>
            </a:r>
          </a:p>
          <a:p>
            <a:endParaRPr lang="en-US" sz="2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C7B9439-BEA1-4BE9-8317-1612B88A863F}"/>
              </a:ext>
            </a:extLst>
          </p:cNvPr>
          <p:cNvSpPr txBox="1"/>
          <p:nvPr/>
        </p:nvSpPr>
        <p:spPr>
          <a:xfrm>
            <a:off x="6600585" y="5971766"/>
            <a:ext cx="1851852" cy="307777"/>
          </a:xfrm>
          <a:prstGeom prst="rect">
            <a:avLst/>
          </a:prstGeom>
          <a:noFill/>
        </p:spPr>
        <p:txBody>
          <a:bodyPr wrap="square" rtlCol="0">
            <a:spAutoFit/>
          </a:bodyPr>
          <a:lstStyle/>
          <a:p>
            <a:pPr algn="ctr"/>
            <a:r>
              <a:rPr lang="en-US" sz="1400" dirty="0">
                <a:solidFill>
                  <a:schemeClr val="bg1">
                    <a:lumMod val="50000"/>
                  </a:schemeClr>
                </a:solidFill>
              </a:rPr>
              <a:t>Slide courtesy of FEMA</a:t>
            </a:r>
          </a:p>
        </p:txBody>
      </p:sp>
      <p:sp>
        <p:nvSpPr>
          <p:cNvPr id="4" name="TextBox 3"/>
          <p:cNvSpPr txBox="1"/>
          <p:nvPr/>
        </p:nvSpPr>
        <p:spPr>
          <a:xfrm>
            <a:off x="458178" y="2466256"/>
            <a:ext cx="7850221" cy="2031325"/>
          </a:xfrm>
          <a:prstGeom prst="rect">
            <a:avLst/>
          </a:prstGeom>
          <a:noFill/>
        </p:spPr>
        <p:txBody>
          <a:bodyPr wrap="square" rtlCol="0">
            <a:spAutoFit/>
          </a:bodyPr>
          <a:lstStyle/>
          <a:p>
            <a:pPr marL="342900" indent="-342900">
              <a:buFont typeface="Arial" panose="020B0604020202020204" pitchFamily="34" charset="0"/>
              <a:buChar char="•"/>
            </a:pPr>
            <a:r>
              <a:rPr lang="en-US" b="1" dirty="0">
                <a:solidFill>
                  <a:schemeClr val="tx1">
                    <a:lumMod val="75000"/>
                    <a:lumOff val="25000"/>
                  </a:schemeClr>
                </a:solidFill>
                <a:latin typeface="Arial" panose="020B0604020202020204" pitchFamily="34" charset="0"/>
                <a:cs typeface="Arial" panose="020B0604020202020204" pitchFamily="34" charset="0"/>
              </a:rPr>
              <a:t>Take sustained action to reduce or eliminate the long-term risk to human life and property from hazards</a:t>
            </a:r>
          </a:p>
          <a:p>
            <a:pPr marL="342900" indent="-342900">
              <a:buFont typeface="Arial" panose="020B0604020202020204" pitchFamily="34" charset="0"/>
              <a:buChar char="•"/>
            </a:pPr>
            <a:endParaRPr lang="en-US" b="1"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b="1" dirty="0">
                <a:solidFill>
                  <a:schemeClr val="tx1">
                    <a:lumMod val="75000"/>
                    <a:lumOff val="25000"/>
                  </a:schemeClr>
                </a:solidFill>
                <a:latin typeface="Arial" panose="020B0604020202020204" pitchFamily="34" charset="0"/>
                <a:cs typeface="Arial" panose="020B0604020202020204" pitchFamily="34" charset="0"/>
              </a:rPr>
              <a:t>Communities can sustain action by building the capacity, knowledge, and understanding necessary to successfully advance action</a:t>
            </a:r>
            <a:endParaRPr lang="en-US" dirty="0">
              <a:solidFill>
                <a:schemeClr val="tx1">
                  <a:lumMod val="75000"/>
                  <a:lumOff val="25000"/>
                </a:schemeClr>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472666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Contact Information</a:t>
            </a:r>
          </a:p>
        </p:txBody>
      </p:sp>
      <p:sp>
        <p:nvSpPr>
          <p:cNvPr id="7" name="Content Placeholder 6"/>
          <p:cNvSpPr>
            <a:spLocks noGrp="1"/>
          </p:cNvSpPr>
          <p:nvPr>
            <p:ph idx="1"/>
          </p:nvPr>
        </p:nvSpPr>
        <p:spPr>
          <a:xfrm>
            <a:off x="447675" y="1832026"/>
            <a:ext cx="8248650" cy="3759149"/>
          </a:xfrm>
          <a:solidFill>
            <a:schemeClr val="accent1">
              <a:lumMod val="20000"/>
              <a:lumOff val="80000"/>
            </a:schemeClr>
          </a:solidFill>
          <a:effectLst>
            <a:outerShdw blurRad="50800" dist="38100" dir="2700000" algn="tl" rotWithShape="0">
              <a:prstClr val="black">
                <a:alpha val="40000"/>
              </a:prstClr>
            </a:outerShdw>
          </a:effectLst>
        </p:spPr>
        <p:txBody>
          <a:bodyPr>
            <a:normAutofit fontScale="77500" lnSpcReduction="20000"/>
          </a:bodyPr>
          <a:lstStyle/>
          <a:p>
            <a:pPr marL="457200" lvl="1" indent="0">
              <a:buNone/>
            </a:pPr>
            <a:r>
              <a:rPr lang="en-US" dirty="0">
                <a:latin typeface="inherit"/>
              </a:rPr>
              <a:t/>
            </a:r>
            <a:br>
              <a:rPr lang="en-US" dirty="0">
                <a:latin typeface="inherit"/>
              </a:rPr>
            </a:br>
            <a:r>
              <a:rPr lang="en-US" sz="3200" b="1" dirty="0">
                <a:solidFill>
                  <a:schemeClr val="accent1">
                    <a:lumMod val="50000"/>
                  </a:schemeClr>
                </a:solidFill>
              </a:rPr>
              <a:t>WV GIS Technical Center, West Virginia University</a:t>
            </a:r>
            <a:r>
              <a:rPr lang="en-US" dirty="0"/>
              <a:t/>
            </a:r>
            <a:br>
              <a:rPr lang="en-US" dirty="0"/>
            </a:br>
            <a:r>
              <a:rPr lang="en-US" dirty="0"/>
              <a:t/>
            </a:r>
            <a:br>
              <a:rPr lang="en-US" dirty="0"/>
            </a:br>
            <a:r>
              <a:rPr lang="en-US" b="1" dirty="0"/>
              <a:t>Kurt Donaldson</a:t>
            </a:r>
            <a:r>
              <a:rPr lang="en-US" dirty="0"/>
              <a:t>, GIS Manager</a:t>
            </a:r>
            <a:br>
              <a:rPr lang="en-US" dirty="0"/>
            </a:br>
            <a:r>
              <a:rPr lang="en-US" dirty="0">
                <a:hlinkClick r:id="rId2"/>
              </a:rPr>
              <a:t>kurt.donaldson@mail.wvu.edu</a:t>
            </a:r>
            <a:r>
              <a:rPr lang="en-US" dirty="0"/>
              <a:t>, phone: (304) 293-9467</a:t>
            </a:r>
            <a:br>
              <a:rPr lang="en-US" dirty="0"/>
            </a:br>
            <a:r>
              <a:rPr lang="en-US" dirty="0"/>
              <a:t/>
            </a:r>
            <a:br>
              <a:rPr lang="en-US" dirty="0"/>
            </a:br>
            <a:r>
              <a:rPr lang="en-US" b="1" dirty="0"/>
              <a:t>Maneesh Sharma</a:t>
            </a:r>
            <a:r>
              <a:rPr lang="en-US" dirty="0"/>
              <a:t>, Project Lead </a:t>
            </a:r>
          </a:p>
          <a:p>
            <a:pPr marL="457200" lvl="1" indent="0">
              <a:buNone/>
            </a:pPr>
            <a:r>
              <a:rPr lang="en-US" dirty="0">
                <a:hlinkClick r:id="rId3"/>
              </a:rPr>
              <a:t>Maneesh.Sharma@mail.wvu.edu</a:t>
            </a:r>
            <a:r>
              <a:rPr lang="en-US" dirty="0"/>
              <a:t>, phone (304) 293-6694</a:t>
            </a:r>
          </a:p>
          <a:p>
            <a:pPr marL="457200" lvl="1" indent="0">
              <a:buNone/>
            </a:pPr>
            <a:endParaRPr lang="en-US" dirty="0"/>
          </a:p>
          <a:p>
            <a:pPr marL="457200" lvl="1" indent="0">
              <a:buNone/>
            </a:pPr>
            <a:r>
              <a:rPr lang="en-US" b="1" dirty="0"/>
              <a:t>Eric Hopkins</a:t>
            </a:r>
            <a:r>
              <a:rPr lang="en-US" dirty="0"/>
              <a:t>, GIS Analyst</a:t>
            </a:r>
            <a:br>
              <a:rPr lang="en-US" dirty="0"/>
            </a:br>
            <a:r>
              <a:rPr lang="en-US" dirty="0">
                <a:hlinkClick r:id="rId4"/>
              </a:rPr>
              <a:t>Eric.Hopkins@mail.wvu.edu</a:t>
            </a:r>
            <a:r>
              <a:rPr lang="en-US" dirty="0"/>
              <a:t>, phone: (304) 293-9463</a:t>
            </a:r>
            <a:br>
              <a:rPr lang="en-US" dirty="0"/>
            </a:br>
            <a:r>
              <a:rPr lang="en-US" b="1" dirty="0"/>
              <a:t/>
            </a:r>
            <a:br>
              <a:rPr lang="en-US" b="1" dirty="0"/>
            </a:br>
            <a:r>
              <a:rPr lang="en-US" dirty="0"/>
              <a:t/>
            </a:r>
            <a:br>
              <a:rPr lang="en-US" dirty="0"/>
            </a:br>
            <a:endParaRPr lang="en-US" dirty="0"/>
          </a:p>
          <a:p>
            <a:pPr marL="457200" lvl="1" indent="0">
              <a:buNone/>
            </a:pPr>
            <a:r>
              <a:rPr lang="en-US" dirty="0"/>
              <a:t/>
            </a:r>
            <a:br>
              <a:rPr lang="en-US" dirty="0"/>
            </a:br>
            <a:endParaRPr lang="en-US" dirty="0"/>
          </a:p>
          <a:p>
            <a:pPr marL="457200" lvl="1" indent="0">
              <a:buNone/>
            </a:pPr>
            <a:endParaRPr lang="en-US" dirty="0"/>
          </a:p>
          <a:p>
            <a:pPr marL="457200" lvl="1" indent="0">
              <a:buNone/>
            </a:pPr>
            <a:endParaRPr lang="en-US" dirty="0"/>
          </a:p>
          <a:p>
            <a:pPr lvl="2"/>
            <a:endParaRPr lang="en-US" dirty="0">
              <a:solidFill>
                <a:srgbClr val="666666"/>
              </a:solidFill>
              <a:latin typeface="inherit"/>
            </a:endParaRPr>
          </a:p>
          <a:p>
            <a:pPr lvl="2"/>
            <a:endParaRPr lang="en-US" dirty="0">
              <a:solidFill>
                <a:srgbClr val="666666"/>
              </a:solidFill>
              <a:latin typeface="inherit"/>
            </a:endParaRPr>
          </a:p>
          <a:p>
            <a:pPr lvl="2"/>
            <a:endParaRPr lang="en-US" dirty="0">
              <a:solidFill>
                <a:srgbClr val="666666"/>
              </a:solidFill>
              <a:latin typeface="merriweatherregular"/>
            </a:endParaRPr>
          </a:p>
          <a:p>
            <a:pPr marL="457200" lvl="1" indent="0">
              <a:buNone/>
            </a:pPr>
            <a:endParaRPr lang="en-US" dirty="0">
              <a:solidFill>
                <a:srgbClr val="666666"/>
              </a:solidFill>
              <a:latin typeface="merriweather_lightregular"/>
            </a:endParaRPr>
          </a:p>
          <a:p>
            <a:endParaRPr lang="en-US" dirty="0"/>
          </a:p>
        </p:txBody>
      </p:sp>
    </p:spTree>
    <p:extLst>
      <p:ext uri="{BB962C8B-B14F-4D97-AF65-F5344CB8AC3E}">
        <p14:creationId xmlns:p14="http://schemas.microsoft.com/office/powerpoint/2010/main" val="25981445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68101"/>
            <a:ext cx="9144000" cy="5158451"/>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722071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94002" y="814543"/>
            <a:ext cx="7644928"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300" dirty="0">
                <a:solidFill>
                  <a:schemeClr val="accent1">
                    <a:lumMod val="50000"/>
                  </a:schemeClr>
                </a:solidFill>
                <a:latin typeface="Arial" panose="020B0604020202020204" pitchFamily="34" charset="0"/>
                <a:cs typeface="Arial" panose="020B0604020202020204" pitchFamily="34" charset="0"/>
              </a:rPr>
              <a:t>Multi-Agency Coordination</a:t>
            </a:r>
          </a:p>
        </p:txBody>
      </p:sp>
      <p:sp>
        <p:nvSpPr>
          <p:cNvPr id="8" name="TextBox 7"/>
          <p:cNvSpPr txBox="1"/>
          <p:nvPr/>
        </p:nvSpPr>
        <p:spPr>
          <a:xfrm>
            <a:off x="695611" y="1724405"/>
            <a:ext cx="3704262" cy="3308598"/>
          </a:xfrm>
          <a:prstGeom prst="rect">
            <a:avLst/>
          </a:prstGeom>
          <a:solidFill>
            <a:schemeClr val="tx2">
              <a:lumMod val="20000"/>
              <a:lumOff val="80000"/>
            </a:schemeClr>
          </a:solidFill>
          <a:effectLst>
            <a:glow rad="101600">
              <a:schemeClr val="accent3">
                <a:satMod val="175000"/>
                <a:alpha val="40000"/>
              </a:schemeClr>
            </a:glow>
            <a:outerShdw blurRad="50800" dist="38100" dir="5400000" algn="t" rotWithShape="0">
              <a:prstClr val="black">
                <a:alpha val="40000"/>
              </a:prstClr>
            </a:outerShdw>
          </a:effectLst>
        </p:spPr>
        <p:txBody>
          <a:bodyPr wrap="square" rtlCol="0">
            <a:spAutoFit/>
          </a:bodyPr>
          <a:lstStyle/>
          <a:p>
            <a:pPr algn="ctr"/>
            <a:r>
              <a:rPr lang="en-US" sz="1900" dirty="0">
                <a:solidFill>
                  <a:schemeClr val="accent1">
                    <a:lumMod val="50000"/>
                  </a:schemeClr>
                </a:solidFill>
              </a:rPr>
              <a:t>Federal Agencies</a:t>
            </a:r>
            <a:br>
              <a:rPr lang="en-US" sz="1900" dirty="0">
                <a:solidFill>
                  <a:schemeClr val="accent1">
                    <a:lumMod val="50000"/>
                  </a:schemeClr>
                </a:solidFill>
              </a:rPr>
            </a:br>
            <a:endParaRPr lang="en-US" sz="1900" dirty="0">
              <a:solidFill>
                <a:schemeClr val="accent1">
                  <a:lumMod val="50000"/>
                </a:schemeClr>
              </a:solidFill>
            </a:endParaRPr>
          </a:p>
          <a:p>
            <a:pPr algn="ctr"/>
            <a:r>
              <a:rPr lang="en-US" sz="1900" dirty="0">
                <a:solidFill>
                  <a:schemeClr val="accent1">
                    <a:lumMod val="50000"/>
                  </a:schemeClr>
                </a:solidFill>
              </a:rPr>
              <a:t>State Agencies</a:t>
            </a:r>
            <a:br>
              <a:rPr lang="en-US" sz="1900" dirty="0">
                <a:solidFill>
                  <a:schemeClr val="accent1">
                    <a:lumMod val="50000"/>
                  </a:schemeClr>
                </a:solidFill>
              </a:rPr>
            </a:br>
            <a:endParaRPr lang="en-US" sz="1900" dirty="0">
              <a:solidFill>
                <a:schemeClr val="accent1">
                  <a:lumMod val="50000"/>
                </a:schemeClr>
              </a:solidFill>
            </a:endParaRPr>
          </a:p>
          <a:p>
            <a:pPr algn="ctr"/>
            <a:r>
              <a:rPr lang="en-US" sz="1900" dirty="0">
                <a:solidFill>
                  <a:schemeClr val="accent1">
                    <a:lumMod val="50000"/>
                  </a:schemeClr>
                </a:solidFill>
              </a:rPr>
              <a:t>Universities</a:t>
            </a:r>
            <a:br>
              <a:rPr lang="en-US" sz="1900" dirty="0">
                <a:solidFill>
                  <a:schemeClr val="accent1">
                    <a:lumMod val="50000"/>
                  </a:schemeClr>
                </a:solidFill>
              </a:rPr>
            </a:br>
            <a:endParaRPr lang="en-US" sz="1900" dirty="0">
              <a:solidFill>
                <a:schemeClr val="accent1">
                  <a:lumMod val="50000"/>
                </a:schemeClr>
              </a:solidFill>
            </a:endParaRPr>
          </a:p>
          <a:p>
            <a:pPr algn="ctr"/>
            <a:r>
              <a:rPr lang="en-US" sz="1900" dirty="0">
                <a:solidFill>
                  <a:schemeClr val="accent1">
                    <a:lumMod val="50000"/>
                  </a:schemeClr>
                </a:solidFill>
              </a:rPr>
              <a:t>Regional Councils</a:t>
            </a:r>
            <a:br>
              <a:rPr lang="en-US" sz="1900" dirty="0">
                <a:solidFill>
                  <a:schemeClr val="accent1">
                    <a:lumMod val="50000"/>
                  </a:schemeClr>
                </a:solidFill>
              </a:rPr>
            </a:br>
            <a:endParaRPr lang="en-US" sz="1900" dirty="0">
              <a:solidFill>
                <a:schemeClr val="accent1">
                  <a:lumMod val="50000"/>
                </a:schemeClr>
              </a:solidFill>
            </a:endParaRPr>
          </a:p>
          <a:p>
            <a:pPr algn="ctr"/>
            <a:r>
              <a:rPr lang="en-US" sz="1900" dirty="0">
                <a:solidFill>
                  <a:schemeClr val="accent1">
                    <a:lumMod val="50000"/>
                  </a:schemeClr>
                </a:solidFill>
              </a:rPr>
              <a:t>Local Counties</a:t>
            </a:r>
            <a:br>
              <a:rPr lang="en-US" sz="1900" dirty="0">
                <a:solidFill>
                  <a:schemeClr val="accent1">
                    <a:lumMod val="50000"/>
                  </a:schemeClr>
                </a:solidFill>
              </a:rPr>
            </a:br>
            <a:endParaRPr lang="en-US" sz="1900" dirty="0">
              <a:solidFill>
                <a:schemeClr val="accent1">
                  <a:lumMod val="50000"/>
                </a:schemeClr>
              </a:solidFill>
            </a:endParaRPr>
          </a:p>
          <a:p>
            <a:pPr algn="ctr"/>
            <a:r>
              <a:rPr lang="en-US" sz="1900" dirty="0">
                <a:solidFill>
                  <a:schemeClr val="accent1">
                    <a:lumMod val="50000"/>
                  </a:schemeClr>
                </a:solidFill>
              </a:rPr>
              <a:t>Private Companies</a:t>
            </a:r>
          </a:p>
        </p:txBody>
      </p:sp>
      <p:pic>
        <p:nvPicPr>
          <p:cNvPr id="6" name="Picture 5" descr="CorpsLogo"/>
          <p:cNvPicPr/>
          <p:nvPr/>
        </p:nvPicPr>
        <p:blipFill>
          <a:blip r:embed="rId3">
            <a:extLst>
              <a:ext uri="{28A0092B-C50C-407E-A947-70E740481C1C}">
                <a14:useLocalDpi xmlns:a14="http://schemas.microsoft.com/office/drawing/2010/main" val="0"/>
              </a:ext>
            </a:extLst>
          </a:blip>
          <a:srcRect/>
          <a:stretch>
            <a:fillRect/>
          </a:stretch>
        </p:blipFill>
        <p:spPr bwMode="auto">
          <a:xfrm>
            <a:off x="709471" y="6103900"/>
            <a:ext cx="756080" cy="573128"/>
          </a:xfrm>
          <a:prstGeom prst="rect">
            <a:avLst/>
          </a:prstGeom>
          <a:noFill/>
          <a:ln w="25400">
            <a:solidFill>
              <a:srgbClr val="000080"/>
            </a:solidFill>
            <a:miter lim="800000"/>
            <a:headEnd/>
            <a:tailEnd/>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6051" y="6091163"/>
            <a:ext cx="789004" cy="558877"/>
          </a:xfrm>
          <a:prstGeom prst="rect">
            <a:avLst/>
          </a:prstGeom>
        </p:spPr>
      </p:pic>
      <p:pic>
        <p:nvPicPr>
          <p:cNvPr id="10" name="Picture 9"/>
          <p:cNvPicPr>
            <a:picLocks noChangeAspect="1"/>
          </p:cNvPicPr>
          <p:nvPr/>
        </p:nvPicPr>
        <p:blipFill>
          <a:blip r:embed="rId5"/>
          <a:stretch>
            <a:fillRect/>
          </a:stretch>
        </p:blipFill>
        <p:spPr>
          <a:xfrm>
            <a:off x="1707771" y="6108639"/>
            <a:ext cx="1257300" cy="507206"/>
          </a:xfrm>
          <a:prstGeom prst="rect">
            <a:avLst/>
          </a:prstGeom>
        </p:spPr>
      </p:pic>
      <p:pic>
        <p:nvPicPr>
          <p:cNvPr id="11" name="Picture 10"/>
          <p:cNvPicPr>
            <a:picLocks noChangeAspect="1"/>
          </p:cNvPicPr>
          <p:nvPr/>
        </p:nvPicPr>
        <p:blipFill>
          <a:blip r:embed="rId6"/>
          <a:stretch>
            <a:fillRect/>
          </a:stretch>
        </p:blipFill>
        <p:spPr>
          <a:xfrm>
            <a:off x="627082" y="5288210"/>
            <a:ext cx="1664494" cy="635794"/>
          </a:xfrm>
          <a:prstGeom prst="rect">
            <a:avLst/>
          </a:prstGeom>
        </p:spPr>
      </p:pic>
      <p:pic>
        <p:nvPicPr>
          <p:cNvPr id="1028" name="Picture 4" descr="Image result for wv gis technical center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8072" y="5726360"/>
            <a:ext cx="1895303" cy="9978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8" cstate="hqprint">
            <a:extLst>
              <a:ext uri="{28A0092B-C50C-407E-A947-70E740481C1C}">
                <a14:useLocalDpi xmlns:a14="http://schemas.microsoft.com/office/drawing/2010/main" val="0"/>
              </a:ext>
            </a:extLst>
          </a:blip>
          <a:stretch>
            <a:fillRect/>
          </a:stretch>
        </p:blipFill>
        <p:spPr bwMode="auto">
          <a:xfrm>
            <a:off x="4472414" y="5384421"/>
            <a:ext cx="1191641" cy="11916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gional Planning and Development Council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04943" y="1665989"/>
            <a:ext cx="3406688" cy="34066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66078" y="1860391"/>
            <a:ext cx="1700996" cy="715581"/>
          </a:xfrm>
          <a:prstGeom prst="rect">
            <a:avLst/>
          </a:prstGeom>
          <a:noFill/>
        </p:spPr>
        <p:txBody>
          <a:bodyPr wrap="square" rtlCol="0">
            <a:spAutoFit/>
          </a:bodyPr>
          <a:lstStyle/>
          <a:p>
            <a:pPr algn="ctr"/>
            <a:r>
              <a:rPr lang="en-US" sz="1350" dirty="0"/>
              <a:t>11 Regional Planning &amp; Development Councils</a:t>
            </a:r>
          </a:p>
        </p:txBody>
      </p:sp>
      <p:sp>
        <p:nvSpPr>
          <p:cNvPr id="15" name="TextBox 14"/>
          <p:cNvSpPr txBox="1"/>
          <p:nvPr/>
        </p:nvSpPr>
        <p:spPr>
          <a:xfrm>
            <a:off x="5276135" y="1902658"/>
            <a:ext cx="1256838" cy="300082"/>
          </a:xfrm>
          <a:prstGeom prst="rect">
            <a:avLst/>
          </a:prstGeom>
          <a:noFill/>
        </p:spPr>
        <p:txBody>
          <a:bodyPr wrap="square" rtlCol="0">
            <a:spAutoFit/>
          </a:bodyPr>
          <a:lstStyle/>
          <a:p>
            <a:pPr algn="ctr"/>
            <a:r>
              <a:rPr lang="en-US" sz="1350" dirty="0"/>
              <a:t>55 Counties</a:t>
            </a:r>
          </a:p>
        </p:txBody>
      </p:sp>
      <p:sp>
        <p:nvSpPr>
          <p:cNvPr id="3" name="Slide Number Placeholder 2"/>
          <p:cNvSpPr>
            <a:spLocks noGrp="1"/>
          </p:cNvSpPr>
          <p:nvPr>
            <p:ph type="sldNum" sz="quarter" idx="12"/>
          </p:nvPr>
        </p:nvSpPr>
        <p:spPr/>
        <p:txBody>
          <a:bodyPr/>
          <a:lstStyle/>
          <a:p>
            <a:fld id="{92F6D016-80C0-493B-8F02-FCF3F31B97C4}" type="slidenum">
              <a:rPr lang="en-US" smtClean="0"/>
              <a:t>5</a:t>
            </a:fld>
            <a:endParaRPr lang="en-US"/>
          </a:p>
        </p:txBody>
      </p:sp>
      <p:sp>
        <p:nvSpPr>
          <p:cNvPr id="16" name="Title 1">
            <a:extLst>
              <a:ext uri="{FF2B5EF4-FFF2-40B4-BE49-F238E27FC236}">
                <a16:creationId xmlns:a16="http://schemas.microsoft.com/office/drawing/2014/main" id="{B5F29E47-84EE-4F92-B411-A6E81C4C6421}"/>
              </a:ext>
            </a:extLst>
          </p:cNvPr>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Hazard Mitigation Grant</a:t>
            </a:r>
          </a:p>
        </p:txBody>
      </p:sp>
      <p:pic>
        <p:nvPicPr>
          <p:cNvPr id="4" name="Picture 3">
            <a:extLst>
              <a:ext uri="{FF2B5EF4-FFF2-40B4-BE49-F238E27FC236}">
                <a16:creationId xmlns:a16="http://schemas.microsoft.com/office/drawing/2014/main" id="{6A3434B1-F13B-4039-9DD8-207FE8DF7753}"/>
              </a:ext>
            </a:extLst>
          </p:cNvPr>
          <p:cNvPicPr>
            <a:picLocks noChangeAspect="1"/>
          </p:cNvPicPr>
          <p:nvPr/>
        </p:nvPicPr>
        <p:blipFill>
          <a:blip r:embed="rId10"/>
          <a:stretch>
            <a:fillRect/>
          </a:stretch>
        </p:blipFill>
        <p:spPr>
          <a:xfrm>
            <a:off x="2547742" y="5231972"/>
            <a:ext cx="1471803" cy="748270"/>
          </a:xfrm>
          <a:prstGeom prst="rect">
            <a:avLst/>
          </a:prstGeom>
        </p:spPr>
      </p:pic>
      <p:sp>
        <p:nvSpPr>
          <p:cNvPr id="18" name="TextBox 17">
            <a:extLst>
              <a:ext uri="{FF2B5EF4-FFF2-40B4-BE49-F238E27FC236}">
                <a16:creationId xmlns:a16="http://schemas.microsoft.com/office/drawing/2014/main" id="{A63C2178-25AE-4AFD-A44D-AC492E6CC0F8}"/>
              </a:ext>
            </a:extLst>
          </p:cNvPr>
          <p:cNvSpPr txBox="1"/>
          <p:nvPr/>
        </p:nvSpPr>
        <p:spPr>
          <a:xfrm>
            <a:off x="6972393" y="4360938"/>
            <a:ext cx="1475996" cy="300082"/>
          </a:xfrm>
          <a:prstGeom prst="rect">
            <a:avLst/>
          </a:prstGeom>
          <a:noFill/>
        </p:spPr>
        <p:txBody>
          <a:bodyPr wrap="square" rtlCol="0">
            <a:spAutoFit/>
          </a:bodyPr>
          <a:lstStyle/>
          <a:p>
            <a:pPr algn="ctr"/>
            <a:r>
              <a:rPr lang="en-US" sz="1350" i="1" dirty="0">
                <a:solidFill>
                  <a:schemeClr val="accent1">
                    <a:lumMod val="50000"/>
                  </a:schemeClr>
                </a:solidFill>
              </a:rPr>
              <a:t>232 municipalities</a:t>
            </a:r>
          </a:p>
        </p:txBody>
      </p:sp>
      <p:pic>
        <p:nvPicPr>
          <p:cNvPr id="7" name="Picture 6">
            <a:extLst>
              <a:ext uri="{FF2B5EF4-FFF2-40B4-BE49-F238E27FC236}">
                <a16:creationId xmlns:a16="http://schemas.microsoft.com/office/drawing/2014/main" id="{6327260E-1FE4-4B17-9D78-A424422BC0A6}"/>
              </a:ext>
            </a:extLst>
          </p:cNvPr>
          <p:cNvPicPr>
            <a:picLocks noChangeAspect="1"/>
          </p:cNvPicPr>
          <p:nvPr/>
        </p:nvPicPr>
        <p:blipFill rotWithShape="1">
          <a:blip r:embed="rId11"/>
          <a:srcRect t="19031" b="13964"/>
          <a:stretch/>
        </p:blipFill>
        <p:spPr>
          <a:xfrm>
            <a:off x="5802811" y="5702670"/>
            <a:ext cx="1047750" cy="695661"/>
          </a:xfrm>
          <a:prstGeom prst="rect">
            <a:avLst/>
          </a:prstGeom>
        </p:spPr>
      </p:pic>
      <p:pic>
        <p:nvPicPr>
          <p:cNvPr id="12" name="Picture 11"/>
          <p:cNvPicPr>
            <a:picLocks noChangeAspect="1"/>
          </p:cNvPicPr>
          <p:nvPr/>
        </p:nvPicPr>
        <p:blipFill>
          <a:blip r:embed="rId12"/>
          <a:stretch>
            <a:fillRect/>
          </a:stretch>
        </p:blipFill>
        <p:spPr>
          <a:xfrm>
            <a:off x="7204186" y="5276331"/>
            <a:ext cx="1743075" cy="371475"/>
          </a:xfrm>
          <a:prstGeom prst="rect">
            <a:avLst/>
          </a:prstGeom>
        </p:spPr>
      </p:pic>
    </p:spTree>
    <p:extLst>
      <p:ext uri="{BB962C8B-B14F-4D97-AF65-F5344CB8AC3E}">
        <p14:creationId xmlns:p14="http://schemas.microsoft.com/office/powerpoint/2010/main" val="3163539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975579-F6BA-45E4-9D4F-21F2DEE78B2F}"/>
              </a:ext>
            </a:extLst>
          </p:cNvPr>
          <p:cNvPicPr>
            <a:picLocks noChangeAspect="1"/>
          </p:cNvPicPr>
          <p:nvPr/>
        </p:nvPicPr>
        <p:blipFill>
          <a:blip r:embed="rId3"/>
          <a:stretch>
            <a:fillRect/>
          </a:stretch>
        </p:blipFill>
        <p:spPr>
          <a:xfrm>
            <a:off x="805038" y="914400"/>
            <a:ext cx="7546501" cy="5804452"/>
          </a:xfrm>
          <a:prstGeom prst="rect">
            <a:avLst/>
          </a:prstGeom>
        </p:spPr>
      </p:pic>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Hazard Assessment</a:t>
            </a:r>
          </a:p>
        </p:txBody>
      </p:sp>
      <p:sp>
        <p:nvSpPr>
          <p:cNvPr id="7" name="TextBox 6"/>
          <p:cNvSpPr txBox="1"/>
          <p:nvPr/>
        </p:nvSpPr>
        <p:spPr>
          <a:xfrm>
            <a:off x="4886632" y="989252"/>
            <a:ext cx="3094490" cy="1169551"/>
          </a:xfrm>
          <a:prstGeom prst="rect">
            <a:avLst/>
          </a:prstGeom>
          <a:solidFill>
            <a:schemeClr val="tx2">
              <a:lumMod val="20000"/>
              <a:lumOff val="80000"/>
            </a:schemeClr>
          </a:solidFill>
        </p:spPr>
        <p:txBody>
          <a:bodyPr wrap="square" rtlCol="0">
            <a:spAutoFit/>
          </a:bodyPr>
          <a:lstStyle/>
          <a:p>
            <a:r>
              <a:rPr lang="en-US" sz="1400" b="1" dirty="0"/>
              <a:t>294 Statistical Geographies </a:t>
            </a:r>
            <a:r>
              <a:rPr lang="en-US" sz="1400" dirty="0"/>
              <a:t>form</a:t>
            </a:r>
            <a:br>
              <a:rPr lang="en-US" sz="1400" dirty="0"/>
            </a:br>
            <a:r>
              <a:rPr lang="en-US" sz="1400" b="1" dirty="0"/>
              <a:t>286 Communities </a:t>
            </a:r>
            <a:r>
              <a:rPr lang="en-US" sz="1400" dirty="0"/>
              <a:t>which form</a:t>
            </a:r>
          </a:p>
          <a:p>
            <a:r>
              <a:rPr lang="en-US" sz="1400" b="1" dirty="0"/>
              <a:t>55 Counties </a:t>
            </a:r>
            <a:r>
              <a:rPr lang="en-US" sz="1400" dirty="0"/>
              <a:t>which form</a:t>
            </a:r>
          </a:p>
          <a:p>
            <a:r>
              <a:rPr lang="en-US" sz="1400" b="1" dirty="0"/>
              <a:t>11 PDC Regions </a:t>
            </a:r>
            <a:r>
              <a:rPr lang="en-US" sz="1400" dirty="0"/>
              <a:t>which form</a:t>
            </a:r>
          </a:p>
          <a:p>
            <a:r>
              <a:rPr lang="en-US" sz="1400" b="1" dirty="0"/>
              <a:t>1 Statewide </a:t>
            </a:r>
            <a:r>
              <a:rPr lang="en-US" sz="1400" dirty="0"/>
              <a:t>Flood Risk Assessment</a:t>
            </a:r>
            <a:endParaRPr lang="en-US" sz="1600" dirty="0"/>
          </a:p>
        </p:txBody>
      </p:sp>
      <p:graphicFrame>
        <p:nvGraphicFramePr>
          <p:cNvPr id="4" name="Table 3"/>
          <p:cNvGraphicFramePr>
            <a:graphicFrameLocks noGrp="1"/>
          </p:cNvGraphicFramePr>
          <p:nvPr/>
        </p:nvGraphicFramePr>
        <p:xfrm>
          <a:off x="5516538" y="5475009"/>
          <a:ext cx="2464584" cy="1054840"/>
        </p:xfrm>
        <a:graphic>
          <a:graphicData uri="http://schemas.openxmlformats.org/drawingml/2006/table">
            <a:tbl>
              <a:tblPr>
                <a:tableStyleId>{5C22544A-7EE6-4342-B048-85BDC9FD1C3A}</a:tableStyleId>
              </a:tblPr>
              <a:tblGrid>
                <a:gridCol w="1098662">
                  <a:extLst>
                    <a:ext uri="{9D8B030D-6E8A-4147-A177-3AD203B41FA5}">
                      <a16:colId xmlns:a16="http://schemas.microsoft.com/office/drawing/2014/main" val="1034709628"/>
                    </a:ext>
                  </a:extLst>
                </a:gridCol>
                <a:gridCol w="607078">
                  <a:extLst>
                    <a:ext uri="{9D8B030D-6E8A-4147-A177-3AD203B41FA5}">
                      <a16:colId xmlns:a16="http://schemas.microsoft.com/office/drawing/2014/main" val="1970709682"/>
                    </a:ext>
                  </a:extLst>
                </a:gridCol>
                <a:gridCol w="758844">
                  <a:extLst>
                    <a:ext uri="{9D8B030D-6E8A-4147-A177-3AD203B41FA5}">
                      <a16:colId xmlns:a16="http://schemas.microsoft.com/office/drawing/2014/main" val="953797708"/>
                    </a:ext>
                  </a:extLst>
                </a:gridCol>
              </a:tblGrid>
              <a:tr h="145808">
                <a:tc>
                  <a:txBody>
                    <a:bodyPr/>
                    <a:lstStyle/>
                    <a:p>
                      <a:pPr algn="ctr" fontAlgn="b"/>
                      <a:r>
                        <a:rPr lang="en-US" sz="800" b="1" u="none" strike="noStrike" dirty="0">
                          <a:solidFill>
                            <a:srgbClr val="FF0000"/>
                          </a:solidFill>
                          <a:effectLst/>
                        </a:rPr>
                        <a:t>SPLIT COMMUNITY</a:t>
                      </a:r>
                      <a:endParaRPr lang="en-US" sz="800" b="1" i="0" u="none" strike="noStrike" dirty="0">
                        <a:solidFill>
                          <a:srgbClr val="FF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ctr" fontAlgn="b"/>
                      <a:r>
                        <a:rPr lang="en-US" sz="800" b="1" u="none" strike="noStrike" dirty="0">
                          <a:effectLst/>
                        </a:rPr>
                        <a:t>COUNTY 1</a:t>
                      </a:r>
                      <a:endParaRPr lang="en-US" sz="800" b="1"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ctr" fontAlgn="b"/>
                      <a:r>
                        <a:rPr lang="en-US" sz="800" b="1" u="none" strike="noStrike" dirty="0">
                          <a:effectLst/>
                        </a:rPr>
                        <a:t>COUNTY 2</a:t>
                      </a:r>
                      <a:endParaRPr lang="en-US" sz="800" b="1"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672212200"/>
                  </a:ext>
                </a:extLst>
              </a:tr>
              <a:tr h="90323">
                <a:tc>
                  <a:txBody>
                    <a:bodyPr/>
                    <a:lstStyle/>
                    <a:p>
                      <a:pPr algn="l" fontAlgn="b"/>
                      <a:r>
                        <a:rPr lang="en-US" sz="700" u="none" strike="noStrike" dirty="0">
                          <a:effectLst/>
                        </a:rPr>
                        <a:t>Alderson</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dirty="0">
                          <a:effectLst/>
                        </a:rPr>
                        <a:t>Greenbrier</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a:effectLst/>
                        </a:rPr>
                        <a:t>Monroe</a:t>
                      </a:r>
                      <a:endParaRPr lang="en-US" sz="700" b="0" i="0" u="none" strike="noStrike">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465829494"/>
                  </a:ext>
                </a:extLst>
              </a:tr>
              <a:tr h="90323">
                <a:tc>
                  <a:txBody>
                    <a:bodyPr/>
                    <a:lstStyle/>
                    <a:p>
                      <a:pPr algn="l" fontAlgn="b"/>
                      <a:r>
                        <a:rPr lang="en-US" sz="700" u="none" strike="noStrike" dirty="0">
                          <a:effectLst/>
                        </a:rPr>
                        <a:t>Huntington</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dirty="0">
                          <a:effectLst/>
                        </a:rPr>
                        <a:t>Cabell</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Wayne</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2465024661"/>
                  </a:ext>
                </a:extLst>
              </a:tr>
              <a:tr h="90323">
                <a:tc>
                  <a:txBody>
                    <a:bodyPr/>
                    <a:lstStyle/>
                    <a:p>
                      <a:pPr algn="l" fontAlgn="b"/>
                      <a:r>
                        <a:rPr lang="en-US" sz="700" u="none" strike="noStrike" dirty="0">
                          <a:effectLst/>
                        </a:rPr>
                        <a:t>Montgomery</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dirty="0">
                          <a:effectLst/>
                        </a:rPr>
                        <a:t>Fayette</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Kanawha</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2358738905"/>
                  </a:ext>
                </a:extLst>
              </a:tr>
              <a:tr h="90323">
                <a:tc>
                  <a:txBody>
                    <a:bodyPr/>
                    <a:lstStyle/>
                    <a:p>
                      <a:pPr algn="l" fontAlgn="b"/>
                      <a:r>
                        <a:rPr lang="en-US" sz="700" u="none" strike="noStrike" dirty="0">
                          <a:effectLst/>
                        </a:rPr>
                        <a:t>Nitro</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a:effectLst/>
                        </a:rPr>
                        <a:t>Kanawha</a:t>
                      </a:r>
                      <a:endParaRPr lang="en-US" sz="700" b="0" i="0" u="none" strike="noStrike">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Putnam</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2462982332"/>
                  </a:ext>
                </a:extLst>
              </a:tr>
              <a:tr h="90323">
                <a:tc>
                  <a:txBody>
                    <a:bodyPr/>
                    <a:lstStyle/>
                    <a:p>
                      <a:pPr algn="l" fontAlgn="b"/>
                      <a:r>
                        <a:rPr lang="en-US" sz="700" u="none" strike="noStrike" dirty="0">
                          <a:effectLst/>
                        </a:rPr>
                        <a:t>Paden City</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dirty="0">
                          <a:effectLst/>
                        </a:rPr>
                        <a:t>Tyler</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Wetzel</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831682028"/>
                  </a:ext>
                </a:extLst>
              </a:tr>
              <a:tr h="90323">
                <a:tc>
                  <a:txBody>
                    <a:bodyPr/>
                    <a:lstStyle/>
                    <a:p>
                      <a:pPr algn="l" fontAlgn="b"/>
                      <a:r>
                        <a:rPr lang="en-US" sz="700" u="none" strike="noStrike" dirty="0">
                          <a:effectLst/>
                        </a:rPr>
                        <a:t>Smithers</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a:effectLst/>
                        </a:rPr>
                        <a:t>Fayette</a:t>
                      </a:r>
                      <a:endParaRPr lang="en-US" sz="700" b="0" i="0" u="none" strike="noStrike">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Kanawha</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701509620"/>
                  </a:ext>
                </a:extLst>
              </a:tr>
              <a:tr h="90323">
                <a:tc>
                  <a:txBody>
                    <a:bodyPr/>
                    <a:lstStyle/>
                    <a:p>
                      <a:pPr algn="l" fontAlgn="b"/>
                      <a:r>
                        <a:rPr lang="en-US" sz="700" u="none" strike="noStrike" dirty="0">
                          <a:effectLst/>
                        </a:rPr>
                        <a:t>Wheeling</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a:effectLst/>
                        </a:rPr>
                        <a:t>Marshall</a:t>
                      </a:r>
                      <a:endParaRPr lang="en-US" sz="700" b="0" i="0" u="none" strike="noStrike">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Ohio</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2407900371"/>
                  </a:ext>
                </a:extLst>
              </a:tr>
              <a:tr h="90323">
                <a:tc>
                  <a:txBody>
                    <a:bodyPr/>
                    <a:lstStyle/>
                    <a:p>
                      <a:pPr algn="l" fontAlgn="b"/>
                      <a:r>
                        <a:rPr lang="en-US" sz="700" u="none" strike="noStrike" dirty="0">
                          <a:effectLst/>
                        </a:rPr>
                        <a:t>Weirton</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tx2">
                        <a:lumMod val="20000"/>
                        <a:lumOff val="80000"/>
                      </a:schemeClr>
                    </a:solidFill>
                  </a:tcPr>
                </a:tc>
                <a:tc>
                  <a:txBody>
                    <a:bodyPr/>
                    <a:lstStyle/>
                    <a:p>
                      <a:pPr algn="l" fontAlgn="b"/>
                      <a:r>
                        <a:rPr lang="en-US" sz="700" u="none" strike="noStrike">
                          <a:effectLst/>
                        </a:rPr>
                        <a:t>Brooke</a:t>
                      </a:r>
                      <a:endParaRPr lang="en-US" sz="700" b="0" i="0" u="none" strike="noStrike">
                        <a:solidFill>
                          <a:srgbClr val="000000"/>
                        </a:solidFill>
                        <a:effectLst/>
                        <a:latin typeface="Calibri" panose="020F0502020204030204" pitchFamily="34" charset="0"/>
                      </a:endParaRPr>
                    </a:p>
                  </a:txBody>
                  <a:tcPr marL="6949" marR="6949" marT="6949" marB="0" anchor="b">
                    <a:solidFill>
                      <a:schemeClr val="bg1">
                        <a:lumMod val="85000"/>
                      </a:schemeClr>
                    </a:solidFill>
                  </a:tcPr>
                </a:tc>
                <a:tc>
                  <a:txBody>
                    <a:bodyPr/>
                    <a:lstStyle/>
                    <a:p>
                      <a:pPr algn="l" fontAlgn="b"/>
                      <a:r>
                        <a:rPr lang="en-US" sz="700" u="none" strike="noStrike" dirty="0">
                          <a:effectLst/>
                        </a:rPr>
                        <a:t>Hancock</a:t>
                      </a:r>
                      <a:endParaRPr lang="en-US" sz="700" b="0" i="0" u="none" strike="noStrike" dirty="0">
                        <a:solidFill>
                          <a:srgbClr val="000000"/>
                        </a:solidFill>
                        <a:effectLst/>
                        <a:latin typeface="Calibri" panose="020F0502020204030204" pitchFamily="34" charset="0"/>
                      </a:endParaRPr>
                    </a:p>
                  </a:txBody>
                  <a:tcPr marL="6949" marR="6949" marT="6949" marB="0" anchor="b">
                    <a:solidFill>
                      <a:schemeClr val="bg1">
                        <a:lumMod val="85000"/>
                      </a:schemeClr>
                    </a:solidFill>
                  </a:tcPr>
                </a:tc>
                <a:extLst>
                  <a:ext uri="{0D108BD9-81ED-4DB2-BD59-A6C34878D82A}">
                    <a16:rowId xmlns:a16="http://schemas.microsoft.com/office/drawing/2014/main" val="813778389"/>
                  </a:ext>
                </a:extLst>
              </a:tr>
            </a:tbl>
          </a:graphicData>
        </a:graphic>
      </p:graphicFrame>
      <p:sp>
        <p:nvSpPr>
          <p:cNvPr id="10" name="TextBox 9">
            <a:extLst>
              <a:ext uri="{FF2B5EF4-FFF2-40B4-BE49-F238E27FC236}">
                <a16:creationId xmlns:a16="http://schemas.microsoft.com/office/drawing/2014/main" id="{6EE35AB0-F3A4-47CB-A66F-0B4654F54EC3}"/>
              </a:ext>
            </a:extLst>
          </p:cNvPr>
          <p:cNvSpPr txBox="1"/>
          <p:nvPr/>
        </p:nvSpPr>
        <p:spPr>
          <a:xfrm>
            <a:off x="637889" y="2579858"/>
            <a:ext cx="2512882" cy="784830"/>
          </a:xfrm>
          <a:prstGeom prst="rect">
            <a:avLst/>
          </a:prstGeom>
          <a:noFill/>
        </p:spPr>
        <p:txBody>
          <a:bodyPr wrap="square" rtlCol="0">
            <a:spAutoFit/>
          </a:bodyPr>
          <a:lstStyle/>
          <a:p>
            <a:pPr algn="ctr"/>
            <a:r>
              <a:rPr lang="en-US" sz="1500" dirty="0">
                <a:solidFill>
                  <a:schemeClr val="bg1">
                    <a:lumMod val="50000"/>
                  </a:schemeClr>
                </a:solidFill>
              </a:rPr>
              <a:t>94% of WV Communities have Special Flood Hazard Areas (SFHA)</a:t>
            </a:r>
          </a:p>
        </p:txBody>
      </p:sp>
      <p:sp>
        <p:nvSpPr>
          <p:cNvPr id="3" name="Rectangle 2">
            <a:extLst>
              <a:ext uri="{FF2B5EF4-FFF2-40B4-BE49-F238E27FC236}">
                <a16:creationId xmlns:a16="http://schemas.microsoft.com/office/drawing/2014/main" id="{26A51261-D249-4F4E-8262-079FD8530AB7}"/>
              </a:ext>
            </a:extLst>
          </p:cNvPr>
          <p:cNvSpPr/>
          <p:nvPr/>
        </p:nvSpPr>
        <p:spPr>
          <a:xfrm>
            <a:off x="1162878" y="6349520"/>
            <a:ext cx="1298220" cy="369332"/>
          </a:xfrm>
          <a:prstGeom prst="rect">
            <a:avLst/>
          </a:prstGeom>
        </p:spPr>
        <p:txBody>
          <a:bodyPr wrap="square">
            <a:spAutoFit/>
          </a:bodyPr>
          <a:lstStyle/>
          <a:p>
            <a:r>
              <a:rPr lang="en-US" sz="900" dirty="0">
                <a:solidFill>
                  <a:schemeClr val="accent1">
                    <a:lumMod val="50000"/>
                  </a:schemeClr>
                </a:solidFill>
                <a:hlinkClick r:id="rId4"/>
              </a:rPr>
              <a:t>PDF Map</a:t>
            </a:r>
            <a:endParaRPr lang="en-US" sz="900" dirty="0">
              <a:solidFill>
                <a:schemeClr val="accent1">
                  <a:lumMod val="50000"/>
                </a:schemeClr>
              </a:solidFill>
            </a:endParaRPr>
          </a:p>
          <a:p>
            <a:endParaRPr lang="en-US" sz="900" dirty="0"/>
          </a:p>
        </p:txBody>
      </p:sp>
      <p:sp>
        <p:nvSpPr>
          <p:cNvPr id="8" name="TextBox 7">
            <a:extLst>
              <a:ext uri="{FF2B5EF4-FFF2-40B4-BE49-F238E27FC236}">
                <a16:creationId xmlns:a16="http://schemas.microsoft.com/office/drawing/2014/main" id="{8CB2CFAD-E91D-4B94-808E-8EB2968AFCF9}"/>
              </a:ext>
            </a:extLst>
          </p:cNvPr>
          <p:cNvSpPr txBox="1"/>
          <p:nvPr/>
        </p:nvSpPr>
        <p:spPr>
          <a:xfrm>
            <a:off x="911219" y="989252"/>
            <a:ext cx="2564788" cy="1600438"/>
          </a:xfrm>
          <a:prstGeom prst="rect">
            <a:avLst/>
          </a:prstGeom>
          <a:solidFill>
            <a:schemeClr val="bg1">
              <a:lumMod val="95000"/>
            </a:schemeClr>
          </a:solidFill>
        </p:spPr>
        <p:txBody>
          <a:bodyPr wrap="square" rtlCol="0">
            <a:spAutoFit/>
          </a:bodyPr>
          <a:lstStyle/>
          <a:p>
            <a:r>
              <a:rPr lang="en-US" sz="1400" dirty="0"/>
              <a:t>213  incorporated areas</a:t>
            </a:r>
          </a:p>
          <a:p>
            <a:r>
              <a:rPr lang="en-US" sz="1400" u="sng" dirty="0"/>
              <a:t>+55  unincorporated areas</a:t>
            </a:r>
            <a:r>
              <a:rPr lang="en-US" sz="1400" dirty="0"/>
              <a:t/>
            </a:r>
            <a:br>
              <a:rPr lang="en-US" sz="1400" dirty="0"/>
            </a:br>
            <a:r>
              <a:rPr lang="en-US" sz="1400" b="1" dirty="0"/>
              <a:t>268  NFIP Communities</a:t>
            </a:r>
            <a:r>
              <a:rPr lang="en-US" sz="1400" dirty="0"/>
              <a:t/>
            </a:r>
            <a:br>
              <a:rPr lang="en-US" sz="1400" dirty="0"/>
            </a:br>
            <a:r>
              <a:rPr lang="en-US" sz="1400" u="sng" dirty="0"/>
              <a:t>+18  no SFHA communities</a:t>
            </a:r>
            <a:endParaRPr lang="en-US" sz="1400" dirty="0"/>
          </a:p>
          <a:p>
            <a:r>
              <a:rPr lang="en-US" sz="1400" b="1" dirty="0"/>
              <a:t>286  WV Communities</a:t>
            </a:r>
          </a:p>
          <a:p>
            <a:r>
              <a:rPr lang="en-US" sz="1400" u="sng" dirty="0"/>
              <a:t> + 8  split communities</a:t>
            </a:r>
          </a:p>
          <a:p>
            <a:r>
              <a:rPr lang="en-US" sz="1400" dirty="0"/>
              <a:t>294  </a:t>
            </a:r>
            <a:r>
              <a:rPr lang="en-US" sz="1400" b="1" dirty="0"/>
              <a:t>Statistical Geographies</a:t>
            </a:r>
            <a:endParaRPr lang="en-US" sz="1600" b="1" dirty="0"/>
          </a:p>
        </p:txBody>
      </p:sp>
    </p:spTree>
    <p:extLst>
      <p:ext uri="{BB962C8B-B14F-4D97-AF65-F5344CB8AC3E}">
        <p14:creationId xmlns:p14="http://schemas.microsoft.com/office/powerpoint/2010/main" val="4070307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268 Flood-Prone Communities</a:t>
            </a:r>
          </a:p>
        </p:txBody>
      </p:sp>
      <p:graphicFrame>
        <p:nvGraphicFramePr>
          <p:cNvPr id="8" name="Table 7">
            <a:extLst>
              <a:ext uri="{FF2B5EF4-FFF2-40B4-BE49-F238E27FC236}">
                <a16:creationId xmlns:a16="http://schemas.microsoft.com/office/drawing/2014/main" id="{EAE54E85-DD17-46FF-AACF-6E78BDE10AF6}"/>
              </a:ext>
            </a:extLst>
          </p:cNvPr>
          <p:cNvGraphicFramePr>
            <a:graphicFrameLocks noGrp="1"/>
          </p:cNvGraphicFramePr>
          <p:nvPr>
            <p:extLst>
              <p:ext uri="{D42A27DB-BD31-4B8C-83A1-F6EECF244321}">
                <p14:modId xmlns:p14="http://schemas.microsoft.com/office/powerpoint/2010/main" val="1967467389"/>
              </p:ext>
            </p:extLst>
          </p:nvPr>
        </p:nvGraphicFramePr>
        <p:xfrm>
          <a:off x="214328" y="1490918"/>
          <a:ext cx="8690531" cy="4262046"/>
        </p:xfrm>
        <a:graphic>
          <a:graphicData uri="http://schemas.openxmlformats.org/drawingml/2006/table">
            <a:tbl>
              <a:tblPr/>
              <a:tblGrid>
                <a:gridCol w="1102179">
                  <a:extLst>
                    <a:ext uri="{9D8B030D-6E8A-4147-A177-3AD203B41FA5}">
                      <a16:colId xmlns:a16="http://schemas.microsoft.com/office/drawing/2014/main" val="2651379806"/>
                    </a:ext>
                  </a:extLst>
                </a:gridCol>
                <a:gridCol w="928150">
                  <a:extLst>
                    <a:ext uri="{9D8B030D-6E8A-4147-A177-3AD203B41FA5}">
                      <a16:colId xmlns:a16="http://schemas.microsoft.com/office/drawing/2014/main" val="3267828783"/>
                    </a:ext>
                  </a:extLst>
                </a:gridCol>
                <a:gridCol w="1174691">
                  <a:extLst>
                    <a:ext uri="{9D8B030D-6E8A-4147-A177-3AD203B41FA5}">
                      <a16:colId xmlns:a16="http://schemas.microsoft.com/office/drawing/2014/main" val="1017737218"/>
                    </a:ext>
                  </a:extLst>
                </a:gridCol>
                <a:gridCol w="1682272">
                  <a:extLst>
                    <a:ext uri="{9D8B030D-6E8A-4147-A177-3AD203B41FA5}">
                      <a16:colId xmlns:a16="http://schemas.microsoft.com/office/drawing/2014/main" val="4250310735"/>
                    </a:ext>
                  </a:extLst>
                </a:gridCol>
                <a:gridCol w="2508905">
                  <a:extLst>
                    <a:ext uri="{9D8B030D-6E8A-4147-A177-3AD203B41FA5}">
                      <a16:colId xmlns:a16="http://schemas.microsoft.com/office/drawing/2014/main" val="3531643194"/>
                    </a:ext>
                  </a:extLst>
                </a:gridCol>
                <a:gridCol w="1294334">
                  <a:extLst>
                    <a:ext uri="{9D8B030D-6E8A-4147-A177-3AD203B41FA5}">
                      <a16:colId xmlns:a16="http://schemas.microsoft.com/office/drawing/2014/main" val="1860418254"/>
                    </a:ext>
                  </a:extLst>
                </a:gridCol>
              </a:tblGrid>
              <a:tr h="478777">
                <a:tc>
                  <a:txBody>
                    <a:bodyPr/>
                    <a:lstStyle/>
                    <a:p>
                      <a:pPr algn="ctr" fontAlgn="ctr"/>
                      <a:r>
                        <a:rPr lang="en-US" sz="1300" b="1" i="0" u="none" strike="noStrike" dirty="0">
                          <a:solidFill>
                            <a:srgbClr val="FFFFFF"/>
                          </a:solidFill>
                          <a:effectLst/>
                          <a:latin typeface="Calibri" panose="020F0502020204030204" pitchFamily="34" charset="0"/>
                        </a:rPr>
                        <a:t>Region</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algn="ctr" fontAlgn="ctr"/>
                      <a:r>
                        <a:rPr lang="en-US" sz="1300" b="1" i="0" u="none" strike="noStrike" dirty="0">
                          <a:solidFill>
                            <a:srgbClr val="FFFFFF"/>
                          </a:solidFill>
                          <a:effectLst/>
                          <a:latin typeface="Calibri" panose="020F0502020204030204" pitchFamily="34" charset="0"/>
                        </a:rPr>
                        <a:t> # Counties</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algn="ctr" fontAlgn="ctr"/>
                      <a:r>
                        <a:rPr lang="en-US" sz="1300" b="1" i="0" u="none" strike="noStrike" dirty="0">
                          <a:solidFill>
                            <a:srgbClr val="FFFFFF"/>
                          </a:solidFill>
                          <a:effectLst/>
                          <a:latin typeface="Calibri" panose="020F0502020204030204" pitchFamily="34" charset="0"/>
                        </a:rPr>
                        <a:t># Communities</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algn="ctr" fontAlgn="ctr"/>
                      <a:r>
                        <a:rPr lang="en-US" sz="1300" b="1" i="0" u="none" strike="noStrike" dirty="0">
                          <a:solidFill>
                            <a:srgbClr val="FFFFFF"/>
                          </a:solidFill>
                          <a:effectLst/>
                          <a:latin typeface="Calibri" panose="020F0502020204030204" pitchFamily="34" charset="0"/>
                        </a:rPr>
                        <a:t>Split Communities across County Boundary</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algn="ctr" fontAlgn="ctr"/>
                      <a:r>
                        <a:rPr lang="en-US" sz="1300" b="1" i="0" u="none" strike="noStrike" dirty="0">
                          <a:solidFill>
                            <a:srgbClr val="FFFFFF"/>
                          </a:solidFill>
                          <a:effectLst/>
                          <a:latin typeface="Calibri" panose="020F0502020204030204" pitchFamily="34" charset="0"/>
                        </a:rPr>
                        <a:t>Communities not participating in NFIP or no SFHA</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algn="ctr" fontAlgn="ctr"/>
                      <a:r>
                        <a:rPr lang="en-US" sz="1300" b="1" i="0" u="none" strike="noStrike" dirty="0">
                          <a:solidFill>
                            <a:srgbClr val="FFFFFF"/>
                          </a:solidFill>
                          <a:effectLst/>
                          <a:latin typeface="Calibri" panose="020F0502020204030204" pitchFamily="34" charset="0"/>
                        </a:rPr>
                        <a:t># NFIP Communities</a:t>
                      </a:r>
                      <a:r>
                        <a:rPr lang="en-US" sz="1300" b="1" i="0" u="none" strike="noStrike" baseline="30000" dirty="0">
                          <a:solidFill>
                            <a:srgbClr val="FFFFFF"/>
                          </a:solidFill>
                          <a:effectLst/>
                          <a:latin typeface="Calibri" panose="020F0502020204030204" pitchFamily="34" charset="0"/>
                        </a:rPr>
                        <a:t>1</a:t>
                      </a:r>
                      <a:endParaRPr lang="en-US" sz="1300" b="1" i="0" u="none" strike="noStrike" dirty="0">
                        <a:solidFill>
                          <a:srgbClr val="FFFFFF"/>
                        </a:solidFill>
                        <a:effectLst/>
                        <a:latin typeface="Calibri" panose="020F0502020204030204" pitchFamily="34" charset="0"/>
                      </a:endParaRP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4160103803"/>
                  </a:ext>
                </a:extLst>
              </a:tr>
              <a:tr h="250270">
                <a:tc>
                  <a:txBody>
                    <a:bodyPr/>
                    <a:lstStyle/>
                    <a:p>
                      <a:pPr algn="l" fontAlgn="ctr"/>
                      <a:r>
                        <a:rPr lang="en-US" sz="1300" b="0" i="0" u="none" strike="noStrike">
                          <a:solidFill>
                            <a:schemeClr val="tx1"/>
                          </a:solidFill>
                          <a:effectLst/>
                          <a:latin typeface="Calibri" panose="020F0502020204030204" pitchFamily="34" charset="0"/>
                        </a:rPr>
                        <a:t>Region 1</a:t>
                      </a:r>
                      <a:r>
                        <a:rPr lang="en-US" sz="1300" b="0" i="0" u="none" strike="noStrike" baseline="30000">
                          <a:solidFill>
                            <a:schemeClr val="tx1"/>
                          </a:solidFill>
                          <a:effectLst/>
                          <a:latin typeface="Calibri" panose="020F0502020204030204" pitchFamily="34" charset="0"/>
                        </a:rPr>
                        <a:t>2</a:t>
                      </a:r>
                      <a:endParaRPr lang="en-US" sz="1300" b="0" i="0" u="none" strike="noStrike">
                        <a:solidFill>
                          <a:schemeClr val="tx1"/>
                        </a:solidFill>
                        <a:effectLst/>
                        <a:latin typeface="Calibri" panose="020F0502020204030204" pitchFamily="34" charset="0"/>
                      </a:endParaRP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6</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32</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Athens, Union</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a:solidFill>
                            <a:schemeClr val="tx1"/>
                          </a:solidFill>
                          <a:effectLst/>
                          <a:latin typeface="Calibri" panose="020F0502020204030204" pitchFamily="34" charset="0"/>
                        </a:rPr>
                        <a:t>30</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64825572"/>
                  </a:ext>
                </a:extLst>
              </a:tr>
              <a:tr h="217626">
                <a:tc>
                  <a:txBody>
                    <a:bodyPr/>
                    <a:lstStyle/>
                    <a:p>
                      <a:pPr algn="l" fontAlgn="ctr"/>
                      <a:r>
                        <a:rPr lang="en-US" sz="1300" b="0" i="0" u="none" strike="noStrike">
                          <a:solidFill>
                            <a:schemeClr val="tx1"/>
                          </a:solidFill>
                          <a:effectLst/>
                          <a:latin typeface="Calibri" panose="020F0502020204030204" pitchFamily="34" charset="0"/>
                        </a:rPr>
                        <a:t>Region 2</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6</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31</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Huntington</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a:solidFill>
                            <a:schemeClr val="tx1"/>
                          </a:solidFill>
                          <a:effectLst/>
                          <a:latin typeface="Calibri" panose="020F0502020204030204" pitchFamily="34" charset="0"/>
                        </a:rPr>
                        <a:t>31</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45723312"/>
                  </a:ext>
                </a:extLst>
              </a:tr>
              <a:tr h="217626">
                <a:tc>
                  <a:txBody>
                    <a:bodyPr/>
                    <a:lstStyle/>
                    <a:p>
                      <a:pPr algn="l" fontAlgn="ctr"/>
                      <a:r>
                        <a:rPr lang="en-US" sz="1300" b="0" i="0" u="none" strike="noStrike">
                          <a:solidFill>
                            <a:schemeClr val="tx1"/>
                          </a:solidFill>
                          <a:effectLst/>
                          <a:latin typeface="Calibri" panose="020F0502020204030204" pitchFamily="34" charset="0"/>
                        </a:rPr>
                        <a:t>Region 3</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4</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a:solidFill>
                            <a:schemeClr val="tx1"/>
                          </a:solidFill>
                          <a:effectLst/>
                          <a:latin typeface="Calibri" panose="020F0502020204030204" pitchFamily="34" charset="0"/>
                        </a:rPr>
                        <a:t>29</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Nitro</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a:solidFill>
                            <a:schemeClr val="tx1"/>
                          </a:solidFill>
                          <a:effectLst/>
                          <a:latin typeface="Calibri" panose="020F0502020204030204" pitchFamily="34" charset="0"/>
                        </a:rPr>
                        <a:t>29</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55064466"/>
                  </a:ext>
                </a:extLst>
              </a:tr>
              <a:tr h="478777">
                <a:tc>
                  <a:txBody>
                    <a:bodyPr/>
                    <a:lstStyle/>
                    <a:p>
                      <a:pPr algn="l" fontAlgn="ctr"/>
                      <a:r>
                        <a:rPr lang="en-US" sz="1300" b="0" i="0" u="none" strike="noStrike" dirty="0">
                          <a:solidFill>
                            <a:schemeClr val="tx1"/>
                          </a:solidFill>
                          <a:effectLst/>
                          <a:latin typeface="Calibri" panose="020F0502020204030204" pitchFamily="34" charset="0"/>
                        </a:rPr>
                        <a:t>Region 4</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5</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31</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Alderson, Montgomery, Smithers</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Fayetteville</a:t>
                      </a:r>
                      <a:r>
                        <a:rPr lang="en-US" sz="1300" b="0" i="0" u="none" strike="noStrike" baseline="30000" dirty="0">
                          <a:solidFill>
                            <a:schemeClr val="tx1"/>
                          </a:solidFill>
                          <a:effectLst/>
                          <a:latin typeface="Calibri" panose="020F0502020204030204" pitchFamily="34" charset="0"/>
                        </a:rPr>
                        <a:t>3</a:t>
                      </a:r>
                      <a:r>
                        <a:rPr lang="en-US" sz="1300" b="0" i="0" u="none" strike="noStrike" dirty="0">
                          <a:solidFill>
                            <a:schemeClr val="tx1"/>
                          </a:solidFill>
                          <a:effectLst/>
                          <a:latin typeface="Calibri" panose="020F0502020204030204" pitchFamily="34" charset="0"/>
                        </a:rPr>
                        <a:t>, Hillsboro, Lewisburg, Quinwood</a:t>
                      </a:r>
                      <a:r>
                        <a:rPr lang="en-US" sz="1300" b="0" i="0" u="none" strike="noStrike" baseline="30000" dirty="0">
                          <a:solidFill>
                            <a:schemeClr val="tx1"/>
                          </a:solidFill>
                          <a:effectLst/>
                          <a:latin typeface="Calibri" panose="020F0502020204030204" pitchFamily="34" charset="0"/>
                        </a:rPr>
                        <a:t>3</a:t>
                      </a:r>
                      <a:r>
                        <a:rPr lang="en-US" sz="1300" b="0" i="0" u="none" strike="noStrike" dirty="0">
                          <a:solidFill>
                            <a:schemeClr val="tx1"/>
                          </a:solidFill>
                          <a:effectLst/>
                          <a:latin typeface="Calibri" panose="020F0502020204030204" pitchFamily="34" charset="0"/>
                        </a:rPr>
                        <a:t>, Thurmond</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26</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25080072"/>
                  </a:ext>
                </a:extLst>
              </a:tr>
              <a:tr h="217626">
                <a:tc>
                  <a:txBody>
                    <a:bodyPr/>
                    <a:lstStyle/>
                    <a:p>
                      <a:pPr algn="l" fontAlgn="ctr"/>
                      <a:r>
                        <a:rPr lang="en-US" sz="1300" b="0" i="0" u="none" strike="noStrike" dirty="0">
                          <a:solidFill>
                            <a:schemeClr val="tx1"/>
                          </a:solidFill>
                          <a:effectLst/>
                          <a:latin typeface="Calibri" panose="020F0502020204030204" pitchFamily="34" charset="0"/>
                        </a:rPr>
                        <a:t>Region 5</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8</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30</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Paden City</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North Hills</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29</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96397166"/>
                  </a:ext>
                </a:extLst>
              </a:tr>
              <a:tr h="214204">
                <a:tc>
                  <a:txBody>
                    <a:bodyPr/>
                    <a:lstStyle/>
                    <a:p>
                      <a:pPr algn="l" fontAlgn="ctr"/>
                      <a:r>
                        <a:rPr lang="en-US" sz="1300" b="0" i="0" u="none" strike="noStrike">
                          <a:solidFill>
                            <a:schemeClr val="tx1"/>
                          </a:solidFill>
                          <a:effectLst/>
                          <a:latin typeface="Calibri" panose="020F0502020204030204" pitchFamily="34" charset="0"/>
                        </a:rPr>
                        <a:t>Region 6</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6</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45</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Brandonville, Tunnelton, White Hall</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42</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45346195"/>
                  </a:ext>
                </a:extLst>
              </a:tr>
              <a:tr h="217626">
                <a:tc>
                  <a:txBody>
                    <a:bodyPr/>
                    <a:lstStyle/>
                    <a:p>
                      <a:pPr algn="l" fontAlgn="ctr"/>
                      <a:r>
                        <a:rPr lang="en-US" sz="1300" b="0" i="0" u="none" strike="noStrike" dirty="0">
                          <a:solidFill>
                            <a:schemeClr val="tx1"/>
                          </a:solidFill>
                          <a:effectLst/>
                          <a:latin typeface="Calibri" panose="020F0502020204030204" pitchFamily="34" charset="0"/>
                        </a:rPr>
                        <a:t>Region 7</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7</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31</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Flatwoods</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30</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44521039"/>
                  </a:ext>
                </a:extLst>
              </a:tr>
              <a:tr h="217626">
                <a:tc>
                  <a:txBody>
                    <a:bodyPr/>
                    <a:lstStyle/>
                    <a:p>
                      <a:pPr algn="l" fontAlgn="ctr"/>
                      <a:r>
                        <a:rPr lang="en-US" sz="1300" b="0" i="0" u="none" strike="noStrike" dirty="0">
                          <a:solidFill>
                            <a:schemeClr val="tx1"/>
                          </a:solidFill>
                          <a:effectLst/>
                          <a:latin typeface="Calibri" panose="020F0502020204030204" pitchFamily="34" charset="0"/>
                        </a:rPr>
                        <a:t>Region 8</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5</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17</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Carpendale, Elk Garden</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15</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11756472"/>
                  </a:ext>
                </a:extLst>
              </a:tr>
              <a:tr h="217626">
                <a:tc>
                  <a:txBody>
                    <a:bodyPr/>
                    <a:lstStyle/>
                    <a:p>
                      <a:pPr algn="l" fontAlgn="ctr"/>
                      <a:r>
                        <a:rPr lang="en-US" sz="1300" b="0" i="0" u="none" strike="noStrike">
                          <a:solidFill>
                            <a:schemeClr val="tx1"/>
                          </a:solidFill>
                          <a:effectLst/>
                          <a:latin typeface="Calibri" panose="020F0502020204030204" pitchFamily="34" charset="0"/>
                        </a:rPr>
                        <a:t>Region 9</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12</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 </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Hedgesville</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11</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66678880"/>
                  </a:ext>
                </a:extLst>
              </a:tr>
              <a:tr h="217626">
                <a:tc>
                  <a:txBody>
                    <a:bodyPr/>
                    <a:lstStyle/>
                    <a:p>
                      <a:pPr algn="l" fontAlgn="ctr"/>
                      <a:r>
                        <a:rPr lang="en-US" sz="1300" b="0" i="0" u="none" strike="noStrike">
                          <a:solidFill>
                            <a:schemeClr val="tx1"/>
                          </a:solidFill>
                          <a:effectLst/>
                          <a:latin typeface="Calibri" panose="020F0502020204030204" pitchFamily="34" charset="0"/>
                        </a:rPr>
                        <a:t>Region 10</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3</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18</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Wheeling</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Bethlehem, Clearview</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16</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58650841"/>
                  </a:ext>
                </a:extLst>
              </a:tr>
              <a:tr h="217626">
                <a:tc>
                  <a:txBody>
                    <a:bodyPr/>
                    <a:lstStyle/>
                    <a:p>
                      <a:pPr algn="l" fontAlgn="ctr"/>
                      <a:r>
                        <a:rPr lang="en-US" sz="1300" b="0" i="0" u="none" strike="noStrike" dirty="0">
                          <a:solidFill>
                            <a:schemeClr val="tx1"/>
                          </a:solidFill>
                          <a:effectLst/>
                          <a:latin typeface="Calibri" panose="020F0502020204030204" pitchFamily="34" charset="0"/>
                        </a:rPr>
                        <a:t>Region 11</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2</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10</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a:solidFill>
                            <a:schemeClr val="tx1"/>
                          </a:solidFill>
                          <a:effectLst/>
                          <a:latin typeface="Calibri" panose="020F0502020204030204" pitchFamily="34" charset="0"/>
                        </a:rPr>
                        <a:t>Weirton</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300" b="0" i="0" u="none" strike="noStrike" dirty="0">
                          <a:solidFill>
                            <a:schemeClr val="tx1"/>
                          </a:solidFill>
                          <a:effectLst/>
                          <a:latin typeface="Calibri" panose="020F0502020204030204" pitchFamily="34" charset="0"/>
                        </a:rPr>
                        <a:t>Windsor Heights</a:t>
                      </a:r>
                    </a:p>
                  </a:txBody>
                  <a:tcPr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0" u="none" strike="noStrike" dirty="0">
                          <a:solidFill>
                            <a:schemeClr val="tx1"/>
                          </a:solidFill>
                          <a:effectLst/>
                          <a:latin typeface="Calibri" panose="020F0502020204030204" pitchFamily="34" charset="0"/>
                        </a:rPr>
                        <a:t>9</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52442059"/>
                  </a:ext>
                </a:extLst>
              </a:tr>
              <a:tr h="228507">
                <a:tc>
                  <a:txBody>
                    <a:bodyPr/>
                    <a:lstStyle/>
                    <a:p>
                      <a:pPr algn="ctr" fontAlgn="ctr"/>
                      <a:r>
                        <a:rPr lang="en-US" sz="1300" b="0" i="1" u="none" strike="noStrike" dirty="0">
                          <a:solidFill>
                            <a:schemeClr val="tx1"/>
                          </a:solidFill>
                          <a:effectLst/>
                          <a:latin typeface="Calibri" panose="020F0502020204030204" pitchFamily="34" charset="0"/>
                        </a:rPr>
                        <a:t>total</a:t>
                      </a:r>
                    </a:p>
                  </a:txBody>
                  <a:tcPr marL="182880" marR="10881" marT="1088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1" u="none" strike="noStrike">
                          <a:solidFill>
                            <a:schemeClr val="tx1"/>
                          </a:solidFill>
                          <a:effectLst/>
                          <a:latin typeface="Calibri" panose="020F0502020204030204" pitchFamily="34" charset="0"/>
                        </a:rPr>
                        <a:t>55</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1" u="none" strike="noStrike" dirty="0">
                          <a:solidFill>
                            <a:schemeClr val="tx1"/>
                          </a:solidFill>
                          <a:effectLst/>
                          <a:latin typeface="Calibri" panose="020F0502020204030204" pitchFamily="34" charset="0"/>
                        </a:rPr>
                        <a:t>286</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1" u="none" strike="noStrike" dirty="0">
                          <a:solidFill>
                            <a:schemeClr val="tx1"/>
                          </a:solidFill>
                          <a:effectLst/>
                          <a:latin typeface="Calibri" panose="020F0502020204030204" pitchFamily="34" charset="0"/>
                        </a:rPr>
                        <a:t>8</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1" u="none" strike="noStrike">
                          <a:solidFill>
                            <a:schemeClr val="tx1"/>
                          </a:solidFill>
                          <a:effectLst/>
                          <a:latin typeface="Calibri" panose="020F0502020204030204" pitchFamily="34" charset="0"/>
                        </a:rPr>
                        <a:t>18</a:t>
                      </a:r>
                    </a:p>
                  </a:txBody>
                  <a:tcPr marL="10881" marR="10881" marT="108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300" b="0" i="1" u="none" strike="noStrike" dirty="0">
                          <a:solidFill>
                            <a:schemeClr val="tx1"/>
                          </a:solidFill>
                          <a:effectLst/>
                          <a:latin typeface="Calibri" panose="020F0502020204030204" pitchFamily="34" charset="0"/>
                        </a:rPr>
                        <a:t>268</a:t>
                      </a:r>
                    </a:p>
                  </a:txBody>
                  <a:tcPr marL="10881" marR="10881" marT="1088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00323332"/>
                  </a:ext>
                </a:extLst>
              </a:tr>
              <a:tr h="870503">
                <a:tc gridSpan="6">
                  <a:txBody>
                    <a:bodyPr/>
                    <a:lstStyle/>
                    <a:p>
                      <a:pPr algn="l" fontAlgn="ctr"/>
                      <a:r>
                        <a:rPr lang="en-US" sz="1100" b="0" i="0" u="none" strike="noStrike" baseline="30000" dirty="0">
                          <a:solidFill>
                            <a:srgbClr val="000000"/>
                          </a:solidFill>
                          <a:effectLst/>
                          <a:latin typeface="Calibri" panose="020F0502020204030204" pitchFamily="34" charset="0"/>
                        </a:rPr>
                        <a:t>1 </a:t>
                      </a:r>
                      <a:r>
                        <a:rPr lang="en-US" sz="1100" b="0" i="0" u="none" strike="noStrike" dirty="0">
                          <a:solidFill>
                            <a:srgbClr val="000000"/>
                          </a:solidFill>
                          <a:effectLst/>
                          <a:latin typeface="Calibri" panose="020F0502020204030204" pitchFamily="34" charset="0"/>
                        </a:rPr>
                        <a:t>Source:  FEMA's Community Status Source Book</a:t>
                      </a:r>
                      <a:r>
                        <a:rPr lang="en-US" sz="1100" b="0" i="0" u="none" strike="noStrike" baseline="30000" dirty="0">
                          <a:solidFill>
                            <a:srgbClr val="000000"/>
                          </a:solidFill>
                          <a:effectLst/>
                          <a:latin typeface="Calibri" panose="020F0502020204030204" pitchFamily="34" charset="0"/>
                        </a:rPr>
                        <a:t/>
                      </a:r>
                      <a:br>
                        <a:rPr lang="en-US" sz="1100" b="0" i="0" u="none" strike="noStrike" baseline="30000" dirty="0">
                          <a:solidFill>
                            <a:srgbClr val="000000"/>
                          </a:solidFill>
                          <a:effectLst/>
                          <a:latin typeface="Calibri" panose="020F0502020204030204" pitchFamily="34" charset="0"/>
                        </a:rPr>
                      </a:br>
                      <a:r>
                        <a:rPr lang="en-US" sz="1100" b="0" i="0" u="none" strike="noStrike" baseline="30000"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 Region 1 dissolved community of Rhodell (Raleigh County) included in NFIP count.  Town of Matoaka (Mercer County) is not included.</a:t>
                      </a:r>
                      <a:br>
                        <a:rPr lang="en-US" sz="1100" b="0" i="0" u="none" strike="noStrike" dirty="0">
                          <a:solidFill>
                            <a:srgbClr val="000000"/>
                          </a:solidFill>
                          <a:effectLst/>
                          <a:latin typeface="Calibri" panose="020F0502020204030204" pitchFamily="34" charset="0"/>
                        </a:rPr>
                      </a:br>
                      <a:r>
                        <a:rPr lang="en-US" sz="1100" b="0" i="0" u="none" strike="noStrike" baseline="30000" dirty="0">
                          <a:solidFill>
                            <a:srgbClr val="000000"/>
                          </a:solidFill>
                          <a:effectLst/>
                          <a:latin typeface="Calibri" panose="020F0502020204030204" pitchFamily="34" charset="0"/>
                        </a:rPr>
                        <a:t>3</a:t>
                      </a:r>
                      <a:r>
                        <a:rPr lang="en-US" sz="1100" b="0" i="0" u="none" strike="noStrike" dirty="0">
                          <a:solidFill>
                            <a:srgbClr val="000000"/>
                          </a:solidFill>
                          <a:effectLst/>
                          <a:latin typeface="Calibri" panose="020F0502020204030204" pitchFamily="34" charset="0"/>
                        </a:rPr>
                        <a:t> Communities include SFHA or non-regulatory floodplain</a:t>
                      </a:r>
                    </a:p>
                  </a:txBody>
                  <a:tcPr marL="93841" marR="93841" marT="46921" marB="4692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1243167"/>
                  </a:ext>
                </a:extLst>
              </a:tr>
            </a:tbl>
          </a:graphicData>
        </a:graphic>
      </p:graphicFrame>
      <p:sp>
        <p:nvSpPr>
          <p:cNvPr id="9" name="TextBox 8">
            <a:extLst>
              <a:ext uri="{FF2B5EF4-FFF2-40B4-BE49-F238E27FC236}">
                <a16:creationId xmlns:a16="http://schemas.microsoft.com/office/drawing/2014/main" id="{F5BA98D4-A8EE-41EE-897E-1D98B7E5E532}"/>
              </a:ext>
            </a:extLst>
          </p:cNvPr>
          <p:cNvSpPr txBox="1"/>
          <p:nvPr/>
        </p:nvSpPr>
        <p:spPr>
          <a:xfrm>
            <a:off x="1043044" y="6037094"/>
            <a:ext cx="7033098" cy="584775"/>
          </a:xfrm>
          <a:prstGeom prst="rect">
            <a:avLst/>
          </a:prstGeom>
          <a:noFill/>
        </p:spPr>
        <p:txBody>
          <a:bodyPr wrap="square" rtlCol="0">
            <a:spAutoFit/>
          </a:bodyPr>
          <a:lstStyle/>
          <a:p>
            <a:r>
              <a:rPr lang="en-US" sz="1600" dirty="0">
                <a:solidFill>
                  <a:schemeClr val="bg1">
                    <a:lumMod val="50000"/>
                  </a:schemeClr>
                </a:solidFill>
              </a:rPr>
              <a:t>Split Communities </a:t>
            </a:r>
            <a:r>
              <a:rPr lang="en-US" sz="1600" b="1" dirty="0">
                <a:solidFill>
                  <a:schemeClr val="bg1">
                    <a:lumMod val="50000"/>
                  </a:schemeClr>
                </a:solidFill>
              </a:rPr>
              <a:t>Alderson</a:t>
            </a:r>
            <a:r>
              <a:rPr lang="en-US" sz="1600" dirty="0">
                <a:solidFill>
                  <a:schemeClr val="bg1">
                    <a:lumMod val="50000"/>
                  </a:schemeClr>
                </a:solidFill>
              </a:rPr>
              <a:t>, </a:t>
            </a:r>
            <a:r>
              <a:rPr lang="en-US" sz="1600" b="1" dirty="0">
                <a:solidFill>
                  <a:schemeClr val="bg1">
                    <a:lumMod val="50000"/>
                  </a:schemeClr>
                </a:solidFill>
              </a:rPr>
              <a:t>Montgomery </a:t>
            </a:r>
            <a:r>
              <a:rPr lang="en-US" sz="1600" dirty="0">
                <a:solidFill>
                  <a:schemeClr val="bg1">
                    <a:lumMod val="50000"/>
                  </a:schemeClr>
                </a:solidFill>
              </a:rPr>
              <a:t>and </a:t>
            </a:r>
            <a:r>
              <a:rPr lang="en-US" sz="1600" b="1" dirty="0">
                <a:solidFill>
                  <a:schemeClr val="bg1">
                    <a:lumMod val="50000"/>
                  </a:schemeClr>
                </a:solidFill>
              </a:rPr>
              <a:t>Smithers</a:t>
            </a:r>
            <a:r>
              <a:rPr lang="en-US" sz="1600" dirty="0">
                <a:solidFill>
                  <a:schemeClr val="bg1">
                    <a:lumMod val="50000"/>
                  </a:schemeClr>
                </a:solidFill>
              </a:rPr>
              <a:t> are members of Region 4</a:t>
            </a:r>
          </a:p>
          <a:p>
            <a:r>
              <a:rPr lang="en-US" sz="1600" dirty="0">
                <a:solidFill>
                  <a:schemeClr val="bg1">
                    <a:lumMod val="50000"/>
                  </a:schemeClr>
                </a:solidFill>
              </a:rPr>
              <a:t>Split Community </a:t>
            </a:r>
            <a:r>
              <a:rPr lang="en-US" sz="1600" b="1" dirty="0">
                <a:solidFill>
                  <a:schemeClr val="bg1">
                    <a:lumMod val="50000"/>
                  </a:schemeClr>
                </a:solidFill>
              </a:rPr>
              <a:t>Paden City </a:t>
            </a:r>
            <a:r>
              <a:rPr lang="en-US" sz="1600" dirty="0">
                <a:solidFill>
                  <a:schemeClr val="bg1">
                    <a:lumMod val="50000"/>
                  </a:schemeClr>
                </a:solidFill>
              </a:rPr>
              <a:t>is a member of Region 5</a:t>
            </a:r>
          </a:p>
        </p:txBody>
      </p:sp>
    </p:spTree>
    <p:extLst>
      <p:ext uri="{BB962C8B-B14F-4D97-AF65-F5344CB8AC3E}">
        <p14:creationId xmlns:p14="http://schemas.microsoft.com/office/powerpoint/2010/main" val="4032886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0F24124-F723-4665-AED7-48D03B561F5F}"/>
              </a:ext>
            </a:extLst>
          </p:cNvPr>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Flood Risk Assessment</a:t>
            </a:r>
          </a:p>
        </p:txBody>
      </p:sp>
      <p:sp>
        <p:nvSpPr>
          <p:cNvPr id="6" name="TextBox 5"/>
          <p:cNvSpPr txBox="1"/>
          <p:nvPr/>
        </p:nvSpPr>
        <p:spPr>
          <a:xfrm>
            <a:off x="162098" y="1095420"/>
            <a:ext cx="8819804" cy="5262979"/>
          </a:xfrm>
          <a:prstGeom prst="rect">
            <a:avLst/>
          </a:prstGeom>
          <a:noFill/>
        </p:spPr>
        <p:txBody>
          <a:bodyPr wrap="square" rtlCol="0">
            <a:spAutoFit/>
          </a:bodyPr>
          <a:lstStyle/>
          <a:p>
            <a:pPr marL="342900" marR="0" lvl="0" indent="-342900">
              <a:spcBef>
                <a:spcPts val="0"/>
              </a:spcBef>
              <a:spcAft>
                <a:spcPts val="0"/>
              </a:spcAft>
              <a:buFont typeface="Wingdings" panose="05000000000000000000" pitchFamily="2" charset="2"/>
              <a:buChar char="§"/>
            </a:pPr>
            <a:r>
              <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rPr>
              <a:t>Floodplain regulatory, advisory, and risk assessment products becoming available to the State and published on the WV Flood Tool</a:t>
            </a:r>
          </a:p>
          <a:p>
            <a:pPr marL="342900" marR="0" lvl="0" indent="-342900">
              <a:spcBef>
                <a:spcPts val="0"/>
              </a:spcBef>
              <a:spcAft>
                <a:spcPts val="0"/>
              </a:spcAft>
              <a:buFont typeface="Wingdings" panose="05000000000000000000" pitchFamily="2" charset="2"/>
              <a:buChar char="§"/>
            </a:pPr>
            <a:endPar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0"/>
              </a:spcBef>
              <a:spcAft>
                <a:spcPts val="0"/>
              </a:spcAft>
              <a:buFont typeface="Wingdings" panose="05000000000000000000" pitchFamily="2" charset="2"/>
              <a:buChar char="§"/>
            </a:pPr>
            <a:r>
              <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rPr>
              <a:t>Community-level profiles are being generated that answer the questions </a:t>
            </a:r>
            <a:endParaRPr lang="en-US" sz="2400" b="1" dirty="0">
              <a:latin typeface="Arial" panose="020B0604020202020204" pitchFamily="34" charset="0"/>
              <a:ea typeface="Times New Roman" panose="02020603050405020304" pitchFamily="18" charset="0"/>
              <a:cs typeface="Arial" panose="020B0604020202020204" pitchFamily="34" charset="0"/>
            </a:endParaRPr>
          </a:p>
          <a:p>
            <a:pPr marL="742950" marR="0" lvl="1" indent="-285750">
              <a:spcBef>
                <a:spcPts val="0"/>
              </a:spcBef>
              <a:spcAft>
                <a:spcPts val="0"/>
              </a:spcAft>
              <a:buFont typeface="Arial" panose="020B0604020202020204" pitchFamily="34" charset="0"/>
              <a:buChar char="•"/>
            </a:pPr>
            <a:r>
              <a:rPr lang="en-US" sz="2000" b="1" dirty="0">
                <a:solidFill>
                  <a:schemeClr val="bg2">
                    <a:lumMod val="50000"/>
                  </a:schemeClr>
                </a:solidFill>
                <a:latin typeface="Arial" panose="020B0604020202020204" pitchFamily="34" charset="0"/>
                <a:ea typeface="Times New Roman" panose="02020603050405020304" pitchFamily="18" charset="0"/>
                <a:cs typeface="Arial" panose="020B0604020202020204" pitchFamily="34" charset="0"/>
              </a:rPr>
              <a:t>what is at risk?</a:t>
            </a:r>
          </a:p>
          <a:p>
            <a:pPr marL="1257300" lvl="2" indent="-342900">
              <a:buFont typeface="Courier New" panose="02070309020205020404" pitchFamily="49" charset="0"/>
              <a:buChar char="o"/>
            </a:pPr>
            <a:r>
              <a:rPr lang="en-US" sz="2000" b="1" dirty="0">
                <a:solidFill>
                  <a:schemeClr val="bg2">
                    <a:lumMod val="50000"/>
                  </a:schemeClr>
                </a:solidFill>
                <a:latin typeface="Arial" panose="020B0604020202020204" pitchFamily="34" charset="0"/>
                <a:ea typeface="Times New Roman" panose="02020603050405020304" pitchFamily="18" charset="0"/>
                <a:cs typeface="Arial" panose="020B0604020202020204" pitchFamily="34" charset="0"/>
              </a:rPr>
              <a:t>what has been mitigated? </a:t>
            </a:r>
          </a:p>
          <a:p>
            <a:pPr marL="742950" marR="0" lvl="1" indent="-285750">
              <a:spcBef>
                <a:spcPts val="0"/>
              </a:spcBef>
              <a:spcAft>
                <a:spcPts val="0"/>
              </a:spcAft>
              <a:buFont typeface="Arial" panose="020B0604020202020204" pitchFamily="34" charset="0"/>
              <a:buChar char="•"/>
            </a:pPr>
            <a:r>
              <a:rPr lang="en-US" sz="2000" b="1" dirty="0">
                <a:solidFill>
                  <a:schemeClr val="bg2">
                    <a:lumMod val="50000"/>
                  </a:schemeClr>
                </a:solidFill>
                <a:latin typeface="Arial" panose="020B0604020202020204" pitchFamily="34" charset="0"/>
                <a:ea typeface="Times New Roman" panose="02020603050405020304" pitchFamily="18" charset="0"/>
                <a:cs typeface="Arial" panose="020B0604020202020204" pitchFamily="34" charset="0"/>
              </a:rPr>
              <a:t>what is the degree of risk?</a:t>
            </a:r>
          </a:p>
          <a:p>
            <a:pPr marL="742950" marR="0" lvl="1" indent="-285750">
              <a:spcBef>
                <a:spcPts val="0"/>
              </a:spcBef>
              <a:spcAft>
                <a:spcPts val="0"/>
              </a:spcAft>
              <a:buFont typeface="Arial" panose="020B0604020202020204" pitchFamily="34" charset="0"/>
              <a:buChar char="•"/>
            </a:pPr>
            <a:endParaRPr lang="en-US" sz="2000" b="1" dirty="0">
              <a:solidFill>
                <a:schemeClr val="bg2">
                  <a:lumMod val="50000"/>
                </a:schemeClr>
              </a:solidFill>
              <a:latin typeface="Arial" panose="020B0604020202020204" pitchFamily="34" charset="0"/>
              <a:ea typeface="Times New Roman" panose="02020603050405020304" pitchFamily="18" charset="0"/>
              <a:cs typeface="Arial" panose="020B0604020202020204" pitchFamily="34" charset="0"/>
            </a:endParaRPr>
          </a:p>
          <a:p>
            <a:pPr marL="285750" marR="0" lvl="0" indent="-285750">
              <a:spcBef>
                <a:spcPts val="0"/>
              </a:spcBef>
              <a:spcAft>
                <a:spcPts val="0"/>
              </a:spcAft>
              <a:buFont typeface="Arial" panose="020B0604020202020204" pitchFamily="34" charset="0"/>
              <a:buChar char="•"/>
            </a:pPr>
            <a:endPar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85750" marR="0" lvl="0" indent="-285750">
              <a:spcBef>
                <a:spcPts val="0"/>
              </a:spcBef>
              <a:spcAft>
                <a:spcPts val="0"/>
              </a:spcAft>
              <a:buFont typeface="Arial" panose="020B0604020202020204" pitchFamily="34" charset="0"/>
              <a:buChar char="•"/>
            </a:pPr>
            <a:r>
              <a:rPr lang="en-US" sz="2400" b="1" dirty="0">
                <a:solidFill>
                  <a:srgbClr val="000000"/>
                </a:solidFill>
                <a:latin typeface="Arial" panose="020B0604020202020204" pitchFamily="34" charset="0"/>
                <a:ea typeface="Times New Roman" panose="02020603050405020304" pitchFamily="18" charset="0"/>
                <a:cs typeface="Arial" panose="020B0604020202020204" pitchFamily="34" charset="0"/>
              </a:rPr>
              <a:t>The statewide vulnerability study quantifies the hazard risk </a:t>
            </a:r>
            <a:endParaRPr lang="en-US" sz="2400" b="1" dirty="0">
              <a:latin typeface="Arial" panose="020B0604020202020204" pitchFamily="34" charset="0"/>
              <a:ea typeface="Times New Roman" panose="02020603050405020304" pitchFamily="18" charset="0"/>
              <a:cs typeface="Arial" panose="020B0604020202020204" pitchFamily="34" charset="0"/>
            </a:endParaRPr>
          </a:p>
          <a:p>
            <a:pPr marL="742950" lvl="1" indent="-285750">
              <a:buFont typeface="Arial" panose="020B0604020202020204" pitchFamily="34" charset="0"/>
              <a:buChar char="•"/>
            </a:pPr>
            <a:r>
              <a:rPr lang="en-US" sz="2000" b="1" dirty="0">
                <a:solidFill>
                  <a:schemeClr val="bg2">
                    <a:lumMod val="50000"/>
                  </a:schemeClr>
                </a:solidFill>
                <a:latin typeface="Arial" panose="020B0604020202020204" pitchFamily="34" charset="0"/>
                <a:ea typeface="Times New Roman" panose="02020603050405020304" pitchFamily="18" charset="0"/>
                <a:cs typeface="Arial" panose="020B0604020202020204" pitchFamily="34" charset="0"/>
              </a:rPr>
              <a:t>Flood-prone communities can identify potential mitigation projects consistent with a community’s capabilities and goals</a:t>
            </a:r>
            <a:endParaRPr lang="en-US" sz="2000" b="1" dirty="0">
              <a:solidFill>
                <a:schemeClr val="bg2">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403110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1"/>
            <a:ext cx="9144000" cy="914399"/>
          </a:xfrm>
          <a:prstGeom prst="rect">
            <a:avLst/>
          </a:prstGeom>
          <a:solidFill>
            <a:schemeClr val="accent1">
              <a:lumMod val="5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Statewide Flood Risk Assessment</a:t>
            </a:r>
          </a:p>
        </p:txBody>
      </p:sp>
      <p:sp>
        <p:nvSpPr>
          <p:cNvPr id="4" name="Content Placeholder 2"/>
          <p:cNvSpPr>
            <a:spLocks noGrp="1"/>
          </p:cNvSpPr>
          <p:nvPr>
            <p:ph idx="1"/>
          </p:nvPr>
        </p:nvSpPr>
        <p:spPr>
          <a:xfrm>
            <a:off x="83042" y="861696"/>
            <a:ext cx="8823416" cy="5848824"/>
          </a:xfrm>
        </p:spPr>
        <p:txBody>
          <a:bodyPr>
            <a:noAutofit/>
          </a:bodyPr>
          <a:lstStyle/>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Support for…</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Local/State Hazard Mitigation Plans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Floodplain Management Activities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Community Rating System (CRS) Activities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Community Assisted Visits</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Flood Event Modeled</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Riverine 1% Annual Chance Flood Event for ALL Structures</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Regulatory and Non-Regulatory High Risk Flood Zones</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Estimate ~ 99,000 primary structures in West Virginia </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Riverine 0.2% Annual Event for Essential Facilities </a:t>
            </a:r>
          </a:p>
          <a:p>
            <a:pPr>
              <a:lnSpc>
                <a:spcPct val="100000"/>
              </a:lnSpc>
              <a:buFont typeface="Wingdings" panose="05000000000000000000" pitchFamily="2" charset="2"/>
              <a:buChar char="§"/>
            </a:pPr>
            <a:r>
              <a:rPr lang="en-US" sz="2400" b="1" dirty="0">
                <a:latin typeface="Arial" panose="020B0604020202020204" pitchFamily="34" charset="0"/>
                <a:cs typeface="Arial" panose="020B0604020202020204" pitchFamily="34" charset="0"/>
              </a:rPr>
              <a:t>Detailed Building Inventories </a:t>
            </a:r>
            <a:endParaRPr lang="en-US" sz="2400" b="1" dirty="0">
              <a:solidFill>
                <a:schemeClr val="tx1">
                  <a:lumMod val="65000"/>
                  <a:lumOff val="35000"/>
                </a:schemeClr>
              </a:solidFill>
              <a:latin typeface="Arial" panose="020B0604020202020204" pitchFamily="34" charset="0"/>
              <a:cs typeface="Arial" panose="020B0604020202020204" pitchFamily="34" charset="0"/>
            </a:endParaRP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User Defined Facilities </a:t>
            </a:r>
            <a:r>
              <a:rPr lang="en-US" sz="1800" b="1" i="1" dirty="0">
                <a:solidFill>
                  <a:schemeClr val="tx1">
                    <a:lumMod val="65000"/>
                    <a:lumOff val="35000"/>
                  </a:schemeClr>
                </a:solidFill>
                <a:latin typeface="Arial" panose="020B0604020202020204" pitchFamily="34" charset="0"/>
                <a:cs typeface="Arial" panose="020B0604020202020204" pitchFamily="34" charset="0"/>
              </a:rPr>
              <a:t>Enhanced</a:t>
            </a:r>
            <a:r>
              <a:rPr lang="en-US" sz="1800" b="1" dirty="0">
                <a:solidFill>
                  <a:schemeClr val="tx1">
                    <a:lumMod val="65000"/>
                    <a:lumOff val="35000"/>
                  </a:schemeClr>
                </a:solidFill>
                <a:latin typeface="Arial" panose="020B0604020202020204" pitchFamily="34" charset="0"/>
                <a:cs typeface="Arial" panose="020B0604020202020204" pitchFamily="34" charset="0"/>
              </a:rPr>
              <a:t> for spatial and attribute accuracy </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Key Reference Layers:  parcels, assessment attributes, E-911 address points, leaf-off imagery, building footprints, community boundaries</a:t>
            </a:r>
          </a:p>
          <a:p>
            <a:pPr lvl="1">
              <a:lnSpc>
                <a:spcPct val="100000"/>
              </a:lnSpc>
            </a:pPr>
            <a:r>
              <a:rPr lang="en-US" sz="1800" b="1" dirty="0">
                <a:solidFill>
                  <a:schemeClr val="tx1">
                    <a:lumMod val="65000"/>
                    <a:lumOff val="35000"/>
                  </a:schemeClr>
                </a:solidFill>
                <a:latin typeface="Arial" panose="020B0604020202020204" pitchFamily="34" charset="0"/>
                <a:cs typeface="Arial" panose="020B0604020202020204" pitchFamily="34" charset="0"/>
              </a:rPr>
              <a:t>Flood Risk Assessment GIS (FRAGIS) Database</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State-level integration</a:t>
            </a:r>
          </a:p>
          <a:p>
            <a:pPr lvl="2">
              <a:lnSpc>
                <a:spcPct val="100000"/>
              </a:lnSpc>
              <a:buFont typeface="Courier New" panose="02070309020205020404" pitchFamily="49" charset="0"/>
              <a:buChar char="o"/>
            </a:pPr>
            <a:r>
              <a:rPr lang="en-US" sz="1400" b="1" dirty="0">
                <a:solidFill>
                  <a:schemeClr val="tx1">
                    <a:lumMod val="65000"/>
                    <a:lumOff val="35000"/>
                  </a:schemeClr>
                </a:solidFill>
                <a:latin typeface="Arial" panose="020B0604020202020204" pitchFamily="34" charset="0"/>
                <a:cs typeface="Arial" panose="020B0604020202020204" pitchFamily="34" charset="0"/>
              </a:rPr>
              <a:t>Identifies GIS Data Gaps or Deficiencies</a:t>
            </a:r>
          </a:p>
          <a:p>
            <a:pPr marL="457200" lvl="1" indent="0">
              <a:lnSpc>
                <a:spcPct val="100000"/>
              </a:lnSpc>
              <a:buNone/>
            </a:pPr>
            <a:endParaRPr lang="en-US" sz="1800" b="1" dirty="0">
              <a:solidFill>
                <a:schemeClr val="tx1">
                  <a:lumMod val="65000"/>
                  <a:lumOff val="35000"/>
                </a:schemeClr>
              </a:solidFill>
              <a:latin typeface="Arial" panose="020B0604020202020204" pitchFamily="34" charset="0"/>
              <a:cs typeface="Arial" panose="020B0604020202020204" pitchFamily="34" charset="0"/>
            </a:endParaRPr>
          </a:p>
          <a:p>
            <a:pPr lvl="1">
              <a:lnSpc>
                <a:spcPct val="100000"/>
              </a:lnSpc>
            </a:pPr>
            <a:endParaRPr lang="en-US" sz="2800" b="1" dirty="0">
              <a:solidFill>
                <a:schemeClr val="tx1">
                  <a:lumMod val="85000"/>
                  <a:lumOff val="1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70595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795DF35132974C9E5B7C5DEAD1F5CD" ma:contentTypeVersion="12" ma:contentTypeDescription="Create a new document." ma:contentTypeScope="" ma:versionID="47a051d1af89a89bafe066b256ea9582">
  <xsd:schema xmlns:xsd="http://www.w3.org/2001/XMLSchema" xmlns:xs="http://www.w3.org/2001/XMLSchema" xmlns:p="http://schemas.microsoft.com/office/2006/metadata/properties" xmlns:ns3="4761debf-ace8-4969-8a80-319f6d927ccb" xmlns:ns4="6252abee-f704-4205-88f4-08c6f02cf679" targetNamespace="http://schemas.microsoft.com/office/2006/metadata/properties" ma:root="true" ma:fieldsID="b879c9acd22d109518659d81e710e1f4" ns3:_="" ns4:_="">
    <xsd:import namespace="4761debf-ace8-4969-8a80-319f6d927ccb"/>
    <xsd:import namespace="6252abee-f704-4205-88f4-08c6f02cf679"/>
    <xsd:element name="properties">
      <xsd:complexType>
        <xsd:sequence>
          <xsd:element name="documentManagement">
            <xsd:complexType>
              <xsd:all>
                <xsd:element ref="ns3:SharedWithUsers"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3:SharedWithDetails" minOccurs="0"/>
                <xsd:element ref="ns3:SharingHintHash"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61debf-ace8-4969-8a80-319f6d927cc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52abee-f704-4205-88f4-08c6f02cf679"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74E760-C217-4CD0-B3D4-E1010BE2DC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61debf-ace8-4969-8a80-319f6d927ccb"/>
    <ds:schemaRef ds:uri="6252abee-f704-4205-88f4-08c6f02cf67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00D8F8-359C-4017-A603-737CAD179CAF}">
  <ds:schemaRefs>
    <ds:schemaRef ds:uri="http://schemas.microsoft.com/sharepoint/v3/contenttype/forms"/>
  </ds:schemaRefs>
</ds:datastoreItem>
</file>

<file path=customXml/itemProps3.xml><?xml version="1.0" encoding="utf-8"?>
<ds:datastoreItem xmlns:ds="http://schemas.openxmlformats.org/officeDocument/2006/customXml" ds:itemID="{4ECC6AE9-87C2-44C2-BE98-FD0D367DB237}">
  <ds:schemaRefs>
    <ds:schemaRef ds:uri="http://purl.org/dc/terms/"/>
    <ds:schemaRef ds:uri="http://schemas.openxmlformats.org/package/2006/metadata/core-properties"/>
    <ds:schemaRef ds:uri="http://schemas.microsoft.com/office/2006/documentManagement/types"/>
    <ds:schemaRef ds:uri="6252abee-f704-4205-88f4-08c6f02cf679"/>
    <ds:schemaRef ds:uri="4761debf-ace8-4969-8a80-319f6d927ccb"/>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6185</TotalTime>
  <Words>4251</Words>
  <Application>Microsoft Office PowerPoint</Application>
  <PresentationFormat>On-screen Show (4:3)</PresentationFormat>
  <Paragraphs>896</Paragraphs>
  <Slides>48</Slides>
  <Notes>45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48</vt:i4>
      </vt:variant>
    </vt:vector>
  </HeadingPairs>
  <TitlesOfParts>
    <vt:vector size="58" baseType="lpstr">
      <vt:lpstr>Arial</vt:lpstr>
      <vt:lpstr>Calibri</vt:lpstr>
      <vt:lpstr>Calibri Light</vt:lpstr>
      <vt:lpstr>Courier New</vt:lpstr>
      <vt:lpstr>inherit</vt:lpstr>
      <vt:lpstr>merriweather_lightregular</vt:lpstr>
      <vt:lpstr>merriweatherregular</vt:lpstr>
      <vt:lpstr>Times New Roman</vt:lpstr>
      <vt:lpstr>Wingdings</vt:lpstr>
      <vt:lpstr>Office Theme</vt:lpstr>
      <vt:lpstr>PowerPoint Presentation</vt:lpstr>
      <vt:lpstr>PowerPoint Presentation</vt:lpstr>
      <vt:lpstr>PowerPoint Presentation</vt:lpstr>
      <vt:lpstr>A Statewide Approach to Risk Studies   Multi-Hazard Risk Assessments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JulNet Staff</dc:creator>
  <cp:lastModifiedBy>Eric Hopkins</cp:lastModifiedBy>
  <cp:revision>133</cp:revision>
  <dcterms:created xsi:type="dcterms:W3CDTF">2021-06-03T17:23:00Z</dcterms:created>
  <dcterms:modified xsi:type="dcterms:W3CDTF">2021-08-11T18:42:24Z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0x010100BB795DF35132974C9E5B7C5DEAD1F5CD</vt:lpwstr>
  </property>
</Properties>
</file>