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4"/>
  </p:sldMasterIdLst>
  <p:notesMasterIdLst>
    <p:notesMasterId r:id="rId29"/>
  </p:notesMasterIdLst>
  <p:handoutMasterIdLst>
    <p:handoutMasterId r:id="rId30"/>
  </p:handoutMasterIdLst>
  <p:sldIdLst>
    <p:sldId id="442" r:id="rId5"/>
    <p:sldId id="441" r:id="rId6"/>
    <p:sldId id="444" r:id="rId7"/>
    <p:sldId id="486" r:id="rId8"/>
    <p:sldId id="448" r:id="rId9"/>
    <p:sldId id="543" r:id="rId10"/>
    <p:sldId id="546" r:id="rId11"/>
    <p:sldId id="512" r:id="rId12"/>
    <p:sldId id="513" r:id="rId13"/>
    <p:sldId id="544" r:id="rId14"/>
    <p:sldId id="447" r:id="rId15"/>
    <p:sldId id="505" r:id="rId16"/>
    <p:sldId id="449" r:id="rId17"/>
    <p:sldId id="450" r:id="rId18"/>
    <p:sldId id="507" r:id="rId19"/>
    <p:sldId id="511" r:id="rId20"/>
    <p:sldId id="548" r:id="rId21"/>
    <p:sldId id="549" r:id="rId22"/>
    <p:sldId id="545" r:id="rId23"/>
    <p:sldId id="550" r:id="rId24"/>
    <p:sldId id="534" r:id="rId25"/>
    <p:sldId id="453" r:id="rId26"/>
    <p:sldId id="531" r:id="rId27"/>
    <p:sldId id="364" r:id="rId2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896">
          <p15:clr>
            <a:srgbClr val="A4A3A4"/>
          </p15:clr>
        </p15:guide>
        <p15:guide id="2" pos="20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ke, Shannon" initials="BS" lastIdx="10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8"/>
    <a:srgbClr val="7030A0"/>
    <a:srgbClr val="9F0927"/>
    <a:srgbClr val="363636"/>
    <a:srgbClr val="FFFFFF"/>
    <a:srgbClr val="C00000"/>
    <a:srgbClr val="3366FF"/>
    <a:srgbClr val="0000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7" autoAdjust="0"/>
    <p:restoredTop sz="75604" autoAdjust="0"/>
  </p:normalViewPr>
  <p:slideViewPr>
    <p:cSldViewPr snapToGrid="0" snapToObjects="1" showGuides="1">
      <p:cViewPr varScale="1">
        <p:scale>
          <a:sx n="78" d="100"/>
          <a:sy n="78" d="100"/>
        </p:scale>
        <p:origin x="1122" y="78"/>
      </p:cViewPr>
      <p:guideLst>
        <p:guide orient="horz" pos="3896"/>
        <p:guide pos="2040"/>
      </p:guideLst>
    </p:cSldViewPr>
  </p:slideViewPr>
  <p:outlineViewPr>
    <p:cViewPr>
      <p:scale>
        <a:sx n="33" d="100"/>
        <a:sy n="33" d="100"/>
      </p:scale>
      <p:origin x="0" y="-348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4" d="100"/>
          <a:sy n="84" d="100"/>
        </p:scale>
        <p:origin x="3834"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D4289-B1F3-483B-BAEF-6046B5B02933}" type="doc">
      <dgm:prSet loTypeId="urn:microsoft.com/office/officeart/2005/8/layout/hProcess9" loCatId="process" qsTypeId="urn:microsoft.com/office/officeart/2005/8/quickstyle/simple1" qsCatId="simple" csTypeId="urn:microsoft.com/office/officeart/2005/8/colors/accent0_3" csCatId="mainScheme" phldr="1"/>
      <dgm:spPr/>
    </dgm:pt>
    <dgm:pt modelId="{DBDF5204-0C2D-444B-89A0-68A6430E43A5}">
      <dgm:prSet phldrT="[Text]" custT="1"/>
      <dgm:spPr/>
      <dgm:t>
        <a:bodyPr/>
        <a:lstStyle/>
        <a:p>
          <a:r>
            <a:rPr lang="en-US" sz="1200" b="1" dirty="0" smtClean="0"/>
            <a:t>Discovery</a:t>
          </a:r>
        </a:p>
        <a:p>
          <a:r>
            <a:rPr lang="en-US" sz="1200" b="1" dirty="0" smtClean="0"/>
            <a:t>Meeting</a:t>
          </a:r>
        </a:p>
        <a:p>
          <a:endParaRPr lang="en-US" sz="1200" b="1" dirty="0" smtClean="0"/>
        </a:p>
        <a:p>
          <a:r>
            <a:rPr lang="en-US" sz="1200" b="1" dirty="0" smtClean="0"/>
            <a:t>June 2014</a:t>
          </a:r>
        </a:p>
        <a:p>
          <a:endParaRPr lang="en-US" sz="1200" b="1" dirty="0"/>
        </a:p>
      </dgm:t>
    </dgm:pt>
    <dgm:pt modelId="{9E195E1C-AB41-421C-954B-39016401EDED}" type="parTrans" cxnId="{0B278DD4-048E-489D-92D5-FD7F8D1DC371}">
      <dgm:prSet/>
      <dgm:spPr/>
      <dgm:t>
        <a:bodyPr/>
        <a:lstStyle/>
        <a:p>
          <a:endParaRPr lang="en-US"/>
        </a:p>
      </dgm:t>
    </dgm:pt>
    <dgm:pt modelId="{C2F161D0-3D4C-48A3-A15D-579E18FC40A7}" type="sibTrans" cxnId="{0B278DD4-048E-489D-92D5-FD7F8D1DC371}">
      <dgm:prSet/>
      <dgm:spPr/>
      <dgm:t>
        <a:bodyPr/>
        <a:lstStyle/>
        <a:p>
          <a:endParaRPr lang="en-US"/>
        </a:p>
      </dgm:t>
    </dgm:pt>
    <dgm:pt modelId="{AEF7D1D2-820E-4760-B022-7C9D68DAECCE}">
      <dgm:prSet phldrT="[Text]" custT="1"/>
      <dgm:spPr>
        <a:solidFill>
          <a:schemeClr val="accent4">
            <a:lumMod val="75000"/>
          </a:schemeClr>
        </a:solidFill>
      </dgm:spPr>
      <dgm:t>
        <a:bodyPr/>
        <a:lstStyle/>
        <a:p>
          <a:r>
            <a:rPr lang="en-US" sz="1200" b="1" dirty="0" smtClean="0"/>
            <a:t>Flood Risk Review Meeting</a:t>
          </a:r>
        </a:p>
        <a:p>
          <a:endParaRPr lang="en-US" sz="1200" b="1" dirty="0" smtClean="0"/>
        </a:p>
        <a:p>
          <a:r>
            <a:rPr lang="en-US" sz="1200" b="1" dirty="0" smtClean="0"/>
            <a:t>April 2016</a:t>
          </a:r>
          <a:endParaRPr lang="en-US" sz="1200" b="1" dirty="0"/>
        </a:p>
      </dgm:t>
    </dgm:pt>
    <dgm:pt modelId="{61CE536B-3C03-4EDF-9651-CACAC3F4795B}" type="parTrans" cxnId="{37E9AB80-D884-49E4-A6B9-BBE2E7710E57}">
      <dgm:prSet/>
      <dgm:spPr/>
      <dgm:t>
        <a:bodyPr/>
        <a:lstStyle/>
        <a:p>
          <a:endParaRPr lang="en-US"/>
        </a:p>
      </dgm:t>
    </dgm:pt>
    <dgm:pt modelId="{6D9045E9-2D9D-4816-9372-73240EB3895E}" type="sibTrans" cxnId="{37E9AB80-D884-49E4-A6B9-BBE2E7710E57}">
      <dgm:prSet/>
      <dgm:spPr/>
      <dgm:t>
        <a:bodyPr/>
        <a:lstStyle/>
        <a:p>
          <a:endParaRPr lang="en-US"/>
        </a:p>
      </dgm:t>
    </dgm:pt>
    <dgm:pt modelId="{339AD74E-F66B-49BA-9295-DA6AC14EC244}">
      <dgm:prSet phldrT="[Text]" custT="1"/>
      <dgm:spPr/>
      <dgm:t>
        <a:bodyPr/>
        <a:lstStyle/>
        <a:p>
          <a:r>
            <a:rPr lang="en-US" sz="1200" b="1" dirty="0" smtClean="0"/>
            <a:t>Preliminary</a:t>
          </a:r>
        </a:p>
        <a:p>
          <a:r>
            <a:rPr lang="en-US" sz="1200" b="1" dirty="0" smtClean="0"/>
            <a:t>Date</a:t>
          </a:r>
        </a:p>
      </dgm:t>
    </dgm:pt>
    <dgm:pt modelId="{6A5818D6-F31E-420C-8BF7-63875A210E72}" type="parTrans" cxnId="{6C2BD345-A275-4781-8386-46FEE2781BDC}">
      <dgm:prSet/>
      <dgm:spPr/>
      <dgm:t>
        <a:bodyPr/>
        <a:lstStyle/>
        <a:p>
          <a:endParaRPr lang="en-US"/>
        </a:p>
      </dgm:t>
    </dgm:pt>
    <dgm:pt modelId="{402120F7-5026-4F69-80B6-933BE2C3CCB0}" type="sibTrans" cxnId="{6C2BD345-A275-4781-8386-46FEE2781BDC}">
      <dgm:prSet/>
      <dgm:spPr/>
      <dgm:t>
        <a:bodyPr/>
        <a:lstStyle/>
        <a:p>
          <a:endParaRPr lang="en-US"/>
        </a:p>
      </dgm:t>
    </dgm:pt>
    <dgm:pt modelId="{1630C661-4BEB-4D7F-B822-1333703DAF02}">
      <dgm:prSet custT="1"/>
      <dgm:spPr/>
      <dgm:t>
        <a:bodyPr/>
        <a:lstStyle/>
        <a:p>
          <a:r>
            <a:rPr lang="en-US" sz="1200" b="1" dirty="0" smtClean="0"/>
            <a:t>CCO</a:t>
          </a:r>
        </a:p>
        <a:p>
          <a:r>
            <a:rPr lang="en-US" sz="1200" b="1" dirty="0" smtClean="0"/>
            <a:t>Meeting</a:t>
          </a:r>
          <a:endParaRPr lang="en-US" sz="1200" b="1" dirty="0"/>
        </a:p>
      </dgm:t>
    </dgm:pt>
    <dgm:pt modelId="{48BEA362-6CAA-455B-8D46-BFED4AA3AB84}" type="parTrans" cxnId="{3F5BB98F-A7F4-4B07-B76D-B99AFAEEE3E5}">
      <dgm:prSet/>
      <dgm:spPr/>
      <dgm:t>
        <a:bodyPr/>
        <a:lstStyle/>
        <a:p>
          <a:endParaRPr lang="en-US"/>
        </a:p>
      </dgm:t>
    </dgm:pt>
    <dgm:pt modelId="{87FB4CC6-75DD-45B1-A334-D9B113149240}" type="sibTrans" cxnId="{3F5BB98F-A7F4-4B07-B76D-B99AFAEEE3E5}">
      <dgm:prSet/>
      <dgm:spPr/>
      <dgm:t>
        <a:bodyPr/>
        <a:lstStyle/>
        <a:p>
          <a:endParaRPr lang="en-US"/>
        </a:p>
      </dgm:t>
    </dgm:pt>
    <dgm:pt modelId="{B2720A29-FA47-465D-B486-BB2F40F1A785}">
      <dgm:prSet custT="1"/>
      <dgm:spPr/>
      <dgm:t>
        <a:bodyPr/>
        <a:lstStyle/>
        <a:p>
          <a:r>
            <a:rPr lang="en-US" sz="1200" b="1" dirty="0" smtClean="0"/>
            <a:t>LFD</a:t>
          </a:r>
          <a:endParaRPr lang="en-US" sz="1200" b="1" dirty="0"/>
        </a:p>
      </dgm:t>
    </dgm:pt>
    <dgm:pt modelId="{74C7166E-8E42-497C-917F-F918E1FE0955}" type="parTrans" cxnId="{F1181DA4-8204-446F-B3FC-076B68CD2F43}">
      <dgm:prSet/>
      <dgm:spPr/>
      <dgm:t>
        <a:bodyPr/>
        <a:lstStyle/>
        <a:p>
          <a:endParaRPr lang="en-US"/>
        </a:p>
      </dgm:t>
    </dgm:pt>
    <dgm:pt modelId="{BDBF0092-E864-48C5-B09D-AA2872D01911}" type="sibTrans" cxnId="{F1181DA4-8204-446F-B3FC-076B68CD2F43}">
      <dgm:prSet/>
      <dgm:spPr/>
      <dgm:t>
        <a:bodyPr/>
        <a:lstStyle/>
        <a:p>
          <a:endParaRPr lang="en-US"/>
        </a:p>
      </dgm:t>
    </dgm:pt>
    <dgm:pt modelId="{CA2877F3-8AB4-41BE-AC97-F831AF4A5B58}">
      <dgm:prSet custT="1"/>
      <dgm:spPr/>
      <dgm:t>
        <a:bodyPr/>
        <a:lstStyle/>
        <a:p>
          <a:r>
            <a:rPr lang="en-US" sz="1200" b="1" dirty="0" smtClean="0"/>
            <a:t>Effective</a:t>
          </a:r>
        </a:p>
        <a:p>
          <a:r>
            <a:rPr lang="en-US" sz="1200" b="1" dirty="0" smtClean="0"/>
            <a:t>Maps</a:t>
          </a:r>
        </a:p>
        <a:p>
          <a:endParaRPr lang="en-US" sz="1200" b="1" dirty="0"/>
        </a:p>
      </dgm:t>
    </dgm:pt>
    <dgm:pt modelId="{BEDF66AE-1DF8-45DC-B08A-63C733A9BC2D}" type="parTrans" cxnId="{BBEFC621-3AF5-4509-803F-B3FAAFEEDC00}">
      <dgm:prSet/>
      <dgm:spPr/>
      <dgm:t>
        <a:bodyPr/>
        <a:lstStyle/>
        <a:p>
          <a:endParaRPr lang="en-US"/>
        </a:p>
      </dgm:t>
    </dgm:pt>
    <dgm:pt modelId="{EA2319A4-9688-4992-8D3D-B5D143A9EA96}" type="sibTrans" cxnId="{BBEFC621-3AF5-4509-803F-B3FAAFEEDC00}">
      <dgm:prSet/>
      <dgm:spPr/>
      <dgm:t>
        <a:bodyPr/>
        <a:lstStyle/>
        <a:p>
          <a:endParaRPr lang="en-US"/>
        </a:p>
      </dgm:t>
    </dgm:pt>
    <dgm:pt modelId="{BFC13FF5-9314-4F3C-837E-3F132922753A}">
      <dgm:prSet custT="1"/>
      <dgm:spPr/>
      <dgm:t>
        <a:bodyPr/>
        <a:lstStyle/>
        <a:p>
          <a:r>
            <a:rPr lang="en-US" sz="1200" b="1" dirty="0" smtClean="0"/>
            <a:t>Appeal</a:t>
          </a:r>
        </a:p>
        <a:p>
          <a:r>
            <a:rPr lang="en-US" sz="1200" b="1" dirty="0" smtClean="0"/>
            <a:t>Period</a:t>
          </a:r>
        </a:p>
        <a:p>
          <a:r>
            <a:rPr lang="en-US" sz="1200" b="1" dirty="0" smtClean="0"/>
            <a:t>90 Days</a:t>
          </a:r>
          <a:endParaRPr lang="en-US" sz="1200" b="1" dirty="0"/>
        </a:p>
      </dgm:t>
    </dgm:pt>
    <dgm:pt modelId="{93C6F0F9-3B5A-4100-B544-C917048159C2}" type="parTrans" cxnId="{E3F32BCE-6860-4709-9ACC-FC10A0E2CB7F}">
      <dgm:prSet/>
      <dgm:spPr/>
      <dgm:t>
        <a:bodyPr/>
        <a:lstStyle/>
        <a:p>
          <a:endParaRPr lang="en-US"/>
        </a:p>
      </dgm:t>
    </dgm:pt>
    <dgm:pt modelId="{29DF328D-43D2-466C-BC33-2C1F0860571F}" type="sibTrans" cxnId="{E3F32BCE-6860-4709-9ACC-FC10A0E2CB7F}">
      <dgm:prSet/>
      <dgm:spPr/>
      <dgm:t>
        <a:bodyPr/>
        <a:lstStyle/>
        <a:p>
          <a:endParaRPr lang="en-US"/>
        </a:p>
      </dgm:t>
    </dgm:pt>
    <dgm:pt modelId="{DDE6CAC7-176B-47ED-9898-76D7362A3870}" type="pres">
      <dgm:prSet presAssocID="{808D4289-B1F3-483B-BAEF-6046B5B02933}" presName="CompostProcess" presStyleCnt="0">
        <dgm:presLayoutVars>
          <dgm:dir/>
          <dgm:resizeHandles val="exact"/>
        </dgm:presLayoutVars>
      </dgm:prSet>
      <dgm:spPr/>
    </dgm:pt>
    <dgm:pt modelId="{6F338649-2846-468D-B9BC-4E874C04ACD7}" type="pres">
      <dgm:prSet presAssocID="{808D4289-B1F3-483B-BAEF-6046B5B02933}" presName="arrow" presStyleLbl="bgShp" presStyleIdx="0" presStyleCnt="1" custScaleX="115468"/>
      <dgm:spPr/>
    </dgm:pt>
    <dgm:pt modelId="{EFF78704-2FC5-433B-BA0C-E9C75EAF5C1E}" type="pres">
      <dgm:prSet presAssocID="{808D4289-B1F3-483B-BAEF-6046B5B02933}" presName="linearProcess" presStyleCnt="0"/>
      <dgm:spPr/>
    </dgm:pt>
    <dgm:pt modelId="{F011D0CA-EB30-4F7A-890C-BC5E910FD182}" type="pres">
      <dgm:prSet presAssocID="{DBDF5204-0C2D-444B-89A0-68A6430E43A5}" presName="textNode" presStyleLbl="node1" presStyleIdx="0" presStyleCnt="7" custScaleX="107429" custLinFactX="3806" custLinFactNeighborX="100000" custLinFactNeighborY="-1422">
        <dgm:presLayoutVars>
          <dgm:bulletEnabled val="1"/>
        </dgm:presLayoutVars>
      </dgm:prSet>
      <dgm:spPr/>
      <dgm:t>
        <a:bodyPr/>
        <a:lstStyle/>
        <a:p>
          <a:endParaRPr lang="en-US"/>
        </a:p>
      </dgm:t>
    </dgm:pt>
    <dgm:pt modelId="{D423119C-A630-42C1-A1EC-0B2EE3A5A123}" type="pres">
      <dgm:prSet presAssocID="{C2F161D0-3D4C-48A3-A15D-579E18FC40A7}" presName="sibTrans" presStyleCnt="0"/>
      <dgm:spPr/>
    </dgm:pt>
    <dgm:pt modelId="{5FC75B85-E963-4FB0-96B8-F68E06A38FF8}" type="pres">
      <dgm:prSet presAssocID="{AEF7D1D2-820E-4760-B022-7C9D68DAECCE}" presName="textNode" presStyleLbl="node1" presStyleIdx="1" presStyleCnt="7" custScaleX="150869" custLinFactNeighborX="79907" custLinFactNeighborY="-2345">
        <dgm:presLayoutVars>
          <dgm:bulletEnabled val="1"/>
        </dgm:presLayoutVars>
      </dgm:prSet>
      <dgm:spPr/>
      <dgm:t>
        <a:bodyPr/>
        <a:lstStyle/>
        <a:p>
          <a:endParaRPr lang="en-US"/>
        </a:p>
      </dgm:t>
    </dgm:pt>
    <dgm:pt modelId="{A3648E80-49E0-449A-B14A-15D1155D91CE}" type="pres">
      <dgm:prSet presAssocID="{6D9045E9-2D9D-4816-9372-73240EB3895E}" presName="sibTrans" presStyleCnt="0"/>
      <dgm:spPr/>
    </dgm:pt>
    <dgm:pt modelId="{E51175D9-C61B-475B-BE9A-97C032C625E3}" type="pres">
      <dgm:prSet presAssocID="{339AD74E-F66B-49BA-9295-DA6AC14EC244}" presName="textNode" presStyleLbl="node1" presStyleIdx="2" presStyleCnt="7" custScaleX="105876" custLinFactNeighborX="37346" custLinFactNeighborY="-3059">
        <dgm:presLayoutVars>
          <dgm:bulletEnabled val="1"/>
        </dgm:presLayoutVars>
      </dgm:prSet>
      <dgm:spPr/>
      <dgm:t>
        <a:bodyPr/>
        <a:lstStyle/>
        <a:p>
          <a:endParaRPr lang="en-US"/>
        </a:p>
      </dgm:t>
    </dgm:pt>
    <dgm:pt modelId="{2ABBCE87-6F47-4AD3-9B6D-3FD0C358A904}" type="pres">
      <dgm:prSet presAssocID="{402120F7-5026-4F69-80B6-933BE2C3CCB0}" presName="sibTrans" presStyleCnt="0"/>
      <dgm:spPr/>
    </dgm:pt>
    <dgm:pt modelId="{82835024-DA99-4057-B815-7DD669B374A6}" type="pres">
      <dgm:prSet presAssocID="{1630C661-4BEB-4D7F-B822-1333703DAF02}" presName="textNode" presStyleLbl="node1" presStyleIdx="3" presStyleCnt="7" custScaleX="107373" custLinFactNeighborX="9033" custLinFactNeighborY="-1422">
        <dgm:presLayoutVars>
          <dgm:bulletEnabled val="1"/>
        </dgm:presLayoutVars>
      </dgm:prSet>
      <dgm:spPr/>
      <dgm:t>
        <a:bodyPr/>
        <a:lstStyle/>
        <a:p>
          <a:endParaRPr lang="en-US"/>
        </a:p>
      </dgm:t>
    </dgm:pt>
    <dgm:pt modelId="{8BD44F17-FA8E-400B-AE83-EE81762839C6}" type="pres">
      <dgm:prSet presAssocID="{87FB4CC6-75DD-45B1-A334-D9B113149240}" presName="sibTrans" presStyleCnt="0"/>
      <dgm:spPr/>
    </dgm:pt>
    <dgm:pt modelId="{0FA8BF6B-268B-4F17-8FDB-0FE2C2B537CB}" type="pres">
      <dgm:prSet presAssocID="{BFC13FF5-9314-4F3C-837E-3F132922753A}" presName="textNode" presStyleLbl="node1" presStyleIdx="4" presStyleCnt="7" custScaleX="99704" custScaleY="99859" custLinFactNeighborX="-31006" custLinFactNeighborY="-970">
        <dgm:presLayoutVars>
          <dgm:bulletEnabled val="1"/>
        </dgm:presLayoutVars>
      </dgm:prSet>
      <dgm:spPr/>
      <dgm:t>
        <a:bodyPr/>
        <a:lstStyle/>
        <a:p>
          <a:endParaRPr lang="en-US"/>
        </a:p>
      </dgm:t>
    </dgm:pt>
    <dgm:pt modelId="{DE3AE7E8-3288-4F49-A14C-19A547AA4289}" type="pres">
      <dgm:prSet presAssocID="{29DF328D-43D2-466C-BC33-2C1F0860571F}" presName="sibTrans" presStyleCnt="0"/>
      <dgm:spPr/>
    </dgm:pt>
    <dgm:pt modelId="{622F9524-56B4-41C9-9170-2C7DD2E6717E}" type="pres">
      <dgm:prSet presAssocID="{B2720A29-FA47-465D-B486-BB2F40F1A785}" presName="textNode" presStyleLbl="node1" presStyleIdx="5" presStyleCnt="7" custLinFactNeighborX="-85794" custLinFactNeighborY="-1697">
        <dgm:presLayoutVars>
          <dgm:bulletEnabled val="1"/>
        </dgm:presLayoutVars>
      </dgm:prSet>
      <dgm:spPr/>
      <dgm:t>
        <a:bodyPr/>
        <a:lstStyle/>
        <a:p>
          <a:endParaRPr lang="en-US"/>
        </a:p>
      </dgm:t>
    </dgm:pt>
    <dgm:pt modelId="{0DD5C417-EB86-490D-AE18-D8474E32E5CA}" type="pres">
      <dgm:prSet presAssocID="{BDBF0092-E864-48C5-B09D-AA2872D01911}" presName="sibTrans" presStyleCnt="0"/>
      <dgm:spPr/>
    </dgm:pt>
    <dgm:pt modelId="{D1135D00-10FE-4D04-A85F-14476C225249}" type="pres">
      <dgm:prSet presAssocID="{CA2877F3-8AB4-41BE-AC97-F831AF4A5B58}" presName="textNode" presStyleLbl="node1" presStyleIdx="6" presStyleCnt="7" custLinFactX="-7141" custLinFactNeighborX="-100000" custLinFactNeighborY="-1409">
        <dgm:presLayoutVars>
          <dgm:bulletEnabled val="1"/>
        </dgm:presLayoutVars>
      </dgm:prSet>
      <dgm:spPr/>
      <dgm:t>
        <a:bodyPr/>
        <a:lstStyle/>
        <a:p>
          <a:endParaRPr lang="en-US"/>
        </a:p>
      </dgm:t>
    </dgm:pt>
  </dgm:ptLst>
  <dgm:cxnLst>
    <dgm:cxn modelId="{BBEFC621-3AF5-4509-803F-B3FAAFEEDC00}" srcId="{808D4289-B1F3-483B-BAEF-6046B5B02933}" destId="{CA2877F3-8AB4-41BE-AC97-F831AF4A5B58}" srcOrd="6" destOrd="0" parTransId="{BEDF66AE-1DF8-45DC-B08A-63C733A9BC2D}" sibTransId="{EA2319A4-9688-4992-8D3D-B5D143A9EA96}"/>
    <dgm:cxn modelId="{7D920A6D-95EA-4262-9FDC-105753EDD553}" type="presOf" srcId="{AEF7D1D2-820E-4760-B022-7C9D68DAECCE}" destId="{5FC75B85-E963-4FB0-96B8-F68E06A38FF8}" srcOrd="0" destOrd="0" presId="urn:microsoft.com/office/officeart/2005/8/layout/hProcess9"/>
    <dgm:cxn modelId="{55F694B9-112D-4EE6-85A9-BC10F552D4FD}" type="presOf" srcId="{CA2877F3-8AB4-41BE-AC97-F831AF4A5B58}" destId="{D1135D00-10FE-4D04-A85F-14476C225249}" srcOrd="0" destOrd="0" presId="urn:microsoft.com/office/officeart/2005/8/layout/hProcess9"/>
    <dgm:cxn modelId="{0A928DBB-947C-410D-A811-94ED5B84A0F1}" type="presOf" srcId="{1630C661-4BEB-4D7F-B822-1333703DAF02}" destId="{82835024-DA99-4057-B815-7DD669B374A6}" srcOrd="0" destOrd="0" presId="urn:microsoft.com/office/officeart/2005/8/layout/hProcess9"/>
    <dgm:cxn modelId="{A145C6A0-1015-42C1-A083-2D21E8E8D5BB}" type="presOf" srcId="{339AD74E-F66B-49BA-9295-DA6AC14EC244}" destId="{E51175D9-C61B-475B-BE9A-97C032C625E3}" srcOrd="0" destOrd="0" presId="urn:microsoft.com/office/officeart/2005/8/layout/hProcess9"/>
    <dgm:cxn modelId="{0B278DD4-048E-489D-92D5-FD7F8D1DC371}" srcId="{808D4289-B1F3-483B-BAEF-6046B5B02933}" destId="{DBDF5204-0C2D-444B-89A0-68A6430E43A5}" srcOrd="0" destOrd="0" parTransId="{9E195E1C-AB41-421C-954B-39016401EDED}" sibTransId="{C2F161D0-3D4C-48A3-A15D-579E18FC40A7}"/>
    <dgm:cxn modelId="{F43D1B9C-F88D-4745-9161-6B5201050A57}" type="presOf" srcId="{808D4289-B1F3-483B-BAEF-6046B5B02933}" destId="{DDE6CAC7-176B-47ED-9898-76D7362A3870}" srcOrd="0" destOrd="0" presId="urn:microsoft.com/office/officeart/2005/8/layout/hProcess9"/>
    <dgm:cxn modelId="{B6DA1B0C-81C9-4E95-9210-DD12CC92F6CC}" type="presOf" srcId="{BFC13FF5-9314-4F3C-837E-3F132922753A}" destId="{0FA8BF6B-268B-4F17-8FDB-0FE2C2B537CB}" srcOrd="0" destOrd="0" presId="urn:microsoft.com/office/officeart/2005/8/layout/hProcess9"/>
    <dgm:cxn modelId="{E3F32BCE-6860-4709-9ACC-FC10A0E2CB7F}" srcId="{808D4289-B1F3-483B-BAEF-6046B5B02933}" destId="{BFC13FF5-9314-4F3C-837E-3F132922753A}" srcOrd="4" destOrd="0" parTransId="{93C6F0F9-3B5A-4100-B544-C917048159C2}" sibTransId="{29DF328D-43D2-466C-BC33-2C1F0860571F}"/>
    <dgm:cxn modelId="{3AD4CC04-F56C-4EFE-B65A-A0691DD1C97A}" type="presOf" srcId="{DBDF5204-0C2D-444B-89A0-68A6430E43A5}" destId="{F011D0CA-EB30-4F7A-890C-BC5E910FD182}" srcOrd="0" destOrd="0" presId="urn:microsoft.com/office/officeart/2005/8/layout/hProcess9"/>
    <dgm:cxn modelId="{6C2BD345-A275-4781-8386-46FEE2781BDC}" srcId="{808D4289-B1F3-483B-BAEF-6046B5B02933}" destId="{339AD74E-F66B-49BA-9295-DA6AC14EC244}" srcOrd="2" destOrd="0" parTransId="{6A5818D6-F31E-420C-8BF7-63875A210E72}" sibTransId="{402120F7-5026-4F69-80B6-933BE2C3CCB0}"/>
    <dgm:cxn modelId="{50EDB5F5-71E9-44C1-8556-80DBA17815AC}" type="presOf" srcId="{B2720A29-FA47-465D-B486-BB2F40F1A785}" destId="{622F9524-56B4-41C9-9170-2C7DD2E6717E}" srcOrd="0" destOrd="0" presId="urn:microsoft.com/office/officeart/2005/8/layout/hProcess9"/>
    <dgm:cxn modelId="{3F5BB98F-A7F4-4B07-B76D-B99AFAEEE3E5}" srcId="{808D4289-B1F3-483B-BAEF-6046B5B02933}" destId="{1630C661-4BEB-4D7F-B822-1333703DAF02}" srcOrd="3" destOrd="0" parTransId="{48BEA362-6CAA-455B-8D46-BFED4AA3AB84}" sibTransId="{87FB4CC6-75DD-45B1-A334-D9B113149240}"/>
    <dgm:cxn modelId="{F1181DA4-8204-446F-B3FC-076B68CD2F43}" srcId="{808D4289-B1F3-483B-BAEF-6046B5B02933}" destId="{B2720A29-FA47-465D-B486-BB2F40F1A785}" srcOrd="5" destOrd="0" parTransId="{74C7166E-8E42-497C-917F-F918E1FE0955}" sibTransId="{BDBF0092-E864-48C5-B09D-AA2872D01911}"/>
    <dgm:cxn modelId="{37E9AB80-D884-49E4-A6B9-BBE2E7710E57}" srcId="{808D4289-B1F3-483B-BAEF-6046B5B02933}" destId="{AEF7D1D2-820E-4760-B022-7C9D68DAECCE}" srcOrd="1" destOrd="0" parTransId="{61CE536B-3C03-4EDF-9651-CACAC3F4795B}" sibTransId="{6D9045E9-2D9D-4816-9372-73240EB3895E}"/>
    <dgm:cxn modelId="{FB44620A-F730-4951-BACF-FC4A2926E6BE}" type="presParOf" srcId="{DDE6CAC7-176B-47ED-9898-76D7362A3870}" destId="{6F338649-2846-468D-B9BC-4E874C04ACD7}" srcOrd="0" destOrd="0" presId="urn:microsoft.com/office/officeart/2005/8/layout/hProcess9"/>
    <dgm:cxn modelId="{FBD8DBFD-1313-4E0B-9291-7A54C901691B}" type="presParOf" srcId="{DDE6CAC7-176B-47ED-9898-76D7362A3870}" destId="{EFF78704-2FC5-433B-BA0C-E9C75EAF5C1E}" srcOrd="1" destOrd="0" presId="urn:microsoft.com/office/officeart/2005/8/layout/hProcess9"/>
    <dgm:cxn modelId="{2E8D9965-F5FD-4679-AA96-DC1CDA64C1D1}" type="presParOf" srcId="{EFF78704-2FC5-433B-BA0C-E9C75EAF5C1E}" destId="{F011D0CA-EB30-4F7A-890C-BC5E910FD182}" srcOrd="0" destOrd="0" presId="urn:microsoft.com/office/officeart/2005/8/layout/hProcess9"/>
    <dgm:cxn modelId="{4754709D-8E4A-4D40-8255-D96905A6EBA7}" type="presParOf" srcId="{EFF78704-2FC5-433B-BA0C-E9C75EAF5C1E}" destId="{D423119C-A630-42C1-A1EC-0B2EE3A5A123}" srcOrd="1" destOrd="0" presId="urn:microsoft.com/office/officeart/2005/8/layout/hProcess9"/>
    <dgm:cxn modelId="{ED35C322-5B97-41CE-922F-E5E801DD9E66}" type="presParOf" srcId="{EFF78704-2FC5-433B-BA0C-E9C75EAF5C1E}" destId="{5FC75B85-E963-4FB0-96B8-F68E06A38FF8}" srcOrd="2" destOrd="0" presId="urn:microsoft.com/office/officeart/2005/8/layout/hProcess9"/>
    <dgm:cxn modelId="{D954817B-436F-42F7-AE0A-5D13664FD46A}" type="presParOf" srcId="{EFF78704-2FC5-433B-BA0C-E9C75EAF5C1E}" destId="{A3648E80-49E0-449A-B14A-15D1155D91CE}" srcOrd="3" destOrd="0" presId="urn:microsoft.com/office/officeart/2005/8/layout/hProcess9"/>
    <dgm:cxn modelId="{29F197D7-0700-4DBA-8E21-3CAF18A0F6F5}" type="presParOf" srcId="{EFF78704-2FC5-433B-BA0C-E9C75EAF5C1E}" destId="{E51175D9-C61B-475B-BE9A-97C032C625E3}" srcOrd="4" destOrd="0" presId="urn:microsoft.com/office/officeart/2005/8/layout/hProcess9"/>
    <dgm:cxn modelId="{2D824C0F-E513-49EF-BB89-6387AEB1CFF8}" type="presParOf" srcId="{EFF78704-2FC5-433B-BA0C-E9C75EAF5C1E}" destId="{2ABBCE87-6F47-4AD3-9B6D-3FD0C358A904}" srcOrd="5" destOrd="0" presId="urn:microsoft.com/office/officeart/2005/8/layout/hProcess9"/>
    <dgm:cxn modelId="{DB24B998-C560-4C14-86EA-6446A9EB4574}" type="presParOf" srcId="{EFF78704-2FC5-433B-BA0C-E9C75EAF5C1E}" destId="{82835024-DA99-4057-B815-7DD669B374A6}" srcOrd="6" destOrd="0" presId="urn:microsoft.com/office/officeart/2005/8/layout/hProcess9"/>
    <dgm:cxn modelId="{04BAB330-8F60-49B0-9507-D4DE4027F6E2}" type="presParOf" srcId="{EFF78704-2FC5-433B-BA0C-E9C75EAF5C1E}" destId="{8BD44F17-FA8E-400B-AE83-EE81762839C6}" srcOrd="7" destOrd="0" presId="urn:microsoft.com/office/officeart/2005/8/layout/hProcess9"/>
    <dgm:cxn modelId="{05E86902-0AC1-4B7F-874D-A5882E11C54F}" type="presParOf" srcId="{EFF78704-2FC5-433B-BA0C-E9C75EAF5C1E}" destId="{0FA8BF6B-268B-4F17-8FDB-0FE2C2B537CB}" srcOrd="8" destOrd="0" presId="urn:microsoft.com/office/officeart/2005/8/layout/hProcess9"/>
    <dgm:cxn modelId="{6F253CCA-D4EB-4270-AA93-A77292190B0D}" type="presParOf" srcId="{EFF78704-2FC5-433B-BA0C-E9C75EAF5C1E}" destId="{DE3AE7E8-3288-4F49-A14C-19A547AA4289}" srcOrd="9" destOrd="0" presId="urn:microsoft.com/office/officeart/2005/8/layout/hProcess9"/>
    <dgm:cxn modelId="{9C144EBE-8093-44CC-A8D7-0DFC14829C90}" type="presParOf" srcId="{EFF78704-2FC5-433B-BA0C-E9C75EAF5C1E}" destId="{622F9524-56B4-41C9-9170-2C7DD2E6717E}" srcOrd="10" destOrd="0" presId="urn:microsoft.com/office/officeart/2005/8/layout/hProcess9"/>
    <dgm:cxn modelId="{099923F1-17F0-4EAB-82B3-C7127BE9A5D1}" type="presParOf" srcId="{EFF78704-2FC5-433B-BA0C-E9C75EAF5C1E}" destId="{0DD5C417-EB86-490D-AE18-D8474E32E5CA}" srcOrd="11" destOrd="0" presId="urn:microsoft.com/office/officeart/2005/8/layout/hProcess9"/>
    <dgm:cxn modelId="{B66ADDDC-59F5-4156-A96D-66029C949048}" type="presParOf" srcId="{EFF78704-2FC5-433B-BA0C-E9C75EAF5C1E}" destId="{D1135D00-10FE-4D04-A85F-14476C225249}"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8D4289-B1F3-483B-BAEF-6046B5B02933}" type="doc">
      <dgm:prSet loTypeId="urn:microsoft.com/office/officeart/2005/8/layout/hProcess9" loCatId="process" qsTypeId="urn:microsoft.com/office/officeart/2005/8/quickstyle/simple1" qsCatId="simple" csTypeId="urn:microsoft.com/office/officeart/2005/8/colors/accent0_3" csCatId="mainScheme" phldr="1"/>
      <dgm:spPr/>
    </dgm:pt>
    <dgm:pt modelId="{DBDF5204-0C2D-444B-89A0-68A6430E43A5}">
      <dgm:prSet phldrT="[Text]" custT="1"/>
      <dgm:spPr/>
      <dgm:t>
        <a:bodyPr/>
        <a:lstStyle/>
        <a:p>
          <a:r>
            <a:rPr lang="en-US" sz="1200" b="1" dirty="0" smtClean="0"/>
            <a:t>Discovery</a:t>
          </a:r>
        </a:p>
        <a:p>
          <a:r>
            <a:rPr lang="en-US" sz="1200" b="1" dirty="0" smtClean="0"/>
            <a:t>Meeting</a:t>
          </a:r>
        </a:p>
        <a:p>
          <a:endParaRPr lang="en-US" sz="1200" b="1" dirty="0" smtClean="0"/>
        </a:p>
        <a:p>
          <a:r>
            <a:rPr lang="en-US" sz="1200" b="1" dirty="0" smtClean="0"/>
            <a:t>June 2014</a:t>
          </a:r>
        </a:p>
        <a:p>
          <a:endParaRPr lang="en-US" sz="1200" b="1" dirty="0"/>
        </a:p>
      </dgm:t>
    </dgm:pt>
    <dgm:pt modelId="{9E195E1C-AB41-421C-954B-39016401EDED}" type="parTrans" cxnId="{0B278DD4-048E-489D-92D5-FD7F8D1DC371}">
      <dgm:prSet/>
      <dgm:spPr/>
      <dgm:t>
        <a:bodyPr/>
        <a:lstStyle/>
        <a:p>
          <a:endParaRPr lang="en-US"/>
        </a:p>
      </dgm:t>
    </dgm:pt>
    <dgm:pt modelId="{C2F161D0-3D4C-48A3-A15D-579E18FC40A7}" type="sibTrans" cxnId="{0B278DD4-048E-489D-92D5-FD7F8D1DC371}">
      <dgm:prSet/>
      <dgm:spPr/>
      <dgm:t>
        <a:bodyPr/>
        <a:lstStyle/>
        <a:p>
          <a:endParaRPr lang="en-US"/>
        </a:p>
      </dgm:t>
    </dgm:pt>
    <dgm:pt modelId="{AEF7D1D2-820E-4760-B022-7C9D68DAECCE}">
      <dgm:prSet phldrT="[Text]" custT="1"/>
      <dgm:spPr>
        <a:solidFill>
          <a:schemeClr val="accent4">
            <a:lumMod val="75000"/>
          </a:schemeClr>
        </a:solidFill>
      </dgm:spPr>
      <dgm:t>
        <a:bodyPr/>
        <a:lstStyle/>
        <a:p>
          <a:r>
            <a:rPr lang="en-US" sz="1200" b="1" dirty="0" smtClean="0"/>
            <a:t>Flood Risk Review Meeting</a:t>
          </a:r>
        </a:p>
        <a:p>
          <a:endParaRPr lang="en-US" sz="1200" b="1" dirty="0" smtClean="0"/>
        </a:p>
        <a:p>
          <a:r>
            <a:rPr lang="en-US" sz="1200" b="1" dirty="0" smtClean="0"/>
            <a:t>April 2016</a:t>
          </a:r>
          <a:endParaRPr lang="en-US" sz="1200" b="1" dirty="0"/>
        </a:p>
      </dgm:t>
    </dgm:pt>
    <dgm:pt modelId="{61CE536B-3C03-4EDF-9651-CACAC3F4795B}" type="parTrans" cxnId="{37E9AB80-D884-49E4-A6B9-BBE2E7710E57}">
      <dgm:prSet/>
      <dgm:spPr/>
      <dgm:t>
        <a:bodyPr/>
        <a:lstStyle/>
        <a:p>
          <a:endParaRPr lang="en-US"/>
        </a:p>
      </dgm:t>
    </dgm:pt>
    <dgm:pt modelId="{6D9045E9-2D9D-4816-9372-73240EB3895E}" type="sibTrans" cxnId="{37E9AB80-D884-49E4-A6B9-BBE2E7710E57}">
      <dgm:prSet/>
      <dgm:spPr/>
      <dgm:t>
        <a:bodyPr/>
        <a:lstStyle/>
        <a:p>
          <a:endParaRPr lang="en-US"/>
        </a:p>
      </dgm:t>
    </dgm:pt>
    <dgm:pt modelId="{339AD74E-F66B-49BA-9295-DA6AC14EC244}">
      <dgm:prSet phldrT="[Text]" custT="1"/>
      <dgm:spPr/>
      <dgm:t>
        <a:bodyPr/>
        <a:lstStyle/>
        <a:p>
          <a:r>
            <a:rPr lang="en-US" sz="1200" b="1" dirty="0" smtClean="0"/>
            <a:t>Preliminary</a:t>
          </a:r>
        </a:p>
        <a:p>
          <a:r>
            <a:rPr lang="en-US" sz="1200" b="1" dirty="0" smtClean="0"/>
            <a:t>Date</a:t>
          </a:r>
        </a:p>
      </dgm:t>
    </dgm:pt>
    <dgm:pt modelId="{6A5818D6-F31E-420C-8BF7-63875A210E72}" type="parTrans" cxnId="{6C2BD345-A275-4781-8386-46FEE2781BDC}">
      <dgm:prSet/>
      <dgm:spPr/>
      <dgm:t>
        <a:bodyPr/>
        <a:lstStyle/>
        <a:p>
          <a:endParaRPr lang="en-US"/>
        </a:p>
      </dgm:t>
    </dgm:pt>
    <dgm:pt modelId="{402120F7-5026-4F69-80B6-933BE2C3CCB0}" type="sibTrans" cxnId="{6C2BD345-A275-4781-8386-46FEE2781BDC}">
      <dgm:prSet/>
      <dgm:spPr/>
      <dgm:t>
        <a:bodyPr/>
        <a:lstStyle/>
        <a:p>
          <a:endParaRPr lang="en-US"/>
        </a:p>
      </dgm:t>
    </dgm:pt>
    <dgm:pt modelId="{1630C661-4BEB-4D7F-B822-1333703DAF02}">
      <dgm:prSet custT="1"/>
      <dgm:spPr/>
      <dgm:t>
        <a:bodyPr/>
        <a:lstStyle/>
        <a:p>
          <a:r>
            <a:rPr lang="en-US" sz="1200" b="1" dirty="0" smtClean="0"/>
            <a:t>CCO</a:t>
          </a:r>
        </a:p>
        <a:p>
          <a:r>
            <a:rPr lang="en-US" sz="1200" b="1" dirty="0" smtClean="0"/>
            <a:t>Meeting</a:t>
          </a:r>
          <a:endParaRPr lang="en-US" sz="1200" b="1" dirty="0"/>
        </a:p>
      </dgm:t>
    </dgm:pt>
    <dgm:pt modelId="{48BEA362-6CAA-455B-8D46-BFED4AA3AB84}" type="parTrans" cxnId="{3F5BB98F-A7F4-4B07-B76D-B99AFAEEE3E5}">
      <dgm:prSet/>
      <dgm:spPr/>
      <dgm:t>
        <a:bodyPr/>
        <a:lstStyle/>
        <a:p>
          <a:endParaRPr lang="en-US"/>
        </a:p>
      </dgm:t>
    </dgm:pt>
    <dgm:pt modelId="{87FB4CC6-75DD-45B1-A334-D9B113149240}" type="sibTrans" cxnId="{3F5BB98F-A7F4-4B07-B76D-B99AFAEEE3E5}">
      <dgm:prSet/>
      <dgm:spPr/>
      <dgm:t>
        <a:bodyPr/>
        <a:lstStyle/>
        <a:p>
          <a:endParaRPr lang="en-US"/>
        </a:p>
      </dgm:t>
    </dgm:pt>
    <dgm:pt modelId="{B2720A29-FA47-465D-B486-BB2F40F1A785}">
      <dgm:prSet custT="1"/>
      <dgm:spPr/>
      <dgm:t>
        <a:bodyPr/>
        <a:lstStyle/>
        <a:p>
          <a:r>
            <a:rPr lang="en-US" sz="1200" b="1" dirty="0" smtClean="0"/>
            <a:t>LFD</a:t>
          </a:r>
          <a:endParaRPr lang="en-US" sz="1200" b="1" dirty="0"/>
        </a:p>
      </dgm:t>
    </dgm:pt>
    <dgm:pt modelId="{74C7166E-8E42-497C-917F-F918E1FE0955}" type="parTrans" cxnId="{F1181DA4-8204-446F-B3FC-076B68CD2F43}">
      <dgm:prSet/>
      <dgm:spPr/>
      <dgm:t>
        <a:bodyPr/>
        <a:lstStyle/>
        <a:p>
          <a:endParaRPr lang="en-US"/>
        </a:p>
      </dgm:t>
    </dgm:pt>
    <dgm:pt modelId="{BDBF0092-E864-48C5-B09D-AA2872D01911}" type="sibTrans" cxnId="{F1181DA4-8204-446F-B3FC-076B68CD2F43}">
      <dgm:prSet/>
      <dgm:spPr/>
      <dgm:t>
        <a:bodyPr/>
        <a:lstStyle/>
        <a:p>
          <a:endParaRPr lang="en-US"/>
        </a:p>
      </dgm:t>
    </dgm:pt>
    <dgm:pt modelId="{CA2877F3-8AB4-41BE-AC97-F831AF4A5B58}">
      <dgm:prSet custT="1"/>
      <dgm:spPr/>
      <dgm:t>
        <a:bodyPr/>
        <a:lstStyle/>
        <a:p>
          <a:r>
            <a:rPr lang="en-US" sz="1200" b="1" dirty="0" smtClean="0"/>
            <a:t>Effective</a:t>
          </a:r>
        </a:p>
        <a:p>
          <a:r>
            <a:rPr lang="en-US" sz="1200" b="1" dirty="0" smtClean="0"/>
            <a:t>Maps</a:t>
          </a:r>
        </a:p>
      </dgm:t>
    </dgm:pt>
    <dgm:pt modelId="{BEDF66AE-1DF8-45DC-B08A-63C733A9BC2D}" type="parTrans" cxnId="{BBEFC621-3AF5-4509-803F-B3FAAFEEDC00}">
      <dgm:prSet/>
      <dgm:spPr/>
      <dgm:t>
        <a:bodyPr/>
        <a:lstStyle/>
        <a:p>
          <a:endParaRPr lang="en-US"/>
        </a:p>
      </dgm:t>
    </dgm:pt>
    <dgm:pt modelId="{EA2319A4-9688-4992-8D3D-B5D143A9EA96}" type="sibTrans" cxnId="{BBEFC621-3AF5-4509-803F-B3FAAFEEDC00}">
      <dgm:prSet/>
      <dgm:spPr/>
      <dgm:t>
        <a:bodyPr/>
        <a:lstStyle/>
        <a:p>
          <a:endParaRPr lang="en-US"/>
        </a:p>
      </dgm:t>
    </dgm:pt>
    <dgm:pt modelId="{BFC13FF5-9314-4F3C-837E-3F132922753A}">
      <dgm:prSet custT="1"/>
      <dgm:spPr/>
      <dgm:t>
        <a:bodyPr/>
        <a:lstStyle/>
        <a:p>
          <a:r>
            <a:rPr lang="en-US" sz="1200" b="1" dirty="0" smtClean="0"/>
            <a:t>Appeal</a:t>
          </a:r>
        </a:p>
        <a:p>
          <a:r>
            <a:rPr lang="en-US" sz="1200" b="1" dirty="0" smtClean="0"/>
            <a:t>Period</a:t>
          </a:r>
        </a:p>
        <a:p>
          <a:r>
            <a:rPr lang="en-US" sz="1200" b="1" dirty="0" smtClean="0"/>
            <a:t>90 Days</a:t>
          </a:r>
          <a:endParaRPr lang="en-US" sz="1200" b="1" dirty="0"/>
        </a:p>
      </dgm:t>
    </dgm:pt>
    <dgm:pt modelId="{93C6F0F9-3B5A-4100-B544-C917048159C2}" type="parTrans" cxnId="{E3F32BCE-6860-4709-9ACC-FC10A0E2CB7F}">
      <dgm:prSet/>
      <dgm:spPr/>
      <dgm:t>
        <a:bodyPr/>
        <a:lstStyle/>
        <a:p>
          <a:endParaRPr lang="en-US"/>
        </a:p>
      </dgm:t>
    </dgm:pt>
    <dgm:pt modelId="{29DF328D-43D2-466C-BC33-2C1F0860571F}" type="sibTrans" cxnId="{E3F32BCE-6860-4709-9ACC-FC10A0E2CB7F}">
      <dgm:prSet/>
      <dgm:spPr/>
      <dgm:t>
        <a:bodyPr/>
        <a:lstStyle/>
        <a:p>
          <a:endParaRPr lang="en-US"/>
        </a:p>
      </dgm:t>
    </dgm:pt>
    <dgm:pt modelId="{DDE6CAC7-176B-47ED-9898-76D7362A3870}" type="pres">
      <dgm:prSet presAssocID="{808D4289-B1F3-483B-BAEF-6046B5B02933}" presName="CompostProcess" presStyleCnt="0">
        <dgm:presLayoutVars>
          <dgm:dir/>
          <dgm:resizeHandles val="exact"/>
        </dgm:presLayoutVars>
      </dgm:prSet>
      <dgm:spPr/>
    </dgm:pt>
    <dgm:pt modelId="{6F338649-2846-468D-B9BC-4E874C04ACD7}" type="pres">
      <dgm:prSet presAssocID="{808D4289-B1F3-483B-BAEF-6046B5B02933}" presName="arrow" presStyleLbl="bgShp" presStyleIdx="0" presStyleCnt="1" custScaleX="115468"/>
      <dgm:spPr/>
    </dgm:pt>
    <dgm:pt modelId="{EFF78704-2FC5-433B-BA0C-E9C75EAF5C1E}" type="pres">
      <dgm:prSet presAssocID="{808D4289-B1F3-483B-BAEF-6046B5B02933}" presName="linearProcess" presStyleCnt="0"/>
      <dgm:spPr/>
    </dgm:pt>
    <dgm:pt modelId="{F011D0CA-EB30-4F7A-890C-BC5E910FD182}" type="pres">
      <dgm:prSet presAssocID="{DBDF5204-0C2D-444B-89A0-68A6430E43A5}" presName="textNode" presStyleLbl="node1" presStyleIdx="0" presStyleCnt="7" custScaleX="118571" custLinFactX="3806" custLinFactNeighborX="100000" custLinFactNeighborY="-1422">
        <dgm:presLayoutVars>
          <dgm:bulletEnabled val="1"/>
        </dgm:presLayoutVars>
      </dgm:prSet>
      <dgm:spPr/>
      <dgm:t>
        <a:bodyPr/>
        <a:lstStyle/>
        <a:p>
          <a:endParaRPr lang="en-US"/>
        </a:p>
      </dgm:t>
    </dgm:pt>
    <dgm:pt modelId="{D423119C-A630-42C1-A1EC-0B2EE3A5A123}" type="pres">
      <dgm:prSet presAssocID="{C2F161D0-3D4C-48A3-A15D-579E18FC40A7}" presName="sibTrans" presStyleCnt="0"/>
      <dgm:spPr/>
    </dgm:pt>
    <dgm:pt modelId="{5FC75B85-E963-4FB0-96B8-F68E06A38FF8}" type="pres">
      <dgm:prSet presAssocID="{AEF7D1D2-820E-4760-B022-7C9D68DAECCE}" presName="textNode" presStyleLbl="node1" presStyleIdx="1" presStyleCnt="7" custScaleX="150869" custLinFactNeighborX="79907" custLinFactNeighborY="-2345">
        <dgm:presLayoutVars>
          <dgm:bulletEnabled val="1"/>
        </dgm:presLayoutVars>
      </dgm:prSet>
      <dgm:spPr/>
      <dgm:t>
        <a:bodyPr/>
        <a:lstStyle/>
        <a:p>
          <a:endParaRPr lang="en-US"/>
        </a:p>
      </dgm:t>
    </dgm:pt>
    <dgm:pt modelId="{A3648E80-49E0-449A-B14A-15D1155D91CE}" type="pres">
      <dgm:prSet presAssocID="{6D9045E9-2D9D-4816-9372-73240EB3895E}" presName="sibTrans" presStyleCnt="0"/>
      <dgm:spPr/>
    </dgm:pt>
    <dgm:pt modelId="{E51175D9-C61B-475B-BE9A-97C032C625E3}" type="pres">
      <dgm:prSet presAssocID="{339AD74E-F66B-49BA-9295-DA6AC14EC244}" presName="textNode" presStyleLbl="node1" presStyleIdx="2" presStyleCnt="7" custScaleX="105876" custLinFactNeighborX="37346" custLinFactNeighborY="-3059">
        <dgm:presLayoutVars>
          <dgm:bulletEnabled val="1"/>
        </dgm:presLayoutVars>
      </dgm:prSet>
      <dgm:spPr/>
      <dgm:t>
        <a:bodyPr/>
        <a:lstStyle/>
        <a:p>
          <a:endParaRPr lang="en-US"/>
        </a:p>
      </dgm:t>
    </dgm:pt>
    <dgm:pt modelId="{2ABBCE87-6F47-4AD3-9B6D-3FD0C358A904}" type="pres">
      <dgm:prSet presAssocID="{402120F7-5026-4F69-80B6-933BE2C3CCB0}" presName="sibTrans" presStyleCnt="0"/>
      <dgm:spPr/>
    </dgm:pt>
    <dgm:pt modelId="{82835024-DA99-4057-B815-7DD669B374A6}" type="pres">
      <dgm:prSet presAssocID="{1630C661-4BEB-4D7F-B822-1333703DAF02}" presName="textNode" presStyleLbl="node1" presStyleIdx="3" presStyleCnt="7" custScaleX="113065" custLinFactNeighborX="9033" custLinFactNeighborY="-1422">
        <dgm:presLayoutVars>
          <dgm:bulletEnabled val="1"/>
        </dgm:presLayoutVars>
      </dgm:prSet>
      <dgm:spPr/>
      <dgm:t>
        <a:bodyPr/>
        <a:lstStyle/>
        <a:p>
          <a:endParaRPr lang="en-US"/>
        </a:p>
      </dgm:t>
    </dgm:pt>
    <dgm:pt modelId="{8BD44F17-FA8E-400B-AE83-EE81762839C6}" type="pres">
      <dgm:prSet presAssocID="{87FB4CC6-75DD-45B1-A334-D9B113149240}" presName="sibTrans" presStyleCnt="0"/>
      <dgm:spPr/>
    </dgm:pt>
    <dgm:pt modelId="{0FA8BF6B-268B-4F17-8FDB-0FE2C2B537CB}" type="pres">
      <dgm:prSet presAssocID="{BFC13FF5-9314-4F3C-837E-3F132922753A}" presName="textNode" presStyleLbl="node1" presStyleIdx="4" presStyleCnt="7" custScaleX="99704" custScaleY="99859" custLinFactNeighborX="-31006" custLinFactNeighborY="-970">
        <dgm:presLayoutVars>
          <dgm:bulletEnabled val="1"/>
        </dgm:presLayoutVars>
      </dgm:prSet>
      <dgm:spPr/>
      <dgm:t>
        <a:bodyPr/>
        <a:lstStyle/>
        <a:p>
          <a:endParaRPr lang="en-US"/>
        </a:p>
      </dgm:t>
    </dgm:pt>
    <dgm:pt modelId="{DE3AE7E8-3288-4F49-A14C-19A547AA4289}" type="pres">
      <dgm:prSet presAssocID="{29DF328D-43D2-466C-BC33-2C1F0860571F}" presName="sibTrans" presStyleCnt="0"/>
      <dgm:spPr/>
    </dgm:pt>
    <dgm:pt modelId="{622F9524-56B4-41C9-9170-2C7DD2E6717E}" type="pres">
      <dgm:prSet presAssocID="{B2720A29-FA47-465D-B486-BB2F40F1A785}" presName="textNode" presStyleLbl="node1" presStyleIdx="5" presStyleCnt="7" custLinFactNeighborX="-85794" custLinFactNeighborY="-1697">
        <dgm:presLayoutVars>
          <dgm:bulletEnabled val="1"/>
        </dgm:presLayoutVars>
      </dgm:prSet>
      <dgm:spPr/>
      <dgm:t>
        <a:bodyPr/>
        <a:lstStyle/>
        <a:p>
          <a:endParaRPr lang="en-US"/>
        </a:p>
      </dgm:t>
    </dgm:pt>
    <dgm:pt modelId="{0DD5C417-EB86-490D-AE18-D8474E32E5CA}" type="pres">
      <dgm:prSet presAssocID="{BDBF0092-E864-48C5-B09D-AA2872D01911}" presName="sibTrans" presStyleCnt="0"/>
      <dgm:spPr/>
    </dgm:pt>
    <dgm:pt modelId="{D1135D00-10FE-4D04-A85F-14476C225249}" type="pres">
      <dgm:prSet presAssocID="{CA2877F3-8AB4-41BE-AC97-F831AF4A5B58}" presName="textNode" presStyleLbl="node1" presStyleIdx="6" presStyleCnt="7" custLinFactX="-7141" custLinFactNeighborX="-100000" custLinFactNeighborY="-1937">
        <dgm:presLayoutVars>
          <dgm:bulletEnabled val="1"/>
        </dgm:presLayoutVars>
      </dgm:prSet>
      <dgm:spPr/>
      <dgm:t>
        <a:bodyPr/>
        <a:lstStyle/>
        <a:p>
          <a:endParaRPr lang="en-US"/>
        </a:p>
      </dgm:t>
    </dgm:pt>
  </dgm:ptLst>
  <dgm:cxnLst>
    <dgm:cxn modelId="{BBEFC621-3AF5-4509-803F-B3FAAFEEDC00}" srcId="{808D4289-B1F3-483B-BAEF-6046B5B02933}" destId="{CA2877F3-8AB4-41BE-AC97-F831AF4A5B58}" srcOrd="6" destOrd="0" parTransId="{BEDF66AE-1DF8-45DC-B08A-63C733A9BC2D}" sibTransId="{EA2319A4-9688-4992-8D3D-B5D143A9EA96}"/>
    <dgm:cxn modelId="{37CD0695-40E5-4D6C-AB8E-CD02C6A45BDC}" type="presOf" srcId="{339AD74E-F66B-49BA-9295-DA6AC14EC244}" destId="{E51175D9-C61B-475B-BE9A-97C032C625E3}" srcOrd="0" destOrd="0" presId="urn:microsoft.com/office/officeart/2005/8/layout/hProcess9"/>
    <dgm:cxn modelId="{0ED8C1EF-1A3D-4C6A-8DF0-C947832F4B5F}" type="presOf" srcId="{CA2877F3-8AB4-41BE-AC97-F831AF4A5B58}" destId="{D1135D00-10FE-4D04-A85F-14476C225249}" srcOrd="0" destOrd="0" presId="urn:microsoft.com/office/officeart/2005/8/layout/hProcess9"/>
    <dgm:cxn modelId="{427DFF1D-17EE-49FE-BC96-C4A172DBA127}" type="presOf" srcId="{1630C661-4BEB-4D7F-B822-1333703DAF02}" destId="{82835024-DA99-4057-B815-7DD669B374A6}" srcOrd="0" destOrd="0" presId="urn:microsoft.com/office/officeart/2005/8/layout/hProcess9"/>
    <dgm:cxn modelId="{E3F32BCE-6860-4709-9ACC-FC10A0E2CB7F}" srcId="{808D4289-B1F3-483B-BAEF-6046B5B02933}" destId="{BFC13FF5-9314-4F3C-837E-3F132922753A}" srcOrd="4" destOrd="0" parTransId="{93C6F0F9-3B5A-4100-B544-C917048159C2}" sibTransId="{29DF328D-43D2-466C-BC33-2C1F0860571F}"/>
    <dgm:cxn modelId="{7B185629-3EE4-481A-A5D1-14B98C4E9F76}" type="presOf" srcId="{DBDF5204-0C2D-444B-89A0-68A6430E43A5}" destId="{F011D0CA-EB30-4F7A-890C-BC5E910FD182}" srcOrd="0" destOrd="0" presId="urn:microsoft.com/office/officeart/2005/8/layout/hProcess9"/>
    <dgm:cxn modelId="{18C105DA-E9BF-4D92-8596-166D182FA8D6}" type="presOf" srcId="{B2720A29-FA47-465D-B486-BB2F40F1A785}" destId="{622F9524-56B4-41C9-9170-2C7DD2E6717E}" srcOrd="0" destOrd="0" presId="urn:microsoft.com/office/officeart/2005/8/layout/hProcess9"/>
    <dgm:cxn modelId="{37E9AB80-D884-49E4-A6B9-BBE2E7710E57}" srcId="{808D4289-B1F3-483B-BAEF-6046B5B02933}" destId="{AEF7D1D2-820E-4760-B022-7C9D68DAECCE}" srcOrd="1" destOrd="0" parTransId="{61CE536B-3C03-4EDF-9651-CACAC3F4795B}" sibTransId="{6D9045E9-2D9D-4816-9372-73240EB3895E}"/>
    <dgm:cxn modelId="{3F5BB98F-A7F4-4B07-B76D-B99AFAEEE3E5}" srcId="{808D4289-B1F3-483B-BAEF-6046B5B02933}" destId="{1630C661-4BEB-4D7F-B822-1333703DAF02}" srcOrd="3" destOrd="0" parTransId="{48BEA362-6CAA-455B-8D46-BFED4AA3AB84}" sibTransId="{87FB4CC6-75DD-45B1-A334-D9B113149240}"/>
    <dgm:cxn modelId="{E13C3E1C-8F45-4394-A211-2163B8B07E7C}" type="presOf" srcId="{808D4289-B1F3-483B-BAEF-6046B5B02933}" destId="{DDE6CAC7-176B-47ED-9898-76D7362A3870}" srcOrd="0" destOrd="0" presId="urn:microsoft.com/office/officeart/2005/8/layout/hProcess9"/>
    <dgm:cxn modelId="{6C2BD345-A275-4781-8386-46FEE2781BDC}" srcId="{808D4289-B1F3-483B-BAEF-6046B5B02933}" destId="{339AD74E-F66B-49BA-9295-DA6AC14EC244}" srcOrd="2" destOrd="0" parTransId="{6A5818D6-F31E-420C-8BF7-63875A210E72}" sibTransId="{402120F7-5026-4F69-80B6-933BE2C3CCB0}"/>
    <dgm:cxn modelId="{1C220BBE-D0BF-47C7-8FFA-31ED8634A26E}" type="presOf" srcId="{BFC13FF5-9314-4F3C-837E-3F132922753A}" destId="{0FA8BF6B-268B-4F17-8FDB-0FE2C2B537CB}" srcOrd="0" destOrd="0" presId="urn:microsoft.com/office/officeart/2005/8/layout/hProcess9"/>
    <dgm:cxn modelId="{F1181DA4-8204-446F-B3FC-076B68CD2F43}" srcId="{808D4289-B1F3-483B-BAEF-6046B5B02933}" destId="{B2720A29-FA47-465D-B486-BB2F40F1A785}" srcOrd="5" destOrd="0" parTransId="{74C7166E-8E42-497C-917F-F918E1FE0955}" sibTransId="{BDBF0092-E864-48C5-B09D-AA2872D01911}"/>
    <dgm:cxn modelId="{C7D8FBC2-EA09-493F-A4F5-9E780AC85C58}" type="presOf" srcId="{AEF7D1D2-820E-4760-B022-7C9D68DAECCE}" destId="{5FC75B85-E963-4FB0-96B8-F68E06A38FF8}" srcOrd="0" destOrd="0" presId="urn:microsoft.com/office/officeart/2005/8/layout/hProcess9"/>
    <dgm:cxn modelId="{0B278DD4-048E-489D-92D5-FD7F8D1DC371}" srcId="{808D4289-B1F3-483B-BAEF-6046B5B02933}" destId="{DBDF5204-0C2D-444B-89A0-68A6430E43A5}" srcOrd="0" destOrd="0" parTransId="{9E195E1C-AB41-421C-954B-39016401EDED}" sibTransId="{C2F161D0-3D4C-48A3-A15D-579E18FC40A7}"/>
    <dgm:cxn modelId="{AE772C81-00BC-4C43-B89B-7B623AD64CD0}" type="presParOf" srcId="{DDE6CAC7-176B-47ED-9898-76D7362A3870}" destId="{6F338649-2846-468D-B9BC-4E874C04ACD7}" srcOrd="0" destOrd="0" presId="urn:microsoft.com/office/officeart/2005/8/layout/hProcess9"/>
    <dgm:cxn modelId="{34E5692A-EC69-48A2-8BA1-C208BA1C0BAC}" type="presParOf" srcId="{DDE6CAC7-176B-47ED-9898-76D7362A3870}" destId="{EFF78704-2FC5-433B-BA0C-E9C75EAF5C1E}" srcOrd="1" destOrd="0" presId="urn:microsoft.com/office/officeart/2005/8/layout/hProcess9"/>
    <dgm:cxn modelId="{8CE62EFD-5023-47A5-AC0F-98AC8EC6A82C}" type="presParOf" srcId="{EFF78704-2FC5-433B-BA0C-E9C75EAF5C1E}" destId="{F011D0CA-EB30-4F7A-890C-BC5E910FD182}" srcOrd="0" destOrd="0" presId="urn:microsoft.com/office/officeart/2005/8/layout/hProcess9"/>
    <dgm:cxn modelId="{3A234CF8-81C6-46E7-91D8-3146D5D48411}" type="presParOf" srcId="{EFF78704-2FC5-433B-BA0C-E9C75EAF5C1E}" destId="{D423119C-A630-42C1-A1EC-0B2EE3A5A123}" srcOrd="1" destOrd="0" presId="urn:microsoft.com/office/officeart/2005/8/layout/hProcess9"/>
    <dgm:cxn modelId="{63676CDD-1E55-4C6D-9F8C-A5105F391A73}" type="presParOf" srcId="{EFF78704-2FC5-433B-BA0C-E9C75EAF5C1E}" destId="{5FC75B85-E963-4FB0-96B8-F68E06A38FF8}" srcOrd="2" destOrd="0" presId="urn:microsoft.com/office/officeart/2005/8/layout/hProcess9"/>
    <dgm:cxn modelId="{CDF69E63-F7E0-45E6-89BD-257DFE5253F9}" type="presParOf" srcId="{EFF78704-2FC5-433B-BA0C-E9C75EAF5C1E}" destId="{A3648E80-49E0-449A-B14A-15D1155D91CE}" srcOrd="3" destOrd="0" presId="urn:microsoft.com/office/officeart/2005/8/layout/hProcess9"/>
    <dgm:cxn modelId="{38286A51-B5B7-427F-8899-F48CE491E59F}" type="presParOf" srcId="{EFF78704-2FC5-433B-BA0C-E9C75EAF5C1E}" destId="{E51175D9-C61B-475B-BE9A-97C032C625E3}" srcOrd="4" destOrd="0" presId="urn:microsoft.com/office/officeart/2005/8/layout/hProcess9"/>
    <dgm:cxn modelId="{72AAD3CA-E0C3-4662-84D9-B18D02BE5244}" type="presParOf" srcId="{EFF78704-2FC5-433B-BA0C-E9C75EAF5C1E}" destId="{2ABBCE87-6F47-4AD3-9B6D-3FD0C358A904}" srcOrd="5" destOrd="0" presId="urn:microsoft.com/office/officeart/2005/8/layout/hProcess9"/>
    <dgm:cxn modelId="{77A46874-5274-44D6-8C66-5DA8781BACC4}" type="presParOf" srcId="{EFF78704-2FC5-433B-BA0C-E9C75EAF5C1E}" destId="{82835024-DA99-4057-B815-7DD669B374A6}" srcOrd="6" destOrd="0" presId="urn:microsoft.com/office/officeart/2005/8/layout/hProcess9"/>
    <dgm:cxn modelId="{18385B36-87A8-462A-B76D-9FE8BDBF483A}" type="presParOf" srcId="{EFF78704-2FC5-433B-BA0C-E9C75EAF5C1E}" destId="{8BD44F17-FA8E-400B-AE83-EE81762839C6}" srcOrd="7" destOrd="0" presId="urn:microsoft.com/office/officeart/2005/8/layout/hProcess9"/>
    <dgm:cxn modelId="{A4B45FCB-EC80-44E7-8722-39B8C825053D}" type="presParOf" srcId="{EFF78704-2FC5-433B-BA0C-E9C75EAF5C1E}" destId="{0FA8BF6B-268B-4F17-8FDB-0FE2C2B537CB}" srcOrd="8" destOrd="0" presId="urn:microsoft.com/office/officeart/2005/8/layout/hProcess9"/>
    <dgm:cxn modelId="{6B9BFE45-BA19-424C-BBA7-AC4C3C0F39F8}" type="presParOf" srcId="{EFF78704-2FC5-433B-BA0C-E9C75EAF5C1E}" destId="{DE3AE7E8-3288-4F49-A14C-19A547AA4289}" srcOrd="9" destOrd="0" presId="urn:microsoft.com/office/officeart/2005/8/layout/hProcess9"/>
    <dgm:cxn modelId="{AA7A9173-CFBA-4367-984B-01176CBF5C35}" type="presParOf" srcId="{EFF78704-2FC5-433B-BA0C-E9C75EAF5C1E}" destId="{622F9524-56B4-41C9-9170-2C7DD2E6717E}" srcOrd="10" destOrd="0" presId="urn:microsoft.com/office/officeart/2005/8/layout/hProcess9"/>
    <dgm:cxn modelId="{7C0404D4-91A2-415E-B41C-EC00FB25C89E}" type="presParOf" srcId="{EFF78704-2FC5-433B-BA0C-E9C75EAF5C1E}" destId="{0DD5C417-EB86-490D-AE18-D8474E32E5CA}" srcOrd="11" destOrd="0" presId="urn:microsoft.com/office/officeart/2005/8/layout/hProcess9"/>
    <dgm:cxn modelId="{51FF1D1C-90FA-4244-9D44-7F736D38941B}" type="presParOf" srcId="{EFF78704-2FC5-433B-BA0C-E9C75EAF5C1E}" destId="{D1135D00-10FE-4D04-A85F-14476C225249}"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38649-2846-468D-B9BC-4E874C04ACD7}">
      <dsp:nvSpPr>
        <dsp:cNvPr id="0" name=""/>
        <dsp:cNvSpPr/>
      </dsp:nvSpPr>
      <dsp:spPr>
        <a:xfrm>
          <a:off x="82918" y="0"/>
          <a:ext cx="8787663" cy="5414962"/>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1D0CA-EB30-4F7A-890C-BC5E910FD182}">
      <dsp:nvSpPr>
        <dsp:cNvPr id="0" name=""/>
        <dsp:cNvSpPr/>
      </dsp:nvSpPr>
      <dsp:spPr>
        <a:xfrm>
          <a:off x="211851" y="1593688"/>
          <a:ext cx="1103233"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Discovery</a:t>
          </a:r>
        </a:p>
        <a:p>
          <a:pPr lvl="0" algn="ctr" defTabSz="533400">
            <a:lnSpc>
              <a:spcPct val="90000"/>
            </a:lnSpc>
            <a:spcBef>
              <a:spcPct val="0"/>
            </a:spcBef>
            <a:spcAft>
              <a:spcPct val="35000"/>
            </a:spcAft>
          </a:pPr>
          <a:r>
            <a:rPr lang="en-US" sz="1200" b="1" kern="1200" dirty="0" smtClean="0"/>
            <a:t>Meeting</a:t>
          </a:r>
        </a:p>
        <a:p>
          <a:pPr lvl="0" algn="ctr" defTabSz="533400">
            <a:lnSpc>
              <a:spcPct val="90000"/>
            </a:lnSpc>
            <a:spcBef>
              <a:spcPct val="0"/>
            </a:spcBef>
            <a:spcAft>
              <a:spcPct val="35000"/>
            </a:spcAft>
          </a:pPr>
          <a:endParaRPr lang="en-US" sz="1200" b="1" kern="1200" dirty="0" smtClean="0"/>
        </a:p>
        <a:p>
          <a:pPr lvl="0" algn="ctr" defTabSz="533400">
            <a:lnSpc>
              <a:spcPct val="90000"/>
            </a:lnSpc>
            <a:spcBef>
              <a:spcPct val="0"/>
            </a:spcBef>
            <a:spcAft>
              <a:spcPct val="35000"/>
            </a:spcAft>
          </a:pPr>
          <a:r>
            <a:rPr lang="en-US" sz="1200" b="1" kern="1200" dirty="0" smtClean="0"/>
            <a:t>June 2014</a:t>
          </a:r>
        </a:p>
        <a:p>
          <a:pPr lvl="0" algn="ctr" defTabSz="533400">
            <a:lnSpc>
              <a:spcPct val="90000"/>
            </a:lnSpc>
            <a:spcBef>
              <a:spcPct val="0"/>
            </a:spcBef>
            <a:spcAft>
              <a:spcPct val="35000"/>
            </a:spcAft>
          </a:pPr>
          <a:endParaRPr lang="en-US" sz="1200" b="1" kern="1200" dirty="0"/>
        </a:p>
      </dsp:txBody>
      <dsp:txXfrm>
        <a:off x="265706" y="1647543"/>
        <a:ext cx="995523" cy="2058275"/>
      </dsp:txXfrm>
    </dsp:sp>
    <dsp:sp modelId="{5FC75B85-E963-4FB0-96B8-F68E06A38FF8}">
      <dsp:nvSpPr>
        <dsp:cNvPr id="0" name=""/>
        <dsp:cNvSpPr/>
      </dsp:nvSpPr>
      <dsp:spPr>
        <a:xfrm>
          <a:off x="1412765" y="1573696"/>
          <a:ext cx="1549337" cy="2165985"/>
        </a:xfrm>
        <a:prstGeom prst="roundRect">
          <a:avLst/>
        </a:prstGeom>
        <a:solidFill>
          <a:schemeClr val="accent4">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Flood Risk Review Meeting</a:t>
          </a:r>
        </a:p>
        <a:p>
          <a:pPr lvl="0" algn="ctr" defTabSz="533400">
            <a:lnSpc>
              <a:spcPct val="90000"/>
            </a:lnSpc>
            <a:spcBef>
              <a:spcPct val="0"/>
            </a:spcBef>
            <a:spcAft>
              <a:spcPct val="35000"/>
            </a:spcAft>
          </a:pPr>
          <a:endParaRPr lang="en-US" sz="1200" b="1" kern="1200" dirty="0" smtClean="0"/>
        </a:p>
        <a:p>
          <a:pPr lvl="0" algn="ctr" defTabSz="533400">
            <a:lnSpc>
              <a:spcPct val="90000"/>
            </a:lnSpc>
            <a:spcBef>
              <a:spcPct val="0"/>
            </a:spcBef>
            <a:spcAft>
              <a:spcPct val="35000"/>
            </a:spcAft>
          </a:pPr>
          <a:r>
            <a:rPr lang="en-US" sz="1200" b="1" kern="1200" dirty="0" smtClean="0"/>
            <a:t>April 2016</a:t>
          </a:r>
          <a:endParaRPr lang="en-US" sz="1200" b="1" kern="1200" dirty="0"/>
        </a:p>
      </dsp:txBody>
      <dsp:txXfrm>
        <a:off x="1488397" y="1649328"/>
        <a:ext cx="1398073" cy="2014721"/>
      </dsp:txXfrm>
    </dsp:sp>
    <dsp:sp modelId="{E51175D9-C61B-475B-BE9A-97C032C625E3}">
      <dsp:nvSpPr>
        <dsp:cNvPr id="0" name=""/>
        <dsp:cNvSpPr/>
      </dsp:nvSpPr>
      <dsp:spPr>
        <a:xfrm>
          <a:off x="3060413" y="1558231"/>
          <a:ext cx="1087285"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Preliminary</a:t>
          </a:r>
        </a:p>
        <a:p>
          <a:pPr lvl="0" algn="ctr" defTabSz="533400">
            <a:lnSpc>
              <a:spcPct val="90000"/>
            </a:lnSpc>
            <a:spcBef>
              <a:spcPct val="0"/>
            </a:spcBef>
            <a:spcAft>
              <a:spcPct val="35000"/>
            </a:spcAft>
          </a:pPr>
          <a:r>
            <a:rPr lang="en-US" sz="1200" b="1" kern="1200" dirty="0" smtClean="0"/>
            <a:t>Date</a:t>
          </a:r>
        </a:p>
      </dsp:txBody>
      <dsp:txXfrm>
        <a:off x="3113490" y="1611308"/>
        <a:ext cx="981131" cy="2059831"/>
      </dsp:txXfrm>
    </dsp:sp>
    <dsp:sp modelId="{82835024-DA99-4057-B815-7DD669B374A6}">
      <dsp:nvSpPr>
        <dsp:cNvPr id="0" name=""/>
        <dsp:cNvSpPr/>
      </dsp:nvSpPr>
      <dsp:spPr>
        <a:xfrm>
          <a:off x="4270396" y="1593688"/>
          <a:ext cx="1102658"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CCO</a:t>
          </a:r>
        </a:p>
        <a:p>
          <a:pPr lvl="0" algn="ctr" defTabSz="533400">
            <a:lnSpc>
              <a:spcPct val="90000"/>
            </a:lnSpc>
            <a:spcBef>
              <a:spcPct val="0"/>
            </a:spcBef>
            <a:spcAft>
              <a:spcPct val="35000"/>
            </a:spcAft>
          </a:pPr>
          <a:r>
            <a:rPr lang="en-US" sz="1200" b="1" kern="1200" dirty="0" smtClean="0"/>
            <a:t>Meeting</a:t>
          </a:r>
          <a:endParaRPr lang="en-US" sz="1200" b="1" kern="1200" dirty="0"/>
        </a:p>
      </dsp:txBody>
      <dsp:txXfrm>
        <a:off x="4324223" y="1647515"/>
        <a:ext cx="995004" cy="2058331"/>
      </dsp:txXfrm>
    </dsp:sp>
    <dsp:sp modelId="{0FA8BF6B-268B-4F17-8FDB-0FE2C2B537CB}">
      <dsp:nvSpPr>
        <dsp:cNvPr id="0" name=""/>
        <dsp:cNvSpPr/>
      </dsp:nvSpPr>
      <dsp:spPr>
        <a:xfrm>
          <a:off x="5475682" y="1605005"/>
          <a:ext cx="1026941" cy="21629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Appeal</a:t>
          </a:r>
        </a:p>
        <a:p>
          <a:pPr lvl="0" algn="ctr" defTabSz="533400">
            <a:lnSpc>
              <a:spcPct val="90000"/>
            </a:lnSpc>
            <a:spcBef>
              <a:spcPct val="0"/>
            </a:spcBef>
            <a:spcAft>
              <a:spcPct val="35000"/>
            </a:spcAft>
          </a:pPr>
          <a:r>
            <a:rPr lang="en-US" sz="1200" b="1" kern="1200" dirty="0" smtClean="0"/>
            <a:t>Period</a:t>
          </a:r>
        </a:p>
        <a:p>
          <a:pPr lvl="0" algn="ctr" defTabSz="533400">
            <a:lnSpc>
              <a:spcPct val="90000"/>
            </a:lnSpc>
            <a:spcBef>
              <a:spcPct val="0"/>
            </a:spcBef>
            <a:spcAft>
              <a:spcPct val="35000"/>
            </a:spcAft>
          </a:pPr>
          <a:r>
            <a:rPr lang="en-US" sz="1200" b="1" kern="1200" dirty="0" smtClean="0"/>
            <a:t>90 Days</a:t>
          </a:r>
          <a:endParaRPr lang="en-US" sz="1200" b="1" kern="1200" dirty="0"/>
        </a:p>
      </dsp:txBody>
      <dsp:txXfrm>
        <a:off x="5525813" y="1655136"/>
        <a:ext cx="926679" cy="2062669"/>
      </dsp:txXfrm>
    </dsp:sp>
    <dsp:sp modelId="{622F9524-56B4-41C9-9170-2C7DD2E6717E}">
      <dsp:nvSpPr>
        <dsp:cNvPr id="0" name=""/>
        <dsp:cNvSpPr/>
      </dsp:nvSpPr>
      <dsp:spPr>
        <a:xfrm>
          <a:off x="6580007" y="1587732"/>
          <a:ext cx="1026941"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LFD</a:t>
          </a:r>
          <a:endParaRPr lang="en-US" sz="1200" b="1" kern="1200" dirty="0"/>
        </a:p>
      </dsp:txBody>
      <dsp:txXfrm>
        <a:off x="6630138" y="1637863"/>
        <a:ext cx="926679" cy="2065723"/>
      </dsp:txXfrm>
    </dsp:sp>
    <dsp:sp modelId="{D1135D00-10FE-4D04-A85F-14476C225249}">
      <dsp:nvSpPr>
        <dsp:cNvPr id="0" name=""/>
        <dsp:cNvSpPr/>
      </dsp:nvSpPr>
      <dsp:spPr>
        <a:xfrm>
          <a:off x="7680458" y="1593970"/>
          <a:ext cx="1026941"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Effective</a:t>
          </a:r>
        </a:p>
        <a:p>
          <a:pPr lvl="0" algn="ctr" defTabSz="533400">
            <a:lnSpc>
              <a:spcPct val="90000"/>
            </a:lnSpc>
            <a:spcBef>
              <a:spcPct val="0"/>
            </a:spcBef>
            <a:spcAft>
              <a:spcPct val="35000"/>
            </a:spcAft>
          </a:pPr>
          <a:r>
            <a:rPr lang="en-US" sz="1200" b="1" kern="1200" dirty="0" smtClean="0"/>
            <a:t>Maps</a:t>
          </a:r>
        </a:p>
        <a:p>
          <a:pPr lvl="0" algn="ctr" defTabSz="533400">
            <a:lnSpc>
              <a:spcPct val="90000"/>
            </a:lnSpc>
            <a:spcBef>
              <a:spcPct val="0"/>
            </a:spcBef>
            <a:spcAft>
              <a:spcPct val="35000"/>
            </a:spcAft>
          </a:pPr>
          <a:endParaRPr lang="en-US" sz="1200" b="1" kern="1200" dirty="0"/>
        </a:p>
      </dsp:txBody>
      <dsp:txXfrm>
        <a:off x="7730589" y="1644101"/>
        <a:ext cx="926679" cy="2065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38649-2846-468D-B9BC-4E874C04ACD7}">
      <dsp:nvSpPr>
        <dsp:cNvPr id="0" name=""/>
        <dsp:cNvSpPr/>
      </dsp:nvSpPr>
      <dsp:spPr>
        <a:xfrm>
          <a:off x="83976" y="0"/>
          <a:ext cx="8899846" cy="5414962"/>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1D0CA-EB30-4F7A-890C-BC5E910FD182}">
      <dsp:nvSpPr>
        <dsp:cNvPr id="0" name=""/>
        <dsp:cNvSpPr/>
      </dsp:nvSpPr>
      <dsp:spPr>
        <a:xfrm>
          <a:off x="211437" y="1593688"/>
          <a:ext cx="1209575"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Discovery</a:t>
          </a:r>
        </a:p>
        <a:p>
          <a:pPr lvl="0" algn="ctr" defTabSz="533400">
            <a:lnSpc>
              <a:spcPct val="90000"/>
            </a:lnSpc>
            <a:spcBef>
              <a:spcPct val="0"/>
            </a:spcBef>
            <a:spcAft>
              <a:spcPct val="35000"/>
            </a:spcAft>
          </a:pPr>
          <a:r>
            <a:rPr lang="en-US" sz="1200" b="1" kern="1200" dirty="0" smtClean="0"/>
            <a:t>Meeting</a:t>
          </a:r>
        </a:p>
        <a:p>
          <a:pPr lvl="0" algn="ctr" defTabSz="533400">
            <a:lnSpc>
              <a:spcPct val="90000"/>
            </a:lnSpc>
            <a:spcBef>
              <a:spcPct val="0"/>
            </a:spcBef>
            <a:spcAft>
              <a:spcPct val="35000"/>
            </a:spcAft>
          </a:pPr>
          <a:endParaRPr lang="en-US" sz="1200" b="1" kern="1200" dirty="0" smtClean="0"/>
        </a:p>
        <a:p>
          <a:pPr lvl="0" algn="ctr" defTabSz="533400">
            <a:lnSpc>
              <a:spcPct val="90000"/>
            </a:lnSpc>
            <a:spcBef>
              <a:spcPct val="0"/>
            </a:spcBef>
            <a:spcAft>
              <a:spcPct val="35000"/>
            </a:spcAft>
          </a:pPr>
          <a:r>
            <a:rPr lang="en-US" sz="1200" b="1" kern="1200" dirty="0" smtClean="0"/>
            <a:t>June 2014</a:t>
          </a:r>
        </a:p>
        <a:p>
          <a:pPr lvl="0" algn="ctr" defTabSz="533400">
            <a:lnSpc>
              <a:spcPct val="90000"/>
            </a:lnSpc>
            <a:spcBef>
              <a:spcPct val="0"/>
            </a:spcBef>
            <a:spcAft>
              <a:spcPct val="35000"/>
            </a:spcAft>
          </a:pPr>
          <a:endParaRPr lang="en-US" sz="1200" b="1" kern="1200" dirty="0"/>
        </a:p>
      </dsp:txBody>
      <dsp:txXfrm>
        <a:off x="270484" y="1652735"/>
        <a:ext cx="1091481" cy="2047891"/>
      </dsp:txXfrm>
    </dsp:sp>
    <dsp:sp modelId="{5FC75B85-E963-4FB0-96B8-F68E06A38FF8}">
      <dsp:nvSpPr>
        <dsp:cNvPr id="0" name=""/>
        <dsp:cNvSpPr/>
      </dsp:nvSpPr>
      <dsp:spPr>
        <a:xfrm>
          <a:off x="1518046" y="1573696"/>
          <a:ext cx="1539056" cy="2165985"/>
        </a:xfrm>
        <a:prstGeom prst="roundRect">
          <a:avLst/>
        </a:prstGeom>
        <a:solidFill>
          <a:schemeClr val="accent4">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Flood Risk Review Meeting</a:t>
          </a:r>
        </a:p>
        <a:p>
          <a:pPr lvl="0" algn="ctr" defTabSz="533400">
            <a:lnSpc>
              <a:spcPct val="90000"/>
            </a:lnSpc>
            <a:spcBef>
              <a:spcPct val="0"/>
            </a:spcBef>
            <a:spcAft>
              <a:spcPct val="35000"/>
            </a:spcAft>
          </a:pPr>
          <a:endParaRPr lang="en-US" sz="1200" b="1" kern="1200" dirty="0" smtClean="0"/>
        </a:p>
        <a:p>
          <a:pPr lvl="0" algn="ctr" defTabSz="533400">
            <a:lnSpc>
              <a:spcPct val="90000"/>
            </a:lnSpc>
            <a:spcBef>
              <a:spcPct val="0"/>
            </a:spcBef>
            <a:spcAft>
              <a:spcPct val="35000"/>
            </a:spcAft>
          </a:pPr>
          <a:r>
            <a:rPr lang="en-US" sz="1200" b="1" kern="1200" dirty="0" smtClean="0"/>
            <a:t>April 2016</a:t>
          </a:r>
          <a:endParaRPr lang="en-US" sz="1200" b="1" kern="1200" dirty="0"/>
        </a:p>
      </dsp:txBody>
      <dsp:txXfrm>
        <a:off x="1593177" y="1648827"/>
        <a:ext cx="1388794" cy="2015723"/>
      </dsp:txXfrm>
    </dsp:sp>
    <dsp:sp modelId="{E51175D9-C61B-475B-BE9A-97C032C625E3}">
      <dsp:nvSpPr>
        <dsp:cNvPr id="0" name=""/>
        <dsp:cNvSpPr/>
      </dsp:nvSpPr>
      <dsp:spPr>
        <a:xfrm>
          <a:off x="3154760" y="1558231"/>
          <a:ext cx="1080070"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Preliminary</a:t>
          </a:r>
        </a:p>
        <a:p>
          <a:pPr lvl="0" algn="ctr" defTabSz="533400">
            <a:lnSpc>
              <a:spcPct val="90000"/>
            </a:lnSpc>
            <a:spcBef>
              <a:spcPct val="0"/>
            </a:spcBef>
            <a:spcAft>
              <a:spcPct val="35000"/>
            </a:spcAft>
          </a:pPr>
          <a:r>
            <a:rPr lang="en-US" sz="1200" b="1" kern="1200" dirty="0" smtClean="0"/>
            <a:t>Date</a:t>
          </a:r>
        </a:p>
      </dsp:txBody>
      <dsp:txXfrm>
        <a:off x="3207485" y="1610956"/>
        <a:ext cx="974620" cy="2060535"/>
      </dsp:txXfrm>
    </dsp:sp>
    <dsp:sp modelId="{82835024-DA99-4057-B815-7DD669B374A6}">
      <dsp:nvSpPr>
        <dsp:cNvPr id="0" name=""/>
        <dsp:cNvSpPr/>
      </dsp:nvSpPr>
      <dsp:spPr>
        <a:xfrm>
          <a:off x="4356714" y="1593688"/>
          <a:ext cx="1153407"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CCO</a:t>
          </a:r>
        </a:p>
        <a:p>
          <a:pPr lvl="0" algn="ctr" defTabSz="533400">
            <a:lnSpc>
              <a:spcPct val="90000"/>
            </a:lnSpc>
            <a:spcBef>
              <a:spcPct val="0"/>
            </a:spcBef>
            <a:spcAft>
              <a:spcPct val="35000"/>
            </a:spcAft>
          </a:pPr>
          <a:r>
            <a:rPr lang="en-US" sz="1200" b="1" kern="1200" dirty="0" smtClean="0"/>
            <a:t>Meeting</a:t>
          </a:r>
          <a:endParaRPr lang="en-US" sz="1200" b="1" kern="1200" dirty="0"/>
        </a:p>
      </dsp:txBody>
      <dsp:txXfrm>
        <a:off x="4413019" y="1649993"/>
        <a:ext cx="1040797" cy="2053375"/>
      </dsp:txXfrm>
    </dsp:sp>
    <dsp:sp modelId="{0FA8BF6B-268B-4F17-8FDB-0FE2C2B537CB}">
      <dsp:nvSpPr>
        <dsp:cNvPr id="0" name=""/>
        <dsp:cNvSpPr/>
      </dsp:nvSpPr>
      <dsp:spPr>
        <a:xfrm>
          <a:off x="5612067" y="1605005"/>
          <a:ext cx="1020127" cy="21629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Appeal</a:t>
          </a:r>
        </a:p>
        <a:p>
          <a:pPr lvl="0" algn="ctr" defTabSz="533400">
            <a:lnSpc>
              <a:spcPct val="90000"/>
            </a:lnSpc>
            <a:spcBef>
              <a:spcPct val="0"/>
            </a:spcBef>
            <a:spcAft>
              <a:spcPct val="35000"/>
            </a:spcAft>
          </a:pPr>
          <a:r>
            <a:rPr lang="en-US" sz="1200" b="1" kern="1200" dirty="0" smtClean="0"/>
            <a:t>Period</a:t>
          </a:r>
        </a:p>
        <a:p>
          <a:pPr lvl="0" algn="ctr" defTabSz="533400">
            <a:lnSpc>
              <a:spcPct val="90000"/>
            </a:lnSpc>
            <a:spcBef>
              <a:spcPct val="0"/>
            </a:spcBef>
            <a:spcAft>
              <a:spcPct val="35000"/>
            </a:spcAft>
          </a:pPr>
          <a:r>
            <a:rPr lang="en-US" sz="1200" b="1" kern="1200" dirty="0" smtClean="0"/>
            <a:t>90 Days</a:t>
          </a:r>
          <a:endParaRPr lang="en-US" sz="1200" b="1" kern="1200" dirty="0"/>
        </a:p>
      </dsp:txBody>
      <dsp:txXfrm>
        <a:off x="5661865" y="1654803"/>
        <a:ext cx="920531" cy="2063335"/>
      </dsp:txXfrm>
    </dsp:sp>
    <dsp:sp modelId="{622F9524-56B4-41C9-9170-2C7DD2E6717E}">
      <dsp:nvSpPr>
        <dsp:cNvPr id="0" name=""/>
        <dsp:cNvSpPr/>
      </dsp:nvSpPr>
      <dsp:spPr>
        <a:xfrm>
          <a:off x="6709065" y="1587732"/>
          <a:ext cx="1020127"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LFD</a:t>
          </a:r>
          <a:endParaRPr lang="en-US" sz="1200" b="1" kern="1200" dirty="0"/>
        </a:p>
      </dsp:txBody>
      <dsp:txXfrm>
        <a:off x="6758863" y="1637530"/>
        <a:ext cx="920531" cy="2066389"/>
      </dsp:txXfrm>
    </dsp:sp>
    <dsp:sp modelId="{D1135D00-10FE-4D04-A85F-14476C225249}">
      <dsp:nvSpPr>
        <dsp:cNvPr id="0" name=""/>
        <dsp:cNvSpPr/>
      </dsp:nvSpPr>
      <dsp:spPr>
        <a:xfrm>
          <a:off x="7802213" y="1582533"/>
          <a:ext cx="1020127" cy="21659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Effective</a:t>
          </a:r>
        </a:p>
        <a:p>
          <a:pPr lvl="0" algn="ctr" defTabSz="533400">
            <a:lnSpc>
              <a:spcPct val="90000"/>
            </a:lnSpc>
            <a:spcBef>
              <a:spcPct val="0"/>
            </a:spcBef>
            <a:spcAft>
              <a:spcPct val="35000"/>
            </a:spcAft>
          </a:pPr>
          <a:r>
            <a:rPr lang="en-US" sz="1200" b="1" kern="1200" dirty="0" smtClean="0"/>
            <a:t>Maps</a:t>
          </a:r>
        </a:p>
      </dsp:txBody>
      <dsp:txXfrm>
        <a:off x="7852011" y="1632331"/>
        <a:ext cx="920531" cy="20663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87316" tIns="43658" rIns="87316" bIns="43658" rtlCol="0"/>
          <a:lstStyle>
            <a:lvl1pPr algn="l" eaLnBrk="1" hangingPunct="1">
              <a:defRPr sz="1100">
                <a:latin typeface="Arial" charset="0"/>
                <a:ea typeface="ＭＳ Ｐゴシック" pitchFamily="34"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63550"/>
          </a:xfrm>
          <a:prstGeom prst="rect">
            <a:avLst/>
          </a:prstGeom>
        </p:spPr>
        <p:txBody>
          <a:bodyPr vert="horz" wrap="square" lIns="87316" tIns="43658" rIns="87316" bIns="43658" numCol="1" anchor="t" anchorCtr="0" compatLnSpc="1">
            <a:prstTxWarp prst="textNoShape">
              <a:avLst/>
            </a:prstTxWarp>
          </a:bodyPr>
          <a:lstStyle>
            <a:lvl1pPr algn="r" eaLnBrk="1" hangingPunct="1">
              <a:defRPr sz="1100">
                <a:latin typeface="Arial" charset="0"/>
                <a:ea typeface="ＭＳ Ｐゴシック" charset="0"/>
                <a:cs typeface="ＭＳ Ｐゴシック" charset="0"/>
              </a:defRPr>
            </a:lvl1pPr>
          </a:lstStyle>
          <a:p>
            <a:pPr>
              <a:defRPr/>
            </a:pPr>
            <a:fld id="{6957515C-648F-4338-82F3-2220D90ACFC5}" type="datetimeFigureOut">
              <a:rPr lang="en-US"/>
              <a:pPr>
                <a:defRPr/>
              </a:pPr>
              <a:t>2/24/2017</a:t>
            </a:fld>
            <a:endParaRPr lang="en-US" dirty="0"/>
          </a:p>
        </p:txBody>
      </p:sp>
      <p:sp>
        <p:nvSpPr>
          <p:cNvPr id="4" name="Footer Placeholder 3"/>
          <p:cNvSpPr>
            <a:spLocks noGrp="1"/>
          </p:cNvSpPr>
          <p:nvPr>
            <p:ph type="ftr" sz="quarter" idx="2"/>
          </p:nvPr>
        </p:nvSpPr>
        <p:spPr>
          <a:xfrm>
            <a:off x="0" y="8831263"/>
            <a:ext cx="2971800" cy="463550"/>
          </a:xfrm>
          <a:prstGeom prst="rect">
            <a:avLst/>
          </a:prstGeom>
        </p:spPr>
        <p:txBody>
          <a:bodyPr vert="horz" lIns="87316" tIns="43658" rIns="87316" bIns="43658" rtlCol="0" anchor="b"/>
          <a:lstStyle>
            <a:lvl1pPr algn="l" eaLnBrk="1" hangingPunct="1">
              <a:defRPr sz="1100">
                <a:latin typeface="Arial" charset="0"/>
                <a:ea typeface="ＭＳ Ｐゴシック" pitchFamily="34"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831263"/>
            <a:ext cx="2971800" cy="463550"/>
          </a:xfrm>
          <a:prstGeom prst="rect">
            <a:avLst/>
          </a:prstGeom>
        </p:spPr>
        <p:txBody>
          <a:bodyPr vert="horz" wrap="square" lIns="87316" tIns="43658" rIns="87316" bIns="43658" numCol="1" anchor="b" anchorCtr="0" compatLnSpc="1">
            <a:prstTxWarp prst="textNoShape">
              <a:avLst/>
            </a:prstTxWarp>
          </a:bodyPr>
          <a:lstStyle>
            <a:lvl1pPr algn="r" eaLnBrk="1" hangingPunct="1">
              <a:defRPr sz="1100">
                <a:latin typeface="Arial" charset="0"/>
                <a:ea typeface="ＭＳ Ｐゴシック" charset="0"/>
                <a:cs typeface="ＭＳ Ｐゴシック" charset="0"/>
              </a:defRPr>
            </a:lvl1pPr>
          </a:lstStyle>
          <a:p>
            <a:pPr>
              <a:defRPr/>
            </a:pPr>
            <a:fld id="{B836817B-5FE2-4F44-9386-04601923D7DF}" type="slidenum">
              <a:rPr lang="en-US"/>
              <a:pPr>
                <a:defRPr/>
              </a:pPr>
              <a:t>‹#›</a:t>
            </a:fld>
            <a:endParaRPr lang="en-US" dirty="0"/>
          </a:p>
        </p:txBody>
      </p:sp>
    </p:spTree>
    <p:extLst>
      <p:ext uri="{BB962C8B-B14F-4D97-AF65-F5344CB8AC3E}">
        <p14:creationId xmlns:p14="http://schemas.microsoft.com/office/powerpoint/2010/main" val="1962758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87316" tIns="43658" rIns="87316" bIns="43658" rtlCol="0"/>
          <a:lstStyle>
            <a:lvl1pPr algn="l" eaLnBrk="1" hangingPunct="1">
              <a:defRPr sz="1100">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63550"/>
          </a:xfrm>
          <a:prstGeom prst="rect">
            <a:avLst/>
          </a:prstGeom>
        </p:spPr>
        <p:txBody>
          <a:bodyPr vert="horz" wrap="square" lIns="87316" tIns="43658" rIns="87316" bIns="43658" numCol="1" anchor="t" anchorCtr="0" compatLnSpc="1">
            <a:prstTxWarp prst="textNoShape">
              <a:avLst/>
            </a:prstTxWarp>
          </a:bodyPr>
          <a:lstStyle>
            <a:lvl1pPr algn="r" eaLnBrk="1" hangingPunct="1">
              <a:defRPr sz="1100">
                <a:latin typeface="Arial" charset="0"/>
                <a:ea typeface="ＭＳ Ｐゴシック" charset="0"/>
                <a:cs typeface="ＭＳ Ｐゴシック" charset="0"/>
              </a:defRPr>
            </a:lvl1pPr>
          </a:lstStyle>
          <a:p>
            <a:pPr>
              <a:defRPr/>
            </a:pPr>
            <a:fld id="{048F784F-57F8-46CB-98D6-595A38C2C435}" type="datetimeFigureOut">
              <a:rPr lang="en-US"/>
              <a:pPr>
                <a:defRPr/>
              </a:pPr>
              <a:t>2/24/2017</a:t>
            </a:fld>
            <a:endParaRPr lang="en-US" dirty="0"/>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87316" tIns="43658" rIns="87316" bIns="43658" rtlCol="0" anchor="ctr"/>
          <a:lstStyle/>
          <a:p>
            <a:pPr lvl="0"/>
            <a:endParaRPr lang="en-US" noProof="0" dirty="0" smtClean="0"/>
          </a:p>
        </p:txBody>
      </p:sp>
      <p:sp>
        <p:nvSpPr>
          <p:cNvPr id="5" name="Notes Placeholder 4"/>
          <p:cNvSpPr>
            <a:spLocks noGrp="1"/>
          </p:cNvSpPr>
          <p:nvPr>
            <p:ph type="body" sz="quarter" idx="3"/>
          </p:nvPr>
        </p:nvSpPr>
        <p:spPr>
          <a:xfrm>
            <a:off x="685800" y="4416425"/>
            <a:ext cx="5486400" cy="4181475"/>
          </a:xfrm>
          <a:prstGeom prst="rect">
            <a:avLst/>
          </a:prstGeom>
        </p:spPr>
        <p:txBody>
          <a:bodyPr vert="horz" lIns="87316" tIns="43658" rIns="87316" bIns="4365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2971800" cy="463550"/>
          </a:xfrm>
          <a:prstGeom prst="rect">
            <a:avLst/>
          </a:prstGeom>
        </p:spPr>
        <p:txBody>
          <a:bodyPr vert="horz" lIns="87316" tIns="43658" rIns="87316" bIns="43658" rtlCol="0" anchor="b"/>
          <a:lstStyle>
            <a:lvl1pPr algn="l" eaLnBrk="1" hangingPunct="1">
              <a:defRPr sz="1100">
                <a:latin typeface="Arial"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831263"/>
            <a:ext cx="2971800" cy="463550"/>
          </a:xfrm>
          <a:prstGeom prst="rect">
            <a:avLst/>
          </a:prstGeom>
        </p:spPr>
        <p:txBody>
          <a:bodyPr vert="horz" wrap="square" lIns="87316" tIns="43658" rIns="87316" bIns="43658" numCol="1" anchor="b" anchorCtr="0" compatLnSpc="1">
            <a:prstTxWarp prst="textNoShape">
              <a:avLst/>
            </a:prstTxWarp>
          </a:bodyPr>
          <a:lstStyle>
            <a:lvl1pPr algn="r" eaLnBrk="1" hangingPunct="1">
              <a:defRPr sz="1100">
                <a:latin typeface="Arial" charset="0"/>
                <a:ea typeface="ＭＳ Ｐゴシック" charset="0"/>
                <a:cs typeface="ＭＳ Ｐゴシック" charset="0"/>
              </a:defRPr>
            </a:lvl1pPr>
          </a:lstStyle>
          <a:p>
            <a:pPr>
              <a:defRPr/>
            </a:pPr>
            <a:fld id="{EBAA584D-CB89-4012-AB9E-F58D7933403B}" type="slidenum">
              <a:rPr lang="en-US"/>
              <a:pPr>
                <a:defRPr/>
              </a:pPr>
              <a:t>‹#›</a:t>
            </a:fld>
            <a:endParaRPr lang="en-US" dirty="0"/>
          </a:p>
        </p:txBody>
      </p:sp>
    </p:spTree>
    <p:extLst>
      <p:ext uri="{BB962C8B-B14F-4D97-AF65-F5344CB8AC3E}">
        <p14:creationId xmlns:p14="http://schemas.microsoft.com/office/powerpoint/2010/main" val="36801031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sc.fema.gov/port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endParaRPr lang="en-US" baseline="0" dirty="0" smtClean="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0</a:t>
            </a:fld>
            <a:endParaRPr lang="en-US" dirty="0"/>
          </a:p>
        </p:txBody>
      </p:sp>
    </p:spTree>
    <p:extLst>
      <p:ext uri="{BB962C8B-B14F-4D97-AF65-F5344CB8AC3E}">
        <p14:creationId xmlns:p14="http://schemas.microsoft.com/office/powerpoint/2010/main" val="1937362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p>
          <a:p>
            <a:endParaRPr lang="en-US" dirty="0" smtClean="0"/>
          </a:p>
          <a:p>
            <a:r>
              <a:rPr lang="en-US" dirty="0" smtClean="0"/>
              <a:t>Brief</a:t>
            </a:r>
            <a:r>
              <a:rPr lang="en-US" baseline="0" dirty="0" smtClean="0"/>
              <a:t> timeline. Just explain what has been done up to this point and that Bob will talk about the rest later in the presentation. </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9</a:t>
            </a:fld>
            <a:endParaRPr lang="en-US" dirty="0"/>
          </a:p>
        </p:txBody>
      </p:sp>
    </p:spTree>
    <p:extLst>
      <p:ext uri="{BB962C8B-B14F-4D97-AF65-F5344CB8AC3E}">
        <p14:creationId xmlns:p14="http://schemas.microsoft.com/office/powerpoint/2010/main" val="343424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 </a:t>
            </a:r>
          </a:p>
          <a:p>
            <a:endParaRPr lang="en-US" dirty="0" smtClean="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10</a:t>
            </a:fld>
            <a:endParaRPr lang="en-US" dirty="0"/>
          </a:p>
        </p:txBody>
      </p:sp>
    </p:spTree>
    <p:extLst>
      <p:ext uri="{BB962C8B-B14F-4D97-AF65-F5344CB8AC3E}">
        <p14:creationId xmlns:p14="http://schemas.microsoft.com/office/powerpoint/2010/main" val="1476242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 </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11</a:t>
            </a:fld>
            <a:endParaRPr lang="en-US" dirty="0"/>
          </a:p>
        </p:txBody>
      </p:sp>
    </p:spTree>
    <p:extLst>
      <p:ext uri="{BB962C8B-B14F-4D97-AF65-F5344CB8AC3E}">
        <p14:creationId xmlns:p14="http://schemas.microsoft.com/office/powerpoint/2010/main" val="117315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12</a:t>
            </a:fld>
            <a:endParaRPr lang="en-US" dirty="0"/>
          </a:p>
        </p:txBody>
      </p:sp>
    </p:spTree>
    <p:extLst>
      <p:ext uri="{BB962C8B-B14F-4D97-AF65-F5344CB8AC3E}">
        <p14:creationId xmlns:p14="http://schemas.microsoft.com/office/powerpoint/2010/main" val="176102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13</a:t>
            </a:fld>
            <a:endParaRPr lang="en-US" dirty="0"/>
          </a:p>
        </p:txBody>
      </p:sp>
    </p:spTree>
    <p:extLst>
      <p:ext uri="{BB962C8B-B14F-4D97-AF65-F5344CB8AC3E}">
        <p14:creationId xmlns:p14="http://schemas.microsoft.com/office/powerpoint/2010/main" val="305903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14</a:t>
            </a:fld>
            <a:endParaRPr lang="en-US" dirty="0"/>
          </a:p>
        </p:txBody>
      </p:sp>
    </p:spTree>
    <p:extLst>
      <p:ext uri="{BB962C8B-B14F-4D97-AF65-F5344CB8AC3E}">
        <p14:creationId xmlns:p14="http://schemas.microsoft.com/office/powerpoint/2010/main" val="1411160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15</a:t>
            </a:fld>
            <a:endParaRPr lang="en-US" dirty="0"/>
          </a:p>
        </p:txBody>
      </p:sp>
    </p:spTree>
    <p:extLst>
      <p:ext uri="{BB962C8B-B14F-4D97-AF65-F5344CB8AC3E}">
        <p14:creationId xmlns:p14="http://schemas.microsoft.com/office/powerpoint/2010/main" val="178981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16</a:t>
            </a:fld>
            <a:endParaRPr lang="en-US" dirty="0"/>
          </a:p>
        </p:txBody>
      </p:sp>
    </p:spTree>
    <p:extLst>
      <p:ext uri="{BB962C8B-B14F-4D97-AF65-F5344CB8AC3E}">
        <p14:creationId xmlns:p14="http://schemas.microsoft.com/office/powerpoint/2010/main" val="2360469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17</a:t>
            </a:fld>
            <a:endParaRPr lang="en-US" dirty="0"/>
          </a:p>
        </p:txBody>
      </p:sp>
    </p:spTree>
    <p:extLst>
      <p:ext uri="{BB962C8B-B14F-4D97-AF65-F5344CB8AC3E}">
        <p14:creationId xmlns:p14="http://schemas.microsoft.com/office/powerpoint/2010/main" val="178981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smtClean="0"/>
              <a:t>Bob </a:t>
            </a:r>
          </a:p>
          <a:p>
            <a:endParaRPr lang="en-US" dirty="0" smtClean="0"/>
          </a:p>
          <a:p>
            <a:r>
              <a:rPr lang="en-US" dirty="0" smtClean="0"/>
              <a:t>When this slide came</a:t>
            </a:r>
            <a:r>
              <a:rPr lang="en-US" baseline="0" dirty="0" smtClean="0"/>
              <a:t> up before, Alison will talk about what has happened to this point…this slide will be to talk about what happens in the future. </a:t>
            </a:r>
            <a:endParaRPr lang="en-US" dirty="0" smtClean="0"/>
          </a:p>
          <a:p>
            <a:endParaRPr lang="en-US" dirty="0" smtClean="0"/>
          </a:p>
          <a:p>
            <a:r>
              <a:rPr lang="en-US" dirty="0" smtClean="0"/>
              <a:t>If possible, give relative</a:t>
            </a:r>
            <a:r>
              <a:rPr lang="en-US" baseline="0" dirty="0" smtClean="0"/>
              <a:t> timeframes and descriptions for Upper Monongahela Watershed. </a:t>
            </a:r>
          </a:p>
          <a:p>
            <a:endParaRPr lang="en-US" baseline="0" dirty="0" smtClean="0"/>
          </a:p>
          <a:p>
            <a:pPr>
              <a:defRPr/>
            </a:pPr>
            <a:r>
              <a:rPr lang="en-US" dirty="0" smtClean="0"/>
              <a:t>1) Non-regulatory products developed – Spring 2016</a:t>
            </a:r>
          </a:p>
          <a:p>
            <a:pPr>
              <a:defRPr/>
            </a:pPr>
            <a:r>
              <a:rPr lang="en-US" dirty="0" smtClean="0"/>
              <a:t>2) FRR Meetings – Spring 2016</a:t>
            </a:r>
            <a:r>
              <a:rPr lang="en-US" baseline="0" dirty="0" smtClean="0"/>
              <a:t> </a:t>
            </a:r>
          </a:p>
          <a:p>
            <a:pPr>
              <a:defRPr/>
            </a:pPr>
            <a:r>
              <a:rPr lang="en-US" baseline="0" dirty="0" smtClean="0"/>
              <a:t>3) Incorporate comments – </a:t>
            </a:r>
          </a:p>
          <a:p>
            <a:pPr>
              <a:defRPr/>
            </a:pPr>
            <a:r>
              <a:rPr lang="en-US" baseline="0" dirty="0" smtClean="0"/>
              <a:t>4) Preliminary Date – </a:t>
            </a:r>
          </a:p>
          <a:p>
            <a:pPr>
              <a:defRPr/>
            </a:pPr>
            <a:r>
              <a:rPr lang="en-US" baseline="0" dirty="0" smtClean="0"/>
              <a:t>5) CCO Meeting – </a:t>
            </a:r>
          </a:p>
          <a:p>
            <a:pPr>
              <a:defRPr/>
            </a:pPr>
            <a:r>
              <a:rPr lang="en-US" baseline="0" dirty="0" smtClean="0"/>
              <a:t>6) Appeal Period -  </a:t>
            </a:r>
          </a:p>
          <a:p>
            <a:pPr>
              <a:defRPr/>
            </a:pPr>
            <a:r>
              <a:rPr lang="en-US" baseline="0" dirty="0" smtClean="0"/>
              <a:t>7) LFD - </a:t>
            </a:r>
          </a:p>
          <a:p>
            <a:pPr>
              <a:defRPr/>
            </a:pPr>
            <a:r>
              <a:rPr lang="en-US" sz="2000" b="0" dirty="0" smtClean="0">
                <a:solidFill>
                  <a:srgbClr val="005A88"/>
                </a:solidFill>
              </a:rPr>
              <a:t>8)</a:t>
            </a:r>
            <a:r>
              <a:rPr lang="en-US" sz="2000" b="0" baseline="0" dirty="0" smtClean="0">
                <a:solidFill>
                  <a:srgbClr val="005A88"/>
                </a:solidFill>
              </a:rPr>
              <a:t> </a:t>
            </a:r>
            <a:r>
              <a:rPr lang="en-US" b="0" dirty="0" smtClean="0"/>
              <a:t>Effective </a:t>
            </a:r>
            <a:r>
              <a:rPr lang="en-US" dirty="0" smtClean="0"/>
              <a:t>Date – </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18</a:t>
            </a:fld>
            <a:endParaRPr lang="en-US" dirty="0"/>
          </a:p>
        </p:txBody>
      </p:sp>
    </p:spTree>
    <p:extLst>
      <p:ext uri="{BB962C8B-B14F-4D97-AF65-F5344CB8AC3E}">
        <p14:creationId xmlns:p14="http://schemas.microsoft.com/office/powerpoint/2010/main" val="41915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1</a:t>
            </a:fld>
            <a:endParaRPr lang="en-US" dirty="0"/>
          </a:p>
        </p:txBody>
      </p:sp>
    </p:spTree>
    <p:extLst>
      <p:ext uri="{BB962C8B-B14F-4D97-AF65-F5344CB8AC3E}">
        <p14:creationId xmlns:p14="http://schemas.microsoft.com/office/powerpoint/2010/main" val="2907489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19</a:t>
            </a:fld>
            <a:endParaRPr lang="en-US" dirty="0"/>
          </a:p>
        </p:txBody>
      </p:sp>
    </p:spTree>
    <p:extLst>
      <p:ext uri="{BB962C8B-B14F-4D97-AF65-F5344CB8AC3E}">
        <p14:creationId xmlns:p14="http://schemas.microsoft.com/office/powerpoint/2010/main" val="2111027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20</a:t>
            </a:fld>
            <a:endParaRPr lang="en-US" dirty="0"/>
          </a:p>
        </p:txBody>
      </p:sp>
    </p:spTree>
    <p:extLst>
      <p:ext uri="{BB962C8B-B14F-4D97-AF65-F5344CB8AC3E}">
        <p14:creationId xmlns:p14="http://schemas.microsoft.com/office/powerpoint/2010/main" val="40862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then WVU Representative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21</a:t>
            </a:fld>
            <a:endParaRPr lang="en-US" dirty="0"/>
          </a:p>
        </p:txBody>
      </p:sp>
    </p:spTree>
    <p:extLst>
      <p:ext uri="{BB962C8B-B14F-4D97-AF65-F5344CB8AC3E}">
        <p14:creationId xmlns:p14="http://schemas.microsoft.com/office/powerpoint/2010/main" val="3626394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r>
              <a:rPr lang="en-US" dirty="0" smtClean="0"/>
              <a:t>When is the</a:t>
            </a:r>
            <a:r>
              <a:rPr lang="en-US" baseline="0" dirty="0" smtClean="0"/>
              <a:t> last day they can provide feedback?</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22</a:t>
            </a:fld>
            <a:endParaRPr lang="en-US" dirty="0"/>
          </a:p>
        </p:txBody>
      </p:sp>
    </p:spTree>
    <p:extLst>
      <p:ext uri="{BB962C8B-B14F-4D97-AF65-F5344CB8AC3E}">
        <p14:creationId xmlns:p14="http://schemas.microsoft.com/office/powerpoint/2010/main" val="3119793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Bob</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1B5B4D-4E72-483A-8473-8959B73F3BAF}" type="slidenum">
              <a:rPr lang="en-US" altLang="en-US" sz="1100" smtClean="0">
                <a:solidFill>
                  <a:srgbClr val="000000"/>
                </a:solidFill>
                <a:latin typeface="Arial" panose="020B0604020202020204" pitchFamily="34" charset="0"/>
              </a:rPr>
              <a:pPr>
                <a:spcBef>
                  <a:spcPct val="0"/>
                </a:spcBef>
              </a:pPr>
              <a:t>23</a:t>
            </a:fld>
            <a:endParaRPr lang="en-US" altLang="en-US" sz="11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95389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2</a:t>
            </a:fld>
            <a:endParaRPr lang="en-US" dirty="0"/>
          </a:p>
        </p:txBody>
      </p:sp>
    </p:spTree>
    <p:extLst>
      <p:ext uri="{BB962C8B-B14F-4D97-AF65-F5344CB8AC3E}">
        <p14:creationId xmlns:p14="http://schemas.microsoft.com/office/powerpoint/2010/main" val="161911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3</a:t>
            </a:fld>
            <a:endParaRPr lang="en-US" dirty="0"/>
          </a:p>
        </p:txBody>
      </p:sp>
    </p:spTree>
    <p:extLst>
      <p:ext uri="{BB962C8B-B14F-4D97-AF65-F5344CB8AC3E}">
        <p14:creationId xmlns:p14="http://schemas.microsoft.com/office/powerpoint/2010/main" val="65010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Alison</a:t>
            </a:r>
          </a:p>
          <a:p>
            <a:endParaRPr lang="en-US" b="0" dirty="0" smtClean="0"/>
          </a:p>
          <a:p>
            <a:r>
              <a:rPr lang="en-US" b="0" dirty="0" smtClean="0"/>
              <a:t>Risk MAP</a:t>
            </a:r>
            <a:r>
              <a:rPr lang="en-US" b="0" baseline="0" dirty="0" smtClean="0"/>
              <a:t> represents a “whole community approach” to updating flood risk maps.  Whole community includes i</a:t>
            </a:r>
            <a:r>
              <a:rPr lang="en-US" dirty="0" smtClean="0"/>
              <a:t>ndividuals and families, including those with access and functional needs,</a:t>
            </a:r>
            <a:r>
              <a:rPr lang="en-US" baseline="0" dirty="0" smtClean="0"/>
              <a:t> b</a:t>
            </a:r>
            <a:r>
              <a:rPr lang="en-US" dirty="0" smtClean="0"/>
              <a:t>usinesses,</a:t>
            </a:r>
            <a:r>
              <a:rPr lang="en-US" baseline="0" dirty="0" smtClean="0"/>
              <a:t> f</a:t>
            </a:r>
            <a:r>
              <a:rPr lang="en-US" dirty="0" smtClean="0"/>
              <a:t>aith-based and community organizations,</a:t>
            </a:r>
            <a:r>
              <a:rPr lang="en-US" baseline="0" dirty="0" smtClean="0"/>
              <a:t> n</a:t>
            </a:r>
            <a:r>
              <a:rPr lang="en-US" dirty="0" smtClean="0"/>
              <a:t>onprofit groups,</a:t>
            </a:r>
            <a:r>
              <a:rPr lang="en-US" baseline="0" dirty="0" smtClean="0"/>
              <a:t> s</a:t>
            </a:r>
            <a:r>
              <a:rPr lang="en-US" dirty="0" smtClean="0"/>
              <a:t>chools and academia,</a:t>
            </a:r>
            <a:r>
              <a:rPr lang="en-US" baseline="0" dirty="0" smtClean="0"/>
              <a:t> m</a:t>
            </a:r>
            <a:r>
              <a:rPr lang="en-US" dirty="0" smtClean="0"/>
              <a:t>edia outlets</a:t>
            </a:r>
            <a:r>
              <a:rPr lang="en-US" baseline="0" dirty="0" smtClean="0"/>
              <a:t>, and a</a:t>
            </a:r>
            <a:r>
              <a:rPr lang="en-US" dirty="0" smtClean="0"/>
              <a:t>ll levels of government, including State, local, tribal, territorial, and Federal partners.</a:t>
            </a:r>
          </a:p>
          <a:p>
            <a:endParaRPr lang="en-US" dirty="0" smtClean="0"/>
          </a:p>
          <a:p>
            <a:r>
              <a:rPr lang="en-US" dirty="0" smtClean="0"/>
              <a:t>In</a:t>
            </a:r>
            <a:r>
              <a:rPr lang="en-US" baseline="0" dirty="0" smtClean="0"/>
              <a:t> the first stage, with input from local leaders, a w</a:t>
            </a:r>
            <a:r>
              <a:rPr lang="en-US" dirty="0" smtClean="0"/>
              <a:t>atershed is reviewed to determine if there may be a need for new or updated </a:t>
            </a:r>
            <a:r>
              <a:rPr lang="en-US" dirty="0" smtClean="0">
                <a:hlinkClick r:id="rId3"/>
              </a:rPr>
              <a:t>Flood Insurance Rate Maps (FIRMs)</a:t>
            </a:r>
            <a:r>
              <a:rPr lang="en-US" dirty="0" smtClean="0"/>
              <a:t> or other flood risk products. This decision is based on the current flood risk in the area, available data, increases in development, population affected, and other related factors.</a:t>
            </a:r>
            <a:endParaRPr lang="en-US" baseline="0" dirty="0" smtClean="0"/>
          </a:p>
          <a:p>
            <a:endParaRPr lang="en-US" baseline="0" dirty="0" smtClean="0"/>
          </a:p>
          <a:p>
            <a:r>
              <a:rPr lang="en-US" dirty="0" smtClean="0"/>
              <a:t>Next, mapping partners</a:t>
            </a:r>
            <a:r>
              <a:rPr lang="en-US" baseline="0" dirty="0" smtClean="0"/>
              <a:t> and </a:t>
            </a:r>
            <a:r>
              <a:rPr lang="en-US" dirty="0" smtClean="0"/>
              <a:t>local leaders begin collecting current and historic flood-related data to get a better picture of the area’s flood risk. </a:t>
            </a:r>
            <a:r>
              <a:rPr lang="en-US" baseline="0" dirty="0" smtClean="0"/>
              <a:t>The entire effort at this point is a fact-finding and knowledge gathering process, appropriately called the “</a:t>
            </a:r>
            <a:r>
              <a:rPr lang="en-US" dirty="0" smtClean="0"/>
              <a:t>Discovery process.”  A public meeting is held during this step for individual citizens to share their experiences</a:t>
            </a:r>
            <a:r>
              <a:rPr lang="en-US" baseline="0" dirty="0" smtClean="0"/>
              <a:t> and review </a:t>
            </a:r>
            <a:r>
              <a:rPr lang="en-US" dirty="0" smtClean="0"/>
              <a:t>the data that’s been gathered by the mapping partners thus far.</a:t>
            </a:r>
            <a:r>
              <a:rPr lang="en-US" baseline="0" dirty="0" smtClean="0"/>
              <a:t> This public meeting is called the "Discovery</a:t>
            </a:r>
            <a:r>
              <a:rPr lang="en-US" dirty="0" smtClean="0"/>
              <a:t> Meeting.” The</a:t>
            </a:r>
            <a:r>
              <a:rPr lang="en-US" baseline="0" dirty="0" smtClean="0"/>
              <a:t> </a:t>
            </a:r>
            <a:r>
              <a:rPr lang="en-US" dirty="0" smtClean="0"/>
              <a:t>information from this meeting helps determine whether a flood risk project is actually needed and, if so, what the scope of the project will be.</a:t>
            </a:r>
          </a:p>
          <a:p>
            <a:endParaRPr lang="en-US" dirty="0" smtClean="0"/>
          </a:p>
          <a:p>
            <a:r>
              <a:rPr lang="en-US" dirty="0" smtClean="0"/>
              <a:t>Once a flood risk project is initiated, FEMA and its mapping partners move forward with preparing the data, maps, and flood risk products.  Community</a:t>
            </a:r>
            <a:r>
              <a:rPr lang="en-US" baseline="0" dirty="0" smtClean="0"/>
              <a:t> officials provide input and are able to begin considering mitigation measures as the data develops.  Community coordination and public involvement is critical and emphasized. </a:t>
            </a:r>
            <a:r>
              <a:rPr lang="en-US" dirty="0" smtClean="0"/>
              <a:t>As communities are reviewing the Risk MAP products, public meetings take place, before or after the release of preliminary FIRMs, to help communities plan for the future.  </a:t>
            </a:r>
          </a:p>
          <a:p>
            <a:endParaRPr lang="en-US" baseline="0" dirty="0" smtClean="0"/>
          </a:p>
          <a:p>
            <a:r>
              <a:rPr lang="en-US" baseline="0" dirty="0" smtClean="0"/>
              <a:t>Preliminary data and maps are published, more public meetings are held where changes are discussed and feedback is gathered.  After an appeal period to sort out any remaining questions or issues, the updated maps are locally adopted and communities really begin using the additional tools and analysis to mitigate areas identified in the process. </a:t>
            </a:r>
          </a:p>
          <a:p>
            <a:endParaRPr lang="en-US" baseline="0" dirty="0" smtClean="0"/>
          </a:p>
          <a:p>
            <a:r>
              <a:rPr lang="en-US" baseline="0" dirty="0" smtClean="0"/>
              <a:t>The cycle is continuous as there are always new discoveries about risk and new efforts to mitigate them.</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Finally, communities</a:t>
            </a:r>
            <a:r>
              <a:rPr lang="en-US" b="0" baseline="0" dirty="0" smtClean="0"/>
              <a:t> can (and should) record those newly identified local actions in FEMA’s Mitigation Action Tracker! This easy-to-use national database helps your State and FEMA Region know how these new tools have helped identify or advance mitigation actions. This is the official record of the work you’ve done to make your community safer. Search online for FEMA’s Mitigation Action Tracker or talk with your State Emergency Management Office to see how best to log the actions your community has identified and advanced.</a:t>
            </a: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4</a:t>
            </a:fld>
            <a:endParaRPr lang="en-US" dirty="0"/>
          </a:p>
        </p:txBody>
      </p:sp>
    </p:spTree>
    <p:extLst>
      <p:ext uri="{BB962C8B-B14F-4D97-AF65-F5344CB8AC3E}">
        <p14:creationId xmlns:p14="http://schemas.microsoft.com/office/powerpoint/2010/main" val="371172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a:t>
            </a:r>
            <a:r>
              <a:rPr lang="en-US" baseline="0" dirty="0" smtClean="0"/>
              <a:t> </a:t>
            </a:r>
          </a:p>
          <a:p>
            <a:endParaRPr lang="en-US" baseline="0" dirty="0" smtClean="0"/>
          </a:p>
          <a:p>
            <a:r>
              <a:rPr lang="en-US" baseline="0" dirty="0" smtClean="0"/>
              <a:t>Tie this in with mitigation, resilience, etc. </a:t>
            </a:r>
            <a:endParaRPr lang="en-US" dirty="0"/>
          </a:p>
        </p:txBody>
      </p:sp>
      <p:sp>
        <p:nvSpPr>
          <p:cNvPr id="4" name="Slide Number Placeholder 3"/>
          <p:cNvSpPr>
            <a:spLocks noGrp="1"/>
          </p:cNvSpPr>
          <p:nvPr>
            <p:ph type="sldNum" sz="quarter" idx="10"/>
          </p:nvPr>
        </p:nvSpPr>
        <p:spPr/>
        <p:txBody>
          <a:bodyPr/>
          <a:lstStyle/>
          <a:p>
            <a:pPr>
              <a:defRPr/>
            </a:pPr>
            <a:fld id="{EBAA584D-CB89-4012-AB9E-F58D7933403B}" type="slidenum">
              <a:rPr lang="en-US" smtClean="0"/>
              <a:pPr>
                <a:defRPr/>
              </a:pPr>
              <a:t>5</a:t>
            </a:fld>
            <a:endParaRPr lang="en-US" dirty="0"/>
          </a:p>
        </p:txBody>
      </p:sp>
    </p:spTree>
    <p:extLst>
      <p:ext uri="{BB962C8B-B14F-4D97-AF65-F5344CB8AC3E}">
        <p14:creationId xmlns:p14="http://schemas.microsoft.com/office/powerpoint/2010/main" val="432251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Bob</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aseline="0" dirty="0" smtClean="0"/>
              <a:t>Explain that there are different sets of products, one is regulatory and ties to insurance, the other is non-regulatory and is focused on flood risk information. </a:t>
            </a:r>
            <a:endParaRPr lang="en-US" dirty="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6</a:t>
            </a:fld>
            <a:endParaRPr lang="en-US" dirty="0"/>
          </a:p>
        </p:txBody>
      </p:sp>
    </p:spTree>
    <p:extLst>
      <p:ext uri="{BB962C8B-B14F-4D97-AF65-F5344CB8AC3E}">
        <p14:creationId xmlns:p14="http://schemas.microsoft.com/office/powerpoint/2010/main" val="13254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r>
              <a:rPr lang="en-US" dirty="0" smtClean="0"/>
              <a:t>Provide examples on how to use the data at the community</a:t>
            </a:r>
            <a:r>
              <a:rPr lang="en-US" baseline="0" dirty="0" smtClean="0"/>
              <a:t> level.</a:t>
            </a:r>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7</a:t>
            </a:fld>
            <a:endParaRPr lang="en-US" dirty="0"/>
          </a:p>
        </p:txBody>
      </p:sp>
    </p:spTree>
    <p:extLst>
      <p:ext uri="{BB962C8B-B14F-4D97-AF65-F5344CB8AC3E}">
        <p14:creationId xmlns:p14="http://schemas.microsoft.com/office/powerpoint/2010/main" val="236046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Bob</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Be clear that the datasets and everything discussed</a:t>
            </a:r>
            <a:r>
              <a:rPr lang="en-US" baseline="0" dirty="0" smtClean="0"/>
              <a:t> on the two slides before are DELIVERED via these three methods. It’s not new information, but rather three different ways to deliver the info. </a:t>
            </a:r>
            <a:endParaRPr lang="en-US" dirty="0" smtClean="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8</a:t>
            </a:fld>
            <a:endParaRPr lang="en-US" dirty="0"/>
          </a:p>
        </p:txBody>
      </p:sp>
    </p:spTree>
    <p:extLst>
      <p:ext uri="{BB962C8B-B14F-4D97-AF65-F5344CB8AC3E}">
        <p14:creationId xmlns:p14="http://schemas.microsoft.com/office/powerpoint/2010/main" val="2111027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RiskMap_PPT_01301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372530" y="3587587"/>
            <a:ext cx="8229600" cy="445473"/>
          </a:xfrm>
        </p:spPr>
        <p:txBody>
          <a:bodyPr bIns="228600" anchor="ctr"/>
          <a:lstStyle>
            <a:lvl1pPr>
              <a:defRPr sz="3600" b="0">
                <a:solidFill>
                  <a:schemeClr val="accent3"/>
                </a:solidFill>
              </a:defRPr>
            </a:lvl1pPr>
          </a:lstStyle>
          <a:p>
            <a:pPr lvl="0"/>
            <a:r>
              <a:rPr lang="en-US" noProof="0" dirty="0" smtClean="0"/>
              <a:t>Click to edit Master title style</a:t>
            </a:r>
          </a:p>
        </p:txBody>
      </p:sp>
      <p:sp>
        <p:nvSpPr>
          <p:cNvPr id="8197" name="Rectangle 5"/>
          <p:cNvSpPr>
            <a:spLocks noGrp="1" noChangeArrowheads="1"/>
          </p:cNvSpPr>
          <p:nvPr>
            <p:ph type="subTitle" idx="1"/>
          </p:nvPr>
        </p:nvSpPr>
        <p:spPr>
          <a:xfrm>
            <a:off x="372530" y="4033060"/>
            <a:ext cx="8229600" cy="313615"/>
          </a:xfrm>
        </p:spPr>
        <p:txBody>
          <a:bodyPr lIns="100584" tIns="182880" anchor="ctr"/>
          <a:lstStyle>
            <a:lvl1pPr marL="0" indent="0">
              <a:lnSpc>
                <a:spcPct val="95000"/>
              </a:lnSpc>
              <a:spcBef>
                <a:spcPct val="0"/>
              </a:spcBef>
              <a:buFont typeface="Wingdings" pitchFamily="2" charset="2"/>
              <a:buNone/>
              <a:defRPr sz="2000">
                <a:solidFill>
                  <a:srgbClr val="363636"/>
                </a:solidFill>
              </a:defRPr>
            </a:lvl1pPr>
          </a:lstStyle>
          <a:p>
            <a:pPr lvl="0"/>
            <a:r>
              <a:rPr lang="en-US" noProof="0" dirty="0" smtClean="0"/>
              <a:t>Click to edit Master subtitle style</a:t>
            </a:r>
          </a:p>
        </p:txBody>
      </p:sp>
      <p:pic>
        <p:nvPicPr>
          <p:cNvPr id="6" name="Picture 5" descr="FEMA_FEMA blu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471" y="6036073"/>
            <a:ext cx="1743268" cy="625447"/>
          </a:xfrm>
          <a:prstGeom prst="rect">
            <a:avLst/>
          </a:prstGeom>
        </p:spPr>
      </p:pic>
    </p:spTree>
    <p:extLst>
      <p:ext uri="{BB962C8B-B14F-4D97-AF65-F5344CB8AC3E}">
        <p14:creationId xmlns:p14="http://schemas.microsoft.com/office/powerpoint/2010/main" val="13132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604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15071"/>
            <a:ext cx="4038600" cy="41825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15071"/>
            <a:ext cx="4038600" cy="41825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363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6261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60039"/>
            <a:ext cx="4038600" cy="422486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1960038"/>
            <a:ext cx="4038600" cy="42248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6377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51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955804"/>
            <a:ext cx="8229600" cy="4199467"/>
          </a:xfrm>
        </p:spPr>
        <p:txBody>
          <a:bodyPr/>
          <a:lstStyle/>
          <a:p>
            <a:pPr lvl="0"/>
            <a:endParaRPr lang="en-US" noProof="0" dirty="0" smtClean="0"/>
          </a:p>
        </p:txBody>
      </p:sp>
    </p:spTree>
    <p:extLst>
      <p:ext uri="{BB962C8B-B14F-4D97-AF65-F5344CB8AC3E}">
        <p14:creationId xmlns:p14="http://schemas.microsoft.com/office/powerpoint/2010/main" val="180456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363636"/>
                </a:solidFill>
              </a:defRPr>
            </a:lvl1pPr>
            <a:lvl2pPr>
              <a:defRPr>
                <a:solidFill>
                  <a:srgbClr val="363636"/>
                </a:solidFill>
              </a:defRPr>
            </a:lvl2pPr>
            <a:lvl3pPr>
              <a:defRPr>
                <a:solidFill>
                  <a:srgbClr val="363636"/>
                </a:solidFill>
              </a:defRPr>
            </a:lvl3pPr>
            <a:lvl4pPr>
              <a:defRPr>
                <a:solidFill>
                  <a:srgbClr val="363636"/>
                </a:solidFill>
              </a:defRPr>
            </a:lvl4pPr>
            <a:lvl5pPr>
              <a:defRPr>
                <a:solidFill>
                  <a:srgbClr val="36363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995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35966"/>
            <a:ext cx="7772400" cy="1362075"/>
          </a:xfrm>
        </p:spPr>
        <p:txBody>
          <a:bodyPr anchor="t"/>
          <a:lstStyle>
            <a:lvl1pPr algn="l">
              <a:defRPr sz="3600" b="1" cap="all">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635779"/>
            <a:ext cx="7772400" cy="1500187"/>
          </a:xfrm>
        </p:spPr>
        <p:txBody>
          <a:bodyPr anchor="b"/>
          <a:lstStyle>
            <a:lvl1pPr marL="0" indent="0">
              <a:buNone/>
              <a:defRPr sz="2000">
                <a:solidFill>
                  <a:srgbClr val="36363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2113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6574"/>
            <a:ext cx="4038600" cy="4258734"/>
          </a:xfrm>
        </p:spPr>
        <p:txBody>
          <a:bodyPr/>
          <a:lstStyle>
            <a:lvl1pPr>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66573"/>
            <a:ext cx="4038600" cy="4258735"/>
          </a:xfrm>
        </p:spPr>
        <p:txBody>
          <a:bodyPr/>
          <a:lstStyle>
            <a:lvl1pPr>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19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37273"/>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935487"/>
            <a:ext cx="4040188"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75249"/>
            <a:ext cx="4040188" cy="3692556"/>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935487"/>
            <a:ext cx="4041775"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75249"/>
            <a:ext cx="4041775" cy="3692556"/>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19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372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22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946609"/>
            <a:ext cx="5486400" cy="27809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99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77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iskMap_PPT_0130153.jpg"/>
          <p:cNvPicPr>
            <a:picLocks noChangeAspect="1"/>
          </p:cNvPicPr>
          <p:nvPr userDrawn="1"/>
        </p:nvPicPr>
        <p:blipFill>
          <a:blip r:embed="rId14">
            <a:extLst>
              <a:ext uri="{28A0092B-C50C-407E-A947-70E740481C1C}">
                <a14:useLocalDpi xmlns:a14="http://schemas.microsoft.com/office/drawing/2010/main" val="0"/>
              </a:ext>
            </a:extLst>
          </a:blip>
          <a:srcRect t="70" b="81288"/>
          <a:stretch>
            <a:fillRect/>
          </a:stretch>
        </p:blipFill>
        <p:spPr bwMode="auto">
          <a:xfrm>
            <a:off x="0"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4"/>
          <p:cNvSpPr txBox="1">
            <a:spLocks noChangeArrowheads="1"/>
          </p:cNvSpPr>
          <p:nvPr userDrawn="1"/>
        </p:nvSpPr>
        <p:spPr bwMode="auto">
          <a:xfrm>
            <a:off x="457200" y="6283325"/>
            <a:ext cx="8229600" cy="153988"/>
          </a:xfrm>
          <a:prstGeom prst="rect">
            <a:avLst/>
          </a:prstGeom>
          <a:noFill/>
          <a:ln>
            <a:noFill/>
          </a:ln>
          <a:effectLst/>
          <a:extLst/>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fld id="{89165284-E3D3-4B73-881F-23AF27173312}" type="slidenum">
              <a:rPr lang="en-US" sz="1000" smtClean="0">
                <a:solidFill>
                  <a:srgbClr val="5B5C5E"/>
                </a:solidFill>
                <a:latin typeface="Arial Narrow"/>
                <a:cs typeface="Arial Narrow"/>
              </a:rPr>
              <a:pPr algn="ctr" eaLnBrk="1" hangingPunct="1">
                <a:spcBef>
                  <a:spcPct val="50000"/>
                </a:spcBef>
                <a:defRPr/>
              </a:pPr>
              <a:t>‹#›</a:t>
            </a:fld>
            <a:endParaRPr lang="en-US" sz="1000" dirty="0" smtClean="0">
              <a:solidFill>
                <a:srgbClr val="5B5C5E"/>
              </a:solidFill>
              <a:latin typeface="Arial Narrow"/>
              <a:cs typeface="Arial Narrow"/>
            </a:endParaRPr>
          </a:p>
        </p:txBody>
      </p:sp>
      <p:sp>
        <p:nvSpPr>
          <p:cNvPr id="1028" name="Rectangle 2"/>
          <p:cNvSpPr>
            <a:spLocks noGrp="1" noChangeArrowheads="1"/>
          </p:cNvSpPr>
          <p:nvPr>
            <p:ph type="title"/>
          </p:nvPr>
        </p:nvSpPr>
        <p:spPr bwMode="auto">
          <a:xfrm>
            <a:off x="457200" y="139700"/>
            <a:ext cx="8229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 name="Rectangle 3"/>
          <p:cNvSpPr>
            <a:spLocks noGrp="1" noChangeArrowheads="1"/>
          </p:cNvSpPr>
          <p:nvPr>
            <p:ph type="body" idx="1"/>
          </p:nvPr>
        </p:nvSpPr>
        <p:spPr bwMode="auto">
          <a:xfrm>
            <a:off x="457200" y="1485900"/>
            <a:ext cx="82296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8" name="Picture 7" descr="FEMA_FEMA blu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26471" y="6036073"/>
            <a:ext cx="1743268" cy="625447"/>
          </a:xfrm>
          <a:prstGeom prst="rect">
            <a:avLst/>
          </a:prstGeom>
        </p:spPr>
      </p:pic>
      <p:pic>
        <p:nvPicPr>
          <p:cNvPr id="9" name="Picture 8" descr="RiskMap_Logo_Full Colo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120392" y="6041893"/>
            <a:ext cx="1597137" cy="672129"/>
          </a:xfrm>
          <a:prstGeom prst="rect">
            <a:avLst/>
          </a:prstGeom>
        </p:spPr>
      </p:pic>
    </p:spTree>
  </p:cSld>
  <p:clrMap bg1="lt1" tx1="dk1" bg2="lt2" tx2="dk2" accent1="accent1" accent2="accent2" accent3="accent3" accent4="accent4" accent5="accent5" accent6="accent6" hlink="hlink" folHlink="folHlink"/>
  <p:sldLayoutIdLst>
    <p:sldLayoutId id="2147485276" r:id="rId1"/>
    <p:sldLayoutId id="2147485266" r:id="rId2"/>
    <p:sldLayoutId id="2147485267" r:id="rId3"/>
    <p:sldLayoutId id="2147485268" r:id="rId4"/>
    <p:sldLayoutId id="2147485269" r:id="rId5"/>
    <p:sldLayoutId id="2147485277" r:id="rId6"/>
    <p:sldLayoutId id="2147485270" r:id="rId7"/>
    <p:sldLayoutId id="2147485271" r:id="rId8"/>
    <p:sldLayoutId id="2147485272" r:id="rId9"/>
    <p:sldLayoutId id="2147485273" r:id="rId10"/>
    <p:sldLayoutId id="2147485274" r:id="rId11"/>
    <p:sldLayoutId id="2147485275" r:id="rId12"/>
  </p:sldLayoutIdLst>
  <p:hf hdr="0" ftr="0" dt="0"/>
  <p:txStyles>
    <p:titleStyle>
      <a:lvl1pPr algn="l" rtl="0" eaLnBrk="0" fontAlgn="base" hangingPunct="0">
        <a:lnSpc>
          <a:spcPct val="80000"/>
        </a:lnSpc>
        <a:spcBef>
          <a:spcPct val="0"/>
        </a:spcBef>
        <a:spcAft>
          <a:spcPct val="0"/>
        </a:spcAft>
        <a:defRPr sz="3600">
          <a:solidFill>
            <a:schemeClr val="bg1"/>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2pPr>
      <a:lvl3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3pPr>
      <a:lvl4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4pPr>
      <a:lvl5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2.JPG"/><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4.JPG"/><Relationship Id="rId5" Type="http://schemas.openxmlformats.org/officeDocument/2006/relationships/image" Target="../media/image23.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msc.fem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www.mapwv.gov/flood/map"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benjamin.kaiser@aecom.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mailto:robert.pierson@fema.dhs.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3063" y="3587750"/>
            <a:ext cx="8229600" cy="890588"/>
          </a:xfrm>
        </p:spPr>
        <p:txBody>
          <a:bodyPr/>
          <a:lstStyle/>
          <a:p>
            <a:pPr>
              <a:defRPr/>
            </a:pPr>
            <a:r>
              <a:rPr lang="en-US" dirty="0" smtClean="0"/>
              <a:t>Flood Risk Review (FRR) Meeting </a:t>
            </a:r>
            <a:endParaRPr lang="en-US" dirty="0"/>
          </a:p>
        </p:txBody>
      </p:sp>
      <p:sp>
        <p:nvSpPr>
          <p:cNvPr id="6147" name="Subtitle 4"/>
          <p:cNvSpPr>
            <a:spLocks noGrp="1"/>
          </p:cNvSpPr>
          <p:nvPr>
            <p:ph type="subTitle" idx="1"/>
          </p:nvPr>
        </p:nvSpPr>
        <p:spPr>
          <a:xfrm>
            <a:off x="373063" y="4033044"/>
            <a:ext cx="8229600" cy="1389272"/>
          </a:xfrm>
        </p:spPr>
        <p:txBody>
          <a:bodyPr/>
          <a:lstStyle/>
          <a:p>
            <a:pPr>
              <a:lnSpc>
                <a:spcPct val="100000"/>
              </a:lnSpc>
            </a:pPr>
            <a:r>
              <a:rPr lang="en-US" altLang="en-US" sz="2200" dirty="0" smtClean="0">
                <a:ea typeface="ＭＳ Ｐゴシック" panose="020B0600070205080204" pitchFamily="34" charset="-128"/>
              </a:rPr>
              <a:t>Upper Monongahela Watershed</a:t>
            </a:r>
          </a:p>
          <a:p>
            <a:pPr>
              <a:lnSpc>
                <a:spcPct val="100000"/>
              </a:lnSpc>
            </a:pPr>
            <a:endParaRPr lang="en-US" altLang="en-US" dirty="0" smtClean="0">
              <a:solidFill>
                <a:schemeClr val="tx1"/>
              </a:solidFill>
              <a:ea typeface="ＭＳ Ｐゴシック" panose="020B0600070205080204" pitchFamily="34" charset="-128"/>
            </a:endParaRPr>
          </a:p>
          <a:p>
            <a:pPr>
              <a:lnSpc>
                <a:spcPct val="100000"/>
              </a:lnSpc>
            </a:pPr>
            <a:r>
              <a:rPr lang="en-US" altLang="en-US" dirty="0" smtClean="0">
                <a:solidFill>
                  <a:schemeClr val="tx1"/>
                </a:solidFill>
                <a:ea typeface="ＭＳ Ｐゴシック" panose="020B0600070205080204" pitchFamily="34" charset="-128"/>
              </a:rPr>
              <a:t>Morgantown, WV</a:t>
            </a:r>
          </a:p>
          <a:p>
            <a:pPr>
              <a:lnSpc>
                <a:spcPct val="100000"/>
              </a:lnSpc>
            </a:pPr>
            <a:r>
              <a:rPr lang="en-US" altLang="en-US" dirty="0" smtClean="0">
                <a:solidFill>
                  <a:schemeClr val="tx1"/>
                </a:solidFill>
                <a:ea typeface="ＭＳ Ｐゴシック" panose="020B0600070205080204" pitchFamily="34" charset="-128"/>
              </a:rPr>
              <a:t>April 12,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 and Schedule</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3299798839"/>
              </p:ext>
            </p:extLst>
          </p:nvPr>
        </p:nvGraphicFramePr>
        <p:xfrm>
          <a:off x="114300" y="1246187"/>
          <a:ext cx="8953500" cy="541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757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ea typeface="ＭＳ Ｐゴシック" panose="020B0600070205080204" pitchFamily="34" charset="-128"/>
              </a:rPr>
              <a:t>Project Extents</a:t>
            </a:r>
          </a:p>
        </p:txBody>
      </p:sp>
      <p:sp>
        <p:nvSpPr>
          <p:cNvPr id="3" name="Content Placeholder 2"/>
          <p:cNvSpPr>
            <a:spLocks noGrp="1"/>
          </p:cNvSpPr>
          <p:nvPr>
            <p:ph sz="half" idx="1"/>
          </p:nvPr>
        </p:nvSpPr>
        <p:spPr>
          <a:xfrm>
            <a:off x="343007" y="1809084"/>
            <a:ext cx="3566053" cy="3786717"/>
          </a:xfrm>
        </p:spPr>
        <p:txBody>
          <a:bodyPr/>
          <a:lstStyle/>
          <a:p>
            <a:r>
              <a:rPr lang="en-US" b="1" dirty="0">
                <a:solidFill>
                  <a:srgbClr val="005A88"/>
                </a:solidFill>
              </a:rPr>
              <a:t>Upper Monongahela Watershed</a:t>
            </a:r>
          </a:p>
          <a:p>
            <a:pPr lvl="1"/>
            <a:r>
              <a:rPr lang="en-US" dirty="0" smtClean="0"/>
              <a:t>NW portion of West Virginia</a:t>
            </a:r>
            <a:endParaRPr lang="en-US" dirty="0"/>
          </a:p>
          <a:p>
            <a:pPr lvl="1"/>
            <a:r>
              <a:rPr lang="en-US" dirty="0"/>
              <a:t>Small </a:t>
            </a:r>
            <a:r>
              <a:rPr lang="en-US" dirty="0" smtClean="0"/>
              <a:t>area of Southern Pennsylvania</a:t>
            </a:r>
            <a:endParaRPr lang="en-US" dirty="0"/>
          </a:p>
          <a:p>
            <a:r>
              <a:rPr lang="en-US" b="1" dirty="0" smtClean="0">
                <a:solidFill>
                  <a:srgbClr val="005A88"/>
                </a:solidFill>
              </a:rPr>
              <a:t>Detailed Restudy </a:t>
            </a:r>
            <a:r>
              <a:rPr lang="en-US" b="1" dirty="0">
                <a:solidFill>
                  <a:srgbClr val="005A88"/>
                </a:solidFill>
              </a:rPr>
              <a:t>A</a:t>
            </a:r>
            <a:r>
              <a:rPr lang="en-US" b="1" dirty="0" smtClean="0">
                <a:solidFill>
                  <a:srgbClr val="005A88"/>
                </a:solidFill>
              </a:rPr>
              <a:t>rea </a:t>
            </a:r>
            <a:r>
              <a:rPr lang="en-US" b="1" dirty="0">
                <a:solidFill>
                  <a:srgbClr val="005A88"/>
                </a:solidFill>
              </a:rPr>
              <a:t>within</a:t>
            </a:r>
          </a:p>
          <a:p>
            <a:pPr lvl="1"/>
            <a:r>
              <a:rPr lang="en-US" dirty="0"/>
              <a:t>Monongalia County</a:t>
            </a:r>
          </a:p>
          <a:p>
            <a:pPr lvl="1"/>
            <a:r>
              <a:rPr lang="en-US" dirty="0"/>
              <a:t>Marion County </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930" y="2316895"/>
            <a:ext cx="4777740" cy="27710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ea typeface="ＭＳ Ｐゴシック" panose="020B0600070205080204" pitchFamily="34" charset="-128"/>
              </a:rPr>
              <a:t>Project Extents: Detailed Restudy</a:t>
            </a:r>
          </a:p>
        </p:txBody>
      </p:sp>
      <p:sp>
        <p:nvSpPr>
          <p:cNvPr id="4" name="Content Placeholder 2"/>
          <p:cNvSpPr>
            <a:spLocks noGrp="1"/>
          </p:cNvSpPr>
          <p:nvPr>
            <p:ph idx="1"/>
          </p:nvPr>
        </p:nvSpPr>
        <p:spPr>
          <a:xfrm>
            <a:off x="457200" y="1691914"/>
            <a:ext cx="3535681" cy="4938713"/>
          </a:xfrm>
        </p:spPr>
        <p:txBody>
          <a:bodyPr/>
          <a:lstStyle/>
          <a:p>
            <a:r>
              <a:rPr lang="en-US" b="1" dirty="0">
                <a:solidFill>
                  <a:srgbClr val="005A88"/>
                </a:solidFill>
              </a:rPr>
              <a:t>Upper Monongahela </a:t>
            </a:r>
            <a:r>
              <a:rPr lang="en-US" b="1" dirty="0" smtClean="0">
                <a:solidFill>
                  <a:srgbClr val="005A88"/>
                </a:solidFill>
              </a:rPr>
              <a:t>Watershed</a:t>
            </a:r>
            <a:endParaRPr lang="en-US" b="1" dirty="0">
              <a:solidFill>
                <a:srgbClr val="005A88"/>
              </a:solidFill>
            </a:endParaRPr>
          </a:p>
          <a:p>
            <a:pPr lvl="1"/>
            <a:r>
              <a:rPr lang="en-US" dirty="0" smtClean="0"/>
              <a:t>15 miles of restudy streams</a:t>
            </a:r>
          </a:p>
          <a:p>
            <a:r>
              <a:rPr lang="en-US" b="1" dirty="0">
                <a:solidFill>
                  <a:srgbClr val="005A88"/>
                </a:solidFill>
              </a:rPr>
              <a:t>Detailed </a:t>
            </a:r>
            <a:r>
              <a:rPr lang="en-US" b="1" dirty="0" smtClean="0">
                <a:solidFill>
                  <a:srgbClr val="005A88"/>
                </a:solidFill>
              </a:rPr>
              <a:t>Study Streams</a:t>
            </a:r>
            <a:endParaRPr lang="en-US" sz="2400" b="1" dirty="0">
              <a:solidFill>
                <a:srgbClr val="005A88"/>
              </a:solidFill>
            </a:endParaRPr>
          </a:p>
          <a:p>
            <a:pPr lvl="1"/>
            <a:r>
              <a:rPr lang="en-US" dirty="0"/>
              <a:t>Deckers Creek</a:t>
            </a:r>
          </a:p>
          <a:p>
            <a:pPr lvl="1"/>
            <a:r>
              <a:rPr lang="en-US" dirty="0"/>
              <a:t>Pompano Run</a:t>
            </a:r>
          </a:p>
          <a:p>
            <a:pPr lvl="1"/>
            <a:r>
              <a:rPr lang="en-US" dirty="0"/>
              <a:t>Dents Run</a:t>
            </a:r>
          </a:p>
          <a:p>
            <a:pPr lvl="1"/>
            <a:r>
              <a:rPr lang="en-US" dirty="0"/>
              <a:t>Hickman Run</a:t>
            </a:r>
          </a:p>
          <a:p>
            <a:pPr lvl="1"/>
            <a:r>
              <a:rPr lang="en-US" dirty="0"/>
              <a:t>Reuben Run</a:t>
            </a:r>
          </a:p>
          <a:p>
            <a:pPr lvl="1"/>
            <a:r>
              <a:rPr lang="en-US" dirty="0"/>
              <a:t>Scratchers Run</a:t>
            </a:r>
          </a:p>
          <a:p>
            <a:pPr lvl="1"/>
            <a:r>
              <a:rPr lang="en-US" dirty="0"/>
              <a:t>Burroughs Run</a:t>
            </a:r>
          </a:p>
          <a:p>
            <a:pPr lvl="1"/>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17" t="2566" r="1604" b="4287"/>
          <a:stretch/>
        </p:blipFill>
        <p:spPr bwMode="auto">
          <a:xfrm>
            <a:off x="3767134" y="1875562"/>
            <a:ext cx="4833059" cy="37503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51" t="3478" r="2439" b="5093"/>
          <a:stretch/>
        </p:blipFill>
        <p:spPr bwMode="auto">
          <a:xfrm>
            <a:off x="6183664" y="4347881"/>
            <a:ext cx="2612719" cy="14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702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ea typeface="ＭＳ Ｐゴシック" panose="020B0600070205080204" pitchFamily="34" charset="-128"/>
              </a:rPr>
              <a:t>Burroughs and Pompano Runs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312" y="1363737"/>
            <a:ext cx="4036481" cy="464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ea typeface="ＭＳ Ｐゴシック" panose="020B0600070205080204" pitchFamily="34" charset="-128"/>
              </a:rPr>
              <a:t>Method of Restudy: Hydrology</a:t>
            </a:r>
          </a:p>
        </p:txBody>
      </p:sp>
      <p:sp>
        <p:nvSpPr>
          <p:cNvPr id="3" name="Content Placeholder 2"/>
          <p:cNvSpPr>
            <a:spLocks noGrp="1"/>
          </p:cNvSpPr>
          <p:nvPr>
            <p:ph idx="1"/>
          </p:nvPr>
        </p:nvSpPr>
        <p:spPr>
          <a:xfrm>
            <a:off x="457200" y="1901973"/>
            <a:ext cx="4384550" cy="4440238"/>
          </a:xfrm>
        </p:spPr>
        <p:txBody>
          <a:bodyPr/>
          <a:lstStyle/>
          <a:p>
            <a:r>
              <a:rPr lang="en-US" b="1" dirty="0" smtClean="0">
                <a:solidFill>
                  <a:srgbClr val="005A88"/>
                </a:solidFill>
              </a:rPr>
              <a:t>USGS Regression Equations</a:t>
            </a:r>
          </a:p>
          <a:p>
            <a:r>
              <a:rPr lang="en-US" b="1" dirty="0" smtClean="0">
                <a:solidFill>
                  <a:srgbClr val="005A88"/>
                </a:solidFill>
              </a:rPr>
              <a:t>National </a:t>
            </a:r>
            <a:r>
              <a:rPr lang="en-US" b="1" dirty="0">
                <a:solidFill>
                  <a:srgbClr val="005A88"/>
                </a:solidFill>
              </a:rPr>
              <a:t>Urban Equations</a:t>
            </a:r>
          </a:p>
          <a:p>
            <a:pPr lvl="1"/>
            <a:r>
              <a:rPr lang="en-US" dirty="0"/>
              <a:t>For areas that contained more than 10% impervious area</a:t>
            </a:r>
          </a:p>
          <a:p>
            <a:r>
              <a:rPr lang="en-US" b="1" dirty="0">
                <a:solidFill>
                  <a:srgbClr val="005A88"/>
                </a:solidFill>
              </a:rPr>
              <a:t>Gage Analysis </a:t>
            </a:r>
          </a:p>
          <a:p>
            <a:pPr lvl="1"/>
            <a:r>
              <a:rPr lang="en-US" dirty="0"/>
              <a:t>Log Pearson Type III analysis</a:t>
            </a:r>
          </a:p>
          <a:p>
            <a:r>
              <a:rPr lang="en-US" b="1" dirty="0">
                <a:solidFill>
                  <a:srgbClr val="005A88"/>
                </a:solidFill>
              </a:rPr>
              <a:t>HMS modeling</a:t>
            </a:r>
          </a:p>
          <a:p>
            <a:pPr lvl="1"/>
            <a:r>
              <a:rPr lang="en-US" dirty="0"/>
              <a:t>Updated existing HEC-1 models developed by City of Morgantown</a:t>
            </a:r>
          </a:p>
          <a:p>
            <a:pPr marL="0" indent="0">
              <a:buFont typeface="Lucida Grande"/>
              <a:buNone/>
              <a:defRPr/>
            </a:pP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33600"/>
            <a:ext cx="421593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25780" y="176530"/>
            <a:ext cx="9658350" cy="906463"/>
          </a:xfrm>
        </p:spPr>
        <p:txBody>
          <a:bodyPr/>
          <a:lstStyle/>
          <a:p>
            <a:r>
              <a:rPr lang="en-US" altLang="en-US" dirty="0" smtClean="0">
                <a:ea typeface="ＭＳ Ｐゴシック" panose="020B0600070205080204" pitchFamily="34" charset="-128"/>
              </a:rPr>
              <a:t>Method of Restudy: Hydraulics</a:t>
            </a:r>
          </a:p>
        </p:txBody>
      </p:sp>
      <p:sp>
        <p:nvSpPr>
          <p:cNvPr id="3" name="Content Placeholder 2"/>
          <p:cNvSpPr>
            <a:spLocks noGrp="1"/>
          </p:cNvSpPr>
          <p:nvPr>
            <p:ph idx="1"/>
          </p:nvPr>
        </p:nvSpPr>
        <p:spPr>
          <a:xfrm>
            <a:off x="560070" y="1718132"/>
            <a:ext cx="3200400" cy="4440238"/>
          </a:xfrm>
        </p:spPr>
        <p:txBody>
          <a:bodyPr/>
          <a:lstStyle/>
          <a:p>
            <a:r>
              <a:rPr lang="en-US" b="1" dirty="0" smtClean="0">
                <a:solidFill>
                  <a:srgbClr val="005A88"/>
                </a:solidFill>
              </a:rPr>
              <a:t>HEC-RAS</a:t>
            </a:r>
            <a:endParaRPr lang="en-US" b="1" dirty="0">
              <a:solidFill>
                <a:srgbClr val="005A88"/>
              </a:solidFill>
            </a:endParaRPr>
          </a:p>
          <a:p>
            <a:r>
              <a:rPr lang="en-US" b="1" dirty="0">
                <a:solidFill>
                  <a:srgbClr val="005A88"/>
                </a:solidFill>
              </a:rPr>
              <a:t>Channel and Field Measurements</a:t>
            </a:r>
          </a:p>
          <a:p>
            <a:r>
              <a:rPr lang="en-US" b="1" dirty="0">
                <a:solidFill>
                  <a:srgbClr val="005A88"/>
                </a:solidFill>
              </a:rPr>
              <a:t>LiDAR </a:t>
            </a:r>
            <a:endParaRPr lang="en-US" b="1" dirty="0" smtClean="0">
              <a:solidFill>
                <a:srgbClr val="005A88"/>
              </a:solidFill>
            </a:endParaRPr>
          </a:p>
          <a:p>
            <a:pPr lvl="1"/>
            <a:r>
              <a:rPr lang="en-US" dirty="0" smtClean="0"/>
              <a:t>Used </a:t>
            </a:r>
            <a:r>
              <a:rPr lang="en-US" dirty="0"/>
              <a:t>for overbank areas</a:t>
            </a:r>
          </a:p>
          <a:p>
            <a:r>
              <a:rPr lang="en-US" b="1" dirty="0" smtClean="0">
                <a:solidFill>
                  <a:srgbClr val="005A88"/>
                </a:solidFill>
              </a:rPr>
              <a:t>Floodways</a:t>
            </a:r>
          </a:p>
          <a:p>
            <a:pPr lvl="1"/>
            <a:r>
              <a:rPr lang="en-US" dirty="0" smtClean="0"/>
              <a:t>If applicable</a:t>
            </a:r>
          </a:p>
          <a:p>
            <a:r>
              <a:rPr lang="en-US" b="1" dirty="0" smtClean="0">
                <a:solidFill>
                  <a:srgbClr val="005A88"/>
                </a:solidFill>
              </a:rPr>
              <a:t>Mapping</a:t>
            </a:r>
          </a:p>
          <a:p>
            <a:pPr lvl="1"/>
            <a:r>
              <a:rPr lang="en-US" dirty="0"/>
              <a:t>Zone AE with Base Flood Elevations </a:t>
            </a:r>
          </a:p>
          <a:p>
            <a:pPr lvl="1"/>
            <a:endParaRPr lang="en-US" dirty="0"/>
          </a:p>
          <a:p>
            <a:pPr marL="0" indent="0">
              <a:buFont typeface="Lucida Grande"/>
              <a:buNone/>
              <a:defRPr/>
            </a:pPr>
            <a:endParaRPr lang="en-US" dirty="0"/>
          </a:p>
        </p:txBody>
      </p:sp>
      <p:pic>
        <p:nvPicPr>
          <p:cNvPr id="4" name="Picture 3" descr="Floodway"/>
          <p:cNvPicPr>
            <a:picLocks noChangeAspect="1" noChangeArrowheads="1"/>
          </p:cNvPicPr>
          <p:nvPr/>
        </p:nvPicPr>
        <p:blipFill>
          <a:blip r:embed="rId3" cstate="print"/>
          <a:srcRect/>
          <a:stretch>
            <a:fillRect/>
          </a:stretch>
        </p:blipFill>
        <p:spPr bwMode="auto">
          <a:xfrm>
            <a:off x="3760470" y="1969592"/>
            <a:ext cx="5047217" cy="3200400"/>
          </a:xfrm>
          <a:prstGeom prst="rect">
            <a:avLst/>
          </a:prstGeom>
          <a:noFill/>
        </p:spPr>
      </p:pic>
    </p:spTree>
    <p:extLst>
      <p:ext uri="{BB962C8B-B14F-4D97-AF65-F5344CB8AC3E}">
        <p14:creationId xmlns:p14="http://schemas.microsoft.com/office/powerpoint/2010/main" val="1073877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Workmap</a:t>
            </a:r>
            <a:r>
              <a:rPr lang="en-US" dirty="0"/>
              <a:t>:</a:t>
            </a:r>
            <a:r>
              <a:rPr lang="en-US" dirty="0" smtClean="0"/>
              <a:t> Hickman Run</a:t>
            </a:r>
            <a:endParaRPr lang="en-US" altLang="en-US" dirty="0" smtClean="0">
              <a:ea typeface="ＭＳ Ｐゴシック" panose="020B0600070205080204" pitchFamily="34" charset="-128"/>
            </a:endParaRPr>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3886450088"/>
              </p:ext>
            </p:extLst>
          </p:nvPr>
        </p:nvGraphicFramePr>
        <p:xfrm>
          <a:off x="1243042" y="2696474"/>
          <a:ext cx="2543115" cy="1986808"/>
        </p:xfrm>
        <a:graphic>
          <a:graphicData uri="http://schemas.openxmlformats.org/presentationml/2006/ole">
            <mc:AlternateContent xmlns:mc="http://schemas.openxmlformats.org/markup-compatibility/2006">
              <mc:Choice xmlns:v="urn:schemas-microsoft-com:vml" Requires="v">
                <p:oleObj spid="_x0000_s2086" name="Acrobat Document" showAsIcon="1" r:id="rId4" imgW="914400" imgH="714240" progId="Acrobat.Document.11">
                  <p:embed/>
                </p:oleObj>
              </mc:Choice>
              <mc:Fallback>
                <p:oleObj name="Acrobat Document" showAsIcon="1" r:id="rId4" imgW="914400" imgH="714240" progId="Acrobat.Document.11">
                  <p:embed/>
                  <p:pic>
                    <p:nvPicPr>
                      <p:cNvPr id="0" name=""/>
                      <p:cNvPicPr/>
                      <p:nvPr/>
                    </p:nvPicPr>
                    <p:blipFill>
                      <a:blip r:embed="rId5"/>
                      <a:stretch>
                        <a:fillRect/>
                      </a:stretch>
                    </p:blipFill>
                    <p:spPr>
                      <a:xfrm>
                        <a:off x="1243042" y="2696474"/>
                        <a:ext cx="2543115" cy="1986808"/>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640" y="1502039"/>
            <a:ext cx="2743200" cy="4286250"/>
          </a:xfrm>
          <a:prstGeom prst="rect">
            <a:avLst/>
          </a:prstGeom>
          <a:ln>
            <a:solidFill>
              <a:schemeClr val="accent1"/>
            </a:solidFill>
          </a:ln>
        </p:spPr>
      </p:pic>
    </p:spTree>
    <p:extLst>
      <p:ext uri="{BB962C8B-B14F-4D97-AF65-F5344CB8AC3E}">
        <p14:creationId xmlns:p14="http://schemas.microsoft.com/office/powerpoint/2010/main" val="4156001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1681599"/>
              </p:ext>
            </p:extLst>
          </p:nvPr>
        </p:nvGraphicFramePr>
        <p:xfrm>
          <a:off x="457200" y="1485898"/>
          <a:ext cx="8229600" cy="4549142"/>
        </p:xfrm>
        <a:graphic>
          <a:graphicData uri="http://schemas.openxmlformats.org/drawingml/2006/table">
            <a:tbl>
              <a:tblPr firstRow="1" bandRow="1">
                <a:tableStyleId>{5940675A-B579-460E-94D1-54222C63F5DA}</a:tableStyleId>
              </a:tblPr>
              <a:tblGrid>
                <a:gridCol w="4103370">
                  <a:extLst>
                    <a:ext uri="{9D8B030D-6E8A-4147-A177-3AD203B41FA5}">
                      <a16:colId xmlns:a16="http://schemas.microsoft.com/office/drawing/2014/main" val="20000"/>
                    </a:ext>
                  </a:extLst>
                </a:gridCol>
                <a:gridCol w="4126230">
                  <a:extLst>
                    <a:ext uri="{9D8B030D-6E8A-4147-A177-3AD203B41FA5}">
                      <a16:colId xmlns:a16="http://schemas.microsoft.com/office/drawing/2014/main" val="20001"/>
                    </a:ext>
                  </a:extLst>
                </a:gridCol>
              </a:tblGrid>
              <a:tr h="151600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Flood Depth Grids </a:t>
                      </a:r>
                    </a:p>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Flood Analysis Grids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smtClean="0">
                          <a:solidFill>
                            <a:srgbClr val="363636"/>
                          </a:solidFill>
                        </a:rPr>
                        <a:t>Whole Watershed</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smtClean="0">
                          <a:solidFill>
                            <a:srgbClr val="363636"/>
                          </a:solidFill>
                        </a:rPr>
                        <a:t>Detailed Study Area</a:t>
                      </a:r>
                      <a:endParaRPr lang="en-US" sz="2000" b="0" dirty="0" smtClean="0">
                        <a:solidFill>
                          <a:srgbClr val="36363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3233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Changes Since </a:t>
                      </a:r>
                    </a:p>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Last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smtClean="0">
                          <a:solidFill>
                            <a:srgbClr val="363636"/>
                          </a:solidFill>
                          <a:cs typeface="Arial" charset="0"/>
                        </a:rPr>
                        <a:t>Detailed Study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0080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cs typeface="Arial" charset="0"/>
                        </a:rPr>
                        <a:t>Flood Risk </a:t>
                      </a:r>
                    </a:p>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cs typeface="Arial" charset="0"/>
                        </a:rPr>
                        <a:t>Assessment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342900" indent="-342900" algn="l">
                        <a:buFont typeface="Arial" panose="020B0604020202020204" pitchFamily="34" charset="0"/>
                        <a:buChar char="→"/>
                      </a:pPr>
                      <a:r>
                        <a:rPr lang="en-US" sz="2000" b="0" baseline="0" dirty="0" smtClean="0"/>
                        <a:t>Whole Watershed</a:t>
                      </a:r>
                      <a:endParaRPr lang="en-US" sz="20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 name="Title 4"/>
          <p:cNvSpPr>
            <a:spLocks noGrp="1"/>
          </p:cNvSpPr>
          <p:nvPr>
            <p:ph type="title"/>
          </p:nvPr>
        </p:nvSpPr>
        <p:spPr/>
        <p:txBody>
          <a:bodyPr/>
          <a:lstStyle/>
          <a:p>
            <a:r>
              <a:rPr lang="en-US" dirty="0"/>
              <a:t>Flood Risk </a:t>
            </a:r>
            <a:r>
              <a:rPr lang="en-US" dirty="0" smtClean="0"/>
              <a:t>Datasets</a:t>
            </a:r>
            <a:endParaRPr lang="en-US" dirty="0"/>
          </a:p>
        </p:txBody>
      </p:sp>
      <p:pic>
        <p:nvPicPr>
          <p:cNvPr id="12" name="Picture 11"/>
          <p:cNvPicPr>
            <a:picLocks noChangeAspect="1"/>
          </p:cNvPicPr>
          <p:nvPr/>
        </p:nvPicPr>
        <p:blipFill>
          <a:blip r:embed="rId3"/>
          <a:stretch>
            <a:fillRect/>
          </a:stretch>
        </p:blipFill>
        <p:spPr>
          <a:xfrm>
            <a:off x="487827" y="1844421"/>
            <a:ext cx="1465064" cy="970981"/>
          </a:xfrm>
          <a:prstGeom prst="rect">
            <a:avLst/>
          </a:prstGeom>
        </p:spPr>
      </p:pic>
      <p:pic>
        <p:nvPicPr>
          <p:cNvPr id="11" name="Picture 10"/>
          <p:cNvPicPr>
            <a:picLocks noChangeAspect="1"/>
          </p:cNvPicPr>
          <p:nvPr/>
        </p:nvPicPr>
        <p:blipFill rotWithShape="1">
          <a:blip r:embed="rId4"/>
          <a:srcRect l="16921"/>
          <a:stretch/>
        </p:blipFill>
        <p:spPr>
          <a:xfrm>
            <a:off x="487827" y="3291756"/>
            <a:ext cx="1434437" cy="957185"/>
          </a:xfrm>
          <a:prstGeom prst="rect">
            <a:avLst/>
          </a:prstGeom>
        </p:spPr>
      </p:pic>
      <p:pic>
        <p:nvPicPr>
          <p:cNvPr id="14" name="Picture 13"/>
          <p:cNvPicPr>
            <a:picLocks noChangeAspect="1"/>
          </p:cNvPicPr>
          <p:nvPr/>
        </p:nvPicPr>
        <p:blipFill>
          <a:blip r:embed="rId5"/>
          <a:stretch>
            <a:fillRect/>
          </a:stretch>
        </p:blipFill>
        <p:spPr>
          <a:xfrm>
            <a:off x="480234" y="4725295"/>
            <a:ext cx="1418996" cy="939972"/>
          </a:xfrm>
          <a:prstGeom prst="rect">
            <a:avLst/>
          </a:prstGeom>
        </p:spPr>
      </p:pic>
    </p:spTree>
    <p:extLst>
      <p:ext uri="{BB962C8B-B14F-4D97-AF65-F5344CB8AC3E}">
        <p14:creationId xmlns:p14="http://schemas.microsoft.com/office/powerpoint/2010/main" val="2551929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z="3200" dirty="0" smtClean="0"/>
              <a:t>Changes Since Last FIRM: Hickman Run</a:t>
            </a:r>
            <a:endParaRPr lang="en-US" altLang="en-US" sz="3200" dirty="0" smtClean="0">
              <a:ea typeface="ＭＳ Ｐゴシック" panose="020B0600070205080204" pitchFamily="34" charset="-128"/>
            </a:endParaRPr>
          </a:p>
        </p:txBody>
      </p:sp>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1680440765"/>
              </p:ext>
            </p:extLst>
          </p:nvPr>
        </p:nvGraphicFramePr>
        <p:xfrm>
          <a:off x="1150192" y="2708910"/>
          <a:ext cx="2516430" cy="1965960"/>
        </p:xfrm>
        <a:graphic>
          <a:graphicData uri="http://schemas.openxmlformats.org/presentationml/2006/ole">
            <mc:AlternateContent xmlns:mc="http://schemas.openxmlformats.org/markup-compatibility/2006">
              <mc:Choice xmlns:v="urn:schemas-microsoft-com:vml" Requires="v">
                <p:oleObj spid="_x0000_s3080" name="Acrobat Document" showAsIcon="1" r:id="rId4" imgW="914400" imgH="714240" progId="Acrobat.Document.11">
                  <p:embed/>
                </p:oleObj>
              </mc:Choice>
              <mc:Fallback>
                <p:oleObj name="Acrobat Document" showAsIcon="1" r:id="rId4" imgW="914400" imgH="714240" progId="Acrobat.Document.11">
                  <p:embed/>
                  <p:pic>
                    <p:nvPicPr>
                      <p:cNvPr id="0" name=""/>
                      <p:cNvPicPr/>
                      <p:nvPr/>
                    </p:nvPicPr>
                    <p:blipFill>
                      <a:blip r:embed="rId5"/>
                      <a:stretch>
                        <a:fillRect/>
                      </a:stretch>
                    </p:blipFill>
                    <p:spPr>
                      <a:xfrm>
                        <a:off x="1150192" y="2708910"/>
                        <a:ext cx="2516430" cy="1965960"/>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720" y="1405890"/>
            <a:ext cx="2894832" cy="4495800"/>
          </a:xfrm>
          <a:prstGeom prst="rect">
            <a:avLst/>
          </a:prstGeom>
          <a:ln>
            <a:solidFill>
              <a:schemeClr val="accent1"/>
            </a:solidFill>
          </a:ln>
        </p:spPr>
      </p:pic>
    </p:spTree>
    <p:extLst>
      <p:ext uri="{BB962C8B-B14F-4D97-AF65-F5344CB8AC3E}">
        <p14:creationId xmlns:p14="http://schemas.microsoft.com/office/powerpoint/2010/main" val="2311516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 and Schedule</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4063983750"/>
              </p:ext>
            </p:extLst>
          </p:nvPr>
        </p:nvGraphicFramePr>
        <p:xfrm>
          <a:off x="0" y="1246187"/>
          <a:ext cx="9067800" cy="541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1230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smtClean="0">
                <a:ea typeface="ＭＳ Ｐゴシック" panose="020B0600070205080204" pitchFamily="34" charset="-128"/>
              </a:rPr>
              <a:t>Why are we here today?</a:t>
            </a:r>
          </a:p>
        </p:txBody>
      </p:sp>
      <p:sp>
        <p:nvSpPr>
          <p:cNvPr id="4" name="Content Placeholder 3"/>
          <p:cNvSpPr>
            <a:spLocks noGrp="1"/>
          </p:cNvSpPr>
          <p:nvPr>
            <p:ph sz="half" idx="1"/>
          </p:nvPr>
        </p:nvSpPr>
        <p:spPr>
          <a:xfrm>
            <a:off x="307396" y="1869739"/>
            <a:ext cx="8529207" cy="4259263"/>
          </a:xfrm>
        </p:spPr>
        <p:txBody>
          <a:bodyPr/>
          <a:lstStyle/>
          <a:p>
            <a:pPr marL="0" indent="0">
              <a:buFont typeface="Lucida Grande"/>
              <a:buNone/>
              <a:defRPr/>
            </a:pPr>
            <a:endParaRPr lang="en-US" dirty="0" smtClean="0">
              <a:solidFill>
                <a:srgbClr val="333333"/>
              </a:solidFill>
            </a:endParaRPr>
          </a:p>
          <a:p>
            <a:pPr>
              <a:spcBef>
                <a:spcPts val="0"/>
              </a:spcBef>
              <a:defRPr/>
            </a:pPr>
            <a:r>
              <a:rPr lang="en-US" dirty="0"/>
              <a:t>The </a:t>
            </a:r>
            <a:r>
              <a:rPr lang="en-US" b="1" dirty="0">
                <a:solidFill>
                  <a:srgbClr val="005A88"/>
                </a:solidFill>
              </a:rPr>
              <a:t>Flood Insurance Study (FIS) </a:t>
            </a:r>
            <a:r>
              <a:rPr lang="en-US" dirty="0"/>
              <a:t>and </a:t>
            </a:r>
            <a:r>
              <a:rPr lang="en-US" b="1" dirty="0">
                <a:solidFill>
                  <a:srgbClr val="005A88"/>
                </a:solidFill>
              </a:rPr>
              <a:t>Flood Insurance Rate Maps (FIRMs) </a:t>
            </a:r>
            <a:r>
              <a:rPr lang="en-US" dirty="0"/>
              <a:t>are in the process of being updated for </a:t>
            </a:r>
            <a:r>
              <a:rPr lang="en-US" dirty="0" smtClean="0"/>
              <a:t>parts of the </a:t>
            </a:r>
            <a:r>
              <a:rPr lang="en-US" dirty="0"/>
              <a:t>Upper Monongahela </a:t>
            </a:r>
            <a:r>
              <a:rPr lang="en-US" dirty="0" smtClean="0"/>
              <a:t>Watershed.</a:t>
            </a:r>
          </a:p>
          <a:p>
            <a:pPr>
              <a:spcBef>
                <a:spcPts val="0"/>
              </a:spcBef>
              <a:defRPr/>
            </a:pPr>
            <a:r>
              <a:rPr lang="en-US" dirty="0" smtClean="0"/>
              <a:t>New </a:t>
            </a:r>
            <a:r>
              <a:rPr lang="en-US" b="1" dirty="0" smtClean="0">
                <a:solidFill>
                  <a:srgbClr val="005A88"/>
                </a:solidFill>
              </a:rPr>
              <a:t>Flood Risk Products </a:t>
            </a:r>
            <a:r>
              <a:rPr lang="en-US" dirty="0" smtClean="0"/>
              <a:t>are being developed to help communities understand and plan for future flood events for the entire Watershed.</a:t>
            </a:r>
            <a:endParaRPr lang="en-US" b="1" dirty="0" smtClean="0">
              <a:solidFill>
                <a:srgbClr val="005A88"/>
              </a:solidFill>
            </a:endParaRPr>
          </a:p>
          <a:p>
            <a:pPr>
              <a:spcBef>
                <a:spcPts val="0"/>
              </a:spcBef>
              <a:defRPr/>
            </a:pPr>
            <a:r>
              <a:rPr lang="en-US" dirty="0" smtClean="0">
                <a:solidFill>
                  <a:srgbClr val="333333"/>
                </a:solidFill>
              </a:rPr>
              <a:t>A </a:t>
            </a:r>
            <a:r>
              <a:rPr lang="en-US" b="1" dirty="0" smtClean="0">
                <a:solidFill>
                  <a:srgbClr val="005A88"/>
                </a:solidFill>
              </a:rPr>
              <a:t>FRR </a:t>
            </a:r>
            <a:r>
              <a:rPr lang="en-US" b="1" dirty="0">
                <a:solidFill>
                  <a:srgbClr val="005A88"/>
                </a:solidFill>
              </a:rPr>
              <a:t>meeting </a:t>
            </a:r>
            <a:r>
              <a:rPr lang="en-US" dirty="0">
                <a:solidFill>
                  <a:srgbClr val="333333"/>
                </a:solidFill>
              </a:rPr>
              <a:t>is an </a:t>
            </a:r>
            <a:r>
              <a:rPr lang="en-US" dirty="0">
                <a:solidFill>
                  <a:schemeClr val="tx1"/>
                </a:solidFill>
              </a:rPr>
              <a:t>opportunity </a:t>
            </a:r>
            <a:r>
              <a:rPr lang="en-US" dirty="0" smtClean="0"/>
              <a:t>to </a:t>
            </a:r>
            <a:r>
              <a:rPr lang="en-US" b="1" dirty="0">
                <a:solidFill>
                  <a:srgbClr val="005A88"/>
                </a:solidFill>
              </a:rPr>
              <a:t>examine</a:t>
            </a:r>
            <a:r>
              <a:rPr lang="en-US" dirty="0"/>
              <a:t> the new study areas, </a:t>
            </a:r>
            <a:r>
              <a:rPr lang="en-US" b="1" dirty="0">
                <a:solidFill>
                  <a:srgbClr val="005A88"/>
                </a:solidFill>
              </a:rPr>
              <a:t>discuss</a:t>
            </a:r>
            <a:r>
              <a:rPr lang="en-US" dirty="0"/>
              <a:t> how the analysis and mapping has changed since previous FIRMs, and </a:t>
            </a:r>
            <a:r>
              <a:rPr lang="en-US" b="1" dirty="0">
                <a:solidFill>
                  <a:srgbClr val="005A88"/>
                </a:solidFill>
              </a:rPr>
              <a:t>work collaboratively</a:t>
            </a:r>
            <a:r>
              <a:rPr lang="en-US" dirty="0"/>
              <a:t> to ensure the needs of the community and its partners are </a:t>
            </a:r>
            <a:r>
              <a:rPr lang="en-US" dirty="0" smtClean="0"/>
              <a:t>met.</a:t>
            </a:r>
            <a:endParaRPr lang="en-US" dirty="0"/>
          </a:p>
          <a:p>
            <a:pPr marL="0" indent="0">
              <a:buNone/>
              <a:defRPr/>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7294098" cy="906463"/>
          </a:xfrm>
        </p:spPr>
        <p:txBody>
          <a:bodyPr/>
          <a:lstStyle/>
          <a:p>
            <a:r>
              <a:rPr lang="en-US" dirty="0" smtClean="0"/>
              <a:t>Flood Risk Products</a:t>
            </a:r>
            <a:endParaRPr lang="en-US" dirty="0"/>
          </a:p>
        </p:txBody>
      </p:sp>
      <p:sp>
        <p:nvSpPr>
          <p:cNvPr id="3" name="Content Placeholder 2"/>
          <p:cNvSpPr>
            <a:spLocks noGrp="1"/>
          </p:cNvSpPr>
          <p:nvPr>
            <p:ph sz="half" idx="1"/>
          </p:nvPr>
        </p:nvSpPr>
        <p:spPr>
          <a:xfrm>
            <a:off x="457200" y="1485514"/>
            <a:ext cx="4495800" cy="4441153"/>
          </a:xfrm>
        </p:spPr>
        <p:txBody>
          <a:bodyPr>
            <a:noAutofit/>
          </a:bodyPr>
          <a:lstStyle/>
          <a:p>
            <a:pPr>
              <a:spcBef>
                <a:spcPts val="0"/>
              </a:spcBef>
            </a:pPr>
            <a:r>
              <a:rPr lang="en-US" b="1" dirty="0">
                <a:solidFill>
                  <a:srgbClr val="004E88"/>
                </a:solidFill>
              </a:rPr>
              <a:t>Flood Risk </a:t>
            </a:r>
            <a:r>
              <a:rPr lang="en-US" b="1" dirty="0" smtClean="0">
                <a:solidFill>
                  <a:srgbClr val="004E88"/>
                </a:solidFill>
              </a:rPr>
              <a:t>Map</a:t>
            </a:r>
          </a:p>
          <a:p>
            <a:pPr lvl="1">
              <a:spcBef>
                <a:spcPts val="0"/>
              </a:spcBef>
            </a:pPr>
            <a:r>
              <a:rPr lang="en-US" sz="2000" dirty="0" smtClean="0"/>
              <a:t>Illustrate </a:t>
            </a:r>
            <a:r>
              <a:rPr lang="en-US" sz="2000" dirty="0"/>
              <a:t>an overall picture of flood risk</a:t>
            </a:r>
            <a:endParaRPr lang="en-US" sz="2000" dirty="0" smtClean="0"/>
          </a:p>
          <a:p>
            <a:pPr>
              <a:spcBef>
                <a:spcPts val="600"/>
              </a:spcBef>
            </a:pPr>
            <a:r>
              <a:rPr lang="en-US" b="1" dirty="0">
                <a:solidFill>
                  <a:srgbClr val="004E88"/>
                </a:solidFill>
              </a:rPr>
              <a:t>Flood Risk </a:t>
            </a:r>
            <a:r>
              <a:rPr lang="en-US" b="1" dirty="0" smtClean="0">
                <a:solidFill>
                  <a:srgbClr val="004E88"/>
                </a:solidFill>
              </a:rPr>
              <a:t>Report</a:t>
            </a:r>
          </a:p>
          <a:p>
            <a:pPr lvl="1">
              <a:spcBef>
                <a:spcPts val="0"/>
              </a:spcBef>
            </a:pPr>
            <a:r>
              <a:rPr lang="en-US" sz="2000" dirty="0" smtClean="0"/>
              <a:t>Explains </a:t>
            </a:r>
            <a:r>
              <a:rPr lang="en-US" sz="2000" dirty="0"/>
              <a:t>the concept of flood </a:t>
            </a:r>
            <a:r>
              <a:rPr lang="en-US" sz="2000" dirty="0" smtClean="0"/>
              <a:t>risk</a:t>
            </a:r>
          </a:p>
          <a:p>
            <a:pPr lvl="1">
              <a:spcBef>
                <a:spcPts val="0"/>
              </a:spcBef>
            </a:pPr>
            <a:r>
              <a:rPr lang="en-US" sz="2000" dirty="0" smtClean="0"/>
              <a:t>Identifies </a:t>
            </a:r>
            <a:r>
              <a:rPr lang="en-US" sz="2000" dirty="0"/>
              <a:t>useful tools and reference materials</a:t>
            </a:r>
            <a:endParaRPr lang="en-US" sz="2000" dirty="0" smtClean="0"/>
          </a:p>
          <a:p>
            <a:pPr>
              <a:spcBef>
                <a:spcPts val="600"/>
              </a:spcBef>
            </a:pPr>
            <a:r>
              <a:rPr lang="en-US" b="1" dirty="0">
                <a:solidFill>
                  <a:srgbClr val="004E88"/>
                </a:solidFill>
              </a:rPr>
              <a:t>Flood Risk </a:t>
            </a:r>
            <a:r>
              <a:rPr lang="en-US" b="1" dirty="0" smtClean="0">
                <a:solidFill>
                  <a:srgbClr val="004E88"/>
                </a:solidFill>
              </a:rPr>
              <a:t>Database</a:t>
            </a:r>
          </a:p>
          <a:p>
            <a:pPr lvl="1">
              <a:spcBef>
                <a:spcPts val="0"/>
              </a:spcBef>
            </a:pPr>
            <a:r>
              <a:rPr lang="en-US" sz="2000" dirty="0"/>
              <a:t>Data for the community to incorporate into local GIS layers to visually communicate flood </a:t>
            </a:r>
            <a:r>
              <a:rPr lang="en-US" sz="2000" dirty="0" smtClean="0"/>
              <a:t>risk</a:t>
            </a:r>
            <a:endParaRPr lang="en-US" sz="20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9738" y="2225040"/>
            <a:ext cx="3082704" cy="2980373"/>
          </a:xfrm>
        </p:spPr>
      </p:pic>
    </p:spTree>
    <p:extLst>
      <p:ext uri="{BB962C8B-B14F-4D97-AF65-F5344CB8AC3E}">
        <p14:creationId xmlns:p14="http://schemas.microsoft.com/office/powerpoint/2010/main" val="3144934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Service Center</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497" t="11155" r="8505" b="20560"/>
          <a:stretch/>
        </p:blipFill>
        <p:spPr>
          <a:xfrm>
            <a:off x="937261" y="1367085"/>
            <a:ext cx="7219312" cy="4119316"/>
          </a:xfrm>
          <a:prstGeom prst="rect">
            <a:avLst/>
          </a:prstGeom>
          <a:ln>
            <a:solidFill>
              <a:schemeClr val="accent1"/>
            </a:solidFill>
          </a:ln>
        </p:spPr>
      </p:pic>
      <p:sp>
        <p:nvSpPr>
          <p:cNvPr id="11" name="TextBox 10"/>
          <p:cNvSpPr txBox="1"/>
          <p:nvPr/>
        </p:nvSpPr>
        <p:spPr>
          <a:xfrm>
            <a:off x="3211045" y="5566408"/>
            <a:ext cx="2869230" cy="430887"/>
          </a:xfrm>
          <a:prstGeom prst="rect">
            <a:avLst/>
          </a:prstGeom>
          <a:noFill/>
        </p:spPr>
        <p:txBody>
          <a:bodyPr wrap="square" rtlCol="0">
            <a:spAutoFit/>
          </a:bodyPr>
          <a:lstStyle/>
          <a:p>
            <a:r>
              <a:rPr lang="en-US" sz="2200" b="1" dirty="0" smtClean="0">
                <a:hlinkClick r:id="rId4"/>
              </a:rPr>
              <a:t>www.msc.fema.gov</a:t>
            </a:r>
            <a:r>
              <a:rPr lang="en-US" sz="2200" b="1" dirty="0" smtClean="0"/>
              <a:t>  </a:t>
            </a:r>
            <a:endParaRPr lang="en-US" sz="2200" b="1" dirty="0"/>
          </a:p>
        </p:txBody>
      </p:sp>
    </p:spTree>
    <p:extLst>
      <p:ext uri="{BB962C8B-B14F-4D97-AF65-F5344CB8AC3E}">
        <p14:creationId xmlns:p14="http://schemas.microsoft.com/office/powerpoint/2010/main" val="2012784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ea typeface="ＭＳ Ｐゴシック" panose="020B0600070205080204" pitchFamily="34" charset="-128"/>
              </a:rPr>
              <a:t>West Virginia Flood Tool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99" y="1371600"/>
            <a:ext cx="7397251" cy="4160520"/>
          </a:xfrm>
          <a:prstGeom prst="rect">
            <a:avLst/>
          </a:prstGeom>
          <a:ln>
            <a:solidFill>
              <a:schemeClr val="accent1"/>
            </a:solidFill>
          </a:ln>
        </p:spPr>
      </p:pic>
      <p:sp>
        <p:nvSpPr>
          <p:cNvPr id="4" name="TextBox 3"/>
          <p:cNvSpPr txBox="1"/>
          <p:nvPr/>
        </p:nvSpPr>
        <p:spPr>
          <a:xfrm>
            <a:off x="2647541" y="5617863"/>
            <a:ext cx="3843486" cy="400110"/>
          </a:xfrm>
          <a:prstGeom prst="rect">
            <a:avLst/>
          </a:prstGeom>
          <a:noFill/>
        </p:spPr>
        <p:txBody>
          <a:bodyPr wrap="square" rtlCol="0">
            <a:spAutoFit/>
          </a:bodyPr>
          <a:lstStyle/>
          <a:p>
            <a:pPr algn="ctr"/>
            <a:r>
              <a:rPr lang="en-US" sz="2000" b="1" dirty="0" smtClean="0">
                <a:solidFill>
                  <a:srgbClr val="005A88"/>
                </a:solidFill>
                <a:latin typeface="+mn-lt"/>
                <a:ea typeface="ＭＳ Ｐゴシック" charset="0"/>
                <a:cs typeface="ＭＳ Ｐゴシック" charset="0"/>
                <a:hlinkClick r:id="rId4"/>
              </a:rPr>
              <a:t>www.mapwv.gov/flood/map</a:t>
            </a:r>
            <a:r>
              <a:rPr lang="en-US" sz="2000" b="1" dirty="0" smtClean="0">
                <a:solidFill>
                  <a:srgbClr val="005A88"/>
                </a:solidFill>
                <a:latin typeface="+mn-lt"/>
                <a:ea typeface="ＭＳ Ｐゴシック" charset="0"/>
                <a:cs typeface="ＭＳ Ｐゴシック" charset="0"/>
              </a:rPr>
              <a:t> </a:t>
            </a:r>
            <a:endParaRPr lang="en-US" sz="2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Session</a:t>
            </a:r>
            <a:endParaRPr lang="en-US" dirty="0"/>
          </a:p>
        </p:txBody>
      </p:sp>
      <p:sp>
        <p:nvSpPr>
          <p:cNvPr id="3" name="Content Placeholder 2"/>
          <p:cNvSpPr>
            <a:spLocks noGrp="1"/>
          </p:cNvSpPr>
          <p:nvPr>
            <p:ph idx="1"/>
          </p:nvPr>
        </p:nvSpPr>
        <p:spPr>
          <a:xfrm>
            <a:off x="457200" y="1485900"/>
            <a:ext cx="4549140" cy="4440238"/>
          </a:xfrm>
        </p:spPr>
        <p:txBody>
          <a:bodyPr/>
          <a:lstStyle/>
          <a:p>
            <a:pPr lvl="0">
              <a:buClr>
                <a:srgbClr val="3E3F3E"/>
              </a:buClr>
            </a:pPr>
            <a:r>
              <a:rPr lang="en-US" sz="2200" b="1" dirty="0" smtClean="0">
                <a:solidFill>
                  <a:srgbClr val="005A88"/>
                </a:solidFill>
              </a:rPr>
              <a:t>Review</a:t>
            </a:r>
            <a:r>
              <a:rPr lang="en-US" sz="2200" dirty="0" smtClean="0">
                <a:solidFill>
                  <a:srgbClr val="005A88"/>
                </a:solidFill>
              </a:rPr>
              <a:t> </a:t>
            </a:r>
            <a:r>
              <a:rPr lang="en-US" sz="2200" dirty="0" smtClean="0"/>
              <a:t>floodplain mapping and flood risk products for </a:t>
            </a:r>
            <a:r>
              <a:rPr lang="en-US" sz="2200" b="1" dirty="0" smtClean="0">
                <a:solidFill>
                  <a:srgbClr val="005A88"/>
                </a:solidFill>
              </a:rPr>
              <a:t>validity</a:t>
            </a:r>
            <a:r>
              <a:rPr lang="en-US" sz="2200" dirty="0" smtClean="0"/>
              <a:t>. </a:t>
            </a:r>
          </a:p>
          <a:p>
            <a:pPr lvl="1">
              <a:buClr>
                <a:srgbClr val="3E3F3E"/>
              </a:buClr>
            </a:pPr>
            <a:r>
              <a:rPr lang="en-US" sz="2000" dirty="0" smtClean="0"/>
              <a:t>Computer and printed map stations available.</a:t>
            </a:r>
          </a:p>
          <a:p>
            <a:pPr>
              <a:buClr>
                <a:srgbClr val="3E3F3E"/>
              </a:buClr>
            </a:pPr>
            <a:r>
              <a:rPr lang="en-US" sz="2200" b="1" dirty="0" smtClean="0">
                <a:solidFill>
                  <a:srgbClr val="005A88"/>
                </a:solidFill>
              </a:rPr>
              <a:t>Ask questions!</a:t>
            </a:r>
            <a:r>
              <a:rPr lang="en-US" sz="2200" dirty="0" smtClean="0"/>
              <a:t> </a:t>
            </a:r>
          </a:p>
          <a:p>
            <a:pPr>
              <a:buClr>
                <a:srgbClr val="3E3F3E"/>
              </a:buClr>
            </a:pPr>
            <a:r>
              <a:rPr lang="en-US" sz="2200" dirty="0" smtClean="0"/>
              <a:t>Send any </a:t>
            </a:r>
            <a:r>
              <a:rPr lang="en-US" sz="2200" b="1" dirty="0" smtClean="0">
                <a:solidFill>
                  <a:srgbClr val="005A88"/>
                </a:solidFill>
              </a:rPr>
              <a:t>feedback</a:t>
            </a:r>
            <a:r>
              <a:rPr lang="en-US" sz="2200" dirty="0" smtClean="0">
                <a:solidFill>
                  <a:srgbClr val="005A88"/>
                </a:solidFill>
              </a:rPr>
              <a:t> </a:t>
            </a:r>
            <a:r>
              <a:rPr lang="en-US" sz="2200" dirty="0" smtClean="0"/>
              <a:t>to </a:t>
            </a:r>
          </a:p>
          <a:p>
            <a:pPr lvl="1">
              <a:buClr>
                <a:srgbClr val="3E3F3E"/>
              </a:buClr>
            </a:pPr>
            <a:r>
              <a:rPr lang="en-US" dirty="0" smtClean="0"/>
              <a:t>Ben Kaiser at </a:t>
            </a:r>
            <a:r>
              <a:rPr lang="en-US" dirty="0" smtClean="0">
                <a:hlinkClick r:id="rId3"/>
              </a:rPr>
              <a:t>benjamin.kaiser@aecom.com</a:t>
            </a:r>
            <a:r>
              <a:rPr lang="en-US" dirty="0" smtClean="0"/>
              <a:t> </a:t>
            </a:r>
            <a:endParaRPr lang="en-US" dirty="0"/>
          </a:p>
          <a:p>
            <a:pPr lvl="1">
              <a:buClr>
                <a:srgbClr val="3E3F3E"/>
              </a:buClr>
            </a:pPr>
            <a:r>
              <a:rPr lang="en-US" dirty="0" smtClean="0"/>
              <a:t>Bob Pierson at </a:t>
            </a:r>
            <a:r>
              <a:rPr lang="en-US" dirty="0" smtClean="0">
                <a:hlinkClick r:id="rId4"/>
              </a:rPr>
              <a:t>robert.pierson@fema.dhs.gov</a:t>
            </a:r>
            <a:r>
              <a:rPr lang="en-US" dirty="0" smtClean="0"/>
              <a:t> </a:t>
            </a:r>
          </a:p>
          <a:p>
            <a:pPr>
              <a:buClr>
                <a:srgbClr val="3E3F3E"/>
              </a:buClr>
            </a:pPr>
            <a:endParaRPr lang="en-US" sz="2200" dirty="0" smtClean="0"/>
          </a:p>
          <a:p>
            <a:pPr marL="0" lvl="0" indent="0">
              <a:buClr>
                <a:srgbClr val="C00000"/>
              </a:buClr>
              <a:buNone/>
            </a:pPr>
            <a:endParaRPr lang="en-US" sz="2800" i="1" dirty="0" smtClean="0">
              <a:solidFill>
                <a:srgbClr val="C00000"/>
              </a:solidFill>
            </a:endParaRP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650" y="1485900"/>
            <a:ext cx="3063240" cy="3916680"/>
          </a:xfrm>
          <a:prstGeom prst="rect">
            <a:avLst/>
          </a:prstGeom>
          <a:ln>
            <a:solidFill>
              <a:schemeClr val="accent1"/>
            </a:solidFill>
          </a:ln>
        </p:spPr>
      </p:pic>
    </p:spTree>
    <p:extLst>
      <p:ext uri="{BB962C8B-B14F-4D97-AF65-F5344CB8AC3E}">
        <p14:creationId xmlns:p14="http://schemas.microsoft.com/office/powerpoint/2010/main" val="117322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dhs_seal&amp;femabluetext_new" title="FEMA Seal"/>
          <p:cNvPicPr>
            <a:picLocks noChangeAspect="1" noChangeArrowheads="1"/>
          </p:cNvPicPr>
          <p:nvPr/>
        </p:nvPicPr>
        <p:blipFill>
          <a:blip r:embed="rId3"/>
          <a:srcRect/>
          <a:stretch>
            <a:fillRect/>
          </a:stretch>
        </p:blipFill>
        <p:spPr bwMode="auto">
          <a:xfrm>
            <a:off x="1752600" y="2752725"/>
            <a:ext cx="5391150" cy="1857375"/>
          </a:xfrm>
          <a:prstGeom prst="rect">
            <a:avLst/>
          </a:prstGeom>
          <a:noFill/>
          <a:ln>
            <a:noFill/>
          </a:ln>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anose="020B0600070205080204" pitchFamily="34" charset="-128"/>
              </a:rPr>
              <a:t>Agenda</a:t>
            </a:r>
          </a:p>
        </p:txBody>
      </p:sp>
      <p:sp>
        <p:nvSpPr>
          <p:cNvPr id="5" name="Rectangle 4"/>
          <p:cNvSpPr/>
          <p:nvPr/>
        </p:nvSpPr>
        <p:spPr>
          <a:xfrm>
            <a:off x="457200" y="2178074"/>
            <a:ext cx="6592957" cy="3400931"/>
          </a:xfrm>
          <a:prstGeom prst="rect">
            <a:avLst/>
          </a:prstGeom>
        </p:spPr>
        <p:txBody>
          <a:bodyPr wrap="square">
            <a:spAutoFit/>
          </a:bodyPr>
          <a:lstStyle/>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Risk MAP Overview</a:t>
            </a:r>
          </a:p>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Project Extents</a:t>
            </a:r>
          </a:p>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Flood Study Methodology</a:t>
            </a:r>
          </a:p>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Where to Get Products</a:t>
            </a:r>
          </a:p>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WV Flood Tool </a:t>
            </a:r>
          </a:p>
          <a:p>
            <a:pPr marL="231775" lvl="0" indent="-231775">
              <a:spcBef>
                <a:spcPts val="600"/>
              </a:spcBef>
              <a:buClr>
                <a:srgbClr val="3E3F3E"/>
              </a:buClr>
              <a:buSzPct val="90000"/>
              <a:buFont typeface="Lucida Grande"/>
              <a:buChar char="▸"/>
              <a:defRPr/>
            </a:pPr>
            <a:r>
              <a:rPr lang="en-US" sz="2000" b="1" kern="0" dirty="0" smtClean="0">
                <a:solidFill>
                  <a:srgbClr val="005A88"/>
                </a:solidFill>
                <a:latin typeface="Arial"/>
                <a:ea typeface="ＭＳ Ｐゴシック" charset="0"/>
              </a:rPr>
              <a:t>Work Session </a:t>
            </a:r>
          </a:p>
          <a:p>
            <a:pPr marL="688975" lvl="1" indent="-231775">
              <a:spcBef>
                <a:spcPts val="600"/>
              </a:spcBef>
              <a:buClr>
                <a:srgbClr val="3E3F3E"/>
              </a:buClr>
              <a:buSzPct val="90000"/>
              <a:buFont typeface="Lucida Grande"/>
              <a:buChar char="▸"/>
              <a:defRPr/>
            </a:pPr>
            <a:r>
              <a:rPr lang="en-US" sz="2000" kern="0" dirty="0" smtClean="0">
                <a:solidFill>
                  <a:srgbClr val="363636"/>
                </a:solidFill>
                <a:latin typeface="Arial"/>
                <a:ea typeface="ＭＳ Ｐゴシック" charset="0"/>
              </a:rPr>
              <a:t>Review Maps </a:t>
            </a:r>
          </a:p>
          <a:p>
            <a:pPr marL="688975" lvl="1" indent="-231775">
              <a:spcBef>
                <a:spcPts val="600"/>
              </a:spcBef>
              <a:buClr>
                <a:srgbClr val="3E3F3E"/>
              </a:buClr>
              <a:buSzPct val="90000"/>
              <a:buFont typeface="Lucida Grande"/>
              <a:buChar char="▸"/>
              <a:defRPr/>
            </a:pPr>
            <a:r>
              <a:rPr lang="en-US" sz="2000" kern="0" dirty="0" smtClean="0">
                <a:solidFill>
                  <a:srgbClr val="363636"/>
                </a:solidFill>
                <a:latin typeface="Arial"/>
                <a:ea typeface="ＭＳ Ｐゴシック" charset="0"/>
              </a:rPr>
              <a:t>Q&amp;A</a:t>
            </a:r>
          </a:p>
          <a:p>
            <a:pPr lvl="0">
              <a:spcBef>
                <a:spcPts val="0"/>
              </a:spcBef>
              <a:buClr>
                <a:srgbClr val="3E3F3E"/>
              </a:buClr>
              <a:buSzPct val="90000"/>
              <a:defRPr/>
            </a:pPr>
            <a:endParaRPr lang="en-US" sz="2000" kern="0" dirty="0">
              <a:solidFill>
                <a:srgbClr val="363636"/>
              </a:solidFill>
              <a:latin typeface="Arial"/>
              <a:ea typeface="ＭＳ Ｐゴシック"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460" y="2186609"/>
            <a:ext cx="4356340" cy="269019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anose="020B0600070205080204" pitchFamily="34" charset="-128"/>
              </a:rPr>
              <a:t>Introductions</a:t>
            </a:r>
          </a:p>
        </p:txBody>
      </p:sp>
      <p:sp>
        <p:nvSpPr>
          <p:cNvPr id="2" name="Content Placeholder 1"/>
          <p:cNvSpPr>
            <a:spLocks noGrp="1"/>
          </p:cNvSpPr>
          <p:nvPr>
            <p:ph sz="half" idx="1"/>
          </p:nvPr>
        </p:nvSpPr>
        <p:spPr>
          <a:xfrm>
            <a:off x="526211" y="2558239"/>
            <a:ext cx="5095461" cy="2401950"/>
          </a:xfrm>
        </p:spPr>
        <p:txBody>
          <a:bodyPr/>
          <a:lstStyle/>
          <a:p>
            <a:r>
              <a:rPr lang="en-US" b="1" dirty="0" smtClean="0">
                <a:solidFill>
                  <a:srgbClr val="005A88"/>
                </a:solidFill>
              </a:rPr>
              <a:t>Project Team</a:t>
            </a:r>
            <a:endParaRPr lang="en-US" dirty="0" smtClean="0"/>
          </a:p>
          <a:p>
            <a:r>
              <a:rPr lang="en-US" b="1" dirty="0">
                <a:solidFill>
                  <a:srgbClr val="005A88"/>
                </a:solidFill>
              </a:rPr>
              <a:t>Federal Partners</a:t>
            </a:r>
          </a:p>
          <a:p>
            <a:r>
              <a:rPr lang="en-US" b="1" dirty="0" smtClean="0">
                <a:solidFill>
                  <a:srgbClr val="005A88"/>
                </a:solidFill>
              </a:rPr>
              <a:t>State Partners</a:t>
            </a:r>
          </a:p>
          <a:p>
            <a:r>
              <a:rPr lang="en-US" b="1" dirty="0" smtClean="0">
                <a:solidFill>
                  <a:srgbClr val="005A88"/>
                </a:solidFill>
              </a:rPr>
              <a:t>Local Partners </a:t>
            </a:r>
          </a:p>
          <a:p>
            <a:r>
              <a:rPr lang="en-US" b="1" dirty="0" smtClean="0">
                <a:solidFill>
                  <a:srgbClr val="005A88"/>
                </a:solidFill>
              </a:rPr>
              <a:t>Academic Partners </a:t>
            </a:r>
            <a:endParaRPr lang="en-US" dirty="0" smtClean="0"/>
          </a:p>
          <a:p>
            <a:pPr lvl="1"/>
            <a:endParaRPr lang="en-US" dirty="0"/>
          </a:p>
          <a:p>
            <a:pPr lvl="1"/>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822" y="2252826"/>
            <a:ext cx="3810000" cy="2857500"/>
          </a:xfrm>
          <a:prstGeom prst="rect">
            <a:avLst/>
          </a:prstGeom>
        </p:spPr>
      </p:pic>
    </p:spTree>
    <p:extLst>
      <p:ext uri="{BB962C8B-B14F-4D97-AF65-F5344CB8AC3E}">
        <p14:creationId xmlns:p14="http://schemas.microsoft.com/office/powerpoint/2010/main" val="1484784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ea typeface="ＭＳ Ｐゴシック" panose="020B0600070205080204" pitchFamily="34" charset="-128"/>
              </a:rPr>
              <a:t>What is Risk MAP?</a:t>
            </a:r>
          </a:p>
        </p:txBody>
      </p:sp>
      <p:sp>
        <p:nvSpPr>
          <p:cNvPr id="2" name="Rectangle 1"/>
          <p:cNvSpPr/>
          <p:nvPr/>
        </p:nvSpPr>
        <p:spPr>
          <a:xfrm>
            <a:off x="609043" y="1347081"/>
            <a:ext cx="7925914" cy="2585323"/>
          </a:xfrm>
          <a:prstGeom prst="rect">
            <a:avLst/>
          </a:prstGeom>
        </p:spPr>
        <p:txBody>
          <a:bodyPr wrap="square">
            <a:spAutoFit/>
          </a:bodyPr>
          <a:lstStyle/>
          <a:p>
            <a:pPr marL="231775" lvl="0" indent="-231775">
              <a:spcBef>
                <a:spcPct val="35000"/>
              </a:spcBef>
              <a:buClr>
                <a:srgbClr val="3E3F3E"/>
              </a:buClr>
              <a:buSzPct val="90000"/>
              <a:buFont typeface="Lucida Grande"/>
              <a:buChar char="▸"/>
              <a:defRPr/>
            </a:pPr>
            <a:r>
              <a:rPr lang="en-US" sz="2000" kern="0" dirty="0" smtClean="0">
                <a:solidFill>
                  <a:srgbClr val="363636"/>
                </a:solidFill>
                <a:latin typeface="Arial"/>
                <a:ea typeface="ＭＳ Ｐゴシック" charset="0"/>
              </a:rPr>
              <a:t>Provides </a:t>
            </a:r>
            <a:r>
              <a:rPr lang="en-US" sz="2000" kern="0" dirty="0">
                <a:solidFill>
                  <a:srgbClr val="363636"/>
                </a:solidFill>
                <a:latin typeface="Arial"/>
                <a:ea typeface="ＭＳ Ｐゴシック" charset="0"/>
              </a:rPr>
              <a:t>communities </a:t>
            </a:r>
            <a:r>
              <a:rPr lang="en-US" sz="2000" kern="0" dirty="0" smtClean="0">
                <a:solidFill>
                  <a:srgbClr val="363636"/>
                </a:solidFill>
                <a:latin typeface="Arial"/>
                <a:ea typeface="ＭＳ Ｐゴシック" charset="0"/>
              </a:rPr>
              <a:t>with accurate </a:t>
            </a:r>
            <a:r>
              <a:rPr lang="en-US" sz="2000" b="1" kern="0" dirty="0" smtClean="0">
                <a:solidFill>
                  <a:srgbClr val="005A88"/>
                </a:solidFill>
                <a:latin typeface="Arial"/>
                <a:ea typeface="ＭＳ Ｐゴシック" charset="0"/>
              </a:rPr>
              <a:t>flood maps</a:t>
            </a:r>
            <a:r>
              <a:rPr lang="en-US" sz="2000" kern="0" dirty="0" smtClean="0">
                <a:solidFill>
                  <a:srgbClr val="363636"/>
                </a:solidFill>
                <a:latin typeface="Arial"/>
                <a:ea typeface="ＭＳ Ｐゴシック" charset="0"/>
              </a:rPr>
              <a:t>, and </a:t>
            </a:r>
            <a:r>
              <a:rPr lang="en-US" sz="2000" b="1" kern="0" dirty="0">
                <a:solidFill>
                  <a:srgbClr val="004E88"/>
                </a:solidFill>
                <a:latin typeface="Arial"/>
                <a:ea typeface="ＭＳ Ｐゴシック" charset="0"/>
              </a:rPr>
              <a:t>flood information and tools </a:t>
            </a:r>
            <a:r>
              <a:rPr lang="en-US" sz="2000" kern="0" dirty="0" smtClean="0">
                <a:solidFill>
                  <a:srgbClr val="363636"/>
                </a:solidFill>
                <a:latin typeface="Arial"/>
                <a:ea typeface="ＭＳ Ｐゴシック" charset="0"/>
              </a:rPr>
              <a:t>to</a:t>
            </a:r>
            <a:r>
              <a:rPr lang="en-US" sz="2000" kern="0" dirty="0">
                <a:solidFill>
                  <a:srgbClr val="363636"/>
                </a:solidFill>
                <a:latin typeface="Arial"/>
                <a:ea typeface="ＭＳ Ｐゴシック" charset="0"/>
              </a:rPr>
              <a:t>:</a:t>
            </a:r>
          </a:p>
          <a:p>
            <a:pPr marL="568325" lvl="1" indent="-222250">
              <a:spcBef>
                <a:spcPct val="25000"/>
              </a:spcBef>
              <a:buClr>
                <a:srgbClr val="5B5C5E"/>
              </a:buClr>
              <a:buSzPct val="90000"/>
              <a:buFontTx/>
              <a:buChar char="•"/>
              <a:defRPr/>
            </a:pPr>
            <a:r>
              <a:rPr lang="en-US" sz="2000" kern="0" dirty="0">
                <a:solidFill>
                  <a:srgbClr val="363636"/>
                </a:solidFill>
                <a:latin typeface="Arial"/>
                <a:ea typeface="ＭＳ Ｐゴシック" charset="0"/>
              </a:rPr>
              <a:t>Reduce risk</a:t>
            </a:r>
          </a:p>
          <a:p>
            <a:pPr marL="568325" lvl="1" indent="-222250">
              <a:spcBef>
                <a:spcPct val="25000"/>
              </a:spcBef>
              <a:buClr>
                <a:srgbClr val="5B5C5E"/>
              </a:buClr>
              <a:buSzPct val="90000"/>
              <a:buFontTx/>
              <a:buChar char="•"/>
              <a:defRPr/>
            </a:pPr>
            <a:r>
              <a:rPr lang="en-US" sz="2000" kern="0" dirty="0">
                <a:solidFill>
                  <a:srgbClr val="363636"/>
                </a:solidFill>
                <a:latin typeface="Arial"/>
                <a:ea typeface="ＭＳ Ｐゴシック" charset="0"/>
              </a:rPr>
              <a:t>Enhance their mitigation plans </a:t>
            </a:r>
          </a:p>
          <a:p>
            <a:pPr marL="568325" lvl="1" indent="-222250">
              <a:spcBef>
                <a:spcPct val="25000"/>
              </a:spcBef>
              <a:buClr>
                <a:srgbClr val="5B5C5E"/>
              </a:buClr>
              <a:buSzPct val="90000"/>
              <a:buFontTx/>
              <a:buChar char="•"/>
              <a:defRPr/>
            </a:pPr>
            <a:r>
              <a:rPr lang="en-US" sz="2000" kern="0" dirty="0">
                <a:solidFill>
                  <a:srgbClr val="363636"/>
                </a:solidFill>
                <a:latin typeface="Arial"/>
                <a:ea typeface="ＭＳ Ｐゴシック" charset="0"/>
              </a:rPr>
              <a:t>Better protect their citizens</a:t>
            </a:r>
          </a:p>
          <a:p>
            <a:pPr marL="231775" lvl="0" indent="-231775">
              <a:spcBef>
                <a:spcPct val="35000"/>
              </a:spcBef>
              <a:buClr>
                <a:srgbClr val="3E3F3E"/>
              </a:buClr>
              <a:buSzPct val="90000"/>
              <a:buFont typeface="Lucida Grande"/>
              <a:buChar char="▸"/>
              <a:defRPr/>
            </a:pPr>
            <a:r>
              <a:rPr lang="en-US" sz="2000" kern="0" dirty="0" smtClean="0">
                <a:solidFill>
                  <a:srgbClr val="363636"/>
                </a:solidFill>
                <a:latin typeface="Arial"/>
                <a:ea typeface="ＭＳ Ｐゴシック" charset="0"/>
              </a:rPr>
              <a:t>Increases </a:t>
            </a:r>
            <a:r>
              <a:rPr lang="en-US" sz="2000" b="1" kern="0" dirty="0">
                <a:solidFill>
                  <a:srgbClr val="005A88"/>
                </a:solidFill>
                <a:latin typeface="Arial"/>
                <a:ea typeface="ＭＳ Ｐゴシック" charset="0"/>
              </a:rPr>
              <a:t>public awareness </a:t>
            </a:r>
            <a:r>
              <a:rPr lang="en-US" sz="2000" kern="0" dirty="0">
                <a:solidFill>
                  <a:srgbClr val="363636"/>
                </a:solidFill>
                <a:latin typeface="Arial"/>
                <a:ea typeface="ＭＳ Ｐゴシック" charset="0"/>
              </a:rPr>
              <a:t>and </a:t>
            </a:r>
            <a:r>
              <a:rPr lang="en-US" sz="2000" b="1" kern="0" dirty="0">
                <a:solidFill>
                  <a:srgbClr val="005A88"/>
                </a:solidFill>
                <a:latin typeface="Arial"/>
                <a:ea typeface="ＭＳ Ｐゴシック" charset="0"/>
              </a:rPr>
              <a:t>action</a:t>
            </a:r>
            <a:r>
              <a:rPr lang="en-US" sz="2000" kern="0" dirty="0">
                <a:solidFill>
                  <a:srgbClr val="363636"/>
                </a:solidFill>
                <a:latin typeface="Arial"/>
                <a:ea typeface="ＭＳ Ｐゴシック" charset="0"/>
              </a:rPr>
              <a:t> that reduces risk to life and </a:t>
            </a:r>
            <a:r>
              <a:rPr lang="en-US" sz="2000" kern="0" dirty="0" smtClean="0">
                <a:solidFill>
                  <a:srgbClr val="363636"/>
                </a:solidFill>
                <a:latin typeface="Arial"/>
                <a:ea typeface="ＭＳ Ｐゴシック" charset="0"/>
              </a:rPr>
              <a:t>property.</a:t>
            </a:r>
            <a:endParaRPr lang="en-US" sz="2000" kern="0" dirty="0">
              <a:solidFill>
                <a:srgbClr val="363636"/>
              </a:solidFill>
              <a:latin typeface="Arial"/>
              <a:ea typeface="ＭＳ Ｐゴシック" charset="0"/>
            </a:endParaRPr>
          </a:p>
        </p:txBody>
      </p:sp>
      <p:grpSp>
        <p:nvGrpSpPr>
          <p:cNvPr id="13" name="Group 12"/>
          <p:cNvGrpSpPr/>
          <p:nvPr/>
        </p:nvGrpSpPr>
        <p:grpSpPr>
          <a:xfrm>
            <a:off x="2751653" y="4233322"/>
            <a:ext cx="3640694" cy="1599751"/>
            <a:chOff x="5033472" y="4660232"/>
            <a:chExt cx="3640694" cy="1599753"/>
          </a:xfrm>
        </p:grpSpPr>
        <p:pic>
          <p:nvPicPr>
            <p:cNvPr id="14" name="Picture 2"/>
            <p:cNvPicPr>
              <a:picLocks noChangeAspect="1" noChangeArrowheads="1"/>
            </p:cNvPicPr>
            <p:nvPr/>
          </p:nvPicPr>
          <p:blipFill rotWithShape="1">
            <a:blip r:embed="rId3" cstate="print"/>
            <a:srcRect b="36956"/>
            <a:stretch/>
          </p:blipFill>
          <p:spPr bwMode="auto">
            <a:xfrm>
              <a:off x="5191671" y="5014176"/>
              <a:ext cx="3233528" cy="1245809"/>
            </a:xfrm>
            <a:prstGeom prst="rect">
              <a:avLst/>
            </a:prstGeom>
            <a:noFill/>
            <a:ln w="9525">
              <a:noFill/>
              <a:miter lim="800000"/>
              <a:headEnd/>
              <a:tailEnd/>
            </a:ln>
          </p:spPr>
        </p:pic>
        <p:sp>
          <p:nvSpPr>
            <p:cNvPr id="15" name="TextBox 14"/>
            <p:cNvSpPr txBox="1"/>
            <p:nvPr/>
          </p:nvSpPr>
          <p:spPr>
            <a:xfrm>
              <a:off x="5033472" y="4660232"/>
              <a:ext cx="3640694" cy="338554"/>
            </a:xfrm>
            <a:prstGeom prst="rect">
              <a:avLst/>
            </a:prstGeom>
            <a:noFill/>
          </p:spPr>
          <p:txBody>
            <a:bodyPr wrap="square" rtlCol="0">
              <a:spAutoFit/>
            </a:bodyPr>
            <a:lstStyle/>
            <a:p>
              <a:r>
                <a:rPr lang="en-US" sz="1600" b="1" dirty="0" smtClean="0">
                  <a:solidFill>
                    <a:srgbClr val="005A88"/>
                  </a:solidFill>
                  <a:cs typeface="Arial" panose="020B0604020202020204" pitchFamily="34" charset="0"/>
                </a:rPr>
                <a:t>M</a:t>
              </a:r>
              <a:r>
                <a:rPr lang="en-US" sz="1600" b="1" dirty="0" smtClean="0">
                  <a:solidFill>
                    <a:srgbClr val="363636"/>
                  </a:solidFill>
                  <a:cs typeface="Arial" panose="020B0604020202020204" pitchFamily="34" charset="0"/>
                </a:rPr>
                <a:t>apping     </a:t>
              </a:r>
              <a:r>
                <a:rPr lang="en-US" sz="1600" b="1" dirty="0" smtClean="0">
                  <a:solidFill>
                    <a:srgbClr val="005A88"/>
                  </a:solidFill>
                  <a:cs typeface="Arial" panose="020B0604020202020204" pitchFamily="34" charset="0"/>
                </a:rPr>
                <a:t>A</a:t>
              </a:r>
              <a:r>
                <a:rPr lang="en-US" sz="1600" b="1" dirty="0" smtClean="0">
                  <a:solidFill>
                    <a:srgbClr val="363636"/>
                  </a:solidFill>
                  <a:cs typeface="Arial" panose="020B0604020202020204" pitchFamily="34" charset="0"/>
                </a:rPr>
                <a:t>ssessment   </a:t>
              </a:r>
              <a:r>
                <a:rPr lang="en-US" sz="1600" b="1" dirty="0" smtClean="0">
                  <a:solidFill>
                    <a:srgbClr val="005A88"/>
                  </a:solidFill>
                  <a:cs typeface="Arial" panose="020B0604020202020204" pitchFamily="34" charset="0"/>
                </a:rPr>
                <a:t>P</a:t>
              </a:r>
              <a:r>
                <a:rPr lang="en-US" sz="1600" b="1" dirty="0" smtClean="0">
                  <a:solidFill>
                    <a:srgbClr val="363636"/>
                  </a:solidFill>
                  <a:cs typeface="Arial" panose="020B0604020202020204" pitchFamily="34" charset="0"/>
                </a:rPr>
                <a:t>lanning</a:t>
              </a:r>
              <a:endParaRPr lang="en-US" sz="1600" b="1" dirty="0">
                <a:solidFill>
                  <a:srgbClr val="363636"/>
                </a:solidFill>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MAP Program</a:t>
            </a:r>
            <a:endParaRPr lang="en-US" dirty="0"/>
          </a:p>
        </p:txBody>
      </p:sp>
      <p:pic>
        <p:nvPicPr>
          <p:cNvPr id="4" name="Content Placeholder 3"/>
          <p:cNvPicPr>
            <a:picLocks noGrp="1" noChangeAspect="1"/>
          </p:cNvPicPr>
          <p:nvPr>
            <p:ph idx="1"/>
          </p:nvPr>
        </p:nvPicPr>
        <p:blipFill>
          <a:blip r:embed="rId3"/>
          <a:stretch>
            <a:fillRect/>
          </a:stretch>
        </p:blipFill>
        <p:spPr>
          <a:xfrm>
            <a:off x="1285460" y="1365289"/>
            <a:ext cx="6249502" cy="4684756"/>
          </a:xfrm>
          <a:prstGeom prst="rect">
            <a:avLst/>
          </a:prstGeom>
        </p:spPr>
      </p:pic>
    </p:spTree>
    <p:extLst>
      <p:ext uri="{BB962C8B-B14F-4D97-AF65-F5344CB8AC3E}">
        <p14:creationId xmlns:p14="http://schemas.microsoft.com/office/powerpoint/2010/main" val="2643810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70735187"/>
              </p:ext>
            </p:extLst>
          </p:nvPr>
        </p:nvGraphicFramePr>
        <p:xfrm>
          <a:off x="467255" y="3223260"/>
          <a:ext cx="8229600" cy="1893994"/>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9290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Flood Insurance</a:t>
                      </a:r>
                      <a:r>
                        <a:rPr lang="en-US" sz="2000" b="0" baseline="0" dirty="0" smtClean="0">
                          <a:solidFill>
                            <a:srgbClr val="363636"/>
                          </a:solidFill>
                        </a:rPr>
                        <a:t> Rate Maps (FIRM’s)</a:t>
                      </a:r>
                      <a:endParaRPr lang="en-US" sz="2000" b="0" dirty="0" smtClean="0">
                        <a:solidFill>
                          <a:srgbClr val="36363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solidFill>
                          <a:srgbClr val="36363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solidFill>
                          <a:srgbClr val="36363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88154">
                <a:tc>
                  <a:txBody>
                    <a:bodyPr/>
                    <a:lstStyle/>
                    <a:p>
                      <a:pPr algn="r"/>
                      <a:endParaRPr lang="en-US" sz="20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cs typeface="Arial" charset="0"/>
                        </a:rPr>
                        <a:t>Flood Insurance Study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cs typeface="Arial" charset="0"/>
                        </a:rPr>
                        <a:t>(FIS)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5" name="Title 4"/>
          <p:cNvSpPr>
            <a:spLocks noGrp="1"/>
          </p:cNvSpPr>
          <p:nvPr>
            <p:ph type="title"/>
          </p:nvPr>
        </p:nvSpPr>
        <p:spPr/>
        <p:txBody>
          <a:bodyPr/>
          <a:lstStyle/>
          <a:p>
            <a:r>
              <a:rPr lang="en-US" dirty="0" smtClean="0"/>
              <a:t>Risk MAP Products</a:t>
            </a:r>
            <a:endParaRPr lang="en-US" dirty="0"/>
          </a:p>
        </p:txBody>
      </p:sp>
      <p:pic>
        <p:nvPicPr>
          <p:cNvPr id="8" name="Picture 7" descr="Madison_County_DFIRM_panel32.jpg"/>
          <p:cNvPicPr>
            <a:picLocks noChangeAspect="1" noChangeArrowheads="1"/>
          </p:cNvPicPr>
          <p:nvPr/>
        </p:nvPicPr>
        <p:blipFill>
          <a:blip r:embed="rId3" cstate="print"/>
          <a:srcRect/>
          <a:stretch>
            <a:fillRect/>
          </a:stretch>
        </p:blipFill>
        <p:spPr bwMode="auto">
          <a:xfrm>
            <a:off x="4686804" y="3210326"/>
            <a:ext cx="1422998" cy="830013"/>
          </a:xfrm>
          <a:prstGeom prst="rect">
            <a:avLst/>
          </a:prstGeom>
          <a:noFill/>
          <a:ln w="9525">
            <a:solidFill>
              <a:schemeClr val="tx1">
                <a:lumMod val="75000"/>
                <a:lumOff val="25000"/>
              </a:schemeClr>
            </a:solidFill>
            <a:miter lim="800000"/>
            <a:headEnd/>
            <a:tailEnd/>
          </a:ln>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4"/>
          <a:srcRect l="3593" t="1616" r="6261" b="55930"/>
          <a:stretch/>
        </p:blipFill>
        <p:spPr>
          <a:xfrm>
            <a:off x="3059775" y="4325693"/>
            <a:ext cx="1465088" cy="884255"/>
          </a:xfrm>
          <a:prstGeom prst="rect">
            <a:avLst/>
          </a:prstGeom>
          <a:ln>
            <a:solidFill>
              <a:schemeClr val="tx1"/>
            </a:solidFill>
          </a:ln>
        </p:spPr>
      </p:pic>
      <p:sp>
        <p:nvSpPr>
          <p:cNvPr id="3" name="TextBox 2"/>
          <p:cNvSpPr txBox="1"/>
          <p:nvPr/>
        </p:nvSpPr>
        <p:spPr>
          <a:xfrm>
            <a:off x="828815" y="1561679"/>
            <a:ext cx="7715977" cy="1015663"/>
          </a:xfrm>
          <a:prstGeom prst="rect">
            <a:avLst/>
          </a:prstGeom>
          <a:noFill/>
        </p:spPr>
        <p:txBody>
          <a:bodyPr wrap="square" rtlCol="0">
            <a:spAutoFit/>
          </a:bodyPr>
          <a:lstStyle/>
          <a:p>
            <a:r>
              <a:rPr lang="en-US" sz="2000" b="1" u="sng" dirty="0" smtClean="0">
                <a:solidFill>
                  <a:srgbClr val="005A88"/>
                </a:solidFill>
              </a:rPr>
              <a:t>Regulatory Products:</a:t>
            </a:r>
            <a:r>
              <a:rPr lang="en-US" sz="2000" b="1" dirty="0" smtClean="0">
                <a:solidFill>
                  <a:srgbClr val="005A88"/>
                </a:solidFill>
              </a:rPr>
              <a:t> </a:t>
            </a:r>
            <a:r>
              <a:rPr lang="en-US" sz="2000" dirty="0"/>
              <a:t>Products used for floodplain management and insurance purposes, as part of the National Flood Insurance Program (NFIP</a:t>
            </a:r>
            <a:r>
              <a:rPr lang="en-US" sz="2000" dirty="0" smtClean="0"/>
              <a:t>).</a:t>
            </a:r>
            <a:endParaRPr lang="en-US" sz="2000" dirty="0"/>
          </a:p>
        </p:txBody>
      </p:sp>
    </p:spTree>
    <p:extLst>
      <p:ext uri="{BB962C8B-B14F-4D97-AF65-F5344CB8AC3E}">
        <p14:creationId xmlns:p14="http://schemas.microsoft.com/office/powerpoint/2010/main" val="2174070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146225727"/>
              </p:ext>
            </p:extLst>
          </p:nvPr>
        </p:nvGraphicFramePr>
        <p:xfrm>
          <a:off x="707066" y="3241906"/>
          <a:ext cx="8229600" cy="2824482"/>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41494">
                <a:tc>
                  <a:txBody>
                    <a:bodyPr/>
                    <a:lstStyle/>
                    <a:p>
                      <a:pPr algn="r"/>
                      <a:endParaRPr lang="en-US" sz="20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Flood Depth and Analysis</a:t>
                      </a:r>
                      <a:r>
                        <a:rPr lang="en-US" sz="2000" b="0" baseline="0" dirty="0" smtClean="0">
                          <a:solidFill>
                            <a:srgbClr val="363636"/>
                          </a:solidFill>
                        </a:rPr>
                        <a:t> </a:t>
                      </a:r>
                      <a:r>
                        <a:rPr lang="en-US" sz="2000" b="0" dirty="0" smtClean="0">
                          <a:solidFill>
                            <a:srgbClr val="363636"/>
                          </a:solidFill>
                        </a:rPr>
                        <a:t>Grids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149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363636"/>
                          </a:solidFill>
                        </a:rPr>
                        <a:t>Changes Since Last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smtClean="0">
                        <a:solidFill>
                          <a:prstClr val="black"/>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149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2000" b="0" dirty="0" smtClean="0">
                        <a:solidFill>
                          <a:srgbClr val="36363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prstClr val="black"/>
                          </a:solidFill>
                        </a:rPr>
                        <a:t>Risk</a:t>
                      </a:r>
                      <a:r>
                        <a:rPr lang="en-US" sz="2000" b="0" baseline="0" dirty="0" smtClean="0">
                          <a:solidFill>
                            <a:prstClr val="black"/>
                          </a:solidFill>
                        </a:rPr>
                        <a:t> Assessments</a:t>
                      </a:r>
                      <a:endParaRPr lang="en-US" sz="2000" b="0" dirty="0" smtClean="0">
                        <a:solidFill>
                          <a:prstClr val="black"/>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 name="Title 4"/>
          <p:cNvSpPr>
            <a:spLocks noGrp="1"/>
          </p:cNvSpPr>
          <p:nvPr>
            <p:ph type="title"/>
          </p:nvPr>
        </p:nvSpPr>
        <p:spPr/>
        <p:txBody>
          <a:bodyPr/>
          <a:lstStyle/>
          <a:p>
            <a:r>
              <a:rPr lang="en-US" dirty="0" smtClean="0"/>
              <a:t>Risk MAP Products</a:t>
            </a:r>
            <a:endParaRPr lang="en-US" dirty="0"/>
          </a:p>
        </p:txBody>
      </p:sp>
      <p:pic>
        <p:nvPicPr>
          <p:cNvPr id="10" name="Picture 9"/>
          <p:cNvPicPr>
            <a:picLocks noChangeAspect="1"/>
          </p:cNvPicPr>
          <p:nvPr/>
        </p:nvPicPr>
        <p:blipFill>
          <a:blip r:embed="rId3"/>
          <a:stretch>
            <a:fillRect/>
          </a:stretch>
        </p:blipFill>
        <p:spPr>
          <a:xfrm>
            <a:off x="4879016" y="4258392"/>
            <a:ext cx="1663714" cy="822960"/>
          </a:xfrm>
          <a:prstGeom prst="rect">
            <a:avLst/>
          </a:prstGeom>
        </p:spPr>
      </p:pic>
      <p:pic>
        <p:nvPicPr>
          <p:cNvPr id="12" name="Picture 11"/>
          <p:cNvPicPr>
            <a:picLocks noChangeAspect="1"/>
          </p:cNvPicPr>
          <p:nvPr/>
        </p:nvPicPr>
        <p:blipFill>
          <a:blip r:embed="rId4"/>
          <a:stretch>
            <a:fillRect/>
          </a:stretch>
        </p:blipFill>
        <p:spPr>
          <a:xfrm>
            <a:off x="3188971" y="3291259"/>
            <a:ext cx="1554480" cy="822960"/>
          </a:xfrm>
          <a:prstGeom prst="rect">
            <a:avLst/>
          </a:prstGeom>
        </p:spPr>
      </p:pic>
      <p:sp>
        <p:nvSpPr>
          <p:cNvPr id="9" name="TextBox 8"/>
          <p:cNvSpPr txBox="1"/>
          <p:nvPr/>
        </p:nvSpPr>
        <p:spPr>
          <a:xfrm>
            <a:off x="832069" y="1756712"/>
            <a:ext cx="7715977" cy="707886"/>
          </a:xfrm>
          <a:prstGeom prst="rect">
            <a:avLst/>
          </a:prstGeom>
          <a:noFill/>
        </p:spPr>
        <p:txBody>
          <a:bodyPr wrap="square" rtlCol="0">
            <a:spAutoFit/>
          </a:bodyPr>
          <a:lstStyle/>
          <a:p>
            <a:r>
              <a:rPr lang="en-US" sz="2000" b="1" u="sng" dirty="0" smtClean="0">
                <a:solidFill>
                  <a:srgbClr val="005A88"/>
                </a:solidFill>
              </a:rPr>
              <a:t>Flood Risk Products</a:t>
            </a:r>
            <a:r>
              <a:rPr lang="en-US" sz="2000" u="sng" dirty="0" smtClean="0">
                <a:solidFill>
                  <a:srgbClr val="005A88"/>
                </a:solidFill>
              </a:rPr>
              <a:t>:</a:t>
            </a:r>
            <a:r>
              <a:rPr lang="en-US" sz="2000" dirty="0" smtClean="0">
                <a:solidFill>
                  <a:srgbClr val="005A88"/>
                </a:solidFill>
              </a:rPr>
              <a:t> </a:t>
            </a:r>
            <a:r>
              <a:rPr lang="en-US" sz="2000" dirty="0"/>
              <a:t>N</a:t>
            </a:r>
            <a:r>
              <a:rPr lang="en-US" sz="2000" dirty="0" smtClean="0"/>
              <a:t>on-regulatory </a:t>
            </a:r>
            <a:r>
              <a:rPr lang="en-US" sz="2000" dirty="0"/>
              <a:t>resources that supplement </a:t>
            </a:r>
            <a:r>
              <a:rPr lang="en-US" sz="2000" dirty="0" smtClean="0"/>
              <a:t>the regulatory products to </a:t>
            </a:r>
            <a:r>
              <a:rPr lang="en-US" sz="2000" dirty="0"/>
              <a:t>view and understand </a:t>
            </a:r>
            <a:r>
              <a:rPr lang="en-US" sz="2000" dirty="0" smtClean="0"/>
              <a:t>local </a:t>
            </a:r>
            <a:r>
              <a:rPr lang="en-US" sz="2000" dirty="0"/>
              <a:t>flood </a:t>
            </a:r>
            <a:r>
              <a:rPr lang="en-US" sz="2000" dirty="0" smtClean="0"/>
              <a:t>risk.</a:t>
            </a:r>
            <a:endParaRPr lang="en-US" sz="2000" dirty="0"/>
          </a:p>
        </p:txBody>
      </p:sp>
      <p:pic>
        <p:nvPicPr>
          <p:cNvPr id="8" name="Picture 7"/>
          <p:cNvPicPr>
            <a:picLocks noChangeAspect="1"/>
          </p:cNvPicPr>
          <p:nvPr/>
        </p:nvPicPr>
        <p:blipFill>
          <a:blip r:embed="rId5"/>
          <a:stretch>
            <a:fillRect/>
          </a:stretch>
        </p:blipFill>
        <p:spPr>
          <a:xfrm>
            <a:off x="3188972" y="5243428"/>
            <a:ext cx="1501086" cy="692915"/>
          </a:xfrm>
          <a:prstGeom prst="rect">
            <a:avLst/>
          </a:prstGeom>
        </p:spPr>
      </p:pic>
    </p:spTree>
    <p:extLst>
      <p:ext uri="{BB962C8B-B14F-4D97-AF65-F5344CB8AC3E}">
        <p14:creationId xmlns:p14="http://schemas.microsoft.com/office/powerpoint/2010/main" val="4245243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7294098" cy="906463"/>
          </a:xfrm>
        </p:spPr>
        <p:txBody>
          <a:bodyPr/>
          <a:lstStyle/>
          <a:p>
            <a:r>
              <a:rPr lang="en-US" dirty="0" smtClean="0"/>
              <a:t>Risk MAP Products</a:t>
            </a:r>
            <a:endParaRPr lang="en-US" dirty="0"/>
          </a:p>
        </p:txBody>
      </p:sp>
      <p:sp>
        <p:nvSpPr>
          <p:cNvPr id="3" name="Content Placeholder 2"/>
          <p:cNvSpPr>
            <a:spLocks noGrp="1"/>
          </p:cNvSpPr>
          <p:nvPr>
            <p:ph sz="half" idx="1"/>
          </p:nvPr>
        </p:nvSpPr>
        <p:spPr>
          <a:xfrm>
            <a:off x="457200" y="1485514"/>
            <a:ext cx="4495800" cy="4441153"/>
          </a:xfrm>
        </p:spPr>
        <p:txBody>
          <a:bodyPr>
            <a:noAutofit/>
          </a:bodyPr>
          <a:lstStyle/>
          <a:p>
            <a:pPr>
              <a:spcBef>
                <a:spcPts val="0"/>
              </a:spcBef>
            </a:pPr>
            <a:r>
              <a:rPr lang="en-US" b="1" dirty="0">
                <a:solidFill>
                  <a:srgbClr val="004E88"/>
                </a:solidFill>
              </a:rPr>
              <a:t>Flood Risk </a:t>
            </a:r>
            <a:r>
              <a:rPr lang="en-US" b="1" dirty="0" smtClean="0">
                <a:solidFill>
                  <a:srgbClr val="004E88"/>
                </a:solidFill>
              </a:rPr>
              <a:t>Map</a:t>
            </a:r>
          </a:p>
          <a:p>
            <a:pPr lvl="1">
              <a:spcBef>
                <a:spcPts val="0"/>
              </a:spcBef>
            </a:pPr>
            <a:r>
              <a:rPr lang="en-US" sz="2000" dirty="0" smtClean="0"/>
              <a:t>Illustrate </a:t>
            </a:r>
            <a:r>
              <a:rPr lang="en-US" sz="2000" dirty="0"/>
              <a:t>an overall picture of flood risk</a:t>
            </a:r>
            <a:endParaRPr lang="en-US" sz="2000" dirty="0" smtClean="0"/>
          </a:p>
          <a:p>
            <a:pPr>
              <a:spcBef>
                <a:spcPts val="600"/>
              </a:spcBef>
            </a:pPr>
            <a:r>
              <a:rPr lang="en-US" b="1" dirty="0">
                <a:solidFill>
                  <a:srgbClr val="004E88"/>
                </a:solidFill>
              </a:rPr>
              <a:t>Flood Risk </a:t>
            </a:r>
            <a:r>
              <a:rPr lang="en-US" b="1" dirty="0" smtClean="0">
                <a:solidFill>
                  <a:srgbClr val="004E88"/>
                </a:solidFill>
              </a:rPr>
              <a:t>Report</a:t>
            </a:r>
          </a:p>
          <a:p>
            <a:pPr lvl="1">
              <a:spcBef>
                <a:spcPts val="0"/>
              </a:spcBef>
            </a:pPr>
            <a:r>
              <a:rPr lang="en-US" sz="2000" dirty="0" smtClean="0"/>
              <a:t>Explains </a:t>
            </a:r>
            <a:r>
              <a:rPr lang="en-US" sz="2000" dirty="0"/>
              <a:t>the concept of flood </a:t>
            </a:r>
            <a:r>
              <a:rPr lang="en-US" sz="2000" dirty="0" smtClean="0"/>
              <a:t>risk</a:t>
            </a:r>
          </a:p>
          <a:p>
            <a:pPr lvl="1">
              <a:spcBef>
                <a:spcPts val="0"/>
              </a:spcBef>
            </a:pPr>
            <a:r>
              <a:rPr lang="en-US" sz="2000" dirty="0" smtClean="0"/>
              <a:t>Identifies </a:t>
            </a:r>
            <a:r>
              <a:rPr lang="en-US" sz="2000" dirty="0"/>
              <a:t>useful tools and reference materials</a:t>
            </a:r>
            <a:endParaRPr lang="en-US" sz="2000" dirty="0" smtClean="0"/>
          </a:p>
          <a:p>
            <a:pPr>
              <a:spcBef>
                <a:spcPts val="600"/>
              </a:spcBef>
            </a:pPr>
            <a:r>
              <a:rPr lang="en-US" b="1" dirty="0">
                <a:solidFill>
                  <a:srgbClr val="004E88"/>
                </a:solidFill>
              </a:rPr>
              <a:t>Flood Risk </a:t>
            </a:r>
            <a:r>
              <a:rPr lang="en-US" b="1" dirty="0" smtClean="0">
                <a:solidFill>
                  <a:srgbClr val="004E88"/>
                </a:solidFill>
              </a:rPr>
              <a:t>Database</a:t>
            </a:r>
          </a:p>
          <a:p>
            <a:pPr lvl="1">
              <a:spcBef>
                <a:spcPts val="0"/>
              </a:spcBef>
            </a:pPr>
            <a:r>
              <a:rPr lang="en-US" sz="2000" dirty="0"/>
              <a:t>Data for the community to incorporate into local GIS layers to visually communicate flood </a:t>
            </a:r>
            <a:r>
              <a:rPr lang="en-US" sz="2000" dirty="0" smtClean="0"/>
              <a:t>risk</a:t>
            </a:r>
            <a:endParaRPr lang="en-US" sz="20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9738" y="2225040"/>
            <a:ext cx="3082704" cy="2980373"/>
          </a:xfrm>
        </p:spPr>
      </p:pic>
    </p:spTree>
    <p:extLst>
      <p:ext uri="{BB962C8B-B14F-4D97-AF65-F5344CB8AC3E}">
        <p14:creationId xmlns:p14="http://schemas.microsoft.com/office/powerpoint/2010/main" val="293061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FEMA Colors">
      <a:dk1>
        <a:sysClr val="windowText" lastClr="000000"/>
      </a:dk1>
      <a:lt1>
        <a:sysClr val="window" lastClr="FFFFFF"/>
      </a:lt1>
      <a:dk2>
        <a:srgbClr val="00365E"/>
      </a:dk2>
      <a:lt2>
        <a:srgbClr val="AAABAA"/>
      </a:lt2>
      <a:accent1>
        <a:srgbClr val="3E3F3E"/>
      </a:accent1>
      <a:accent2>
        <a:srgbClr val="9F0927"/>
      </a:accent2>
      <a:accent3>
        <a:srgbClr val="005A88"/>
      </a:accent3>
      <a:accent4>
        <a:srgbClr val="487D26"/>
      </a:accent4>
      <a:accent5>
        <a:srgbClr val="AAABAA"/>
      </a:accent5>
      <a:accent6>
        <a:srgbClr val="00365E"/>
      </a:accent6>
      <a:hlink>
        <a:srgbClr val="0A639D"/>
      </a:hlink>
      <a:folHlink>
        <a:srgbClr val="B502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DEC47C4B308445BACD81615DCA2954" ma:contentTypeVersion="2" ma:contentTypeDescription="Create a new document." ma:contentTypeScope="" ma:versionID="d2a5df13fd183128767deffd1842aa9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F6A6AA94-F251-4DBC-BA88-253BA113B724}">
  <ds:schemaRefs>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102A9CE-F067-4C47-967D-B57805043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ABFE957-B092-42AA-91E9-08D87E9B2E77}">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10962</TotalTime>
  <Words>1371</Words>
  <Application>Microsoft Office PowerPoint</Application>
  <PresentationFormat>On-screen Show (4:3)</PresentationFormat>
  <Paragraphs>243</Paragraphs>
  <Slides>24</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ＭＳ Ｐゴシック</vt:lpstr>
      <vt:lpstr>Arial</vt:lpstr>
      <vt:lpstr>Arial Narrow</vt:lpstr>
      <vt:lpstr>Calibri</vt:lpstr>
      <vt:lpstr>Joanna MT Std SemiBold</vt:lpstr>
      <vt:lpstr>Lucida Grande</vt:lpstr>
      <vt:lpstr>Wingdings</vt:lpstr>
      <vt:lpstr>1_Default Design</vt:lpstr>
      <vt:lpstr>Acrobat Document</vt:lpstr>
      <vt:lpstr>Flood Risk Review (FRR) Meeting </vt:lpstr>
      <vt:lpstr>Why are we here today?</vt:lpstr>
      <vt:lpstr>Agenda</vt:lpstr>
      <vt:lpstr>Introductions</vt:lpstr>
      <vt:lpstr>What is Risk MAP?</vt:lpstr>
      <vt:lpstr>Risk MAP Program</vt:lpstr>
      <vt:lpstr>Risk MAP Products</vt:lpstr>
      <vt:lpstr>Risk MAP Products</vt:lpstr>
      <vt:lpstr>Risk MAP Products</vt:lpstr>
      <vt:lpstr>Project Timeline and Schedule</vt:lpstr>
      <vt:lpstr>Project Extents</vt:lpstr>
      <vt:lpstr>Project Extents: Detailed Restudy</vt:lpstr>
      <vt:lpstr>Burroughs and Pompano Runs</vt:lpstr>
      <vt:lpstr>Method of Restudy: Hydrology</vt:lpstr>
      <vt:lpstr>Method of Restudy: Hydraulics</vt:lpstr>
      <vt:lpstr>Workmap: Hickman Run</vt:lpstr>
      <vt:lpstr>Flood Risk Datasets</vt:lpstr>
      <vt:lpstr>Changes Since Last FIRM: Hickman Run</vt:lpstr>
      <vt:lpstr>Project Timeline and Schedule</vt:lpstr>
      <vt:lpstr>Flood Risk Products</vt:lpstr>
      <vt:lpstr>Map Service Center</vt:lpstr>
      <vt:lpstr>West Virginia Flood Tool</vt:lpstr>
      <vt:lpstr>Work Session</vt:lpstr>
      <vt:lpstr>PowerPoint Presentation</vt:lpstr>
    </vt:vector>
  </TitlesOfParts>
  <Company>ICF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Biggert-Waters 2012 Town Hall</dc:title>
  <dc:creator>16620</dc:creator>
  <cp:lastModifiedBy>Kurt Donaldson</cp:lastModifiedBy>
  <cp:revision>588</cp:revision>
  <cp:lastPrinted>2013-08-22T18:22:26Z</cp:lastPrinted>
  <dcterms:created xsi:type="dcterms:W3CDTF">2010-04-29T15:56:32Z</dcterms:created>
  <dcterms:modified xsi:type="dcterms:W3CDTF">2017-02-24T21:52:07Z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InQueryEditor">
    <vt:lpwstr>0</vt:lpwstr>
  </property>
  <property fmtid="{D5CDD505-2E9C-101B-9397-08002B2CF9AE}" pid="3" name="ContentType">
    <vt:lpwstr>Document</vt:lpwstr>
  </property>
  <property fmtid="{D5CDD505-2E9C-101B-9397-08002B2CF9AE}" pid="4" name="Link">
    <vt:lpwstr/>
  </property>
  <property fmtid="{D5CDD505-2E9C-101B-9397-08002B2CF9AE}" pid="5" name="ContentTypeId">
    <vt:lpwstr>0x0101005EDEC47C4B308445BACD81615DCA2954</vt:lpwstr>
  </property>
</Properties>
</file>