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270" r:id="rId3"/>
    <p:sldId id="269" r:id="rId4"/>
    <p:sldId id="260" r:id="rId5"/>
    <p:sldId id="268" r:id="rId6"/>
    <p:sldId id="259" r:id="rId7"/>
    <p:sldId id="262" r:id="rId8"/>
    <p:sldId id="263" r:id="rId9"/>
    <p:sldId id="264" r:id="rId10"/>
    <p:sldId id="266" r:id="rId11"/>
    <p:sldId id="267" r:id="rId12"/>
    <p:sldId id="271" r:id="rId13"/>
    <p:sldId id="274" r:id="rId14"/>
    <p:sldId id="276" r:id="rId15"/>
    <p:sldId id="277" r:id="rId16"/>
    <p:sldId id="275" r:id="rId17"/>
    <p:sldId id="278" r:id="rId18"/>
    <p:sldId id="258" r:id="rId19"/>
    <p:sldId id="256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655B0-4D25-4244-942C-46F15570B60A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234E4-AE35-4750-AE31-D07DB373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0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310 Elevation Certificates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E278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9E3A3B-8847-4E1E-8D77-0DF95F28AA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319369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310 Elevation Certificates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E278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9E3A3B-8847-4E1E-8D77-0DF95F28AA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179448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310 Elevation Certificates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E278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9E3A3B-8847-4E1E-8D77-0DF95F28AA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362238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310 Elevation Certificates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E278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BF900A-C830-47B2-93D0-50D40C78334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340962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310 Elevation Certificates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E278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9E3A3B-8847-4E1E-8D77-0DF95F28AA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6085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310 Elevation Certificates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1pPr>
            <a:lvl2pPr marL="757066" indent="-291179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2pPr>
            <a:lvl3pPr marL="1164717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3pPr>
            <a:lvl4pPr marL="1630604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4pPr>
            <a:lvl5pPr marL="2096491" indent="-232943" algn="ctr" eaLnBrk="0" hangingPunct="0">
              <a:defRPr sz="2400">
                <a:solidFill>
                  <a:srgbClr val="FF0000"/>
                </a:solidFill>
                <a:latin typeface="Arial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E278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9E3A3B-8847-4E1E-8D77-0DF95F28AA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286875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we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73D3-070A-4963-8324-D41CC8A35E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09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intercept=erase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6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4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1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9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6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4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8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605B-A4C2-4CF8-9C02-8D30ACAF464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FFCAF-215E-45A0-989E-3DBFD0AC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9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9129214&amp;y=4557668&amp;l=12&amp;v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9130145&amp;y=4557438&amp;l=12&amp;v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apwv.gov/flood/map/?wkid=102100&amp;x=-8664125&amp;y=4753054&amp;l=12&amp;v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9132529&amp;y=4555837&amp;l=13&amp;v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9105243&amp;y=4549177&amp;l=12&amp;v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apwv.gov/flood/map/?wkid=102100&amp;x=-9129149&amp;y=4557222&amp;l=12&amp;v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7261"/>
            <a:ext cx="7179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Risk Analysis -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Hazus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327" y="2460171"/>
            <a:ext cx="5915990" cy="4162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94657" y="1419473"/>
            <a:ext cx="7913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222222"/>
                </a:solidFill>
                <a:latin typeface="Roboto"/>
              </a:rPr>
              <a:t>Hazus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is a geographic information system-based natural hazard analysis tool developed and freely distributed by the Federal Emergency Management Agency (FEMA)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13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46" y="1677238"/>
            <a:ext cx="6221452" cy="4277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374" y="6123554"/>
            <a:ext cx="680525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https://www.mapwv.gov/flood/map/?wkid=102100&amp;x=-</a:t>
            </a:r>
            <a:r>
              <a:rPr lang="en-US" sz="1350" dirty="0" smtClean="0">
                <a:hlinkClick r:id="rId3"/>
              </a:rPr>
              <a:t>9129214&amp;y=4557668&amp;l=12&amp;v=1</a:t>
            </a: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373793"/>
            <a:ext cx="2405743" cy="17774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/>
              <a:t>. Building footprint but no building on the imagery </a:t>
            </a:r>
          </a:p>
          <a:p>
            <a:pPr marL="257175" indent="-257175">
              <a:buAutoNum type="arabicPeriod"/>
            </a:pPr>
            <a:endParaRPr lang="en-US" sz="135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Identification - Issues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9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98" y="1904208"/>
            <a:ext cx="6189136" cy="3974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286" y="6176240"/>
            <a:ext cx="702648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https://www.mapwv.gov/flood/map/?wkid=102100&amp;x=-</a:t>
            </a:r>
            <a:r>
              <a:rPr lang="en-US" sz="1350" dirty="0" smtClean="0">
                <a:hlinkClick r:id="rId3"/>
              </a:rPr>
              <a:t>9130145&amp;y=4557438&amp;l=12&amp;v=1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6763891" y="2948595"/>
            <a:ext cx="216239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6. Building with no footprint 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Identification - Issues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3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5144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Logan County Building Count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31001"/>
              </p:ext>
            </p:extLst>
          </p:nvPr>
        </p:nvGraphicFramePr>
        <p:xfrm>
          <a:off x="674913" y="2513536"/>
          <a:ext cx="7932261" cy="142117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030556">
                  <a:extLst>
                    <a:ext uri="{9D8B030D-6E8A-4147-A177-3AD203B41FA5}">
                      <a16:colId xmlns:a16="http://schemas.microsoft.com/office/drawing/2014/main" val="2410504630"/>
                    </a:ext>
                  </a:extLst>
                </a:gridCol>
                <a:gridCol w="1871367">
                  <a:extLst>
                    <a:ext uri="{9D8B030D-6E8A-4147-A177-3AD203B41FA5}">
                      <a16:colId xmlns:a16="http://schemas.microsoft.com/office/drawing/2014/main" val="1855548779"/>
                    </a:ext>
                  </a:extLst>
                </a:gridCol>
                <a:gridCol w="1700275">
                  <a:extLst>
                    <a:ext uri="{9D8B030D-6E8A-4147-A177-3AD203B41FA5}">
                      <a16:colId xmlns:a16="http://schemas.microsoft.com/office/drawing/2014/main" val="3174952350"/>
                    </a:ext>
                  </a:extLst>
                </a:gridCol>
                <a:gridCol w="1330063">
                  <a:extLst>
                    <a:ext uri="{9D8B030D-6E8A-4147-A177-3AD203B41FA5}">
                      <a16:colId xmlns:a16="http://schemas.microsoft.com/office/drawing/2014/main" val="3725993177"/>
                    </a:ext>
                  </a:extLst>
                </a:gridCol>
              </a:tblGrid>
              <a:tr h="296246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Logan </a:t>
                      </a:r>
                      <a:r>
                        <a:rPr lang="en-US" sz="1500" b="1" u="none" strike="noStrike" dirty="0" smtClean="0">
                          <a:effectLst/>
                        </a:rPr>
                        <a:t>Unincorporated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Logan </a:t>
                      </a:r>
                      <a:r>
                        <a:rPr lang="en-US" sz="1500" b="1" u="none" strike="noStrike" dirty="0" smtClean="0">
                          <a:effectLst/>
                        </a:rPr>
                        <a:t>Municipality</a:t>
                      </a:r>
                    </a:p>
                  </a:txBody>
                  <a:tcPr marL="9858" marR="9858" marT="985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</a:rPr>
                        <a:t>County </a:t>
                      </a:r>
                      <a:r>
                        <a:rPr lang="en-US" sz="1500" b="1" u="none" strike="noStrike" dirty="0" smtClean="0">
                          <a:effectLst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948514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 smtClean="0">
                          <a:effectLst/>
                        </a:rPr>
                        <a:t>Building (Site Address) count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5734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232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5966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2435844"/>
                  </a:ext>
                </a:extLst>
              </a:tr>
              <a:tr h="356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 smtClean="0">
                          <a:effectLst/>
                        </a:rPr>
                        <a:t>Building</a:t>
                      </a:r>
                      <a:r>
                        <a:rPr lang="en-US" sz="1500" b="1" u="none" strike="noStrike" baseline="0" dirty="0" smtClean="0">
                          <a:effectLst/>
                        </a:rPr>
                        <a:t> F</a:t>
                      </a:r>
                      <a:r>
                        <a:rPr lang="en-US" sz="1500" b="1" u="none" strike="noStrike" dirty="0" smtClean="0">
                          <a:effectLst/>
                        </a:rPr>
                        <a:t>ootprint count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4678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247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4925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extLst>
                  <a:ext uri="{0D108BD9-81ED-4DB2-BD59-A6C34878D82A}">
                    <a16:rowId xmlns:a16="http://schemas.microsoft.com/office/drawing/2014/main" val="2671991855"/>
                  </a:ext>
                </a:extLst>
              </a:tr>
              <a:tr h="472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 smtClean="0">
                          <a:effectLst/>
                        </a:rPr>
                        <a:t>Average of Site and Footprint counts*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5206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240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5446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58" marR="9858" marT="9858" marB="0" anchor="b"/>
                </a:tc>
                <a:extLst>
                  <a:ext uri="{0D108BD9-81ED-4DB2-BD59-A6C34878D82A}">
                    <a16:rowId xmlns:a16="http://schemas.microsoft.com/office/drawing/2014/main" val="141265368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639" y="4545044"/>
            <a:ext cx="5948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600" dirty="0"/>
              <a:t>*A visual check of random locations reveals that site address points overestimate and building footprints underestimate building counts (E.g.: Multiple site addresses in a single footprint, or missing footprints where buildings are observed in aerial imagery). So </a:t>
            </a:r>
            <a:r>
              <a:rPr lang="en-US" sz="1600" dirty="0"/>
              <a:t>we take </a:t>
            </a:r>
            <a:r>
              <a:rPr lang="en-US" sz="1600" dirty="0"/>
              <a:t>an average of the two values.</a:t>
            </a:r>
            <a:endParaRPr lang="en-US" sz="1600" dirty="0"/>
          </a:p>
          <a:p>
            <a:pPr fontAlgn="b"/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26428" y="1789349"/>
            <a:ext cx="5058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Table 1: Buildings in Floodplain (</a:t>
            </a:r>
            <a:r>
              <a:rPr lang="en-US" sz="1600" dirty="0" err="1"/>
              <a:t>bSF</a:t>
            </a:r>
            <a:r>
              <a:rPr lang="en-US" sz="1600" dirty="0"/>
              <a:t>) for Logan County, WV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392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County Mapping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7" y="1104900"/>
            <a:ext cx="3676167" cy="5224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9996" y="4373453"/>
            <a:ext cx="295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Only Effective A Zone</a:t>
            </a:r>
          </a:p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Both Effective &amp; Advisory A</a:t>
            </a:r>
          </a:p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Only Advisory A</a:t>
            </a: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9996" y="5204450"/>
            <a:ext cx="329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Only Effective AE Zone</a:t>
            </a:r>
          </a:p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Both Effective &amp; Updated AE</a:t>
            </a:r>
          </a:p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Only Updated AE</a:t>
            </a: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723" y="4373453"/>
            <a:ext cx="365273" cy="16619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4373453"/>
            <a:ext cx="3960647" cy="172878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54830" y="1293069"/>
            <a:ext cx="4446270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** PRODUCTS **</a:t>
            </a:r>
          </a:p>
          <a:p>
            <a:endParaRPr lang="en-US" dirty="0"/>
          </a:p>
          <a:p>
            <a:r>
              <a:rPr lang="en-US" dirty="0" smtClean="0"/>
              <a:t>Updated AE Boundary</a:t>
            </a:r>
          </a:p>
          <a:p>
            <a:endParaRPr lang="en-US" dirty="0"/>
          </a:p>
          <a:p>
            <a:r>
              <a:rPr lang="en-US" dirty="0" smtClean="0"/>
              <a:t>100-YR Depth Grid</a:t>
            </a:r>
          </a:p>
          <a:p>
            <a:endParaRPr lang="en-US" dirty="0"/>
          </a:p>
          <a:p>
            <a:r>
              <a:rPr lang="en-US" dirty="0" smtClean="0"/>
              <a:t>Building Count and Floodplain </a:t>
            </a:r>
            <a:r>
              <a:rPr lang="en-US" dirty="0"/>
              <a:t>A</a:t>
            </a:r>
            <a:r>
              <a:rPr lang="en-US" dirty="0" smtClean="0"/>
              <a:t>rea comparisons for effective and non-regulatory (Advisory A/Updated AE) floodplains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508" y="6154171"/>
            <a:ext cx="6544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 Address: 427 S PRINCESS ST, Shepherdstown, WV, 25443 </a:t>
            </a:r>
          </a:p>
          <a:p>
            <a:pPr algn="r"/>
            <a:r>
              <a:rPr lang="en-US" sz="1200" dirty="0"/>
              <a:t>https://www.mapwv.gov/flood/map/?wkid=102100&amp;x=-8661318&amp;y=4783197&amp;l=10&amp;v=1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181" t="2562" r="11264" b="-769"/>
          <a:stretch/>
        </p:blipFill>
        <p:spPr>
          <a:xfrm>
            <a:off x="12972" y="1290575"/>
            <a:ext cx="9075523" cy="46329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6137" y="2357233"/>
            <a:ext cx="557348" cy="68205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88620" y="22190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WITHIN Advisory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    ) but not Effective A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788" y="1290575"/>
            <a:ext cx="2677707" cy="45953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50590" y="160347"/>
            <a:ext cx="895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   ★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20240" y="921243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in Advisory A Zone and not Effective A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5173" r="8450"/>
          <a:stretch/>
        </p:blipFill>
        <p:spPr>
          <a:xfrm>
            <a:off x="583475" y="1122872"/>
            <a:ext cx="8219378" cy="4476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2569" y="5769207"/>
            <a:ext cx="46907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  <a:p>
            <a:pPr algn="r"/>
            <a:r>
              <a:rPr lang="en-US" sz="1200" dirty="0" smtClean="0"/>
              <a:t>Address: 427 </a:t>
            </a:r>
            <a:r>
              <a:rPr lang="en-US" sz="1200" dirty="0"/>
              <a:t>S PRINCESS ST, Shepherdstown, WV, 25443 </a:t>
            </a:r>
          </a:p>
          <a:p>
            <a:pPr algn="r"/>
            <a:r>
              <a:rPr lang="en-US" sz="1200" dirty="0"/>
              <a:t>https://binged.it/2kXqgfw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9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WITHIN Advisory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(Street View)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368017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in Advisory A Zone and not Effective A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66798" y="460310"/>
            <a:ext cx="7391400" cy="3346580"/>
          </a:xfrm>
          <a:custGeom>
            <a:avLst/>
            <a:gdLst>
              <a:gd name="connsiteX0" fmla="*/ 0 w 6685957"/>
              <a:gd name="connsiteY0" fmla="*/ 270588 h 2705878"/>
              <a:gd name="connsiteX1" fmla="*/ 0 w 6685957"/>
              <a:gd name="connsiteY1" fmla="*/ 270588 h 2705878"/>
              <a:gd name="connsiteX2" fmla="*/ 74645 w 6685957"/>
              <a:gd name="connsiteY2" fmla="*/ 307910 h 2705878"/>
              <a:gd name="connsiteX3" fmla="*/ 121298 w 6685957"/>
              <a:gd name="connsiteY3" fmla="*/ 363894 h 2705878"/>
              <a:gd name="connsiteX4" fmla="*/ 149290 w 6685957"/>
              <a:gd name="connsiteY4" fmla="*/ 382555 h 2705878"/>
              <a:gd name="connsiteX5" fmla="*/ 167951 w 6685957"/>
              <a:gd name="connsiteY5" fmla="*/ 410547 h 2705878"/>
              <a:gd name="connsiteX6" fmla="*/ 214604 w 6685957"/>
              <a:gd name="connsiteY6" fmla="*/ 457200 h 2705878"/>
              <a:gd name="connsiteX7" fmla="*/ 251927 w 6685957"/>
              <a:gd name="connsiteY7" fmla="*/ 513184 h 2705878"/>
              <a:gd name="connsiteX8" fmla="*/ 270588 w 6685957"/>
              <a:gd name="connsiteY8" fmla="*/ 541176 h 2705878"/>
              <a:gd name="connsiteX9" fmla="*/ 289249 w 6685957"/>
              <a:gd name="connsiteY9" fmla="*/ 578498 h 2705878"/>
              <a:gd name="connsiteX10" fmla="*/ 326572 w 6685957"/>
              <a:gd name="connsiteY10" fmla="*/ 606490 h 2705878"/>
              <a:gd name="connsiteX11" fmla="*/ 335902 w 6685957"/>
              <a:gd name="connsiteY11" fmla="*/ 643812 h 2705878"/>
              <a:gd name="connsiteX12" fmla="*/ 363894 w 6685957"/>
              <a:gd name="connsiteY12" fmla="*/ 681135 h 2705878"/>
              <a:gd name="connsiteX13" fmla="*/ 382555 w 6685957"/>
              <a:gd name="connsiteY13" fmla="*/ 709127 h 2705878"/>
              <a:gd name="connsiteX14" fmla="*/ 429209 w 6685957"/>
              <a:gd name="connsiteY14" fmla="*/ 783771 h 2705878"/>
              <a:gd name="connsiteX15" fmla="*/ 447870 w 6685957"/>
              <a:gd name="connsiteY15" fmla="*/ 839755 h 2705878"/>
              <a:gd name="connsiteX16" fmla="*/ 503853 w 6685957"/>
              <a:gd name="connsiteY16" fmla="*/ 905069 h 2705878"/>
              <a:gd name="connsiteX17" fmla="*/ 522515 w 6685957"/>
              <a:gd name="connsiteY17" fmla="*/ 933061 h 2705878"/>
              <a:gd name="connsiteX18" fmla="*/ 550506 w 6685957"/>
              <a:gd name="connsiteY18" fmla="*/ 961053 h 2705878"/>
              <a:gd name="connsiteX19" fmla="*/ 597160 w 6685957"/>
              <a:gd name="connsiteY19" fmla="*/ 1026367 h 2705878"/>
              <a:gd name="connsiteX20" fmla="*/ 615821 w 6685957"/>
              <a:gd name="connsiteY20" fmla="*/ 1045029 h 2705878"/>
              <a:gd name="connsiteX21" fmla="*/ 634482 w 6685957"/>
              <a:gd name="connsiteY21" fmla="*/ 1073020 h 2705878"/>
              <a:gd name="connsiteX22" fmla="*/ 653143 w 6685957"/>
              <a:gd name="connsiteY22" fmla="*/ 1091682 h 2705878"/>
              <a:gd name="connsiteX23" fmla="*/ 671804 w 6685957"/>
              <a:gd name="connsiteY23" fmla="*/ 1119674 h 2705878"/>
              <a:gd name="connsiteX24" fmla="*/ 699796 w 6685957"/>
              <a:gd name="connsiteY24" fmla="*/ 1138335 h 2705878"/>
              <a:gd name="connsiteX25" fmla="*/ 755780 w 6685957"/>
              <a:gd name="connsiteY25" fmla="*/ 1184988 h 2705878"/>
              <a:gd name="connsiteX26" fmla="*/ 765111 w 6685957"/>
              <a:gd name="connsiteY26" fmla="*/ 1212980 h 2705878"/>
              <a:gd name="connsiteX27" fmla="*/ 821094 w 6685957"/>
              <a:gd name="connsiteY27" fmla="*/ 1250302 h 2705878"/>
              <a:gd name="connsiteX28" fmla="*/ 1035698 w 6685957"/>
              <a:gd name="connsiteY28" fmla="*/ 1240971 h 2705878"/>
              <a:gd name="connsiteX29" fmla="*/ 2080727 w 6685957"/>
              <a:gd name="connsiteY29" fmla="*/ 1222310 h 2705878"/>
              <a:gd name="connsiteX30" fmla="*/ 2127380 w 6685957"/>
              <a:gd name="connsiteY30" fmla="*/ 1138335 h 2705878"/>
              <a:gd name="connsiteX31" fmla="*/ 2146041 w 6685957"/>
              <a:gd name="connsiteY31" fmla="*/ 1110343 h 2705878"/>
              <a:gd name="connsiteX32" fmla="*/ 2202025 w 6685957"/>
              <a:gd name="connsiteY32" fmla="*/ 1091682 h 2705878"/>
              <a:gd name="connsiteX33" fmla="*/ 2230017 w 6685957"/>
              <a:gd name="connsiteY33" fmla="*/ 1073020 h 2705878"/>
              <a:gd name="connsiteX34" fmla="*/ 2556588 w 6685957"/>
              <a:gd name="connsiteY34" fmla="*/ 1073020 h 2705878"/>
              <a:gd name="connsiteX35" fmla="*/ 2668555 w 6685957"/>
              <a:gd name="connsiteY35" fmla="*/ 1091682 h 2705878"/>
              <a:gd name="connsiteX36" fmla="*/ 2724539 w 6685957"/>
              <a:gd name="connsiteY36" fmla="*/ 1101012 h 2705878"/>
              <a:gd name="connsiteX37" fmla="*/ 2771192 w 6685957"/>
              <a:gd name="connsiteY37" fmla="*/ 1110343 h 2705878"/>
              <a:gd name="connsiteX38" fmla="*/ 2957804 w 6685957"/>
              <a:gd name="connsiteY38" fmla="*/ 1119674 h 2705878"/>
              <a:gd name="connsiteX39" fmla="*/ 3041780 w 6685957"/>
              <a:gd name="connsiteY39" fmla="*/ 1138335 h 2705878"/>
              <a:gd name="connsiteX40" fmla="*/ 3107094 w 6685957"/>
              <a:gd name="connsiteY40" fmla="*/ 1147665 h 2705878"/>
              <a:gd name="connsiteX41" fmla="*/ 3181739 w 6685957"/>
              <a:gd name="connsiteY41" fmla="*/ 1166327 h 2705878"/>
              <a:gd name="connsiteX42" fmla="*/ 3209731 w 6685957"/>
              <a:gd name="connsiteY42" fmla="*/ 1175657 h 2705878"/>
              <a:gd name="connsiteX43" fmla="*/ 4394719 w 6685957"/>
              <a:gd name="connsiteY43" fmla="*/ 1184988 h 2705878"/>
              <a:gd name="connsiteX44" fmla="*/ 4432041 w 6685957"/>
              <a:gd name="connsiteY44" fmla="*/ 1194318 h 2705878"/>
              <a:gd name="connsiteX45" fmla="*/ 4460033 w 6685957"/>
              <a:gd name="connsiteY45" fmla="*/ 1203649 h 2705878"/>
              <a:gd name="connsiteX46" fmla="*/ 4627984 w 6685957"/>
              <a:gd name="connsiteY46" fmla="*/ 1212980 h 2705878"/>
              <a:gd name="connsiteX47" fmla="*/ 4730621 w 6685957"/>
              <a:gd name="connsiteY47" fmla="*/ 1240971 h 2705878"/>
              <a:gd name="connsiteX48" fmla="*/ 4767943 w 6685957"/>
              <a:gd name="connsiteY48" fmla="*/ 1268963 h 2705878"/>
              <a:gd name="connsiteX49" fmla="*/ 4795935 w 6685957"/>
              <a:gd name="connsiteY49" fmla="*/ 1278294 h 2705878"/>
              <a:gd name="connsiteX50" fmla="*/ 4823927 w 6685957"/>
              <a:gd name="connsiteY50" fmla="*/ 1296955 h 2705878"/>
              <a:gd name="connsiteX51" fmla="*/ 4842588 w 6685957"/>
              <a:gd name="connsiteY51" fmla="*/ 1334278 h 2705878"/>
              <a:gd name="connsiteX52" fmla="*/ 4861249 w 6685957"/>
              <a:gd name="connsiteY52" fmla="*/ 1362269 h 2705878"/>
              <a:gd name="connsiteX53" fmla="*/ 4879911 w 6685957"/>
              <a:gd name="connsiteY53" fmla="*/ 1418253 h 2705878"/>
              <a:gd name="connsiteX54" fmla="*/ 4889241 w 6685957"/>
              <a:gd name="connsiteY54" fmla="*/ 1446245 h 2705878"/>
              <a:gd name="connsiteX55" fmla="*/ 4898572 w 6685957"/>
              <a:gd name="connsiteY55" fmla="*/ 1483567 h 2705878"/>
              <a:gd name="connsiteX56" fmla="*/ 4907902 w 6685957"/>
              <a:gd name="connsiteY56" fmla="*/ 1511559 h 2705878"/>
              <a:gd name="connsiteX57" fmla="*/ 4917233 w 6685957"/>
              <a:gd name="connsiteY57" fmla="*/ 1558212 h 2705878"/>
              <a:gd name="connsiteX58" fmla="*/ 4935894 w 6685957"/>
              <a:gd name="connsiteY58" fmla="*/ 1586204 h 2705878"/>
              <a:gd name="connsiteX59" fmla="*/ 4973217 w 6685957"/>
              <a:gd name="connsiteY59" fmla="*/ 2155371 h 2705878"/>
              <a:gd name="connsiteX60" fmla="*/ 5010539 w 6685957"/>
              <a:gd name="connsiteY60" fmla="*/ 2202025 h 2705878"/>
              <a:gd name="connsiteX61" fmla="*/ 5047862 w 6685957"/>
              <a:gd name="connsiteY61" fmla="*/ 2230016 h 2705878"/>
              <a:gd name="connsiteX62" fmla="*/ 5141168 w 6685957"/>
              <a:gd name="connsiteY62" fmla="*/ 2323322 h 2705878"/>
              <a:gd name="connsiteX63" fmla="*/ 5150498 w 6685957"/>
              <a:gd name="connsiteY63" fmla="*/ 2360645 h 2705878"/>
              <a:gd name="connsiteX64" fmla="*/ 5178490 w 6685957"/>
              <a:gd name="connsiteY64" fmla="*/ 2379306 h 2705878"/>
              <a:gd name="connsiteX65" fmla="*/ 5206482 w 6685957"/>
              <a:gd name="connsiteY65" fmla="*/ 2407298 h 2705878"/>
              <a:gd name="connsiteX66" fmla="*/ 5234474 w 6685957"/>
              <a:gd name="connsiteY66" fmla="*/ 2472612 h 2705878"/>
              <a:gd name="connsiteX67" fmla="*/ 5262466 w 6685957"/>
              <a:gd name="connsiteY67" fmla="*/ 2491274 h 2705878"/>
              <a:gd name="connsiteX68" fmla="*/ 5337111 w 6685957"/>
              <a:gd name="connsiteY68" fmla="*/ 2565918 h 2705878"/>
              <a:gd name="connsiteX69" fmla="*/ 5355772 w 6685957"/>
              <a:gd name="connsiteY69" fmla="*/ 2593910 h 2705878"/>
              <a:gd name="connsiteX70" fmla="*/ 5449078 w 6685957"/>
              <a:gd name="connsiteY70" fmla="*/ 2640563 h 2705878"/>
              <a:gd name="connsiteX71" fmla="*/ 5523723 w 6685957"/>
              <a:gd name="connsiteY71" fmla="*/ 2677886 h 2705878"/>
              <a:gd name="connsiteX72" fmla="*/ 5617029 w 6685957"/>
              <a:gd name="connsiteY72" fmla="*/ 2705878 h 2705878"/>
              <a:gd name="connsiteX73" fmla="*/ 5906278 w 6685957"/>
              <a:gd name="connsiteY73" fmla="*/ 2696547 h 2705878"/>
              <a:gd name="connsiteX74" fmla="*/ 5943600 w 6685957"/>
              <a:gd name="connsiteY74" fmla="*/ 2677886 h 2705878"/>
              <a:gd name="connsiteX75" fmla="*/ 5990253 w 6685957"/>
              <a:gd name="connsiteY75" fmla="*/ 2668555 h 2705878"/>
              <a:gd name="connsiteX76" fmla="*/ 6055568 w 6685957"/>
              <a:gd name="connsiteY76" fmla="*/ 2621902 h 2705878"/>
              <a:gd name="connsiteX77" fmla="*/ 6083560 w 6685957"/>
              <a:gd name="connsiteY77" fmla="*/ 2593910 h 2705878"/>
              <a:gd name="connsiteX78" fmla="*/ 6120882 w 6685957"/>
              <a:gd name="connsiteY78" fmla="*/ 2565918 h 2705878"/>
              <a:gd name="connsiteX79" fmla="*/ 6148874 w 6685957"/>
              <a:gd name="connsiteY79" fmla="*/ 2537927 h 2705878"/>
              <a:gd name="connsiteX80" fmla="*/ 6195527 w 6685957"/>
              <a:gd name="connsiteY80" fmla="*/ 2500604 h 2705878"/>
              <a:gd name="connsiteX81" fmla="*/ 6260841 w 6685957"/>
              <a:gd name="connsiteY81" fmla="*/ 2435290 h 2705878"/>
              <a:gd name="connsiteX82" fmla="*/ 6270172 w 6685957"/>
              <a:gd name="connsiteY82" fmla="*/ 2407298 h 2705878"/>
              <a:gd name="connsiteX83" fmla="*/ 6326155 w 6685957"/>
              <a:gd name="connsiteY83" fmla="*/ 2351314 h 2705878"/>
              <a:gd name="connsiteX84" fmla="*/ 6363478 w 6685957"/>
              <a:gd name="connsiteY84" fmla="*/ 2304661 h 2705878"/>
              <a:gd name="connsiteX85" fmla="*/ 6372809 w 6685957"/>
              <a:gd name="connsiteY85" fmla="*/ 2267339 h 2705878"/>
              <a:gd name="connsiteX86" fmla="*/ 6400800 w 6685957"/>
              <a:gd name="connsiteY86" fmla="*/ 2230016 h 2705878"/>
              <a:gd name="connsiteX87" fmla="*/ 6410131 w 6685957"/>
              <a:gd name="connsiteY87" fmla="*/ 2202025 h 2705878"/>
              <a:gd name="connsiteX88" fmla="*/ 6456784 w 6685957"/>
              <a:gd name="connsiteY88" fmla="*/ 2146041 h 2705878"/>
              <a:gd name="connsiteX89" fmla="*/ 6475445 w 6685957"/>
              <a:gd name="connsiteY89" fmla="*/ 2099388 h 2705878"/>
              <a:gd name="connsiteX90" fmla="*/ 6503437 w 6685957"/>
              <a:gd name="connsiteY90" fmla="*/ 2080727 h 2705878"/>
              <a:gd name="connsiteX91" fmla="*/ 6540760 w 6685957"/>
              <a:gd name="connsiteY91" fmla="*/ 2034074 h 2705878"/>
              <a:gd name="connsiteX92" fmla="*/ 6559421 w 6685957"/>
              <a:gd name="connsiteY92" fmla="*/ 2015412 h 2705878"/>
              <a:gd name="connsiteX93" fmla="*/ 6568751 w 6685957"/>
              <a:gd name="connsiteY93" fmla="*/ 1987420 h 2705878"/>
              <a:gd name="connsiteX94" fmla="*/ 6587413 w 6685957"/>
              <a:gd name="connsiteY94" fmla="*/ 1968759 h 2705878"/>
              <a:gd name="connsiteX95" fmla="*/ 6606074 w 6685957"/>
              <a:gd name="connsiteY95" fmla="*/ 1940767 h 2705878"/>
              <a:gd name="connsiteX96" fmla="*/ 6634066 w 6685957"/>
              <a:gd name="connsiteY96" fmla="*/ 1884784 h 2705878"/>
              <a:gd name="connsiteX97" fmla="*/ 6652727 w 6685957"/>
              <a:gd name="connsiteY97" fmla="*/ 1772816 h 2705878"/>
              <a:gd name="connsiteX98" fmla="*/ 6643396 w 6685957"/>
              <a:gd name="connsiteY98" fmla="*/ 1660849 h 2705878"/>
              <a:gd name="connsiteX99" fmla="*/ 6615404 w 6685957"/>
              <a:gd name="connsiteY99" fmla="*/ 923731 h 2705878"/>
              <a:gd name="connsiteX100" fmla="*/ 6596743 w 6685957"/>
              <a:gd name="connsiteY100" fmla="*/ 867747 h 2705878"/>
              <a:gd name="connsiteX101" fmla="*/ 6578082 w 6685957"/>
              <a:gd name="connsiteY101" fmla="*/ 839755 h 2705878"/>
              <a:gd name="connsiteX102" fmla="*/ 6568751 w 6685957"/>
              <a:gd name="connsiteY102" fmla="*/ 811763 h 2705878"/>
              <a:gd name="connsiteX103" fmla="*/ 6531429 w 6685957"/>
              <a:gd name="connsiteY103" fmla="*/ 755780 h 2705878"/>
              <a:gd name="connsiteX104" fmla="*/ 6503437 w 6685957"/>
              <a:gd name="connsiteY104" fmla="*/ 699796 h 2705878"/>
              <a:gd name="connsiteX105" fmla="*/ 6475445 w 6685957"/>
              <a:gd name="connsiteY105" fmla="*/ 643812 h 2705878"/>
              <a:gd name="connsiteX106" fmla="*/ 6466115 w 6685957"/>
              <a:gd name="connsiteY106" fmla="*/ 615820 h 2705878"/>
              <a:gd name="connsiteX107" fmla="*/ 6410131 w 6685957"/>
              <a:gd name="connsiteY107" fmla="*/ 578498 h 2705878"/>
              <a:gd name="connsiteX108" fmla="*/ 6363478 w 6685957"/>
              <a:gd name="connsiteY108" fmla="*/ 541176 h 2705878"/>
              <a:gd name="connsiteX109" fmla="*/ 6335486 w 6685957"/>
              <a:gd name="connsiteY109" fmla="*/ 503853 h 2705878"/>
              <a:gd name="connsiteX110" fmla="*/ 6279502 w 6685957"/>
              <a:gd name="connsiteY110" fmla="*/ 466531 h 2705878"/>
              <a:gd name="connsiteX111" fmla="*/ 6204857 w 6685957"/>
              <a:gd name="connsiteY111" fmla="*/ 401216 h 2705878"/>
              <a:gd name="connsiteX112" fmla="*/ 6111551 w 6685957"/>
              <a:gd name="connsiteY112" fmla="*/ 335902 h 2705878"/>
              <a:gd name="connsiteX113" fmla="*/ 6018245 w 6685957"/>
              <a:gd name="connsiteY113" fmla="*/ 279918 h 2705878"/>
              <a:gd name="connsiteX114" fmla="*/ 5952931 w 6685957"/>
              <a:gd name="connsiteY114" fmla="*/ 242596 h 2705878"/>
              <a:gd name="connsiteX115" fmla="*/ 5906278 w 6685957"/>
              <a:gd name="connsiteY115" fmla="*/ 214604 h 2705878"/>
              <a:gd name="connsiteX116" fmla="*/ 5878286 w 6685957"/>
              <a:gd name="connsiteY116" fmla="*/ 195943 h 2705878"/>
              <a:gd name="connsiteX117" fmla="*/ 5840964 w 6685957"/>
              <a:gd name="connsiteY117" fmla="*/ 186612 h 2705878"/>
              <a:gd name="connsiteX118" fmla="*/ 5691674 w 6685957"/>
              <a:gd name="connsiteY118" fmla="*/ 93306 h 2705878"/>
              <a:gd name="connsiteX119" fmla="*/ 5645021 w 6685957"/>
              <a:gd name="connsiteY119" fmla="*/ 74645 h 2705878"/>
              <a:gd name="connsiteX120" fmla="*/ 5589037 w 6685957"/>
              <a:gd name="connsiteY120" fmla="*/ 65314 h 2705878"/>
              <a:gd name="connsiteX121" fmla="*/ 5561045 w 6685957"/>
              <a:gd name="connsiteY121" fmla="*/ 55984 h 2705878"/>
              <a:gd name="connsiteX122" fmla="*/ 5523723 w 6685957"/>
              <a:gd name="connsiteY122" fmla="*/ 46653 h 2705878"/>
              <a:gd name="connsiteX123" fmla="*/ 5477070 w 6685957"/>
              <a:gd name="connsiteY123" fmla="*/ 27992 h 2705878"/>
              <a:gd name="connsiteX124" fmla="*/ 5439747 w 6685957"/>
              <a:gd name="connsiteY124" fmla="*/ 18661 h 2705878"/>
              <a:gd name="connsiteX125" fmla="*/ 5374433 w 6685957"/>
              <a:gd name="connsiteY125" fmla="*/ 0 h 2705878"/>
              <a:gd name="connsiteX126" fmla="*/ 4478694 w 6685957"/>
              <a:gd name="connsiteY126" fmla="*/ 9331 h 2705878"/>
              <a:gd name="connsiteX127" fmla="*/ 4450702 w 6685957"/>
              <a:gd name="connsiteY127" fmla="*/ 37322 h 2705878"/>
              <a:gd name="connsiteX128" fmla="*/ 4366727 w 6685957"/>
              <a:gd name="connsiteY128" fmla="*/ 55984 h 2705878"/>
              <a:gd name="connsiteX129" fmla="*/ 4320074 w 6685957"/>
              <a:gd name="connsiteY129" fmla="*/ 83976 h 2705878"/>
              <a:gd name="connsiteX130" fmla="*/ 4264090 w 6685957"/>
              <a:gd name="connsiteY130" fmla="*/ 93306 h 2705878"/>
              <a:gd name="connsiteX131" fmla="*/ 4245429 w 6685957"/>
              <a:gd name="connsiteY131" fmla="*/ 130629 h 2705878"/>
              <a:gd name="connsiteX132" fmla="*/ 4124131 w 6685957"/>
              <a:gd name="connsiteY132" fmla="*/ 158620 h 2705878"/>
              <a:gd name="connsiteX133" fmla="*/ 4086809 w 6685957"/>
              <a:gd name="connsiteY133" fmla="*/ 177282 h 2705878"/>
              <a:gd name="connsiteX134" fmla="*/ 4002833 w 6685957"/>
              <a:gd name="connsiteY134" fmla="*/ 195943 h 2705878"/>
              <a:gd name="connsiteX135" fmla="*/ 3974841 w 6685957"/>
              <a:gd name="connsiteY135" fmla="*/ 233265 h 2705878"/>
              <a:gd name="connsiteX136" fmla="*/ 3900196 w 6685957"/>
              <a:gd name="connsiteY136" fmla="*/ 261257 h 2705878"/>
              <a:gd name="connsiteX137" fmla="*/ 3825551 w 6685957"/>
              <a:gd name="connsiteY137" fmla="*/ 307910 h 2705878"/>
              <a:gd name="connsiteX138" fmla="*/ 3760237 w 6685957"/>
              <a:gd name="connsiteY138" fmla="*/ 326571 h 2705878"/>
              <a:gd name="connsiteX139" fmla="*/ 3722915 w 6685957"/>
              <a:gd name="connsiteY139" fmla="*/ 345233 h 2705878"/>
              <a:gd name="connsiteX140" fmla="*/ 3648270 w 6685957"/>
              <a:gd name="connsiteY140" fmla="*/ 373225 h 2705878"/>
              <a:gd name="connsiteX141" fmla="*/ 3620278 w 6685957"/>
              <a:gd name="connsiteY141" fmla="*/ 391886 h 2705878"/>
              <a:gd name="connsiteX142" fmla="*/ 3592286 w 6685957"/>
              <a:gd name="connsiteY142" fmla="*/ 401216 h 2705878"/>
              <a:gd name="connsiteX143" fmla="*/ 3545633 w 6685957"/>
              <a:gd name="connsiteY143" fmla="*/ 419878 h 2705878"/>
              <a:gd name="connsiteX144" fmla="*/ 3517641 w 6685957"/>
              <a:gd name="connsiteY144" fmla="*/ 438539 h 2705878"/>
              <a:gd name="connsiteX145" fmla="*/ 3452327 w 6685957"/>
              <a:gd name="connsiteY145" fmla="*/ 457200 h 2705878"/>
              <a:gd name="connsiteX146" fmla="*/ 3368351 w 6685957"/>
              <a:gd name="connsiteY146" fmla="*/ 485192 h 2705878"/>
              <a:gd name="connsiteX147" fmla="*/ 3331029 w 6685957"/>
              <a:gd name="connsiteY147" fmla="*/ 503853 h 2705878"/>
              <a:gd name="connsiteX148" fmla="*/ 3275045 w 6685957"/>
              <a:gd name="connsiteY148" fmla="*/ 522514 h 2705878"/>
              <a:gd name="connsiteX149" fmla="*/ 3247053 w 6685957"/>
              <a:gd name="connsiteY149" fmla="*/ 531845 h 2705878"/>
              <a:gd name="connsiteX150" fmla="*/ 3191070 w 6685957"/>
              <a:gd name="connsiteY150" fmla="*/ 550506 h 2705878"/>
              <a:gd name="connsiteX151" fmla="*/ 3097764 w 6685957"/>
              <a:gd name="connsiteY151" fmla="*/ 559837 h 2705878"/>
              <a:gd name="connsiteX152" fmla="*/ 2761862 w 6685957"/>
              <a:gd name="connsiteY152" fmla="*/ 578498 h 2705878"/>
              <a:gd name="connsiteX153" fmla="*/ 2267339 w 6685957"/>
              <a:gd name="connsiteY153" fmla="*/ 587829 h 2705878"/>
              <a:gd name="connsiteX154" fmla="*/ 2146041 w 6685957"/>
              <a:gd name="connsiteY154" fmla="*/ 615820 h 2705878"/>
              <a:gd name="connsiteX155" fmla="*/ 2118049 w 6685957"/>
              <a:gd name="connsiteY155" fmla="*/ 625151 h 2705878"/>
              <a:gd name="connsiteX156" fmla="*/ 2080727 w 6685957"/>
              <a:gd name="connsiteY156" fmla="*/ 615820 h 2705878"/>
              <a:gd name="connsiteX157" fmla="*/ 1996751 w 6685957"/>
              <a:gd name="connsiteY157" fmla="*/ 541176 h 2705878"/>
              <a:gd name="connsiteX158" fmla="*/ 1978090 w 6685957"/>
              <a:gd name="connsiteY158" fmla="*/ 522514 h 2705878"/>
              <a:gd name="connsiteX159" fmla="*/ 1894115 w 6685957"/>
              <a:gd name="connsiteY159" fmla="*/ 475861 h 2705878"/>
              <a:gd name="connsiteX160" fmla="*/ 1838131 w 6685957"/>
              <a:gd name="connsiteY160" fmla="*/ 466531 h 2705878"/>
              <a:gd name="connsiteX161" fmla="*/ 1819470 w 6685957"/>
              <a:gd name="connsiteY161" fmla="*/ 447869 h 2705878"/>
              <a:gd name="connsiteX162" fmla="*/ 1670180 w 6685957"/>
              <a:gd name="connsiteY162" fmla="*/ 401216 h 2705878"/>
              <a:gd name="connsiteX163" fmla="*/ 1642188 w 6685957"/>
              <a:gd name="connsiteY163" fmla="*/ 382555 h 2705878"/>
              <a:gd name="connsiteX164" fmla="*/ 1614196 w 6685957"/>
              <a:gd name="connsiteY164" fmla="*/ 373225 h 2705878"/>
              <a:gd name="connsiteX165" fmla="*/ 1595535 w 6685957"/>
              <a:gd name="connsiteY165" fmla="*/ 354563 h 2705878"/>
              <a:gd name="connsiteX166" fmla="*/ 1539551 w 6685957"/>
              <a:gd name="connsiteY166" fmla="*/ 317241 h 2705878"/>
              <a:gd name="connsiteX167" fmla="*/ 1511560 w 6685957"/>
              <a:gd name="connsiteY167" fmla="*/ 298580 h 2705878"/>
              <a:gd name="connsiteX168" fmla="*/ 1455576 w 6685957"/>
              <a:gd name="connsiteY168" fmla="*/ 279918 h 2705878"/>
              <a:gd name="connsiteX169" fmla="*/ 1418253 w 6685957"/>
              <a:gd name="connsiteY169" fmla="*/ 270588 h 2705878"/>
              <a:gd name="connsiteX170" fmla="*/ 1324947 w 6685957"/>
              <a:gd name="connsiteY170" fmla="*/ 242596 h 2705878"/>
              <a:gd name="connsiteX171" fmla="*/ 1138335 w 6685957"/>
              <a:gd name="connsiteY171" fmla="*/ 214604 h 2705878"/>
              <a:gd name="connsiteX172" fmla="*/ 1073021 w 6685957"/>
              <a:gd name="connsiteY172" fmla="*/ 195943 h 2705878"/>
              <a:gd name="connsiteX173" fmla="*/ 1035698 w 6685957"/>
              <a:gd name="connsiteY173" fmla="*/ 186612 h 2705878"/>
              <a:gd name="connsiteX174" fmla="*/ 951723 w 6685957"/>
              <a:gd name="connsiteY174" fmla="*/ 149290 h 2705878"/>
              <a:gd name="connsiteX175" fmla="*/ 895739 w 6685957"/>
              <a:gd name="connsiteY175" fmla="*/ 139959 h 2705878"/>
              <a:gd name="connsiteX176" fmla="*/ 849086 w 6685957"/>
              <a:gd name="connsiteY176" fmla="*/ 130629 h 2705878"/>
              <a:gd name="connsiteX177" fmla="*/ 494523 w 6685957"/>
              <a:gd name="connsiteY177" fmla="*/ 121298 h 2705878"/>
              <a:gd name="connsiteX178" fmla="*/ 149290 w 6685957"/>
              <a:gd name="connsiteY178" fmla="*/ 111967 h 2705878"/>
              <a:gd name="connsiteX179" fmla="*/ 65315 w 6685957"/>
              <a:gd name="connsiteY179" fmla="*/ 149290 h 2705878"/>
              <a:gd name="connsiteX180" fmla="*/ 55984 w 6685957"/>
              <a:gd name="connsiteY180" fmla="*/ 177282 h 2705878"/>
              <a:gd name="connsiteX181" fmla="*/ 37323 w 6685957"/>
              <a:gd name="connsiteY181" fmla="*/ 205274 h 2705878"/>
              <a:gd name="connsiteX182" fmla="*/ 0 w 6685957"/>
              <a:gd name="connsiteY182" fmla="*/ 270588 h 27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6685957" h="2705878">
                <a:moveTo>
                  <a:pt x="0" y="270588"/>
                </a:moveTo>
                <a:lnTo>
                  <a:pt x="0" y="270588"/>
                </a:lnTo>
                <a:cubicBezTo>
                  <a:pt x="24882" y="283029"/>
                  <a:pt x="51176" y="292975"/>
                  <a:pt x="74645" y="307910"/>
                </a:cubicBezTo>
                <a:cubicBezTo>
                  <a:pt x="116682" y="334661"/>
                  <a:pt x="90120" y="332716"/>
                  <a:pt x="121298" y="363894"/>
                </a:cubicBezTo>
                <a:cubicBezTo>
                  <a:pt x="129227" y="371823"/>
                  <a:pt x="139959" y="376335"/>
                  <a:pt x="149290" y="382555"/>
                </a:cubicBezTo>
                <a:cubicBezTo>
                  <a:pt x="155510" y="391886"/>
                  <a:pt x="160567" y="402108"/>
                  <a:pt x="167951" y="410547"/>
                </a:cubicBezTo>
                <a:cubicBezTo>
                  <a:pt x="182433" y="427098"/>
                  <a:pt x="202405" y="438901"/>
                  <a:pt x="214604" y="457200"/>
                </a:cubicBezTo>
                <a:lnTo>
                  <a:pt x="251927" y="513184"/>
                </a:lnTo>
                <a:cubicBezTo>
                  <a:pt x="258147" y="522515"/>
                  <a:pt x="265573" y="531146"/>
                  <a:pt x="270588" y="541176"/>
                </a:cubicBezTo>
                <a:cubicBezTo>
                  <a:pt x="276808" y="553617"/>
                  <a:pt x="280197" y="567937"/>
                  <a:pt x="289249" y="578498"/>
                </a:cubicBezTo>
                <a:cubicBezTo>
                  <a:pt x="299370" y="590305"/>
                  <a:pt x="314131" y="597159"/>
                  <a:pt x="326572" y="606490"/>
                </a:cubicBezTo>
                <a:cubicBezTo>
                  <a:pt x="329682" y="618931"/>
                  <a:pt x="330167" y="632342"/>
                  <a:pt x="335902" y="643812"/>
                </a:cubicBezTo>
                <a:cubicBezTo>
                  <a:pt x="342857" y="657721"/>
                  <a:pt x="354855" y="668480"/>
                  <a:pt x="363894" y="681135"/>
                </a:cubicBezTo>
                <a:cubicBezTo>
                  <a:pt x="370412" y="690260"/>
                  <a:pt x="377109" y="699324"/>
                  <a:pt x="382555" y="709127"/>
                </a:cubicBezTo>
                <a:cubicBezTo>
                  <a:pt x="422461" y="780958"/>
                  <a:pt x="392429" y="746993"/>
                  <a:pt x="429209" y="783771"/>
                </a:cubicBezTo>
                <a:cubicBezTo>
                  <a:pt x="435429" y="802432"/>
                  <a:pt x="439881" y="821780"/>
                  <a:pt x="447870" y="839755"/>
                </a:cubicBezTo>
                <a:cubicBezTo>
                  <a:pt x="461052" y="869415"/>
                  <a:pt x="482509" y="880168"/>
                  <a:pt x="503853" y="905069"/>
                </a:cubicBezTo>
                <a:cubicBezTo>
                  <a:pt x="511151" y="913583"/>
                  <a:pt x="515336" y="924446"/>
                  <a:pt x="522515" y="933061"/>
                </a:cubicBezTo>
                <a:cubicBezTo>
                  <a:pt x="530962" y="943198"/>
                  <a:pt x="541919" y="951034"/>
                  <a:pt x="550506" y="961053"/>
                </a:cubicBezTo>
                <a:cubicBezTo>
                  <a:pt x="629307" y="1052990"/>
                  <a:pt x="538085" y="952524"/>
                  <a:pt x="597160" y="1026367"/>
                </a:cubicBezTo>
                <a:cubicBezTo>
                  <a:pt x="602656" y="1033236"/>
                  <a:pt x="610326" y="1038160"/>
                  <a:pt x="615821" y="1045029"/>
                </a:cubicBezTo>
                <a:cubicBezTo>
                  <a:pt x="622826" y="1053785"/>
                  <a:pt x="627477" y="1064264"/>
                  <a:pt x="634482" y="1073020"/>
                </a:cubicBezTo>
                <a:cubicBezTo>
                  <a:pt x="639977" y="1079889"/>
                  <a:pt x="647648" y="1084813"/>
                  <a:pt x="653143" y="1091682"/>
                </a:cubicBezTo>
                <a:cubicBezTo>
                  <a:pt x="660148" y="1100439"/>
                  <a:pt x="663875" y="1111745"/>
                  <a:pt x="671804" y="1119674"/>
                </a:cubicBezTo>
                <a:cubicBezTo>
                  <a:pt x="679733" y="1127603"/>
                  <a:pt x="691181" y="1131156"/>
                  <a:pt x="699796" y="1138335"/>
                </a:cubicBezTo>
                <a:cubicBezTo>
                  <a:pt x="771639" y="1198204"/>
                  <a:pt x="686281" y="1138656"/>
                  <a:pt x="755780" y="1184988"/>
                </a:cubicBezTo>
                <a:cubicBezTo>
                  <a:pt x="758890" y="1194319"/>
                  <a:pt x="759655" y="1204796"/>
                  <a:pt x="765111" y="1212980"/>
                </a:cubicBezTo>
                <a:cubicBezTo>
                  <a:pt x="785080" y="1242933"/>
                  <a:pt x="791748" y="1240520"/>
                  <a:pt x="821094" y="1250302"/>
                </a:cubicBezTo>
                <a:cubicBezTo>
                  <a:pt x="892629" y="1247192"/>
                  <a:pt x="964113" y="1242562"/>
                  <a:pt x="1035698" y="1240971"/>
                </a:cubicBezTo>
                <a:cubicBezTo>
                  <a:pt x="1384011" y="1233231"/>
                  <a:pt x="1733154" y="1246280"/>
                  <a:pt x="2080727" y="1222310"/>
                </a:cubicBezTo>
                <a:cubicBezTo>
                  <a:pt x="2111195" y="1220209"/>
                  <a:pt x="2116355" y="1160386"/>
                  <a:pt x="2127380" y="1138335"/>
                </a:cubicBezTo>
                <a:cubicBezTo>
                  <a:pt x="2132395" y="1128305"/>
                  <a:pt x="2136532" y="1116286"/>
                  <a:pt x="2146041" y="1110343"/>
                </a:cubicBezTo>
                <a:cubicBezTo>
                  <a:pt x="2162722" y="1099918"/>
                  <a:pt x="2202025" y="1091682"/>
                  <a:pt x="2202025" y="1091682"/>
                </a:cubicBezTo>
                <a:cubicBezTo>
                  <a:pt x="2211356" y="1085461"/>
                  <a:pt x="2218940" y="1074769"/>
                  <a:pt x="2230017" y="1073020"/>
                </a:cubicBezTo>
                <a:cubicBezTo>
                  <a:pt x="2343952" y="1055030"/>
                  <a:pt x="2441569" y="1066967"/>
                  <a:pt x="2556588" y="1073020"/>
                </a:cubicBezTo>
                <a:cubicBezTo>
                  <a:pt x="2614935" y="1092470"/>
                  <a:pt x="2564392" y="1077794"/>
                  <a:pt x="2668555" y="1091682"/>
                </a:cubicBezTo>
                <a:cubicBezTo>
                  <a:pt x="2687308" y="1094182"/>
                  <a:pt x="2705925" y="1097628"/>
                  <a:pt x="2724539" y="1101012"/>
                </a:cubicBezTo>
                <a:cubicBezTo>
                  <a:pt x="2740142" y="1103849"/>
                  <a:pt x="2755384" y="1109078"/>
                  <a:pt x="2771192" y="1110343"/>
                </a:cubicBezTo>
                <a:cubicBezTo>
                  <a:pt x="2833275" y="1115310"/>
                  <a:pt x="2895600" y="1116564"/>
                  <a:pt x="2957804" y="1119674"/>
                </a:cubicBezTo>
                <a:cubicBezTo>
                  <a:pt x="2991345" y="1128059"/>
                  <a:pt x="3006256" y="1132414"/>
                  <a:pt x="3041780" y="1138335"/>
                </a:cubicBezTo>
                <a:cubicBezTo>
                  <a:pt x="3063473" y="1141950"/>
                  <a:pt x="3085529" y="1143352"/>
                  <a:pt x="3107094" y="1147665"/>
                </a:cubicBezTo>
                <a:cubicBezTo>
                  <a:pt x="3132243" y="1152695"/>
                  <a:pt x="3156995" y="1159579"/>
                  <a:pt x="3181739" y="1166327"/>
                </a:cubicBezTo>
                <a:cubicBezTo>
                  <a:pt x="3191228" y="1168915"/>
                  <a:pt x="3199897" y="1175506"/>
                  <a:pt x="3209731" y="1175657"/>
                </a:cubicBezTo>
                <a:lnTo>
                  <a:pt x="4394719" y="1184988"/>
                </a:lnTo>
                <a:cubicBezTo>
                  <a:pt x="4407160" y="1188098"/>
                  <a:pt x="4419711" y="1190795"/>
                  <a:pt x="4432041" y="1194318"/>
                </a:cubicBezTo>
                <a:cubicBezTo>
                  <a:pt x="4441498" y="1197020"/>
                  <a:pt x="4450242" y="1202716"/>
                  <a:pt x="4460033" y="1203649"/>
                </a:cubicBezTo>
                <a:cubicBezTo>
                  <a:pt x="4515850" y="1208965"/>
                  <a:pt x="4572000" y="1209870"/>
                  <a:pt x="4627984" y="1212980"/>
                </a:cubicBezTo>
                <a:cubicBezTo>
                  <a:pt x="4699013" y="1236656"/>
                  <a:pt x="4664679" y="1227783"/>
                  <a:pt x="4730621" y="1240971"/>
                </a:cubicBezTo>
                <a:cubicBezTo>
                  <a:pt x="4743062" y="1250302"/>
                  <a:pt x="4754441" y="1261247"/>
                  <a:pt x="4767943" y="1268963"/>
                </a:cubicBezTo>
                <a:cubicBezTo>
                  <a:pt x="4776482" y="1273843"/>
                  <a:pt x="4787138" y="1273895"/>
                  <a:pt x="4795935" y="1278294"/>
                </a:cubicBezTo>
                <a:cubicBezTo>
                  <a:pt x="4805965" y="1283309"/>
                  <a:pt x="4814596" y="1290735"/>
                  <a:pt x="4823927" y="1296955"/>
                </a:cubicBezTo>
                <a:cubicBezTo>
                  <a:pt x="4830147" y="1309396"/>
                  <a:pt x="4835687" y="1322201"/>
                  <a:pt x="4842588" y="1334278"/>
                </a:cubicBezTo>
                <a:cubicBezTo>
                  <a:pt x="4848152" y="1344014"/>
                  <a:pt x="4856695" y="1352022"/>
                  <a:pt x="4861249" y="1362269"/>
                </a:cubicBezTo>
                <a:cubicBezTo>
                  <a:pt x="4869238" y="1380244"/>
                  <a:pt x="4873691" y="1399592"/>
                  <a:pt x="4879911" y="1418253"/>
                </a:cubicBezTo>
                <a:cubicBezTo>
                  <a:pt x="4883021" y="1427584"/>
                  <a:pt x="4886855" y="1436703"/>
                  <a:pt x="4889241" y="1446245"/>
                </a:cubicBezTo>
                <a:cubicBezTo>
                  <a:pt x="4892351" y="1458686"/>
                  <a:pt x="4895049" y="1471237"/>
                  <a:pt x="4898572" y="1483567"/>
                </a:cubicBezTo>
                <a:cubicBezTo>
                  <a:pt x="4901274" y="1493024"/>
                  <a:pt x="4905517" y="1502017"/>
                  <a:pt x="4907902" y="1511559"/>
                </a:cubicBezTo>
                <a:cubicBezTo>
                  <a:pt x="4911748" y="1526944"/>
                  <a:pt x="4911665" y="1543363"/>
                  <a:pt x="4917233" y="1558212"/>
                </a:cubicBezTo>
                <a:cubicBezTo>
                  <a:pt x="4921171" y="1568712"/>
                  <a:pt x="4929674" y="1576873"/>
                  <a:pt x="4935894" y="1586204"/>
                </a:cubicBezTo>
                <a:cubicBezTo>
                  <a:pt x="4948335" y="1775926"/>
                  <a:pt x="4955470" y="1966071"/>
                  <a:pt x="4973217" y="2155371"/>
                </a:cubicBezTo>
                <a:cubicBezTo>
                  <a:pt x="4974238" y="2166265"/>
                  <a:pt x="5001615" y="2194588"/>
                  <a:pt x="5010539" y="2202025"/>
                </a:cubicBezTo>
                <a:cubicBezTo>
                  <a:pt x="5022486" y="2211980"/>
                  <a:pt x="5035421" y="2220686"/>
                  <a:pt x="5047862" y="2230016"/>
                </a:cubicBezTo>
                <a:cubicBezTo>
                  <a:pt x="5097625" y="2304661"/>
                  <a:pt x="5066523" y="2273559"/>
                  <a:pt x="5141168" y="2323322"/>
                </a:cubicBezTo>
                <a:cubicBezTo>
                  <a:pt x="5144278" y="2335763"/>
                  <a:pt x="5143385" y="2349975"/>
                  <a:pt x="5150498" y="2360645"/>
                </a:cubicBezTo>
                <a:cubicBezTo>
                  <a:pt x="5156718" y="2369976"/>
                  <a:pt x="5169875" y="2372127"/>
                  <a:pt x="5178490" y="2379306"/>
                </a:cubicBezTo>
                <a:cubicBezTo>
                  <a:pt x="5188627" y="2387754"/>
                  <a:pt x="5197151" y="2397967"/>
                  <a:pt x="5206482" y="2407298"/>
                </a:cubicBezTo>
                <a:cubicBezTo>
                  <a:pt x="5215813" y="2429069"/>
                  <a:pt x="5221335" y="2452904"/>
                  <a:pt x="5234474" y="2472612"/>
                </a:cubicBezTo>
                <a:cubicBezTo>
                  <a:pt x="5240695" y="2481943"/>
                  <a:pt x="5255581" y="2482422"/>
                  <a:pt x="5262466" y="2491274"/>
                </a:cubicBezTo>
                <a:cubicBezTo>
                  <a:pt x="5325732" y="2572617"/>
                  <a:pt x="5265447" y="2548003"/>
                  <a:pt x="5337111" y="2565918"/>
                </a:cubicBezTo>
                <a:cubicBezTo>
                  <a:pt x="5343331" y="2575249"/>
                  <a:pt x="5347333" y="2586525"/>
                  <a:pt x="5355772" y="2593910"/>
                </a:cubicBezTo>
                <a:cubicBezTo>
                  <a:pt x="5400209" y="2632793"/>
                  <a:pt x="5402700" y="2628969"/>
                  <a:pt x="5449078" y="2640563"/>
                </a:cubicBezTo>
                <a:cubicBezTo>
                  <a:pt x="5484844" y="2676331"/>
                  <a:pt x="5452246" y="2649296"/>
                  <a:pt x="5523723" y="2677886"/>
                </a:cubicBezTo>
                <a:cubicBezTo>
                  <a:pt x="5585101" y="2702437"/>
                  <a:pt x="5553952" y="2693262"/>
                  <a:pt x="5617029" y="2705878"/>
                </a:cubicBezTo>
                <a:cubicBezTo>
                  <a:pt x="5713445" y="2702768"/>
                  <a:pt x="5810164" y="2704785"/>
                  <a:pt x="5906278" y="2696547"/>
                </a:cubicBezTo>
                <a:cubicBezTo>
                  <a:pt x="5920136" y="2695359"/>
                  <a:pt x="5930405" y="2682284"/>
                  <a:pt x="5943600" y="2677886"/>
                </a:cubicBezTo>
                <a:cubicBezTo>
                  <a:pt x="5958645" y="2672871"/>
                  <a:pt x="5974702" y="2671665"/>
                  <a:pt x="5990253" y="2668555"/>
                </a:cubicBezTo>
                <a:cubicBezTo>
                  <a:pt x="6012407" y="2653786"/>
                  <a:pt x="6035314" y="2639263"/>
                  <a:pt x="6055568" y="2621902"/>
                </a:cubicBezTo>
                <a:cubicBezTo>
                  <a:pt x="6065587" y="2613314"/>
                  <a:pt x="6073541" y="2602498"/>
                  <a:pt x="6083560" y="2593910"/>
                </a:cubicBezTo>
                <a:cubicBezTo>
                  <a:pt x="6095367" y="2583790"/>
                  <a:pt x="6109075" y="2576038"/>
                  <a:pt x="6120882" y="2565918"/>
                </a:cubicBezTo>
                <a:cubicBezTo>
                  <a:pt x="6130901" y="2557331"/>
                  <a:pt x="6138943" y="2546616"/>
                  <a:pt x="6148874" y="2537927"/>
                </a:cubicBezTo>
                <a:cubicBezTo>
                  <a:pt x="6163862" y="2524813"/>
                  <a:pt x="6181445" y="2514686"/>
                  <a:pt x="6195527" y="2500604"/>
                </a:cubicBezTo>
                <a:cubicBezTo>
                  <a:pt x="6282612" y="2413519"/>
                  <a:pt x="6161316" y="2509935"/>
                  <a:pt x="6260841" y="2435290"/>
                </a:cubicBezTo>
                <a:cubicBezTo>
                  <a:pt x="6263951" y="2425959"/>
                  <a:pt x="6264134" y="2415062"/>
                  <a:pt x="6270172" y="2407298"/>
                </a:cubicBezTo>
                <a:cubicBezTo>
                  <a:pt x="6286374" y="2386466"/>
                  <a:pt x="6326155" y="2351314"/>
                  <a:pt x="6326155" y="2351314"/>
                </a:cubicBezTo>
                <a:cubicBezTo>
                  <a:pt x="6356659" y="2259804"/>
                  <a:pt x="6307205" y="2389069"/>
                  <a:pt x="6363478" y="2304661"/>
                </a:cubicBezTo>
                <a:cubicBezTo>
                  <a:pt x="6370591" y="2293991"/>
                  <a:pt x="6367074" y="2278809"/>
                  <a:pt x="6372809" y="2267339"/>
                </a:cubicBezTo>
                <a:cubicBezTo>
                  <a:pt x="6379764" y="2253430"/>
                  <a:pt x="6391470" y="2242457"/>
                  <a:pt x="6400800" y="2230016"/>
                </a:cubicBezTo>
                <a:cubicBezTo>
                  <a:pt x="6403910" y="2220686"/>
                  <a:pt x="6405733" y="2210822"/>
                  <a:pt x="6410131" y="2202025"/>
                </a:cubicBezTo>
                <a:cubicBezTo>
                  <a:pt x="6423122" y="2176043"/>
                  <a:pt x="6436147" y="2166678"/>
                  <a:pt x="6456784" y="2146041"/>
                </a:cubicBezTo>
                <a:cubicBezTo>
                  <a:pt x="6463004" y="2130490"/>
                  <a:pt x="6465710" y="2113017"/>
                  <a:pt x="6475445" y="2099388"/>
                </a:cubicBezTo>
                <a:cubicBezTo>
                  <a:pt x="6481963" y="2090263"/>
                  <a:pt x="6494680" y="2087732"/>
                  <a:pt x="6503437" y="2080727"/>
                </a:cubicBezTo>
                <a:cubicBezTo>
                  <a:pt x="6528463" y="2060706"/>
                  <a:pt x="6519211" y="2061009"/>
                  <a:pt x="6540760" y="2034074"/>
                </a:cubicBezTo>
                <a:cubicBezTo>
                  <a:pt x="6546256" y="2027205"/>
                  <a:pt x="6553201" y="2021633"/>
                  <a:pt x="6559421" y="2015412"/>
                </a:cubicBezTo>
                <a:cubicBezTo>
                  <a:pt x="6562531" y="2006081"/>
                  <a:pt x="6563691" y="1995854"/>
                  <a:pt x="6568751" y="1987420"/>
                </a:cubicBezTo>
                <a:cubicBezTo>
                  <a:pt x="6573277" y="1979877"/>
                  <a:pt x="6581917" y="1975628"/>
                  <a:pt x="6587413" y="1968759"/>
                </a:cubicBezTo>
                <a:cubicBezTo>
                  <a:pt x="6594418" y="1960002"/>
                  <a:pt x="6599854" y="1950098"/>
                  <a:pt x="6606074" y="1940767"/>
                </a:cubicBezTo>
                <a:cubicBezTo>
                  <a:pt x="6645388" y="1822821"/>
                  <a:pt x="6579803" y="2011398"/>
                  <a:pt x="6634066" y="1884784"/>
                </a:cubicBezTo>
                <a:cubicBezTo>
                  <a:pt x="6644943" y="1859403"/>
                  <a:pt x="6650671" y="1789266"/>
                  <a:pt x="6652727" y="1772816"/>
                </a:cubicBezTo>
                <a:cubicBezTo>
                  <a:pt x="6649617" y="1735494"/>
                  <a:pt x="6644247" y="1698291"/>
                  <a:pt x="6643396" y="1660849"/>
                </a:cubicBezTo>
                <a:cubicBezTo>
                  <a:pt x="6626782" y="929804"/>
                  <a:pt x="6765540" y="1148919"/>
                  <a:pt x="6615404" y="923731"/>
                </a:cubicBezTo>
                <a:cubicBezTo>
                  <a:pt x="6609184" y="905070"/>
                  <a:pt x="6607654" y="884114"/>
                  <a:pt x="6596743" y="867747"/>
                </a:cubicBezTo>
                <a:cubicBezTo>
                  <a:pt x="6590523" y="858416"/>
                  <a:pt x="6583097" y="849785"/>
                  <a:pt x="6578082" y="839755"/>
                </a:cubicBezTo>
                <a:cubicBezTo>
                  <a:pt x="6573683" y="830958"/>
                  <a:pt x="6573528" y="820361"/>
                  <a:pt x="6568751" y="811763"/>
                </a:cubicBezTo>
                <a:cubicBezTo>
                  <a:pt x="6557859" y="792158"/>
                  <a:pt x="6538521" y="777057"/>
                  <a:pt x="6531429" y="755780"/>
                </a:cubicBezTo>
                <a:cubicBezTo>
                  <a:pt x="6507975" y="685421"/>
                  <a:pt x="6539613" y="772147"/>
                  <a:pt x="6503437" y="699796"/>
                </a:cubicBezTo>
                <a:cubicBezTo>
                  <a:pt x="6464806" y="622535"/>
                  <a:pt x="6528925" y="724033"/>
                  <a:pt x="6475445" y="643812"/>
                </a:cubicBezTo>
                <a:cubicBezTo>
                  <a:pt x="6472335" y="634481"/>
                  <a:pt x="6471571" y="624003"/>
                  <a:pt x="6466115" y="615820"/>
                </a:cubicBezTo>
                <a:cubicBezTo>
                  <a:pt x="6446147" y="585867"/>
                  <a:pt x="6439477" y="588280"/>
                  <a:pt x="6410131" y="578498"/>
                </a:cubicBezTo>
                <a:cubicBezTo>
                  <a:pt x="6394580" y="566057"/>
                  <a:pt x="6377560" y="555258"/>
                  <a:pt x="6363478" y="541176"/>
                </a:cubicBezTo>
                <a:cubicBezTo>
                  <a:pt x="6352482" y="530180"/>
                  <a:pt x="6347109" y="514185"/>
                  <a:pt x="6335486" y="503853"/>
                </a:cubicBezTo>
                <a:cubicBezTo>
                  <a:pt x="6318723" y="488953"/>
                  <a:pt x="6297640" y="479723"/>
                  <a:pt x="6279502" y="466531"/>
                </a:cubicBezTo>
                <a:cubicBezTo>
                  <a:pt x="6196857" y="406426"/>
                  <a:pt x="6263951" y="452923"/>
                  <a:pt x="6204857" y="401216"/>
                </a:cubicBezTo>
                <a:cubicBezTo>
                  <a:pt x="6143543" y="347566"/>
                  <a:pt x="6175736" y="378692"/>
                  <a:pt x="6111551" y="335902"/>
                </a:cubicBezTo>
                <a:cubicBezTo>
                  <a:pt x="6027760" y="280041"/>
                  <a:pt x="6075469" y="298993"/>
                  <a:pt x="6018245" y="279918"/>
                </a:cubicBezTo>
                <a:cubicBezTo>
                  <a:pt x="5927997" y="212233"/>
                  <a:pt x="6024174" y="278218"/>
                  <a:pt x="5952931" y="242596"/>
                </a:cubicBezTo>
                <a:cubicBezTo>
                  <a:pt x="5936710" y="234485"/>
                  <a:pt x="5921657" y="224216"/>
                  <a:pt x="5906278" y="214604"/>
                </a:cubicBezTo>
                <a:cubicBezTo>
                  <a:pt x="5896769" y="208661"/>
                  <a:pt x="5888593" y="200360"/>
                  <a:pt x="5878286" y="195943"/>
                </a:cubicBezTo>
                <a:cubicBezTo>
                  <a:pt x="5866499" y="190891"/>
                  <a:pt x="5853405" y="189722"/>
                  <a:pt x="5840964" y="186612"/>
                </a:cubicBezTo>
                <a:cubicBezTo>
                  <a:pt x="5776799" y="138489"/>
                  <a:pt x="5764858" y="122579"/>
                  <a:pt x="5691674" y="93306"/>
                </a:cubicBezTo>
                <a:cubicBezTo>
                  <a:pt x="5676123" y="87086"/>
                  <a:pt x="5661180" y="79052"/>
                  <a:pt x="5645021" y="74645"/>
                </a:cubicBezTo>
                <a:cubicBezTo>
                  <a:pt x="5626769" y="69667"/>
                  <a:pt x="5607505" y="69418"/>
                  <a:pt x="5589037" y="65314"/>
                </a:cubicBezTo>
                <a:cubicBezTo>
                  <a:pt x="5579436" y="63180"/>
                  <a:pt x="5570502" y="58686"/>
                  <a:pt x="5561045" y="55984"/>
                </a:cubicBezTo>
                <a:cubicBezTo>
                  <a:pt x="5548715" y="52461"/>
                  <a:pt x="5535889" y="50708"/>
                  <a:pt x="5523723" y="46653"/>
                </a:cubicBezTo>
                <a:cubicBezTo>
                  <a:pt x="5507834" y="41356"/>
                  <a:pt x="5492959" y="33288"/>
                  <a:pt x="5477070" y="27992"/>
                </a:cubicBezTo>
                <a:cubicBezTo>
                  <a:pt x="5464904" y="23937"/>
                  <a:pt x="5452078" y="22184"/>
                  <a:pt x="5439747" y="18661"/>
                </a:cubicBezTo>
                <a:cubicBezTo>
                  <a:pt x="5346035" y="-8113"/>
                  <a:pt x="5491122" y="29174"/>
                  <a:pt x="5374433" y="0"/>
                </a:cubicBezTo>
                <a:lnTo>
                  <a:pt x="4478694" y="9331"/>
                </a:lnTo>
                <a:cubicBezTo>
                  <a:pt x="4465509" y="9864"/>
                  <a:pt x="4462882" y="32247"/>
                  <a:pt x="4450702" y="37322"/>
                </a:cubicBezTo>
                <a:cubicBezTo>
                  <a:pt x="4424233" y="48351"/>
                  <a:pt x="4394719" y="49763"/>
                  <a:pt x="4366727" y="55984"/>
                </a:cubicBezTo>
                <a:cubicBezTo>
                  <a:pt x="4351176" y="65315"/>
                  <a:pt x="4337118" y="77778"/>
                  <a:pt x="4320074" y="83976"/>
                </a:cubicBezTo>
                <a:cubicBezTo>
                  <a:pt x="4302294" y="90441"/>
                  <a:pt x="4280133" y="83279"/>
                  <a:pt x="4264090" y="93306"/>
                </a:cubicBezTo>
                <a:cubicBezTo>
                  <a:pt x="4252295" y="100678"/>
                  <a:pt x="4256556" y="122283"/>
                  <a:pt x="4245429" y="130629"/>
                </a:cubicBezTo>
                <a:cubicBezTo>
                  <a:pt x="4221320" y="148711"/>
                  <a:pt x="4149955" y="154931"/>
                  <a:pt x="4124131" y="158620"/>
                </a:cubicBezTo>
                <a:cubicBezTo>
                  <a:pt x="4111690" y="164841"/>
                  <a:pt x="4100103" y="173191"/>
                  <a:pt x="4086809" y="177282"/>
                </a:cubicBezTo>
                <a:cubicBezTo>
                  <a:pt x="4059402" y="185715"/>
                  <a:pt x="4028481" y="183119"/>
                  <a:pt x="4002833" y="195943"/>
                </a:cubicBezTo>
                <a:cubicBezTo>
                  <a:pt x="3988924" y="202897"/>
                  <a:pt x="3987961" y="224916"/>
                  <a:pt x="3974841" y="233265"/>
                </a:cubicBezTo>
                <a:cubicBezTo>
                  <a:pt x="3952422" y="247532"/>
                  <a:pt x="3923964" y="249373"/>
                  <a:pt x="3900196" y="261257"/>
                </a:cubicBezTo>
                <a:cubicBezTo>
                  <a:pt x="3873952" y="274379"/>
                  <a:pt x="3853387" y="298631"/>
                  <a:pt x="3825551" y="307910"/>
                </a:cubicBezTo>
                <a:cubicBezTo>
                  <a:pt x="3785394" y="321297"/>
                  <a:pt x="3807101" y="314856"/>
                  <a:pt x="3760237" y="326571"/>
                </a:cubicBezTo>
                <a:cubicBezTo>
                  <a:pt x="3747796" y="332792"/>
                  <a:pt x="3735700" y="339754"/>
                  <a:pt x="3722915" y="345233"/>
                </a:cubicBezTo>
                <a:cubicBezTo>
                  <a:pt x="3666364" y="369470"/>
                  <a:pt x="3725631" y="334544"/>
                  <a:pt x="3648270" y="373225"/>
                </a:cubicBezTo>
                <a:cubicBezTo>
                  <a:pt x="3638240" y="378240"/>
                  <a:pt x="3630308" y="386871"/>
                  <a:pt x="3620278" y="391886"/>
                </a:cubicBezTo>
                <a:cubicBezTo>
                  <a:pt x="3611481" y="396284"/>
                  <a:pt x="3601495" y="397763"/>
                  <a:pt x="3592286" y="401216"/>
                </a:cubicBezTo>
                <a:cubicBezTo>
                  <a:pt x="3576603" y="407097"/>
                  <a:pt x="3560614" y="412388"/>
                  <a:pt x="3545633" y="419878"/>
                </a:cubicBezTo>
                <a:cubicBezTo>
                  <a:pt x="3535603" y="424893"/>
                  <a:pt x="3527671" y="433524"/>
                  <a:pt x="3517641" y="438539"/>
                </a:cubicBezTo>
                <a:cubicBezTo>
                  <a:pt x="3504259" y="445230"/>
                  <a:pt x="3464279" y="454212"/>
                  <a:pt x="3452327" y="457200"/>
                </a:cubicBezTo>
                <a:cubicBezTo>
                  <a:pt x="3394142" y="495989"/>
                  <a:pt x="3459777" y="457764"/>
                  <a:pt x="3368351" y="485192"/>
                </a:cubicBezTo>
                <a:cubicBezTo>
                  <a:pt x="3355029" y="489189"/>
                  <a:pt x="3343943" y="498687"/>
                  <a:pt x="3331029" y="503853"/>
                </a:cubicBezTo>
                <a:cubicBezTo>
                  <a:pt x="3312765" y="511158"/>
                  <a:pt x="3293706" y="516294"/>
                  <a:pt x="3275045" y="522514"/>
                </a:cubicBezTo>
                <a:lnTo>
                  <a:pt x="3247053" y="531845"/>
                </a:lnTo>
                <a:cubicBezTo>
                  <a:pt x="3247046" y="531847"/>
                  <a:pt x="3191078" y="550505"/>
                  <a:pt x="3191070" y="550506"/>
                </a:cubicBezTo>
                <a:lnTo>
                  <a:pt x="3097764" y="559837"/>
                </a:lnTo>
                <a:cubicBezTo>
                  <a:pt x="2965206" y="592974"/>
                  <a:pt x="3062641" y="571421"/>
                  <a:pt x="2761862" y="578498"/>
                </a:cubicBezTo>
                <a:lnTo>
                  <a:pt x="2267339" y="587829"/>
                </a:lnTo>
                <a:cubicBezTo>
                  <a:pt x="2230330" y="595230"/>
                  <a:pt x="2179803" y="604566"/>
                  <a:pt x="2146041" y="615820"/>
                </a:cubicBezTo>
                <a:lnTo>
                  <a:pt x="2118049" y="625151"/>
                </a:lnTo>
                <a:cubicBezTo>
                  <a:pt x="2105608" y="622041"/>
                  <a:pt x="2092197" y="621555"/>
                  <a:pt x="2080727" y="615820"/>
                </a:cubicBezTo>
                <a:cubicBezTo>
                  <a:pt x="2053265" y="602089"/>
                  <a:pt x="2015572" y="559997"/>
                  <a:pt x="1996751" y="541176"/>
                </a:cubicBezTo>
                <a:cubicBezTo>
                  <a:pt x="1990531" y="534955"/>
                  <a:pt x="1985410" y="527394"/>
                  <a:pt x="1978090" y="522514"/>
                </a:cubicBezTo>
                <a:cubicBezTo>
                  <a:pt x="1942017" y="498466"/>
                  <a:pt x="1931063" y="484072"/>
                  <a:pt x="1894115" y="475861"/>
                </a:cubicBezTo>
                <a:cubicBezTo>
                  <a:pt x="1875647" y="471757"/>
                  <a:pt x="1856792" y="469641"/>
                  <a:pt x="1838131" y="466531"/>
                </a:cubicBezTo>
                <a:cubicBezTo>
                  <a:pt x="1831911" y="460310"/>
                  <a:pt x="1826228" y="453501"/>
                  <a:pt x="1819470" y="447869"/>
                </a:cubicBezTo>
                <a:cubicBezTo>
                  <a:pt x="1760329" y="398585"/>
                  <a:pt x="1776922" y="419007"/>
                  <a:pt x="1670180" y="401216"/>
                </a:cubicBezTo>
                <a:cubicBezTo>
                  <a:pt x="1660849" y="394996"/>
                  <a:pt x="1652218" y="387570"/>
                  <a:pt x="1642188" y="382555"/>
                </a:cubicBezTo>
                <a:cubicBezTo>
                  <a:pt x="1633391" y="378157"/>
                  <a:pt x="1622630" y="378285"/>
                  <a:pt x="1614196" y="373225"/>
                </a:cubicBezTo>
                <a:cubicBezTo>
                  <a:pt x="1606653" y="368699"/>
                  <a:pt x="1602573" y="359841"/>
                  <a:pt x="1595535" y="354563"/>
                </a:cubicBezTo>
                <a:cubicBezTo>
                  <a:pt x="1577593" y="341106"/>
                  <a:pt x="1558212" y="329682"/>
                  <a:pt x="1539551" y="317241"/>
                </a:cubicBezTo>
                <a:cubicBezTo>
                  <a:pt x="1530221" y="311021"/>
                  <a:pt x="1522198" y="302126"/>
                  <a:pt x="1511560" y="298580"/>
                </a:cubicBezTo>
                <a:cubicBezTo>
                  <a:pt x="1492899" y="292359"/>
                  <a:pt x="1474660" y="284689"/>
                  <a:pt x="1455576" y="279918"/>
                </a:cubicBezTo>
                <a:cubicBezTo>
                  <a:pt x="1443135" y="276808"/>
                  <a:pt x="1430536" y="274273"/>
                  <a:pt x="1418253" y="270588"/>
                </a:cubicBezTo>
                <a:cubicBezTo>
                  <a:pt x="1387144" y="261256"/>
                  <a:pt x="1357205" y="247972"/>
                  <a:pt x="1324947" y="242596"/>
                </a:cubicBezTo>
                <a:cubicBezTo>
                  <a:pt x="1299882" y="238418"/>
                  <a:pt x="1184245" y="223786"/>
                  <a:pt x="1138335" y="214604"/>
                </a:cubicBezTo>
                <a:cubicBezTo>
                  <a:pt x="1089713" y="204880"/>
                  <a:pt x="1114527" y="207802"/>
                  <a:pt x="1073021" y="195943"/>
                </a:cubicBezTo>
                <a:cubicBezTo>
                  <a:pt x="1060691" y="192420"/>
                  <a:pt x="1047705" y="191115"/>
                  <a:pt x="1035698" y="186612"/>
                </a:cubicBezTo>
                <a:cubicBezTo>
                  <a:pt x="981028" y="166111"/>
                  <a:pt x="1014141" y="166313"/>
                  <a:pt x="951723" y="149290"/>
                </a:cubicBezTo>
                <a:cubicBezTo>
                  <a:pt x="933471" y="144312"/>
                  <a:pt x="914353" y="143343"/>
                  <a:pt x="895739" y="139959"/>
                </a:cubicBezTo>
                <a:cubicBezTo>
                  <a:pt x="880136" y="137122"/>
                  <a:pt x="864928" y="131366"/>
                  <a:pt x="849086" y="130629"/>
                </a:cubicBezTo>
                <a:cubicBezTo>
                  <a:pt x="730985" y="125136"/>
                  <a:pt x="612711" y="124408"/>
                  <a:pt x="494523" y="121298"/>
                </a:cubicBezTo>
                <a:cubicBezTo>
                  <a:pt x="267758" y="96102"/>
                  <a:pt x="382822" y="99677"/>
                  <a:pt x="149290" y="111967"/>
                </a:cubicBezTo>
                <a:cubicBezTo>
                  <a:pt x="82668" y="134175"/>
                  <a:pt x="109673" y="119717"/>
                  <a:pt x="65315" y="149290"/>
                </a:cubicBezTo>
                <a:cubicBezTo>
                  <a:pt x="62205" y="158621"/>
                  <a:pt x="60383" y="168485"/>
                  <a:pt x="55984" y="177282"/>
                </a:cubicBezTo>
                <a:cubicBezTo>
                  <a:pt x="50969" y="187312"/>
                  <a:pt x="39756" y="194327"/>
                  <a:pt x="37323" y="205274"/>
                </a:cubicBezTo>
                <a:cubicBezTo>
                  <a:pt x="33275" y="223491"/>
                  <a:pt x="6220" y="259702"/>
                  <a:pt x="0" y="270588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8" name="Freeform 7"/>
          <p:cNvSpPr/>
          <p:nvPr/>
        </p:nvSpPr>
        <p:spPr>
          <a:xfrm>
            <a:off x="838200" y="1295400"/>
            <a:ext cx="7543800" cy="2057400"/>
          </a:xfrm>
          <a:custGeom>
            <a:avLst/>
            <a:gdLst>
              <a:gd name="connsiteX0" fmla="*/ 671804 w 8248261"/>
              <a:gd name="connsiteY0" fmla="*/ 531845 h 2780522"/>
              <a:gd name="connsiteX1" fmla="*/ 671804 w 8248261"/>
              <a:gd name="connsiteY1" fmla="*/ 531845 h 2780522"/>
              <a:gd name="connsiteX2" fmla="*/ 755779 w 8248261"/>
              <a:gd name="connsiteY2" fmla="*/ 513183 h 2780522"/>
              <a:gd name="connsiteX3" fmla="*/ 783771 w 8248261"/>
              <a:gd name="connsiteY3" fmla="*/ 494522 h 2780522"/>
              <a:gd name="connsiteX4" fmla="*/ 811763 w 8248261"/>
              <a:gd name="connsiteY4" fmla="*/ 485191 h 2780522"/>
              <a:gd name="connsiteX5" fmla="*/ 849085 w 8248261"/>
              <a:gd name="connsiteY5" fmla="*/ 466530 h 2780522"/>
              <a:gd name="connsiteX6" fmla="*/ 914400 w 8248261"/>
              <a:gd name="connsiteY6" fmla="*/ 419877 h 2780522"/>
              <a:gd name="connsiteX7" fmla="*/ 942392 w 8248261"/>
              <a:gd name="connsiteY7" fmla="*/ 401216 h 2780522"/>
              <a:gd name="connsiteX8" fmla="*/ 970383 w 8248261"/>
              <a:gd name="connsiteY8" fmla="*/ 391885 h 2780522"/>
              <a:gd name="connsiteX9" fmla="*/ 1026367 w 8248261"/>
              <a:gd name="connsiteY9" fmla="*/ 354563 h 2780522"/>
              <a:gd name="connsiteX10" fmla="*/ 1054359 w 8248261"/>
              <a:gd name="connsiteY10" fmla="*/ 345232 h 2780522"/>
              <a:gd name="connsiteX11" fmla="*/ 1082351 w 8248261"/>
              <a:gd name="connsiteY11" fmla="*/ 326571 h 2780522"/>
              <a:gd name="connsiteX12" fmla="*/ 1175657 w 8248261"/>
              <a:gd name="connsiteY12" fmla="*/ 289249 h 2780522"/>
              <a:gd name="connsiteX13" fmla="*/ 1231641 w 8248261"/>
              <a:gd name="connsiteY13" fmla="*/ 270587 h 2780522"/>
              <a:gd name="connsiteX14" fmla="*/ 1259632 w 8248261"/>
              <a:gd name="connsiteY14" fmla="*/ 261257 h 2780522"/>
              <a:gd name="connsiteX15" fmla="*/ 1287624 w 8248261"/>
              <a:gd name="connsiteY15" fmla="*/ 242596 h 2780522"/>
              <a:gd name="connsiteX16" fmla="*/ 1306285 w 8248261"/>
              <a:gd name="connsiteY16" fmla="*/ 223934 h 2780522"/>
              <a:gd name="connsiteX17" fmla="*/ 1343608 w 8248261"/>
              <a:gd name="connsiteY17" fmla="*/ 214604 h 2780522"/>
              <a:gd name="connsiteX18" fmla="*/ 1399592 w 8248261"/>
              <a:gd name="connsiteY18" fmla="*/ 195942 h 2780522"/>
              <a:gd name="connsiteX19" fmla="*/ 1492898 w 8248261"/>
              <a:gd name="connsiteY19" fmla="*/ 158620 h 2780522"/>
              <a:gd name="connsiteX20" fmla="*/ 1632857 w 8248261"/>
              <a:gd name="connsiteY20" fmla="*/ 130628 h 2780522"/>
              <a:gd name="connsiteX21" fmla="*/ 1688841 w 8248261"/>
              <a:gd name="connsiteY21" fmla="*/ 111967 h 2780522"/>
              <a:gd name="connsiteX22" fmla="*/ 1782147 w 8248261"/>
              <a:gd name="connsiteY22" fmla="*/ 93306 h 2780522"/>
              <a:gd name="connsiteX23" fmla="*/ 1884783 w 8248261"/>
              <a:gd name="connsiteY23" fmla="*/ 55983 h 2780522"/>
              <a:gd name="connsiteX24" fmla="*/ 1922106 w 8248261"/>
              <a:gd name="connsiteY24" fmla="*/ 46653 h 2780522"/>
              <a:gd name="connsiteX25" fmla="*/ 1987420 w 8248261"/>
              <a:gd name="connsiteY25" fmla="*/ 27991 h 2780522"/>
              <a:gd name="connsiteX26" fmla="*/ 2043404 w 8248261"/>
              <a:gd name="connsiteY26" fmla="*/ 18661 h 2780522"/>
              <a:gd name="connsiteX27" fmla="*/ 2090057 w 8248261"/>
              <a:gd name="connsiteY27" fmla="*/ 9330 h 2780522"/>
              <a:gd name="connsiteX28" fmla="*/ 2192694 w 8248261"/>
              <a:gd name="connsiteY28" fmla="*/ 0 h 2780522"/>
              <a:gd name="connsiteX29" fmla="*/ 2481943 w 8248261"/>
              <a:gd name="connsiteY29" fmla="*/ 9330 h 2780522"/>
              <a:gd name="connsiteX30" fmla="*/ 2556587 w 8248261"/>
              <a:gd name="connsiteY30" fmla="*/ 27991 h 2780522"/>
              <a:gd name="connsiteX31" fmla="*/ 2631232 w 8248261"/>
              <a:gd name="connsiteY31" fmla="*/ 93306 h 2780522"/>
              <a:gd name="connsiteX32" fmla="*/ 2696547 w 8248261"/>
              <a:gd name="connsiteY32" fmla="*/ 130628 h 2780522"/>
              <a:gd name="connsiteX33" fmla="*/ 2761861 w 8248261"/>
              <a:gd name="connsiteY33" fmla="*/ 177281 h 2780522"/>
              <a:gd name="connsiteX34" fmla="*/ 2808514 w 8248261"/>
              <a:gd name="connsiteY34" fmla="*/ 223934 h 2780522"/>
              <a:gd name="connsiteX35" fmla="*/ 2864498 w 8248261"/>
              <a:gd name="connsiteY35" fmla="*/ 279918 h 2780522"/>
              <a:gd name="connsiteX36" fmla="*/ 2892490 w 8248261"/>
              <a:gd name="connsiteY36" fmla="*/ 307910 h 2780522"/>
              <a:gd name="connsiteX37" fmla="*/ 2976465 w 8248261"/>
              <a:gd name="connsiteY37" fmla="*/ 373224 h 2780522"/>
              <a:gd name="connsiteX38" fmla="*/ 3079102 w 8248261"/>
              <a:gd name="connsiteY38" fmla="*/ 485191 h 2780522"/>
              <a:gd name="connsiteX39" fmla="*/ 3116424 w 8248261"/>
              <a:gd name="connsiteY39" fmla="*/ 494522 h 2780522"/>
              <a:gd name="connsiteX40" fmla="*/ 3153747 w 8248261"/>
              <a:gd name="connsiteY40" fmla="*/ 541175 h 2780522"/>
              <a:gd name="connsiteX41" fmla="*/ 3200400 w 8248261"/>
              <a:gd name="connsiteY41" fmla="*/ 578498 h 2780522"/>
              <a:gd name="connsiteX42" fmla="*/ 3237722 w 8248261"/>
              <a:gd name="connsiteY42" fmla="*/ 625151 h 2780522"/>
              <a:gd name="connsiteX43" fmla="*/ 3293706 w 8248261"/>
              <a:gd name="connsiteY43" fmla="*/ 653142 h 2780522"/>
              <a:gd name="connsiteX44" fmla="*/ 3340359 w 8248261"/>
              <a:gd name="connsiteY44" fmla="*/ 671804 h 2780522"/>
              <a:gd name="connsiteX45" fmla="*/ 3545632 w 8248261"/>
              <a:gd name="connsiteY45" fmla="*/ 690465 h 2780522"/>
              <a:gd name="connsiteX46" fmla="*/ 3610947 w 8248261"/>
              <a:gd name="connsiteY46" fmla="*/ 681134 h 2780522"/>
              <a:gd name="connsiteX47" fmla="*/ 3685592 w 8248261"/>
              <a:gd name="connsiteY47" fmla="*/ 671804 h 2780522"/>
              <a:gd name="connsiteX48" fmla="*/ 3778898 w 8248261"/>
              <a:gd name="connsiteY48" fmla="*/ 615820 h 2780522"/>
              <a:gd name="connsiteX49" fmla="*/ 3928187 w 8248261"/>
              <a:gd name="connsiteY49" fmla="*/ 597159 h 2780522"/>
              <a:gd name="connsiteX50" fmla="*/ 4058816 w 8248261"/>
              <a:gd name="connsiteY50" fmla="*/ 541175 h 2780522"/>
              <a:gd name="connsiteX51" fmla="*/ 4096138 w 8248261"/>
              <a:gd name="connsiteY51" fmla="*/ 531845 h 2780522"/>
              <a:gd name="connsiteX52" fmla="*/ 4133461 w 8248261"/>
              <a:gd name="connsiteY52" fmla="*/ 513183 h 2780522"/>
              <a:gd name="connsiteX53" fmla="*/ 4198775 w 8248261"/>
              <a:gd name="connsiteY53" fmla="*/ 494522 h 2780522"/>
              <a:gd name="connsiteX54" fmla="*/ 4236098 w 8248261"/>
              <a:gd name="connsiteY54" fmla="*/ 475861 h 2780522"/>
              <a:gd name="connsiteX55" fmla="*/ 4292081 w 8248261"/>
              <a:gd name="connsiteY55" fmla="*/ 438538 h 2780522"/>
              <a:gd name="connsiteX56" fmla="*/ 4310743 w 8248261"/>
              <a:gd name="connsiteY56" fmla="*/ 419877 h 2780522"/>
              <a:gd name="connsiteX57" fmla="*/ 4366726 w 8248261"/>
              <a:gd name="connsiteY57" fmla="*/ 410547 h 2780522"/>
              <a:gd name="connsiteX58" fmla="*/ 4488024 w 8248261"/>
              <a:gd name="connsiteY58" fmla="*/ 391885 h 2780522"/>
              <a:gd name="connsiteX59" fmla="*/ 4553338 w 8248261"/>
              <a:gd name="connsiteY59" fmla="*/ 363894 h 2780522"/>
              <a:gd name="connsiteX60" fmla="*/ 4581330 w 8248261"/>
              <a:gd name="connsiteY60" fmla="*/ 345232 h 2780522"/>
              <a:gd name="connsiteX61" fmla="*/ 4627983 w 8248261"/>
              <a:gd name="connsiteY61" fmla="*/ 326571 h 2780522"/>
              <a:gd name="connsiteX62" fmla="*/ 4702628 w 8248261"/>
              <a:gd name="connsiteY62" fmla="*/ 289249 h 2780522"/>
              <a:gd name="connsiteX63" fmla="*/ 5103845 w 8248261"/>
              <a:gd name="connsiteY63" fmla="*/ 261257 h 2780522"/>
              <a:gd name="connsiteX64" fmla="*/ 5393094 w 8248261"/>
              <a:gd name="connsiteY64" fmla="*/ 279918 h 2780522"/>
              <a:gd name="connsiteX65" fmla="*/ 5421085 w 8248261"/>
              <a:gd name="connsiteY65" fmla="*/ 298579 h 2780522"/>
              <a:gd name="connsiteX66" fmla="*/ 5467738 w 8248261"/>
              <a:gd name="connsiteY66" fmla="*/ 317240 h 2780522"/>
              <a:gd name="connsiteX67" fmla="*/ 5589036 w 8248261"/>
              <a:gd name="connsiteY67" fmla="*/ 401216 h 2780522"/>
              <a:gd name="connsiteX68" fmla="*/ 5654351 w 8248261"/>
              <a:gd name="connsiteY68" fmla="*/ 419877 h 2780522"/>
              <a:gd name="connsiteX69" fmla="*/ 5710334 w 8248261"/>
              <a:gd name="connsiteY69" fmla="*/ 466530 h 2780522"/>
              <a:gd name="connsiteX70" fmla="*/ 5738326 w 8248261"/>
              <a:gd name="connsiteY70" fmla="*/ 485191 h 2780522"/>
              <a:gd name="connsiteX71" fmla="*/ 5775649 w 8248261"/>
              <a:gd name="connsiteY71" fmla="*/ 513183 h 2780522"/>
              <a:gd name="connsiteX72" fmla="*/ 5822302 w 8248261"/>
              <a:gd name="connsiteY72" fmla="*/ 559836 h 2780522"/>
              <a:gd name="connsiteX73" fmla="*/ 5840963 w 8248261"/>
              <a:gd name="connsiteY73" fmla="*/ 597159 h 2780522"/>
              <a:gd name="connsiteX74" fmla="*/ 5896947 w 8248261"/>
              <a:gd name="connsiteY74" fmla="*/ 625151 h 2780522"/>
              <a:gd name="connsiteX75" fmla="*/ 5990253 w 8248261"/>
              <a:gd name="connsiteY75" fmla="*/ 671804 h 2780522"/>
              <a:gd name="connsiteX76" fmla="*/ 6111551 w 8248261"/>
              <a:gd name="connsiteY76" fmla="*/ 690465 h 2780522"/>
              <a:gd name="connsiteX77" fmla="*/ 6176865 w 8248261"/>
              <a:gd name="connsiteY77" fmla="*/ 699796 h 2780522"/>
              <a:gd name="connsiteX78" fmla="*/ 6456783 w 8248261"/>
              <a:gd name="connsiteY78" fmla="*/ 718457 h 2780522"/>
              <a:gd name="connsiteX79" fmla="*/ 6997959 w 8248261"/>
              <a:gd name="connsiteY79" fmla="*/ 709126 h 2780522"/>
              <a:gd name="connsiteX80" fmla="*/ 7119257 w 8248261"/>
              <a:gd name="connsiteY80" fmla="*/ 709126 h 2780522"/>
              <a:gd name="connsiteX81" fmla="*/ 7156579 w 8248261"/>
              <a:gd name="connsiteY81" fmla="*/ 727787 h 2780522"/>
              <a:gd name="connsiteX82" fmla="*/ 7203232 w 8248261"/>
              <a:gd name="connsiteY82" fmla="*/ 746449 h 2780522"/>
              <a:gd name="connsiteX83" fmla="*/ 7221894 w 8248261"/>
              <a:gd name="connsiteY83" fmla="*/ 765110 h 2780522"/>
              <a:gd name="connsiteX84" fmla="*/ 7268547 w 8248261"/>
              <a:gd name="connsiteY84" fmla="*/ 802432 h 2780522"/>
              <a:gd name="connsiteX85" fmla="*/ 7296538 w 8248261"/>
              <a:gd name="connsiteY85" fmla="*/ 849085 h 2780522"/>
              <a:gd name="connsiteX86" fmla="*/ 7371183 w 8248261"/>
              <a:gd name="connsiteY86" fmla="*/ 933061 h 2780522"/>
              <a:gd name="connsiteX87" fmla="*/ 7380514 w 8248261"/>
              <a:gd name="connsiteY87" fmla="*/ 961053 h 2780522"/>
              <a:gd name="connsiteX88" fmla="*/ 7399175 w 8248261"/>
              <a:gd name="connsiteY88" fmla="*/ 998375 h 2780522"/>
              <a:gd name="connsiteX89" fmla="*/ 7417836 w 8248261"/>
              <a:gd name="connsiteY89" fmla="*/ 1054359 h 2780522"/>
              <a:gd name="connsiteX90" fmla="*/ 7445828 w 8248261"/>
              <a:gd name="connsiteY90" fmla="*/ 1073020 h 2780522"/>
              <a:gd name="connsiteX91" fmla="*/ 7501812 w 8248261"/>
              <a:gd name="connsiteY91" fmla="*/ 1184987 h 2780522"/>
              <a:gd name="connsiteX92" fmla="*/ 7539134 w 8248261"/>
              <a:gd name="connsiteY92" fmla="*/ 1250302 h 2780522"/>
              <a:gd name="connsiteX93" fmla="*/ 7567126 w 8248261"/>
              <a:gd name="connsiteY93" fmla="*/ 1268963 h 2780522"/>
              <a:gd name="connsiteX94" fmla="*/ 7604449 w 8248261"/>
              <a:gd name="connsiteY94" fmla="*/ 1315616 h 2780522"/>
              <a:gd name="connsiteX95" fmla="*/ 7632441 w 8248261"/>
              <a:gd name="connsiteY95" fmla="*/ 1324947 h 2780522"/>
              <a:gd name="connsiteX96" fmla="*/ 7884367 w 8248261"/>
              <a:gd name="connsiteY96" fmla="*/ 1306285 h 2780522"/>
              <a:gd name="connsiteX97" fmla="*/ 7940351 w 8248261"/>
              <a:gd name="connsiteY97" fmla="*/ 1296955 h 2780522"/>
              <a:gd name="connsiteX98" fmla="*/ 8145624 w 8248261"/>
              <a:gd name="connsiteY98" fmla="*/ 1362269 h 2780522"/>
              <a:gd name="connsiteX99" fmla="*/ 8154955 w 8248261"/>
              <a:gd name="connsiteY99" fmla="*/ 1390261 h 2780522"/>
              <a:gd name="connsiteX100" fmla="*/ 8173616 w 8248261"/>
              <a:gd name="connsiteY100" fmla="*/ 1558212 h 2780522"/>
              <a:gd name="connsiteX101" fmla="*/ 8182947 w 8248261"/>
              <a:gd name="connsiteY101" fmla="*/ 1586204 h 2780522"/>
              <a:gd name="connsiteX102" fmla="*/ 8201608 w 8248261"/>
              <a:gd name="connsiteY102" fmla="*/ 1670179 h 2780522"/>
              <a:gd name="connsiteX103" fmla="*/ 8210938 w 8248261"/>
              <a:gd name="connsiteY103" fmla="*/ 1707502 h 2780522"/>
              <a:gd name="connsiteX104" fmla="*/ 8229600 w 8248261"/>
              <a:gd name="connsiteY104" fmla="*/ 2006081 h 2780522"/>
              <a:gd name="connsiteX105" fmla="*/ 8248261 w 8248261"/>
              <a:gd name="connsiteY105" fmla="*/ 2090057 h 2780522"/>
              <a:gd name="connsiteX106" fmla="*/ 8238930 w 8248261"/>
              <a:gd name="connsiteY106" fmla="*/ 2118049 h 2780522"/>
              <a:gd name="connsiteX107" fmla="*/ 8201608 w 8248261"/>
              <a:gd name="connsiteY107" fmla="*/ 2146040 h 2780522"/>
              <a:gd name="connsiteX108" fmla="*/ 8145624 w 8248261"/>
              <a:gd name="connsiteY108" fmla="*/ 2183363 h 2780522"/>
              <a:gd name="connsiteX109" fmla="*/ 8080310 w 8248261"/>
              <a:gd name="connsiteY109" fmla="*/ 2239347 h 2780522"/>
              <a:gd name="connsiteX110" fmla="*/ 8052318 w 8248261"/>
              <a:gd name="connsiteY110" fmla="*/ 2258008 h 2780522"/>
              <a:gd name="connsiteX111" fmla="*/ 7996334 w 8248261"/>
              <a:gd name="connsiteY111" fmla="*/ 2323322 h 2780522"/>
              <a:gd name="connsiteX112" fmla="*/ 7921690 w 8248261"/>
              <a:gd name="connsiteY112" fmla="*/ 2388636 h 2780522"/>
              <a:gd name="connsiteX113" fmla="*/ 7875036 w 8248261"/>
              <a:gd name="connsiteY113" fmla="*/ 2425959 h 2780522"/>
              <a:gd name="connsiteX114" fmla="*/ 7828383 w 8248261"/>
              <a:gd name="connsiteY114" fmla="*/ 2491273 h 2780522"/>
              <a:gd name="connsiteX115" fmla="*/ 7800392 w 8248261"/>
              <a:gd name="connsiteY115" fmla="*/ 2519265 h 2780522"/>
              <a:gd name="connsiteX116" fmla="*/ 7781730 w 8248261"/>
              <a:gd name="connsiteY116" fmla="*/ 2556587 h 2780522"/>
              <a:gd name="connsiteX117" fmla="*/ 7763069 w 8248261"/>
              <a:gd name="connsiteY117" fmla="*/ 2575249 h 2780522"/>
              <a:gd name="connsiteX118" fmla="*/ 7735077 w 8248261"/>
              <a:gd name="connsiteY118" fmla="*/ 2612571 h 2780522"/>
              <a:gd name="connsiteX119" fmla="*/ 7707085 w 8248261"/>
              <a:gd name="connsiteY119" fmla="*/ 2640563 h 2780522"/>
              <a:gd name="connsiteX120" fmla="*/ 7660432 w 8248261"/>
              <a:gd name="connsiteY120" fmla="*/ 2705877 h 2780522"/>
              <a:gd name="connsiteX121" fmla="*/ 7632441 w 8248261"/>
              <a:gd name="connsiteY121" fmla="*/ 2724538 h 2780522"/>
              <a:gd name="connsiteX122" fmla="*/ 7613779 w 8248261"/>
              <a:gd name="connsiteY122" fmla="*/ 2752530 h 2780522"/>
              <a:gd name="connsiteX123" fmla="*/ 7585787 w 8248261"/>
              <a:gd name="connsiteY123" fmla="*/ 2761861 h 2780522"/>
              <a:gd name="connsiteX124" fmla="*/ 7557796 w 8248261"/>
              <a:gd name="connsiteY124" fmla="*/ 2780522 h 2780522"/>
              <a:gd name="connsiteX125" fmla="*/ 6932645 w 8248261"/>
              <a:gd name="connsiteY125" fmla="*/ 2761861 h 2780522"/>
              <a:gd name="connsiteX126" fmla="*/ 6904653 w 8248261"/>
              <a:gd name="connsiteY126" fmla="*/ 2743200 h 2780522"/>
              <a:gd name="connsiteX127" fmla="*/ 6811347 w 8248261"/>
              <a:gd name="connsiteY127" fmla="*/ 2696547 h 2780522"/>
              <a:gd name="connsiteX128" fmla="*/ 6736702 w 8248261"/>
              <a:gd name="connsiteY128" fmla="*/ 2668555 h 2780522"/>
              <a:gd name="connsiteX129" fmla="*/ 6699379 w 8248261"/>
              <a:gd name="connsiteY129" fmla="*/ 2649894 h 2780522"/>
              <a:gd name="connsiteX130" fmla="*/ 6662057 w 8248261"/>
              <a:gd name="connsiteY130" fmla="*/ 2621902 h 2780522"/>
              <a:gd name="connsiteX131" fmla="*/ 6540759 w 8248261"/>
              <a:gd name="connsiteY131" fmla="*/ 2519265 h 2780522"/>
              <a:gd name="connsiteX132" fmla="*/ 6512767 w 8248261"/>
              <a:gd name="connsiteY132" fmla="*/ 2509934 h 2780522"/>
              <a:gd name="connsiteX133" fmla="*/ 6447453 w 8248261"/>
              <a:gd name="connsiteY133" fmla="*/ 2453951 h 2780522"/>
              <a:gd name="connsiteX134" fmla="*/ 6410130 w 8248261"/>
              <a:gd name="connsiteY134" fmla="*/ 2425959 h 2780522"/>
              <a:gd name="connsiteX135" fmla="*/ 6363477 w 8248261"/>
              <a:gd name="connsiteY135" fmla="*/ 2379306 h 2780522"/>
              <a:gd name="connsiteX136" fmla="*/ 6326155 w 8248261"/>
              <a:gd name="connsiteY136" fmla="*/ 2323322 h 2780522"/>
              <a:gd name="connsiteX137" fmla="*/ 6307494 w 8248261"/>
              <a:gd name="connsiteY137" fmla="*/ 2295330 h 2780522"/>
              <a:gd name="connsiteX138" fmla="*/ 6260841 w 8248261"/>
              <a:gd name="connsiteY138" fmla="*/ 2248677 h 2780522"/>
              <a:gd name="connsiteX139" fmla="*/ 6242179 w 8248261"/>
              <a:gd name="connsiteY139" fmla="*/ 2230016 h 2780522"/>
              <a:gd name="connsiteX140" fmla="*/ 6223518 w 8248261"/>
              <a:gd name="connsiteY140" fmla="*/ 2202024 h 2780522"/>
              <a:gd name="connsiteX141" fmla="*/ 6204857 w 8248261"/>
              <a:gd name="connsiteY141" fmla="*/ 2164702 h 2780522"/>
              <a:gd name="connsiteX142" fmla="*/ 6186196 w 8248261"/>
              <a:gd name="connsiteY142" fmla="*/ 2146040 h 2780522"/>
              <a:gd name="connsiteX143" fmla="*/ 6139543 w 8248261"/>
              <a:gd name="connsiteY143" fmla="*/ 2062065 h 2780522"/>
              <a:gd name="connsiteX144" fmla="*/ 6074228 w 8248261"/>
              <a:gd name="connsiteY144" fmla="*/ 2006081 h 2780522"/>
              <a:gd name="connsiteX145" fmla="*/ 6046236 w 8248261"/>
              <a:gd name="connsiteY145" fmla="*/ 1978089 h 2780522"/>
              <a:gd name="connsiteX146" fmla="*/ 5943600 w 8248261"/>
              <a:gd name="connsiteY146" fmla="*/ 1931436 h 2780522"/>
              <a:gd name="connsiteX147" fmla="*/ 5840963 w 8248261"/>
              <a:gd name="connsiteY147" fmla="*/ 1922106 h 2780522"/>
              <a:gd name="connsiteX148" fmla="*/ 5701004 w 8248261"/>
              <a:gd name="connsiteY148" fmla="*/ 1894114 h 2780522"/>
              <a:gd name="connsiteX149" fmla="*/ 5383763 w 8248261"/>
              <a:gd name="connsiteY149" fmla="*/ 1875453 h 2780522"/>
              <a:gd name="connsiteX150" fmla="*/ 4758612 w 8248261"/>
              <a:gd name="connsiteY150" fmla="*/ 1884783 h 2780522"/>
              <a:gd name="connsiteX151" fmla="*/ 4599992 w 8248261"/>
              <a:gd name="connsiteY151" fmla="*/ 1894114 h 2780522"/>
              <a:gd name="connsiteX152" fmla="*/ 3601616 w 8248261"/>
              <a:gd name="connsiteY152" fmla="*/ 1875453 h 2780522"/>
              <a:gd name="connsiteX153" fmla="*/ 2211355 w 8248261"/>
              <a:gd name="connsiteY153" fmla="*/ 1894114 h 2780522"/>
              <a:gd name="connsiteX154" fmla="*/ 2015412 w 8248261"/>
              <a:gd name="connsiteY154" fmla="*/ 1922106 h 2780522"/>
              <a:gd name="connsiteX155" fmla="*/ 1884783 w 8248261"/>
              <a:gd name="connsiteY155" fmla="*/ 1931436 h 2780522"/>
              <a:gd name="connsiteX156" fmla="*/ 1520890 w 8248261"/>
              <a:gd name="connsiteY156" fmla="*/ 1950098 h 2780522"/>
              <a:gd name="connsiteX157" fmla="*/ 1455575 w 8248261"/>
              <a:gd name="connsiteY157" fmla="*/ 1959428 h 2780522"/>
              <a:gd name="connsiteX158" fmla="*/ 1371600 w 8248261"/>
              <a:gd name="connsiteY158" fmla="*/ 1968759 h 2780522"/>
              <a:gd name="connsiteX159" fmla="*/ 1324947 w 8248261"/>
              <a:gd name="connsiteY159" fmla="*/ 1978089 h 2780522"/>
              <a:gd name="connsiteX160" fmla="*/ 1026367 w 8248261"/>
              <a:gd name="connsiteY160" fmla="*/ 1996751 h 2780522"/>
              <a:gd name="connsiteX161" fmla="*/ 951722 w 8248261"/>
              <a:gd name="connsiteY161" fmla="*/ 2006081 h 2780522"/>
              <a:gd name="connsiteX162" fmla="*/ 662473 w 8248261"/>
              <a:gd name="connsiteY162" fmla="*/ 2052734 h 2780522"/>
              <a:gd name="connsiteX163" fmla="*/ 373224 w 8248261"/>
              <a:gd name="connsiteY163" fmla="*/ 2071396 h 2780522"/>
              <a:gd name="connsiteX164" fmla="*/ 74645 w 8248261"/>
              <a:gd name="connsiteY164" fmla="*/ 2034073 h 2780522"/>
              <a:gd name="connsiteX165" fmla="*/ 46653 w 8248261"/>
              <a:gd name="connsiteY165" fmla="*/ 1996751 h 2780522"/>
              <a:gd name="connsiteX166" fmla="*/ 9330 w 8248261"/>
              <a:gd name="connsiteY166" fmla="*/ 1950098 h 2780522"/>
              <a:gd name="connsiteX167" fmla="*/ 0 w 8248261"/>
              <a:gd name="connsiteY167" fmla="*/ 1912775 h 2780522"/>
              <a:gd name="connsiteX168" fmla="*/ 9330 w 8248261"/>
              <a:gd name="connsiteY168" fmla="*/ 1716832 h 2780522"/>
              <a:gd name="connsiteX169" fmla="*/ 18661 w 8248261"/>
              <a:gd name="connsiteY169" fmla="*/ 1688840 h 2780522"/>
              <a:gd name="connsiteX170" fmla="*/ 27992 w 8248261"/>
              <a:gd name="connsiteY170" fmla="*/ 1567542 h 2780522"/>
              <a:gd name="connsiteX171" fmla="*/ 37322 w 8248261"/>
              <a:gd name="connsiteY171" fmla="*/ 1511559 h 2780522"/>
              <a:gd name="connsiteX172" fmla="*/ 55983 w 8248261"/>
              <a:gd name="connsiteY172" fmla="*/ 1408922 h 2780522"/>
              <a:gd name="connsiteX173" fmla="*/ 65314 w 8248261"/>
              <a:gd name="connsiteY173" fmla="*/ 1380930 h 2780522"/>
              <a:gd name="connsiteX174" fmla="*/ 83975 w 8248261"/>
              <a:gd name="connsiteY174" fmla="*/ 1352938 h 2780522"/>
              <a:gd name="connsiteX175" fmla="*/ 102636 w 8248261"/>
              <a:gd name="connsiteY175" fmla="*/ 1166326 h 2780522"/>
              <a:gd name="connsiteX176" fmla="*/ 111967 w 8248261"/>
              <a:gd name="connsiteY176" fmla="*/ 933061 h 2780522"/>
              <a:gd name="connsiteX177" fmla="*/ 130628 w 8248261"/>
              <a:gd name="connsiteY177" fmla="*/ 830424 h 2780522"/>
              <a:gd name="connsiteX178" fmla="*/ 149290 w 8248261"/>
              <a:gd name="connsiteY178" fmla="*/ 811763 h 2780522"/>
              <a:gd name="connsiteX179" fmla="*/ 205273 w 8248261"/>
              <a:gd name="connsiteY179" fmla="*/ 793102 h 2780522"/>
              <a:gd name="connsiteX180" fmla="*/ 307910 w 8248261"/>
              <a:gd name="connsiteY180" fmla="*/ 774440 h 2780522"/>
              <a:gd name="connsiteX181" fmla="*/ 345232 w 8248261"/>
              <a:gd name="connsiteY181" fmla="*/ 755779 h 2780522"/>
              <a:gd name="connsiteX182" fmla="*/ 363894 w 8248261"/>
              <a:gd name="connsiteY182" fmla="*/ 737118 h 2780522"/>
              <a:gd name="connsiteX183" fmla="*/ 401216 w 8248261"/>
              <a:gd name="connsiteY183" fmla="*/ 727787 h 2780522"/>
              <a:gd name="connsiteX184" fmla="*/ 429208 w 8248261"/>
              <a:gd name="connsiteY184" fmla="*/ 718457 h 2780522"/>
              <a:gd name="connsiteX185" fmla="*/ 457200 w 8248261"/>
              <a:gd name="connsiteY185" fmla="*/ 699796 h 2780522"/>
              <a:gd name="connsiteX186" fmla="*/ 475861 w 8248261"/>
              <a:gd name="connsiteY186" fmla="*/ 681134 h 2780522"/>
              <a:gd name="connsiteX187" fmla="*/ 513183 w 8248261"/>
              <a:gd name="connsiteY187" fmla="*/ 671804 h 2780522"/>
              <a:gd name="connsiteX188" fmla="*/ 587828 w 8248261"/>
              <a:gd name="connsiteY188" fmla="*/ 615820 h 2780522"/>
              <a:gd name="connsiteX189" fmla="*/ 615820 w 8248261"/>
              <a:gd name="connsiteY189" fmla="*/ 606489 h 2780522"/>
              <a:gd name="connsiteX190" fmla="*/ 671804 w 8248261"/>
              <a:gd name="connsiteY190" fmla="*/ 569167 h 2780522"/>
              <a:gd name="connsiteX191" fmla="*/ 671804 w 8248261"/>
              <a:gd name="connsiteY191" fmla="*/ 531845 h 278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8248261" h="2780522">
                <a:moveTo>
                  <a:pt x="671804" y="531845"/>
                </a:moveTo>
                <a:lnTo>
                  <a:pt x="671804" y="531845"/>
                </a:lnTo>
                <a:cubicBezTo>
                  <a:pt x="699796" y="525624"/>
                  <a:pt x="728576" y="522251"/>
                  <a:pt x="755779" y="513183"/>
                </a:cubicBezTo>
                <a:cubicBezTo>
                  <a:pt x="766418" y="509637"/>
                  <a:pt x="773741" y="499537"/>
                  <a:pt x="783771" y="494522"/>
                </a:cubicBezTo>
                <a:cubicBezTo>
                  <a:pt x="792568" y="490123"/>
                  <a:pt x="802723" y="489065"/>
                  <a:pt x="811763" y="485191"/>
                </a:cubicBezTo>
                <a:cubicBezTo>
                  <a:pt x="824547" y="479712"/>
                  <a:pt x="837009" y="473431"/>
                  <a:pt x="849085" y="466530"/>
                </a:cubicBezTo>
                <a:cubicBezTo>
                  <a:pt x="871077" y="453963"/>
                  <a:pt x="894371" y="434183"/>
                  <a:pt x="914400" y="419877"/>
                </a:cubicBezTo>
                <a:cubicBezTo>
                  <a:pt x="923525" y="413359"/>
                  <a:pt x="932362" y="406231"/>
                  <a:pt x="942392" y="401216"/>
                </a:cubicBezTo>
                <a:cubicBezTo>
                  <a:pt x="951189" y="396818"/>
                  <a:pt x="961786" y="396661"/>
                  <a:pt x="970383" y="391885"/>
                </a:cubicBezTo>
                <a:cubicBezTo>
                  <a:pt x="989989" y="380993"/>
                  <a:pt x="1005090" y="361656"/>
                  <a:pt x="1026367" y="354563"/>
                </a:cubicBezTo>
                <a:cubicBezTo>
                  <a:pt x="1035698" y="351453"/>
                  <a:pt x="1045562" y="349631"/>
                  <a:pt x="1054359" y="345232"/>
                </a:cubicBezTo>
                <a:cubicBezTo>
                  <a:pt x="1064389" y="340217"/>
                  <a:pt x="1072614" y="332135"/>
                  <a:pt x="1082351" y="326571"/>
                </a:cubicBezTo>
                <a:cubicBezTo>
                  <a:pt x="1120794" y="304604"/>
                  <a:pt x="1129774" y="304543"/>
                  <a:pt x="1175657" y="289249"/>
                </a:cubicBezTo>
                <a:lnTo>
                  <a:pt x="1231641" y="270587"/>
                </a:lnTo>
                <a:lnTo>
                  <a:pt x="1259632" y="261257"/>
                </a:lnTo>
                <a:cubicBezTo>
                  <a:pt x="1268963" y="255037"/>
                  <a:pt x="1278867" y="249601"/>
                  <a:pt x="1287624" y="242596"/>
                </a:cubicBezTo>
                <a:cubicBezTo>
                  <a:pt x="1294493" y="237100"/>
                  <a:pt x="1298417" y="227868"/>
                  <a:pt x="1306285" y="223934"/>
                </a:cubicBezTo>
                <a:cubicBezTo>
                  <a:pt x="1317755" y="218199"/>
                  <a:pt x="1331325" y="218289"/>
                  <a:pt x="1343608" y="214604"/>
                </a:cubicBezTo>
                <a:cubicBezTo>
                  <a:pt x="1362449" y="208952"/>
                  <a:pt x="1381998" y="204739"/>
                  <a:pt x="1399592" y="195942"/>
                </a:cubicBezTo>
                <a:cubicBezTo>
                  <a:pt x="1432769" y="179354"/>
                  <a:pt x="1454463" y="166307"/>
                  <a:pt x="1492898" y="158620"/>
                </a:cubicBezTo>
                <a:cubicBezTo>
                  <a:pt x="1539551" y="149289"/>
                  <a:pt x="1587721" y="145673"/>
                  <a:pt x="1632857" y="130628"/>
                </a:cubicBezTo>
                <a:cubicBezTo>
                  <a:pt x="1651518" y="124408"/>
                  <a:pt x="1669758" y="116738"/>
                  <a:pt x="1688841" y="111967"/>
                </a:cubicBezTo>
                <a:cubicBezTo>
                  <a:pt x="1719612" y="104274"/>
                  <a:pt x="1782147" y="93306"/>
                  <a:pt x="1782147" y="93306"/>
                </a:cubicBezTo>
                <a:cubicBezTo>
                  <a:pt x="1813053" y="80944"/>
                  <a:pt x="1852854" y="63965"/>
                  <a:pt x="1884783" y="55983"/>
                </a:cubicBezTo>
                <a:cubicBezTo>
                  <a:pt x="1897224" y="52873"/>
                  <a:pt x="1909776" y="50176"/>
                  <a:pt x="1922106" y="46653"/>
                </a:cubicBezTo>
                <a:cubicBezTo>
                  <a:pt x="1963608" y="34795"/>
                  <a:pt x="1938803" y="37714"/>
                  <a:pt x="1987420" y="27991"/>
                </a:cubicBezTo>
                <a:cubicBezTo>
                  <a:pt x="2005971" y="24281"/>
                  <a:pt x="2024790" y="22045"/>
                  <a:pt x="2043404" y="18661"/>
                </a:cubicBezTo>
                <a:cubicBezTo>
                  <a:pt x="2059007" y="15824"/>
                  <a:pt x="2074320" y="11297"/>
                  <a:pt x="2090057" y="9330"/>
                </a:cubicBezTo>
                <a:cubicBezTo>
                  <a:pt x="2124145" y="5069"/>
                  <a:pt x="2158482" y="3110"/>
                  <a:pt x="2192694" y="0"/>
                </a:cubicBezTo>
                <a:cubicBezTo>
                  <a:pt x="2289110" y="3110"/>
                  <a:pt x="2385761" y="1932"/>
                  <a:pt x="2481943" y="9330"/>
                </a:cubicBezTo>
                <a:cubicBezTo>
                  <a:pt x="2507515" y="11297"/>
                  <a:pt x="2556587" y="27991"/>
                  <a:pt x="2556587" y="27991"/>
                </a:cubicBezTo>
                <a:cubicBezTo>
                  <a:pt x="2590992" y="62396"/>
                  <a:pt x="2595230" y="72734"/>
                  <a:pt x="2631232" y="93306"/>
                </a:cubicBezTo>
                <a:cubicBezTo>
                  <a:pt x="2660269" y="109898"/>
                  <a:pt x="2671749" y="109963"/>
                  <a:pt x="2696547" y="130628"/>
                </a:cubicBezTo>
                <a:cubicBezTo>
                  <a:pt x="2753288" y="177913"/>
                  <a:pt x="2692797" y="142750"/>
                  <a:pt x="2761861" y="177281"/>
                </a:cubicBezTo>
                <a:cubicBezTo>
                  <a:pt x="2800314" y="234962"/>
                  <a:pt x="2757620" y="178695"/>
                  <a:pt x="2808514" y="223934"/>
                </a:cubicBezTo>
                <a:cubicBezTo>
                  <a:pt x="2828239" y="241467"/>
                  <a:pt x="2845837" y="261257"/>
                  <a:pt x="2864498" y="279918"/>
                </a:cubicBezTo>
                <a:cubicBezTo>
                  <a:pt x="2873829" y="289249"/>
                  <a:pt x="2881175" y="301121"/>
                  <a:pt x="2892490" y="307910"/>
                </a:cubicBezTo>
                <a:cubicBezTo>
                  <a:pt x="2940626" y="336792"/>
                  <a:pt x="2939516" y="330996"/>
                  <a:pt x="2976465" y="373224"/>
                </a:cubicBezTo>
                <a:cubicBezTo>
                  <a:pt x="3004253" y="404982"/>
                  <a:pt x="3041693" y="475838"/>
                  <a:pt x="3079102" y="485191"/>
                </a:cubicBezTo>
                <a:lnTo>
                  <a:pt x="3116424" y="494522"/>
                </a:lnTo>
                <a:cubicBezTo>
                  <a:pt x="3135777" y="571931"/>
                  <a:pt x="3107732" y="504364"/>
                  <a:pt x="3153747" y="541175"/>
                </a:cubicBezTo>
                <a:cubicBezTo>
                  <a:pt x="3214042" y="589411"/>
                  <a:pt x="3130039" y="555043"/>
                  <a:pt x="3200400" y="578498"/>
                </a:cubicBezTo>
                <a:cubicBezTo>
                  <a:pt x="3214254" y="599279"/>
                  <a:pt x="3218731" y="609958"/>
                  <a:pt x="3237722" y="625151"/>
                </a:cubicBezTo>
                <a:cubicBezTo>
                  <a:pt x="3266867" y="648468"/>
                  <a:pt x="3261241" y="640968"/>
                  <a:pt x="3293706" y="653142"/>
                </a:cubicBezTo>
                <a:cubicBezTo>
                  <a:pt x="3309389" y="659023"/>
                  <a:pt x="3324469" y="666507"/>
                  <a:pt x="3340359" y="671804"/>
                </a:cubicBezTo>
                <a:cubicBezTo>
                  <a:pt x="3404556" y="693203"/>
                  <a:pt x="3485211" y="687108"/>
                  <a:pt x="3545632" y="690465"/>
                </a:cubicBezTo>
                <a:lnTo>
                  <a:pt x="3610947" y="681134"/>
                </a:lnTo>
                <a:cubicBezTo>
                  <a:pt x="3635802" y="677820"/>
                  <a:pt x="3662222" y="680892"/>
                  <a:pt x="3685592" y="671804"/>
                </a:cubicBezTo>
                <a:cubicBezTo>
                  <a:pt x="3719397" y="658658"/>
                  <a:pt x="3744231" y="626487"/>
                  <a:pt x="3778898" y="615820"/>
                </a:cubicBezTo>
                <a:cubicBezTo>
                  <a:pt x="3826831" y="601071"/>
                  <a:pt x="3878424" y="603379"/>
                  <a:pt x="3928187" y="597159"/>
                </a:cubicBezTo>
                <a:cubicBezTo>
                  <a:pt x="3945068" y="589656"/>
                  <a:pt x="4028776" y="551188"/>
                  <a:pt x="4058816" y="541175"/>
                </a:cubicBezTo>
                <a:cubicBezTo>
                  <a:pt x="4070981" y="537120"/>
                  <a:pt x="4083697" y="534955"/>
                  <a:pt x="4096138" y="531845"/>
                </a:cubicBezTo>
                <a:cubicBezTo>
                  <a:pt x="4108579" y="525624"/>
                  <a:pt x="4120437" y="518067"/>
                  <a:pt x="4133461" y="513183"/>
                </a:cubicBezTo>
                <a:cubicBezTo>
                  <a:pt x="4196622" y="489498"/>
                  <a:pt x="4146118" y="517089"/>
                  <a:pt x="4198775" y="494522"/>
                </a:cubicBezTo>
                <a:cubicBezTo>
                  <a:pt x="4211560" y="489043"/>
                  <a:pt x="4223657" y="482081"/>
                  <a:pt x="4236098" y="475861"/>
                </a:cubicBezTo>
                <a:cubicBezTo>
                  <a:pt x="4307276" y="404683"/>
                  <a:pt x="4224567" y="479047"/>
                  <a:pt x="4292081" y="438538"/>
                </a:cubicBezTo>
                <a:cubicBezTo>
                  <a:pt x="4299624" y="434012"/>
                  <a:pt x="4302506" y="422966"/>
                  <a:pt x="4310743" y="419877"/>
                </a:cubicBezTo>
                <a:cubicBezTo>
                  <a:pt x="4328457" y="413234"/>
                  <a:pt x="4348028" y="413424"/>
                  <a:pt x="4366726" y="410547"/>
                </a:cubicBezTo>
                <a:cubicBezTo>
                  <a:pt x="4390915" y="406826"/>
                  <a:pt x="4461835" y="397705"/>
                  <a:pt x="4488024" y="391885"/>
                </a:cubicBezTo>
                <a:cubicBezTo>
                  <a:pt x="4509438" y="387126"/>
                  <a:pt x="4535182" y="374269"/>
                  <a:pt x="4553338" y="363894"/>
                </a:cubicBezTo>
                <a:cubicBezTo>
                  <a:pt x="4563075" y="358330"/>
                  <a:pt x="4571300" y="350247"/>
                  <a:pt x="4581330" y="345232"/>
                </a:cubicBezTo>
                <a:cubicBezTo>
                  <a:pt x="4596311" y="337742"/>
                  <a:pt x="4612776" y="333590"/>
                  <a:pt x="4627983" y="326571"/>
                </a:cubicBezTo>
                <a:cubicBezTo>
                  <a:pt x="4653241" y="314914"/>
                  <a:pt x="4675983" y="297243"/>
                  <a:pt x="4702628" y="289249"/>
                </a:cubicBezTo>
                <a:cubicBezTo>
                  <a:pt x="4806610" y="258054"/>
                  <a:pt x="5039732" y="263325"/>
                  <a:pt x="5103845" y="261257"/>
                </a:cubicBezTo>
                <a:cubicBezTo>
                  <a:pt x="5200261" y="267477"/>
                  <a:pt x="5297139" y="268629"/>
                  <a:pt x="5393094" y="279918"/>
                </a:cubicBezTo>
                <a:cubicBezTo>
                  <a:pt x="5404231" y="281228"/>
                  <a:pt x="5411055" y="293564"/>
                  <a:pt x="5421085" y="298579"/>
                </a:cubicBezTo>
                <a:cubicBezTo>
                  <a:pt x="5436066" y="306069"/>
                  <a:pt x="5453446" y="308506"/>
                  <a:pt x="5467738" y="317240"/>
                </a:cubicBezTo>
                <a:cubicBezTo>
                  <a:pt x="5509700" y="342883"/>
                  <a:pt x="5545947" y="377517"/>
                  <a:pt x="5589036" y="401216"/>
                </a:cubicBezTo>
                <a:cubicBezTo>
                  <a:pt x="5608876" y="412128"/>
                  <a:pt x="5632579" y="413657"/>
                  <a:pt x="5654351" y="419877"/>
                </a:cubicBezTo>
                <a:cubicBezTo>
                  <a:pt x="5673012" y="435428"/>
                  <a:pt x="5691160" y="451617"/>
                  <a:pt x="5710334" y="466530"/>
                </a:cubicBezTo>
                <a:cubicBezTo>
                  <a:pt x="5719186" y="473415"/>
                  <a:pt x="5729201" y="478673"/>
                  <a:pt x="5738326" y="485191"/>
                </a:cubicBezTo>
                <a:cubicBezTo>
                  <a:pt x="5750981" y="494230"/>
                  <a:pt x="5763208" y="503852"/>
                  <a:pt x="5775649" y="513183"/>
                </a:cubicBezTo>
                <a:cubicBezTo>
                  <a:pt x="5866880" y="650032"/>
                  <a:pt x="5718629" y="435428"/>
                  <a:pt x="5822302" y="559836"/>
                </a:cubicBezTo>
                <a:cubicBezTo>
                  <a:pt x="5831207" y="570522"/>
                  <a:pt x="5832058" y="586473"/>
                  <a:pt x="5840963" y="597159"/>
                </a:cubicBezTo>
                <a:cubicBezTo>
                  <a:pt x="5860061" y="620077"/>
                  <a:pt x="5873294" y="613325"/>
                  <a:pt x="5896947" y="625151"/>
                </a:cubicBezTo>
                <a:cubicBezTo>
                  <a:pt x="5967064" y="660209"/>
                  <a:pt x="5918356" y="647838"/>
                  <a:pt x="5990253" y="671804"/>
                </a:cubicBezTo>
                <a:cubicBezTo>
                  <a:pt x="6031971" y="685710"/>
                  <a:pt x="6065186" y="684669"/>
                  <a:pt x="6111551" y="690465"/>
                </a:cubicBezTo>
                <a:cubicBezTo>
                  <a:pt x="6133374" y="693193"/>
                  <a:pt x="6154945" y="698019"/>
                  <a:pt x="6176865" y="699796"/>
                </a:cubicBezTo>
                <a:cubicBezTo>
                  <a:pt x="6270072" y="707353"/>
                  <a:pt x="6456783" y="718457"/>
                  <a:pt x="6456783" y="718457"/>
                </a:cubicBezTo>
                <a:lnTo>
                  <a:pt x="6997959" y="709126"/>
                </a:lnTo>
                <a:cubicBezTo>
                  <a:pt x="7145671" y="704437"/>
                  <a:pt x="6907965" y="682716"/>
                  <a:pt x="7119257" y="709126"/>
                </a:cubicBezTo>
                <a:cubicBezTo>
                  <a:pt x="7131698" y="715346"/>
                  <a:pt x="7143869" y="722138"/>
                  <a:pt x="7156579" y="727787"/>
                </a:cubicBezTo>
                <a:cubicBezTo>
                  <a:pt x="7171884" y="734590"/>
                  <a:pt x="7188690" y="738139"/>
                  <a:pt x="7203232" y="746449"/>
                </a:cubicBezTo>
                <a:cubicBezTo>
                  <a:pt x="7210870" y="750814"/>
                  <a:pt x="7215215" y="759385"/>
                  <a:pt x="7221894" y="765110"/>
                </a:cubicBezTo>
                <a:cubicBezTo>
                  <a:pt x="7237015" y="778070"/>
                  <a:pt x="7252996" y="789991"/>
                  <a:pt x="7268547" y="802432"/>
                </a:cubicBezTo>
                <a:cubicBezTo>
                  <a:pt x="7277877" y="817983"/>
                  <a:pt x="7285054" y="835049"/>
                  <a:pt x="7296538" y="849085"/>
                </a:cubicBezTo>
                <a:cubicBezTo>
                  <a:pt x="7328336" y="887950"/>
                  <a:pt x="7351529" y="893754"/>
                  <a:pt x="7371183" y="933061"/>
                </a:cubicBezTo>
                <a:cubicBezTo>
                  <a:pt x="7375582" y="941858"/>
                  <a:pt x="7376640" y="952013"/>
                  <a:pt x="7380514" y="961053"/>
                </a:cubicBezTo>
                <a:cubicBezTo>
                  <a:pt x="7385993" y="973837"/>
                  <a:pt x="7394009" y="985461"/>
                  <a:pt x="7399175" y="998375"/>
                </a:cubicBezTo>
                <a:cubicBezTo>
                  <a:pt x="7406480" y="1016639"/>
                  <a:pt x="7407411" y="1037678"/>
                  <a:pt x="7417836" y="1054359"/>
                </a:cubicBezTo>
                <a:cubicBezTo>
                  <a:pt x="7423779" y="1063868"/>
                  <a:pt x="7436497" y="1066800"/>
                  <a:pt x="7445828" y="1073020"/>
                </a:cubicBezTo>
                <a:cubicBezTo>
                  <a:pt x="7492740" y="1213752"/>
                  <a:pt x="7429455" y="1040270"/>
                  <a:pt x="7501812" y="1184987"/>
                </a:cubicBezTo>
                <a:cubicBezTo>
                  <a:pt x="7509130" y="1199623"/>
                  <a:pt x="7525946" y="1237114"/>
                  <a:pt x="7539134" y="1250302"/>
                </a:cubicBezTo>
                <a:cubicBezTo>
                  <a:pt x="7547063" y="1258231"/>
                  <a:pt x="7557795" y="1262743"/>
                  <a:pt x="7567126" y="1268963"/>
                </a:cubicBezTo>
                <a:cubicBezTo>
                  <a:pt x="7575603" y="1281679"/>
                  <a:pt x="7589674" y="1306751"/>
                  <a:pt x="7604449" y="1315616"/>
                </a:cubicBezTo>
                <a:cubicBezTo>
                  <a:pt x="7612883" y="1320676"/>
                  <a:pt x="7623110" y="1321837"/>
                  <a:pt x="7632441" y="1324947"/>
                </a:cubicBezTo>
                <a:cubicBezTo>
                  <a:pt x="7708860" y="1320171"/>
                  <a:pt x="7805905" y="1315516"/>
                  <a:pt x="7884367" y="1306285"/>
                </a:cubicBezTo>
                <a:cubicBezTo>
                  <a:pt x="7903156" y="1304075"/>
                  <a:pt x="7921690" y="1300065"/>
                  <a:pt x="7940351" y="1296955"/>
                </a:cubicBezTo>
                <a:cubicBezTo>
                  <a:pt x="8178577" y="1308298"/>
                  <a:pt x="8118779" y="1241464"/>
                  <a:pt x="8145624" y="1362269"/>
                </a:cubicBezTo>
                <a:cubicBezTo>
                  <a:pt x="8147758" y="1371870"/>
                  <a:pt x="8151845" y="1380930"/>
                  <a:pt x="8154955" y="1390261"/>
                </a:cubicBezTo>
                <a:cubicBezTo>
                  <a:pt x="8161175" y="1446245"/>
                  <a:pt x="8155803" y="1504775"/>
                  <a:pt x="8173616" y="1558212"/>
                </a:cubicBezTo>
                <a:cubicBezTo>
                  <a:pt x="8176726" y="1567543"/>
                  <a:pt x="8180245" y="1576747"/>
                  <a:pt x="8182947" y="1586204"/>
                </a:cubicBezTo>
                <a:cubicBezTo>
                  <a:pt x="8194319" y="1626007"/>
                  <a:pt x="8191993" y="1626911"/>
                  <a:pt x="8201608" y="1670179"/>
                </a:cubicBezTo>
                <a:cubicBezTo>
                  <a:pt x="8204390" y="1682697"/>
                  <a:pt x="8207828" y="1695061"/>
                  <a:pt x="8210938" y="1707502"/>
                </a:cubicBezTo>
                <a:cubicBezTo>
                  <a:pt x="8217159" y="1807028"/>
                  <a:pt x="8205416" y="1909337"/>
                  <a:pt x="8229600" y="2006081"/>
                </a:cubicBezTo>
                <a:cubicBezTo>
                  <a:pt x="8242776" y="2058790"/>
                  <a:pt x="8236415" y="2030829"/>
                  <a:pt x="8248261" y="2090057"/>
                </a:cubicBezTo>
                <a:cubicBezTo>
                  <a:pt x="8245151" y="2099388"/>
                  <a:pt x="8245227" y="2110493"/>
                  <a:pt x="8238930" y="2118049"/>
                </a:cubicBezTo>
                <a:cubicBezTo>
                  <a:pt x="8228975" y="2129995"/>
                  <a:pt x="8213554" y="2136085"/>
                  <a:pt x="8201608" y="2146040"/>
                </a:cubicBezTo>
                <a:cubicBezTo>
                  <a:pt x="8158861" y="2181663"/>
                  <a:pt x="8213348" y="2149502"/>
                  <a:pt x="8145624" y="2183363"/>
                </a:cubicBezTo>
                <a:cubicBezTo>
                  <a:pt x="8111716" y="2217271"/>
                  <a:pt x="8122202" y="2209424"/>
                  <a:pt x="8080310" y="2239347"/>
                </a:cubicBezTo>
                <a:cubicBezTo>
                  <a:pt x="8071185" y="2245865"/>
                  <a:pt x="8060832" y="2250710"/>
                  <a:pt x="8052318" y="2258008"/>
                </a:cubicBezTo>
                <a:cubicBezTo>
                  <a:pt x="7979942" y="2320044"/>
                  <a:pt x="8042044" y="2269993"/>
                  <a:pt x="7996334" y="2323322"/>
                </a:cubicBezTo>
                <a:cubicBezTo>
                  <a:pt x="7957633" y="2368474"/>
                  <a:pt x="7964587" y="2352888"/>
                  <a:pt x="7921690" y="2388636"/>
                </a:cubicBezTo>
                <a:cubicBezTo>
                  <a:pt x="7868507" y="2432955"/>
                  <a:pt x="7944244" y="2379821"/>
                  <a:pt x="7875036" y="2425959"/>
                </a:cubicBezTo>
                <a:cubicBezTo>
                  <a:pt x="7859485" y="2447730"/>
                  <a:pt x="7845097" y="2470381"/>
                  <a:pt x="7828383" y="2491273"/>
                </a:cubicBezTo>
                <a:cubicBezTo>
                  <a:pt x="7820140" y="2501577"/>
                  <a:pt x="7808062" y="2508528"/>
                  <a:pt x="7800392" y="2519265"/>
                </a:cubicBezTo>
                <a:cubicBezTo>
                  <a:pt x="7792307" y="2530583"/>
                  <a:pt x="7789446" y="2545014"/>
                  <a:pt x="7781730" y="2556587"/>
                </a:cubicBezTo>
                <a:cubicBezTo>
                  <a:pt x="7776850" y="2563907"/>
                  <a:pt x="7768701" y="2568491"/>
                  <a:pt x="7763069" y="2575249"/>
                </a:cubicBezTo>
                <a:cubicBezTo>
                  <a:pt x="7753114" y="2587196"/>
                  <a:pt x="7745197" y="2600764"/>
                  <a:pt x="7735077" y="2612571"/>
                </a:cubicBezTo>
                <a:cubicBezTo>
                  <a:pt x="7726489" y="2622590"/>
                  <a:pt x="7715533" y="2630426"/>
                  <a:pt x="7707085" y="2640563"/>
                </a:cubicBezTo>
                <a:cubicBezTo>
                  <a:pt x="7680591" y="2672356"/>
                  <a:pt x="7694053" y="2672256"/>
                  <a:pt x="7660432" y="2705877"/>
                </a:cubicBezTo>
                <a:cubicBezTo>
                  <a:pt x="7652503" y="2713806"/>
                  <a:pt x="7641771" y="2718318"/>
                  <a:pt x="7632441" y="2724538"/>
                </a:cubicBezTo>
                <a:cubicBezTo>
                  <a:pt x="7626220" y="2733869"/>
                  <a:pt x="7622536" y="2745525"/>
                  <a:pt x="7613779" y="2752530"/>
                </a:cubicBezTo>
                <a:cubicBezTo>
                  <a:pt x="7606099" y="2758674"/>
                  <a:pt x="7594584" y="2757462"/>
                  <a:pt x="7585787" y="2761861"/>
                </a:cubicBezTo>
                <a:cubicBezTo>
                  <a:pt x="7575757" y="2766876"/>
                  <a:pt x="7567126" y="2774302"/>
                  <a:pt x="7557796" y="2780522"/>
                </a:cubicBezTo>
                <a:cubicBezTo>
                  <a:pt x="7349412" y="2774302"/>
                  <a:pt x="7140782" y="2773754"/>
                  <a:pt x="6932645" y="2761861"/>
                </a:cubicBezTo>
                <a:cubicBezTo>
                  <a:pt x="6921449" y="2761221"/>
                  <a:pt x="6914527" y="2748517"/>
                  <a:pt x="6904653" y="2743200"/>
                </a:cubicBezTo>
                <a:cubicBezTo>
                  <a:pt x="6874036" y="2726714"/>
                  <a:pt x="6844336" y="2707544"/>
                  <a:pt x="6811347" y="2696547"/>
                </a:cubicBezTo>
                <a:cubicBezTo>
                  <a:pt x="6780570" y="2686288"/>
                  <a:pt x="6770171" y="2683430"/>
                  <a:pt x="6736702" y="2668555"/>
                </a:cubicBezTo>
                <a:cubicBezTo>
                  <a:pt x="6723991" y="2662906"/>
                  <a:pt x="6711174" y="2657266"/>
                  <a:pt x="6699379" y="2649894"/>
                </a:cubicBezTo>
                <a:cubicBezTo>
                  <a:pt x="6686192" y="2641652"/>
                  <a:pt x="6673760" y="2632142"/>
                  <a:pt x="6662057" y="2621902"/>
                </a:cubicBezTo>
                <a:cubicBezTo>
                  <a:pt x="6625099" y="2589564"/>
                  <a:pt x="6587346" y="2534795"/>
                  <a:pt x="6540759" y="2519265"/>
                </a:cubicBezTo>
                <a:lnTo>
                  <a:pt x="6512767" y="2509934"/>
                </a:lnTo>
                <a:cubicBezTo>
                  <a:pt x="6403612" y="2428066"/>
                  <a:pt x="6538436" y="2531935"/>
                  <a:pt x="6447453" y="2453951"/>
                </a:cubicBezTo>
                <a:cubicBezTo>
                  <a:pt x="6435646" y="2443831"/>
                  <a:pt x="6422571" y="2435290"/>
                  <a:pt x="6410130" y="2425959"/>
                </a:cubicBezTo>
                <a:cubicBezTo>
                  <a:pt x="6335486" y="2313991"/>
                  <a:pt x="6450562" y="2478833"/>
                  <a:pt x="6363477" y="2379306"/>
                </a:cubicBezTo>
                <a:cubicBezTo>
                  <a:pt x="6348708" y="2362427"/>
                  <a:pt x="6338596" y="2341983"/>
                  <a:pt x="6326155" y="2323322"/>
                </a:cubicBezTo>
                <a:cubicBezTo>
                  <a:pt x="6319935" y="2313991"/>
                  <a:pt x="6315423" y="2303259"/>
                  <a:pt x="6307494" y="2295330"/>
                </a:cubicBezTo>
                <a:lnTo>
                  <a:pt x="6260841" y="2248677"/>
                </a:lnTo>
                <a:cubicBezTo>
                  <a:pt x="6254620" y="2242457"/>
                  <a:pt x="6247059" y="2237336"/>
                  <a:pt x="6242179" y="2230016"/>
                </a:cubicBezTo>
                <a:cubicBezTo>
                  <a:pt x="6235959" y="2220685"/>
                  <a:pt x="6229082" y="2211761"/>
                  <a:pt x="6223518" y="2202024"/>
                </a:cubicBezTo>
                <a:cubicBezTo>
                  <a:pt x="6216617" y="2189948"/>
                  <a:pt x="6212572" y="2176275"/>
                  <a:pt x="6204857" y="2164702"/>
                </a:cubicBezTo>
                <a:cubicBezTo>
                  <a:pt x="6199977" y="2157382"/>
                  <a:pt x="6191076" y="2153360"/>
                  <a:pt x="6186196" y="2146040"/>
                </a:cubicBezTo>
                <a:cubicBezTo>
                  <a:pt x="6133034" y="2066297"/>
                  <a:pt x="6209098" y="2154806"/>
                  <a:pt x="6139543" y="2062065"/>
                </a:cubicBezTo>
                <a:cubicBezTo>
                  <a:pt x="6118706" y="2034282"/>
                  <a:pt x="6100716" y="2028785"/>
                  <a:pt x="6074228" y="2006081"/>
                </a:cubicBezTo>
                <a:cubicBezTo>
                  <a:pt x="6064209" y="1997493"/>
                  <a:pt x="6056373" y="1986537"/>
                  <a:pt x="6046236" y="1978089"/>
                </a:cubicBezTo>
                <a:cubicBezTo>
                  <a:pt x="6019030" y="1955417"/>
                  <a:pt x="5974488" y="1937939"/>
                  <a:pt x="5943600" y="1931436"/>
                </a:cubicBezTo>
                <a:cubicBezTo>
                  <a:pt x="5909983" y="1924359"/>
                  <a:pt x="5875175" y="1925216"/>
                  <a:pt x="5840963" y="1922106"/>
                </a:cubicBezTo>
                <a:cubicBezTo>
                  <a:pt x="5785359" y="1908204"/>
                  <a:pt x="5774356" y="1904593"/>
                  <a:pt x="5701004" y="1894114"/>
                </a:cubicBezTo>
                <a:cubicBezTo>
                  <a:pt x="5604353" y="1880307"/>
                  <a:pt x="5469240" y="1879014"/>
                  <a:pt x="5383763" y="1875453"/>
                </a:cubicBezTo>
                <a:lnTo>
                  <a:pt x="4758612" y="1884783"/>
                </a:lnTo>
                <a:cubicBezTo>
                  <a:pt x="4705662" y="1886044"/>
                  <a:pt x="4652955" y="1894541"/>
                  <a:pt x="4599992" y="1894114"/>
                </a:cubicBezTo>
                <a:cubicBezTo>
                  <a:pt x="4267153" y="1891430"/>
                  <a:pt x="3601616" y="1875453"/>
                  <a:pt x="3601616" y="1875453"/>
                </a:cubicBezTo>
                <a:lnTo>
                  <a:pt x="2211355" y="1894114"/>
                </a:lnTo>
                <a:cubicBezTo>
                  <a:pt x="2145406" y="1896054"/>
                  <a:pt x="2080963" y="1914615"/>
                  <a:pt x="2015412" y="1922106"/>
                </a:cubicBezTo>
                <a:cubicBezTo>
                  <a:pt x="1972040" y="1927063"/>
                  <a:pt x="1928367" y="1928969"/>
                  <a:pt x="1884783" y="1931436"/>
                </a:cubicBezTo>
                <a:lnTo>
                  <a:pt x="1520890" y="1950098"/>
                </a:lnTo>
                <a:lnTo>
                  <a:pt x="1455575" y="1959428"/>
                </a:lnTo>
                <a:cubicBezTo>
                  <a:pt x="1427629" y="1962921"/>
                  <a:pt x="1399481" y="1964776"/>
                  <a:pt x="1371600" y="1968759"/>
                </a:cubicBezTo>
                <a:cubicBezTo>
                  <a:pt x="1355900" y="1971002"/>
                  <a:pt x="1340754" y="1976807"/>
                  <a:pt x="1324947" y="1978089"/>
                </a:cubicBezTo>
                <a:cubicBezTo>
                  <a:pt x="1225552" y="1986148"/>
                  <a:pt x="1125318" y="1984383"/>
                  <a:pt x="1026367" y="1996751"/>
                </a:cubicBezTo>
                <a:cubicBezTo>
                  <a:pt x="1001485" y="1999861"/>
                  <a:pt x="976456" y="2001959"/>
                  <a:pt x="951722" y="2006081"/>
                </a:cubicBezTo>
                <a:cubicBezTo>
                  <a:pt x="791408" y="2032799"/>
                  <a:pt x="894624" y="2030411"/>
                  <a:pt x="662473" y="2052734"/>
                </a:cubicBezTo>
                <a:cubicBezTo>
                  <a:pt x="566300" y="2061982"/>
                  <a:pt x="373224" y="2071396"/>
                  <a:pt x="373224" y="2071396"/>
                </a:cubicBezTo>
                <a:cubicBezTo>
                  <a:pt x="39172" y="2060260"/>
                  <a:pt x="150247" y="2139916"/>
                  <a:pt x="74645" y="2034073"/>
                </a:cubicBezTo>
                <a:cubicBezTo>
                  <a:pt x="65606" y="2021419"/>
                  <a:pt x="55984" y="2009192"/>
                  <a:pt x="46653" y="1996751"/>
                </a:cubicBezTo>
                <a:cubicBezTo>
                  <a:pt x="16146" y="1905235"/>
                  <a:pt x="65606" y="2034513"/>
                  <a:pt x="9330" y="1950098"/>
                </a:cubicBezTo>
                <a:cubicBezTo>
                  <a:pt x="2217" y="1939428"/>
                  <a:pt x="3110" y="1925216"/>
                  <a:pt x="0" y="1912775"/>
                </a:cubicBezTo>
                <a:cubicBezTo>
                  <a:pt x="3110" y="1847461"/>
                  <a:pt x="3900" y="1781994"/>
                  <a:pt x="9330" y="1716832"/>
                </a:cubicBezTo>
                <a:cubicBezTo>
                  <a:pt x="10147" y="1707031"/>
                  <a:pt x="17441" y="1698599"/>
                  <a:pt x="18661" y="1688840"/>
                </a:cubicBezTo>
                <a:cubicBezTo>
                  <a:pt x="23691" y="1648601"/>
                  <a:pt x="23747" y="1607871"/>
                  <a:pt x="27992" y="1567542"/>
                </a:cubicBezTo>
                <a:cubicBezTo>
                  <a:pt x="29972" y="1548728"/>
                  <a:pt x="34445" y="1530257"/>
                  <a:pt x="37322" y="1511559"/>
                </a:cubicBezTo>
                <a:cubicBezTo>
                  <a:pt x="46129" y="1454310"/>
                  <a:pt x="42682" y="1455476"/>
                  <a:pt x="55983" y="1408922"/>
                </a:cubicBezTo>
                <a:cubicBezTo>
                  <a:pt x="58685" y="1399465"/>
                  <a:pt x="60915" y="1389727"/>
                  <a:pt x="65314" y="1380930"/>
                </a:cubicBezTo>
                <a:cubicBezTo>
                  <a:pt x="70329" y="1370900"/>
                  <a:pt x="77755" y="1362269"/>
                  <a:pt x="83975" y="1352938"/>
                </a:cubicBezTo>
                <a:cubicBezTo>
                  <a:pt x="96054" y="1268386"/>
                  <a:pt x="97127" y="1271001"/>
                  <a:pt x="102636" y="1166326"/>
                </a:cubicBezTo>
                <a:cubicBezTo>
                  <a:pt x="106726" y="1088616"/>
                  <a:pt x="107259" y="1010736"/>
                  <a:pt x="111967" y="933061"/>
                </a:cubicBezTo>
                <a:cubicBezTo>
                  <a:pt x="112516" y="924006"/>
                  <a:pt x="117292" y="852650"/>
                  <a:pt x="130628" y="830424"/>
                </a:cubicBezTo>
                <a:cubicBezTo>
                  <a:pt x="135154" y="822881"/>
                  <a:pt x="141422" y="815697"/>
                  <a:pt x="149290" y="811763"/>
                </a:cubicBezTo>
                <a:cubicBezTo>
                  <a:pt x="166884" y="802966"/>
                  <a:pt x="186612" y="799322"/>
                  <a:pt x="205273" y="793102"/>
                </a:cubicBezTo>
                <a:cubicBezTo>
                  <a:pt x="257055" y="775841"/>
                  <a:pt x="223501" y="784992"/>
                  <a:pt x="307910" y="774440"/>
                </a:cubicBezTo>
                <a:cubicBezTo>
                  <a:pt x="320351" y="768220"/>
                  <a:pt x="333659" y="763494"/>
                  <a:pt x="345232" y="755779"/>
                </a:cubicBezTo>
                <a:cubicBezTo>
                  <a:pt x="352552" y="750899"/>
                  <a:pt x="356026" y="741052"/>
                  <a:pt x="363894" y="737118"/>
                </a:cubicBezTo>
                <a:cubicBezTo>
                  <a:pt x="375364" y="731383"/>
                  <a:pt x="388886" y="731310"/>
                  <a:pt x="401216" y="727787"/>
                </a:cubicBezTo>
                <a:cubicBezTo>
                  <a:pt x="410673" y="725085"/>
                  <a:pt x="419877" y="721567"/>
                  <a:pt x="429208" y="718457"/>
                </a:cubicBezTo>
                <a:cubicBezTo>
                  <a:pt x="438539" y="712237"/>
                  <a:pt x="448443" y="706801"/>
                  <a:pt x="457200" y="699796"/>
                </a:cubicBezTo>
                <a:cubicBezTo>
                  <a:pt x="464069" y="694300"/>
                  <a:pt x="467993" y="685068"/>
                  <a:pt x="475861" y="681134"/>
                </a:cubicBezTo>
                <a:cubicBezTo>
                  <a:pt x="487331" y="675399"/>
                  <a:pt x="500742" y="674914"/>
                  <a:pt x="513183" y="671804"/>
                </a:cubicBezTo>
                <a:cubicBezTo>
                  <a:pt x="535289" y="649698"/>
                  <a:pt x="556176" y="626371"/>
                  <a:pt x="587828" y="615820"/>
                </a:cubicBezTo>
                <a:cubicBezTo>
                  <a:pt x="597159" y="612710"/>
                  <a:pt x="607222" y="611265"/>
                  <a:pt x="615820" y="606489"/>
                </a:cubicBezTo>
                <a:cubicBezTo>
                  <a:pt x="635426" y="595597"/>
                  <a:pt x="653143" y="581608"/>
                  <a:pt x="671804" y="569167"/>
                </a:cubicBezTo>
                <a:lnTo>
                  <a:pt x="671804" y="531845"/>
                </a:lnTo>
                <a:close/>
              </a:path>
            </a:pathLst>
          </a:custGeom>
          <a:solidFill>
            <a:schemeClr val="accent5">
              <a:lumMod val="75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2766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Advisory A Floodplain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26347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27200" y="1066800"/>
            <a:ext cx="352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</a:t>
            </a:r>
            <a:r>
              <a:rPr lang="en-US" dirty="0" smtClean="0"/>
              <a:t> </a:t>
            </a:r>
            <a:r>
              <a:rPr lang="en-US" dirty="0"/>
              <a:t>IN and Advisory A OUT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225956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</a:t>
            </a:r>
            <a:r>
              <a:rPr lang="en-US" dirty="0" smtClean="0"/>
              <a:t>Effective</a:t>
            </a:r>
          </a:p>
          <a:p>
            <a:pPr algn="ctr"/>
            <a:r>
              <a:rPr lang="en-US" dirty="0" smtClean="0"/>
              <a:t>&amp; </a:t>
            </a:r>
            <a:r>
              <a:rPr lang="en-US" dirty="0"/>
              <a:t>Advisory</a:t>
            </a:r>
          </a:p>
          <a:p>
            <a:pPr algn="ctr"/>
            <a:r>
              <a:rPr lang="en-US" dirty="0"/>
              <a:t> (No Change)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A Zones – Outreach Information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22900" y="3690620"/>
          <a:ext cx="8305802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722">
                  <a:extLst>
                    <a:ext uri="{9D8B030D-6E8A-4147-A177-3AD203B41FA5}">
                      <a16:colId xmlns:a16="http://schemas.microsoft.com/office/drawing/2014/main" val="12814504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Building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Area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Percentage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  <a:r>
                        <a:rPr lang="en-US" sz="1600" baseline="0" dirty="0"/>
                        <a:t>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 both </a:t>
                      </a:r>
                      <a:r>
                        <a:rPr lang="en-US" sz="1600" dirty="0" smtClean="0"/>
                        <a:t>Effective </a:t>
                      </a:r>
                      <a:r>
                        <a:rPr lang="en-US" sz="1600" dirty="0"/>
                        <a:t>and Advisory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163</a:t>
                      </a:r>
                      <a:endParaRPr lang="en-US" sz="1600" i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3,289 Acres</a:t>
                      </a:r>
                      <a:endParaRPr lang="en-US" sz="1600" i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54.3%</a:t>
                      </a:r>
                      <a:endParaRPr lang="en-US" sz="1600" i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Advisory A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Effective </a:t>
                      </a:r>
                      <a:r>
                        <a:rPr lang="en-US" sz="1600" dirty="0"/>
                        <a:t>OUT and Advisory A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46</a:t>
                      </a:r>
                      <a:endParaRPr lang="en-US" sz="1600" i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242 Acres</a:t>
                      </a:r>
                      <a:endParaRPr lang="en-US" sz="1600" i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4%</a:t>
                      </a:r>
                      <a:endParaRPr lang="en-US" sz="1600" i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Effective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/>
                        <a:t>Only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Effective </a:t>
                      </a:r>
                      <a:r>
                        <a:rPr lang="en-US" sz="1600" dirty="0"/>
                        <a:t>IN and Advisory A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156</a:t>
                      </a:r>
                      <a:endParaRPr lang="en-US" sz="1600" i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2,531 Acres</a:t>
                      </a:r>
                      <a:endParaRPr lang="en-US" sz="1600" i="0" baseline="30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41.7%</a:t>
                      </a:r>
                    </a:p>
                    <a:p>
                      <a:pPr algn="ctr"/>
                      <a:endParaRPr lang="en-US" sz="1600" i="0" baseline="30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114800" y="3276600"/>
            <a:ext cx="457196" cy="3265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798" y="3276600"/>
            <a:ext cx="281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Effective Regulatory Floodplain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3276600"/>
            <a:ext cx="457197" cy="3265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76400" y="2133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</a:t>
            </a:r>
            <a:r>
              <a:rPr lang="en-US" dirty="0" smtClean="0"/>
              <a:t> </a:t>
            </a:r>
            <a:r>
              <a:rPr lang="en-US" dirty="0"/>
              <a:t>OUT and Advisory A 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6104234"/>
            <a:ext cx="8305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/>
              <a:t>The geographic union of </a:t>
            </a:r>
            <a:r>
              <a:rPr lang="en-US" sz="1200" i="1" dirty="0" smtClean="0"/>
              <a:t>Effective </a:t>
            </a:r>
            <a:r>
              <a:rPr lang="en-US" sz="1200" i="1" dirty="0"/>
              <a:t>and Advisory Floodplains generates a change polygon for flood risk analysis by area.  Subsequently the union polygon can be intersected with site-specific structures to analyze the impact of the Advisory Floodplain changes to the </a:t>
            </a:r>
            <a:r>
              <a:rPr lang="en-US" sz="1200" i="1" dirty="0" smtClean="0"/>
              <a:t>Effective Regulatory </a:t>
            </a:r>
            <a:r>
              <a:rPr lang="en-US" sz="1200" i="1" dirty="0"/>
              <a:t>Floodplain</a:t>
            </a:r>
            <a:r>
              <a:rPr lang="en-US" sz="1600" i="1" dirty="0"/>
              <a:t>.</a:t>
            </a:r>
          </a:p>
        </p:txBody>
      </p:sp>
      <p:pic>
        <p:nvPicPr>
          <p:cNvPr id="1026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360000" cy="340200"/>
          </a:xfrm>
          <a:prstGeom prst="rect">
            <a:avLst/>
          </a:prstGeom>
          <a:noFill/>
        </p:spPr>
      </p:pic>
      <p:pic>
        <p:nvPicPr>
          <p:cNvPr id="22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360000" cy="340200"/>
          </a:xfrm>
          <a:prstGeom prst="rect">
            <a:avLst/>
          </a:prstGeom>
          <a:noFill/>
        </p:spPr>
      </p:pic>
      <p:pic>
        <p:nvPicPr>
          <p:cNvPr id="23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09800"/>
            <a:ext cx="360000" cy="340200"/>
          </a:xfrm>
          <a:prstGeom prst="rect">
            <a:avLst/>
          </a:prstGeom>
          <a:noFill/>
        </p:spPr>
      </p:pic>
      <p:pic>
        <p:nvPicPr>
          <p:cNvPr id="24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66800"/>
            <a:ext cx="360000" cy="340200"/>
          </a:xfrm>
          <a:prstGeom prst="rect">
            <a:avLst/>
          </a:prstGeom>
          <a:noFill/>
        </p:spPr>
      </p:pic>
      <p:pic>
        <p:nvPicPr>
          <p:cNvPr id="25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0"/>
            <a:ext cx="360000" cy="340200"/>
          </a:xfrm>
          <a:prstGeom prst="rect">
            <a:avLst/>
          </a:prstGeom>
          <a:noFill/>
        </p:spPr>
      </p:pic>
      <p:pic>
        <p:nvPicPr>
          <p:cNvPr id="26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360000" cy="340200"/>
          </a:xfrm>
          <a:prstGeom prst="rect">
            <a:avLst/>
          </a:prstGeom>
          <a:noFill/>
        </p:spPr>
      </p:pic>
      <p:pic>
        <p:nvPicPr>
          <p:cNvPr id="27" name="Picture 2" descr="C:\Users\Kurt\AppData\Local\Microsoft\Windows\Temporary Internet Files\Content.IE5\1P7QK4BC\black-house-4493-larg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95400"/>
            <a:ext cx="360000" cy="340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949544" y="5592048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▲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49544" y="500158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★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20953" y="4371012"/>
            <a:ext cx="434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●</a:t>
            </a:r>
            <a:endParaRPr lang="en-US" sz="24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98229" y="1509434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▲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465757" y="1345167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▲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935452" y="1248332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▲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73252" y="1031325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▲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66024" y="226540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★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981200" y="1539467"/>
            <a:ext cx="434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●</a:t>
            </a:r>
            <a:endParaRPr lang="en-US" sz="24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14172" y="219832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229820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Building Counts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EC2D64-35EA-4C88-ACD1-0D7DD19259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4102" y="1070139"/>
          <a:ext cx="7959634" cy="5312012"/>
        </p:xfrm>
        <a:graphic>
          <a:graphicData uri="http://schemas.openxmlformats.org/drawingml/2006/table">
            <a:tbl>
              <a:tblPr/>
              <a:tblGrid>
                <a:gridCol w="1285809">
                  <a:extLst>
                    <a:ext uri="{9D8B030D-6E8A-4147-A177-3AD203B41FA5}">
                      <a16:colId xmlns:a16="http://schemas.microsoft.com/office/drawing/2014/main" val="1791869149"/>
                    </a:ext>
                  </a:extLst>
                </a:gridCol>
                <a:gridCol w="635007">
                  <a:extLst>
                    <a:ext uri="{9D8B030D-6E8A-4147-A177-3AD203B41FA5}">
                      <a16:colId xmlns:a16="http://schemas.microsoft.com/office/drawing/2014/main" val="2661822601"/>
                    </a:ext>
                  </a:extLst>
                </a:gridCol>
                <a:gridCol w="212785">
                  <a:extLst>
                    <a:ext uri="{9D8B030D-6E8A-4147-A177-3AD203B41FA5}">
                      <a16:colId xmlns:a16="http://schemas.microsoft.com/office/drawing/2014/main" val="2864865941"/>
                    </a:ext>
                  </a:extLst>
                </a:gridCol>
                <a:gridCol w="991536">
                  <a:extLst>
                    <a:ext uri="{9D8B030D-6E8A-4147-A177-3AD203B41FA5}">
                      <a16:colId xmlns:a16="http://schemas.microsoft.com/office/drawing/2014/main" val="1040826309"/>
                    </a:ext>
                  </a:extLst>
                </a:gridCol>
                <a:gridCol w="914675">
                  <a:extLst>
                    <a:ext uri="{9D8B030D-6E8A-4147-A177-3AD203B41FA5}">
                      <a16:colId xmlns:a16="http://schemas.microsoft.com/office/drawing/2014/main" val="4118503366"/>
                    </a:ext>
                  </a:extLst>
                </a:gridCol>
                <a:gridCol w="1250055">
                  <a:extLst>
                    <a:ext uri="{9D8B030D-6E8A-4147-A177-3AD203B41FA5}">
                      <a16:colId xmlns:a16="http://schemas.microsoft.com/office/drawing/2014/main" val="490661104"/>
                    </a:ext>
                  </a:extLst>
                </a:gridCol>
                <a:gridCol w="1250055">
                  <a:extLst>
                    <a:ext uri="{9D8B030D-6E8A-4147-A177-3AD203B41FA5}">
                      <a16:colId xmlns:a16="http://schemas.microsoft.com/office/drawing/2014/main" val="4117089293"/>
                    </a:ext>
                  </a:extLst>
                </a:gridCol>
                <a:gridCol w="1419712">
                  <a:extLst>
                    <a:ext uri="{9D8B030D-6E8A-4147-A177-3AD203B41FA5}">
                      <a16:colId xmlns:a16="http://schemas.microsoft.com/office/drawing/2014/main" val="120087091"/>
                    </a:ext>
                  </a:extLst>
                </a:gridCol>
              </a:tblGrid>
              <a:tr h="30383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100-YR Flood (High Flood Risk)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850314"/>
                  </a:ext>
                </a:extLst>
              </a:tr>
              <a:tr h="30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(A+B)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(B+C)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(A+B)-(B+C)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42062"/>
                  </a:ext>
                </a:extLst>
              </a:tr>
              <a:tr h="811227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 ZONE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                          Effective           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Effective &amp;                 Advisory</a:t>
                      </a:r>
                      <a:r>
                        <a:rPr lang="en-US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Effective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                    Advisory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Advisory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577417"/>
                  </a:ext>
                </a:extLst>
              </a:tr>
              <a:tr h="7353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Approximate  A Zone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07595"/>
                  </a:ext>
                </a:extLst>
              </a:tr>
              <a:tr h="29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(A+B)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(B+C)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(A+B)-(B+C)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50057"/>
                  </a:ext>
                </a:extLst>
              </a:tr>
              <a:tr h="69499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 ZONE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                          Effective           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</a:t>
                      </a: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&amp;                 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 AE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Effective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                    Updated AE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  <a:b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Updated AE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</a:t>
                      </a:r>
                    </a:p>
                    <a:p>
                      <a:pPr algn="ctr" fontAlgn="t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16969"/>
                  </a:ext>
                </a:extLst>
              </a:tr>
              <a:tr h="7353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Detailed             AE Zone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82618"/>
                  </a:ext>
                </a:extLst>
              </a:tr>
              <a:tr h="49305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096493"/>
                  </a:ext>
                </a:extLst>
              </a:tr>
              <a:tr h="30383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500-YR Flood (Moderate Flood Risk)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52076"/>
                  </a:ext>
                </a:extLst>
              </a:tr>
              <a:tr h="250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500-YR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72532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4C3B33-5EEC-44F6-849B-908DB0C045A6}"/>
              </a:ext>
            </a:extLst>
          </p:cNvPr>
          <p:cNvSpPr/>
          <p:nvPr/>
        </p:nvSpPr>
        <p:spPr>
          <a:xfrm>
            <a:off x="1985358" y="1659930"/>
            <a:ext cx="836219" cy="357581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B872A-8B19-40DA-A915-322775978F40}"/>
              </a:ext>
            </a:extLst>
          </p:cNvPr>
          <p:cNvSpPr/>
          <p:nvPr/>
        </p:nvSpPr>
        <p:spPr>
          <a:xfrm>
            <a:off x="4760456" y="1677347"/>
            <a:ext cx="1201980" cy="357581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657" y="6536044"/>
            <a:ext cx="830580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The flood at-risk buildings </a:t>
            </a:r>
            <a:r>
              <a:rPr lang="en-US" sz="1200" i="1" dirty="0"/>
              <a:t>need to be </a:t>
            </a:r>
            <a:r>
              <a:rPr lang="en-US" sz="1200" i="1" dirty="0" smtClean="0"/>
              <a:t>verified 1) </a:t>
            </a:r>
            <a:r>
              <a:rPr lang="en-US" sz="1200" i="1" dirty="0"/>
              <a:t>if they are primary or accessory </a:t>
            </a:r>
            <a:r>
              <a:rPr lang="en-US" sz="1200" i="1" dirty="0" smtClean="0"/>
              <a:t>structures; And 2) if on </a:t>
            </a:r>
            <a:r>
              <a:rPr lang="en-US" sz="1200" i="1" dirty="0"/>
              <a:t>the edge of the flood zone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0075" y="646527"/>
            <a:ext cx="232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Jefferson County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03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" y="1449472"/>
            <a:ext cx="3733801" cy="5260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653" y="3626560"/>
            <a:ext cx="3349191" cy="28015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1653" y="1863805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Primary building identification preview in Jefferson county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5144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County Pilot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9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851" y="6272800"/>
            <a:ext cx="53388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https://www.mapwv.gov/flood/map/?wkid=102100&amp;x=-</a:t>
            </a:r>
            <a:r>
              <a:rPr lang="en-US" sz="900" dirty="0" smtClean="0">
                <a:hlinkClick r:id="rId2"/>
              </a:rPr>
              <a:t>8664125&amp;y=4753054&amp;l=12&amp;v=1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13" y="1966260"/>
            <a:ext cx="3793331" cy="3121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367" y="1914673"/>
            <a:ext cx="3553985" cy="3311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851" y="5226082"/>
            <a:ext cx="6500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Before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289369" y="5309094"/>
            <a:ext cx="5402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After</a:t>
            </a:r>
            <a:endParaRPr lang="en-US" sz="135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25144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County Pilot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7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5357" y="227261"/>
            <a:ext cx="5077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Risk Analysis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27" y="1419473"/>
            <a:ext cx="6931302" cy="50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70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7" y="5202963"/>
            <a:ext cx="4522732" cy="882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7" y="1556659"/>
            <a:ext cx="3063740" cy="3407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146" y="1828800"/>
            <a:ext cx="3809189" cy="1796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25144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County Pilot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1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528763"/>
            <a:ext cx="7620000" cy="193833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Tx/>
              <a:buNone/>
              <a:defRPr/>
            </a:pPr>
            <a:r>
              <a:rPr lang="en-US" sz="2800" dirty="0" smtClean="0"/>
              <a:t>301.a Definition of “Building”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/>
              <a:t>2 or more exterior walls </a:t>
            </a:r>
            <a:r>
              <a:rPr lang="en-US" sz="2400" dirty="0" smtClean="0"/>
              <a:t>and a roof affixed to a site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Manufactured (mobile) home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Travel trailer without wheels</a:t>
            </a:r>
          </a:p>
        </p:txBody>
      </p:sp>
      <p:pic>
        <p:nvPicPr>
          <p:cNvPr id="15363" name="Picture 8" descr="100_26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3" b="19965"/>
          <a:stretch>
            <a:fillRect/>
          </a:stretch>
        </p:blipFill>
        <p:spPr bwMode="auto">
          <a:xfrm>
            <a:off x="3505200" y="3787775"/>
            <a:ext cx="54102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6114633" y="822325"/>
            <a:ext cx="2800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rgbClr val="5B5C5E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i="1" dirty="0" smtClean="0">
                <a:solidFill>
                  <a:srgbClr val="FFFF00"/>
                </a:solidFill>
              </a:rPr>
              <a:t>CRS Manual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>
                <a:solidFill>
                  <a:srgbClr val="FFFF00"/>
                </a:solidFill>
              </a:rPr>
              <a:t>Page 300-4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37828"/>
            <a:ext cx="4703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Definition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46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8763"/>
            <a:ext cx="7696200" cy="1862137"/>
          </a:xfrm>
        </p:spPr>
        <p:txBody>
          <a:bodyPr wrap="square"/>
          <a:lstStyle/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dirty="0" smtClean="0"/>
              <a:t>“Not a Building”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Open pavilions, carports, underground pump stations, trailers, etc. are not buildings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Accessory structures are not counted</a:t>
            </a:r>
          </a:p>
        </p:txBody>
      </p:sp>
      <p:pic>
        <p:nvPicPr>
          <p:cNvPr id="7176" name="Picture 8" descr="http://www.cbrcparks.org/photos/DSCN1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4575"/>
            <a:ext cx="37338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http://www.swingplans.com/images/garage_pl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584575"/>
            <a:ext cx="359568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6114633" y="822325"/>
            <a:ext cx="2800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rgbClr val="5B5C5E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i="1" dirty="0" smtClean="0">
                <a:solidFill>
                  <a:srgbClr val="FFFF00"/>
                </a:solidFill>
              </a:rPr>
              <a:t>CRS Manual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>
                <a:solidFill>
                  <a:srgbClr val="FFFF00"/>
                </a:solidFill>
              </a:rPr>
              <a:t>Page 300-5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5142" y="206327"/>
            <a:ext cx="37000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Building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984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0486" y="1430040"/>
            <a:ext cx="7620000" cy="5024438"/>
          </a:xfrm>
        </p:spPr>
        <p:txBody>
          <a:bodyPr>
            <a:noAutofit/>
          </a:bodyPr>
          <a:lstStyle/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Building Category</a:t>
            </a:r>
          </a:p>
          <a:p>
            <a:pPr lvl="1">
              <a:defRPr/>
            </a:pPr>
            <a:r>
              <a:rPr lang="en-US" sz="2000" dirty="0" smtClean="0"/>
              <a:t>Identify as a building or accessory structure</a:t>
            </a:r>
          </a:p>
          <a:p>
            <a:pPr>
              <a:defRPr/>
            </a:pPr>
            <a:r>
              <a:rPr lang="en-US" sz="2400" dirty="0" smtClean="0"/>
              <a:t>Flood-Risk Structure </a:t>
            </a:r>
            <a:endParaRPr lang="en-US" sz="2400" dirty="0" smtClean="0"/>
          </a:p>
          <a:p>
            <a:pPr lvl="1">
              <a:defRPr/>
            </a:pPr>
            <a:r>
              <a:rPr lang="en-US" sz="2000" dirty="0" smtClean="0"/>
              <a:t>Is building footprint in floodplain?</a:t>
            </a:r>
          </a:p>
          <a:p>
            <a:pPr lvl="1">
              <a:defRPr/>
            </a:pPr>
            <a:r>
              <a:rPr lang="en-US" sz="2000" dirty="0" smtClean="0"/>
              <a:t>Does building point need to be pinpointed in floodplain?</a:t>
            </a:r>
          </a:p>
          <a:p>
            <a:pPr>
              <a:defRPr/>
            </a:pPr>
            <a:r>
              <a:rPr lang="en-US" sz="2400" dirty="0" smtClean="0"/>
              <a:t>Building Elevated</a:t>
            </a:r>
          </a:p>
          <a:p>
            <a:pPr lvl="1">
              <a:defRPr/>
            </a:pPr>
            <a:r>
              <a:rPr lang="en-US" sz="2000" dirty="0" smtClean="0"/>
              <a:t>Has structure been elevated?  What is the estimated first floor height?  View </a:t>
            </a:r>
            <a:r>
              <a:rPr lang="en-US" sz="2000" dirty="0" err="1" smtClean="0"/>
              <a:t>SteetView</a:t>
            </a:r>
            <a:r>
              <a:rPr lang="en-US" sz="2000" dirty="0" smtClean="0"/>
              <a:t> imagery.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Individual Building Value $$</a:t>
            </a:r>
          </a:p>
          <a:p>
            <a:pPr lvl="1">
              <a:defRPr/>
            </a:pPr>
            <a:r>
              <a:rPr lang="en-US" sz="2000" dirty="0" smtClean="0"/>
              <a:t>What is individual building value for multiple structures on a parcel.  Review assessment records.</a:t>
            </a:r>
          </a:p>
          <a:p>
            <a:pPr>
              <a:defRPr/>
            </a:pPr>
            <a:r>
              <a:rPr lang="en-US" sz="2400" dirty="0" smtClean="0"/>
              <a:t>Bad Resource Data (imagery, parcels, addresses, etc.)</a:t>
            </a:r>
          </a:p>
          <a:p>
            <a:pPr>
              <a:defRPr/>
            </a:pPr>
            <a:r>
              <a:rPr lang="en-US" sz="2400" dirty="0" smtClean="0"/>
              <a:t>Validated by whom and when</a:t>
            </a:r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41679" y="227261"/>
            <a:ext cx="83776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Identification Questions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82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0486" y="1430040"/>
            <a:ext cx="7620000" cy="50244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Tx/>
              <a:buNone/>
              <a:defRPr/>
            </a:pPr>
            <a:r>
              <a:rPr lang="en-US" u="sng" dirty="0" smtClean="0"/>
              <a:t>Building Identification Resource Layers</a:t>
            </a:r>
            <a:endParaRPr lang="en-US" u="sng" dirty="0" smtClean="0"/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Imagery</a:t>
            </a:r>
            <a:endParaRPr lang="en-US" sz="2400" dirty="0" smtClean="0"/>
          </a:p>
          <a:p>
            <a:pPr lvl="1">
              <a:defRPr/>
            </a:pPr>
            <a:r>
              <a:rPr lang="en-US" sz="2000" dirty="0" smtClean="0"/>
              <a:t>Top Down (Best Leaf Off, 2018 NAIP, Commercial) </a:t>
            </a:r>
          </a:p>
          <a:p>
            <a:pPr lvl="1">
              <a:defRPr/>
            </a:pPr>
            <a:r>
              <a:rPr lang="en-US" sz="2000" dirty="0" smtClean="0"/>
              <a:t>Oblique</a:t>
            </a:r>
          </a:p>
          <a:p>
            <a:pPr lvl="1">
              <a:defRPr/>
            </a:pPr>
            <a:r>
              <a:rPr lang="en-US" sz="2000" dirty="0" smtClean="0"/>
              <a:t>Street View (</a:t>
            </a:r>
            <a:r>
              <a:rPr lang="en-US" sz="2000" dirty="0" err="1" smtClean="0"/>
              <a:t>Esri</a:t>
            </a:r>
            <a:r>
              <a:rPr lang="en-US" sz="2000" dirty="0" smtClean="0"/>
              <a:t>, Bing)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Parcels</a:t>
            </a:r>
          </a:p>
          <a:p>
            <a:pPr lvl="1">
              <a:defRPr/>
            </a:pPr>
            <a:r>
              <a:rPr lang="en-US" sz="2000" dirty="0" smtClean="0"/>
              <a:t>Property Lines</a:t>
            </a:r>
          </a:p>
          <a:p>
            <a:pPr lvl="1">
              <a:defRPr/>
            </a:pPr>
            <a:r>
              <a:rPr lang="en-US" sz="2000" dirty="0" smtClean="0"/>
              <a:t>Assessment Records (building identification, value, owner name, address)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Site Addresses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Building Footprints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400" dirty="0" smtClean="0"/>
              <a:t>Floodplain Boundaries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2625" y="237828"/>
            <a:ext cx="43470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Toolkit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722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8" y="1925449"/>
            <a:ext cx="6139492" cy="4177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308" y="6322402"/>
            <a:ext cx="69708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https://www.mapwv.gov/flood/map/?wkid=102100&amp;x=-</a:t>
            </a:r>
            <a:r>
              <a:rPr lang="en-US" sz="1350" dirty="0" smtClean="0">
                <a:hlinkClick r:id="rId3"/>
              </a:rPr>
              <a:t>9132529&amp;y=4555837&amp;l=13&amp;v=1</a:t>
            </a:r>
            <a:endParaRPr lang="en-US" sz="1350" dirty="0" smtClean="0"/>
          </a:p>
          <a:p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618515" y="2180007"/>
            <a:ext cx="2199113" cy="25160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2400" dirty="0"/>
              <a:t>Site address centroid not in the floodplain but building footprint is</a:t>
            </a:r>
          </a:p>
          <a:p>
            <a:pPr marL="257175" indent="-257175">
              <a:buAutoNum type="arabicPeriod"/>
            </a:pPr>
            <a:endParaRPr lang="en-US" sz="135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308" y="227261"/>
            <a:ext cx="76546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Identification - Issues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8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94" y="1628290"/>
            <a:ext cx="6273587" cy="4391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594" y="6244028"/>
            <a:ext cx="68004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https://www.mapwv.gov/flood/map/?wkid=102100&amp;x=-</a:t>
            </a:r>
            <a:r>
              <a:rPr lang="en-US" sz="1350" dirty="0" smtClean="0">
                <a:hlinkClick r:id="rId3"/>
              </a:rPr>
              <a:t>9105243&amp;y=4549177&amp;l=12&amp;v=1</a:t>
            </a:r>
            <a:endParaRPr lang="en-US" sz="1350" dirty="0" smtClean="0"/>
          </a:p>
          <a:p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846546" y="2007161"/>
            <a:ext cx="2199113" cy="28854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/>
              <a:t>Site point with no building in </a:t>
            </a:r>
            <a:r>
              <a:rPr lang="en-US" sz="2400" dirty="0" smtClean="0"/>
              <a:t>imagery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3. Site address accessory structures</a:t>
            </a:r>
          </a:p>
          <a:p>
            <a:pPr marL="257175" indent="-257175">
              <a:buAutoNum type="arabicPeriod"/>
            </a:pPr>
            <a:endParaRPr lang="en-US" sz="135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Identification - Issues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0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774" y="6350169"/>
            <a:ext cx="70061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2"/>
              </a:rPr>
              <a:t>https://www.mapwv.gov/flood/map/?wkid=102100&amp;x=-</a:t>
            </a:r>
            <a:r>
              <a:rPr lang="en-US" sz="1350" dirty="0" smtClean="0">
                <a:hlinkClick r:id="rId2"/>
              </a:rPr>
              <a:t>9129149&amp;y=4557222&amp;l=12&amp;v=1</a:t>
            </a:r>
            <a:endParaRPr lang="en-US" sz="1350" dirty="0" smtClean="0"/>
          </a:p>
          <a:p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82" y="1369377"/>
            <a:ext cx="5780718" cy="4965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6316" y="2521092"/>
            <a:ext cx="2199113" cy="28854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4. </a:t>
            </a:r>
            <a:r>
              <a:rPr lang="en-US" sz="2400" dirty="0" smtClean="0"/>
              <a:t>Buildings in close proximity or under canopy combined into single building footprint </a:t>
            </a:r>
            <a:endParaRPr lang="en-US" sz="2400" dirty="0"/>
          </a:p>
          <a:p>
            <a:pPr marL="257175" indent="-257175">
              <a:buAutoNum type="arabicPeriod"/>
            </a:pPr>
            <a:endParaRPr lang="en-US" sz="135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876"/>
            <a:ext cx="9144000" cy="1192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Identification - Issues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893</Words>
  <Application>Microsoft Office PowerPoint</Application>
  <PresentationFormat>On-screen Show (4:3)</PresentationFormat>
  <Paragraphs>236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Segoe UI Emoji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Fang Fang</dc:creator>
  <cp:lastModifiedBy>Kurt Donaldson</cp:lastModifiedBy>
  <cp:revision>17</cp:revision>
  <dcterms:created xsi:type="dcterms:W3CDTF">2018-08-03T14:30:44Z</dcterms:created>
  <dcterms:modified xsi:type="dcterms:W3CDTF">2018-08-03T17:04:30Z</dcterms:modified>
</cp:coreProperties>
</file>