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97" r:id="rId2"/>
    <p:sldId id="389" r:id="rId3"/>
    <p:sldId id="263" r:id="rId4"/>
    <p:sldId id="493" r:id="rId5"/>
    <p:sldId id="490" r:id="rId6"/>
    <p:sldId id="507" r:id="rId7"/>
    <p:sldId id="501" r:id="rId8"/>
    <p:sldId id="508" r:id="rId9"/>
    <p:sldId id="483" r:id="rId10"/>
    <p:sldId id="465" r:id="rId11"/>
    <p:sldId id="397" r:id="rId12"/>
    <p:sldId id="398" r:id="rId13"/>
    <p:sldId id="403" r:id="rId14"/>
    <p:sldId id="404" r:id="rId15"/>
    <p:sldId id="405" r:id="rId16"/>
    <p:sldId id="261" r:id="rId17"/>
    <p:sldId id="504" r:id="rId18"/>
    <p:sldId id="506" r:id="rId19"/>
    <p:sldId id="505" r:id="rId20"/>
    <p:sldId id="496" r:id="rId21"/>
    <p:sldId id="503" r:id="rId22"/>
    <p:sldId id="502" r:id="rId23"/>
    <p:sldId id="491" r:id="rId24"/>
    <p:sldId id="360" r:id="rId25"/>
    <p:sldId id="269" r:id="rId26"/>
    <p:sldId id="260" r:id="rId27"/>
    <p:sldId id="259" r:id="rId28"/>
    <p:sldId id="262" r:id="rId29"/>
    <p:sldId id="478" r:id="rId30"/>
    <p:sldId id="258" r:id="rId31"/>
    <p:sldId id="499" r:id="rId32"/>
    <p:sldId id="474" r:id="rId33"/>
    <p:sldId id="377" r:id="rId34"/>
    <p:sldId id="421" r:id="rId35"/>
    <p:sldId id="423" r:id="rId36"/>
    <p:sldId id="425" r:id="rId37"/>
    <p:sldId id="426" r:id="rId38"/>
    <p:sldId id="427" r:id="rId39"/>
    <p:sldId id="353" r:id="rId40"/>
    <p:sldId id="500" r:id="rId41"/>
    <p:sldId id="484" r:id="rId42"/>
    <p:sldId id="354" r:id="rId43"/>
    <p:sldId id="492" r:id="rId44"/>
    <p:sldId id="351" r:id="rId45"/>
    <p:sldId id="442" r:id="rId46"/>
    <p:sldId id="495" r:id="rId47"/>
    <p:sldId id="293" r:id="rId48"/>
    <p:sldId id="489" r:id="rId49"/>
    <p:sldId id="290" r:id="rId50"/>
    <p:sldId id="494" r:id="rId51"/>
    <p:sldId id="296" r:id="rId52"/>
    <p:sldId id="305" r:id="rId53"/>
    <p:sldId id="386" r:id="rId54"/>
    <p:sldId id="302" r:id="rId55"/>
    <p:sldId id="372" r:id="rId56"/>
    <p:sldId id="357" r:id="rId57"/>
    <p:sldId id="358" r:id="rId58"/>
    <p:sldId id="307" r:id="rId59"/>
    <p:sldId id="309" r:id="rId60"/>
    <p:sldId id="435" r:id="rId61"/>
    <p:sldId id="340" r:id="rId62"/>
    <p:sldId id="319" r:id="rId63"/>
    <p:sldId id="318" r:id="rId64"/>
    <p:sldId id="406" r:id="rId65"/>
    <p:sldId id="407" r:id="rId66"/>
    <p:sldId id="408" r:id="rId67"/>
    <p:sldId id="434" r:id="rId68"/>
    <p:sldId id="486" r:id="rId69"/>
    <p:sldId id="257" r:id="rId70"/>
    <p:sldId id="417" r:id="rId71"/>
    <p:sldId id="488" r:id="rId72"/>
    <p:sldId id="419" r:id="rId73"/>
    <p:sldId id="388" r:id="rId74"/>
    <p:sldId id="300" r:id="rId75"/>
    <p:sldId id="475" r:id="rId76"/>
    <p:sldId id="485" r:id="rId77"/>
    <p:sldId id="387" r:id="rId78"/>
    <p:sldId id="304" r:id="rId79"/>
    <p:sldId id="323" r:id="rId80"/>
    <p:sldId id="480" r:id="rId81"/>
    <p:sldId id="471" r:id="rId82"/>
    <p:sldId id="498" r:id="rId83"/>
    <p:sldId id="482" r:id="rId84"/>
    <p:sldId id="274" r:id="rId85"/>
    <p:sldId id="29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State HMGP Project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3EC-4265-AF96-FDBB4565066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3EC-4265-AF96-FDBB4565066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3EC-4265-AF96-FDBB456506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3EC-4265-AF96-FDBB45650664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3EC-4265-AF96-FDBB4565066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3EC-4265-AF96-FDBB45650664}"/>
              </c:ext>
            </c:extLst>
          </c:dPt>
          <c:dLbls>
            <c:dLbl>
              <c:idx val="4"/>
              <c:layout>
                <c:manualLayout>
                  <c:x val="4.4626181102362203E-2"/>
                  <c:y val="0.195605809441283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EC-4265-AF96-FDBB456506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Flood Risk </c:v>
                </c:pt>
                <c:pt idx="1">
                  <c:v>Landslide Risk</c:v>
                </c:pt>
                <c:pt idx="2">
                  <c:v>Data Gap Services </c:v>
                </c:pt>
                <c:pt idx="3">
                  <c:v>Data Vendor Contracts</c:v>
                </c:pt>
                <c:pt idx="4">
                  <c:v>Professional Services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697511</c:v>
                </c:pt>
                <c:pt idx="1">
                  <c:v>463332</c:v>
                </c:pt>
                <c:pt idx="2">
                  <c:v>385798</c:v>
                </c:pt>
                <c:pt idx="3">
                  <c:v>619509</c:v>
                </c:pt>
                <c:pt idx="4">
                  <c:v>85000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EC-4265-AF96-FDBB45650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6B4E1-6766-44AB-A667-623F337AAB7B}" type="doc">
      <dgm:prSet loTypeId="urn:microsoft.com/office/officeart/2008/layout/RadialCluster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CC88B25-7529-40FE-A494-591E7E3F7100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BUILDING INVENTORY</a:t>
          </a:r>
        </a:p>
      </dgm:t>
    </dgm:pt>
    <dgm:pt modelId="{218DD3B4-25D8-4917-9FA7-F85AC030B050}" type="parTrans" cxnId="{CF8D99C7-40DB-469C-96D6-376335DBB275}">
      <dgm:prSet/>
      <dgm:spPr/>
      <dgm:t>
        <a:bodyPr/>
        <a:lstStyle/>
        <a:p>
          <a:endParaRPr lang="en-US"/>
        </a:p>
      </dgm:t>
    </dgm:pt>
    <dgm:pt modelId="{CA7AC4D6-4371-4564-BA25-7B21F8AF1032}" type="sibTrans" cxnId="{CF8D99C7-40DB-469C-96D6-376335DBB275}">
      <dgm:prSet/>
      <dgm:spPr/>
      <dgm:t>
        <a:bodyPr/>
        <a:lstStyle/>
        <a:p>
          <a:endParaRPr lang="en-US"/>
        </a:p>
      </dgm:t>
    </dgm:pt>
    <dgm:pt modelId="{089C4F1D-8AFB-4B2F-BA5B-E23B20AC803D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Historical Flood Inundation / Flood Registry</a:t>
          </a:r>
        </a:p>
      </dgm:t>
    </dgm:pt>
    <dgm:pt modelId="{72053E6F-4B71-45F5-BC9B-33D601096EAD}" type="parTrans" cxnId="{0F112FC4-2AF4-4495-841F-BA93F80FDBA8}">
      <dgm:prSet/>
      <dgm:spPr/>
      <dgm:t>
        <a:bodyPr/>
        <a:lstStyle/>
        <a:p>
          <a:endParaRPr lang="en-US"/>
        </a:p>
      </dgm:t>
    </dgm:pt>
    <dgm:pt modelId="{E63D4170-95FB-409B-9C1B-42ADB983D45E}" type="sibTrans" cxnId="{0F112FC4-2AF4-4495-841F-BA93F80FDBA8}">
      <dgm:prSet/>
      <dgm:spPr/>
      <dgm:t>
        <a:bodyPr/>
        <a:lstStyle/>
        <a:p>
          <a:endParaRPr lang="en-US"/>
        </a:p>
      </dgm:t>
    </dgm:pt>
    <dgm:pt modelId="{70E36978-A5FC-41A7-BBA3-05A2262C18DE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dirty="0"/>
            <a:t>NFIP Repetitive Loss </a:t>
          </a:r>
          <a:br>
            <a:rPr lang="en-US" sz="1800" dirty="0"/>
          </a:br>
          <a:r>
            <a:rPr lang="en-US" sz="1400" dirty="0"/>
            <a:t>(Internal Use Only)</a:t>
          </a:r>
        </a:p>
      </dgm:t>
    </dgm:pt>
    <dgm:pt modelId="{9D424A5B-8C52-4CE3-9054-7D48F59ABF9D}" type="parTrans" cxnId="{7CCC8790-23F7-4203-B9E4-FDAA444B9589}">
      <dgm:prSet/>
      <dgm:spPr/>
      <dgm:t>
        <a:bodyPr/>
        <a:lstStyle/>
        <a:p>
          <a:endParaRPr lang="en-US"/>
        </a:p>
      </dgm:t>
    </dgm:pt>
    <dgm:pt modelId="{7B637649-2A35-48A0-B4B5-8A742189D5A3}" type="sibTrans" cxnId="{7CCC8790-23F7-4203-B9E4-FDAA444B9589}">
      <dgm:prSet/>
      <dgm:spPr/>
      <dgm:t>
        <a:bodyPr/>
        <a:lstStyle/>
        <a:p>
          <a:endParaRPr lang="en-US"/>
        </a:p>
      </dgm:t>
    </dgm:pt>
    <dgm:pt modelId="{F46C0E20-9C79-4524-AFAE-57CFBCDFC311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HAZUS Flood Loss Estimates</a:t>
          </a:r>
        </a:p>
      </dgm:t>
    </dgm:pt>
    <dgm:pt modelId="{905C0EF2-9D7D-49E2-98DD-408E48A5CDF7}" type="parTrans" cxnId="{B965A62C-F7B8-4C5A-9A5C-D625BD1AF7EE}">
      <dgm:prSet/>
      <dgm:spPr/>
      <dgm:t>
        <a:bodyPr/>
        <a:lstStyle/>
        <a:p>
          <a:endParaRPr lang="en-US"/>
        </a:p>
      </dgm:t>
    </dgm:pt>
    <dgm:pt modelId="{15CC0E54-4047-4847-8C38-7DAE7EA1D94C}" type="sibTrans" cxnId="{B965A62C-F7B8-4C5A-9A5C-D625BD1AF7EE}">
      <dgm:prSet/>
      <dgm:spPr/>
      <dgm:t>
        <a:bodyPr/>
        <a:lstStyle/>
        <a:p>
          <a:endParaRPr lang="en-US"/>
        </a:p>
      </dgm:t>
    </dgm:pt>
    <dgm:pt modelId="{EA5479A9-750A-40D0-ACE2-B580568BFF1B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Elevation Certificates</a:t>
          </a:r>
        </a:p>
      </dgm:t>
    </dgm:pt>
    <dgm:pt modelId="{E27C41CD-3D52-4C2F-A579-E20D05290181}" type="parTrans" cxnId="{CD9BA5F9-90AA-44FB-B234-BB7B4E2AB54D}">
      <dgm:prSet/>
      <dgm:spPr/>
      <dgm:t>
        <a:bodyPr/>
        <a:lstStyle/>
        <a:p>
          <a:endParaRPr lang="en-US"/>
        </a:p>
      </dgm:t>
    </dgm:pt>
    <dgm:pt modelId="{037C4EB5-A4ED-4C77-8D3B-BF41F96313E9}" type="sibTrans" cxnId="{CD9BA5F9-90AA-44FB-B234-BB7B4E2AB54D}">
      <dgm:prSet/>
      <dgm:spPr/>
      <dgm:t>
        <a:bodyPr/>
        <a:lstStyle/>
        <a:p>
          <a:endParaRPr lang="en-US"/>
        </a:p>
      </dgm:t>
    </dgm:pt>
    <dgm:pt modelId="{5A0A5408-494C-455A-9975-92D7C93D0DDC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Flood Proof or Mitigated Structures</a:t>
          </a:r>
        </a:p>
      </dgm:t>
    </dgm:pt>
    <dgm:pt modelId="{B537F3E5-762B-460D-A28C-CCC282E71AA4}" type="parTrans" cxnId="{7F394C08-60A3-47F5-BD52-B55C2C60D5B7}">
      <dgm:prSet/>
      <dgm:spPr/>
      <dgm:t>
        <a:bodyPr/>
        <a:lstStyle/>
        <a:p>
          <a:endParaRPr lang="en-US"/>
        </a:p>
      </dgm:t>
    </dgm:pt>
    <dgm:pt modelId="{4F7B7950-4966-43FF-97EC-D0828FB07565}" type="sibTrans" cxnId="{7F394C08-60A3-47F5-BD52-B55C2C60D5B7}">
      <dgm:prSet/>
      <dgm:spPr/>
      <dgm:t>
        <a:bodyPr/>
        <a:lstStyle/>
        <a:p>
          <a:endParaRPr lang="en-US"/>
        </a:p>
      </dgm:t>
    </dgm:pt>
    <dgm:pt modelId="{7416E261-A0DA-4D56-81DC-533A24EA99E6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SFHA Building Counts</a:t>
          </a:r>
        </a:p>
      </dgm:t>
    </dgm:pt>
    <dgm:pt modelId="{A60D8BED-95D9-4671-A348-F189ED6F9BA6}" type="parTrans" cxnId="{3E338D0A-863D-4204-A824-CDAE786C91F8}">
      <dgm:prSet/>
      <dgm:spPr/>
      <dgm:t>
        <a:bodyPr/>
        <a:lstStyle/>
        <a:p>
          <a:endParaRPr lang="en-US"/>
        </a:p>
      </dgm:t>
    </dgm:pt>
    <dgm:pt modelId="{412D18EC-22CF-452D-A1E4-D70BDFDBF5AB}" type="sibTrans" cxnId="{3E338D0A-863D-4204-A824-CDAE786C91F8}">
      <dgm:prSet/>
      <dgm:spPr/>
      <dgm:t>
        <a:bodyPr/>
        <a:lstStyle/>
        <a:p>
          <a:endParaRPr lang="en-US"/>
        </a:p>
      </dgm:t>
    </dgm:pt>
    <dgm:pt modelId="{B3AD0847-75AB-43D6-844C-306221CA1EB8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000" dirty="0"/>
            <a:t>Levee/Dam Failure Inundation</a:t>
          </a:r>
          <a:br>
            <a:rPr lang="en-US" sz="2000" dirty="0"/>
          </a:br>
          <a:r>
            <a:rPr lang="en-US" sz="2000" dirty="0"/>
            <a:t>Studies</a:t>
          </a:r>
        </a:p>
      </dgm:t>
    </dgm:pt>
    <dgm:pt modelId="{210BC3EA-C966-428A-AF5E-41186B604EF4}" type="sibTrans" cxnId="{0E8263D5-017A-4A11-A006-88EEBD1C6183}">
      <dgm:prSet/>
      <dgm:spPr/>
      <dgm:t>
        <a:bodyPr/>
        <a:lstStyle/>
        <a:p>
          <a:endParaRPr lang="en-US"/>
        </a:p>
      </dgm:t>
    </dgm:pt>
    <dgm:pt modelId="{61ADA355-2E76-406B-925C-F691E7A0E289}" type="parTrans" cxnId="{0E8263D5-017A-4A11-A006-88EEBD1C6183}">
      <dgm:prSet/>
      <dgm:spPr/>
      <dgm:t>
        <a:bodyPr/>
        <a:lstStyle/>
        <a:p>
          <a:endParaRPr lang="en-US"/>
        </a:p>
      </dgm:t>
    </dgm:pt>
    <dgm:pt modelId="{CB4EBFC5-BDDE-4E8C-A071-83F4EA520C46}" type="pres">
      <dgm:prSet presAssocID="{C406B4E1-6766-44AB-A667-623F337AAB7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FDE4552-DF25-49ED-8D8A-8DE22F4A1DBF}" type="pres">
      <dgm:prSet presAssocID="{6CC88B25-7529-40FE-A494-591E7E3F7100}" presName="singleCycle" presStyleCnt="0"/>
      <dgm:spPr/>
    </dgm:pt>
    <dgm:pt modelId="{4441EADE-CDE6-4260-911F-0CCCB07BF3C5}" type="pres">
      <dgm:prSet presAssocID="{6CC88B25-7529-40FE-A494-591E7E3F7100}" presName="singleCenter" presStyleLbl="node1" presStyleIdx="0" presStyleCnt="8" custLinFactNeighborX="0">
        <dgm:presLayoutVars>
          <dgm:chMax val="7"/>
          <dgm:chPref val="7"/>
        </dgm:presLayoutVars>
      </dgm:prSet>
      <dgm:spPr/>
    </dgm:pt>
    <dgm:pt modelId="{7289E939-947A-4F02-A266-7B0C12D66CC0}" type="pres">
      <dgm:prSet presAssocID="{72053E6F-4B71-45F5-BC9B-33D601096EAD}" presName="Name56" presStyleLbl="parChTrans1D2" presStyleIdx="0" presStyleCnt="7"/>
      <dgm:spPr/>
    </dgm:pt>
    <dgm:pt modelId="{3ADD6709-A13E-4388-83E1-35A776B23BB0}" type="pres">
      <dgm:prSet presAssocID="{089C4F1D-8AFB-4B2F-BA5B-E23B20AC803D}" presName="text0" presStyleLbl="node1" presStyleIdx="1" presStyleCnt="8" custScaleX="177239" custScaleY="119796">
        <dgm:presLayoutVars>
          <dgm:bulletEnabled val="1"/>
        </dgm:presLayoutVars>
      </dgm:prSet>
      <dgm:spPr/>
    </dgm:pt>
    <dgm:pt modelId="{1ECADB23-E57B-49D7-84E3-931AEDF94518}" type="pres">
      <dgm:prSet presAssocID="{9D424A5B-8C52-4CE3-9054-7D48F59ABF9D}" presName="Name56" presStyleLbl="parChTrans1D2" presStyleIdx="1" presStyleCnt="7"/>
      <dgm:spPr/>
    </dgm:pt>
    <dgm:pt modelId="{9DFB8464-F727-4B79-934F-146909E2BAEA}" type="pres">
      <dgm:prSet presAssocID="{70E36978-A5FC-41A7-BBA3-05A2262C18DE}" presName="text0" presStyleLbl="node1" presStyleIdx="2" presStyleCnt="8" custScaleX="179570" custScaleY="127472" custRadScaleRad="149424" custRadScaleInc="14419">
        <dgm:presLayoutVars>
          <dgm:bulletEnabled val="1"/>
        </dgm:presLayoutVars>
      </dgm:prSet>
      <dgm:spPr/>
    </dgm:pt>
    <dgm:pt modelId="{2A202F63-F1B8-4392-A21F-EC05A89671CB}" type="pres">
      <dgm:prSet presAssocID="{61ADA355-2E76-406B-925C-F691E7A0E289}" presName="Name56" presStyleLbl="parChTrans1D2" presStyleIdx="2" presStyleCnt="7"/>
      <dgm:spPr/>
    </dgm:pt>
    <dgm:pt modelId="{3933409C-ACB3-4553-8E80-B8EE63C4F59B}" type="pres">
      <dgm:prSet presAssocID="{B3AD0847-75AB-43D6-844C-306221CA1EB8}" presName="text0" presStyleLbl="node1" presStyleIdx="3" presStyleCnt="8" custScaleX="165907" custScaleY="122136" custRadScaleRad="115382" custRadScaleInc="-48172">
        <dgm:presLayoutVars>
          <dgm:bulletEnabled val="1"/>
        </dgm:presLayoutVars>
      </dgm:prSet>
      <dgm:spPr/>
    </dgm:pt>
    <dgm:pt modelId="{447B1C95-6B96-4D4D-A7AF-A4842A0D85EA}" type="pres">
      <dgm:prSet presAssocID="{905C0EF2-9D7D-49E2-98DD-408E48A5CDF7}" presName="Name56" presStyleLbl="parChTrans1D2" presStyleIdx="3" presStyleCnt="7"/>
      <dgm:spPr/>
    </dgm:pt>
    <dgm:pt modelId="{80F6A396-B7FC-4B1D-B4A5-25CB7BFDFE27}" type="pres">
      <dgm:prSet presAssocID="{F46C0E20-9C79-4524-AFAE-57CFBCDFC311}" presName="text0" presStyleLbl="node1" presStyleIdx="4" presStyleCnt="8" custScaleX="181559" custRadScaleRad="104248" custRadScaleInc="-43194">
        <dgm:presLayoutVars>
          <dgm:bulletEnabled val="1"/>
        </dgm:presLayoutVars>
      </dgm:prSet>
      <dgm:spPr/>
    </dgm:pt>
    <dgm:pt modelId="{82E26E31-5374-40A8-B2C2-82611BCD4D16}" type="pres">
      <dgm:prSet presAssocID="{E27C41CD-3D52-4C2F-A579-E20D05290181}" presName="Name56" presStyleLbl="parChTrans1D2" presStyleIdx="4" presStyleCnt="7"/>
      <dgm:spPr/>
    </dgm:pt>
    <dgm:pt modelId="{1FC2B3FB-8951-4E65-B3FC-C1900FC68E86}" type="pres">
      <dgm:prSet presAssocID="{EA5479A9-750A-40D0-ACE2-B580568BFF1B}" presName="text0" presStyleLbl="node1" presStyleIdx="5" presStyleCnt="8" custScaleX="141714" custScaleY="99726" custRadScaleRad="98349" custRadScaleInc="23990">
        <dgm:presLayoutVars>
          <dgm:bulletEnabled val="1"/>
        </dgm:presLayoutVars>
      </dgm:prSet>
      <dgm:spPr/>
    </dgm:pt>
    <dgm:pt modelId="{3385721E-EC58-46DA-BB57-7B2AD8D103CB}" type="pres">
      <dgm:prSet presAssocID="{B537F3E5-762B-460D-A28C-CCC282E71AA4}" presName="Name56" presStyleLbl="parChTrans1D2" presStyleIdx="5" presStyleCnt="7"/>
      <dgm:spPr/>
    </dgm:pt>
    <dgm:pt modelId="{2A37205A-7FE9-40FE-A30C-5A14066C4948}" type="pres">
      <dgm:prSet presAssocID="{5A0A5408-494C-455A-9975-92D7C93D0DDC}" presName="text0" presStyleLbl="node1" presStyleIdx="6" presStyleCnt="8" custScaleX="157123" custScaleY="120331" custRadScaleRad="111515" custRadScaleInc="46900">
        <dgm:presLayoutVars>
          <dgm:bulletEnabled val="1"/>
        </dgm:presLayoutVars>
      </dgm:prSet>
      <dgm:spPr/>
    </dgm:pt>
    <dgm:pt modelId="{B823A27D-DD99-4DAB-89FF-63F6DBE447FF}" type="pres">
      <dgm:prSet presAssocID="{A60D8BED-95D9-4671-A348-F189ED6F9BA6}" presName="Name56" presStyleLbl="parChTrans1D2" presStyleIdx="6" presStyleCnt="7"/>
      <dgm:spPr/>
    </dgm:pt>
    <dgm:pt modelId="{385729F9-54D1-4B16-9920-B103D071BF6C}" type="pres">
      <dgm:prSet presAssocID="{7416E261-A0DA-4D56-81DC-533A24EA99E6}" presName="text0" presStyleLbl="node1" presStyleIdx="7" presStyleCnt="8" custScaleX="121840" custScaleY="117407" custRadScaleRad="146253" custRadScaleInc="-22579">
        <dgm:presLayoutVars>
          <dgm:bulletEnabled val="1"/>
        </dgm:presLayoutVars>
      </dgm:prSet>
      <dgm:spPr/>
    </dgm:pt>
  </dgm:ptLst>
  <dgm:cxnLst>
    <dgm:cxn modelId="{7C96AE04-961B-4E00-AB35-C1916B904ACA}" type="presOf" srcId="{9D424A5B-8C52-4CE3-9054-7D48F59ABF9D}" destId="{1ECADB23-E57B-49D7-84E3-931AEDF94518}" srcOrd="0" destOrd="0" presId="urn:microsoft.com/office/officeart/2008/layout/RadialCluster"/>
    <dgm:cxn modelId="{7F394C08-60A3-47F5-BD52-B55C2C60D5B7}" srcId="{6CC88B25-7529-40FE-A494-591E7E3F7100}" destId="{5A0A5408-494C-455A-9975-92D7C93D0DDC}" srcOrd="5" destOrd="0" parTransId="{B537F3E5-762B-460D-A28C-CCC282E71AA4}" sibTransId="{4F7B7950-4966-43FF-97EC-D0828FB07565}"/>
    <dgm:cxn modelId="{3E338D0A-863D-4204-A824-CDAE786C91F8}" srcId="{6CC88B25-7529-40FE-A494-591E7E3F7100}" destId="{7416E261-A0DA-4D56-81DC-533A24EA99E6}" srcOrd="6" destOrd="0" parTransId="{A60D8BED-95D9-4671-A348-F189ED6F9BA6}" sibTransId="{412D18EC-22CF-452D-A1E4-D70BDFDBF5AB}"/>
    <dgm:cxn modelId="{B965A62C-F7B8-4C5A-9A5C-D625BD1AF7EE}" srcId="{6CC88B25-7529-40FE-A494-591E7E3F7100}" destId="{F46C0E20-9C79-4524-AFAE-57CFBCDFC311}" srcOrd="3" destOrd="0" parTransId="{905C0EF2-9D7D-49E2-98DD-408E48A5CDF7}" sibTransId="{15CC0E54-4047-4847-8C38-7DAE7EA1D94C}"/>
    <dgm:cxn modelId="{A8C0AD36-1089-45AF-AC0C-DB8AC57BFEEA}" type="presOf" srcId="{6CC88B25-7529-40FE-A494-591E7E3F7100}" destId="{4441EADE-CDE6-4260-911F-0CCCB07BF3C5}" srcOrd="0" destOrd="0" presId="urn:microsoft.com/office/officeart/2008/layout/RadialCluster"/>
    <dgm:cxn modelId="{B375D26F-A64E-46F0-A57F-217BDC31BF64}" type="presOf" srcId="{905C0EF2-9D7D-49E2-98DD-408E48A5CDF7}" destId="{447B1C95-6B96-4D4D-A7AF-A4842A0D85EA}" srcOrd="0" destOrd="0" presId="urn:microsoft.com/office/officeart/2008/layout/RadialCluster"/>
    <dgm:cxn modelId="{92AB6472-1694-4737-8FFD-E53BD86A92E4}" type="presOf" srcId="{61ADA355-2E76-406B-925C-F691E7A0E289}" destId="{2A202F63-F1B8-4392-A21F-EC05A89671CB}" srcOrd="0" destOrd="0" presId="urn:microsoft.com/office/officeart/2008/layout/RadialCluster"/>
    <dgm:cxn modelId="{47F51174-FAC9-4EEB-AA39-F5E795F27519}" type="presOf" srcId="{A60D8BED-95D9-4671-A348-F189ED6F9BA6}" destId="{B823A27D-DD99-4DAB-89FF-63F6DBE447FF}" srcOrd="0" destOrd="0" presId="urn:microsoft.com/office/officeart/2008/layout/RadialCluster"/>
    <dgm:cxn modelId="{E18FEE74-63C1-44E6-AA14-BE0362958C8B}" type="presOf" srcId="{EA5479A9-750A-40D0-ACE2-B580568BFF1B}" destId="{1FC2B3FB-8951-4E65-B3FC-C1900FC68E86}" srcOrd="0" destOrd="0" presId="urn:microsoft.com/office/officeart/2008/layout/RadialCluster"/>
    <dgm:cxn modelId="{39A0E58E-C33D-4DB2-B2CD-016275AF4627}" type="presOf" srcId="{72053E6F-4B71-45F5-BC9B-33D601096EAD}" destId="{7289E939-947A-4F02-A266-7B0C12D66CC0}" srcOrd="0" destOrd="0" presId="urn:microsoft.com/office/officeart/2008/layout/RadialCluster"/>
    <dgm:cxn modelId="{7CCC8790-23F7-4203-B9E4-FDAA444B9589}" srcId="{6CC88B25-7529-40FE-A494-591E7E3F7100}" destId="{70E36978-A5FC-41A7-BBA3-05A2262C18DE}" srcOrd="1" destOrd="0" parTransId="{9D424A5B-8C52-4CE3-9054-7D48F59ABF9D}" sibTransId="{7B637649-2A35-48A0-B4B5-8A742189D5A3}"/>
    <dgm:cxn modelId="{15DB8594-6AAC-486F-A7B0-8F3C22799AF8}" type="presOf" srcId="{F46C0E20-9C79-4524-AFAE-57CFBCDFC311}" destId="{80F6A396-B7FC-4B1D-B4A5-25CB7BFDFE27}" srcOrd="0" destOrd="0" presId="urn:microsoft.com/office/officeart/2008/layout/RadialCluster"/>
    <dgm:cxn modelId="{E3368F9C-528D-49F5-9F1C-2445C4B740D0}" type="presOf" srcId="{B3AD0847-75AB-43D6-844C-306221CA1EB8}" destId="{3933409C-ACB3-4553-8E80-B8EE63C4F59B}" srcOrd="0" destOrd="0" presId="urn:microsoft.com/office/officeart/2008/layout/RadialCluster"/>
    <dgm:cxn modelId="{A0DE989C-8DA9-4E04-BBF3-DD2BC6F342B0}" type="presOf" srcId="{B537F3E5-762B-460D-A28C-CCC282E71AA4}" destId="{3385721E-EC58-46DA-BB57-7B2AD8D103CB}" srcOrd="0" destOrd="0" presId="urn:microsoft.com/office/officeart/2008/layout/RadialCluster"/>
    <dgm:cxn modelId="{1825AEAB-40C1-452F-8A84-F8C0E0FD402D}" type="presOf" srcId="{E27C41CD-3D52-4C2F-A579-E20D05290181}" destId="{82E26E31-5374-40A8-B2C2-82611BCD4D16}" srcOrd="0" destOrd="0" presId="urn:microsoft.com/office/officeart/2008/layout/RadialCluster"/>
    <dgm:cxn modelId="{775006BF-839C-49E2-AC9D-B6D3B757CE83}" type="presOf" srcId="{7416E261-A0DA-4D56-81DC-533A24EA99E6}" destId="{385729F9-54D1-4B16-9920-B103D071BF6C}" srcOrd="0" destOrd="0" presId="urn:microsoft.com/office/officeart/2008/layout/RadialCluster"/>
    <dgm:cxn modelId="{0F112FC4-2AF4-4495-841F-BA93F80FDBA8}" srcId="{6CC88B25-7529-40FE-A494-591E7E3F7100}" destId="{089C4F1D-8AFB-4B2F-BA5B-E23B20AC803D}" srcOrd="0" destOrd="0" parTransId="{72053E6F-4B71-45F5-BC9B-33D601096EAD}" sibTransId="{E63D4170-95FB-409B-9C1B-42ADB983D45E}"/>
    <dgm:cxn modelId="{CF8D99C7-40DB-469C-96D6-376335DBB275}" srcId="{C406B4E1-6766-44AB-A667-623F337AAB7B}" destId="{6CC88B25-7529-40FE-A494-591E7E3F7100}" srcOrd="0" destOrd="0" parTransId="{218DD3B4-25D8-4917-9FA7-F85AC030B050}" sibTransId="{CA7AC4D6-4371-4564-BA25-7B21F8AF1032}"/>
    <dgm:cxn modelId="{0E8263D5-017A-4A11-A006-88EEBD1C6183}" srcId="{6CC88B25-7529-40FE-A494-591E7E3F7100}" destId="{B3AD0847-75AB-43D6-844C-306221CA1EB8}" srcOrd="2" destOrd="0" parTransId="{61ADA355-2E76-406B-925C-F691E7A0E289}" sibTransId="{210BC3EA-C966-428A-AF5E-41186B604EF4}"/>
    <dgm:cxn modelId="{5178F1D5-B5EB-457A-BCC3-001A677D758E}" type="presOf" srcId="{089C4F1D-8AFB-4B2F-BA5B-E23B20AC803D}" destId="{3ADD6709-A13E-4388-83E1-35A776B23BB0}" srcOrd="0" destOrd="0" presId="urn:microsoft.com/office/officeart/2008/layout/RadialCluster"/>
    <dgm:cxn modelId="{FEE98FE6-1CE8-42C5-99C2-1BF2E12D9885}" type="presOf" srcId="{5A0A5408-494C-455A-9975-92D7C93D0DDC}" destId="{2A37205A-7FE9-40FE-A30C-5A14066C4948}" srcOrd="0" destOrd="0" presId="urn:microsoft.com/office/officeart/2008/layout/RadialCluster"/>
    <dgm:cxn modelId="{859623F6-2B37-4DA4-954F-BAD620C6DC26}" type="presOf" srcId="{70E36978-A5FC-41A7-BBA3-05A2262C18DE}" destId="{9DFB8464-F727-4B79-934F-146909E2BAEA}" srcOrd="0" destOrd="0" presId="urn:microsoft.com/office/officeart/2008/layout/RadialCluster"/>
    <dgm:cxn modelId="{CD9BA5F9-90AA-44FB-B234-BB7B4E2AB54D}" srcId="{6CC88B25-7529-40FE-A494-591E7E3F7100}" destId="{EA5479A9-750A-40D0-ACE2-B580568BFF1B}" srcOrd="4" destOrd="0" parTransId="{E27C41CD-3D52-4C2F-A579-E20D05290181}" sibTransId="{037C4EB5-A4ED-4C77-8D3B-BF41F96313E9}"/>
    <dgm:cxn modelId="{7C630EFD-2E8F-4436-AD97-E15F999C460C}" type="presOf" srcId="{C406B4E1-6766-44AB-A667-623F337AAB7B}" destId="{CB4EBFC5-BDDE-4E8C-A071-83F4EA520C46}" srcOrd="0" destOrd="0" presId="urn:microsoft.com/office/officeart/2008/layout/RadialCluster"/>
    <dgm:cxn modelId="{4F8EAD5D-5D22-4839-BCE3-F4052605E7A6}" type="presParOf" srcId="{CB4EBFC5-BDDE-4E8C-A071-83F4EA520C46}" destId="{CFDE4552-DF25-49ED-8D8A-8DE22F4A1DBF}" srcOrd="0" destOrd="0" presId="urn:microsoft.com/office/officeart/2008/layout/RadialCluster"/>
    <dgm:cxn modelId="{574AC29A-028F-4148-B425-765FC9A719EC}" type="presParOf" srcId="{CFDE4552-DF25-49ED-8D8A-8DE22F4A1DBF}" destId="{4441EADE-CDE6-4260-911F-0CCCB07BF3C5}" srcOrd="0" destOrd="0" presId="urn:microsoft.com/office/officeart/2008/layout/RadialCluster"/>
    <dgm:cxn modelId="{ED01B10C-6944-4C5E-8FB8-9DE2E2C32293}" type="presParOf" srcId="{CFDE4552-DF25-49ED-8D8A-8DE22F4A1DBF}" destId="{7289E939-947A-4F02-A266-7B0C12D66CC0}" srcOrd="1" destOrd="0" presId="urn:microsoft.com/office/officeart/2008/layout/RadialCluster"/>
    <dgm:cxn modelId="{514896D9-0579-4863-8F04-30E95F645781}" type="presParOf" srcId="{CFDE4552-DF25-49ED-8D8A-8DE22F4A1DBF}" destId="{3ADD6709-A13E-4388-83E1-35A776B23BB0}" srcOrd="2" destOrd="0" presId="urn:microsoft.com/office/officeart/2008/layout/RadialCluster"/>
    <dgm:cxn modelId="{0F87A794-AC56-45D1-8CAA-6F6B7207E29A}" type="presParOf" srcId="{CFDE4552-DF25-49ED-8D8A-8DE22F4A1DBF}" destId="{1ECADB23-E57B-49D7-84E3-931AEDF94518}" srcOrd="3" destOrd="0" presId="urn:microsoft.com/office/officeart/2008/layout/RadialCluster"/>
    <dgm:cxn modelId="{D6F0CFFB-81FA-4394-9188-F6714C176EC8}" type="presParOf" srcId="{CFDE4552-DF25-49ED-8D8A-8DE22F4A1DBF}" destId="{9DFB8464-F727-4B79-934F-146909E2BAEA}" srcOrd="4" destOrd="0" presId="urn:microsoft.com/office/officeart/2008/layout/RadialCluster"/>
    <dgm:cxn modelId="{2F510419-AAE5-4EF3-B121-8E209F3BAD86}" type="presParOf" srcId="{CFDE4552-DF25-49ED-8D8A-8DE22F4A1DBF}" destId="{2A202F63-F1B8-4392-A21F-EC05A89671CB}" srcOrd="5" destOrd="0" presId="urn:microsoft.com/office/officeart/2008/layout/RadialCluster"/>
    <dgm:cxn modelId="{A75620C1-7391-41F9-9AB3-71D7AB8D3434}" type="presParOf" srcId="{CFDE4552-DF25-49ED-8D8A-8DE22F4A1DBF}" destId="{3933409C-ACB3-4553-8E80-B8EE63C4F59B}" srcOrd="6" destOrd="0" presId="urn:microsoft.com/office/officeart/2008/layout/RadialCluster"/>
    <dgm:cxn modelId="{95EE753A-B444-440F-918E-AF3A64CE8EDC}" type="presParOf" srcId="{CFDE4552-DF25-49ED-8D8A-8DE22F4A1DBF}" destId="{447B1C95-6B96-4D4D-A7AF-A4842A0D85EA}" srcOrd="7" destOrd="0" presId="urn:microsoft.com/office/officeart/2008/layout/RadialCluster"/>
    <dgm:cxn modelId="{E77BEE58-A83A-4658-92E9-F8884C96C7DC}" type="presParOf" srcId="{CFDE4552-DF25-49ED-8D8A-8DE22F4A1DBF}" destId="{80F6A396-B7FC-4B1D-B4A5-25CB7BFDFE27}" srcOrd="8" destOrd="0" presId="urn:microsoft.com/office/officeart/2008/layout/RadialCluster"/>
    <dgm:cxn modelId="{05B80342-5429-430E-B24B-F8DB03F36C9B}" type="presParOf" srcId="{CFDE4552-DF25-49ED-8D8A-8DE22F4A1DBF}" destId="{82E26E31-5374-40A8-B2C2-82611BCD4D16}" srcOrd="9" destOrd="0" presId="urn:microsoft.com/office/officeart/2008/layout/RadialCluster"/>
    <dgm:cxn modelId="{36E6B8D1-EA9A-49B3-A864-A44CC04BCF20}" type="presParOf" srcId="{CFDE4552-DF25-49ED-8D8A-8DE22F4A1DBF}" destId="{1FC2B3FB-8951-4E65-B3FC-C1900FC68E86}" srcOrd="10" destOrd="0" presId="urn:microsoft.com/office/officeart/2008/layout/RadialCluster"/>
    <dgm:cxn modelId="{62B2FC7C-286E-4F32-BEA9-E60A5D979601}" type="presParOf" srcId="{CFDE4552-DF25-49ED-8D8A-8DE22F4A1DBF}" destId="{3385721E-EC58-46DA-BB57-7B2AD8D103CB}" srcOrd="11" destOrd="0" presId="urn:microsoft.com/office/officeart/2008/layout/RadialCluster"/>
    <dgm:cxn modelId="{34D6C4ED-7FFA-4C8A-A14A-E174D343C748}" type="presParOf" srcId="{CFDE4552-DF25-49ED-8D8A-8DE22F4A1DBF}" destId="{2A37205A-7FE9-40FE-A30C-5A14066C4948}" srcOrd="12" destOrd="0" presId="urn:microsoft.com/office/officeart/2008/layout/RadialCluster"/>
    <dgm:cxn modelId="{72B46C0A-FEC9-46C3-B625-E9644C803514}" type="presParOf" srcId="{CFDE4552-DF25-49ED-8D8A-8DE22F4A1DBF}" destId="{B823A27D-DD99-4DAB-89FF-63F6DBE447FF}" srcOrd="13" destOrd="0" presId="urn:microsoft.com/office/officeart/2008/layout/RadialCluster"/>
    <dgm:cxn modelId="{F4EAA1BC-A818-49AC-8843-4619CC65D001}" type="presParOf" srcId="{CFDE4552-DF25-49ED-8D8A-8DE22F4A1DBF}" destId="{385729F9-54D1-4B16-9920-B103D071BF6C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4CCE12-ABCE-4441-B828-28CAEC5B8481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13226DB7-4B6E-48DF-9594-B0C8BECCD2F5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HIGH:</a:t>
          </a:r>
          <a:br>
            <a:rPr lang="en-US" dirty="0"/>
          </a:br>
          <a:r>
            <a:rPr lang="en-US" dirty="0"/>
            <a:t>100-YR Effective Floodplain</a:t>
          </a:r>
        </a:p>
      </dgm:t>
    </dgm:pt>
    <dgm:pt modelId="{4F2CBA8F-FB73-4672-9A81-B0B288718B5F}" type="parTrans" cxnId="{7EAB6C3B-85EA-4739-BF85-DB99D7B050AC}">
      <dgm:prSet/>
      <dgm:spPr/>
      <dgm:t>
        <a:bodyPr/>
        <a:lstStyle/>
        <a:p>
          <a:endParaRPr lang="en-US"/>
        </a:p>
      </dgm:t>
    </dgm:pt>
    <dgm:pt modelId="{968E08FB-C26D-421E-898B-3A0D1703EFC0}" type="sibTrans" cxnId="{7EAB6C3B-85EA-4739-BF85-DB99D7B050AC}">
      <dgm:prSet/>
      <dgm:spPr/>
      <dgm:t>
        <a:bodyPr/>
        <a:lstStyle/>
        <a:p>
          <a:endParaRPr lang="en-US" dirty="0"/>
        </a:p>
      </dgm:t>
    </dgm:pt>
    <dgm:pt modelId="{F15E6B0D-6C46-4898-A8C3-85D17D80E0F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HIGH:</a:t>
          </a:r>
          <a:br>
            <a:rPr lang="en-US" dirty="0"/>
          </a:br>
          <a:r>
            <a:rPr lang="en-US" dirty="0"/>
            <a:t>Advisory A or Updated AE Floodplain</a:t>
          </a:r>
        </a:p>
      </dgm:t>
    </dgm:pt>
    <dgm:pt modelId="{F15850C0-7C6D-4000-817F-8F3AFF5578C6}" type="parTrans" cxnId="{813677FD-625F-4838-A948-3F7E28B2ED47}">
      <dgm:prSet/>
      <dgm:spPr/>
      <dgm:t>
        <a:bodyPr/>
        <a:lstStyle/>
        <a:p>
          <a:endParaRPr lang="en-US"/>
        </a:p>
      </dgm:t>
    </dgm:pt>
    <dgm:pt modelId="{9C97CBF2-46C7-408B-840D-1AF3347FE7FA}" type="sibTrans" cxnId="{813677FD-625F-4838-A948-3F7E28B2ED47}">
      <dgm:prSet/>
      <dgm:spPr/>
      <dgm:t>
        <a:bodyPr/>
        <a:lstStyle/>
        <a:p>
          <a:endParaRPr lang="en-US"/>
        </a:p>
      </dgm:t>
    </dgm:pt>
    <dgm:pt modelId="{73951C67-4CF6-401B-BE6D-1BF780A1445D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MODERATE: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500-YR Effective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Floodplain</a:t>
          </a:r>
        </a:p>
      </dgm:t>
    </dgm:pt>
    <dgm:pt modelId="{9979D351-DC08-4ED3-91D8-6B9A19CD025C}" type="parTrans" cxnId="{CB311F54-0EA8-4E69-8BF1-699D8A37A6BA}">
      <dgm:prSet/>
      <dgm:spPr/>
      <dgm:t>
        <a:bodyPr/>
        <a:lstStyle/>
        <a:p>
          <a:endParaRPr lang="en-US"/>
        </a:p>
      </dgm:t>
    </dgm:pt>
    <dgm:pt modelId="{1C002680-6CFE-45FB-8887-033462CF20FD}" type="sibTrans" cxnId="{CB311F54-0EA8-4E69-8BF1-699D8A37A6BA}">
      <dgm:prSet/>
      <dgm:spPr/>
      <dgm:t>
        <a:bodyPr/>
        <a:lstStyle/>
        <a:p>
          <a:endParaRPr lang="en-US"/>
        </a:p>
      </dgm:t>
    </dgm:pt>
    <dgm:pt modelId="{CD5D6620-C3EA-4135-A5A0-BF817C5BD3E6}">
      <dgm:prSet/>
      <dgm:spPr>
        <a:solidFill>
          <a:srgbClr val="FFFF00"/>
        </a:solidFill>
      </dgm:spPr>
      <dgm:t>
        <a:bodyPr/>
        <a:lstStyle/>
        <a:p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MODERATE:</a:t>
          </a:r>
        </a:p>
        <a:p>
          <a:r>
            <a:rPr lang="en-US" dirty="0">
              <a:solidFill>
                <a:schemeClr val="tx1"/>
              </a:solidFill>
            </a:rPr>
            <a:t>Within 75-ft of Flood Zone</a:t>
          </a:r>
        </a:p>
      </dgm:t>
    </dgm:pt>
    <dgm:pt modelId="{174DB35D-BFEF-4339-ADC2-0CAFC42E443D}" type="parTrans" cxnId="{85CD7A43-B8B1-4469-988A-FC28D876E81B}">
      <dgm:prSet/>
      <dgm:spPr/>
      <dgm:t>
        <a:bodyPr/>
        <a:lstStyle/>
        <a:p>
          <a:endParaRPr lang="en-US"/>
        </a:p>
      </dgm:t>
    </dgm:pt>
    <dgm:pt modelId="{A2ECAECE-0BC3-4984-9514-FF52517BC0A2}" type="sibTrans" cxnId="{85CD7A43-B8B1-4469-988A-FC28D876E81B}">
      <dgm:prSet/>
      <dgm:spPr/>
      <dgm:t>
        <a:bodyPr/>
        <a:lstStyle/>
        <a:p>
          <a:endParaRPr lang="en-US"/>
        </a:p>
      </dgm:t>
    </dgm:pt>
    <dgm:pt modelId="{0F4AEEE7-3AF8-41C8-9B83-CB3A7691D675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LOW:</a:t>
          </a:r>
          <a:br>
            <a:rPr lang="en-US" dirty="0"/>
          </a:br>
          <a:r>
            <a:rPr lang="en-US" dirty="0"/>
            <a:t>Not in Flood Zone</a:t>
          </a:r>
        </a:p>
      </dgm:t>
    </dgm:pt>
    <dgm:pt modelId="{044F9079-A09C-4671-8CC0-EC23BA358940}" type="parTrans" cxnId="{211F78DE-C079-42AE-AF08-D1AA7B0EC899}">
      <dgm:prSet/>
      <dgm:spPr/>
      <dgm:t>
        <a:bodyPr/>
        <a:lstStyle/>
        <a:p>
          <a:endParaRPr lang="en-US"/>
        </a:p>
      </dgm:t>
    </dgm:pt>
    <dgm:pt modelId="{0983AF2E-EF81-4848-982A-C070B14EADA3}" type="sibTrans" cxnId="{211F78DE-C079-42AE-AF08-D1AA7B0EC899}">
      <dgm:prSet/>
      <dgm:spPr/>
      <dgm:t>
        <a:bodyPr/>
        <a:lstStyle/>
        <a:p>
          <a:endParaRPr lang="en-US"/>
        </a:p>
      </dgm:t>
    </dgm:pt>
    <dgm:pt modelId="{CEE559A3-0D94-4959-BEAE-D4FD301F1BCD}" type="pres">
      <dgm:prSet presAssocID="{074CCE12-ABCE-4441-B828-28CAEC5B8481}" presName="Name0" presStyleCnt="0">
        <dgm:presLayoutVars>
          <dgm:dir/>
          <dgm:resizeHandles val="exact"/>
        </dgm:presLayoutVars>
      </dgm:prSet>
      <dgm:spPr/>
    </dgm:pt>
    <dgm:pt modelId="{2046C497-CA07-4A10-84C3-760E72A20103}" type="pres">
      <dgm:prSet presAssocID="{13226DB7-4B6E-48DF-9594-B0C8BECCD2F5}" presName="node" presStyleLbl="node1" presStyleIdx="0" presStyleCnt="5" custLinFactY="-93224" custLinFactNeighborX="10096" custLinFactNeighborY="-100000">
        <dgm:presLayoutVars>
          <dgm:bulletEnabled val="1"/>
        </dgm:presLayoutVars>
      </dgm:prSet>
      <dgm:spPr/>
    </dgm:pt>
    <dgm:pt modelId="{F2BD0086-82E1-433D-8126-0B37D06E2B39}" type="pres">
      <dgm:prSet presAssocID="{968E08FB-C26D-421E-898B-3A0D1703EFC0}" presName="sibTrans" presStyleLbl="sibTrans2D1" presStyleIdx="0" presStyleCnt="4"/>
      <dgm:spPr/>
    </dgm:pt>
    <dgm:pt modelId="{8A00E599-438E-4EF3-A344-A1912D8C35AD}" type="pres">
      <dgm:prSet presAssocID="{968E08FB-C26D-421E-898B-3A0D1703EFC0}" presName="connectorText" presStyleLbl="sibTrans2D1" presStyleIdx="0" presStyleCnt="4"/>
      <dgm:spPr/>
    </dgm:pt>
    <dgm:pt modelId="{557C9FDE-491D-466A-A5F4-CC018A2E5E54}" type="pres">
      <dgm:prSet presAssocID="{F15E6B0D-6C46-4898-A8C3-85D17D80E0F0}" presName="node" presStyleLbl="node1" presStyleIdx="1" presStyleCnt="5" custLinFactY="-3772" custLinFactNeighborX="25005" custLinFactNeighborY="-100000">
        <dgm:presLayoutVars>
          <dgm:bulletEnabled val="1"/>
        </dgm:presLayoutVars>
      </dgm:prSet>
      <dgm:spPr/>
    </dgm:pt>
    <dgm:pt modelId="{EF87B22C-FF6F-4C49-B439-630636EB1A22}" type="pres">
      <dgm:prSet presAssocID="{9C97CBF2-46C7-408B-840D-1AF3347FE7FA}" presName="sibTrans" presStyleLbl="sibTrans2D1" presStyleIdx="1" presStyleCnt="4"/>
      <dgm:spPr/>
    </dgm:pt>
    <dgm:pt modelId="{E496A7FA-6CD6-4387-B11E-21C9F6717968}" type="pres">
      <dgm:prSet presAssocID="{9C97CBF2-46C7-408B-840D-1AF3347FE7FA}" presName="connectorText" presStyleLbl="sibTrans2D1" presStyleIdx="1" presStyleCnt="4"/>
      <dgm:spPr/>
    </dgm:pt>
    <dgm:pt modelId="{3482CC7E-E8E8-4155-8817-956DAAC72549}" type="pres">
      <dgm:prSet presAssocID="{73951C67-4CF6-401B-BE6D-1BF780A1445D}" presName="node" presStyleLbl="node1" presStyleIdx="2" presStyleCnt="5" custLinFactX="20283" custLinFactNeighborX="100000" custLinFactNeighborY="-61294">
        <dgm:presLayoutVars>
          <dgm:bulletEnabled val="1"/>
        </dgm:presLayoutVars>
      </dgm:prSet>
      <dgm:spPr/>
    </dgm:pt>
    <dgm:pt modelId="{116976CF-3B69-4377-A2DC-A48623A8FAC2}" type="pres">
      <dgm:prSet presAssocID="{1C002680-6CFE-45FB-8887-033462CF20FD}" presName="sibTrans" presStyleLbl="sibTrans2D1" presStyleIdx="2" presStyleCnt="4"/>
      <dgm:spPr/>
    </dgm:pt>
    <dgm:pt modelId="{5C95357C-960C-4CE0-B5B5-2E9AB1C6EAAC}" type="pres">
      <dgm:prSet presAssocID="{1C002680-6CFE-45FB-8887-033462CF20FD}" presName="connectorText" presStyleLbl="sibTrans2D1" presStyleIdx="2" presStyleCnt="4"/>
      <dgm:spPr/>
    </dgm:pt>
    <dgm:pt modelId="{B139B83D-2FA5-4763-BF61-2C498DDEB941}" type="pres">
      <dgm:prSet presAssocID="{CD5D6620-C3EA-4135-A5A0-BF817C5BD3E6}" presName="node" presStyleLbl="node1" presStyleIdx="3" presStyleCnt="5" custLinFactX="25073" custLinFactNeighborX="100000" custLinFactNeighborY="-6156">
        <dgm:presLayoutVars>
          <dgm:bulletEnabled val="1"/>
        </dgm:presLayoutVars>
      </dgm:prSet>
      <dgm:spPr/>
    </dgm:pt>
    <dgm:pt modelId="{A2755418-655E-4418-B810-B15AFCAC001E}" type="pres">
      <dgm:prSet presAssocID="{A2ECAECE-0BC3-4984-9514-FF52517BC0A2}" presName="sibTrans" presStyleLbl="sibTrans2D1" presStyleIdx="3" presStyleCnt="4"/>
      <dgm:spPr/>
    </dgm:pt>
    <dgm:pt modelId="{2DC31458-0F28-4D91-8136-56DED91B29DB}" type="pres">
      <dgm:prSet presAssocID="{A2ECAECE-0BC3-4984-9514-FF52517BC0A2}" presName="connectorText" presStyleLbl="sibTrans2D1" presStyleIdx="3" presStyleCnt="4"/>
      <dgm:spPr/>
    </dgm:pt>
    <dgm:pt modelId="{373EF5AF-72B5-4A29-A866-0DAEF1C3ADBA}" type="pres">
      <dgm:prSet presAssocID="{0F4AEEE7-3AF8-41C8-9B83-CB3A7691D675}" presName="node" presStyleLbl="node1" presStyleIdx="4" presStyleCnt="5" custScaleY="93861" custLinFactY="23754" custLinFactNeighborX="-53825" custLinFactNeighborY="100000">
        <dgm:presLayoutVars>
          <dgm:bulletEnabled val="1"/>
        </dgm:presLayoutVars>
      </dgm:prSet>
      <dgm:spPr/>
    </dgm:pt>
  </dgm:ptLst>
  <dgm:cxnLst>
    <dgm:cxn modelId="{4285FD08-636E-4A11-94D7-730F5627FF92}" type="presOf" srcId="{A2ECAECE-0BC3-4984-9514-FF52517BC0A2}" destId="{2DC31458-0F28-4D91-8136-56DED91B29DB}" srcOrd="1" destOrd="0" presId="urn:microsoft.com/office/officeart/2005/8/layout/process1"/>
    <dgm:cxn modelId="{CFAE6A15-FBE8-4854-962A-17C5E0E3ED96}" type="presOf" srcId="{968E08FB-C26D-421E-898B-3A0D1703EFC0}" destId="{F2BD0086-82E1-433D-8126-0B37D06E2B39}" srcOrd="0" destOrd="0" presId="urn:microsoft.com/office/officeart/2005/8/layout/process1"/>
    <dgm:cxn modelId="{32824128-3C6B-44CC-B001-4243CCFE71ED}" type="presOf" srcId="{73951C67-4CF6-401B-BE6D-1BF780A1445D}" destId="{3482CC7E-E8E8-4155-8817-956DAAC72549}" srcOrd="0" destOrd="0" presId="urn:microsoft.com/office/officeart/2005/8/layout/process1"/>
    <dgm:cxn modelId="{747C592A-B282-4578-8B9E-D8C73C4293E8}" type="presOf" srcId="{13226DB7-4B6E-48DF-9594-B0C8BECCD2F5}" destId="{2046C497-CA07-4A10-84C3-760E72A20103}" srcOrd="0" destOrd="0" presId="urn:microsoft.com/office/officeart/2005/8/layout/process1"/>
    <dgm:cxn modelId="{B56F9437-E04F-4CB4-8ADD-F18AA35BB534}" type="presOf" srcId="{1C002680-6CFE-45FB-8887-033462CF20FD}" destId="{116976CF-3B69-4377-A2DC-A48623A8FAC2}" srcOrd="0" destOrd="0" presId="urn:microsoft.com/office/officeart/2005/8/layout/process1"/>
    <dgm:cxn modelId="{E031F438-967C-4F61-BDD5-BF4C210C8690}" type="presOf" srcId="{0F4AEEE7-3AF8-41C8-9B83-CB3A7691D675}" destId="{373EF5AF-72B5-4A29-A866-0DAEF1C3ADBA}" srcOrd="0" destOrd="0" presId="urn:microsoft.com/office/officeart/2005/8/layout/process1"/>
    <dgm:cxn modelId="{7EAB6C3B-85EA-4739-BF85-DB99D7B050AC}" srcId="{074CCE12-ABCE-4441-B828-28CAEC5B8481}" destId="{13226DB7-4B6E-48DF-9594-B0C8BECCD2F5}" srcOrd="0" destOrd="0" parTransId="{4F2CBA8F-FB73-4672-9A81-B0B288718B5F}" sibTransId="{968E08FB-C26D-421E-898B-3A0D1703EFC0}"/>
    <dgm:cxn modelId="{85CD7A43-B8B1-4469-988A-FC28D876E81B}" srcId="{074CCE12-ABCE-4441-B828-28CAEC5B8481}" destId="{CD5D6620-C3EA-4135-A5A0-BF817C5BD3E6}" srcOrd="3" destOrd="0" parTransId="{174DB35D-BFEF-4339-ADC2-0CAFC42E443D}" sibTransId="{A2ECAECE-0BC3-4984-9514-FF52517BC0A2}"/>
    <dgm:cxn modelId="{7F8AEC43-9373-41BC-8451-FC755970654D}" type="presOf" srcId="{A2ECAECE-0BC3-4984-9514-FF52517BC0A2}" destId="{A2755418-655E-4418-B810-B15AFCAC001E}" srcOrd="0" destOrd="0" presId="urn:microsoft.com/office/officeart/2005/8/layout/process1"/>
    <dgm:cxn modelId="{CB311F54-0EA8-4E69-8BF1-699D8A37A6BA}" srcId="{074CCE12-ABCE-4441-B828-28CAEC5B8481}" destId="{73951C67-4CF6-401B-BE6D-1BF780A1445D}" srcOrd="2" destOrd="0" parTransId="{9979D351-DC08-4ED3-91D8-6B9A19CD025C}" sibTransId="{1C002680-6CFE-45FB-8887-033462CF20FD}"/>
    <dgm:cxn modelId="{C6CF59B6-AC77-4C60-B369-7CA0E3B5ED32}" type="presOf" srcId="{074CCE12-ABCE-4441-B828-28CAEC5B8481}" destId="{CEE559A3-0D94-4959-BEAE-D4FD301F1BCD}" srcOrd="0" destOrd="0" presId="urn:microsoft.com/office/officeart/2005/8/layout/process1"/>
    <dgm:cxn modelId="{E35C02CA-0234-45A3-B656-781600195857}" type="presOf" srcId="{9C97CBF2-46C7-408B-840D-1AF3347FE7FA}" destId="{EF87B22C-FF6F-4C49-B439-630636EB1A22}" srcOrd="0" destOrd="0" presId="urn:microsoft.com/office/officeart/2005/8/layout/process1"/>
    <dgm:cxn modelId="{611CBFCA-6264-47CD-A722-D38542580FCC}" type="presOf" srcId="{9C97CBF2-46C7-408B-840D-1AF3347FE7FA}" destId="{E496A7FA-6CD6-4387-B11E-21C9F6717968}" srcOrd="1" destOrd="0" presId="urn:microsoft.com/office/officeart/2005/8/layout/process1"/>
    <dgm:cxn modelId="{79ED69D4-93ED-4EA7-B437-552EF4582076}" type="presOf" srcId="{968E08FB-C26D-421E-898B-3A0D1703EFC0}" destId="{8A00E599-438E-4EF3-A344-A1912D8C35AD}" srcOrd="1" destOrd="0" presId="urn:microsoft.com/office/officeart/2005/8/layout/process1"/>
    <dgm:cxn modelId="{9C7867D5-E90C-4F8E-95E5-C5A58DF44FDF}" type="presOf" srcId="{F15E6B0D-6C46-4898-A8C3-85D17D80E0F0}" destId="{557C9FDE-491D-466A-A5F4-CC018A2E5E54}" srcOrd="0" destOrd="0" presId="urn:microsoft.com/office/officeart/2005/8/layout/process1"/>
    <dgm:cxn modelId="{211F78DE-C079-42AE-AF08-D1AA7B0EC899}" srcId="{074CCE12-ABCE-4441-B828-28CAEC5B8481}" destId="{0F4AEEE7-3AF8-41C8-9B83-CB3A7691D675}" srcOrd="4" destOrd="0" parTransId="{044F9079-A09C-4671-8CC0-EC23BA358940}" sibTransId="{0983AF2E-EF81-4848-982A-C070B14EADA3}"/>
    <dgm:cxn modelId="{29411AE0-2167-498B-AB9D-7DB57FF5767E}" type="presOf" srcId="{CD5D6620-C3EA-4135-A5A0-BF817C5BD3E6}" destId="{B139B83D-2FA5-4763-BF61-2C498DDEB941}" srcOrd="0" destOrd="0" presId="urn:microsoft.com/office/officeart/2005/8/layout/process1"/>
    <dgm:cxn modelId="{97644EE0-8E25-44E2-A052-B1A719C36F22}" type="presOf" srcId="{1C002680-6CFE-45FB-8887-033462CF20FD}" destId="{5C95357C-960C-4CE0-B5B5-2E9AB1C6EAAC}" srcOrd="1" destOrd="0" presId="urn:microsoft.com/office/officeart/2005/8/layout/process1"/>
    <dgm:cxn modelId="{813677FD-625F-4838-A948-3F7E28B2ED47}" srcId="{074CCE12-ABCE-4441-B828-28CAEC5B8481}" destId="{F15E6B0D-6C46-4898-A8C3-85D17D80E0F0}" srcOrd="1" destOrd="0" parTransId="{F15850C0-7C6D-4000-817F-8F3AFF5578C6}" sibTransId="{9C97CBF2-46C7-408B-840D-1AF3347FE7FA}"/>
    <dgm:cxn modelId="{2AC1639F-657A-4757-951E-2CBFEA4F1F8E}" type="presParOf" srcId="{CEE559A3-0D94-4959-BEAE-D4FD301F1BCD}" destId="{2046C497-CA07-4A10-84C3-760E72A20103}" srcOrd="0" destOrd="0" presId="urn:microsoft.com/office/officeart/2005/8/layout/process1"/>
    <dgm:cxn modelId="{76C47FF6-8C43-46B5-8DDB-383CF7D1203F}" type="presParOf" srcId="{CEE559A3-0D94-4959-BEAE-D4FD301F1BCD}" destId="{F2BD0086-82E1-433D-8126-0B37D06E2B39}" srcOrd="1" destOrd="0" presId="urn:microsoft.com/office/officeart/2005/8/layout/process1"/>
    <dgm:cxn modelId="{ABE373AA-E9FF-4ABE-8B97-635B20F24900}" type="presParOf" srcId="{F2BD0086-82E1-433D-8126-0B37D06E2B39}" destId="{8A00E599-438E-4EF3-A344-A1912D8C35AD}" srcOrd="0" destOrd="0" presId="urn:microsoft.com/office/officeart/2005/8/layout/process1"/>
    <dgm:cxn modelId="{B07E24C2-16EF-49DD-AD60-0A783FB77D3E}" type="presParOf" srcId="{CEE559A3-0D94-4959-BEAE-D4FD301F1BCD}" destId="{557C9FDE-491D-466A-A5F4-CC018A2E5E54}" srcOrd="2" destOrd="0" presId="urn:microsoft.com/office/officeart/2005/8/layout/process1"/>
    <dgm:cxn modelId="{8A7063F6-9C25-418D-A658-E9E6756C227F}" type="presParOf" srcId="{CEE559A3-0D94-4959-BEAE-D4FD301F1BCD}" destId="{EF87B22C-FF6F-4C49-B439-630636EB1A22}" srcOrd="3" destOrd="0" presId="urn:microsoft.com/office/officeart/2005/8/layout/process1"/>
    <dgm:cxn modelId="{DFEE7232-A1F9-4667-8AA0-F680454D425A}" type="presParOf" srcId="{EF87B22C-FF6F-4C49-B439-630636EB1A22}" destId="{E496A7FA-6CD6-4387-B11E-21C9F6717968}" srcOrd="0" destOrd="0" presId="urn:microsoft.com/office/officeart/2005/8/layout/process1"/>
    <dgm:cxn modelId="{60FA6F61-12F9-4581-A3B5-D70766C3242D}" type="presParOf" srcId="{CEE559A3-0D94-4959-BEAE-D4FD301F1BCD}" destId="{3482CC7E-E8E8-4155-8817-956DAAC72549}" srcOrd="4" destOrd="0" presId="urn:microsoft.com/office/officeart/2005/8/layout/process1"/>
    <dgm:cxn modelId="{A1C5C04B-5FEF-4F17-B16E-C262187BA459}" type="presParOf" srcId="{CEE559A3-0D94-4959-BEAE-D4FD301F1BCD}" destId="{116976CF-3B69-4377-A2DC-A48623A8FAC2}" srcOrd="5" destOrd="0" presId="urn:microsoft.com/office/officeart/2005/8/layout/process1"/>
    <dgm:cxn modelId="{A17E9F40-E148-45C0-A50B-A67204B741B4}" type="presParOf" srcId="{116976CF-3B69-4377-A2DC-A48623A8FAC2}" destId="{5C95357C-960C-4CE0-B5B5-2E9AB1C6EAAC}" srcOrd="0" destOrd="0" presId="urn:microsoft.com/office/officeart/2005/8/layout/process1"/>
    <dgm:cxn modelId="{0491847D-7675-46C9-8DA5-33A8D6C40065}" type="presParOf" srcId="{CEE559A3-0D94-4959-BEAE-D4FD301F1BCD}" destId="{B139B83D-2FA5-4763-BF61-2C498DDEB941}" srcOrd="6" destOrd="0" presId="urn:microsoft.com/office/officeart/2005/8/layout/process1"/>
    <dgm:cxn modelId="{2DFAEB63-7792-4DDA-99A8-0DD41D425A8C}" type="presParOf" srcId="{CEE559A3-0D94-4959-BEAE-D4FD301F1BCD}" destId="{A2755418-655E-4418-B810-B15AFCAC001E}" srcOrd="7" destOrd="0" presId="urn:microsoft.com/office/officeart/2005/8/layout/process1"/>
    <dgm:cxn modelId="{B16CCBAA-B876-4CAD-9C92-EBFFEE548C56}" type="presParOf" srcId="{A2755418-655E-4418-B810-B15AFCAC001E}" destId="{2DC31458-0F28-4D91-8136-56DED91B29DB}" srcOrd="0" destOrd="0" presId="urn:microsoft.com/office/officeart/2005/8/layout/process1"/>
    <dgm:cxn modelId="{B9104AB3-DE12-486D-AB3A-29704E5E2902}" type="presParOf" srcId="{CEE559A3-0D94-4959-BEAE-D4FD301F1BCD}" destId="{373EF5AF-72B5-4A29-A866-0DAEF1C3ADB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/>
      <dgm:t>
        <a:bodyPr/>
        <a:lstStyle/>
        <a:p>
          <a:r>
            <a:rPr lang="en-US" dirty="0"/>
            <a:t>SOURCE:</a:t>
          </a:r>
          <a:br>
            <a:rPr lang="en-US" dirty="0"/>
          </a:br>
          <a:r>
            <a:rPr lang="en-US" dirty="0"/>
            <a:t>County Assessors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/>
      <dgm:t>
        <a:bodyPr/>
        <a:lstStyle/>
        <a:p>
          <a:endParaRPr lang="en-US"/>
        </a:p>
      </dgm:t>
    </dgm:pt>
    <dgm:pt modelId="{FC5BD009-3A81-4739-8717-4A08E2A5F265}">
      <dgm:prSet phldrT="[Text]"/>
      <dgm:spPr/>
      <dgm:t>
        <a:bodyPr/>
        <a:lstStyle/>
        <a:p>
          <a:r>
            <a:rPr lang="en-US" dirty="0"/>
            <a:t>Property Tax Division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/>
      <dgm:t>
        <a:bodyPr/>
        <a:lstStyle/>
        <a:p>
          <a:endParaRPr lang="en-US"/>
        </a:p>
      </dgm:t>
    </dgm:pt>
    <dgm:pt modelId="{AD8660EB-4F32-40BB-9615-4C33CAA1C37A}">
      <dgm:prSet phldrT="[Text]"/>
      <dgm:spPr/>
      <dgm:t>
        <a:bodyPr/>
        <a:lstStyle/>
        <a:p>
          <a:r>
            <a:rPr lang="en-US" dirty="0"/>
            <a:t>Statewide Master Parcel File / IAS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SOURCE:</a:t>
          </a:r>
          <a:br>
            <a:rPr lang="en-US" dirty="0"/>
          </a:br>
          <a:r>
            <a:rPr lang="en-US" dirty="0"/>
            <a:t>Local Addressing Offices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>
        <a:solidFill>
          <a:schemeClr val="accent2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FC5BD009-3A81-4739-8717-4A08E2A5F26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Division of Homeland Security &amp; Emergency Management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>
        <a:solidFill>
          <a:schemeClr val="accent2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AD8660EB-4F32-40BB-9615-4C33CAA1C37A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Statewide</a:t>
          </a:r>
          <a:br>
            <a:rPr lang="en-US" dirty="0"/>
          </a:br>
          <a:r>
            <a:rPr lang="en-US" dirty="0"/>
            <a:t> Addressing &amp; Mapping System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SOURCE: </a:t>
          </a:r>
          <a:br>
            <a:rPr lang="en-US" dirty="0"/>
          </a:br>
          <a:br>
            <a:rPr lang="en-US" dirty="0"/>
          </a:br>
          <a:r>
            <a:rPr lang="en-US" dirty="0"/>
            <a:t>County Offices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FC5BD009-3A81-4739-8717-4A08E2A5F265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WV GIS Technical Center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AD8660EB-4F32-40BB-9615-4C33CAA1C37A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Statewide</a:t>
          </a:r>
          <a:br>
            <a:rPr lang="en-US" dirty="0"/>
          </a:br>
          <a:r>
            <a:rPr lang="en-US" dirty="0"/>
            <a:t> Leaf-Off Imagery Service 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 custLinFactNeighborX="-1064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SOURCE:</a:t>
          </a:r>
          <a:br>
            <a:rPr lang="en-US" dirty="0"/>
          </a:br>
          <a:r>
            <a:rPr lang="en-US" dirty="0"/>
            <a:t>Local, State, primarily FEMA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>
        <a:solidFill>
          <a:schemeClr val="bg1">
            <a:lumMod val="6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FC5BD009-3A81-4739-8717-4A08E2A5F26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WV DEP</a:t>
          </a:r>
          <a:br>
            <a:rPr lang="en-US" dirty="0"/>
          </a:br>
          <a:r>
            <a:rPr lang="en-US" dirty="0"/>
            <a:t>WV GISTC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>
        <a:solidFill>
          <a:schemeClr val="bg1">
            <a:lumMod val="6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AD8660EB-4F32-40BB-9615-4C33CAA1C37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Statewide Elevation</a:t>
          </a:r>
          <a:br>
            <a:rPr lang="en-US" dirty="0"/>
          </a:br>
          <a:r>
            <a:rPr lang="en-US" dirty="0"/>
            <a:t> Web Services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1EADE-CDE6-4260-911F-0CCCB07BF3C5}">
      <dsp:nvSpPr>
        <dsp:cNvPr id="0" name=""/>
        <dsp:cNvSpPr/>
      </dsp:nvSpPr>
      <dsp:spPr>
        <a:xfrm>
          <a:off x="2802020" y="1825343"/>
          <a:ext cx="1440180" cy="144018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BUILDING INVENTORY</a:t>
          </a:r>
        </a:p>
      </dsp:txBody>
      <dsp:txXfrm>
        <a:off x="2872324" y="1895647"/>
        <a:ext cx="1299572" cy="1299572"/>
      </dsp:txXfrm>
    </dsp:sp>
    <dsp:sp modelId="{7289E939-947A-4F02-A266-7B0C12D66CC0}">
      <dsp:nvSpPr>
        <dsp:cNvPr id="0" name=""/>
        <dsp:cNvSpPr/>
      </dsp:nvSpPr>
      <dsp:spPr>
        <a:xfrm rot="16200000">
          <a:off x="3187813" y="1491046"/>
          <a:ext cx="6685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8593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D6709-A13E-4388-83E1-35A776B23BB0}">
      <dsp:nvSpPr>
        <dsp:cNvPr id="0" name=""/>
        <dsp:cNvSpPr/>
      </dsp:nvSpPr>
      <dsp:spPr>
        <a:xfrm>
          <a:off x="2667002" y="813"/>
          <a:ext cx="1710215" cy="1155936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Historical Flood Inundation / Flood Registry</a:t>
          </a:r>
        </a:p>
      </dsp:txBody>
      <dsp:txXfrm>
        <a:off x="2723430" y="57241"/>
        <a:ext cx="1597359" cy="1043080"/>
      </dsp:txXfrm>
    </dsp:sp>
    <dsp:sp modelId="{1ECADB23-E57B-49D7-84E3-931AEDF94518}">
      <dsp:nvSpPr>
        <dsp:cNvPr id="0" name=""/>
        <dsp:cNvSpPr/>
      </dsp:nvSpPr>
      <dsp:spPr>
        <a:xfrm rot="19508179">
          <a:off x="4151993" y="1756478"/>
          <a:ext cx="10051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517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B8464-F727-4B79-934F-146909E2BAEA}">
      <dsp:nvSpPr>
        <dsp:cNvPr id="0" name=""/>
        <dsp:cNvSpPr/>
      </dsp:nvSpPr>
      <dsp:spPr>
        <a:xfrm>
          <a:off x="5066960" y="250623"/>
          <a:ext cx="1732707" cy="123000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NFIP Repetitive Loss </a:t>
          </a:r>
          <a:br>
            <a:rPr lang="en-US" sz="1800" kern="1200" dirty="0"/>
          </a:br>
          <a:r>
            <a:rPr lang="en-US" sz="1400" kern="1200" dirty="0"/>
            <a:t>(Internal Use Only)</a:t>
          </a:r>
        </a:p>
      </dsp:txBody>
      <dsp:txXfrm>
        <a:off x="5127004" y="310667"/>
        <a:ext cx="1612619" cy="1109915"/>
      </dsp:txXfrm>
    </dsp:sp>
    <dsp:sp modelId="{2A202F63-F1B8-4392-A21F-EC05A89671CB}">
      <dsp:nvSpPr>
        <dsp:cNvPr id="0" name=""/>
        <dsp:cNvSpPr/>
      </dsp:nvSpPr>
      <dsp:spPr>
        <a:xfrm rot="28203">
          <a:off x="4242187" y="2554412"/>
          <a:ext cx="7485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858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3409C-ACB3-4553-8E80-B8EE63C4F59B}">
      <dsp:nvSpPr>
        <dsp:cNvPr id="0" name=""/>
        <dsp:cNvSpPr/>
      </dsp:nvSpPr>
      <dsp:spPr>
        <a:xfrm>
          <a:off x="4990761" y="1974792"/>
          <a:ext cx="1600870" cy="1178515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Levee/Dam Failure Inundation</a:t>
          </a:r>
          <a:br>
            <a:rPr lang="en-US" sz="2000" kern="1200" dirty="0"/>
          </a:br>
          <a:r>
            <a:rPr lang="en-US" sz="2000" kern="1200" dirty="0"/>
            <a:t>Studies</a:t>
          </a:r>
        </a:p>
      </dsp:txBody>
      <dsp:txXfrm>
        <a:off x="5048291" y="2032322"/>
        <a:ext cx="1485810" cy="1063455"/>
      </dsp:txXfrm>
    </dsp:sp>
    <dsp:sp modelId="{447B1C95-6B96-4D4D-A7AF-A4842A0D85EA}">
      <dsp:nvSpPr>
        <dsp:cNvPr id="0" name=""/>
        <dsp:cNvSpPr/>
      </dsp:nvSpPr>
      <dsp:spPr>
        <a:xfrm rot="3190721">
          <a:off x="3951446" y="3484848"/>
          <a:ext cx="5479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796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6A396-B7FC-4B1D-B4A5-25CB7BFDFE27}">
      <dsp:nvSpPr>
        <dsp:cNvPr id="0" name=""/>
        <dsp:cNvSpPr/>
      </dsp:nvSpPr>
      <dsp:spPr>
        <a:xfrm>
          <a:off x="3874886" y="3704172"/>
          <a:ext cx="1751900" cy="96492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HAZUS Flood Loss Estimates</a:t>
          </a:r>
        </a:p>
      </dsp:txBody>
      <dsp:txXfrm>
        <a:off x="3921990" y="3751276"/>
        <a:ext cx="1657692" cy="870712"/>
      </dsp:txXfrm>
    </dsp:sp>
    <dsp:sp modelId="{82E26E31-5374-40A8-B2C2-82611BCD4D16}">
      <dsp:nvSpPr>
        <dsp:cNvPr id="0" name=""/>
        <dsp:cNvSpPr/>
      </dsp:nvSpPr>
      <dsp:spPr>
        <a:xfrm rot="7312989">
          <a:off x="2677225" y="3486093"/>
          <a:ext cx="5195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952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2B3FB-8951-4E65-B3FC-C1900FC68E86}">
      <dsp:nvSpPr>
        <dsp:cNvPr id="0" name=""/>
        <dsp:cNvSpPr/>
      </dsp:nvSpPr>
      <dsp:spPr>
        <a:xfrm>
          <a:off x="1816783" y="3706662"/>
          <a:ext cx="1367427" cy="962276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Elevation Certificates</a:t>
          </a:r>
        </a:p>
      </dsp:txBody>
      <dsp:txXfrm>
        <a:off x="1863757" y="3753636"/>
        <a:ext cx="1273479" cy="868328"/>
      </dsp:txXfrm>
    </dsp:sp>
    <dsp:sp modelId="{3385721E-EC58-46DA-BB57-7B2AD8D103CB}">
      <dsp:nvSpPr>
        <dsp:cNvPr id="0" name=""/>
        <dsp:cNvSpPr/>
      </dsp:nvSpPr>
      <dsp:spPr>
        <a:xfrm rot="10752171">
          <a:off x="2087232" y="2560425"/>
          <a:ext cx="7148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482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7205A-7FE9-40FE-A30C-5A14066C4948}">
      <dsp:nvSpPr>
        <dsp:cNvPr id="0" name=""/>
        <dsp:cNvSpPr/>
      </dsp:nvSpPr>
      <dsp:spPr>
        <a:xfrm>
          <a:off x="571154" y="1995395"/>
          <a:ext cx="1516112" cy="1161098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Flood Proof or Mitigated Structures</a:t>
          </a:r>
        </a:p>
      </dsp:txBody>
      <dsp:txXfrm>
        <a:off x="627834" y="2052075"/>
        <a:ext cx="1402752" cy="1047738"/>
      </dsp:txXfrm>
    </dsp:sp>
    <dsp:sp modelId="{B823A27D-DD99-4DAB-89FF-63F6DBE447FF}">
      <dsp:nvSpPr>
        <dsp:cNvPr id="0" name=""/>
        <dsp:cNvSpPr/>
      </dsp:nvSpPr>
      <dsp:spPr>
        <a:xfrm rot="12765924">
          <a:off x="1586206" y="1724548"/>
          <a:ext cx="13208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089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729F9-54D1-4B16-9920-B103D071BF6C}">
      <dsp:nvSpPr>
        <dsp:cNvPr id="0" name=""/>
        <dsp:cNvSpPr/>
      </dsp:nvSpPr>
      <dsp:spPr>
        <a:xfrm>
          <a:off x="515628" y="422343"/>
          <a:ext cx="1175659" cy="1132884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SFHA Building Counts</a:t>
          </a:r>
        </a:p>
      </dsp:txBody>
      <dsp:txXfrm>
        <a:off x="570931" y="477646"/>
        <a:ext cx="1065053" cy="1022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6C497-CA07-4A10-84C3-760E72A20103}">
      <dsp:nvSpPr>
        <dsp:cNvPr id="0" name=""/>
        <dsp:cNvSpPr/>
      </dsp:nvSpPr>
      <dsp:spPr>
        <a:xfrm>
          <a:off x="54403" y="0"/>
          <a:ext cx="1247512" cy="1403154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HIGH:</a:t>
          </a:r>
          <a:br>
            <a:rPr lang="en-US" sz="1600" kern="1200" dirty="0"/>
          </a:br>
          <a:r>
            <a:rPr lang="en-US" sz="1600" kern="1200" dirty="0"/>
            <a:t>100-YR Effective Floodplain</a:t>
          </a:r>
        </a:p>
      </dsp:txBody>
      <dsp:txXfrm>
        <a:off x="90941" y="36538"/>
        <a:ext cx="1174436" cy="1330078"/>
      </dsp:txXfrm>
    </dsp:sp>
    <dsp:sp modelId="{F2BD0086-82E1-433D-8126-0B37D06E2B39}">
      <dsp:nvSpPr>
        <dsp:cNvPr id="0" name=""/>
        <dsp:cNvSpPr/>
      </dsp:nvSpPr>
      <dsp:spPr>
        <a:xfrm rot="774096">
          <a:off x="1441331" y="757405"/>
          <a:ext cx="311773" cy="3093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1442503" y="808920"/>
        <a:ext cx="218958" cy="185629"/>
      </dsp:txXfrm>
    </dsp:sp>
    <dsp:sp modelId="{557C9FDE-491D-466A-A5F4-CC018A2E5E54}">
      <dsp:nvSpPr>
        <dsp:cNvPr id="0" name=""/>
        <dsp:cNvSpPr/>
      </dsp:nvSpPr>
      <dsp:spPr>
        <a:xfrm>
          <a:off x="1875318" y="417098"/>
          <a:ext cx="1247512" cy="140315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HIGH:</a:t>
          </a:r>
          <a:br>
            <a:rPr lang="en-US" sz="1600" kern="1200" dirty="0"/>
          </a:br>
          <a:r>
            <a:rPr lang="en-US" sz="1600" kern="1200" dirty="0"/>
            <a:t>Advisory A or Updated AE Floodplain</a:t>
          </a:r>
        </a:p>
      </dsp:txBody>
      <dsp:txXfrm>
        <a:off x="1911856" y="453636"/>
        <a:ext cx="1174436" cy="1330078"/>
      </dsp:txXfrm>
    </dsp:sp>
    <dsp:sp modelId="{EF87B22C-FF6F-4C49-B439-630636EB1A22}">
      <dsp:nvSpPr>
        <dsp:cNvPr id="0" name=""/>
        <dsp:cNvSpPr/>
      </dsp:nvSpPr>
      <dsp:spPr>
        <a:xfrm rot="845700">
          <a:off x="3395132" y="1266242"/>
          <a:ext cx="615450" cy="3093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396529" y="1316817"/>
        <a:ext cx="522635" cy="185629"/>
      </dsp:txXfrm>
    </dsp:sp>
    <dsp:sp modelId="{3482CC7E-E8E8-4155-8817-956DAAC72549}">
      <dsp:nvSpPr>
        <dsp:cNvPr id="0" name=""/>
        <dsp:cNvSpPr/>
      </dsp:nvSpPr>
      <dsp:spPr>
        <a:xfrm>
          <a:off x="4249097" y="1013130"/>
          <a:ext cx="1247512" cy="1403154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MODERATE: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500-YR Effective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Floodplain</a:t>
          </a:r>
        </a:p>
      </dsp:txBody>
      <dsp:txXfrm>
        <a:off x="4285635" y="1049668"/>
        <a:ext cx="1174436" cy="1330078"/>
      </dsp:txXfrm>
    </dsp:sp>
    <dsp:sp modelId="{116976CF-3B69-4377-A2DC-A48623A8FAC2}">
      <dsp:nvSpPr>
        <dsp:cNvPr id="0" name=""/>
        <dsp:cNvSpPr/>
      </dsp:nvSpPr>
      <dsp:spPr>
        <a:xfrm rot="1391199">
          <a:off x="5623289" y="1950442"/>
          <a:ext cx="322165" cy="3093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627037" y="1994047"/>
        <a:ext cx="229350" cy="185629"/>
      </dsp:txXfrm>
    </dsp:sp>
    <dsp:sp modelId="{B139B83D-2FA5-4763-BF61-2C498DDEB941}">
      <dsp:nvSpPr>
        <dsp:cNvPr id="0" name=""/>
        <dsp:cNvSpPr/>
      </dsp:nvSpPr>
      <dsp:spPr>
        <a:xfrm>
          <a:off x="6055371" y="1786802"/>
          <a:ext cx="1247512" cy="1403154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MODERATE: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Within 75-ft of Flood Zone</a:t>
          </a:r>
        </a:p>
      </dsp:txBody>
      <dsp:txXfrm>
        <a:off x="6091909" y="1823340"/>
        <a:ext cx="1174436" cy="1330078"/>
      </dsp:txXfrm>
    </dsp:sp>
    <dsp:sp modelId="{A2755418-655E-4418-B810-B15AFCAC001E}">
      <dsp:nvSpPr>
        <dsp:cNvPr id="0" name=""/>
        <dsp:cNvSpPr/>
      </dsp:nvSpPr>
      <dsp:spPr>
        <a:xfrm rot="4195547">
          <a:off x="6892039" y="3273583"/>
          <a:ext cx="261122" cy="3093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917763" y="3298671"/>
        <a:ext cx="182785" cy="185629"/>
      </dsp:txXfrm>
    </dsp:sp>
    <dsp:sp modelId="{373EF5AF-72B5-4A29-A866-0DAEF1C3ADBA}">
      <dsp:nvSpPr>
        <dsp:cNvPr id="0" name=""/>
        <dsp:cNvSpPr/>
      </dsp:nvSpPr>
      <dsp:spPr>
        <a:xfrm>
          <a:off x="6721505" y="3652710"/>
          <a:ext cx="1247512" cy="131701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LOW:</a:t>
          </a:r>
          <a:br>
            <a:rPr lang="en-US" sz="1600" kern="1200" dirty="0"/>
          </a:br>
          <a:r>
            <a:rPr lang="en-US" sz="1600" kern="1200" dirty="0"/>
            <a:t>Not in Flood Zone</a:t>
          </a:r>
        </a:p>
      </dsp:txBody>
      <dsp:txXfrm>
        <a:off x="6758043" y="3689248"/>
        <a:ext cx="1174436" cy="1243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876299" y="0"/>
          <a:ext cx="1828800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SOURCE:</a:t>
          </a:r>
          <a:br>
            <a:rPr lang="en-US" sz="1900" kern="1200" dirty="0"/>
          </a:br>
          <a:r>
            <a:rPr lang="en-US" sz="1900" kern="1200" dirty="0"/>
            <a:t>County Assessors</a:t>
          </a:r>
        </a:p>
      </dsp:txBody>
      <dsp:txXfrm>
        <a:off x="906057" y="29758"/>
        <a:ext cx="1769284" cy="956484"/>
      </dsp:txXfrm>
    </dsp:sp>
    <dsp:sp modelId="{AE46269E-4070-4BE1-89D1-747A78CF9C2B}">
      <dsp:nvSpPr>
        <dsp:cNvPr id="0" name=""/>
        <dsp:cNvSpPr/>
      </dsp:nvSpPr>
      <dsp:spPr>
        <a:xfrm rot="5400000">
          <a:off x="1600199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653539" y="1079499"/>
        <a:ext cx="274320" cy="266699"/>
      </dsp:txXfrm>
    </dsp:sp>
    <dsp:sp modelId="{2C2517C8-850A-43AC-B7E7-7DC2C00D7D4D}">
      <dsp:nvSpPr>
        <dsp:cNvPr id="0" name=""/>
        <dsp:cNvSpPr/>
      </dsp:nvSpPr>
      <dsp:spPr>
        <a:xfrm>
          <a:off x="876299" y="1523999"/>
          <a:ext cx="1828800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Property Tax Division</a:t>
          </a:r>
        </a:p>
      </dsp:txBody>
      <dsp:txXfrm>
        <a:off x="906057" y="1553757"/>
        <a:ext cx="17692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1600199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653539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876299" y="3047999"/>
          <a:ext cx="1828800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Statewide Master Parcel File / IAS</a:t>
          </a:r>
        </a:p>
      </dsp:txBody>
      <dsp:txXfrm>
        <a:off x="906057" y="3077757"/>
        <a:ext cx="1769284" cy="956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9404" y="0"/>
          <a:ext cx="2247900" cy="10160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SOURCE:</a:t>
          </a:r>
          <a:br>
            <a:rPr lang="en-US" sz="1800" kern="1200" dirty="0"/>
          </a:br>
          <a:r>
            <a:rPr lang="en-US" sz="1800" kern="1200" dirty="0"/>
            <a:t>Local Addressing Offices</a:t>
          </a:r>
        </a:p>
      </dsp:txBody>
      <dsp:txXfrm>
        <a:off x="39162" y="29758"/>
        <a:ext cx="2188384" cy="956484"/>
      </dsp:txXfrm>
    </dsp:sp>
    <dsp:sp modelId="{AE46269E-4070-4BE1-89D1-747A78CF9C2B}">
      <dsp:nvSpPr>
        <dsp:cNvPr id="0" name=""/>
        <dsp:cNvSpPr/>
      </dsp:nvSpPr>
      <dsp:spPr>
        <a:xfrm rot="5400000">
          <a:off x="942854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996194" y="1079499"/>
        <a:ext cx="274320" cy="266699"/>
      </dsp:txXfrm>
    </dsp:sp>
    <dsp:sp modelId="{2C2517C8-850A-43AC-B7E7-7DC2C00D7D4D}">
      <dsp:nvSpPr>
        <dsp:cNvPr id="0" name=""/>
        <dsp:cNvSpPr/>
      </dsp:nvSpPr>
      <dsp:spPr>
        <a:xfrm>
          <a:off x="9404" y="1523999"/>
          <a:ext cx="2247900" cy="10160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Division of Homeland Security &amp; Emergency Management</a:t>
          </a:r>
        </a:p>
      </dsp:txBody>
      <dsp:txXfrm>
        <a:off x="39162" y="1553757"/>
        <a:ext cx="21883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942854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996194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9404" y="3047999"/>
          <a:ext cx="2247900" cy="10160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Statewide</a:t>
          </a:r>
          <a:br>
            <a:rPr lang="en-US" sz="1800" kern="1200" dirty="0"/>
          </a:br>
          <a:r>
            <a:rPr lang="en-US" sz="1800" kern="1200" dirty="0"/>
            <a:t> Addressing &amp; Mapping System</a:t>
          </a:r>
        </a:p>
      </dsp:txBody>
      <dsp:txXfrm>
        <a:off x="39162" y="3077757"/>
        <a:ext cx="2188384" cy="9564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321421" y="0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SOURCE: </a:t>
          </a:r>
          <a:br>
            <a:rPr lang="en-US" sz="1900" kern="1200" dirty="0"/>
          </a:br>
          <a:br>
            <a:rPr lang="en-US" sz="1900" kern="1200" dirty="0"/>
          </a:br>
          <a:r>
            <a:rPr lang="en-US" sz="1900" kern="1200" dirty="0"/>
            <a:t>County Offices</a:t>
          </a:r>
        </a:p>
      </dsp:txBody>
      <dsp:txXfrm>
        <a:off x="351179" y="29758"/>
        <a:ext cx="1769284" cy="956484"/>
      </dsp:txXfrm>
    </dsp:sp>
    <dsp:sp modelId="{AE46269E-4070-4BE1-89D1-747A78CF9C2B}">
      <dsp:nvSpPr>
        <dsp:cNvPr id="0" name=""/>
        <dsp:cNvSpPr/>
      </dsp:nvSpPr>
      <dsp:spPr>
        <a:xfrm rot="5356109">
          <a:off x="1055035" y="1041399"/>
          <a:ext cx="381031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7661" y="1079488"/>
        <a:ext cx="274320" cy="266722"/>
      </dsp:txXfrm>
    </dsp:sp>
    <dsp:sp modelId="{2C2517C8-850A-43AC-B7E7-7DC2C00D7D4D}">
      <dsp:nvSpPr>
        <dsp:cNvPr id="0" name=""/>
        <dsp:cNvSpPr/>
      </dsp:nvSpPr>
      <dsp:spPr>
        <a:xfrm>
          <a:off x="340880" y="1523999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WV GIS Technical Center</a:t>
          </a:r>
        </a:p>
      </dsp:txBody>
      <dsp:txXfrm>
        <a:off x="370638" y="1553757"/>
        <a:ext cx="17692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1064780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18120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340880" y="3047999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Statewide</a:t>
          </a:r>
          <a:br>
            <a:rPr lang="en-US" sz="1900" kern="1200" dirty="0"/>
          </a:br>
          <a:r>
            <a:rPr lang="en-US" sz="1900" kern="1200" dirty="0"/>
            <a:t> Leaf-Off Imagery Service </a:t>
          </a:r>
        </a:p>
      </dsp:txBody>
      <dsp:txXfrm>
        <a:off x="370638" y="3077757"/>
        <a:ext cx="1769284" cy="956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513020" y="0"/>
          <a:ext cx="1828800" cy="10160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SOURCE:</a:t>
          </a:r>
          <a:br>
            <a:rPr lang="en-US" sz="1900" kern="1200" dirty="0"/>
          </a:br>
          <a:r>
            <a:rPr lang="en-US" sz="1900" kern="1200" dirty="0"/>
            <a:t>Local, State, primarily FEMA</a:t>
          </a:r>
        </a:p>
      </dsp:txBody>
      <dsp:txXfrm>
        <a:off x="542778" y="29758"/>
        <a:ext cx="1769284" cy="956484"/>
      </dsp:txXfrm>
    </dsp:sp>
    <dsp:sp modelId="{AE46269E-4070-4BE1-89D1-747A78CF9C2B}">
      <dsp:nvSpPr>
        <dsp:cNvPr id="0" name=""/>
        <dsp:cNvSpPr/>
      </dsp:nvSpPr>
      <dsp:spPr>
        <a:xfrm rot="5400000">
          <a:off x="1236920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290260" y="1079499"/>
        <a:ext cx="274320" cy="266699"/>
      </dsp:txXfrm>
    </dsp:sp>
    <dsp:sp modelId="{2C2517C8-850A-43AC-B7E7-7DC2C00D7D4D}">
      <dsp:nvSpPr>
        <dsp:cNvPr id="0" name=""/>
        <dsp:cNvSpPr/>
      </dsp:nvSpPr>
      <dsp:spPr>
        <a:xfrm>
          <a:off x="513020" y="1523999"/>
          <a:ext cx="1828800" cy="10160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WV DEP</a:t>
          </a:r>
          <a:br>
            <a:rPr lang="en-US" sz="1900" kern="1200" dirty="0"/>
          </a:br>
          <a:r>
            <a:rPr lang="en-US" sz="1900" kern="1200" dirty="0"/>
            <a:t>WV GISTC</a:t>
          </a:r>
        </a:p>
      </dsp:txBody>
      <dsp:txXfrm>
        <a:off x="542778" y="1553757"/>
        <a:ext cx="17692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1236919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290259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513020" y="3047999"/>
          <a:ext cx="1828800" cy="10160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Statewide Elevation</a:t>
          </a:r>
          <a:br>
            <a:rPr lang="en-US" sz="1900" kern="1200" dirty="0"/>
          </a:br>
          <a:r>
            <a:rPr lang="en-US" sz="1900" kern="1200" dirty="0"/>
            <a:t> Web Services</a:t>
          </a:r>
        </a:p>
      </dsp:txBody>
      <dsp:txXfrm>
        <a:off x="542778" y="3077757"/>
        <a:ext cx="1769284" cy="956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655B0-4D25-4244-942C-46F15570B60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234E4-AE35-4750-AE31-D07DB373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0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WV Map</a:t>
            </a:r>
            <a:r>
              <a:rPr lang="en-US" baseline="0" dirty="0"/>
              <a:t> indicating population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6585-DE01-4697-BD3C-6AEC843A39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1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7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98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4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76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46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0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43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599" indent="-2959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999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5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11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47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83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19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5594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Presentation to Joint Committee on Technology</a:t>
            </a:r>
          </a:p>
        </p:txBody>
      </p:sp>
      <p:sp>
        <p:nvSpPr>
          <p:cNvPr id="51205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599" indent="-2959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999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5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11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47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83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19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5594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12/9/2007 </a:t>
            </a:r>
          </a:p>
        </p:txBody>
      </p:sp>
      <p:sp>
        <p:nvSpPr>
          <p:cNvPr id="51206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599" indent="-2959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999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5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11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47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83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19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5594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WV Legislature Interim Meeting</a:t>
            </a:r>
          </a:p>
        </p:txBody>
      </p:sp>
      <p:sp>
        <p:nvSpPr>
          <p:cNvPr id="51207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599" indent="-2959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999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5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1197" indent="-236799" defTabSz="95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47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83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1995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5594" indent="-236799" defTabSz="953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3C33DE-D190-40E8-9247-F822599B6172}" type="slidenum">
              <a:rPr lang="en-US" altLang="en-US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24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55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5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90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1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9E3A3B-8847-4E1E-8D77-0DF95F28AA3B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19369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1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9E3A3B-8847-4E1E-8D77-0DF95F28AA3B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13624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BF900A-C830-47B2-93D0-50D40C783343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84209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1pPr>
            <a:lvl2pPr marL="757066" indent="-291179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2pPr>
            <a:lvl3pPr marL="1164717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3pPr>
            <a:lvl4pPr marL="1630604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4pPr>
            <a:lvl5pPr marL="2096491" indent="-232943" algn="ctr" eaLnBrk="0" hangingPunct="0">
              <a:defRPr sz="2400">
                <a:solidFill>
                  <a:srgbClr val="FF0000"/>
                </a:solidFill>
                <a:latin typeface="Arial" pitchFamily="34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9E3A3B-8847-4E1E-8D77-0DF95F28AA3B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94558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17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4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1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1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600200"/>
            <a:ext cx="76962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3938588"/>
            <a:ext cx="76962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 June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WVAGP Tax Map Workshop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901B2-ADDC-4CDD-89CB-4C87A7DB8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21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9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6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2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8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6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0605B-A4C2-4CF8-9C02-8D30ACAF4645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FCAF-215E-45A0-989E-3DBFD0AC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9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mapwv.gov/flood/map/?wkid=102100&amp;x=-8678481&amp;y=4788856&amp;l=11&amp;v=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mapwv.gov/flood/map/?v=1&amp;pid=02-06-0006-0048-00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mapwv.gov/Assessment/?PID=0206000600480000000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678412&amp;y=4788996&amp;l=11&amp;v=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mapwv.gov/flood/map/?wkid=102100&amp;x=-8678412&amp;y=4788996&amp;l=11&amp;v=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v=0&amp;pid=33-03-002A-0032-0000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ema.gov/media-library-data/1469146645661-31ad3f73def7066084e7ac5bfa145949/Flood_Risk_Assessment_Guidance_May_2016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132529&amp;y=4555837&amp;l=13&amp;v=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apwv.gov/flood/map/?wkid=102100&amp;x=-8698746&amp;y=4815674&amp;l=12&amp;v=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http://www.mapwv.gov/Assessment/?PID=3301001000330000000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pwv.gov/flood/map/?v=1&amp;pid=19-07-0018-0026-0000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AQACNLC4XD62" TargetMode="External"/><Relationship Id="rId3" Type="http://schemas.openxmlformats.org/officeDocument/2006/relationships/image" Target="../media/image56.png"/><Relationship Id="rId7" Type="http://schemas.openxmlformats.org/officeDocument/2006/relationships/hyperlink" Target="http://www.mapwv.gov/Assessment/?PID=1907001800260000000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193BB.D0721580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mapwv.gov/flood/map/?wkid=102100&amp;x=-8899684&amp;y=4811867&amp;l=13&amp;v=0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v=0&amp;pid=31-14-0031-0101-000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wvlegislature.gov/WVcode/ChapterEntire.cfm?chap=59&amp;art=1&amp;section=10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://www.mapwv.gov/propert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hyperlink" Target="http://www.mapwv.gov/property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taxmaps/?m=31-15-0054" TargetMode="External"/><Relationship Id="rId2" Type="http://schemas.openxmlformats.org/officeDocument/2006/relationships/hyperlink" Target="http://www.mapwv.gov/assess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pwv.gov/Assessment/?PID=28110039000100000000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media-library/assets/documents/167736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7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3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Eric.Hopkins@mail.wvu.edu" TargetMode="External"/><Relationship Id="rId2" Type="http://schemas.openxmlformats.org/officeDocument/2006/relationships/hyperlink" Target="mailto:kurt.donaldson@mail.wv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kuhn2@wvu.edu" TargetMode="External"/><Relationship Id="rId4" Type="http://schemas.openxmlformats.org/officeDocument/2006/relationships/hyperlink" Target="mailto:Maneesh.Sharma@mail.wvu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5" y="2038920"/>
            <a:ext cx="1968848" cy="141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583" y="1100617"/>
            <a:ext cx="6530146" cy="719667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A Statewide Approach to Risk Studies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Multi-Hazard Risk Assessment Proposal</a:t>
            </a:r>
            <a:endParaRPr lang="en-US" sz="16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097" y="2023018"/>
            <a:ext cx="1940426" cy="148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4" name="Picture 24" descr="https://www.ancestry.com/wiki/images/c/c7/WestVirginia_s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58" y="4518117"/>
            <a:ext cx="1650637" cy="1383785"/>
          </a:xfrm>
          <a:prstGeom prst="rect">
            <a:avLst/>
          </a:prstGeom>
          <a:noFill/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6392" y="3579273"/>
            <a:ext cx="17043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Floods Risk (TEIF)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985" y="3603599"/>
            <a:ext cx="1505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Reference Data Development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F24124-F723-4665-AED7-48D03B561F5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Mitigation Grant Project</a:t>
            </a:r>
          </a:p>
        </p:txBody>
      </p:sp>
      <p:pic>
        <p:nvPicPr>
          <p:cNvPr id="13" name="Picture 6" descr="C:\gis_data\tax\Powerpoint\scanned_tax_map.jpg">
            <a:extLst>
              <a:ext uri="{FF2B5EF4-FFF2-40B4-BE49-F238E27FC236}">
                <a16:creationId xmlns:a16="http://schemas.microsoft.com/office/drawing/2014/main" id="{D9E64EE6-D40D-4712-99C3-30AD8637D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8" t="1" r="-7343" b="40646"/>
          <a:stretch/>
        </p:blipFill>
        <p:spPr bwMode="auto">
          <a:xfrm>
            <a:off x="6470242" y="1983510"/>
            <a:ext cx="1846450" cy="153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1F73DB-423C-4109-A3FB-7D14D4CE8174}"/>
              </a:ext>
            </a:extLst>
          </p:cNvPr>
          <p:cNvSpPr txBox="1"/>
          <p:nvPr/>
        </p:nvSpPr>
        <p:spPr>
          <a:xfrm>
            <a:off x="3561146" y="3591977"/>
            <a:ext cx="2021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Landslide Risk (TEAL)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7365855-F9B3-4191-A9FF-1A2E26356E1F}"/>
              </a:ext>
            </a:extLst>
          </p:cNvPr>
          <p:cNvGraphicFramePr/>
          <p:nvPr>
            <p:extLst/>
          </p:nvPr>
        </p:nvGraphicFramePr>
        <p:xfrm>
          <a:off x="5491689" y="4008632"/>
          <a:ext cx="4090873" cy="284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FB7235B-889C-474A-AFC1-1AE3DE921D42}"/>
              </a:ext>
            </a:extLst>
          </p:cNvPr>
          <p:cNvSpPr txBox="1"/>
          <p:nvPr/>
        </p:nvSpPr>
        <p:spPr>
          <a:xfrm>
            <a:off x="833567" y="6087074"/>
            <a:ext cx="18870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Identify Site-Specific</a:t>
            </a:r>
            <a:b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At-Risk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D1490-C5D7-457B-A164-C405A63EE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75" y="4518117"/>
            <a:ext cx="1968848" cy="14685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A367D2-F44A-4320-A474-ECD94E2C61B4}"/>
              </a:ext>
            </a:extLst>
          </p:cNvPr>
          <p:cNvSpPr txBox="1"/>
          <p:nvPr/>
        </p:nvSpPr>
        <p:spPr>
          <a:xfrm>
            <a:off x="4177565" y="6053019"/>
            <a:ext cx="9925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D3A335-A3E7-4EC2-9D68-DC4EC91556EF}"/>
              </a:ext>
            </a:extLst>
          </p:cNvPr>
          <p:cNvSpPr txBox="1"/>
          <p:nvPr/>
        </p:nvSpPr>
        <p:spPr>
          <a:xfrm>
            <a:off x="5724940" y="6129955"/>
            <a:ext cx="1183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Breakdown</a:t>
            </a:r>
          </a:p>
        </p:txBody>
      </p:sp>
    </p:spTree>
    <p:extLst>
      <p:ext uri="{BB962C8B-B14F-4D97-AF65-F5344CB8AC3E}">
        <p14:creationId xmlns:p14="http://schemas.microsoft.com/office/powerpoint/2010/main" val="8781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Graphic spid="18" grpId="0">
        <p:bldAsOne/>
      </p:bldGraphic>
      <p:bldP spid="23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199" y="990600"/>
            <a:ext cx="8161601" cy="5181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Structures of Martinsburg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1722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Risk MAP view allows for viewing flood loss estimates at the building or structure level for a 1%-annual-chance flood event.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15000" y="990600"/>
            <a:ext cx="3124200" cy="1143000"/>
          </a:xfrm>
          <a:prstGeom prst="wedgeRoundRectCallout">
            <a:avLst>
              <a:gd name="adj1" fmla="val -52735"/>
              <a:gd name="adj2" fmla="val 97375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Building Flood Loss Damage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57% of Residential Home Damaged at a Loss of $88,834 </a:t>
            </a:r>
          </a:p>
        </p:txBody>
      </p:sp>
      <p:sp>
        <p:nvSpPr>
          <p:cNvPr id="8" name="Oval 7"/>
          <p:cNvSpPr/>
          <p:nvPr/>
        </p:nvSpPr>
        <p:spPr>
          <a:xfrm>
            <a:off x="2057400" y="2438400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81800" y="4419600"/>
            <a:ext cx="10668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0" y="5791200"/>
            <a:ext cx="5867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https://www.mapwv.gov/flood/map/?wkid=102100&amp;x=-8678481&amp;y=4788856&amp;l=11&amp;v=2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0" y="3352800"/>
            <a:ext cx="1676400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Flood Risk Assessment Building Link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4600" y="2362200"/>
            <a:ext cx="1676400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Flood Risk Building Info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8730" y="2791239"/>
            <a:ext cx="717550" cy="112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906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Tool: Reporting Flood Risk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282C6-1B95-4537-9A4D-EFBAB600715D}"/>
              </a:ext>
            </a:extLst>
          </p:cNvPr>
          <p:cNvSpPr/>
          <p:nvPr/>
        </p:nvSpPr>
        <p:spPr>
          <a:xfrm>
            <a:off x="2247987" y="6495028"/>
            <a:ext cx="50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https://www.mapwv.gov/flood/map/?v=1&amp;pid=02-06-0006-0048-0000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56A29-FFA7-4CF9-BDB5-C33E1FB4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1041958"/>
            <a:ext cx="8879305" cy="5229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6E8C0-2C06-4927-8EA0-A6DBA422B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76" y="2096041"/>
            <a:ext cx="3741821" cy="4175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FD2232-A710-40C1-828E-99F4B196A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15" y="2084009"/>
            <a:ext cx="3829050" cy="4305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9C5FF3-8BC4-4DA0-B5AC-5F927651E964}"/>
              </a:ext>
            </a:extLst>
          </p:cNvPr>
          <p:cNvSpPr txBox="1"/>
          <p:nvPr/>
        </p:nvSpPr>
        <p:spPr>
          <a:xfrm>
            <a:off x="4329359" y="5188219"/>
            <a:ext cx="211349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(1) Click on Parcel ID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 to open Parcel Tab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0DD744-CE4B-403D-8F65-30E6E6D31DC5}"/>
              </a:ext>
            </a:extLst>
          </p:cNvPr>
          <p:cNvSpPr/>
          <p:nvPr/>
        </p:nvSpPr>
        <p:spPr>
          <a:xfrm flipV="1">
            <a:off x="6515040" y="4977353"/>
            <a:ext cx="2508643" cy="888119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FA62A8-79DE-422E-9EB7-7213366A9BD6}"/>
              </a:ext>
            </a:extLst>
          </p:cNvPr>
          <p:cNvSpPr/>
          <p:nvPr/>
        </p:nvSpPr>
        <p:spPr>
          <a:xfrm flipV="1">
            <a:off x="1445735" y="2827420"/>
            <a:ext cx="2036894" cy="421105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0A267-FB48-460E-849B-CC2FF3F2AD67}"/>
              </a:ext>
            </a:extLst>
          </p:cNvPr>
          <p:cNvSpPr txBox="1"/>
          <p:nvPr/>
        </p:nvSpPr>
        <p:spPr>
          <a:xfrm>
            <a:off x="3694769" y="2782669"/>
            <a:ext cx="233305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(2) Click on Parcel ID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 to link to Web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A3E4DC-A1B7-4E49-A804-C59877B2314A}"/>
              </a:ext>
            </a:extLst>
          </p:cNvPr>
          <p:cNvSpPr/>
          <p:nvPr/>
        </p:nvSpPr>
        <p:spPr>
          <a:xfrm>
            <a:off x="543175" y="1678976"/>
            <a:ext cx="443418" cy="46865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Tool:  Assessment Report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282C6-1B95-4537-9A4D-EFBAB600715D}"/>
              </a:ext>
            </a:extLst>
          </p:cNvPr>
          <p:cNvSpPr/>
          <p:nvPr/>
        </p:nvSpPr>
        <p:spPr>
          <a:xfrm>
            <a:off x="2247987" y="6495028"/>
            <a:ext cx="50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http://www.mapwv.gov/Assessment/?PID=02060006004800000000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9ABC1-A9AF-4FE6-A75E-0CEEC2CB7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720" y="939962"/>
            <a:ext cx="5368002" cy="5529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05FD75-EB65-47C9-9CB6-FC28430EDBFE}"/>
              </a:ext>
            </a:extLst>
          </p:cNvPr>
          <p:cNvSpPr txBox="1"/>
          <p:nvPr/>
        </p:nvSpPr>
        <p:spPr>
          <a:xfrm>
            <a:off x="7134722" y="2044005"/>
            <a:ext cx="1961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Detailed Property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271630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CC83A-5C26-4FFB-B0EA-1FF5D3B0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8" y="1058776"/>
            <a:ext cx="8924116" cy="5001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Tool: 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RiskMAP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282C6-1B95-4537-9A4D-EFBAB600715D}"/>
              </a:ext>
            </a:extLst>
          </p:cNvPr>
          <p:cNvSpPr/>
          <p:nvPr/>
        </p:nvSpPr>
        <p:spPr>
          <a:xfrm>
            <a:off x="1732547" y="6420833"/>
            <a:ext cx="59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https://www.mapwv.gov/flood/map/?wkid=102100&amp;x=-8678412&amp;y=4788996&amp;l=11&amp;v=2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C88C7-E2EA-4F4A-8601-3BB58A38DFC3}"/>
              </a:ext>
            </a:extLst>
          </p:cNvPr>
          <p:cNvSpPr txBox="1"/>
          <p:nvPr/>
        </p:nvSpPr>
        <p:spPr>
          <a:xfrm>
            <a:off x="4015745" y="1061169"/>
            <a:ext cx="232489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Flood Risk Awareness &amp; Mitigation Planning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64B7D5-8424-4614-8DCC-C255C7DDF56F}"/>
              </a:ext>
            </a:extLst>
          </p:cNvPr>
          <p:cNvSpPr/>
          <p:nvPr/>
        </p:nvSpPr>
        <p:spPr>
          <a:xfrm flipV="1">
            <a:off x="4704347" y="3002554"/>
            <a:ext cx="1239254" cy="1205070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F2EA4D-147B-45E1-B3C3-94D2CB7DE61F}"/>
              </a:ext>
            </a:extLst>
          </p:cNvPr>
          <p:cNvSpPr/>
          <p:nvPr/>
        </p:nvSpPr>
        <p:spPr>
          <a:xfrm>
            <a:off x="815457" y="1789331"/>
            <a:ext cx="620748" cy="46865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4C7A81-F65E-4302-9650-1AB55D2AE0EB}"/>
              </a:ext>
            </a:extLst>
          </p:cNvPr>
          <p:cNvSpPr/>
          <p:nvPr/>
        </p:nvSpPr>
        <p:spPr>
          <a:xfrm flipV="1">
            <a:off x="6412827" y="5317953"/>
            <a:ext cx="2639703" cy="868587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RiskMAP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 – 3D Visualization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282C6-1B95-4537-9A4D-EFBAB600715D}"/>
              </a:ext>
            </a:extLst>
          </p:cNvPr>
          <p:cNvSpPr/>
          <p:nvPr/>
        </p:nvSpPr>
        <p:spPr>
          <a:xfrm>
            <a:off x="1732547" y="6420833"/>
            <a:ext cx="59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https://www.mapwv.gov/flood/map/?wkid=102100&amp;x=-8678412&amp;y=4788996&amp;l=11&amp;v=2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D343E-DEB7-4752-8A4F-433F11BAC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7"/>
          <a:stretch/>
        </p:blipFill>
        <p:spPr>
          <a:xfrm>
            <a:off x="896100" y="1010651"/>
            <a:ext cx="7616491" cy="5374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947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RiskMAP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View – 3D Visualization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307062-9D91-410F-9A28-DBF53530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" y="962528"/>
            <a:ext cx="4585212" cy="4102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DA397-BA42-469C-BE78-34FCB2C17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80"/>
          <a:stretch/>
        </p:blipFill>
        <p:spPr>
          <a:xfrm>
            <a:off x="216567" y="4848728"/>
            <a:ext cx="4538251" cy="1955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0E2DD-2B0D-4E4C-9DE6-8DA3EAF3B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7"/>
          <a:stretch/>
        </p:blipFill>
        <p:spPr>
          <a:xfrm>
            <a:off x="5140099" y="3944691"/>
            <a:ext cx="3444180" cy="2430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BD1E0-7C9F-49DD-84EF-62ED3C4A5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733" y="1370789"/>
            <a:ext cx="3463546" cy="1746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AB394-8503-4A5C-8E19-2DBB82CF28E4}"/>
              </a:ext>
            </a:extLst>
          </p:cNvPr>
          <p:cNvSpPr txBox="1"/>
          <p:nvPr/>
        </p:nvSpPr>
        <p:spPr>
          <a:xfrm>
            <a:off x="6153901" y="6350791"/>
            <a:ext cx="16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Flood Depth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59C6F-B42D-4702-B19A-F6F4E58BF47A}"/>
              </a:ext>
            </a:extLst>
          </p:cNvPr>
          <p:cNvSpPr txBox="1"/>
          <p:nvPr/>
        </p:nvSpPr>
        <p:spPr>
          <a:xfrm>
            <a:off x="6046301" y="3118969"/>
            <a:ext cx="251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Street View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6194F-8C49-48B4-B1A0-7E736DC0FA7F}"/>
              </a:ext>
            </a:extLst>
          </p:cNvPr>
          <p:cNvSpPr txBox="1"/>
          <p:nvPr/>
        </p:nvSpPr>
        <p:spPr>
          <a:xfrm>
            <a:off x="2814042" y="5347767"/>
            <a:ext cx="145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HAZUS Loss Estimate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060D1-F716-46B8-B46F-8AB5D60A50EF}"/>
              </a:ext>
            </a:extLst>
          </p:cNvPr>
          <p:cNvSpPr txBox="1"/>
          <p:nvPr/>
        </p:nvSpPr>
        <p:spPr>
          <a:xfrm>
            <a:off x="2814042" y="2782669"/>
            <a:ext cx="145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Building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2034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5876"/>
            <a:ext cx="9144000" cy="11922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695" y="244141"/>
            <a:ext cx="84652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Analysis –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Hazus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778" y="2619802"/>
            <a:ext cx="5915990" cy="4162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85231" y="1283033"/>
            <a:ext cx="7913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22222"/>
                </a:solidFill>
                <a:latin typeface="Roboto"/>
              </a:rPr>
              <a:t>Hazus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is a geographic information system-based natural hazard analysis tool developed and freely distributed by the Federal Emergency Management Agency (FEMA).  The 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Hazus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 methodology is used to compute flood damage and loss estimates for buildings.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1326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755376-AEFA-42A3-A93D-2024CDA80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4" t="25515" r="4877" b="3321"/>
          <a:stretch/>
        </p:blipFill>
        <p:spPr>
          <a:xfrm>
            <a:off x="259129" y="1253765"/>
            <a:ext cx="8554797" cy="4732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– Berkeley Springs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D5C487-7C80-4C9E-99DA-EFFBABE72E4A}"/>
              </a:ext>
            </a:extLst>
          </p:cNvPr>
          <p:cNvSpPr txBox="1"/>
          <p:nvPr/>
        </p:nvSpPr>
        <p:spPr>
          <a:xfrm>
            <a:off x="3662313" y="1423447"/>
            <a:ext cx="1819373" cy="36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Berkeley Springs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05553-075B-4281-B275-73C1B6D69282}"/>
              </a:ext>
            </a:extLst>
          </p:cNvPr>
          <p:cNvSpPr/>
          <p:nvPr/>
        </p:nvSpPr>
        <p:spPr>
          <a:xfrm>
            <a:off x="1216057" y="6396031"/>
            <a:ext cx="7192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https://www.mapwv.gov/flood/map/?v=0&amp;pid=33-03-002A-0032-0000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25F93-00F8-4FBA-A65B-CC2A44ACA91E}"/>
              </a:ext>
            </a:extLst>
          </p:cNvPr>
          <p:cNvSpPr txBox="1"/>
          <p:nvPr/>
        </p:nvSpPr>
        <p:spPr>
          <a:xfrm>
            <a:off x="1593130" y="6117996"/>
            <a:ext cx="62688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WV Flood Tool Application (www.mapWV.gov/flood)</a:t>
            </a:r>
          </a:p>
        </p:txBody>
      </p:sp>
    </p:spTree>
    <p:extLst>
      <p:ext uri="{BB962C8B-B14F-4D97-AF65-F5344CB8AC3E}">
        <p14:creationId xmlns:p14="http://schemas.microsoft.com/office/powerpoint/2010/main" val="194181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Building-Level Flood Damage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D5C487-7C80-4C9E-99DA-EFFBABE72E4A}"/>
              </a:ext>
            </a:extLst>
          </p:cNvPr>
          <p:cNvSpPr txBox="1"/>
          <p:nvPr/>
        </p:nvSpPr>
        <p:spPr>
          <a:xfrm>
            <a:off x="2976513" y="986463"/>
            <a:ext cx="319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Water Damage Estimate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845D5-7705-4DFC-B74E-1AED4DB9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44" y="1427858"/>
            <a:ext cx="7079530" cy="52534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516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Building-Level Flood Damage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D5C487-7C80-4C9E-99DA-EFFBABE72E4A}"/>
              </a:ext>
            </a:extLst>
          </p:cNvPr>
          <p:cNvSpPr txBox="1"/>
          <p:nvPr/>
        </p:nvSpPr>
        <p:spPr>
          <a:xfrm>
            <a:off x="2976513" y="986463"/>
            <a:ext cx="319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Building Damage Estimate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F0F1D1-6649-4D22-84C3-3B34AB2D6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418" y="1402929"/>
            <a:ext cx="4719342" cy="52533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320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569" y="1415388"/>
            <a:ext cx="871086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FEMA/WVDHSEM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Mitigation Grant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EE773-C525-480C-85F8-67F15037C5A8}"/>
              </a:ext>
            </a:extLst>
          </p:cNvPr>
          <p:cNvSpPr txBox="1"/>
          <p:nvPr/>
        </p:nvSpPr>
        <p:spPr>
          <a:xfrm>
            <a:off x="216569" y="3139336"/>
            <a:ext cx="8710862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Assessments (287 communities)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Assessments (55 counties)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Data Development (parcels, addresses, imagery)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509F4-B332-4A57-8A02-6EF7B98AC8BE}"/>
              </a:ext>
            </a:extLst>
          </p:cNvPr>
          <p:cNvSpPr txBox="1"/>
          <p:nvPr/>
        </p:nvSpPr>
        <p:spPr>
          <a:xfrm>
            <a:off x="216569" y="5339937"/>
            <a:ext cx="8710862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Technical support for</a:t>
            </a:r>
            <a:b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(1) Local/State Hazard Mitigation Plans and for the </a:t>
            </a:r>
            <a:b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(2) Community Rating System (CRS)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9EFEC-95C8-4C0A-8AD1-B0891702E3B7}"/>
              </a:ext>
            </a:extLst>
          </p:cNvPr>
          <p:cNvSpPr txBox="1"/>
          <p:nvPr/>
        </p:nvSpPr>
        <p:spPr>
          <a:xfrm>
            <a:off x="216569" y="4655135"/>
            <a:ext cx="871086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Site-specific building-level inventories for hazard exposure and loss estimates</a:t>
            </a:r>
          </a:p>
        </p:txBody>
      </p:sp>
    </p:spTree>
    <p:extLst>
      <p:ext uri="{BB962C8B-B14F-4D97-AF65-F5344CB8AC3E}">
        <p14:creationId xmlns:p14="http://schemas.microsoft.com/office/powerpoint/2010/main" val="28444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Risk by Property Type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86A8643A-3003-4BE5-9294-075B9517A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132" y="998847"/>
            <a:ext cx="7466029" cy="5751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766BA-D772-4957-BDE8-B762317CD521}"/>
              </a:ext>
            </a:extLst>
          </p:cNvPr>
          <p:cNvSpPr txBox="1"/>
          <p:nvPr/>
        </p:nvSpPr>
        <p:spPr>
          <a:xfrm>
            <a:off x="3817855" y="1150070"/>
            <a:ext cx="1819373" cy="36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Berkeley Springs</a:t>
            </a:r>
          </a:p>
        </p:txBody>
      </p:sp>
    </p:spTree>
    <p:extLst>
      <p:ext uri="{BB962C8B-B14F-4D97-AF65-F5344CB8AC3E}">
        <p14:creationId xmlns:p14="http://schemas.microsoft.com/office/powerpoint/2010/main" val="4026226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Risk by % Damage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61D7DF-576D-4CA8-8849-13987DA31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254" y="1013057"/>
            <a:ext cx="7455023" cy="5760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08AE9-1CA2-47D8-8E04-2844479B24C3}"/>
              </a:ext>
            </a:extLst>
          </p:cNvPr>
          <p:cNvSpPr txBox="1"/>
          <p:nvPr/>
        </p:nvSpPr>
        <p:spPr>
          <a:xfrm>
            <a:off x="3817855" y="1150070"/>
            <a:ext cx="1819373" cy="36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Berkeley Springs</a:t>
            </a:r>
          </a:p>
        </p:txBody>
      </p:sp>
    </p:spTree>
    <p:extLst>
      <p:ext uri="{BB962C8B-B14F-4D97-AF65-F5344CB8AC3E}">
        <p14:creationId xmlns:p14="http://schemas.microsoft.com/office/powerpoint/2010/main" val="255612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7808" y="3429000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Inventories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65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Building Inventories 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914400" y="1182872"/>
          <a:ext cx="7086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71600" y="61722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Building Inventories important for flood reduction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3869258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Flood Risk Structure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104900"/>
            <a:ext cx="5886450" cy="3924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5219700"/>
            <a:ext cx="8382000" cy="14927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Structure-specific (called “User-Defined Facilities”, or UDFs, in </a:t>
            </a:r>
            <a:r>
              <a:rPr lang="en-US" sz="1300" dirty="0" err="1"/>
              <a:t>Hazus</a:t>
            </a:r>
            <a:r>
              <a:rPr lang="en-US" sz="1300" dirty="0"/>
              <a:t>) flood risk assessments produce loss estimates at the building or structure level, and can often help facilitate flood risk discussions with individual home- or business-owners in a community.  These types of risk assessments can provide valuable information to communities to help pre-screen properties and projects before going through a more in-depth Benefit-Cost Analysis (BCA).  Personally-identifiable information (PII) such as property address, name of owner, etc. will not be included in FEMA's Flood Risk Assessment dataset (</a:t>
            </a:r>
            <a:r>
              <a:rPr lang="en-US" sz="1300" dirty="0" err="1"/>
              <a:t>S_UDF_Pt</a:t>
            </a:r>
            <a:r>
              <a:rPr lang="en-US" sz="1300" dirty="0"/>
              <a:t> and </a:t>
            </a:r>
            <a:r>
              <a:rPr lang="en-US" sz="1300" dirty="0" err="1"/>
              <a:t>L_RA_UDF_Results</a:t>
            </a:r>
            <a:r>
              <a:rPr lang="en-US" sz="1300" dirty="0"/>
              <a:t>).  Source:  Flood Risk Assessment Guidance -  </a:t>
            </a:r>
            <a:r>
              <a:rPr lang="en-US" sz="1300" dirty="0">
                <a:hlinkClick r:id="rId4"/>
              </a:rPr>
              <a:t>https://www.fema.gov/media-library-data/1469146645661-31ad3f73def7066084e7ac5bfa145949/Flood_Risk_Assessment_Guidance_May_2016.pdf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1143000"/>
            <a:ext cx="160020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Various </a:t>
            </a:r>
            <a:r>
              <a:rPr lang="en-US" b="1" dirty="0"/>
              <a:t>Flood Risk Reports </a:t>
            </a:r>
            <a:r>
              <a:rPr lang="en-US" dirty="0"/>
              <a:t>by community, watershed, stream name, flood zones, etc. can be generated from the Flood Risk Assessment GIS  (FRAGIS).</a:t>
            </a:r>
          </a:p>
        </p:txBody>
      </p:sp>
    </p:spTree>
    <p:extLst>
      <p:ext uri="{BB962C8B-B14F-4D97-AF65-F5344CB8AC3E}">
        <p14:creationId xmlns:p14="http://schemas.microsoft.com/office/powerpoint/2010/main" val="2930255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5876"/>
            <a:ext cx="9144000" cy="11922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528763"/>
            <a:ext cx="7620000" cy="193833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buFontTx/>
              <a:buNone/>
              <a:defRPr/>
            </a:pPr>
            <a:r>
              <a:rPr lang="en-US" sz="2800" dirty="0"/>
              <a:t>301.a Definition of “Building”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2 or more exterior walls and a roof affixed to a site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Manufactured (mobile) home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Travel trailer without wheels</a:t>
            </a:r>
          </a:p>
        </p:txBody>
      </p:sp>
      <p:pic>
        <p:nvPicPr>
          <p:cNvPr id="15363" name="Picture 8" descr="100_26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19965"/>
          <a:stretch>
            <a:fillRect/>
          </a:stretch>
        </p:blipFill>
        <p:spPr bwMode="auto">
          <a:xfrm>
            <a:off x="3505200" y="3787775"/>
            <a:ext cx="54102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6114633" y="822325"/>
            <a:ext cx="2800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 dirty="0">
                <a:solidFill>
                  <a:srgbClr val="FFFF00"/>
                </a:solidFill>
              </a:rPr>
              <a:t>CRS Manual</a:t>
            </a:r>
            <a:r>
              <a:rPr lang="en-US" altLang="en-US" sz="1800" dirty="0">
                <a:solidFill>
                  <a:srgbClr val="FFFF00"/>
                </a:solidFill>
              </a:rPr>
              <a:t> Page 300-4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237828"/>
            <a:ext cx="47035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Definition</a:t>
            </a:r>
          </a:p>
        </p:txBody>
      </p:sp>
    </p:spTree>
    <p:extLst>
      <p:ext uri="{BB962C8B-B14F-4D97-AF65-F5344CB8AC3E}">
        <p14:creationId xmlns:p14="http://schemas.microsoft.com/office/powerpoint/2010/main" val="12355696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0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11922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8763"/>
            <a:ext cx="7696200" cy="1862137"/>
          </a:xfrm>
        </p:spPr>
        <p:txBody>
          <a:bodyPr wrap="square"/>
          <a:lstStyle/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/>
              <a:t>“Not a Building”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400" dirty="0"/>
              <a:t>Open pavilions, carports, underground pump stations, trailers, etc. are not buildings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400" dirty="0"/>
              <a:t>Accessory structures are not counted</a:t>
            </a:r>
          </a:p>
        </p:txBody>
      </p:sp>
      <p:pic>
        <p:nvPicPr>
          <p:cNvPr id="7176" name="Picture 8" descr="http://www.cbrcparks.org/photos/DSCN1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4575"/>
            <a:ext cx="37338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http://www.swingplans.com/images/garage_pl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584575"/>
            <a:ext cx="359568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1"/>
          <p:cNvSpPr>
            <a:spLocks noChangeArrowheads="1"/>
          </p:cNvSpPr>
          <p:nvPr/>
        </p:nvSpPr>
        <p:spPr bwMode="auto">
          <a:xfrm>
            <a:off x="6114633" y="822325"/>
            <a:ext cx="2800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 dirty="0">
                <a:solidFill>
                  <a:srgbClr val="FFFF00"/>
                </a:solidFill>
              </a:rPr>
              <a:t>CRS Manual</a:t>
            </a:r>
            <a:r>
              <a:rPr lang="en-US" altLang="en-US" sz="1800" dirty="0">
                <a:solidFill>
                  <a:srgbClr val="FFFF00"/>
                </a:solidFill>
              </a:rPr>
              <a:t> Page 300-5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5142" y="206327"/>
            <a:ext cx="37000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Building</a:t>
            </a:r>
          </a:p>
        </p:txBody>
      </p:sp>
    </p:spTree>
    <p:extLst>
      <p:ext uri="{BB962C8B-B14F-4D97-AF65-F5344CB8AC3E}">
        <p14:creationId xmlns:p14="http://schemas.microsoft.com/office/powerpoint/2010/main" val="1885764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5876"/>
            <a:ext cx="9144000" cy="11922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0486" y="1430040"/>
            <a:ext cx="7620000" cy="502443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Tx/>
              <a:buNone/>
              <a:defRPr/>
            </a:pPr>
            <a:r>
              <a:rPr lang="en-US" u="sng" dirty="0"/>
              <a:t>Building Identification Resource Layers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Imagery</a:t>
            </a:r>
          </a:p>
          <a:p>
            <a:pPr lvl="1">
              <a:defRPr/>
            </a:pPr>
            <a:r>
              <a:rPr lang="en-US" sz="2000" dirty="0"/>
              <a:t>Top Down (Best Leaf Off, 2018 NAIP, Commercial) </a:t>
            </a:r>
          </a:p>
          <a:p>
            <a:pPr lvl="1">
              <a:defRPr/>
            </a:pPr>
            <a:r>
              <a:rPr lang="en-US" sz="2000" dirty="0"/>
              <a:t>Oblique</a:t>
            </a:r>
          </a:p>
          <a:p>
            <a:pPr lvl="1">
              <a:defRPr/>
            </a:pPr>
            <a:r>
              <a:rPr lang="en-US" sz="2000" dirty="0"/>
              <a:t>Street View (</a:t>
            </a:r>
            <a:r>
              <a:rPr lang="en-US" sz="2000" dirty="0" err="1"/>
              <a:t>Esri</a:t>
            </a:r>
            <a:r>
              <a:rPr lang="en-US" sz="2000" dirty="0"/>
              <a:t>, Bing)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Parcels</a:t>
            </a:r>
          </a:p>
          <a:p>
            <a:pPr lvl="1">
              <a:defRPr/>
            </a:pPr>
            <a:r>
              <a:rPr lang="en-US" sz="2000" dirty="0"/>
              <a:t>Property Lines</a:t>
            </a:r>
          </a:p>
          <a:p>
            <a:pPr lvl="1">
              <a:defRPr/>
            </a:pPr>
            <a:r>
              <a:rPr lang="en-US" sz="2000" dirty="0"/>
              <a:t>Assessment Records (building identification, value, owner name, address) 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Site Addresses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Building Footprints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400" dirty="0"/>
              <a:t>Floodplain Boundaries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3994" y="227261"/>
            <a:ext cx="8376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Identification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766580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0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8" y="1925449"/>
            <a:ext cx="6139492" cy="4177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308" y="6322402"/>
            <a:ext cx="69708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3"/>
              </a:rPr>
              <a:t>https://www.mapwv.gov/flood/map/?wkid=102100&amp;x=-9132529&amp;y=4555837&amp;l=13&amp;v=1</a:t>
            </a:r>
            <a:endParaRPr lang="en-US" sz="1350" dirty="0"/>
          </a:p>
          <a:p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6618515" y="2180007"/>
            <a:ext cx="2199113" cy="25160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2400" dirty="0"/>
              <a:t>Site address centroid not in the floodplain but building footprint is</a:t>
            </a:r>
          </a:p>
          <a:p>
            <a:pPr marL="257175" indent="-257175">
              <a:buAutoNum type="arabicPeriod"/>
            </a:pPr>
            <a:endParaRPr lang="en-US" sz="135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5876"/>
            <a:ext cx="9144000" cy="11922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307" y="227261"/>
            <a:ext cx="8556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Identification – Issue #1</a:t>
            </a:r>
          </a:p>
        </p:txBody>
      </p:sp>
    </p:spTree>
    <p:extLst>
      <p:ext uri="{BB962C8B-B14F-4D97-AF65-F5344CB8AC3E}">
        <p14:creationId xmlns:p14="http://schemas.microsoft.com/office/powerpoint/2010/main" val="3735620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Building Counts (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bSF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6F9DC9-F987-4155-B6A9-186229ED5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15" y="1216480"/>
            <a:ext cx="8851769" cy="433736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0BAFC24-7D85-4D0B-B104-7906F5D52900}"/>
              </a:ext>
            </a:extLst>
          </p:cNvPr>
          <p:cNvSpPr txBox="1">
            <a:spLocks noChangeArrowheads="1"/>
          </p:cNvSpPr>
          <p:nvPr/>
        </p:nvSpPr>
        <p:spPr>
          <a:xfrm>
            <a:off x="723899" y="5744694"/>
            <a:ext cx="7696200" cy="85407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/>
              <a:t>Preliminary Estimates reveal </a:t>
            </a:r>
            <a:r>
              <a:rPr lang="en-US" altLang="en-US" sz="2800" b="1" dirty="0"/>
              <a:t>100,000</a:t>
            </a:r>
            <a:r>
              <a:rPr lang="en-US" altLang="en-US" sz="2800" dirty="0"/>
              <a:t> structures in Special Flood Hazard Area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682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94002" y="814543"/>
            <a:ext cx="764492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Multi-Agency Coordination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611" y="1724405"/>
            <a:ext cx="3704262" cy="3308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Federal Agencies</a:t>
            </a:r>
            <a:br>
              <a:rPr lang="en-US" sz="19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State Agencies</a:t>
            </a:r>
            <a:br>
              <a:rPr lang="en-US" sz="19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Universities</a:t>
            </a:r>
            <a:br>
              <a:rPr lang="en-US" sz="19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Regional Councils</a:t>
            </a:r>
            <a:br>
              <a:rPr lang="en-US" sz="19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Local Counties</a:t>
            </a:r>
            <a:br>
              <a:rPr lang="en-US" sz="19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Private Companies</a:t>
            </a:r>
          </a:p>
        </p:txBody>
      </p:sp>
      <p:pic>
        <p:nvPicPr>
          <p:cNvPr id="6" name="Picture 5" descr="Corps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71" y="6103900"/>
            <a:ext cx="756080" cy="573128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51" y="6091163"/>
            <a:ext cx="789004" cy="558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771" y="6108639"/>
            <a:ext cx="1257300" cy="507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82" y="5288210"/>
            <a:ext cx="1664494" cy="635794"/>
          </a:xfrm>
          <a:prstGeom prst="rect">
            <a:avLst/>
          </a:prstGeom>
        </p:spPr>
      </p:pic>
      <p:pic>
        <p:nvPicPr>
          <p:cNvPr id="1026" name="Picture 2" descr="Image result for polis cente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43" y="5665228"/>
            <a:ext cx="1767450" cy="90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v gis technical center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72" y="5696216"/>
            <a:ext cx="1895303" cy="9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v dhsem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639" y="5284581"/>
            <a:ext cx="1228591" cy="11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gional Planning and Development Council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43" y="1665989"/>
            <a:ext cx="3406688" cy="3406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66078" y="1860391"/>
            <a:ext cx="17009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11 Regional Planning &amp; Development Councils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6135" y="1902658"/>
            <a:ext cx="12568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55 Counties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D016-80C0-493B-8F02-FCF3F31B97C4}" type="slidenum">
              <a:rPr lang="en-US" smtClean="0"/>
              <a:t>3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5F29E47-84EE-4F92-B411-A6E81C4C64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Mitigation Grant Proposal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434B1-F13B-4039-9DD8-207FE8DF7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7742" y="5231972"/>
            <a:ext cx="1471803" cy="7482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3C2178-25AE-4AFD-A44D-AC492E6CC0F8}"/>
              </a:ext>
            </a:extLst>
          </p:cNvPr>
          <p:cNvSpPr txBox="1"/>
          <p:nvPr/>
        </p:nvSpPr>
        <p:spPr>
          <a:xfrm>
            <a:off x="6972393" y="4360938"/>
            <a:ext cx="14759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chemeClr val="accent1">
                    <a:lumMod val="50000"/>
                  </a:schemeClr>
                </a:solidFill>
              </a:rPr>
              <a:t>287 communities</a:t>
            </a:r>
          </a:p>
        </p:txBody>
      </p:sp>
    </p:spTree>
    <p:extLst>
      <p:ext uri="{BB962C8B-B14F-4D97-AF65-F5344CB8AC3E}">
        <p14:creationId xmlns:p14="http://schemas.microsoft.com/office/powerpoint/2010/main" val="200510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1449472"/>
            <a:ext cx="3733801" cy="526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653" y="3626560"/>
            <a:ext cx="3349191" cy="2801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1653" y="1863805"/>
            <a:ext cx="390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Primary building identification preview in Jefferson county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5144"/>
            <a:ext cx="9144000" cy="11922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Pilot </a:t>
            </a:r>
          </a:p>
        </p:txBody>
      </p:sp>
    </p:spTree>
    <p:extLst>
      <p:ext uri="{BB962C8B-B14F-4D97-AF65-F5344CB8AC3E}">
        <p14:creationId xmlns:p14="http://schemas.microsoft.com/office/powerpoint/2010/main" val="807894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584" y="2797404"/>
            <a:ext cx="7747929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Zones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54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7645" y="1316096"/>
            <a:ext cx="8549659" cy="50783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 (1% Annual Chance Event)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– Special Flood Hazard Area (SFHA):  Approximate A, Detailed AE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Non-Regulatory: Advisory A, Updated AE</a:t>
            </a:r>
          </a:p>
          <a:p>
            <a:pPr algn="ctr"/>
            <a:b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.2% Annual Chance Flood (500-YR Flood)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75 feet of High Risk Flood Zone</a:t>
            </a:r>
            <a:b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Flood Hazard Identified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76250" y="953770"/>
          <a:ext cx="8515350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216">
                  <a:extLst>
                    <a:ext uri="{9D8B030D-6E8A-4147-A177-3AD203B41FA5}">
                      <a16:colId xmlns:a16="http://schemas.microsoft.com/office/drawing/2014/main" val="2763175437"/>
                    </a:ext>
                  </a:extLst>
                </a:gridCol>
                <a:gridCol w="1577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613828970"/>
                    </a:ext>
                  </a:extLst>
                </a:gridCol>
              </a:tblGrid>
              <a:tr h="6920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Status #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Flood Risk Zone </a:t>
                      </a:r>
                      <a:r>
                        <a:rPr lang="en-US" sz="1400" baseline="0" dirty="0"/>
                        <a:t>Designation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Flood Degree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Color Warning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AE, AH (5), AO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WITHIN the FEMA 100-year floodplain.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229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AE (Floodway)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WITHIN the FEMA 100-year floodplain</a:t>
                      </a:r>
                      <a:r>
                        <a:rPr lang="en-US" sz="1400" baseline="0" dirty="0"/>
                        <a:t> and floodway</a:t>
                      </a:r>
                      <a:r>
                        <a:rPr lang="en-US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WITHIN the FEMA 100-year floodplain.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13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 (Advisory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WITHIN the FEMA 100-year floodplain.  Advisory Flood Heights available.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Updated </a:t>
                      </a:r>
                      <a:r>
                        <a:rPr lang="en-US" sz="1400" baseline="0" dirty="0"/>
                        <a:t>AE Floodplain Boundary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WITHIN an updated detailed floodplain</a:t>
                      </a:r>
                      <a:r>
                        <a:rPr lang="en-US" sz="1400" baseline="0" dirty="0"/>
                        <a:t> boundary</a:t>
                      </a:r>
                      <a:r>
                        <a:rPr lang="en-US" sz="1400" dirty="0"/>
                        <a:t> but NOT a FEMA 100-year effective floodplain.  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Advisory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WITHIN an advisory floodplain but NOT a FEMA 100-year effective floodplain. 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Shaded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/>
                        <a:t>Location is WITHIN</a:t>
                      </a:r>
                      <a:r>
                        <a:rPr lang="en-US" sz="1400" i="0" baseline="0" dirty="0"/>
                        <a:t> a m</a:t>
                      </a:r>
                      <a:r>
                        <a:rPr lang="en-US" sz="1400" i="0" dirty="0"/>
                        <a:t>oderate flood risk hazard such</a:t>
                      </a:r>
                      <a:r>
                        <a:rPr lang="en-US" sz="1400" i="0" baseline="0" dirty="0"/>
                        <a:t> as a </a:t>
                      </a:r>
                      <a:endParaRPr lang="en-U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baseline="0" dirty="0"/>
                        <a:t>FEMA </a:t>
                      </a:r>
                      <a:r>
                        <a:rPr lang="en-US" sz="1400" i="0" dirty="0"/>
                        <a:t>500-year</a:t>
                      </a:r>
                      <a:r>
                        <a:rPr lang="en-US" sz="1400" i="0" baseline="0" dirty="0"/>
                        <a:t> floodplain.</a:t>
                      </a:r>
                      <a:endParaRPr lang="en-US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Moderate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Yellow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8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Near Flood 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NOT WITHIN identified flood hazard area, but within 75 feet of an identified flood hazard area.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Moderate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Yellow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Out of Flood 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 is NOT WITHIN any identified flood hazard area. Unmapped flood hazard areas may be present.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Green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Zone: &lt; zone designation 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250" y="6244574"/>
            <a:ext cx="843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Three Degrees of Risk: High, Moderate, Low.  Four Warning Status Colors:  In 100-YR Effective Floodplains (red), Advisory A/Updated AE Floodplains (orange), moderate risk or close to high risk zones (yellow), low risk (green).  Three Stacked Floodplain Boundary GIS Files: (1) 100-YR NFHL effective, (2) 100-YR Advisory A-Updated AE, (3) 500-YR NFHL Effective</a:t>
            </a:r>
          </a:p>
        </p:txBody>
      </p:sp>
    </p:spTree>
    <p:extLst>
      <p:ext uri="{BB962C8B-B14F-4D97-AF65-F5344CB8AC3E}">
        <p14:creationId xmlns:p14="http://schemas.microsoft.com/office/powerpoint/2010/main" val="945595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Determination Sequence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C00E2E6-27C1-4DD1-A6A4-9FEA147913F5}"/>
              </a:ext>
            </a:extLst>
          </p:cNvPr>
          <p:cNvGraphicFramePr/>
          <p:nvPr>
            <p:extLst/>
          </p:nvPr>
        </p:nvGraphicFramePr>
        <p:xfrm>
          <a:off x="481263" y="1167063"/>
          <a:ext cx="8241632" cy="5149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4413C0-BC50-45A6-9D9A-F55B3ADB48E9}"/>
              </a:ext>
            </a:extLst>
          </p:cNvPr>
          <p:cNvSpPr txBox="1"/>
          <p:nvPr/>
        </p:nvSpPr>
        <p:spPr>
          <a:xfrm>
            <a:off x="481263" y="4421196"/>
            <a:ext cx="5560392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determination sequence important for programming logic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Tool first checks query location for High Risk flood zones, then Moderate Risk flood zones.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46C497-CA07-4A10-84C3-760E72A20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BD0086-82E1-433D-8126-0B37D06E2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7C9FDE-491D-466A-A5F4-CC018A2E5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87B22C-FF6F-4C49-B439-630636EB1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82CC7E-E8E8-4155-8817-956DAAC72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6976CF-3B69-4377-A2DC-A48623A8F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39B83D-2FA5-4763-BF61-2C498DDEB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755418-655E-4418-B810-B15AFCAC0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3EF5AF-72B5-4A29-A866-0DAEF1C3A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C641E-D58A-4F41-B5F3-5A0B9F91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92" y="950303"/>
            <a:ext cx="8454016" cy="4877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– Structure in Advisory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413C0-BC50-45A6-9D9A-F55B3ADB48E9}"/>
              </a:ext>
            </a:extLst>
          </p:cNvPr>
          <p:cNvSpPr txBox="1"/>
          <p:nvPr/>
        </p:nvSpPr>
        <p:spPr>
          <a:xfrm>
            <a:off x="681465" y="5157995"/>
            <a:ext cx="35526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 ID: </a:t>
            </a:r>
            <a:r>
              <a:rPr lang="en-US" dirty="0">
                <a:solidFill>
                  <a:srgbClr val="FFFF00"/>
                </a:solidFill>
              </a:rPr>
              <a:t>33-01-0010-0033-0000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3C587-D387-4280-A643-C0BDD280B982}"/>
              </a:ext>
            </a:extLst>
          </p:cNvPr>
          <p:cNvSpPr txBox="1"/>
          <p:nvPr/>
        </p:nvSpPr>
        <p:spPr>
          <a:xfrm>
            <a:off x="344992" y="5884974"/>
            <a:ext cx="845401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is WITHIN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Advisory A Floodplain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but NOT a FEMA 100-year effective floodplain.  Parcel ID 33-01-0010-0033-0000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Morgan County, WV.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9B2F9F-4F8B-4C51-AF35-063E45F43B1E}"/>
              </a:ext>
            </a:extLst>
          </p:cNvPr>
          <p:cNvSpPr/>
          <p:nvPr/>
        </p:nvSpPr>
        <p:spPr>
          <a:xfrm>
            <a:off x="596346" y="5584116"/>
            <a:ext cx="5784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https://www.mapwv.gov/flood/map/?wkid=102100&amp;x=-8698746&amp;y=4815674&amp;l=12&amp;v=2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6379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64EB2-FBE7-44C0-9B40-C7A028032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115"/>
          <a:stretch/>
        </p:blipFill>
        <p:spPr>
          <a:xfrm>
            <a:off x="158348" y="1050656"/>
            <a:ext cx="4324201" cy="2150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49A4A-1907-4537-AECD-B8F669FEEE1C}"/>
              </a:ext>
            </a:extLst>
          </p:cNvPr>
          <p:cNvSpPr txBox="1"/>
          <p:nvPr/>
        </p:nvSpPr>
        <p:spPr>
          <a:xfrm>
            <a:off x="2320448" y="1166428"/>
            <a:ext cx="2003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Google Street View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– Structure in Advisory 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9BF31-F9AD-4D63-BAE3-F14304692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250" y="1428338"/>
            <a:ext cx="4390402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D7F29-2487-4EC5-96ED-64570444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05" y="3356535"/>
            <a:ext cx="4224486" cy="3121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B6C18-A7CF-4E87-A17E-AC7FE5903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755" y="5076483"/>
            <a:ext cx="4205391" cy="1438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563DF1-F9A9-4BD7-9CB7-96830F564FDA}"/>
              </a:ext>
            </a:extLst>
          </p:cNvPr>
          <p:cNvSpPr txBox="1"/>
          <p:nvPr/>
        </p:nvSpPr>
        <p:spPr>
          <a:xfrm>
            <a:off x="4595250" y="1020839"/>
            <a:ext cx="439040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Parcel ID:  </a:t>
            </a:r>
            <a:r>
              <a:rPr lang="en-US" dirty="0">
                <a:solidFill>
                  <a:srgbClr val="FFFF00"/>
                </a:solidFill>
              </a:rPr>
              <a:t>33-01-0010-0033-0000</a:t>
            </a:r>
            <a:endParaRPr lang="en-US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F4E11-46BF-4C42-A1E5-FA3FA89452EC}"/>
              </a:ext>
            </a:extLst>
          </p:cNvPr>
          <p:cNvSpPr/>
          <p:nvPr/>
        </p:nvSpPr>
        <p:spPr>
          <a:xfrm>
            <a:off x="115754" y="6515436"/>
            <a:ext cx="4595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http://www.mapwv.gov/Assessment/?PID=33010010003300000000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5155A-BF36-453E-9708-BD9B4885A04D}"/>
              </a:ext>
            </a:extLst>
          </p:cNvPr>
          <p:cNvSpPr txBox="1"/>
          <p:nvPr/>
        </p:nvSpPr>
        <p:spPr>
          <a:xfrm>
            <a:off x="6011179" y="1468094"/>
            <a:ext cx="2003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Flood Visualization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7AE137-E4F3-4D60-A7A3-EE5D2BA40E6A}"/>
              </a:ext>
            </a:extLst>
          </p:cNvPr>
          <p:cNvSpPr txBox="1"/>
          <p:nvPr/>
        </p:nvSpPr>
        <p:spPr>
          <a:xfrm>
            <a:off x="2320448" y="4125155"/>
            <a:ext cx="2003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Web Parcel Report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0E3AC3-036B-4A14-828E-9B0DCDCF7796}"/>
              </a:ext>
            </a:extLst>
          </p:cNvPr>
          <p:cNvSpPr txBox="1"/>
          <p:nvPr/>
        </p:nvSpPr>
        <p:spPr>
          <a:xfrm>
            <a:off x="5931666" y="5132389"/>
            <a:ext cx="2003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Flood Zone Map</a:t>
            </a:r>
          </a:p>
        </p:txBody>
      </p:sp>
    </p:spTree>
    <p:extLst>
      <p:ext uri="{BB962C8B-B14F-4D97-AF65-F5344CB8AC3E}">
        <p14:creationId xmlns:p14="http://schemas.microsoft.com/office/powerpoint/2010/main" val="2881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72A9EB-9B9F-4D2A-91D7-354FD233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24" y="1037859"/>
            <a:ext cx="8481952" cy="4479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– Updated AE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413C0-BC50-45A6-9D9A-F55B3ADB48E9}"/>
              </a:ext>
            </a:extLst>
          </p:cNvPr>
          <p:cNvSpPr txBox="1"/>
          <p:nvPr/>
        </p:nvSpPr>
        <p:spPr>
          <a:xfrm>
            <a:off x="3643327" y="1107496"/>
            <a:ext cx="35526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 ID: </a:t>
            </a:r>
            <a:r>
              <a:rPr lang="en-US" dirty="0">
                <a:solidFill>
                  <a:srgbClr val="FFFF00"/>
                </a:solidFill>
              </a:rPr>
              <a:t>19-07-0018-0026-0000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9B2F9F-4F8B-4C51-AF35-063E45F43B1E}"/>
              </a:ext>
            </a:extLst>
          </p:cNvPr>
          <p:cNvSpPr/>
          <p:nvPr/>
        </p:nvSpPr>
        <p:spPr>
          <a:xfrm>
            <a:off x="331024" y="5543450"/>
            <a:ext cx="471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http://www.mapwv.gov/flood/map/?v=1&amp;pid=19-07-0018-0026-0000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344992" y="5872091"/>
            <a:ext cx="845401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is WITHIN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Updated AE Floodplain Boundary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but NOT a FEMA 100-year effective floodplain.  Parcel ID 19-07-0018-0026-0000, Address: 288 OUR LN,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Kearneysville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WV, 25430.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Opequon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Creek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Jefferson County, WV.</a:t>
            </a:r>
          </a:p>
        </p:txBody>
      </p:sp>
    </p:spTree>
    <p:extLst>
      <p:ext uri="{BB962C8B-B14F-4D97-AF65-F5344CB8AC3E}">
        <p14:creationId xmlns:p14="http://schemas.microsoft.com/office/powerpoint/2010/main" val="1265699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AA6983-F7DA-40B6-80C9-B193ACF3F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818" y="4721047"/>
            <a:ext cx="4135889" cy="1987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E9F52-923F-4FBB-9B8F-F477DE602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458" y="1468093"/>
            <a:ext cx="4311226" cy="31705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C6662-6210-43F4-92EA-DC53168C92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58" r="12307" b="16731"/>
          <a:stretch/>
        </p:blipFill>
        <p:spPr>
          <a:xfrm>
            <a:off x="255845" y="979633"/>
            <a:ext cx="4129206" cy="2428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9BC66C-C6F6-4520-87B4-95F82EF5A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16" y="3637719"/>
            <a:ext cx="4229868" cy="2777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– Updated AE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63DF1-F9A9-4BD7-9CB7-96830F564FDA}"/>
              </a:ext>
            </a:extLst>
          </p:cNvPr>
          <p:cNvSpPr txBox="1"/>
          <p:nvPr/>
        </p:nvSpPr>
        <p:spPr>
          <a:xfrm>
            <a:off x="4595250" y="1020839"/>
            <a:ext cx="439040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Parcel ID:  </a:t>
            </a:r>
            <a:r>
              <a:rPr lang="en-US" dirty="0">
                <a:solidFill>
                  <a:srgbClr val="FFFF00"/>
                </a:solidFill>
              </a:rPr>
              <a:t>19-07-0018-0026-0000</a:t>
            </a:r>
            <a:endParaRPr lang="en-US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F4E11-46BF-4C42-A1E5-FA3FA89452EC}"/>
              </a:ext>
            </a:extLst>
          </p:cNvPr>
          <p:cNvSpPr/>
          <p:nvPr/>
        </p:nvSpPr>
        <p:spPr>
          <a:xfrm>
            <a:off x="92198" y="6506819"/>
            <a:ext cx="4595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http://www.mapwv.gov/Assessment/?PID=19070018002600000000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5155A-BF36-453E-9708-BD9B4885A04D}"/>
              </a:ext>
            </a:extLst>
          </p:cNvPr>
          <p:cNvSpPr txBox="1"/>
          <p:nvPr/>
        </p:nvSpPr>
        <p:spPr>
          <a:xfrm>
            <a:off x="5156414" y="3579163"/>
            <a:ext cx="2003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Flood Visualization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7AE137-E4F3-4D60-A7A3-EE5D2BA40E6A}"/>
              </a:ext>
            </a:extLst>
          </p:cNvPr>
          <p:cNvSpPr txBox="1"/>
          <p:nvPr/>
        </p:nvSpPr>
        <p:spPr>
          <a:xfrm>
            <a:off x="2269494" y="4403447"/>
            <a:ext cx="2003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Web Parcel Report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0E3AC3-036B-4A14-828E-9B0DCDCF7796}"/>
              </a:ext>
            </a:extLst>
          </p:cNvPr>
          <p:cNvSpPr txBox="1"/>
          <p:nvPr/>
        </p:nvSpPr>
        <p:spPr>
          <a:xfrm>
            <a:off x="5156414" y="4841761"/>
            <a:ext cx="2003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Flood Zone Map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F5723-90F0-493B-A0AD-492860E637BC}"/>
              </a:ext>
            </a:extLst>
          </p:cNvPr>
          <p:cNvSpPr/>
          <p:nvPr/>
        </p:nvSpPr>
        <p:spPr>
          <a:xfrm>
            <a:off x="194316" y="3167647"/>
            <a:ext cx="2511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8"/>
              </a:rPr>
              <a:t>https://goo.gl/maps/AQACNLC4XD62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49A4A-1907-4537-AECD-B8F669FEEE1C}"/>
              </a:ext>
            </a:extLst>
          </p:cNvPr>
          <p:cNvSpPr txBox="1"/>
          <p:nvPr/>
        </p:nvSpPr>
        <p:spPr>
          <a:xfrm>
            <a:off x="2537850" y="3007867"/>
            <a:ext cx="18142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Google 3D View</a:t>
            </a:r>
          </a:p>
        </p:txBody>
      </p:sp>
    </p:spTree>
    <p:extLst>
      <p:ext uri="{BB962C8B-B14F-4D97-AF65-F5344CB8AC3E}">
        <p14:creationId xmlns:p14="http://schemas.microsoft.com/office/powerpoint/2010/main" val="35035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3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Hazard Zones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315200" cy="564002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0453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596" y="3429000"/>
            <a:ext cx="79641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Flood Risk Assessments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86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791" y="1939565"/>
            <a:ext cx="8446417" cy="4093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Maps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(Risk MAP Studies)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 Depth Grids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(Risk Assessment)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64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Risk MAP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B24F2-0650-4E89-8B7D-6E388A962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41" y="1137839"/>
            <a:ext cx="7231118" cy="55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3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Model-Backed Depth Grids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400800"/>
            <a:ext cx="8763000" cy="338554"/>
          </a:xfrm>
          <a:prstGeom prst="rect">
            <a:avLst/>
          </a:prstGeom>
          <a:solidFill>
            <a:srgbClr val="FDFFB9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Jefferson County:  162 stream miles of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Approximate A Zones</a:t>
            </a:r>
            <a:r>
              <a:rPr lang="en-US" sz="1600" dirty="0"/>
              <a:t>, 77 miles of </a:t>
            </a:r>
            <a:r>
              <a:rPr lang="en-US" sz="1600" b="1" dirty="0">
                <a:solidFill>
                  <a:srgbClr val="FF0000"/>
                </a:solidFill>
              </a:rPr>
              <a:t>Detailed Flood Zones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67003"/>
            <a:ext cx="3376612" cy="5028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5875" y="5052596"/>
            <a:ext cx="3057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Advisory A Depth Grid (AECOM)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601" y="5052596"/>
            <a:ext cx="457196" cy="3265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95875" y="5587425"/>
            <a:ext cx="343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Depth Grid from Updated AE Floodplain Boundary (WVU)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0076" y="5662196"/>
            <a:ext cx="457197" cy="3265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43400" y="1131689"/>
            <a:ext cx="3809999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“Model-Backed” Depth Grid for 1% Annual Event Flood for all of Jefferson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Depth grids derived from FEMA 2010 1-meter lidar elevation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Depth important for 3D flood visualizations and flood risk building loss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Communities receive CRS credit for published water depth grids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2667000"/>
            <a:ext cx="175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Jefferson County</a:t>
            </a:r>
          </a:p>
        </p:txBody>
      </p:sp>
    </p:spTree>
    <p:extLst>
      <p:ext uri="{BB962C8B-B14F-4D97-AF65-F5344CB8AC3E}">
        <p14:creationId xmlns:p14="http://schemas.microsoft.com/office/powerpoint/2010/main" val="2149943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674" y="3278171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Rating System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75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FEMA’s Community Rating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10" y="1011387"/>
            <a:ext cx="7487639" cy="5765408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DE54B9CE-4A96-4236-BDDA-39410F81DE80}"/>
              </a:ext>
            </a:extLst>
          </p:cNvPr>
          <p:cNvSpPr/>
          <p:nvPr/>
        </p:nvSpPr>
        <p:spPr>
          <a:xfrm>
            <a:off x="3704734" y="4930218"/>
            <a:ext cx="311085" cy="3110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752355B-19EE-4A34-A259-A748E4EFFC55}"/>
              </a:ext>
            </a:extLst>
          </p:cNvPr>
          <p:cNvSpPr/>
          <p:nvPr/>
        </p:nvSpPr>
        <p:spPr>
          <a:xfrm>
            <a:off x="4237385" y="5241303"/>
            <a:ext cx="311085" cy="3110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57E56AF9-7619-4E40-862C-8B9422304D98}"/>
              </a:ext>
            </a:extLst>
          </p:cNvPr>
          <p:cNvSpPr/>
          <p:nvPr/>
        </p:nvSpPr>
        <p:spPr>
          <a:xfrm>
            <a:off x="4724749" y="5478967"/>
            <a:ext cx="311085" cy="3110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Community Rating System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047965" y="1292833"/>
          <a:ext cx="7315199" cy="5007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3508">
                  <a:extLst>
                    <a:ext uri="{9D8B030D-6E8A-4147-A177-3AD203B41FA5}">
                      <a16:colId xmlns:a16="http://schemas.microsoft.com/office/drawing/2014/main" val="4224235406"/>
                    </a:ext>
                  </a:extLst>
                </a:gridCol>
                <a:gridCol w="2239561">
                  <a:extLst>
                    <a:ext uri="{9D8B030D-6E8A-4147-A177-3AD203B41FA5}">
                      <a16:colId xmlns:a16="http://schemas.microsoft.com/office/drawing/2014/main" val="2500341870"/>
                    </a:ext>
                  </a:extLst>
                </a:gridCol>
                <a:gridCol w="1868043">
                  <a:extLst>
                    <a:ext uri="{9D8B030D-6E8A-4147-A177-3AD203B41FA5}">
                      <a16:colId xmlns:a16="http://schemas.microsoft.com/office/drawing/2014/main" val="3665666803"/>
                    </a:ext>
                  </a:extLst>
                </a:gridCol>
                <a:gridCol w="1554087">
                  <a:extLst>
                    <a:ext uri="{9D8B030D-6E8A-4147-A177-3AD203B41FA5}">
                      <a16:colId xmlns:a16="http://schemas.microsoft.com/office/drawing/2014/main" val="371496113"/>
                    </a:ext>
                  </a:extLst>
                </a:gridCol>
              </a:tblGrid>
              <a:tr h="75457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Communities with CRS Participation</a:t>
                      </a:r>
                      <a:br>
                        <a:rPr lang="en-US" sz="23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Ranked by CRS Class</a:t>
                      </a:r>
                      <a:endParaRPr lang="en-US" sz="2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091639"/>
                  </a:ext>
                </a:extLst>
              </a:tr>
              <a:tr h="990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Community ID </a:t>
                      </a:r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Community</a:t>
                      </a:r>
                      <a:endParaRPr lang="en-US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CRS Class</a:t>
                      </a:r>
                      <a:endParaRPr lang="en-US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Flood Insurance Policies</a:t>
                      </a:r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4072514346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540065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Jeffereson County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60081728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540282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Berkeley County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181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987512947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540226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Hampshire County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1740140694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540199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City of Buckhannon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1183349581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540194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City of Parsons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455234489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540004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City of Phillipi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613480087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540006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City of Martinsburg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4258609851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540073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City of Charleston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389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2271662205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540164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Putnam County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330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733724723"/>
                  </a:ext>
                </a:extLst>
              </a:tr>
              <a:tr h="326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540144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Morgan County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20" marR="15720" marT="15720" marB="0" anchor="b"/>
                </a:tc>
                <a:extLst>
                  <a:ext uri="{0D108BD9-81ED-4DB2-BD59-A6C34878D82A}">
                    <a16:rowId xmlns:a16="http://schemas.microsoft.com/office/drawing/2014/main" val="2152354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319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596" y="3429000"/>
            <a:ext cx="796414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Landslide Risk Assessments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35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5921" y="1781119"/>
            <a:ext cx="5542271" cy="296100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625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a landslide inventory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valid landslide models for specific WV regions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Generate county-level resolution landslide maps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an interactive web map application for displaying landslide models and landslide variables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the new landslide models and information to update the State Hazard Mitigation Plan</a:t>
            </a:r>
            <a:endParaRPr lang="en-US" sz="27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921" y="4932015"/>
            <a:ext cx="5542271" cy="7155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u="sng" dirty="0">
                <a:latin typeface="Arial" panose="020B0604020202020204" pitchFamily="34" charset="0"/>
                <a:cs typeface="Arial" panose="020B0604020202020204" pitchFamily="34" charset="0"/>
              </a:rPr>
              <a:t>Did you know?</a:t>
            </a:r>
            <a:b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Landslides are the 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#2 Hazard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 West Virginia </a:t>
            </a:r>
          </a:p>
        </p:txBody>
      </p:sp>
      <p:pic>
        <p:nvPicPr>
          <p:cNvPr id="337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65" y="1047536"/>
            <a:ext cx="3045770" cy="4576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6771458" y="5212169"/>
            <a:ext cx="1970480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2015 Yeager Airport Slide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983888-5B5C-46FC-A7F2-140FCC2ECCF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1541036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85949" y="5929461"/>
            <a:ext cx="5993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www.mapWV.gov/Landslide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Incident Inventory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FE1AB-4DC8-43E5-AFE5-FAB3389E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2" y="1505389"/>
            <a:ext cx="8760120" cy="40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031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1632" y="5499772"/>
            <a:ext cx="5993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Landslide susceptibility map showing generalized USGS map and detailed WVGISTC map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54299" y="1261870"/>
            <a:ext cx="2264702" cy="11569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</a:t>
            </a:r>
          </a:p>
          <a:p>
            <a:pPr algn="ctr"/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pic>
        <p:nvPicPr>
          <p:cNvPr id="8" name="Picture 7" descr="cid:image001.png@01D193BB.D072158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3" y="1344984"/>
            <a:ext cx="5751631" cy="4112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23" y="2999521"/>
            <a:ext cx="3071424" cy="14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965624" y="4628267"/>
            <a:ext cx="312611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/>
              <a:t>Risk Assessment table showing building counts along with estimated replacement costs in landslide zones of concern </a:t>
            </a:r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6117481" y="2722521"/>
            <a:ext cx="28223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Buildings Exposed to Landslide Risks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B4D47C-E8FD-4B24-83A3-E3AA9654E45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Susceptibility Maps</a:t>
            </a:r>
          </a:p>
        </p:txBody>
      </p:sp>
    </p:spTree>
    <p:extLst>
      <p:ext uri="{BB962C8B-B14F-4D97-AF65-F5344CB8AC3E}">
        <p14:creationId xmlns:p14="http://schemas.microsoft.com/office/powerpoint/2010/main" val="50446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wv dam levee flood inundation maps">
            <a:extLst>
              <a:ext uri="{FF2B5EF4-FFF2-40B4-BE49-F238E27FC236}">
                <a16:creationId xmlns:a16="http://schemas.microsoft.com/office/drawing/2014/main" id="{8A4662D1-5EFD-4C42-8AB2-EE2AC0F23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6" b="133"/>
          <a:stretch/>
        </p:blipFill>
        <p:spPr bwMode="auto">
          <a:xfrm>
            <a:off x="20" y="-3"/>
            <a:ext cx="3048216" cy="22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wv dam levee flood inundation maps">
            <a:extLst>
              <a:ext uri="{FF2B5EF4-FFF2-40B4-BE49-F238E27FC236}">
                <a16:creationId xmlns:a16="http://schemas.microsoft.com/office/drawing/2014/main" id="{15F198D9-E35A-43DC-B5DF-8A181A84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0" r="6987" b="3"/>
          <a:stretch/>
        </p:blipFill>
        <p:spPr bwMode="auto">
          <a:xfrm>
            <a:off x="3050620" y="-1357"/>
            <a:ext cx="2964932" cy="22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wv dam flood inundation">
            <a:extLst>
              <a:ext uri="{FF2B5EF4-FFF2-40B4-BE49-F238E27FC236}">
                <a16:creationId xmlns:a16="http://schemas.microsoft.com/office/drawing/2014/main" id="{D12C1E85-5DFA-4644-8E07-4E945E535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r="2" b="2"/>
          <a:stretch/>
        </p:blipFill>
        <p:spPr bwMode="auto">
          <a:xfrm>
            <a:off x="6020316" y="-1356"/>
            <a:ext cx="3121397" cy="227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01752-341A-4179-9B6F-A0CB8F556F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445" r="-1" b="25831"/>
          <a:stretch/>
        </p:blipFill>
        <p:spPr>
          <a:xfrm>
            <a:off x="20" y="2292876"/>
            <a:ext cx="3048214" cy="2281271"/>
          </a:xfrm>
          <a:prstGeom prst="rect">
            <a:avLst/>
          </a:prstGeom>
        </p:spPr>
      </p:pic>
      <p:pic>
        <p:nvPicPr>
          <p:cNvPr id="6" name="Picture 12" descr="Related image">
            <a:extLst>
              <a:ext uri="{FF2B5EF4-FFF2-40B4-BE49-F238E27FC236}">
                <a16:creationId xmlns:a16="http://schemas.microsoft.com/office/drawing/2014/main" id="{DED64AB0-B48B-4EE4-9FA1-98A487E69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16769" b="-3"/>
          <a:stretch/>
        </p:blipFill>
        <p:spPr bwMode="auto">
          <a:xfrm>
            <a:off x="2" y="4585734"/>
            <a:ext cx="3045856" cy="22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621" y="2300641"/>
            <a:ext cx="6093379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1BBE38-D4F2-48E4-AA80-13BFE4CF5323}"/>
              </a:ext>
            </a:extLst>
          </p:cNvPr>
          <p:cNvSpPr txBox="1">
            <a:spLocks/>
          </p:cNvSpPr>
          <p:nvPr/>
        </p:nvSpPr>
        <p:spPr>
          <a:xfrm>
            <a:off x="3492942" y="2916520"/>
            <a:ext cx="4848965" cy="2309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2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Devastating</a:t>
            </a:r>
            <a:br>
              <a:rPr lang="en-US" sz="4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2016 June Flood</a:t>
            </a:r>
            <a:endParaRPr lang="en-US" sz="4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9141714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60198" y="5336249"/>
            <a:ext cx="41148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15556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91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Hazard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7808" y="3429000"/>
            <a:ext cx="774792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Spatial Data Development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43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793"/>
          <a:stretch/>
        </p:blipFill>
        <p:spPr>
          <a:xfrm>
            <a:off x="2430703" y="2199612"/>
            <a:ext cx="1997649" cy="246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209" r="9890"/>
          <a:stretch/>
        </p:blipFill>
        <p:spPr>
          <a:xfrm>
            <a:off x="7005315" y="2220073"/>
            <a:ext cx="1908388" cy="2460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356" t="-3661" r="13359" b="32264"/>
          <a:stretch/>
        </p:blipFill>
        <p:spPr>
          <a:xfrm>
            <a:off x="4716558" y="2199612"/>
            <a:ext cx="2054578" cy="246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28598" y="1638091"/>
            <a:ext cx="87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Parcels                      Site Addresses                     Aerial Imagery                   Elevation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1870" y="5438311"/>
            <a:ext cx="698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State Spatial Data Infrastructure</a:t>
            </a:r>
          </a:p>
        </p:txBody>
      </p:sp>
      <p:pic>
        <p:nvPicPr>
          <p:cNvPr id="10" name="Picture 6" descr="C:\gis_data\tax\Powerpoint\scanned_tax_ma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0"/>
          <a:stretch/>
        </p:blipFill>
        <p:spPr bwMode="auto">
          <a:xfrm>
            <a:off x="302980" y="2199612"/>
            <a:ext cx="1849245" cy="2481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62467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State-Level Integration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162" y="123860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Parcels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8272" y="1238601"/>
            <a:ext cx="145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Addresses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-553673" y="1879600"/>
          <a:ext cx="35813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/>
          </p:nvPr>
        </p:nvGraphicFramePr>
        <p:xfrm>
          <a:off x="2441477" y="1879600"/>
          <a:ext cx="22667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0600" y="6240293"/>
            <a:ext cx="761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State-level integration allows for statewide mapping products and services</a:t>
            </a: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4568979" y="1879600"/>
          <a:ext cx="25105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97700" y="1238601"/>
            <a:ext cx="145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Imagery</a:t>
            </a:r>
          </a:p>
        </p:txBody>
      </p:sp>
      <p:graphicFrame>
        <p:nvGraphicFramePr>
          <p:cNvPr id="17" name="Diagram 16"/>
          <p:cNvGraphicFramePr/>
          <p:nvPr>
            <p:extLst/>
          </p:nvPr>
        </p:nvGraphicFramePr>
        <p:xfrm>
          <a:off x="6507334" y="1879600"/>
          <a:ext cx="28548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208195" y="1238601"/>
            <a:ext cx="145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69241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AsOne/>
      </p:bldGraphic>
      <p:bldGraphic spid="12" grpId="0">
        <p:bldAsOne/>
      </p:bldGraphic>
      <p:bldP spid="15" grpId="0"/>
      <p:bldGraphic spid="17" grpId="0">
        <p:bldAsOne/>
      </p:bldGraphic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808" y="3617531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81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24" y="679657"/>
            <a:ext cx="6738634" cy="61783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Digital Parcel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253" y="1079887"/>
            <a:ext cx="330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599 Tax Districts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50" y="1788009"/>
            <a:ext cx="2592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347 Districts</a:t>
            </a:r>
          </a:p>
          <a:p>
            <a:r>
              <a:rPr lang="en-US" i="1" dirty="0"/>
              <a:t>252 Corporations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355" y="4572000"/>
            <a:ext cx="3070747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Digital Parcel Sources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Assessor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E-911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State Tax Department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321C8-218D-4293-963B-27EF1489A62F}"/>
              </a:ext>
            </a:extLst>
          </p:cNvPr>
          <p:cNvSpPr txBox="1"/>
          <p:nvPr/>
        </p:nvSpPr>
        <p:spPr>
          <a:xfrm>
            <a:off x="5918349" y="1187844"/>
            <a:ext cx="275275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Estimated </a:t>
            </a:r>
            <a:r>
              <a:rPr lang="en-US" b="1" dirty="0">
                <a:solidFill>
                  <a:srgbClr val="FFFF00"/>
                </a:solidFill>
              </a:rPr>
              <a:t>$6 Million Value </a:t>
            </a:r>
            <a:r>
              <a:rPr lang="en-US" dirty="0">
                <a:solidFill>
                  <a:srgbClr val="FFFF00"/>
                </a:solidFill>
              </a:rPr>
              <a:t>for Statewide Parcel File and Assessment Records</a:t>
            </a:r>
          </a:p>
        </p:txBody>
      </p:sp>
    </p:spTree>
    <p:extLst>
      <p:ext uri="{BB962C8B-B14F-4D97-AF65-F5344CB8AC3E}">
        <p14:creationId xmlns:p14="http://schemas.microsoft.com/office/powerpoint/2010/main" val="5242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71600" y="1525273"/>
            <a:ext cx="701040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West Virginia Parcel Property Class Breakdown for Tax Year 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Building Info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71600" y="2095500"/>
          <a:ext cx="7010401" cy="31623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01486">
                  <a:extLst>
                    <a:ext uri="{9D8B030D-6E8A-4147-A177-3AD203B41FA5}">
                      <a16:colId xmlns:a16="http://schemas.microsoft.com/office/drawing/2014/main" val="3347606905"/>
                    </a:ext>
                  </a:extLst>
                </a:gridCol>
                <a:gridCol w="2769566">
                  <a:extLst>
                    <a:ext uri="{9D8B030D-6E8A-4147-A177-3AD203B41FA5}">
                      <a16:colId xmlns:a16="http://schemas.microsoft.com/office/drawing/2014/main" val="2788592112"/>
                    </a:ext>
                  </a:extLst>
                </a:gridCol>
                <a:gridCol w="1653663">
                  <a:extLst>
                    <a:ext uri="{9D8B030D-6E8A-4147-A177-3AD203B41FA5}">
                      <a16:colId xmlns:a16="http://schemas.microsoft.com/office/drawing/2014/main" val="3415097851"/>
                    </a:ext>
                  </a:extLst>
                </a:gridCol>
                <a:gridCol w="1585686">
                  <a:extLst>
                    <a:ext uri="{9D8B030D-6E8A-4147-A177-3AD203B41FA5}">
                      <a16:colId xmlns:a16="http://schemas.microsoft.com/office/drawing/2014/main" val="2809061004"/>
                    </a:ext>
                  </a:extLst>
                </a:gridCol>
              </a:tblGrid>
              <a:tr h="567690"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Code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Property Class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# of Parcels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1" dirty="0"/>
                        <a:t>Percent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93982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Residential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1,164,470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79.61%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96389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F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Farm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121,384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8.30%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98733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Apartment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3,222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520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Commercial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65,784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55362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Industrial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3,105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2011085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/>
                        <a:t>Exempt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97,773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6.68%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34202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/>
                        <a:t>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Utility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192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495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/>
                        <a:t>Other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dirty="0"/>
                        <a:t>Not classified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6,837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34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1,462,767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692932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38200" y="5715000"/>
            <a:ext cx="76962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/>
              <a:t>Assessment records are important for </a:t>
            </a:r>
            <a:r>
              <a:rPr lang="en-US" sz="1700" b="1" i="1" dirty="0"/>
              <a:t>building inventories </a:t>
            </a:r>
            <a:r>
              <a:rPr lang="en-US" sz="1700" i="1" dirty="0"/>
              <a:t>and are used to estimate the total building exposure ($) and building loss ($) for multi-hazards.  Often building inventories and corresponding loss estimates are organized by </a:t>
            </a:r>
            <a:r>
              <a:rPr lang="en-US" sz="1700" b="1" i="1" dirty="0"/>
              <a:t>property class</a:t>
            </a:r>
            <a:r>
              <a:rPr lang="en-US" sz="1700" i="1" dirty="0"/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7619799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3763" y="1050698"/>
            <a:ext cx="3912867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Residential or Farm Property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086066" y="3108072"/>
          <a:ext cx="3618933" cy="277458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848134">
                  <a:extLst>
                    <a:ext uri="{9D8B030D-6E8A-4147-A177-3AD203B41FA5}">
                      <a16:colId xmlns:a16="http://schemas.microsoft.com/office/drawing/2014/main" val="799857233"/>
                    </a:ext>
                  </a:extLst>
                </a:gridCol>
                <a:gridCol w="1770799">
                  <a:extLst>
                    <a:ext uri="{9D8B030D-6E8A-4147-A177-3AD203B41FA5}">
                      <a16:colId xmlns:a16="http://schemas.microsoft.com/office/drawing/2014/main" val="3953515633"/>
                    </a:ext>
                  </a:extLst>
                </a:gridCol>
              </a:tblGrid>
              <a:tr h="695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BUILDING INFORMATION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98257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Property Class Type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R- Residential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85039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Land Use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101 - Residential 1 Family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7327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Year Built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1911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0132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Architectural style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Conventional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479722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Exterior Wall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Aluminum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17704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Stories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0989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Total Rooms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206534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Grade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930397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Basement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Full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966108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Structure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1,320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143391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Building (card) Number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093837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# of main BLDGs (cards)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93664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30533" y="1614878"/>
            <a:ext cx="36270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0563C1"/>
                </a:solidFill>
                <a:latin typeface="Calibri" panose="020F0502020204030204" pitchFamily="34" charset="0"/>
                <a:hlinkClick r:id="rId2"/>
              </a:rPr>
              <a:t>https://www.mapwv.gov/flood/map/?wkid=102100&amp;x=-8899684&amp;y=4811867&amp;l=13&amp;v=0</a:t>
            </a:r>
            <a:endParaRPr lang="en-US" sz="11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endParaRPr lang="en-US" sz="11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105400" y="964568"/>
          <a:ext cx="3618934" cy="209333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4027414545"/>
                    </a:ext>
                  </a:extLst>
                </a:gridCol>
                <a:gridCol w="1790134">
                  <a:extLst>
                    <a:ext uri="{9D8B030D-6E8A-4147-A177-3AD203B41FA5}">
                      <a16:colId xmlns:a16="http://schemas.microsoft.com/office/drawing/2014/main" val="104142168"/>
                    </a:ext>
                  </a:extLst>
                </a:gridCol>
              </a:tblGrid>
              <a:tr h="2286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340064"/>
                  </a:ext>
                </a:extLst>
              </a:tr>
              <a:tr h="20684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GIS Parcel 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31-10-0029-0130-0000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25860837"/>
                  </a:ext>
                </a:extLst>
              </a:tr>
              <a:tr h="1803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Legal Description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BL 12-1/2 LOT 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43572202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Acreage (deed)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0.0373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5007919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Tax Year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2015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2360898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Tax Class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0626997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Deed Book / Page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1259 / 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1855120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543150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PROPERTY OWNER(S)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921704"/>
                  </a:ext>
                </a:extLst>
              </a:tr>
              <a:tr h="31105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Property Owner(s)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Smith John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1461739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066733" y="5943600"/>
          <a:ext cx="3657600" cy="7696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67467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1790133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APPRAISED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Land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$33,200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$29,000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Total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$62,200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77766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59939"/>
            <a:ext cx="3124200" cy="432993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link to Owner/Building Info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821" y="1422709"/>
            <a:ext cx="393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629 PENNSYLVANIA AVE, Morgantown, WV, 26501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407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30" y="948043"/>
            <a:ext cx="4522467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Commercial or Industrial Property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083629" y="2696881"/>
          <a:ext cx="3907971" cy="265917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21971">
                  <a:extLst>
                    <a:ext uri="{9D8B030D-6E8A-4147-A177-3AD203B41FA5}">
                      <a16:colId xmlns:a16="http://schemas.microsoft.com/office/drawing/2014/main" val="79985723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53515633"/>
                    </a:ext>
                  </a:extLst>
                </a:gridCol>
              </a:tblGrid>
              <a:tr h="19965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BUILDING INFORMATION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0798257"/>
                  </a:ext>
                </a:extLst>
              </a:tr>
              <a:tr h="2399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Property Class Type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C- Commercial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7185039"/>
                  </a:ext>
                </a:extLst>
              </a:tr>
              <a:tr h="23995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Land Use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solidFill>
                            <a:srgbClr val="0070C0"/>
                          </a:solidFill>
                          <a:effectLst/>
                        </a:rPr>
                        <a:t>373 - Retail-Single Occupancy</a:t>
                      </a:r>
                      <a:endParaRPr lang="en-US" sz="12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827327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Year Built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1994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810132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Stories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4479722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Exterior Wall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Brick or Stone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117704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Construction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Pre-Engineered Steel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080989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Grade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D+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206534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Basement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None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930397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Business Living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15,255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5966108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Cubic Feet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292,380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3143391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Use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34-Retail Store, 82- Multi-Use Office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793664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94580" y="1558628"/>
            <a:ext cx="3931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3"/>
              </a:rPr>
              <a:t>https://www.mapwv.gov/flood/map/?v=0&amp;pid=31-14-0031-0101-0000</a:t>
            </a:r>
            <a:r>
              <a:rPr lang="en-US" sz="1000" dirty="0"/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105400" y="964569"/>
          <a:ext cx="3886200" cy="16821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2204">
                  <a:extLst>
                    <a:ext uri="{9D8B030D-6E8A-4147-A177-3AD203B41FA5}">
                      <a16:colId xmlns:a16="http://schemas.microsoft.com/office/drawing/2014/main" val="4027414545"/>
                    </a:ext>
                  </a:extLst>
                </a:gridCol>
                <a:gridCol w="2253996">
                  <a:extLst>
                    <a:ext uri="{9D8B030D-6E8A-4147-A177-3AD203B41FA5}">
                      <a16:colId xmlns:a16="http://schemas.microsoft.com/office/drawing/2014/main" val="104142168"/>
                    </a:ext>
                  </a:extLst>
                </a:gridCol>
              </a:tblGrid>
              <a:tr h="21213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Lumber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340064"/>
                  </a:ext>
                </a:extLst>
              </a:tr>
              <a:tr h="1919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GIS Parcel 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31-14-0031-0101-0000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25860837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Legal Description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5.0922 AC;SABRATON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43572202"/>
                  </a:ext>
                </a:extLst>
              </a:tr>
              <a:tr h="21934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Acreage (deed)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5007919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Deed Book / Page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1376 / 234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1855120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543150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PROPERTY OWNER(S)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921704"/>
                  </a:ext>
                </a:extLst>
              </a:tr>
              <a:tr h="28864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Property Owner(s)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SPIRIT SPE PORTFOLIO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1461739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105400" y="6019800"/>
          <a:ext cx="3900196" cy="769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4196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APPRAISED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Land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$378,800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Building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$294,700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Total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$673,500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777663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link to Owner/Building Info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580" y="1401869"/>
            <a:ext cx="4160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200" dirty="0"/>
              <a:t>1501 DECKERS CREEK BLVD, Morgantown, West Virginia, 26505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" t="7100" r="-2555" b="7049"/>
          <a:stretch/>
        </p:blipFill>
        <p:spPr>
          <a:xfrm>
            <a:off x="361562" y="2122564"/>
            <a:ext cx="4210438" cy="237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76" y="4792474"/>
            <a:ext cx="3838575" cy="189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5105400" y="5420249"/>
          <a:ext cx="3900196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4196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COST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Bldg/Yard Values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$67,020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 Value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$227,700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4689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WVAGP Tax Map Workshop</a:t>
            </a:r>
          </a:p>
        </p:txBody>
      </p:sp>
      <p:sp>
        <p:nvSpPr>
          <p:cNvPr id="5126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69CA80-622E-4905-BDCD-E683B6603B57}" type="slidenum">
              <a:rPr lang="en-US" altLang="en-US">
                <a:solidFill>
                  <a:schemeClr val="bg1"/>
                </a:solidFill>
              </a:rPr>
              <a:pPr/>
              <a:t>58</a:t>
            </a:fld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Digital Tax Conversion Status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48" y="854155"/>
            <a:ext cx="7707902" cy="5867321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241312" y="4307397"/>
            <a:ext cx="2041451" cy="79502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4114800" algn="l"/>
              </a:tabLst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Six counties need assistance with digital tax map conversion</a:t>
            </a:r>
            <a:endParaRPr lang="en-US" sz="1600" b="1" dirty="0">
              <a:effectLst/>
              <a:latin typeface="Univers (WN)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93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94" y="1952781"/>
            <a:ext cx="3566295" cy="2923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04" y="1866919"/>
            <a:ext cx="4245677" cy="303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39" y="4728551"/>
            <a:ext cx="2063931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014" y="4371706"/>
            <a:ext cx="2438263" cy="2494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5324" y="696769"/>
            <a:ext cx="2176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PAPER TAX MAP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(static map)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4251" y="696769"/>
            <a:ext cx="456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DIGITAL TAX MAP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 (interactive, seamless, aerial photo reference, map link to attributes (property info) and graphics (building sketch)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542383" y="1297577"/>
            <a:ext cx="896983" cy="261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Colonial Drive, Ripley, WV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1569" y="5085781"/>
            <a:ext cx="186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Parcel 04-29-45.5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4251" y="3601369"/>
            <a:ext cx="1275907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D2E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Parcel</a:t>
            </a:r>
          </a:p>
          <a:p>
            <a:pPr algn="ctr"/>
            <a:r>
              <a:rPr lang="en-US" dirty="0">
                <a:solidFill>
                  <a:srgbClr val="09D2E7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04-29-45.5</a:t>
            </a:r>
          </a:p>
        </p:txBody>
      </p:sp>
    </p:spTree>
    <p:extLst>
      <p:ext uri="{BB962C8B-B14F-4D97-AF65-F5344CB8AC3E}">
        <p14:creationId xmlns:p14="http://schemas.microsoft.com/office/powerpoint/2010/main" val="21786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F3C130-67A1-4650-93C6-7080733ED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b="544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06708" y="3734093"/>
            <a:ext cx="3709553" cy="1375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2016 June Flood Report</a:t>
            </a:r>
          </a:p>
        </p:txBody>
      </p:sp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88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 a Parcel Identifier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FB05C7-48FD-460A-8096-D94EC624F09D}"/>
              </a:ext>
            </a:extLst>
          </p:cNvPr>
          <p:cNvSpPr/>
          <p:nvPr/>
        </p:nvSpPr>
        <p:spPr>
          <a:xfrm>
            <a:off x="3000375" y="5737117"/>
            <a:ext cx="1695450" cy="9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333" y="4970566"/>
            <a:ext cx="787733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mo"/>
              </a:rPr>
              <a:t>The </a:t>
            </a:r>
            <a:r>
              <a:rPr lang="en-US" b="1" dirty="0">
                <a:solidFill>
                  <a:srgbClr val="333333"/>
                </a:solidFill>
                <a:latin typeface="Arimo"/>
              </a:rPr>
              <a:t>GIS Parcel ID </a:t>
            </a:r>
            <a:r>
              <a:rPr lang="en-US" dirty="0">
                <a:solidFill>
                  <a:srgbClr val="333333"/>
                </a:solidFill>
                <a:latin typeface="Arimo"/>
              </a:rPr>
              <a:t>is a unique number that is the basis for identifying all parcels in West Virginia. The GIS Parcel ID consists of five elements: County code, District code, Map number, Parcel Prefix, and Parcel Suffix.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306" y="1747513"/>
            <a:ext cx="563965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mo"/>
              </a:rPr>
              <a:t>GIS Parcel ID: </a:t>
            </a:r>
            <a:r>
              <a:rPr lang="en-US" b="1" dirty="0">
                <a:solidFill>
                  <a:schemeClr val="bg1"/>
                </a:solidFill>
                <a:latin typeface="Arimo"/>
              </a:rPr>
              <a:t>31-05-0007-0031-0015</a:t>
            </a:r>
            <a:endParaRPr lang="en-US" dirty="0">
              <a:solidFill>
                <a:srgbClr val="333333"/>
              </a:solidFill>
              <a:latin typeface="Arimo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16985" y="2256591"/>
          <a:ext cx="5639978" cy="1884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9989">
                  <a:extLst>
                    <a:ext uri="{9D8B030D-6E8A-4147-A177-3AD203B41FA5}">
                      <a16:colId xmlns:a16="http://schemas.microsoft.com/office/drawing/2014/main" val="996857345"/>
                    </a:ext>
                  </a:extLst>
                </a:gridCol>
                <a:gridCol w="2819989">
                  <a:extLst>
                    <a:ext uri="{9D8B030D-6E8A-4147-A177-3AD203B41FA5}">
                      <a16:colId xmlns:a16="http://schemas.microsoft.com/office/drawing/2014/main" val="401551986"/>
                    </a:ext>
                  </a:extLst>
                </a:gridCol>
              </a:tblGrid>
              <a:tr h="400948">
                <a:tc>
                  <a:txBody>
                    <a:bodyPr/>
                    <a:lstStyle/>
                    <a:p>
                      <a:r>
                        <a:rPr lang="en-US" dirty="0"/>
                        <a:t>County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mo"/>
                        </a:rPr>
                        <a:t>31 (Monongalia County)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126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mo"/>
                        </a:rPr>
                        <a:t>05  (Clinton Tax District)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4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Map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mo"/>
                        </a:rPr>
                        <a:t>7 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12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Parcel Prefix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mo"/>
                        </a:rPr>
                        <a:t>31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14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Parcel Suffix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mo"/>
                        </a:rPr>
                        <a:t>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14576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398" y="1752765"/>
            <a:ext cx="2030034" cy="23933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4956" y="1932179"/>
            <a:ext cx="9143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7-31.15</a:t>
            </a:r>
          </a:p>
        </p:txBody>
      </p:sp>
    </p:spTree>
    <p:extLst>
      <p:ext uri="{BB962C8B-B14F-4D97-AF65-F5344CB8AC3E}">
        <p14:creationId xmlns:p14="http://schemas.microsoft.com/office/powerpoint/2010/main" val="22313725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Mapping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235" y="2542875"/>
            <a:ext cx="7747929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588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Revenue for Mapping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998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from WV Statute §59-1-10(8)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087" y="1695644"/>
            <a:ext cx="7963826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8) Of the fees collected pursuant to subdivision (1), subsection (a) of this section, $10 shall be deposited in the county general fund in accordance with section twenty-eight of this article,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$5 shall be deposited in the county reappraisal fund and dedicated to the operation of the assessor’s office mapping division,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9460" y="974635"/>
            <a:ext cx="6605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http://www.wvlegislature.gov/WVcode/ChapterEntire.cfm?chap=59&amp;art=1&amp;section=10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Image result for dollar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91" y="5371309"/>
            <a:ext cx="1951950" cy="110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F629A4-855E-4B78-A1BE-C65296CFCFAF}"/>
              </a:ext>
            </a:extLst>
          </p:cNvPr>
          <p:cNvSpPr/>
          <p:nvPr/>
        </p:nvSpPr>
        <p:spPr>
          <a:xfrm>
            <a:off x="680805" y="4108104"/>
            <a:ext cx="78731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New $10 Deed Recording fee under SB 588, of which $5 portion for county assessor’s mapping 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96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588 Revenue Dedicated for Mapping Purposes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916" y="1083235"/>
            <a:ext cx="8116168" cy="4708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Based on revenue collected for the </a:t>
            </a:r>
            <a:r>
              <a:rPr lang="en-US" sz="2000" b="1" dirty="0"/>
              <a:t>WV Courthouse Facilities Improvement Authority</a:t>
            </a:r>
            <a:r>
              <a:rPr lang="en-US" sz="2000" dirty="0"/>
              <a:t>, it is possible to project that over $600,000 in revenue is being generated annually for the assessors’ mapping programs from the $5.00 portion of the fee.  This is almost </a:t>
            </a:r>
            <a:r>
              <a:rPr lang="en-US" sz="2000" b="1" dirty="0"/>
              <a:t>ten times </a:t>
            </a:r>
            <a:r>
              <a:rPr lang="en-US" sz="2000" dirty="0"/>
              <a:t>the revenue generated under the old system. </a:t>
            </a:r>
            <a:br>
              <a:rPr lang="en-US" sz="2000" dirty="0"/>
            </a:b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Once FY17-18 is complete we will get the audited actual numbers!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members of the mapping community are concerned that the new SB 588 revenue will not be fully allocated by assessors for mapping resources.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revenue should be directed towards mapping-related expenses, GIS hardware, map software, map maintenance, digital parcel conversion, web applications, aerial photography, etc.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5811750"/>
            <a:ext cx="3031043" cy="10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Viewer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25" y="2066625"/>
            <a:ext cx="8039099" cy="3847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Parcel Application and Web Services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Viewer application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(www.mapwv.gov/property)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Tax PDF Maps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Parcel Reports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3D4A1D-3A94-4CF2-AA6D-6C2B2499A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1684" y="978028"/>
            <a:ext cx="967738" cy="10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7923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905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Viewer (Mobile)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8786" y="6500473"/>
            <a:ext cx="20688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 Home Page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7004" y="558336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934" y="1178141"/>
            <a:ext cx="3020620" cy="535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884" y="1175719"/>
            <a:ext cx="3020620" cy="5351345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90920" y="6500473"/>
            <a:ext cx="27356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Toggle Layers of Interest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094" y="1965810"/>
            <a:ext cx="2362200" cy="39211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489" y="1965809"/>
            <a:ext cx="2287363" cy="3848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9" y="1214426"/>
            <a:ext cx="3020620" cy="5351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82" y="1965809"/>
            <a:ext cx="2443784" cy="3950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786" y="2729027"/>
            <a:ext cx="195689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682 Killarney Drive, Morgantown, WV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9628" y="886359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/>
              </a:rPr>
              <a:t>www.mapwv.gov/property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499406" y="6500473"/>
            <a:ext cx="2486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Zoom to E-911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Address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905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Viewer (Mobile)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723" y="6500473"/>
            <a:ext cx="30412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 Parcel for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en-US" altLang="en-US" sz="16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nfo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7004" y="558336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934" y="1178141"/>
            <a:ext cx="3020620" cy="535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884" y="1175719"/>
            <a:ext cx="3020620" cy="5351345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90920" y="6500473"/>
            <a:ext cx="27356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 to Detailed Report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9" y="1214426"/>
            <a:ext cx="3020620" cy="5351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786" y="2729027"/>
            <a:ext cx="195689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682 Killarney Drive, Morgantown, WV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9628" y="886359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www.mapwv.gov/property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499406" y="6500473"/>
            <a:ext cx="2486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Parcel Attributes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63" y="1975127"/>
            <a:ext cx="2313673" cy="3870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371" y="1885769"/>
            <a:ext cx="2337750" cy="3870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947" y="1895926"/>
            <a:ext cx="2305549" cy="391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9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Viewer -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www.mapwv.gov/property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789" y="917912"/>
            <a:ext cx="8724899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Developed in collaboration with WV Property Tax Division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Modelled after Tennessee Property Viewer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FEMA/State Hazard Mitigation is a business driver for identifying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flood hazards.  Serves as a gateway to WV Flood Tool.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Key Features: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Statewide parcel attribute searches (e.g., owner name, acreage)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www.mapwv.gov/assessment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Integrated with E-911 Statewide Addressing &amp; Mapping System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info on all properties (R, F, C, A, I, X, U)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Counties/State Agencies can link to Statewide Parcel Web Services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PDF Full-Version Tax Maps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70C0"/>
                </a:solidFill>
                <a:hlinkClick r:id="rId3"/>
              </a:rPr>
              <a:t>https://www.mapwv.gov/taxmaps/?m=31-15-0054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/>
              <a:t>(County Code - District No. - Map ID)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Web Parcel Reports – displays multiple records (e.g., structures)</a:t>
            </a:r>
          </a:p>
          <a:p>
            <a:pPr lvl="3"/>
            <a:r>
              <a:rPr lang="en-US" sz="1400" dirty="0">
                <a:hlinkClick r:id="rId4"/>
              </a:rPr>
              <a:t>http://mapwv.gov/Assessment/?PID=28110039000100000000</a:t>
            </a:r>
            <a:br>
              <a:rPr lang="en-US" sz="1400" dirty="0"/>
            </a:b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Free property viewer for county offices with limited resources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Formal release with 2018 Tax Year data in September</a:t>
            </a:r>
          </a:p>
        </p:txBody>
      </p:sp>
    </p:spTree>
    <p:extLst>
      <p:ext uri="{BB962C8B-B14F-4D97-AF65-F5344CB8AC3E}">
        <p14:creationId xmlns:p14="http://schemas.microsoft.com/office/powerpoint/2010/main" val="18026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661" y="3636384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555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E-911 Address &amp; Mapping File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2563" y="1477095"/>
            <a:ext cx="7558874" cy="4893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Identification for disaster assessments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Match Locators – Geocoding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 Parcel Addresses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Service Zone Boundaries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insurance rates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insurance discounts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Broadband, emergency, hazard reduction, and transportation planning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3EA766-9014-4BE9-A79D-A46D1EBD5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12" y="1009635"/>
            <a:ext cx="6528495" cy="572853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100963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June Flood Report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876E6C-E16A-40E2-A155-73AB98995AFC}"/>
              </a:ext>
            </a:extLst>
          </p:cNvPr>
          <p:cNvSpPr/>
          <p:nvPr/>
        </p:nvSpPr>
        <p:spPr>
          <a:xfrm>
            <a:off x="2547591" y="6396335"/>
            <a:ext cx="6235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,sans-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https://www.fema.gov/media-library/assets/documents/167736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,sans-serif"/>
            </a:endParaRPr>
          </a:p>
          <a:p>
            <a:endParaRPr lang="en-US" dirty="0">
              <a:solidFill>
                <a:schemeClr val="bg1"/>
              </a:solidFill>
              <a:latin typeface="Calibri,sans-serif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89192-07F4-4552-ABA9-1E97107260EC}"/>
              </a:ext>
            </a:extLst>
          </p:cNvPr>
          <p:cNvSpPr txBox="1"/>
          <p:nvPr/>
        </p:nvSpPr>
        <p:spPr>
          <a:xfrm>
            <a:off x="7211505" y="3273737"/>
            <a:ext cx="1687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Joint FEMA and USGS publication</a:t>
            </a:r>
          </a:p>
        </p:txBody>
      </p:sp>
    </p:spTree>
    <p:extLst>
      <p:ext uri="{BB962C8B-B14F-4D97-AF65-F5344CB8AC3E}">
        <p14:creationId xmlns:p14="http://schemas.microsoft.com/office/powerpoint/2010/main" val="1149819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E-911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035" y="1183306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Issues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522E2-A9A5-4E08-86BA-4832E28E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35" y="2732931"/>
            <a:ext cx="3705225" cy="3533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A8DA6-AECE-43A2-BB67-89C382873C55}"/>
              </a:ext>
            </a:extLst>
          </p:cNvPr>
          <p:cNvSpPr txBox="1"/>
          <p:nvPr/>
        </p:nvSpPr>
        <p:spPr>
          <a:xfrm>
            <a:off x="830155" y="2071668"/>
            <a:ext cx="3440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Missing Address Site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55243-2C7D-498A-80DB-A940FD015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41" y="2732931"/>
            <a:ext cx="3756451" cy="3533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6FBD2-E0B3-4A6A-B92C-5E52874FBF59}"/>
              </a:ext>
            </a:extLst>
          </p:cNvPr>
          <p:cNvSpPr txBox="1"/>
          <p:nvPr/>
        </p:nvSpPr>
        <p:spPr>
          <a:xfrm>
            <a:off x="5056208" y="2071668"/>
            <a:ext cx="344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Wrong Addresses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(98 Graham St. should be 315 Graham St.)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3B4495-7DAA-4E67-8E32-CCA8384A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452" y="6295936"/>
            <a:ext cx="15658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Fairmont,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WV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29188C-949A-4DAF-89E2-00D70EAA7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351" y="6295936"/>
            <a:ext cx="14156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Elkins,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WV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E-911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786" y="1038928"/>
            <a:ext cx="774792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Address Site Numbers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E3F83-20CC-4AB8-8C11-B91A9988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1" y="1855097"/>
            <a:ext cx="8050491" cy="48624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3B4495-7DAA-4E67-8E32-CCA8384A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788" y="1990417"/>
            <a:ext cx="246192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Berkeley Springs,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WV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4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Address Issues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5D5087-385E-4EF9-A743-3544CFF94E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5861" y="1072745"/>
          <a:ext cx="8632278" cy="5051402"/>
        </p:xfrm>
        <a:graphic>
          <a:graphicData uri="http://schemas.openxmlformats.org/drawingml/2006/table">
            <a:tbl>
              <a:tblPr/>
              <a:tblGrid>
                <a:gridCol w="53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58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00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Address Issues</a:t>
                      </a:r>
                    </a:p>
                  </a:txBody>
                  <a:tcPr marL="13126" marR="13126" marT="1312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13126" marR="13126" marT="13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Missing Address Information</a:t>
                      </a:r>
                    </a:p>
                  </a:txBody>
                  <a:tcPr marL="13126" marR="13126" marT="13126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Boone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(4) – Danville, Madison, Sylvester, Whitesville,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Cabell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Calhoun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Gilmer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(2) – Glenville, Sand Fork,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Grant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(1) – Petersburg,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Lewis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Marion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(6) – Barrackville, Fairmont, Farmington, Rivesville, White Hall, Worthington,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McDowell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(1) – Bradshaw,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Mingo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(1) – Williamson,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Morgan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(2) – Bath, Great Cacapon,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 Pleasants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(1) – Belmont,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Pocahontas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(3) – Durbin, Hilsboro, Marlinton,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Putnam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(6) – Bancroft, Buffalo, Eleanor, Hurricane, Poca, Winfield,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Summers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(1) – Bluestone,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Tyler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(1) – Friendly,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Wayne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Webster County*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(3) – Addison, Camden-On-Gauley, Cowen, </a:t>
                      </a:r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Wyoming County</a:t>
                      </a: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(1) - Mullens</a:t>
                      </a:r>
                    </a:p>
                  </a:txBody>
                  <a:tcPr marL="157510" marR="13126" marT="1312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Counties         9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Municipalities 33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3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Incorrect Address Information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effectLst/>
                          <a:latin typeface="Arial" panose="020B0604020202020204" pitchFamily="34" charset="0"/>
                        </a:rPr>
                        <a:t>Putnam County*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510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3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Counties        2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Randolph County</a:t>
                      </a:r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 (1) – Elkins</a:t>
                      </a:r>
                    </a:p>
                  </a:txBody>
                  <a:tcPr marL="157510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Municipalities 3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Roane County* </a:t>
                      </a:r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(2) – Reedy, Spencer</a:t>
                      </a:r>
                    </a:p>
                  </a:txBody>
                  <a:tcPr marL="157510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Misaligned Addresses or Parcels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Hardy County*</a:t>
                      </a:r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 (1) – Moorefield</a:t>
                      </a:r>
                    </a:p>
                  </a:txBody>
                  <a:tcPr marL="157510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Counties        1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Jefferson County (</a:t>
                      </a:r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1) – Shepherdstown</a:t>
                      </a:r>
                    </a:p>
                  </a:txBody>
                  <a:tcPr marL="157510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Municipalities 3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Randolph County</a:t>
                      </a:r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 (1) – Womelsdorf </a:t>
                      </a:r>
                    </a:p>
                  </a:txBody>
                  <a:tcPr marL="157510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126" marR="13126" marT="131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BC19483-0957-4DF7-8580-213FF2497A4F}"/>
              </a:ext>
            </a:extLst>
          </p:cNvPr>
          <p:cNvSpPr txBox="1"/>
          <p:nvPr/>
        </p:nvSpPr>
        <p:spPr>
          <a:xfrm>
            <a:off x="358020" y="6282492"/>
            <a:ext cx="393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Address issues with the entire county</a:t>
            </a:r>
          </a:p>
        </p:txBody>
      </p:sp>
    </p:spTree>
    <p:extLst>
      <p:ext uri="{BB962C8B-B14F-4D97-AF65-F5344CB8AC3E}">
        <p14:creationId xmlns:p14="http://schemas.microsoft.com/office/powerpoint/2010/main" val="41007010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0796" y="3777787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Imagery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043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8" y="1118758"/>
            <a:ext cx="6175341" cy="56169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Aerial Imagery Web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4602" y="2980409"/>
            <a:ext cx="214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 Mercer County</a:t>
            </a:r>
            <a:br>
              <a:rPr lang="en-US" dirty="0"/>
            </a:br>
            <a:r>
              <a:rPr lang="en-US" dirty="0"/>
              <a:t> Aerial Imagery</a:t>
            </a:r>
          </a:p>
        </p:txBody>
      </p:sp>
      <p:sp>
        <p:nvSpPr>
          <p:cNvPr id="8" name="Oval 7"/>
          <p:cNvSpPr/>
          <p:nvPr/>
        </p:nvSpPr>
        <p:spPr>
          <a:xfrm>
            <a:off x="1691450" y="6041044"/>
            <a:ext cx="843422" cy="43757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1118" y="769916"/>
            <a:ext cx="8693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https://services.wvgis.wvu.edu/arcgis/rest/services/ImageryBaseMaps/wv_aerial_photos_mixed_resolutions_wm/MapServer?f=jsapi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0096" y="1290387"/>
            <a:ext cx="5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32 Counties have provided leaf-off imagery for State Imagery Web Service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645" y="3903739"/>
            <a:ext cx="3361722" cy="26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1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Imagery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ED94E99-5811-4BA4-9538-5749085115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392650"/>
              </p:ext>
            </p:extLst>
          </p:nvPr>
        </p:nvGraphicFramePr>
        <p:xfrm>
          <a:off x="426332" y="901933"/>
          <a:ext cx="7206587" cy="556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Acrobat Document" r:id="rId3" imgW="5029101" imgH="3886200" progId="Acrobat.Document.DC">
                  <p:embed/>
                </p:oleObj>
              </mc:Choice>
              <mc:Fallback>
                <p:oleObj name="Acrobat Document" r:id="rId3" imgW="5029101" imgH="3886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332" y="901933"/>
                        <a:ext cx="7206587" cy="556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5CF76F-C7DF-4DBB-8E70-2F9106B6D7F5}"/>
              </a:ext>
            </a:extLst>
          </p:cNvPr>
          <p:cNvSpPr txBox="1"/>
          <p:nvPr/>
        </p:nvSpPr>
        <p:spPr>
          <a:xfrm>
            <a:off x="541942" y="1234578"/>
            <a:ext cx="187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60% of the counties have acquired leaf-off imagery since 2010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5A1F7-8C43-4773-AEA9-9A57EB0F6063}"/>
              </a:ext>
            </a:extLst>
          </p:cNvPr>
          <p:cNvSpPr txBox="1"/>
          <p:nvPr/>
        </p:nvSpPr>
        <p:spPr>
          <a:xfrm>
            <a:off x="7632919" y="2375957"/>
            <a:ext cx="137160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is the cost?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$70 per square mile for aerial imagery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01418F-E8C6-46DA-AE99-1C770E72C7DA}"/>
              </a:ext>
            </a:extLst>
          </p:cNvPr>
          <p:cNvSpPr/>
          <p:nvPr/>
        </p:nvSpPr>
        <p:spPr>
          <a:xfrm>
            <a:off x="649208" y="6273224"/>
            <a:ext cx="6910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Ideally, leaf-off imagery should not be older than 5 years.  Imagery is important for identifying at-risk structures and accurate disaster mapping.</a:t>
            </a:r>
            <a:endParaRPr lang="en-US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Imagery Service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F2536D-2168-4A96-B197-BEF3E793F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" r="2105"/>
          <a:stretch/>
        </p:blipFill>
        <p:spPr>
          <a:xfrm>
            <a:off x="284691" y="1141422"/>
            <a:ext cx="8788037" cy="5598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82C350-D1F8-408C-825E-1DEC45BDB682}"/>
              </a:ext>
            </a:extLst>
          </p:cNvPr>
          <p:cNvSpPr/>
          <p:nvPr/>
        </p:nvSpPr>
        <p:spPr>
          <a:xfrm>
            <a:off x="133895" y="914400"/>
            <a:ext cx="8693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https://services.wvgis.wvu.edu/arcgis/rest/services/ImageryBaseMaps/wv_aerial_photos_mixed_resolutions_wm/MapServer?f=jsapi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10BE5E-9437-4DF9-95C2-A29FB264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70" y="4087232"/>
            <a:ext cx="3361722" cy="261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CB0EB-CDFC-4D1E-B7F0-6F91AE069580}"/>
              </a:ext>
            </a:extLst>
          </p:cNvPr>
          <p:cNvSpPr txBox="1"/>
          <p:nvPr/>
        </p:nvSpPr>
        <p:spPr>
          <a:xfrm>
            <a:off x="5606169" y="5896303"/>
            <a:ext cx="286932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 Jefferson County</a:t>
            </a:r>
            <a:br>
              <a:rPr lang="en-US" dirty="0"/>
            </a:br>
            <a:r>
              <a:rPr lang="en-US" dirty="0"/>
              <a:t> Aerial Imagery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366197-7A01-4A0B-BE4D-83BB5439158F}"/>
              </a:ext>
            </a:extLst>
          </p:cNvPr>
          <p:cNvSpPr/>
          <p:nvPr/>
        </p:nvSpPr>
        <p:spPr>
          <a:xfrm>
            <a:off x="8161263" y="3251115"/>
            <a:ext cx="843422" cy="43757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958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943" y="3598677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13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55" y="2286000"/>
            <a:ext cx="7277100" cy="43719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Elevation Layers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01690" y="1323950"/>
          <a:ext cx="8235819" cy="127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96318432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SAMB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2003 SAMB,</a:t>
                      </a:r>
                      <a:r>
                        <a:rPr lang="en-US" baseline="0" dirty="0"/>
                        <a:t> 3-meter, 10-foot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Lidar, 2-foot or 1-foot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Select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8904" y="934509"/>
            <a:ext cx="87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Elevation Grids, </a:t>
            </a:r>
            <a:r>
              <a:rPr lang="en-US" i="1" dirty="0" err="1"/>
              <a:t>Hillshade</a:t>
            </a:r>
            <a:r>
              <a:rPr lang="en-US" i="1" dirty="0"/>
              <a:t> Grids, Contours,</a:t>
            </a:r>
            <a:r>
              <a:rPr lang="en-US" b="1" i="1" dirty="0"/>
              <a:t> used </a:t>
            </a:r>
            <a:r>
              <a:rPr lang="en-US" i="1" dirty="0"/>
              <a:t>for Flood Depths, Imagery </a:t>
            </a:r>
            <a:r>
              <a:rPr lang="en-US" i="1" dirty="0" err="1"/>
              <a:t>Orthorectification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40" y="3138487"/>
            <a:ext cx="2684889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24400" y="3276600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SAMB ELEVATION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5468421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LIDAR ELEVATION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82209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WV DEP SAMB-Lidar </a:t>
            </a:r>
            <a:r>
              <a:rPr lang="en-US" sz="1200" i="1" dirty="0" err="1"/>
              <a:t>Hillshade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070300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2" y="1342244"/>
            <a:ext cx="8467725" cy="52863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Elevation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861" y="934509"/>
            <a:ext cx="82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New FEMA LiDAR Elevation Data is </a:t>
            </a:r>
            <a:r>
              <a:rPr lang="en-US" b="1" i="1" dirty="0"/>
              <a:t>10x </a:t>
            </a:r>
            <a:r>
              <a:rPr lang="en-US" i="1" dirty="0"/>
              <a:t>better than 2003 Statewide Elevation Data 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2174" y="5872442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SAMB Elevation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10 FT Contours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0104" y="5872441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FEMA LiDAR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 FT Contours</a:t>
            </a:r>
          </a:p>
        </p:txBody>
      </p:sp>
    </p:spTree>
    <p:extLst>
      <p:ext uri="{BB962C8B-B14F-4D97-AF65-F5344CB8AC3E}">
        <p14:creationId xmlns:p14="http://schemas.microsoft.com/office/powerpoint/2010/main" val="2214670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126" y="1241982"/>
            <a:ext cx="8087745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Risk Assessment Results published on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WV Flood Tool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(www.mapWV.gov/Flood)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FC741-B78C-48B4-B34B-DED2D1DB2A1D}"/>
              </a:ext>
            </a:extLst>
          </p:cNvPr>
          <p:cNvSpPr txBox="1"/>
          <p:nvPr/>
        </p:nvSpPr>
        <p:spPr>
          <a:xfrm>
            <a:off x="528126" y="4684397"/>
            <a:ext cx="8087745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Building-Level Flood Damage Methodology: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Hazus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Level-2 Flood Loss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LiDAR-Based 1-FT Contours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719A7E-51B9-4880-BA9C-AF6595759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5" y="1529883"/>
            <a:ext cx="8788037" cy="4323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CC7F6-F7F8-4D52-92C5-CE6C9BD317DE}"/>
              </a:ext>
            </a:extLst>
          </p:cNvPr>
          <p:cNvSpPr txBox="1"/>
          <p:nvPr/>
        </p:nvSpPr>
        <p:spPr>
          <a:xfrm>
            <a:off x="305486" y="6284452"/>
            <a:ext cx="866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Elevation data can be accessed through State Data Clearinghouse - www.mapwv.gov/lidar</a:t>
            </a:r>
          </a:p>
        </p:txBody>
      </p:sp>
    </p:spTree>
    <p:extLst>
      <p:ext uri="{BB962C8B-B14F-4D97-AF65-F5344CB8AC3E}">
        <p14:creationId xmlns:p14="http://schemas.microsoft.com/office/powerpoint/2010/main" val="7761631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Purchased QL2 LiDAR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8FC63A-1306-4970-A7AB-86F5B79BBA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246756"/>
              </p:ext>
            </p:extLst>
          </p:nvPr>
        </p:nvGraphicFramePr>
        <p:xfrm>
          <a:off x="1013511" y="1008993"/>
          <a:ext cx="7394765" cy="571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Acrobat Document" r:id="rId3" imgW="5029101" imgH="3886200" progId="Acrobat.Document.DC">
                  <p:embed/>
                </p:oleObj>
              </mc:Choice>
              <mc:Fallback>
                <p:oleObj name="Acrobat Document" r:id="rId3" imgW="5029101" imgH="3886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3511" y="1008993"/>
                        <a:ext cx="7394765" cy="5714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98997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235" y="3692945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Lands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060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Areas Database (PAD-US)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1005089"/>
            <a:ext cx="7641091" cy="58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69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475F52-C775-4B7D-B2ED-4B8E59CC6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90196"/>
              </p:ext>
            </p:extLst>
          </p:nvPr>
        </p:nvGraphicFramePr>
        <p:xfrm>
          <a:off x="373302" y="1713187"/>
          <a:ext cx="8397396" cy="4359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14">
                  <a:extLst>
                    <a:ext uri="{9D8B030D-6E8A-4147-A177-3AD203B41FA5}">
                      <a16:colId xmlns:a16="http://schemas.microsoft.com/office/drawing/2014/main" val="3572362258"/>
                    </a:ext>
                  </a:extLst>
                </a:gridCol>
                <a:gridCol w="1940963">
                  <a:extLst>
                    <a:ext uri="{9D8B030D-6E8A-4147-A177-3AD203B41FA5}">
                      <a16:colId xmlns:a16="http://schemas.microsoft.com/office/drawing/2014/main" val="3437363252"/>
                    </a:ext>
                  </a:extLst>
                </a:gridCol>
                <a:gridCol w="1678689">
                  <a:extLst>
                    <a:ext uri="{9D8B030D-6E8A-4147-A177-3AD203B41FA5}">
                      <a16:colId xmlns:a16="http://schemas.microsoft.com/office/drawing/2014/main" val="3551724085"/>
                    </a:ext>
                  </a:extLst>
                </a:gridCol>
                <a:gridCol w="2107830">
                  <a:extLst>
                    <a:ext uri="{9D8B030D-6E8A-4147-A177-3AD203B41FA5}">
                      <a16:colId xmlns:a16="http://schemas.microsoft.com/office/drawing/2014/main" val="3110810403"/>
                    </a:ext>
                  </a:extLst>
                </a:gridCol>
              </a:tblGrid>
              <a:tr h="53299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DATA LAYERS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Morgan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Berkeley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Jefferson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471709"/>
                  </a:ext>
                </a:extLst>
              </a:tr>
              <a:tr h="447926">
                <a:tc>
                  <a:txBody>
                    <a:bodyPr/>
                    <a:lstStyle/>
                    <a:p>
                      <a:r>
                        <a:rPr lang="en-US" sz="1900" dirty="0"/>
                        <a:t>Assessment Data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36443"/>
                  </a:ext>
                </a:extLst>
              </a:tr>
              <a:tr h="447926">
                <a:tc>
                  <a:txBody>
                    <a:bodyPr/>
                    <a:lstStyle/>
                    <a:p>
                      <a:r>
                        <a:rPr lang="en-US" sz="1900" dirty="0"/>
                        <a:t>Tax Parcels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780692"/>
                  </a:ext>
                </a:extLst>
              </a:tr>
              <a:tr h="447926">
                <a:tc>
                  <a:txBody>
                    <a:bodyPr/>
                    <a:lstStyle/>
                    <a:p>
                      <a:r>
                        <a:rPr lang="en-US" sz="1900" dirty="0"/>
                        <a:t>E-911 Addresses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2015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352037"/>
                  </a:ext>
                </a:extLst>
              </a:tr>
              <a:tr h="1104475">
                <a:tc>
                  <a:txBody>
                    <a:bodyPr/>
                    <a:lstStyle/>
                    <a:p>
                      <a:r>
                        <a:rPr lang="en-US" sz="1900" dirty="0"/>
                        <a:t>Building Footprints (county source).  2018 BING Source.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None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2008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11268"/>
                  </a:ext>
                </a:extLst>
              </a:tr>
              <a:tr h="447926">
                <a:tc>
                  <a:txBody>
                    <a:bodyPr/>
                    <a:lstStyle/>
                    <a:p>
                      <a:r>
                        <a:rPr lang="en-US" sz="1900" dirty="0"/>
                        <a:t>Aerial Imagery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2010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505344"/>
                  </a:ext>
                </a:extLst>
              </a:tr>
              <a:tr h="441790">
                <a:tc>
                  <a:txBody>
                    <a:bodyPr/>
                    <a:lstStyle/>
                    <a:p>
                      <a:r>
                        <a:rPr lang="en-US" sz="1900" dirty="0"/>
                        <a:t>Elevation LiDAR QL2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2016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2012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2012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380096"/>
                  </a:ext>
                </a:extLst>
              </a:tr>
              <a:tr h="488920">
                <a:tc>
                  <a:txBody>
                    <a:bodyPr/>
                    <a:lstStyle/>
                    <a:p>
                      <a:r>
                        <a:rPr lang="en-US" sz="1900" dirty="0"/>
                        <a:t>Water Depth Grid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 Zone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 Zone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 and AE Zones</a:t>
                      </a:r>
                    </a:p>
                  </a:txBody>
                  <a:tcPr marL="94634" marR="94634" marT="47317" marB="473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50781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B27CDB1-CE45-4F72-9495-4B7DEF02E9A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Gap Analysis</a:t>
            </a:r>
          </a:p>
        </p:txBody>
      </p:sp>
    </p:spTree>
    <p:extLst>
      <p:ext uri="{BB962C8B-B14F-4D97-AF65-F5344CB8AC3E}">
        <p14:creationId xmlns:p14="http://schemas.microsoft.com/office/powerpoint/2010/main" val="34973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3089" y="1502088"/>
            <a:ext cx="8248650" cy="4663042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br>
              <a:rPr lang="en-US" dirty="0">
                <a:latin typeface="inherit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WVU GIS Technical Center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Kurt Donaldson</a:t>
            </a:r>
            <a:r>
              <a:rPr lang="en-US" dirty="0"/>
              <a:t>, GIS Manager</a:t>
            </a:r>
            <a:br>
              <a:rPr lang="en-US" dirty="0"/>
            </a:br>
            <a:r>
              <a:rPr lang="en-US" dirty="0">
                <a:hlinkClick r:id="rId2"/>
              </a:rPr>
              <a:t>kurt.donaldson@mail.wvu.edu</a:t>
            </a:r>
            <a:r>
              <a:rPr lang="en-US" dirty="0"/>
              <a:t>, phone: (304) 293-9467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Eric Hopkins</a:t>
            </a:r>
            <a:r>
              <a:rPr lang="en-US" dirty="0"/>
              <a:t>, GIS Analyst</a:t>
            </a:r>
            <a:br>
              <a:rPr lang="en-US" dirty="0"/>
            </a:br>
            <a:r>
              <a:rPr lang="en-US" dirty="0">
                <a:hlinkClick r:id="rId3"/>
              </a:rPr>
              <a:t>Eric.Hopkins@mail.wvu.edu</a:t>
            </a:r>
            <a:r>
              <a:rPr lang="en-US" dirty="0"/>
              <a:t>, phone: (304) 293-9463</a:t>
            </a:r>
            <a:br>
              <a:rPr lang="en-US" dirty="0"/>
            </a:br>
            <a:br>
              <a:rPr lang="en-US" b="1" dirty="0"/>
            </a:br>
            <a:r>
              <a:rPr lang="en-US" b="1" dirty="0"/>
              <a:t>Maneesh Sharma</a:t>
            </a:r>
            <a:r>
              <a:rPr lang="en-US" dirty="0"/>
              <a:t>, GIS Analyst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Maneesh.Sharma@mail.wvu.edu</a:t>
            </a:r>
            <a:r>
              <a:rPr lang="en-US" dirty="0"/>
              <a:t>, phone (304) 293-9466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Kevin Kuhn, </a:t>
            </a:r>
            <a:r>
              <a:rPr lang="en-US" dirty="0"/>
              <a:t>GIS Analyst</a:t>
            </a:r>
          </a:p>
          <a:p>
            <a:pPr marL="457200" lvl="1" indent="0">
              <a:buNone/>
            </a:pPr>
            <a:r>
              <a:rPr lang="en-US" dirty="0">
                <a:hlinkClick r:id="rId5"/>
              </a:rPr>
              <a:t>kkuhn2@wvu.edu</a:t>
            </a:r>
            <a:r>
              <a:rPr lang="en-US" dirty="0"/>
              <a:t>, phone (304) 293-9462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merriweatherregular"/>
            </a:endParaRPr>
          </a:p>
          <a:p>
            <a:pPr marL="457200" lvl="1" indent="0">
              <a:buNone/>
            </a:pPr>
            <a:endParaRPr lang="en-US" dirty="0">
              <a:solidFill>
                <a:srgbClr val="666666"/>
              </a:solidFill>
              <a:latin typeface="merriweather_lightregula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27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25144"/>
            <a:ext cx="9144000" cy="11922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Tool Views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5353"/>
          <a:stretch/>
        </p:blipFill>
        <p:spPr>
          <a:xfrm>
            <a:off x="206829" y="1732068"/>
            <a:ext cx="2732314" cy="4133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545" t="-333" r="25883" b="333"/>
          <a:stretch/>
        </p:blipFill>
        <p:spPr>
          <a:xfrm>
            <a:off x="3135082" y="1758973"/>
            <a:ext cx="2383971" cy="4106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3842"/>
          <a:stretch/>
        </p:blipFill>
        <p:spPr>
          <a:xfrm>
            <a:off x="5714992" y="1826481"/>
            <a:ext cx="3259458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349A4A-1907-4537-AECD-B8F669FEEE1C}"/>
              </a:ext>
            </a:extLst>
          </p:cNvPr>
          <p:cNvSpPr txBox="1"/>
          <p:nvPr/>
        </p:nvSpPr>
        <p:spPr>
          <a:xfrm>
            <a:off x="832979" y="1227265"/>
            <a:ext cx="14789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Public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49A4A-1907-4537-AECD-B8F669FEEE1C}"/>
              </a:ext>
            </a:extLst>
          </p:cNvPr>
          <p:cNvSpPr txBox="1"/>
          <p:nvPr/>
        </p:nvSpPr>
        <p:spPr>
          <a:xfrm>
            <a:off x="3664631" y="1227265"/>
            <a:ext cx="145684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Expert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49A4A-1907-4537-AECD-B8F669FEEE1C}"/>
              </a:ext>
            </a:extLst>
          </p:cNvPr>
          <p:cNvSpPr txBox="1"/>
          <p:nvPr/>
        </p:nvSpPr>
        <p:spPr>
          <a:xfrm>
            <a:off x="6347850" y="1227265"/>
            <a:ext cx="18142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RiskMAP</a:t>
            </a:r>
            <a:r>
              <a:rPr lang="en-US" b="1" dirty="0">
                <a:solidFill>
                  <a:srgbClr val="FFFF00"/>
                </a:solidFill>
              </a:rPr>
              <a:t>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06F8A-8BB6-4B79-B5EF-DBF1C1346046}"/>
              </a:ext>
            </a:extLst>
          </p:cNvPr>
          <p:cNvSpPr txBox="1"/>
          <p:nvPr/>
        </p:nvSpPr>
        <p:spPr>
          <a:xfrm>
            <a:off x="206829" y="6000552"/>
            <a:ext cx="27323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Quick Determination if</a:t>
            </a:r>
            <a:br>
              <a:rPr lang="en-US" dirty="0"/>
            </a:br>
            <a:r>
              <a:rPr lang="en-US" dirty="0"/>
              <a:t> IN or Out of Flood Zone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BC25F2-5555-4130-A73C-6F18637FAC63}"/>
              </a:ext>
            </a:extLst>
          </p:cNvPr>
          <p:cNvSpPr txBox="1"/>
          <p:nvPr/>
        </p:nvSpPr>
        <p:spPr>
          <a:xfrm>
            <a:off x="3026898" y="5934670"/>
            <a:ext cx="27323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Used by Floodplain Managers to Identify</a:t>
            </a:r>
            <a:br>
              <a:rPr lang="en-US" dirty="0"/>
            </a:br>
            <a:r>
              <a:rPr lang="en-US" dirty="0"/>
              <a:t> Water Flood Heights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1454F6-948E-455A-9A3E-ECCBCF7966E9}"/>
              </a:ext>
            </a:extLst>
          </p:cNvPr>
          <p:cNvSpPr txBox="1"/>
          <p:nvPr/>
        </p:nvSpPr>
        <p:spPr>
          <a:xfrm>
            <a:off x="5846967" y="6000552"/>
            <a:ext cx="27323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Building-Specific</a:t>
            </a:r>
            <a:br>
              <a:rPr lang="en-US" dirty="0"/>
            </a:br>
            <a:r>
              <a:rPr lang="en-US" dirty="0"/>
              <a:t> Flood Risk Assessments</a:t>
            </a:r>
          </a:p>
        </p:txBody>
      </p:sp>
    </p:spTree>
    <p:extLst>
      <p:ext uri="{BB962C8B-B14F-4D97-AF65-F5344CB8AC3E}">
        <p14:creationId xmlns:p14="http://schemas.microsoft.com/office/powerpoint/2010/main" val="8638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3295</Words>
  <Application>Microsoft Office PowerPoint</Application>
  <PresentationFormat>On-screen Show (4:3)</PresentationFormat>
  <Paragraphs>802</Paragraphs>
  <Slides>85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00" baseType="lpstr">
      <vt:lpstr>Arial</vt:lpstr>
      <vt:lpstr>Arimo</vt:lpstr>
      <vt:lpstr>Calibri</vt:lpstr>
      <vt:lpstr>Calibri Light</vt:lpstr>
      <vt:lpstr>Calibri,sans-serif</vt:lpstr>
      <vt:lpstr>Courier New</vt:lpstr>
      <vt:lpstr>inherit</vt:lpstr>
      <vt:lpstr>merriweather_lightregular</vt:lpstr>
      <vt:lpstr>merriweatherregular</vt:lpstr>
      <vt:lpstr>Roboto</vt:lpstr>
      <vt:lpstr>Times New Roman</vt:lpstr>
      <vt:lpstr>Univers (WN)</vt:lpstr>
      <vt:lpstr>Wingdings</vt:lpstr>
      <vt:lpstr>Office Theme</vt:lpstr>
      <vt:lpstr>Acrobat Document</vt:lpstr>
      <vt:lpstr>A Statewide Approach to Risk Studies   Multi-Hazard Risk Assessment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34</cp:revision>
  <dcterms:created xsi:type="dcterms:W3CDTF">2018-09-13T01:44:18Z</dcterms:created>
  <dcterms:modified xsi:type="dcterms:W3CDTF">2018-09-13T07:45:41Z</dcterms:modified>
</cp:coreProperties>
</file>